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614"/>
              </a:lnSpc>
            </a:pPr>
            <a:r>
              <a:rPr spc="-5" dirty="0"/>
              <a:t>Mo</a:t>
            </a:r>
            <a:r>
              <a:rPr spc="-10" dirty="0"/>
              <a:t>h</a:t>
            </a:r>
            <a:r>
              <a:rPr spc="-5" dirty="0"/>
              <a:t>amad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Darazy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CAE4F5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614"/>
              </a:lnSpc>
            </a:pPr>
            <a:r>
              <a:rPr spc="-5" dirty="0"/>
              <a:t>Mo</a:t>
            </a:r>
            <a:r>
              <a:rPr spc="-10" dirty="0"/>
              <a:t>h</a:t>
            </a:r>
            <a:r>
              <a:rPr spc="-5" dirty="0"/>
              <a:t>amad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Darazy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CAE4F5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614"/>
              </a:lnSpc>
            </a:pPr>
            <a:r>
              <a:rPr spc="-5" dirty="0"/>
              <a:t>Mo</a:t>
            </a:r>
            <a:r>
              <a:rPr spc="-10" dirty="0"/>
              <a:t>h</a:t>
            </a:r>
            <a:r>
              <a:rPr spc="-5" dirty="0"/>
              <a:t>amad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Darazy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CAE4F5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614"/>
              </a:lnSpc>
            </a:pPr>
            <a:r>
              <a:rPr spc="-5" dirty="0"/>
              <a:t>Mo</a:t>
            </a:r>
            <a:r>
              <a:rPr spc="-10" dirty="0"/>
              <a:t>h</a:t>
            </a:r>
            <a:r>
              <a:rPr spc="-5" dirty="0"/>
              <a:t>amad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Darazy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614"/>
              </a:lnSpc>
            </a:pPr>
            <a:r>
              <a:rPr spc="-5" dirty="0"/>
              <a:t>Mo</a:t>
            </a:r>
            <a:r>
              <a:rPr spc="-10" dirty="0"/>
              <a:t>h</a:t>
            </a:r>
            <a:r>
              <a:rPr spc="-5" dirty="0"/>
              <a:t>amad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Darazy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03081" y="-77343"/>
            <a:ext cx="371919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1">
                <a:solidFill>
                  <a:srgbClr val="CAE4F5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0348" y="1208278"/>
            <a:ext cx="9671303" cy="3009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779379" y="6226022"/>
            <a:ext cx="899795" cy="472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614"/>
              </a:lnSpc>
            </a:pPr>
            <a:r>
              <a:rPr spc="-5" dirty="0"/>
              <a:t>Mo</a:t>
            </a:r>
            <a:r>
              <a:rPr spc="-10" dirty="0"/>
              <a:t>h</a:t>
            </a:r>
            <a:r>
              <a:rPr spc="-5" dirty="0"/>
              <a:t>amad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Darazy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54041" y="29413"/>
            <a:ext cx="27190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0" spc="-280" dirty="0">
                <a:solidFill>
                  <a:srgbClr val="000000"/>
                </a:solidFill>
                <a:latin typeface="Trebuchet MS"/>
                <a:cs typeface="Trebuchet MS"/>
              </a:rPr>
              <a:t>Chapter</a:t>
            </a:r>
            <a:r>
              <a:rPr sz="5400" i="0" spc="-52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5400" i="0" spc="-95" dirty="0">
                <a:solidFill>
                  <a:srgbClr val="000000"/>
                </a:solidFill>
                <a:latin typeface="Trebuchet MS"/>
                <a:cs typeface="Trebuchet MS"/>
              </a:rPr>
              <a:t>5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82314" y="770635"/>
            <a:ext cx="44621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04" dirty="0">
                <a:latin typeface="Trebuchet MS"/>
                <a:cs typeface="Trebuchet MS"/>
              </a:rPr>
              <a:t>Human</a:t>
            </a:r>
            <a:r>
              <a:rPr sz="5400" spc="-450" dirty="0">
                <a:latin typeface="Trebuchet MS"/>
                <a:cs typeface="Trebuchet MS"/>
              </a:rPr>
              <a:t> </a:t>
            </a:r>
            <a:r>
              <a:rPr sz="5400" spc="-275" dirty="0">
                <a:latin typeface="Trebuchet MS"/>
                <a:cs typeface="Trebuchet MS"/>
              </a:rPr>
              <a:t>genetics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40353" y="4971897"/>
            <a:ext cx="5340350" cy="318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700"/>
              </a:lnSpc>
              <a:spcBef>
                <a:spcPts val="100"/>
              </a:spcBef>
            </a:pPr>
            <a:r>
              <a:rPr sz="1900" spc="-10" dirty="0">
                <a:latin typeface="Carlito"/>
                <a:cs typeface="Carlito"/>
              </a:rPr>
              <a:t>Pedigree </a:t>
            </a:r>
            <a:r>
              <a:rPr sz="1900" spc="-5" dirty="0">
                <a:latin typeface="Carlito"/>
                <a:cs typeface="Carlito"/>
              </a:rPr>
              <a:t>analysis </a:t>
            </a:r>
            <a:r>
              <a:rPr sz="1900" spc="-10" dirty="0">
                <a:latin typeface="Carlito"/>
                <a:cs typeface="Carlito"/>
              </a:rPr>
              <a:t>part </a:t>
            </a:r>
            <a:r>
              <a:rPr sz="1900" spc="-5" dirty="0">
                <a:latin typeface="Carlito"/>
                <a:cs typeface="Carlito"/>
              </a:rPr>
              <a:t>1: </a:t>
            </a:r>
            <a:r>
              <a:rPr sz="1900" spc="-10" dirty="0">
                <a:latin typeface="Carlito"/>
                <a:cs typeface="Carlito"/>
              </a:rPr>
              <a:t>dominant </a:t>
            </a:r>
            <a:r>
              <a:rPr sz="1900" spc="-5" dirty="0">
                <a:latin typeface="Carlito"/>
                <a:cs typeface="Carlito"/>
              </a:rPr>
              <a:t>and </a:t>
            </a:r>
            <a:r>
              <a:rPr sz="1900" spc="-10" dirty="0" smtClean="0">
                <a:latin typeface="Carlito"/>
                <a:cs typeface="Carlito"/>
              </a:rPr>
              <a:t>recessive</a:t>
            </a:r>
            <a:endParaRPr sz="1900" dirty="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9389" y="2742018"/>
            <a:ext cx="2933422" cy="2205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49258" y="2315336"/>
            <a:ext cx="3085401" cy="2645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08932" y="2199132"/>
            <a:ext cx="3547871" cy="2656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971926" y="1208278"/>
            <a:ext cx="7853680" cy="24987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Carlito"/>
                <a:cs typeface="Carlito"/>
              </a:rPr>
              <a:t>In this </a:t>
            </a:r>
            <a:r>
              <a:rPr sz="2800" spc="-20" dirty="0">
                <a:latin typeface="Carlito"/>
                <a:cs typeface="Carlito"/>
              </a:rPr>
              <a:t>example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going </a:t>
            </a:r>
            <a:r>
              <a:rPr sz="2800" spc="-15" dirty="0">
                <a:latin typeface="Carlito"/>
                <a:cs typeface="Carlito"/>
              </a:rPr>
              <a:t>to study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transmission 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disease </a:t>
            </a:r>
            <a:r>
              <a:rPr sz="2800" spc="-35" dirty="0">
                <a:latin typeface="Carlito"/>
                <a:cs typeface="Carlito"/>
              </a:rPr>
              <a:t>D. </a:t>
            </a:r>
            <a:r>
              <a:rPr sz="2800" spc="-10" dirty="0">
                <a:latin typeface="Carlito"/>
                <a:cs typeface="Carlito"/>
              </a:rPr>
              <a:t>One </a:t>
            </a:r>
            <a:r>
              <a:rPr sz="2800" spc="-20" dirty="0">
                <a:latin typeface="Carlito"/>
                <a:cs typeface="Carlito"/>
              </a:rPr>
              <a:t>affected </a:t>
            </a:r>
            <a:r>
              <a:rPr sz="2800" spc="-5" dirty="0">
                <a:latin typeface="Carlito"/>
                <a:cs typeface="Carlito"/>
              </a:rPr>
              <a:t>allele is </a:t>
            </a:r>
            <a:r>
              <a:rPr sz="2800" spc="-15" dirty="0">
                <a:latin typeface="Carlito"/>
                <a:cs typeface="Carlito"/>
              </a:rPr>
              <a:t>sufficient </a:t>
            </a:r>
            <a:r>
              <a:rPr sz="2800" spc="-20" dirty="0">
                <a:latin typeface="Carlito"/>
                <a:cs typeface="Carlito"/>
              </a:rPr>
              <a:t>to  express </a:t>
            </a:r>
            <a:r>
              <a:rPr sz="2800" spc="-5" dirty="0">
                <a:latin typeface="Carlito"/>
                <a:cs typeface="Carlito"/>
              </a:rPr>
              <a:t>the abnormal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phenotype</a:t>
            </a:r>
            <a:endParaRPr sz="2800" dirty="0">
              <a:latin typeface="Carlito"/>
              <a:cs typeface="Carlito"/>
            </a:endParaRPr>
          </a:p>
          <a:p>
            <a:pPr marL="12700" marR="265430" algn="just">
              <a:lnSpc>
                <a:spcPct val="90000"/>
              </a:lnSpc>
              <a:spcBef>
                <a:spcPts val="960"/>
              </a:spcBef>
            </a:pPr>
            <a:r>
              <a:rPr sz="2800" spc="-10" dirty="0">
                <a:latin typeface="Carlito"/>
                <a:cs typeface="Carlito"/>
              </a:rPr>
              <a:t>One disease </a:t>
            </a:r>
            <a:r>
              <a:rPr sz="2800" spc="-5" dirty="0">
                <a:latin typeface="Carlito"/>
                <a:cs typeface="Carlito"/>
              </a:rPr>
              <a:t>allele is enough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induce the </a:t>
            </a:r>
            <a:r>
              <a:rPr sz="2800" spc="-10" dirty="0">
                <a:latin typeface="Carlito"/>
                <a:cs typeface="Carlito"/>
              </a:rPr>
              <a:t>abnormal  phenotype, hence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5" dirty="0">
                <a:latin typeface="Carlito"/>
                <a:cs typeface="Carlito"/>
              </a:rPr>
              <a:t>can dominate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normal </a:t>
            </a:r>
            <a:r>
              <a:rPr sz="2800" spc="-5" dirty="0">
                <a:latin typeface="Carlito"/>
                <a:cs typeface="Carlito"/>
              </a:rPr>
              <a:t>allele;  the </a:t>
            </a:r>
            <a:r>
              <a:rPr sz="2800" spc="-10" dirty="0">
                <a:latin typeface="Carlito"/>
                <a:cs typeface="Carlito"/>
              </a:rPr>
              <a:t>disease </a:t>
            </a:r>
            <a:r>
              <a:rPr sz="2800" spc="-5" dirty="0">
                <a:latin typeface="Carlito"/>
                <a:cs typeface="Carlito"/>
              </a:rPr>
              <a:t>allele is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dominant.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29200" y="4008120"/>
            <a:ext cx="2133600" cy="2142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971926" y="1208278"/>
            <a:ext cx="785304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this </a:t>
            </a:r>
            <a:r>
              <a:rPr sz="2800" spc="-20" dirty="0">
                <a:latin typeface="Carlito"/>
                <a:cs typeface="Carlito"/>
              </a:rPr>
              <a:t>example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going </a:t>
            </a:r>
            <a:r>
              <a:rPr sz="2800" spc="-15" dirty="0">
                <a:latin typeface="Carlito"/>
                <a:cs typeface="Carlito"/>
              </a:rPr>
              <a:t>to study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transmission 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disease </a:t>
            </a:r>
            <a:r>
              <a:rPr sz="2800" spc="-5" dirty="0">
                <a:latin typeface="Carlito"/>
                <a:cs typeface="Carlito"/>
              </a:rPr>
              <a:t>E in the </a:t>
            </a:r>
            <a:r>
              <a:rPr sz="2800" spc="-15" dirty="0">
                <a:latin typeface="Carlito"/>
                <a:cs typeface="Carlito"/>
              </a:rPr>
              <a:t>following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pedigree: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84756" y="2649314"/>
            <a:ext cx="2129713" cy="1589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8511" y="4393691"/>
            <a:ext cx="2380488" cy="1924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36975" y="4688535"/>
            <a:ext cx="620268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The disease </a:t>
            </a:r>
            <a:r>
              <a:rPr sz="2000" spc="-10" dirty="0">
                <a:latin typeface="Carlito"/>
                <a:cs typeface="Carlito"/>
              </a:rPr>
              <a:t>expressed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daughter </a:t>
            </a:r>
            <a:r>
              <a:rPr sz="2000" dirty="0">
                <a:latin typeface="Carlito"/>
                <a:cs typeface="Carlito"/>
              </a:rPr>
              <a:t>4, </a:t>
            </a:r>
            <a:r>
              <a:rPr sz="2000" spc="-5" dirty="0">
                <a:latin typeface="Carlito"/>
                <a:cs typeface="Carlito"/>
              </a:rPr>
              <a:t>but not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her </a:t>
            </a:r>
            <a:r>
              <a:rPr sz="2000" spc="-10" dirty="0">
                <a:latin typeface="Carlito"/>
                <a:cs typeface="Carlito"/>
              </a:rPr>
              <a:t>parents.  </a:t>
            </a:r>
            <a:r>
              <a:rPr sz="2000" spc="-5" dirty="0">
                <a:latin typeface="Carlito"/>
                <a:cs typeface="Carlito"/>
              </a:rPr>
              <a:t>So one or both 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parents </a:t>
            </a:r>
            <a:r>
              <a:rPr sz="2000" spc="-5" dirty="0">
                <a:latin typeface="Carlito"/>
                <a:cs typeface="Carlito"/>
              </a:rPr>
              <a:t>carried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allele of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5" dirty="0">
                <a:latin typeface="Carlito"/>
                <a:cs typeface="Carlito"/>
              </a:rPr>
              <a:t>disease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transmitted </a:t>
            </a:r>
            <a:r>
              <a:rPr sz="2000" dirty="0">
                <a:latin typeface="Carlito"/>
                <a:cs typeface="Carlito"/>
              </a:rPr>
              <a:t>it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their </a:t>
            </a:r>
            <a:r>
              <a:rPr sz="2000" spc="-5" dirty="0">
                <a:latin typeface="Carlito"/>
                <a:cs typeface="Carlito"/>
              </a:rPr>
              <a:t>daughter </a:t>
            </a:r>
            <a:r>
              <a:rPr sz="2000" dirty="0">
                <a:latin typeface="Carlito"/>
                <a:cs typeface="Carlito"/>
              </a:rPr>
              <a:t>4, but it </a:t>
            </a:r>
            <a:r>
              <a:rPr sz="2000" spc="-10" dirty="0">
                <a:latin typeface="Carlito"/>
                <a:cs typeface="Carlito"/>
              </a:rPr>
              <a:t>was  masked </a:t>
            </a:r>
            <a:r>
              <a:rPr sz="2000" dirty="0">
                <a:latin typeface="Carlito"/>
                <a:cs typeface="Carlito"/>
              </a:rPr>
              <a:t>in them; it is </a:t>
            </a:r>
            <a:r>
              <a:rPr sz="2000" spc="-10" dirty="0">
                <a:latin typeface="Carlito"/>
                <a:cs typeface="Carlito"/>
              </a:rPr>
              <a:t>recessive</a:t>
            </a:r>
            <a:r>
              <a:rPr sz="1800" spc="-10" dirty="0"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299463" y="1391158"/>
            <a:ext cx="1019175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Carlito"/>
                <a:cs typeface="Carlito"/>
              </a:rPr>
              <a:t>In this </a:t>
            </a:r>
            <a:r>
              <a:rPr sz="2800" spc="-20" dirty="0">
                <a:latin typeface="Carlito"/>
                <a:cs typeface="Carlito"/>
              </a:rPr>
              <a:t>example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going </a:t>
            </a:r>
            <a:r>
              <a:rPr sz="2800" spc="-15" dirty="0">
                <a:latin typeface="Carlito"/>
                <a:cs typeface="Carlito"/>
              </a:rPr>
              <a:t>to study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transmission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the disease </a:t>
            </a:r>
            <a:r>
              <a:rPr sz="2800" spc="-5" dirty="0">
                <a:latin typeface="Carlito"/>
                <a:cs typeface="Carlito"/>
              </a:rPr>
              <a:t>F  in the </a:t>
            </a:r>
            <a:r>
              <a:rPr sz="2800" spc="-15" dirty="0">
                <a:latin typeface="Carlito"/>
                <a:cs typeface="Carlito"/>
              </a:rPr>
              <a:t>following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pedigree: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05202" y="2315223"/>
            <a:ext cx="2426692" cy="1722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92122" y="4522723"/>
            <a:ext cx="8848725" cy="121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The normal allele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expressed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daughter </a:t>
            </a:r>
            <a:r>
              <a:rPr sz="2000" dirty="0">
                <a:latin typeface="Carlito"/>
                <a:cs typeface="Carlito"/>
              </a:rPr>
              <a:t>3, but </a:t>
            </a:r>
            <a:r>
              <a:rPr sz="2000" spc="-5" dirty="0">
                <a:latin typeface="Carlito"/>
                <a:cs typeface="Carlito"/>
              </a:rPr>
              <a:t>not in her </a:t>
            </a:r>
            <a:r>
              <a:rPr sz="2000" spc="-10" dirty="0">
                <a:latin typeface="Carlito"/>
                <a:cs typeface="Carlito"/>
              </a:rPr>
              <a:t>parents. </a:t>
            </a:r>
            <a:r>
              <a:rPr sz="2000" spc="-5" dirty="0">
                <a:latin typeface="Carlito"/>
                <a:cs typeface="Carlito"/>
              </a:rPr>
              <a:t>So one or both of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parents </a:t>
            </a:r>
            <a:r>
              <a:rPr sz="2000" spc="-5" dirty="0">
                <a:latin typeface="Carlito"/>
                <a:cs typeface="Carlito"/>
              </a:rPr>
              <a:t>carried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allele 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normal </a:t>
            </a:r>
            <a:r>
              <a:rPr sz="2000" dirty="0">
                <a:latin typeface="Carlito"/>
                <a:cs typeface="Carlito"/>
              </a:rPr>
              <a:t>phenotype and </a:t>
            </a:r>
            <a:r>
              <a:rPr sz="2000" spc="-10" dirty="0">
                <a:latin typeface="Carlito"/>
                <a:cs typeface="Carlito"/>
              </a:rPr>
              <a:t>transmitted </a:t>
            </a:r>
            <a:r>
              <a:rPr sz="2000" dirty="0">
                <a:latin typeface="Carlito"/>
                <a:cs typeface="Carlito"/>
              </a:rPr>
              <a:t>it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their  </a:t>
            </a:r>
            <a:r>
              <a:rPr sz="2000" spc="-5" dirty="0">
                <a:latin typeface="Carlito"/>
                <a:cs typeface="Carlito"/>
              </a:rPr>
              <a:t>daughter </a:t>
            </a:r>
            <a:r>
              <a:rPr sz="2000" dirty="0">
                <a:latin typeface="Carlito"/>
                <a:cs typeface="Carlito"/>
              </a:rPr>
              <a:t>3, </a:t>
            </a:r>
            <a:r>
              <a:rPr sz="2000" spc="-5" dirty="0">
                <a:latin typeface="Carlito"/>
                <a:cs typeface="Carlito"/>
              </a:rPr>
              <a:t>but it </a:t>
            </a:r>
            <a:r>
              <a:rPr sz="2000" spc="-10" dirty="0">
                <a:latin typeface="Carlito"/>
                <a:cs typeface="Carlito"/>
              </a:rPr>
              <a:t>was masked </a:t>
            </a:r>
            <a:r>
              <a:rPr sz="2000" dirty="0">
                <a:latin typeface="Carlito"/>
                <a:cs typeface="Carlito"/>
              </a:rPr>
              <a:t>in them; it is </a:t>
            </a:r>
            <a:r>
              <a:rPr sz="2000" spc="-10" dirty="0">
                <a:latin typeface="Carlito"/>
                <a:cs typeface="Carlito"/>
              </a:rPr>
              <a:t>recessive </a:t>
            </a:r>
            <a:r>
              <a:rPr sz="1800" dirty="0">
                <a:latin typeface="Carlito"/>
                <a:cs typeface="Carlito"/>
              </a:rPr>
              <a:t>and it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spc="-10" dirty="0">
                <a:latin typeface="Carlito"/>
                <a:cs typeface="Carlito"/>
              </a:rPr>
              <a:t>dominated </a:t>
            </a:r>
            <a:r>
              <a:rPr sz="1800" spc="-5" dirty="0">
                <a:latin typeface="Carlito"/>
                <a:cs typeface="Carlito"/>
              </a:rPr>
              <a:t>by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disease  allele. (disease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dominant)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49868" y="2223516"/>
            <a:ext cx="2139696" cy="2145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299463" y="1306728"/>
            <a:ext cx="9947275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100"/>
              </a:spcBef>
            </a:pPr>
            <a:r>
              <a:rPr sz="2800" spc="-5" dirty="0">
                <a:latin typeface="Carlito"/>
                <a:cs typeface="Carlito"/>
              </a:rPr>
              <a:t>In this </a:t>
            </a:r>
            <a:r>
              <a:rPr sz="2800" spc="-20" dirty="0">
                <a:latin typeface="Carlito"/>
                <a:cs typeface="Carlito"/>
              </a:rPr>
              <a:t>example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going </a:t>
            </a:r>
            <a:r>
              <a:rPr sz="2800" spc="-15" dirty="0">
                <a:latin typeface="Carlito"/>
                <a:cs typeface="Carlito"/>
              </a:rPr>
              <a:t>to study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transmission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the disease  </a:t>
            </a:r>
            <a:r>
              <a:rPr sz="2800" spc="-5" dirty="0">
                <a:latin typeface="Carlito"/>
                <a:cs typeface="Carlito"/>
              </a:rPr>
              <a:t>G in the </a:t>
            </a:r>
            <a:r>
              <a:rPr sz="2800" spc="-15" dirty="0">
                <a:latin typeface="Carlito"/>
                <a:cs typeface="Carlito"/>
              </a:rPr>
              <a:t>following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pedigree: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9463" y="4923535"/>
            <a:ext cx="903478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The disease allele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expressed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every generation,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every </a:t>
            </a:r>
            <a:r>
              <a:rPr sz="2000" spc="-15" dirty="0">
                <a:latin typeface="Carlito"/>
                <a:cs typeface="Carlito"/>
              </a:rPr>
              <a:t>affected </a:t>
            </a:r>
            <a:r>
              <a:rPr sz="2000" dirty="0">
                <a:latin typeface="Carlito"/>
                <a:cs typeface="Carlito"/>
              </a:rPr>
              <a:t>individual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dirty="0">
                <a:latin typeface="Carlito"/>
                <a:cs typeface="Carlito"/>
              </a:rPr>
              <a:t>an  </a:t>
            </a:r>
            <a:r>
              <a:rPr sz="2000" spc="-15" dirty="0">
                <a:latin typeface="Carlito"/>
                <a:cs typeface="Carlito"/>
              </a:rPr>
              <a:t>affected </a:t>
            </a:r>
            <a:r>
              <a:rPr sz="2000" spc="-10" dirty="0">
                <a:latin typeface="Carlito"/>
                <a:cs typeface="Carlito"/>
              </a:rPr>
              <a:t>parent, </a:t>
            </a:r>
            <a:r>
              <a:rPr sz="2000" dirty="0">
                <a:latin typeface="Carlito"/>
                <a:cs typeface="Carlito"/>
              </a:rPr>
              <a:t>so if the </a:t>
            </a:r>
            <a:r>
              <a:rPr sz="2000" spc="-5" dirty="0">
                <a:latin typeface="Carlito"/>
                <a:cs typeface="Carlito"/>
              </a:rPr>
              <a:t>disease </a:t>
            </a:r>
            <a:r>
              <a:rPr sz="2000" spc="-15" dirty="0">
                <a:latin typeface="Carlito"/>
                <a:cs typeface="Carlito"/>
              </a:rPr>
              <a:t>were </a:t>
            </a:r>
            <a:r>
              <a:rPr sz="2000" spc="-10" dirty="0">
                <a:latin typeface="Carlito"/>
                <a:cs typeface="Carlito"/>
              </a:rPr>
              <a:t>recessive, every </a:t>
            </a:r>
            <a:r>
              <a:rPr sz="2000" spc="-5" dirty="0">
                <a:latin typeface="Carlito"/>
                <a:cs typeface="Carlito"/>
              </a:rPr>
              <a:t>normal </a:t>
            </a:r>
            <a:r>
              <a:rPr sz="2000" spc="-10" dirty="0">
                <a:latin typeface="Carlito"/>
                <a:cs typeface="Carlito"/>
              </a:rPr>
              <a:t>parent would </a:t>
            </a:r>
            <a:r>
              <a:rPr sz="2000" spc="-15" dirty="0">
                <a:latin typeface="Carlito"/>
                <a:cs typeface="Carlito"/>
              </a:rPr>
              <a:t>have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be 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carrier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disease, </a:t>
            </a:r>
            <a:r>
              <a:rPr sz="2000" dirty="0">
                <a:latin typeface="Carlito"/>
                <a:cs typeface="Carlito"/>
              </a:rPr>
              <a:t>and it is </a:t>
            </a:r>
            <a:r>
              <a:rPr sz="2000" spc="-15" dirty="0">
                <a:latin typeface="Carlito"/>
                <a:cs typeface="Carlito"/>
              </a:rPr>
              <a:t>unlikely to </a:t>
            </a:r>
            <a:r>
              <a:rPr sz="2000" spc="-20" dirty="0">
                <a:latin typeface="Carlito"/>
                <a:cs typeface="Carlito"/>
              </a:rPr>
              <a:t>have </a:t>
            </a:r>
            <a:r>
              <a:rPr sz="2000" spc="-10" dirty="0">
                <a:latin typeface="Carlito"/>
                <a:cs typeface="Carlito"/>
              </a:rPr>
              <a:t>many carriers, </a:t>
            </a:r>
            <a:r>
              <a:rPr sz="2000" spc="-5" dirty="0">
                <a:latin typeface="Carlito"/>
                <a:cs typeface="Carlito"/>
              </a:rPr>
              <a:t>so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disease </a:t>
            </a:r>
            <a:r>
              <a:rPr sz="2000" dirty="0">
                <a:latin typeface="Carlito"/>
                <a:cs typeface="Carlito"/>
              </a:rPr>
              <a:t>is MOST  </a:t>
            </a:r>
            <a:r>
              <a:rPr sz="2000" spc="-25" dirty="0">
                <a:latin typeface="Carlito"/>
                <a:cs typeface="Carlito"/>
              </a:rPr>
              <a:t>PROBABLY </a:t>
            </a:r>
            <a:r>
              <a:rPr sz="2000" spc="-5" dirty="0">
                <a:latin typeface="Carlito"/>
                <a:cs typeface="Carlito"/>
              </a:rPr>
              <a:t>coded by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dominant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allele.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88957" y="2133845"/>
            <a:ext cx="2477671" cy="22963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4238" y="2458731"/>
            <a:ext cx="3871343" cy="2390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299463" y="1306728"/>
            <a:ext cx="9947275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100"/>
              </a:spcBef>
            </a:pPr>
            <a:r>
              <a:rPr sz="2800" spc="-5" dirty="0">
                <a:latin typeface="Carlito"/>
                <a:cs typeface="Carlito"/>
              </a:rPr>
              <a:t>In this </a:t>
            </a:r>
            <a:r>
              <a:rPr sz="2800" spc="-20" dirty="0">
                <a:latin typeface="Carlito"/>
                <a:cs typeface="Carlito"/>
              </a:rPr>
              <a:t>example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going </a:t>
            </a:r>
            <a:r>
              <a:rPr sz="2800" spc="-15" dirty="0">
                <a:latin typeface="Carlito"/>
                <a:cs typeface="Carlito"/>
              </a:rPr>
              <a:t>to study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transmission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the disease  </a:t>
            </a:r>
            <a:r>
              <a:rPr sz="2800" spc="-5" dirty="0">
                <a:latin typeface="Carlito"/>
                <a:cs typeface="Carlito"/>
              </a:rPr>
              <a:t>H in the </a:t>
            </a:r>
            <a:r>
              <a:rPr sz="2800" spc="-15" dirty="0">
                <a:latin typeface="Carlito"/>
                <a:cs typeface="Carlito"/>
              </a:rPr>
              <a:t>following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pedigree: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9463" y="5054041"/>
            <a:ext cx="880491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Couple </a:t>
            </a:r>
            <a:r>
              <a:rPr sz="2000" dirty="0">
                <a:latin typeface="Carlito"/>
                <a:cs typeface="Carlito"/>
              </a:rPr>
              <a:t>5-3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normal, </a:t>
            </a:r>
            <a:r>
              <a:rPr sz="2000" spc="-15" dirty="0">
                <a:latin typeface="Carlito"/>
                <a:cs typeface="Carlito"/>
              </a:rPr>
              <a:t>yet </a:t>
            </a:r>
            <a:r>
              <a:rPr sz="2000" dirty="0">
                <a:latin typeface="Carlito"/>
                <a:cs typeface="Carlito"/>
              </a:rPr>
              <a:t>they </a:t>
            </a:r>
            <a:r>
              <a:rPr sz="2000" spc="-15" dirty="0">
                <a:latin typeface="Carlito"/>
                <a:cs typeface="Carlito"/>
              </a:rPr>
              <a:t>have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15" dirty="0">
                <a:latin typeface="Carlito"/>
                <a:cs typeface="Carlito"/>
              </a:rPr>
              <a:t>affected </a:t>
            </a:r>
            <a:r>
              <a:rPr sz="2000" spc="-5" dirty="0">
                <a:latin typeface="Carlito"/>
                <a:cs typeface="Carlito"/>
              </a:rPr>
              <a:t>son </a:t>
            </a:r>
            <a:r>
              <a:rPr sz="2000" dirty="0">
                <a:latin typeface="Carlito"/>
                <a:cs typeface="Carlito"/>
              </a:rPr>
              <a:t>7, thus the </a:t>
            </a:r>
            <a:r>
              <a:rPr sz="2000" spc="-5" dirty="0">
                <a:latin typeface="Carlito"/>
                <a:cs typeface="Carlito"/>
              </a:rPr>
              <a:t>allele </a:t>
            </a:r>
            <a:r>
              <a:rPr sz="2000" dirty="0">
                <a:latin typeface="Carlito"/>
                <a:cs typeface="Carlito"/>
              </a:rPr>
              <a:t>of the </a:t>
            </a:r>
            <a:r>
              <a:rPr sz="2000" spc="-5" dirty="0">
                <a:latin typeface="Carlito"/>
                <a:cs typeface="Carlito"/>
              </a:rPr>
              <a:t>disease  </a:t>
            </a:r>
            <a:r>
              <a:rPr sz="2000" spc="-10" dirty="0">
                <a:latin typeface="Carlito"/>
                <a:cs typeface="Carlito"/>
              </a:rPr>
              <a:t>was transmitted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spc="-5" dirty="0">
                <a:latin typeface="Carlito"/>
                <a:cs typeface="Carlito"/>
              </a:rPr>
              <a:t>one or both </a:t>
            </a:r>
            <a:r>
              <a:rPr sz="2000" spc="-10" dirty="0">
                <a:latin typeface="Carlito"/>
                <a:cs typeface="Carlito"/>
              </a:rPr>
              <a:t>parents, </a:t>
            </a:r>
            <a:r>
              <a:rPr sz="2000" dirty="0">
                <a:latin typeface="Carlito"/>
                <a:cs typeface="Carlito"/>
              </a:rPr>
              <a:t>but </a:t>
            </a:r>
            <a:r>
              <a:rPr sz="2000" spc="-5" dirty="0">
                <a:latin typeface="Carlito"/>
                <a:cs typeface="Carlito"/>
              </a:rPr>
              <a:t>it </a:t>
            </a:r>
            <a:r>
              <a:rPr sz="2000" spc="-10" dirty="0">
                <a:latin typeface="Carlito"/>
                <a:cs typeface="Carlito"/>
              </a:rPr>
              <a:t>was masked </a:t>
            </a:r>
            <a:r>
              <a:rPr sz="2000" dirty="0">
                <a:latin typeface="Carlito"/>
                <a:cs typeface="Carlito"/>
              </a:rPr>
              <a:t>in their </a:t>
            </a:r>
            <a:r>
              <a:rPr sz="2000" spc="-5" dirty="0">
                <a:latin typeface="Carlito"/>
                <a:cs typeface="Carlito"/>
              </a:rPr>
              <a:t>phenotype, </a:t>
            </a:r>
            <a:r>
              <a:rPr sz="2000" dirty="0">
                <a:latin typeface="Carlito"/>
                <a:cs typeface="Carlito"/>
              </a:rPr>
              <a:t>it </a:t>
            </a:r>
            <a:r>
              <a:rPr sz="2000" spc="-5" dirty="0">
                <a:latin typeface="Carlito"/>
                <a:cs typeface="Carlito"/>
              </a:rPr>
              <a:t>is  </a:t>
            </a:r>
            <a:r>
              <a:rPr sz="2000" spc="-10" dirty="0">
                <a:latin typeface="Carlito"/>
                <a:cs typeface="Carlito"/>
              </a:rPr>
              <a:t>recessive.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88957" y="2133845"/>
            <a:ext cx="2477770" cy="2296795"/>
            <a:chOff x="5388957" y="2133845"/>
            <a:chExt cx="2477770" cy="2296795"/>
          </a:xfrm>
        </p:grpSpPr>
        <p:sp>
          <p:nvSpPr>
            <p:cNvPr id="11" name="object 11"/>
            <p:cNvSpPr/>
            <p:nvPr/>
          </p:nvSpPr>
          <p:spPr>
            <a:xfrm>
              <a:off x="5388957" y="2133845"/>
              <a:ext cx="2477671" cy="22963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34378" y="2859785"/>
              <a:ext cx="281940" cy="300355"/>
            </a:xfrm>
            <a:custGeom>
              <a:avLst/>
              <a:gdLst/>
              <a:ahLst/>
              <a:cxnLst/>
              <a:rect l="l" t="t" r="r" b="b"/>
              <a:pathLst>
                <a:path w="281940" h="300355">
                  <a:moveTo>
                    <a:pt x="140970" y="0"/>
                  </a:moveTo>
                  <a:lnTo>
                    <a:pt x="96414" y="7650"/>
                  </a:lnTo>
                  <a:lnTo>
                    <a:pt x="57716" y="28955"/>
                  </a:lnTo>
                  <a:lnTo>
                    <a:pt x="27200" y="61447"/>
                  </a:lnTo>
                  <a:lnTo>
                    <a:pt x="7187" y="102656"/>
                  </a:lnTo>
                  <a:lnTo>
                    <a:pt x="0" y="150113"/>
                  </a:lnTo>
                  <a:lnTo>
                    <a:pt x="7187" y="197571"/>
                  </a:lnTo>
                  <a:lnTo>
                    <a:pt x="27200" y="238780"/>
                  </a:lnTo>
                  <a:lnTo>
                    <a:pt x="57716" y="271272"/>
                  </a:lnTo>
                  <a:lnTo>
                    <a:pt x="96414" y="292577"/>
                  </a:lnTo>
                  <a:lnTo>
                    <a:pt x="140970" y="300227"/>
                  </a:lnTo>
                  <a:lnTo>
                    <a:pt x="185525" y="292577"/>
                  </a:lnTo>
                  <a:lnTo>
                    <a:pt x="224223" y="271272"/>
                  </a:lnTo>
                  <a:lnTo>
                    <a:pt x="254739" y="238780"/>
                  </a:lnTo>
                  <a:lnTo>
                    <a:pt x="274752" y="197571"/>
                  </a:lnTo>
                  <a:lnTo>
                    <a:pt x="281940" y="150113"/>
                  </a:lnTo>
                  <a:lnTo>
                    <a:pt x="274752" y="102656"/>
                  </a:lnTo>
                  <a:lnTo>
                    <a:pt x="254739" y="61447"/>
                  </a:lnTo>
                  <a:lnTo>
                    <a:pt x="224223" y="28955"/>
                  </a:lnTo>
                  <a:lnTo>
                    <a:pt x="185525" y="7650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34378" y="2859785"/>
              <a:ext cx="281940" cy="300355"/>
            </a:xfrm>
            <a:custGeom>
              <a:avLst/>
              <a:gdLst/>
              <a:ahLst/>
              <a:cxnLst/>
              <a:rect l="l" t="t" r="r" b="b"/>
              <a:pathLst>
                <a:path w="281940" h="300355">
                  <a:moveTo>
                    <a:pt x="0" y="150113"/>
                  </a:moveTo>
                  <a:lnTo>
                    <a:pt x="7187" y="102656"/>
                  </a:lnTo>
                  <a:lnTo>
                    <a:pt x="27200" y="61447"/>
                  </a:lnTo>
                  <a:lnTo>
                    <a:pt x="57716" y="28955"/>
                  </a:lnTo>
                  <a:lnTo>
                    <a:pt x="96414" y="7650"/>
                  </a:lnTo>
                  <a:lnTo>
                    <a:pt x="140970" y="0"/>
                  </a:lnTo>
                  <a:lnTo>
                    <a:pt x="185525" y="7650"/>
                  </a:lnTo>
                  <a:lnTo>
                    <a:pt x="224223" y="28955"/>
                  </a:lnTo>
                  <a:lnTo>
                    <a:pt x="254739" y="61447"/>
                  </a:lnTo>
                  <a:lnTo>
                    <a:pt x="274752" y="102656"/>
                  </a:lnTo>
                  <a:lnTo>
                    <a:pt x="281940" y="150113"/>
                  </a:lnTo>
                  <a:lnTo>
                    <a:pt x="274752" y="197571"/>
                  </a:lnTo>
                  <a:lnTo>
                    <a:pt x="254739" y="238780"/>
                  </a:lnTo>
                  <a:lnTo>
                    <a:pt x="224223" y="271272"/>
                  </a:lnTo>
                  <a:lnTo>
                    <a:pt x="185525" y="292577"/>
                  </a:lnTo>
                  <a:lnTo>
                    <a:pt x="140970" y="300227"/>
                  </a:lnTo>
                  <a:lnTo>
                    <a:pt x="96414" y="292577"/>
                  </a:lnTo>
                  <a:lnTo>
                    <a:pt x="57716" y="271272"/>
                  </a:lnTo>
                  <a:lnTo>
                    <a:pt x="27200" y="238780"/>
                  </a:lnTo>
                  <a:lnTo>
                    <a:pt x="7187" y="197571"/>
                  </a:lnTo>
                  <a:lnTo>
                    <a:pt x="0" y="150113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17181" y="2878327"/>
            <a:ext cx="116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rlito"/>
                <a:cs typeface="Carlito"/>
              </a:rPr>
              <a:t>3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93837" y="2616526"/>
            <a:ext cx="3893084" cy="22472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299463" y="1391158"/>
            <a:ext cx="1012190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Carlito"/>
                <a:cs typeface="Carlito"/>
              </a:rPr>
              <a:t>In this </a:t>
            </a:r>
            <a:r>
              <a:rPr sz="2800" spc="-20" dirty="0">
                <a:latin typeface="Carlito"/>
                <a:cs typeface="Carlito"/>
              </a:rPr>
              <a:t>example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going </a:t>
            </a:r>
            <a:r>
              <a:rPr sz="2800" spc="-15" dirty="0">
                <a:latin typeface="Carlito"/>
                <a:cs typeface="Carlito"/>
              </a:rPr>
              <a:t>to study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transmission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the disease </a:t>
            </a:r>
            <a:r>
              <a:rPr sz="2800" spc="-5" dirty="0">
                <a:latin typeface="Carlito"/>
                <a:cs typeface="Carlito"/>
              </a:rPr>
              <a:t>I  in the </a:t>
            </a:r>
            <a:r>
              <a:rPr sz="2800" spc="-15" dirty="0">
                <a:latin typeface="Carlito"/>
                <a:cs typeface="Carlito"/>
              </a:rPr>
              <a:t>following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pedigree: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9463" y="5054041"/>
            <a:ext cx="877824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father </a:t>
            </a:r>
            <a:r>
              <a:rPr sz="2000" spc="-5" dirty="0">
                <a:latin typeface="Carlito"/>
                <a:cs typeface="Carlito"/>
              </a:rPr>
              <a:t>is normal, </a:t>
            </a:r>
            <a:r>
              <a:rPr sz="2000" spc="-15" dirty="0">
                <a:latin typeface="Carlito"/>
                <a:cs typeface="Carlito"/>
              </a:rPr>
              <a:t>yet </a:t>
            </a:r>
            <a:r>
              <a:rPr sz="2000" dirty="0">
                <a:latin typeface="Carlito"/>
                <a:cs typeface="Carlito"/>
              </a:rPr>
              <a:t>the DNA </a:t>
            </a:r>
            <a:r>
              <a:rPr sz="2000" spc="-5" dirty="0">
                <a:latin typeface="Carlito"/>
                <a:cs typeface="Carlito"/>
              </a:rPr>
              <a:t>analysis </a:t>
            </a:r>
            <a:r>
              <a:rPr sz="2000" spc="-10" dirty="0">
                <a:latin typeface="Carlito"/>
                <a:cs typeface="Carlito"/>
              </a:rPr>
              <a:t>shows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dirty="0">
                <a:latin typeface="Carlito"/>
                <a:cs typeface="Carlito"/>
              </a:rPr>
              <a:t>he </a:t>
            </a:r>
            <a:r>
              <a:rPr sz="2000" spc="-5" dirty="0">
                <a:latin typeface="Carlito"/>
                <a:cs typeface="Carlito"/>
              </a:rPr>
              <a:t>carries both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normal</a:t>
            </a:r>
            <a:r>
              <a:rPr sz="2000" spc="9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disease allele, </a:t>
            </a:r>
            <a:r>
              <a:rPr sz="2000" dirty="0">
                <a:latin typeface="Carlito"/>
                <a:cs typeface="Carlito"/>
              </a:rPr>
              <a:t>thus the </a:t>
            </a:r>
            <a:r>
              <a:rPr sz="2000" spc="-5" dirty="0">
                <a:latin typeface="Carlito"/>
                <a:cs typeface="Carlito"/>
              </a:rPr>
              <a:t>allele of </a:t>
            </a:r>
            <a:r>
              <a:rPr sz="2000" dirty="0">
                <a:latin typeface="Carlito"/>
                <a:cs typeface="Carlito"/>
              </a:rPr>
              <a:t>the disease </a:t>
            </a:r>
            <a:r>
              <a:rPr sz="2000" spc="-10" dirty="0">
                <a:latin typeface="Carlito"/>
                <a:cs typeface="Carlito"/>
              </a:rPr>
              <a:t>was masked </a:t>
            </a:r>
            <a:r>
              <a:rPr sz="2000" dirty="0">
                <a:latin typeface="Carlito"/>
                <a:cs typeface="Carlito"/>
              </a:rPr>
              <a:t>, it </a:t>
            </a:r>
            <a:r>
              <a:rPr sz="2000" spc="-5" dirty="0">
                <a:latin typeface="Carlito"/>
                <a:cs typeface="Carlito"/>
              </a:rPr>
              <a:t>is</a:t>
            </a:r>
            <a:r>
              <a:rPr sz="2000" spc="1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recessive.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08328" y="2682655"/>
            <a:ext cx="4296094" cy="1318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65054" y="2799295"/>
            <a:ext cx="1402568" cy="10040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27592" y="2589276"/>
            <a:ext cx="2252472" cy="1257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299463" y="1391158"/>
            <a:ext cx="1014666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this </a:t>
            </a:r>
            <a:r>
              <a:rPr sz="2800" spc="-20" dirty="0">
                <a:latin typeface="Carlito"/>
                <a:cs typeface="Carlito"/>
              </a:rPr>
              <a:t>example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going </a:t>
            </a:r>
            <a:r>
              <a:rPr sz="2800" spc="-15" dirty="0">
                <a:latin typeface="Carlito"/>
                <a:cs typeface="Carlito"/>
              </a:rPr>
              <a:t>to study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transmission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the disease </a:t>
            </a:r>
            <a:r>
              <a:rPr sz="2800" spc="-5" dirty="0">
                <a:latin typeface="Carlito"/>
                <a:cs typeface="Carlito"/>
              </a:rPr>
              <a:t>J  in the </a:t>
            </a:r>
            <a:r>
              <a:rPr sz="2800" spc="-15" dirty="0">
                <a:latin typeface="Carlito"/>
                <a:cs typeface="Carlito"/>
              </a:rPr>
              <a:t>following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pedigree: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9463" y="5054041"/>
            <a:ext cx="878268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The mother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15" dirty="0">
                <a:latin typeface="Carlito"/>
                <a:cs typeface="Carlito"/>
              </a:rPr>
              <a:t>affected </a:t>
            </a:r>
            <a:r>
              <a:rPr sz="2000" dirty="0">
                <a:latin typeface="Carlito"/>
                <a:cs typeface="Carlito"/>
              </a:rPr>
              <a:t>with this </a:t>
            </a:r>
            <a:r>
              <a:rPr sz="2000" spc="-5" dirty="0">
                <a:latin typeface="Carlito"/>
                <a:cs typeface="Carlito"/>
              </a:rPr>
              <a:t>hereditary </a:t>
            </a:r>
            <a:r>
              <a:rPr sz="2000" spc="-20" dirty="0">
                <a:latin typeface="Carlito"/>
                <a:cs typeface="Carlito"/>
              </a:rPr>
              <a:t>anomaly, </a:t>
            </a:r>
            <a:r>
              <a:rPr sz="2000" spc="-15" dirty="0">
                <a:latin typeface="Carlito"/>
                <a:cs typeface="Carlito"/>
              </a:rPr>
              <a:t>yet </a:t>
            </a:r>
            <a:r>
              <a:rPr sz="2000" dirty="0">
                <a:latin typeface="Carlito"/>
                <a:cs typeface="Carlito"/>
              </a:rPr>
              <a:t>the DNA </a:t>
            </a:r>
            <a:r>
              <a:rPr sz="2000" spc="-5" dirty="0">
                <a:latin typeface="Carlito"/>
                <a:cs typeface="Carlito"/>
              </a:rPr>
              <a:t>analysis </a:t>
            </a:r>
            <a:r>
              <a:rPr sz="2000" spc="-10" dirty="0">
                <a:latin typeface="Carlito"/>
                <a:cs typeface="Carlito"/>
              </a:rPr>
              <a:t>shows </a:t>
            </a:r>
            <a:r>
              <a:rPr sz="2000" spc="-5" dirty="0">
                <a:latin typeface="Carlito"/>
                <a:cs typeface="Carlito"/>
              </a:rPr>
              <a:t>that  she carries both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normal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disease allele, </a:t>
            </a:r>
            <a:r>
              <a:rPr sz="2000" dirty="0">
                <a:latin typeface="Carlito"/>
                <a:cs typeface="Carlito"/>
              </a:rPr>
              <a:t>thus the </a:t>
            </a:r>
            <a:r>
              <a:rPr sz="2000" spc="-5" dirty="0">
                <a:latin typeface="Carlito"/>
                <a:cs typeface="Carlito"/>
              </a:rPr>
              <a:t>allele of </a:t>
            </a:r>
            <a:r>
              <a:rPr sz="2000" dirty="0">
                <a:latin typeface="Carlito"/>
                <a:cs typeface="Carlito"/>
              </a:rPr>
              <a:t>the disease </a:t>
            </a:r>
            <a:r>
              <a:rPr sz="2000" spc="-10" dirty="0">
                <a:latin typeface="Carlito"/>
                <a:cs typeface="Carlito"/>
              </a:rPr>
              <a:t>was  expressed over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normal allele (which </a:t>
            </a:r>
            <a:r>
              <a:rPr sz="2000" spc="-10" dirty="0">
                <a:latin typeface="Carlito"/>
                <a:cs typeface="Carlito"/>
              </a:rPr>
              <a:t>was masked) </a:t>
            </a:r>
            <a:r>
              <a:rPr sz="2000" dirty="0">
                <a:latin typeface="Carlito"/>
                <a:cs typeface="Carlito"/>
              </a:rPr>
              <a:t>, then the disease </a:t>
            </a:r>
            <a:r>
              <a:rPr sz="2000" spc="-5" dirty="0">
                <a:latin typeface="Carlito"/>
                <a:cs typeface="Carlito"/>
              </a:rPr>
              <a:t>allele </a:t>
            </a:r>
            <a:r>
              <a:rPr sz="2000" dirty="0">
                <a:latin typeface="Carlito"/>
                <a:cs typeface="Carlito"/>
              </a:rPr>
              <a:t>is  </a:t>
            </a:r>
            <a:r>
              <a:rPr sz="2000" spc="-5" dirty="0">
                <a:latin typeface="Carlito"/>
                <a:cs typeface="Carlito"/>
              </a:rPr>
              <a:t>dominant.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79973" y="3178445"/>
            <a:ext cx="1928665" cy="1368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67814" y="3169920"/>
            <a:ext cx="4552140" cy="1501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48571" y="3293364"/>
            <a:ext cx="2249424" cy="1255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2514600" y="1295400"/>
            <a:ext cx="6743386" cy="3434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925780" y="1447800"/>
            <a:ext cx="8306911" cy="2659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16939" y="308228"/>
            <a:ext cx="10304145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z="4400" spc="-10" dirty="0">
                <a:latin typeface="Trebuchet MS"/>
                <a:cs typeface="Trebuchet MS"/>
              </a:rPr>
              <a:t>Main</a:t>
            </a:r>
            <a:r>
              <a:rPr sz="4400" spc="-940" dirty="0">
                <a:latin typeface="Trebuchet MS"/>
                <a:cs typeface="Trebuchet MS"/>
              </a:rPr>
              <a:t> </a:t>
            </a:r>
            <a:r>
              <a:rPr sz="4400" spc="-245" dirty="0">
                <a:latin typeface="Trebuchet MS"/>
                <a:cs typeface="Trebuchet MS"/>
              </a:rPr>
              <a:t>characteristics </a:t>
            </a:r>
            <a:r>
              <a:rPr sz="4400" spc="-190" dirty="0">
                <a:latin typeface="Trebuchet MS"/>
                <a:cs typeface="Trebuchet MS"/>
              </a:rPr>
              <a:t>of </a:t>
            </a:r>
            <a:r>
              <a:rPr sz="4400" spc="-240" dirty="0">
                <a:latin typeface="Trebuchet MS"/>
                <a:cs typeface="Trebuchet MS"/>
              </a:rPr>
              <a:t>a </a:t>
            </a:r>
            <a:r>
              <a:rPr sz="4400" spc="-229" dirty="0">
                <a:latin typeface="Trebuchet MS"/>
                <a:cs typeface="Trebuchet MS"/>
              </a:rPr>
              <a:t>hereditary </a:t>
            </a:r>
            <a:r>
              <a:rPr sz="4400" spc="-280" dirty="0">
                <a:latin typeface="Trebuchet MS"/>
                <a:cs typeface="Trebuchet MS"/>
              </a:rPr>
              <a:t>trait </a:t>
            </a:r>
            <a:r>
              <a:rPr sz="4400" spc="-210" dirty="0">
                <a:latin typeface="Trebuchet MS"/>
                <a:cs typeface="Trebuchet MS"/>
              </a:rPr>
              <a:t>to </a:t>
            </a:r>
            <a:r>
              <a:rPr sz="4400" spc="-190" dirty="0">
                <a:latin typeface="Trebuchet MS"/>
                <a:cs typeface="Trebuchet MS"/>
              </a:rPr>
              <a:t>be  </a:t>
            </a:r>
            <a:r>
              <a:rPr sz="4400" spc="-215" dirty="0">
                <a:latin typeface="Trebuchet MS"/>
                <a:cs typeface="Trebuchet MS"/>
              </a:rPr>
              <a:t>determined </a:t>
            </a:r>
            <a:r>
              <a:rPr sz="4400" spc="-210" dirty="0">
                <a:latin typeface="Trebuchet MS"/>
                <a:cs typeface="Trebuchet MS"/>
              </a:rPr>
              <a:t>from pedigree</a:t>
            </a:r>
            <a:r>
              <a:rPr sz="4400" spc="-625" dirty="0">
                <a:latin typeface="Trebuchet MS"/>
                <a:cs typeface="Trebuchet MS"/>
              </a:rPr>
              <a:t> </a:t>
            </a:r>
            <a:r>
              <a:rPr sz="4400" spc="-204" dirty="0">
                <a:latin typeface="Trebuchet MS"/>
                <a:cs typeface="Trebuchet MS"/>
              </a:rPr>
              <a:t>analysis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9069" y="2109597"/>
            <a:ext cx="8861425" cy="3265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Whether the </a:t>
            </a:r>
            <a:r>
              <a:rPr sz="2800" spc="-10" dirty="0">
                <a:latin typeface="Carlito"/>
                <a:cs typeface="Carlito"/>
              </a:rPr>
              <a:t>studied </a:t>
            </a:r>
            <a:r>
              <a:rPr sz="2800" spc="-15" dirty="0">
                <a:latin typeface="Carlito"/>
                <a:cs typeface="Carlito"/>
              </a:rPr>
              <a:t>trait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dominant </a:t>
            </a:r>
            <a:r>
              <a:rPr sz="2800" spc="-5" dirty="0">
                <a:latin typeface="Carlito"/>
                <a:cs typeface="Carlito"/>
              </a:rPr>
              <a:t>or</a:t>
            </a:r>
            <a:r>
              <a:rPr sz="2800" spc="1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recessive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15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Whether the </a:t>
            </a:r>
            <a:r>
              <a:rPr sz="2800" spc="-10" dirty="0">
                <a:latin typeface="Carlito"/>
                <a:cs typeface="Carlito"/>
              </a:rPr>
              <a:t>studied gene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located </a:t>
            </a:r>
            <a:r>
              <a:rPr sz="2800" spc="-5" dirty="0">
                <a:latin typeface="Carlito"/>
                <a:cs typeface="Carlito"/>
              </a:rPr>
              <a:t>on an </a:t>
            </a:r>
            <a:r>
              <a:rPr sz="2800" spc="-10" dirty="0">
                <a:latin typeface="Carlito"/>
                <a:cs typeface="Carlito"/>
              </a:rPr>
              <a:t>autosome </a:t>
            </a:r>
            <a:r>
              <a:rPr sz="2800" spc="-5" dirty="0">
                <a:latin typeface="Carlito"/>
                <a:cs typeface="Carlito"/>
              </a:rPr>
              <a:t>or the  </a:t>
            </a:r>
            <a:r>
              <a:rPr sz="2800" spc="-25" dirty="0">
                <a:latin typeface="Carlito"/>
                <a:cs typeface="Carlito"/>
              </a:rPr>
              <a:t>sex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chromosomes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100">
              <a:latin typeface="Carlito"/>
              <a:cs typeface="Carlito"/>
            </a:endParaRPr>
          </a:p>
          <a:p>
            <a:pPr marL="241300" marR="3175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probability </a:t>
            </a:r>
            <a:r>
              <a:rPr sz="2800" spc="-5" dirty="0">
                <a:latin typeface="Carlito"/>
                <a:cs typeface="Carlito"/>
              </a:rPr>
              <a:t>(or risk) of </a:t>
            </a:r>
            <a:r>
              <a:rPr sz="2800" spc="-15" dirty="0">
                <a:latin typeface="Carlito"/>
                <a:cs typeface="Carlito"/>
              </a:rPr>
              <a:t>having offspring </a:t>
            </a:r>
            <a:r>
              <a:rPr sz="2800" spc="-5" dirty="0">
                <a:latin typeface="Carlito"/>
                <a:cs typeface="Carlito"/>
              </a:rPr>
              <a:t>with a </a:t>
            </a:r>
            <a:r>
              <a:rPr sz="2800" spc="-10" dirty="0">
                <a:latin typeface="Carlito"/>
                <a:cs typeface="Carlito"/>
              </a:rPr>
              <a:t>particular  </a:t>
            </a:r>
            <a:r>
              <a:rPr sz="2800" spc="-15" dirty="0">
                <a:latin typeface="Carlito"/>
                <a:cs typeface="Carlito"/>
              </a:rPr>
              <a:t>trait </a:t>
            </a:r>
            <a:r>
              <a:rPr sz="2800" spc="-5" dirty="0">
                <a:latin typeface="Carlito"/>
                <a:cs typeface="Carlito"/>
              </a:rPr>
              <a:t>(or </a:t>
            </a:r>
            <a:r>
              <a:rPr sz="2800" spc="-15" dirty="0">
                <a:latin typeface="Carlito"/>
                <a:cs typeface="Carlito"/>
              </a:rPr>
              <a:t>hereditary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disease).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08659" y="1540763"/>
            <a:ext cx="927100" cy="4244340"/>
            <a:chOff x="708659" y="1540763"/>
            <a:chExt cx="927100" cy="4244340"/>
          </a:xfrm>
        </p:grpSpPr>
        <p:sp>
          <p:nvSpPr>
            <p:cNvPr id="11" name="object 11"/>
            <p:cNvSpPr/>
            <p:nvPr/>
          </p:nvSpPr>
          <p:spPr>
            <a:xfrm>
              <a:off x="829055" y="1540763"/>
              <a:ext cx="806195" cy="14645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9055" y="4320540"/>
              <a:ext cx="794004" cy="14645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8659" y="2930652"/>
              <a:ext cx="914400" cy="14645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16939" y="308228"/>
            <a:ext cx="9493250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z="4400" spc="-254" dirty="0">
                <a:latin typeface="Trebuchet MS"/>
                <a:cs typeface="Trebuchet MS"/>
              </a:rPr>
              <a:t>There </a:t>
            </a:r>
            <a:r>
              <a:rPr sz="4400" spc="-240" dirty="0">
                <a:latin typeface="Trebuchet MS"/>
                <a:cs typeface="Trebuchet MS"/>
              </a:rPr>
              <a:t>are </a:t>
            </a:r>
            <a:r>
              <a:rPr sz="4400" spc="-275" dirty="0">
                <a:latin typeface="Trebuchet MS"/>
                <a:cs typeface="Trebuchet MS"/>
              </a:rPr>
              <a:t>five </a:t>
            </a:r>
            <a:r>
              <a:rPr sz="4400" spc="-215" dirty="0">
                <a:latin typeface="Trebuchet MS"/>
                <a:cs typeface="Trebuchet MS"/>
              </a:rPr>
              <a:t>basic </a:t>
            </a:r>
            <a:r>
              <a:rPr sz="4400" spc="-225" dirty="0">
                <a:latin typeface="Trebuchet MS"/>
                <a:cs typeface="Trebuchet MS"/>
              </a:rPr>
              <a:t>patterns </a:t>
            </a:r>
            <a:r>
              <a:rPr sz="4400" spc="-190" dirty="0">
                <a:latin typeface="Trebuchet MS"/>
                <a:cs typeface="Trebuchet MS"/>
              </a:rPr>
              <a:t>of</a:t>
            </a:r>
            <a:r>
              <a:rPr sz="4400" spc="-785" dirty="0">
                <a:latin typeface="Trebuchet MS"/>
                <a:cs typeface="Trebuchet MS"/>
              </a:rPr>
              <a:t> </a:t>
            </a:r>
            <a:r>
              <a:rPr sz="4400" spc="-125" dirty="0">
                <a:latin typeface="Trebuchet MS"/>
                <a:cs typeface="Trebuchet MS"/>
              </a:rPr>
              <a:t>Mendelian  </a:t>
            </a:r>
            <a:r>
              <a:rPr sz="4400" spc="-250" dirty="0">
                <a:latin typeface="Trebuchet MS"/>
                <a:cs typeface="Trebuchet MS"/>
              </a:rPr>
              <a:t>inheritance.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37369" y="2130551"/>
            <a:ext cx="5325943" cy="1990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05116" y="1440180"/>
            <a:ext cx="3267455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16939" y="308228"/>
            <a:ext cx="96037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65" dirty="0">
                <a:latin typeface="Trebuchet MS"/>
                <a:cs typeface="Trebuchet MS"/>
              </a:rPr>
              <a:t>Part 1: </a:t>
            </a:r>
            <a:r>
              <a:rPr sz="4400" spc="-225" dirty="0">
                <a:latin typeface="Trebuchet MS"/>
                <a:cs typeface="Trebuchet MS"/>
              </a:rPr>
              <a:t>determine </a:t>
            </a:r>
            <a:r>
              <a:rPr sz="4400" spc="-200" dirty="0">
                <a:latin typeface="Trebuchet MS"/>
                <a:cs typeface="Trebuchet MS"/>
              </a:rPr>
              <a:t>whether </a:t>
            </a:r>
            <a:r>
              <a:rPr sz="4400" spc="-240" dirty="0">
                <a:latin typeface="Trebuchet MS"/>
                <a:cs typeface="Trebuchet MS"/>
              </a:rPr>
              <a:t>a </a:t>
            </a:r>
            <a:r>
              <a:rPr sz="4400" spc="-250" dirty="0">
                <a:latin typeface="Trebuchet MS"/>
                <a:cs typeface="Trebuchet MS"/>
              </a:rPr>
              <a:t>certain </a:t>
            </a:r>
            <a:r>
              <a:rPr sz="4400" spc="-280" dirty="0">
                <a:latin typeface="Trebuchet MS"/>
                <a:cs typeface="Trebuchet MS"/>
              </a:rPr>
              <a:t>trait</a:t>
            </a:r>
            <a:r>
              <a:rPr sz="4400" spc="-865" dirty="0">
                <a:latin typeface="Trebuchet MS"/>
                <a:cs typeface="Trebuchet MS"/>
              </a:rPr>
              <a:t> </a:t>
            </a:r>
            <a:r>
              <a:rPr sz="4400" spc="-185" dirty="0">
                <a:latin typeface="Trebuchet MS"/>
                <a:cs typeface="Trebuchet MS"/>
              </a:rPr>
              <a:t>is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39" y="911427"/>
            <a:ext cx="103644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15" dirty="0">
                <a:latin typeface="Trebuchet MS"/>
                <a:cs typeface="Trebuchet MS"/>
              </a:rPr>
              <a:t>inherited</a:t>
            </a:r>
            <a:r>
              <a:rPr sz="4400" spc="-345" dirty="0">
                <a:latin typeface="Trebuchet MS"/>
                <a:cs typeface="Trebuchet MS"/>
              </a:rPr>
              <a:t> </a:t>
            </a:r>
            <a:r>
              <a:rPr sz="4400" spc="-200" dirty="0">
                <a:latin typeface="Trebuchet MS"/>
                <a:cs typeface="Trebuchet MS"/>
              </a:rPr>
              <a:t>in</a:t>
            </a:r>
            <a:r>
              <a:rPr sz="4400" spc="-335" dirty="0">
                <a:latin typeface="Trebuchet MS"/>
                <a:cs typeface="Trebuchet MS"/>
              </a:rPr>
              <a:t> </a:t>
            </a:r>
            <a:r>
              <a:rPr sz="4400" spc="-240" dirty="0">
                <a:latin typeface="Trebuchet MS"/>
                <a:cs typeface="Trebuchet MS"/>
              </a:rPr>
              <a:t>a</a:t>
            </a:r>
            <a:r>
              <a:rPr sz="4400" spc="-335" dirty="0">
                <a:latin typeface="Trebuchet MS"/>
                <a:cs typeface="Trebuchet MS"/>
              </a:rPr>
              <a:t> </a:t>
            </a:r>
            <a:r>
              <a:rPr sz="4400" spc="-185" dirty="0">
                <a:latin typeface="Trebuchet MS"/>
                <a:cs typeface="Trebuchet MS"/>
              </a:rPr>
              <a:t>dominant</a:t>
            </a:r>
            <a:r>
              <a:rPr sz="4400" spc="-340" dirty="0">
                <a:latin typeface="Trebuchet MS"/>
                <a:cs typeface="Trebuchet MS"/>
              </a:rPr>
              <a:t> </a:t>
            </a:r>
            <a:r>
              <a:rPr sz="4400" spc="-130" dirty="0">
                <a:latin typeface="Trebuchet MS"/>
                <a:cs typeface="Trebuchet MS"/>
              </a:rPr>
              <a:t>or</a:t>
            </a:r>
            <a:r>
              <a:rPr sz="4400" spc="-340" dirty="0">
                <a:latin typeface="Trebuchet MS"/>
                <a:cs typeface="Trebuchet MS"/>
              </a:rPr>
              <a:t> </a:t>
            </a:r>
            <a:r>
              <a:rPr sz="4400" spc="-240" dirty="0">
                <a:latin typeface="Trebuchet MS"/>
                <a:cs typeface="Trebuchet MS"/>
              </a:rPr>
              <a:t>a</a:t>
            </a:r>
            <a:r>
              <a:rPr sz="4400" spc="-335" dirty="0">
                <a:latin typeface="Trebuchet MS"/>
                <a:cs typeface="Trebuchet MS"/>
              </a:rPr>
              <a:t> </a:t>
            </a:r>
            <a:r>
              <a:rPr sz="4400" spc="-220" dirty="0">
                <a:latin typeface="Trebuchet MS"/>
                <a:cs typeface="Trebuchet MS"/>
              </a:rPr>
              <a:t>recessive</a:t>
            </a:r>
            <a:r>
              <a:rPr sz="4400" spc="-345" dirty="0">
                <a:latin typeface="Trebuchet MS"/>
                <a:cs typeface="Trebuchet MS"/>
              </a:rPr>
              <a:t> </a:t>
            </a:r>
            <a:r>
              <a:rPr sz="4400" spc="-180" dirty="0">
                <a:latin typeface="Trebuchet MS"/>
                <a:cs typeface="Trebuchet MS"/>
              </a:rPr>
              <a:t>manner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50275" y="2332745"/>
            <a:ext cx="2096531" cy="3946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66596" y="908773"/>
            <a:ext cx="8193405" cy="360807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15" dirty="0">
                <a:latin typeface="Carlito"/>
                <a:cs typeface="Carlito"/>
              </a:rPr>
              <a:t>Example</a:t>
            </a:r>
            <a:r>
              <a:rPr sz="2800" spc="-5" dirty="0">
                <a:latin typeface="Carlito"/>
                <a:cs typeface="Carlito"/>
              </a:rPr>
              <a:t> 1:</a:t>
            </a:r>
            <a:endParaRPr sz="2800" dirty="0">
              <a:latin typeface="Carlito"/>
              <a:cs typeface="Carlito"/>
            </a:endParaRPr>
          </a:p>
          <a:p>
            <a:pPr marL="12700" marR="341630">
              <a:lnSpc>
                <a:spcPts val="3020"/>
              </a:lnSpc>
              <a:spcBef>
                <a:spcPts val="1060"/>
              </a:spcBef>
            </a:pPr>
            <a:r>
              <a:rPr sz="2800" spc="-5" dirty="0">
                <a:latin typeface="Carlito"/>
                <a:cs typeface="Carlito"/>
              </a:rPr>
              <a:t>In this </a:t>
            </a:r>
            <a:r>
              <a:rPr sz="2800" spc="-20" dirty="0">
                <a:latin typeface="Carlito"/>
                <a:cs typeface="Carlito"/>
              </a:rPr>
              <a:t>example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going </a:t>
            </a:r>
            <a:r>
              <a:rPr sz="2800" spc="-15" dirty="0">
                <a:latin typeface="Carlito"/>
                <a:cs typeface="Carlito"/>
              </a:rPr>
              <a:t>to study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transmission 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disease </a:t>
            </a:r>
            <a:r>
              <a:rPr sz="2800" spc="-5" dirty="0">
                <a:latin typeface="Carlito"/>
                <a:cs typeface="Carlito"/>
              </a:rPr>
              <a:t>A in a </a:t>
            </a:r>
            <a:r>
              <a:rPr sz="2800" spc="-40" dirty="0">
                <a:latin typeface="Carlito"/>
                <a:cs typeface="Carlito"/>
              </a:rPr>
              <a:t>family. </a:t>
            </a:r>
            <a:r>
              <a:rPr sz="2800" spc="-13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20" dirty="0">
                <a:latin typeface="Carlito"/>
                <a:cs typeface="Carlito"/>
              </a:rPr>
              <a:t>affected, </a:t>
            </a:r>
            <a:r>
              <a:rPr sz="2800" spc="-10" dirty="0">
                <a:latin typeface="Carlito"/>
                <a:cs typeface="Carlito"/>
              </a:rPr>
              <a:t>every  individual </a:t>
            </a:r>
            <a:r>
              <a:rPr sz="2800" spc="-15" dirty="0">
                <a:latin typeface="Carlito"/>
                <a:cs typeface="Carlito"/>
              </a:rPr>
              <a:t>must </a:t>
            </a:r>
            <a:r>
              <a:rPr sz="2800" spc="-10" dirty="0">
                <a:latin typeface="Carlito"/>
                <a:cs typeface="Carlito"/>
              </a:rPr>
              <a:t>possess </a:t>
            </a:r>
            <a:r>
              <a:rPr sz="2800" spc="-5" dirty="0">
                <a:latin typeface="Carlito"/>
                <a:cs typeface="Carlito"/>
              </a:rPr>
              <a:t>2 </a:t>
            </a:r>
            <a:r>
              <a:rPr sz="2800" spc="-20" dirty="0">
                <a:latin typeface="Carlito"/>
                <a:cs typeface="Carlito"/>
              </a:rPr>
              <a:t>affected</a:t>
            </a:r>
            <a:r>
              <a:rPr sz="2800" spc="1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alleles.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00" dirty="0">
              <a:latin typeface="Carlito"/>
              <a:cs typeface="Carlito"/>
            </a:endParaRPr>
          </a:p>
          <a:p>
            <a:pPr marL="12700" marR="5080">
              <a:lnSpc>
                <a:spcPts val="3020"/>
              </a:lnSpc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allele of the </a:t>
            </a:r>
            <a:r>
              <a:rPr sz="2800" spc="-10" dirty="0">
                <a:latin typeface="Carlito"/>
                <a:cs typeface="Carlito"/>
              </a:rPr>
              <a:t>disease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only </a:t>
            </a:r>
            <a:r>
              <a:rPr sz="2800" spc="-15" dirty="0">
                <a:latin typeface="Carlito"/>
                <a:cs typeface="Carlito"/>
              </a:rPr>
              <a:t>expressed </a:t>
            </a:r>
            <a:r>
              <a:rPr sz="2800" spc="-5" dirty="0">
                <a:latin typeface="Carlito"/>
                <a:cs typeface="Carlito"/>
              </a:rPr>
              <a:t>when </a:t>
            </a:r>
            <a:r>
              <a:rPr sz="2800" spc="-20" dirty="0">
                <a:latin typeface="Carlito"/>
                <a:cs typeface="Carlito"/>
              </a:rPr>
              <a:t>found </a:t>
            </a:r>
            <a:r>
              <a:rPr sz="2800" spc="-5" dirty="0">
                <a:latin typeface="Carlito"/>
                <a:cs typeface="Carlito"/>
              </a:rPr>
              <a:t>in  2 </a:t>
            </a:r>
            <a:r>
              <a:rPr sz="2800" spc="-10" dirty="0">
                <a:latin typeface="Carlito"/>
                <a:cs typeface="Carlito"/>
              </a:rPr>
              <a:t>copies, </a:t>
            </a:r>
            <a:r>
              <a:rPr sz="2800" spc="-5" dirty="0">
                <a:latin typeface="Carlito"/>
                <a:cs typeface="Carlito"/>
              </a:rPr>
              <a:t>thus if </a:t>
            </a:r>
            <a:r>
              <a:rPr sz="2800" spc="-10" dirty="0">
                <a:latin typeface="Carlito"/>
                <a:cs typeface="Carlito"/>
              </a:rPr>
              <a:t>it </a:t>
            </a:r>
            <a:r>
              <a:rPr sz="2800" spc="-20" dirty="0">
                <a:latin typeface="Carlito"/>
                <a:cs typeface="Carlito"/>
              </a:rPr>
              <a:t>were </a:t>
            </a:r>
            <a:r>
              <a:rPr sz="2800" spc="-15" dirty="0">
                <a:latin typeface="Carlito"/>
                <a:cs typeface="Carlito"/>
              </a:rPr>
              <a:t>present </a:t>
            </a:r>
            <a:r>
              <a:rPr sz="2800" spc="-5" dirty="0">
                <a:latin typeface="Carlito"/>
                <a:cs typeface="Carlito"/>
              </a:rPr>
              <a:t>with another allele </a:t>
            </a:r>
            <a:r>
              <a:rPr sz="2800" spc="-10" dirty="0">
                <a:latin typeface="Carlito"/>
                <a:cs typeface="Carlito"/>
              </a:rPr>
              <a:t>it  would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5" dirty="0">
                <a:latin typeface="Carlito"/>
                <a:cs typeface="Carlito"/>
              </a:rPr>
              <a:t>masked; </a:t>
            </a:r>
            <a:r>
              <a:rPr sz="2800" spc="-5" dirty="0">
                <a:latin typeface="Carlito"/>
                <a:cs typeface="Carlito"/>
              </a:rPr>
              <a:t>it is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recessive.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63683" y="1635251"/>
            <a:ext cx="1656587" cy="275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438400" y="914400"/>
            <a:ext cx="8095615" cy="33940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247015" algn="just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Carlito"/>
                <a:cs typeface="Carlito"/>
              </a:rPr>
              <a:t>In this </a:t>
            </a:r>
            <a:r>
              <a:rPr sz="2800" spc="-20" dirty="0">
                <a:latin typeface="Carlito"/>
                <a:cs typeface="Carlito"/>
              </a:rPr>
              <a:t>example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going </a:t>
            </a:r>
            <a:r>
              <a:rPr sz="2800" spc="-15" dirty="0">
                <a:latin typeface="Carlito"/>
                <a:cs typeface="Carlito"/>
              </a:rPr>
              <a:t>to study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transmission 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disease </a:t>
            </a:r>
            <a:r>
              <a:rPr sz="2800" spc="-5" dirty="0">
                <a:latin typeface="Carlito"/>
                <a:cs typeface="Carlito"/>
              </a:rPr>
              <a:t>B in a </a:t>
            </a:r>
            <a:r>
              <a:rPr sz="2800" spc="-45" dirty="0">
                <a:latin typeface="Carlito"/>
                <a:cs typeface="Carlito"/>
              </a:rPr>
              <a:t>family. </a:t>
            </a:r>
            <a:r>
              <a:rPr sz="2800" spc="-13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be normal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0" dirty="0">
                <a:latin typeface="Carlito"/>
                <a:cs typeface="Carlito"/>
              </a:rPr>
              <a:t>individual  should possess two normal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alleles.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 dirty="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5"/>
              </a:spcBef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allele of the </a:t>
            </a:r>
            <a:r>
              <a:rPr sz="2800" spc="-10" dirty="0">
                <a:latin typeface="Carlito"/>
                <a:cs typeface="Carlito"/>
              </a:rPr>
              <a:t>normal phenotype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only </a:t>
            </a:r>
            <a:r>
              <a:rPr sz="2800" spc="-15" dirty="0">
                <a:latin typeface="Carlito"/>
                <a:cs typeface="Carlito"/>
              </a:rPr>
              <a:t>expressed  </a:t>
            </a:r>
            <a:r>
              <a:rPr sz="2800" spc="-5" dirty="0">
                <a:latin typeface="Carlito"/>
                <a:cs typeface="Carlito"/>
              </a:rPr>
              <a:t>when </a:t>
            </a:r>
            <a:r>
              <a:rPr sz="2800" spc="-20" dirty="0">
                <a:latin typeface="Carlito"/>
                <a:cs typeface="Carlito"/>
              </a:rPr>
              <a:t>found </a:t>
            </a:r>
            <a:r>
              <a:rPr sz="2800" spc="-5" dirty="0">
                <a:latin typeface="Carlito"/>
                <a:cs typeface="Carlito"/>
              </a:rPr>
              <a:t>in 2 </a:t>
            </a:r>
            <a:r>
              <a:rPr sz="2800" spc="-10" dirty="0">
                <a:latin typeface="Carlito"/>
                <a:cs typeface="Carlito"/>
              </a:rPr>
              <a:t>copies, </a:t>
            </a:r>
            <a:r>
              <a:rPr sz="2800" spc="-5" dirty="0">
                <a:latin typeface="Carlito"/>
                <a:cs typeface="Carlito"/>
              </a:rPr>
              <a:t>thus if </a:t>
            </a:r>
            <a:r>
              <a:rPr sz="2800" spc="-10" dirty="0">
                <a:latin typeface="Carlito"/>
                <a:cs typeface="Carlito"/>
              </a:rPr>
              <a:t>it </a:t>
            </a:r>
            <a:r>
              <a:rPr sz="2800" spc="-20" dirty="0">
                <a:latin typeface="Carlito"/>
                <a:cs typeface="Carlito"/>
              </a:rPr>
              <a:t>were </a:t>
            </a:r>
            <a:r>
              <a:rPr sz="2800" spc="-15" dirty="0">
                <a:latin typeface="Carlito"/>
                <a:cs typeface="Carlito"/>
              </a:rPr>
              <a:t>present </a:t>
            </a:r>
            <a:r>
              <a:rPr sz="2800" spc="-5" dirty="0">
                <a:latin typeface="Carlito"/>
                <a:cs typeface="Carlito"/>
              </a:rPr>
              <a:t>with the  </a:t>
            </a:r>
            <a:r>
              <a:rPr sz="2800" spc="-10" dirty="0">
                <a:latin typeface="Carlito"/>
                <a:cs typeface="Carlito"/>
              </a:rPr>
              <a:t>disease </a:t>
            </a:r>
            <a:r>
              <a:rPr sz="2800" spc="-5" dirty="0">
                <a:latin typeface="Carlito"/>
                <a:cs typeface="Carlito"/>
              </a:rPr>
              <a:t>allele it </a:t>
            </a:r>
            <a:r>
              <a:rPr sz="2800" spc="-10" dirty="0">
                <a:latin typeface="Carlito"/>
                <a:cs typeface="Carlito"/>
              </a:rPr>
              <a:t>would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5" dirty="0">
                <a:latin typeface="Carlito"/>
                <a:cs typeface="Carlito"/>
              </a:rPr>
              <a:t>masked; </a:t>
            </a:r>
            <a:r>
              <a:rPr sz="2800" spc="-5" dirty="0">
                <a:latin typeface="Carlito"/>
                <a:cs typeface="Carlito"/>
              </a:rPr>
              <a:t>it is </a:t>
            </a:r>
            <a:r>
              <a:rPr sz="2800" spc="-15" dirty="0">
                <a:latin typeface="Carlito"/>
                <a:cs typeface="Carlito"/>
              </a:rPr>
              <a:t>recessive </a:t>
            </a:r>
            <a:r>
              <a:rPr sz="2800" spc="-5" dirty="0">
                <a:latin typeface="Carlito"/>
                <a:cs typeface="Carlito"/>
              </a:rPr>
              <a:t>and the  allele of the </a:t>
            </a:r>
            <a:r>
              <a:rPr sz="2800" spc="-10" dirty="0">
                <a:latin typeface="Carlito"/>
                <a:cs typeface="Carlito"/>
              </a:rPr>
              <a:t>disease </a:t>
            </a:r>
            <a:r>
              <a:rPr sz="2800" spc="-5" dirty="0">
                <a:latin typeface="Carlito"/>
                <a:cs typeface="Carlito"/>
              </a:rPr>
              <a:t>is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dominant.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05693" y="4826508"/>
            <a:ext cx="220954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724025" marR="111125">
              <a:lnSpc>
                <a:spcPts val="3020"/>
              </a:lnSpc>
              <a:spcBef>
                <a:spcPts val="480"/>
              </a:spcBef>
            </a:pPr>
            <a:r>
              <a:rPr spc="-5" dirty="0"/>
              <a:t>In </a:t>
            </a:r>
            <a:r>
              <a:rPr spc="-10" dirty="0"/>
              <a:t>this </a:t>
            </a:r>
            <a:r>
              <a:rPr spc="-20" dirty="0"/>
              <a:t>example </a:t>
            </a:r>
            <a:r>
              <a:rPr spc="-15" dirty="0"/>
              <a:t>we </a:t>
            </a:r>
            <a:r>
              <a:rPr spc="-20" dirty="0"/>
              <a:t>are </a:t>
            </a:r>
            <a:r>
              <a:rPr spc="-10" dirty="0"/>
              <a:t>going </a:t>
            </a:r>
            <a:r>
              <a:rPr spc="-15" dirty="0"/>
              <a:t>to study </a:t>
            </a:r>
            <a:r>
              <a:rPr spc="-5" dirty="0"/>
              <a:t>the </a:t>
            </a:r>
            <a:r>
              <a:rPr spc="-15" dirty="0"/>
              <a:t>transmission  </a:t>
            </a:r>
            <a:r>
              <a:rPr spc="-5" dirty="0"/>
              <a:t>of the </a:t>
            </a:r>
            <a:r>
              <a:rPr spc="-10" dirty="0"/>
              <a:t>disease </a:t>
            </a:r>
            <a:r>
              <a:rPr spc="-5" dirty="0"/>
              <a:t>C. </a:t>
            </a:r>
            <a:r>
              <a:rPr spc="-10" dirty="0"/>
              <a:t>One </a:t>
            </a:r>
            <a:r>
              <a:rPr spc="-20" dirty="0"/>
              <a:t>affected </a:t>
            </a:r>
            <a:r>
              <a:rPr spc="-5" dirty="0"/>
              <a:t>allele isn’t </a:t>
            </a:r>
            <a:r>
              <a:rPr spc="-15" dirty="0"/>
              <a:t>sufficient </a:t>
            </a:r>
            <a:r>
              <a:rPr spc="-20" dirty="0"/>
              <a:t>to  express </a:t>
            </a:r>
            <a:r>
              <a:rPr spc="-5" dirty="0"/>
              <a:t>the abnormal</a:t>
            </a:r>
            <a:r>
              <a:rPr spc="60" dirty="0"/>
              <a:t> </a:t>
            </a:r>
            <a:r>
              <a:rPr spc="-10" dirty="0"/>
              <a:t>phenotype.</a:t>
            </a:r>
          </a:p>
          <a:p>
            <a:pPr marL="1711325">
              <a:lnSpc>
                <a:spcPct val="100000"/>
              </a:lnSpc>
              <a:spcBef>
                <a:spcPts val="25"/>
              </a:spcBef>
            </a:pPr>
            <a:endParaRPr sz="4100" dirty="0"/>
          </a:p>
          <a:p>
            <a:pPr marL="1724025" marR="5080">
              <a:lnSpc>
                <a:spcPts val="3020"/>
              </a:lnSpc>
            </a:pPr>
            <a:r>
              <a:rPr spc="-10" dirty="0"/>
              <a:t>One disease </a:t>
            </a:r>
            <a:r>
              <a:rPr spc="-5" dirty="0"/>
              <a:t>allele is </a:t>
            </a:r>
            <a:r>
              <a:rPr spc="-10" dirty="0"/>
              <a:t>not </a:t>
            </a:r>
            <a:r>
              <a:rPr spc="-5" dirty="0"/>
              <a:t>enough </a:t>
            </a:r>
            <a:r>
              <a:rPr spc="-20" dirty="0"/>
              <a:t>to </a:t>
            </a:r>
            <a:r>
              <a:rPr spc="-5" dirty="0"/>
              <a:t>induce the  abnormal </a:t>
            </a:r>
            <a:r>
              <a:rPr spc="-10" dirty="0"/>
              <a:t>phenotype, hence two copies </a:t>
            </a:r>
            <a:r>
              <a:rPr spc="-20" dirty="0"/>
              <a:t>are </a:t>
            </a:r>
            <a:r>
              <a:rPr spc="-5" dirty="0"/>
              <a:t>needed </a:t>
            </a:r>
            <a:r>
              <a:rPr spc="-30" dirty="0"/>
              <a:t>for  </a:t>
            </a:r>
            <a:r>
              <a:rPr spc="-15" dirty="0"/>
              <a:t>expression </a:t>
            </a:r>
            <a:r>
              <a:rPr spc="-5" dirty="0"/>
              <a:t>and it is a </a:t>
            </a:r>
            <a:r>
              <a:rPr spc="-10" dirty="0"/>
              <a:t>recessive</a:t>
            </a:r>
            <a:r>
              <a:rPr spc="65" dirty="0"/>
              <a:t> </a:t>
            </a:r>
            <a:r>
              <a:rPr spc="-5" dirty="0"/>
              <a:t>allele.</a:t>
            </a:r>
          </a:p>
        </p:txBody>
      </p:sp>
      <p:sp>
        <p:nvSpPr>
          <p:cNvPr id="9" name="object 9"/>
          <p:cNvSpPr/>
          <p:nvPr/>
        </p:nvSpPr>
        <p:spPr>
          <a:xfrm>
            <a:off x="1185672" y="3073907"/>
            <a:ext cx="1121664" cy="2139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725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Carlito</vt:lpstr>
      <vt:lpstr>Trebuchet MS</vt:lpstr>
      <vt:lpstr>Office Theme</vt:lpstr>
      <vt:lpstr>Chapter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</dc:title>
  <dc:creator>mohamad darazy</dc:creator>
  <cp:lastModifiedBy>Nadine Antar</cp:lastModifiedBy>
  <cp:revision>5</cp:revision>
  <dcterms:created xsi:type="dcterms:W3CDTF">2021-11-24T07:00:41Z</dcterms:created>
  <dcterms:modified xsi:type="dcterms:W3CDTF">2022-11-27T20:35:58Z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2021-11-24T00:00:00Z</vt:filetime>
  </property>
</Properties>
</file>