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723" y="-77343"/>
            <a:ext cx="1205255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1">
                <a:solidFill>
                  <a:srgbClr val="CAE4F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614"/>
              </a:lnSpc>
            </a:pPr>
            <a:r>
              <a:rPr spc="-5" dirty="0"/>
              <a:t>Mo</a:t>
            </a:r>
            <a:r>
              <a:rPr spc="-10" dirty="0"/>
              <a:t>h</a:t>
            </a:r>
            <a:r>
              <a:rPr spc="-5" dirty="0"/>
              <a:t>amad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Darazy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CAE4F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614"/>
              </a:lnSpc>
            </a:pPr>
            <a:r>
              <a:rPr spc="-5" dirty="0"/>
              <a:t>Mo</a:t>
            </a:r>
            <a:r>
              <a:rPr spc="-10" dirty="0"/>
              <a:t>h</a:t>
            </a:r>
            <a:r>
              <a:rPr spc="-5" dirty="0"/>
              <a:t>amad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Darazy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CAE4F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614"/>
              </a:lnSpc>
            </a:pPr>
            <a:r>
              <a:rPr spc="-5" dirty="0"/>
              <a:t>Mo</a:t>
            </a:r>
            <a:r>
              <a:rPr spc="-10" dirty="0"/>
              <a:t>h</a:t>
            </a:r>
            <a:r>
              <a:rPr spc="-5" dirty="0"/>
              <a:t>amad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Darazy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CAE4F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614"/>
              </a:lnSpc>
            </a:pPr>
            <a:r>
              <a:rPr spc="-5" dirty="0"/>
              <a:t>Mo</a:t>
            </a:r>
            <a:r>
              <a:rPr spc="-10" dirty="0"/>
              <a:t>h</a:t>
            </a:r>
            <a:r>
              <a:rPr spc="-5" dirty="0"/>
              <a:t>amad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Darazy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614"/>
              </a:lnSpc>
            </a:pPr>
            <a:r>
              <a:rPr spc="-5" dirty="0"/>
              <a:t>Mo</a:t>
            </a:r>
            <a:r>
              <a:rPr spc="-10" dirty="0"/>
              <a:t>h</a:t>
            </a:r>
            <a:r>
              <a:rPr spc="-5" dirty="0"/>
              <a:t>amad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Darazy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23" y="-77343"/>
            <a:ext cx="1205255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1">
                <a:solidFill>
                  <a:srgbClr val="CAE4F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493"/>
            <a:ext cx="10358120" cy="3032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779379" y="6226022"/>
            <a:ext cx="899795" cy="47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614"/>
              </a:lnSpc>
            </a:pPr>
            <a:r>
              <a:rPr spc="-5" dirty="0"/>
              <a:t>Mo</a:t>
            </a:r>
            <a:r>
              <a:rPr spc="-10" dirty="0"/>
              <a:t>h</a:t>
            </a:r>
            <a:r>
              <a:rPr spc="-5" dirty="0"/>
              <a:t>amad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Darazy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jp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jp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jp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54041" y="29413"/>
            <a:ext cx="27190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0" spc="-280" dirty="0">
                <a:solidFill>
                  <a:srgbClr val="000000"/>
                </a:solidFill>
                <a:latin typeface="Trebuchet MS"/>
                <a:cs typeface="Trebuchet MS"/>
              </a:rPr>
              <a:t>Chapter</a:t>
            </a:r>
            <a:r>
              <a:rPr sz="5400" i="0" spc="-52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5400" i="0" spc="-95" dirty="0">
                <a:solidFill>
                  <a:srgbClr val="000000"/>
                </a:solidFill>
                <a:latin typeface="Trebuchet MS"/>
                <a:cs typeface="Trebuchet MS"/>
              </a:rPr>
              <a:t>5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2314" y="770635"/>
            <a:ext cx="44621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04" dirty="0">
                <a:latin typeface="Trebuchet MS"/>
                <a:cs typeface="Trebuchet MS"/>
              </a:rPr>
              <a:t>Human</a:t>
            </a:r>
            <a:r>
              <a:rPr sz="5400" spc="-450" dirty="0">
                <a:latin typeface="Trebuchet MS"/>
                <a:cs typeface="Trebuchet MS"/>
              </a:rPr>
              <a:t> </a:t>
            </a:r>
            <a:r>
              <a:rPr sz="5400" spc="-275" dirty="0">
                <a:latin typeface="Trebuchet MS"/>
                <a:cs typeface="Trebuchet MS"/>
              </a:rPr>
              <a:t>genetics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1400" y="4083177"/>
            <a:ext cx="5408060" cy="224933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868680" marR="5080" indent="-856615" algn="ctr">
              <a:lnSpc>
                <a:spcPts val="4450"/>
              </a:lnSpc>
              <a:spcBef>
                <a:spcPts val="640"/>
              </a:spcBef>
            </a:pPr>
            <a:r>
              <a:rPr sz="4100" spc="-20" dirty="0">
                <a:latin typeface="Carlito"/>
                <a:cs typeface="Carlito"/>
              </a:rPr>
              <a:t>Pedigree </a:t>
            </a:r>
            <a:r>
              <a:rPr sz="4100" spc="-10" dirty="0">
                <a:latin typeface="Carlito"/>
                <a:cs typeface="Carlito"/>
              </a:rPr>
              <a:t>analysis </a:t>
            </a:r>
            <a:r>
              <a:rPr sz="4100" spc="-5" dirty="0" smtClean="0">
                <a:latin typeface="Carlito"/>
                <a:cs typeface="Carlito"/>
              </a:rPr>
              <a:t>part</a:t>
            </a:r>
            <a:r>
              <a:rPr lang="en-GB" sz="4100" spc="-105" dirty="0">
                <a:latin typeface="Carlito"/>
                <a:cs typeface="Carlito"/>
              </a:rPr>
              <a:t> </a:t>
            </a:r>
            <a:r>
              <a:rPr sz="4100" dirty="0" smtClean="0">
                <a:latin typeface="Carlito"/>
                <a:cs typeface="Carlito"/>
              </a:rPr>
              <a:t>2</a:t>
            </a:r>
            <a:r>
              <a:rPr sz="4100" dirty="0">
                <a:latin typeface="Carlito"/>
                <a:cs typeface="Carlito"/>
              </a:rPr>
              <a:t>:  </a:t>
            </a:r>
            <a:endParaRPr lang="en-GB" sz="4100" dirty="0" smtClean="0">
              <a:latin typeface="Carlito"/>
              <a:cs typeface="Carlito"/>
            </a:endParaRPr>
          </a:p>
          <a:p>
            <a:pPr marL="868680" marR="5080" indent="-856615" algn="ctr">
              <a:lnSpc>
                <a:spcPts val="4450"/>
              </a:lnSpc>
              <a:spcBef>
                <a:spcPts val="640"/>
              </a:spcBef>
            </a:pPr>
            <a:r>
              <a:rPr sz="4100" spc="-10" dirty="0" smtClean="0">
                <a:latin typeface="Carlito"/>
                <a:cs typeface="Carlito"/>
              </a:rPr>
              <a:t>gene</a:t>
            </a:r>
            <a:r>
              <a:rPr sz="4100" spc="-40" dirty="0" smtClean="0">
                <a:latin typeface="Carlito"/>
                <a:cs typeface="Carlito"/>
              </a:rPr>
              <a:t> </a:t>
            </a:r>
            <a:r>
              <a:rPr sz="4100" spc="-15" dirty="0">
                <a:latin typeface="Carlito"/>
                <a:cs typeface="Carlito"/>
              </a:rPr>
              <a:t>localization</a:t>
            </a:r>
            <a:endParaRPr sz="4100" dirty="0">
              <a:latin typeface="Carlito"/>
              <a:cs typeface="Carlito"/>
            </a:endParaRPr>
          </a:p>
          <a:p>
            <a:pPr marL="1495425" marR="1483360" indent="954405" algn="ctr">
              <a:lnSpc>
                <a:spcPts val="2680"/>
              </a:lnSpc>
              <a:spcBef>
                <a:spcPts val="95"/>
              </a:spcBef>
            </a:pPr>
            <a:endParaRPr sz="2000"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23032" y="1696211"/>
            <a:ext cx="6066428" cy="2308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26880" y="531876"/>
            <a:ext cx="2142744" cy="2144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96043" y="2849879"/>
            <a:ext cx="1973579" cy="1354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5119445" y="1586700"/>
            <a:ext cx="1832918" cy="1762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2516" y="3750576"/>
            <a:ext cx="8325799" cy="1932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89632" y="1802271"/>
            <a:ext cx="10006049" cy="1542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58567" y="3547871"/>
            <a:ext cx="2590800" cy="1772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07580" y="3657600"/>
            <a:ext cx="2953512" cy="1552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6939" y="1392377"/>
            <a:ext cx="2332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latin typeface="Trebuchet MS"/>
                <a:cs typeface="Trebuchet MS"/>
              </a:rPr>
              <a:t>Example</a:t>
            </a:r>
            <a:r>
              <a:rPr sz="4400" spc="-395" dirty="0">
                <a:latin typeface="Trebuchet MS"/>
                <a:cs typeface="Trebuchet MS"/>
              </a:rPr>
              <a:t> </a:t>
            </a:r>
            <a:r>
              <a:rPr sz="4400" spc="-75" dirty="0">
                <a:latin typeface="Trebuchet MS"/>
                <a:cs typeface="Trebuchet MS"/>
              </a:rPr>
              <a:t>1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51329" y="802062"/>
            <a:ext cx="6672072" cy="388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3519" y="2194592"/>
            <a:ext cx="1912372" cy="1651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8359" y="4122293"/>
            <a:ext cx="8516089" cy="15698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132130" y="2924327"/>
            <a:ext cx="9232392" cy="2103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40279" y="4672583"/>
            <a:ext cx="9048115" cy="443865"/>
          </a:xfrm>
          <a:custGeom>
            <a:avLst/>
            <a:gdLst/>
            <a:ahLst/>
            <a:cxnLst/>
            <a:rect l="l" t="t" r="r" b="b"/>
            <a:pathLst>
              <a:path w="9048115" h="443864">
                <a:moveTo>
                  <a:pt x="9047988" y="0"/>
                </a:moveTo>
                <a:lnTo>
                  <a:pt x="0" y="0"/>
                </a:lnTo>
                <a:lnTo>
                  <a:pt x="0" y="443483"/>
                </a:lnTo>
                <a:lnTo>
                  <a:pt x="9047988" y="443483"/>
                </a:lnTo>
                <a:lnTo>
                  <a:pt x="9047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6939" y="1392377"/>
            <a:ext cx="2332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latin typeface="Trebuchet MS"/>
                <a:cs typeface="Trebuchet MS"/>
              </a:rPr>
              <a:t>Example</a:t>
            </a:r>
            <a:r>
              <a:rPr sz="4400" spc="-395" dirty="0">
                <a:latin typeface="Trebuchet MS"/>
                <a:cs typeface="Trebuchet MS"/>
              </a:rPr>
              <a:t> </a:t>
            </a:r>
            <a:r>
              <a:rPr sz="4400" spc="-75" dirty="0">
                <a:latin typeface="Trebuchet MS"/>
                <a:cs typeface="Trebuchet MS"/>
              </a:rPr>
              <a:t>2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51329" y="802062"/>
            <a:ext cx="6672072" cy="388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93515" y="1367508"/>
            <a:ext cx="1587699" cy="15122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32536" y="5139728"/>
            <a:ext cx="8831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. But then the </a:t>
            </a:r>
            <a:r>
              <a:rPr sz="2000" spc="-10" dirty="0">
                <a:latin typeface="Carlito"/>
                <a:cs typeface="Carlito"/>
              </a:rPr>
              <a:t>father </a:t>
            </a:r>
            <a:r>
              <a:rPr sz="2000" spc="-5" dirty="0">
                <a:latin typeface="Carlito"/>
                <a:cs typeface="Carlito"/>
              </a:rPr>
              <a:t>would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15" dirty="0">
                <a:latin typeface="Carlito"/>
                <a:cs typeface="Carlito"/>
              </a:rPr>
              <a:t>affected </a:t>
            </a:r>
            <a:r>
              <a:rPr sz="2000" spc="-20" dirty="0">
                <a:latin typeface="Carlito"/>
                <a:cs typeface="Carlito"/>
              </a:rPr>
              <a:t>(X</a:t>
            </a:r>
            <a:r>
              <a:rPr sz="1950" spc="-30" baseline="25641" dirty="0">
                <a:latin typeface="Carlito"/>
                <a:cs typeface="Carlito"/>
              </a:rPr>
              <a:t>d</a:t>
            </a:r>
            <a:r>
              <a:rPr sz="2000" spc="-20" dirty="0">
                <a:latin typeface="Carlito"/>
                <a:cs typeface="Carlito"/>
              </a:rPr>
              <a:t>Y)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here </a:t>
            </a:r>
            <a:r>
              <a:rPr sz="2000" spc="-5" dirty="0">
                <a:latin typeface="Carlito"/>
                <a:cs typeface="Carlito"/>
              </a:rPr>
              <a:t>he his normal, </a:t>
            </a:r>
            <a:r>
              <a:rPr sz="2000" dirty="0">
                <a:latin typeface="Carlito"/>
                <a:cs typeface="Carlito"/>
              </a:rPr>
              <a:t>hence this</a:t>
            </a:r>
            <a:r>
              <a:rPr sz="2000" spc="1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gene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25500" y="1795018"/>
            <a:ext cx="2331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latin typeface="Trebuchet MS"/>
                <a:cs typeface="Trebuchet MS"/>
              </a:rPr>
              <a:t>Example</a:t>
            </a:r>
            <a:r>
              <a:rPr sz="4400" spc="-400" dirty="0">
                <a:latin typeface="Trebuchet MS"/>
                <a:cs typeface="Trebuchet MS"/>
              </a:rPr>
              <a:t> </a:t>
            </a:r>
            <a:r>
              <a:rPr sz="4400" spc="-80" dirty="0">
                <a:latin typeface="Trebuchet MS"/>
                <a:cs typeface="Trebuchet MS"/>
              </a:rPr>
              <a:t>1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2450" y="1127964"/>
            <a:ext cx="7665243" cy="481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3641" y="2012036"/>
            <a:ext cx="1872190" cy="17270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8380" y="4048770"/>
            <a:ext cx="9352101" cy="1418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25500" y="1795018"/>
            <a:ext cx="2331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latin typeface="Trebuchet MS"/>
                <a:cs typeface="Trebuchet MS"/>
              </a:rPr>
              <a:t>Example</a:t>
            </a:r>
            <a:r>
              <a:rPr sz="4400" spc="-400" dirty="0">
                <a:latin typeface="Trebuchet MS"/>
                <a:cs typeface="Trebuchet MS"/>
              </a:rPr>
              <a:t> </a:t>
            </a:r>
            <a:r>
              <a:rPr sz="4400" spc="-80" dirty="0">
                <a:latin typeface="Trebuchet MS"/>
                <a:cs typeface="Trebuchet MS"/>
              </a:rPr>
              <a:t>2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2450" y="1127964"/>
            <a:ext cx="7665243" cy="481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6171" y="2030034"/>
            <a:ext cx="1540764" cy="1468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4966" y="4222124"/>
            <a:ext cx="9456826" cy="1353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514919" y="1436662"/>
            <a:ext cx="8280229" cy="819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4869" y="2708301"/>
            <a:ext cx="10833211" cy="332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38015" y="3525011"/>
            <a:ext cx="3831336" cy="2540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439003" y="1057482"/>
            <a:ext cx="5183568" cy="323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6764" y="1815218"/>
            <a:ext cx="2820445" cy="1798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0819" y="3896486"/>
            <a:ext cx="5551169" cy="18976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772068" y="1166602"/>
            <a:ext cx="5627936" cy="325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3117" y="1833764"/>
            <a:ext cx="2567627" cy="16530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34888" y="3712221"/>
            <a:ext cx="6795938" cy="192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4607645" y="971550"/>
            <a:ext cx="1706656" cy="279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43771" y="1227048"/>
            <a:ext cx="1851660" cy="2018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64749" y="2039111"/>
            <a:ext cx="6323845" cy="2489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6939" y="609676"/>
            <a:ext cx="10234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>
                <a:latin typeface="Trebuchet MS"/>
                <a:cs typeface="Trebuchet MS"/>
              </a:rPr>
              <a:t>Part </a:t>
            </a:r>
            <a:r>
              <a:rPr sz="4400" spc="-270" dirty="0">
                <a:latin typeface="Trebuchet MS"/>
                <a:cs typeface="Trebuchet MS"/>
              </a:rPr>
              <a:t>2: </a:t>
            </a:r>
            <a:r>
              <a:rPr sz="4400" spc="-210" dirty="0">
                <a:latin typeface="Trebuchet MS"/>
                <a:cs typeface="Trebuchet MS"/>
              </a:rPr>
              <a:t>determining </a:t>
            </a:r>
            <a:r>
              <a:rPr sz="4400" spc="-215" dirty="0">
                <a:latin typeface="Trebuchet MS"/>
                <a:cs typeface="Trebuchet MS"/>
              </a:rPr>
              <a:t>the </a:t>
            </a:r>
            <a:r>
              <a:rPr sz="4400" spc="-260" dirty="0">
                <a:latin typeface="Trebuchet MS"/>
                <a:cs typeface="Trebuchet MS"/>
              </a:rPr>
              <a:t>localization </a:t>
            </a:r>
            <a:r>
              <a:rPr sz="4400" spc="-190" dirty="0">
                <a:latin typeface="Trebuchet MS"/>
                <a:cs typeface="Trebuchet MS"/>
              </a:rPr>
              <a:t>of </a:t>
            </a:r>
            <a:r>
              <a:rPr sz="4400" spc="-240" dirty="0">
                <a:latin typeface="Trebuchet MS"/>
                <a:cs typeface="Trebuchet MS"/>
              </a:rPr>
              <a:t>a</a:t>
            </a:r>
            <a:r>
              <a:rPr sz="4400" spc="-875" dirty="0">
                <a:latin typeface="Trebuchet MS"/>
                <a:cs typeface="Trebuchet MS"/>
              </a:rPr>
              <a:t> </a:t>
            </a:r>
            <a:r>
              <a:rPr sz="4400" spc="-260" dirty="0">
                <a:latin typeface="Trebuchet MS"/>
                <a:cs typeface="Trebuchet MS"/>
              </a:rPr>
              <a:t>gene.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3879" y="1948415"/>
            <a:ext cx="12446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0"/>
              </a:lnSpc>
            </a:pPr>
            <a:r>
              <a:rPr sz="2800" spc="-5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9779" y="1902079"/>
            <a:ext cx="4638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Is it on the </a:t>
            </a:r>
            <a:r>
              <a:rPr sz="2800" spc="-25" dirty="0">
                <a:latin typeface="Carlito"/>
                <a:cs typeface="Carlito"/>
              </a:rPr>
              <a:t>sex </a:t>
            </a:r>
            <a:r>
              <a:rPr sz="2800" spc="-10" dirty="0">
                <a:latin typeface="Carlito"/>
                <a:cs typeface="Carlito"/>
              </a:rPr>
              <a:t>chromosomes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Y?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3879" y="3131293"/>
            <a:ext cx="12446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0"/>
              </a:lnSpc>
            </a:pPr>
            <a:r>
              <a:rPr sz="2800" spc="-5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9779" y="3084956"/>
            <a:ext cx="4511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Is it on the </a:t>
            </a:r>
            <a:r>
              <a:rPr sz="2800" spc="-25" dirty="0">
                <a:latin typeface="Carlito"/>
                <a:cs typeface="Carlito"/>
              </a:rPr>
              <a:t>sex </a:t>
            </a:r>
            <a:r>
              <a:rPr sz="2800" spc="-15" dirty="0">
                <a:latin typeface="Carlito"/>
                <a:cs typeface="Carlito"/>
              </a:rPr>
              <a:t>chromosome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X?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3879" y="4240489"/>
            <a:ext cx="12446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spc="-5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9779" y="4194124"/>
            <a:ext cx="4308221" cy="156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Is it both on X and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Y?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2800" spc="-5" dirty="0">
                <a:latin typeface="Carlito"/>
                <a:cs typeface="Carlito"/>
              </a:rPr>
              <a:t>Is it on an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autosome?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3879" y="5349043"/>
            <a:ext cx="12446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0"/>
              </a:lnSpc>
            </a:pPr>
            <a:r>
              <a:rPr sz="2800" spc="-5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88820" y="1222247"/>
            <a:ext cx="507492" cy="1168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75104" y="2502407"/>
            <a:ext cx="481583" cy="1168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04060" y="3762755"/>
            <a:ext cx="483107" cy="1170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95855" y="4985562"/>
            <a:ext cx="568451" cy="11683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123594" y="744982"/>
            <a:ext cx="10293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latin typeface="Trebuchet MS"/>
                <a:cs typeface="Trebuchet MS"/>
              </a:rPr>
              <a:t>A</a:t>
            </a:r>
            <a:r>
              <a:rPr sz="4400" spc="-340" dirty="0">
                <a:latin typeface="Trebuchet MS"/>
                <a:cs typeface="Trebuchet MS"/>
              </a:rPr>
              <a:t> </a:t>
            </a:r>
            <a:r>
              <a:rPr sz="4400" spc="-204" dirty="0">
                <a:latin typeface="Trebuchet MS"/>
                <a:cs typeface="Trebuchet MS"/>
              </a:rPr>
              <a:t>closer</a:t>
            </a:r>
            <a:r>
              <a:rPr sz="4400" spc="-335" dirty="0">
                <a:latin typeface="Trebuchet MS"/>
                <a:cs typeface="Trebuchet MS"/>
              </a:rPr>
              <a:t> </a:t>
            </a:r>
            <a:r>
              <a:rPr sz="4400" spc="-185" dirty="0">
                <a:latin typeface="Trebuchet MS"/>
                <a:cs typeface="Trebuchet MS"/>
              </a:rPr>
              <a:t>look</a:t>
            </a:r>
            <a:r>
              <a:rPr sz="4400" spc="-330" dirty="0">
                <a:latin typeface="Trebuchet MS"/>
                <a:cs typeface="Trebuchet MS"/>
              </a:rPr>
              <a:t> </a:t>
            </a:r>
            <a:r>
              <a:rPr sz="4400" spc="-290" dirty="0">
                <a:latin typeface="Trebuchet MS"/>
                <a:cs typeface="Trebuchet MS"/>
              </a:rPr>
              <a:t>at</a:t>
            </a:r>
            <a:r>
              <a:rPr sz="4400" spc="-315" dirty="0">
                <a:latin typeface="Trebuchet MS"/>
                <a:cs typeface="Trebuchet MS"/>
              </a:rPr>
              <a:t> </a:t>
            </a:r>
            <a:r>
              <a:rPr sz="4400" spc="-215" dirty="0">
                <a:latin typeface="Trebuchet MS"/>
                <a:cs typeface="Trebuchet MS"/>
              </a:rPr>
              <a:t>the</a:t>
            </a:r>
            <a:r>
              <a:rPr sz="4400" spc="-335" dirty="0">
                <a:latin typeface="Trebuchet MS"/>
                <a:cs typeface="Trebuchet MS"/>
              </a:rPr>
              <a:t> </a:t>
            </a:r>
            <a:r>
              <a:rPr sz="4400" spc="-180" dirty="0">
                <a:latin typeface="Trebuchet MS"/>
                <a:cs typeface="Trebuchet MS"/>
              </a:rPr>
              <a:t>sex-chromosomes</a:t>
            </a:r>
            <a:r>
              <a:rPr sz="4400" spc="-345" dirty="0">
                <a:latin typeface="Trebuchet MS"/>
                <a:cs typeface="Trebuchet MS"/>
              </a:rPr>
              <a:t> </a:t>
            </a:r>
            <a:r>
              <a:rPr sz="4400" spc="-245" dirty="0">
                <a:latin typeface="Trebuchet MS"/>
                <a:cs typeface="Trebuchet MS"/>
              </a:rPr>
              <a:t>X</a:t>
            </a:r>
            <a:r>
              <a:rPr sz="4400" spc="-330" dirty="0">
                <a:latin typeface="Trebuchet MS"/>
                <a:cs typeface="Trebuchet MS"/>
              </a:rPr>
              <a:t> </a:t>
            </a:r>
            <a:r>
              <a:rPr sz="4400" spc="-175" dirty="0">
                <a:latin typeface="Trebuchet MS"/>
                <a:cs typeface="Trebuchet MS"/>
              </a:rPr>
              <a:t>and</a:t>
            </a:r>
            <a:r>
              <a:rPr sz="4400" spc="-330" dirty="0">
                <a:latin typeface="Trebuchet MS"/>
                <a:cs typeface="Trebuchet MS"/>
              </a:rPr>
              <a:t> </a:t>
            </a:r>
            <a:r>
              <a:rPr sz="4400" spc="-445" dirty="0">
                <a:latin typeface="Trebuchet MS"/>
                <a:cs typeface="Trebuchet MS"/>
              </a:rPr>
              <a:t>Y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60192" y="1604772"/>
            <a:ext cx="6484620" cy="469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0522683" y="4327349"/>
            <a:ext cx="589787" cy="1400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62177" y="3488067"/>
            <a:ext cx="824030" cy="839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29073" y="106807"/>
            <a:ext cx="3084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latin typeface="Trebuchet MS"/>
                <a:cs typeface="Trebuchet MS"/>
              </a:rPr>
              <a:t>Fill </a:t>
            </a:r>
            <a:r>
              <a:rPr sz="2400" spc="-110" dirty="0">
                <a:latin typeface="Trebuchet MS"/>
                <a:cs typeface="Trebuchet MS"/>
              </a:rPr>
              <a:t>in </a:t>
            </a:r>
            <a:r>
              <a:rPr sz="2400" spc="-120" dirty="0">
                <a:latin typeface="Trebuchet MS"/>
                <a:cs typeface="Trebuchet MS"/>
              </a:rPr>
              <a:t>the </a:t>
            </a:r>
            <a:r>
              <a:rPr sz="2400" spc="-125" dirty="0">
                <a:latin typeface="Trebuchet MS"/>
                <a:cs typeface="Trebuchet MS"/>
              </a:rPr>
              <a:t>following</a:t>
            </a:r>
            <a:r>
              <a:rPr sz="2400" spc="-40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table: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41220" y="455676"/>
            <a:ext cx="7607808" cy="2593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6061" y="4317858"/>
            <a:ext cx="503346" cy="12919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9883" y="3148934"/>
            <a:ext cx="719252" cy="9902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636264" y="3506723"/>
            <a:ext cx="523240" cy="2159635"/>
            <a:chOff x="3636264" y="3506723"/>
            <a:chExt cx="523240" cy="2159635"/>
          </a:xfrm>
        </p:grpSpPr>
        <p:sp>
          <p:nvSpPr>
            <p:cNvPr id="16" name="object 16"/>
            <p:cNvSpPr/>
            <p:nvPr/>
          </p:nvSpPr>
          <p:spPr>
            <a:xfrm>
              <a:off x="3639312" y="3509771"/>
              <a:ext cx="516636" cy="21488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39312" y="3509771"/>
              <a:ext cx="516890" cy="2148840"/>
            </a:xfrm>
            <a:custGeom>
              <a:avLst/>
              <a:gdLst/>
              <a:ahLst/>
              <a:cxnLst/>
              <a:rect l="l" t="t" r="r" b="b"/>
              <a:pathLst>
                <a:path w="516889" h="2148840">
                  <a:moveTo>
                    <a:pt x="0" y="2148840"/>
                  </a:moveTo>
                  <a:lnTo>
                    <a:pt x="516636" y="2148840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214884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9312" y="5210555"/>
              <a:ext cx="516636" cy="4526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9312" y="5210555"/>
              <a:ext cx="516890" cy="452755"/>
            </a:xfrm>
            <a:custGeom>
              <a:avLst/>
              <a:gdLst/>
              <a:ahLst/>
              <a:cxnLst/>
              <a:rect l="l" t="t" r="r" b="b"/>
              <a:pathLst>
                <a:path w="516889" h="452754">
                  <a:moveTo>
                    <a:pt x="0" y="452628"/>
                  </a:moveTo>
                  <a:lnTo>
                    <a:pt x="516636" y="452628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452628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9621011" y="5207508"/>
            <a:ext cx="523240" cy="1085215"/>
            <a:chOff x="9621011" y="5207508"/>
            <a:chExt cx="523240" cy="1085215"/>
          </a:xfrm>
        </p:grpSpPr>
        <p:sp>
          <p:nvSpPr>
            <p:cNvPr id="21" name="object 21"/>
            <p:cNvSpPr/>
            <p:nvPr/>
          </p:nvSpPr>
          <p:spPr>
            <a:xfrm>
              <a:off x="9624059" y="5215128"/>
              <a:ext cx="516635" cy="10744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624059" y="5215128"/>
              <a:ext cx="516890" cy="1074420"/>
            </a:xfrm>
            <a:custGeom>
              <a:avLst/>
              <a:gdLst/>
              <a:ahLst/>
              <a:cxnLst/>
              <a:rect l="l" t="t" r="r" b="b"/>
              <a:pathLst>
                <a:path w="516890" h="1074420">
                  <a:moveTo>
                    <a:pt x="0" y="1074420"/>
                  </a:moveTo>
                  <a:lnTo>
                    <a:pt x="516635" y="1074420"/>
                  </a:lnTo>
                  <a:lnTo>
                    <a:pt x="516635" y="0"/>
                  </a:lnTo>
                  <a:lnTo>
                    <a:pt x="0" y="0"/>
                  </a:lnTo>
                  <a:lnTo>
                    <a:pt x="0" y="1074420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624059" y="5210556"/>
              <a:ext cx="516635" cy="4526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24059" y="5210556"/>
              <a:ext cx="516890" cy="452755"/>
            </a:xfrm>
            <a:custGeom>
              <a:avLst/>
              <a:gdLst/>
              <a:ahLst/>
              <a:cxnLst/>
              <a:rect l="l" t="t" r="r" b="b"/>
              <a:pathLst>
                <a:path w="516890" h="452754">
                  <a:moveTo>
                    <a:pt x="0" y="452628"/>
                  </a:moveTo>
                  <a:lnTo>
                    <a:pt x="516635" y="452628"/>
                  </a:lnTo>
                  <a:lnTo>
                    <a:pt x="516635" y="0"/>
                  </a:lnTo>
                  <a:lnTo>
                    <a:pt x="0" y="0"/>
                  </a:lnTo>
                  <a:lnTo>
                    <a:pt x="0" y="452628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897111" y="3535679"/>
            <a:ext cx="523240" cy="2159635"/>
            <a:chOff x="8897111" y="3535679"/>
            <a:chExt cx="523240" cy="2159635"/>
          </a:xfrm>
        </p:grpSpPr>
        <p:sp>
          <p:nvSpPr>
            <p:cNvPr id="26" name="object 26"/>
            <p:cNvSpPr/>
            <p:nvPr/>
          </p:nvSpPr>
          <p:spPr>
            <a:xfrm>
              <a:off x="8900159" y="3538727"/>
              <a:ext cx="516635" cy="21488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00159" y="3538727"/>
              <a:ext cx="516890" cy="2148840"/>
            </a:xfrm>
            <a:custGeom>
              <a:avLst/>
              <a:gdLst/>
              <a:ahLst/>
              <a:cxnLst/>
              <a:rect l="l" t="t" r="r" b="b"/>
              <a:pathLst>
                <a:path w="516890" h="2148840">
                  <a:moveTo>
                    <a:pt x="0" y="2148840"/>
                  </a:moveTo>
                  <a:lnTo>
                    <a:pt x="516635" y="2148840"/>
                  </a:lnTo>
                  <a:lnTo>
                    <a:pt x="516635" y="0"/>
                  </a:lnTo>
                  <a:lnTo>
                    <a:pt x="0" y="0"/>
                  </a:lnTo>
                  <a:lnTo>
                    <a:pt x="0" y="214884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900159" y="5239511"/>
              <a:ext cx="516635" cy="4526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00159" y="5239511"/>
              <a:ext cx="516890" cy="452755"/>
            </a:xfrm>
            <a:custGeom>
              <a:avLst/>
              <a:gdLst/>
              <a:ahLst/>
              <a:cxnLst/>
              <a:rect l="l" t="t" r="r" b="b"/>
              <a:pathLst>
                <a:path w="516890" h="452754">
                  <a:moveTo>
                    <a:pt x="0" y="452628"/>
                  </a:moveTo>
                  <a:lnTo>
                    <a:pt x="516635" y="452628"/>
                  </a:lnTo>
                  <a:lnTo>
                    <a:pt x="516635" y="0"/>
                  </a:lnTo>
                  <a:lnTo>
                    <a:pt x="0" y="0"/>
                  </a:lnTo>
                  <a:lnTo>
                    <a:pt x="0" y="452628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416552" y="3506723"/>
            <a:ext cx="523240" cy="2159635"/>
            <a:chOff x="4416552" y="3506723"/>
            <a:chExt cx="523240" cy="2159635"/>
          </a:xfrm>
        </p:grpSpPr>
        <p:sp>
          <p:nvSpPr>
            <p:cNvPr id="31" name="object 31"/>
            <p:cNvSpPr/>
            <p:nvPr/>
          </p:nvSpPr>
          <p:spPr>
            <a:xfrm>
              <a:off x="4419600" y="3509771"/>
              <a:ext cx="516636" cy="214884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19600" y="3509771"/>
              <a:ext cx="516890" cy="2148840"/>
            </a:xfrm>
            <a:custGeom>
              <a:avLst/>
              <a:gdLst/>
              <a:ahLst/>
              <a:cxnLst/>
              <a:rect l="l" t="t" r="r" b="b"/>
              <a:pathLst>
                <a:path w="516889" h="2148840">
                  <a:moveTo>
                    <a:pt x="0" y="2148840"/>
                  </a:moveTo>
                  <a:lnTo>
                    <a:pt x="516636" y="2148840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214884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19600" y="5210555"/>
              <a:ext cx="516636" cy="4526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19600" y="5210555"/>
              <a:ext cx="516890" cy="452755"/>
            </a:xfrm>
            <a:custGeom>
              <a:avLst/>
              <a:gdLst/>
              <a:ahLst/>
              <a:cxnLst/>
              <a:rect l="l" t="t" r="r" b="b"/>
              <a:pathLst>
                <a:path w="516889" h="452754">
                  <a:moveTo>
                    <a:pt x="0" y="452628"/>
                  </a:moveTo>
                  <a:lnTo>
                    <a:pt x="516636" y="452628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452628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6111240" y="3278123"/>
            <a:ext cx="0" cy="3579495"/>
          </a:xfrm>
          <a:custGeom>
            <a:avLst/>
            <a:gdLst/>
            <a:ahLst/>
            <a:cxnLst/>
            <a:rect l="l" t="t" r="r" b="b"/>
            <a:pathLst>
              <a:path h="3579495">
                <a:moveTo>
                  <a:pt x="0" y="0"/>
                </a:moveTo>
                <a:lnTo>
                  <a:pt x="0" y="3579234"/>
                </a:lnTo>
              </a:path>
            </a:pathLst>
          </a:custGeom>
          <a:ln w="762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1912620" y="3506723"/>
            <a:ext cx="455930" cy="2694940"/>
            <a:chOff x="1912620" y="3506723"/>
            <a:chExt cx="455930" cy="2694940"/>
          </a:xfrm>
        </p:grpSpPr>
        <p:sp>
          <p:nvSpPr>
            <p:cNvPr id="37" name="object 37"/>
            <p:cNvSpPr/>
            <p:nvPr/>
          </p:nvSpPr>
          <p:spPr>
            <a:xfrm>
              <a:off x="1915668" y="3509771"/>
              <a:ext cx="449580" cy="268833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15668" y="3509771"/>
              <a:ext cx="449580" cy="2688590"/>
            </a:xfrm>
            <a:custGeom>
              <a:avLst/>
              <a:gdLst/>
              <a:ahLst/>
              <a:cxnLst/>
              <a:rect l="l" t="t" r="r" b="b"/>
              <a:pathLst>
                <a:path w="449580" h="2688590">
                  <a:moveTo>
                    <a:pt x="0" y="1344167"/>
                  </a:moveTo>
                  <a:lnTo>
                    <a:pt x="355" y="1267896"/>
                  </a:lnTo>
                  <a:lnTo>
                    <a:pt x="1409" y="1192741"/>
                  </a:lnTo>
                  <a:lnTo>
                    <a:pt x="3144" y="1118814"/>
                  </a:lnTo>
                  <a:lnTo>
                    <a:pt x="5538" y="1046230"/>
                  </a:lnTo>
                  <a:lnTo>
                    <a:pt x="8575" y="975103"/>
                  </a:lnTo>
                  <a:lnTo>
                    <a:pt x="12235" y="905544"/>
                  </a:lnTo>
                  <a:lnTo>
                    <a:pt x="16498" y="837670"/>
                  </a:lnTo>
                  <a:lnTo>
                    <a:pt x="21347" y="771591"/>
                  </a:lnTo>
                  <a:lnTo>
                    <a:pt x="26762" y="707423"/>
                  </a:lnTo>
                  <a:lnTo>
                    <a:pt x="32724" y="645279"/>
                  </a:lnTo>
                  <a:lnTo>
                    <a:pt x="39214" y="585272"/>
                  </a:lnTo>
                  <a:lnTo>
                    <a:pt x="46214" y="527515"/>
                  </a:lnTo>
                  <a:lnTo>
                    <a:pt x="53704" y="472123"/>
                  </a:lnTo>
                  <a:lnTo>
                    <a:pt x="61666" y="419208"/>
                  </a:lnTo>
                  <a:lnTo>
                    <a:pt x="70080" y="368885"/>
                  </a:lnTo>
                  <a:lnTo>
                    <a:pt x="78927" y="321266"/>
                  </a:lnTo>
                  <a:lnTo>
                    <a:pt x="88190" y="276466"/>
                  </a:lnTo>
                  <a:lnTo>
                    <a:pt x="97848" y="234597"/>
                  </a:lnTo>
                  <a:lnTo>
                    <a:pt x="107883" y="195773"/>
                  </a:lnTo>
                  <a:lnTo>
                    <a:pt x="129007" y="127716"/>
                  </a:lnTo>
                  <a:lnTo>
                    <a:pt x="151411" y="73202"/>
                  </a:lnTo>
                  <a:lnTo>
                    <a:pt x="174944" y="33139"/>
                  </a:lnTo>
                  <a:lnTo>
                    <a:pt x="212028" y="2128"/>
                  </a:lnTo>
                  <a:lnTo>
                    <a:pt x="224789" y="0"/>
                  </a:lnTo>
                  <a:lnTo>
                    <a:pt x="237551" y="2128"/>
                  </a:lnTo>
                  <a:lnTo>
                    <a:pt x="274635" y="33139"/>
                  </a:lnTo>
                  <a:lnTo>
                    <a:pt x="298168" y="73202"/>
                  </a:lnTo>
                  <a:lnTo>
                    <a:pt x="320572" y="127716"/>
                  </a:lnTo>
                  <a:lnTo>
                    <a:pt x="341696" y="195773"/>
                  </a:lnTo>
                  <a:lnTo>
                    <a:pt x="351731" y="234597"/>
                  </a:lnTo>
                  <a:lnTo>
                    <a:pt x="361389" y="276466"/>
                  </a:lnTo>
                  <a:lnTo>
                    <a:pt x="370652" y="321266"/>
                  </a:lnTo>
                  <a:lnTo>
                    <a:pt x="379499" y="368885"/>
                  </a:lnTo>
                  <a:lnTo>
                    <a:pt x="387913" y="419208"/>
                  </a:lnTo>
                  <a:lnTo>
                    <a:pt x="395875" y="472123"/>
                  </a:lnTo>
                  <a:lnTo>
                    <a:pt x="403365" y="527515"/>
                  </a:lnTo>
                  <a:lnTo>
                    <a:pt x="410365" y="585272"/>
                  </a:lnTo>
                  <a:lnTo>
                    <a:pt x="416855" y="645279"/>
                  </a:lnTo>
                  <a:lnTo>
                    <a:pt x="422817" y="707423"/>
                  </a:lnTo>
                  <a:lnTo>
                    <a:pt x="428232" y="771591"/>
                  </a:lnTo>
                  <a:lnTo>
                    <a:pt x="433081" y="837670"/>
                  </a:lnTo>
                  <a:lnTo>
                    <a:pt x="437344" y="905544"/>
                  </a:lnTo>
                  <a:lnTo>
                    <a:pt x="441004" y="975103"/>
                  </a:lnTo>
                  <a:lnTo>
                    <a:pt x="444041" y="1046230"/>
                  </a:lnTo>
                  <a:lnTo>
                    <a:pt x="446435" y="1118814"/>
                  </a:lnTo>
                  <a:lnTo>
                    <a:pt x="448170" y="1192741"/>
                  </a:lnTo>
                  <a:lnTo>
                    <a:pt x="449224" y="1267896"/>
                  </a:lnTo>
                  <a:lnTo>
                    <a:pt x="449580" y="1344167"/>
                  </a:lnTo>
                  <a:lnTo>
                    <a:pt x="449224" y="1420444"/>
                  </a:lnTo>
                  <a:lnTo>
                    <a:pt x="448170" y="1495603"/>
                  </a:lnTo>
                  <a:lnTo>
                    <a:pt x="446435" y="1569534"/>
                  </a:lnTo>
                  <a:lnTo>
                    <a:pt x="444041" y="1642120"/>
                  </a:lnTo>
                  <a:lnTo>
                    <a:pt x="441004" y="1713250"/>
                  </a:lnTo>
                  <a:lnTo>
                    <a:pt x="437344" y="1782810"/>
                  </a:lnTo>
                  <a:lnTo>
                    <a:pt x="433081" y="1850687"/>
                  </a:lnTo>
                  <a:lnTo>
                    <a:pt x="428232" y="1916766"/>
                  </a:lnTo>
                  <a:lnTo>
                    <a:pt x="422817" y="1980934"/>
                  </a:lnTo>
                  <a:lnTo>
                    <a:pt x="416855" y="2043079"/>
                  </a:lnTo>
                  <a:lnTo>
                    <a:pt x="410365" y="2103086"/>
                  </a:lnTo>
                  <a:lnTo>
                    <a:pt x="403365" y="2160842"/>
                  </a:lnTo>
                  <a:lnTo>
                    <a:pt x="395875" y="2216233"/>
                  </a:lnTo>
                  <a:lnTo>
                    <a:pt x="387913" y="2269147"/>
                  </a:lnTo>
                  <a:lnTo>
                    <a:pt x="379499" y="2319469"/>
                  </a:lnTo>
                  <a:lnTo>
                    <a:pt x="370652" y="2367086"/>
                  </a:lnTo>
                  <a:lnTo>
                    <a:pt x="361389" y="2411885"/>
                  </a:lnTo>
                  <a:lnTo>
                    <a:pt x="351731" y="2453752"/>
                  </a:lnTo>
                  <a:lnTo>
                    <a:pt x="341696" y="2492573"/>
                  </a:lnTo>
                  <a:lnTo>
                    <a:pt x="320572" y="2560627"/>
                  </a:lnTo>
                  <a:lnTo>
                    <a:pt x="298168" y="2615138"/>
                  </a:lnTo>
                  <a:lnTo>
                    <a:pt x="274635" y="2655198"/>
                  </a:lnTo>
                  <a:lnTo>
                    <a:pt x="237551" y="2686208"/>
                  </a:lnTo>
                  <a:lnTo>
                    <a:pt x="224789" y="2688335"/>
                  </a:lnTo>
                  <a:lnTo>
                    <a:pt x="212028" y="2686208"/>
                  </a:lnTo>
                  <a:lnTo>
                    <a:pt x="174944" y="2655198"/>
                  </a:lnTo>
                  <a:lnTo>
                    <a:pt x="151411" y="2615138"/>
                  </a:lnTo>
                  <a:lnTo>
                    <a:pt x="129007" y="2560627"/>
                  </a:lnTo>
                  <a:lnTo>
                    <a:pt x="107883" y="2492573"/>
                  </a:lnTo>
                  <a:lnTo>
                    <a:pt x="97848" y="2453752"/>
                  </a:lnTo>
                  <a:lnTo>
                    <a:pt x="88190" y="2411885"/>
                  </a:lnTo>
                  <a:lnTo>
                    <a:pt x="78927" y="2367086"/>
                  </a:lnTo>
                  <a:lnTo>
                    <a:pt x="70080" y="2319469"/>
                  </a:lnTo>
                  <a:lnTo>
                    <a:pt x="61666" y="2269147"/>
                  </a:lnTo>
                  <a:lnTo>
                    <a:pt x="53704" y="2216233"/>
                  </a:lnTo>
                  <a:lnTo>
                    <a:pt x="46214" y="2160842"/>
                  </a:lnTo>
                  <a:lnTo>
                    <a:pt x="39214" y="2103086"/>
                  </a:lnTo>
                  <a:lnTo>
                    <a:pt x="32724" y="2043079"/>
                  </a:lnTo>
                  <a:lnTo>
                    <a:pt x="26762" y="1980934"/>
                  </a:lnTo>
                  <a:lnTo>
                    <a:pt x="21347" y="1916766"/>
                  </a:lnTo>
                  <a:lnTo>
                    <a:pt x="16498" y="1850687"/>
                  </a:lnTo>
                  <a:lnTo>
                    <a:pt x="12235" y="1782810"/>
                  </a:lnTo>
                  <a:lnTo>
                    <a:pt x="8575" y="1713250"/>
                  </a:lnTo>
                  <a:lnTo>
                    <a:pt x="5538" y="1642120"/>
                  </a:lnTo>
                  <a:lnTo>
                    <a:pt x="3144" y="1569534"/>
                  </a:lnTo>
                  <a:lnTo>
                    <a:pt x="1409" y="1495603"/>
                  </a:lnTo>
                  <a:lnTo>
                    <a:pt x="355" y="1420444"/>
                  </a:lnTo>
                  <a:lnTo>
                    <a:pt x="0" y="1344167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578607" y="3506723"/>
            <a:ext cx="455930" cy="2694940"/>
            <a:chOff x="2578607" y="3506723"/>
            <a:chExt cx="455930" cy="2694940"/>
          </a:xfrm>
        </p:grpSpPr>
        <p:sp>
          <p:nvSpPr>
            <p:cNvPr id="40" name="object 40"/>
            <p:cNvSpPr/>
            <p:nvPr/>
          </p:nvSpPr>
          <p:spPr>
            <a:xfrm>
              <a:off x="2581655" y="3509771"/>
              <a:ext cx="449580" cy="268833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81655" y="3509771"/>
              <a:ext cx="449580" cy="2688590"/>
            </a:xfrm>
            <a:custGeom>
              <a:avLst/>
              <a:gdLst/>
              <a:ahLst/>
              <a:cxnLst/>
              <a:rect l="l" t="t" r="r" b="b"/>
              <a:pathLst>
                <a:path w="449580" h="2688590">
                  <a:moveTo>
                    <a:pt x="0" y="1344167"/>
                  </a:moveTo>
                  <a:lnTo>
                    <a:pt x="355" y="1267896"/>
                  </a:lnTo>
                  <a:lnTo>
                    <a:pt x="1409" y="1192741"/>
                  </a:lnTo>
                  <a:lnTo>
                    <a:pt x="3144" y="1118814"/>
                  </a:lnTo>
                  <a:lnTo>
                    <a:pt x="5538" y="1046230"/>
                  </a:lnTo>
                  <a:lnTo>
                    <a:pt x="8575" y="975103"/>
                  </a:lnTo>
                  <a:lnTo>
                    <a:pt x="12235" y="905544"/>
                  </a:lnTo>
                  <a:lnTo>
                    <a:pt x="16498" y="837670"/>
                  </a:lnTo>
                  <a:lnTo>
                    <a:pt x="21347" y="771591"/>
                  </a:lnTo>
                  <a:lnTo>
                    <a:pt x="26762" y="707423"/>
                  </a:lnTo>
                  <a:lnTo>
                    <a:pt x="32724" y="645279"/>
                  </a:lnTo>
                  <a:lnTo>
                    <a:pt x="39214" y="585272"/>
                  </a:lnTo>
                  <a:lnTo>
                    <a:pt x="46214" y="527515"/>
                  </a:lnTo>
                  <a:lnTo>
                    <a:pt x="53704" y="472123"/>
                  </a:lnTo>
                  <a:lnTo>
                    <a:pt x="61666" y="419208"/>
                  </a:lnTo>
                  <a:lnTo>
                    <a:pt x="70080" y="368885"/>
                  </a:lnTo>
                  <a:lnTo>
                    <a:pt x="78927" y="321266"/>
                  </a:lnTo>
                  <a:lnTo>
                    <a:pt x="88190" y="276466"/>
                  </a:lnTo>
                  <a:lnTo>
                    <a:pt x="97848" y="234597"/>
                  </a:lnTo>
                  <a:lnTo>
                    <a:pt x="107883" y="195773"/>
                  </a:lnTo>
                  <a:lnTo>
                    <a:pt x="129007" y="127716"/>
                  </a:lnTo>
                  <a:lnTo>
                    <a:pt x="151411" y="73202"/>
                  </a:lnTo>
                  <a:lnTo>
                    <a:pt x="174944" y="33139"/>
                  </a:lnTo>
                  <a:lnTo>
                    <a:pt x="212028" y="2128"/>
                  </a:lnTo>
                  <a:lnTo>
                    <a:pt x="224789" y="0"/>
                  </a:lnTo>
                  <a:lnTo>
                    <a:pt x="237551" y="2128"/>
                  </a:lnTo>
                  <a:lnTo>
                    <a:pt x="274635" y="33139"/>
                  </a:lnTo>
                  <a:lnTo>
                    <a:pt x="298168" y="73202"/>
                  </a:lnTo>
                  <a:lnTo>
                    <a:pt x="320572" y="127716"/>
                  </a:lnTo>
                  <a:lnTo>
                    <a:pt x="341696" y="195773"/>
                  </a:lnTo>
                  <a:lnTo>
                    <a:pt x="351731" y="234597"/>
                  </a:lnTo>
                  <a:lnTo>
                    <a:pt x="361389" y="276466"/>
                  </a:lnTo>
                  <a:lnTo>
                    <a:pt x="370652" y="321266"/>
                  </a:lnTo>
                  <a:lnTo>
                    <a:pt x="379499" y="368885"/>
                  </a:lnTo>
                  <a:lnTo>
                    <a:pt x="387913" y="419208"/>
                  </a:lnTo>
                  <a:lnTo>
                    <a:pt x="395875" y="472123"/>
                  </a:lnTo>
                  <a:lnTo>
                    <a:pt x="403365" y="527515"/>
                  </a:lnTo>
                  <a:lnTo>
                    <a:pt x="410365" y="585272"/>
                  </a:lnTo>
                  <a:lnTo>
                    <a:pt x="416855" y="645279"/>
                  </a:lnTo>
                  <a:lnTo>
                    <a:pt x="422817" y="707423"/>
                  </a:lnTo>
                  <a:lnTo>
                    <a:pt x="428232" y="771591"/>
                  </a:lnTo>
                  <a:lnTo>
                    <a:pt x="433081" y="837670"/>
                  </a:lnTo>
                  <a:lnTo>
                    <a:pt x="437344" y="905544"/>
                  </a:lnTo>
                  <a:lnTo>
                    <a:pt x="441004" y="975103"/>
                  </a:lnTo>
                  <a:lnTo>
                    <a:pt x="444041" y="1046230"/>
                  </a:lnTo>
                  <a:lnTo>
                    <a:pt x="446435" y="1118814"/>
                  </a:lnTo>
                  <a:lnTo>
                    <a:pt x="448170" y="1192741"/>
                  </a:lnTo>
                  <a:lnTo>
                    <a:pt x="449224" y="1267896"/>
                  </a:lnTo>
                  <a:lnTo>
                    <a:pt x="449580" y="1344167"/>
                  </a:lnTo>
                  <a:lnTo>
                    <a:pt x="449224" y="1420444"/>
                  </a:lnTo>
                  <a:lnTo>
                    <a:pt x="448170" y="1495603"/>
                  </a:lnTo>
                  <a:lnTo>
                    <a:pt x="446435" y="1569534"/>
                  </a:lnTo>
                  <a:lnTo>
                    <a:pt x="444041" y="1642120"/>
                  </a:lnTo>
                  <a:lnTo>
                    <a:pt x="441004" y="1713250"/>
                  </a:lnTo>
                  <a:lnTo>
                    <a:pt x="437344" y="1782810"/>
                  </a:lnTo>
                  <a:lnTo>
                    <a:pt x="433081" y="1850687"/>
                  </a:lnTo>
                  <a:lnTo>
                    <a:pt x="428232" y="1916766"/>
                  </a:lnTo>
                  <a:lnTo>
                    <a:pt x="422817" y="1980934"/>
                  </a:lnTo>
                  <a:lnTo>
                    <a:pt x="416855" y="2043079"/>
                  </a:lnTo>
                  <a:lnTo>
                    <a:pt x="410365" y="2103086"/>
                  </a:lnTo>
                  <a:lnTo>
                    <a:pt x="403365" y="2160842"/>
                  </a:lnTo>
                  <a:lnTo>
                    <a:pt x="395875" y="2216233"/>
                  </a:lnTo>
                  <a:lnTo>
                    <a:pt x="387913" y="2269147"/>
                  </a:lnTo>
                  <a:lnTo>
                    <a:pt x="379499" y="2319469"/>
                  </a:lnTo>
                  <a:lnTo>
                    <a:pt x="370652" y="2367086"/>
                  </a:lnTo>
                  <a:lnTo>
                    <a:pt x="361389" y="2411885"/>
                  </a:lnTo>
                  <a:lnTo>
                    <a:pt x="351731" y="2453752"/>
                  </a:lnTo>
                  <a:lnTo>
                    <a:pt x="341696" y="2492573"/>
                  </a:lnTo>
                  <a:lnTo>
                    <a:pt x="320572" y="2560627"/>
                  </a:lnTo>
                  <a:lnTo>
                    <a:pt x="298168" y="2615138"/>
                  </a:lnTo>
                  <a:lnTo>
                    <a:pt x="274635" y="2655198"/>
                  </a:lnTo>
                  <a:lnTo>
                    <a:pt x="237551" y="2686208"/>
                  </a:lnTo>
                  <a:lnTo>
                    <a:pt x="224789" y="2688335"/>
                  </a:lnTo>
                  <a:lnTo>
                    <a:pt x="212028" y="2686208"/>
                  </a:lnTo>
                  <a:lnTo>
                    <a:pt x="174944" y="2655198"/>
                  </a:lnTo>
                  <a:lnTo>
                    <a:pt x="151411" y="2615138"/>
                  </a:lnTo>
                  <a:lnTo>
                    <a:pt x="129007" y="2560627"/>
                  </a:lnTo>
                  <a:lnTo>
                    <a:pt x="107883" y="2492573"/>
                  </a:lnTo>
                  <a:lnTo>
                    <a:pt x="97848" y="2453752"/>
                  </a:lnTo>
                  <a:lnTo>
                    <a:pt x="88190" y="2411885"/>
                  </a:lnTo>
                  <a:lnTo>
                    <a:pt x="78927" y="2367086"/>
                  </a:lnTo>
                  <a:lnTo>
                    <a:pt x="70080" y="2319469"/>
                  </a:lnTo>
                  <a:lnTo>
                    <a:pt x="61666" y="2269147"/>
                  </a:lnTo>
                  <a:lnTo>
                    <a:pt x="53704" y="2216233"/>
                  </a:lnTo>
                  <a:lnTo>
                    <a:pt x="46214" y="2160842"/>
                  </a:lnTo>
                  <a:lnTo>
                    <a:pt x="39214" y="2103086"/>
                  </a:lnTo>
                  <a:lnTo>
                    <a:pt x="32724" y="2043079"/>
                  </a:lnTo>
                  <a:lnTo>
                    <a:pt x="26762" y="1980934"/>
                  </a:lnTo>
                  <a:lnTo>
                    <a:pt x="21347" y="1916766"/>
                  </a:lnTo>
                  <a:lnTo>
                    <a:pt x="16498" y="1850687"/>
                  </a:lnTo>
                  <a:lnTo>
                    <a:pt x="12235" y="1782810"/>
                  </a:lnTo>
                  <a:lnTo>
                    <a:pt x="8575" y="1713250"/>
                  </a:lnTo>
                  <a:lnTo>
                    <a:pt x="5538" y="1642120"/>
                  </a:lnTo>
                  <a:lnTo>
                    <a:pt x="3144" y="1569534"/>
                  </a:lnTo>
                  <a:lnTo>
                    <a:pt x="1409" y="1495603"/>
                  </a:lnTo>
                  <a:lnTo>
                    <a:pt x="355" y="1420444"/>
                  </a:lnTo>
                  <a:lnTo>
                    <a:pt x="0" y="1344167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851904" y="3598164"/>
            <a:ext cx="455930" cy="2694940"/>
            <a:chOff x="6851904" y="3598164"/>
            <a:chExt cx="455930" cy="2694940"/>
          </a:xfrm>
        </p:grpSpPr>
        <p:sp>
          <p:nvSpPr>
            <p:cNvPr id="43" name="object 43"/>
            <p:cNvSpPr/>
            <p:nvPr/>
          </p:nvSpPr>
          <p:spPr>
            <a:xfrm>
              <a:off x="6854952" y="3601212"/>
              <a:ext cx="449579" cy="26883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54952" y="3601212"/>
              <a:ext cx="449580" cy="2688590"/>
            </a:xfrm>
            <a:custGeom>
              <a:avLst/>
              <a:gdLst/>
              <a:ahLst/>
              <a:cxnLst/>
              <a:rect l="l" t="t" r="r" b="b"/>
              <a:pathLst>
                <a:path w="449579" h="2688590">
                  <a:moveTo>
                    <a:pt x="0" y="1344168"/>
                  </a:moveTo>
                  <a:lnTo>
                    <a:pt x="355" y="1267896"/>
                  </a:lnTo>
                  <a:lnTo>
                    <a:pt x="1409" y="1192741"/>
                  </a:lnTo>
                  <a:lnTo>
                    <a:pt x="3144" y="1118814"/>
                  </a:lnTo>
                  <a:lnTo>
                    <a:pt x="5538" y="1046230"/>
                  </a:lnTo>
                  <a:lnTo>
                    <a:pt x="8575" y="975103"/>
                  </a:lnTo>
                  <a:lnTo>
                    <a:pt x="12235" y="905544"/>
                  </a:lnTo>
                  <a:lnTo>
                    <a:pt x="16498" y="837670"/>
                  </a:lnTo>
                  <a:lnTo>
                    <a:pt x="21347" y="771591"/>
                  </a:lnTo>
                  <a:lnTo>
                    <a:pt x="26762" y="707423"/>
                  </a:lnTo>
                  <a:lnTo>
                    <a:pt x="32724" y="645279"/>
                  </a:lnTo>
                  <a:lnTo>
                    <a:pt x="39214" y="585272"/>
                  </a:lnTo>
                  <a:lnTo>
                    <a:pt x="46214" y="527515"/>
                  </a:lnTo>
                  <a:lnTo>
                    <a:pt x="53704" y="472123"/>
                  </a:lnTo>
                  <a:lnTo>
                    <a:pt x="61666" y="419208"/>
                  </a:lnTo>
                  <a:lnTo>
                    <a:pt x="70080" y="368885"/>
                  </a:lnTo>
                  <a:lnTo>
                    <a:pt x="78927" y="321266"/>
                  </a:lnTo>
                  <a:lnTo>
                    <a:pt x="88190" y="276466"/>
                  </a:lnTo>
                  <a:lnTo>
                    <a:pt x="97848" y="234597"/>
                  </a:lnTo>
                  <a:lnTo>
                    <a:pt x="107883" y="195773"/>
                  </a:lnTo>
                  <a:lnTo>
                    <a:pt x="129007" y="127716"/>
                  </a:lnTo>
                  <a:lnTo>
                    <a:pt x="151411" y="73202"/>
                  </a:lnTo>
                  <a:lnTo>
                    <a:pt x="174944" y="33139"/>
                  </a:lnTo>
                  <a:lnTo>
                    <a:pt x="212028" y="2128"/>
                  </a:lnTo>
                  <a:lnTo>
                    <a:pt x="224790" y="0"/>
                  </a:lnTo>
                  <a:lnTo>
                    <a:pt x="237551" y="2128"/>
                  </a:lnTo>
                  <a:lnTo>
                    <a:pt x="274635" y="33139"/>
                  </a:lnTo>
                  <a:lnTo>
                    <a:pt x="298168" y="73202"/>
                  </a:lnTo>
                  <a:lnTo>
                    <a:pt x="320572" y="127716"/>
                  </a:lnTo>
                  <a:lnTo>
                    <a:pt x="341696" y="195773"/>
                  </a:lnTo>
                  <a:lnTo>
                    <a:pt x="351731" y="234597"/>
                  </a:lnTo>
                  <a:lnTo>
                    <a:pt x="361389" y="276466"/>
                  </a:lnTo>
                  <a:lnTo>
                    <a:pt x="370652" y="321266"/>
                  </a:lnTo>
                  <a:lnTo>
                    <a:pt x="379499" y="368885"/>
                  </a:lnTo>
                  <a:lnTo>
                    <a:pt x="387913" y="419208"/>
                  </a:lnTo>
                  <a:lnTo>
                    <a:pt x="395875" y="472123"/>
                  </a:lnTo>
                  <a:lnTo>
                    <a:pt x="403365" y="527515"/>
                  </a:lnTo>
                  <a:lnTo>
                    <a:pt x="410365" y="585272"/>
                  </a:lnTo>
                  <a:lnTo>
                    <a:pt x="416855" y="645279"/>
                  </a:lnTo>
                  <a:lnTo>
                    <a:pt x="422817" y="707423"/>
                  </a:lnTo>
                  <a:lnTo>
                    <a:pt x="428232" y="771591"/>
                  </a:lnTo>
                  <a:lnTo>
                    <a:pt x="433081" y="837670"/>
                  </a:lnTo>
                  <a:lnTo>
                    <a:pt x="437344" y="905544"/>
                  </a:lnTo>
                  <a:lnTo>
                    <a:pt x="441004" y="975103"/>
                  </a:lnTo>
                  <a:lnTo>
                    <a:pt x="444041" y="1046230"/>
                  </a:lnTo>
                  <a:lnTo>
                    <a:pt x="446435" y="1118814"/>
                  </a:lnTo>
                  <a:lnTo>
                    <a:pt x="448170" y="1192741"/>
                  </a:lnTo>
                  <a:lnTo>
                    <a:pt x="449224" y="1267896"/>
                  </a:lnTo>
                  <a:lnTo>
                    <a:pt x="449579" y="1344168"/>
                  </a:lnTo>
                  <a:lnTo>
                    <a:pt x="449224" y="1420444"/>
                  </a:lnTo>
                  <a:lnTo>
                    <a:pt x="448170" y="1495603"/>
                  </a:lnTo>
                  <a:lnTo>
                    <a:pt x="446435" y="1569534"/>
                  </a:lnTo>
                  <a:lnTo>
                    <a:pt x="444041" y="1642120"/>
                  </a:lnTo>
                  <a:lnTo>
                    <a:pt x="441004" y="1713250"/>
                  </a:lnTo>
                  <a:lnTo>
                    <a:pt x="437344" y="1782810"/>
                  </a:lnTo>
                  <a:lnTo>
                    <a:pt x="433081" y="1850687"/>
                  </a:lnTo>
                  <a:lnTo>
                    <a:pt x="428232" y="1916766"/>
                  </a:lnTo>
                  <a:lnTo>
                    <a:pt x="422817" y="1980934"/>
                  </a:lnTo>
                  <a:lnTo>
                    <a:pt x="416855" y="2043079"/>
                  </a:lnTo>
                  <a:lnTo>
                    <a:pt x="410365" y="2103086"/>
                  </a:lnTo>
                  <a:lnTo>
                    <a:pt x="403365" y="2160842"/>
                  </a:lnTo>
                  <a:lnTo>
                    <a:pt x="395875" y="2216233"/>
                  </a:lnTo>
                  <a:lnTo>
                    <a:pt x="387913" y="2269147"/>
                  </a:lnTo>
                  <a:lnTo>
                    <a:pt x="379499" y="2319469"/>
                  </a:lnTo>
                  <a:lnTo>
                    <a:pt x="370652" y="2367086"/>
                  </a:lnTo>
                  <a:lnTo>
                    <a:pt x="361389" y="2411885"/>
                  </a:lnTo>
                  <a:lnTo>
                    <a:pt x="351731" y="2453752"/>
                  </a:lnTo>
                  <a:lnTo>
                    <a:pt x="341696" y="2492573"/>
                  </a:lnTo>
                  <a:lnTo>
                    <a:pt x="320572" y="2560627"/>
                  </a:lnTo>
                  <a:lnTo>
                    <a:pt x="298168" y="2615138"/>
                  </a:lnTo>
                  <a:lnTo>
                    <a:pt x="274635" y="2655198"/>
                  </a:lnTo>
                  <a:lnTo>
                    <a:pt x="237551" y="2686208"/>
                  </a:lnTo>
                  <a:lnTo>
                    <a:pt x="224790" y="2688336"/>
                  </a:lnTo>
                  <a:lnTo>
                    <a:pt x="212028" y="2686208"/>
                  </a:lnTo>
                  <a:lnTo>
                    <a:pt x="174944" y="2655198"/>
                  </a:lnTo>
                  <a:lnTo>
                    <a:pt x="151411" y="2615138"/>
                  </a:lnTo>
                  <a:lnTo>
                    <a:pt x="129007" y="2560627"/>
                  </a:lnTo>
                  <a:lnTo>
                    <a:pt x="107883" y="2492573"/>
                  </a:lnTo>
                  <a:lnTo>
                    <a:pt x="97848" y="2453752"/>
                  </a:lnTo>
                  <a:lnTo>
                    <a:pt x="88190" y="2411885"/>
                  </a:lnTo>
                  <a:lnTo>
                    <a:pt x="78927" y="2367086"/>
                  </a:lnTo>
                  <a:lnTo>
                    <a:pt x="70080" y="2319469"/>
                  </a:lnTo>
                  <a:lnTo>
                    <a:pt x="61666" y="2269147"/>
                  </a:lnTo>
                  <a:lnTo>
                    <a:pt x="53704" y="2216233"/>
                  </a:lnTo>
                  <a:lnTo>
                    <a:pt x="46214" y="2160842"/>
                  </a:lnTo>
                  <a:lnTo>
                    <a:pt x="39214" y="2103086"/>
                  </a:lnTo>
                  <a:lnTo>
                    <a:pt x="32724" y="2043079"/>
                  </a:lnTo>
                  <a:lnTo>
                    <a:pt x="26762" y="1980934"/>
                  </a:lnTo>
                  <a:lnTo>
                    <a:pt x="21347" y="1916766"/>
                  </a:lnTo>
                  <a:lnTo>
                    <a:pt x="16498" y="1850687"/>
                  </a:lnTo>
                  <a:lnTo>
                    <a:pt x="12235" y="1782810"/>
                  </a:lnTo>
                  <a:lnTo>
                    <a:pt x="8575" y="1713250"/>
                  </a:lnTo>
                  <a:lnTo>
                    <a:pt x="5538" y="1642120"/>
                  </a:lnTo>
                  <a:lnTo>
                    <a:pt x="3144" y="1569534"/>
                  </a:lnTo>
                  <a:lnTo>
                    <a:pt x="1409" y="1495603"/>
                  </a:lnTo>
                  <a:lnTo>
                    <a:pt x="355" y="1420444"/>
                  </a:lnTo>
                  <a:lnTo>
                    <a:pt x="0" y="1344168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7517892" y="3598164"/>
            <a:ext cx="455930" cy="2694940"/>
            <a:chOff x="7517892" y="3598164"/>
            <a:chExt cx="455930" cy="2694940"/>
          </a:xfrm>
        </p:grpSpPr>
        <p:sp>
          <p:nvSpPr>
            <p:cNvPr id="46" name="object 46"/>
            <p:cNvSpPr/>
            <p:nvPr/>
          </p:nvSpPr>
          <p:spPr>
            <a:xfrm>
              <a:off x="7520940" y="3601212"/>
              <a:ext cx="449579" cy="26883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20940" y="3601212"/>
              <a:ext cx="449580" cy="2688590"/>
            </a:xfrm>
            <a:custGeom>
              <a:avLst/>
              <a:gdLst/>
              <a:ahLst/>
              <a:cxnLst/>
              <a:rect l="l" t="t" r="r" b="b"/>
              <a:pathLst>
                <a:path w="449579" h="2688590">
                  <a:moveTo>
                    <a:pt x="0" y="1344168"/>
                  </a:moveTo>
                  <a:lnTo>
                    <a:pt x="355" y="1267896"/>
                  </a:lnTo>
                  <a:lnTo>
                    <a:pt x="1409" y="1192741"/>
                  </a:lnTo>
                  <a:lnTo>
                    <a:pt x="3144" y="1118814"/>
                  </a:lnTo>
                  <a:lnTo>
                    <a:pt x="5538" y="1046230"/>
                  </a:lnTo>
                  <a:lnTo>
                    <a:pt x="8575" y="975103"/>
                  </a:lnTo>
                  <a:lnTo>
                    <a:pt x="12235" y="905544"/>
                  </a:lnTo>
                  <a:lnTo>
                    <a:pt x="16498" y="837670"/>
                  </a:lnTo>
                  <a:lnTo>
                    <a:pt x="21347" y="771591"/>
                  </a:lnTo>
                  <a:lnTo>
                    <a:pt x="26762" y="707423"/>
                  </a:lnTo>
                  <a:lnTo>
                    <a:pt x="32724" y="645279"/>
                  </a:lnTo>
                  <a:lnTo>
                    <a:pt x="39214" y="585272"/>
                  </a:lnTo>
                  <a:lnTo>
                    <a:pt x="46214" y="527515"/>
                  </a:lnTo>
                  <a:lnTo>
                    <a:pt x="53704" y="472123"/>
                  </a:lnTo>
                  <a:lnTo>
                    <a:pt x="61666" y="419208"/>
                  </a:lnTo>
                  <a:lnTo>
                    <a:pt x="70080" y="368885"/>
                  </a:lnTo>
                  <a:lnTo>
                    <a:pt x="78927" y="321266"/>
                  </a:lnTo>
                  <a:lnTo>
                    <a:pt x="88190" y="276466"/>
                  </a:lnTo>
                  <a:lnTo>
                    <a:pt x="97848" y="234597"/>
                  </a:lnTo>
                  <a:lnTo>
                    <a:pt x="107883" y="195773"/>
                  </a:lnTo>
                  <a:lnTo>
                    <a:pt x="129007" y="127716"/>
                  </a:lnTo>
                  <a:lnTo>
                    <a:pt x="151411" y="73202"/>
                  </a:lnTo>
                  <a:lnTo>
                    <a:pt x="174944" y="33139"/>
                  </a:lnTo>
                  <a:lnTo>
                    <a:pt x="212028" y="2128"/>
                  </a:lnTo>
                  <a:lnTo>
                    <a:pt x="224789" y="0"/>
                  </a:lnTo>
                  <a:lnTo>
                    <a:pt x="237551" y="2128"/>
                  </a:lnTo>
                  <a:lnTo>
                    <a:pt x="274635" y="33139"/>
                  </a:lnTo>
                  <a:lnTo>
                    <a:pt x="298168" y="73202"/>
                  </a:lnTo>
                  <a:lnTo>
                    <a:pt x="320572" y="127716"/>
                  </a:lnTo>
                  <a:lnTo>
                    <a:pt x="341696" y="195773"/>
                  </a:lnTo>
                  <a:lnTo>
                    <a:pt x="351731" y="234597"/>
                  </a:lnTo>
                  <a:lnTo>
                    <a:pt x="361389" y="276466"/>
                  </a:lnTo>
                  <a:lnTo>
                    <a:pt x="370652" y="321266"/>
                  </a:lnTo>
                  <a:lnTo>
                    <a:pt x="379499" y="368885"/>
                  </a:lnTo>
                  <a:lnTo>
                    <a:pt x="387913" y="419208"/>
                  </a:lnTo>
                  <a:lnTo>
                    <a:pt x="395875" y="472123"/>
                  </a:lnTo>
                  <a:lnTo>
                    <a:pt x="403365" y="527515"/>
                  </a:lnTo>
                  <a:lnTo>
                    <a:pt x="410365" y="585272"/>
                  </a:lnTo>
                  <a:lnTo>
                    <a:pt x="416855" y="645279"/>
                  </a:lnTo>
                  <a:lnTo>
                    <a:pt x="422817" y="707423"/>
                  </a:lnTo>
                  <a:lnTo>
                    <a:pt x="428232" y="771591"/>
                  </a:lnTo>
                  <a:lnTo>
                    <a:pt x="433081" y="837670"/>
                  </a:lnTo>
                  <a:lnTo>
                    <a:pt x="437344" y="905544"/>
                  </a:lnTo>
                  <a:lnTo>
                    <a:pt x="441004" y="975103"/>
                  </a:lnTo>
                  <a:lnTo>
                    <a:pt x="444041" y="1046230"/>
                  </a:lnTo>
                  <a:lnTo>
                    <a:pt x="446435" y="1118814"/>
                  </a:lnTo>
                  <a:lnTo>
                    <a:pt x="448170" y="1192741"/>
                  </a:lnTo>
                  <a:lnTo>
                    <a:pt x="449224" y="1267896"/>
                  </a:lnTo>
                  <a:lnTo>
                    <a:pt x="449579" y="1344168"/>
                  </a:lnTo>
                  <a:lnTo>
                    <a:pt x="449224" y="1420444"/>
                  </a:lnTo>
                  <a:lnTo>
                    <a:pt x="448170" y="1495603"/>
                  </a:lnTo>
                  <a:lnTo>
                    <a:pt x="446435" y="1569534"/>
                  </a:lnTo>
                  <a:lnTo>
                    <a:pt x="444041" y="1642120"/>
                  </a:lnTo>
                  <a:lnTo>
                    <a:pt x="441004" y="1713250"/>
                  </a:lnTo>
                  <a:lnTo>
                    <a:pt x="437344" y="1782810"/>
                  </a:lnTo>
                  <a:lnTo>
                    <a:pt x="433081" y="1850687"/>
                  </a:lnTo>
                  <a:lnTo>
                    <a:pt x="428232" y="1916766"/>
                  </a:lnTo>
                  <a:lnTo>
                    <a:pt x="422817" y="1980934"/>
                  </a:lnTo>
                  <a:lnTo>
                    <a:pt x="416855" y="2043079"/>
                  </a:lnTo>
                  <a:lnTo>
                    <a:pt x="410365" y="2103086"/>
                  </a:lnTo>
                  <a:lnTo>
                    <a:pt x="403365" y="2160842"/>
                  </a:lnTo>
                  <a:lnTo>
                    <a:pt x="395875" y="2216233"/>
                  </a:lnTo>
                  <a:lnTo>
                    <a:pt x="387913" y="2269147"/>
                  </a:lnTo>
                  <a:lnTo>
                    <a:pt x="379499" y="2319469"/>
                  </a:lnTo>
                  <a:lnTo>
                    <a:pt x="370652" y="2367086"/>
                  </a:lnTo>
                  <a:lnTo>
                    <a:pt x="361389" y="2411885"/>
                  </a:lnTo>
                  <a:lnTo>
                    <a:pt x="351731" y="2453752"/>
                  </a:lnTo>
                  <a:lnTo>
                    <a:pt x="341696" y="2492573"/>
                  </a:lnTo>
                  <a:lnTo>
                    <a:pt x="320572" y="2560627"/>
                  </a:lnTo>
                  <a:lnTo>
                    <a:pt x="298168" y="2615138"/>
                  </a:lnTo>
                  <a:lnTo>
                    <a:pt x="274635" y="2655198"/>
                  </a:lnTo>
                  <a:lnTo>
                    <a:pt x="237551" y="2686208"/>
                  </a:lnTo>
                  <a:lnTo>
                    <a:pt x="224789" y="2688336"/>
                  </a:lnTo>
                  <a:lnTo>
                    <a:pt x="212028" y="2686208"/>
                  </a:lnTo>
                  <a:lnTo>
                    <a:pt x="174944" y="2655198"/>
                  </a:lnTo>
                  <a:lnTo>
                    <a:pt x="151411" y="2615138"/>
                  </a:lnTo>
                  <a:lnTo>
                    <a:pt x="129007" y="2560627"/>
                  </a:lnTo>
                  <a:lnTo>
                    <a:pt x="107883" y="2492573"/>
                  </a:lnTo>
                  <a:lnTo>
                    <a:pt x="97848" y="2453752"/>
                  </a:lnTo>
                  <a:lnTo>
                    <a:pt x="88190" y="2411885"/>
                  </a:lnTo>
                  <a:lnTo>
                    <a:pt x="78927" y="2367086"/>
                  </a:lnTo>
                  <a:lnTo>
                    <a:pt x="70080" y="2319469"/>
                  </a:lnTo>
                  <a:lnTo>
                    <a:pt x="61666" y="2269147"/>
                  </a:lnTo>
                  <a:lnTo>
                    <a:pt x="53704" y="2216233"/>
                  </a:lnTo>
                  <a:lnTo>
                    <a:pt x="46214" y="2160842"/>
                  </a:lnTo>
                  <a:lnTo>
                    <a:pt x="39214" y="2103086"/>
                  </a:lnTo>
                  <a:lnTo>
                    <a:pt x="32724" y="2043079"/>
                  </a:lnTo>
                  <a:lnTo>
                    <a:pt x="26762" y="1980934"/>
                  </a:lnTo>
                  <a:lnTo>
                    <a:pt x="21347" y="1916766"/>
                  </a:lnTo>
                  <a:lnTo>
                    <a:pt x="16498" y="1850687"/>
                  </a:lnTo>
                  <a:lnTo>
                    <a:pt x="12235" y="1782810"/>
                  </a:lnTo>
                  <a:lnTo>
                    <a:pt x="8575" y="1713250"/>
                  </a:lnTo>
                  <a:lnTo>
                    <a:pt x="5538" y="1642120"/>
                  </a:lnTo>
                  <a:lnTo>
                    <a:pt x="3144" y="1569534"/>
                  </a:lnTo>
                  <a:lnTo>
                    <a:pt x="1409" y="1495603"/>
                  </a:lnTo>
                  <a:lnTo>
                    <a:pt x="355" y="1420444"/>
                  </a:lnTo>
                  <a:lnTo>
                    <a:pt x="0" y="1344168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906514" y="2974085"/>
            <a:ext cx="127622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352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Pair </a:t>
            </a:r>
            <a:r>
              <a:rPr sz="1800" spc="-5" dirty="0">
                <a:latin typeface="Carlito"/>
                <a:cs typeface="Carlito"/>
              </a:rPr>
              <a:t>of  </a:t>
            </a:r>
            <a:r>
              <a:rPr sz="1800" dirty="0">
                <a:latin typeface="Carlito"/>
                <a:cs typeface="Carlito"/>
              </a:rPr>
              <a:t>Au</a:t>
            </a:r>
            <a:r>
              <a:rPr sz="1800" spc="-15" dirty="0">
                <a:latin typeface="Carlito"/>
                <a:cs typeface="Carlito"/>
              </a:rPr>
              <a:t>t</a:t>
            </a:r>
            <a:r>
              <a:rPr sz="1800" spc="-5" dirty="0">
                <a:latin typeface="Carlito"/>
                <a:cs typeface="Carlito"/>
              </a:rPr>
              <a:t>osom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936495" y="2985973"/>
            <a:ext cx="1224026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Pair </a:t>
            </a:r>
            <a:r>
              <a:rPr sz="1800" spc="-5" dirty="0">
                <a:latin typeface="Carlito"/>
                <a:cs typeface="Carlito"/>
              </a:rPr>
              <a:t>of</a:t>
            </a:r>
            <a:endParaRPr sz="18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Au</a:t>
            </a:r>
            <a:r>
              <a:rPr sz="1800" spc="-15" dirty="0">
                <a:latin typeface="Carlito"/>
                <a:cs typeface="Carlito"/>
              </a:rPr>
              <a:t>t</a:t>
            </a:r>
            <a:r>
              <a:rPr sz="1800" spc="-5" dirty="0">
                <a:latin typeface="Carlito"/>
                <a:cs typeface="Carlito"/>
              </a:rPr>
              <a:t>osom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s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778121" y="2913633"/>
            <a:ext cx="1667131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2480" algn="l"/>
              </a:tabLst>
            </a:pPr>
            <a:r>
              <a:rPr sz="4000" spc="-5" dirty="0">
                <a:latin typeface="Carlito"/>
                <a:cs typeface="Carlito"/>
              </a:rPr>
              <a:t>X	X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047733" y="2957322"/>
            <a:ext cx="288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X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747631" y="4460570"/>
            <a:ext cx="273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Y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809744" y="1048511"/>
            <a:ext cx="160020" cy="1815464"/>
            <a:chOff x="4809744" y="1048511"/>
            <a:chExt cx="160020" cy="1815464"/>
          </a:xfrm>
        </p:grpSpPr>
        <p:sp>
          <p:nvSpPr>
            <p:cNvPr id="54" name="object 54"/>
            <p:cNvSpPr/>
            <p:nvPr/>
          </p:nvSpPr>
          <p:spPr>
            <a:xfrm>
              <a:off x="4812792" y="1537715"/>
              <a:ext cx="123444" cy="3810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12792" y="1537715"/>
              <a:ext cx="123825" cy="381000"/>
            </a:xfrm>
            <a:custGeom>
              <a:avLst/>
              <a:gdLst/>
              <a:ahLst/>
              <a:cxnLst/>
              <a:rect l="l" t="t" r="r" b="b"/>
              <a:pathLst>
                <a:path w="123825" h="381000">
                  <a:moveTo>
                    <a:pt x="0" y="381000"/>
                  </a:moveTo>
                  <a:lnTo>
                    <a:pt x="123444" y="381000"/>
                  </a:lnTo>
                  <a:lnTo>
                    <a:pt x="123444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12792" y="2008631"/>
              <a:ext cx="123444" cy="3810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12792" y="2008631"/>
              <a:ext cx="123825" cy="381000"/>
            </a:xfrm>
            <a:custGeom>
              <a:avLst/>
              <a:gdLst/>
              <a:ahLst/>
              <a:cxnLst/>
              <a:rect l="l" t="t" r="r" b="b"/>
              <a:pathLst>
                <a:path w="123825" h="381000">
                  <a:moveTo>
                    <a:pt x="0" y="381000"/>
                  </a:moveTo>
                  <a:lnTo>
                    <a:pt x="123444" y="381000"/>
                  </a:lnTo>
                  <a:lnTo>
                    <a:pt x="123444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43272" y="2479547"/>
              <a:ext cx="123444" cy="3810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43272" y="2479547"/>
              <a:ext cx="123825" cy="381000"/>
            </a:xfrm>
            <a:custGeom>
              <a:avLst/>
              <a:gdLst/>
              <a:ahLst/>
              <a:cxnLst/>
              <a:rect l="l" t="t" r="r" b="b"/>
              <a:pathLst>
                <a:path w="123825" h="381000">
                  <a:moveTo>
                    <a:pt x="0" y="381000"/>
                  </a:moveTo>
                  <a:lnTo>
                    <a:pt x="123444" y="381000"/>
                  </a:lnTo>
                  <a:lnTo>
                    <a:pt x="123444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12792" y="1051559"/>
              <a:ext cx="123444" cy="3810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812792" y="1051559"/>
              <a:ext cx="123825" cy="381000"/>
            </a:xfrm>
            <a:custGeom>
              <a:avLst/>
              <a:gdLst/>
              <a:ahLst/>
              <a:cxnLst/>
              <a:rect l="l" t="t" r="r" b="b"/>
              <a:pathLst>
                <a:path w="123825" h="381000">
                  <a:moveTo>
                    <a:pt x="0" y="381000"/>
                  </a:moveTo>
                  <a:lnTo>
                    <a:pt x="123444" y="381000"/>
                  </a:lnTo>
                  <a:lnTo>
                    <a:pt x="123444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5446395" y="1143761"/>
          <a:ext cx="1339850" cy="1675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510"/>
                <a:gridCol w="688340"/>
              </a:tblGrid>
              <a:tr h="374345">
                <a:tc>
                  <a:txBody>
                    <a:bodyPr/>
                    <a:lstStyle/>
                    <a:p>
                      <a:pPr marL="38735">
                        <a:lnSpc>
                          <a:spcPts val="168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6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47274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7150" marB="0"/>
                </a:tc>
              </a:tr>
              <a:tr h="4402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2390" marB="0"/>
                </a:tc>
              </a:tr>
              <a:tr h="3879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</a:p>
                  </a:txBody>
                  <a:tcPr marL="0" marR="0" marT="70485" marB="0"/>
                </a:tc>
              </a:tr>
            </a:tbl>
          </a:graphicData>
        </a:graphic>
      </p:graphicFrame>
      <p:sp>
        <p:nvSpPr>
          <p:cNvPr id="63" name="object 63"/>
          <p:cNvSpPr txBox="1"/>
          <p:nvPr/>
        </p:nvSpPr>
        <p:spPr>
          <a:xfrm>
            <a:off x="8550656" y="982726"/>
            <a:ext cx="1196975" cy="135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425" marR="19685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D</a:t>
            </a:r>
            <a:r>
              <a:rPr sz="1400" dirty="0">
                <a:latin typeface="Carlito"/>
                <a:cs typeface="Carlito"/>
              </a:rPr>
              <a:t>o</a:t>
            </a:r>
            <a:r>
              <a:rPr sz="1400" spc="-10" dirty="0">
                <a:latin typeface="Carlito"/>
                <a:cs typeface="Carlito"/>
              </a:rPr>
              <a:t>m</a:t>
            </a:r>
            <a:r>
              <a:rPr sz="1400" dirty="0">
                <a:latin typeface="Carlito"/>
                <a:cs typeface="Carlito"/>
              </a:rPr>
              <a:t>in</a:t>
            </a:r>
            <a:r>
              <a:rPr sz="1400" spc="-5" dirty="0">
                <a:latin typeface="Carlito"/>
                <a:cs typeface="Carlito"/>
              </a:rPr>
              <a:t>a</a:t>
            </a:r>
            <a:r>
              <a:rPr sz="1400" spc="-20" dirty="0">
                <a:latin typeface="Carlito"/>
                <a:cs typeface="Carlito"/>
              </a:rPr>
              <a:t>n</a:t>
            </a:r>
            <a:r>
              <a:rPr sz="1400" dirty="0">
                <a:latin typeface="Carlito"/>
                <a:cs typeface="Carlito"/>
              </a:rPr>
              <a:t>t  </a:t>
            </a:r>
            <a:r>
              <a:rPr sz="1400" spc="-30" dirty="0">
                <a:latin typeface="Carlito"/>
                <a:cs typeface="Carlito"/>
              </a:rPr>
              <a:t>e</a:t>
            </a:r>
            <a:r>
              <a:rPr sz="1400" spc="-5" dirty="0">
                <a:latin typeface="Carlito"/>
                <a:cs typeface="Carlito"/>
              </a:rPr>
              <a:t>xp</a:t>
            </a:r>
            <a:r>
              <a:rPr sz="1400" spc="-25" dirty="0">
                <a:latin typeface="Carlito"/>
                <a:cs typeface="Carlito"/>
              </a:rPr>
              <a:t>r</a:t>
            </a:r>
            <a:r>
              <a:rPr sz="1400" dirty="0">
                <a:latin typeface="Carlito"/>
                <a:cs typeface="Carlito"/>
              </a:rPr>
              <a:t>essed</a:t>
            </a:r>
          </a:p>
          <a:p>
            <a:pPr marL="135890">
              <a:lnSpc>
                <a:spcPct val="100000"/>
              </a:lnSpc>
              <a:spcBef>
                <a:spcPts val="315"/>
              </a:spcBef>
            </a:pPr>
            <a:r>
              <a:rPr sz="1400" spc="-5" dirty="0">
                <a:latin typeface="Carlito"/>
                <a:cs typeface="Carlito"/>
              </a:rPr>
              <a:t>Dominant</a:t>
            </a:r>
            <a:endParaRPr sz="1400" dirty="0">
              <a:latin typeface="Carlito"/>
              <a:cs typeface="Carlito"/>
            </a:endParaRPr>
          </a:p>
          <a:p>
            <a:pPr marL="13589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expressed</a:t>
            </a:r>
            <a:endParaRPr sz="14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65"/>
              </a:spcBef>
            </a:pPr>
            <a:r>
              <a:rPr sz="1200" dirty="0">
                <a:latin typeface="Carlito"/>
                <a:cs typeface="Carlito"/>
              </a:rPr>
              <a:t>Allele</a:t>
            </a:r>
            <a:r>
              <a:rPr sz="1200" spc="-7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expressed  regardless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617457" y="2460752"/>
            <a:ext cx="113017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Allele</a:t>
            </a:r>
            <a:r>
              <a:rPr sz="1200" spc="-7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expressed  regardless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422642" y="1012697"/>
            <a:ext cx="1026412" cy="16522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1125" marR="17145" algn="just">
              <a:lnSpc>
                <a:spcPct val="103600"/>
              </a:lnSpc>
              <a:spcBef>
                <a:spcPts val="40"/>
              </a:spcBef>
            </a:pPr>
            <a:r>
              <a:rPr sz="1400" spc="-5" dirty="0">
                <a:latin typeface="Carlito"/>
                <a:cs typeface="Carlito"/>
              </a:rPr>
              <a:t>Dominant  </a:t>
            </a:r>
            <a:r>
              <a:rPr sz="1400" spc="-10" dirty="0">
                <a:latin typeface="Carlito"/>
                <a:cs typeface="Carlito"/>
              </a:rPr>
              <a:t>expressed  </a:t>
            </a:r>
            <a:r>
              <a:rPr sz="1400" spc="-5" dirty="0">
                <a:latin typeface="Carlito"/>
                <a:cs typeface="Carlito"/>
              </a:rPr>
              <a:t>Dominant  </a:t>
            </a:r>
            <a:r>
              <a:rPr sz="1400" spc="-10" dirty="0">
                <a:latin typeface="Carlito"/>
                <a:cs typeface="Carlito"/>
              </a:rPr>
              <a:t>expressed</a:t>
            </a:r>
            <a:endParaRPr sz="1400" dirty="0">
              <a:latin typeface="Carlito"/>
              <a:cs typeface="Carlito"/>
            </a:endParaRPr>
          </a:p>
          <a:p>
            <a:pPr marL="125730" marR="52705" algn="r">
              <a:lnSpc>
                <a:spcPct val="100000"/>
              </a:lnSpc>
              <a:spcBef>
                <a:spcPts val="515"/>
              </a:spcBef>
            </a:pPr>
            <a:r>
              <a:rPr sz="1400" spc="-5" dirty="0">
                <a:latin typeface="Carlito"/>
                <a:cs typeface="Carlito"/>
              </a:rPr>
              <a:t>D</a:t>
            </a:r>
            <a:r>
              <a:rPr sz="1400" spc="5" dirty="0">
                <a:latin typeface="Carlito"/>
                <a:cs typeface="Carlito"/>
              </a:rPr>
              <a:t>o</a:t>
            </a:r>
            <a:r>
              <a:rPr sz="1400" dirty="0">
                <a:latin typeface="Carlito"/>
                <a:cs typeface="Carlito"/>
              </a:rPr>
              <a:t>mi</a:t>
            </a:r>
            <a:r>
              <a:rPr sz="1400" spc="-10" dirty="0">
                <a:latin typeface="Carlito"/>
                <a:cs typeface="Carlito"/>
              </a:rPr>
              <a:t>n</a:t>
            </a:r>
            <a:r>
              <a:rPr sz="1400" dirty="0">
                <a:latin typeface="Carlito"/>
                <a:cs typeface="Carlito"/>
              </a:rPr>
              <a:t>a</a:t>
            </a:r>
            <a:r>
              <a:rPr sz="1400" spc="-15" dirty="0">
                <a:latin typeface="Carlito"/>
                <a:cs typeface="Carlito"/>
              </a:rPr>
              <a:t>n</a:t>
            </a:r>
            <a:r>
              <a:rPr sz="1400" dirty="0">
                <a:latin typeface="Carlito"/>
                <a:cs typeface="Carlito"/>
              </a:rPr>
              <a:t>t  </a:t>
            </a:r>
            <a:r>
              <a:rPr sz="1400" spc="-25" dirty="0">
                <a:latin typeface="Carlito"/>
                <a:cs typeface="Carlito"/>
              </a:rPr>
              <a:t>e</a:t>
            </a:r>
            <a:r>
              <a:rPr sz="1400" spc="5" dirty="0">
                <a:latin typeface="Carlito"/>
                <a:cs typeface="Carlito"/>
              </a:rPr>
              <a:t>x</a:t>
            </a:r>
            <a:r>
              <a:rPr sz="1400" spc="-5" dirty="0">
                <a:latin typeface="Carlito"/>
                <a:cs typeface="Carlito"/>
              </a:rPr>
              <a:t>p</a:t>
            </a:r>
            <a:r>
              <a:rPr sz="1400" spc="-30" dirty="0">
                <a:latin typeface="Carlito"/>
                <a:cs typeface="Carlito"/>
              </a:rPr>
              <a:t>r</a:t>
            </a:r>
            <a:r>
              <a:rPr sz="1400" dirty="0">
                <a:latin typeface="Carlito"/>
                <a:cs typeface="Carlito"/>
              </a:rPr>
              <a:t>essed</a:t>
            </a:r>
          </a:p>
          <a:p>
            <a:pPr marR="5080" algn="r">
              <a:lnSpc>
                <a:spcPct val="100000"/>
              </a:lnSpc>
              <a:spcBef>
                <a:spcPts val="590"/>
              </a:spcBef>
            </a:pPr>
            <a:r>
              <a:rPr sz="1200" spc="-5" dirty="0">
                <a:latin typeface="Carlito"/>
                <a:cs typeface="Carlito"/>
              </a:rPr>
              <a:t>Not</a:t>
            </a:r>
            <a:r>
              <a:rPr sz="1200" spc="-7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expressed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69" name="Title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  <p:bldP spid="64" grpId="0" build="p"/>
      <p:bldP spid="6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162550" y="609676"/>
            <a:ext cx="1866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5" dirty="0">
                <a:latin typeface="Trebuchet MS"/>
                <a:cs typeface="Trebuchet MS"/>
              </a:rPr>
              <a:t>Strategy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9867" y="1269491"/>
            <a:ext cx="10389108" cy="2854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8011" y="4232147"/>
            <a:ext cx="2857499" cy="160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09759" y="3075432"/>
            <a:ext cx="281940" cy="3155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latin typeface="Carlito"/>
                <a:cs typeface="Carlito"/>
              </a:rPr>
              <a:t>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823658" y="1153729"/>
            <a:ext cx="10367517" cy="1086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018" y="2768516"/>
            <a:ext cx="9874448" cy="161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31252" y="4616196"/>
            <a:ext cx="2581655" cy="1772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65104" y="4488179"/>
            <a:ext cx="1238443" cy="1574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5321960" y="1357883"/>
            <a:ext cx="1576051" cy="1690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2600" y="3429000"/>
            <a:ext cx="8419326" cy="1102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5125313" y="1397622"/>
            <a:ext cx="1724884" cy="1688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2600" y="3352800"/>
            <a:ext cx="8247896" cy="1784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4794833" y="1454112"/>
            <a:ext cx="1832918" cy="1762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2516" y="3750576"/>
            <a:ext cx="8325799" cy="1932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135</Words>
  <Application>Microsoft Office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Carlito</vt:lpstr>
      <vt:lpstr>Trebuchet MS</vt:lpstr>
      <vt:lpstr>Office Theme</vt:lpstr>
      <vt:lpstr>Chapter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dc:creator>mohamad darazy</dc:creator>
  <cp:lastModifiedBy>Nadine Antar</cp:lastModifiedBy>
  <cp:revision>7</cp:revision>
  <dcterms:created xsi:type="dcterms:W3CDTF">2021-11-25T10:02:52Z</dcterms:created>
  <dcterms:modified xsi:type="dcterms:W3CDTF">2022-11-27T20:35:00Z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2021-11-25T00:00:00Z</vt:filetime>
  </property>
</Properties>
</file>