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71" r:id="rId5"/>
    <p:sldId id="269" r:id="rId6"/>
    <p:sldId id="274" r:id="rId7"/>
    <p:sldId id="270" r:id="rId8"/>
    <p:sldId id="275" r:id="rId9"/>
    <p:sldId id="272" r:id="rId10"/>
    <p:sldId id="264" r:id="rId11"/>
    <p:sldId id="276" r:id="rId12"/>
    <p:sldId id="277" r:id="rId13"/>
    <p:sldId id="278" r:id="rId14"/>
    <p:sldId id="26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25235-C9BA-474A-91C3-DF67862ECB1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D11B0-5BC5-4505-80DE-F5C0CABB2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D11B0-5BC5-4505-80DE-F5C0CABB26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7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F87A-9E5A-EE46-784F-70DB20416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171F3-3E40-14F0-F72A-4FCF9FB75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E784F-7D04-F431-D97C-3DE369BE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4F6E-E8B2-4689-A86F-B944BDB3AFB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40814-A265-6EB1-6E47-D755BDFA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ED274-61C3-2D42-61E6-866728BE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706D-CB80-420E-8422-B343D56F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6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6F35-F090-4D4A-126C-E4C87C90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F914A-C4BA-EC39-1C83-7B823417A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AE0C7-86D2-ED9B-3004-7048DA60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4F6E-E8B2-4689-A86F-B944BDB3AFB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AA4A4-4761-EEB8-4B45-7F465038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D66DC-5AA1-F295-FB69-A8722300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706D-CB80-420E-8422-B343D56F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2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02D04-F881-BE6E-672F-4BAB27B26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C6520-3E70-2A9B-585D-471EC6E31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34738-67B8-97DF-7A86-C36D87F4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4F6E-E8B2-4689-A86F-B944BDB3AFB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9E7FC-DD49-EF74-3BC9-6E79FFAC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4BF10-5DBC-857C-735B-423AEB6A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706D-CB80-420E-8422-B343D56F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0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FBB4-D034-EA88-5C6F-674D70A9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3703A-2482-9ED2-3079-A701B545D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04D27-FCE2-313B-2DA8-D070E3C9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4F6E-E8B2-4689-A86F-B944BDB3AFB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E6698-FF7F-5BBB-9D5F-0AC92A4B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5C3E3-89AF-BD98-29CC-6F861B75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706D-CB80-420E-8422-B343D56F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7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D57F-522E-7475-6BA6-7E950697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E655A-BF9E-0D2E-D1BF-79C4539F7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55FEA-EAB4-BCB8-8CC4-63EDCB19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4F6E-E8B2-4689-A86F-B944BDB3AFB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93BA0-DE6C-5328-6CD6-56C311B3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81D32-15EE-4320-369E-20470509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706D-CB80-420E-8422-B343D56F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2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5082-5D3D-2D07-D095-132DE407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46FC0-B99F-1E34-8B79-E12D0B3F3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78EC9-F5A1-0FD0-0DA8-75D58C6EE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3CC7D-ADAE-9FC8-52C0-CF8DD985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4F6E-E8B2-4689-A86F-B944BDB3AFB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BD7FC-67C0-3802-3658-BCFFA40E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2FDFB-EFA6-A668-4E3E-FE34558F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706D-CB80-420E-8422-B343D56F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3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F02D-E7C9-3F75-1E13-C71F5631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C2FBA-E31C-21DB-BE01-23BC18951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64F3D-2EFA-BA06-A1BA-A82D1AE3F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634A6-22EE-2AAA-224C-04A4C0741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EE270-FC79-BA8A-E3F9-5400C9E9F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709FB-B6AD-C8C4-E45C-BE7193A5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4F6E-E8B2-4689-A86F-B944BDB3AFB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9EDAD-A5EA-6E17-0081-710E8D5D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75161-DDB4-431D-5398-4DBD2068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706D-CB80-420E-8422-B343D56F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5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A704-B9E1-2B04-5F87-D5BA1311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7AAD4-DDCB-1271-20BB-E12B63AC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4F6E-E8B2-4689-A86F-B944BDB3AFB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525E1-BE18-6F22-A6BE-73925128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9F461-2F21-DFFE-04B9-3C2A8812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706D-CB80-420E-8422-B343D56F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4F9D3-C697-C2E8-FBE4-8B2FD9F2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4F6E-E8B2-4689-A86F-B944BDB3AFB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95BA6-B4A9-80EB-185F-307A7221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58E60-25AF-712F-7CC6-759E141B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706D-CB80-420E-8422-B343D56F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6AF3-E67B-83CA-2140-11CC9078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00933-FA66-3F06-9878-F785A18BF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F9807-95F2-3BB4-FBC9-349B0F660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E45AB-B95B-9326-9C38-42116727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4F6E-E8B2-4689-A86F-B944BDB3AFB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52F5B-D253-5602-B717-0E8BB9EA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FAF4-6D39-5F3A-ED27-AB40396E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706D-CB80-420E-8422-B343D56F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FD59-AE52-71DF-FBD4-4202CE5B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D41D7C-7B0C-5C20-D9F1-384E9A09D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980C1-B12B-38E0-EE61-1203689AA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A2622-0677-5A1C-3646-A1F78108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4F6E-E8B2-4689-A86F-B944BDB3AFB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F7360-708D-1A27-C58E-D248CF30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B43EE-F18E-1BBB-5EE7-552ED80B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706D-CB80-420E-8422-B343D56F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7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A5EDB9-8BEF-E082-2332-E071C5D7B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C44DC-7652-A0B4-52D7-360B1002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87490-3308-E8E2-2732-3DB48B3A2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4F6E-E8B2-4689-A86F-B944BDB3AFB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F2632-0C7D-D641-E7F2-C8EAE1A39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2DB7D-6A1D-1DB4-BEEF-E340DFEBC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F706D-CB80-420E-8422-B343D56F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4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stintexas.gov/austin-animal-center" TargetMode="External"/><Relationship Id="rId2" Type="http://schemas.openxmlformats.org/officeDocument/2006/relationships/hyperlink" Target="https://data.austintexas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hyperlink" Target="https://www.aartexas.org/2019/04/is-there-really-a-puppy-or-kitten-season/" TargetMode="External"/><Relationship Id="rId4" Type="http://schemas.openxmlformats.org/officeDocument/2006/relationships/hyperlink" Target="https://www.fox7austin.com/news/overcrowding-heat-concerns-austin-animal-center-7-on-your-sid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oup of animals with different colors&#10;&#10;Description automatically generated">
            <a:extLst>
              <a:ext uri="{FF2B5EF4-FFF2-40B4-BE49-F238E27FC236}">
                <a16:creationId xmlns:a16="http://schemas.microsoft.com/office/drawing/2014/main" id="{962C667E-36C0-E4EA-A9AB-7E0FBB90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45" r="19867" b="-1"/>
          <a:stretch/>
        </p:blipFill>
        <p:spPr>
          <a:xfrm>
            <a:off x="99538" y="1294291"/>
            <a:ext cx="4325192" cy="4495801"/>
          </a:xfrm>
          <a:prstGeom prst="rect">
            <a:avLst/>
          </a:prstGeom>
        </p:spPr>
      </p:pic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39E45-3995-095E-9AF1-2A4A0C978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6059020" cy="183591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b="1" dirty="0">
                <a:solidFill>
                  <a:srgbClr val="FFFFFF"/>
                </a:solidFill>
                <a:effectLst/>
              </a:rPr>
              <a:t>Austin Animal Center </a:t>
            </a:r>
            <a:br>
              <a:rPr lang="en-US" sz="5400" b="1" dirty="0">
                <a:solidFill>
                  <a:srgbClr val="FFFFFF"/>
                </a:solidFill>
                <a:effectLst/>
              </a:rPr>
            </a:br>
            <a:r>
              <a:rPr lang="en-US" sz="5400" b="1" dirty="0">
                <a:solidFill>
                  <a:srgbClr val="FFFFFF"/>
                </a:solidFill>
                <a:effectLst/>
              </a:rPr>
              <a:t>Pet Adoptions</a:t>
            </a: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67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8C565-A021-2BAE-B06B-62BD7BF2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indent="0">
              <a:spcAft>
                <a:spcPts val="800"/>
              </a:spcAft>
              <a:buNone/>
            </a:pPr>
            <a:r>
              <a:rPr lang="en-US" sz="2200">
                <a:solidFill>
                  <a:srgbClr val="FFFFFF"/>
                </a:solidFill>
                <a:effectLst/>
              </a:rPr>
              <a:t>Project 1 July 2023</a:t>
            </a:r>
          </a:p>
          <a:p>
            <a:pPr marL="0" marR="0" indent="0">
              <a:spcAft>
                <a:spcPts val="800"/>
              </a:spcAft>
              <a:buNone/>
            </a:pPr>
            <a:r>
              <a:rPr lang="en-US" sz="2200">
                <a:solidFill>
                  <a:srgbClr val="FFFFFF"/>
                </a:solidFill>
                <a:effectLst/>
              </a:rPr>
              <a:t>Presented by: </a:t>
            </a:r>
          </a:p>
          <a:p>
            <a:pPr marL="0" marR="0" indent="0">
              <a:spcAft>
                <a:spcPts val="80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Sari Rojas |</a:t>
            </a:r>
            <a:r>
              <a:rPr lang="en-US" sz="2200">
                <a:solidFill>
                  <a:srgbClr val="FFFFFF"/>
                </a:solidFill>
                <a:effectLst/>
              </a:rPr>
              <a:t>  Jasmine Blakely  | Lana Russell</a:t>
            </a: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69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59246-6832-4FE1-9ACB-6C4C5CC7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Autofit/>
          </a:bodyPr>
          <a:lstStyle/>
          <a:p>
            <a:r>
              <a:rPr lang="en-US" sz="5400" b="1" dirty="0"/>
              <a:t>Increasing Adoption Rates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E4C7-DC7A-9A7A-53B0-B37F920A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70235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adoption campaigns when rates are typically lower</a:t>
            </a:r>
          </a:p>
          <a:p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Proactive community outreach via Event Request Forms</a:t>
            </a:r>
          </a:p>
          <a:p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Continued advertising of pet services</a:t>
            </a:r>
          </a:p>
          <a:p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Live-s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tream adoption events </a:t>
            </a:r>
          </a:p>
          <a:p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335262-6E41-0FF8-7F60-44F13CB65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293" y="1402109"/>
            <a:ext cx="6070720" cy="405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03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59246-6832-4FE1-9ACB-6C4C5CC7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Next Steps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E4C7-DC7A-9A7A-53B0-B37F920A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5418012" cy="3547872"/>
          </a:xfrm>
        </p:spPr>
        <p:txBody>
          <a:bodyPr anchor="t">
            <a:normAutofit/>
          </a:bodyPr>
          <a:lstStyle/>
          <a:p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Audit underway</a:t>
            </a:r>
          </a:p>
          <a:p>
            <a:pPr lvl="1"/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Discover new p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rocess efficiencies</a:t>
            </a:r>
          </a:p>
          <a:p>
            <a:pPr lvl="1"/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Opportunity for additional staffing and satellite locations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Meet My Match pilot program</a:t>
            </a:r>
          </a:p>
          <a:p>
            <a:pPr lvl="1"/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Guided selection process</a:t>
            </a:r>
          </a:p>
          <a:p>
            <a:pPr lvl="1"/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Reduce/eliminate pet return rate</a:t>
            </a:r>
          </a:p>
          <a:p>
            <a:pPr lvl="1"/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and reunite lost pets</a:t>
            </a:r>
          </a:p>
          <a:p>
            <a:endParaRPr lang="en-US" sz="2200" dirty="0"/>
          </a:p>
        </p:txBody>
      </p:sp>
      <p:pic>
        <p:nvPicPr>
          <p:cNvPr id="3074" name="Picture 2" descr="Adopt a Pet | AustinTexas.gov">
            <a:extLst>
              <a:ext uri="{FF2B5EF4-FFF2-40B4-BE49-F238E27FC236}">
                <a16:creationId xmlns:a16="http://schemas.microsoft.com/office/drawing/2014/main" id="{719768AF-8B29-FDDD-0C9E-A21BCD968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82932" y="873138"/>
            <a:ext cx="4875083" cy="487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511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59246-6832-4FE1-9ACB-6C4C5CC7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400" b="1" dirty="0"/>
              <a:t>Top 3</a:t>
            </a:r>
            <a:br>
              <a:rPr lang="en-US" sz="5400" b="1" dirty="0"/>
            </a:br>
            <a:r>
              <a:rPr lang="en-US" sz="5400" b="1" dirty="0"/>
              <a:t>Cat &amp; Dog Breeds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141517-AF65-3F09-804F-36B0DB88C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249" y="2191565"/>
            <a:ext cx="6077360" cy="38831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A0E2C4-D467-2CE0-AF53-5A0C3464E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26" y="2195532"/>
            <a:ext cx="4625263" cy="420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8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at-and-dog-line-up - Holistic Pet Mentor">
            <a:extLst>
              <a:ext uri="{FF2B5EF4-FFF2-40B4-BE49-F238E27FC236}">
                <a16:creationId xmlns:a16="http://schemas.microsoft.com/office/drawing/2014/main" id="{E1858866-163C-4062-61A3-BCE9E4EF2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539" y="4550590"/>
            <a:ext cx="5740922" cy="229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E59246-6832-4FE1-9ACB-6C4C5CC7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100638"/>
            <a:ext cx="4818888" cy="1020770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Conclusion</a:t>
            </a:r>
            <a:endParaRPr lang="en-US" sz="5000" b="1" dirty="0"/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E4C7-DC7A-9A7A-53B0-B37F920A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10575130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Identified major causes of shelter overcrowding </a:t>
            </a:r>
          </a:p>
          <a:p>
            <a:r>
              <a:rPr lang="en-US" sz="2200" dirty="0"/>
              <a:t>Existing resources may be reallocated to target slower adoption months</a:t>
            </a:r>
          </a:p>
          <a:p>
            <a:r>
              <a:rPr lang="en-US" sz="2200" dirty="0"/>
              <a:t>Upcoming audit and pilot program results may yield additional opportunities</a:t>
            </a:r>
          </a:p>
          <a:p>
            <a:r>
              <a:rPr lang="en-US" sz="2200" dirty="0"/>
              <a:t>Data-driven strategies lead to increased adoption rates, reduced shelter overcrowding, and overall improved animal welfare</a:t>
            </a:r>
          </a:p>
          <a:p>
            <a:endParaRPr lang="en-US" sz="22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4336DC-EFE4-A15F-7050-C9B77ABAE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822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shortened: The findings of this project can serve as a valuable resource for animal shelters, rescue organizations, and policymakers by offering data-driven strategies that can lead to increased adoption rates, reduced shelter overcrowding, and ultimately improve the welfare of pets in the City of Austin.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64F4B2F-BD37-0F9D-39A8-59051DAF5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" y="76200"/>
            <a:ext cx="50800" cy="0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985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59246-6832-4FE1-9ACB-6C4C5CC7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References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0A2BF794-E548-9281-109C-AD586BC05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05" y="2872899"/>
            <a:ext cx="6423193" cy="3320668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+mj-lt"/>
                <a:hlinkClick r:id="rId2"/>
              </a:rPr>
              <a:t>https://data.austintexas.gov/</a:t>
            </a:r>
            <a:endParaRPr lang="en-US" sz="2000" dirty="0">
              <a:latin typeface="+mj-lt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+mj-lt"/>
                <a:hlinkClick r:id="rId3"/>
              </a:rPr>
              <a:t>https://www.austintexas.gov/austin-animal-center</a:t>
            </a:r>
            <a:r>
              <a:rPr lang="en-US" sz="2000" dirty="0">
                <a:latin typeface="+mj-lt"/>
              </a:rPr>
              <a:t> 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+mj-lt"/>
                <a:hlinkClick r:id="rId4"/>
              </a:rPr>
              <a:t>https://www.fox7austin.com/news/overcrowding-heat-concerns-austin-animal-center-7-on-your-side</a:t>
            </a:r>
            <a:r>
              <a:rPr lang="en-US" sz="2000" dirty="0">
                <a:latin typeface="+mj-lt"/>
              </a:rPr>
              <a:t> 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+mj-lt"/>
                <a:hlinkClick r:id="rId5"/>
              </a:rPr>
              <a:t>https://www.aartexas.org/2019/04/is-there-really-a-puppy-or-kitten-season/</a:t>
            </a:r>
            <a:r>
              <a:rPr lang="en-US" sz="2000" dirty="0">
                <a:latin typeface="+mj-lt"/>
              </a:rPr>
              <a:t> 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200" dirty="0">
              <a:latin typeface="+mj-lt"/>
            </a:endParaRPr>
          </a:p>
          <a:p>
            <a:endParaRPr lang="en-US" sz="2200" dirty="0">
              <a:latin typeface="+mj-lt"/>
            </a:endParaRPr>
          </a:p>
        </p:txBody>
      </p:sp>
      <p:pic>
        <p:nvPicPr>
          <p:cNvPr id="2050" name="Picture 2" descr="970+ Dog And Cat Computer Stock Photos, Pictures &amp; Royalty-Free Images -  iStock | Pet computer">
            <a:extLst>
              <a:ext uri="{FF2B5EF4-FFF2-40B4-BE49-F238E27FC236}">
                <a16:creationId xmlns:a16="http://schemas.microsoft.com/office/drawing/2014/main" id="{F2762F0B-9AFD-4CA6-2F82-13DF140F9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" r="29508"/>
          <a:stretch/>
        </p:blipFill>
        <p:spPr bwMode="auto">
          <a:xfrm>
            <a:off x="6842218" y="859950"/>
            <a:ext cx="5349782" cy="5333617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82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D7F91-7DFD-3E68-4FC8-46611013A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243" y="336752"/>
            <a:ext cx="4045313" cy="1408815"/>
          </a:xfrm>
          <a:prstGeom prst="rect">
            <a:avLst/>
          </a:prstGeom>
        </p:spPr>
      </p:pic>
      <p:pic>
        <p:nvPicPr>
          <p:cNvPr id="3" name="Picture 2" descr="A logo with a couple of animals&#10;&#10;Description automatically generated">
            <a:extLst>
              <a:ext uri="{FF2B5EF4-FFF2-40B4-BE49-F238E27FC236}">
                <a16:creationId xmlns:a16="http://schemas.microsoft.com/office/drawing/2014/main" id="{FF663B5F-95B5-1730-D5FC-F04201703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03" y="2160938"/>
            <a:ext cx="2121593" cy="312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8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5" name="Rectangle 26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45E37-6B1B-C105-335C-BEE247AC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5730536" cy="1481328"/>
          </a:xfrm>
        </p:spPr>
        <p:txBody>
          <a:bodyPr anchor="b">
            <a:noAutofit/>
          </a:bodyPr>
          <a:lstStyle/>
          <a:p>
            <a:r>
              <a:rPr lang="en-US" sz="5400" b="1" dirty="0"/>
              <a:t>Introduction &amp; Problem Statement</a:t>
            </a:r>
          </a:p>
        </p:txBody>
      </p:sp>
      <p:sp>
        <p:nvSpPr>
          <p:cNvPr id="26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614C7-4451-8712-6659-988DE6CE8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Animal shelter for the City of Austin and Travis County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Community pet services and animal care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kill-policy</a:t>
            </a:r>
          </a:p>
          <a:p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Overcrowded facilities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longer accepting new intakes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building with glass windows&#10;&#10;Description automatically generated">
            <a:extLst>
              <a:ext uri="{FF2B5EF4-FFF2-40B4-BE49-F238E27FC236}">
                <a16:creationId xmlns:a16="http://schemas.microsoft.com/office/drawing/2014/main" id="{40116393-B4C4-718E-4295-1A1E914C5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996021"/>
            <a:ext cx="5458968" cy="286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2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8" name="Rectangle 25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45E37-6B1B-C105-335C-BEE247AC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Project Goal</a:t>
            </a:r>
          </a:p>
        </p:txBody>
      </p:sp>
      <p:sp>
        <p:nvSpPr>
          <p:cNvPr id="26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614C7-4451-8712-6659-988DE6CE8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5657897" cy="3547872"/>
          </a:xfrm>
        </p:spPr>
        <p:txBody>
          <a:bodyPr anchor="t">
            <a:normAutofit/>
          </a:bodyPr>
          <a:lstStyle/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2022 public records to analyze the number of rehomed cats and dogs</a:t>
            </a:r>
          </a:p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if there is a correlation between cat and dog adoptions based on month</a:t>
            </a:r>
          </a:p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 2022 funding and programs</a:t>
            </a:r>
          </a:p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the Center can encourage more people to adopt a pet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12661E-DAD9-4549-C824-E322D4675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550" y="1921989"/>
            <a:ext cx="4741888" cy="301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7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9" name="Rectangle 27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45E37-6B1B-C105-335C-BEE247AC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Our Process</a:t>
            </a:r>
          </a:p>
        </p:txBody>
      </p:sp>
      <p:sp>
        <p:nvSpPr>
          <p:cNvPr id="28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614C7-4451-8712-6659-988DE6CE8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236844" cy="3483864"/>
          </a:xfrm>
        </p:spPr>
        <p:txBody>
          <a:bodyPr>
            <a:normAutofit/>
          </a:bodyPr>
          <a:lstStyle/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source: Austin Texas open data portal</a:t>
            </a:r>
          </a:p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vs CSV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 animal types handled by the Center, including wildlife and livestock</a:t>
            </a:r>
          </a:p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focused on dog and cat outcomes in 2022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E54560-4237-9AA5-CE7F-B3E637DB2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861" y="4754634"/>
            <a:ext cx="2691547" cy="18134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3C6932-DE5F-E516-F6E6-B68E62EE6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461" y="831941"/>
            <a:ext cx="3970364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0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2DD7A5-4688-6DB8-04A4-3BB062258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611" y="317890"/>
            <a:ext cx="7327467" cy="5219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E59246-6832-4FE1-9ACB-6C4C5CC7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4948061" cy="1481328"/>
          </a:xfrm>
        </p:spPr>
        <p:txBody>
          <a:bodyPr anchor="b">
            <a:noAutofit/>
          </a:bodyPr>
          <a:lstStyle/>
          <a:p>
            <a:r>
              <a:rPr lang="en-US" sz="5400" b="1" dirty="0"/>
              <a:t>Cat Summary:</a:t>
            </a:r>
            <a:br>
              <a:rPr lang="en-US" sz="5400" b="1" dirty="0"/>
            </a:br>
            <a:r>
              <a:rPr lang="en-US" sz="5400" b="1" dirty="0"/>
              <a:t>Outcome Type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E4C7-DC7A-9A7A-53B0-B37F920A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7" y="2660904"/>
            <a:ext cx="4331588" cy="3547872"/>
          </a:xfrm>
        </p:spPr>
        <p:txBody>
          <a:bodyPr anchor="t">
            <a:normAutofit/>
          </a:bodyPr>
          <a:lstStyle/>
          <a:p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 show most outgoing cats are adopted</a:t>
            </a:r>
          </a:p>
          <a:p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significant number are transferred to other shelters in and out of state</a:t>
            </a:r>
          </a:p>
          <a:p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lost cats are successfully returned home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66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59246-6832-4FE1-9ACB-6C4C5CC7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Autofit/>
          </a:bodyPr>
          <a:lstStyle/>
          <a:p>
            <a:r>
              <a:rPr lang="en-US" sz="5400" b="1" dirty="0"/>
              <a:t>Cat Summary:</a:t>
            </a:r>
            <a:br>
              <a:rPr lang="en-US" sz="5400" b="1" dirty="0"/>
            </a:br>
            <a:r>
              <a:rPr lang="en-US" sz="5400" b="1" dirty="0"/>
              <a:t>Adoptions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E4C7-DC7A-9A7A-53B0-B37F920A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Focusing on 2022 adoptions</a:t>
            </a:r>
          </a:p>
          <a:p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Adoptions vary by season</a:t>
            </a:r>
          </a:p>
          <a:p>
            <a:r>
              <a:rPr lang="en-US" sz="2200" b="0" i="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counts seen in summer</a:t>
            </a:r>
          </a:p>
          <a:p>
            <a:pPr lvl="1"/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Spike coincides with “kitten season”</a:t>
            </a:r>
            <a:endParaRPr lang="en-US" sz="1800" b="0" i="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b="0" i="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Adoptions drop significantly spring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  </a:t>
            </a:r>
            <a:endParaRPr lang="en-US" sz="1600" b="0" i="0" dirty="0">
              <a:effectLst/>
            </a:endParaRPr>
          </a:p>
          <a:p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6345E-DC37-CF82-A18B-41BAE7488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126" y="344435"/>
            <a:ext cx="6491910" cy="556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5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59246-6832-4FE1-9ACB-6C4C5CC7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Autofit/>
          </a:bodyPr>
          <a:lstStyle/>
          <a:p>
            <a:r>
              <a:rPr lang="en-US" sz="5400" b="1" dirty="0"/>
              <a:t>Dog Summary:</a:t>
            </a:r>
            <a:br>
              <a:rPr lang="en-US" sz="5400" b="1" dirty="0"/>
            </a:br>
            <a:r>
              <a:rPr lang="en-US" sz="5400" b="1" dirty="0"/>
              <a:t>Outcome Type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E4C7-DC7A-9A7A-53B0-B37F920A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265529" cy="3547872"/>
          </a:xfrm>
        </p:spPr>
        <p:txBody>
          <a:bodyPr anchor="t">
            <a:normAutofit/>
          </a:bodyPr>
          <a:lstStyle/>
          <a:p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 again show most outgoing dogs are adopted</a:t>
            </a:r>
          </a:p>
          <a:p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large number are also transferred to other shelters </a:t>
            </a:r>
          </a:p>
          <a:p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Higher rate of reunification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2540DC-8C96-1E5E-72C7-8A4607379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226" y="782304"/>
            <a:ext cx="7267324" cy="515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7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59246-6832-4FE1-9ACB-6C4C5CC7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Autofit/>
          </a:bodyPr>
          <a:lstStyle/>
          <a:p>
            <a:r>
              <a:rPr lang="en-US" sz="5400" b="1" dirty="0"/>
              <a:t>Dog Summary:</a:t>
            </a:r>
            <a:br>
              <a:rPr lang="en-US" sz="5400" b="1" dirty="0"/>
            </a:br>
            <a:r>
              <a:rPr lang="en-US" sz="5400" b="1" dirty="0"/>
              <a:t>Adoptions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E4C7-DC7A-9A7A-53B0-B37F920A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ocusing on 2022 adoptions</a:t>
            </a:r>
          </a:p>
          <a:p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Compared to cats, dog adoption counts are more stable month to month</a:t>
            </a:r>
          </a:p>
          <a:p>
            <a:pPr lvl="1"/>
            <a:r>
              <a:rPr lang="en-US" sz="1800" b="0" i="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Unlike kittens, there is no designated “puppy season”</a:t>
            </a:r>
          </a:p>
          <a:p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Fewer adoptions</a:t>
            </a:r>
            <a:r>
              <a:rPr lang="en-US" sz="2200" b="0" i="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autumn</a:t>
            </a:r>
            <a:endParaRPr lang="en-US" sz="1600" b="0" i="0" dirty="0">
              <a:effectLst/>
            </a:endParaRPr>
          </a:p>
          <a:p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2C587-0913-13C0-5FDA-472424CC5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098" y="558532"/>
            <a:ext cx="6107241" cy="524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90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59246-6832-4FE1-9ACB-6C4C5CC7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Funded </a:t>
            </a:r>
            <a:b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5C1D656-6EF0-CCB6-6D8D-494B8BE59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2908677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200" dirty="0">
                <a:effectLst/>
              </a:rPr>
              <a:t>Financed by taxpayers, donations, and service fees</a:t>
            </a:r>
            <a:endParaRPr lang="en-US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7D333C-0B37-703A-75AE-831DC5D38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470" y="1028366"/>
            <a:ext cx="7785432" cy="4943750"/>
          </a:xfrm>
          <a:prstGeom prst="rect">
            <a:avLst/>
          </a:prstGeom>
        </p:spPr>
      </p:pic>
      <p:pic>
        <p:nvPicPr>
          <p:cNvPr id="25" name="Picture 24" descr="Stacks of gold coins">
            <a:extLst>
              <a:ext uri="{FF2B5EF4-FFF2-40B4-BE49-F238E27FC236}">
                <a16:creationId xmlns:a16="http://schemas.microsoft.com/office/drawing/2014/main" id="{DBF85F8B-FE43-C438-0FBD-CDC4CBFC8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88" y="3991688"/>
            <a:ext cx="3634933" cy="242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2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474</Words>
  <Application>Microsoft Office PowerPoint</Application>
  <PresentationFormat>Widescreen</PresentationFormat>
  <Paragraphs>71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Slack-Lato</vt:lpstr>
      <vt:lpstr>Symbol</vt:lpstr>
      <vt:lpstr>Office Theme</vt:lpstr>
      <vt:lpstr>Austin Animal Center  Pet Adoptions</vt:lpstr>
      <vt:lpstr>Introduction &amp; Problem Statement</vt:lpstr>
      <vt:lpstr>Project Goal</vt:lpstr>
      <vt:lpstr>Our Process</vt:lpstr>
      <vt:lpstr>Cat Summary: Outcome Type</vt:lpstr>
      <vt:lpstr>Cat Summary: Adoptions</vt:lpstr>
      <vt:lpstr>Dog Summary: Outcome Type</vt:lpstr>
      <vt:lpstr>Dog Summary: Adoptions</vt:lpstr>
      <vt:lpstr>Funded  Programs</vt:lpstr>
      <vt:lpstr>Increasing Adoption Rates</vt:lpstr>
      <vt:lpstr>Next Steps</vt:lpstr>
      <vt:lpstr>Top 3 Cat &amp; Dog Breeds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One:  Austin Animal Center Pet Adoptions</dc:title>
  <dc:creator>Russell, Lana</dc:creator>
  <cp:lastModifiedBy>Russell, Lana</cp:lastModifiedBy>
  <cp:revision>51</cp:revision>
  <dcterms:created xsi:type="dcterms:W3CDTF">2023-07-19T00:40:13Z</dcterms:created>
  <dcterms:modified xsi:type="dcterms:W3CDTF">2023-07-27T23:25:48Z</dcterms:modified>
</cp:coreProperties>
</file>