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2" r:id="rId4"/>
    <p:sldId id="275" r:id="rId5"/>
    <p:sldId id="273" r:id="rId6"/>
    <p:sldId id="280" r:id="rId7"/>
    <p:sldId id="274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/>
    <p:restoredTop sz="83873"/>
  </p:normalViewPr>
  <p:slideViewPr>
    <p:cSldViewPr snapToGrid="0">
      <p:cViewPr varScale="1">
        <p:scale>
          <a:sx n="102" d="100"/>
          <a:sy n="102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38E9-BF27-CB4D-BD7E-AA110C9155B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6B3F4-194C-C94D-8271-B372E2D37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基于忆阻器的模拟储液器计算 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GB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RC) 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系统展示了实时且节能的信号处理能力。与全数字遥控系统相比，它的平均精度损失仅为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1.1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，同时节省了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99.9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％以上的功耗。</a:t>
            </a:r>
            <a:endParaRPr lang="en-US" altLang="zh-CN" sz="1200" dirty="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该系统使用少量并行动态忆阻器 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GB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DM)</a:t>
            </a:r>
            <a:r>
              <a:rPr lang="zh-CN" altLang="en-GB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而不是大型循环神经网络，从而降低了硬件成本和功耗。</a:t>
            </a:r>
            <a:endParaRPr lang="en-US" altLang="zh-CN" sz="1200" dirty="0">
              <a:solidFill>
                <a:srgbClr val="0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通过将分类精度和能耗与全数字化遥控系统进行比较，评估了系统的能效。</a:t>
            </a:r>
            <a:r>
              <a:rPr lang="en-GB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DM-RC 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系统在保持高精度的同时显著节省了功耗。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[1]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 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通过设置输入和输出电压以及时间步长等超参数，优化了系统的性能。与数字遥控系统相比，最佳系统性能使总体分类精度降低了 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1.1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，功耗降低了 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99.9%</a:t>
            </a:r>
            <a:r>
              <a:rPr lang="zh-CN" altLang="en-US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r>
              <a:rPr lang="en-US" altLang="zh-CN" sz="12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[2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6B3F4-194C-C94D-8271-B372E2D37FE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图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3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c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显示了在一组仿真参数下建立的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节点模型的仿真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I-O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曲线，与实验结果一致。这一结果证实了所建立的模型能够保留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节点的关键特征。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从归一化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I-O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曲线中提取了三个关键特征，即阈值（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T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），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斜率（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S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和窗口（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W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实验结果（图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.3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表明，当阈值在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0.1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左右时，系统性能最佳。仿真结果（图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3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e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显示了类似的模式，其中最佳性能区域约为阈值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0.25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。 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与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S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相比，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T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的值直接控制非线性变换前特征点的位置，并决定非线性变换后是否可以线性分离。 从上面的分析可以看出，阈值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T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是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节点的关键特征，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6B3F4-194C-C94D-8271-B372E2D37FE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首先，以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72 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Hz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的频率对原始心电图波形进行重新采样，并将其分割为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700 </a:t>
            </a:r>
            <a:r>
              <a:rPr lang="en-GB" altLang="zh-CN" b="0" i="0" u="none" strike="noStrike" dirty="0" err="1">
                <a:solidFill>
                  <a:srgbClr val="202124"/>
                </a:solidFill>
                <a:effectLst/>
                <a:latin typeface="-apple-system"/>
              </a:rPr>
              <a:t>ms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的单个心跳（即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50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个时间步长）。每个心跳根据健康状况标记为健康或心律不齐，并进行标准化，使其振幅处于区间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[−1, 1]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内（图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4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b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）。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总共有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10,000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个不同的心跳被用作该任务的数据集，其中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5,000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个心跳是健康的，其余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5,000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个是心律失常的。然后，数据集中的样本被分为两组：随机选择的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1,000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个样本用于训练，其余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9,000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个样本用于测试。输入信号是由数据集中的单个心跳的随机组合生成的，并且根据相应的标签生成目标信号</a:t>
            </a:r>
            <a:r>
              <a:rPr lang="en-GB" altLang="zh-CN" b="0" i="0" u="none" strike="noStrike" dirty="0" err="1">
                <a:solidFill>
                  <a:srgbClr val="202124"/>
                </a:solidFill>
                <a:effectLst/>
                <a:latin typeface="-apple-system"/>
              </a:rPr>
              <a:t>Ytarget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。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随后，输入信号被输入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存储模块，其中一维时间信号在经过序列长度为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5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的不同掩模后并行应用于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24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节点（图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4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c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）。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在训练过程中，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24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个 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节点的输出被采样为储层状态（图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4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</a:t>
            </a:r>
            <a:r>
              <a:rPr lang="zh-CN" altLang="en-GB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）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实验中获得的平均分类精度为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96.6%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，接近全数字 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RC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系统实现的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98.2%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的软件基线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6B3F4-194C-C94D-8271-B372E2D37FE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四类动态手势（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G1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，等边三角形；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G2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，大写字母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G3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，倒三角形；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G4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，大写字母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Z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），记录的传感器信号被分成 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3 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秒）的单个手势</a:t>
            </a:r>
            <a:endParaRPr lang="en-US" altLang="zh-CN" sz="1200" b="0" i="0" u="none" strike="noStrike" dirty="0">
              <a:solidFill>
                <a:srgbClr val="202124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随机选择的 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600 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个样本用于训练，其余 </a:t>
            </a:r>
            <a:r>
              <a:rPr lang="en-US" altLang="zh-CN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300 </a:t>
            </a:r>
            <a:r>
              <a:rPr lang="zh-CN" altLang="en-US" sz="1200" b="0" i="0" u="none" strike="noStrike" dirty="0">
                <a:solidFill>
                  <a:srgbClr val="202124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个样本用于测试</a:t>
            </a:r>
            <a:endParaRPr lang="en-US" altLang="zh-CN" sz="1200" b="0" i="0" u="none" strike="noStrike" dirty="0">
              <a:solidFill>
                <a:srgbClr val="202124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b="0" i="0" u="none" strike="noStrike" dirty="0">
              <a:solidFill>
                <a:srgbClr val="202124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与数字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RC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系统相比，我们的</a:t>
            </a:r>
            <a:r>
              <a:rPr lang="en-GB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DM-RC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系统平均精度损失仅为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1.1%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，但节省了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99.9%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-apple-system"/>
              </a:rPr>
              <a:t>以上的功耗。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6B3F4-194C-C94D-8271-B372E2D37FE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9811-9441-014C-8215-53B7C5F50536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B7E3-3FC0-134E-9B06-8CAC019464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9371" y="1982450"/>
            <a:ext cx="4833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/>
              <a:t>文献汇报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12381" y="3860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汇报人：许淑乐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080000"/>
            <a:ext cx="10648909" cy="5046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080000"/>
            <a:ext cx="7090160" cy="468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78815" y="1080000"/>
            <a:ext cx="3467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</a:rPr>
              <a:t>DM(Dynamic Memristors)</a:t>
            </a:r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kumimoji="1" lang="en-US" altLang="zh-CN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储层模块</a:t>
            </a:r>
            <a:endParaRPr kumimoji="1" lang="en-US" altLang="zh-CN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en-US" altLang="zh-CN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en-US" altLang="zh-CN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</a:rPr>
              <a:t>NVM(Non-Volatile Memory)</a:t>
            </a:r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kumimoji="1" lang="en-US" altLang="zh-CN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读出模块，对所有储存状态加权求和</a:t>
            </a:r>
          </a:p>
        </p:txBody>
      </p:sp>
      <p:sp>
        <p:nvSpPr>
          <p:cNvPr id="5" name="矩形 4"/>
          <p:cNvSpPr/>
          <p:nvPr/>
        </p:nvSpPr>
        <p:spPr>
          <a:xfrm>
            <a:off x="360000" y="360000"/>
            <a:ext cx="29921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altLang="zh-CN" sz="2400" b="1" i="0" dirty="0">
                <a:effectLst/>
                <a:latin typeface="Cambria" panose="02040503050406030204" pitchFamily="18" charset="0"/>
              </a:rPr>
              <a:t>System architecture</a:t>
            </a:r>
            <a:endParaRPr lang="en-US" altLang="zh-CN" sz="2400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000" y="6480000"/>
            <a:ext cx="123229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000000"/>
                </a:solidFill>
                <a:latin typeface="AdvOTa2fa4214.B"/>
              </a:rPr>
              <a:t>A memristor-based analogue reservoir computing system for real-time and power-efficient signal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080000"/>
            <a:ext cx="6423273" cy="50448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0000" y="360000"/>
            <a:ext cx="35197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altLang="zh-CN" sz="2400" b="1" i="0" dirty="0">
                <a:effectLst/>
                <a:latin typeface="Times New Roman" panose="02020603050405020304" pitchFamily="18" charset="0"/>
              </a:rPr>
              <a:t>Hyperparameter analysis</a:t>
            </a:r>
            <a:endParaRPr lang="en-US" altLang="zh-CN" sz="2400" b="1" i="0" dirty="0">
              <a:solidFill>
                <a:srgbClr val="000000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0" y="6480000"/>
            <a:ext cx="11123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000000"/>
                </a:solidFill>
                <a:latin typeface="AdvOTa2fa4214.B"/>
              </a:rPr>
              <a:t>A memristor-based analogue reservoir computing system for real-time and power-efficient signal processing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F4A85D-8FF7-1DAC-36D7-CA37396A4619}"/>
              </a:ext>
            </a:extLst>
          </p:cNvPr>
          <p:cNvSpPr txBox="1"/>
          <p:nvPr/>
        </p:nvSpPr>
        <p:spPr>
          <a:xfrm>
            <a:off x="7079673" y="1106916"/>
            <a:ext cx="49045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To optimize the performance of the DM-RC system, four </a:t>
            </a:r>
            <a:r>
              <a:rPr lang="en" altLang="zh-CN" sz="1400" b="0" i="0" dirty="0" err="1">
                <a:solidFill>
                  <a:srgbClr val="343541"/>
                </a:solidFill>
                <a:effectLst/>
                <a:latin typeface="Söhne"/>
              </a:rPr>
              <a:t>hyperparam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- </a:t>
            </a:r>
            <a:r>
              <a:rPr lang="en" altLang="zh-CN" sz="1400" b="0" i="0" dirty="0" err="1">
                <a:solidFill>
                  <a:srgbClr val="343541"/>
                </a:solidFill>
                <a:effectLst/>
                <a:latin typeface="Söhne"/>
              </a:rPr>
              <a:t>eters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, namely, Ai, Bi, </a:t>
            </a:r>
            <a:r>
              <a:rPr lang="en" altLang="zh-CN" sz="1400" b="0" i="0" dirty="0" err="1">
                <a:solidFill>
                  <a:srgbClr val="343541"/>
                </a:solidFill>
                <a:effectLst/>
                <a:latin typeface="Söhne"/>
              </a:rPr>
              <a:t>Ao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 and </a:t>
            </a:r>
            <a:r>
              <a:rPr lang="el-GR" altLang="zh-CN" sz="1400" b="0" i="0" dirty="0">
                <a:solidFill>
                  <a:srgbClr val="343541"/>
                </a:solidFill>
                <a:effectLst/>
                <a:latin typeface="Söhne"/>
              </a:rPr>
              <a:t>δ, 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in the reservoir module are set to be </a:t>
            </a:r>
            <a:r>
              <a:rPr lang="en" altLang="zh-CN" sz="1400" b="0" i="0" dirty="0" err="1">
                <a:solidFill>
                  <a:srgbClr val="343541"/>
                </a:solidFill>
                <a:effectLst/>
                <a:latin typeface="Söhne"/>
              </a:rPr>
              <a:t>exter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- </a:t>
            </a:r>
            <a:r>
              <a:rPr lang="en" altLang="zh-CN" sz="1400" b="0" i="0" dirty="0" err="1">
                <a:solidFill>
                  <a:srgbClr val="343541"/>
                </a:solidFill>
                <a:effectLst/>
                <a:latin typeface="Söhne"/>
              </a:rPr>
              <a:t>nally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 adjustable.</a:t>
            </a:r>
          </a:p>
          <a:p>
            <a:endParaRPr lang="en" altLang="zh-CN" sz="14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" altLang="zh-CN" sz="1400" dirty="0">
                <a:solidFill>
                  <a:srgbClr val="374151"/>
                </a:solidFill>
                <a:latin typeface="Söhne"/>
              </a:rPr>
              <a:t>the DM-RC system performance is measured by the</a:t>
            </a:r>
            <a:r>
              <a:rPr lang="zh-CN" alt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" altLang="zh-CN" sz="1400" dirty="0">
                <a:solidFill>
                  <a:srgbClr val="374151"/>
                </a:solidFill>
                <a:latin typeface="Söhne"/>
              </a:rPr>
              <a:t>normalized root mean square error (NRMSE) on a waveform classification task</a:t>
            </a:r>
            <a:endParaRPr lang="zh-CN" altLang="en-US" sz="1400" dirty="0"/>
          </a:p>
          <a:p>
            <a:endParaRPr lang="en" altLang="zh-CN" sz="1400" dirty="0">
              <a:solidFill>
                <a:srgbClr val="343541"/>
              </a:solidFill>
              <a:latin typeface="Söhne"/>
            </a:endParaRPr>
          </a:p>
          <a:p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To facilitate the analysis of the impact of the DM node’s </a:t>
            </a:r>
            <a:r>
              <a:rPr lang="en" altLang="zh-CN" sz="1400" b="0" i="0" dirty="0" err="1">
                <a:solidFill>
                  <a:srgbClr val="343541"/>
                </a:solidFill>
                <a:effectLst/>
                <a:latin typeface="Söhne"/>
              </a:rPr>
              <a:t>behaviour</a:t>
            </a:r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 on the RC system performance, three key features, namely, threshold (T), slope (S) and window (W), are extracted from the normalized I–O curve. </a:t>
            </a:r>
          </a:p>
          <a:p>
            <a:endParaRPr lang="en" altLang="zh-CN" sz="1400" dirty="0">
              <a:solidFill>
                <a:srgbClr val="343541"/>
              </a:solidFill>
              <a:latin typeface="Söhne"/>
            </a:endParaRPr>
          </a:p>
          <a:p>
            <a:r>
              <a:rPr lang="en-US" altLang="zh-CN" sz="1400" dirty="0">
                <a:solidFill>
                  <a:srgbClr val="343541"/>
                </a:solidFill>
                <a:latin typeface="Söhne"/>
              </a:rPr>
              <a:t>Fig.3</a:t>
            </a:r>
            <a:r>
              <a:rPr lang="en-GB" altLang="zh-CN" sz="1400" dirty="0">
                <a:solidFill>
                  <a:srgbClr val="343541"/>
                </a:solidFill>
                <a:latin typeface="Söhne"/>
              </a:rPr>
              <a:t>c</a:t>
            </a:r>
            <a:r>
              <a:rPr lang="zh-CN" altLang="en-US" sz="1400" dirty="0">
                <a:solidFill>
                  <a:srgbClr val="343541"/>
                </a:solidFill>
                <a:latin typeface="Söhne"/>
              </a:rPr>
              <a:t>  </a:t>
            </a:r>
            <a:r>
              <a:rPr lang="en-US" altLang="zh-CN" sz="1400" dirty="0">
                <a:solidFill>
                  <a:srgbClr val="343541"/>
                </a:solidFill>
                <a:latin typeface="Söhne"/>
              </a:rPr>
              <a:t>shows the simulated I–O curves of the established DM node model under a set of simulation parameters, which are consistent with the experimental results. </a:t>
            </a:r>
          </a:p>
          <a:p>
            <a:r>
              <a:rPr lang="en" altLang="zh-CN" sz="14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</a:p>
          <a:p>
            <a:r>
              <a:rPr lang="en-US" altLang="zh-CN" sz="1400" dirty="0">
                <a:solidFill>
                  <a:srgbClr val="343541"/>
                </a:solidFill>
                <a:latin typeface="Söhne"/>
              </a:rPr>
              <a:t>Figure 3d,e shows the experimental and simulation results of system performance as a function of threshold and slope, </a:t>
            </a:r>
          </a:p>
          <a:p>
            <a:endParaRPr lang="en-US" altLang="zh-CN" sz="1400" dirty="0">
              <a:solidFill>
                <a:srgbClr val="34354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9" y="1079999"/>
            <a:ext cx="7531637" cy="49218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0000" y="360000"/>
            <a:ext cx="32389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altLang="zh-CN" sz="2400" b="1" i="0" dirty="0">
                <a:effectLst/>
                <a:latin typeface="Cambria" panose="02040503050406030204" pitchFamily="18" charset="0"/>
              </a:rPr>
              <a:t>Arrhythmia detection</a:t>
            </a:r>
            <a:endParaRPr lang="en-US" altLang="zh-CN" sz="2400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SimHei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0" y="6480000"/>
            <a:ext cx="116806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000000"/>
                </a:solidFill>
                <a:latin typeface="AdvOTa2fa4214.B"/>
              </a:rPr>
              <a:t>A</a:t>
            </a:r>
            <a:r>
              <a:rPr lang="en-GB" altLang="zh-CN" sz="1200" dirty="0">
                <a:solidFill>
                  <a:srgbClr val="000000"/>
                </a:solidFill>
              </a:rPr>
              <a:t> </a:t>
            </a:r>
            <a:r>
              <a:rPr lang="en-GB" altLang="zh-CN" sz="1200" dirty="0">
                <a:solidFill>
                  <a:srgbClr val="000000"/>
                </a:solidFill>
                <a:latin typeface="AdvOTa2fa4214.B"/>
              </a:rPr>
              <a:t>memristor-based analogue reservoir computing system for real-time and power-efficient signal processing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DB117D-2044-8ED2-7D80-E3C84888DE7B}"/>
              </a:ext>
            </a:extLst>
          </p:cNvPr>
          <p:cNvSpPr txBox="1"/>
          <p:nvPr/>
        </p:nvSpPr>
        <p:spPr>
          <a:xfrm>
            <a:off x="7703126" y="1278726"/>
            <a:ext cx="4337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0" i="0" dirty="0">
                <a:effectLst/>
                <a:latin typeface="Times New Roman" panose="02020603050405020304" pitchFamily="18" charset="0"/>
              </a:rPr>
              <a:t>To evaluate the performance of the DM-RC system on analogue signal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400" b="0" i="0" dirty="0">
                <a:effectLst/>
                <a:latin typeface="Times New Roman" panose="02020603050405020304" pitchFamily="18" charset="0"/>
              </a:rPr>
              <a:t>processing,</a:t>
            </a:r>
          </a:p>
          <a:p>
            <a:endParaRPr lang="en" altLang="zh-CN" sz="1400" b="0" i="0" dirty="0">
              <a:effectLst/>
              <a:latin typeface="Times New Roman" panose="02020603050405020304" pitchFamily="18" charset="0"/>
            </a:endParaRPr>
          </a:p>
          <a:p>
            <a:r>
              <a:rPr lang="en" altLang="zh-CN" sz="1400" b="0" i="0" dirty="0">
                <a:effectLst/>
                <a:latin typeface="Times New Roman" panose="02020603050405020304" pitchFamily="18" charset="0"/>
              </a:rPr>
              <a:t> a typical benchmark temporal task of arrhythmic heartbeat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400" b="0" i="0" dirty="0">
                <a:effectLst/>
                <a:latin typeface="Times New Roman" panose="02020603050405020304" pitchFamily="18" charset="0"/>
              </a:rPr>
              <a:t>detection is carried out using the MIT-BIH heart arrhythmia database</a:t>
            </a:r>
            <a:endParaRPr lang="zh-CN" altLang="en-US" sz="1400" dirty="0">
              <a:solidFill>
                <a:srgbClr val="000000"/>
              </a:solidFill>
              <a:latin typeface="AdvOTa2fa4214.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61EBC2-711F-17FB-721F-2001CB767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6"/>
          <a:stretch/>
        </p:blipFill>
        <p:spPr>
          <a:xfrm>
            <a:off x="701457" y="651309"/>
            <a:ext cx="7910479" cy="51795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745277-AF67-4648-85FA-43077807C301}"/>
              </a:ext>
            </a:extLst>
          </p:cNvPr>
          <p:cNvSpPr/>
          <p:nvPr/>
        </p:nvSpPr>
        <p:spPr>
          <a:xfrm>
            <a:off x="438019" y="189644"/>
            <a:ext cx="3293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altLang="zh-CN" sz="2400" b="1" dirty="0">
                <a:latin typeface="Cambria" panose="02040503050406030204" pitchFamily="18" charset="0"/>
              </a:rPr>
              <a:t>Two training methods</a:t>
            </a:r>
            <a:endParaRPr lang="en-US" altLang="zh-CN" sz="2400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59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37785"/>
          <a:stretch>
            <a:fillRect/>
          </a:stretch>
        </p:blipFill>
        <p:spPr>
          <a:xfrm>
            <a:off x="504000" y="1080000"/>
            <a:ext cx="7294927" cy="44606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0000" y="360000"/>
            <a:ext cx="4258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altLang="zh-CN" sz="2400" b="1" i="0" dirty="0">
                <a:effectLst/>
                <a:latin typeface="Cambria" panose="02040503050406030204" pitchFamily="18" charset="0"/>
              </a:rPr>
              <a:t>Dynamic gesture recognition</a:t>
            </a:r>
            <a:endParaRPr lang="en-US" altLang="zh-CN" sz="2400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49667" t="63217"/>
          <a:stretch>
            <a:fillRect/>
          </a:stretch>
        </p:blipFill>
        <p:spPr>
          <a:xfrm>
            <a:off x="8326652" y="3377316"/>
            <a:ext cx="3011908" cy="21633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63217" r="49667"/>
          <a:stretch>
            <a:fillRect/>
          </a:stretch>
        </p:blipFill>
        <p:spPr>
          <a:xfrm>
            <a:off x="8326652" y="1080000"/>
            <a:ext cx="3011909" cy="21633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0000" y="6480000"/>
            <a:ext cx="116806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000000"/>
                </a:solidFill>
                <a:latin typeface="AdvOTa2fa4214.B"/>
              </a:rPr>
              <a:t>A</a:t>
            </a:r>
            <a:r>
              <a:rPr lang="en-GB" altLang="zh-CN" sz="1200" dirty="0">
                <a:solidFill>
                  <a:srgbClr val="000000"/>
                </a:solidFill>
              </a:rPr>
              <a:t> </a:t>
            </a:r>
            <a:r>
              <a:rPr lang="en-GB" altLang="zh-CN" sz="1200" dirty="0">
                <a:solidFill>
                  <a:srgbClr val="000000"/>
                </a:solidFill>
                <a:latin typeface="AdvOTa2fa4214.B"/>
              </a:rPr>
              <a:t>memristor-based analogue reservoir computing system for real-time and power-efficient signal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928</Words>
  <Application>Microsoft Macintosh PowerPoint</Application>
  <PresentationFormat>宽屏</PresentationFormat>
  <Paragraphs>47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-apple-system</vt:lpstr>
      <vt:lpstr>等线</vt:lpstr>
      <vt:lpstr>等线 Light</vt:lpstr>
      <vt:lpstr>SimHei</vt:lpstr>
      <vt:lpstr>AdvOTa2fa4214.B</vt:lpstr>
      <vt:lpstr>Söhne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</cp:revision>
  <dcterms:created xsi:type="dcterms:W3CDTF">2023-10-19T06:44:15Z</dcterms:created>
  <dcterms:modified xsi:type="dcterms:W3CDTF">2023-11-09T06:10:12Z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