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68" r:id="rId3"/>
    <p:sldId id="269" r:id="rId4"/>
    <p:sldId id="276" r:id="rId5"/>
    <p:sldId id="278" r:id="rId6"/>
    <p:sldId id="279" r:id="rId7"/>
    <p:sldId id="280" r:id="rId8"/>
    <p:sldId id="281" r:id="rId9"/>
    <p:sldId id="282" r:id="rId10"/>
    <p:sldId id="283" r:id="rId11"/>
    <p:sldId id="284" r:id="rId12"/>
    <p:sldId id="289" r:id="rId13"/>
    <p:sldId id="286" r:id="rId14"/>
    <p:sldId id="287" r:id="rId15"/>
    <p:sldId id="307" r:id="rId16"/>
    <p:sldId id="271" r:id="rId17"/>
    <p:sldId id="290" r:id="rId18"/>
    <p:sldId id="293" r:id="rId19"/>
    <p:sldId id="294" r:id="rId20"/>
    <p:sldId id="295" r:id="rId21"/>
    <p:sldId id="296" r:id="rId22"/>
    <p:sldId id="297" r:id="rId23"/>
    <p:sldId id="298" r:id="rId24"/>
    <p:sldId id="299" r:id="rId25"/>
    <p:sldId id="300" r:id="rId26"/>
    <p:sldId id="304" r:id="rId27"/>
    <p:sldId id="305" r:id="rId28"/>
    <p:sldId id="301" r:id="rId30"/>
    <p:sldId id="306" r:id="rId31"/>
    <p:sldId id="308" r:id="rId32"/>
    <p:sldId id="274" r:id="rId33"/>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p:restoredTop sz="94715"/>
  </p:normalViewPr>
  <p:slideViewPr>
    <p:cSldViewPr snapToGrid="0" snapToObjects="1">
      <p:cViewPr varScale="1">
        <p:scale>
          <a:sx n="102" d="100"/>
          <a:sy n="102" d="100"/>
        </p:scale>
        <p:origin x="14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panose="020B0502040204020203"/>
                <a:ea typeface="微软雅黑" panose="020B0503020204020204" charset="-122"/>
                <a:cs typeface="Segoe UI Light" panose="020B0502040204020203"/>
              </a:rPr>
              <a:t>背景图片素材</a:t>
            </a:r>
            <a:endParaRPr lang="zh-CN" altLang="en-US" sz="1865" dirty="0">
              <a:solidFill>
                <a:srgbClr val="000000"/>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panose="020B0502040204020203"/>
                <a:cs typeface="Segoe UI Light" panose="020B0502040204020203"/>
              </a:rPr>
              <a:t>OfficePLUS</a:t>
            </a:r>
            <a:endParaRPr lang="zh-CN" altLang="en-US" sz="1065" dirty="0">
              <a:solidFill>
                <a:srgbClr val="000000"/>
              </a:solidFill>
              <a:latin typeface="Segoe UI Light" panose="020B0502040204020203"/>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chemeClr val="bg1"/>
                </a:solidFill>
                <a:latin typeface="Segoe UI Light" panose="020B0502040204020203"/>
                <a:ea typeface="微软雅黑" panose="020B0503020204020204" charset="-122"/>
                <a:cs typeface="Segoe UI Light" panose="020B0502040204020203"/>
              </a:rPr>
              <a:t>背景图片素材</a:t>
            </a:r>
            <a:endParaRPr lang="zh-CN" altLang="en-US" sz="1865" dirty="0">
              <a:solidFill>
                <a:schemeClr val="bg1"/>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chemeClr val="bg1"/>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65" dirty="0">
              <a:solidFill>
                <a:srgbClr val="FFFFFF"/>
              </a:solidFill>
              <a:latin typeface="Segoe UI Light" panose="020B0502040204020203"/>
              <a:ea typeface="微软雅黑" panose="020B0503020204020204" charset="-122"/>
              <a:cs typeface="Segoe UI Light" panose="020B0502040204020203"/>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335" smtClean="0">
                <a:solidFill>
                  <a:srgbClr val="FFFFFF"/>
                </a:solidFill>
                <a:latin typeface="Segoe UI Light" panose="020B0502040204020203"/>
                <a:ea typeface="微软雅黑" panose="020B0503020204020204" charset="-122"/>
                <a:cs typeface="Segoe UI Light" panose="020B0502040204020203"/>
              </a:rPr>
              <a:t>Century Gothic</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335"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互联网是一个开放共享的平台</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kumimoji="1" lang="en-US" altLang="zh-CN" sz="1335" dirty="0">
                <a:solidFill>
                  <a:prstClr val="white"/>
                </a:solidFill>
                <a:latin typeface="Segoe UI Light" panose="020B0502040204020203"/>
                <a:ea typeface="微软雅黑" panose="020B0503020204020204" charset="-122"/>
                <a:cs typeface="Segoe UI Light" panose="020B0502040204020203"/>
              </a:rPr>
              <a:t>OfficePLUS</a:t>
            </a:r>
            <a:r>
              <a:rPr lang="zh-CN" altLang="en-US" sz="1335" dirty="0" smtClean="0">
                <a:solidFill>
                  <a:prstClr val="white"/>
                </a:solidFill>
                <a:latin typeface="Century Gothic" panose="020B0502020202020204"/>
                <a:ea typeface="微软雅黑" panose="020B0503020204020204" charset="-122"/>
              </a:rPr>
              <a:t> 部分</a:t>
            </a:r>
            <a:r>
              <a:rPr lang="zh-CN" altLang="en-US" sz="1335" dirty="0">
                <a:solidFill>
                  <a:prstClr val="white"/>
                </a:solidFill>
                <a:latin typeface="Century Gothic" panose="020B0502020202020204"/>
                <a:ea typeface="微软雅黑" panose="020B0503020204020204" charset="-122"/>
              </a:rPr>
              <a:t>设计灵感与元素来源于网络</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如有建议请</a:t>
            </a:r>
            <a:r>
              <a:rPr lang="zh-CN" altLang="en-US" sz="1335" dirty="0" smtClean="0">
                <a:solidFill>
                  <a:prstClr val="white"/>
                </a:solidFill>
                <a:latin typeface="Century Gothic" panose="020B0502020202020204"/>
                <a:ea typeface="微软雅黑" panose="020B0503020204020204" charset="-122"/>
              </a:rPr>
              <a:t>联系 </a:t>
            </a:r>
            <a:r>
              <a:rPr lang="zh-CN" altLang="en-US" sz="1335" dirty="0"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65"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panose="020B0502020202020204"/>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rgbClr val="F9F5EE"/>
        </a:solidFill>
        <a:effectLst/>
      </p:bgPr>
    </p:bg>
    <p:spTree>
      <p:nvGrpSpPr>
        <p:cNvPr id="1" name=""/>
        <p:cNvGrpSpPr/>
        <p:nvPr/>
      </p:nvGrpSpPr>
      <p:grpSpPr>
        <a:xfrm>
          <a:off x="0" y="0"/>
          <a:ext cx="0" cy="0"/>
          <a:chOff x="0" y="0"/>
          <a:chExt cx="0" cy="0"/>
        </a:xfrm>
      </p:grpSpPr>
      <p:sp>
        <p:nvSpPr>
          <p:cNvPr id="2" name="矩形 1"/>
          <p:cNvSpPr/>
          <p:nvPr userDrawn="1"/>
        </p:nvSpPr>
        <p:spPr>
          <a:xfrm>
            <a:off x="6535053" y="0"/>
            <a:ext cx="5656948" cy="6858000"/>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solidFill>
                <a:srgbClr val="FFFFFF"/>
              </a:solidFill>
              <a:latin typeface="Century Gothic" panose="020B0502020202020204"/>
              <a:ea typeface="微软雅黑" panose="020B0503020204020204" charset="-122"/>
            </a:endParaRPr>
          </a:p>
        </p:txBody>
      </p:sp>
      <p:sp>
        <p:nvSpPr>
          <p:cNvPr id="3" name="矩形 2"/>
          <p:cNvSpPr/>
          <p:nvPr userDrawn="1"/>
        </p:nvSpPr>
        <p:spPr>
          <a:xfrm>
            <a:off x="6535053" y="741784"/>
            <a:ext cx="5656948" cy="895739"/>
          </a:xfrm>
          <a:prstGeom prst="rect">
            <a:avLst/>
          </a:prstGeom>
          <a:solidFill>
            <a:srgbClr val="2227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2"/>
          <p:cNvSpPr>
            <a:spLocks noGrp="1"/>
          </p:cNvSpPr>
          <p:nvPr>
            <p:ph type="body" sz="quarter" idx="14" hasCustomPrompt="1"/>
          </p:nvPr>
        </p:nvSpPr>
        <p:spPr>
          <a:xfrm>
            <a:off x="6535053" y="773869"/>
            <a:ext cx="5656948" cy="734090"/>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9F5EE"/>
        </a:solidFill>
        <a:effectLst/>
      </p:bgPr>
    </p:bg>
    <p:spTree>
      <p:nvGrpSpPr>
        <p:cNvPr id="1" name=""/>
        <p:cNvGrpSpPr/>
        <p:nvPr/>
      </p:nvGrpSpPr>
      <p:grpSpPr>
        <a:xfrm>
          <a:off x="0" y="0"/>
          <a:ext cx="0" cy="0"/>
          <a:chOff x="0" y="0"/>
          <a:chExt cx="0" cy="0"/>
        </a:xfrm>
      </p:grpSpPr>
      <p:sp>
        <p:nvSpPr>
          <p:cNvPr id="4" name="矩形 3"/>
          <p:cNvSpPr/>
          <p:nvPr userDrawn="1"/>
        </p:nvSpPr>
        <p:spPr>
          <a:xfrm>
            <a:off x="4533824" y="3068146"/>
            <a:ext cx="6186329" cy="1181324"/>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FFFFFF"/>
              </a:solidFill>
              <a:latin typeface="Century Gothic" panose="020B0502020202020204"/>
              <a:ea typeface="微软雅黑" panose="020B0503020204020204" charset="-122"/>
            </a:endParaRPr>
          </a:p>
        </p:txBody>
      </p:sp>
      <p:sp>
        <p:nvSpPr>
          <p:cNvPr id="8" name="椭圆 7"/>
          <p:cNvSpPr/>
          <p:nvPr userDrawn="1"/>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文本占位符 2"/>
          <p:cNvSpPr>
            <a:spLocks noGrp="1"/>
          </p:cNvSpPr>
          <p:nvPr>
            <p:ph type="body" sz="quarter" idx="13" hasCustomPrompt="1"/>
          </p:nvPr>
        </p:nvSpPr>
        <p:spPr>
          <a:xfrm>
            <a:off x="4533823" y="888151"/>
            <a:ext cx="2347038" cy="678071"/>
          </a:xfrm>
          <a:prstGeom prst="rect">
            <a:avLst/>
          </a:prstGeom>
        </p:spPr>
        <p:txBody>
          <a:bodyPr anchor="ctr"/>
          <a:lstStyle>
            <a:lvl1pPr marL="0" indent="0">
              <a:lnSpc>
                <a:spcPct val="130000"/>
              </a:lnSpc>
              <a:buNone/>
              <a:defRPr>
                <a:solidFill>
                  <a:schemeClr val="tx2"/>
                </a:solidFill>
              </a:defRPr>
            </a:lvl1pPr>
            <a:lvl2pPr marL="457200" indent="0">
              <a:buNone/>
              <a:defRPr/>
            </a:lvl2pPr>
          </a:lstStyle>
          <a:p>
            <a:pPr lvl="0"/>
            <a:r>
              <a:rPr kumimoji="1" lang="en-US" altLang="zh-CN" smtClean="0"/>
              <a:t>PART</a:t>
            </a:r>
            <a:endParaRPr kumimoji="1" lang="zh-CN" altLang="en-US" dirty="0"/>
          </a:p>
        </p:txBody>
      </p:sp>
      <p:sp>
        <p:nvSpPr>
          <p:cNvPr id="39" name="文本占位符 2"/>
          <p:cNvSpPr>
            <a:spLocks noGrp="1"/>
          </p:cNvSpPr>
          <p:nvPr>
            <p:ph type="body" sz="quarter" idx="14" hasCustomPrompt="1"/>
          </p:nvPr>
        </p:nvSpPr>
        <p:spPr>
          <a:xfrm>
            <a:off x="4533821" y="1759971"/>
            <a:ext cx="6186332" cy="1095463"/>
          </a:xfrm>
          <a:prstGeom prst="rect">
            <a:avLst/>
          </a:prstGeom>
        </p:spPr>
        <p:txBody>
          <a:bodyPr anchor="ctr"/>
          <a:lstStyle>
            <a:lvl1pPr marL="0" indent="0">
              <a:lnSpc>
                <a:spcPct val="130000"/>
              </a:lnSpc>
              <a:buNone/>
              <a:defRPr sz="7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
        <p:nvSpPr>
          <p:cNvPr id="40" name="文本占位符 2"/>
          <p:cNvSpPr>
            <a:spLocks noGrp="1"/>
          </p:cNvSpPr>
          <p:nvPr>
            <p:ph type="body" sz="quarter" idx="15" hasCustomPrompt="1"/>
          </p:nvPr>
        </p:nvSpPr>
        <p:spPr>
          <a:xfrm>
            <a:off x="4628336" y="3142600"/>
            <a:ext cx="5954942" cy="1032415"/>
          </a:xfrm>
          <a:prstGeom prst="rect">
            <a:avLst/>
          </a:prstGeom>
        </p:spPr>
        <p:txBody>
          <a:bodyPr anchor="t"/>
          <a:lstStyle>
            <a:lvl1pPr marL="0" indent="0">
              <a:lnSpc>
                <a:spcPct val="130000"/>
              </a:lnSpc>
              <a:buNone/>
              <a:defRPr sz="1400">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点击添加文本</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F9F5EE"/>
        </a:solidFill>
        <a:effectLst/>
      </p:bgPr>
    </p:bg>
    <p:spTree>
      <p:nvGrpSpPr>
        <p:cNvPr id="1" name=""/>
        <p:cNvGrpSpPr/>
        <p:nvPr/>
      </p:nvGrpSpPr>
      <p:grpSpPr>
        <a:xfrm>
          <a:off x="0" y="0"/>
          <a:ext cx="0" cy="0"/>
          <a:chOff x="0" y="0"/>
          <a:chExt cx="0" cy="0"/>
        </a:xfrm>
      </p:grpSpPr>
      <p:sp>
        <p:nvSpPr>
          <p:cNvPr id="36" name="矩形 35"/>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FB5F63"/>
        </a:solidFill>
        <a:effectLst/>
      </p:bgPr>
    </p:bg>
    <p:spTree>
      <p:nvGrpSpPr>
        <p:cNvPr id="1" name=""/>
        <p:cNvGrpSpPr/>
        <p:nvPr/>
      </p:nvGrpSpPr>
      <p:grpSpPr>
        <a:xfrm>
          <a:off x="0" y="0"/>
          <a:ext cx="0" cy="0"/>
          <a:chOff x="0" y="0"/>
          <a:chExt cx="0" cy="0"/>
        </a:xfrm>
      </p:grpSpPr>
      <p:sp>
        <p:nvSpPr>
          <p:cNvPr id="2" name="矩形 1"/>
          <p:cNvSpPr/>
          <p:nvPr userDrawn="1"/>
        </p:nvSpPr>
        <p:spPr>
          <a:xfrm>
            <a:off x="0" y="2701214"/>
            <a:ext cx="12192000" cy="415678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65" b="1" dirty="0">
              <a:solidFill>
                <a:srgbClr val="F9F5EE"/>
              </a:solidFill>
              <a:latin typeface="Century Gothic" panose="020B0502020202020204"/>
              <a:ea typeface="微软雅黑" panose="020B0503020204020204" charset="-122"/>
            </a:endParaRPr>
          </a:p>
        </p:txBody>
      </p:sp>
      <p:sp>
        <p:nvSpPr>
          <p:cNvPr id="3" name="矩形 2"/>
          <p:cNvSpPr/>
          <p:nvPr userDrawn="1"/>
        </p:nvSpPr>
        <p:spPr>
          <a:xfrm>
            <a:off x="4049791" y="1"/>
            <a:ext cx="4092419" cy="693737"/>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22272C"/>
              </a:solidFill>
            </a:endParaRPr>
          </a:p>
        </p:txBody>
      </p:sp>
      <p:sp>
        <p:nvSpPr>
          <p:cNvPr id="5"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3" name="矩形 2"/>
          <p:cNvSpPr/>
          <p:nvPr userDrawn="1"/>
        </p:nvSpPr>
        <p:spPr>
          <a:xfrm>
            <a:off x="4049791" y="693739"/>
            <a:ext cx="4092419" cy="14109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FB5F63"/>
        </a:solidFill>
        <a:effectLst/>
      </p:bgPr>
    </p:bg>
    <p:spTree>
      <p:nvGrpSpPr>
        <p:cNvPr id="1" name=""/>
        <p:cNvGrpSpPr/>
        <p:nvPr/>
      </p:nvGrpSpPr>
      <p:grpSpPr>
        <a:xfrm>
          <a:off x="0" y="0"/>
          <a:ext cx="0" cy="0"/>
          <a:chOff x="0" y="0"/>
          <a:chExt cx="0" cy="0"/>
        </a:xfrm>
      </p:grpSpPr>
      <p:sp>
        <p:nvSpPr>
          <p:cNvPr id="2" name="文本占位符 2"/>
          <p:cNvSpPr>
            <a:spLocks noGrp="1"/>
          </p:cNvSpPr>
          <p:nvPr>
            <p:ph type="body" sz="quarter" idx="14" hasCustomPrompt="1"/>
          </p:nvPr>
        </p:nvSpPr>
        <p:spPr>
          <a:xfrm>
            <a:off x="1212213" y="912085"/>
            <a:ext cx="9767574" cy="2105436"/>
          </a:xfrm>
          <a:prstGeom prst="rect">
            <a:avLst/>
          </a:prstGeom>
        </p:spPr>
        <p:txBody>
          <a:bodyPr anchor="ctr"/>
          <a:lstStyle>
            <a:lvl1pPr marL="0" indent="0" algn="ctr">
              <a:lnSpc>
                <a:spcPct val="130000"/>
              </a:lnSpc>
              <a:buNone/>
              <a:defRPr sz="15000" b="1">
                <a:solidFill>
                  <a:schemeClr val="accent3"/>
                </a:solidFill>
                <a:latin typeface="+mj-lt"/>
                <a:ea typeface="微软雅黑" panose="020B0503020204020204" charset="-122"/>
                <a:cs typeface="微软雅黑" panose="020B0503020204020204" charset="-122"/>
              </a:defRPr>
            </a:lvl1pPr>
            <a:lvl2pPr marL="457200" indent="0">
              <a:buNone/>
              <a:defRPr/>
            </a:lvl2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 name="文本占位符 2"/>
          <p:cNvSpPr>
            <a:spLocks noGrp="1"/>
          </p:cNvSpPr>
          <p:nvPr>
            <p:ph type="body" sz="quarter" idx="15" hasCustomPrompt="1"/>
          </p:nvPr>
        </p:nvSpPr>
        <p:spPr>
          <a:xfrm>
            <a:off x="1212213" y="3188971"/>
            <a:ext cx="9767574" cy="937259"/>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点击此处添加标题</a:t>
            </a:r>
            <a:endParaRPr kumimoji="1" lang="zh-CN" altLang="en-US" dirty="0"/>
          </a:p>
        </p:txBody>
      </p:sp>
      <p:sp>
        <p:nvSpPr>
          <p:cNvPr id="4" name="文本占位符 2"/>
          <p:cNvSpPr>
            <a:spLocks noGrp="1"/>
          </p:cNvSpPr>
          <p:nvPr>
            <p:ph type="body" sz="quarter" idx="16" hasCustomPrompt="1"/>
          </p:nvPr>
        </p:nvSpPr>
        <p:spPr>
          <a:xfrm>
            <a:off x="1212213" y="4297680"/>
            <a:ext cx="9767574" cy="1177290"/>
          </a:xfrm>
          <a:prstGeom prst="rect">
            <a:avLst/>
          </a:prstGeom>
        </p:spPr>
        <p:txBody>
          <a:bodyPr anchor="t"/>
          <a:lstStyle>
            <a:lvl1pPr marL="0" indent="0" algn="ctr">
              <a:lnSpc>
                <a:spcPct val="130000"/>
              </a:lnSpc>
              <a:buNone/>
              <a:defRPr lang="zh-CN" altLang="zh-CN" sz="1400" dirty="0">
                <a:solidFill>
                  <a:schemeClr val="bg1"/>
                </a:solidFill>
                <a:latin typeface="+mj-ea"/>
              </a:defRPr>
            </a:lvl1pPr>
            <a:lvl2pPr marL="457200" indent="0">
              <a:buNone/>
              <a:defRPr/>
            </a:lvl2pPr>
          </a:lstStyle>
          <a:p>
            <a:pPr lvl="0"/>
            <a:r>
              <a:rPr kumimoji="1" lang="zh-CN" altLang="en-US" dirty="0" smtClean="0"/>
              <a:t>点击此处添加文本信息。</a:t>
            </a:r>
            <a:endParaRPr kumimoji="1" lang="zh-CN" altLang="en-US" dirty="0" smtClean="0"/>
          </a:p>
          <a:p>
            <a:pPr lvl="0"/>
            <a:r>
              <a:rPr kumimoji="1" lang="zh-CN" altLang="en-US" dirty="0" smtClean="0"/>
              <a:t>标题数字等都可以通过点击和重新输入进行更改，顶部“开始”面板中可以对字体、字号、颜色、行距等进行修改。建议正文</a:t>
            </a:r>
            <a:r>
              <a:rPr kumimoji="1" lang="en-US" altLang="zh-CN" dirty="0" smtClean="0"/>
              <a:t>10</a:t>
            </a:r>
            <a:r>
              <a:rPr kumimoji="1" lang="zh-CN" altLang="en-US" dirty="0" smtClean="0"/>
              <a:t>号字，</a:t>
            </a:r>
            <a:r>
              <a:rPr kumimoji="1" lang="en-US" altLang="zh-CN" dirty="0" smtClean="0"/>
              <a:t>1.3</a:t>
            </a:r>
            <a:r>
              <a:rPr kumimoji="1" lang="zh-CN" altLang="en-US" dirty="0" smtClean="0"/>
              <a:t>倍字间距。</a:t>
            </a:r>
            <a:endParaRPr kumimoji="1"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F9F5E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hyperlink" Target="http://office.msn.com.c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hyperlink" Target="http://office.msn.com.c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a:solidFill>
                  <a:srgbClr val="22272C"/>
                </a:solidFill>
                <a:ea typeface="微软雅黑" panose="020B0503020204020204" charset="-122"/>
                <a:cs typeface="Arial" panose="020B0604020202020204"/>
              </a:rPr>
              <a:t>3</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4" name="文本占位符 3"/>
          <p:cNvSpPr>
            <a:spLocks noGrp="1"/>
          </p:cNvSpPr>
          <p:nvPr>
            <p:ph type="body" sz="quarter" idx="15"/>
          </p:nvPr>
        </p:nvSpPr>
        <p:spPr/>
        <p:txBody>
          <a:bodyPr/>
          <a:lstStyle/>
          <a:p>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45085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消息的类型可以分为同步消息，异步消息，和同步且立即返回消息三种</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6611620" y="1938020"/>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）同步消息：以一个带有实心箭头的实线来表示</a:t>
            </a:r>
            <a:endParaRPr lang="zh-CN" altLang="en-US">
              <a:solidFill>
                <a:schemeClr val="bg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7178675" y="2742565"/>
            <a:ext cx="2723515" cy="647700"/>
          </a:xfrm>
          <a:prstGeom prst="rect">
            <a:avLst/>
          </a:prstGeom>
        </p:spPr>
      </p:pic>
      <p:sp>
        <p:nvSpPr>
          <p:cNvPr id="5" name="文本框 4"/>
          <p:cNvSpPr txBox="1"/>
          <p:nvPr/>
        </p:nvSpPr>
        <p:spPr>
          <a:xfrm>
            <a:off x="6611620" y="3566795"/>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2</a:t>
            </a:r>
            <a:r>
              <a:rPr lang="zh-CN" altLang="en-US">
                <a:solidFill>
                  <a:schemeClr val="bg1"/>
                </a:solidFill>
                <a:latin typeface="微软雅黑" panose="020B0503020204020204" charset="-122"/>
                <a:ea typeface="微软雅黑" panose="020B0503020204020204" charset="-122"/>
              </a:rPr>
              <a:t>）异步消息：以一个两条线箭头的实线来表示</a:t>
            </a:r>
            <a:endParaRPr lang="zh-CN" altLang="en-US">
              <a:solidFill>
                <a:schemeClr val="bg1"/>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a:stretch>
            <a:fillRect/>
          </a:stretch>
        </p:blipFill>
        <p:spPr>
          <a:xfrm>
            <a:off x="7140575" y="4394835"/>
            <a:ext cx="2761615" cy="596265"/>
          </a:xfrm>
          <a:prstGeom prst="rect">
            <a:avLst/>
          </a:prstGeom>
        </p:spPr>
      </p:pic>
      <p:sp>
        <p:nvSpPr>
          <p:cNvPr id="7" name="文本框 6"/>
          <p:cNvSpPr txBox="1"/>
          <p:nvPr/>
        </p:nvSpPr>
        <p:spPr>
          <a:xfrm>
            <a:off x="6611620" y="5168265"/>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3</a:t>
            </a:r>
            <a:r>
              <a:rPr lang="zh-CN" altLang="en-US">
                <a:solidFill>
                  <a:schemeClr val="bg1"/>
                </a:solidFill>
                <a:latin typeface="微软雅黑" panose="020B0503020204020204" charset="-122"/>
                <a:ea typeface="微软雅黑" panose="020B0503020204020204" charset="-122"/>
              </a:rPr>
              <a:t>）返回消息：以一个带开放箭头的虚线来表示</a:t>
            </a:r>
            <a:endParaRPr lang="zh-CN" altLang="en-US">
              <a:solidFill>
                <a:schemeClr val="bg1"/>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3"/>
          <a:stretch>
            <a:fillRect/>
          </a:stretch>
        </p:blipFill>
        <p:spPr>
          <a:xfrm>
            <a:off x="7136130" y="5986145"/>
            <a:ext cx="2766060" cy="4946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3.3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约束</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23215" y="1496060"/>
            <a:ext cx="10791190" cy="203009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当为对象的交互建模时，有时需要在某种条件满足时消息才会传递给对象。约束在</a:t>
            </a:r>
            <a:r>
              <a:rPr lang="en-US" altLang="zh-CN">
                <a:latin typeface="微软雅黑" panose="020B0503020204020204" charset="-122"/>
                <a:ea typeface="微软雅黑" panose="020B0503020204020204" charset="-122"/>
              </a:rPr>
              <a:t>UML</a:t>
            </a:r>
            <a:r>
              <a:rPr lang="zh-CN" altLang="en-US">
                <a:latin typeface="微软雅黑" panose="020B0503020204020204" charset="-122"/>
                <a:ea typeface="微软雅黑" panose="020B0503020204020204" charset="-122"/>
              </a:rPr>
              <a:t>中作为控制流。一个约束只能被分配到一个单一消息。约束条件放于</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中。约束条件用于描述代码中的</a:t>
            </a:r>
            <a:r>
              <a:rPr lang="en-US" altLang="zh-CN">
                <a:latin typeface="微软雅黑" panose="020B0503020204020204" charset="-122"/>
                <a:ea typeface="微软雅黑" panose="020B0503020204020204" charset="-122"/>
              </a:rPr>
              <a:t>if</a:t>
            </a:r>
            <a:r>
              <a:rPr lang="zh-CN" altLang="en-US">
                <a:latin typeface="微软雅黑" panose="020B0503020204020204" charset="-122"/>
                <a:ea typeface="微软雅黑" panose="020B0503020204020204" charset="-122"/>
              </a:rPr>
              <a:t>语句结构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另外，通过这种方式还可以实现循环。循环约束是描述代码中的for while之类的语句块。循环约束需要在方法名前加“</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[]”，其中“</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代表循环.“[]”代表循环条件。</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	</a:t>
            </a:r>
            <a:endParaRPr lang="en-US" altLang="zh-CN">
              <a:latin typeface="微软雅黑" panose="020B0503020204020204" charset="-122"/>
              <a:ea typeface="微软雅黑" panose="020B0503020204020204" charset="-122"/>
            </a:endParaRPr>
          </a:p>
        </p:txBody>
      </p:sp>
      <p:sp>
        <p:nvSpPr>
          <p:cNvPr id="6" name="文本框 5"/>
          <p:cNvSpPr txBox="1"/>
          <p:nvPr/>
        </p:nvSpPr>
        <p:spPr>
          <a:xfrm>
            <a:off x="470535" y="3071495"/>
            <a:ext cx="951230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sym typeface="+mn-ea"/>
              </a:rPr>
              <a:t>   在UM1.2.0中，这种约束被称为组合片段(Combined Fragment),这种片段有12种类型，使用组合片段机制可以为顺序图增加一定程度的处理逻辑。一个组合片段是一个或多个封装在一个框架中并且在一定的命名环境中执行的顺序。</a:t>
            </a:r>
            <a:endParaRPr lang="zh-CN" altLang="en-US"/>
          </a:p>
        </p:txBody>
      </p:sp>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37820" y="1536065"/>
            <a:ext cx="107911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使用顺序图对系统建模时，可以遵循如下策略，</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）设置交互语境，这些语境可以是系统子系统、操作、类、用例和协作的一一个脚本。</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630555" y="2621915"/>
            <a:ext cx="98971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)通过识别对象在交互中扮演的角色根据对象的重要性.将其按从左向右的方向放置在顺序图中。</a:t>
            </a:r>
            <a:endParaRPr lang="zh-CN" altLang="en-US"/>
          </a:p>
        </p:txBody>
      </p:sp>
      <p:sp>
        <p:nvSpPr>
          <p:cNvPr id="8" name="文本框 7"/>
          <p:cNvSpPr txBox="1"/>
          <p:nvPr/>
        </p:nvSpPr>
        <p:spPr>
          <a:xfrm>
            <a:off x="630555" y="3154680"/>
            <a:ext cx="1074928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(3) 设置每个对 象的生命线，般情况下 .对象存在于交互的整个过程 .但它 可以在交互过程中创建和撒销。</a:t>
            </a:r>
            <a:endParaRPr lang="zh-CN" altLang="en-US"/>
          </a:p>
        </p:txBody>
      </p:sp>
      <p:sp>
        <p:nvSpPr>
          <p:cNvPr id="9" name="文本框 8"/>
          <p:cNvSpPr txBox="1"/>
          <p:nvPr/>
        </p:nvSpPr>
        <p:spPr>
          <a:xfrm>
            <a:off x="630555" y="3670300"/>
            <a:ext cx="84702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(4)从引发某个交互的信息开始，在生命线之间按从上向下的顺序断出随后的信息。</a:t>
            </a:r>
            <a:endParaRPr lang="zh-CN" altLang="en-US"/>
          </a:p>
        </p:txBody>
      </p:sp>
      <p:sp>
        <p:nvSpPr>
          <p:cNvPr id="10" name="文本框 9"/>
          <p:cNvSpPr txBox="1"/>
          <p:nvPr/>
        </p:nvSpPr>
        <p:spPr>
          <a:xfrm>
            <a:off x="630555" y="4222750"/>
            <a:ext cx="82416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(5)设置对象的激活明，这可以可视化实际计算发生时的时间点可视化消息嵌套等</a:t>
            </a:r>
            <a:endParaRPr lang="zh-CN" altLang="en-US"/>
          </a:p>
        </p:txBody>
      </p:sp>
      <p:sp>
        <p:nvSpPr>
          <p:cNvPr id="11" name="文本框 10"/>
          <p:cNvSpPr txBox="1"/>
          <p:nvPr/>
        </p:nvSpPr>
        <p:spPr>
          <a:xfrm>
            <a:off x="630555" y="4779645"/>
            <a:ext cx="7098665" cy="368300"/>
          </a:xfrm>
          <a:prstGeom prst="rect">
            <a:avLst/>
          </a:prstGeom>
          <a:noFill/>
        </p:spPr>
        <p:txBody>
          <a:bodyPr wrap="none" rtlCol="0" anchor="t">
            <a:spAutoFit/>
          </a:bodyPr>
          <a:p>
            <a:pPr algn="l"/>
            <a:r>
              <a:rPr lang="zh-CN" altLang="en-US">
                <a:latin typeface="微软雅黑" panose="020B0503020204020204" charset="-122"/>
                <a:ea typeface="微软雅黑" panose="020B0503020204020204" charset="-122"/>
                <a:sym typeface="+mn-ea"/>
              </a:rPr>
              <a:t>(6)如果需要设暨时间或空间约束，可以为每个消息附上合适的约束。</a:t>
            </a:r>
            <a:endParaRPr lang="zh-CN" altLang="en-US"/>
          </a:p>
        </p:txBody>
      </p:sp>
      <p:sp>
        <p:nvSpPr>
          <p:cNvPr id="12" name="文本框 11"/>
          <p:cNvSpPr txBox="1"/>
          <p:nvPr/>
        </p:nvSpPr>
        <p:spPr>
          <a:xfrm>
            <a:off x="630555" y="5335905"/>
            <a:ext cx="80130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(7)给控制流的每个消息附上前置或后置条件，这可以更详细地说明这个控制流</a:t>
            </a:r>
            <a:endParaRPr lang="zh-CN" altLang="en-US"/>
          </a:p>
        </p:txBody>
      </p:sp>
    </p:spTree>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08610" y="1481455"/>
            <a:ext cx="1098232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因此可以以以下步骤进行顺序图的绘制</a:t>
            </a:r>
            <a:endParaRPr lang="zh-CN" altLang="en-US">
              <a:latin typeface="微软雅黑" panose="020B0503020204020204" charset="-122"/>
              <a:ea typeface="微软雅黑" panose="020B0503020204020204" charset="-122"/>
            </a:endParaRPr>
          </a:p>
        </p:txBody>
      </p:sp>
      <p:sp>
        <p:nvSpPr>
          <p:cNvPr id="99" name="椭圆 98"/>
          <p:cNvSpPr/>
          <p:nvPr/>
        </p:nvSpPr>
        <p:spPr>
          <a:xfrm>
            <a:off x="470535" y="197040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4" name="椭圆 3"/>
          <p:cNvSpPr/>
          <p:nvPr/>
        </p:nvSpPr>
        <p:spPr>
          <a:xfrm>
            <a:off x="470535" y="503999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6" name="椭圆 5"/>
          <p:cNvSpPr/>
          <p:nvPr/>
        </p:nvSpPr>
        <p:spPr>
          <a:xfrm>
            <a:off x="470535" y="428371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7" name="椭圆 6"/>
          <p:cNvSpPr/>
          <p:nvPr/>
        </p:nvSpPr>
        <p:spPr>
          <a:xfrm>
            <a:off x="470535" y="351282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8" name="椭圆 7"/>
          <p:cNvSpPr/>
          <p:nvPr/>
        </p:nvSpPr>
        <p:spPr>
          <a:xfrm>
            <a:off x="470535" y="274129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0" name="文本框 9"/>
          <p:cNvSpPr txBox="1"/>
          <p:nvPr/>
        </p:nvSpPr>
        <p:spPr>
          <a:xfrm>
            <a:off x="1150620" y="1970405"/>
            <a:ext cx="20116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确定交互的范围。</a:t>
            </a:r>
            <a:endParaRPr lang="zh-CN" altLang="en-US"/>
          </a:p>
        </p:txBody>
      </p:sp>
      <p:sp>
        <p:nvSpPr>
          <p:cNvPr id="11" name="文本框 10"/>
          <p:cNvSpPr txBox="1"/>
          <p:nvPr/>
        </p:nvSpPr>
        <p:spPr>
          <a:xfrm>
            <a:off x="1134745" y="2741295"/>
            <a:ext cx="38404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确定参与交互过程的活动者与对象。</a:t>
            </a:r>
            <a:endParaRPr lang="zh-CN" altLang="en-US"/>
          </a:p>
        </p:txBody>
      </p:sp>
      <p:sp>
        <p:nvSpPr>
          <p:cNvPr id="12" name="文本框 11"/>
          <p:cNvSpPr txBox="1"/>
          <p:nvPr/>
        </p:nvSpPr>
        <p:spPr>
          <a:xfrm>
            <a:off x="1150620" y="3512820"/>
            <a:ext cx="33832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确定活动者、对象的生存周期。</a:t>
            </a:r>
            <a:endParaRPr lang="zh-CN" altLang="en-US"/>
          </a:p>
        </p:txBody>
      </p:sp>
      <p:sp>
        <p:nvSpPr>
          <p:cNvPr id="13" name="文本框 12"/>
          <p:cNvSpPr txBox="1"/>
          <p:nvPr/>
        </p:nvSpPr>
        <p:spPr>
          <a:xfrm>
            <a:off x="1150620" y="4283710"/>
            <a:ext cx="26974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确定交互中产生的消息。</a:t>
            </a:r>
            <a:endParaRPr lang="zh-CN" altLang="en-US"/>
          </a:p>
        </p:txBody>
      </p:sp>
      <p:sp>
        <p:nvSpPr>
          <p:cNvPr id="15" name="文本框 14"/>
          <p:cNvSpPr txBox="1"/>
          <p:nvPr/>
        </p:nvSpPr>
        <p:spPr>
          <a:xfrm>
            <a:off x="1134745" y="5080635"/>
            <a:ext cx="17830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细化消息的内容</a:t>
            </a:r>
            <a:endParaRPr lang="zh-CN" altLang="en-US"/>
          </a:p>
        </p:txBody>
      </p:sp>
    </p:spTree>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1"/>
          <a:stretch>
            <a:fillRect/>
          </a:stretch>
        </p:blipFill>
        <p:spPr>
          <a:xfrm>
            <a:off x="2640965" y="1835150"/>
            <a:ext cx="6409690" cy="4571365"/>
          </a:xfrm>
          <a:prstGeom prst="rect">
            <a:avLst/>
          </a:prstGeom>
        </p:spPr>
      </p:pic>
      <p:sp>
        <p:nvSpPr>
          <p:cNvPr id="14" name="文本框 13"/>
          <p:cNvSpPr txBox="1"/>
          <p:nvPr/>
        </p:nvSpPr>
        <p:spPr>
          <a:xfrm>
            <a:off x="955675" y="1292225"/>
            <a:ext cx="1783080" cy="368300"/>
          </a:xfrm>
          <a:prstGeom prst="rect">
            <a:avLst/>
          </a:prstGeom>
          <a:noFill/>
        </p:spPr>
        <p:txBody>
          <a:bodyPr wrap="none" rtlCol="0">
            <a:spAutoFit/>
          </a:bodyPr>
          <a:p>
            <a:r>
              <a:rPr lang="zh-CN" altLang="en-US">
                <a:latin typeface="微软雅黑" panose="020B0503020204020204" charset="-122"/>
                <a:ea typeface="微软雅黑" panose="020B0503020204020204" charset="-122"/>
              </a:rPr>
              <a:t>售票系统顺序图</a:t>
            </a:r>
            <a:endParaRPr lang="zh-CN" altLang="en-US">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4</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p:txBody>
          <a:bodyPr/>
          <a:lstStyle/>
          <a:p>
            <a:r>
              <a:rPr kumimoji="1" lang="zh-CN" altLang="en-US" dirty="0" smtClean="0"/>
              <a:t>状态机图</a:t>
            </a:r>
            <a:endParaRPr kumimoji="1" lang="en-US" altLang="zh-CN" dirty="0" smtClean="0"/>
          </a:p>
        </p:txBody>
      </p:sp>
      <p:sp>
        <p:nvSpPr>
          <p:cNvPr id="4" name="文本占位符 3"/>
          <p:cNvSpPr>
            <a:spLocks noGrp="1"/>
          </p:cNvSpPr>
          <p:nvPr>
            <p:ph type="body" sz="quarter" idx="15"/>
          </p:nvPr>
        </p:nvSpPr>
        <p:spPr/>
        <p:txBody>
          <a:bodyPr/>
          <a:lstStyle/>
          <a:p>
            <a:r>
              <a:rPr kumimoji="1" lang="zh-CN" altLang="en-US" dirty="0"/>
              <a:t>点击此处添加文本信息</a:t>
            </a:r>
            <a:r>
              <a:rPr kumimoji="1" lang="zh-CN" altLang="en-US" dirty="0" smtClean="0"/>
              <a:t>。标题</a:t>
            </a:r>
            <a:r>
              <a:rPr kumimoji="1" lang="zh-CN" altLang="en-US" dirty="0"/>
              <a:t>数字等都可以通过点击和重新输入进行更改，顶部“开始”面板中可以对字体、字号、颜色、行距等进行修改。建议正文</a:t>
            </a:r>
            <a:r>
              <a:rPr kumimoji="1" lang="en-US" altLang="zh-CN" dirty="0"/>
              <a:t>10</a:t>
            </a:r>
            <a:r>
              <a:rPr kumimoji="1" lang="zh-CN" altLang="en-US" dirty="0"/>
              <a:t>号字，</a:t>
            </a:r>
            <a:r>
              <a:rPr kumimoji="1" lang="en-US" altLang="zh-CN" dirty="0"/>
              <a:t>1.3</a:t>
            </a:r>
            <a:r>
              <a:rPr kumimoji="1" lang="zh-CN" altLang="en-US" dirty="0"/>
              <a:t>倍字间距</a:t>
            </a:r>
            <a:r>
              <a:rPr kumimoji="1" lang="zh-CN" altLang="en-US" dirty="0" smtClean="0"/>
              <a:t>。</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状态机图</a:t>
            </a:r>
            <a:endParaRPr kumimoji="1" lang="zh-CN" altLang="en-US" sz="2800" dirty="0" smtClean="0"/>
          </a:p>
        </p:txBody>
      </p:sp>
      <p:sp>
        <p:nvSpPr>
          <p:cNvPr id="4" name="文本框 3"/>
          <p:cNvSpPr txBox="1"/>
          <p:nvPr/>
        </p:nvSpPr>
        <p:spPr>
          <a:xfrm>
            <a:off x="632460" y="693420"/>
            <a:ext cx="4123055"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4.1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状态机图概述</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632460" y="1506220"/>
            <a:ext cx="10173335" cy="3692525"/>
          </a:xfrm>
          <a:prstGeom prst="rect">
            <a:avLst/>
          </a:prstGeom>
          <a:noFill/>
        </p:spPr>
        <p:txBody>
          <a:bodyPr wrap="square" rtlCol="0">
            <a:spAutoFit/>
          </a:bodyPr>
          <a:p>
            <a:r>
              <a:rPr lang="en-US">
                <a:latin typeface="微软雅黑" panose="020B0503020204020204" charset="-122"/>
                <a:ea typeface="微软雅黑" panose="020B0503020204020204" charset="-122"/>
              </a:rPr>
              <a:t>   </a:t>
            </a:r>
            <a:r>
              <a:rPr>
                <a:latin typeface="微软雅黑" panose="020B0503020204020204" charset="-122"/>
                <a:ea typeface="微软雅黑" panose="020B0503020204020204" charset="-122"/>
              </a:rPr>
              <a:t>状态机图是系统分析的常用工具之一</a:t>
            </a:r>
            <a:r>
              <a:rPr lang="en-US">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它通过建立类对象的生存周期模型来描述对象随时间变化的动态行为。</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所有对象都有状态，状态是对象执行了一系列活动的结果，当某个事件发生后，对象的状态将发生变化。对象从产生到结束，可以处于一系列不同状态。在任一给定 的时刻，一个对象总是处于某特定的状态。</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UML状态机图中的状态是指在对象的生命周期中满足某些条件、执行某些活动成友圆点表待某些事件时的一个 条件或状况。状态用圆角矩形表示初态(</a:t>
            </a:r>
            <a:r>
              <a:rPr lang="en-US">
                <a:latin typeface="微软雅黑" panose="020B0503020204020204" charset="-122"/>
                <a:ea typeface="微软雅黑" panose="020B0503020204020204" charset="-122"/>
              </a:rPr>
              <a:t>i</a:t>
            </a:r>
            <a:r>
              <a:rPr>
                <a:latin typeface="微软雅黑" panose="020B0503020204020204" charset="-122"/>
                <a:ea typeface="微软雅黑" panose="020B0503020204020204" charset="-122"/>
              </a:rPr>
              <a:t>nitial Shates)用实心示，终态(Final States)用圆形内嵌圆点表示。</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状态机图由状态、转换</a:t>
            </a:r>
            <a:r>
              <a:rPr 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事件 、活动和动作5部分组成，是展示状态</a:t>
            </a:r>
            <a:r>
              <a:rPr lang="zh-CN">
                <a:latin typeface="微软雅黑" panose="020B0503020204020204" charset="-122"/>
                <a:ea typeface="微软雅黑" panose="020B0503020204020204" charset="-122"/>
              </a:rPr>
              <a:t>与状态转换的</a:t>
            </a:r>
            <a:r>
              <a:rPr>
                <a:latin typeface="微软雅黑" panose="020B0503020204020204" charset="-122"/>
                <a:ea typeface="微软雅黑" panose="020B0503020204020204" charset="-122"/>
              </a:rPr>
              <a:t>图</a:t>
            </a:r>
            <a:r>
              <a:rPr lang="zh-CN">
                <a:latin typeface="微软雅黑" panose="020B0503020204020204" charset="-122"/>
                <a:ea typeface="微软雅黑" panose="020B0503020204020204" charset="-122"/>
              </a:rPr>
              <a:t>。通</a:t>
            </a:r>
            <a:r>
              <a:rPr>
                <a:latin typeface="微软雅黑" panose="020B0503020204020204" charset="-122"/>
                <a:ea typeface="微软雅黑" panose="020B0503020204020204" charset="-122"/>
              </a:rPr>
              <a:t>常</a:t>
            </a:r>
            <a:r>
              <a:rPr lang="zh-CN">
                <a:latin typeface="微软雅黑" panose="020B0503020204020204" charset="-122"/>
                <a:ea typeface="微软雅黑" panose="020B0503020204020204" charset="-122"/>
              </a:rPr>
              <a:t>一</a:t>
            </a:r>
            <a:r>
              <a:rPr>
                <a:latin typeface="微软雅黑" panose="020B0503020204020204" charset="-122"/>
                <a:ea typeface="微软雅黑" panose="020B0503020204020204" charset="-122"/>
              </a:rPr>
              <a:t>个状态机图</a:t>
            </a:r>
            <a:r>
              <a:rPr lang="zh-CN">
                <a:latin typeface="微软雅黑" panose="020B0503020204020204" charset="-122"/>
                <a:ea typeface="微软雅黑" panose="020B0503020204020204" charset="-122"/>
              </a:rPr>
              <a:t>依赖</a:t>
            </a:r>
            <a:r>
              <a:rPr>
                <a:latin typeface="微软雅黑" panose="020B0503020204020204" charset="-122"/>
                <a:ea typeface="微软雅黑" panose="020B0503020204020204" charset="-122"/>
              </a:rPr>
              <a:t>于一 个类,并且描述一个类的实例。</a:t>
            </a:r>
            <a:endParaRPr>
              <a:latin typeface="微软雅黑" panose="020B0503020204020204" charset="-122"/>
              <a:ea typeface="微软雅黑" panose="020B0503020204020204" charset="-122"/>
            </a:endParaRPr>
          </a:p>
          <a:p>
            <a:r>
              <a:rPr lang="en-US">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状态机图用初始状态表示对象创建时的状态，每一个状态机图只有一个初始状态，用实心原点表示，每一个状态机图可能有多个终止状态，用一个实心圆外加一个圆圈表示</a:t>
            </a:r>
            <a:endParaRPr lang="en-US" altLang="zh-CN">
              <a:latin typeface="微软雅黑" panose="020B0503020204020204" charset="-122"/>
              <a:ea typeface="微软雅黑" panose="020B0503020204020204" charset="-122"/>
            </a:endParaRPr>
          </a:p>
          <a:p>
            <a:endParaRPr>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2300" y="1574800"/>
            <a:ext cx="3897630" cy="89535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状态机图包含以下元素，过渡时间（</a:t>
            </a:r>
            <a:r>
              <a:rPr lang="en-US" altLang="zh-CN" sz="1335" dirty="0">
                <a:solidFill>
                  <a:srgbClr val="FFFFFF"/>
                </a:solidFill>
                <a:latin typeface="微软雅黑" panose="020B0503020204020204" charset="-122"/>
                <a:ea typeface="微软雅黑" panose="020B0503020204020204" charset="-122"/>
              </a:rPr>
              <a:t>Event),</a:t>
            </a:r>
            <a:r>
              <a:rPr lang="zh-CN" altLang="en-US" sz="1335" dirty="0">
                <a:solidFill>
                  <a:srgbClr val="FFFFFF"/>
                </a:solidFill>
                <a:latin typeface="微软雅黑" panose="020B0503020204020204" charset="-122"/>
                <a:ea typeface="微软雅黑" panose="020B0503020204020204" charset="-122"/>
              </a:rPr>
              <a:t>警戒条件（</a:t>
            </a:r>
            <a:r>
              <a:rPr lang="en-US" altLang="zh-CN" sz="1335" dirty="0">
                <a:solidFill>
                  <a:srgbClr val="FFFFFF"/>
                </a:solidFill>
                <a:latin typeface="微软雅黑" panose="020B0503020204020204" charset="-122"/>
                <a:ea typeface="微软雅黑" panose="020B0503020204020204" charset="-122"/>
              </a:rPr>
              <a:t>Guard Condition),</a:t>
            </a:r>
            <a:r>
              <a:rPr lang="zh-CN" altLang="en-US" sz="1335" dirty="0">
                <a:solidFill>
                  <a:srgbClr val="FFFFFF"/>
                </a:solidFill>
                <a:latin typeface="微软雅黑" panose="020B0503020204020204" charset="-122"/>
                <a:ea typeface="微软雅黑" panose="020B0503020204020204" charset="-122"/>
              </a:rPr>
              <a:t>动作（</a:t>
            </a:r>
            <a:r>
              <a:rPr lang="en-US" altLang="zh-CN" sz="1335" dirty="0">
                <a:solidFill>
                  <a:srgbClr val="FFFFFF"/>
                </a:solidFill>
                <a:latin typeface="微软雅黑" panose="020B0503020204020204" charset="-122"/>
                <a:ea typeface="微软雅黑" panose="020B0503020204020204" charset="-122"/>
              </a:rPr>
              <a:t>Action),</a:t>
            </a:r>
            <a:r>
              <a:rPr lang="zh-CN" altLang="en-US" sz="1335" dirty="0">
                <a:solidFill>
                  <a:srgbClr val="FFFFFF"/>
                </a:solidFill>
                <a:latin typeface="微软雅黑" panose="020B0503020204020204" charset="-122"/>
                <a:ea typeface="微软雅黑" panose="020B0503020204020204" charset="-122"/>
              </a:rPr>
              <a:t>转移（</a:t>
            </a:r>
            <a:r>
              <a:rPr lang="en-US" altLang="zh-CN" sz="1335" dirty="0">
                <a:solidFill>
                  <a:srgbClr val="FFFFFF"/>
                </a:solidFill>
                <a:latin typeface="微软雅黑" panose="020B0503020204020204" charset="-122"/>
                <a:ea typeface="微软雅黑" panose="020B0503020204020204" charset="-122"/>
              </a:rPr>
              <a:t>Transition)</a:t>
            </a:r>
            <a:r>
              <a:rPr lang="zh-CN" altLang="en-US" sz="1335" dirty="0">
                <a:solidFill>
                  <a:srgbClr val="FFFFFF"/>
                </a:solidFill>
                <a:latin typeface="微软雅黑" panose="020B0503020204020204" charset="-122"/>
                <a:ea typeface="微软雅黑" panose="020B0503020204020204" charset="-122"/>
              </a:rPr>
              <a:t>，状态，转换</a:t>
            </a:r>
            <a:endParaRPr lang="zh-CN" altLang="en-US"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35941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对应对象的操作</a:t>
            </a:r>
            <a:r>
              <a:rPr lang="zh-CN" altLang="en-US" sz="1335" dirty="0">
                <a:solidFill>
                  <a:srgbClr val="FFFFFF"/>
                </a:solidFill>
                <a:latin typeface="微软雅黑" panose="020B0503020204020204" charset="-122"/>
                <a:ea typeface="微软雅黑" panose="020B0503020204020204" charset="-122"/>
              </a:rPr>
              <a:t>。</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过渡事件</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5" name="文本框 104"/>
          <p:cNvSpPr txBox="1"/>
          <p:nvPr/>
        </p:nvSpPr>
        <p:spPr>
          <a:xfrm flipH="1">
            <a:off x="190500" y="4953000"/>
            <a:ext cx="2671445" cy="35941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发生事件的条件。</a:t>
            </a:r>
            <a:endParaRPr lang="zh-CN" sz="1335" dirty="0">
              <a:solidFill>
                <a:srgbClr val="FFFFFF"/>
              </a:solidFill>
              <a:latin typeface="微软雅黑" panose="020B0503020204020204" charset="-122"/>
              <a:ea typeface="微软雅黑" panose="020B0503020204020204" charset="-122"/>
            </a:endParaRPr>
          </a:p>
        </p:txBody>
      </p:sp>
      <p:sp>
        <p:nvSpPr>
          <p:cNvPr id="106" name="文本框 105"/>
          <p:cNvSpPr txBox="1"/>
          <p:nvPr/>
        </p:nvSpPr>
        <p:spPr>
          <a:xfrm flipH="1">
            <a:off x="622300" y="4369435"/>
            <a:ext cx="215074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警戒条件</a:t>
            </a:r>
            <a:endParaRPr kumimoji="1" lang="zh-CN"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0" name="文本框 109"/>
          <p:cNvSpPr txBox="1"/>
          <p:nvPr/>
        </p:nvSpPr>
        <p:spPr>
          <a:xfrm>
            <a:off x="9398635" y="3351530"/>
            <a:ext cx="2590165" cy="35941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发生事件时的处理</a:t>
            </a:r>
            <a:endParaRPr lang="zh-CN" sz="1335" dirty="0">
              <a:solidFill>
                <a:srgbClr val="FFFFFF"/>
              </a:solidFill>
              <a:latin typeface="微软雅黑" panose="020B0503020204020204" charset="-122"/>
              <a:ea typeface="微软雅黑" panose="020B0503020204020204" charset="-122"/>
            </a:endParaRPr>
          </a:p>
        </p:txBody>
      </p:sp>
      <p:sp>
        <p:nvSpPr>
          <p:cNvPr id="111" name="文本框 110"/>
          <p:cNvSpPr txBox="1"/>
          <p:nvPr/>
        </p:nvSpPr>
        <p:spPr>
          <a:xfrm>
            <a:off x="9272905" y="278320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动作</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5" name="文本框 114"/>
          <p:cNvSpPr txBox="1"/>
          <p:nvPr/>
        </p:nvSpPr>
        <p:spPr>
          <a:xfrm>
            <a:off x="9398635" y="4953000"/>
            <a:ext cx="2590165"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从一个状态到另一个状态间的连线</a:t>
            </a:r>
            <a:endParaRPr lang="zh-CN" sz="1335" dirty="0">
              <a:solidFill>
                <a:srgbClr val="FFFFFF"/>
              </a:solidFill>
              <a:latin typeface="微软雅黑" panose="020B0503020204020204" charset="-122"/>
              <a:ea typeface="微软雅黑" panose="020B0503020204020204" charset="-122"/>
            </a:endParaRPr>
          </a:p>
        </p:txBody>
      </p:sp>
      <p:sp>
        <p:nvSpPr>
          <p:cNvPr id="116" name="文本框 115"/>
          <p:cNvSpPr txBox="1"/>
          <p:nvPr/>
        </p:nvSpPr>
        <p:spPr>
          <a:xfrm>
            <a:off x="9272905" y="450342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转移</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4.2 </a:t>
            </a:r>
            <a:r>
              <a:rPr lang="zh-CN" altLang="en-US" sz="1865" b="1" dirty="0">
                <a:solidFill>
                  <a:srgbClr val="FB5F63"/>
                </a:solidFill>
                <a:latin typeface="Arial" panose="020B0604020202020204"/>
              </a:rPr>
              <a:t>状态机的基本元素</a:t>
            </a:r>
            <a:endParaRPr lang="zh-CN" altLang="en-US" sz="1865" b="1" dirty="0">
              <a:solidFill>
                <a:srgbClr val="FB5F63"/>
              </a:solidFill>
              <a:latin typeface="Arial" panose="020B0604020202020204"/>
            </a:endParaRPr>
          </a:p>
        </p:txBody>
      </p:sp>
      <p:grpSp>
        <p:nvGrpSpPr>
          <p:cNvPr id="7" name="组 96"/>
          <p:cNvGrpSpPr/>
          <p:nvPr/>
        </p:nvGrpSpPr>
        <p:grpSpPr>
          <a:xfrm rot="0">
            <a:off x="7909560" y="123571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9398635" y="1235710"/>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状态</a:t>
            </a:r>
            <a:endParaRPr kumimoji="1" lang="zh-CN" sz="3200" b="1" dirty="0">
              <a:solidFill>
                <a:srgbClr val="F9F5EE"/>
              </a:solidFill>
              <a:ea typeface="微软雅黑" panose="020B0503020204020204" charset="-122"/>
            </a:endParaRPr>
          </a:p>
        </p:txBody>
      </p:sp>
      <p:sp>
        <p:nvSpPr>
          <p:cNvPr id="12" name="文本框 11"/>
          <p:cNvSpPr txBox="1"/>
          <p:nvPr/>
        </p:nvSpPr>
        <p:spPr>
          <a:xfrm>
            <a:off x="9398635" y="1842770"/>
            <a:ext cx="2590165" cy="627380"/>
          </a:xfrm>
          <a:prstGeom prst="rect">
            <a:avLst/>
          </a:prstGeom>
          <a:noFill/>
        </p:spPr>
        <p:txBody>
          <a:bodyPr wrap="square" rtlCol="0">
            <a:spAutoFit/>
          </a:bodyPr>
          <a:p>
            <a:pPr defTabSz="608965">
              <a:lnSpc>
                <a:spcPct val="130000"/>
              </a:lnSpc>
            </a:pPr>
            <a:r>
              <a:rPr lang="zh-CN" sz="1335" dirty="0">
                <a:solidFill>
                  <a:srgbClr val="FFFFFF"/>
                </a:solidFill>
                <a:latin typeface="微软雅黑" panose="020B0503020204020204" charset="-122"/>
                <a:ea typeface="微软雅黑" panose="020B0503020204020204" charset="-122"/>
              </a:rPr>
              <a:t>定义对象在其生命周期中的条件和状况</a:t>
            </a:r>
            <a:endParaRPr lang="zh-CN" sz="1335" dirty="0">
              <a:solidFill>
                <a:srgbClr val="FFFFFF"/>
              </a:solidFill>
              <a:latin typeface="微软雅黑" panose="020B0503020204020204" charset="-122"/>
              <a:ea typeface="微软雅黑" panose="020B0503020204020204" charset="-122"/>
            </a:endParaRPr>
          </a:p>
        </p:txBody>
      </p:sp>
      <p:sp>
        <p:nvSpPr>
          <p:cNvPr id="13" name="椭圆 12"/>
          <p:cNvSpPr/>
          <p:nvPr/>
        </p:nvSpPr>
        <p:spPr>
          <a:xfrm>
            <a:off x="3154757" y="3157934"/>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nvGrpSpPr>
          <p:cNvPr id="14" name="组 96"/>
          <p:cNvGrpSpPr/>
          <p:nvPr/>
        </p:nvGrpSpPr>
        <p:grpSpPr>
          <a:xfrm rot="0">
            <a:off x="2773045" y="5869305"/>
            <a:ext cx="1363345" cy="1363345"/>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7" name="椭圆 16"/>
          <p:cNvSpPr/>
          <p:nvPr/>
        </p:nvSpPr>
        <p:spPr>
          <a:xfrm>
            <a:off x="3029027" y="6125289"/>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8" name="文本框 17"/>
          <p:cNvSpPr txBox="1"/>
          <p:nvPr/>
        </p:nvSpPr>
        <p:spPr>
          <a:xfrm flipH="1">
            <a:off x="621665" y="5740400"/>
            <a:ext cx="2150745" cy="583565"/>
          </a:xfrm>
          <a:prstGeom prst="rect">
            <a:avLst/>
          </a:prstGeom>
          <a:noFill/>
        </p:spPr>
        <p:txBody>
          <a:bodyPr wrap="square" rtlCol="0">
            <a:spAutoFit/>
          </a:bodyPr>
          <a:p>
            <a:pPr algn="r" defTabSz="608965"/>
            <a:r>
              <a:rPr kumimoji="1" lang="zh-CN" sz="3200" b="1" dirty="0">
                <a:solidFill>
                  <a:srgbClr val="F9F5EE"/>
                </a:solidFill>
                <a:ea typeface="微软雅黑" panose="020B0503020204020204" charset="-122"/>
              </a:rPr>
              <a:t>转换</a:t>
            </a:r>
            <a:endParaRPr kumimoji="1" lang="zh-CN" sz="3200" b="1" dirty="0">
              <a:solidFill>
                <a:srgbClr val="F9F5EE"/>
              </a:solidFill>
              <a:ea typeface="微软雅黑" panose="020B0503020204020204" charset="-122"/>
            </a:endParaRPr>
          </a:p>
        </p:txBody>
      </p:sp>
      <p:sp>
        <p:nvSpPr>
          <p:cNvPr id="19" name="文本框 18"/>
          <p:cNvSpPr txBox="1"/>
          <p:nvPr/>
        </p:nvSpPr>
        <p:spPr>
          <a:xfrm flipH="1">
            <a:off x="100965" y="6497955"/>
            <a:ext cx="2671445" cy="359410"/>
          </a:xfrm>
          <a:prstGeom prst="rect">
            <a:avLst/>
          </a:prstGeom>
          <a:noFill/>
        </p:spPr>
        <p:txBody>
          <a:bodyPr wrap="square" rtlCol="0">
            <a:spAutoFit/>
          </a:bodyPr>
          <a:p>
            <a:pPr algn="r" defTabSz="608965">
              <a:lnSpc>
                <a:spcPct val="130000"/>
              </a:lnSpc>
            </a:pPr>
            <a:r>
              <a:rPr lang="zh-CN" sz="1335" dirty="0">
                <a:solidFill>
                  <a:srgbClr val="FFFFFF"/>
                </a:solidFill>
                <a:latin typeface="微软雅黑" panose="020B0503020204020204" charset="-122"/>
                <a:ea typeface="微软雅黑" panose="020B0503020204020204" charset="-122"/>
              </a:rPr>
              <a:t>状态之间的转移。</a:t>
            </a:r>
            <a:endParaRPr lang="zh-CN" sz="1335"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2300" y="1574800"/>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一</a:t>
            </a:r>
            <a:r>
              <a:rPr sz="1335" dirty="0">
                <a:solidFill>
                  <a:srgbClr val="FFFFFF"/>
                </a:solidFill>
                <a:latin typeface="微软雅黑" panose="020B0503020204020204" charset="-122"/>
                <a:ea typeface="微软雅黑" panose="020B0503020204020204" charset="-122"/>
              </a:rPr>
              <a:t>个对象的状态可能包含子状态</a:t>
            </a:r>
            <a:r>
              <a:rPr lang="zh-CN" sz="1335" dirty="0">
                <a:solidFill>
                  <a:srgbClr val="FFFFFF"/>
                </a:solidFill>
                <a:latin typeface="微软雅黑" panose="020B0503020204020204" charset="-122"/>
                <a:ea typeface="微软雅黑" panose="020B0503020204020204" charset="-122"/>
              </a:rPr>
              <a:t>或</a:t>
            </a:r>
            <a:r>
              <a:rPr sz="1335" dirty="0">
                <a:solidFill>
                  <a:srgbClr val="FFFFFF"/>
                </a:solidFill>
                <a:latin typeface="微软雅黑" panose="020B0503020204020204" charset="-122"/>
                <a:ea typeface="微软雅黑" panose="020B0503020204020204" charset="-122"/>
              </a:rPr>
              <a:t>其他一些更加详细的内容</a:t>
            </a:r>
            <a:r>
              <a:rPr lang="zh-CN" sz="1335" dirty="0">
                <a:solidFill>
                  <a:srgbClr val="FFFFFF"/>
                </a:solidFill>
                <a:latin typeface="微软雅黑" panose="020B0503020204020204" charset="-122"/>
                <a:ea typeface="微软雅黑" panose="020B0503020204020204" charset="-122"/>
              </a:rPr>
              <a:t>。由以下这些内容组成</a:t>
            </a:r>
            <a:endParaRPr lang="zh-CN"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627380"/>
          </a:xfrm>
          <a:prstGeom prst="rect">
            <a:avLst/>
          </a:prstGeom>
          <a:noFill/>
        </p:spPr>
        <p:txBody>
          <a:bodyPr wrap="square" rtlCol="0">
            <a:spAutoFit/>
          </a:bodyPr>
          <a:lstStyle/>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将一个状态与与其他状态区分开来的文本字符串</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名称</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6" name="文本框 105"/>
          <p:cNvSpPr txBox="1"/>
          <p:nvPr/>
        </p:nvSpPr>
        <p:spPr>
          <a:xfrm flipH="1">
            <a:off x="622300" y="4369435"/>
            <a:ext cx="2150745" cy="107632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进入</a:t>
            </a:r>
            <a:r>
              <a:rPr kumimoji="1" lang="en-US" altLang="zh-CN" sz="3200" b="1" dirty="0">
                <a:solidFill>
                  <a:srgbClr val="F9F5EE"/>
                </a:solidFill>
                <a:ea typeface="微软雅黑" panose="020B0503020204020204" charset="-122"/>
              </a:rPr>
              <a:t>/</a:t>
            </a:r>
            <a:r>
              <a:rPr kumimoji="1" lang="zh-CN" altLang="en-US" sz="3200" b="1" dirty="0">
                <a:solidFill>
                  <a:srgbClr val="F9F5EE"/>
                </a:solidFill>
                <a:ea typeface="微软雅黑" panose="020B0503020204020204" charset="-122"/>
              </a:rPr>
              <a:t>退出动作</a:t>
            </a:r>
            <a:endParaRPr kumimoji="1" lang="zh-CN" altLang="en-US"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1" name="文本框 110"/>
          <p:cNvSpPr txBox="1"/>
          <p:nvPr/>
        </p:nvSpPr>
        <p:spPr>
          <a:xfrm>
            <a:off x="9272905" y="278320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内部转换</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6" name="文本框 115"/>
          <p:cNvSpPr txBox="1"/>
          <p:nvPr/>
        </p:nvSpPr>
        <p:spPr>
          <a:xfrm>
            <a:off x="9272905" y="450342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子状态</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105664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4.3 </a:t>
            </a:r>
            <a:r>
              <a:rPr lang="zh-CN" altLang="en-US" sz="1865" b="1" dirty="0">
                <a:solidFill>
                  <a:srgbClr val="FB5F63"/>
                </a:solidFill>
                <a:latin typeface="Arial" panose="020B0604020202020204"/>
              </a:rPr>
              <a:t>状态</a:t>
            </a:r>
            <a:endParaRPr lang="zh-CN" altLang="en-US" sz="1865" b="1" dirty="0">
              <a:solidFill>
                <a:srgbClr val="FB5F63"/>
              </a:solidFill>
              <a:latin typeface="Arial" panose="020B0604020202020204"/>
            </a:endParaRPr>
          </a:p>
        </p:txBody>
      </p:sp>
      <p:grpSp>
        <p:nvGrpSpPr>
          <p:cNvPr id="7" name="组 96"/>
          <p:cNvGrpSpPr/>
          <p:nvPr/>
        </p:nvGrpSpPr>
        <p:grpSpPr>
          <a:xfrm rot="0">
            <a:off x="7909560" y="123571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9398635" y="1235710"/>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延迟事件</a:t>
            </a:r>
            <a:endParaRPr kumimoji="1" lang="zh-CN" sz="3200" b="1" dirty="0">
              <a:solidFill>
                <a:srgbClr val="F9F5EE"/>
              </a:solidFill>
              <a:ea typeface="微软雅黑" panose="020B0503020204020204" charset="-122"/>
            </a:endParaRPr>
          </a:p>
        </p:txBody>
      </p:sp>
      <p:sp>
        <p:nvSpPr>
          <p:cNvPr id="13" name="椭圆 12"/>
          <p:cNvSpPr/>
          <p:nvPr/>
        </p:nvSpPr>
        <p:spPr>
          <a:xfrm>
            <a:off x="3154757" y="3157934"/>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a:t>
            </a:r>
            <a:endParaRPr kumimoji="1" lang="zh-CN" altLang="en-US" dirty="0" smtClean="0"/>
          </a:p>
        </p:txBody>
      </p:sp>
      <p:sp>
        <p:nvSpPr>
          <p:cNvPr id="19" name="矩形 18"/>
          <p:cNvSpPr/>
          <p:nvPr/>
        </p:nvSpPr>
        <p:spPr>
          <a:xfrm>
            <a:off x="5226685" y="1695450"/>
            <a:ext cx="5976620" cy="404812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进人/退出</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动作(entry/exit eetion)表示进入/退出这个状态所执行的动作。人口动作的语法是entry/执行的动作:出口动作的语法是exi</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/执行的动作。每当进入或退出状态时，进入和退出操作将分则允许发出同一操作。 这可以通过进入和退出操作来顺利地完成，而不必明确地将操作放在每个输入或输出转移上。动作与一个转移相关联，在较少的时间内完成，其操作具有原子性，也可以是动作序列，通常发生于状态的初始化、进人和退出时。进人和退出操作可能没有实参或警戒条件。位于模型元素的状态机顶层的进人操作可能具有特定的参数，这些参数代表r在创建该模型元素时状态机所接收到的实参。</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4" name="文本框 3"/>
          <p:cNvSpPr txBox="1"/>
          <p:nvPr/>
        </p:nvSpPr>
        <p:spPr>
          <a:xfrm>
            <a:off x="632460" y="693420"/>
            <a:ext cx="4123055"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3.1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顺序图概述</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632460" y="1786255"/>
            <a:ext cx="10173335" cy="922020"/>
          </a:xfrm>
          <a:prstGeom prst="rect">
            <a:avLst/>
          </a:prstGeom>
          <a:noFill/>
        </p:spPr>
        <p:txBody>
          <a:bodyPr wrap="square" rtlCol="0">
            <a:spAutoFit/>
          </a:bodyPr>
          <a:p>
            <a:r>
              <a:rPr>
                <a:latin typeface="微软雅黑" panose="020B0503020204020204" charset="-122"/>
                <a:ea typeface="微软雅黑" panose="020B0503020204020204" charset="-122"/>
              </a:rPr>
              <a:t>顺序图(Sequence Diagram)是强调消息时间顺序的交互图，它描述了对象之间</a:t>
            </a:r>
            <a:r>
              <a:rPr lang="zh-CN">
                <a:latin typeface="微软雅黑" panose="020B0503020204020204" charset="-122"/>
                <a:ea typeface="微软雅黑" panose="020B0503020204020204" charset="-122"/>
              </a:rPr>
              <a:t>传递消息</a:t>
            </a:r>
            <a:r>
              <a:rPr>
                <a:latin typeface="微软雅黑" panose="020B0503020204020204" charset="-122"/>
                <a:ea typeface="微软雅黑" panose="020B0503020204020204" charset="-122"/>
              </a:rPr>
              <a:t>的时间顺序,用于表示用例中的行为顺序。顺序图将交互关系表示为一个二维图。横向轴代表了在协作中各独立对象的类元角色。纵向轴是时间轴.时间沿竖线向下延伸</a:t>
            </a:r>
            <a:endParaRPr>
              <a:latin typeface="微软雅黑" panose="020B0503020204020204" charset="-122"/>
              <a:ea typeface="微软雅黑" panose="020B0503020204020204" charset="-122"/>
            </a:endParaRPr>
          </a:p>
        </p:txBody>
      </p:sp>
      <p:sp>
        <p:nvSpPr>
          <p:cNvPr id="6" name="文本框 5"/>
          <p:cNvSpPr txBox="1"/>
          <p:nvPr/>
        </p:nvSpPr>
        <p:spPr>
          <a:xfrm>
            <a:off x="632460" y="2802255"/>
            <a:ext cx="10172700" cy="922020"/>
          </a:xfrm>
          <a:prstGeom prst="rect">
            <a:avLst/>
          </a:prstGeom>
          <a:noFill/>
        </p:spPr>
        <p:txBody>
          <a:bodyPr wrap="square" rtlCol="0">
            <a:spAutoFit/>
          </a:bodyPr>
          <a:p>
            <a:r>
              <a:rPr>
                <a:latin typeface="微软雅黑" panose="020B0503020204020204" charset="-122"/>
                <a:ea typeface="微软雅黑" panose="020B0503020204020204" charset="-122"/>
              </a:rPr>
              <a:t>顺序图主要用于按照交互发生的一系列顺序，显示对象之间的这些交互。很像类图，开发者一般认为顺序图只对他们有意义。 在项目的</a:t>
            </a:r>
            <a:r>
              <a:rPr lang="zh-CN">
                <a:latin typeface="微软雅黑" panose="020B0503020204020204" charset="-122"/>
                <a:ea typeface="微软雅黑" panose="020B0503020204020204" charset="-122"/>
              </a:rPr>
              <a:t>需求</a:t>
            </a:r>
            <a:r>
              <a:rPr>
                <a:latin typeface="微软雅黑" panose="020B0503020204020204" charset="-122"/>
                <a:ea typeface="微软雅黑" panose="020B0503020204020204" charset="-122"/>
              </a:rPr>
              <a:t>阶段</a:t>
            </a:r>
            <a:r>
              <a:rPr 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分析师能通过提供一个更加正式层次的表达 把用例带</a:t>
            </a:r>
            <a:r>
              <a:rPr lang="zh-CN">
                <a:latin typeface="微软雅黑" panose="020B0503020204020204" charset="-122"/>
                <a:ea typeface="微软雅黑" panose="020B0503020204020204" charset="-122"/>
              </a:rPr>
              <a:t>入下一层次。</a:t>
            </a:r>
            <a:r>
              <a:rPr>
                <a:latin typeface="微软雅黑" panose="020B0503020204020204" charset="-122"/>
                <a:ea typeface="微软雅黑" panose="020B0503020204020204" charset="-122"/>
              </a:rPr>
              <a:t> 那种情况下，用例常常被细化为一个或者更多的顺序图。</a:t>
            </a:r>
            <a:endParaRPr>
              <a:latin typeface="微软雅黑" panose="020B0503020204020204" charset="-122"/>
              <a:ea typeface="微软雅黑" panose="020B0503020204020204" charset="-122"/>
            </a:endParaRPr>
          </a:p>
        </p:txBody>
      </p:sp>
      <p:sp>
        <p:nvSpPr>
          <p:cNvPr id="7" name="文本框 6"/>
          <p:cNvSpPr txBox="1"/>
          <p:nvPr/>
        </p:nvSpPr>
        <p:spPr>
          <a:xfrm>
            <a:off x="633730" y="3951605"/>
            <a:ext cx="10172065" cy="1198880"/>
          </a:xfrm>
          <a:prstGeom prst="rect">
            <a:avLst/>
          </a:prstGeom>
          <a:noFill/>
        </p:spPr>
        <p:txBody>
          <a:bodyPr wrap="square" rtlCol="0">
            <a:spAutoFit/>
          </a:bodyPr>
          <a:p>
            <a:pPr algn="l"/>
            <a:r>
              <a:rPr>
                <a:latin typeface="微软雅黑" panose="020B0503020204020204" charset="-122"/>
                <a:ea typeface="微软雅黑" panose="020B0503020204020204" charset="-122"/>
              </a:rPr>
              <a:t>顺序图的主要用途之一，是把用例表达的需求，转化为进一步、更加正式层次的精细表达。用例常常被细化为一个或者更多的顺序图。顺序图除了在设计新系统方面的用途外，它们还能用来记录一个存在系统(称它为“遗产”）的对象现在如何交互。  当把这个系统移交给另一个人或者组织时，这个文档很有用</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p:txBody>
      </p:sp>
      <p:sp>
        <p:nvSpPr>
          <p:cNvPr id="9" name="文本框 8"/>
          <p:cNvSpPr txBox="1"/>
          <p:nvPr/>
        </p:nvSpPr>
        <p:spPr>
          <a:xfrm>
            <a:off x="633095" y="5305425"/>
            <a:ext cx="10172700" cy="368300"/>
          </a:xfrm>
          <a:prstGeom prst="rect">
            <a:avLst/>
          </a:prstGeom>
          <a:noFill/>
        </p:spPr>
        <p:txBody>
          <a:bodyPr wrap="square" rtlCol="0">
            <a:spAutoFit/>
          </a:bodyPr>
          <a:p>
            <a:r>
              <a:rPr>
                <a:latin typeface="微软雅黑" panose="020B0503020204020204" charset="-122"/>
                <a:ea typeface="微软雅黑" panose="020B0503020204020204" charset="-122"/>
              </a:rPr>
              <a:t>UML顺序图是用来描述类与类之间的方法调用过程(或消息发送)是如何实现的。</a:t>
            </a:r>
            <a:endParaRPr>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a:t>
            </a:r>
            <a:endParaRPr kumimoji="1" lang="zh-CN" altLang="en-US" dirty="0" smtClean="0"/>
          </a:p>
        </p:txBody>
      </p:sp>
      <p:sp>
        <p:nvSpPr>
          <p:cNvPr id="19" name="矩形 18"/>
          <p:cNvSpPr/>
          <p:nvPr/>
        </p:nvSpPr>
        <p:spPr>
          <a:xfrm>
            <a:off x="5226685" y="1695450"/>
            <a:ext cx="5976620" cy="332867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内部转换( Internad Transition)使事件可以在不退出状态的情况下在状态内得到处理，从而可避免触发进入或退出操作，定义内部转换的原因是有时候入口/出口动作显得是多余的。例如，某状态的入口/出口分别是打开/关闭某文件但如果用户仅仅是想更改该文件的文件名，那么，这里所定义的入口/出口动作显得多余，这时就可以使用内部转换，而不触发入口/出口动作的执行。内部转移可能会有带参数和警戒条件的事件,它们所代表的基本上是中断处理程序</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5226685" y="1695450"/>
            <a:ext cx="5976620" cy="188976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状态机图中嵌套在另外一个状态中的状态称为子状态（</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Sub State)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，具有子状态的状态被称为组合状态，子状态可能被嵌套到任意级别，嵌套的状态机最多拥有一个初始状态和一个终止状态，可以分为顺序子状态和并发子状态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76445" y="3463290"/>
            <a:ext cx="7276465" cy="2400300"/>
          </a:xfrm>
          <a:prstGeom prst="rect">
            <a:avLst/>
          </a:prstGeom>
        </p:spPr>
      </p:pic>
      <p:sp>
        <p:nvSpPr>
          <p:cNvPr id="4" name="文本框 3"/>
          <p:cNvSpPr txBox="1"/>
          <p:nvPr/>
        </p:nvSpPr>
        <p:spPr>
          <a:xfrm>
            <a:off x="6978015" y="6050280"/>
            <a:ext cx="4594225" cy="245110"/>
          </a:xfrm>
          <a:prstGeom prst="rect">
            <a:avLst/>
          </a:prstGeom>
          <a:noFill/>
        </p:spPr>
        <p:txBody>
          <a:bodyPr wrap="square" rtlCol="0">
            <a:spAutoFit/>
          </a:bodyPr>
          <a:p>
            <a:r>
              <a:rPr lang="zh-CN" altLang="en-US" sz="1000">
                <a:solidFill>
                  <a:schemeClr val="bg1"/>
                </a:solidFill>
              </a:rPr>
              <a:t>例：图书信息系统的图书查询子状态</a:t>
            </a:r>
            <a:endParaRPr lang="zh-CN" altLang="en-US" sz="10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a:t>
            </a:r>
            <a:endParaRPr kumimoji="1" lang="zh-CN" altLang="en-US" dirty="0" smtClean="0"/>
          </a:p>
        </p:txBody>
      </p:sp>
      <p:sp>
        <p:nvSpPr>
          <p:cNvPr id="19" name="矩形 18"/>
          <p:cNvSpPr/>
          <p:nvPr/>
        </p:nvSpPr>
        <p:spPr>
          <a:xfrm>
            <a:off x="5226685" y="1695450"/>
            <a:ext cx="597662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顺序子状态：顺序子状态是按照顺序一个一个出现的。如果一个复合状态的子状态对应的对象在其生命周期内的任何时刻都只能处于一个子状态，即不会有多个状态同时发生的状态，这个子状态叫顺序子状态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5226685" y="3754755"/>
            <a:ext cx="5771515" cy="2030095"/>
          </a:xfrm>
          <a:prstGeom prst="rect">
            <a:avLst/>
          </a:prstGeom>
          <a:noFill/>
        </p:spPr>
        <p:txBody>
          <a:bodyPr wrap="square" rtlCol="0">
            <a:spAutoFit/>
          </a:bodyPr>
          <a:p>
            <a:r>
              <a:rPr lang="zh-CN" altLang="en-US">
                <a:solidFill>
                  <a:schemeClr val="bg1"/>
                </a:solidFill>
              </a:rPr>
              <a:t>并发子状态：所有这些与前面的顺序子状态的转移同时进行。尽管每个状态序列是一组顺序子状态，但是两个状态序列之间是并发关系。并发子状态(Concurrent Substate)之间用虚线隔开，表示状态序列之间是并发关系。</a:t>
            </a:r>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a:t>
            </a:r>
            <a:endParaRPr kumimoji="1" lang="zh-CN" altLang="en-US" dirty="0" smtClean="0"/>
          </a:p>
        </p:txBody>
      </p:sp>
      <p:sp>
        <p:nvSpPr>
          <p:cNvPr id="19" name="矩形 18"/>
          <p:cNvSpPr/>
          <p:nvPr/>
        </p:nvSpPr>
        <p:spPr>
          <a:xfrm>
            <a:off x="5226685" y="1695450"/>
            <a:ext cx="5976620" cy="332867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延迟事件：延迟事件( Deferred Event)是其处理过程被推迟的事件，它们的处理过程要到事件不被延迟的状态被激活时才会执行。当该状态被激活时，将触发该事件，同时可能导致转移像该事件刚刚发生)。要实施延迟的事件，需要有事件的内部队列，也就是延迟事件的一个列表，如果事件已发生但被列为延迟，它就会被添加到队列中。队列中的事件当前状态下不会处理。当对象进人了不会使事件延迟的状态时，将立即从该队列中取出这些事件。对了这此被延迟的事件，可以使用状态的延迟事件来建模。</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5226685" y="1695450"/>
            <a:ext cx="597662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UML状态机图中转换是两个状态之间的一种关系， 表示对象将在源状态(SureSure)或当前状态中执行定的动作并在某个特定事件发生而且某个特定的警界条件满足时进人目标状态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4.4 </a:t>
            </a:r>
            <a:r>
              <a:rPr lang="zh-CN" altLang="en-US" sz="1860" b="1" dirty="0">
                <a:solidFill>
                  <a:srgbClr val="FB5F63"/>
                </a:solidFill>
                <a:latin typeface="Arial" panose="020B0604020202020204"/>
                <a:sym typeface="+mn-ea"/>
              </a:rPr>
              <a:t>转换</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6344920" y="3726180"/>
            <a:ext cx="3418840" cy="971550"/>
          </a:xfrm>
          <a:prstGeom prst="rect">
            <a:avLst/>
          </a:prstGeom>
        </p:spPr>
      </p:pic>
      <p:sp>
        <p:nvSpPr>
          <p:cNvPr id="5" name="文本框 4"/>
          <p:cNvSpPr txBox="1"/>
          <p:nvPr/>
        </p:nvSpPr>
        <p:spPr>
          <a:xfrm>
            <a:off x="7429500" y="4822825"/>
            <a:ext cx="1249680" cy="275590"/>
          </a:xfrm>
          <a:prstGeom prst="rect">
            <a:avLst/>
          </a:prstGeom>
          <a:noFill/>
        </p:spPr>
        <p:txBody>
          <a:bodyPr wrap="none" rtlCol="0">
            <a:spAutoFit/>
          </a:bodyPr>
          <a:p>
            <a:r>
              <a:rPr lang="zh-CN" altLang="zh-CN" sz="1200">
                <a:solidFill>
                  <a:schemeClr val="bg1"/>
                </a:solidFill>
              </a:rPr>
              <a:t>一个简单的转换</a:t>
            </a:r>
            <a:endParaRPr lang="zh-CN" altLang="zh-CN" sz="12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2300" y="1574800"/>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转换由以下</a:t>
            </a:r>
            <a:r>
              <a:rPr lang="en-US" altLang="zh-CN" sz="1335" dirty="0">
                <a:solidFill>
                  <a:srgbClr val="FFFFFF"/>
                </a:solidFill>
                <a:latin typeface="微软雅黑" panose="020B0503020204020204" charset="-122"/>
                <a:ea typeface="微软雅黑" panose="020B0503020204020204" charset="-122"/>
              </a:rPr>
              <a:t>5</a:t>
            </a:r>
            <a:r>
              <a:rPr lang="zh-CN" altLang="en-US" sz="1335" dirty="0">
                <a:solidFill>
                  <a:srgbClr val="FFFFFF"/>
                </a:solidFill>
                <a:latin typeface="微软雅黑" panose="020B0503020204020204" charset="-122"/>
                <a:ea typeface="微软雅黑" panose="020B0503020204020204" charset="-122"/>
              </a:rPr>
              <a:t>个部分组成：源状态，触发事件，监护条件，动作，目标状态</a:t>
            </a:r>
            <a:endParaRPr lang="zh-CN" altLang="en-US"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359410"/>
          </a:xfrm>
          <a:prstGeom prst="rect">
            <a:avLst/>
          </a:prstGeom>
          <a:noFill/>
        </p:spPr>
        <p:txBody>
          <a:bodyPr wrap="square" rtlCol="0">
            <a:spAutoFit/>
          </a:bodyPr>
          <a:lstStyle/>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对象被激发前所处的状态</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源状态</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6" name="文本框 105"/>
          <p:cNvSpPr txBox="1"/>
          <p:nvPr/>
        </p:nvSpPr>
        <p:spPr>
          <a:xfrm flipH="1">
            <a:off x="622300" y="4369435"/>
            <a:ext cx="215074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触发事件</a:t>
            </a:r>
            <a:endParaRPr kumimoji="1" lang="zh-CN"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1" name="文本框 110"/>
          <p:cNvSpPr txBox="1"/>
          <p:nvPr/>
        </p:nvSpPr>
        <p:spPr>
          <a:xfrm>
            <a:off x="9272905" y="278320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动作</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6" name="文本框 115"/>
          <p:cNvSpPr txBox="1"/>
          <p:nvPr/>
        </p:nvSpPr>
        <p:spPr>
          <a:xfrm>
            <a:off x="9272905" y="450342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目标</a:t>
            </a:r>
            <a:r>
              <a:rPr kumimoji="1" lang="zh-CN" sz="3200" b="1" dirty="0">
                <a:solidFill>
                  <a:srgbClr val="F9F5EE"/>
                </a:solidFill>
                <a:ea typeface="微软雅黑" panose="020B0503020204020204" charset="-122"/>
              </a:rPr>
              <a:t>状态</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105664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4.4 </a:t>
            </a:r>
            <a:r>
              <a:rPr lang="zh-CN" altLang="en-US" sz="1865" b="1" dirty="0">
                <a:solidFill>
                  <a:srgbClr val="FB5F63"/>
                </a:solidFill>
                <a:latin typeface="Arial" panose="020B0604020202020204"/>
              </a:rPr>
              <a:t>转换</a:t>
            </a:r>
            <a:endParaRPr lang="zh-CN" altLang="en-US" sz="1865" b="1" dirty="0">
              <a:solidFill>
                <a:srgbClr val="FB5F63"/>
              </a:solidFill>
              <a:latin typeface="Arial" panose="020B0604020202020204"/>
            </a:endParaRPr>
          </a:p>
        </p:txBody>
      </p:sp>
      <p:grpSp>
        <p:nvGrpSpPr>
          <p:cNvPr id="7" name="组 96"/>
          <p:cNvGrpSpPr/>
          <p:nvPr/>
        </p:nvGrpSpPr>
        <p:grpSpPr>
          <a:xfrm rot="0">
            <a:off x="7909560" y="123571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9398635" y="1235710"/>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监护条件</a:t>
            </a:r>
            <a:endParaRPr kumimoji="1" lang="zh-CN" sz="3200" b="1" dirty="0">
              <a:solidFill>
                <a:srgbClr val="F9F5EE"/>
              </a:solidFill>
              <a:ea typeface="微软雅黑" panose="020B0503020204020204" charset="-122"/>
            </a:endParaRPr>
          </a:p>
        </p:txBody>
      </p:sp>
      <p:sp>
        <p:nvSpPr>
          <p:cNvPr id="13" name="椭圆 12"/>
          <p:cNvSpPr/>
          <p:nvPr/>
        </p:nvSpPr>
        <p:spPr>
          <a:xfrm>
            <a:off x="3154757" y="3157934"/>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3" name="文本框 2"/>
          <p:cNvSpPr txBox="1"/>
          <p:nvPr/>
        </p:nvSpPr>
        <p:spPr>
          <a:xfrm flipH="1">
            <a:off x="230505" y="5086985"/>
            <a:ext cx="2773045" cy="359410"/>
          </a:xfrm>
          <a:prstGeom prst="rect">
            <a:avLst/>
          </a:prstGeom>
          <a:noFill/>
        </p:spPr>
        <p:txBody>
          <a:bodyPr wrap="square" rtlCol="0">
            <a:spAutoFit/>
          </a:bodyPr>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指引起转换的事件</a:t>
            </a:r>
            <a:endParaRPr lang="zh-CN" altLang="en-US" sz="1335" dirty="0">
              <a:solidFill>
                <a:srgbClr val="FFFFFF"/>
              </a:solidFill>
              <a:latin typeface="微软雅黑" panose="020B0503020204020204" charset="-122"/>
              <a:ea typeface="微软雅黑" panose="020B0503020204020204" charset="-122"/>
            </a:endParaRPr>
          </a:p>
        </p:txBody>
      </p:sp>
      <p:sp>
        <p:nvSpPr>
          <p:cNvPr id="4" name="文本框 3"/>
          <p:cNvSpPr txBox="1"/>
          <p:nvPr/>
        </p:nvSpPr>
        <p:spPr>
          <a:xfrm flipH="1">
            <a:off x="9398635" y="1842770"/>
            <a:ext cx="2773045" cy="359410"/>
          </a:xfrm>
          <a:prstGeom prst="rect">
            <a:avLst/>
          </a:prstGeom>
          <a:noFill/>
        </p:spPr>
        <p:txBody>
          <a:bodyPr wrap="square" rtlCol="0">
            <a:spAutoFit/>
          </a:bodyPr>
          <a:lstStyle/>
          <a:p>
            <a:pPr algn="l" defTabSz="608965">
              <a:lnSpc>
                <a:spcPct val="130000"/>
              </a:lnSpc>
            </a:pPr>
            <a:r>
              <a:rPr lang="zh-CN" altLang="en-US" sz="1335" dirty="0">
                <a:solidFill>
                  <a:srgbClr val="FFFFFF"/>
                </a:solidFill>
                <a:latin typeface="微软雅黑" panose="020B0503020204020204" charset="-122"/>
                <a:ea typeface="微软雅黑" panose="020B0503020204020204" charset="-122"/>
              </a:rPr>
              <a:t>判定转移是否有效</a:t>
            </a:r>
            <a:endParaRPr lang="zh-CN" altLang="en-US" sz="1335" dirty="0">
              <a:solidFill>
                <a:srgbClr val="FFFFFF"/>
              </a:solidFill>
              <a:latin typeface="微软雅黑" panose="020B0503020204020204" charset="-122"/>
              <a:ea typeface="微软雅黑" panose="020B0503020204020204" charset="-122"/>
            </a:endParaRPr>
          </a:p>
        </p:txBody>
      </p:sp>
      <p:sp>
        <p:nvSpPr>
          <p:cNvPr id="5" name="文本框 4"/>
          <p:cNvSpPr txBox="1"/>
          <p:nvPr/>
        </p:nvSpPr>
        <p:spPr>
          <a:xfrm flipH="1">
            <a:off x="9398635" y="3531235"/>
            <a:ext cx="2773045" cy="359410"/>
          </a:xfrm>
          <a:prstGeom prst="rect">
            <a:avLst/>
          </a:prstGeom>
          <a:noFill/>
        </p:spPr>
        <p:txBody>
          <a:bodyPr wrap="square" rtlCol="0">
            <a:spAutoFit/>
          </a:bodyPr>
          <a:lstStyle/>
          <a:p>
            <a:pPr algn="l" defTabSz="608965">
              <a:lnSpc>
                <a:spcPct val="130000"/>
              </a:lnSpc>
            </a:pPr>
            <a:r>
              <a:rPr lang="zh-CN" altLang="en-US" sz="1335" dirty="0">
                <a:solidFill>
                  <a:srgbClr val="FFFFFF"/>
                </a:solidFill>
                <a:latin typeface="微软雅黑" panose="020B0503020204020204" charset="-122"/>
                <a:ea typeface="微软雅黑" panose="020B0503020204020204" charset="-122"/>
              </a:rPr>
              <a:t>转化发生时执行的原子操作</a:t>
            </a:r>
            <a:endParaRPr lang="zh-CN" altLang="en-US" sz="1335" dirty="0">
              <a:solidFill>
                <a:srgbClr val="FFFFFF"/>
              </a:solidFill>
              <a:latin typeface="微软雅黑" panose="020B0503020204020204" charset="-122"/>
              <a:ea typeface="微软雅黑" panose="020B0503020204020204" charset="-122"/>
            </a:endParaRPr>
          </a:p>
        </p:txBody>
      </p:sp>
      <p:sp>
        <p:nvSpPr>
          <p:cNvPr id="6" name="文本框 5"/>
          <p:cNvSpPr txBox="1"/>
          <p:nvPr/>
        </p:nvSpPr>
        <p:spPr>
          <a:xfrm flipH="1">
            <a:off x="9398635" y="5086985"/>
            <a:ext cx="2773045" cy="359410"/>
          </a:xfrm>
          <a:prstGeom prst="rect">
            <a:avLst/>
          </a:prstGeom>
          <a:noFill/>
        </p:spPr>
        <p:txBody>
          <a:bodyPr wrap="square" rtlCol="0">
            <a:spAutoFit/>
          </a:bodyPr>
          <a:p>
            <a:pPr algn="l" defTabSz="608965">
              <a:lnSpc>
                <a:spcPct val="130000"/>
              </a:lnSpc>
            </a:pPr>
            <a:r>
              <a:rPr lang="zh-CN" altLang="en-US" sz="1335" dirty="0">
                <a:solidFill>
                  <a:srgbClr val="FFFFFF"/>
                </a:solidFill>
                <a:latin typeface="微软雅黑" panose="020B0503020204020204" charset="-122"/>
                <a:ea typeface="微软雅黑" panose="020B0503020204020204" charset="-122"/>
              </a:rPr>
              <a:t>转换完成后所处的状态</a:t>
            </a:r>
            <a:endParaRPr lang="zh-CN" altLang="en-US" sz="1335"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320548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4.5 </a:t>
            </a:r>
            <a:r>
              <a:rPr lang="zh-CN" altLang="en-US" sz="1865" b="1" dirty="0">
                <a:solidFill>
                  <a:schemeClr val="tx1"/>
                </a:solidFill>
                <a:latin typeface="Arial" panose="020B0604020202020204"/>
              </a:rPr>
              <a:t>状态机图</a:t>
            </a:r>
            <a:r>
              <a:rPr lang="zh-CN" altLang="en-US" sz="1865" b="1" dirty="0">
                <a:solidFill>
                  <a:schemeClr val="tx1"/>
                </a:solidFill>
                <a:latin typeface="Arial" panose="020B0604020202020204"/>
              </a:rPr>
              <a:t>建模技术及应用</a:t>
            </a:r>
            <a:endParaRPr lang="zh-CN" altLang="en-US" sz="1865" b="1" dirty="0">
              <a:solidFill>
                <a:schemeClr val="tx1"/>
              </a:solidFill>
              <a:latin typeface="Arial" panose="020B0604020202020204"/>
            </a:endParaRPr>
          </a:p>
        </p:txBody>
      </p:sp>
      <p:grpSp>
        <p:nvGrpSpPr>
          <p:cNvPr id="29" name="组合 28"/>
          <p:cNvGrpSpPr/>
          <p:nvPr/>
        </p:nvGrpSpPr>
        <p:grpSpPr>
          <a:xfrm>
            <a:off x="4402455" y="3736975"/>
            <a:ext cx="596900" cy="2778760"/>
            <a:chOff x="8882" y="2029"/>
            <a:chExt cx="940" cy="4376"/>
          </a:xfrm>
        </p:grpSpPr>
        <p:grpSp>
          <p:nvGrpSpPr>
            <p:cNvPr id="97" name="组 96"/>
            <p:cNvGrpSpPr/>
            <p:nvPr/>
          </p:nvGrpSpPr>
          <p:grpSpPr>
            <a:xfrm rot="0">
              <a:off x="8882" y="2029"/>
              <a:ext cx="940" cy="959"/>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1" name="组 96"/>
            <p:cNvGrpSpPr/>
            <p:nvPr/>
          </p:nvGrpSpPr>
          <p:grpSpPr>
            <a:xfrm rot="0">
              <a:off x="8882" y="3119"/>
              <a:ext cx="940" cy="959"/>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4" name="组 96"/>
            <p:cNvGrpSpPr/>
            <p:nvPr/>
          </p:nvGrpSpPr>
          <p:grpSpPr>
            <a:xfrm rot="0">
              <a:off x="8882" y="5446"/>
              <a:ext cx="940" cy="959"/>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7" name="组 96"/>
            <p:cNvGrpSpPr/>
            <p:nvPr/>
          </p:nvGrpSpPr>
          <p:grpSpPr>
            <a:xfrm rot="0">
              <a:off x="8882" y="4253"/>
              <a:ext cx="940" cy="959"/>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sp>
        <p:nvSpPr>
          <p:cNvPr id="4" name="文本框 3"/>
          <p:cNvSpPr txBox="1"/>
          <p:nvPr/>
        </p:nvSpPr>
        <p:spPr>
          <a:xfrm>
            <a:off x="608965" y="1466850"/>
            <a:ext cx="10974070" cy="1753235"/>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状态机图用于对系统的动态方面建模，当使用状态机图对系统建模时，可以在类用例、子系统或整个系统的语境中使用状态机图，对类用例和系统实例的行为建模。</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状态机图表示某个类所处的不同状态和该类的状态转换信息用状态机图对一</a:t>
            </a:r>
            <a:r>
              <a:rPr lang="zh-CN" altLang="en-US">
                <a:latin typeface="微软雅黑" panose="020B0503020204020204" charset="-122"/>
                <a:ea typeface="微软雅黑" panose="020B0503020204020204" charset="-122"/>
              </a:rPr>
              <a:t>个对象按事件排序的方法建模状态机图是强调从状态到状态的控制流的状态机的简单表示</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根据状态机图在UML中的定义，使用状态机图的最常见的是对反应型对象，尤其是对类、</a:t>
            </a:r>
            <a:r>
              <a:rPr lang="zh-CN" altLang="en-US">
                <a:latin typeface="微软雅黑" panose="020B0503020204020204" charset="-122"/>
                <a:ea typeface="微软雅黑" panose="020B0503020204020204" charset="-122"/>
              </a:rPr>
              <a:t>用例或整个系统的实例的行为建模</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6330950" y="3205480"/>
            <a:ext cx="2468880" cy="368300"/>
          </a:xfrm>
          <a:prstGeom prst="rect">
            <a:avLst/>
          </a:prstGeom>
          <a:noFill/>
        </p:spPr>
        <p:txBody>
          <a:bodyPr wrap="none" rtlCol="0">
            <a:spAutoFit/>
            <a:scene3d>
              <a:camera prst="orthographicFront"/>
              <a:lightRig rig="threePt" dir="t"/>
            </a:scene3d>
          </a:bodyPr>
          <a:p>
            <a:r>
              <a:rPr lang="zh-CN" altLang="en-US">
                <a:ln/>
                <a:solidFill>
                  <a:schemeClr val="tx1"/>
                </a:solidFill>
                <a:effectLst>
                  <a:outerShdw blurRad="38100" dist="19050" dir="2700000" algn="tl" rotWithShape="0">
                    <a:schemeClr val="dk1">
                      <a:alpha val="40000"/>
                    </a:schemeClr>
                  </a:outerShdw>
                </a:effectLst>
              </a:rPr>
              <a:t>反应型对象有以下特点</a:t>
            </a:r>
            <a:endParaRPr lang="zh-CN" altLang="en-US">
              <a:ln/>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5461635" y="3794760"/>
            <a:ext cx="1554480" cy="368300"/>
          </a:xfrm>
          <a:prstGeom prst="rect">
            <a:avLst/>
          </a:prstGeom>
          <a:noFill/>
        </p:spPr>
        <p:txBody>
          <a:bodyPr wrap="none" rtlCol="0">
            <a:spAutoFit/>
          </a:bodyPr>
          <a:p>
            <a:r>
              <a:rPr lang="zh-CN" altLang="en-US"/>
              <a:t>响应外部事件</a:t>
            </a:r>
            <a:endParaRPr lang="zh-CN" altLang="en-US"/>
          </a:p>
        </p:txBody>
      </p:sp>
      <p:sp>
        <p:nvSpPr>
          <p:cNvPr id="9" name="文本框 8"/>
          <p:cNvSpPr txBox="1"/>
          <p:nvPr/>
        </p:nvSpPr>
        <p:spPr>
          <a:xfrm>
            <a:off x="5461635" y="4518025"/>
            <a:ext cx="2240280" cy="368300"/>
          </a:xfrm>
          <a:prstGeom prst="rect">
            <a:avLst/>
          </a:prstGeom>
          <a:noFill/>
        </p:spPr>
        <p:txBody>
          <a:bodyPr wrap="none" rtlCol="0">
            <a:spAutoFit/>
          </a:bodyPr>
          <a:p>
            <a:r>
              <a:rPr lang="zh-CN" altLang="en-US"/>
              <a:t>具有清晰的生命周期</a:t>
            </a:r>
            <a:endParaRPr lang="zh-CN" altLang="en-US"/>
          </a:p>
        </p:txBody>
      </p:sp>
      <p:sp>
        <p:nvSpPr>
          <p:cNvPr id="10" name="文本框 9"/>
          <p:cNvSpPr txBox="1"/>
          <p:nvPr/>
        </p:nvSpPr>
        <p:spPr>
          <a:xfrm>
            <a:off x="5461635" y="5269230"/>
            <a:ext cx="3611880" cy="368300"/>
          </a:xfrm>
          <a:prstGeom prst="rect">
            <a:avLst/>
          </a:prstGeom>
          <a:noFill/>
        </p:spPr>
        <p:txBody>
          <a:bodyPr wrap="none" rtlCol="0">
            <a:spAutoFit/>
          </a:bodyPr>
          <a:p>
            <a:r>
              <a:rPr lang="zh-CN" altLang="en-US"/>
              <a:t>当前行为和过去行为存在依赖关系</a:t>
            </a:r>
            <a:endParaRPr lang="zh-CN" altLang="en-US"/>
          </a:p>
        </p:txBody>
      </p:sp>
      <p:sp>
        <p:nvSpPr>
          <p:cNvPr id="36" name="文本框 35"/>
          <p:cNvSpPr txBox="1"/>
          <p:nvPr/>
        </p:nvSpPr>
        <p:spPr>
          <a:xfrm>
            <a:off x="5461635" y="6078855"/>
            <a:ext cx="6126480" cy="368300"/>
          </a:xfrm>
          <a:prstGeom prst="rect">
            <a:avLst/>
          </a:prstGeom>
          <a:noFill/>
        </p:spPr>
        <p:txBody>
          <a:bodyPr wrap="none" rtlCol="0">
            <a:spAutoFit/>
          </a:bodyPr>
          <a:p>
            <a:r>
              <a:rPr lang="zh-CN" altLang="en-US"/>
              <a:t>在对事件做出反应后，它又变回空闲状态，等待下一个事件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3" name="文本框 2"/>
          <p:cNvSpPr txBox="1"/>
          <p:nvPr/>
        </p:nvSpPr>
        <p:spPr>
          <a:xfrm>
            <a:off x="470535" y="923925"/>
            <a:ext cx="4460240"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状态机图的建模技术及应用</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9" name="椭圆 98"/>
          <p:cNvSpPr/>
          <p:nvPr/>
        </p:nvSpPr>
        <p:spPr>
          <a:xfrm>
            <a:off x="630555" y="229235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5" name="文本框 4"/>
          <p:cNvSpPr txBox="1"/>
          <p:nvPr/>
        </p:nvSpPr>
        <p:spPr>
          <a:xfrm>
            <a:off x="861695" y="1570990"/>
            <a:ext cx="4069080" cy="368300"/>
          </a:xfrm>
          <a:prstGeom prst="rect">
            <a:avLst/>
          </a:prstGeom>
          <a:noFill/>
        </p:spPr>
        <p:txBody>
          <a:bodyPr wrap="none" rtlCol="0">
            <a:spAutoFit/>
          </a:bodyPr>
          <a:p>
            <a:r>
              <a:rPr lang="zh-CN" altLang="en-US"/>
              <a:t>使用状态机图建模时，应遵循以下策略</a:t>
            </a:r>
            <a:endParaRPr lang="zh-CN" altLang="en-US"/>
          </a:p>
        </p:txBody>
      </p:sp>
      <p:sp>
        <p:nvSpPr>
          <p:cNvPr id="6" name="椭圆 5"/>
          <p:cNvSpPr/>
          <p:nvPr/>
        </p:nvSpPr>
        <p:spPr>
          <a:xfrm>
            <a:off x="630511" y="30230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7" name="椭圆 6"/>
          <p:cNvSpPr/>
          <p:nvPr/>
        </p:nvSpPr>
        <p:spPr>
          <a:xfrm>
            <a:off x="630511" y="384792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8" name="椭圆 7"/>
          <p:cNvSpPr/>
          <p:nvPr/>
        </p:nvSpPr>
        <p:spPr>
          <a:xfrm>
            <a:off x="630511" y="461310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630511" y="545320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0" name="椭圆 9"/>
          <p:cNvSpPr/>
          <p:nvPr/>
        </p:nvSpPr>
        <p:spPr>
          <a:xfrm>
            <a:off x="6176601" y="22483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1" name="椭圆 10"/>
          <p:cNvSpPr/>
          <p:nvPr/>
        </p:nvSpPr>
        <p:spPr>
          <a:xfrm>
            <a:off x="6176601" y="30230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7</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2" name="椭圆 11"/>
          <p:cNvSpPr/>
          <p:nvPr/>
        </p:nvSpPr>
        <p:spPr>
          <a:xfrm>
            <a:off x="6176601" y="384792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8</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6176601" y="461310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9</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4" name="椭圆 13"/>
          <p:cNvSpPr/>
          <p:nvPr/>
        </p:nvSpPr>
        <p:spPr>
          <a:xfrm>
            <a:off x="6176645" y="5453380"/>
            <a:ext cx="483235" cy="494030"/>
          </a:xfrm>
          <a:prstGeom prst="ellipse">
            <a:avLst/>
          </a:prstGeom>
          <a:solidFill>
            <a:srgbClr val="FB5F63">
              <a:alpha val="85000"/>
            </a:srgbClr>
          </a:solidFill>
          <a:ln w="9525" cap="flat" cmpd="sng" algn="ctr">
            <a:noFill/>
            <a:prstDash val="solid"/>
          </a:ln>
          <a:effectLst/>
        </p:spPr>
        <p:txBody>
          <a:bodyPr vert="horz" rtlCol="0" anchor="ctr">
            <a:noAutofit/>
          </a:bodyP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charset="-122"/>
              </a:rPr>
              <a:t>0</a:t>
            </a:r>
            <a:endParaRPr kumimoji="1" lang="en-US" altLang="zh-CN" sz="3600" b="1"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charset="-122"/>
            </a:endParaRPr>
          </a:p>
        </p:txBody>
      </p:sp>
      <p:sp>
        <p:nvSpPr>
          <p:cNvPr id="16" name="文本框 15"/>
          <p:cNvSpPr txBox="1"/>
          <p:nvPr/>
        </p:nvSpPr>
        <p:spPr>
          <a:xfrm>
            <a:off x="1457325" y="2311400"/>
            <a:ext cx="2011680" cy="368300"/>
          </a:xfrm>
          <a:prstGeom prst="rect">
            <a:avLst/>
          </a:prstGeom>
          <a:noFill/>
        </p:spPr>
        <p:txBody>
          <a:bodyPr wrap="none" rtlCol="0">
            <a:spAutoFit/>
          </a:bodyPr>
          <a:p>
            <a:r>
              <a:rPr lang="zh-CN" altLang="en-US"/>
              <a:t>选择状态机的语境</a:t>
            </a:r>
            <a:endParaRPr lang="zh-CN" altLang="en-US"/>
          </a:p>
        </p:txBody>
      </p:sp>
      <p:sp>
        <p:nvSpPr>
          <p:cNvPr id="17" name="文本框 16"/>
          <p:cNvSpPr txBox="1"/>
          <p:nvPr/>
        </p:nvSpPr>
        <p:spPr>
          <a:xfrm>
            <a:off x="1433195" y="3086100"/>
            <a:ext cx="2926080" cy="368300"/>
          </a:xfrm>
          <a:prstGeom prst="rect">
            <a:avLst/>
          </a:prstGeom>
          <a:noFill/>
        </p:spPr>
        <p:txBody>
          <a:bodyPr wrap="none" rtlCol="0">
            <a:spAutoFit/>
          </a:bodyPr>
          <a:p>
            <a:r>
              <a:rPr lang="zh-CN" altLang="en-US"/>
              <a:t>选择这个对象的初态和终态</a:t>
            </a:r>
            <a:endParaRPr lang="zh-CN" altLang="en-US"/>
          </a:p>
        </p:txBody>
      </p:sp>
      <p:sp>
        <p:nvSpPr>
          <p:cNvPr id="20" name="文本框 19"/>
          <p:cNvSpPr txBox="1"/>
          <p:nvPr/>
        </p:nvSpPr>
        <p:spPr>
          <a:xfrm>
            <a:off x="1433195" y="3973830"/>
            <a:ext cx="4297680" cy="368300"/>
          </a:xfrm>
          <a:prstGeom prst="rect">
            <a:avLst/>
          </a:prstGeom>
          <a:noFill/>
        </p:spPr>
        <p:txBody>
          <a:bodyPr wrap="none" rtlCol="0">
            <a:spAutoFit/>
          </a:bodyPr>
          <a:p>
            <a:r>
              <a:rPr lang="zh-CN" altLang="en-US"/>
              <a:t>考虑对象可能在其中存在一段时间的条件</a:t>
            </a:r>
            <a:endParaRPr lang="zh-CN" altLang="en-US"/>
          </a:p>
        </p:txBody>
      </p:sp>
      <p:sp>
        <p:nvSpPr>
          <p:cNvPr id="21" name="文本框 20"/>
          <p:cNvSpPr txBox="1"/>
          <p:nvPr/>
        </p:nvSpPr>
        <p:spPr>
          <a:xfrm>
            <a:off x="1457325" y="4613275"/>
            <a:ext cx="3154680" cy="368300"/>
          </a:xfrm>
          <a:prstGeom prst="rect">
            <a:avLst/>
          </a:prstGeom>
          <a:noFill/>
        </p:spPr>
        <p:txBody>
          <a:bodyPr wrap="none" rtlCol="0">
            <a:spAutoFit/>
          </a:bodyPr>
          <a:p>
            <a:r>
              <a:rPr lang="zh-CN" altLang="en-US"/>
              <a:t>决定稳定状态的有意义的顺序</a:t>
            </a:r>
            <a:endParaRPr lang="zh-CN" altLang="en-US"/>
          </a:p>
        </p:txBody>
      </p:sp>
      <p:sp>
        <p:nvSpPr>
          <p:cNvPr id="22" name="文本框 21"/>
          <p:cNvSpPr txBox="1"/>
          <p:nvPr/>
        </p:nvSpPr>
        <p:spPr>
          <a:xfrm>
            <a:off x="1433195" y="5453380"/>
            <a:ext cx="4297680" cy="368300"/>
          </a:xfrm>
          <a:prstGeom prst="rect">
            <a:avLst/>
          </a:prstGeom>
          <a:noFill/>
        </p:spPr>
        <p:txBody>
          <a:bodyPr wrap="none" rtlCol="0">
            <a:spAutoFit/>
          </a:bodyPr>
          <a:p>
            <a:r>
              <a:rPr lang="zh-CN" altLang="en-US"/>
              <a:t>决定可能触发从状态到状态的转换的事件</a:t>
            </a:r>
            <a:endParaRPr lang="zh-CN" altLang="en-US"/>
          </a:p>
        </p:txBody>
      </p:sp>
      <p:sp>
        <p:nvSpPr>
          <p:cNvPr id="23" name="文本框 22"/>
          <p:cNvSpPr txBox="1"/>
          <p:nvPr/>
        </p:nvSpPr>
        <p:spPr>
          <a:xfrm>
            <a:off x="7103745" y="2311400"/>
            <a:ext cx="4983480" cy="368300"/>
          </a:xfrm>
          <a:prstGeom prst="rect">
            <a:avLst/>
          </a:prstGeom>
          <a:noFill/>
        </p:spPr>
        <p:txBody>
          <a:bodyPr wrap="none" rtlCol="0">
            <a:spAutoFit/>
          </a:bodyPr>
          <a:p>
            <a:r>
              <a:rPr lang="zh-CN" altLang="en-US"/>
              <a:t>把动作附加在这些转换上，并附加到这些状态上</a:t>
            </a:r>
            <a:endParaRPr lang="zh-CN" altLang="en-US"/>
          </a:p>
        </p:txBody>
      </p:sp>
      <p:sp>
        <p:nvSpPr>
          <p:cNvPr id="24" name="文本框 23"/>
          <p:cNvSpPr txBox="1"/>
          <p:nvPr/>
        </p:nvSpPr>
        <p:spPr>
          <a:xfrm>
            <a:off x="7103745" y="3086100"/>
            <a:ext cx="5440680" cy="368300"/>
          </a:xfrm>
          <a:prstGeom prst="rect">
            <a:avLst/>
          </a:prstGeom>
          <a:noFill/>
        </p:spPr>
        <p:txBody>
          <a:bodyPr wrap="none" rtlCol="0">
            <a:spAutoFit/>
          </a:bodyPr>
          <a:p>
            <a:r>
              <a:rPr lang="zh-CN" altLang="en-US"/>
              <a:t>考虑通过使用子状态、分支、汇合和历史状态来简化</a:t>
            </a:r>
            <a:endParaRPr lang="zh-CN" altLang="en-US"/>
          </a:p>
        </p:txBody>
      </p:sp>
      <p:sp>
        <p:nvSpPr>
          <p:cNvPr id="25" name="文本框 24"/>
          <p:cNvSpPr txBox="1"/>
          <p:nvPr/>
        </p:nvSpPr>
        <p:spPr>
          <a:xfrm>
            <a:off x="7103745" y="3973830"/>
            <a:ext cx="4983480" cy="368300"/>
          </a:xfrm>
          <a:prstGeom prst="rect">
            <a:avLst/>
          </a:prstGeom>
          <a:noFill/>
        </p:spPr>
        <p:txBody>
          <a:bodyPr wrap="none" rtlCol="0">
            <a:spAutoFit/>
          </a:bodyPr>
          <a:p>
            <a:r>
              <a:rPr lang="zh-CN" altLang="en-US"/>
              <a:t>核实所有的状态都是在事件的某种组合下可达的</a:t>
            </a:r>
            <a:endParaRPr lang="zh-CN" altLang="en-US"/>
          </a:p>
        </p:txBody>
      </p:sp>
      <p:sp>
        <p:nvSpPr>
          <p:cNvPr id="27" name="文本框 26"/>
          <p:cNvSpPr txBox="1"/>
          <p:nvPr/>
        </p:nvSpPr>
        <p:spPr>
          <a:xfrm>
            <a:off x="7103745" y="4739005"/>
            <a:ext cx="2240280" cy="368300"/>
          </a:xfrm>
          <a:prstGeom prst="rect">
            <a:avLst/>
          </a:prstGeom>
          <a:noFill/>
        </p:spPr>
        <p:txBody>
          <a:bodyPr wrap="none" rtlCol="0">
            <a:spAutoFit/>
          </a:bodyPr>
          <a:p>
            <a:r>
              <a:rPr lang="zh-CN" altLang="en-US"/>
              <a:t>核实不存在死角状态</a:t>
            </a:r>
            <a:endParaRPr lang="zh-CN" altLang="en-US"/>
          </a:p>
        </p:txBody>
      </p:sp>
      <p:sp>
        <p:nvSpPr>
          <p:cNvPr id="29" name="文本框 28"/>
          <p:cNvSpPr txBox="1"/>
          <p:nvPr/>
        </p:nvSpPr>
        <p:spPr>
          <a:xfrm>
            <a:off x="7103745" y="5516245"/>
            <a:ext cx="4069080" cy="368300"/>
          </a:xfrm>
          <a:prstGeom prst="rect">
            <a:avLst/>
          </a:prstGeom>
          <a:noFill/>
        </p:spPr>
        <p:txBody>
          <a:bodyPr wrap="none" rtlCol="0">
            <a:spAutoFit/>
          </a:bodyPr>
          <a:p>
            <a:r>
              <a:rPr lang="zh-CN" altLang="en-US"/>
              <a:t>核对所期望的事件序列以及它们的响应</a:t>
            </a:r>
            <a:endParaRPr lang="zh-CN" altLang="en-US"/>
          </a:p>
        </p:txBody>
      </p:sp>
    </p:spTree>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3" name="文本框 2"/>
          <p:cNvSpPr txBox="1"/>
          <p:nvPr/>
        </p:nvSpPr>
        <p:spPr>
          <a:xfrm>
            <a:off x="470535" y="923925"/>
            <a:ext cx="4460240"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状态机图的建模技术及应用</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861695" y="1570990"/>
            <a:ext cx="2011680" cy="368300"/>
          </a:xfrm>
          <a:prstGeom prst="rect">
            <a:avLst/>
          </a:prstGeom>
          <a:noFill/>
        </p:spPr>
        <p:txBody>
          <a:bodyPr wrap="none" rtlCol="0">
            <a:spAutoFit/>
          </a:bodyPr>
          <a:p>
            <a:r>
              <a:rPr lang="zh-CN" altLang="zh-CN"/>
              <a:t>航班预定状态机图</a:t>
            </a:r>
            <a:endParaRPr lang="zh-CN" altLang="zh-CN"/>
          </a:p>
        </p:txBody>
      </p:sp>
      <p:pic>
        <p:nvPicPr>
          <p:cNvPr id="4" name="图片 3"/>
          <p:cNvPicPr>
            <a:picLocks noChangeAspect="1"/>
          </p:cNvPicPr>
          <p:nvPr/>
        </p:nvPicPr>
        <p:blipFill>
          <a:blip r:embed="rId1"/>
          <a:stretch>
            <a:fillRect/>
          </a:stretch>
        </p:blipFill>
        <p:spPr>
          <a:xfrm>
            <a:off x="1703705" y="2713990"/>
            <a:ext cx="8401050" cy="3240405"/>
          </a:xfrm>
          <a:prstGeom prst="rect">
            <a:avLst/>
          </a:prstGeom>
        </p:spPr>
      </p:pic>
    </p:spTree>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26568" y="219543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4272280" y="2888615"/>
            <a:ext cx="7215505" cy="464820"/>
          </a:xfrm>
          <a:prstGeom prst="rect">
            <a:avLst/>
          </a:prstGeom>
        </p:spPr>
        <p:txBody>
          <a:bodyPr wrap="square">
            <a:spAutoFit/>
          </a:bodyPr>
          <a:p>
            <a:pPr defTabSz="1218565">
              <a:lnSpc>
                <a:spcPct val="130000"/>
              </a:lnSpc>
              <a:defRPr/>
            </a:pPr>
            <a:r>
              <a:rPr lang="zh-CN" sz="1865" b="1" dirty="0">
                <a:solidFill>
                  <a:schemeClr val="tx1"/>
                </a:solidFill>
                <a:latin typeface="Arial" panose="020B0604020202020204"/>
              </a:rPr>
              <a:t>提问：状态</a:t>
            </a:r>
            <a:r>
              <a:rPr lang="zh-CN" sz="1865" b="1" dirty="0">
                <a:solidFill>
                  <a:schemeClr val="tx1"/>
                </a:solidFill>
                <a:latin typeface="Arial" panose="020B0604020202020204"/>
              </a:rPr>
              <a:t>由哪几部分组成</a:t>
            </a:r>
            <a:endParaRPr lang="zh-CN" altLang="en-US" sz="1865" b="1" dirty="0">
              <a:solidFill>
                <a:schemeClr val="tx1"/>
              </a:solidFill>
              <a:latin typeface="Arial" panose="020B0604020202020204"/>
            </a:endParaRPr>
          </a:p>
        </p:txBody>
      </p:sp>
      <p:sp>
        <p:nvSpPr>
          <p:cNvPr id="6" name="文本框 5"/>
          <p:cNvSpPr txBox="1"/>
          <p:nvPr/>
        </p:nvSpPr>
        <p:spPr>
          <a:xfrm>
            <a:off x="4447540" y="3780790"/>
            <a:ext cx="7333615" cy="368300"/>
          </a:xfrm>
          <a:prstGeom prst="rect">
            <a:avLst/>
          </a:prstGeom>
          <a:noFill/>
        </p:spPr>
        <p:txBody>
          <a:bodyPr wrap="square" rtlCol="0">
            <a:spAutoFit/>
          </a:bodyPr>
          <a:p>
            <a:r>
              <a:rPr lang="zh-CN" altLang="en-US"/>
              <a:t>名称，进入</a:t>
            </a:r>
            <a:r>
              <a:rPr lang="en-US" altLang="zh-CN"/>
              <a:t>/</a:t>
            </a:r>
            <a:r>
              <a:rPr lang="zh-CN" altLang="en-US"/>
              <a:t>退出动作，内部转换，子状态，延迟事件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810260"/>
          </a:xfrm>
          <a:prstGeom prst="rect">
            <a:avLst/>
          </a:prstGeom>
        </p:spPr>
        <p:txBody>
          <a:bodyPr wrap="square">
            <a:spAutoFit/>
          </a:bodyPr>
          <a:lstStyle/>
          <a:p>
            <a:pPr lvl="0">
              <a:lnSpc>
                <a:spcPct val="130000"/>
              </a:lnSpc>
            </a:pPr>
            <a:r>
              <a:rPr lang="zh-CN" altLang="zh-CN" dirty="0">
                <a:solidFill>
                  <a:srgbClr val="FFFFFF"/>
                </a:solidFill>
                <a:latin typeface="微软雅黑" panose="020B0503020204020204" charset="-122"/>
                <a:ea typeface="微软雅黑" panose="020B0503020204020204" charset="-122"/>
                <a:cs typeface="微软雅黑" panose="020B0503020204020204" charset="-122"/>
              </a:rPr>
              <a:t>顺序图中包括的建模元素有：角色（</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Lifeline)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、激活（</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Actiivation)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Message)</a:t>
            </a:r>
            <a:endParaRPr lang="en-US" altLang="zh-CN"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3" name="椭圆 2"/>
          <p:cNvSpPr/>
          <p:nvPr/>
        </p:nvSpPr>
        <p:spPr>
          <a:xfrm>
            <a:off x="3879751" y="1061011"/>
            <a:ext cx="4432501" cy="4432499"/>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4" name="矩形 3"/>
          <p:cNvSpPr/>
          <p:nvPr/>
        </p:nvSpPr>
        <p:spPr>
          <a:xfrm>
            <a:off x="4800615" y="2141377"/>
            <a:ext cx="2590773" cy="1898084"/>
          </a:xfrm>
          <a:prstGeom prst="rect">
            <a:avLst/>
          </a:prstGeom>
        </p:spPr>
        <p:txBody>
          <a:bodyPr wrap="none">
            <a:spAutoFit/>
          </a:bodyPr>
          <a:lstStyle/>
          <a:p>
            <a:pPr algn="ctr"/>
            <a:r>
              <a:rPr kumimoji="1" lang="en-US" altLang="zh-CN" sz="5865" b="1" dirty="0">
                <a:solidFill>
                  <a:srgbClr val="FFFFFF"/>
                </a:solidFill>
                <a:latin typeface="Century Gothic" panose="020B0502020202020204"/>
                <a:ea typeface="微软雅黑" panose="020B0503020204020204" charset="-122"/>
              </a:rPr>
              <a:t>THANK</a:t>
            </a:r>
            <a:endParaRPr kumimoji="1" lang="en-US" altLang="zh-CN" sz="5865" b="1" dirty="0">
              <a:solidFill>
                <a:srgbClr val="FFFFFF"/>
              </a:solidFill>
              <a:latin typeface="Century Gothic" panose="020B0502020202020204"/>
              <a:ea typeface="微软雅黑" panose="020B0503020204020204" charset="-122"/>
            </a:endParaRPr>
          </a:p>
          <a:p>
            <a:pPr algn="ctr"/>
            <a:r>
              <a:rPr kumimoji="1" lang="en-US" altLang="zh-CN" sz="5865" b="1" dirty="0">
                <a:solidFill>
                  <a:srgbClr val="FFFFFF"/>
                </a:solidFill>
                <a:latin typeface="Century Gothic" panose="020B0502020202020204"/>
                <a:ea typeface="微软雅黑" panose="020B0503020204020204" charset="-122"/>
              </a:rPr>
              <a:t>YOU!</a:t>
            </a:r>
            <a:endParaRPr kumimoji="1" lang="en-US" altLang="zh-CN" sz="5865" b="1" dirty="0">
              <a:solidFill>
                <a:srgbClr val="FFFFFF"/>
              </a:solidFill>
              <a:latin typeface="Century Gothic" panose="020B0502020202020204"/>
              <a:ea typeface="微软雅黑" panose="020B0503020204020204" charset="-122"/>
            </a:endParaRPr>
          </a:p>
        </p:txBody>
      </p:sp>
      <p:sp>
        <p:nvSpPr>
          <p:cNvPr id="5" name="矩形 4"/>
          <p:cNvSpPr/>
          <p:nvPr/>
        </p:nvSpPr>
        <p:spPr>
          <a:xfrm>
            <a:off x="4952225" y="4207148"/>
            <a:ext cx="2554417" cy="338554"/>
          </a:xfrm>
          <a:prstGeom prst="rect">
            <a:avLst/>
          </a:prstGeom>
        </p:spPr>
        <p:txBody>
          <a:bodyPr wrap="none">
            <a:spAutoFit/>
          </a:bodyPr>
          <a:lstStyle/>
          <a:p>
            <a:pPr algn="ctr"/>
            <a:r>
              <a:rPr kumimoji="1" lang="en-US" altLang="zh-CN" sz="1600" dirty="0">
                <a:solidFill>
                  <a:srgbClr val="FFFFFF"/>
                </a:solidFill>
                <a:latin typeface="Century Gothic" panose="020B0502020202020204"/>
                <a:ea typeface="微软雅黑" panose="020B0503020204020204" charset="-122"/>
              </a:rPr>
              <a:t>PRESENTED</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Century Gothic" panose="020B0502020202020204"/>
                <a:ea typeface="微软雅黑" panose="020B0503020204020204" charset="-122"/>
              </a:rPr>
              <a:t>BY</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Segoe UI Light" panose="020B0502040204020203"/>
                <a:cs typeface="Segoe UI Light" panose="020B0502040204020203"/>
              </a:rPr>
              <a:t>OfficePLUS</a:t>
            </a:r>
            <a:endParaRPr kumimoji="1" lang="en-US" altLang="zh-CN" sz="1600" dirty="0">
              <a:solidFill>
                <a:srgbClr val="FFFFFF"/>
              </a:solidFill>
              <a:ea typeface="微软雅黑" panose="020B0503020204020204" charset="-122"/>
            </a:endParaRPr>
          </a:p>
        </p:txBody>
      </p:sp>
      <p:sp>
        <p:nvSpPr>
          <p:cNvPr id="6" name="椭圆 5"/>
          <p:cNvSpPr/>
          <p:nvPr/>
        </p:nvSpPr>
        <p:spPr>
          <a:xfrm>
            <a:off x="3841270" y="1782532"/>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7" name="椭圆 6"/>
          <p:cNvSpPr/>
          <p:nvPr/>
        </p:nvSpPr>
        <p:spPr>
          <a:xfrm>
            <a:off x="8312252" y="3573950"/>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grpSp>
        <p:nvGrpSpPr>
          <p:cNvPr id="8" name="组 7"/>
          <p:cNvGrpSpPr/>
          <p:nvPr/>
        </p:nvGrpSpPr>
        <p:grpSpPr>
          <a:xfrm rot="856718">
            <a:off x="-638173" y="4102691"/>
            <a:ext cx="3509212" cy="3620011"/>
            <a:chOff x="6205698" y="1718554"/>
            <a:chExt cx="1970113" cy="2032317"/>
          </a:xfrm>
          <a:solidFill>
            <a:srgbClr val="FB5F63"/>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grpSp>
        <p:nvGrpSpPr>
          <p:cNvPr id="33" name="组 32"/>
          <p:cNvGrpSpPr/>
          <p:nvPr/>
        </p:nvGrpSpPr>
        <p:grpSpPr>
          <a:xfrm rot="9809110">
            <a:off x="8699529" y="-751672"/>
            <a:ext cx="4678579" cy="4826299"/>
            <a:chOff x="6205698" y="1718554"/>
            <a:chExt cx="1970113" cy="2032317"/>
          </a:xfrm>
          <a:solidFill>
            <a:srgbClr val="FB5F63"/>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pic>
        <p:nvPicPr>
          <p:cNvPr id="58" name="图片 57">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45085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角色：系统角色（</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）可以是人或其他的系统或者子系统</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3485515"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对象：顺序图中的对象在概念上和他在类图中的定义是一致的，它们之间可以相互交互，交互的顺序按时间顺序</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5788025" y="1487170"/>
            <a:ext cx="5522595" cy="2748280"/>
          </a:xfrm>
          <a:prstGeom prst="rect">
            <a:avLst/>
          </a:prstGeom>
          <a:noFill/>
        </p:spPr>
        <p:txBody>
          <a:bodyPr wrap="square" rtlCol="0">
            <a:spAutoFit/>
          </a:bodyPr>
          <a:p>
            <a:pPr algn="just">
              <a:lnSpc>
                <a:spcPct val="120000"/>
              </a:lnSpc>
            </a:pPr>
            <a:r>
              <a:rPr lang="zh-CN" altLang="en-US">
                <a:solidFill>
                  <a:schemeClr val="bg1"/>
                </a:solidFill>
                <a:latin typeface="微软雅黑" panose="020B0503020204020204" charset="-122"/>
                <a:ea typeface="微软雅黑" panose="020B0503020204020204" charset="-122"/>
              </a:rPr>
              <a:t>对象包括三种命名规则</a:t>
            </a:r>
            <a:endParaRPr lang="zh-CN" altLang="en-US">
              <a:solidFill>
                <a:schemeClr val="bg1"/>
              </a:solidFill>
              <a:latin typeface="微软雅黑" panose="020B0503020204020204" charset="-122"/>
              <a:ea typeface="微软雅黑" panose="020B0503020204020204" charset="-122"/>
            </a:endParaRPr>
          </a:p>
          <a:p>
            <a:pPr algn="just">
              <a:lnSpc>
                <a:spcPct val="120000"/>
              </a:lnSpc>
            </a:pPr>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）包括对象名和它所属的类名，中间用冒号隔      开（</a:t>
            </a:r>
            <a:r>
              <a:rPr lang="en-US" altLang="zh-CN">
                <a:solidFill>
                  <a:schemeClr val="bg1"/>
                </a:solidFill>
                <a:latin typeface="微软雅黑" panose="020B0503020204020204" charset="-122"/>
                <a:ea typeface="微软雅黑" panose="020B0503020204020204" charset="-122"/>
              </a:rPr>
              <a:t>ObjectName:ClassName)</a:t>
            </a:r>
            <a:endParaRPr lang="en-US" altLang="zh-CN">
              <a:solidFill>
                <a:schemeClr val="bg1"/>
              </a:solidFill>
              <a:latin typeface="微软雅黑" panose="020B0503020204020204" charset="-122"/>
              <a:ea typeface="微软雅黑" panose="020B0503020204020204" charset="-122"/>
            </a:endParaRPr>
          </a:p>
          <a:p>
            <a:pPr algn="just">
              <a:lnSpc>
                <a:spcPct val="120000"/>
              </a:lnSpc>
            </a:pPr>
            <a:endParaRPr lang="en-US" altLang="zh-CN">
              <a:solidFill>
                <a:schemeClr val="bg1"/>
              </a:solidFill>
              <a:latin typeface="微软雅黑" panose="020B0503020204020204" charset="-122"/>
              <a:ea typeface="微软雅黑" panose="020B0503020204020204" charset="-122"/>
            </a:endParaRPr>
          </a:p>
          <a:p>
            <a:pPr algn="just">
              <a:lnSpc>
                <a:spcPct val="120000"/>
              </a:lnSpc>
            </a:pPr>
            <a:r>
              <a:rPr lang="en-US" altLang="zh-CN">
                <a:solidFill>
                  <a:schemeClr val="bg1"/>
                </a:solidFill>
                <a:latin typeface="微软雅黑" panose="020B0503020204020204" charset="-122"/>
                <a:ea typeface="微软雅黑" panose="020B0503020204020204" charset="-122"/>
              </a:rPr>
              <a:t> (2)</a:t>
            </a:r>
            <a:r>
              <a:rPr lang="zh-CN" altLang="en-US">
                <a:solidFill>
                  <a:schemeClr val="bg1"/>
                </a:solidFill>
                <a:latin typeface="微软雅黑" panose="020B0503020204020204" charset="-122"/>
                <a:ea typeface="微软雅黑" panose="020B0503020204020204" charset="-122"/>
              </a:rPr>
              <a:t>只显示对象名不显示类名（</a:t>
            </a:r>
            <a:r>
              <a:rPr lang="en-US" altLang="zh-CN">
                <a:solidFill>
                  <a:schemeClr val="bg1"/>
                </a:solidFill>
                <a:latin typeface="微软雅黑" panose="020B0503020204020204" charset="-122"/>
                <a:ea typeface="微软雅黑" panose="020B0503020204020204" charset="-122"/>
              </a:rPr>
              <a:t>ObjectName)</a:t>
            </a:r>
            <a:endParaRPr lang="en-US" altLang="zh-CN">
              <a:solidFill>
                <a:schemeClr val="bg1"/>
              </a:solidFill>
              <a:latin typeface="微软雅黑" panose="020B0503020204020204" charset="-122"/>
              <a:ea typeface="微软雅黑" panose="020B0503020204020204" charset="-122"/>
            </a:endParaRPr>
          </a:p>
          <a:p>
            <a:pPr algn="just">
              <a:lnSpc>
                <a:spcPct val="120000"/>
              </a:lnSpc>
            </a:pPr>
            <a:endParaRPr lang="en-US" altLang="zh-CN">
              <a:solidFill>
                <a:schemeClr val="bg1"/>
              </a:solidFill>
              <a:latin typeface="微软雅黑" panose="020B0503020204020204" charset="-122"/>
              <a:ea typeface="微软雅黑" panose="020B0503020204020204" charset="-122"/>
            </a:endParaRPr>
          </a:p>
          <a:p>
            <a:pPr algn="just">
              <a:lnSpc>
                <a:spcPct val="120000"/>
              </a:lnSpc>
            </a:pPr>
            <a:r>
              <a:rPr lang="en-US" altLang="zh-CN">
                <a:solidFill>
                  <a:schemeClr val="bg1"/>
                </a:solidFill>
                <a:latin typeface="微软雅黑" panose="020B0503020204020204" charset="-122"/>
                <a:ea typeface="微软雅黑" panose="020B0503020204020204" charset="-122"/>
              </a:rPr>
              <a:t> (3)</a:t>
            </a:r>
            <a:r>
              <a:rPr lang="zh-CN" altLang="en-US">
                <a:solidFill>
                  <a:schemeClr val="bg1"/>
                </a:solidFill>
                <a:latin typeface="微软雅黑" panose="020B0503020204020204" charset="-122"/>
                <a:ea typeface="微软雅黑" panose="020B0503020204020204" charset="-122"/>
              </a:rPr>
              <a:t>只显示类名不显示对象名，作为一个匿名对象（：</a:t>
            </a:r>
            <a:r>
              <a:rPr lang="en-US" altLang="zh-CN">
                <a:solidFill>
                  <a:schemeClr val="bg1"/>
                </a:solidFill>
                <a:latin typeface="微软雅黑" panose="020B0503020204020204" charset="-122"/>
                <a:ea typeface="微软雅黑" panose="020B0503020204020204" charset="-122"/>
              </a:rPr>
              <a:t>ClassName)</a:t>
            </a:r>
            <a:endParaRPr lang="en-US" altLang="zh-CN">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117030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对象的位置：对象的左右顺序并不重要，但是为了图的清晰整洁，通常需要遵循以下原则</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）把交互频繁的对象尽可能靠拢</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）把初始化整个交互活动的对象（有时是一个参与者）放置在最左边</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1017885" cy="18897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生命线：生命线（LifeLine)代表顺序图中对象在段时间内的存在，生命线在顺序图中表示为，从对象图标底部中心位置问下延伸的一条虚线</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生命线是一个时间线.，其所用的时间取决于交互持续的时间。每个对象的底部都带有生命线，对象与生命线结合在起被称为对象的生命线，</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对象在生命线上的两种状态:休眠状态和激活状态，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7585075" y="3376930"/>
            <a:ext cx="1519555" cy="29591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激活期：激活期(Activation)也被称为控制焦点，代表顺序图中的对象执行一项操作的时期，是顺序图中表示时间段的符号，在这个时间段内对象将执行相应的操作。在UML中，用小矩形表示，被称为激活条或控制期、对象就是在激活条的顶部被激活的.在完成自己的工作后被去激话。激活矩形的长度表示出激活的持续时间。</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621665" y="1452880"/>
            <a:ext cx="10944860" cy="18897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消息：消息(Message)是对象之间某种形式的通信，在垂宜生命线之问，用带有线条的线并附以消息表达式方式表示。一个对象到另一个对象的消息用跨越生命线的消息线表示。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UMI用从条生命线开始到另一条生命线结束的箭头来表示一个消息。消息在图中上下位置决定他的传递时间，消息可以用消息名及参数标识，也可带有顺序号</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5411470" y="3437890"/>
            <a:ext cx="5805170" cy="24911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72">
      <a:dk1>
        <a:srgbClr val="000000"/>
      </a:dk1>
      <a:lt1>
        <a:srgbClr val="FFFFFF"/>
      </a:lt1>
      <a:dk2>
        <a:srgbClr val="000000"/>
      </a:dk2>
      <a:lt2>
        <a:srgbClr val="FFFDFD"/>
      </a:lt2>
      <a:accent1>
        <a:srgbClr val="3B3D3C"/>
      </a:accent1>
      <a:accent2>
        <a:srgbClr val="FB5E62"/>
      </a:accent2>
      <a:accent3>
        <a:srgbClr val="F8F5ED"/>
      </a:accent3>
      <a:accent4>
        <a:srgbClr val="6B6B6B"/>
      </a:accent4>
      <a:accent5>
        <a:srgbClr val="D3D3D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4931</Words>
  <Application>WPS 演示</Application>
  <PresentationFormat>宽屏</PresentationFormat>
  <Paragraphs>411</Paragraphs>
  <Slides>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宋体</vt:lpstr>
      <vt:lpstr>Wingdings</vt:lpstr>
      <vt:lpstr>Century Gothic</vt:lpstr>
      <vt:lpstr>微软雅黑</vt:lpstr>
      <vt:lpstr>Segoe UI Light</vt:lpstr>
      <vt:lpstr>Segoe UI Light</vt:lpstr>
      <vt:lpstr>Arial</vt:lpstr>
      <vt:lpstr>Calibri</vt:lpstr>
      <vt:lpstr>Arial Unicode MS</vt:lpstr>
      <vt:lpstr>PMingLiU</vt:lpstr>
      <vt:lpstr>Century Gothic</vt:lpstr>
      <vt:lpstr>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Arturia</cp:lastModifiedBy>
  <cp:revision>58</cp:revision>
  <dcterms:created xsi:type="dcterms:W3CDTF">2015-08-18T02:51:00Z</dcterms:created>
  <dcterms:modified xsi:type="dcterms:W3CDTF">2018-10-28T03:46:05Z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