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10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81" r:id="rId6"/>
    <p:sldId id="282" r:id="rId7"/>
    <p:sldId id="4847" r:id="rId8"/>
    <p:sldId id="4848" r:id="rId9"/>
    <p:sldId id="4850" r:id="rId10"/>
    <p:sldId id="4863" r:id="rId11"/>
    <p:sldId id="4849" r:id="rId12"/>
    <p:sldId id="4790" r:id="rId13"/>
    <p:sldId id="4792" r:id="rId14"/>
    <p:sldId id="4795" r:id="rId15"/>
    <p:sldId id="4816" r:id="rId16"/>
    <p:sldId id="4815" r:id="rId17"/>
    <p:sldId id="4796" r:id="rId18"/>
    <p:sldId id="4817" r:id="rId19"/>
    <p:sldId id="4818" r:id="rId20"/>
    <p:sldId id="4797" r:id="rId21"/>
    <p:sldId id="4798" r:id="rId22"/>
    <p:sldId id="4799" r:id="rId23"/>
    <p:sldId id="4801" r:id="rId24"/>
    <p:sldId id="4802" r:id="rId25"/>
    <p:sldId id="4803" r:id="rId26"/>
    <p:sldId id="4843" r:id="rId27"/>
    <p:sldId id="4839" r:id="rId28"/>
    <p:sldId id="4840" r:id="rId29"/>
    <p:sldId id="4841" r:id="rId30"/>
    <p:sldId id="4804" r:id="rId31"/>
    <p:sldId id="4851" r:id="rId32"/>
    <p:sldId id="4865" r:id="rId33"/>
    <p:sldId id="4852" r:id="rId34"/>
    <p:sldId id="4805" r:id="rId35"/>
    <p:sldId id="4853" r:id="rId36"/>
    <p:sldId id="4854" r:id="rId37"/>
    <p:sldId id="4855" r:id="rId38"/>
    <p:sldId id="4856" r:id="rId39"/>
    <p:sldId id="4857" r:id="rId40"/>
    <p:sldId id="4868" r:id="rId41"/>
    <p:sldId id="4867" r:id="rId42"/>
    <p:sldId id="4858" r:id="rId43"/>
    <p:sldId id="4859" r:id="rId44"/>
    <p:sldId id="4860" r:id="rId45"/>
    <p:sldId id="4861" r:id="rId46"/>
    <p:sldId id="4869" r:id="rId47"/>
    <p:sldId id="4862" r:id="rId48"/>
    <p:sldId id="4834" r:id="rId49"/>
    <p:sldId id="4828" r:id="rId50"/>
    <p:sldId id="4833" r:id="rId51"/>
    <p:sldId id="4832" r:id="rId52"/>
    <p:sldId id="4788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4472C4"/>
    <a:srgbClr val="EE3978"/>
    <a:srgbClr val="39337A"/>
    <a:srgbClr val="7E397A"/>
    <a:srgbClr val="00A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4" autoAdjust="0"/>
    <p:restoredTop sz="75293" autoAdjust="0"/>
  </p:normalViewPr>
  <p:slideViewPr>
    <p:cSldViewPr snapToGrid="0">
      <p:cViewPr varScale="1">
        <p:scale>
          <a:sx n="85" d="100"/>
          <a:sy n="85" d="100"/>
        </p:scale>
        <p:origin x="-1596" y="-84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A365C-CE94-4BF7-BA16-E8D854C976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可以看到，我们学校的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平台大部分都是可以值得肯定的地方，但是详细来讲没有相关连接</a:t>
            </a:r>
            <a:r>
              <a:rPr lang="en-US" altLang="zh-CN" dirty="0" smtClean="0"/>
              <a:t>————</a:t>
            </a:r>
            <a:r>
              <a:rPr lang="zh-CN" altLang="en-US" dirty="0" smtClean="0"/>
              <a:t>学校内其他网站的信息，也没有关于单个课程的从诞生到成熟的过程，相应的还有价格颇高等缺点，对于单个课程的介绍基本上是没有的，在布局上我认为我们学校的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平台已经做得比较不错了。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布局，可以看到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平台把菜单和结束按钮影藏在两侧，增强了总体网页的简介风格。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赛课的网页端可以看到最大的一个缺点就是布局不好看，影响使用体验，虽然有相关网页链接的信息，但是仍然没有记录单个课程从诞生到成熟的过程，对于课程的介绍也偏少，其内容没有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平台的详细，没有包括工具栏，论坛，搜索课程等功能，体验只局限在课程的记录方面。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端的布局上还是非常不足的，很多功能上和网页端是一样的，是缺失的，但是优点就是该平台是免费的。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  <p:pic>
        <p:nvPicPr>
          <p:cNvPr id="2050" name="图片 1" descr="小组图标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040" y="428562"/>
            <a:ext cx="882593" cy="93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0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://www.pss-system.gov.cn/" TargetMode="Externa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7.xml"/><Relationship Id="rId4" Type="http://schemas.openxmlformats.org/officeDocument/2006/relationships/hyperlink" Target="http://elearning.hpu.edu.cn/portal%20&#21442;&#32771;&#26102;&#38388;2018&#24180;11" TargetMode="External"/><Relationship Id="rId3" Type="http://schemas.openxmlformats.org/officeDocument/2006/relationships/hyperlink" Target="http://bb.zucc.edu.cn/" TargetMode="External"/><Relationship Id="rId2" Type="http://schemas.openxmlformats.org/officeDocument/2006/relationships/hyperlink" Target="http://www.pss-system.gov.cn/" TargetMode="Externa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083">
            <a:off x="2858484" y="-595985"/>
            <a:ext cx="6354104" cy="7981515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738179" y="1399057"/>
            <a:ext cx="8487039" cy="3991429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_文本框 2"/>
          <p:cNvSpPr txBox="1"/>
          <p:nvPr>
            <p:custDataLst>
              <p:tags r:id="rId2"/>
            </p:custDataLst>
          </p:nvPr>
        </p:nvSpPr>
        <p:spPr>
          <a:xfrm>
            <a:off x="3412881" y="3249885"/>
            <a:ext cx="54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需求工程计划审核</a:t>
            </a:r>
            <a:r>
              <a:rPr lang="en-US" altLang="zh-CN" sz="36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PPT</a:t>
            </a:r>
            <a:endParaRPr lang="zh-CN" altLang="en-US" sz="36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8" name="PA_文本框 4"/>
          <p:cNvSpPr txBox="1"/>
          <p:nvPr>
            <p:custDataLst>
              <p:tags r:id="rId3"/>
            </p:custDataLst>
          </p:nvPr>
        </p:nvSpPr>
        <p:spPr>
          <a:xfrm>
            <a:off x="1959148" y="2164178"/>
            <a:ext cx="804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软件需求系列</a:t>
            </a:r>
            <a:endParaRPr lang="zh-CN" altLang="en-US" sz="54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12880" y="4372892"/>
            <a:ext cx="52167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汇报人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G14-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庄毓勋  时间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2018.12.</a:t>
            </a:r>
            <a:r>
              <a:rPr 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04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9384" y="3946227"/>
            <a:ext cx="616775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软件工程系列课程教学辅助网站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02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77181" y="2501116"/>
            <a:ext cx="4373687" cy="2100763"/>
            <a:chOff x="9251596" y="1579106"/>
            <a:chExt cx="4140416" cy="1796577"/>
          </a:xfrm>
        </p:grpSpPr>
        <p:sp>
          <p:nvSpPr>
            <p:cNvPr id="15" name="矩形 14"/>
            <p:cNvSpPr/>
            <p:nvPr/>
          </p:nvSpPr>
          <p:spPr>
            <a:xfrm>
              <a:off x="9251596" y="1579106"/>
              <a:ext cx="3557782" cy="8370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可行性分析</a:t>
              </a:r>
              <a:endParaRPr lang="zh-CN" altLang="en-US" sz="4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322481" y="2507086"/>
              <a:ext cx="4069531" cy="8685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SWOT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分析，市场可行性，竞争可行性、技术可行性、时间和资源可行性等。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2920831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3200" dirty="0"/>
              <a:t>SWOT</a:t>
            </a:r>
            <a:r>
              <a:rPr lang="zh-CN" altLang="zh-CN" sz="3200" dirty="0"/>
              <a:t>分析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4702" y="1368300"/>
            <a:ext cx="843960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fontAlgn="base"/>
            <a:r>
              <a:rPr lang="zh-CN" altLang="zh-CN" sz="2000" b="1" dirty="0"/>
              <a:t>自身的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优势</a:t>
            </a:r>
            <a:r>
              <a:rPr lang="zh-CN" altLang="en-US" sz="2000" b="1" dirty="0" smtClean="0"/>
              <a:t>：</a:t>
            </a:r>
            <a:endParaRPr lang="zh-CN" altLang="zh-CN" sz="2000" b="1" dirty="0"/>
          </a:p>
          <a:p>
            <a:pPr lvl="0"/>
            <a:r>
              <a:rPr lang="en-US" altLang="zh-CN" sz="2000" dirty="0" smtClean="0"/>
              <a:t>1.</a:t>
            </a:r>
            <a:r>
              <a:rPr lang="zh-CN" altLang="zh-CN" sz="2000" dirty="0" smtClean="0"/>
              <a:t>组</a:t>
            </a:r>
            <a:r>
              <a:rPr lang="zh-CN" altLang="zh-CN" sz="2000" dirty="0"/>
              <a:t>内合作关系和谐，有着完成这一共同目标的决心。</a:t>
            </a:r>
            <a:endParaRPr lang="zh-CN" altLang="zh-CN" sz="2000" dirty="0"/>
          </a:p>
          <a:p>
            <a:pPr lvl="0"/>
            <a:r>
              <a:rPr lang="en-US" altLang="zh-CN" sz="2000" dirty="0" smtClean="0"/>
              <a:t>2.</a:t>
            </a:r>
            <a:r>
              <a:rPr lang="zh-CN" altLang="zh-CN" sz="2000" dirty="0" smtClean="0"/>
              <a:t>认真</a:t>
            </a:r>
            <a:r>
              <a:rPr lang="zh-CN" altLang="zh-CN" sz="2000" dirty="0"/>
              <a:t>对待老师的课程，不敢马虎处理，可以把大量时间投入到对软件</a:t>
            </a:r>
            <a:r>
              <a:rPr lang="zh-CN" altLang="zh-CN" sz="2000" dirty="0" smtClean="0"/>
              <a:t>需上</a:t>
            </a:r>
            <a:r>
              <a:rPr lang="zh-CN" altLang="zh-CN" sz="2000" dirty="0"/>
              <a:t>。</a:t>
            </a:r>
            <a:endParaRPr lang="zh-CN" altLang="zh-CN" sz="2000" dirty="0"/>
          </a:p>
          <a:p>
            <a:pPr lvl="0"/>
            <a:r>
              <a:rPr lang="en-US" altLang="zh-CN" sz="2000" dirty="0" smtClean="0"/>
              <a:t>3.</a:t>
            </a:r>
            <a:r>
              <a:rPr lang="zh-CN" altLang="zh-CN" sz="2000" dirty="0" smtClean="0"/>
              <a:t>对于</a:t>
            </a:r>
            <a:r>
              <a:rPr lang="zh-CN" altLang="zh-CN" sz="2000" dirty="0"/>
              <a:t>现有教学辅助网站存在想要改进的点，并且有决心可以做的更好。</a:t>
            </a:r>
            <a:endParaRPr lang="zh-CN" altLang="zh-CN" sz="2000" dirty="0"/>
          </a:p>
          <a:p>
            <a:pPr lvl="0"/>
            <a:r>
              <a:rPr lang="en-US" altLang="zh-CN" sz="2000" dirty="0" smtClean="0"/>
              <a:t>4.</a:t>
            </a:r>
            <a:r>
              <a:rPr lang="zh-CN" altLang="zh-CN" sz="2000" dirty="0" smtClean="0"/>
              <a:t>组</a:t>
            </a:r>
            <a:r>
              <a:rPr lang="zh-CN" altLang="zh-CN" sz="2000" dirty="0"/>
              <a:t>内成员学习能力强，对待新的事物有着很快的接收能力和运用能力。</a:t>
            </a:r>
            <a:endParaRPr lang="zh-CN" altLang="zh-CN" sz="2000" dirty="0"/>
          </a:p>
          <a:p>
            <a:pPr marL="0" lvl="1" fontAlgn="base"/>
            <a:r>
              <a:rPr lang="zh-CN" altLang="zh-CN" sz="2000" b="1" dirty="0"/>
              <a:t>自身的</a:t>
            </a:r>
            <a:r>
              <a:rPr lang="zh-CN" altLang="zh-CN" sz="2000" b="1" dirty="0">
                <a:solidFill>
                  <a:srgbClr val="FF0000"/>
                </a:solidFill>
              </a:rPr>
              <a:t>劣势</a:t>
            </a:r>
            <a:r>
              <a:rPr lang="zh-CN" altLang="zh-CN" sz="2000" b="1" dirty="0"/>
              <a:t>：</a:t>
            </a:r>
            <a:endParaRPr lang="zh-CN" altLang="zh-CN" sz="2000" b="1" dirty="0"/>
          </a:p>
          <a:p>
            <a:pPr lvl="0"/>
            <a:r>
              <a:rPr lang="en-US" altLang="zh-CN" sz="2000" dirty="0" smtClean="0"/>
              <a:t>1.</a:t>
            </a:r>
            <a:r>
              <a:rPr lang="zh-CN" altLang="zh-CN" sz="2000" dirty="0" smtClean="0"/>
              <a:t>组</a:t>
            </a:r>
            <a:r>
              <a:rPr lang="zh-CN" altLang="zh-CN" sz="2000" dirty="0"/>
              <a:t>内成员中会网站交互设计的人并不多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r>
              <a:rPr lang="en-US" altLang="zh-CN" sz="2000" dirty="0" smtClean="0"/>
              <a:t>2.</a:t>
            </a:r>
            <a:r>
              <a:rPr lang="zh-CN" altLang="zh-CN" sz="2000" dirty="0" smtClean="0"/>
              <a:t>其他</a:t>
            </a:r>
            <a:r>
              <a:rPr lang="zh-CN" altLang="zh-CN" sz="2000" dirty="0"/>
              <a:t>课程的压力也不容小觑。</a:t>
            </a:r>
            <a:endParaRPr lang="zh-CN" altLang="zh-CN" sz="2000" dirty="0"/>
          </a:p>
          <a:p>
            <a:pPr lvl="0"/>
            <a:r>
              <a:rPr lang="en-US" altLang="zh-CN" sz="2000" dirty="0" smtClean="0"/>
              <a:t>3.</a:t>
            </a:r>
            <a:r>
              <a:rPr lang="zh-CN" altLang="zh-CN" sz="2000" dirty="0" smtClean="0"/>
              <a:t>组</a:t>
            </a:r>
            <a:r>
              <a:rPr lang="zh-CN" altLang="zh-CN" sz="2000" dirty="0"/>
              <a:t>内成员对于软件需求的认识不够深刻，需要更多时间学习和提升。</a:t>
            </a:r>
            <a:endParaRPr lang="zh-CN" altLang="zh-CN" sz="2000" dirty="0"/>
          </a:p>
          <a:p>
            <a:pPr lvl="0"/>
            <a:r>
              <a:rPr lang="en-US" altLang="zh-CN" sz="2000" dirty="0" smtClean="0"/>
              <a:t>4.</a:t>
            </a:r>
            <a:r>
              <a:rPr lang="zh-CN" altLang="zh-CN" sz="2000" dirty="0" smtClean="0"/>
              <a:t>课程</a:t>
            </a:r>
            <a:r>
              <a:rPr lang="zh-CN" altLang="zh-CN" sz="2000" dirty="0"/>
              <a:t>老师严格要求，组内成员要学会抗压并且更改自己错误的方面。</a:t>
            </a:r>
            <a:endParaRPr lang="zh-CN" altLang="zh-CN" sz="2000" dirty="0"/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3312" y="1623087"/>
            <a:ext cx="76507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Blackboard</a:t>
            </a:r>
            <a:r>
              <a:rPr lang="zh-CN" altLang="zh-CN" sz="2000" dirty="0"/>
              <a:t>简称</a:t>
            </a:r>
            <a:r>
              <a:rPr lang="en-US" altLang="zh-CN" sz="2000" dirty="0"/>
              <a:t>BB</a:t>
            </a:r>
            <a:r>
              <a:rPr lang="zh-CN" altLang="zh-CN" sz="2000" dirty="0"/>
              <a:t>平台，是目前市场上唯一支持百万级用户的教学平台。全球有将近</a:t>
            </a:r>
            <a:r>
              <a:rPr lang="en-US" altLang="zh-CN" sz="2000" dirty="0"/>
              <a:t> 4,000 </a:t>
            </a:r>
            <a:r>
              <a:rPr lang="zh-CN" altLang="zh-CN" sz="2000" dirty="0"/>
              <a:t>所 大学及其他教育机构在使用</a:t>
            </a:r>
            <a:r>
              <a:rPr lang="en-US" altLang="zh-CN" sz="2000" dirty="0"/>
              <a:t>“Blackboard”</a:t>
            </a:r>
            <a:r>
              <a:rPr lang="zh-CN" altLang="zh-CN" sz="2000" dirty="0"/>
              <a:t>平台产品，其中包括国际著名的哈佛大学、 斯坦福大学、牛津大学、剑桥大学等，以及国内的知名高校，如清华大学、北京大学、 中国人民大学、北京师范大学、中山大学、武汉大学等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（</a:t>
            </a:r>
            <a:r>
              <a:rPr lang="zh-CN" altLang="zh-CN" sz="2000" dirty="0"/>
              <a:t>数据来自《</a:t>
            </a:r>
            <a:r>
              <a:rPr lang="en-US" altLang="zh-CN" sz="2000" dirty="0"/>
              <a:t>Blackboard </a:t>
            </a:r>
            <a:r>
              <a:rPr lang="zh-CN" altLang="zh-CN" sz="2000" dirty="0"/>
              <a:t>操作手册》 ）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2" y="3749040"/>
            <a:ext cx="4902840" cy="241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473" y="3228388"/>
            <a:ext cx="1774397" cy="315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2" y="1348740"/>
            <a:ext cx="9769986" cy="481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349431"/>
            <a:ext cx="3497943" cy="621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56041" y="1860743"/>
            <a:ext cx="7534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Sakai</a:t>
            </a:r>
            <a:r>
              <a:rPr lang="zh-CN" altLang="zh-CN" sz="2000" dirty="0"/>
              <a:t>（赛课）网络教学平台是由美国斯坦福大学、麻省理工学院等高校开发的平台，</a:t>
            </a:r>
            <a:r>
              <a:rPr lang="en-US" altLang="zh-CN" sz="2000" dirty="0"/>
              <a:t>Sakai</a:t>
            </a:r>
            <a:r>
              <a:rPr lang="zh-CN" altLang="zh-CN" sz="2000" dirty="0"/>
              <a:t>已经在全球超过</a:t>
            </a:r>
            <a:r>
              <a:rPr lang="en-US" altLang="zh-CN" sz="2000" dirty="0"/>
              <a:t>300</a:t>
            </a:r>
            <a:r>
              <a:rPr lang="zh-CN" altLang="zh-CN" sz="2000" dirty="0"/>
              <a:t>所高校使用，使用的高校有：印第安纳大学，麻省理工学院，斯坦福大学等，国内的有：复旦大学，上海交通大学密歇根学院，中国科学院大学，南方科技大学，重启</a:t>
            </a:r>
            <a:r>
              <a:rPr lang="zh-CN" altLang="zh-CN" sz="2000" dirty="0" smtClean="0"/>
              <a:t>大学</a:t>
            </a:r>
            <a:r>
              <a:rPr lang="zh-CN" altLang="en-US" sz="2000" dirty="0" smtClean="0"/>
              <a:t>，河南理工大学</a:t>
            </a:r>
            <a:r>
              <a:rPr lang="zh-CN" altLang="zh-CN" sz="2000" dirty="0" smtClean="0"/>
              <a:t>等。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（</a:t>
            </a:r>
            <a:r>
              <a:rPr lang="zh-CN" altLang="zh-CN" sz="2000" dirty="0"/>
              <a:t>数据来自维基百科，最后修改</a:t>
            </a:r>
            <a:r>
              <a:rPr lang="en-US" altLang="zh-CN" sz="2000" dirty="0"/>
              <a:t>2018</a:t>
            </a:r>
            <a:r>
              <a:rPr lang="zh-CN" altLang="zh-CN" sz="2000" dirty="0"/>
              <a:t>年</a:t>
            </a:r>
            <a:r>
              <a:rPr lang="en-US" altLang="zh-CN" sz="2000" dirty="0"/>
              <a:t>8</a:t>
            </a:r>
            <a:r>
              <a:rPr lang="zh-CN" altLang="zh-CN" sz="2000" dirty="0"/>
              <a:t>月</a:t>
            </a:r>
            <a:r>
              <a:rPr lang="en-US" altLang="zh-CN" sz="2000" dirty="0"/>
              <a:t>27</a:t>
            </a:r>
            <a:r>
              <a:rPr lang="zh-CN" altLang="zh-CN" sz="2000" dirty="0"/>
              <a:t>日）</a:t>
            </a:r>
            <a:endParaRPr lang="zh-CN" altLang="zh-CN" sz="2000" dirty="0"/>
          </a:p>
          <a:p>
            <a:r>
              <a:rPr lang="en-US" altLang="zh-CN" sz="2000" dirty="0"/>
              <a:t> </a:t>
            </a:r>
            <a:endParaRPr lang="zh-CN" altLang="zh-CN" sz="16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40" y="3825064"/>
            <a:ext cx="4978400" cy="2418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3271929"/>
            <a:ext cx="167163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1" y="1371601"/>
            <a:ext cx="9775235" cy="474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64457"/>
            <a:ext cx="3486150" cy="61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81896" y="2547791"/>
            <a:ext cx="7534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Moodle</a:t>
            </a:r>
            <a:r>
              <a:rPr lang="zh-CN" altLang="zh-CN" sz="2000" dirty="0"/>
              <a:t>和</a:t>
            </a:r>
            <a:r>
              <a:rPr lang="en-US" altLang="zh-CN" sz="2000" dirty="0"/>
              <a:t>sakai</a:t>
            </a:r>
            <a:r>
              <a:rPr lang="zh-CN" altLang="zh-CN" sz="2000" dirty="0"/>
              <a:t>和</a:t>
            </a:r>
            <a:r>
              <a:rPr lang="en-US" altLang="zh-CN" sz="2000" dirty="0"/>
              <a:t>drupal</a:t>
            </a:r>
            <a:r>
              <a:rPr lang="zh-CN" altLang="zh-CN" sz="2000" dirty="0"/>
              <a:t>是</a:t>
            </a:r>
            <a:r>
              <a:rPr lang="zh-CN" altLang="zh-CN" sz="2000" dirty="0">
                <a:solidFill>
                  <a:srgbClr val="FF0000"/>
                </a:solidFill>
              </a:rPr>
              <a:t>免费</a:t>
            </a:r>
            <a:r>
              <a:rPr lang="zh-CN" altLang="zh-CN" sz="2000" dirty="0"/>
              <a:t>的，</a:t>
            </a:r>
            <a:r>
              <a:rPr lang="en-US" altLang="zh-CN" sz="2000" dirty="0"/>
              <a:t>Blackboard </a:t>
            </a:r>
            <a:r>
              <a:rPr lang="zh-CN" altLang="zh-CN" sz="2000" dirty="0"/>
              <a:t>和</a:t>
            </a:r>
            <a:r>
              <a:rPr lang="en-US" altLang="zh-CN" sz="2000" dirty="0"/>
              <a:t>THEOL</a:t>
            </a:r>
            <a:r>
              <a:rPr lang="zh-CN" altLang="zh-CN" sz="2000" dirty="0"/>
              <a:t>是</a:t>
            </a:r>
            <a:r>
              <a:rPr lang="zh-CN" altLang="zh-CN" sz="2000" dirty="0">
                <a:solidFill>
                  <a:srgbClr val="FF0000"/>
                </a:solidFill>
              </a:rPr>
              <a:t>收费</a:t>
            </a:r>
            <a:r>
              <a:rPr lang="zh-CN" altLang="zh-CN" sz="2000" dirty="0"/>
              <a:t>的。收费分为单次收费和一次性收费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endParaRPr lang="zh-CN" altLang="zh-CN" sz="2000" dirty="0"/>
          </a:p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该</a:t>
            </a:r>
            <a:r>
              <a:rPr lang="zh-CN" altLang="zh-CN" sz="2000" dirty="0"/>
              <a:t>网站主要面对的用户大致可以分为三类：</a:t>
            </a:r>
            <a:r>
              <a:rPr lang="zh-CN" altLang="zh-CN" sz="2000" dirty="0">
                <a:solidFill>
                  <a:srgbClr val="FF0000"/>
                </a:solidFill>
              </a:rPr>
              <a:t>教师</a:t>
            </a:r>
            <a:r>
              <a:rPr lang="zh-CN" altLang="zh-CN" sz="2000" dirty="0"/>
              <a:t>（指软件工程课程的授课教师），</a:t>
            </a:r>
            <a:r>
              <a:rPr lang="zh-CN" altLang="zh-CN" sz="2000" dirty="0">
                <a:solidFill>
                  <a:srgbClr val="FF0000"/>
                </a:solidFill>
              </a:rPr>
              <a:t>注册学生</a:t>
            </a:r>
            <a:r>
              <a:rPr lang="zh-CN" altLang="zh-CN" sz="2000" dirty="0"/>
              <a:t>（该课程的注册学生，即当前学期选修该课程的学生），</a:t>
            </a:r>
            <a:r>
              <a:rPr lang="zh-CN" altLang="zh-CN" sz="2000" dirty="0">
                <a:solidFill>
                  <a:srgbClr val="FF0000"/>
                </a:solidFill>
              </a:rPr>
              <a:t>游客</a:t>
            </a:r>
            <a:r>
              <a:rPr lang="zh-CN" altLang="zh-CN" sz="2000" dirty="0"/>
              <a:t>（当前学期未选该课程，但对该课程有兴趣的学生，通常指软件学院低年级学生，也泛指所有在校学生）。</a:t>
            </a:r>
            <a:endParaRPr lang="zh-CN" altLang="zh-CN" sz="20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/>
              <a:t>法律</a:t>
            </a:r>
            <a:r>
              <a:rPr lang="zh-CN" altLang="zh-CN" sz="3200" b="1" dirty="0" smtClean="0"/>
              <a:t>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6649" y="2954437"/>
            <a:ext cx="75341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本</a:t>
            </a:r>
            <a:r>
              <a:rPr lang="zh-CN" altLang="zh-CN" sz="2000" dirty="0"/>
              <a:t>项目的服务器以及软件都是正版或者试用版，在法律上并不是造成侵权等行为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由于</a:t>
            </a:r>
            <a:r>
              <a:rPr lang="zh-CN" altLang="zh-CN" sz="2000" dirty="0"/>
              <a:t>本项目在以后的开发中并不会产生盈利的现象，因此在法律上出现问题的可能性相对比较小。</a:t>
            </a:r>
            <a:endParaRPr lang="zh-CN" altLang="zh-CN" sz="20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987">
            <a:off x="1638923" y="1359182"/>
            <a:ext cx="3295573" cy="4139634"/>
          </a:xfrm>
          <a:prstGeom prst="rect">
            <a:avLst/>
          </a:prstGeom>
        </p:spPr>
      </p:pic>
      <p:sp>
        <p:nvSpPr>
          <p:cNvPr id="19" name="图文框 18"/>
          <p:cNvSpPr/>
          <p:nvPr/>
        </p:nvSpPr>
        <p:spPr>
          <a:xfrm rot="16233904">
            <a:off x="1264799" y="2457186"/>
            <a:ext cx="3991655" cy="1877263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PA_MH_Others_1"/>
          <p:cNvSpPr txBox="1"/>
          <p:nvPr>
            <p:custDataLst>
              <p:tags r:id="rId2"/>
            </p:custDataLst>
          </p:nvPr>
        </p:nvSpPr>
        <p:spPr>
          <a:xfrm>
            <a:off x="2761758" y="2109885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目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录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22" name="PA_MH_Others_2"/>
          <p:cNvSpPr txBox="1"/>
          <p:nvPr>
            <p:custDataLst>
              <p:tags r:id="rId3"/>
            </p:custDataLst>
          </p:nvPr>
        </p:nvSpPr>
        <p:spPr>
          <a:xfrm rot="5400000">
            <a:off x="980353" y="3311968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1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CONTENTS</a:t>
            </a:r>
            <a:endParaRPr lang="zh-CN" altLang="en-US" sz="2800" b="1" spc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16611" y="1081375"/>
            <a:ext cx="3021654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项目章程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516610" y="2295061"/>
            <a:ext cx="2327609" cy="86231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可行性分析</a:t>
            </a:r>
            <a:endParaRPr lang="zh-CN" altLang="en-US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516610" y="3512856"/>
            <a:ext cx="2327609" cy="77051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子计划</a:t>
            </a:r>
            <a:endParaRPr lang="zh-CN" altLang="en-US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516610" y="4742275"/>
            <a:ext cx="2327609" cy="89112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总结</a:t>
            </a:r>
            <a:endParaRPr lang="zh-CN" altLang="en-US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92973" y="1167064"/>
            <a:ext cx="601432" cy="595509"/>
            <a:chOff x="5792973" y="1167064"/>
            <a:chExt cx="601432" cy="595509"/>
          </a:xfrm>
        </p:grpSpPr>
        <p:sp>
          <p:nvSpPr>
            <p:cNvPr id="56" name="椭圆 55"/>
            <p:cNvSpPr/>
            <p:nvPr/>
          </p:nvSpPr>
          <p:spPr>
            <a:xfrm>
              <a:off x="5792973" y="1167064"/>
              <a:ext cx="595509" cy="595509"/>
            </a:xfrm>
            <a:prstGeom prst="ellipse">
              <a:avLst/>
            </a:prstGeom>
            <a:solidFill>
              <a:srgbClr val="00A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824588" y="1237563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23617" y="2370732"/>
            <a:ext cx="601432" cy="595509"/>
            <a:chOff x="5823617" y="2370732"/>
            <a:chExt cx="601432" cy="595509"/>
          </a:xfrm>
        </p:grpSpPr>
        <p:sp>
          <p:nvSpPr>
            <p:cNvPr id="58" name="椭圆 57"/>
            <p:cNvSpPr/>
            <p:nvPr/>
          </p:nvSpPr>
          <p:spPr>
            <a:xfrm>
              <a:off x="5823617" y="2370732"/>
              <a:ext cx="595509" cy="595509"/>
            </a:xfrm>
            <a:prstGeom prst="ellipse">
              <a:avLst/>
            </a:prstGeom>
            <a:solidFill>
              <a:srgbClr val="393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855232" y="2441231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823617" y="3592169"/>
            <a:ext cx="601432" cy="595509"/>
            <a:chOff x="5823617" y="3592169"/>
            <a:chExt cx="601432" cy="595509"/>
          </a:xfrm>
        </p:grpSpPr>
        <p:sp>
          <p:nvSpPr>
            <p:cNvPr id="60" name="椭圆 59"/>
            <p:cNvSpPr/>
            <p:nvPr/>
          </p:nvSpPr>
          <p:spPr>
            <a:xfrm>
              <a:off x="5823617" y="3592169"/>
              <a:ext cx="595509" cy="595509"/>
            </a:xfrm>
            <a:prstGeom prst="ellipse">
              <a:avLst/>
            </a:prstGeom>
            <a:solidFill>
              <a:srgbClr val="7E39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855232" y="3662668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92973" y="4829369"/>
            <a:ext cx="601432" cy="595509"/>
            <a:chOff x="5792973" y="4829369"/>
            <a:chExt cx="601432" cy="595509"/>
          </a:xfrm>
        </p:grpSpPr>
        <p:sp>
          <p:nvSpPr>
            <p:cNvPr id="62" name="椭圆 61"/>
            <p:cNvSpPr/>
            <p:nvPr/>
          </p:nvSpPr>
          <p:spPr>
            <a:xfrm>
              <a:off x="5792973" y="4829369"/>
              <a:ext cx="595509" cy="595509"/>
            </a:xfrm>
            <a:prstGeom prst="ellipse">
              <a:avLst/>
            </a:prstGeom>
            <a:solidFill>
              <a:srgbClr val="EE3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824588" y="4899868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/>
              <a:t>操作</a:t>
            </a:r>
            <a:r>
              <a:rPr lang="zh-CN" altLang="zh-CN" sz="3200" b="1" dirty="0" smtClean="0"/>
              <a:t>可行性</a:t>
            </a:r>
            <a:r>
              <a:rPr lang="zh-CN" altLang="zh-CN" sz="3200" b="1" dirty="0"/>
              <a:t>实力分析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13648" y="2624735"/>
            <a:ext cx="79337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</a:t>
            </a:r>
            <a:r>
              <a:rPr lang="zh-CN" altLang="zh-CN" dirty="0" smtClean="0"/>
              <a:t>本</a:t>
            </a:r>
            <a:r>
              <a:rPr lang="zh-CN" altLang="zh-CN" dirty="0"/>
              <a:t>系统的用户群体主要是教师（在该网站有申请开课的用户），注册学生，游客（未注册的用户</a:t>
            </a:r>
            <a:r>
              <a:rPr lang="zh-CN" altLang="zh-CN" dirty="0" smtClean="0"/>
              <a:t>）。</a:t>
            </a:r>
            <a:endParaRPr lang="zh-CN" altLang="zh-CN" dirty="0"/>
          </a:p>
          <a:p>
            <a:r>
              <a:rPr lang="en-US" altLang="zh-CN" dirty="0" smtClean="0"/>
              <a:t>    </a:t>
            </a:r>
            <a:r>
              <a:rPr lang="zh-CN" altLang="zh-CN" dirty="0" smtClean="0"/>
              <a:t>因此</a:t>
            </a:r>
            <a:r>
              <a:rPr lang="zh-CN" altLang="zh-CN" dirty="0"/>
              <a:t>项目开发的目标是具有正常交互能力的网站，上述的三类用户都是具有正常使用能力的群体，因此在操作上是可行的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技术可行性分析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6723" y="2331890"/>
            <a:ext cx="7534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 </a:t>
            </a:r>
            <a:r>
              <a:rPr lang="zh-CN" altLang="zh-CN" sz="2000" dirty="0" smtClean="0"/>
              <a:t>服务器</a:t>
            </a:r>
            <a:r>
              <a:rPr lang="zh-CN" altLang="zh-CN" sz="2000" dirty="0"/>
              <a:t>建议选用</a:t>
            </a:r>
            <a:r>
              <a:rPr lang="en-US" altLang="zh-CN" sz="2000" dirty="0"/>
              <a:t>Intel CPU,</a:t>
            </a:r>
            <a:r>
              <a:rPr lang="zh-CN" altLang="zh-CN" sz="2000" dirty="0"/>
              <a:t>可以选择</a:t>
            </a:r>
            <a:r>
              <a:rPr lang="en-US" altLang="zh-CN" sz="2000" dirty="0"/>
              <a:t>Windows</a:t>
            </a:r>
            <a:r>
              <a:rPr lang="zh-CN" altLang="zh-CN" sz="2000" dirty="0"/>
              <a:t>或者</a:t>
            </a:r>
            <a:r>
              <a:rPr lang="en-US" altLang="zh-CN" sz="2000" dirty="0"/>
              <a:t>Linux.</a:t>
            </a:r>
            <a:endParaRPr lang="zh-CN" altLang="zh-CN" sz="2000" dirty="0"/>
          </a:p>
          <a:p>
            <a:r>
              <a:rPr lang="zh-CN" altLang="zh-CN" sz="2000" dirty="0"/>
              <a:t>开发平台可以选择</a:t>
            </a:r>
            <a:r>
              <a:rPr lang="en-US" altLang="zh-CN" sz="2000" dirty="0">
                <a:solidFill>
                  <a:srgbClr val="FF0000"/>
                </a:solidFill>
              </a:rPr>
              <a:t>IIS, .NET</a:t>
            </a:r>
            <a:r>
              <a:rPr lang="zh-CN" altLang="zh-CN" sz="2000" dirty="0"/>
              <a:t>或者</a:t>
            </a:r>
            <a:r>
              <a:rPr lang="en-US" altLang="zh-CN" sz="2000" dirty="0">
                <a:solidFill>
                  <a:srgbClr val="FF0000"/>
                </a:solidFill>
              </a:rPr>
              <a:t>apache, tomcat/</a:t>
            </a:r>
            <a:r>
              <a:rPr lang="en-US" altLang="zh-CN" sz="2000" dirty="0" err="1">
                <a:solidFill>
                  <a:srgbClr val="FF0000"/>
                </a:solidFill>
              </a:rPr>
              <a:t>jboss</a:t>
            </a:r>
            <a:r>
              <a:rPr lang="zh-CN" altLang="zh-CN" sz="2000" dirty="0" smtClean="0"/>
              <a:t>平台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在</a:t>
            </a:r>
            <a:r>
              <a:rPr lang="zh-CN" altLang="zh-CN" sz="2000" dirty="0"/>
              <a:t>开发网站上，我们使用</a:t>
            </a:r>
            <a:r>
              <a:rPr lang="en-US" altLang="zh-CN" sz="2000" dirty="0">
                <a:solidFill>
                  <a:srgbClr val="FF0000"/>
                </a:solidFill>
              </a:rPr>
              <a:t>HTML</a:t>
            </a:r>
            <a:r>
              <a:rPr lang="zh-CN" altLang="zh-CN" sz="2000" dirty="0"/>
              <a:t>作为网站开发语言，结合</a:t>
            </a:r>
            <a:r>
              <a:rPr lang="en-US" altLang="zh-CN" sz="2000" dirty="0"/>
              <a:t>JS</a:t>
            </a:r>
            <a:r>
              <a:rPr lang="zh-CN" altLang="zh-CN" sz="2000" dirty="0"/>
              <a:t>去设计一些动态效果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有额外的时间可以</a:t>
            </a:r>
            <a:r>
              <a:rPr lang="zh-CN" altLang="zh-CN" sz="2000" dirty="0" smtClean="0"/>
              <a:t>使用</a:t>
            </a:r>
            <a:r>
              <a:rPr lang="en-US" altLang="zh-CN" sz="2000" dirty="0"/>
              <a:t>react.js</a:t>
            </a:r>
            <a:r>
              <a:rPr lang="zh-CN" altLang="zh-CN" sz="2000" dirty="0"/>
              <a:t>库渲染</a:t>
            </a:r>
            <a:r>
              <a:rPr lang="en-US" altLang="zh-CN" sz="2000" dirty="0"/>
              <a:t>HTML</a:t>
            </a:r>
            <a:r>
              <a:rPr lang="zh-CN" altLang="zh-CN" sz="2000" dirty="0"/>
              <a:t>视图、使用</a:t>
            </a:r>
            <a:r>
              <a:rPr lang="en-US" altLang="zh-CN" sz="2000" dirty="0"/>
              <a:t>AJAX</a:t>
            </a:r>
            <a:r>
              <a:rPr lang="zh-CN" altLang="zh-CN" sz="2000" dirty="0"/>
              <a:t>去提高网页效率等技术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    在制作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上，在技术上我们选择学习和使用</a:t>
            </a:r>
            <a:r>
              <a:rPr lang="en-US" altLang="zh-CN" sz="2000" dirty="0" smtClean="0">
                <a:solidFill>
                  <a:srgbClr val="FF0000"/>
                </a:solidFill>
              </a:rPr>
              <a:t>Flutter</a:t>
            </a:r>
            <a:r>
              <a:rPr lang="zh-CN" altLang="en-US" sz="2000" dirty="0" smtClean="0"/>
              <a:t>开源</a:t>
            </a:r>
            <a:r>
              <a:rPr lang="zh-CN" altLang="en-US" sz="2000" dirty="0"/>
              <a:t>移动应用软件开发</a:t>
            </a:r>
            <a:r>
              <a:rPr lang="zh-CN" altLang="en-US" sz="2000" dirty="0" smtClean="0"/>
              <a:t>工具包和</a:t>
            </a:r>
            <a:r>
              <a:rPr lang="en-US" altLang="zh-CN" sz="2000" dirty="0" smtClean="0"/>
              <a:t>Dart</a:t>
            </a:r>
            <a:r>
              <a:rPr lang="zh-CN" altLang="en-US" sz="2000" dirty="0" smtClean="0"/>
              <a:t>语言，可以很好的开发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IOS</a:t>
            </a:r>
            <a:r>
              <a:rPr lang="zh-CN" altLang="en-US" sz="2000" dirty="0" smtClean="0"/>
              <a:t>上的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，并且有热加载，跨平台等</a:t>
            </a:r>
            <a:r>
              <a:rPr lang="zh-CN" altLang="en-US" sz="2000" dirty="0"/>
              <a:t>优势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时间和资源可行性分析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01496" y="2289354"/>
            <a:ext cx="7534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按照</a:t>
            </a:r>
            <a:r>
              <a:rPr lang="zh-CN" altLang="zh-CN" sz="2000" dirty="0"/>
              <a:t>本课程的教学进度，开发本产品是可行的，我们一共花费两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学期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课程去开发此项目，到</a:t>
            </a:r>
            <a:r>
              <a:rPr lang="zh-CN" altLang="zh-CN" sz="2000" dirty="0" smtClean="0"/>
              <a:t>最后可以</a:t>
            </a:r>
            <a:r>
              <a:rPr lang="zh-CN" altLang="zh-CN" sz="2000" dirty="0"/>
              <a:t>提交一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完整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产品。</a:t>
            </a:r>
            <a:endParaRPr lang="zh-CN" altLang="zh-CN" sz="2000" dirty="0"/>
          </a:p>
          <a:p>
            <a:pPr lvl="0"/>
            <a:r>
              <a:rPr lang="zh-CN" altLang="zh-CN" sz="2000" dirty="0"/>
              <a:t>预算中的人力资源是可以及时到位的，人员包括我们组五名开发成员。</a:t>
            </a:r>
            <a:endParaRPr lang="zh-CN" altLang="zh-CN" sz="2000" dirty="0"/>
          </a:p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预算</a:t>
            </a:r>
            <a:r>
              <a:rPr lang="zh-CN" altLang="zh-CN" sz="2000" dirty="0"/>
              <a:t>中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物力资源也是</a:t>
            </a:r>
            <a:r>
              <a:rPr lang="zh-CN" altLang="zh-CN" sz="2000" dirty="0" smtClean="0"/>
              <a:t>可以</a:t>
            </a:r>
            <a:r>
              <a:rPr lang="zh-CN" altLang="zh-CN" sz="2000" dirty="0"/>
              <a:t>及时到位的，包括计算机，手机，服务器等。</a:t>
            </a:r>
            <a:endParaRPr lang="zh-CN" altLang="zh-CN" sz="20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知识产权可行性分析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6723" y="2338680"/>
            <a:ext cx="7534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本产品</a:t>
            </a:r>
            <a:r>
              <a:rPr lang="zh-CN" altLang="zh-CN" sz="2000" dirty="0"/>
              <a:t>在知识产品上是可行的，并没有某些相关的教学辅助网站专利（结果来自</a:t>
            </a:r>
            <a:r>
              <a:rPr lang="en-US" altLang="zh-CN" sz="2000" dirty="0">
                <a:hlinkClick r:id="rId2"/>
              </a:rPr>
              <a:t>http://www.pss-system.gov.cn</a:t>
            </a:r>
            <a:r>
              <a:rPr lang="en-US" altLang="zh-CN" sz="2000" dirty="0"/>
              <a:t> </a:t>
            </a:r>
            <a:r>
              <a:rPr lang="zh-CN" altLang="zh-CN" sz="2000" dirty="0"/>
              <a:t>专利检索及分析网站）</a:t>
            </a:r>
            <a:endParaRPr lang="zh-CN" altLang="zh-CN" sz="2000" dirty="0"/>
          </a:p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本</a:t>
            </a:r>
            <a:r>
              <a:rPr lang="zh-CN" altLang="zh-CN" sz="2000" dirty="0"/>
              <a:t>产品可以得到只是产权保护，申请专利必需按照规定向国家知识产权局提交必要的申请文件。</a:t>
            </a:r>
            <a:r>
              <a:rPr lang="en-US" altLang="zh-CN" sz="2000" dirty="0"/>
              <a:t> </a:t>
            </a:r>
            <a:r>
              <a:rPr lang="zh-CN" altLang="zh-CN" sz="2000" dirty="0"/>
              <a:t>申请发明或者实用新型专利，应当提交请求书、说明书、权利要求书、说明书摘要和必要的附图等文件。</a:t>
            </a:r>
            <a:endParaRPr lang="zh-CN" altLang="zh-CN" sz="20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经济</a:t>
            </a:r>
            <a:r>
              <a:rPr lang="zh-CN" altLang="zh-CN" sz="3200" b="1" dirty="0" smtClean="0"/>
              <a:t>可行性</a:t>
            </a:r>
            <a:r>
              <a:rPr lang="zh-CN" altLang="zh-CN" sz="3200" b="1" dirty="0"/>
              <a:t>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6723" y="2554960"/>
            <a:ext cx="7534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一</a:t>
            </a:r>
            <a:r>
              <a:rPr lang="zh-CN" altLang="zh-CN" sz="2000" dirty="0"/>
              <a:t>个系统的开发中需要大量的经费，本次项目是教学课程项目，在经费上开销不会很大，因此所有在经费上的开销都由我们组内平摊。</a:t>
            </a:r>
            <a:endParaRPr lang="zh-CN" altLang="zh-CN" sz="20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可选择的其他系统方案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04047" y="1486694"/>
          <a:ext cx="9744635" cy="3048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13326"/>
                <a:gridCol w="1701481"/>
                <a:gridCol w="3230298"/>
                <a:gridCol w="3399530"/>
              </a:tblGrid>
              <a:tr h="152722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方案简介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优势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劣势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</a:tr>
              <a:tr h="1303841">
                <a:tc>
                  <a:txBody>
                    <a:bodyPr/>
                    <a:lstStyle/>
                    <a:p>
                      <a:pPr indent="48895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方案一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做成</a:t>
                      </a:r>
                      <a:r>
                        <a:rPr lang="en-US" altLang="zh-CN" sz="2000" kern="100" dirty="0" smtClean="0">
                          <a:effectLst/>
                        </a:rPr>
                        <a:t>APP</a:t>
                      </a:r>
                      <a:r>
                        <a:rPr lang="zh-CN" altLang="en-US" sz="2000" kern="100" dirty="0" smtClean="0">
                          <a:effectLst/>
                        </a:rPr>
                        <a:t>和网站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网站优势：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：无需下载安装，用浏览器即可登录使用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：跨平台，兼容性强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：开发速度快，成本较低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</a:t>
                      </a:r>
                      <a:r>
                        <a:rPr lang="zh-CN" sz="2000" kern="100" dirty="0">
                          <a:effectLst/>
                        </a:rPr>
                        <a:t>：迭代周期短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</a:t>
                      </a:r>
                      <a:r>
                        <a:rPr lang="zh-CN" sz="2000" kern="100" dirty="0">
                          <a:effectLst/>
                        </a:rPr>
                        <a:t>：用户使用成本低，即点即用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</a:t>
                      </a:r>
                      <a:r>
                        <a:rPr lang="zh-CN" sz="2000" kern="100" dirty="0">
                          <a:effectLst/>
                        </a:rPr>
                        <a:t>：技术成本低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网站劣势：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：用户体验一般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：界面不够精致华丽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：运行速度慢，耗费网速，用户体验受限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</a:t>
                      </a:r>
                      <a:r>
                        <a:rPr lang="zh-CN" sz="2000" kern="100" dirty="0">
                          <a:effectLst/>
                        </a:rPr>
                        <a:t>：用户黏度不高，关闭后用户可能已经忘记自己刚刚的操作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可选择的其他系统方案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04047" y="1486694"/>
          <a:ext cx="9744635" cy="426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13326"/>
                <a:gridCol w="1701481"/>
                <a:gridCol w="3230298"/>
                <a:gridCol w="3399530"/>
              </a:tblGrid>
              <a:tr h="152722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方案简介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优势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劣势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</a:tr>
              <a:tr h="2028197">
                <a:tc>
                  <a:txBody>
                    <a:bodyPr/>
                    <a:lstStyle/>
                    <a:p>
                      <a:pPr indent="4889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solidFill>
                            <a:schemeClr val="bg1"/>
                          </a:solidFill>
                          <a:effectLst/>
                        </a:rPr>
                        <a:t>方案</a:t>
                      </a:r>
                      <a:r>
                        <a:rPr lang="zh-CN" altLang="en-US" sz="2000" kern="100" dirty="0" smtClean="0">
                          <a:solidFill>
                            <a:schemeClr val="bg1"/>
                          </a:solidFill>
                          <a:effectLst/>
                        </a:rPr>
                        <a:t>一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做成</a:t>
                      </a: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altLang="en-US" sz="2000" kern="100" dirty="0" smtClean="0">
                          <a:effectLst/>
                        </a:rPr>
                        <a:t>，和网站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altLang="en-US" sz="2000" kern="100" dirty="0" smtClean="0">
                          <a:effectLst/>
                        </a:rPr>
                        <a:t>优势：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 smtClean="0">
                          <a:effectLst/>
                        </a:rPr>
                        <a:t>：提供最佳的用户体验，最优质的用户界面，最华丽的交互</a:t>
                      </a:r>
                      <a:endParaRPr 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2</a:t>
                      </a:r>
                      <a:r>
                        <a:rPr lang="zh-CN" sz="2000" kern="100" dirty="0" smtClean="0">
                          <a:effectLst/>
                        </a:rPr>
                        <a:t>：每一种移动操作系统都需要独立的开发项目，针对不同平台提供不同体验</a:t>
                      </a:r>
                      <a:endParaRPr 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3</a:t>
                      </a:r>
                      <a:r>
                        <a:rPr lang="zh-CN" sz="2000" kern="100" dirty="0" smtClean="0">
                          <a:effectLst/>
                        </a:rPr>
                        <a:t>：可节省带宽成本，以独立的应用程序运行</a:t>
                      </a:r>
                      <a:r>
                        <a:rPr lang="en-US" sz="2000" kern="100" dirty="0" smtClean="0">
                          <a:effectLst/>
                        </a:rPr>
                        <a:t>(</a:t>
                      </a:r>
                      <a:r>
                        <a:rPr lang="zh-CN" sz="2000" kern="100" dirty="0" smtClean="0">
                          <a:effectLst/>
                        </a:rPr>
                        <a:t>并不需要浏览器</a:t>
                      </a:r>
                      <a:r>
                        <a:rPr lang="en-US" sz="2000" kern="100" dirty="0" smtClean="0">
                          <a:effectLst/>
                        </a:rPr>
                        <a:t>)</a:t>
                      </a:r>
                      <a:r>
                        <a:rPr lang="zh-CN" sz="2000" kern="100" dirty="0" smtClean="0">
                          <a:effectLst/>
                        </a:rPr>
                        <a:t>用户必须手动去下载并安装这些原生</a:t>
                      </a: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endParaRPr 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4</a:t>
                      </a:r>
                      <a:r>
                        <a:rPr lang="zh-CN" sz="2000" kern="100" dirty="0" smtClean="0">
                          <a:effectLst/>
                        </a:rPr>
                        <a:t>：能够与移动硬件设备的底层功能，可访问本地资源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altLang="en-US" sz="2000" kern="100" dirty="0" smtClean="0">
                          <a:effectLst/>
                        </a:rPr>
                        <a:t>劣势：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 smtClean="0">
                          <a:effectLst/>
                        </a:rPr>
                        <a:t>：要至少生成</a:t>
                      </a:r>
                      <a:r>
                        <a:rPr lang="en-US" sz="2000" kern="100" dirty="0" smtClean="0">
                          <a:effectLst/>
                        </a:rPr>
                        <a:t>Android</a:t>
                      </a:r>
                      <a:r>
                        <a:rPr lang="zh-CN" sz="2000" kern="100" dirty="0" smtClean="0">
                          <a:effectLst/>
                        </a:rPr>
                        <a:t>和</a:t>
                      </a:r>
                      <a:r>
                        <a:rPr lang="en-US" sz="2000" kern="100" dirty="0" smtClean="0">
                          <a:effectLst/>
                        </a:rPr>
                        <a:t>IOS</a:t>
                      </a:r>
                      <a:r>
                        <a:rPr lang="zh-CN" sz="2000" kern="100" dirty="0" smtClean="0">
                          <a:effectLst/>
                        </a:rPr>
                        <a:t>两种</a:t>
                      </a: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sz="2000" kern="100" dirty="0" smtClean="0">
                          <a:effectLst/>
                        </a:rPr>
                        <a:t>，开发周期较长</a:t>
                      </a:r>
                      <a:endParaRPr 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2</a:t>
                      </a:r>
                      <a:r>
                        <a:rPr lang="zh-CN" sz="2000" kern="100" dirty="0" smtClean="0">
                          <a:effectLst/>
                        </a:rPr>
                        <a:t>：开发费用较高，维持多个版本的成本比较高</a:t>
                      </a:r>
                      <a:endParaRPr 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3</a:t>
                      </a:r>
                      <a:r>
                        <a:rPr lang="zh-CN" sz="2000" kern="100" dirty="0" smtClean="0">
                          <a:effectLst/>
                        </a:rPr>
                        <a:t>：需要用户下载安装，占用空间，卸载有残留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可选择的其他系统方案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07878" y="1781111"/>
          <a:ext cx="9744635" cy="3048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13326"/>
                <a:gridCol w="1701481"/>
                <a:gridCol w="3230298"/>
                <a:gridCol w="3399530"/>
              </a:tblGrid>
              <a:tr h="152722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方案简介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优势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劣势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</a:tr>
              <a:tr h="1303841">
                <a:tc>
                  <a:txBody>
                    <a:bodyPr/>
                    <a:lstStyle/>
                    <a:p>
                      <a:pPr indent="4889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solidFill>
                            <a:schemeClr val="bg1"/>
                          </a:solidFill>
                          <a:effectLst/>
                        </a:rPr>
                        <a:t>方案</a:t>
                      </a:r>
                      <a:r>
                        <a:rPr lang="zh-CN" altLang="en-US" sz="2000" kern="100" dirty="0" smtClean="0">
                          <a:solidFill>
                            <a:schemeClr val="bg1"/>
                          </a:solidFill>
                          <a:effectLst/>
                        </a:rPr>
                        <a:t>二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889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2000" kern="100" dirty="0" smtClean="0">
                          <a:effectLst/>
                        </a:rPr>
                        <a:t>做成</a:t>
                      </a:r>
                      <a:r>
                        <a:rPr lang="en-US" altLang="zh-CN" sz="2000" kern="100" dirty="0" smtClean="0">
                          <a:effectLst/>
                        </a:rPr>
                        <a:t>APP</a:t>
                      </a:r>
                      <a:r>
                        <a:rPr lang="zh-CN" altLang="en-US" sz="2000" kern="100" dirty="0" smtClean="0">
                          <a:effectLst/>
                        </a:rPr>
                        <a:t>，和网站和</a:t>
                      </a:r>
                      <a:r>
                        <a:rPr lang="zh-CN" sz="2000" kern="100" dirty="0" smtClean="0">
                          <a:effectLst/>
                        </a:rPr>
                        <a:t>小程序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 smtClean="0">
                          <a:effectLst/>
                        </a:rPr>
                        <a:t>：轻，无需下载安装，用户扫一扫或者搜一下即可打开应用</a:t>
                      </a:r>
                      <a:endParaRPr 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2</a:t>
                      </a:r>
                      <a:r>
                        <a:rPr lang="zh-CN" sz="2000" kern="100" dirty="0" smtClean="0">
                          <a:effectLst/>
                        </a:rPr>
                        <a:t>：小程序提供了丰富的</a:t>
                      </a:r>
                      <a:r>
                        <a:rPr lang="en-US" sz="2000" kern="100" dirty="0" smtClean="0">
                          <a:effectLst/>
                        </a:rPr>
                        <a:t>API</a:t>
                      </a:r>
                      <a:r>
                        <a:rPr lang="zh-CN" sz="2000" kern="100" dirty="0" smtClean="0">
                          <a:effectLst/>
                        </a:rPr>
                        <a:t>接口和组件，让程序更加流畅，其体验优于</a:t>
                      </a:r>
                      <a:r>
                        <a:rPr lang="en-US" sz="2000" kern="100" dirty="0" smtClean="0">
                          <a:effectLst/>
                        </a:rPr>
                        <a:t>Web/</a:t>
                      </a:r>
                      <a:r>
                        <a:rPr lang="en-US" sz="2000" kern="100" dirty="0" err="1" smtClean="0">
                          <a:effectLst/>
                        </a:rPr>
                        <a:t>Wap</a:t>
                      </a:r>
                      <a:r>
                        <a:rPr lang="en-US" sz="2000" kern="100" dirty="0" smtClean="0">
                          <a:effectLst/>
                        </a:rPr>
                        <a:t> App</a:t>
                      </a:r>
                      <a:r>
                        <a:rPr lang="zh-CN" sz="2000" kern="100" dirty="0" smtClean="0">
                          <a:effectLst/>
                        </a:rPr>
                        <a:t>，接近原生</a:t>
                      </a: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sz="2000" kern="100" dirty="0" smtClean="0">
                          <a:effectLst/>
                        </a:rPr>
                        <a:t>（</a:t>
                      </a:r>
                      <a:r>
                        <a:rPr lang="en-US" sz="2000" kern="100" dirty="0" smtClean="0">
                          <a:effectLst/>
                        </a:rPr>
                        <a:t>Native App</a:t>
                      </a:r>
                      <a:r>
                        <a:rPr lang="zh-CN" sz="2000" kern="100" dirty="0" smtClean="0">
                          <a:effectLst/>
                        </a:rPr>
                        <a:t>）</a:t>
                      </a:r>
                      <a:endParaRPr 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3</a:t>
                      </a:r>
                      <a:r>
                        <a:rPr lang="zh-CN" sz="2000" kern="100" dirty="0" smtClean="0">
                          <a:effectLst/>
                        </a:rPr>
                        <a:t>：开发周期较短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 smtClean="0">
                          <a:effectLst/>
                        </a:rPr>
                        <a:t>：很多功能在小程序上面是无法展现的（如输入和社交），小程序只能展现一部分的核心功能</a:t>
                      </a:r>
                      <a:endParaRPr 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2</a:t>
                      </a:r>
                      <a:r>
                        <a:rPr lang="zh-CN" sz="2000" kern="100" dirty="0" smtClean="0">
                          <a:effectLst/>
                        </a:rPr>
                        <a:t>：在交互跟功能、体验等上有所欠缺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03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6977182" y="2501117"/>
            <a:ext cx="3085391" cy="9772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4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子计划</a:t>
            </a:r>
            <a:endParaRPr lang="zh-CN" altLang="en-US" sz="48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需求工程计划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2" y="1181052"/>
            <a:ext cx="4309022" cy="520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2371" y="2977376"/>
            <a:ext cx="4232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文档统一使用了</a:t>
            </a:r>
            <a:r>
              <a:rPr lang="en-US" altLang="zh-CN" sz="2400" dirty="0" smtClean="0"/>
              <a:t>ISO9001</a:t>
            </a:r>
            <a:r>
              <a:rPr lang="zh-CN" altLang="en-US" sz="2400" dirty="0" smtClean="0"/>
              <a:t>模板</a:t>
            </a:r>
            <a:endParaRPr lang="en-US" altLang="zh-CN" sz="2400" dirty="0" smtClean="0"/>
          </a:p>
          <a:p>
            <a:r>
              <a:rPr lang="zh-CN" altLang="en-US" sz="2400" dirty="0" smtClean="0"/>
              <a:t>在原来模板的基础上进行了必要的增加或删除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6977182" y="2501116"/>
            <a:ext cx="3085391" cy="9215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48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项目</a:t>
            </a:r>
            <a:r>
              <a:rPr lang="zh-CN" altLang="en-US" sz="4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rPr>
              <a:t>章程</a:t>
            </a:r>
            <a:endParaRPr lang="zh-CN" altLang="en-US" sz="4800" b="1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FZHei-B01S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会议记录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918865" y="1219546"/>
          <a:ext cx="9976783" cy="54238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8862"/>
                <a:gridCol w="1768155"/>
                <a:gridCol w="197799"/>
                <a:gridCol w="1611788"/>
                <a:gridCol w="4330179"/>
              </a:tblGrid>
              <a:tr h="47216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会议主题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关于本周的工作安排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会议时间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_2018_</a:t>
                      </a:r>
                      <a:r>
                        <a:rPr lang="zh-CN" sz="1400" kern="100">
                          <a:effectLst/>
                        </a:rPr>
                        <a:t>年</a:t>
                      </a:r>
                      <a:r>
                        <a:rPr lang="en-US" sz="1400" kern="100">
                          <a:effectLst/>
                        </a:rPr>
                        <a:t>_11_</a:t>
                      </a:r>
                      <a:r>
                        <a:rPr lang="zh-CN" sz="1400" kern="100">
                          <a:effectLst/>
                        </a:rPr>
                        <a:t>月</a:t>
                      </a:r>
                      <a:r>
                        <a:rPr lang="en-US" sz="1400" kern="100">
                          <a:effectLst/>
                        </a:rPr>
                        <a:t>_28_</a:t>
                      </a:r>
                      <a:r>
                        <a:rPr lang="zh-CN" sz="1400" kern="100">
                          <a:effectLst/>
                        </a:rPr>
                        <a:t>日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</a:tr>
              <a:tr h="25260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会议地点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理四</a:t>
                      </a:r>
                      <a:r>
                        <a:rPr lang="en-US" sz="1400" kern="100">
                          <a:effectLst/>
                        </a:rPr>
                        <a:t>211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记 录 人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陈伟峰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</a:tr>
              <a:tr h="23608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参会人员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诸葛志相、庄毓勋、邓晰、陈伟峰、程天珂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3608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会议时长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34</a:t>
                      </a:r>
                      <a:r>
                        <a:rPr lang="zh-CN" sz="1400" kern="100">
                          <a:effectLst/>
                        </a:rPr>
                        <a:t>分钟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3608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请假人员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无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迟到人员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无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</a:tr>
              <a:tr h="1770618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本周会议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内容概述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本周任务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  <a:tc gridSpan="3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400" u="none" strike="noStrike" kern="100" dirty="0">
                          <a:effectLst/>
                        </a:rPr>
                        <a:t>愿景和范围文档，用户群分类，用例文档（负责人：庄毓勋）</a:t>
                      </a:r>
                      <a:endParaRPr lang="zh-CN" sz="1200" u="none" strike="noStrike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400" u="none" strike="noStrike" kern="100" dirty="0">
                          <a:effectLst/>
                        </a:rPr>
                        <a:t>界面原型网页端（低保真），管理员用户的用例图（负责人：邓晰）</a:t>
                      </a:r>
                      <a:endParaRPr lang="zh-CN" sz="1200" u="none" strike="noStrike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400" u="none" strike="noStrike" kern="100" dirty="0">
                          <a:effectLst/>
                        </a:rPr>
                        <a:t>界面原型网页端（低保真），注册用户和游客的用例图，会议记录（负责人：陈伟峰）</a:t>
                      </a:r>
                      <a:endParaRPr lang="zh-CN" sz="1200" u="none" strike="noStrike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400" u="none" strike="noStrike" kern="100" dirty="0">
                          <a:effectLst/>
                        </a:rPr>
                        <a:t>界面原型手机</a:t>
                      </a:r>
                      <a:r>
                        <a:rPr lang="en-US" sz="1400" u="none" strike="noStrike" kern="100" dirty="0">
                          <a:effectLst/>
                        </a:rPr>
                        <a:t>APP</a:t>
                      </a:r>
                      <a:r>
                        <a:rPr lang="zh-CN" sz="1400" u="none" strike="noStrike" kern="100" dirty="0">
                          <a:effectLst/>
                        </a:rPr>
                        <a:t>端（低保真）（负责人：诸葛志相）</a:t>
                      </a:r>
                      <a:endParaRPr lang="zh-CN" sz="1200" u="none" strike="noStrike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400" u="none" strike="noStrike" kern="100" dirty="0">
                          <a:effectLst/>
                        </a:rPr>
                        <a:t>界面原型手机</a:t>
                      </a:r>
                      <a:r>
                        <a:rPr lang="en-US" sz="1400" u="none" strike="noStrike" kern="100" dirty="0">
                          <a:effectLst/>
                        </a:rPr>
                        <a:t>APP</a:t>
                      </a:r>
                      <a:r>
                        <a:rPr lang="zh-CN" sz="1400" u="none" strike="noStrike" kern="100" dirty="0">
                          <a:effectLst/>
                        </a:rPr>
                        <a:t>端（低保真）（负责人：程天珂）</a:t>
                      </a:r>
                      <a:endParaRPr lang="zh-CN" sz="1200" u="none" strike="noStrike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  <a:tc hMerge="1">
                  <a:tcPr/>
                </a:tc>
                <a:tc hMerge="1">
                  <a:tcPr/>
                </a:tc>
              </a:tr>
              <a:tr h="1593556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修改内容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  <a:tc gridSpan="3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400" kern="100" dirty="0">
                          <a:effectLst/>
                        </a:rPr>
                        <a:t>修改和完善</a:t>
                      </a:r>
                      <a:r>
                        <a:rPr lang="en-US" sz="1400" kern="100" dirty="0">
                          <a:effectLst/>
                        </a:rPr>
                        <a:t>SRS</a:t>
                      </a:r>
                      <a:r>
                        <a:rPr lang="zh-CN" sz="1400" kern="100" dirty="0">
                          <a:effectLst/>
                        </a:rPr>
                        <a:t>第一章、第二章（负责人：程天珂）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400" kern="100" dirty="0">
                          <a:effectLst/>
                        </a:rPr>
                        <a:t>修改和完善</a:t>
                      </a:r>
                      <a:r>
                        <a:rPr lang="en-US" sz="1400" kern="100" dirty="0">
                          <a:effectLst/>
                        </a:rPr>
                        <a:t>SRS</a:t>
                      </a:r>
                      <a:r>
                        <a:rPr lang="zh-CN" sz="1400" kern="100" dirty="0">
                          <a:effectLst/>
                        </a:rPr>
                        <a:t>第三张、第四章（负责人：陈伟峰）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400" kern="100" dirty="0">
                          <a:effectLst/>
                        </a:rPr>
                        <a:t>修改和完善</a:t>
                      </a:r>
                      <a:r>
                        <a:rPr lang="en-US" sz="1400" kern="100" dirty="0">
                          <a:effectLst/>
                        </a:rPr>
                        <a:t>SRS</a:t>
                      </a:r>
                      <a:r>
                        <a:rPr lang="zh-CN" sz="1400" kern="100" dirty="0">
                          <a:effectLst/>
                        </a:rPr>
                        <a:t>第五章和里程碑修改（负责人：诸葛志相）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400" kern="100" dirty="0">
                          <a:effectLst/>
                        </a:rPr>
                        <a:t>修改和完善</a:t>
                      </a:r>
                      <a:r>
                        <a:rPr lang="en-US" sz="1400" kern="100" dirty="0">
                          <a:effectLst/>
                        </a:rPr>
                        <a:t>SRS</a:t>
                      </a:r>
                      <a:r>
                        <a:rPr lang="zh-CN" sz="1400" kern="100" dirty="0">
                          <a:effectLst/>
                        </a:rPr>
                        <a:t>第六章（负责人：庄毓勋）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400" kern="100" dirty="0">
                          <a:effectLst/>
                        </a:rPr>
                        <a:t>修改和完善</a:t>
                      </a:r>
                      <a:r>
                        <a:rPr lang="en-US" sz="1400" kern="100" dirty="0">
                          <a:effectLst/>
                        </a:rPr>
                        <a:t>SRS</a:t>
                      </a:r>
                      <a:r>
                        <a:rPr lang="zh-CN" sz="1400" kern="100" dirty="0">
                          <a:effectLst/>
                        </a:rPr>
                        <a:t>第七章、第八章、第九章（负责人：邓晰）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43687" marR="43687" marT="0" marB="0"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会议记录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000126" y="1457326"/>
          <a:ext cx="9334499" cy="2013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1491"/>
                <a:gridCol w="7843008"/>
              </a:tblGrid>
              <a:tr h="18668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下周任务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-34290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完善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SRS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并整合，版本号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V0.0.1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（负责人：全体组员）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34290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界面原型网页端修改（负责人：邓晰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陈伟峰）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34290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界面原型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端修改（负责人：诸葛志相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程天珂）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34290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访谈记录，时间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12/5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（负责人：陈伟峰）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8120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079824" y="3672664"/>
          <a:ext cx="9654866" cy="2596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1926"/>
                <a:gridCol w="8162940"/>
              </a:tblGrid>
              <a:tr h="164290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上周任务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完成情况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-34290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SRS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编写（全体组员）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]</a:t>
                      </a:r>
                      <a:endParaRPr lang="zh-CN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34290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甘特图修改（诸葛志相）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]</a:t>
                      </a:r>
                      <a:endParaRPr lang="zh-CN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34290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会议记录修改（陈伟峰）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]</a:t>
                      </a:r>
                      <a:endParaRPr lang="zh-CN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34290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文档修改（庄毓勋）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]</a:t>
                      </a:r>
                      <a:endParaRPr lang="zh-CN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34290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WBS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修改（程天珂）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]</a:t>
                      </a:r>
                      <a:endParaRPr lang="zh-CN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</a:tr>
              <a:tr h="580409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小组评分（超链接）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en-US" altLang="zh-CN" sz="3200" b="1" dirty="0" smtClean="0"/>
              <a:t>WBS</a:t>
            </a:r>
            <a:r>
              <a:rPr lang="zh-CN" altLang="en-US" sz="3200" b="1" dirty="0"/>
              <a:t>图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857" y="0"/>
            <a:ext cx="6007100" cy="684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版本控制工具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02" y="1564127"/>
            <a:ext cx="5470543" cy="4818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742" y="1449828"/>
            <a:ext cx="5268497" cy="375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分配任务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2372" y="4826749"/>
            <a:ext cx="369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smtClean="0"/>
              <a:t>WBS</a:t>
            </a:r>
            <a:r>
              <a:rPr lang="zh-CN" altLang="en-US" dirty="0" smtClean="0"/>
              <a:t>的输入输出</a:t>
            </a:r>
            <a:endParaRPr lang="en-US" altLang="zh-CN" dirty="0" smtClean="0"/>
          </a:p>
          <a:p>
            <a:r>
              <a:rPr lang="zh-CN" altLang="en-US" dirty="0" smtClean="0"/>
              <a:t>和甘特图的细节分布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甘特图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12972" y="5537058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smtClean="0"/>
              <a:t>PRD2018-G14-</a:t>
            </a:r>
            <a:r>
              <a:rPr lang="zh-CN" altLang="en-US" dirty="0"/>
              <a:t>甘特图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en-US" altLang="zh-CN" sz="3200" b="1" dirty="0" smtClean="0"/>
              <a:t>OBS</a:t>
            </a:r>
            <a:endParaRPr lang="en-US" altLang="zh-CN" sz="3200" b="1" dirty="0" smtClean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7170" name="Picture 2" descr="C:\Users\dell\Desktop\PRD作业\OB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57" y="1338232"/>
            <a:ext cx="10668000" cy="504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干系人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7903" y="1267259"/>
          <a:ext cx="9575798" cy="53199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050"/>
                <a:gridCol w="813180"/>
                <a:gridCol w="974898"/>
                <a:gridCol w="1138911"/>
                <a:gridCol w="1738760"/>
                <a:gridCol w="1312098"/>
                <a:gridCol w="823502"/>
                <a:gridCol w="1837399"/>
              </a:tblGrid>
              <a:tr h="2763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班级</a:t>
                      </a:r>
                      <a:endParaRPr lang="zh-CN" sz="18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姓名</a:t>
                      </a:r>
                      <a:endParaRPr lang="zh-CN" sz="18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学号</a:t>
                      </a:r>
                      <a:endParaRPr lang="zh-CN" sz="18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人员属性</a:t>
                      </a:r>
                      <a:endParaRPr lang="zh-CN" sz="18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邮箱地址</a:t>
                      </a:r>
                      <a:endParaRPr lang="zh-CN" sz="18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联系电话</a:t>
                      </a:r>
                      <a:endParaRPr lang="zh-CN" sz="18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干系人分工</a:t>
                      </a:r>
                      <a:endParaRPr lang="zh-CN" sz="18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微信号</a:t>
                      </a:r>
                      <a:endParaRPr lang="zh-CN" sz="18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>
                    <a:solidFill>
                      <a:schemeClr val="accent1"/>
                    </a:solidFill>
                  </a:tcPr>
                </a:tc>
              </a:tr>
              <a:tr h="553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1602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庄毓勋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31602220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3160222@stu.zucc.edu.cn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15988804604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项目经理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Ab1060281189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</a:tr>
              <a:tr h="5926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邓晰</a:t>
                      </a:r>
                      <a:endParaRPr lang="zh-CN" sz="1800" dirty="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31601349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内部</a:t>
                      </a:r>
                      <a:endParaRPr lang="zh-CN" sz="1800" dirty="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31601349@stu.zucc.edu.cn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17367073790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业务分析师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D_18688033695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</a:tr>
              <a:tr h="553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诸葛志相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31601420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31601420@stu.zucc.edu.cn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13588071786</a:t>
                      </a:r>
                      <a:endParaRPr lang="zh-CN" sz="18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开发测试人员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ZhuGe13588071786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</a:tr>
              <a:tr h="553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陈伟峰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31601346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31601346@stu.zucc.edu.cn</a:t>
                      </a:r>
                      <a:endParaRPr lang="zh-CN" sz="1800" dirty="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indent="15621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13454196083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开发测试人员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Saber-v587-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</a:tr>
              <a:tr h="553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程天珂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31601348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31601348@stu.zucc.edu.cn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13588899186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开发测试人员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Ctk980823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</a:tr>
              <a:tr h="553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杨枨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yangc@zucc.edu.cn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indent="15621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项目提出者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HolleyYang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</a:tr>
              <a:tr h="2763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侯宏仑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ubilabs@zucc.edu.cn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indent="15621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项目提出者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tuuuuuuudou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</a:tr>
              <a:tr h="553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统 计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黄鸿枥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31601024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527699441@qq.com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indent="15621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用户代表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hhx527699441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</a:tr>
              <a:tr h="553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统计</a:t>
                      </a:r>
                      <a:r>
                        <a:rPr lang="en-US" sz="1400" kern="100" dirty="0">
                          <a:effectLst/>
                        </a:rPr>
                        <a:t>1601</a:t>
                      </a:r>
                      <a:endParaRPr lang="zh-CN" sz="1800" dirty="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韩宇斌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31601023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630637561@qq.com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indent="15621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用户代表</a:t>
                      </a:r>
                      <a:endParaRPr lang="zh-CN" sz="180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Hyb000000</a:t>
                      </a:r>
                      <a:endParaRPr lang="zh-CN" sz="1800" dirty="0"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1175" marR="61175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322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253190" y="4585450"/>
          <a:ext cx="9262410" cy="1656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6239"/>
                <a:gridCol w="7536171"/>
              </a:tblGrid>
              <a:tr h="486279">
                <a:tc>
                  <a:txBody>
                    <a:bodyPr/>
                    <a:lstStyle/>
                    <a:p>
                      <a:pPr indent="117475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bg1"/>
                          </a:solidFill>
                          <a:effectLst/>
                        </a:rPr>
                        <a:t>概率程度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391935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bg1"/>
                          </a:solidFill>
                          <a:effectLst/>
                        </a:rPr>
                        <a:t>发生概率高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发生概率</a:t>
                      </a:r>
                      <a:r>
                        <a:rPr lang="en-US" sz="1600" kern="100" dirty="0">
                          <a:effectLst/>
                        </a:rPr>
                        <a:t>&gt;80%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89023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bg1"/>
                          </a:solidFill>
                          <a:effectLst/>
                        </a:rPr>
                        <a:t>发生概率中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发生概率</a:t>
                      </a:r>
                      <a:r>
                        <a:rPr lang="en-US" sz="1600" kern="100" dirty="0">
                          <a:effectLst/>
                        </a:rPr>
                        <a:t>30%~80%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89023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bg1"/>
                          </a:solidFill>
                          <a:effectLst/>
                        </a:rPr>
                        <a:t>发生概率低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发生概率</a:t>
                      </a:r>
                      <a:r>
                        <a:rPr lang="en-US" sz="1600" kern="100" dirty="0">
                          <a:effectLst/>
                        </a:rPr>
                        <a:t>&lt;30%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34701" y="1489166"/>
          <a:ext cx="9258235" cy="2915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6021"/>
                <a:gridCol w="7372214"/>
              </a:tblGrid>
              <a:tr h="364446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bg1"/>
                          </a:solidFill>
                          <a:effectLst/>
                        </a:rPr>
                        <a:t>不利影响程度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728892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bg1"/>
                          </a:solidFill>
                          <a:effectLst/>
                        </a:rPr>
                        <a:t>极高影响程度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可以造成整个工程的瘫痪，直接导致项目最终的不成功的发生，无法得到补救。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728892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bg1"/>
                          </a:solidFill>
                          <a:effectLst/>
                        </a:rPr>
                        <a:t>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给整个工程带来非常大的不利影响，间接导致项目的不成功，需要长时间的补救。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728892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bg1"/>
                          </a:solidFill>
                          <a:effectLst/>
                        </a:rPr>
                        <a:t>中影响程度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给整个工程造成不利影响，是可以补救的影响，不会对项目最终的成功造成影响。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64446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bg1"/>
                          </a:solidFill>
                          <a:effectLst/>
                        </a:rPr>
                        <a:t>低影响程度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给整个工程造成一些影响，可以通过已知的手段结束这种影响。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03086" y="2287649"/>
          <a:ext cx="9737738" cy="3074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3702"/>
                <a:gridCol w="7754036"/>
              </a:tblGrid>
              <a:tr h="279530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bg1"/>
                          </a:solidFill>
                          <a:effectLst/>
                        </a:rPr>
                        <a:t>风险类别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bg1"/>
                          </a:solidFill>
                          <a:effectLst/>
                        </a:rPr>
                        <a:t>风险描述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559060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bg1"/>
                          </a:solidFill>
                          <a:effectLst/>
                        </a:rPr>
                        <a:t>技术风险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技术层面上出现的错误，直接或间接导致项目出现失败的风险。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59060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bg1"/>
                          </a:solidFill>
                          <a:effectLst/>
                        </a:rPr>
                        <a:t>交流风险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组内沟通上出现的错误，直接或间接导致项目出现失败的风险。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59060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bg1"/>
                          </a:solidFill>
                          <a:effectLst/>
                        </a:rPr>
                        <a:t>时间风险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时间上出现的错误，直接或间接导致项目出现失败的风险。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59060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bg1"/>
                          </a:solidFill>
                          <a:effectLst/>
                        </a:rPr>
                        <a:t>质量风险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项目质量上出现的错误，直接或间接导致项目出现失败的风险。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59060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bg1"/>
                          </a:solidFill>
                          <a:effectLst/>
                        </a:rPr>
                        <a:t>效率风险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个人办事效率上出现的错误，直接或间接导致项目出现失败的风险。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2920831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项目章程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62001" y="1749734"/>
            <a:ext cx="9441003" cy="415065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zh-CN" sz="2400" b="1" dirty="0"/>
              <a:t>《软件工程系列课程教学辅助网站》项目章程</a:t>
            </a:r>
            <a:endParaRPr lang="zh-CN" altLang="zh-CN" sz="2400" dirty="0"/>
          </a:p>
          <a:p>
            <a:r>
              <a:rPr lang="zh-CN" altLang="zh-CN" sz="2400" b="1" dirty="0"/>
              <a:t>项目名称</a:t>
            </a:r>
            <a:r>
              <a:rPr lang="zh-CN" altLang="zh-CN" sz="2400" dirty="0"/>
              <a:t>：</a:t>
            </a:r>
            <a:r>
              <a:rPr lang="en-US" altLang="zh-CN" sz="2400" dirty="0"/>
              <a:t>		</a:t>
            </a:r>
            <a:r>
              <a:rPr lang="zh-CN" altLang="zh-CN" sz="2400" dirty="0"/>
              <a:t>软件工程系列课程教学辅助网站</a:t>
            </a:r>
            <a:endParaRPr lang="zh-CN" altLang="zh-CN" sz="2400" dirty="0"/>
          </a:p>
          <a:p>
            <a:r>
              <a:rPr lang="zh-CN" altLang="zh-CN" sz="2400" b="1" dirty="0"/>
              <a:t>项目执行时间</a:t>
            </a:r>
            <a:r>
              <a:rPr lang="zh-CN" altLang="zh-CN" sz="2400" dirty="0"/>
              <a:t>：</a:t>
            </a:r>
            <a:r>
              <a:rPr lang="en-US" altLang="zh-CN" sz="2400" dirty="0"/>
              <a:t>	2018</a:t>
            </a:r>
            <a:r>
              <a:rPr lang="zh-CN" altLang="zh-CN" sz="2400" dirty="0"/>
              <a:t>年</a:t>
            </a:r>
            <a:r>
              <a:rPr lang="en-US" altLang="zh-CN" sz="2400" dirty="0"/>
              <a:t>9</a:t>
            </a:r>
            <a:r>
              <a:rPr lang="zh-CN" altLang="zh-CN" sz="2400" dirty="0"/>
              <a:t>月</a:t>
            </a:r>
            <a:r>
              <a:rPr lang="en-US" altLang="zh-CN" sz="2400" dirty="0"/>
              <a:t>28</a:t>
            </a:r>
            <a:r>
              <a:rPr lang="zh-CN" altLang="zh-CN" sz="2400" dirty="0"/>
              <a:t>日</a:t>
            </a:r>
            <a:r>
              <a:rPr lang="en-US" altLang="zh-CN" sz="2400" dirty="0"/>
              <a:t>-2019</a:t>
            </a:r>
            <a:r>
              <a:rPr lang="zh-CN" altLang="zh-CN" sz="2400" dirty="0"/>
              <a:t>年</a:t>
            </a:r>
            <a:r>
              <a:rPr lang="en-US" altLang="zh-CN" sz="2400" dirty="0"/>
              <a:t>1</a:t>
            </a:r>
            <a:r>
              <a:rPr lang="zh-CN" altLang="zh-CN" sz="2400" dirty="0"/>
              <a:t>月</a:t>
            </a:r>
            <a:r>
              <a:rPr lang="en-US" altLang="zh-CN" sz="2400" dirty="0"/>
              <a:t>13</a:t>
            </a:r>
            <a:r>
              <a:rPr lang="zh-CN" altLang="zh-CN" sz="2400" dirty="0"/>
              <a:t>日</a:t>
            </a:r>
            <a:endParaRPr lang="zh-CN" altLang="zh-CN" sz="2400" dirty="0"/>
          </a:p>
          <a:p>
            <a:r>
              <a:rPr lang="zh-CN" altLang="zh-CN" sz="2400" b="1" dirty="0"/>
              <a:t>发起人兼客户</a:t>
            </a:r>
            <a:r>
              <a:rPr lang="zh-CN" altLang="zh-CN" sz="2400" dirty="0"/>
              <a:t>：</a:t>
            </a:r>
            <a:r>
              <a:rPr lang="en-US" altLang="zh-CN" sz="2400" dirty="0"/>
              <a:t>	</a:t>
            </a:r>
            <a:r>
              <a:rPr lang="zh-CN" altLang="zh-CN" sz="2400" dirty="0"/>
              <a:t>杨枨老师、侯宏仑老师</a:t>
            </a:r>
            <a:endParaRPr lang="zh-CN" altLang="zh-CN" sz="2400" dirty="0"/>
          </a:p>
          <a:p>
            <a:r>
              <a:rPr lang="zh-CN" altLang="zh-CN" sz="2400" b="1" dirty="0"/>
              <a:t>项目经理</a:t>
            </a:r>
            <a:r>
              <a:rPr lang="zh-CN" altLang="zh-CN" sz="2400" dirty="0"/>
              <a:t>：</a:t>
            </a:r>
            <a:r>
              <a:rPr lang="en-US" altLang="zh-CN" sz="2400" dirty="0"/>
              <a:t>		</a:t>
            </a:r>
            <a:r>
              <a:rPr lang="zh-CN" altLang="zh-CN" sz="2400" dirty="0"/>
              <a:t>庄毓勋</a:t>
            </a:r>
            <a:endParaRPr lang="zh-CN" altLang="zh-CN" sz="2400" dirty="0"/>
          </a:p>
          <a:p>
            <a:r>
              <a:rPr lang="zh-CN" altLang="zh-CN" sz="2400" b="1" dirty="0"/>
              <a:t>开发团队</a:t>
            </a:r>
            <a:r>
              <a:rPr lang="zh-CN" altLang="zh-CN" sz="2400" dirty="0"/>
              <a:t>：</a:t>
            </a:r>
            <a:r>
              <a:rPr lang="en-US" altLang="zh-CN" sz="2400" dirty="0"/>
              <a:t>		PRD-2018-G14</a:t>
            </a:r>
            <a:r>
              <a:rPr lang="zh-CN" altLang="zh-CN" sz="2400" dirty="0"/>
              <a:t>（诸葛志相、邓晰、程天珂、庄毓勋、陈伟峰）</a:t>
            </a:r>
            <a:endParaRPr lang="zh-CN" altLang="zh-CN" sz="2400" dirty="0"/>
          </a:p>
          <a:p>
            <a:r>
              <a:rPr lang="zh-CN" altLang="zh-CN" sz="2400" b="1" dirty="0"/>
              <a:t>用户：</a:t>
            </a:r>
            <a:r>
              <a:rPr lang="en-US" altLang="zh-CN" sz="2400" b="1" dirty="0"/>
              <a:t>	</a:t>
            </a:r>
            <a:r>
              <a:rPr lang="zh-CN" altLang="zh-CN" sz="2400" dirty="0"/>
              <a:t>全体正在学习软件工程课程的学生，教授软件工程课程的老师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r>
              <a:rPr lang="zh-CN" altLang="zh-CN" sz="2400" dirty="0" smtClean="0"/>
              <a:t>以及</a:t>
            </a:r>
            <a:r>
              <a:rPr lang="zh-CN" altLang="zh-CN" sz="2400" dirty="0"/>
              <a:t>其他潜在的对软件工程课程感兴趣的同学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endParaRPr lang="zh-CN" altLang="zh-CN" sz="2400" dirty="0"/>
          </a:p>
        </p:txBody>
      </p:sp>
      <p:sp>
        <p:nvSpPr>
          <p:cNvPr id="41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260088" y="4270916"/>
          <a:ext cx="8845302" cy="1810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9451"/>
                <a:gridCol w="5205851"/>
              </a:tblGrid>
              <a:tr h="3017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</a:t>
                      </a:r>
                      <a:r>
                        <a:rPr lang="zh-CN" sz="1800" kern="100">
                          <a:effectLst/>
                        </a:rPr>
                        <a:t>角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</a:t>
                      </a:r>
                      <a:r>
                        <a:rPr lang="zh-CN" sz="1800" kern="100">
                          <a:effectLst/>
                        </a:rPr>
                        <a:t>角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017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庄毓勋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诸葛志相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017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诸葛志相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邓晰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017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邓晰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陈伟峰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017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陈伟峰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程天珂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017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程天珂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庄毓勋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134702" y="1794243"/>
          <a:ext cx="9157873" cy="16456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8007"/>
                <a:gridCol w="2062816"/>
                <a:gridCol w="1744943"/>
                <a:gridCol w="1897164"/>
                <a:gridCol w="1744943"/>
              </a:tblGrid>
              <a:tr h="396567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风险等级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极高影响程度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高影响程度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中影响程度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2870"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低影响程度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16359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发生概率高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高风险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高风险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高风险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2870"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中风险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96567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发生概率中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高风险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中风险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中风险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2870"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中分线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36150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发生概率低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中风险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中分线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底风险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02870"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低风险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版本控制工具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1" y="217714"/>
            <a:ext cx="7593562" cy="7676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人力资源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2" y="1390983"/>
            <a:ext cx="2600311" cy="486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144" y="1962615"/>
            <a:ext cx="7821543" cy="3183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预算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200547" y="1750744"/>
          <a:ext cx="7768643" cy="42486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99183"/>
                <a:gridCol w="2669460"/>
              </a:tblGrid>
              <a:tr h="354051">
                <a:tc>
                  <a:txBody>
                    <a:bodyPr/>
                    <a:lstStyle/>
                    <a:p>
                      <a:pPr marL="269875"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项目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经费（元）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>
                    <a:solidFill>
                      <a:schemeClr val="accent1"/>
                    </a:solidFill>
                  </a:tcPr>
                </a:tc>
              </a:tr>
              <a:tr h="354051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电子书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/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54051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预备工具软件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/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54051">
                <a:tc>
                  <a:txBody>
                    <a:bodyPr/>
                    <a:lstStyle/>
                    <a:p>
                      <a:pPr indent="386715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网盘会员购买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/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54051">
                <a:tc>
                  <a:txBody>
                    <a:bodyPr/>
                    <a:lstStyle/>
                    <a:p>
                      <a:pPr indent="38671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UML</a:t>
                      </a:r>
                      <a:r>
                        <a:rPr lang="zh-CN" sz="2000" kern="100">
                          <a:effectLst/>
                        </a:rPr>
                        <a:t>建模工具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/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54051">
                <a:tc>
                  <a:txBody>
                    <a:bodyPr/>
                    <a:lstStyle/>
                    <a:p>
                      <a:pPr indent="386715"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AxureRP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/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54051">
                <a:tc>
                  <a:txBody>
                    <a:bodyPr/>
                    <a:lstStyle/>
                    <a:p>
                      <a:pPr indent="38671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Office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/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54051">
                <a:tc>
                  <a:txBody>
                    <a:bodyPr/>
                    <a:lstStyle/>
                    <a:p>
                      <a:pPr indent="3695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亿图</a:t>
                      </a:r>
                      <a:r>
                        <a:rPr lang="en-US" sz="2000" kern="100" dirty="0">
                          <a:effectLst/>
                        </a:rPr>
                        <a:t>9.0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/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54051">
                <a:tc>
                  <a:txBody>
                    <a:bodyPr/>
                    <a:lstStyle/>
                    <a:p>
                      <a:pPr indent="386715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个人电脑及其</a:t>
                      </a:r>
                      <a:r>
                        <a:rPr lang="en-US" sz="2000" kern="100" dirty="0">
                          <a:effectLst/>
                        </a:rPr>
                        <a:t>windows</a:t>
                      </a:r>
                      <a:r>
                        <a:rPr lang="zh-CN" sz="2000" kern="100" dirty="0">
                          <a:effectLst/>
                        </a:rPr>
                        <a:t>操作系统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/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54051">
                <a:tc>
                  <a:txBody>
                    <a:bodyPr/>
                    <a:lstStyle/>
                    <a:p>
                      <a:pPr indent="38671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Vmware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/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54051">
                <a:tc>
                  <a:txBody>
                    <a:bodyPr/>
                    <a:lstStyle/>
                    <a:p>
                      <a:pPr indent="36957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IBM Rational RequisitePro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/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54051">
                <a:tc>
                  <a:txBody>
                    <a:bodyPr/>
                    <a:lstStyle/>
                    <a:p>
                      <a:pPr indent="369570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Visio 2013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/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98596" y="1352450"/>
            <a:ext cx="459645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1035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2017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年杭州总体人均工资：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38.7/h  IT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行业为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69.34/h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预算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26227" y="2116620"/>
          <a:ext cx="8199080" cy="3793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1714"/>
                <a:gridCol w="2817366"/>
              </a:tblGrid>
              <a:tr h="34486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硬件设施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成员本身提供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4486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服务器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200.00</a:t>
                      </a:r>
                      <a:r>
                        <a:rPr lang="zh-CN" sz="2000" kern="100">
                          <a:effectLst/>
                        </a:rPr>
                        <a:t>元 校内报销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4486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域名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500.00</a:t>
                      </a:r>
                      <a:r>
                        <a:rPr lang="zh-CN" sz="2000" kern="100">
                          <a:effectLst/>
                        </a:rPr>
                        <a:t>元</a:t>
                      </a:r>
                      <a:r>
                        <a:rPr lang="en-US" sz="2000" kern="100">
                          <a:effectLst/>
                        </a:rPr>
                        <a:t>  </a:t>
                      </a:r>
                      <a:r>
                        <a:rPr lang="zh-CN" sz="2000" kern="100">
                          <a:effectLst/>
                        </a:rPr>
                        <a:t>校内报销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4486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其他资源开销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/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4486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电费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学校提供</a:t>
                      </a:r>
                      <a:r>
                        <a:rPr lang="en-US" sz="2000" kern="100">
                          <a:effectLst/>
                        </a:rPr>
                        <a:t> 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4486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宽带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学校网络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689731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人力资源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69340.00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元 （</a:t>
                      </a:r>
                      <a:r>
                        <a:rPr lang="en-US" sz="2000" kern="100" dirty="0">
                          <a:effectLst/>
                        </a:rPr>
                        <a:t>69.34*200*5</a:t>
                      </a:r>
                      <a:r>
                        <a:rPr lang="zh-CN" sz="2000" kern="100" dirty="0">
                          <a:effectLst/>
                        </a:rPr>
                        <a:t>）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4486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团队建设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4486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Team building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500.00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  <a:tr h="34486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总计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74340.00</a:t>
                      </a:r>
                      <a:r>
                        <a:rPr lang="zh-CN" sz="2000" kern="100" dirty="0">
                          <a:effectLst/>
                        </a:rPr>
                        <a:t>元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567" marR="49567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77522" y="1326583"/>
            <a:ext cx="521521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1035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2017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年杭州总体人均工资：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38.7/h  IT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行业为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69.34/h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输入输出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857" y="99099"/>
            <a:ext cx="5760971" cy="635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评价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609624" y="1389528"/>
          <a:ext cx="9013552" cy="4970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954"/>
                <a:gridCol w="1209029"/>
                <a:gridCol w="6284569"/>
              </a:tblGrid>
              <a:tr h="35402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评价标准</a:t>
                      </a:r>
                      <a:endParaRPr lang="zh-CN" altLang="en-US" dirty="0"/>
                    </a:p>
                  </a:txBody>
                  <a:tcPr/>
                </a:tc>
              </a:tr>
              <a:tr h="8850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每天的工作时间固定为一小时，符合条件得分为</a:t>
                      </a:r>
                      <a:r>
                        <a:rPr lang="en-US" altLang="zh-CN" dirty="0" smtClean="0"/>
                        <a:t>80</a:t>
                      </a:r>
                      <a:r>
                        <a:rPr lang="zh-CN" altLang="en-US" dirty="0" smtClean="0"/>
                        <a:t>分，不足一小时单项得分每少二十分钟扣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分，每多二十分钟加一分。</a:t>
                      </a:r>
                      <a:endParaRPr lang="zh-CN" altLang="en-US" dirty="0"/>
                    </a:p>
                  </a:txBody>
                  <a:tcPr/>
                </a:tc>
              </a:tr>
              <a:tr h="8850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百分比</a:t>
                      </a:r>
                      <a:r>
                        <a:rPr lang="en-US" altLang="zh-CN" dirty="0" smtClean="0"/>
                        <a:t>/100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在布置任务后，完成度由整组讨论得出，基本没有完成得分</a:t>
                      </a:r>
                      <a:r>
                        <a:rPr lang="en-US" altLang="zh-CN" dirty="0" smtClean="0"/>
                        <a:t>0-30</a:t>
                      </a:r>
                      <a:r>
                        <a:rPr lang="zh-CN" altLang="en-US" dirty="0" smtClean="0"/>
                        <a:t>，完成一半得分</a:t>
                      </a:r>
                      <a:r>
                        <a:rPr lang="en-US" altLang="zh-CN" dirty="0" smtClean="0"/>
                        <a:t>30-60</a:t>
                      </a:r>
                      <a:r>
                        <a:rPr lang="zh-CN" altLang="en-US" dirty="0" smtClean="0"/>
                        <a:t>，完成度较高</a:t>
                      </a:r>
                      <a:r>
                        <a:rPr lang="en-US" altLang="zh-CN" dirty="0" smtClean="0"/>
                        <a:t>60-90</a:t>
                      </a:r>
                      <a:r>
                        <a:rPr lang="zh-CN" altLang="en-US" dirty="0" smtClean="0"/>
                        <a:t>，全部</a:t>
                      </a:r>
                      <a:r>
                        <a:rPr lang="en-US" altLang="zh-CN" dirty="0" smtClean="0"/>
                        <a:t>90-100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8850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完成评定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百分比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/100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在评价完完成度后，完成评定由整组讨论得出，完成很差得分</a:t>
                      </a:r>
                      <a:r>
                        <a:rPr lang="en-US" altLang="zh-CN" dirty="0" smtClean="0"/>
                        <a:t>0-30</a:t>
                      </a:r>
                      <a:r>
                        <a:rPr lang="zh-CN" altLang="en-US" dirty="0" smtClean="0"/>
                        <a:t>，完成的还行得分</a:t>
                      </a:r>
                      <a:r>
                        <a:rPr lang="en-US" altLang="zh-CN" dirty="0" smtClean="0"/>
                        <a:t>30-60</a:t>
                      </a:r>
                      <a:r>
                        <a:rPr lang="zh-CN" altLang="en-US" dirty="0" smtClean="0"/>
                        <a:t>，完成的较好得分</a:t>
                      </a:r>
                      <a:r>
                        <a:rPr lang="en-US" altLang="zh-CN" dirty="0" smtClean="0"/>
                        <a:t>60-90</a:t>
                      </a:r>
                      <a:r>
                        <a:rPr lang="zh-CN" altLang="en-US" dirty="0" smtClean="0"/>
                        <a:t>，完成的非常好得分</a:t>
                      </a:r>
                      <a:r>
                        <a:rPr lang="en-US" altLang="zh-CN" dirty="0" smtClean="0"/>
                        <a:t>90-100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6195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提交时间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在布置任务后，规定提交时间下，提前提交为</a:t>
                      </a:r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分，如果没有超过提交时间每二十分钟扣一分。</a:t>
                      </a:r>
                      <a:endParaRPr lang="zh-CN" altLang="en-US" dirty="0"/>
                    </a:p>
                  </a:txBody>
                  <a:tcPr/>
                </a:tc>
              </a:tr>
              <a:tr h="619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额外工作</a:t>
                      </a:r>
                      <a:endParaRPr lang="zh-CN" altLang="en-US" dirty="0" smtClean="0"/>
                    </a:p>
                    <a:p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得分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在总分的基础上作加分，由小组讨论得出，正常可加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分</a:t>
                      </a:r>
                      <a:r>
                        <a:rPr lang="en-US" altLang="zh-CN" dirty="0" smtClean="0"/>
                        <a:t>-5</a:t>
                      </a:r>
                      <a:r>
                        <a:rPr lang="zh-CN" altLang="en-US" dirty="0" smtClean="0"/>
                        <a:t>分。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6195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总评分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得分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工时得分*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完成度*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完成评定*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提交时间*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额外工作得分。 满分为</a:t>
                      </a:r>
                      <a:r>
                        <a:rPr lang="en-US" altLang="zh-CN" dirty="0" smtClean="0"/>
                        <a:t>103-105</a:t>
                      </a:r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44834" y="1293543"/>
            <a:ext cx="3898667" cy="3168652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074179" y="2519723"/>
              <a:ext cx="3933293" cy="144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评分</a:t>
              </a:r>
              <a:endParaRPr lang="zh-CN" altLang="en-US" sz="6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988188" y="1267985"/>
            <a:ext cx="5336304" cy="34766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dirty="0"/>
              <a:t>庄毓勋：制作</a:t>
            </a:r>
            <a:r>
              <a:rPr lang="en-US" altLang="zh-CN" sz="2000" dirty="0"/>
              <a:t>PPT</a:t>
            </a:r>
            <a:r>
              <a:rPr lang="zh-CN" altLang="en-US" sz="2000" dirty="0"/>
              <a:t>，演讲</a:t>
            </a:r>
            <a:r>
              <a:rPr lang="en-US" altLang="zh-CN" sz="2000" dirty="0"/>
              <a:t>PPT</a:t>
            </a:r>
            <a:r>
              <a:rPr lang="zh-CN" altLang="en-US" sz="2000" dirty="0"/>
              <a:t>，整合需求文档。得分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92.25</a:t>
            </a:r>
            <a:endParaRPr lang="en-US" altLang="zh-CN" sz="2000" b="1" dirty="0"/>
          </a:p>
          <a:p>
            <a:r>
              <a:rPr lang="zh-CN" altLang="en-US" sz="2000" dirty="0"/>
              <a:t>诸葛志祥：甘特图，成本管理，项目章程，</a:t>
            </a:r>
            <a:r>
              <a:rPr lang="en-US" altLang="zh-CN" sz="2000" dirty="0"/>
              <a:t>QA</a:t>
            </a:r>
            <a:r>
              <a:rPr lang="zh-CN" altLang="en-US" sz="2000" dirty="0"/>
              <a:t>计划。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90</a:t>
            </a:r>
            <a:endParaRPr lang="en-US" altLang="zh-CN" sz="2000" b="1" dirty="0"/>
          </a:p>
          <a:p>
            <a:r>
              <a:rPr lang="zh-CN" altLang="en-US" sz="2000" dirty="0"/>
              <a:t>邓晰：配置管理、沟通管理。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91</a:t>
            </a:r>
            <a:r>
              <a:rPr lang="en-US" altLang="zh-CN" sz="2000" b="1" dirty="0"/>
              <a:t>.</a:t>
            </a:r>
            <a:r>
              <a:rPr lang="en-US" altLang="zh-CN" sz="2000" b="1" dirty="0" smtClean="0"/>
              <a:t>25</a:t>
            </a:r>
            <a:endParaRPr lang="en-US" altLang="zh-CN" sz="2000" b="1" dirty="0"/>
          </a:p>
          <a:p>
            <a:r>
              <a:rPr lang="zh-CN" altLang="en-US" sz="2000" dirty="0"/>
              <a:t>陈伟峰：人力资源管理，干系人管理。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88.7</a:t>
            </a:r>
            <a:endParaRPr lang="en-US" altLang="zh-CN" sz="2000" b="1" dirty="0" smtClean="0"/>
          </a:p>
          <a:p>
            <a:r>
              <a:rPr lang="zh-CN" altLang="en-US" sz="2000" dirty="0" smtClean="0"/>
              <a:t>程天珂</a:t>
            </a:r>
            <a:r>
              <a:rPr lang="zh-CN" altLang="en-US" sz="2000" dirty="0"/>
              <a:t>：范围管理，时间管理。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85.75</a:t>
            </a:r>
            <a:endParaRPr lang="en-US" altLang="zh-CN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评价雷达图（时间</a:t>
            </a:r>
            <a:r>
              <a:rPr lang="en-US" altLang="zh-CN" sz="3200" b="1" dirty="0" smtClean="0"/>
              <a:t>11/21</a:t>
            </a:r>
            <a:r>
              <a:rPr lang="zh-CN" altLang="en-US" sz="3200" b="1" dirty="0" smtClean="0"/>
              <a:t>）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53" y="1459605"/>
            <a:ext cx="11047097" cy="4262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参考文献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01615" y="1428682"/>
            <a:ext cx="95381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1.《BlackBoard</a:t>
            </a:r>
            <a:r>
              <a:rPr lang="zh-CN" altLang="en-US" dirty="0" smtClean="0"/>
              <a:t>教室使用手册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作者：刘兰娟，出版社：上海财大，出版时间：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年，参考时间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日下午四点</a:t>
            </a:r>
            <a:r>
              <a:rPr lang="en-US" altLang="zh-CN" dirty="0" smtClean="0"/>
              <a:t>23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zh-CN" dirty="0" smtClean="0"/>
              <a:t>专利</a:t>
            </a:r>
            <a:r>
              <a:rPr lang="zh-CN" altLang="zh-CN" dirty="0"/>
              <a:t>检索及分析</a:t>
            </a:r>
            <a:r>
              <a:rPr lang="zh-CN" altLang="zh-CN" dirty="0" smtClean="0"/>
              <a:t>网站</a:t>
            </a:r>
            <a:r>
              <a:rPr lang="en-US" altLang="zh-CN" dirty="0">
                <a:hlinkClick r:id="rId2"/>
              </a:rPr>
              <a:t>http://www.pss-system.gov.cn</a:t>
            </a:r>
            <a:r>
              <a:rPr lang="en-US" altLang="zh-CN" dirty="0"/>
              <a:t> </a:t>
            </a:r>
            <a:r>
              <a:rPr lang="zh-CN" altLang="en-US" dirty="0" smtClean="0"/>
              <a:t>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日下午三点</a:t>
            </a:r>
            <a:r>
              <a:rPr lang="en-US" altLang="zh-CN" dirty="0" smtClean="0"/>
              <a:t>40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赛课</a:t>
            </a:r>
            <a:r>
              <a:rPr lang="zh-CN" altLang="zh-CN" dirty="0" smtClean="0"/>
              <a:t>数据</a:t>
            </a:r>
            <a:r>
              <a:rPr lang="zh-CN" altLang="zh-CN" dirty="0"/>
              <a:t>来自维基百科，最后修改</a:t>
            </a:r>
            <a:r>
              <a:rPr lang="en-US" altLang="zh-CN" dirty="0"/>
              <a:t>2018</a:t>
            </a:r>
            <a:r>
              <a:rPr lang="zh-CN" altLang="zh-CN" dirty="0"/>
              <a:t>年</a:t>
            </a:r>
            <a:r>
              <a:rPr lang="en-US" altLang="zh-CN" dirty="0"/>
              <a:t>8</a:t>
            </a:r>
            <a:r>
              <a:rPr lang="zh-CN" altLang="zh-CN" dirty="0"/>
              <a:t>月</a:t>
            </a:r>
            <a:r>
              <a:rPr lang="en-US" altLang="zh-CN" dirty="0"/>
              <a:t>27</a:t>
            </a:r>
            <a:r>
              <a:rPr lang="zh-CN" altLang="zh-CN" dirty="0" smtClean="0"/>
              <a:t>日</a:t>
            </a:r>
            <a:r>
              <a:rPr lang="zh-CN" altLang="en-US" dirty="0" smtClean="0"/>
              <a:t>，参考时间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日下午四点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浙江大学城市学院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平台电脑网站截图</a:t>
            </a:r>
            <a:r>
              <a:rPr lang="en-US" altLang="zh-CN" dirty="0" smtClean="0">
                <a:hlinkClick r:id="rId3"/>
              </a:rPr>
              <a:t>http://bb.zucc.edu.cn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日下午五点</a:t>
            </a:r>
            <a:r>
              <a:rPr lang="en-US" altLang="zh-CN" dirty="0" smtClean="0"/>
              <a:t>24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/>
              <a:t>浙江大学城市学院</a:t>
            </a:r>
            <a:r>
              <a:rPr lang="en-US" altLang="zh-CN" dirty="0"/>
              <a:t>BB</a:t>
            </a:r>
            <a:r>
              <a:rPr lang="zh-CN" altLang="en-US" dirty="0" smtClean="0"/>
              <a:t>平台手机版截图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://bb.zucc.edu.cn</a:t>
            </a:r>
            <a:r>
              <a:rPr lang="en-US" altLang="zh-CN" dirty="0"/>
              <a:t> </a:t>
            </a:r>
            <a:r>
              <a:rPr lang="zh-CN" altLang="en-US" dirty="0"/>
              <a:t>参考时间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</a:t>
            </a:r>
            <a:r>
              <a:rPr lang="zh-CN" altLang="en-US" dirty="0" smtClean="0"/>
              <a:t>下午五点</a:t>
            </a:r>
            <a:r>
              <a:rPr lang="en-US" altLang="zh-CN" dirty="0" smtClean="0"/>
              <a:t>25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赛课网站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elearning.hpu.edu.cn/portal </a:t>
            </a:r>
            <a:r>
              <a:rPr lang="zh-CN" altLang="en-US" dirty="0" smtClean="0"/>
              <a:t>网站电脑页面截图，参考时间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日下午五点</a:t>
            </a:r>
            <a:r>
              <a:rPr lang="en-US" altLang="zh-CN" dirty="0" smtClean="0"/>
              <a:t>35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/>
              <a:t>赛课网站</a:t>
            </a:r>
            <a:r>
              <a:rPr lang="en-US" altLang="zh-CN" dirty="0">
                <a:hlinkClick r:id="rId4"/>
              </a:rPr>
              <a:t>http://elearning.hpu.edu.cn/portal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页面截</a:t>
            </a:r>
            <a:r>
              <a:rPr lang="zh-CN" altLang="en-US" dirty="0"/>
              <a:t>图，参考时间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日下午五点</a:t>
            </a:r>
            <a:r>
              <a:rPr lang="en-US" altLang="zh-CN" dirty="0"/>
              <a:t>35</a:t>
            </a:r>
            <a:r>
              <a:rPr lang="zh-CN" altLang="en-US" dirty="0"/>
              <a:t>分。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94" y="4534648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2920831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项目章程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27106" y="1749734"/>
            <a:ext cx="9441003" cy="415065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zh-CN" altLang="zh-CN" sz="2400" b="1" dirty="0"/>
              <a:t>项目背景：</a:t>
            </a:r>
            <a:endParaRPr lang="zh-CN" altLang="zh-CN" sz="2400" dirty="0"/>
          </a:p>
          <a:p>
            <a:r>
              <a:rPr lang="zh-CN" altLang="zh-CN" sz="2400" dirty="0"/>
              <a:t>本项目名称为“软件工程系列课程教学辅助网站”。系统功能主要包括：使这门</a:t>
            </a:r>
            <a:r>
              <a:rPr lang="zh-CN" altLang="zh-CN" sz="2400" dirty="0" smtClean="0"/>
              <a:t>课</a:t>
            </a:r>
            <a:endParaRPr lang="en-US" altLang="zh-CN" sz="2400" dirty="0" smtClean="0"/>
          </a:p>
          <a:p>
            <a:r>
              <a:rPr lang="zh-CN" altLang="zh-CN" sz="2400" dirty="0" smtClean="0"/>
              <a:t>上</a:t>
            </a:r>
            <a:r>
              <a:rPr lang="zh-CN" altLang="zh-CN" sz="2400" dirty="0"/>
              <a:t>的出色，使学生能够获得最多的资料，使学生及时的了解世界需求工程的最新</a:t>
            </a:r>
            <a:r>
              <a:rPr lang="zh-CN" altLang="zh-CN" sz="2400" dirty="0" smtClean="0"/>
              <a:t>动态</a:t>
            </a:r>
            <a:endParaRPr lang="en-US" altLang="zh-CN" sz="2400" dirty="0" smtClean="0"/>
          </a:p>
          <a:p>
            <a:r>
              <a:rPr lang="zh-CN" altLang="zh-CN" sz="2400" dirty="0" smtClean="0"/>
              <a:t>，</a:t>
            </a:r>
            <a:r>
              <a:rPr lang="zh-CN" altLang="zh-CN" sz="2400" dirty="0"/>
              <a:t>以及学生和教师的有效地沟通；作为学生也需要一个与教师及同学之间相互交流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r>
              <a:rPr lang="zh-CN" altLang="zh-CN" sz="2400" dirty="0" smtClean="0"/>
              <a:t>及</a:t>
            </a:r>
            <a:r>
              <a:rPr lang="zh-CN" altLang="zh-CN" sz="2400" dirty="0"/>
              <a:t>获取资料的平台；还有一些同学并没有选这几门课，但是也想了解项目管理，</a:t>
            </a:r>
            <a:r>
              <a:rPr lang="zh-CN" altLang="zh-CN" sz="2400" dirty="0" smtClean="0"/>
              <a:t>需求</a:t>
            </a:r>
            <a:endParaRPr lang="en-US" altLang="zh-CN" sz="2400" dirty="0" smtClean="0"/>
          </a:p>
          <a:p>
            <a:r>
              <a:rPr lang="zh-CN" altLang="zh-CN" sz="2400" dirty="0" smtClean="0"/>
              <a:t>工程</a:t>
            </a:r>
            <a:r>
              <a:rPr lang="zh-CN" altLang="zh-CN" sz="2400" dirty="0"/>
              <a:t>，统一建模的相关知识，以备到时决定该选不选这门课程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本</a:t>
            </a:r>
            <a:r>
              <a:rPr lang="zh-CN" altLang="zh-CN" sz="2400" dirty="0"/>
              <a:t>项目的任务提出</a:t>
            </a:r>
            <a:r>
              <a:rPr lang="zh-CN" altLang="zh-CN" sz="2400" dirty="0" smtClean="0"/>
              <a:t>者为</a:t>
            </a:r>
            <a:r>
              <a:rPr lang="zh-CN" altLang="zh-CN" sz="2400" dirty="0"/>
              <a:t>杨枨老师，开发者为</a:t>
            </a:r>
            <a:r>
              <a:rPr lang="en-US" altLang="zh-CN" sz="2400" dirty="0"/>
              <a:t>G14</a:t>
            </a:r>
            <a:r>
              <a:rPr lang="zh-CN" altLang="zh-CN" sz="2400" dirty="0"/>
              <a:t>全体成员。</a:t>
            </a:r>
            <a:endParaRPr lang="zh-CN" altLang="zh-CN" sz="2400" dirty="0"/>
          </a:p>
          <a:p>
            <a:r>
              <a:rPr lang="zh-CN" altLang="zh-CN" sz="2400" dirty="0"/>
              <a:t>此项目的全称叫做“软件工程系列课程教学辅助网站”。系统功能主要包括：学生</a:t>
            </a:r>
            <a:r>
              <a:rPr lang="zh-CN" altLang="zh-CN" sz="2400" dirty="0" smtClean="0"/>
              <a:t>可以</a:t>
            </a:r>
            <a:endParaRPr lang="en-US" altLang="zh-CN" sz="2400" dirty="0" smtClean="0"/>
          </a:p>
          <a:p>
            <a:r>
              <a:rPr lang="zh-CN" altLang="zh-CN" sz="2400" dirty="0" smtClean="0"/>
              <a:t>更好</a:t>
            </a:r>
            <a:r>
              <a:rPr lang="zh-CN" altLang="zh-CN" sz="2400" dirty="0"/>
              <a:t>的和老师进行交流，学生可以设立帖子和老师一起交流，老师可以</a:t>
            </a:r>
            <a:endParaRPr lang="zh-CN" altLang="zh-CN" sz="2400" dirty="0"/>
          </a:p>
          <a:p>
            <a:r>
              <a:rPr lang="zh-CN" altLang="zh-CN" sz="2400" b="1" dirty="0"/>
              <a:t>项目主要工作：</a:t>
            </a:r>
            <a:r>
              <a:rPr lang="en-US" altLang="zh-CN" sz="2400" dirty="0"/>
              <a:t> </a:t>
            </a:r>
            <a:endParaRPr lang="zh-CN" altLang="zh-CN" sz="2400" dirty="0"/>
          </a:p>
          <a:p>
            <a:r>
              <a:rPr lang="zh-CN" altLang="zh-CN" sz="2400" dirty="0"/>
              <a:t>软件工程系列课程教学辅助网站最主要功能是提供资料、软件需求工程的最新动态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r>
              <a:rPr lang="zh-CN" altLang="zh-CN" sz="2400" dirty="0" smtClean="0"/>
              <a:t>帮助</a:t>
            </a:r>
            <a:r>
              <a:rPr lang="zh-CN" altLang="zh-CN" sz="2400" dirty="0"/>
              <a:t>师生良好沟通、学生互相交流等功能</a:t>
            </a:r>
            <a:endParaRPr lang="zh-CN" altLang="zh-CN" sz="2400" dirty="0"/>
          </a:p>
        </p:txBody>
      </p:sp>
      <p:sp>
        <p:nvSpPr>
          <p:cNvPr id="41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083">
            <a:off x="2858484" y="-595985"/>
            <a:ext cx="6354104" cy="7981515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738179" y="1399057"/>
            <a:ext cx="8487039" cy="3991429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_文本框 2"/>
          <p:cNvSpPr txBox="1"/>
          <p:nvPr>
            <p:custDataLst>
              <p:tags r:id="rId2"/>
            </p:custDataLst>
          </p:nvPr>
        </p:nvSpPr>
        <p:spPr>
          <a:xfrm>
            <a:off x="3412881" y="3249885"/>
            <a:ext cx="54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BUSINESS REPORT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8" name="PA_文本框 4"/>
          <p:cNvSpPr txBox="1"/>
          <p:nvPr>
            <p:custDataLst>
              <p:tags r:id="rId3"/>
            </p:custDataLst>
          </p:nvPr>
        </p:nvSpPr>
        <p:spPr>
          <a:xfrm>
            <a:off x="1959148" y="2164178"/>
            <a:ext cx="804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感谢您的欣赏！</a:t>
            </a:r>
            <a:endParaRPr lang="zh-CN" altLang="en-US" sz="54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12880" y="4372892"/>
            <a:ext cx="52167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汇报人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G14-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庄毓勋 时间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2018.12.04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9384" y="3946227"/>
            <a:ext cx="616775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ADD YOUR TITLE HERE.ADD YOUR TITLE HERE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99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2920831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项目章程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25607" y="1597823"/>
            <a:ext cx="9441003" cy="415065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zh-CN" sz="2000" b="1" dirty="0"/>
              <a:t>项目目标</a:t>
            </a:r>
            <a:r>
              <a:rPr lang="zh-CN" altLang="zh-CN" sz="2000" dirty="0"/>
              <a:t>：</a:t>
            </a:r>
            <a:endParaRPr lang="zh-CN" altLang="zh-CN" sz="2000" dirty="0"/>
          </a:p>
          <a:p>
            <a:r>
              <a:rPr lang="en-US" altLang="zh-CN" sz="2000" dirty="0"/>
              <a:t> 	</a:t>
            </a:r>
            <a:r>
              <a:rPr lang="zh-CN" altLang="zh-CN" sz="2000" b="1" dirty="0"/>
              <a:t>可交付成果目标：</a:t>
            </a:r>
            <a:endParaRPr lang="zh-CN" altLang="zh-CN" sz="2000" dirty="0"/>
          </a:p>
          <a:p>
            <a:r>
              <a:rPr lang="zh-CN" altLang="zh-CN" sz="2000" dirty="0"/>
              <a:t>项目应于</a:t>
            </a:r>
            <a:r>
              <a:rPr lang="en-US" altLang="zh-CN" sz="2000" dirty="0"/>
              <a:t>2019</a:t>
            </a:r>
            <a:r>
              <a:rPr lang="zh-CN" altLang="zh-CN" sz="2000" dirty="0"/>
              <a:t>年</a:t>
            </a:r>
            <a:r>
              <a:rPr lang="en-US" altLang="zh-CN" sz="2000" dirty="0"/>
              <a:t>1</a:t>
            </a:r>
            <a:r>
              <a:rPr lang="zh-CN" altLang="zh-CN" sz="2000" dirty="0"/>
              <a:t>月</a:t>
            </a:r>
            <a:r>
              <a:rPr lang="en-US" altLang="zh-CN" sz="2000" dirty="0"/>
              <a:t>13</a:t>
            </a:r>
            <a:r>
              <a:rPr lang="zh-CN" altLang="zh-CN" sz="2000" dirty="0"/>
              <a:t>日前提交杨枨老师。由</a:t>
            </a:r>
            <a:r>
              <a:rPr lang="en-US" altLang="zh-CN" sz="2000" dirty="0"/>
              <a:t>G14</a:t>
            </a:r>
            <a:r>
              <a:rPr lang="zh-CN" altLang="zh-CN" sz="2000" dirty="0"/>
              <a:t>小组负责组织评审，须满足的</a:t>
            </a:r>
            <a:r>
              <a:rPr lang="zh-CN" altLang="zh-CN" sz="2000" dirty="0" smtClean="0"/>
              <a:t>质量</a:t>
            </a:r>
            <a:endParaRPr lang="en-US" altLang="zh-CN" sz="2000" dirty="0" smtClean="0"/>
          </a:p>
          <a:p>
            <a:r>
              <a:rPr lang="zh-CN" altLang="zh-CN" sz="2000" dirty="0" smtClean="0"/>
              <a:t>要求</a:t>
            </a:r>
            <a:r>
              <a:rPr lang="zh-CN" altLang="zh-CN" sz="2000" dirty="0"/>
              <a:t>为：最后在交付客户之前进行小组内评审，代码编写符合</a:t>
            </a:r>
            <a:r>
              <a:rPr lang="en-US" altLang="zh-CN" sz="2000" dirty="0"/>
              <a:t>HB6465</a:t>
            </a:r>
            <a:r>
              <a:rPr lang="zh-CN" altLang="zh-CN" sz="2000" dirty="0"/>
              <a:t>标准，与</a:t>
            </a:r>
            <a:r>
              <a:rPr lang="zh-CN" altLang="zh-CN" sz="2000" dirty="0" smtClean="0"/>
              <a:t>文档</a:t>
            </a:r>
            <a:endParaRPr lang="en-US" altLang="zh-CN" sz="2000" dirty="0" smtClean="0"/>
          </a:p>
          <a:p>
            <a:r>
              <a:rPr lang="zh-CN" altLang="zh-CN" sz="2000" dirty="0" smtClean="0"/>
              <a:t>说明</a:t>
            </a:r>
            <a:r>
              <a:rPr lang="zh-CN" altLang="zh-CN" sz="2000" dirty="0"/>
              <a:t>保持一致，代码书写风格统一，采用标准规范，没有下列错误：由于软件缺陷</a:t>
            </a:r>
            <a:r>
              <a:rPr lang="zh-CN" altLang="zh-CN" sz="2000" dirty="0" smtClean="0"/>
              <a:t>造</a:t>
            </a:r>
            <a:endParaRPr lang="en-US" altLang="zh-CN" sz="2000" dirty="0" smtClean="0"/>
          </a:p>
          <a:p>
            <a:r>
              <a:rPr lang="zh-CN" altLang="zh-CN" sz="2000" dirty="0" smtClean="0"/>
              <a:t>成</a:t>
            </a:r>
            <a:r>
              <a:rPr lang="zh-CN" altLang="zh-CN" sz="2000" dirty="0"/>
              <a:t>丢失数据，不符合设计要求，响应时间太长无法接受等问题。</a:t>
            </a:r>
            <a:endParaRPr lang="zh-CN" altLang="zh-CN" sz="2000" dirty="0"/>
          </a:p>
          <a:p>
            <a:r>
              <a:rPr lang="zh-CN" altLang="zh-CN" sz="2000" dirty="0"/>
              <a:t>。</a:t>
            </a:r>
            <a:endParaRPr lang="zh-CN" altLang="zh-CN" sz="2000" dirty="0"/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r>
              <a:rPr lang="zh-CN" altLang="zh-CN" sz="2000" b="1" dirty="0"/>
              <a:t>费用目标</a:t>
            </a:r>
            <a:r>
              <a:rPr lang="zh-CN" altLang="zh-CN" sz="2000" dirty="0"/>
              <a:t>：</a:t>
            </a:r>
            <a:endParaRPr lang="zh-CN" altLang="zh-CN" sz="2000" dirty="0"/>
          </a:p>
          <a:p>
            <a:r>
              <a:rPr lang="en-US" altLang="zh-CN" sz="2000" dirty="0"/>
              <a:t>    </a:t>
            </a:r>
            <a:r>
              <a:rPr lang="zh-CN" altLang="zh-CN" sz="2000" dirty="0"/>
              <a:t>本项目预算暂定为</a:t>
            </a:r>
            <a:r>
              <a:rPr lang="en-US" altLang="zh-CN" sz="2000" dirty="0"/>
              <a:t>70000</a:t>
            </a:r>
            <a:r>
              <a:rPr lang="zh-CN" altLang="zh-CN" sz="2000" dirty="0"/>
              <a:t>元，但是由于是课程项目任务，并不会真实成为预算。</a:t>
            </a:r>
            <a:endParaRPr lang="zh-CN" altLang="zh-CN" sz="2000" dirty="0"/>
          </a:p>
        </p:txBody>
      </p:sp>
      <p:sp>
        <p:nvSpPr>
          <p:cNvPr id="41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2920831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项目章程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25607" y="1597823"/>
            <a:ext cx="9441003" cy="415065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endParaRPr lang="zh-CN" altLang="zh-CN" sz="2000" dirty="0"/>
          </a:p>
        </p:txBody>
      </p:sp>
      <p:sp>
        <p:nvSpPr>
          <p:cNvPr id="41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76417" y="1677683"/>
          <a:ext cx="9631909" cy="4070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4365"/>
                <a:gridCol w="4761077"/>
                <a:gridCol w="3776467"/>
              </a:tblGrid>
              <a:tr h="4523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里程碑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需提交文件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负责人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23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M0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项目总体计划书、项目可行性分析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诸葛志向，庄毓勋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23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M1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项目章程、项目总体计划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诸葛志向，程天珂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23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M2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需求工程计划</a:t>
                      </a:r>
                      <a:r>
                        <a:rPr lang="en-US" sz="2000" kern="0" dirty="0">
                          <a:effectLst/>
                        </a:rPr>
                        <a:t>-</a:t>
                      </a:r>
                      <a:r>
                        <a:rPr lang="zh-CN" sz="2000" kern="0" dirty="0">
                          <a:effectLst/>
                        </a:rPr>
                        <a:t>初步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庄毓勋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23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M3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质量保证计划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诸葛志向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23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M4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需求工程计划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庄毓勋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23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M5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软件需求规格说明书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庄毓勋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23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M6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软件需求变更文档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邓晰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23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M7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项目总结报告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陈伟峰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2920831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项目章程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25607" y="1597823"/>
            <a:ext cx="9441003" cy="415065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endParaRPr lang="zh-CN" altLang="zh-CN" sz="2000" dirty="0"/>
          </a:p>
        </p:txBody>
      </p:sp>
      <p:sp>
        <p:nvSpPr>
          <p:cNvPr id="41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225550" y="1423728"/>
          <a:ext cx="9541060" cy="4832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7432"/>
                <a:gridCol w="2493973"/>
                <a:gridCol w="2315607"/>
                <a:gridCol w="1559921"/>
                <a:gridCol w="2154127"/>
              </a:tblGrid>
              <a:tr h="10085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阶段序号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阶段</a:t>
                      </a:r>
                      <a:endParaRPr lang="zh-CN" sz="24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名称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里程碑交付成果名称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验收人</a:t>
                      </a:r>
                      <a:endParaRPr lang="zh-CN" sz="24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阶段</a:t>
                      </a:r>
                      <a:endParaRPr lang="zh-CN" sz="24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结束日期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5944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一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项目启动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M0</a:t>
                      </a:r>
                      <a:r>
                        <a:rPr lang="zh-CN" sz="2400" kern="0">
                          <a:effectLst/>
                        </a:rPr>
                        <a:t>，</a:t>
                      </a:r>
                      <a:r>
                        <a:rPr lang="en-US" sz="2400" kern="0">
                          <a:effectLst/>
                        </a:rPr>
                        <a:t>M1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杨枨老师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未修改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8587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二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项目计划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      M2</a:t>
                      </a:r>
                      <a:r>
                        <a:rPr lang="zh-CN" sz="2400" kern="0" dirty="0">
                          <a:effectLst/>
                        </a:rPr>
                        <a:t>，</a:t>
                      </a:r>
                      <a:r>
                        <a:rPr lang="en-US" sz="2400" kern="0" dirty="0">
                          <a:effectLst/>
                        </a:rPr>
                        <a:t>M4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杨枨老师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未修改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8587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三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项目执行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M5</a:t>
                      </a:r>
                      <a:r>
                        <a:rPr lang="zh-CN" sz="2400" kern="0" dirty="0">
                          <a:effectLst/>
                        </a:rPr>
                        <a:t>，</a:t>
                      </a:r>
                      <a:r>
                        <a:rPr lang="en-US" sz="2400" kern="0" dirty="0">
                          <a:effectLst/>
                        </a:rPr>
                        <a:t>M6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杨枨老师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未修改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8587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四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项目监控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M3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杨枨老师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未修改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6199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六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项目收尾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M7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杨枨老师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未修改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2920831" cy="683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项目背景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25607" y="1597823"/>
            <a:ext cx="9441003" cy="415065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endParaRPr lang="zh-CN" altLang="zh-CN" sz="2000" dirty="0"/>
          </a:p>
        </p:txBody>
      </p:sp>
      <p:sp>
        <p:nvSpPr>
          <p:cNvPr id="41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25800" y="2863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81" y="1757230"/>
            <a:ext cx="10852981" cy="432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tags/tag1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4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5.xml><?xml version="1.0" encoding="utf-8"?>
<p:tagLst xmlns:p="http://schemas.openxmlformats.org/presentationml/2006/main">
  <p:tag name="PA" val="v3.2.0"/>
</p:tagLst>
</file>

<file path=ppt/tags/tag6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7459</Words>
  <Application>WPS 演示</Application>
  <PresentationFormat>自定义</PresentationFormat>
  <Paragraphs>1100</Paragraphs>
  <Slides>50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2" baseType="lpstr">
      <vt:lpstr>Arial</vt:lpstr>
      <vt:lpstr>宋体</vt:lpstr>
      <vt:lpstr>Wingdings</vt:lpstr>
      <vt:lpstr>微软雅黑</vt:lpstr>
      <vt:lpstr>FZHei-B01S</vt:lpstr>
      <vt:lpstr>Calibri</vt:lpstr>
      <vt:lpstr>Times New Roman</vt:lpstr>
      <vt:lpstr>等线</vt:lpstr>
      <vt:lpstr>Arial Unicode MS</vt:lpstr>
      <vt:lpstr>等线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Foyer</cp:lastModifiedBy>
  <cp:revision>79</cp:revision>
  <dcterms:created xsi:type="dcterms:W3CDTF">2018-09-05T05:55:00Z</dcterms:created>
  <dcterms:modified xsi:type="dcterms:W3CDTF">2018-12-04T14:55:33Z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