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59"/>
  </p:notesMasterIdLst>
  <p:sldIdLst>
    <p:sldId id="257" r:id="rId2"/>
    <p:sldId id="259" r:id="rId3"/>
    <p:sldId id="281" r:id="rId4"/>
    <p:sldId id="282" r:id="rId5"/>
    <p:sldId id="4789" r:id="rId6"/>
    <p:sldId id="4790" r:id="rId7"/>
    <p:sldId id="4791" r:id="rId8"/>
    <p:sldId id="4792" r:id="rId9"/>
    <p:sldId id="4793" r:id="rId10"/>
    <p:sldId id="4794" r:id="rId11"/>
    <p:sldId id="4795" r:id="rId12"/>
    <p:sldId id="4816" r:id="rId13"/>
    <p:sldId id="4815" r:id="rId14"/>
    <p:sldId id="4796" r:id="rId15"/>
    <p:sldId id="4817" r:id="rId16"/>
    <p:sldId id="4818" r:id="rId17"/>
    <p:sldId id="4797" r:id="rId18"/>
    <p:sldId id="4798" r:id="rId19"/>
    <p:sldId id="4799" r:id="rId20"/>
    <p:sldId id="4801" r:id="rId21"/>
    <p:sldId id="4802" r:id="rId22"/>
    <p:sldId id="4803" r:id="rId23"/>
    <p:sldId id="4843" r:id="rId24"/>
    <p:sldId id="4839" r:id="rId25"/>
    <p:sldId id="4840" r:id="rId26"/>
    <p:sldId id="4841" r:id="rId27"/>
    <p:sldId id="4804" r:id="rId28"/>
    <p:sldId id="4819" r:id="rId29"/>
    <p:sldId id="4805" r:id="rId30"/>
    <p:sldId id="4827" r:id="rId31"/>
    <p:sldId id="4806" r:id="rId32"/>
    <p:sldId id="4842" r:id="rId33"/>
    <p:sldId id="4821" r:id="rId34"/>
    <p:sldId id="4835" r:id="rId35"/>
    <p:sldId id="4807" r:id="rId36"/>
    <p:sldId id="4808" r:id="rId37"/>
    <p:sldId id="4822" r:id="rId38"/>
    <p:sldId id="4823" r:id="rId39"/>
    <p:sldId id="4809" r:id="rId40"/>
    <p:sldId id="4810" r:id="rId41"/>
    <p:sldId id="4824" r:id="rId42"/>
    <p:sldId id="4825" r:id="rId43"/>
    <p:sldId id="4826" r:id="rId44"/>
    <p:sldId id="4811" r:id="rId45"/>
    <p:sldId id="4845" r:id="rId46"/>
    <p:sldId id="4812" r:id="rId47"/>
    <p:sldId id="4820" r:id="rId48"/>
    <p:sldId id="4837" r:id="rId49"/>
    <p:sldId id="4838" r:id="rId50"/>
    <p:sldId id="4844" r:id="rId51"/>
    <p:sldId id="4813" r:id="rId52"/>
    <p:sldId id="4814" r:id="rId53"/>
    <p:sldId id="4834" r:id="rId54"/>
    <p:sldId id="4828" r:id="rId55"/>
    <p:sldId id="4833" r:id="rId56"/>
    <p:sldId id="4832" r:id="rId57"/>
    <p:sldId id="4788" r:id="rId58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4472C4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>
        <p:scale>
          <a:sx n="100" d="100"/>
          <a:sy n="100" d="100"/>
        </p:scale>
        <p:origin x="-1008" y="-21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2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3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6BCF14-666F-4030-9B2B-7C8FFCA2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A4DAEB4-A41D-4402-81A1-39B879D3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9B39E5-1EDB-4E74-A940-237E0C6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D9DCA2F-811C-4A58-9948-6BDCDA12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A0544A-E54C-4B0C-89DC-D692077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3452"/>
      </p:ext>
    </p:extLst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C8168E-4546-4C8C-92E8-C8E5D83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F5457D2-4387-4360-A3DE-2B9FE63D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A95B2B-9A2A-430D-A8EE-B34D8877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635C193-AF60-4E6A-9323-04D1116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176696-0FF4-4D2F-B298-DB93768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1038"/>
      </p:ext>
    </p:extLst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0E29B85-7B60-472A-B464-8BF28A43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657AA5F-98D2-4062-B043-7C38D6C1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9CECD4A-81F8-4DF4-B87D-C837B91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720EAA-B2E0-44DF-8AEC-82783C3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BE9FF20-20A0-4930-A008-4FA4962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94529"/>
      </p:ext>
    </p:extLst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9C8C2F-9808-4BC5-A17F-78D548D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5604EA-532A-4C05-9997-C53C5621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15AC81-1AE6-47F2-9CE1-99F81925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A82639-33FD-4612-B46B-9B62ED1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AE0782D-4AC2-4909-B092-16C3EA5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0218"/>
      </p:ext>
    </p:extLst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8104CD-3F8E-4D93-9078-1D860B14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E4D4A0-3E00-427E-8933-47E5D26C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9A8615-A6D5-44E0-8858-98D33B9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B8184BA-982F-4F84-9EFE-354F7CD1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6C4A6F-A01F-4FD7-BBD9-D8745277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37024"/>
      </p:ext>
    </p:extLst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D0B8C8-5579-4C26-BBB4-2601AB9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22EA84-2A34-4A88-AFEE-8F01B739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5FFD060-0ECF-49BB-B067-95142D1E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B318D41-D101-4CF3-B1B8-8540AEEF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CFFCF2E-F0D5-481B-874A-B44BACC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B43BDF7-C5E3-4546-9437-ADB0354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725"/>
      </p:ext>
    </p:extLst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01CE57-DBB7-4A8B-AB21-C8C9B1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76E7AA-8588-4B11-82CF-BD2C4F94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8CCC3B-532D-4E51-AA98-60426E4F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7D508FD-2878-4736-AEAA-45E96A4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7024F7C-5A4C-4EEB-86C7-260BE7C4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02C2B53-4E4E-49E7-8D6E-2816422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3CB3777-AC2B-44BB-A69B-4E495F4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95A4C44-5D70-41F1-B833-BB63FF3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772"/>
      </p:ext>
    </p:extLst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B3806B-951F-40EF-88AE-951342B0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1F4447F-4F29-4273-B749-7924270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BAC9F5-4F0C-4F44-A9AE-C7CBD5C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DC49FFE-F41A-4899-8B80-9BD31AD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48879"/>
      </p:ext>
    </p:extLst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0991CEE-58E3-45CE-82BC-AD06780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DB871F0-C7A6-4155-8234-64A3D9B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5251E3B-DBBB-476B-A0B7-15C1F3B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8326"/>
      </p:ext>
    </p:extLst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60C5B4-0FED-4940-B0F2-8EB89D6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7813B7-D3BA-406B-B3B4-B462F916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B14BA1-6920-42E5-8DCB-79C785DB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A348C2-E3CB-4A3A-A1D4-F39FC8F3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29DF77D-2D1F-4690-98E6-C5C9D13A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1442F68-91BE-4194-ABDF-F7889AD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8794"/>
      </p:ext>
    </p:extLst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F44580-3A7F-457E-B6C1-2280122D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233E78C-C5FC-4594-B399-2251D702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20EE0D-001A-4295-8EE4-05658345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FAC153-6846-4B41-ABF4-2596FAFB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6E8EB80-694E-4896-B8CE-4295D71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CF61E54-F3EC-4ED4-A4C9-5D9412DA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65385"/>
      </p:ext>
    </p:extLst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2C69062-5C3D-434C-B7D1-B0178AAF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6E077B4-99E4-47D4-8DD1-6070A181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93D435-7A69-46DA-96EA-9D99790C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AA7E05-D4A3-4EE4-8D4C-3750D90B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D2874EC-A294-4956-B078-BB22818B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ss-system.gov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WBS(2).pdf%20-%20&#24555;&#25463;&#26041;&#24335;.lnk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arning.hpu.edu.cn/portal%20&#21442;&#32771;&#26102;&#38388;2018&#24180;11" TargetMode="External"/><Relationship Id="rId5" Type="http://schemas.openxmlformats.org/officeDocument/2006/relationships/hyperlink" Target="http://bb.zucc.edu.cn/" TargetMode="External"/><Relationship Id="rId4" Type="http://schemas.openxmlformats.org/officeDocument/2006/relationships/hyperlink" Target="http://www.pss-system.gov.c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2423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25372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76" y="300820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9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是免费的，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是收费的。收费分为单次收费和一次性收费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网站主要面对的用户大致可以分为三类：教师（指软件工程课程的授课教师），注册学生（该课程的注册学生，即当前学期选修该课程的学生），游客（当前学期未选该课程，但对该课程有兴趣的学生，通常指软件学院低年级学生，也泛指所有在校学生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6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法律</a:t>
            </a:r>
            <a:r>
              <a:rPr lang="zh-CN" altLang="zh-CN" sz="3200" b="1" dirty="0" smtClean="0"/>
              <a:t>可行性分析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项目的服务器以及软件都是正版或者试用版，在法律上并不是造成侵权等行为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本项目在以后的开发中并不会产生盈利的现象，因此在法律上出现问题的可能性相对比较小。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0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操作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48" y="2624735"/>
            <a:ext cx="7933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本</a:t>
            </a:r>
            <a:r>
              <a:rPr lang="zh-CN" altLang="zh-CN" dirty="0"/>
              <a:t>系统的用户群体主要是教师（在该网站有申请开课的用户），注册学生，游客（未注册的用户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因此</a:t>
            </a:r>
            <a:r>
              <a:rPr lang="zh-CN" altLang="zh-CN" dirty="0"/>
              <a:t>项目开发的目标是具有正常交互能力的网站，上述的三类用户都是具有正常使用能力的群体，因此在操作上是可行的。</a:t>
            </a:r>
          </a:p>
        </p:txBody>
      </p:sp>
    </p:spTree>
    <p:extLst>
      <p:ext uri="{BB962C8B-B14F-4D97-AF65-F5344CB8AC3E}">
        <p14:creationId xmlns:p14="http://schemas.microsoft.com/office/powerpoint/2010/main" val="34991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945FBDC-AA52-47FD-87F4-8113026988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>
            <a:extLst>
              <a:ext uri="{FF2B5EF4-FFF2-40B4-BE49-F238E27FC236}">
                <a16:creationId xmlns="" xmlns:a16="http://schemas.microsoft.com/office/drawing/2014/main" id="{7B962A31-E4DC-491E-AF91-E7145BCAE82A}"/>
              </a:ext>
            </a:extLst>
          </p:cNvPr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>
            <a:extLst>
              <a:ext uri="{FF2B5EF4-FFF2-40B4-BE49-F238E27FC236}">
                <a16:creationId xmlns="" xmlns:a16="http://schemas.microsoft.com/office/drawing/2014/main" id="{ACF533BB-328C-4BBF-8341-302BF2D63B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>
            <a:extLst>
              <a:ext uri="{FF2B5EF4-FFF2-40B4-BE49-F238E27FC236}">
                <a16:creationId xmlns="" xmlns:a16="http://schemas.microsoft.com/office/drawing/2014/main" id="{C664BEE0-42C3-4073-B1B3-96EC1A1EB9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9A8C8E95-AE97-4BB1-9527-F743DFFA3254}"/>
              </a:ext>
            </a:extLst>
          </p:cNvPr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CCCBD7C4-8C59-40F4-931C-17CA31B05E80}"/>
                </a:ext>
              </a:extLst>
            </p:cNvPr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6EEA219-8802-468E-BF5D-698B81683151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5F9923FC-ABB6-42B0-BAB3-0B982461F358}"/>
              </a:ext>
            </a:extLst>
          </p:cNvPr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21692CDF-3EF4-48FC-87DE-6963FE2C3EFB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A71B54A0-B8EF-48D6-9809-D66094F6A75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83739C9C-DDBC-4E42-9ED9-30140096DAEC}"/>
              </a:ext>
            </a:extLst>
          </p:cNvPr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>
              <a:extLst>
                <a:ext uri="{FF2B5EF4-FFF2-40B4-BE49-F238E27FC236}">
                  <a16:creationId xmlns="" xmlns:a16="http://schemas.microsoft.com/office/drawing/2014/main" id="{92CAE557-FC5F-4D07-95A1-51AB10B90592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="" xmlns:a16="http://schemas.microsoft.com/office/drawing/2014/main" id="{98D02CA8-7F98-4EB7-851D-F77620B2F76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BE15BC5F-1F3D-4B04-A372-E00D7B46CCC4}"/>
              </a:ext>
            </a:extLst>
          </p:cNvPr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F3A1DB1-9C67-4A1B-8FED-37EBBF27CBB4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="" xmlns:a16="http://schemas.microsoft.com/office/drawing/2014/main" id="{1BD43F0D-2369-4304-A24C-5577856A9575}"/>
                </a:ext>
              </a:extLst>
            </p:cNvPr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DE307DD-0A44-4B97-B9E2-3A75B3BA5A34}"/>
              </a:ext>
            </a:extLst>
          </p:cNvPr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B79C1A3-C449-4D7D-91B0-FB5DF7700AD3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9F2DD580-969B-4470-A611-D32C42F7E305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2CDD9-328A-472C-983F-28B9A866465E}"/>
              </a:ext>
            </a:extLst>
          </p:cNvPr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BA94DF88-E37F-4406-8F0C-6883AC924ADA}"/>
                </a:ext>
              </a:extLst>
            </p:cNvPr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="" xmlns:a16="http://schemas.microsoft.com/office/drawing/2014/main" id="{E516E3B1-D8DE-485A-88EE-D08FEEF75078}"/>
                </a:ext>
              </a:extLst>
            </p:cNvPr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583876F-923A-4D45-B655-9CAC656942D3}"/>
              </a:ext>
            </a:extLst>
          </p:cNvPr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A264887B-10F6-4678-8BB8-F7709B8925CD}"/>
                </a:ext>
              </a:extLst>
            </p:cNvPr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="" xmlns:a16="http://schemas.microsoft.com/office/drawing/2014/main" id="{B8AFE7B9-9A40-40B7-A26F-362AD52740CF}"/>
                </a:ext>
              </a:extLst>
            </p:cNvPr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2621BB0-17F1-426C-90D4-63AF41A819C7}"/>
              </a:ext>
            </a:extLst>
          </p:cNvPr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5B2B6BAF-8087-4734-BE79-BB9582CC54C9}"/>
                </a:ext>
              </a:extLst>
            </p:cNvPr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71D2C2CD-77C2-4217-84FC-8B1F65057254}"/>
                </a:ext>
              </a:extLst>
            </p:cNvPr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1890"/>
            <a:ext cx="75341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开发网站上，我们使用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有额外的时间可以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在制作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，并且有热加载，跨平台等</a:t>
            </a:r>
            <a:r>
              <a:rPr lang="zh-CN" altLang="en-US" sz="2000" dirty="0"/>
              <a:t>优势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9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按照</a:t>
            </a:r>
            <a:r>
              <a:rPr lang="zh-CN" altLang="zh-CN" sz="2000" dirty="0"/>
              <a:t>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预算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240" y="2316835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本产品</a:t>
            </a:r>
            <a:r>
              <a:rPr lang="zh-CN" altLang="zh-CN" sz="2000" dirty="0"/>
              <a:t>在知识产品上是可行的，并没有某些相关的教学辅助网站专利（结果来自</a:t>
            </a:r>
            <a:r>
              <a:rPr lang="en-US" altLang="zh-CN" sz="2000" dirty="0">
                <a:hlinkClick r:id="rId4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经济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240" y="2316835"/>
            <a:ext cx="7534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个系统的开发中需要大量的经费，本次项目是教学课程项目，在经费上开销不会很大，因此所有在经费上的开销都由我们组内平摊。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7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1857"/>
              </p:ext>
            </p:extLst>
          </p:nvPr>
        </p:nvGraphicFramePr>
        <p:xfrm>
          <a:off x="1004047" y="1486694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方案一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和网站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：无需下载安装，用浏览器即可登录使用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：跨平台，兼容性强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：开发速度快，成本较低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：迭代周期短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：用户使用成本低，即点即用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r>
                        <a:rPr lang="zh-CN" sz="2000" kern="100" dirty="0">
                          <a:effectLst/>
                        </a:rPr>
                        <a:t>：技术成本低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：用户体验一般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：界面不够精致华丽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：运行速度慢，耗费网速，用户体验受限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：用户黏度不高，关闭后用户可能已经忘记自己刚刚的操作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53958"/>
              </p:ext>
            </p:extLst>
          </p:nvPr>
        </p:nvGraphicFramePr>
        <p:xfrm>
          <a:off x="1004047" y="1486694"/>
          <a:ext cx="9744635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2028197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：提供最佳的用户体验，最优质的用户界面，最华丽的交互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：每一种移动操作系统都需要独立的开发项目，针对不同平台提供不同体验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：可节省带宽成本，以独立的应用程序运行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并不需要浏览器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zh-CN" sz="2000" kern="100" dirty="0" smtClean="0">
                          <a:effectLst/>
                        </a:rPr>
                        <a:t>用户必须手动去下载并安装这些原生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：能够与移动硬件设备的底层功能，可访问本地资源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：要至少生成</a:t>
                      </a:r>
                      <a:r>
                        <a:rPr lang="en-US" sz="2000" kern="100" dirty="0" smtClean="0">
                          <a:effectLst/>
                        </a:rPr>
                        <a:t>Android</a:t>
                      </a:r>
                      <a:r>
                        <a:rPr lang="zh-CN" sz="2000" kern="100" dirty="0" smtClean="0">
                          <a:effectLst/>
                        </a:rPr>
                        <a:t>和</a:t>
                      </a:r>
                      <a:r>
                        <a:rPr lang="en-US" sz="2000" kern="100" dirty="0" smtClean="0">
                          <a:effectLst/>
                        </a:rPr>
                        <a:t>IOS</a:t>
                      </a:r>
                      <a:r>
                        <a:rPr lang="zh-CN" sz="2000" kern="100" dirty="0" smtClean="0">
                          <a:effectLst/>
                        </a:rPr>
                        <a:t>两种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，开发周期较长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：开发费用较高，维持多个版本的成本比较高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：需要用户下载安装，占用空间，卸载有残留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90141"/>
              </p:ext>
            </p:extLst>
          </p:nvPr>
        </p:nvGraphicFramePr>
        <p:xfrm>
          <a:off x="1307878" y="1781111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二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做成小程序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：轻，无需下载安装，用户扫一扫或者搜一下即可打开应用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：小程序提供了丰富的</a:t>
                      </a:r>
                      <a:r>
                        <a:rPr lang="en-US" sz="2000" kern="100" dirty="0" smtClean="0">
                          <a:effectLst/>
                        </a:rPr>
                        <a:t>API</a:t>
                      </a:r>
                      <a:r>
                        <a:rPr lang="zh-CN" sz="2000" kern="100" dirty="0" smtClean="0">
                          <a:effectLst/>
                        </a:rPr>
                        <a:t>接口和组件，让程序更加流畅，其体验优于</a:t>
                      </a:r>
                      <a:r>
                        <a:rPr lang="en-US" sz="2000" kern="100" dirty="0" smtClean="0">
                          <a:effectLst/>
                        </a:rPr>
                        <a:t>Web/</a:t>
                      </a:r>
                      <a:r>
                        <a:rPr lang="en-US" sz="2000" kern="100" dirty="0" err="1" smtClean="0">
                          <a:effectLst/>
                        </a:rPr>
                        <a:t>Wap</a:t>
                      </a:r>
                      <a:r>
                        <a:rPr lang="en-US" sz="2000" kern="100" dirty="0" smtClean="0">
                          <a:effectLst/>
                        </a:rPr>
                        <a:t> App</a:t>
                      </a:r>
                      <a:r>
                        <a:rPr lang="zh-CN" sz="2000" kern="100" dirty="0" smtClean="0">
                          <a:effectLst/>
                        </a:rPr>
                        <a:t>，接近原生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sz="2000" kern="100" dirty="0" smtClean="0">
                          <a:effectLst/>
                        </a:rPr>
                        <a:t>Native App</a:t>
                      </a:r>
                      <a:r>
                        <a:rPr lang="zh-CN" sz="2000" kern="100" dirty="0" smtClean="0">
                          <a:effectLst/>
                        </a:rPr>
                        <a:t>）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：开发周期较短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：很多功能在小程序上面是无法展现的（如输入和社交），小程序只能展现一部分的核心功能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：在交互跟功能、体验等上有所欠缺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2" y="1267259"/>
            <a:ext cx="3564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范围管理计划</a:t>
            </a:r>
            <a:endParaRPr lang="zh-CN" altLang="zh-CN" dirty="0" smtClean="0"/>
          </a:p>
          <a:p>
            <a:endParaRPr lang="en-US" altLang="zh-CN" dirty="0" smtClean="0"/>
          </a:p>
          <a:p>
            <a:pPr lvl="0"/>
            <a:r>
              <a:rPr lang="zh-CN" altLang="en-US" dirty="0" smtClean="0"/>
              <a:t>人力管理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干系人管理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沟通管理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时间管理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风险管理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成本管理计划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zh-CN" altLang="en-US" dirty="0"/>
              <a:t>质量</a:t>
            </a:r>
            <a:r>
              <a:rPr lang="zh-CN" altLang="en-US" dirty="0" smtClean="0"/>
              <a:t>管理计划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配置管理计划</a:t>
            </a:r>
            <a:endParaRPr lang="zh-CN" altLang="zh-CN" dirty="0"/>
          </a:p>
          <a:p>
            <a:endParaRPr lang="zh-CN" altLang="zh-CN" dirty="0"/>
          </a:p>
          <a:p>
            <a:pPr lvl="0"/>
            <a:endParaRPr lang="zh-CN" altLang="zh-CN" b="1" dirty="0"/>
          </a:p>
        </p:txBody>
      </p:sp>
      <p:sp>
        <p:nvSpPr>
          <p:cNvPr id="27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3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59" y="1243315"/>
            <a:ext cx="8110991" cy="476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850" y="59780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 action="ppaction://hlinkfile"/>
              </a:rPr>
              <a:t>WBS</a:t>
            </a:r>
            <a:r>
              <a:rPr lang="zh-CN" altLang="en-US" dirty="0" smtClean="0">
                <a:hlinkClick r:id="rId5" action="ppaction://hlinkfile"/>
              </a:rPr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0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83592"/>
              </p:ext>
            </p:extLst>
          </p:nvPr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甘特图编写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r>
                        <a:rPr lang="zh-CN" sz="1600" kern="100" dirty="0">
                          <a:effectLst/>
                        </a:rPr>
                        <a:t>编写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WBS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45822"/>
              </p:ext>
            </p:extLst>
          </p:nvPr>
        </p:nvGraphicFramePr>
        <p:xfrm>
          <a:off x="1151693" y="1595714"/>
          <a:ext cx="9511127" cy="2818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1.2.2.3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1.2.2.4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编写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需求工程计划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</a:rPr>
                        <a:t>需求管理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需求跟踪文档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需求变更管理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软件需求规格说明书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需求变更控制文档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详细设计说明书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5491"/>
              </p:ext>
            </p:extLst>
          </p:nvPr>
        </p:nvGraphicFramePr>
        <p:xfrm>
          <a:off x="1103086" y="1344702"/>
          <a:ext cx="9511127" cy="375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编码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实现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18358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确定编码风格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全套代码与产品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系统测试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软件发行产生的</a:t>
                      </a:r>
                      <a:r>
                        <a:rPr lang="en-US" sz="2000" kern="100">
                          <a:effectLst/>
                        </a:rPr>
                        <a:t>BUG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改正性维护计划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24141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软件发行后环境变化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适应性维护计划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1.7.3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完善性维护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添加或改动功能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完善性维护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2" descr="O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81" y="669681"/>
            <a:ext cx="6497332" cy="553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9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819650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详情请见</a:t>
            </a:r>
            <a:r>
              <a:rPr lang="en-US" altLang="zh-CN" sz="2400" dirty="0" smtClean="0"/>
              <a:t>PRD2018-G14-</a:t>
            </a:r>
            <a:r>
              <a:rPr lang="zh-CN" altLang="en-US" sz="2400" dirty="0" smtClean="0"/>
              <a:t>需求计划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人力资源管理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25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44502"/>
              </p:ext>
            </p:extLst>
          </p:nvPr>
        </p:nvGraphicFramePr>
        <p:xfrm>
          <a:off x="1103086" y="1452280"/>
          <a:ext cx="9457339" cy="483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043"/>
                <a:gridCol w="1048227"/>
                <a:gridCol w="1001638"/>
                <a:gridCol w="745406"/>
                <a:gridCol w="2457045"/>
                <a:gridCol w="1304461"/>
                <a:gridCol w="1467519"/>
              </a:tblGrid>
              <a:tr h="6856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班级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人员属性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邮箱地址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联系电话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干系人分工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31601420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972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31601349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业务分析师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31602220@stu.zucc.edu.cn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houhl@zucc.edu.cn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用户代表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用户代表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11038"/>
              </p:ext>
            </p:extLst>
          </p:nvPr>
        </p:nvGraphicFramePr>
        <p:xfrm>
          <a:off x="1264864" y="1265192"/>
          <a:ext cx="9609324" cy="492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62"/>
                <a:gridCol w="4804662"/>
              </a:tblGrid>
              <a:tr h="38482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123142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</a:p>
                  </a:txBody>
                  <a:tcPr/>
                </a:tc>
              </a:tr>
              <a:tr h="10005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</a:p>
                  </a:txBody>
                  <a:tcPr/>
                </a:tc>
              </a:tr>
              <a:tr h="76964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</a:p>
                  </a:txBody>
                  <a:tcPr/>
                </a:tc>
              </a:tr>
              <a:tr h="146231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23554"/>
              </p:ext>
            </p:extLst>
          </p:nvPr>
        </p:nvGraphicFramePr>
        <p:xfrm>
          <a:off x="909699" y="1267259"/>
          <a:ext cx="9785194" cy="480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597"/>
                <a:gridCol w="4892597"/>
              </a:tblGrid>
              <a:tr h="30480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</a:tr>
              <a:tr h="23298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  <a:tr h="210440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67373"/>
              </p:ext>
            </p:extLst>
          </p:nvPr>
        </p:nvGraphicFramePr>
        <p:xfrm>
          <a:off x="963487" y="1380568"/>
          <a:ext cx="9883806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903"/>
                <a:gridCol w="4941903"/>
              </a:tblGrid>
              <a:tr h="29653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158648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86934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05271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4337" name="Picture 1" descr="C:\Users\dell\Documents\Tencent Files\1060281189\Image\C2C\_LYQ$11Y~S3D~X(TEV6L6C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" y="1739900"/>
            <a:ext cx="11150507" cy="43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582AF10-FE51-4509-AB23-86E9A9D75562}"/>
              </a:ext>
            </a:extLst>
          </p:cNvPr>
          <p:cNvSpPr/>
          <p:nvPr/>
        </p:nvSpPr>
        <p:spPr>
          <a:xfrm>
            <a:off x="1325608" y="207463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</a:t>
            </a:r>
            <a:r>
              <a:rPr lang="zh-CN" altLang="zh-CN" sz="2000" dirty="0">
                <a:solidFill>
                  <a:srgbClr val="FF0000"/>
                </a:solidFill>
              </a:rPr>
              <a:t>软件工程系列课程教学辅助网站</a:t>
            </a:r>
            <a:r>
              <a:rPr lang="zh-CN" altLang="zh-CN" sz="2000" dirty="0"/>
              <a:t>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>
                <a:solidFill>
                  <a:srgbClr val="FF0000"/>
                </a:solidFill>
              </a:rPr>
              <a:t>上的</a:t>
            </a:r>
            <a:r>
              <a:rPr lang="zh-CN" altLang="zh-CN" sz="2000" dirty="0">
                <a:solidFill>
                  <a:srgbClr val="FF0000"/>
                </a:solidFill>
              </a:rPr>
              <a:t>出色</a:t>
            </a:r>
            <a:r>
              <a:rPr lang="zh-CN" altLang="zh-CN" sz="2000" dirty="0"/>
              <a:t>，使学生能够获得</a:t>
            </a:r>
            <a:r>
              <a:rPr lang="zh-CN" altLang="zh-CN" sz="2000" dirty="0">
                <a:solidFill>
                  <a:srgbClr val="FF0000"/>
                </a:solidFill>
              </a:rPr>
              <a:t>最多的</a:t>
            </a:r>
            <a:r>
              <a:rPr lang="zh-CN" altLang="zh-CN" sz="2000" dirty="0" smtClean="0">
                <a:solidFill>
                  <a:srgbClr val="FF0000"/>
                </a:solidFill>
              </a:rPr>
              <a:t>资料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</a:t>
            </a:r>
            <a:r>
              <a:rPr lang="zh-CN" altLang="zh-CN" sz="2000" dirty="0">
                <a:solidFill>
                  <a:srgbClr val="FF0000"/>
                </a:solidFill>
              </a:rPr>
              <a:t>了解</a:t>
            </a:r>
            <a:r>
              <a:rPr lang="zh-CN" altLang="zh-CN" sz="2000" dirty="0"/>
              <a:t>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</a:t>
            </a:r>
            <a:r>
              <a:rPr lang="zh-CN" altLang="zh-CN" sz="2000" dirty="0">
                <a:solidFill>
                  <a:srgbClr val="FF0000"/>
                </a:solidFill>
              </a:rPr>
              <a:t>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</a:t>
            </a:r>
            <a:r>
              <a:rPr lang="zh-CN" altLang="zh-CN" sz="2000" dirty="0">
                <a:solidFill>
                  <a:srgbClr val="FF0000"/>
                </a:solidFill>
              </a:rPr>
              <a:t>相互</a:t>
            </a:r>
            <a:r>
              <a:rPr lang="zh-CN" altLang="zh-CN" sz="2000" dirty="0" smtClean="0">
                <a:solidFill>
                  <a:srgbClr val="FF0000"/>
                </a:solidFill>
              </a:rPr>
              <a:t>交流</a:t>
            </a:r>
            <a:r>
              <a:rPr lang="zh-CN" altLang="zh-CN" sz="2000" dirty="0" smtClean="0"/>
              <a:t>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>
                <a:solidFill>
                  <a:srgbClr val="FF0000"/>
                </a:solidFill>
              </a:rPr>
              <a:t>任务提出</a:t>
            </a:r>
            <a:r>
              <a:rPr lang="zh-CN" altLang="zh-CN" sz="2000" dirty="0">
                <a:solidFill>
                  <a:srgbClr val="FF0000"/>
                </a:solidFill>
              </a:rPr>
              <a:t>者</a:t>
            </a:r>
            <a:r>
              <a:rPr lang="zh-CN" altLang="zh-CN" sz="2000" dirty="0"/>
              <a:t>为杨枨老师，</a:t>
            </a:r>
            <a:r>
              <a:rPr lang="zh-CN" altLang="zh-CN" sz="2000" dirty="0">
                <a:solidFill>
                  <a:srgbClr val="FF0000"/>
                </a:solidFill>
              </a:rPr>
              <a:t>开发者</a:t>
            </a:r>
            <a:r>
              <a:rPr lang="zh-CN" altLang="zh-CN" sz="2000" dirty="0"/>
              <a:t>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41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80116"/>
              </p:ext>
            </p:extLst>
          </p:nvPr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97425"/>
              </p:ext>
            </p:extLst>
          </p:nvPr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4154"/>
              </p:ext>
            </p:extLst>
          </p:nvPr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55858"/>
              </p:ext>
            </p:extLst>
          </p:nvPr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高风险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64517"/>
              </p:ext>
            </p:extLst>
          </p:nvPr>
        </p:nvGraphicFramePr>
        <p:xfrm>
          <a:off x="954162" y="1622609"/>
          <a:ext cx="9570403" cy="2784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791"/>
                <a:gridCol w="7718612"/>
              </a:tblGrid>
              <a:tr h="40341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36163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WPS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会员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</a:rPr>
                        <a:t>visio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Team </a:t>
                      </a: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</a:rPr>
                        <a:t>buliding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其他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薪资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41604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总价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42494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33850" y="4462748"/>
            <a:ext cx="84689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315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开发者人数：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开发时间：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个月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需求工程经费预算：预算主要分为各种工具所花费的预算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以及小组成员进行知识技能培训所花费的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2017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年杭州总体人均工资：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38.7/h  IT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行业为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69.34/h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8" name="图片 1" descr="质量保证小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267259"/>
            <a:ext cx="6848475" cy="295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44651"/>
              </p:ext>
            </p:extLst>
          </p:nvPr>
        </p:nvGraphicFramePr>
        <p:xfrm>
          <a:off x="1028699" y="1361758"/>
          <a:ext cx="9791700" cy="5272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933"/>
                <a:gridCol w="2015330"/>
                <a:gridCol w="1628120"/>
                <a:gridCol w="1690166"/>
                <a:gridCol w="2276151"/>
              </a:tblGrid>
              <a:tr h="213291">
                <a:tc gridSpan="5">
                  <a:txBody>
                    <a:bodyPr/>
                    <a:lstStyle/>
                    <a:p>
                      <a:pPr indent="27813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过程与产品质量检查计划表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</a:rPr>
                        <a:t>质量保证员：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indent="27813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主要过程域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主要工作成果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负责人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检查时间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参加人员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项目可行性报告，项目任务书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2018/10/14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项目章程、项目总体计划、需求工程计划</a:t>
                      </a:r>
                      <a:r>
                        <a:rPr lang="en-US" sz="1600" kern="100">
                          <a:effectLst/>
                        </a:rPr>
                        <a:t>-</a:t>
                      </a:r>
                      <a:r>
                        <a:rPr lang="zh-CN" sz="1600" kern="100">
                          <a:effectLst/>
                        </a:rPr>
                        <a:t>初步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诸葛志相，程天珂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2018/10/21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质量保证计划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2018/10/28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 修改及评审评审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软件需求规格说明书 修改及评审评审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软件需求变更文档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软件概要设计说明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程天珂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5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测试计划、安装部署计划、培训计划、系统维护计划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项目总结报告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G14</a:t>
                      </a:r>
                      <a:r>
                        <a:rPr lang="zh-CN" sz="1600" kern="100" dirty="0">
                          <a:effectLst/>
                        </a:rPr>
                        <a:t>全组人员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7493"/>
              </p:ext>
            </p:extLst>
          </p:nvPr>
        </p:nvGraphicFramePr>
        <p:xfrm>
          <a:off x="1103085" y="1390650"/>
          <a:ext cx="9641115" cy="501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891"/>
                <a:gridCol w="1802791"/>
                <a:gridCol w="1662070"/>
                <a:gridCol w="1648774"/>
                <a:gridCol w="2077589"/>
              </a:tblGrid>
              <a:tr h="152996">
                <a:tc gridSpan="5">
                  <a:txBody>
                    <a:bodyPr/>
                    <a:lstStyle/>
                    <a:p>
                      <a:pPr indent="24003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</a:t>
                      </a:r>
                      <a:r>
                        <a:rPr lang="zh-CN" sz="1400" kern="100" dirty="0" smtClean="0">
                          <a:effectLst/>
                        </a:rPr>
                        <a:t>评审</a:t>
                      </a:r>
                      <a:r>
                        <a:rPr lang="zh-CN" altLang="en-US" sz="1400" kern="100" dirty="0" smtClean="0">
                          <a:effectLst/>
                        </a:rPr>
                        <a:t>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软件需求工程计划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2018/11/27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软件需求规格说明书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需求变更文档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软件概要设计说明书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编码与实现计划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工程部署计划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系统维护设计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CMS</a:t>
                      </a:r>
                      <a:r>
                        <a:rPr lang="zh-CN" sz="1400" kern="100">
                          <a:effectLst/>
                        </a:rPr>
                        <a:t>部署与设计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非正式评审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诸葛志相、陈伟峰、程天珂、邓晰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3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23413"/>
              </p:ext>
            </p:extLst>
          </p:nvPr>
        </p:nvGraphicFramePr>
        <p:xfrm>
          <a:off x="1826723" y="1875015"/>
          <a:ext cx="8128000" cy="356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软件项的标识基本按照《软件配置标识命名规则》进行。要通过标识能够确定软件项之间的相互联系。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包括可行性报告、项目计划书、需求工程计划书、软件需求规格说明计划书、软件需求变更计划、系统设计与实现计划、软件概要设计说明、测试和运维计划书、会议记录等受控文档。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文件名（名字首字母小写）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整合文档提交命名规则：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文件提交信息命名规则：名字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提交文档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10385"/>
              </p:ext>
            </p:extLst>
          </p:nvPr>
        </p:nvGraphicFramePr>
        <p:xfrm>
          <a:off x="1698596" y="2329675"/>
          <a:ext cx="8128000" cy="26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配置审核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保证各项产品在技术上和管理上的完整性，根据杨枨老师在课堂上的要求和候老师的评审计划表，在软件开发过程中的详细设计阶段和测试阶段完成时，对配置情况进行抽查。先提出要审核的内容和各项指标，逐项审核完成后要作好记录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变更控制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详见文档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582AF10-FE51-4509-AB23-86E9A9D75562}"/>
              </a:ext>
            </a:extLst>
          </p:cNvPr>
          <p:cNvSpPr/>
          <p:nvPr/>
        </p:nvSpPr>
        <p:spPr>
          <a:xfrm>
            <a:off x="1283061" y="2510119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</a:t>
            </a:r>
            <a:r>
              <a:rPr lang="zh-CN" altLang="zh-CN" sz="2000" dirty="0">
                <a:solidFill>
                  <a:srgbClr val="FF0000"/>
                </a:solidFill>
              </a:rPr>
              <a:t>一个教师</a:t>
            </a:r>
            <a:r>
              <a:rPr lang="zh-CN" altLang="zh-CN" sz="2000" dirty="0"/>
              <a:t>，</a:t>
            </a:r>
            <a:r>
              <a:rPr lang="zh-CN" altLang="zh-CN" sz="2000" dirty="0">
                <a:solidFill>
                  <a:srgbClr val="FF0000"/>
                </a:solidFill>
              </a:rPr>
              <a:t>一门课程</a:t>
            </a:r>
            <a:r>
              <a:rPr lang="zh-CN" altLang="zh-CN" sz="2000" dirty="0"/>
              <a:t>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和选了这门课的</a:t>
            </a:r>
            <a:r>
              <a:rPr lang="zh-CN" altLang="zh-CN" sz="2000" dirty="0">
                <a:solidFill>
                  <a:srgbClr val="FF0000"/>
                </a:solidFill>
              </a:rPr>
              <a:t>所有</a:t>
            </a:r>
            <a:r>
              <a:rPr lang="zh-CN" altLang="zh-CN" sz="2000" dirty="0" smtClean="0">
                <a:solidFill>
                  <a:srgbClr val="FF0000"/>
                </a:solidFill>
              </a:rPr>
              <a:t>学生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>
                <a:solidFill>
                  <a:srgbClr val="FF0000"/>
                </a:solidFill>
              </a:rPr>
              <a:t>网友</a:t>
            </a:r>
            <a:r>
              <a:rPr lang="zh-CN" altLang="zh-CN" sz="2000" dirty="0"/>
              <a:t>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</a:t>
            </a:r>
            <a:r>
              <a:rPr lang="zh-CN" altLang="zh-CN" sz="2000" dirty="0">
                <a:solidFill>
                  <a:srgbClr val="FF0000"/>
                </a:solidFill>
              </a:rPr>
              <a:t>便捷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</a:t>
            </a:r>
            <a:r>
              <a:rPr lang="zh-CN" altLang="zh-CN" sz="2000" dirty="0" smtClean="0"/>
              <a:t>过程。</a:t>
            </a:r>
            <a:endParaRPr lang="zh-CN" altLang="zh-CN" sz="2000" dirty="0"/>
          </a:p>
        </p:txBody>
      </p:sp>
      <p:sp>
        <p:nvSpPr>
          <p:cNvPr id="11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0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2" name="Picture 2" descr="配置管理计划流程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1" y="1267259"/>
            <a:ext cx="3288011" cy="51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9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6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418" y="2640673"/>
            <a:ext cx="776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我们仍然有很多地方需要改进和学习，因此，对于需求开发的学习，我们仍然需要大量的看书学习，来巩固自己的知识基础，然后对现有的需求工程上进行迭代改进！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40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9019"/>
              </p:ext>
            </p:extLst>
          </p:nvPr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A745D5C-F858-48FC-B079-3255485275C4}"/>
              </a:ext>
            </a:extLst>
          </p:cNvPr>
          <p:cNvSpPr txBox="1"/>
          <p:nvPr/>
        </p:nvSpPr>
        <p:spPr>
          <a:xfrm>
            <a:off x="5988188" y="1267985"/>
            <a:ext cx="5336304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93.25</a:t>
            </a:r>
            <a:endParaRPr lang="en-US" altLang="zh-CN" sz="2000" b="1" dirty="0"/>
          </a:p>
          <a:p>
            <a:r>
              <a:rPr lang="zh-CN" altLang="en-US" sz="2000" dirty="0"/>
              <a:t>诸葛志祥：甘特图，成本管理，项目章程，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邓晰：配置管理、配置管理。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439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评价雷达图（时间</a:t>
            </a:r>
            <a:r>
              <a:rPr lang="en-US" altLang="zh-CN" sz="3200" b="1" dirty="0" smtClean="0"/>
              <a:t>11/21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1" y="1661832"/>
            <a:ext cx="2798086" cy="16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9106" y="3474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陈伟峰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1680815"/>
            <a:ext cx="2671482" cy="16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7910" y="354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程天珂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70" y="1661832"/>
            <a:ext cx="2792189" cy="167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50051" y="3588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邓晰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7" y="4087906"/>
            <a:ext cx="2498437" cy="15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0344" y="5721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诸葛志相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2" y="4129169"/>
            <a:ext cx="2483091" cy="1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90879" y="5811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庄毓勋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4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5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6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8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4" y="1656369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市场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法律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操作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技术可行性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时间和资源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知识产权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经济</a:t>
            </a:r>
            <a:r>
              <a:rPr lang="zh-CN" altLang="zh-CN" sz="2000" dirty="0" smtClean="0"/>
              <a:t>可行性分析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7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3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内合作关系和谐，有着完成这一共同目标的决心。</a:t>
            </a:r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认真</a:t>
            </a:r>
            <a:r>
              <a:rPr lang="zh-CN" altLang="zh-CN" sz="2000" dirty="0"/>
              <a:t>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现有教学辅助网站存在想要改进的点，并且有决心可以做的更好。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内成员学习能力强，对待新的事物有着很快的接收能力和运用能力。</a:t>
            </a:r>
          </a:p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>
                <a:solidFill>
                  <a:srgbClr val="FF0000"/>
                </a:solidFill>
              </a:rPr>
              <a:t>劣势</a:t>
            </a:r>
            <a:r>
              <a:rPr lang="zh-CN" altLang="zh-CN" sz="2000" b="1" dirty="0"/>
              <a:t>：</a:t>
            </a:r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内成员中会网站交互设计的人并不多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其他</a:t>
            </a:r>
            <a:r>
              <a:rPr lang="zh-CN" altLang="zh-CN" sz="2000" dirty="0"/>
              <a:t>课程的压力也不容小觑。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内成员对于软件需求的认识不够深刻，需要更多时间学习和提升。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课程</a:t>
            </a:r>
            <a:r>
              <a:rPr lang="zh-CN" altLang="zh-CN" sz="2000" dirty="0"/>
              <a:t>老师严格要求，组内成员要学会抗压并且更改自己错误的方面。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3942" y="2479307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的比较火热的教学辅助平台有：</a:t>
            </a:r>
            <a:r>
              <a:rPr lang="en-US" altLang="zh-CN" sz="2000" dirty="0">
                <a:solidFill>
                  <a:srgbClr val="FF0000"/>
                </a:solidFill>
              </a:rPr>
              <a:t>Moodle</a:t>
            </a:r>
            <a:r>
              <a:rPr lang="zh-CN" altLang="zh-CN" sz="2000" dirty="0"/>
              <a:t>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sakai</a:t>
            </a:r>
            <a:r>
              <a:rPr lang="zh-CN" altLang="en-US" sz="2000" dirty="0" smtClean="0"/>
              <a:t>（赛课）</a:t>
            </a:r>
            <a:r>
              <a:rPr lang="zh-CN" altLang="zh-CN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drupal</a:t>
            </a:r>
            <a:r>
              <a:rPr lang="zh-CN" altLang="zh-CN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Blackboard</a:t>
            </a:r>
            <a:r>
              <a:rPr lang="en-US" altLang="zh-CN" sz="2000" dirty="0"/>
              <a:t> </a:t>
            </a:r>
            <a:r>
              <a:rPr lang="zh-CN" altLang="zh-CN" sz="2000" dirty="0"/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sakai</a:t>
            </a:r>
            <a:r>
              <a:rPr lang="zh-CN" altLang="en-US" sz="2000" dirty="0"/>
              <a:t>（赛课）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</a:t>
            </a:r>
            <a:r>
              <a:rPr lang="zh-CN" altLang="zh-CN" sz="2000" dirty="0">
                <a:solidFill>
                  <a:srgbClr val="FF0000"/>
                </a:solidFill>
              </a:rPr>
              <a:t>二次</a:t>
            </a:r>
            <a:r>
              <a:rPr lang="zh-CN" altLang="zh-CN" sz="2000" dirty="0" smtClean="0">
                <a:solidFill>
                  <a:srgbClr val="FF0000"/>
                </a:solidFill>
              </a:rPr>
              <a:t>开发</a:t>
            </a:r>
            <a:r>
              <a:rPr lang="zh-CN" altLang="zh-CN" sz="2000" dirty="0" smtClean="0"/>
              <a:t>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</a:t>
            </a:r>
            <a:r>
              <a:rPr lang="zh-CN" altLang="zh-CN" sz="2000" dirty="0">
                <a:solidFill>
                  <a:srgbClr val="FF0000"/>
                </a:solidFill>
              </a:rPr>
              <a:t>技术研究</a:t>
            </a:r>
            <a:r>
              <a:rPr lang="zh-CN" altLang="zh-CN" sz="2000" dirty="0"/>
              <a:t>和</a:t>
            </a:r>
            <a:r>
              <a:rPr lang="zh-CN" altLang="zh-CN" sz="2000" dirty="0">
                <a:solidFill>
                  <a:srgbClr val="FF0000"/>
                </a:solidFill>
              </a:rPr>
              <a:t>技术团队</a:t>
            </a:r>
            <a:r>
              <a:rPr lang="zh-CN" altLang="zh-CN" sz="2000" dirty="0"/>
              <a:t>，主要面向高校或科研机构提 供专业的网络教学支持，集成性较高，平台运行</a:t>
            </a:r>
            <a:r>
              <a:rPr lang="zh-CN" altLang="zh-CN" sz="2000" dirty="0">
                <a:solidFill>
                  <a:srgbClr val="FF0000"/>
                </a:solidFill>
              </a:rPr>
              <a:t>稳定</a:t>
            </a:r>
            <a:r>
              <a:rPr lang="zh-CN" altLang="zh-CN" sz="2000" dirty="0"/>
              <a:t>，能够保证持续的更新建设。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9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4172</Words>
  <Application>Microsoft Office PowerPoint</Application>
  <PresentationFormat>自定义</PresentationFormat>
  <Paragraphs>807</Paragraphs>
  <Slides>57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67</cp:revision>
  <dcterms:created xsi:type="dcterms:W3CDTF">2018-09-05T05:55:39Z</dcterms:created>
  <dcterms:modified xsi:type="dcterms:W3CDTF">2018-11-26T09:11:02Z</dcterms:modified>
</cp:coreProperties>
</file>