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5" r:id="rId3"/>
    <p:sldId id="274" r:id="rId5"/>
    <p:sldId id="273" r:id="rId6"/>
    <p:sldId id="257" r:id="rId7"/>
    <p:sldId id="281" r:id="rId8"/>
    <p:sldId id="323" r:id="rId9"/>
    <p:sldId id="324" r:id="rId10"/>
    <p:sldId id="325" r:id="rId11"/>
    <p:sldId id="326" r:id="rId12"/>
    <p:sldId id="328" r:id="rId13"/>
    <p:sldId id="327" r:id="rId14"/>
    <p:sldId id="329" r:id="rId15"/>
    <p:sldId id="330" r:id="rId16"/>
    <p:sldId id="331" r:id="rId17"/>
    <p:sldId id="332" r:id="rId18"/>
    <p:sldId id="333" r:id="rId19"/>
    <p:sldId id="29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8F"/>
    <a:srgbClr val="238DED"/>
    <a:srgbClr val="D4D2D3"/>
    <a:srgbClr val="1FABF1"/>
    <a:srgbClr val="20CDF0"/>
    <a:srgbClr val="277FE9"/>
    <a:srgbClr val="3378DD"/>
    <a:srgbClr val="2165C9"/>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8" autoAdjust="0"/>
  </p:normalViewPr>
  <p:slideViewPr>
    <p:cSldViewPr snapToGrid="0">
      <p:cViewPr varScale="1">
        <p:scale>
          <a:sx n="105" d="100"/>
          <a:sy n="105" d="100"/>
        </p:scale>
        <p:origin x="798" y="13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27505" y="2900643"/>
            <a:ext cx="8395335" cy="1106805"/>
          </a:xfrm>
          <a:prstGeom prst="rect">
            <a:avLst/>
          </a:prstGeom>
          <a:noFill/>
        </p:spPr>
        <p:txBody>
          <a:bodyPr wrap="none" rtlCol="0">
            <a:spAutoFit/>
          </a:bodyPr>
          <a:lstStyle/>
          <a:p>
            <a:pPr algn="ctr"/>
            <a:r>
              <a:rPr lang="zh-CN" altLang="en-US" sz="6600" dirty="0" smtClean="0">
                <a:solidFill>
                  <a:schemeClr val="tx1">
                    <a:lumMod val="75000"/>
                    <a:lumOff val="25000"/>
                  </a:schemeClr>
                </a:solidFill>
                <a:latin typeface="微软雅黑" panose="020B0503020204020204" pitchFamily="34" charset="-122"/>
                <a:ea typeface="微软雅黑" panose="020B0503020204020204" pitchFamily="34" charset="-122"/>
              </a:rPr>
              <a:t>工作总结计划</a:t>
            </a:r>
            <a:r>
              <a:rPr lang="en-US" altLang="zh-CN" sz="6600" dirty="0" smtClean="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en-US" sz="6600" dirty="0" smtClean="0">
                <a:solidFill>
                  <a:schemeClr val="tx1">
                    <a:lumMod val="75000"/>
                    <a:lumOff val="25000"/>
                  </a:schemeClr>
                </a:solidFill>
                <a:latin typeface="微软雅黑" panose="020B0503020204020204" pitchFamily="34" charset="-122"/>
                <a:ea typeface="微软雅黑" panose="020B0503020204020204" pitchFamily="34" charset="-122"/>
              </a:rPr>
              <a:t>模板</a:t>
            </a:r>
            <a:endParaRPr lang="zh-CN" altLang="en-US" sz="6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654427" y="4718860"/>
            <a:ext cx="1667728" cy="276971"/>
            <a:chOff x="4654427" y="4718860"/>
            <a:chExt cx="1667728" cy="276971"/>
          </a:xfrm>
        </p:grpSpPr>
        <p:grpSp>
          <p:nvGrpSpPr>
            <p:cNvPr id="22" name="组合 21"/>
            <p:cNvGrpSpPr/>
            <p:nvPr/>
          </p:nvGrpSpPr>
          <p:grpSpPr>
            <a:xfrm>
              <a:off x="4654427" y="4718860"/>
              <a:ext cx="276971" cy="276971"/>
              <a:chOff x="3725237" y="4930504"/>
              <a:chExt cx="531780" cy="531780"/>
            </a:xfrm>
          </p:grpSpPr>
          <p:sp>
            <p:nvSpPr>
              <p:cNvPr id="24"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23" name="文本框 22"/>
            <p:cNvSpPr txBox="1"/>
            <p:nvPr/>
          </p:nvSpPr>
          <p:spPr>
            <a:xfrm>
              <a:off x="4929482" y="4729942"/>
              <a:ext cx="1392673" cy="2603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汇报人：</a:t>
              </a:r>
              <a:r>
                <a:rPr lang="en-US" sz="1100" dirty="0">
                  <a:solidFill>
                    <a:schemeClr val="tx1">
                      <a:lumMod val="75000"/>
                      <a:lumOff val="25000"/>
                    </a:schemeClr>
                  </a:solidFill>
                  <a:latin typeface="微软雅黑" panose="020B0503020204020204" pitchFamily="34" charset="-122"/>
                  <a:ea typeface="微软雅黑" panose="020B0503020204020204" pitchFamily="34" charset="-122"/>
                </a:rPr>
                <a:t>G14</a:t>
              </a:r>
              <a:endParaRPr kumimoji="0" 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395842" y="4718860"/>
            <a:ext cx="2019971" cy="282717"/>
            <a:chOff x="6395842" y="4718860"/>
            <a:chExt cx="2019971" cy="282717"/>
          </a:xfrm>
        </p:grpSpPr>
        <p:grpSp>
          <p:nvGrpSpPr>
            <p:cNvPr id="27" name="组合 26"/>
            <p:cNvGrpSpPr/>
            <p:nvPr/>
          </p:nvGrpSpPr>
          <p:grpSpPr>
            <a:xfrm>
              <a:off x="6395842" y="4718860"/>
              <a:ext cx="276971" cy="276971"/>
              <a:chOff x="6392770" y="4930504"/>
              <a:chExt cx="531780" cy="531780"/>
            </a:xfrm>
          </p:grpSpPr>
          <p:sp>
            <p:nvSpPr>
              <p:cNvPr id="29"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28" name="文本框 27"/>
            <p:cNvSpPr txBox="1"/>
            <p:nvPr/>
          </p:nvSpPr>
          <p:spPr>
            <a:xfrm>
              <a:off x="6672877" y="4739967"/>
              <a:ext cx="1742936"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时间：</a:t>
              </a:r>
              <a:r>
                <a:rPr kumimoji="0" lang="en-US" altLang="zh-CN"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2018</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年</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月</a:t>
              </a:r>
              <a:endParaRPr kumimoji="0" lang="zh-CN" alt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18"/>
                                        </p:tgtEl>
                                        <p:attrNameLst>
                                          <p:attrName>ppt_y</p:attrName>
                                        </p:attrNameLst>
                                      </p:cBhvr>
                                      <p:tavLst>
                                        <p:tav tm="0">
                                          <p:val>
                                            <p:strVal val="#ppt_y"/>
                                          </p:val>
                                        </p:tav>
                                        <p:tav tm="100000">
                                          <p:val>
                                            <p:strVal val="#ppt_y"/>
                                          </p:val>
                                        </p:tav>
                                      </p:tavLst>
                                    </p:anim>
                                    <p:anim calcmode="lin" valueType="num">
                                      <p:cBhvr>
                                        <p:cTn id="7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18"/>
                                        </p:tgtEl>
                                      </p:cBhvr>
                                    </p:animEffect>
                                  </p:childTnLst>
                                </p:cTn>
                              </p:par>
                            </p:childTnLst>
                          </p:cTn>
                        </p:par>
                        <p:par>
                          <p:cTn id="77" fill="hold">
                            <p:stCondLst>
                              <p:cond delay="1000"/>
                            </p:stCondLst>
                            <p:childTnLst>
                              <p:par>
                                <p:cTn id="78" presetID="2" presetClass="entr" presetSubtype="4" fill="hold"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500" fill="hold"/>
                                        <p:tgtEl>
                                          <p:spTgt spid="21"/>
                                        </p:tgtEl>
                                        <p:attrNameLst>
                                          <p:attrName>ppt_x</p:attrName>
                                        </p:attrNameLst>
                                      </p:cBhvr>
                                      <p:tavLst>
                                        <p:tav tm="0">
                                          <p:val>
                                            <p:strVal val="#ppt_x"/>
                                          </p:val>
                                        </p:tav>
                                        <p:tav tm="100000">
                                          <p:val>
                                            <p:strVal val="#ppt_x"/>
                                          </p:val>
                                        </p:tav>
                                      </p:tavLst>
                                    </p:anim>
                                    <p:anim calcmode="lin" valueType="num">
                                      <p:cBhvr additive="base">
                                        <p:cTn id="81" dur="500" fill="hold"/>
                                        <p:tgtEl>
                                          <p:spTgt spid="21"/>
                                        </p:tgtEl>
                                        <p:attrNameLst>
                                          <p:attrName>ppt_y</p:attrName>
                                        </p:attrNameLst>
                                      </p:cBhvr>
                                      <p:tavLst>
                                        <p:tav tm="0">
                                          <p:val>
                                            <p:strVal val="1+#ppt_h/2"/>
                                          </p:val>
                                        </p:tav>
                                        <p:tav tm="100000">
                                          <p:val>
                                            <p:strVal val="#ppt_y"/>
                                          </p:val>
                                        </p:tav>
                                      </p:tavLst>
                                    </p:anim>
                                  </p:childTnLst>
                                </p:cTn>
                              </p:par>
                            </p:childTnLst>
                          </p:cTn>
                        </p:par>
                        <p:par>
                          <p:cTn id="82" fill="hold">
                            <p:stCondLst>
                              <p:cond delay="1500"/>
                            </p:stCondLst>
                            <p:childTnLst>
                              <p:par>
                                <p:cTn id="83" presetID="2" presetClass="entr" presetSubtype="4" fill="hold" nodeType="after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p>
            <a:r>
              <a:rPr lang="zh-CN" altLang="en-US"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客户访谈</a:t>
            </a:r>
            <a:endParaRPr lang="zh-CN" altLang="en-US"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5354320"/>
          </a:xfrm>
          <a:prstGeom prst="rect">
            <a:avLst/>
          </a:prstGeom>
        </p:spPr>
        <p:txBody>
          <a:bodyPr wrap="square">
            <a:spAutoFit/>
          </a:bodyPr>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用户和客户这两个概念容易被混淆。对于消费品来说，客户通常就是用户。但在公司或技术领域， 用户和客户通常指不同的人。</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尽管两组人员都是访谈对象，但他们对产品的观察角度不同，在产品最终设计的反映也有所不同</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客户</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指购买产品的人</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。对</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消费品来说，客户往往也是产品的用户</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。对面向儿童或者青少年的产品来说，客户就是父母或监护人。对于大多数企业、医疗或技术产品来说，客户则通常是一名高管或 </a:t>
            </a:r>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I</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T 经理，</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两者有着截然不同的目标和需求</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。为了确保产品的可行性，理解客户及其目标就非常重要。同样要意识到这些顾客实际上很少使用产品，当他们使用时，也和用户的使用方式不同。</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访谈客户时，要了解以下内容：</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购买产品的目的。</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当前解决方案中遇到的难题。</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购买正在设计的这类产品时的决策过程。</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在安装、维护、管理产品时的角色。</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产品所在领域相关问题和词汇。</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客户对于改进产品可能会有许多意见。分析这些意见背后存在的问题也非常重要，就像针对主题专家的情况一样，这样才能确定所提想法背后的问题，因为在设计过程后期，可能会产生更好、更完整的解决方案</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用户观察</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400175" y="996950"/>
            <a:ext cx="8763000" cy="5077460"/>
          </a:xfrm>
          <a:prstGeom prst="rect">
            <a:avLst/>
          </a:prstGeom>
        </p:spPr>
        <p:txBody>
          <a:bodyPr wrap="square">
            <a:spAutoFit/>
          </a:bodyPr>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大多数用户不能准确评估自己的行为</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尤其是行为脱离了人类活动范畴时，许多人不会谈论他们觉得有问题或者难以理解的软件行为。因此，如果在设计师希望了解的场景之外进行访谈，收集到的信息将会</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不完整和不精确</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访谈时， 可以与用户讨论他们对自身行为的看法，或者可以</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直接观察用户</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。后者效果更佳。</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或许，收集定性用户数据最有效的技巧是将访谈和观察结合起来，允许设计师实时提出问题澄清，直接询问观察到的情形。</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许多可用性专家利用技术辅助手段，如录音或摄像来记录用户的言行。釆访者应切记，使用这些技术不要太过明显，否则用户会分神，或者表现得与没有被记录时有所不同。根据经验</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一个笔记本和一台数码相机足以捕捉我们需要的全部信息</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，同时不会有损信息交流的真实性。 通常只有在我们觉得同被访者建立信任关系后，才拿出数码相机，用来捕捉环境一些难以速记的元素和对象。如果使用恰当，视频可以成为强有力的表现工具，用以说服利益相关者接受有争议或者超出预料的研究结果。在一些不适合做笔记的场所，如在行驶的车中，视频也有用武之地。</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对消费品而言，很难获得用户行为的真实画面，尤其是户外或者公众场合使用产品的话。 这种情况下，</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采取路人的方式观察用户十分有效</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。这样，设计团队能够在公开场合轻松地观察 产品相关的人类行为。这一技巧有助于理解传统企业商业相关行为，这些行为可以解释成网络行为、移动相关的各类行为，或者主题公园，或博物馆等与特定环境的有关行为。</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275222"/>
            <a:chOff x="8548025" y="1459078"/>
            <a:chExt cx="2967866" cy="476947"/>
          </a:xfrm>
        </p:grpSpPr>
        <p:sp>
          <p:nvSpPr>
            <p:cNvPr id="32" name="矩形 31"/>
            <p:cNvSpPr/>
            <p:nvPr/>
          </p:nvSpPr>
          <p:spPr>
            <a:xfrm>
              <a:off x="8548025" y="1524084"/>
              <a:ext cx="2967866" cy="411941"/>
            </a:xfrm>
            <a:prstGeom prst="rect">
              <a:avLst/>
            </a:prstGeom>
          </p:spPr>
          <p:txBody>
            <a:bodyPr wrap="square">
              <a:spAutoFit/>
            </a:bodyPr>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市场部门钟情于使用焦点小组收集到的用户数据。首先，一般参照之前确定的目标市场人群划分来确定代表性用户，之后设计师将这些用户聚集在一间屋子，询问一组结构化问题，并提供一组结构化的选项供用户选择。通常，这种会议会以视频或音频的形式记录下来，以供日后查阅。</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焦点小组是传统产品营销的标准技术，有助于测定产品外观以及工业设计等产品形式的初始形状</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。焦点小组也有助于收集用户长时间使用某产品的反应。</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尽管焦点小组看起来提供了必要的用户接触，但这种方法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在很多方面不适合用做交互设计工具</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焦点小组擅长收集人们拥有或愿意购买的产品方面的信息，但在收集用户使用产品做什么、如何使用产品以及为何这么使用产品等方面的信息方面表现不佳。此外，焦点小组属于团队活动，倾向于达成一致意见。因此，讨论中大多数人的意见或呼声最高的观点最终成为小组的整体观点。这对交互设计过程来说很可怕，因为设计师必须了解产品要表达的所有行为模式。焦点小组倾向于抑制行为和观念的多样性，而这些正是设计师所需要接纳的。</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p>
              <a:pPr algn="l"/>
              <a:r>
                <a:rPr sz="2400" b="1" dirty="0">
                  <a:solidFill>
                    <a:srgbClr val="18478F"/>
                  </a:solidFill>
                  <a:latin typeface="微软雅黑" panose="020B0503020204020204" pitchFamily="34" charset="-122"/>
                  <a:cs typeface="Segoe UI Semilight" panose="020B0402040204020203" pitchFamily="34" charset="0"/>
                </a:rPr>
                <a:t>焦点小组</a:t>
              </a:r>
              <a:endPar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828938"/>
            <a:chOff x="8548025" y="1459078"/>
            <a:chExt cx="2967866" cy="538720"/>
          </a:xfrm>
        </p:grpSpPr>
        <p:sp>
          <p:nvSpPr>
            <p:cNvPr id="32" name="矩形 31"/>
            <p:cNvSpPr/>
            <p:nvPr/>
          </p:nvSpPr>
          <p:spPr>
            <a:xfrm>
              <a:off x="8548025" y="1524084"/>
              <a:ext cx="2967866" cy="473714"/>
            </a:xfrm>
            <a:prstGeom prst="rect">
              <a:avLst/>
            </a:prstGeom>
          </p:spPr>
          <p:txBody>
            <a:bodyPr wrap="square">
              <a:spAutoFit/>
            </a:bodyPr>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可用性测试（又称用户测试）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是测量用户与产品交互特点的一系列技术的总称</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。测试的目标通常是评估产品的可用性。 一般来说，可用性测试的重点是衡量用户完成具体的、标准化的任务的好坏程度，以及在此过程中所遇到的问题。测试结果通常能够揭示用户在理解和使用产品时遇到的问题，同样也能展现用户哪些方面更易成功。</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可用性测试</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需要在较为完善和连贯的设计成品上进行</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不论测试的对象是生产软件，还是可点击的产品原型甚或纸质模型，测试的关键在于验证某个产品的设计。这就意味着，可用性测试会放在设计周期的后期，在有了连贯的设计概念和充分的细节来构造原型后再展开。将在 第 5 章中将可用性测试评估作为设计修正的一部分进行讨论。</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在重新设计开始时可以将可用性测试作为一个案例。可用性测试技术肯定能在此类项目中发现改进机会。然而，我们发现，通过定性研究，能够更好地评估产品的不足之处。或许预算有限， 在一款产品的初始设计中，只允许进行一次可用性测试。如果情况如此，那么在形成候选方案后展开测试更有价值，以此来测试新设计的某个方面。</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p>
              <a:pPr algn="l"/>
              <a:r>
                <a:rPr lang="zh-CN" sz="2400" b="1" dirty="0">
                  <a:solidFill>
                    <a:srgbClr val="18478F"/>
                  </a:solidFill>
                  <a:latin typeface="微软雅黑" panose="020B0503020204020204" pitchFamily="34" charset="-122"/>
                  <a:cs typeface="Segoe UI Semilight" panose="020B0402040204020203" pitchFamily="34" charset="0"/>
                </a:rPr>
                <a:t>可用性测试</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552085"/>
            <a:chOff x="8548025" y="1459078"/>
            <a:chExt cx="2967866" cy="507834"/>
          </a:xfrm>
        </p:grpSpPr>
        <p:sp>
          <p:nvSpPr>
            <p:cNvPr id="32" name="矩形 31"/>
            <p:cNvSpPr/>
            <p:nvPr/>
          </p:nvSpPr>
          <p:spPr>
            <a:xfrm>
              <a:off x="8548025" y="1524084"/>
              <a:ext cx="2967866" cy="442828"/>
            </a:xfrm>
            <a:prstGeom prst="rect">
              <a:avLst/>
            </a:prstGeom>
          </p:spPr>
          <p:txBody>
            <a:bodyPr wrap="square">
              <a:spAutoFit/>
            </a:bodyPr>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卡片分类是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信息架构师推广开来的技术，</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有助于理解用户组织信息和概念的方式。尽管该方法存在多种变体，但通常的做法是要求用户对一叠卡片进行分类，每张卡片都包含关于网站或产品的一些功能或信息。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卡片分类最棘手的是结果分析，可以通过探索趋势或者统计分析来揭示各种模式及其关联。</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卡片分类的确有助于理解用户心理模型的某个方面，但</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前提是用户必须具备精湛的组织能力</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，并且默认抽象主题的分类与期望的产品使用方式之间存在一定的关联。然而，根据我们的经验，事实并非总是如此。</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克服上述潜在问题的一种方法是让用户根据完成任务的情况，对卡片进行排序，而产品就 是设计用来支持这些任务的。另一种增强卡片分类研究效果的方式是事后交流，理解用户釆用的分类方法依据哪些组织原则（同样是为了理解其心理模型）。</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展开恰当的开放式访谈能够更有效地探索用户心理模型的上述方面。通过提出正确的问题，以及密切关注受访者对其活动和领域的解释，能够解读用户心里如何把不同功能与信息间联系起来。</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p>
              <a:pPr algn="l"/>
              <a:r>
                <a:rPr lang="zh-CN" sz="2400" b="1" dirty="0">
                  <a:solidFill>
                    <a:srgbClr val="18478F"/>
                  </a:solidFill>
                  <a:latin typeface="微软雅黑" panose="020B0503020204020204" pitchFamily="34" charset="-122"/>
                  <a:cs typeface="Segoe UI Semilight" panose="020B0402040204020203" pitchFamily="34" charset="0"/>
                </a:rPr>
                <a:t>卡片分类</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定性研究的其他类型</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431290"/>
            <a:ext cx="8435975" cy="4552085"/>
            <a:chOff x="8548025" y="1459078"/>
            <a:chExt cx="2967866" cy="507834"/>
          </a:xfrm>
        </p:grpSpPr>
        <p:sp>
          <p:nvSpPr>
            <p:cNvPr id="32" name="矩形 31"/>
            <p:cNvSpPr/>
            <p:nvPr/>
          </p:nvSpPr>
          <p:spPr>
            <a:xfrm>
              <a:off x="8548025" y="1524084"/>
              <a:ext cx="2967866" cy="442828"/>
            </a:xfrm>
            <a:prstGeom prst="rect">
              <a:avLst/>
            </a:prstGeom>
          </p:spPr>
          <p:txBody>
            <a:bodyPr wrap="square">
              <a:spAutoFit/>
            </a:bodyPr>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任务分析是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指使用问卷调查或者开放式访谈来深入理解人们目前如何执行具体的任务。</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该研究包括以下内容：</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用户执行任务的原因（即任务背后的目标)。</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任务的执行频率和重要程度。</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提示——推动或促使任务执行的因素。</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依赖关系——执行任务的要素和完成任务的必备条件。</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相关人员有哪些，他们的职责和角色。</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执行的具体动作。</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做出的决定。</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支持决策的信息。</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有哪些问题——失误和意外情况。</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如何纠正这些失误和意外。</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p>
              <a:pPr algn="l"/>
              <a:r>
                <a:rPr sz="2400" b="1" dirty="0">
                  <a:solidFill>
                    <a:srgbClr val="18478F"/>
                  </a:solidFill>
                  <a:latin typeface="微软雅黑" panose="020B0503020204020204" pitchFamily="34" charset="-122"/>
                  <a:cs typeface="Segoe UI Semilight" panose="020B0402040204020203" pitchFamily="34" charset="0"/>
                </a:rPr>
                <a:t>任务分析</a:t>
              </a:r>
              <a:endParaRPr sz="2400" b="1" dirty="0">
                <a:solidFill>
                  <a:srgbClr val="18478F"/>
                </a:solidFill>
                <a:latin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657725" y="2110740"/>
            <a:ext cx="6381750" cy="922020"/>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他们对产品的观察角度不同，</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在产品最终设计的反映也有所不同</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a:p>
            <a:r>
              <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rPr>
              <a:t>两者有着截然不同的目标和需求</a:t>
            </a:r>
            <a:endParaRPr lang="en-US"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sym typeface="+mn-ea"/>
            </a:endParaRPr>
          </a:p>
        </p:txBody>
      </p:sp>
      <p:sp>
        <p:nvSpPr>
          <p:cNvPr id="33" name="矩形 32"/>
          <p:cNvSpPr/>
          <p:nvPr/>
        </p:nvSpPr>
        <p:spPr>
          <a:xfrm>
            <a:off x="4657725" y="1569085"/>
            <a:ext cx="3700145" cy="460375"/>
          </a:xfrm>
          <a:prstGeom prst="rect">
            <a:avLst/>
          </a:prstGeom>
        </p:spPr>
        <p:txBody>
          <a:bodyPr wrap="square">
            <a:spAutoFit/>
          </a:bodyPr>
          <a:lstStyle/>
          <a:p>
            <a:r>
              <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请简述用户和客户的区别</a:t>
            </a:r>
            <a:endParaRPr 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sp>
        <p:nvSpPr>
          <p:cNvPr id="8" name="矩形 7"/>
          <p:cNvSpPr/>
          <p:nvPr userDrawn="1"/>
        </p:nvSpPr>
        <p:spPr>
          <a:xfrm>
            <a:off x="1736308" y="436538"/>
            <a:ext cx="2418688"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提问</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grpSp>
        <p:nvGrpSpPr>
          <p:cNvPr id="2" name="组合 1"/>
          <p:cNvGrpSpPr/>
          <p:nvPr/>
        </p:nvGrpSpPr>
        <p:grpSpPr>
          <a:xfrm>
            <a:off x="1285875" y="1496695"/>
            <a:ext cx="3144520" cy="5039360"/>
            <a:chOff x="2025" y="2357"/>
            <a:chExt cx="4952" cy="7936"/>
          </a:xfrm>
        </p:grpSpPr>
        <p:sp>
          <p:nvSpPr>
            <p:cNvPr id="11" name="任意多边形 10"/>
            <p:cNvSpPr/>
            <p:nvPr/>
          </p:nvSpPr>
          <p:spPr>
            <a:xfrm>
              <a:off x="2025" y="3060"/>
              <a:ext cx="2004" cy="1980"/>
            </a:xfrm>
            <a:custGeom>
              <a:avLst/>
              <a:gdLst>
                <a:gd name="connsiteX0" fmla="*/ 1170878 w 1176453"/>
                <a:gd name="connsiteY0" fmla="*/ 741556 h 1143000"/>
                <a:gd name="connsiteX1" fmla="*/ 585439 w 1176453"/>
                <a:gd name="connsiteY1" fmla="*/ 0 h 1143000"/>
                <a:gd name="connsiteX2" fmla="*/ 390292 w 1176453"/>
                <a:gd name="connsiteY2" fmla="*/ 22302 h 1143000"/>
                <a:gd name="connsiteX3" fmla="*/ 0 w 1176453"/>
                <a:gd name="connsiteY3" fmla="*/ 998034 h 1143000"/>
                <a:gd name="connsiteX4" fmla="*/ 117087 w 1176453"/>
                <a:gd name="connsiteY4" fmla="*/ 1143000 h 1143000"/>
                <a:gd name="connsiteX5" fmla="*/ 1020336 w 1176453"/>
                <a:gd name="connsiteY5" fmla="*/ 1143000 h 1143000"/>
                <a:gd name="connsiteX6" fmla="*/ 1137424 w 1176453"/>
                <a:gd name="connsiteY6" fmla="*/ 1042639 h 1143000"/>
                <a:gd name="connsiteX7" fmla="*/ 1176453 w 1176453"/>
                <a:gd name="connsiteY7" fmla="*/ 841917 h 1143000"/>
                <a:gd name="connsiteX8" fmla="*/ 1170878 w 1176453"/>
                <a:gd name="connsiteY8" fmla="*/ 741556 h 1143000"/>
                <a:gd name="connsiteX0-1" fmla="*/ 1170878 w 1176453"/>
                <a:gd name="connsiteY0-2" fmla="*/ 741556 h 1143000"/>
                <a:gd name="connsiteX1-3" fmla="*/ 585439 w 1176453"/>
                <a:gd name="connsiteY1-4" fmla="*/ 0 h 1143000"/>
                <a:gd name="connsiteX2-5" fmla="*/ 390292 w 1176453"/>
                <a:gd name="connsiteY2-6" fmla="*/ 22302 h 1143000"/>
                <a:gd name="connsiteX3-7" fmla="*/ 0 w 1176453"/>
                <a:gd name="connsiteY3-8" fmla="*/ 998034 h 1143000"/>
                <a:gd name="connsiteX4-9" fmla="*/ 117087 w 1176453"/>
                <a:gd name="connsiteY4-10" fmla="*/ 1143000 h 1143000"/>
                <a:gd name="connsiteX5-11" fmla="*/ 1020336 w 1176453"/>
                <a:gd name="connsiteY5-12" fmla="*/ 1143000 h 1143000"/>
                <a:gd name="connsiteX6-13" fmla="*/ 1137424 w 1176453"/>
                <a:gd name="connsiteY6-14" fmla="*/ 1042639 h 1143000"/>
                <a:gd name="connsiteX7-15" fmla="*/ 1176453 w 1176453"/>
                <a:gd name="connsiteY7-16" fmla="*/ 841917 h 1143000"/>
                <a:gd name="connsiteX8-17" fmla="*/ 1170878 w 1176453"/>
                <a:gd name="connsiteY8-18" fmla="*/ 741556 h 1143000"/>
                <a:gd name="connsiteX0-19" fmla="*/ 1170878 w 1176453"/>
                <a:gd name="connsiteY0-20" fmla="*/ 741556 h 1143000"/>
                <a:gd name="connsiteX1-21" fmla="*/ 585439 w 1176453"/>
                <a:gd name="connsiteY1-22" fmla="*/ 0 h 1143000"/>
                <a:gd name="connsiteX2-23" fmla="*/ 390292 w 1176453"/>
                <a:gd name="connsiteY2-24" fmla="*/ 22302 h 1143000"/>
                <a:gd name="connsiteX3-25" fmla="*/ 0 w 1176453"/>
                <a:gd name="connsiteY3-26" fmla="*/ 998034 h 1143000"/>
                <a:gd name="connsiteX4-27" fmla="*/ 117087 w 1176453"/>
                <a:gd name="connsiteY4-28" fmla="*/ 1143000 h 1143000"/>
                <a:gd name="connsiteX5-29" fmla="*/ 1020336 w 1176453"/>
                <a:gd name="connsiteY5-30" fmla="*/ 1143000 h 1143000"/>
                <a:gd name="connsiteX6-31" fmla="*/ 1137424 w 1176453"/>
                <a:gd name="connsiteY6-32" fmla="*/ 1042639 h 1143000"/>
                <a:gd name="connsiteX7-33" fmla="*/ 1176453 w 1176453"/>
                <a:gd name="connsiteY7-34" fmla="*/ 841917 h 1143000"/>
                <a:gd name="connsiteX8-35" fmla="*/ 1170878 w 1176453"/>
                <a:gd name="connsiteY8-36" fmla="*/ 741556 h 1143000"/>
                <a:gd name="connsiteX0-37" fmla="*/ 1170878 w 1176453"/>
                <a:gd name="connsiteY0-38" fmla="*/ 754669 h 1156113"/>
                <a:gd name="connsiteX1-39" fmla="*/ 585439 w 1176453"/>
                <a:gd name="connsiteY1-40" fmla="*/ 13113 h 1156113"/>
                <a:gd name="connsiteX2-41" fmla="*/ 390292 w 1176453"/>
                <a:gd name="connsiteY2-42" fmla="*/ 35415 h 1156113"/>
                <a:gd name="connsiteX3-43" fmla="*/ 0 w 1176453"/>
                <a:gd name="connsiteY3-44" fmla="*/ 1011147 h 1156113"/>
                <a:gd name="connsiteX4-45" fmla="*/ 117087 w 1176453"/>
                <a:gd name="connsiteY4-46" fmla="*/ 1156113 h 1156113"/>
                <a:gd name="connsiteX5-47" fmla="*/ 1020336 w 1176453"/>
                <a:gd name="connsiteY5-48" fmla="*/ 1156113 h 1156113"/>
                <a:gd name="connsiteX6-49" fmla="*/ 1137424 w 1176453"/>
                <a:gd name="connsiteY6-50" fmla="*/ 1055752 h 1156113"/>
                <a:gd name="connsiteX7-51" fmla="*/ 1176453 w 1176453"/>
                <a:gd name="connsiteY7-52" fmla="*/ 855030 h 1156113"/>
                <a:gd name="connsiteX8-53" fmla="*/ 1170878 w 1176453"/>
                <a:gd name="connsiteY8-54" fmla="*/ 754669 h 1156113"/>
                <a:gd name="connsiteX0-55" fmla="*/ 1170878 w 1176453"/>
                <a:gd name="connsiteY0-56" fmla="*/ 779400 h 1180844"/>
                <a:gd name="connsiteX1-57" fmla="*/ 585439 w 1176453"/>
                <a:gd name="connsiteY1-58" fmla="*/ 37844 h 1180844"/>
                <a:gd name="connsiteX2-59" fmla="*/ 390292 w 1176453"/>
                <a:gd name="connsiteY2-60" fmla="*/ 60146 h 1180844"/>
                <a:gd name="connsiteX3-61" fmla="*/ 0 w 1176453"/>
                <a:gd name="connsiteY3-62" fmla="*/ 1035878 h 1180844"/>
                <a:gd name="connsiteX4-63" fmla="*/ 117087 w 1176453"/>
                <a:gd name="connsiteY4-64" fmla="*/ 1180844 h 1180844"/>
                <a:gd name="connsiteX5-65" fmla="*/ 1020336 w 1176453"/>
                <a:gd name="connsiteY5-66" fmla="*/ 1180844 h 1180844"/>
                <a:gd name="connsiteX6-67" fmla="*/ 1137424 w 1176453"/>
                <a:gd name="connsiteY6-68" fmla="*/ 1080483 h 1180844"/>
                <a:gd name="connsiteX7-69" fmla="*/ 1176453 w 1176453"/>
                <a:gd name="connsiteY7-70" fmla="*/ 879761 h 1180844"/>
                <a:gd name="connsiteX8-71" fmla="*/ 1170878 w 1176453"/>
                <a:gd name="connsiteY8-72" fmla="*/ 779400 h 1180844"/>
                <a:gd name="connsiteX0-73" fmla="*/ 1171143 w 1176718"/>
                <a:gd name="connsiteY0-74" fmla="*/ 779400 h 1180844"/>
                <a:gd name="connsiteX1-75" fmla="*/ 585704 w 1176718"/>
                <a:gd name="connsiteY1-76" fmla="*/ 37844 h 1180844"/>
                <a:gd name="connsiteX2-77" fmla="*/ 390557 w 1176718"/>
                <a:gd name="connsiteY2-78" fmla="*/ 60146 h 1180844"/>
                <a:gd name="connsiteX3-79" fmla="*/ 265 w 1176718"/>
                <a:gd name="connsiteY3-80" fmla="*/ 1035878 h 1180844"/>
                <a:gd name="connsiteX4-81" fmla="*/ 117352 w 1176718"/>
                <a:gd name="connsiteY4-82" fmla="*/ 1180844 h 1180844"/>
                <a:gd name="connsiteX5-83" fmla="*/ 1020601 w 1176718"/>
                <a:gd name="connsiteY5-84" fmla="*/ 1180844 h 1180844"/>
                <a:gd name="connsiteX6-85" fmla="*/ 1137689 w 1176718"/>
                <a:gd name="connsiteY6-86" fmla="*/ 1080483 h 1180844"/>
                <a:gd name="connsiteX7-87" fmla="*/ 1176718 w 1176718"/>
                <a:gd name="connsiteY7-88" fmla="*/ 879761 h 1180844"/>
                <a:gd name="connsiteX8-89" fmla="*/ 1171143 w 1176718"/>
                <a:gd name="connsiteY8-90" fmla="*/ 779400 h 1180844"/>
                <a:gd name="connsiteX0-91" fmla="*/ 1171231 w 1176806"/>
                <a:gd name="connsiteY0-92" fmla="*/ 779400 h 1180844"/>
                <a:gd name="connsiteX1-93" fmla="*/ 585792 w 1176806"/>
                <a:gd name="connsiteY1-94" fmla="*/ 37844 h 1180844"/>
                <a:gd name="connsiteX2-95" fmla="*/ 390645 w 1176806"/>
                <a:gd name="connsiteY2-96" fmla="*/ 60146 h 1180844"/>
                <a:gd name="connsiteX3-97" fmla="*/ 353 w 1176806"/>
                <a:gd name="connsiteY3-98" fmla="*/ 1035878 h 1180844"/>
                <a:gd name="connsiteX4-99" fmla="*/ 117440 w 1176806"/>
                <a:gd name="connsiteY4-100" fmla="*/ 1180844 h 1180844"/>
                <a:gd name="connsiteX5-101" fmla="*/ 1020689 w 1176806"/>
                <a:gd name="connsiteY5-102" fmla="*/ 1180844 h 1180844"/>
                <a:gd name="connsiteX6-103" fmla="*/ 1137777 w 1176806"/>
                <a:gd name="connsiteY6-104" fmla="*/ 1080483 h 1180844"/>
                <a:gd name="connsiteX7-105" fmla="*/ 1176806 w 1176806"/>
                <a:gd name="connsiteY7-106" fmla="*/ 879761 h 1180844"/>
                <a:gd name="connsiteX8-107" fmla="*/ 1171231 w 1176806"/>
                <a:gd name="connsiteY8-108" fmla="*/ 779400 h 1180844"/>
                <a:gd name="connsiteX0-109" fmla="*/ 1171231 w 1176806"/>
                <a:gd name="connsiteY0-110" fmla="*/ 779400 h 1180844"/>
                <a:gd name="connsiteX1-111" fmla="*/ 585792 w 1176806"/>
                <a:gd name="connsiteY1-112" fmla="*/ 37844 h 1180844"/>
                <a:gd name="connsiteX2-113" fmla="*/ 390645 w 1176806"/>
                <a:gd name="connsiteY2-114" fmla="*/ 60146 h 1180844"/>
                <a:gd name="connsiteX3-115" fmla="*/ 353 w 1176806"/>
                <a:gd name="connsiteY3-116" fmla="*/ 1035878 h 1180844"/>
                <a:gd name="connsiteX4-117" fmla="*/ 117440 w 1176806"/>
                <a:gd name="connsiteY4-118" fmla="*/ 1180844 h 1180844"/>
                <a:gd name="connsiteX5-119" fmla="*/ 1020689 w 1176806"/>
                <a:gd name="connsiteY5-120" fmla="*/ 1180844 h 1180844"/>
                <a:gd name="connsiteX6-121" fmla="*/ 1137777 w 1176806"/>
                <a:gd name="connsiteY6-122" fmla="*/ 1080483 h 1180844"/>
                <a:gd name="connsiteX7-123" fmla="*/ 1176806 w 1176806"/>
                <a:gd name="connsiteY7-124" fmla="*/ 879761 h 1180844"/>
                <a:gd name="connsiteX8-125" fmla="*/ 1171231 w 1176806"/>
                <a:gd name="connsiteY8-126" fmla="*/ 779400 h 1180844"/>
                <a:gd name="connsiteX0-127" fmla="*/ 1171231 w 1176806"/>
                <a:gd name="connsiteY0-128" fmla="*/ 779400 h 1180844"/>
                <a:gd name="connsiteX1-129" fmla="*/ 585792 w 1176806"/>
                <a:gd name="connsiteY1-130" fmla="*/ 37844 h 1180844"/>
                <a:gd name="connsiteX2-131" fmla="*/ 390645 w 1176806"/>
                <a:gd name="connsiteY2-132" fmla="*/ 60146 h 1180844"/>
                <a:gd name="connsiteX3-133" fmla="*/ 353 w 1176806"/>
                <a:gd name="connsiteY3-134" fmla="*/ 1035878 h 1180844"/>
                <a:gd name="connsiteX4-135" fmla="*/ 117440 w 1176806"/>
                <a:gd name="connsiteY4-136" fmla="*/ 1180844 h 1180844"/>
                <a:gd name="connsiteX5-137" fmla="*/ 1020689 w 1176806"/>
                <a:gd name="connsiteY5-138" fmla="*/ 1180844 h 1180844"/>
                <a:gd name="connsiteX6-139" fmla="*/ 1137777 w 1176806"/>
                <a:gd name="connsiteY6-140" fmla="*/ 1080483 h 1180844"/>
                <a:gd name="connsiteX7-141" fmla="*/ 1176806 w 1176806"/>
                <a:gd name="connsiteY7-142" fmla="*/ 879761 h 1180844"/>
                <a:gd name="connsiteX8-143" fmla="*/ 1171231 w 1176806"/>
                <a:gd name="connsiteY8-144" fmla="*/ 779400 h 1180844"/>
                <a:gd name="connsiteX0-145" fmla="*/ 1171231 w 1176806"/>
                <a:gd name="connsiteY0-146" fmla="*/ 779400 h 1180844"/>
                <a:gd name="connsiteX1-147" fmla="*/ 585792 w 1176806"/>
                <a:gd name="connsiteY1-148" fmla="*/ 37844 h 1180844"/>
                <a:gd name="connsiteX2-149" fmla="*/ 390645 w 1176806"/>
                <a:gd name="connsiteY2-150" fmla="*/ 60146 h 1180844"/>
                <a:gd name="connsiteX3-151" fmla="*/ 353 w 1176806"/>
                <a:gd name="connsiteY3-152" fmla="*/ 1035878 h 1180844"/>
                <a:gd name="connsiteX4-153" fmla="*/ 117440 w 1176806"/>
                <a:gd name="connsiteY4-154" fmla="*/ 1180844 h 1180844"/>
                <a:gd name="connsiteX5-155" fmla="*/ 1020689 w 1176806"/>
                <a:gd name="connsiteY5-156" fmla="*/ 1180844 h 1180844"/>
                <a:gd name="connsiteX6-157" fmla="*/ 1137777 w 1176806"/>
                <a:gd name="connsiteY6-158" fmla="*/ 1080483 h 1180844"/>
                <a:gd name="connsiteX7-159" fmla="*/ 1176806 w 1176806"/>
                <a:gd name="connsiteY7-160" fmla="*/ 879761 h 1180844"/>
                <a:gd name="connsiteX8-161" fmla="*/ 1171231 w 1176806"/>
                <a:gd name="connsiteY8-162" fmla="*/ 779400 h 1180844"/>
                <a:gd name="connsiteX0-163" fmla="*/ 1171231 w 1176806"/>
                <a:gd name="connsiteY0-164" fmla="*/ 779400 h 1180844"/>
                <a:gd name="connsiteX1-165" fmla="*/ 585792 w 1176806"/>
                <a:gd name="connsiteY1-166" fmla="*/ 37844 h 1180844"/>
                <a:gd name="connsiteX2-167" fmla="*/ 390645 w 1176806"/>
                <a:gd name="connsiteY2-168" fmla="*/ 60146 h 1180844"/>
                <a:gd name="connsiteX3-169" fmla="*/ 353 w 1176806"/>
                <a:gd name="connsiteY3-170" fmla="*/ 1035878 h 1180844"/>
                <a:gd name="connsiteX4-171" fmla="*/ 117440 w 1176806"/>
                <a:gd name="connsiteY4-172" fmla="*/ 1180844 h 1180844"/>
                <a:gd name="connsiteX5-173" fmla="*/ 1020689 w 1176806"/>
                <a:gd name="connsiteY5-174" fmla="*/ 1180844 h 1180844"/>
                <a:gd name="connsiteX6-175" fmla="*/ 1137777 w 1176806"/>
                <a:gd name="connsiteY6-176" fmla="*/ 1080483 h 1180844"/>
                <a:gd name="connsiteX7-177" fmla="*/ 1176806 w 1176806"/>
                <a:gd name="connsiteY7-178" fmla="*/ 879761 h 1180844"/>
                <a:gd name="connsiteX8-179" fmla="*/ 1171231 w 1176806"/>
                <a:gd name="connsiteY8-180" fmla="*/ 779400 h 1180844"/>
                <a:gd name="connsiteX0-181" fmla="*/ 1171231 w 1189891"/>
                <a:gd name="connsiteY0-182" fmla="*/ 779400 h 1180844"/>
                <a:gd name="connsiteX1-183" fmla="*/ 585792 w 1189891"/>
                <a:gd name="connsiteY1-184" fmla="*/ 37844 h 1180844"/>
                <a:gd name="connsiteX2-185" fmla="*/ 390645 w 1189891"/>
                <a:gd name="connsiteY2-186" fmla="*/ 60146 h 1180844"/>
                <a:gd name="connsiteX3-187" fmla="*/ 353 w 1189891"/>
                <a:gd name="connsiteY3-188" fmla="*/ 1035878 h 1180844"/>
                <a:gd name="connsiteX4-189" fmla="*/ 117440 w 1189891"/>
                <a:gd name="connsiteY4-190" fmla="*/ 1180844 h 1180844"/>
                <a:gd name="connsiteX5-191" fmla="*/ 1020689 w 1189891"/>
                <a:gd name="connsiteY5-192" fmla="*/ 1180844 h 1180844"/>
                <a:gd name="connsiteX6-193" fmla="*/ 1137777 w 1189891"/>
                <a:gd name="connsiteY6-194" fmla="*/ 1080483 h 1180844"/>
                <a:gd name="connsiteX7-195" fmla="*/ 1176806 w 1189891"/>
                <a:gd name="connsiteY7-196" fmla="*/ 879761 h 1180844"/>
                <a:gd name="connsiteX8-197" fmla="*/ 1171231 w 1189891"/>
                <a:gd name="connsiteY8-198" fmla="*/ 779400 h 1180844"/>
                <a:gd name="connsiteX0-199" fmla="*/ 1171231 w 1194829"/>
                <a:gd name="connsiteY0-200" fmla="*/ 779400 h 1180844"/>
                <a:gd name="connsiteX1-201" fmla="*/ 585792 w 1194829"/>
                <a:gd name="connsiteY1-202" fmla="*/ 37844 h 1180844"/>
                <a:gd name="connsiteX2-203" fmla="*/ 390645 w 1194829"/>
                <a:gd name="connsiteY2-204" fmla="*/ 60146 h 1180844"/>
                <a:gd name="connsiteX3-205" fmla="*/ 353 w 1194829"/>
                <a:gd name="connsiteY3-206" fmla="*/ 1035878 h 1180844"/>
                <a:gd name="connsiteX4-207" fmla="*/ 117440 w 1194829"/>
                <a:gd name="connsiteY4-208" fmla="*/ 1180844 h 1180844"/>
                <a:gd name="connsiteX5-209" fmla="*/ 1020689 w 1194829"/>
                <a:gd name="connsiteY5-210" fmla="*/ 1180844 h 1180844"/>
                <a:gd name="connsiteX6-211" fmla="*/ 1137777 w 1194829"/>
                <a:gd name="connsiteY6-212" fmla="*/ 1080483 h 1180844"/>
                <a:gd name="connsiteX7-213" fmla="*/ 1176806 w 1194829"/>
                <a:gd name="connsiteY7-214" fmla="*/ 879761 h 1180844"/>
                <a:gd name="connsiteX8-215" fmla="*/ 1171231 w 1194829"/>
                <a:gd name="connsiteY8-216" fmla="*/ 779400 h 1180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94829" h="1180844">
                  <a:moveTo>
                    <a:pt x="1171231" y="779400"/>
                  </a:moveTo>
                  <a:lnTo>
                    <a:pt x="585792" y="37844"/>
                  </a:lnTo>
                  <a:cubicBezTo>
                    <a:pt x="520743" y="-21629"/>
                    <a:pt x="455694" y="-8619"/>
                    <a:pt x="390645" y="60146"/>
                  </a:cubicBezTo>
                  <a:cubicBezTo>
                    <a:pt x="171338" y="262727"/>
                    <a:pt x="13363" y="643727"/>
                    <a:pt x="353" y="1035878"/>
                  </a:cubicBezTo>
                  <a:cubicBezTo>
                    <a:pt x="-5223" y="1145532"/>
                    <a:pt x="56108" y="1165976"/>
                    <a:pt x="117440" y="1180844"/>
                  </a:cubicBezTo>
                  <a:lnTo>
                    <a:pt x="1020689" y="1180844"/>
                  </a:lnTo>
                  <a:cubicBezTo>
                    <a:pt x="1082020" y="1169692"/>
                    <a:pt x="1109899" y="1125088"/>
                    <a:pt x="1137777" y="1080483"/>
                  </a:cubicBezTo>
                  <a:cubicBezTo>
                    <a:pt x="1122909" y="1013576"/>
                    <a:pt x="1130342" y="941092"/>
                    <a:pt x="1176806" y="879761"/>
                  </a:cubicBezTo>
                  <a:cubicBezTo>
                    <a:pt x="1219553" y="835155"/>
                    <a:pt x="1173089" y="812854"/>
                    <a:pt x="1171231" y="77940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2" name="任意多边形 11"/>
            <p:cNvSpPr/>
            <p:nvPr/>
          </p:nvSpPr>
          <p:spPr>
            <a:xfrm>
              <a:off x="3168" y="2357"/>
              <a:ext cx="2926" cy="1977"/>
            </a:xfrm>
            <a:custGeom>
              <a:avLst/>
              <a:gdLst>
                <a:gd name="connsiteX0" fmla="*/ 646771 w 1689410"/>
                <a:gd name="connsiteY0" fmla="*/ 953429 h 970156"/>
                <a:gd name="connsiteX1" fmla="*/ 0 w 1689410"/>
                <a:gd name="connsiteY1" fmla="*/ 156117 h 970156"/>
                <a:gd name="connsiteX2" fmla="*/ 27878 w 1689410"/>
                <a:gd name="connsiteY2" fmla="*/ 0 h 970156"/>
                <a:gd name="connsiteX3" fmla="*/ 1689410 w 1689410"/>
                <a:gd name="connsiteY3" fmla="*/ 100361 h 970156"/>
                <a:gd name="connsiteX4" fmla="*/ 1683834 w 1689410"/>
                <a:gd name="connsiteY4" fmla="*/ 234175 h 970156"/>
                <a:gd name="connsiteX5" fmla="*/ 981307 w 1689410"/>
                <a:gd name="connsiteY5" fmla="*/ 947853 h 970156"/>
                <a:gd name="connsiteX6" fmla="*/ 847493 w 1689410"/>
                <a:gd name="connsiteY6" fmla="*/ 970156 h 970156"/>
                <a:gd name="connsiteX7" fmla="*/ 646771 w 1689410"/>
                <a:gd name="connsiteY7" fmla="*/ 953429 h 970156"/>
                <a:gd name="connsiteX0-1" fmla="*/ 668124 w 1710763"/>
                <a:gd name="connsiteY0-2" fmla="*/ 953429 h 970156"/>
                <a:gd name="connsiteX1-3" fmla="*/ 21353 w 1710763"/>
                <a:gd name="connsiteY1-4" fmla="*/ 156117 h 970156"/>
                <a:gd name="connsiteX2-5" fmla="*/ 49231 w 1710763"/>
                <a:gd name="connsiteY2-6" fmla="*/ 0 h 970156"/>
                <a:gd name="connsiteX3-7" fmla="*/ 1710763 w 1710763"/>
                <a:gd name="connsiteY3-8" fmla="*/ 100361 h 970156"/>
                <a:gd name="connsiteX4-9" fmla="*/ 1705187 w 1710763"/>
                <a:gd name="connsiteY4-10" fmla="*/ 234175 h 970156"/>
                <a:gd name="connsiteX5-11" fmla="*/ 1002660 w 1710763"/>
                <a:gd name="connsiteY5-12" fmla="*/ 947853 h 970156"/>
                <a:gd name="connsiteX6-13" fmla="*/ 868846 w 1710763"/>
                <a:gd name="connsiteY6-14" fmla="*/ 970156 h 970156"/>
                <a:gd name="connsiteX7-15" fmla="*/ 668124 w 1710763"/>
                <a:gd name="connsiteY7-16" fmla="*/ 953429 h 970156"/>
                <a:gd name="connsiteX0-17" fmla="*/ 673409 w 1716048"/>
                <a:gd name="connsiteY0-18" fmla="*/ 953429 h 970156"/>
                <a:gd name="connsiteX1-19" fmla="*/ 26638 w 1716048"/>
                <a:gd name="connsiteY1-20" fmla="*/ 156117 h 970156"/>
                <a:gd name="connsiteX2-21" fmla="*/ 54516 w 1716048"/>
                <a:gd name="connsiteY2-22" fmla="*/ 0 h 970156"/>
                <a:gd name="connsiteX3-23" fmla="*/ 1716048 w 1716048"/>
                <a:gd name="connsiteY3-24" fmla="*/ 100361 h 970156"/>
                <a:gd name="connsiteX4-25" fmla="*/ 1710472 w 1716048"/>
                <a:gd name="connsiteY4-26" fmla="*/ 234175 h 970156"/>
                <a:gd name="connsiteX5-27" fmla="*/ 1007945 w 1716048"/>
                <a:gd name="connsiteY5-28" fmla="*/ 947853 h 970156"/>
                <a:gd name="connsiteX6-29" fmla="*/ 874131 w 1716048"/>
                <a:gd name="connsiteY6-30" fmla="*/ 970156 h 970156"/>
                <a:gd name="connsiteX7-31" fmla="*/ 673409 w 1716048"/>
                <a:gd name="connsiteY7-32" fmla="*/ 953429 h 970156"/>
                <a:gd name="connsiteX0-33" fmla="*/ 673409 w 1716048"/>
                <a:gd name="connsiteY0-34" fmla="*/ 1063740 h 1080467"/>
                <a:gd name="connsiteX1-35" fmla="*/ 26638 w 1716048"/>
                <a:gd name="connsiteY1-36" fmla="*/ 266428 h 1080467"/>
                <a:gd name="connsiteX2-37" fmla="*/ 54516 w 1716048"/>
                <a:gd name="connsiteY2-38" fmla="*/ 110311 h 1080467"/>
                <a:gd name="connsiteX3-39" fmla="*/ 1716048 w 1716048"/>
                <a:gd name="connsiteY3-40" fmla="*/ 210672 h 1080467"/>
                <a:gd name="connsiteX4-41" fmla="*/ 1710472 w 1716048"/>
                <a:gd name="connsiteY4-42" fmla="*/ 344486 h 1080467"/>
                <a:gd name="connsiteX5-43" fmla="*/ 1007945 w 1716048"/>
                <a:gd name="connsiteY5-44" fmla="*/ 1058164 h 1080467"/>
                <a:gd name="connsiteX6-45" fmla="*/ 874131 w 1716048"/>
                <a:gd name="connsiteY6-46" fmla="*/ 1080467 h 1080467"/>
                <a:gd name="connsiteX7-47" fmla="*/ 673409 w 1716048"/>
                <a:gd name="connsiteY7-48" fmla="*/ 1063740 h 1080467"/>
                <a:gd name="connsiteX0-49" fmla="*/ 673409 w 1716048"/>
                <a:gd name="connsiteY0-50" fmla="*/ 1140572 h 1157299"/>
                <a:gd name="connsiteX1-51" fmla="*/ 26638 w 1716048"/>
                <a:gd name="connsiteY1-52" fmla="*/ 343260 h 1157299"/>
                <a:gd name="connsiteX2-53" fmla="*/ 54516 w 1716048"/>
                <a:gd name="connsiteY2-54" fmla="*/ 187143 h 1157299"/>
                <a:gd name="connsiteX3-55" fmla="*/ 1716048 w 1716048"/>
                <a:gd name="connsiteY3-56" fmla="*/ 287504 h 1157299"/>
                <a:gd name="connsiteX4-57" fmla="*/ 1710472 w 1716048"/>
                <a:gd name="connsiteY4-58" fmla="*/ 421318 h 1157299"/>
                <a:gd name="connsiteX5-59" fmla="*/ 1007945 w 1716048"/>
                <a:gd name="connsiteY5-60" fmla="*/ 1134996 h 1157299"/>
                <a:gd name="connsiteX6-61" fmla="*/ 874131 w 1716048"/>
                <a:gd name="connsiteY6-62" fmla="*/ 1157299 h 1157299"/>
                <a:gd name="connsiteX7-63" fmla="*/ 673409 w 1716048"/>
                <a:gd name="connsiteY7-64" fmla="*/ 1140572 h 1157299"/>
                <a:gd name="connsiteX0-65" fmla="*/ 673409 w 1734070"/>
                <a:gd name="connsiteY0-66" fmla="*/ 1140572 h 1157299"/>
                <a:gd name="connsiteX1-67" fmla="*/ 26638 w 1734070"/>
                <a:gd name="connsiteY1-68" fmla="*/ 343260 h 1157299"/>
                <a:gd name="connsiteX2-69" fmla="*/ 54516 w 1734070"/>
                <a:gd name="connsiteY2-70" fmla="*/ 187143 h 1157299"/>
                <a:gd name="connsiteX3-71" fmla="*/ 1716048 w 1734070"/>
                <a:gd name="connsiteY3-72" fmla="*/ 287504 h 1157299"/>
                <a:gd name="connsiteX4-73" fmla="*/ 1710472 w 1734070"/>
                <a:gd name="connsiteY4-74" fmla="*/ 421318 h 1157299"/>
                <a:gd name="connsiteX5-75" fmla="*/ 1007945 w 1734070"/>
                <a:gd name="connsiteY5-76" fmla="*/ 1134996 h 1157299"/>
                <a:gd name="connsiteX6-77" fmla="*/ 874131 w 1734070"/>
                <a:gd name="connsiteY6-78" fmla="*/ 1157299 h 1157299"/>
                <a:gd name="connsiteX7-79" fmla="*/ 673409 w 1734070"/>
                <a:gd name="connsiteY7-80" fmla="*/ 1140572 h 1157299"/>
                <a:gd name="connsiteX0-81" fmla="*/ 673409 w 1744811"/>
                <a:gd name="connsiteY0-82" fmla="*/ 1140572 h 1157299"/>
                <a:gd name="connsiteX1-83" fmla="*/ 26638 w 1744811"/>
                <a:gd name="connsiteY1-84" fmla="*/ 343260 h 1157299"/>
                <a:gd name="connsiteX2-85" fmla="*/ 54516 w 1744811"/>
                <a:gd name="connsiteY2-86" fmla="*/ 187143 h 1157299"/>
                <a:gd name="connsiteX3-87" fmla="*/ 1716048 w 1744811"/>
                <a:gd name="connsiteY3-88" fmla="*/ 287504 h 1157299"/>
                <a:gd name="connsiteX4-89" fmla="*/ 1710472 w 1744811"/>
                <a:gd name="connsiteY4-90" fmla="*/ 421318 h 1157299"/>
                <a:gd name="connsiteX5-91" fmla="*/ 1007945 w 1744811"/>
                <a:gd name="connsiteY5-92" fmla="*/ 1134996 h 1157299"/>
                <a:gd name="connsiteX6-93" fmla="*/ 874131 w 1744811"/>
                <a:gd name="connsiteY6-94" fmla="*/ 1157299 h 1157299"/>
                <a:gd name="connsiteX7-95" fmla="*/ 673409 w 1744811"/>
                <a:gd name="connsiteY7-96" fmla="*/ 1140572 h 1157299"/>
                <a:gd name="connsiteX0-97" fmla="*/ 673409 w 1744811"/>
                <a:gd name="connsiteY0-98" fmla="*/ 1140572 h 1165633"/>
                <a:gd name="connsiteX1-99" fmla="*/ 26638 w 1744811"/>
                <a:gd name="connsiteY1-100" fmla="*/ 343260 h 1165633"/>
                <a:gd name="connsiteX2-101" fmla="*/ 54516 w 1744811"/>
                <a:gd name="connsiteY2-102" fmla="*/ 187143 h 1165633"/>
                <a:gd name="connsiteX3-103" fmla="*/ 1716048 w 1744811"/>
                <a:gd name="connsiteY3-104" fmla="*/ 287504 h 1165633"/>
                <a:gd name="connsiteX4-105" fmla="*/ 1710472 w 1744811"/>
                <a:gd name="connsiteY4-106" fmla="*/ 421318 h 1165633"/>
                <a:gd name="connsiteX5-107" fmla="*/ 1007945 w 1744811"/>
                <a:gd name="connsiteY5-108" fmla="*/ 1134996 h 1165633"/>
                <a:gd name="connsiteX6-109" fmla="*/ 874131 w 1744811"/>
                <a:gd name="connsiteY6-110" fmla="*/ 1157299 h 1165633"/>
                <a:gd name="connsiteX7-111" fmla="*/ 673409 w 1744811"/>
                <a:gd name="connsiteY7-112" fmla="*/ 1140572 h 1165633"/>
                <a:gd name="connsiteX0-113" fmla="*/ 673409 w 1744811"/>
                <a:gd name="connsiteY0-114" fmla="*/ 1140572 h 1165633"/>
                <a:gd name="connsiteX1-115" fmla="*/ 26638 w 1744811"/>
                <a:gd name="connsiteY1-116" fmla="*/ 343260 h 1165633"/>
                <a:gd name="connsiteX2-117" fmla="*/ 54516 w 1744811"/>
                <a:gd name="connsiteY2-118" fmla="*/ 187143 h 1165633"/>
                <a:gd name="connsiteX3-119" fmla="*/ 1716048 w 1744811"/>
                <a:gd name="connsiteY3-120" fmla="*/ 287504 h 1165633"/>
                <a:gd name="connsiteX4-121" fmla="*/ 1710472 w 1744811"/>
                <a:gd name="connsiteY4-122" fmla="*/ 421318 h 1165633"/>
                <a:gd name="connsiteX5-123" fmla="*/ 1007945 w 1744811"/>
                <a:gd name="connsiteY5-124" fmla="*/ 1134996 h 1165633"/>
                <a:gd name="connsiteX6-125" fmla="*/ 874131 w 1744811"/>
                <a:gd name="connsiteY6-126" fmla="*/ 1157299 h 1165633"/>
                <a:gd name="connsiteX7-127" fmla="*/ 673409 w 1744811"/>
                <a:gd name="connsiteY7-128" fmla="*/ 1140572 h 1165633"/>
                <a:gd name="connsiteX0-129" fmla="*/ 673409 w 1744811"/>
                <a:gd name="connsiteY0-130" fmla="*/ 1153650 h 1178711"/>
                <a:gd name="connsiteX1-131" fmla="*/ 26638 w 1744811"/>
                <a:gd name="connsiteY1-132" fmla="*/ 356338 h 1178711"/>
                <a:gd name="connsiteX2-133" fmla="*/ 54516 w 1744811"/>
                <a:gd name="connsiteY2-134" fmla="*/ 200221 h 1178711"/>
                <a:gd name="connsiteX3-135" fmla="*/ 1716048 w 1744811"/>
                <a:gd name="connsiteY3-136" fmla="*/ 300582 h 1178711"/>
                <a:gd name="connsiteX4-137" fmla="*/ 1710472 w 1744811"/>
                <a:gd name="connsiteY4-138" fmla="*/ 434396 h 1178711"/>
                <a:gd name="connsiteX5-139" fmla="*/ 1007945 w 1744811"/>
                <a:gd name="connsiteY5-140" fmla="*/ 1148074 h 1178711"/>
                <a:gd name="connsiteX6-141" fmla="*/ 874131 w 1744811"/>
                <a:gd name="connsiteY6-142" fmla="*/ 1170377 h 1178711"/>
                <a:gd name="connsiteX7-143" fmla="*/ 673409 w 1744811"/>
                <a:gd name="connsiteY7-144" fmla="*/ 1153650 h 11787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744811" h="1178711">
                  <a:moveTo>
                    <a:pt x="673409" y="1153650"/>
                  </a:moveTo>
                  <a:lnTo>
                    <a:pt x="26638" y="356338"/>
                  </a:lnTo>
                  <a:cubicBezTo>
                    <a:pt x="-30976" y="293148"/>
                    <a:pt x="17345" y="235533"/>
                    <a:pt x="54516" y="200221"/>
                  </a:cubicBezTo>
                  <a:cubicBezTo>
                    <a:pt x="541453" y="-84135"/>
                    <a:pt x="1229112" y="-78559"/>
                    <a:pt x="1716048" y="300582"/>
                  </a:cubicBezTo>
                  <a:cubicBezTo>
                    <a:pt x="1758794" y="345187"/>
                    <a:pt x="1751360" y="395367"/>
                    <a:pt x="1710472" y="434396"/>
                  </a:cubicBezTo>
                  <a:lnTo>
                    <a:pt x="1007945" y="1148074"/>
                  </a:lnTo>
                  <a:cubicBezTo>
                    <a:pt x="952189" y="1205689"/>
                    <a:pt x="918736" y="1162943"/>
                    <a:pt x="874131" y="1170377"/>
                  </a:cubicBezTo>
                  <a:cubicBezTo>
                    <a:pt x="807224" y="1136923"/>
                    <a:pt x="740316" y="1159226"/>
                    <a:pt x="673409" y="115365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3" name="任意多边形 12"/>
            <p:cNvSpPr/>
            <p:nvPr/>
          </p:nvSpPr>
          <p:spPr>
            <a:xfrm>
              <a:off x="4897" y="3164"/>
              <a:ext cx="2081" cy="3144"/>
            </a:xfrm>
            <a:custGeom>
              <a:avLst/>
              <a:gdLst>
                <a:gd name="connsiteX0" fmla="*/ 791736 w 903248"/>
                <a:gd name="connsiteY0" fmla="*/ 0 h 1828800"/>
                <a:gd name="connsiteX1" fmla="*/ 0 w 903248"/>
                <a:gd name="connsiteY1" fmla="*/ 802888 h 1828800"/>
                <a:gd name="connsiteX2" fmla="*/ 5575 w 903248"/>
                <a:gd name="connsiteY2" fmla="*/ 1098396 h 1828800"/>
                <a:gd name="connsiteX3" fmla="*/ 713678 w 903248"/>
                <a:gd name="connsiteY3" fmla="*/ 1828800 h 1828800"/>
                <a:gd name="connsiteX4" fmla="*/ 836341 w 903248"/>
                <a:gd name="connsiteY4" fmla="*/ 1806498 h 1828800"/>
                <a:gd name="connsiteX5" fmla="*/ 903248 w 903248"/>
                <a:gd name="connsiteY5" fmla="*/ 5576 h 1828800"/>
                <a:gd name="connsiteX6" fmla="*/ 791736 w 903248"/>
                <a:gd name="connsiteY6" fmla="*/ 0 h 1828800"/>
                <a:gd name="connsiteX0-1" fmla="*/ 791736 w 1136822"/>
                <a:gd name="connsiteY0-2" fmla="*/ 0 h 1828800"/>
                <a:gd name="connsiteX1-3" fmla="*/ 0 w 1136822"/>
                <a:gd name="connsiteY1-4" fmla="*/ 802888 h 1828800"/>
                <a:gd name="connsiteX2-5" fmla="*/ 5575 w 1136822"/>
                <a:gd name="connsiteY2-6" fmla="*/ 1098396 h 1828800"/>
                <a:gd name="connsiteX3-7" fmla="*/ 713678 w 1136822"/>
                <a:gd name="connsiteY3-8" fmla="*/ 1828800 h 1828800"/>
                <a:gd name="connsiteX4-9" fmla="*/ 836341 w 1136822"/>
                <a:gd name="connsiteY4-10" fmla="*/ 1806498 h 1828800"/>
                <a:gd name="connsiteX5-11" fmla="*/ 903248 w 1136822"/>
                <a:gd name="connsiteY5-12" fmla="*/ 5576 h 1828800"/>
                <a:gd name="connsiteX6-13" fmla="*/ 791736 w 1136822"/>
                <a:gd name="connsiteY6-14" fmla="*/ 0 h 1828800"/>
                <a:gd name="connsiteX0-15" fmla="*/ 791736 w 1224674"/>
                <a:gd name="connsiteY0-16" fmla="*/ 0 h 1828800"/>
                <a:gd name="connsiteX1-17" fmla="*/ 0 w 1224674"/>
                <a:gd name="connsiteY1-18" fmla="*/ 802888 h 1828800"/>
                <a:gd name="connsiteX2-19" fmla="*/ 5575 w 1224674"/>
                <a:gd name="connsiteY2-20" fmla="*/ 1098396 h 1828800"/>
                <a:gd name="connsiteX3-21" fmla="*/ 713678 w 1224674"/>
                <a:gd name="connsiteY3-22" fmla="*/ 1828800 h 1828800"/>
                <a:gd name="connsiteX4-23" fmla="*/ 836341 w 1224674"/>
                <a:gd name="connsiteY4-24" fmla="*/ 1806498 h 1828800"/>
                <a:gd name="connsiteX5-25" fmla="*/ 903248 w 1224674"/>
                <a:gd name="connsiteY5-26" fmla="*/ 5576 h 1828800"/>
                <a:gd name="connsiteX6-27" fmla="*/ 791736 w 1224674"/>
                <a:gd name="connsiteY6-28" fmla="*/ 0 h 1828800"/>
                <a:gd name="connsiteX0-29" fmla="*/ 791736 w 1224674"/>
                <a:gd name="connsiteY0-30" fmla="*/ 0 h 1830231"/>
                <a:gd name="connsiteX1-31" fmla="*/ 0 w 1224674"/>
                <a:gd name="connsiteY1-32" fmla="*/ 802888 h 1830231"/>
                <a:gd name="connsiteX2-33" fmla="*/ 5575 w 1224674"/>
                <a:gd name="connsiteY2-34" fmla="*/ 1098396 h 1830231"/>
                <a:gd name="connsiteX3-35" fmla="*/ 713678 w 1224674"/>
                <a:gd name="connsiteY3-36" fmla="*/ 1828800 h 1830231"/>
                <a:gd name="connsiteX4-37" fmla="*/ 836341 w 1224674"/>
                <a:gd name="connsiteY4-38" fmla="*/ 1806498 h 1830231"/>
                <a:gd name="connsiteX5-39" fmla="*/ 903248 w 1224674"/>
                <a:gd name="connsiteY5-40" fmla="*/ 5576 h 1830231"/>
                <a:gd name="connsiteX6-41" fmla="*/ 791736 w 1224674"/>
                <a:gd name="connsiteY6-42" fmla="*/ 0 h 1830231"/>
                <a:gd name="connsiteX0-43" fmla="*/ 791736 w 1224674"/>
                <a:gd name="connsiteY0-44" fmla="*/ 0 h 1848859"/>
                <a:gd name="connsiteX1-45" fmla="*/ 0 w 1224674"/>
                <a:gd name="connsiteY1-46" fmla="*/ 802888 h 1848859"/>
                <a:gd name="connsiteX2-47" fmla="*/ 5575 w 1224674"/>
                <a:gd name="connsiteY2-48" fmla="*/ 1098396 h 1848859"/>
                <a:gd name="connsiteX3-49" fmla="*/ 713678 w 1224674"/>
                <a:gd name="connsiteY3-50" fmla="*/ 1828800 h 1848859"/>
                <a:gd name="connsiteX4-51" fmla="*/ 836341 w 1224674"/>
                <a:gd name="connsiteY4-52" fmla="*/ 1806498 h 1848859"/>
                <a:gd name="connsiteX5-53" fmla="*/ 903248 w 1224674"/>
                <a:gd name="connsiteY5-54" fmla="*/ 5576 h 1848859"/>
                <a:gd name="connsiteX6-55" fmla="*/ 791736 w 1224674"/>
                <a:gd name="connsiteY6-56" fmla="*/ 0 h 1848859"/>
                <a:gd name="connsiteX0-57" fmla="*/ 815320 w 1248258"/>
                <a:gd name="connsiteY0-58" fmla="*/ 0 h 1848859"/>
                <a:gd name="connsiteX1-59" fmla="*/ 23584 w 1248258"/>
                <a:gd name="connsiteY1-60" fmla="*/ 802888 h 1848859"/>
                <a:gd name="connsiteX2-61" fmla="*/ 29159 w 1248258"/>
                <a:gd name="connsiteY2-62" fmla="*/ 1098396 h 1848859"/>
                <a:gd name="connsiteX3-63" fmla="*/ 737262 w 1248258"/>
                <a:gd name="connsiteY3-64" fmla="*/ 1828800 h 1848859"/>
                <a:gd name="connsiteX4-65" fmla="*/ 859925 w 1248258"/>
                <a:gd name="connsiteY4-66" fmla="*/ 1806498 h 1848859"/>
                <a:gd name="connsiteX5-67" fmla="*/ 926832 w 1248258"/>
                <a:gd name="connsiteY5-68" fmla="*/ 5576 h 1848859"/>
                <a:gd name="connsiteX6-69" fmla="*/ 815320 w 1248258"/>
                <a:gd name="connsiteY6-70" fmla="*/ 0 h 1848859"/>
                <a:gd name="connsiteX0-71" fmla="*/ 807953 w 1240891"/>
                <a:gd name="connsiteY0-72" fmla="*/ 0 h 1848859"/>
                <a:gd name="connsiteX1-73" fmla="*/ 16217 w 1240891"/>
                <a:gd name="connsiteY1-74" fmla="*/ 802888 h 1848859"/>
                <a:gd name="connsiteX2-75" fmla="*/ 21792 w 1240891"/>
                <a:gd name="connsiteY2-76" fmla="*/ 1098396 h 1848859"/>
                <a:gd name="connsiteX3-77" fmla="*/ 729895 w 1240891"/>
                <a:gd name="connsiteY3-78" fmla="*/ 1828800 h 1848859"/>
                <a:gd name="connsiteX4-79" fmla="*/ 852558 w 1240891"/>
                <a:gd name="connsiteY4-80" fmla="*/ 1806498 h 1848859"/>
                <a:gd name="connsiteX5-81" fmla="*/ 919465 w 1240891"/>
                <a:gd name="connsiteY5-82" fmla="*/ 5576 h 1848859"/>
                <a:gd name="connsiteX6-83" fmla="*/ 807953 w 1240891"/>
                <a:gd name="connsiteY6-84" fmla="*/ 0 h 1848859"/>
                <a:gd name="connsiteX0-85" fmla="*/ 807953 w 1240891"/>
                <a:gd name="connsiteY0-86" fmla="*/ 20494 h 1869353"/>
                <a:gd name="connsiteX1-87" fmla="*/ 16217 w 1240891"/>
                <a:gd name="connsiteY1-88" fmla="*/ 823382 h 1869353"/>
                <a:gd name="connsiteX2-89" fmla="*/ 21792 w 1240891"/>
                <a:gd name="connsiteY2-90" fmla="*/ 1118890 h 1869353"/>
                <a:gd name="connsiteX3-91" fmla="*/ 729895 w 1240891"/>
                <a:gd name="connsiteY3-92" fmla="*/ 1849294 h 1869353"/>
                <a:gd name="connsiteX4-93" fmla="*/ 852558 w 1240891"/>
                <a:gd name="connsiteY4-94" fmla="*/ 1826992 h 1869353"/>
                <a:gd name="connsiteX5-95" fmla="*/ 919465 w 1240891"/>
                <a:gd name="connsiteY5-96" fmla="*/ 26070 h 1869353"/>
                <a:gd name="connsiteX6-97" fmla="*/ 807953 w 1240891"/>
                <a:gd name="connsiteY6-98" fmla="*/ 20494 h 1869353"/>
                <a:gd name="connsiteX0-99" fmla="*/ 807953 w 1240891"/>
                <a:gd name="connsiteY0-100" fmla="*/ 25879 h 1874738"/>
                <a:gd name="connsiteX1-101" fmla="*/ 16217 w 1240891"/>
                <a:gd name="connsiteY1-102" fmla="*/ 828767 h 1874738"/>
                <a:gd name="connsiteX2-103" fmla="*/ 21792 w 1240891"/>
                <a:gd name="connsiteY2-104" fmla="*/ 1124275 h 1874738"/>
                <a:gd name="connsiteX3-105" fmla="*/ 729895 w 1240891"/>
                <a:gd name="connsiteY3-106" fmla="*/ 1854679 h 1874738"/>
                <a:gd name="connsiteX4-107" fmla="*/ 852558 w 1240891"/>
                <a:gd name="connsiteY4-108" fmla="*/ 1832377 h 1874738"/>
                <a:gd name="connsiteX5-109" fmla="*/ 919465 w 1240891"/>
                <a:gd name="connsiteY5-110" fmla="*/ 31455 h 1874738"/>
                <a:gd name="connsiteX6-111" fmla="*/ 807953 w 1240891"/>
                <a:gd name="connsiteY6-112" fmla="*/ 25879 h 18747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0891" h="1874738">
                  <a:moveTo>
                    <a:pt x="807953" y="25879"/>
                  </a:moveTo>
                  <a:lnTo>
                    <a:pt x="16217" y="828767"/>
                  </a:lnTo>
                  <a:cubicBezTo>
                    <a:pt x="57104" y="1016480"/>
                    <a:pt x="-41397" y="1064801"/>
                    <a:pt x="21792" y="1124275"/>
                  </a:cubicBezTo>
                  <a:lnTo>
                    <a:pt x="729895" y="1854679"/>
                  </a:lnTo>
                  <a:cubicBezTo>
                    <a:pt x="770783" y="1891850"/>
                    <a:pt x="806095" y="1873265"/>
                    <a:pt x="852558" y="1832377"/>
                  </a:cubicBezTo>
                  <a:cubicBezTo>
                    <a:pt x="1220548" y="1583333"/>
                    <a:pt x="1471451" y="592733"/>
                    <a:pt x="919465" y="31455"/>
                  </a:cubicBezTo>
                  <a:cubicBezTo>
                    <a:pt x="887869" y="7293"/>
                    <a:pt x="850700" y="-22442"/>
                    <a:pt x="807953" y="25879"/>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任意多边形 13"/>
            <p:cNvSpPr/>
            <p:nvPr/>
          </p:nvSpPr>
          <p:spPr>
            <a:xfrm>
              <a:off x="3420" y="5258"/>
              <a:ext cx="2418" cy="2073"/>
            </a:xfrm>
            <a:custGeom>
              <a:avLst/>
              <a:gdLst>
                <a:gd name="connsiteX0" fmla="*/ 769434 w 1416205"/>
                <a:gd name="connsiteY0" fmla="*/ 0 h 1215483"/>
                <a:gd name="connsiteX1" fmla="*/ 1416205 w 1416205"/>
                <a:gd name="connsiteY1" fmla="*/ 646771 h 1215483"/>
                <a:gd name="connsiteX2" fmla="*/ 1221059 w 1416205"/>
                <a:gd name="connsiteY2" fmla="*/ 1115122 h 1215483"/>
                <a:gd name="connsiteX3" fmla="*/ 1137424 w 1416205"/>
                <a:gd name="connsiteY3" fmla="*/ 1215483 h 1215483"/>
                <a:gd name="connsiteX4" fmla="*/ 111512 w 1416205"/>
                <a:gd name="connsiteY4" fmla="*/ 1215483 h 1215483"/>
                <a:gd name="connsiteX5" fmla="*/ 0 w 1416205"/>
                <a:gd name="connsiteY5" fmla="*/ 1092820 h 1215483"/>
                <a:gd name="connsiteX6" fmla="*/ 613317 w 1416205"/>
                <a:gd name="connsiteY6" fmla="*/ 5576 h 1215483"/>
                <a:gd name="connsiteX7" fmla="*/ 769434 w 1416205"/>
                <a:gd name="connsiteY7" fmla="*/ 0 h 1215483"/>
                <a:gd name="connsiteX0-1" fmla="*/ 772739 w 1419510"/>
                <a:gd name="connsiteY0-2" fmla="*/ 0 h 1215483"/>
                <a:gd name="connsiteX1-3" fmla="*/ 1419510 w 1419510"/>
                <a:gd name="connsiteY1-4" fmla="*/ 646771 h 1215483"/>
                <a:gd name="connsiteX2-5" fmla="*/ 1224364 w 1419510"/>
                <a:gd name="connsiteY2-6" fmla="*/ 1115122 h 1215483"/>
                <a:gd name="connsiteX3-7" fmla="*/ 1140729 w 1419510"/>
                <a:gd name="connsiteY3-8" fmla="*/ 1215483 h 1215483"/>
                <a:gd name="connsiteX4-9" fmla="*/ 114817 w 1419510"/>
                <a:gd name="connsiteY4-10" fmla="*/ 1215483 h 1215483"/>
                <a:gd name="connsiteX5-11" fmla="*/ 3305 w 1419510"/>
                <a:gd name="connsiteY5-12" fmla="*/ 1092820 h 1215483"/>
                <a:gd name="connsiteX6-13" fmla="*/ 616622 w 1419510"/>
                <a:gd name="connsiteY6-14" fmla="*/ 5576 h 1215483"/>
                <a:gd name="connsiteX7-15" fmla="*/ 772739 w 1419510"/>
                <a:gd name="connsiteY7-16" fmla="*/ 0 h 1215483"/>
                <a:gd name="connsiteX0-17" fmla="*/ 774134 w 1420905"/>
                <a:gd name="connsiteY0-18" fmla="*/ 0 h 1215483"/>
                <a:gd name="connsiteX1-19" fmla="*/ 1420905 w 1420905"/>
                <a:gd name="connsiteY1-20" fmla="*/ 646771 h 1215483"/>
                <a:gd name="connsiteX2-21" fmla="*/ 1225759 w 1420905"/>
                <a:gd name="connsiteY2-22" fmla="*/ 1115122 h 1215483"/>
                <a:gd name="connsiteX3-23" fmla="*/ 1142124 w 1420905"/>
                <a:gd name="connsiteY3-24" fmla="*/ 1215483 h 1215483"/>
                <a:gd name="connsiteX4-25" fmla="*/ 116212 w 1420905"/>
                <a:gd name="connsiteY4-26" fmla="*/ 1215483 h 1215483"/>
                <a:gd name="connsiteX5-27" fmla="*/ 4700 w 1420905"/>
                <a:gd name="connsiteY5-28" fmla="*/ 1092820 h 1215483"/>
                <a:gd name="connsiteX6-29" fmla="*/ 618017 w 1420905"/>
                <a:gd name="connsiteY6-30" fmla="*/ 5576 h 1215483"/>
                <a:gd name="connsiteX7-31" fmla="*/ 774134 w 1420905"/>
                <a:gd name="connsiteY7-32" fmla="*/ 0 h 1215483"/>
                <a:gd name="connsiteX0-33" fmla="*/ 774134 w 1420905"/>
                <a:gd name="connsiteY0-34" fmla="*/ 8769 h 1224252"/>
                <a:gd name="connsiteX1-35" fmla="*/ 1420905 w 1420905"/>
                <a:gd name="connsiteY1-36" fmla="*/ 655540 h 1224252"/>
                <a:gd name="connsiteX2-37" fmla="*/ 1225759 w 1420905"/>
                <a:gd name="connsiteY2-38" fmla="*/ 1123891 h 1224252"/>
                <a:gd name="connsiteX3-39" fmla="*/ 1142124 w 1420905"/>
                <a:gd name="connsiteY3-40" fmla="*/ 1224252 h 1224252"/>
                <a:gd name="connsiteX4-41" fmla="*/ 116212 w 1420905"/>
                <a:gd name="connsiteY4-42" fmla="*/ 1224252 h 1224252"/>
                <a:gd name="connsiteX5-43" fmla="*/ 4700 w 1420905"/>
                <a:gd name="connsiteY5-44" fmla="*/ 1101589 h 1224252"/>
                <a:gd name="connsiteX6-45" fmla="*/ 618017 w 1420905"/>
                <a:gd name="connsiteY6-46" fmla="*/ 14345 h 1224252"/>
                <a:gd name="connsiteX7-47" fmla="*/ 774134 w 1420905"/>
                <a:gd name="connsiteY7-48" fmla="*/ 8769 h 1224252"/>
                <a:gd name="connsiteX0-49" fmla="*/ 774134 w 1420905"/>
                <a:gd name="connsiteY0-50" fmla="*/ 20467 h 1235950"/>
                <a:gd name="connsiteX1-51" fmla="*/ 1420905 w 1420905"/>
                <a:gd name="connsiteY1-52" fmla="*/ 667238 h 1235950"/>
                <a:gd name="connsiteX2-53" fmla="*/ 1225759 w 1420905"/>
                <a:gd name="connsiteY2-54" fmla="*/ 1135589 h 1235950"/>
                <a:gd name="connsiteX3-55" fmla="*/ 1142124 w 1420905"/>
                <a:gd name="connsiteY3-56" fmla="*/ 1235950 h 1235950"/>
                <a:gd name="connsiteX4-57" fmla="*/ 116212 w 1420905"/>
                <a:gd name="connsiteY4-58" fmla="*/ 1235950 h 1235950"/>
                <a:gd name="connsiteX5-59" fmla="*/ 4700 w 1420905"/>
                <a:gd name="connsiteY5-60" fmla="*/ 1113287 h 1235950"/>
                <a:gd name="connsiteX6-61" fmla="*/ 618017 w 1420905"/>
                <a:gd name="connsiteY6-62" fmla="*/ 26043 h 1235950"/>
                <a:gd name="connsiteX7-63" fmla="*/ 774134 w 1420905"/>
                <a:gd name="connsiteY7-64" fmla="*/ 20467 h 1235950"/>
                <a:gd name="connsiteX0-65" fmla="*/ 774134 w 1435161"/>
                <a:gd name="connsiteY0-66" fmla="*/ 20467 h 1235950"/>
                <a:gd name="connsiteX1-67" fmla="*/ 1420905 w 1435161"/>
                <a:gd name="connsiteY1-68" fmla="*/ 667238 h 1235950"/>
                <a:gd name="connsiteX2-69" fmla="*/ 1225759 w 1435161"/>
                <a:gd name="connsiteY2-70" fmla="*/ 1135589 h 1235950"/>
                <a:gd name="connsiteX3-71" fmla="*/ 1142124 w 1435161"/>
                <a:gd name="connsiteY3-72" fmla="*/ 1235950 h 1235950"/>
                <a:gd name="connsiteX4-73" fmla="*/ 116212 w 1435161"/>
                <a:gd name="connsiteY4-74" fmla="*/ 1235950 h 1235950"/>
                <a:gd name="connsiteX5-75" fmla="*/ 4700 w 1435161"/>
                <a:gd name="connsiteY5-76" fmla="*/ 1113287 h 1235950"/>
                <a:gd name="connsiteX6-77" fmla="*/ 618017 w 1435161"/>
                <a:gd name="connsiteY6-78" fmla="*/ 26043 h 1235950"/>
                <a:gd name="connsiteX7-79" fmla="*/ 774134 w 1435161"/>
                <a:gd name="connsiteY7-80" fmla="*/ 20467 h 1235950"/>
                <a:gd name="connsiteX0-81" fmla="*/ 774134 w 1433330"/>
                <a:gd name="connsiteY0-82" fmla="*/ 20467 h 1235950"/>
                <a:gd name="connsiteX1-83" fmla="*/ 1420905 w 1433330"/>
                <a:gd name="connsiteY1-84" fmla="*/ 667238 h 1235950"/>
                <a:gd name="connsiteX2-85" fmla="*/ 1225759 w 1433330"/>
                <a:gd name="connsiteY2-86" fmla="*/ 1135589 h 1235950"/>
                <a:gd name="connsiteX3-87" fmla="*/ 1142124 w 1433330"/>
                <a:gd name="connsiteY3-88" fmla="*/ 1235950 h 1235950"/>
                <a:gd name="connsiteX4-89" fmla="*/ 116212 w 1433330"/>
                <a:gd name="connsiteY4-90" fmla="*/ 1235950 h 1235950"/>
                <a:gd name="connsiteX5-91" fmla="*/ 4700 w 1433330"/>
                <a:gd name="connsiteY5-92" fmla="*/ 1113287 h 1235950"/>
                <a:gd name="connsiteX6-93" fmla="*/ 618017 w 1433330"/>
                <a:gd name="connsiteY6-94" fmla="*/ 26043 h 1235950"/>
                <a:gd name="connsiteX7-95" fmla="*/ 774134 w 1433330"/>
                <a:gd name="connsiteY7-96" fmla="*/ 20467 h 1235950"/>
                <a:gd name="connsiteX0-97" fmla="*/ 774134 w 1441970"/>
                <a:gd name="connsiteY0-98" fmla="*/ 20467 h 1235950"/>
                <a:gd name="connsiteX1-99" fmla="*/ 1420905 w 1441970"/>
                <a:gd name="connsiteY1-100" fmla="*/ 667238 h 1235950"/>
                <a:gd name="connsiteX2-101" fmla="*/ 1225759 w 1441970"/>
                <a:gd name="connsiteY2-102" fmla="*/ 1135589 h 1235950"/>
                <a:gd name="connsiteX3-103" fmla="*/ 1142124 w 1441970"/>
                <a:gd name="connsiteY3-104" fmla="*/ 1235950 h 1235950"/>
                <a:gd name="connsiteX4-105" fmla="*/ 116212 w 1441970"/>
                <a:gd name="connsiteY4-106" fmla="*/ 1235950 h 1235950"/>
                <a:gd name="connsiteX5-107" fmla="*/ 4700 w 1441970"/>
                <a:gd name="connsiteY5-108" fmla="*/ 1113287 h 1235950"/>
                <a:gd name="connsiteX6-109" fmla="*/ 618017 w 1441970"/>
                <a:gd name="connsiteY6-110" fmla="*/ 26043 h 1235950"/>
                <a:gd name="connsiteX7-111" fmla="*/ 774134 w 1441970"/>
                <a:gd name="connsiteY7-112" fmla="*/ 20467 h 1235950"/>
                <a:gd name="connsiteX0-113" fmla="*/ 774134 w 1441970"/>
                <a:gd name="connsiteY0-114" fmla="*/ 20467 h 1235950"/>
                <a:gd name="connsiteX1-115" fmla="*/ 1420905 w 1441970"/>
                <a:gd name="connsiteY1-116" fmla="*/ 667238 h 1235950"/>
                <a:gd name="connsiteX2-117" fmla="*/ 1225759 w 1441970"/>
                <a:gd name="connsiteY2-118" fmla="*/ 1135589 h 1235950"/>
                <a:gd name="connsiteX3-119" fmla="*/ 1142124 w 1441970"/>
                <a:gd name="connsiteY3-120" fmla="*/ 1235950 h 1235950"/>
                <a:gd name="connsiteX4-121" fmla="*/ 116212 w 1441970"/>
                <a:gd name="connsiteY4-122" fmla="*/ 1235950 h 1235950"/>
                <a:gd name="connsiteX5-123" fmla="*/ 4700 w 1441970"/>
                <a:gd name="connsiteY5-124" fmla="*/ 1113287 h 1235950"/>
                <a:gd name="connsiteX6-125" fmla="*/ 618017 w 1441970"/>
                <a:gd name="connsiteY6-126" fmla="*/ 26043 h 1235950"/>
                <a:gd name="connsiteX7-127" fmla="*/ 774134 w 1441970"/>
                <a:gd name="connsiteY7-128" fmla="*/ 20467 h 1235950"/>
                <a:gd name="connsiteX0-129" fmla="*/ 774134 w 1441970"/>
                <a:gd name="connsiteY0-130" fmla="*/ 20467 h 1235950"/>
                <a:gd name="connsiteX1-131" fmla="*/ 1420905 w 1441970"/>
                <a:gd name="connsiteY1-132" fmla="*/ 667238 h 1235950"/>
                <a:gd name="connsiteX2-133" fmla="*/ 1225759 w 1441970"/>
                <a:gd name="connsiteY2-134" fmla="*/ 1135589 h 1235950"/>
                <a:gd name="connsiteX3-135" fmla="*/ 1142124 w 1441970"/>
                <a:gd name="connsiteY3-136" fmla="*/ 1235950 h 1235950"/>
                <a:gd name="connsiteX4-137" fmla="*/ 116212 w 1441970"/>
                <a:gd name="connsiteY4-138" fmla="*/ 1235950 h 1235950"/>
                <a:gd name="connsiteX5-139" fmla="*/ 4700 w 1441970"/>
                <a:gd name="connsiteY5-140" fmla="*/ 1113287 h 1235950"/>
                <a:gd name="connsiteX6-141" fmla="*/ 618017 w 1441970"/>
                <a:gd name="connsiteY6-142" fmla="*/ 26043 h 1235950"/>
                <a:gd name="connsiteX7-143" fmla="*/ 774134 w 1441970"/>
                <a:gd name="connsiteY7-144" fmla="*/ 20467 h 1235950"/>
                <a:gd name="connsiteX0-145" fmla="*/ 774134 w 1441970"/>
                <a:gd name="connsiteY0-146" fmla="*/ 20467 h 1235950"/>
                <a:gd name="connsiteX1-147" fmla="*/ 1420905 w 1441970"/>
                <a:gd name="connsiteY1-148" fmla="*/ 667238 h 1235950"/>
                <a:gd name="connsiteX2-149" fmla="*/ 1225759 w 1441970"/>
                <a:gd name="connsiteY2-150" fmla="*/ 1135589 h 1235950"/>
                <a:gd name="connsiteX3-151" fmla="*/ 1142124 w 1441970"/>
                <a:gd name="connsiteY3-152" fmla="*/ 1235950 h 1235950"/>
                <a:gd name="connsiteX4-153" fmla="*/ 116212 w 1441970"/>
                <a:gd name="connsiteY4-154" fmla="*/ 1235950 h 1235950"/>
                <a:gd name="connsiteX5-155" fmla="*/ 4700 w 1441970"/>
                <a:gd name="connsiteY5-156" fmla="*/ 1113287 h 1235950"/>
                <a:gd name="connsiteX6-157" fmla="*/ 618017 w 1441970"/>
                <a:gd name="connsiteY6-158" fmla="*/ 26043 h 1235950"/>
                <a:gd name="connsiteX7-159" fmla="*/ 774134 w 1441970"/>
                <a:gd name="connsiteY7-160" fmla="*/ 20467 h 1235950"/>
                <a:gd name="connsiteX0-161" fmla="*/ 774134 w 1441970"/>
                <a:gd name="connsiteY0-162" fmla="*/ 20467 h 1235950"/>
                <a:gd name="connsiteX1-163" fmla="*/ 1420905 w 1441970"/>
                <a:gd name="connsiteY1-164" fmla="*/ 667238 h 1235950"/>
                <a:gd name="connsiteX2-165" fmla="*/ 1225759 w 1441970"/>
                <a:gd name="connsiteY2-166" fmla="*/ 1135589 h 1235950"/>
                <a:gd name="connsiteX3-167" fmla="*/ 1142124 w 1441970"/>
                <a:gd name="connsiteY3-168" fmla="*/ 1235950 h 1235950"/>
                <a:gd name="connsiteX4-169" fmla="*/ 116212 w 1441970"/>
                <a:gd name="connsiteY4-170" fmla="*/ 1235950 h 1235950"/>
                <a:gd name="connsiteX5-171" fmla="*/ 4700 w 1441970"/>
                <a:gd name="connsiteY5-172" fmla="*/ 1113287 h 1235950"/>
                <a:gd name="connsiteX6-173" fmla="*/ 618017 w 1441970"/>
                <a:gd name="connsiteY6-174" fmla="*/ 26043 h 1235950"/>
                <a:gd name="connsiteX7-175" fmla="*/ 774134 w 1441970"/>
                <a:gd name="connsiteY7-176" fmla="*/ 20467 h 1235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441970" h="1235950">
                  <a:moveTo>
                    <a:pt x="774134" y="20467"/>
                  </a:moveTo>
                  <a:lnTo>
                    <a:pt x="1420905" y="667238"/>
                  </a:lnTo>
                  <a:cubicBezTo>
                    <a:pt x="1517549" y="762022"/>
                    <a:pt x="1251779" y="879111"/>
                    <a:pt x="1225759" y="1135589"/>
                  </a:cubicBezTo>
                  <a:cubicBezTo>
                    <a:pt x="1225759" y="1180194"/>
                    <a:pt x="1197880" y="1224798"/>
                    <a:pt x="1142124" y="1235950"/>
                  </a:cubicBezTo>
                  <a:lnTo>
                    <a:pt x="116212" y="1235950"/>
                  </a:lnTo>
                  <a:cubicBezTo>
                    <a:pt x="23284" y="1228516"/>
                    <a:pt x="8418" y="1182053"/>
                    <a:pt x="4700" y="1113287"/>
                  </a:cubicBezTo>
                  <a:cubicBezTo>
                    <a:pt x="-41764" y="315974"/>
                    <a:pt x="263036" y="187736"/>
                    <a:pt x="618017" y="26043"/>
                  </a:cubicBezTo>
                  <a:cubicBezTo>
                    <a:pt x="670056" y="-3694"/>
                    <a:pt x="727671" y="-11128"/>
                    <a:pt x="774134" y="20467"/>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18478F"/>
                </a:solidFill>
                <a:latin typeface="Open Sans" panose="020B0606030504020204" pitchFamily="34" charset="0"/>
                <a:cs typeface="Open Sans" panose="020B0606030504020204" pitchFamily="34" charset="0"/>
              </a:endParaRPr>
            </a:p>
          </p:txBody>
        </p:sp>
        <p:sp>
          <p:nvSpPr>
            <p:cNvPr id="19" name="椭圆 18"/>
            <p:cNvSpPr/>
            <p:nvPr/>
          </p:nvSpPr>
          <p:spPr>
            <a:xfrm>
              <a:off x="3120" y="7611"/>
              <a:ext cx="2683" cy="2683"/>
            </a:xfrm>
            <a:prstGeom prst="ellipse">
              <a:avLst/>
            </a:prstGeom>
            <a:gradFill>
              <a:gsLst>
                <a:gs pos="100000">
                  <a:srgbClr val="18478F"/>
                </a:gs>
                <a:gs pos="0">
                  <a:srgbClr val="238DED"/>
                </a:gs>
              </a:gsLst>
              <a:lin ang="72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0" name="Freeform 7"/>
            <p:cNvSpPr>
              <a:spLocks noEditPoints="1"/>
            </p:cNvSpPr>
            <p:nvPr/>
          </p:nvSpPr>
          <p:spPr bwMode="auto">
            <a:xfrm>
              <a:off x="3873" y="8352"/>
              <a:ext cx="1176" cy="114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noFill/>
            </a:ln>
          </p:spPr>
          <p:txBody>
            <a:bodyPr vert="horz" wrap="square" lIns="91440" tIns="45720" rIns="91440" bIns="45720" numCol="1" anchor="t" anchorCtr="0" compatLnSpc="1"/>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08818" y="2710230"/>
            <a:ext cx="4570483" cy="923330"/>
          </a:xfrm>
          <a:prstGeom prst="rect">
            <a:avLst/>
          </a:prstGeom>
          <a:noFill/>
        </p:spPr>
        <p:txBody>
          <a:bodyPr wrap="none" rtlCol="0">
            <a:spAutoFit/>
          </a:bodyPr>
          <a:lstStyle/>
          <a:p>
            <a:pPr algn="ctr"/>
            <a:r>
              <a:rPr lang="zh-CN" altLang="en-US" sz="5400" b="1" spc="300" dirty="0" smtClean="0">
                <a:solidFill>
                  <a:schemeClr val="tx1">
                    <a:lumMod val="75000"/>
                    <a:lumOff val="25000"/>
                  </a:schemeClr>
                </a:solidFill>
                <a:latin typeface="微软雅黑" panose="020B0503020204020204" pitchFamily="34" charset="-122"/>
                <a:ea typeface="微软雅黑" panose="020B0503020204020204" pitchFamily="34" charset="-122"/>
              </a:rPr>
              <a:t>感谢您的聆听</a:t>
            </a:r>
            <a:endParaRPr lang="zh-CN" altLang="en-US" sz="54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46309" y="3607452"/>
            <a:ext cx="3695499" cy="400110"/>
          </a:xfrm>
          <a:prstGeom prst="rect">
            <a:avLst/>
          </a:prstGeom>
          <a:noFill/>
        </p:spPr>
        <p:txBody>
          <a:bodyPr wrap="none" rtlCol="0">
            <a:spAutoFit/>
          </a:bodyPr>
          <a:lstStyle/>
          <a:p>
            <a:pPr algn="ctr"/>
            <a:r>
              <a:rPr lang="en-US" altLang="zh-CN" sz="2000" dirty="0" smtClean="0">
                <a:solidFill>
                  <a:srgbClr val="18478F"/>
                </a:solidFill>
                <a:latin typeface="微软雅黑" panose="020B0503020204020204" pitchFamily="34" charset="-122"/>
                <a:ea typeface="微软雅黑" panose="020B0503020204020204" pitchFamily="34" charset="-122"/>
              </a:rPr>
              <a:t>THANK YOU FOR LISTENING</a:t>
            </a:r>
            <a:endParaRPr lang="zh-CN" altLang="en-US" sz="2000" dirty="0">
              <a:solidFill>
                <a:srgbClr val="18478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4654427" y="4718860"/>
            <a:ext cx="1667728" cy="276971"/>
            <a:chOff x="4654427" y="4718860"/>
            <a:chExt cx="1667728" cy="276971"/>
          </a:xfrm>
        </p:grpSpPr>
        <p:grpSp>
          <p:nvGrpSpPr>
            <p:cNvPr id="11" name="组合 10"/>
            <p:cNvGrpSpPr/>
            <p:nvPr/>
          </p:nvGrpSpPr>
          <p:grpSpPr>
            <a:xfrm>
              <a:off x="4654427" y="4718860"/>
              <a:ext cx="276971" cy="276971"/>
              <a:chOff x="3725237" y="4930504"/>
              <a:chExt cx="531780" cy="531780"/>
            </a:xfrm>
          </p:grpSpPr>
          <p:sp>
            <p:nvSpPr>
              <p:cNvPr id="61"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58" name="文本框 57"/>
            <p:cNvSpPr txBox="1"/>
            <p:nvPr/>
          </p:nvSpPr>
          <p:spPr>
            <a:xfrm>
              <a:off x="4929482" y="4729942"/>
              <a:ext cx="1392673" cy="2603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汇报人：</a:t>
              </a:r>
              <a:r>
                <a:rPr lang="en-US" sz="1100" dirty="0">
                  <a:solidFill>
                    <a:schemeClr val="tx1">
                      <a:lumMod val="75000"/>
                      <a:lumOff val="25000"/>
                    </a:schemeClr>
                  </a:solidFill>
                  <a:latin typeface="微软雅黑" panose="020B0503020204020204" pitchFamily="34" charset="-122"/>
                  <a:ea typeface="微软雅黑" panose="020B0503020204020204" pitchFamily="34" charset="-122"/>
                </a:rPr>
                <a:t>G14</a:t>
              </a:r>
              <a:endParaRPr kumimoji="0" 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6395842" y="4718860"/>
            <a:ext cx="2019971" cy="282717"/>
            <a:chOff x="6395842" y="4718860"/>
            <a:chExt cx="2019971" cy="282717"/>
          </a:xfrm>
        </p:grpSpPr>
        <p:grpSp>
          <p:nvGrpSpPr>
            <p:cNvPr id="12" name="组合 11"/>
            <p:cNvGrpSpPr/>
            <p:nvPr/>
          </p:nvGrpSpPr>
          <p:grpSpPr>
            <a:xfrm>
              <a:off x="6395842" y="4718860"/>
              <a:ext cx="276971" cy="276971"/>
              <a:chOff x="6392770" y="4930504"/>
              <a:chExt cx="531780" cy="531780"/>
            </a:xfrm>
          </p:grpSpPr>
          <p:sp>
            <p:nvSpPr>
              <p:cNvPr id="64"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59"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sp>
          <p:nvSpPr>
            <p:cNvPr id="60" name="文本框 59"/>
            <p:cNvSpPr txBox="1"/>
            <p:nvPr/>
          </p:nvSpPr>
          <p:spPr>
            <a:xfrm>
              <a:off x="6672877" y="4739967"/>
              <a:ext cx="1742936"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时间：</a:t>
              </a:r>
              <a:r>
                <a:rPr kumimoji="0" lang="en-US" altLang="zh-CN"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2018</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年</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11</a:t>
              </a:r>
              <a:r>
                <a:rPr kumimoji="0" lang="zh-CN" altLang="en-US" sz="110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月</a:t>
              </a:r>
              <a:endParaRPr kumimoji="0" lang="zh-CN" altLang="en-US" sz="11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0-#ppt_w/2"/>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0-#ppt_w/2"/>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1+#ppt_w/2"/>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1+#ppt_w/2"/>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1+#ppt_w/2"/>
                                          </p:val>
                                        </p:tav>
                                        <p:tav tm="100000">
                                          <p:val>
                                            <p:strVal val="#ppt_x"/>
                                          </p:val>
                                        </p:tav>
                                      </p:tavLst>
                                    </p:anim>
                                    <p:anim calcmode="lin" valueType="num">
                                      <p:cBhvr additive="base">
                                        <p:cTn id="60" dur="50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1+#ppt_w/2"/>
                                          </p:val>
                                        </p:tav>
                                        <p:tav tm="100000">
                                          <p:val>
                                            <p:strVal val="#ppt_x"/>
                                          </p:val>
                                        </p:tav>
                                      </p:tavLst>
                                    </p:anim>
                                    <p:anim calcmode="lin" valueType="num">
                                      <p:cBhvr additive="base">
                                        <p:cTn id="68" dur="500" fill="hold"/>
                                        <p:tgtEl>
                                          <p:spTgt spid="36"/>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9"/>
                                        </p:tgtEl>
                                        <p:attrNameLst>
                                          <p:attrName>ppt_y</p:attrName>
                                        </p:attrNameLst>
                                      </p:cBhvr>
                                      <p:tavLst>
                                        <p:tav tm="0">
                                          <p:val>
                                            <p:strVal val="#ppt_y"/>
                                          </p:val>
                                        </p:tav>
                                        <p:tav tm="100000">
                                          <p:val>
                                            <p:strVal val="#ppt_y"/>
                                          </p:val>
                                        </p:tav>
                                      </p:tavLst>
                                    </p:anim>
                                    <p:anim calcmode="lin" valueType="num">
                                      <p:cBhvr>
                                        <p:cTn id="7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9"/>
                                        </p:tgtEl>
                                      </p:cBhvr>
                                    </p:animEffect>
                                  </p:childTnLst>
                                </p:cTn>
                              </p:par>
                              <p:par>
                                <p:cTn id="77" presetID="16" presetClass="entr" presetSubtype="37" fill="hold" grpId="0" nodeType="withEffect">
                                  <p:stCondLst>
                                    <p:cond delay="500"/>
                                  </p:stCondLst>
                                  <p:childTnLst>
                                    <p:set>
                                      <p:cBhvr>
                                        <p:cTn id="78" dur="1" fill="hold">
                                          <p:stCondLst>
                                            <p:cond delay="0"/>
                                          </p:stCondLst>
                                        </p:cTn>
                                        <p:tgtEl>
                                          <p:spTgt spid="51"/>
                                        </p:tgtEl>
                                        <p:attrNameLst>
                                          <p:attrName>style.visibility</p:attrName>
                                        </p:attrNameLst>
                                      </p:cBhvr>
                                      <p:to>
                                        <p:strVal val="visible"/>
                                      </p:to>
                                    </p:set>
                                    <p:animEffect transition="in" filter="barn(outVertical)">
                                      <p:cBhvr>
                                        <p:cTn id="79" dur="500"/>
                                        <p:tgtEl>
                                          <p:spTgt spid="51"/>
                                        </p:tgtEl>
                                      </p:cBhvr>
                                    </p:animEffect>
                                  </p:childTnLst>
                                </p:cTn>
                              </p:par>
                            </p:childTnLst>
                          </p:cTn>
                        </p:par>
                        <p:par>
                          <p:cTn id="80" fill="hold">
                            <p:stCondLst>
                              <p:cond delay="1000"/>
                            </p:stCondLst>
                            <p:childTnLst>
                              <p:par>
                                <p:cTn id="81" presetID="2" presetClass="entr" presetSubtype="4" fill="hold"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par>
                          <p:cTn id="85" fill="hold">
                            <p:stCondLst>
                              <p:cond delay="1500"/>
                            </p:stCondLst>
                            <p:childTnLst>
                              <p:par>
                                <p:cTn id="86" presetID="2" presetClass="entr" presetSubtype="4" fill="hold" nodeType="after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animBg="1"/>
      <p:bldP spid="49" grpId="0" animBg="1"/>
      <p:bldP spid="50" grpId="0" animBg="1"/>
      <p:bldP spid="9"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78330" y="1706880"/>
            <a:ext cx="8435975" cy="3444007"/>
            <a:chOff x="8548025" y="1459078"/>
            <a:chExt cx="2967866" cy="384216"/>
          </a:xfrm>
        </p:grpSpPr>
        <p:sp>
          <p:nvSpPr>
            <p:cNvPr id="32" name="矩形 31"/>
            <p:cNvSpPr/>
            <p:nvPr/>
          </p:nvSpPr>
          <p:spPr>
            <a:xfrm>
              <a:off x="8548025" y="1524084"/>
              <a:ext cx="2967866" cy="319210"/>
            </a:xfrm>
            <a:prstGeom prst="rect">
              <a:avLst/>
            </a:prstGeom>
          </p:spPr>
          <p:txBody>
            <a:bodyPr wrap="square">
              <a:spAutoFit/>
            </a:bodyPr>
            <a:lstStyle/>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本书是《About Face 3:交互设计精髓》的升级版，此次升级把全书的结构重组优化，更加精练和易用；更新了一些适合当下时代的术语和实例，文字全部重新编译，更加清晰易读；增加了更多目标导向设计过程的细节，更新了现行实践，重点增加了移动和触屏平台交互设计，尽管本书多数内容适用于多种平台。</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本书是一本数字产品和系统的交互设计指南，全面系统地讲述了交互设计的过程、原理和方法，涉及的产品和系统有个人计算机上的个人软件和商务软件、Web应用、手持设备、信息亭、数字医疗系统、数字工业系统等。运用本书的交互设计过程和方法，有助于了解使用者和产品之间的交互行为，进而更好地设计出更具吸引力和更具市场竞争力的产品。</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548025" y="1459078"/>
              <a:ext cx="1720625" cy="51360"/>
            </a:xfrm>
            <a:prstGeom prst="rect">
              <a:avLst/>
            </a:prstGeom>
          </p:spPr>
          <p:txBody>
            <a:bodyPr wrap="square">
              <a:spAutoFit/>
            </a:bodyPr>
            <a:lstStyle/>
            <a:p>
              <a:r>
                <a:rPr lang="zh-CN" altLang="zh-CN"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a:t>
              </a:r>
              <a:r>
                <a:rPr lang="en-US" altLang="zh-CN" sz="24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About Face 4 交互设计精髓</a:t>
              </a:r>
              <a:r>
                <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rPr>
                <a:t>》</a:t>
              </a:r>
              <a:endParaRPr lang="zh-CN" altLang="en-US" sz="2400" b="1" dirty="0">
                <a:solidFill>
                  <a:srgbClr val="18478F"/>
                </a:solidFill>
                <a:latin typeface="微软雅黑" panose="020B0503020204020204" pitchFamily="34" charset="-122"/>
                <a:ea typeface="宋体" panose="02010600030101010101" pitchFamily="2" charset="-122"/>
                <a:cs typeface="Segoe UI Semilight" panose="020B0402040204020203" pitchFamily="34" charset="0"/>
              </a:endParaRPr>
            </a:p>
          </p:txBody>
        </p:sp>
      </p:grpSp>
      <p:sp>
        <p:nvSpPr>
          <p:cNvPr id="8" name="矩形 7"/>
          <p:cNvSpPr/>
          <p:nvPr userDrawn="1"/>
        </p:nvSpPr>
        <p:spPr>
          <a:xfrm>
            <a:off x="1727418" y="436538"/>
            <a:ext cx="2418688"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本书简介</a:t>
            </a:r>
            <a:endParaRPr lang="zh-CN" sz="2400" dirty="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25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8"/>
                                        </p:tgtEl>
                                        <p:attrNameLst>
                                          <p:attrName>ppt_y</p:attrName>
                                        </p:attrNameLst>
                                      </p:cBhvr>
                                      <p:tavLst>
                                        <p:tav tm="0">
                                          <p:val>
                                            <p:strVal val="#ppt_y"/>
                                          </p:val>
                                        </p:tav>
                                        <p:tav tm="100000">
                                          <p:val>
                                            <p:strVal val="#ppt_y"/>
                                          </p:val>
                                        </p:tav>
                                      </p:tavLst>
                                    </p:anim>
                                    <p:anim calcmode="lin" valueType="num">
                                      <p:cBhvr>
                                        <p:cTn id="12"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37648" y="-1615772"/>
            <a:ext cx="2916704" cy="291670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4791422" y="-1461998"/>
            <a:ext cx="2609154" cy="2609154"/>
          </a:xfrm>
          <a:prstGeom prst="roundRect">
            <a:avLst/>
          </a:prstGeom>
          <a:gradFill>
            <a:gsLst>
              <a:gs pos="100000">
                <a:srgbClr val="18478F"/>
              </a:gs>
              <a:gs pos="0">
                <a:srgbClr val="238DED"/>
              </a:gs>
            </a:gsLst>
            <a:lin ang="5400000" scaled="1"/>
          </a:gra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1" y="165970"/>
            <a:ext cx="3476596" cy="646331"/>
          </a:xfrm>
          <a:prstGeom prst="rect">
            <a:avLst/>
          </a:prstGeom>
          <a:ln>
            <a:noFill/>
          </a:ln>
        </p:spPr>
        <p:txBody>
          <a:bodyPr wrap="square">
            <a:spAutoFit/>
          </a:bodyPr>
          <a:lstStyle/>
          <a:p>
            <a:pPr algn="ctr"/>
            <a:r>
              <a:rPr lang="zh-CN" altLang="en-US" sz="3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目录</a:t>
            </a:r>
            <a:endParaRPr lang="en-US" altLang="zh-CN" sz="3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3" y="750775"/>
            <a:ext cx="3476592" cy="369332"/>
          </a:xfrm>
          <a:prstGeom prst="rect">
            <a:avLst/>
          </a:prstGeom>
          <a:ln>
            <a:noFill/>
          </a:ln>
        </p:spPr>
        <p:txBody>
          <a:bodyPr wrap="square">
            <a:spAutoFit/>
          </a:bodyPr>
          <a:lstStyle/>
          <a:p>
            <a:pPr algn="ct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CONTENTS</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 name="组合 1"/>
          <p:cNvGrpSpPr/>
          <p:nvPr/>
        </p:nvGrpSpPr>
        <p:grpSpPr>
          <a:xfrm>
            <a:off x="174272" y="3073712"/>
            <a:ext cx="2299168" cy="1508628"/>
            <a:chOff x="853722" y="3510427"/>
            <a:chExt cx="2299168" cy="1508628"/>
          </a:xfrm>
        </p:grpSpPr>
        <p:sp>
          <p:nvSpPr>
            <p:cNvPr id="30" name="椭圆 29"/>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01</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1" name="矩形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添加您的标题</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3" name="组合 32"/>
          <p:cNvGrpSpPr/>
          <p:nvPr/>
        </p:nvGrpSpPr>
        <p:grpSpPr>
          <a:xfrm>
            <a:off x="2669955" y="3072442"/>
            <a:ext cx="2299168" cy="1508628"/>
            <a:chOff x="853722" y="3510427"/>
            <a:chExt cx="2299168" cy="1508628"/>
          </a:xfrm>
        </p:grpSpPr>
        <p:sp>
          <p:nvSpPr>
            <p:cNvPr id="38" name="椭圆 37"/>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02</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9" name="矩形 3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添加您的标题</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1" name="组合 40"/>
          <p:cNvGrpSpPr/>
          <p:nvPr/>
        </p:nvGrpSpPr>
        <p:grpSpPr>
          <a:xfrm>
            <a:off x="5067848" y="3071807"/>
            <a:ext cx="2299168" cy="1508628"/>
            <a:chOff x="853722" y="3510427"/>
            <a:chExt cx="2299168" cy="1508628"/>
          </a:xfrm>
        </p:grpSpPr>
        <p:sp>
          <p:nvSpPr>
            <p:cNvPr id="42" name="椭圆 41"/>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03</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3" name="矩形 4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添加您的标题</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5" name="组合 44"/>
          <p:cNvGrpSpPr/>
          <p:nvPr/>
        </p:nvGrpSpPr>
        <p:grpSpPr>
          <a:xfrm>
            <a:off x="7563530" y="3073077"/>
            <a:ext cx="2299168" cy="1508628"/>
            <a:chOff x="853722" y="3510427"/>
            <a:chExt cx="2299168" cy="1508628"/>
          </a:xfrm>
        </p:grpSpPr>
        <p:sp>
          <p:nvSpPr>
            <p:cNvPr id="46" name="椭圆 4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04</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7" name="矩形 4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添加您的标题</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 name="组合 2"/>
          <p:cNvGrpSpPr/>
          <p:nvPr/>
        </p:nvGrpSpPr>
        <p:grpSpPr>
          <a:xfrm>
            <a:off x="9961290" y="3071807"/>
            <a:ext cx="2299168" cy="1508628"/>
            <a:chOff x="853722" y="3510427"/>
            <a:chExt cx="2299168" cy="1508628"/>
          </a:xfrm>
        </p:grpSpPr>
        <p:sp>
          <p:nvSpPr>
            <p:cNvPr id="4" name="椭圆 3"/>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100" dirty="0" smtClean="0">
                  <a:effectLst>
                    <a:outerShdw blurRad="38100" dist="38100" dir="2700000" algn="tl">
                      <a:srgbClr val="000000">
                        <a:alpha val="43137"/>
                      </a:srgbClr>
                    </a:outerShdw>
                  </a:effectLst>
                  <a:latin typeface="Impact" panose="020B0806030902050204" pitchFamily="34" charset="0"/>
                </a:rPr>
                <a:t>0</a:t>
              </a:r>
              <a:r>
                <a:rPr lang="en-US" sz="3100" dirty="0" smtClean="0">
                  <a:effectLst>
                    <a:outerShdw blurRad="38100" dist="38100" dir="2700000" algn="tl">
                      <a:srgbClr val="000000">
                        <a:alpha val="43137"/>
                      </a:srgbClr>
                    </a:outerShdw>
                  </a:effectLst>
                  <a:latin typeface="Impact" panose="020B0806030902050204" pitchFamily="34" charset="0"/>
                </a:rPr>
                <a:t>5</a:t>
              </a:r>
              <a:endParaRPr lang="en-US" sz="3100" dirty="0">
                <a:effectLst>
                  <a:outerShdw blurRad="38100" dist="38100" dir="2700000" algn="tl">
                    <a:srgbClr val="000000">
                      <a:alpha val="43137"/>
                    </a:srgbClr>
                  </a:outerShdw>
                </a:effectLst>
                <a:latin typeface="Impact" panose="020B0806030902050204" pitchFamily="34" charset="0"/>
              </a:endParaRPr>
            </a:p>
          </p:txBody>
        </p:sp>
        <p:sp>
          <p:nvSpPr>
            <p:cNvPr id="5" name="矩形 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添加您的标题</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495" y="2841625"/>
            <a:ext cx="4498340" cy="583565"/>
          </a:xfrm>
          <a:prstGeom prst="rect">
            <a:avLst/>
          </a:prstGeom>
          <a:ln>
            <a:noFill/>
          </a:ln>
        </p:spPr>
        <p:txBody>
          <a:bodyPr wrap="square">
            <a:spAutoFit/>
          </a:bodyPr>
          <a:lstStyle/>
          <a:p>
            <a:r>
              <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理解问题：设计研究</a:t>
            </a:r>
            <a:endParaRPr lang="zh-CN" altLang="en-US" sz="32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矩形 20"/>
          <p:cNvSpPr/>
          <p:nvPr/>
        </p:nvSpPr>
        <p:spPr>
          <a:xfrm>
            <a:off x="5484376" y="3466350"/>
            <a:ext cx="4497824" cy="460375"/>
          </a:xfrm>
          <a:prstGeom prst="rect">
            <a:avLst/>
          </a:prstGeom>
          <a:ln>
            <a:noFill/>
          </a:ln>
        </p:spPr>
        <p:txBody>
          <a:bodyPr wrap="square">
            <a:spAutoFit/>
          </a:bodyPr>
          <a:lstStyle/>
          <a:p>
            <a:r>
              <a:rPr lang="pt-BR" altLang="zh-CN" sz="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任何设计成果的评判标准，都要看产品最终满足用户或委托开发组织</a:t>
            </a:r>
            <a:r>
              <a:rPr lang="pt-BR" altLang="zh-CN" sz="1200" dirty="0">
                <a:solidFill>
                  <a:srgbClr val="FF0000"/>
                </a:solidFill>
                <a:latin typeface="Open Sans" panose="020B0606030504020204" pitchFamily="34" charset="0"/>
                <a:ea typeface="Open Sans" panose="020B0606030504020204" pitchFamily="34" charset="0"/>
                <a:cs typeface="Open Sans" panose="020B0606030504020204" pitchFamily="34" charset="0"/>
              </a:rPr>
              <a:t>需求的程度</a:t>
            </a:r>
            <a:r>
              <a:rPr lang="pt-BR" altLang="zh-CN" sz="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a:t>
            </a:r>
            <a:endParaRPr lang="pt-BR" altLang="zh-CN" sz="12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01</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p:bldP spid="14" grpId="0" animBg="1"/>
          <p:bldP spid="16" grpId="0" animBg="1"/>
          <p:bldP spid="17" grpId="0" animBg="1"/>
          <p:bldP spid="18" grpId="0" animBg="1"/>
          <p:bldP spid="19"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878330" y="2289810"/>
            <a:ext cx="8435975" cy="3138170"/>
          </a:xfrm>
          <a:prstGeom prst="rect">
            <a:avLst/>
          </a:prstGeom>
        </p:spPr>
        <p:txBody>
          <a:bodyPr wrap="square">
            <a:spAutoFit/>
          </a:bodyPr>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多数人会把“研究”一词与科学和客观联系起来，这种联系并没有错，但是让很多人认为， 只有产生所谓客观事实（定量数据）的研究才是有效的研究。数字代表真相这一观念在商业和工程领域非常普遍。然而，数据——尤其是描述人类活动的数据，只有解读才能够轻易操控， 就像文本数据一样。</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像物理学这样的自然科学所收集的数据与人类活动中收集的数据不同。电子不会有情绪，不会起起伏伏。物理学家严格控制实验，分离被观察的行为，社会科学几乎不可能采用这样的方法。任何试图将人类行为简化为统计学的尝试，都会忽略一些重要的细微差别，这些差别会对产品设计产生巨大的影响。</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定量分析只能回答那些少数简化轴上的“多与少”问题。而定性研究能够以丰富多元的形式回答“是什么”、“怎么样”和“为什么”等问题，真实反映人类现实情况的复杂性。</a:t>
            </a:r>
            <a:endPar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8" name="矩形 7"/>
          <p:cNvSpPr/>
          <p:nvPr userDrawn="1"/>
        </p:nvSpPr>
        <p:spPr>
          <a:xfrm>
            <a:off x="1727200" y="436245"/>
            <a:ext cx="8169910"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设计研究中的定性研究与定量研究</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定性研究的价值</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5077460"/>
          </a:xfrm>
          <a:prstGeom prst="rect">
            <a:avLst/>
          </a:prstGeom>
        </p:spPr>
        <p:txBody>
          <a:bodyPr wrap="square">
            <a:spAutoFit/>
          </a:bodyPr>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对于帮助我们理解产品的领域、情境和收受约束的方式，与定量研究不同，定性研究更加有用。它还能比定量研究更快速、更简便地帮助我们发现产品用户和潜在用户的行为模式。</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定性研究尤其能帮助我们理解以下问题：</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产品现有和潜在用户的行为、态度与能力。</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待设计产品的技术、业务和环境情境，即产品的领域。</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目标领域的词汇和其他社会问题。</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已有产品的使用方式。</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定性研究也有助于设计项目的进展：</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为设计团队提供可信性和权威性方面的依据，因为有研究结果作为设计决定支撑。</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让团队对目标领域和用户关切达成统一认识。</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帮助管理人员在产品设计问题上做出更全面科学的决策，而不是基于猜测和个人偏好做决定。</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定性研究的价值不限于对设计流程的支持。花时间深入了解用户人群， 能够提供传统市场研究无法揭示的宝贵商业见解。</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定量研究的利弊</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2861310"/>
          </a:xfrm>
          <a:prstGeom prst="rect">
            <a:avLst/>
          </a:prstGeom>
        </p:spPr>
        <p:txBody>
          <a:bodyPr wrap="square">
            <a:spAutoFit/>
          </a:bodyPr>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量化研究，如网络分析和其他用数字描述人类行为的举措，无疑能够为等式中的“是什么”（或至少“有多少”）提供有洞察力的答案。但是，若缺少基本的定性分析，不能解释这些行为的原因， 这样的统计数据带来的问题的数量只会超过所能提供的答案。</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定量分析</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能指导设计研究</a:t>
            </a:r>
            <a:r>
              <a:rPr lang="zh-CN" dirty="0">
                <a:solidFill>
                  <a:schemeClr val="tx1">
                    <a:lumMod val="65000"/>
                    <a:lumOff val="35000"/>
                  </a:schemeClr>
                </a:solidFill>
                <a:latin typeface="微软雅黑" panose="020B0503020204020204" pitchFamily="34" charset="-122"/>
                <a:ea typeface="宋体" panose="02010600030101010101" pitchFamily="2" charset="-122"/>
                <a:cs typeface="Segoe UI Semilight" panose="020B0402040204020203" pitchFamily="34" charset="0"/>
              </a:rPr>
              <a:t>。</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定性分析</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几乎始终是收集行为知识的最有效工具</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。行为知识能够帮助设计者为用户定义和设计产品。</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在描述用户行为和潜在需求方面，定性研究几乎始终是不二之选。但是，也有一种信息单靠定性研究是无法获取的行为模型的市场规模。这里是采用量化技术的理想场合（比如调查）来填补缺失信息。</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p>
            <a:r>
              <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目标导向设计研究</a:t>
            </a:r>
            <a:endParaRPr 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815465"/>
            <a:ext cx="8435975" cy="2861310"/>
          </a:xfrm>
          <a:prstGeom prst="rect">
            <a:avLst/>
          </a:prstGeom>
        </p:spPr>
        <p:txBody>
          <a:bodyPr wrap="square">
            <a:spAutoFit/>
          </a:bodyPr>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定性研究活动在目标导向涉及实践中最有用（大致按照执行顺序排列）：</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启动会</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文献综述</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产品/原型和竞争者审核</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利益相关者访谈</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主题专家（SME)访谈</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用户和客户访谈</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用户观察</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/人种学实地研究</a:t>
            </a:r>
            <a:endParaRPr dirty="0">
              <a:solidFill>
                <a:schemeClr val="tx1"/>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727200" y="436245"/>
            <a:ext cx="8169910" cy="460375"/>
          </a:xfrm>
          <a:prstGeom prst="rect">
            <a:avLst/>
          </a:prstGeom>
        </p:spPr>
        <p:txBody>
          <a:bodyPr wrap="square">
            <a:spAutoFit/>
          </a:bodyPr>
          <a:p>
            <a:r>
              <a:rPr lang="zh-CN" alt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rPr>
              <a:t>用户访谈</a:t>
            </a:r>
            <a:endParaRPr lang="zh-CN" altLang="zh-CN" sz="2400" dirty="0" smtClean="0">
              <a:solidFill>
                <a:srgbClr val="18478F"/>
              </a:solidFill>
              <a:latin typeface="Open Sans" panose="020B0606030504020204" pitchFamily="34" charset="0"/>
              <a:ea typeface="宋体" panose="02010600030101010101" pitchFamily="2" charset="-122"/>
              <a:cs typeface="Open Sans" panose="020B0606030504020204" pitchFamily="34" charset="0"/>
            </a:endParaRPr>
          </a:p>
        </p:txBody>
      </p:sp>
      <p:sp>
        <p:nvSpPr>
          <p:cNvPr id="2" name="矩形 1"/>
          <p:cNvSpPr/>
          <p:nvPr/>
        </p:nvSpPr>
        <p:spPr>
          <a:xfrm>
            <a:off x="1877695" y="1229360"/>
            <a:ext cx="8435975" cy="4246245"/>
          </a:xfrm>
          <a:prstGeom prst="rect">
            <a:avLst/>
          </a:prstGeom>
        </p:spPr>
        <p:txBody>
          <a:bodyPr wrap="square">
            <a:spAutoFit/>
          </a:bodyPr>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设计的主要关注点是用户，他们（而不是经理或产品支持团队）是</a:t>
            </a:r>
            <a:r>
              <a:rPr dirty="0">
                <a:solidFill>
                  <a:srgbClr val="FF0000"/>
                </a:solidFill>
                <a:latin typeface="微软雅黑" panose="020B0503020204020204" pitchFamily="34" charset="-122"/>
                <a:ea typeface="Dotum" panose="020B0600000101010101" pitchFamily="34" charset="-127"/>
                <a:cs typeface="Segoe UI Semilight" panose="020B0402040204020203" pitchFamily="34" charset="0"/>
              </a:rPr>
              <a:t>亲自使用产品来达成目标的人</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如果要重新设计或改良现有产品，与现有用户和潜在用户交流就很重要。而潜在用户虽然目前并未使用产品，但因为产品能够满足他们的需求，所以他们将来很有可能会使用，属于产品的目标市场。对现有用户和潜在用户进行访谈，可以发现产品当前版本的体验对用户行为和思维有何影响。</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我们需要从客户访谈中了解的信息：</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产品（如果目前产品还未面世，则指类似系统）如何适应用户生活和工作流程：用户何时、因何原因以及如何使用产品。</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用户角度的领域知识：用户完成工作需要知道的信息。</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当前任务和活动：包括现有产品需要完成和不能完成的。</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使用产品的动机与期望。</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心理模型：用户对于工作、活动的看法，以及对产品的期望。</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a:p>
            <a:r>
              <a:rPr lang="en-US"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sym typeface="+mn-ea"/>
              </a:rPr>
              <a:t>• </a:t>
            </a:r>
            <a:r>
              <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rPr>
              <a:t>现有产品（如果目前产品还未面世，则指类似系统）的问题和不尽完美之处。</a:t>
            </a:r>
            <a:endParaRPr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4708</Words>
  <Application>WPS 演示</Application>
  <PresentationFormat>宽屏</PresentationFormat>
  <Paragraphs>176</Paragraphs>
  <Slides>17</Slides>
  <Notes>28</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17</vt:i4>
      </vt:variant>
    </vt:vector>
  </HeadingPairs>
  <TitlesOfParts>
    <vt:vector size="38" baseType="lpstr">
      <vt:lpstr>Arial</vt:lpstr>
      <vt:lpstr>宋体</vt:lpstr>
      <vt:lpstr>Wingdings</vt:lpstr>
      <vt:lpstr>Open Sans</vt:lpstr>
      <vt:lpstr>Impact</vt:lpstr>
      <vt:lpstr>微软雅黑</vt:lpstr>
      <vt:lpstr>Arial</vt:lpstr>
      <vt:lpstr>Dotum</vt:lpstr>
      <vt:lpstr>Segoe UI Semilight</vt:lpstr>
      <vt:lpstr>Calibri</vt:lpstr>
      <vt:lpstr>Arial Unicode MS</vt:lpstr>
      <vt:lpstr>Calibri Light</vt:lpstr>
      <vt:lpstr>Gill Sans</vt:lpstr>
      <vt:lpstr>Meiryo</vt:lpstr>
      <vt:lpstr>Arial Narrow</vt:lpstr>
      <vt:lpstr>Segoe Print</vt:lpstr>
      <vt:lpstr>Malgun Gothic</vt:lpstr>
      <vt:lpstr>腾祥倩影繁</vt:lpstr>
      <vt:lpstr>华文行楷</vt:lpstr>
      <vt:lpstr>华文隶书</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Arturia</cp:lastModifiedBy>
  <cp:revision>192</cp:revision>
  <dcterms:created xsi:type="dcterms:W3CDTF">2016-06-30T07:01:00Z</dcterms:created>
  <dcterms:modified xsi:type="dcterms:W3CDTF">2018-11-06T06:46:02Z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2052-10.1.0.7566</vt:lpwstr>
  </property>
</Properties>
</file>