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8">
  <p:sldMasterIdLst>
    <p:sldMasterId id="2147483648" r:id="rId1"/>
  </p:sldMasterIdLst>
  <p:notesMasterIdLst>
    <p:notesMasterId r:id="rId61"/>
  </p:notesMasterIdLst>
  <p:sldIdLst>
    <p:sldId id="257" r:id="rId2"/>
    <p:sldId id="259" r:id="rId3"/>
    <p:sldId id="281" r:id="rId4"/>
    <p:sldId id="282" r:id="rId5"/>
    <p:sldId id="4789" r:id="rId6"/>
    <p:sldId id="4790" r:id="rId7"/>
    <p:sldId id="4791" r:id="rId8"/>
    <p:sldId id="4792" r:id="rId9"/>
    <p:sldId id="4793" r:id="rId10"/>
    <p:sldId id="4794" r:id="rId11"/>
    <p:sldId id="4795" r:id="rId12"/>
    <p:sldId id="4816" r:id="rId13"/>
    <p:sldId id="4815" r:id="rId14"/>
    <p:sldId id="4796" r:id="rId15"/>
    <p:sldId id="4817" r:id="rId16"/>
    <p:sldId id="4818" r:id="rId17"/>
    <p:sldId id="4797" r:id="rId18"/>
    <p:sldId id="4798" r:id="rId19"/>
    <p:sldId id="4799" r:id="rId20"/>
    <p:sldId id="4801" r:id="rId21"/>
    <p:sldId id="4802" r:id="rId22"/>
    <p:sldId id="4803" r:id="rId23"/>
    <p:sldId id="4843" r:id="rId24"/>
    <p:sldId id="4839" r:id="rId25"/>
    <p:sldId id="4840" r:id="rId26"/>
    <p:sldId id="4841" r:id="rId27"/>
    <p:sldId id="4804" r:id="rId28"/>
    <p:sldId id="4819" r:id="rId29"/>
    <p:sldId id="4805" r:id="rId30"/>
    <p:sldId id="4827" r:id="rId31"/>
    <p:sldId id="4806" r:id="rId32"/>
    <p:sldId id="4842" r:id="rId33"/>
    <p:sldId id="4821" r:id="rId34"/>
    <p:sldId id="4835" r:id="rId35"/>
    <p:sldId id="4807" r:id="rId36"/>
    <p:sldId id="4808" r:id="rId37"/>
    <p:sldId id="4822" r:id="rId38"/>
    <p:sldId id="4823" r:id="rId39"/>
    <p:sldId id="4809" r:id="rId40"/>
    <p:sldId id="4810" r:id="rId41"/>
    <p:sldId id="4824" r:id="rId42"/>
    <p:sldId id="4825" r:id="rId43"/>
    <p:sldId id="4826" r:id="rId44"/>
    <p:sldId id="4847" r:id="rId45"/>
    <p:sldId id="4811" r:id="rId46"/>
    <p:sldId id="4846" r:id="rId47"/>
    <p:sldId id="4845" r:id="rId48"/>
    <p:sldId id="4812" r:id="rId49"/>
    <p:sldId id="4820" r:id="rId50"/>
    <p:sldId id="4837" r:id="rId51"/>
    <p:sldId id="4838" r:id="rId52"/>
    <p:sldId id="4844" r:id="rId53"/>
    <p:sldId id="4813" r:id="rId54"/>
    <p:sldId id="4814" r:id="rId55"/>
    <p:sldId id="4834" r:id="rId56"/>
    <p:sldId id="4828" r:id="rId57"/>
    <p:sldId id="4833" r:id="rId58"/>
    <p:sldId id="4832" r:id="rId59"/>
    <p:sldId id="4788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75293" autoAdjust="0"/>
  </p:normalViewPr>
  <p:slideViewPr>
    <p:cSldViewPr snapToGrid="0">
      <p:cViewPr>
        <p:scale>
          <a:sx n="100" d="100"/>
          <a:sy n="100" d="100"/>
        </p:scale>
        <p:origin x="-996" y="90"/>
      </p:cViewPr>
      <p:guideLst>
        <p:guide orient="horz" pos="2167"/>
        <p:guide pos="383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6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可以看到，我们学校的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平台大部分都是可以值得肯定的地方，但是详细来讲没有相关连接</a:t>
            </a:r>
            <a:r>
              <a:rPr lang="en-US" altLang="zh-CN" dirty="0" smtClean="0"/>
              <a:t>————</a:t>
            </a:r>
            <a:r>
              <a:rPr lang="zh-CN" altLang="en-US" dirty="0" smtClean="0"/>
              <a:t>学校内其他网站的信息，也没有关于单个课程的从诞生到成熟的过程，相应的还有价格颇高等缺点，对于单个课程的介绍基本上是没有的，在布局上我认为我们学校的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平台已经做得比较不错了。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布局，可以看到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平台把菜单和结束按钮影藏在两侧，增强了总体网页的简介风格。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赛课的网页端可以看到最大的一个缺点就是布局不好看，影响使用体验，虽然有相关网页链接的信息，但是仍然没有记录单个课程从诞生到成熟的过程，对于课程的介绍也偏少，其内容没有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平台的详细，没有包括工具栏，论坛，搜索课程等功能，体验只局限在课程的记录方面。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端的布局上还是非常不足的，很多功能上和网页端是一样的，是缺失的，但是优点就是该平台是免费的。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图片 1" descr="小组图标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40" y="428562"/>
            <a:ext cx="882593" cy="9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ss-system.gov.c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WBS(2).pdf%20-%20&#24555;&#25463;&#26041;&#24335;.lnk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learning.hpu.edu.cn/portal%20&#21442;&#32771;&#26102;&#38388;2018&#24180;11" TargetMode="External"/><Relationship Id="rId5" Type="http://schemas.openxmlformats.org/officeDocument/2006/relationships/hyperlink" Target="http://bb.zucc.edu.cn/" TargetMode="External"/><Relationship Id="rId4" Type="http://schemas.openxmlformats.org/officeDocument/2006/relationships/hyperlink" Target="http://www.pss-system.gov.cn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/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需求工程计划审核</a:t>
            </a:r>
            <a:r>
              <a:rPr lang="en-US" altLang="zh-CN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/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软件需求系列</a:t>
            </a:r>
            <a:endParaRPr lang="zh-CN" altLang="en-US"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 时间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软件工程系列课程教学辅助网站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25372"/>
            <a:ext cx="753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实际上，国内做的很多都是对于这些平台的二次开发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所谓</a:t>
            </a:r>
            <a:r>
              <a:rPr lang="zh-CN" altLang="zh-CN" sz="2000" dirty="0"/>
              <a:t>二次开发就是指在现有的网站上进行定制修改，实现功能的扩展，一般来说不会改变原有系统的内核。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312" y="1623087"/>
            <a:ext cx="7650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Blackboard</a:t>
            </a:r>
            <a:r>
              <a:rPr lang="zh-CN" altLang="zh-CN" sz="2000" dirty="0"/>
              <a:t>简称</a:t>
            </a:r>
            <a:r>
              <a:rPr lang="en-US" altLang="zh-CN" sz="2000" dirty="0"/>
              <a:t>BB</a:t>
            </a:r>
            <a:r>
              <a:rPr lang="zh-CN" altLang="zh-CN" sz="2000" dirty="0"/>
              <a:t>平台，是目前市场上唯一支持百万级用户的教学平台。全球有将近</a:t>
            </a:r>
            <a:r>
              <a:rPr lang="en-US" altLang="zh-CN" sz="2000" dirty="0"/>
              <a:t> 4,000 </a:t>
            </a:r>
            <a:r>
              <a:rPr lang="zh-CN" altLang="zh-CN" sz="2000" dirty="0"/>
              <a:t>所 大学及其他教育机构在使用</a:t>
            </a:r>
            <a:r>
              <a:rPr lang="en-US" altLang="zh-CN" sz="2000" dirty="0"/>
              <a:t>“Blackboard”</a:t>
            </a:r>
            <a:r>
              <a:rPr lang="zh-CN" altLang="zh-CN" sz="2000" dirty="0"/>
              <a:t>平台产品，其中包括国际著名的哈佛大学、 斯坦福大学、牛津大学、剑桥大学等，以及国内的知名高校，如清华大学、北京大学、 中国人民大学、北京师范大学、中山大学、武汉大学等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数据来自《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操作手册》 ）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3749040"/>
            <a:ext cx="4902840" cy="24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73" y="3228388"/>
            <a:ext cx="1774397" cy="315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48740"/>
            <a:ext cx="9769986" cy="48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49431"/>
            <a:ext cx="3497943" cy="621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Sakai</a:t>
            </a:r>
            <a:r>
              <a:rPr lang="zh-CN" altLang="zh-CN" sz="2000" dirty="0"/>
              <a:t>（赛课）网络教学平台是由美国斯坦福大学、麻省理工学院等高校开发的平台，</a:t>
            </a:r>
            <a:r>
              <a:rPr lang="en-US" altLang="zh-CN" sz="2000" dirty="0"/>
              <a:t>Sakai</a:t>
            </a:r>
            <a:r>
              <a:rPr lang="zh-CN" altLang="zh-CN" sz="2000" dirty="0"/>
              <a:t>已经在全球超过</a:t>
            </a:r>
            <a:r>
              <a:rPr lang="en-US" altLang="zh-CN" sz="2000" dirty="0"/>
              <a:t>300</a:t>
            </a:r>
            <a:r>
              <a:rPr lang="zh-CN" altLang="zh-CN" sz="2000" dirty="0"/>
              <a:t>所高校使用，使用的高校有：印第安纳大学，麻省理工学院，斯坦福大学等，国内的有：复旦大学，上海交通大学密歇根学院，中国科学院大学，南方科技大学，重启</a:t>
            </a:r>
            <a:r>
              <a:rPr lang="zh-CN" altLang="zh-CN" sz="2000" dirty="0" smtClean="0"/>
              <a:t>大学</a:t>
            </a:r>
            <a:r>
              <a:rPr lang="zh-CN" altLang="en-US" sz="2000" dirty="0" smtClean="0"/>
              <a:t>，河南理工大学</a:t>
            </a:r>
            <a:r>
              <a:rPr lang="zh-CN" altLang="zh-CN" sz="2000" dirty="0" smtClean="0"/>
              <a:t>等。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数据来自维基百科，最后修改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8</a:t>
            </a:r>
            <a:r>
              <a:rPr lang="zh-CN" altLang="zh-CN" sz="2000" dirty="0"/>
              <a:t>月</a:t>
            </a:r>
            <a:r>
              <a:rPr lang="en-US" altLang="zh-CN" sz="2000" dirty="0"/>
              <a:t>27</a:t>
            </a:r>
            <a:r>
              <a:rPr lang="zh-CN" altLang="zh-CN" sz="2000" dirty="0"/>
              <a:t>日）</a:t>
            </a:r>
          </a:p>
          <a:p>
            <a:r>
              <a:rPr lang="en-US" altLang="zh-CN" sz="2000" dirty="0"/>
              <a:t> </a:t>
            </a:r>
            <a:endParaRPr lang="zh-CN" altLang="zh-CN" sz="16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3825064"/>
            <a:ext cx="4978400" cy="241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3271929"/>
            <a:ext cx="16716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1371601"/>
            <a:ext cx="9775235" cy="474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457"/>
            <a:ext cx="348615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1896" y="2547791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Moodle</a:t>
            </a:r>
            <a:r>
              <a:rPr lang="zh-CN" altLang="zh-CN" sz="2000" dirty="0"/>
              <a:t>和</a:t>
            </a:r>
            <a:r>
              <a:rPr lang="en-US" altLang="zh-CN" sz="2000" dirty="0"/>
              <a:t>sakai</a:t>
            </a:r>
            <a:r>
              <a:rPr lang="zh-CN" altLang="zh-CN" sz="2000" dirty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免费</a:t>
            </a:r>
            <a:r>
              <a:rPr lang="zh-CN" altLang="zh-CN" sz="2000" dirty="0"/>
              <a:t>的，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THEOL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收费</a:t>
            </a:r>
            <a:r>
              <a:rPr lang="zh-CN" altLang="zh-CN" sz="2000" dirty="0"/>
              <a:t>的。收费分为单次收费和一次性收费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该</a:t>
            </a:r>
            <a:r>
              <a:rPr lang="zh-CN" altLang="zh-CN" sz="2000" dirty="0"/>
              <a:t>网站主要面对的用户大致可以分为三类：</a:t>
            </a:r>
            <a:r>
              <a:rPr lang="zh-CN" altLang="zh-CN" sz="2000" dirty="0">
                <a:solidFill>
                  <a:srgbClr val="FF0000"/>
                </a:solidFill>
              </a:rPr>
              <a:t>教师</a:t>
            </a:r>
            <a:r>
              <a:rPr lang="zh-CN" altLang="zh-CN" sz="2000" dirty="0"/>
              <a:t>（指软件工程课程的授课教师），</a:t>
            </a:r>
            <a:r>
              <a:rPr lang="zh-CN" altLang="zh-CN" sz="2000" dirty="0">
                <a:solidFill>
                  <a:srgbClr val="FF0000"/>
                </a:solidFill>
              </a:rPr>
              <a:t>注册学生</a:t>
            </a:r>
            <a:r>
              <a:rPr lang="zh-CN" altLang="zh-CN" sz="2000" dirty="0"/>
              <a:t>（该课程的注册学生，即当前学期选修该课程的学生），</a:t>
            </a:r>
            <a:r>
              <a:rPr lang="zh-CN" altLang="zh-CN" sz="2000" dirty="0">
                <a:solidFill>
                  <a:srgbClr val="FF0000"/>
                </a:solidFill>
              </a:rPr>
              <a:t>游客</a:t>
            </a:r>
            <a:r>
              <a:rPr lang="zh-CN" altLang="zh-CN" sz="2000" dirty="0"/>
              <a:t>（当前学期未选该课程，但对该课程有兴趣的学生，通常指软件学院低年级学生，也泛指所有在校学生）。</a:t>
            </a: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法律</a:t>
            </a:r>
            <a:r>
              <a:rPr lang="zh-CN" altLang="zh-CN" sz="3200" b="1" dirty="0" smtClean="0"/>
              <a:t>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54437"/>
            <a:ext cx="7534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项目的服务器以及软件都是正版或者试用版，在法律上并不是造成侵权等行为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由于</a:t>
            </a:r>
            <a:r>
              <a:rPr lang="zh-CN" altLang="zh-CN" sz="2000" dirty="0"/>
              <a:t>本项目在以后的开发中并不会产生盈利的现象，因此在法律上出现问题的可能性相对比较小。</a:t>
            </a: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操作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实力分析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3648" y="2624735"/>
            <a:ext cx="79337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系统的用户群体主要是教师（在该网站有申请开课的用户），注册学生，游客（未注册的用户</a:t>
            </a:r>
            <a:r>
              <a:rPr lang="zh-CN" altLang="zh-CN" sz="2000" dirty="0" smtClean="0"/>
              <a:t>）。</a:t>
            </a:r>
            <a:endParaRPr lang="zh-CN" altLang="zh-CN" sz="2000" dirty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因此</a:t>
            </a:r>
            <a:r>
              <a:rPr lang="zh-CN" altLang="zh-CN" sz="2000" dirty="0"/>
              <a:t>项目开发的目标是具有正常交互能力的网站，上述的三类用户都是具有正常使用能力的群体，因此在操作上是可行的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/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/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516610" y="1081376"/>
            <a:ext cx="4210005" cy="1011236"/>
            <a:chOff x="9322481" y="1977453"/>
            <a:chExt cx="4069531" cy="778385"/>
          </a:xfrm>
        </p:grpSpPr>
        <p:sp>
          <p:nvSpPr>
            <p:cNvPr id="45" name="矩形 44"/>
            <p:cNvSpPr/>
            <p:nvPr/>
          </p:nvSpPr>
          <p:spPr>
            <a:xfrm>
              <a:off x="9322481" y="1977453"/>
              <a:ext cx="2920831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项目概述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322481" y="2507086"/>
              <a:ext cx="4069531" cy="2487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这章主要介绍了项目的背景，特点等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516610" y="2295062"/>
            <a:ext cx="4271552" cy="1367605"/>
            <a:chOff x="9322481" y="1977453"/>
            <a:chExt cx="4069531" cy="1083630"/>
          </a:xfrm>
        </p:grpSpPr>
        <p:sp>
          <p:nvSpPr>
            <p:cNvPr id="48" name="矩形 47"/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322481" y="2507085"/>
              <a:ext cx="40695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章主要介绍了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16610" y="3512855"/>
            <a:ext cx="4271552" cy="1463592"/>
            <a:chOff x="9322481" y="1977453"/>
            <a:chExt cx="4069531" cy="1297856"/>
          </a:xfrm>
        </p:grpSpPr>
        <p:sp>
          <p:nvSpPr>
            <p:cNvPr id="51" name="矩形 50"/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322481" y="2507085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16610" y="4742274"/>
            <a:ext cx="4271552" cy="1192534"/>
            <a:chOff x="9322481" y="1977453"/>
            <a:chExt cx="4069531" cy="857565"/>
          </a:xfrm>
        </p:grpSpPr>
        <p:sp>
          <p:nvSpPr>
            <p:cNvPr id="54" name="矩形 53"/>
            <p:cNvSpPr/>
            <p:nvPr/>
          </p:nvSpPr>
          <p:spPr>
            <a:xfrm>
              <a:off x="9322482" y="1977453"/>
              <a:ext cx="2217526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322481" y="2521599"/>
              <a:ext cx="4069531" cy="3134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/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/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/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/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技术可行性分析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1890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</a:t>
            </a:r>
            <a:r>
              <a:rPr lang="zh-CN" altLang="zh-CN" sz="2000" dirty="0" smtClean="0"/>
              <a:t>服务器</a:t>
            </a:r>
            <a:r>
              <a:rPr lang="zh-CN" altLang="zh-CN" sz="2000" dirty="0"/>
              <a:t>建议选用</a:t>
            </a:r>
            <a:r>
              <a:rPr lang="en-US" altLang="zh-CN" sz="2000" dirty="0"/>
              <a:t>Intel CPU,</a:t>
            </a:r>
            <a:r>
              <a:rPr lang="zh-CN" altLang="zh-CN" sz="2000" dirty="0"/>
              <a:t>可以选择</a:t>
            </a:r>
            <a:r>
              <a:rPr lang="en-US" altLang="zh-CN" sz="2000" dirty="0"/>
              <a:t>Windows</a:t>
            </a:r>
            <a:r>
              <a:rPr lang="zh-CN" altLang="zh-CN" sz="2000" dirty="0"/>
              <a:t>或者</a:t>
            </a:r>
            <a:r>
              <a:rPr lang="en-US" altLang="zh-CN" sz="2000" dirty="0"/>
              <a:t>Linux.</a:t>
            </a:r>
            <a:endParaRPr lang="zh-CN" altLang="zh-CN" sz="2000" dirty="0"/>
          </a:p>
          <a:p>
            <a:r>
              <a:rPr lang="zh-CN" altLang="zh-CN" sz="2000" dirty="0"/>
              <a:t>开发平台可以选择</a:t>
            </a:r>
            <a:r>
              <a:rPr lang="en-US" altLang="zh-CN" sz="2000" dirty="0">
                <a:solidFill>
                  <a:srgbClr val="FF0000"/>
                </a:solidFill>
              </a:rPr>
              <a:t>IIS, .NET</a:t>
            </a:r>
            <a:r>
              <a:rPr lang="zh-CN" altLang="zh-CN" sz="2000" dirty="0"/>
              <a:t>或者</a:t>
            </a:r>
            <a:r>
              <a:rPr lang="en-US" altLang="zh-CN" sz="2000" dirty="0">
                <a:solidFill>
                  <a:srgbClr val="FF0000"/>
                </a:solidFill>
              </a:rPr>
              <a:t>apache, tomcat/</a:t>
            </a:r>
            <a:r>
              <a:rPr lang="en-US" altLang="zh-CN" sz="2000" dirty="0" err="1">
                <a:solidFill>
                  <a:srgbClr val="FF0000"/>
                </a:solidFill>
              </a:rPr>
              <a:t>jboss</a:t>
            </a:r>
            <a:r>
              <a:rPr lang="zh-CN" altLang="zh-CN" sz="2000" dirty="0" smtClean="0"/>
              <a:t>平台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开发网站上，我们使用</a:t>
            </a:r>
            <a:r>
              <a:rPr lang="en-US" altLang="zh-CN" sz="2000" dirty="0">
                <a:solidFill>
                  <a:srgbClr val="FF0000"/>
                </a:solidFill>
              </a:rPr>
              <a:t>HTML</a:t>
            </a:r>
            <a:r>
              <a:rPr lang="zh-CN" altLang="zh-CN" sz="2000" dirty="0"/>
              <a:t>作为网站开发语言，结合</a:t>
            </a:r>
            <a:r>
              <a:rPr lang="en-US" altLang="zh-CN" sz="2000" dirty="0"/>
              <a:t>JS</a:t>
            </a:r>
            <a:r>
              <a:rPr lang="zh-CN" altLang="zh-CN" sz="2000" dirty="0"/>
              <a:t>去设计一些动态效果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有额外的时间可以</a:t>
            </a:r>
            <a:r>
              <a:rPr lang="zh-CN" altLang="zh-CN" sz="2000" dirty="0" smtClean="0"/>
              <a:t>使用</a:t>
            </a:r>
            <a:r>
              <a:rPr lang="en-US" altLang="zh-CN" sz="2000" dirty="0"/>
              <a:t>react.js</a:t>
            </a:r>
            <a:r>
              <a:rPr lang="zh-CN" altLang="zh-CN" sz="2000" dirty="0"/>
              <a:t>库渲染</a:t>
            </a:r>
            <a:r>
              <a:rPr lang="en-US" altLang="zh-CN" sz="2000" dirty="0"/>
              <a:t>HTML</a:t>
            </a:r>
            <a:r>
              <a:rPr lang="zh-CN" altLang="zh-CN" sz="2000" dirty="0"/>
              <a:t>视图、使用</a:t>
            </a:r>
            <a:r>
              <a:rPr lang="en-US" altLang="zh-CN" sz="2000" dirty="0"/>
              <a:t>AJAX</a:t>
            </a:r>
            <a:r>
              <a:rPr lang="zh-CN" altLang="zh-CN" sz="2000" dirty="0"/>
              <a:t>去提高网页效率等技术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    在制作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上，在技术上我们选择学习和使用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Flutter</a:t>
            </a:r>
            <a:r>
              <a:rPr lang="zh-CN" altLang="en-US" sz="2000" dirty="0" smtClean="0"/>
              <a:t>开源</a:t>
            </a:r>
            <a:r>
              <a:rPr lang="zh-CN" altLang="en-US" sz="2000" dirty="0"/>
              <a:t>移动应用软件开发</a:t>
            </a:r>
            <a:r>
              <a:rPr lang="zh-CN" altLang="en-US" sz="2000" dirty="0" smtClean="0"/>
              <a:t>工具包和</a:t>
            </a:r>
            <a:r>
              <a:rPr lang="en-US" altLang="zh-CN" sz="2000" dirty="0" smtClean="0"/>
              <a:t>Dart</a:t>
            </a:r>
            <a:r>
              <a:rPr lang="zh-CN" altLang="en-US" sz="2000" dirty="0" smtClean="0"/>
              <a:t>语言，可以很好的开发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，并且有热加载，跨平台等</a:t>
            </a:r>
            <a:r>
              <a:rPr lang="zh-CN" altLang="en-US" sz="2000" dirty="0"/>
              <a:t>优势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时间和资源可行性分析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496" y="2289354"/>
            <a:ext cx="7534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按照</a:t>
            </a:r>
            <a:r>
              <a:rPr lang="zh-CN" altLang="zh-CN" sz="2000" dirty="0"/>
              <a:t>本课程的教学进度，开发本产品是可行的，我们一共花费两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学期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课程去开发此项目，到</a:t>
            </a:r>
            <a:r>
              <a:rPr lang="zh-CN" altLang="zh-CN" sz="2000" dirty="0" smtClean="0"/>
              <a:t>最后可以</a:t>
            </a:r>
            <a:r>
              <a:rPr lang="zh-CN" altLang="zh-CN" sz="2000" dirty="0"/>
              <a:t>提交一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完整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产品。</a:t>
            </a:r>
          </a:p>
          <a:p>
            <a:pPr lvl="0"/>
            <a:r>
              <a:rPr lang="zh-CN" altLang="zh-CN" sz="2000" dirty="0"/>
              <a:t>预算中的人力资源是可以及时到位的，人员包括我们组五名开发成员。</a:t>
            </a:r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预算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物力资源也是</a:t>
            </a:r>
            <a:r>
              <a:rPr lang="zh-CN" altLang="zh-CN" sz="2000" dirty="0" smtClean="0"/>
              <a:t>可以</a:t>
            </a:r>
            <a:r>
              <a:rPr lang="zh-CN" altLang="zh-CN" sz="2000" dirty="0"/>
              <a:t>及时到位的，包括计算机，手机，服务器等。</a:t>
            </a: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知识产权可行性分析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8680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本产品</a:t>
            </a:r>
            <a:r>
              <a:rPr lang="zh-CN" altLang="zh-CN" sz="2000" dirty="0"/>
              <a:t>在知识产品上是可行的，并没有某些相关的教学辅助网站专利（结果来自</a:t>
            </a:r>
            <a:r>
              <a:rPr lang="en-US" altLang="zh-CN" sz="2000" dirty="0">
                <a:hlinkClick r:id="rId4"/>
              </a:rPr>
              <a:t>http://www.pss-system.gov.cn</a:t>
            </a:r>
            <a:r>
              <a:rPr lang="en-US" altLang="zh-CN" sz="2000" dirty="0"/>
              <a:t> </a:t>
            </a:r>
            <a:r>
              <a:rPr lang="zh-CN" altLang="zh-CN" sz="2000" dirty="0"/>
              <a:t>专利检索及分析网站）</a:t>
            </a:r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产品可以得到只是产权保护，申请专利必需按照规定向国家知识产权局提交必要的申请文件。</a:t>
            </a:r>
            <a:r>
              <a:rPr lang="en-US" altLang="zh-CN" sz="2000" dirty="0"/>
              <a:t> </a:t>
            </a:r>
            <a:r>
              <a:rPr lang="zh-CN" altLang="zh-CN" sz="2000" dirty="0"/>
              <a:t>申请发明或者实用新型专利，应当提交请求书、说明书、权利要求书、说明书摘要和必要的附图等文件。</a:t>
            </a: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经济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554960"/>
            <a:ext cx="7534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个系统的开发中需要大量的经费，本次项目是教学课程项目，在经费上开销不会很大，因此所有在经费上的开销都由我们组内平摊。</a:t>
            </a: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4047" y="1486694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方案一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altLang="zh-CN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和网站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：无需下载安装，用浏览器即可登录使用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：跨平台，兼容性强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：开发速度快，成本较低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：迭代周期短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r>
                        <a:rPr lang="zh-CN" sz="2000" kern="100" dirty="0">
                          <a:effectLst/>
                        </a:rPr>
                        <a:t>：用户使用成本低，即点即用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r>
                        <a:rPr lang="zh-CN" sz="2000" kern="100" dirty="0">
                          <a:effectLst/>
                        </a:rPr>
                        <a:t>：技术成本低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：用户体验一般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：界面不够精致华丽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：运行速度慢，耗费网速，用户体验受限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：用户黏度不高，关闭后用户可能已经忘记自己刚刚的操作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0524"/>
              </p:ext>
            </p:extLst>
          </p:nvPr>
        </p:nvGraphicFramePr>
        <p:xfrm>
          <a:off x="1004047" y="1486694"/>
          <a:ext cx="9744635" cy="426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2028197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，和网站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：提供最佳的用户体验，最优质的用户界面，最华丽的交互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：每一种移动操作系统都需要独立的开发项目，针对不同平台提供不同体验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：可节省带宽成本，以独立的应用程序运行</a:t>
                      </a:r>
                      <a:r>
                        <a:rPr lang="en-US" sz="2000" kern="100" dirty="0" smtClean="0">
                          <a:effectLst/>
                        </a:rPr>
                        <a:t>(</a:t>
                      </a:r>
                      <a:r>
                        <a:rPr lang="zh-CN" sz="2000" kern="100" dirty="0" smtClean="0">
                          <a:effectLst/>
                        </a:rPr>
                        <a:t>并不需要浏览器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r>
                        <a:rPr lang="zh-CN" sz="2000" kern="100" dirty="0" smtClean="0">
                          <a:effectLst/>
                        </a:rPr>
                        <a:t>用户必须手动去下载并安装这些原生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</a:t>
                      </a:r>
                      <a:r>
                        <a:rPr lang="zh-CN" sz="2000" kern="100" dirty="0" smtClean="0">
                          <a:effectLst/>
                        </a:rPr>
                        <a:t>：能够与移动硬件设备的底层功能，可访问本地资源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</a:t>
                      </a:r>
                      <a:r>
                        <a:rPr lang="zh-CN" sz="2000" kern="100" dirty="0" smtClean="0">
                          <a:effectLst/>
                        </a:rPr>
                        <a:t>开发费用较高，维持多个版本的成本比较高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</a:t>
                      </a:r>
                      <a:r>
                        <a:rPr lang="zh-CN" sz="2000" kern="100" dirty="0" smtClean="0">
                          <a:effectLst/>
                        </a:rPr>
                        <a:t>需要用户下载安装，占用空间，卸载有残留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07878" y="1781111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二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做成小程序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：轻，无需下载安装，用户扫一扫或者搜一下即可打开应用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：小程序提供了丰富的</a:t>
                      </a:r>
                      <a:r>
                        <a:rPr lang="en-US" sz="2000" kern="100" dirty="0" smtClean="0">
                          <a:effectLst/>
                        </a:rPr>
                        <a:t>API</a:t>
                      </a:r>
                      <a:r>
                        <a:rPr lang="zh-CN" sz="2000" kern="100" dirty="0" smtClean="0">
                          <a:effectLst/>
                        </a:rPr>
                        <a:t>接口和组件，让程序更加流畅，其体验优于</a:t>
                      </a:r>
                      <a:r>
                        <a:rPr lang="en-US" sz="2000" kern="100" dirty="0" smtClean="0">
                          <a:effectLst/>
                        </a:rPr>
                        <a:t>Web/</a:t>
                      </a:r>
                      <a:r>
                        <a:rPr lang="en-US" sz="2000" kern="100" dirty="0" err="1" smtClean="0">
                          <a:effectLst/>
                        </a:rPr>
                        <a:t>Wap</a:t>
                      </a:r>
                      <a:r>
                        <a:rPr lang="en-US" sz="2000" kern="100" dirty="0" smtClean="0">
                          <a:effectLst/>
                        </a:rPr>
                        <a:t> App</a:t>
                      </a:r>
                      <a:r>
                        <a:rPr lang="zh-CN" sz="2000" kern="100" dirty="0" smtClean="0">
                          <a:effectLst/>
                        </a:rPr>
                        <a:t>，接近原生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sz="2000" kern="100" dirty="0" smtClean="0">
                          <a:effectLst/>
                        </a:rPr>
                        <a:t>Native App</a:t>
                      </a:r>
                      <a:r>
                        <a:rPr lang="zh-CN" sz="2000" kern="100" dirty="0" smtClean="0">
                          <a:effectLst/>
                        </a:rPr>
                        <a:t>）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：开发周期较短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：很多功能在小程序上面是无法展现的（如输入和社交），小程序只能展现一部分的核心功能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：在交互跟功能、体验等上有所欠缺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6"/>
            <a:ext cx="4373687" cy="2408539"/>
            <a:chOff x="9251596" y="1579106"/>
            <a:chExt cx="4140416" cy="2059789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11318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子计划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2" y="1267259"/>
            <a:ext cx="3564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1.  </a:t>
            </a:r>
            <a:r>
              <a:rPr lang="zh-CN" altLang="en-US" dirty="0" smtClean="0"/>
              <a:t>范围管理计划</a:t>
            </a:r>
            <a:endParaRPr lang="zh-CN" altLang="zh-CN" dirty="0" smtClean="0"/>
          </a:p>
          <a:p>
            <a:endParaRPr lang="en-US" altLang="zh-CN" dirty="0" smtClean="0"/>
          </a:p>
          <a:p>
            <a:pPr lvl="0"/>
            <a:r>
              <a:rPr lang="en-US" altLang="zh-CN" dirty="0" smtClean="0"/>
              <a:t>2.  </a:t>
            </a:r>
            <a:r>
              <a:rPr lang="zh-CN" altLang="en-US" dirty="0" smtClean="0"/>
              <a:t>人力管理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3.  </a:t>
            </a:r>
            <a:r>
              <a:rPr lang="zh-CN" altLang="en-US" dirty="0" smtClean="0"/>
              <a:t>干系人管理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4.  </a:t>
            </a:r>
            <a:r>
              <a:rPr lang="zh-CN" altLang="en-US" dirty="0" smtClean="0"/>
              <a:t>沟通管理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5.  </a:t>
            </a:r>
            <a:r>
              <a:rPr lang="zh-CN" altLang="en-US" dirty="0" smtClean="0"/>
              <a:t>时间管理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6.  </a:t>
            </a:r>
            <a:r>
              <a:rPr lang="zh-CN" altLang="en-US" dirty="0" smtClean="0"/>
              <a:t>风险管理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7.  </a:t>
            </a:r>
            <a:r>
              <a:rPr lang="zh-CN" altLang="en-US" dirty="0" smtClean="0"/>
              <a:t>成本管理计划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r>
              <a:rPr lang="en-US" altLang="zh-CN" dirty="0" smtClean="0"/>
              <a:t>8.  </a:t>
            </a:r>
            <a:r>
              <a:rPr lang="zh-CN" altLang="en-US" dirty="0" smtClean="0"/>
              <a:t>质量管理计划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9.  </a:t>
            </a:r>
            <a:r>
              <a:rPr lang="zh-CN" altLang="en-US" dirty="0" smtClean="0"/>
              <a:t>配置管理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zh-CN" altLang="zh-CN" dirty="0"/>
          </a:p>
          <a:p>
            <a:pPr lvl="0"/>
            <a:endParaRPr lang="zh-CN" altLang="zh-CN" b="1" dirty="0"/>
          </a:p>
        </p:txBody>
      </p:sp>
      <p:sp>
        <p:nvSpPr>
          <p:cNvPr id="27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59" y="1243315"/>
            <a:ext cx="8110991" cy="476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8850" y="59780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 action="ppaction://hlinkfile"/>
              </a:rPr>
              <a:t>WBS</a:t>
            </a:r>
            <a:r>
              <a:rPr lang="zh-CN" altLang="en-US" dirty="0" smtClean="0">
                <a:hlinkClick r:id="rId5" action="ppaction://hlinkfile"/>
              </a:rPr>
              <a:t>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6"/>
            <a:ext cx="4373687" cy="1745569"/>
            <a:chOff x="9251596" y="1579106"/>
            <a:chExt cx="4140416" cy="1492815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项目概述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564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这章主要介绍了项目的背景，概述等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86118" y="1407455"/>
          <a:ext cx="9735670" cy="4849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558"/>
                <a:gridCol w="2988426"/>
                <a:gridCol w="2892129"/>
                <a:gridCol w="2863557"/>
              </a:tblGrid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5363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软件工程系列课程教学辅助网站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项目计划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甘特图编写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项目任务书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甘特图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项目任务书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OBS</a:t>
                      </a:r>
                      <a:r>
                        <a:rPr lang="zh-CN" sz="1600" kern="100" dirty="0">
                          <a:effectLst/>
                        </a:rPr>
                        <a:t>编写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OBS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WBS</a:t>
                      </a:r>
                      <a:r>
                        <a:rPr lang="zh-CN" sz="1600" kern="100">
                          <a:effectLst/>
                        </a:rPr>
                        <a:t>编写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WBS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可行性分析报告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项目总体计划编写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需求获取与分析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撰写愿景与范围文档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访谈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制定项目需求获取计划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1.2.2.1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关联图绘制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需求建模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需求建模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51693" y="1595714"/>
          <a:ext cx="9511127" cy="2818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1.2.2.3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数据字典创建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需求工程计划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1.2.2.4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编写</a:t>
                      </a:r>
                      <a:r>
                        <a:rPr lang="en-US" sz="2000" kern="100">
                          <a:effectLst/>
                        </a:rPr>
                        <a:t>SRS</a:t>
                      </a: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需求工程计划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effectLst/>
                        </a:rPr>
                        <a:t>需求管理</a:t>
                      </a:r>
                      <a:endParaRPr lang="zh-CN" sz="1800" b="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需求确认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需求确认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需求跟踪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需求跟踪文档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需求变更管理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软件需求规格说明书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需求变更控制文档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项目设计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概要设计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概要设计说明书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详细设计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详细设计说明书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03086" y="1344702"/>
          <a:ext cx="9511127" cy="375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编码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实现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18358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1.5.1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确定编码风格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详细设计说明书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编码规范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1.5.2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编码规范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全套代码与产品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单元测试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单元测试报告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整体测试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整体测试报告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功能测试报告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系统测试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改正维护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软件发行产生的</a:t>
                      </a:r>
                      <a:r>
                        <a:rPr lang="en-US" sz="2000" kern="100">
                          <a:effectLst/>
                        </a:rPr>
                        <a:t>BUG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改正性维护计划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24141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适应性维护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软件发行后环境变化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适应性维护计划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4165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1.7.3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完善性维护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添加或改动功能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完善性维护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1" name="图片 2" descr="O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81" y="669681"/>
            <a:ext cx="6497332" cy="553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819650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详情请见</a:t>
            </a:r>
            <a:r>
              <a:rPr lang="en-US" altLang="zh-CN" sz="2400" dirty="0" smtClean="0"/>
              <a:t>PRD2018-G14-</a:t>
            </a:r>
            <a:r>
              <a:rPr lang="zh-CN" altLang="en-US" sz="2400" dirty="0" smtClean="0"/>
              <a:t>需求计划</a:t>
            </a:r>
            <a:r>
              <a:rPr lang="en-US" altLang="zh-CN" sz="2400" dirty="0"/>
              <a:t>——</a:t>
            </a:r>
            <a:r>
              <a:rPr lang="zh-CN" altLang="en-US" sz="2400" dirty="0" smtClean="0"/>
              <a:t>人力资源管理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干系人管理计划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03086" y="1452280"/>
          <a:ext cx="9457339" cy="4831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043"/>
                <a:gridCol w="1048227"/>
                <a:gridCol w="1001638"/>
                <a:gridCol w="745406"/>
                <a:gridCol w="2457045"/>
                <a:gridCol w="1304461"/>
                <a:gridCol w="1467519"/>
              </a:tblGrid>
              <a:tr h="68561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班级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人员属性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邮箱地址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联系电话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干系人分工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31601420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31601420@stu.zucc.edu.cn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13588071786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项目经理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972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邓晰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31601349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31601349@stu.zucc.edu.cn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17367073790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业务分析师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31602220@stu.zucc.edu.cn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15988804604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31601346@stu.zucc.edu.cn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13454196083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31601348@stu.zucc.edu.cn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13588899186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yangc@zucc.edu.cn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houhl@zucc.edu.cn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黄鸿枥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527699441@qq.com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用户代表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韩宇斌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630637561@qq.com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用户代表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71788" y="2309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0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1206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64864" y="1265192"/>
          <a:ext cx="9609324" cy="492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662"/>
                <a:gridCol w="4804662"/>
              </a:tblGrid>
              <a:tr h="38482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123142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在项目开发的过程中，我们需要不断地与客户进行沟通，实时地获取客户的需求，而这个项目的客户是两位老师，我们需要制定沟通计划，及时与客户沟通，取得客户的建议。</a:t>
                      </a:r>
                    </a:p>
                  </a:txBody>
                  <a:tcPr/>
                </a:tc>
              </a:tr>
              <a:tr h="10005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获取项目的需求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咨询已做的内容有何不足之处并加以改正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遇到困难时及时沟通以获得帮助</a:t>
                      </a:r>
                    </a:p>
                  </a:txBody>
                  <a:tcPr/>
                </a:tc>
              </a:tr>
              <a:tr h="76964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与客户的沟通方式如：面谈以及微信或者电子邮件等线上沟通。</a:t>
                      </a:r>
                    </a:p>
                  </a:txBody>
                  <a:tcPr/>
                </a:tc>
              </a:tr>
              <a:tr h="146231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与客户的沟通计划为进行至少两次的谈话，谈话的时间与地点可以通过微信或电子邮件进行确认。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其他沟通在遇到问题是及时通过微信或的电子邮件进行线上沟通。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09699" y="1267259"/>
          <a:ext cx="9785194" cy="480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597"/>
                <a:gridCol w="4892597"/>
              </a:tblGrid>
              <a:tr h="30480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</a:tr>
              <a:tr h="232988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时，我们首先要确定沟通的需求，即为什么要沟通。一个项目的开发，需要项目负责人确定这个项目到底是要做什么的，应该怎样做。项目组成人员有诸葛志相，庄毓勋，陈伟峰，程天坷，邓晰。我们需要沟通的是学习项目需求过程中所要用到的哪些技术知识，以及对各项任务的分工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  <a:tr h="210440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沟通项目具体工作的分配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由谁负责。由诸葛志相负责。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讨论配置管理由谁负责。由邓晰负责。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确定文档编写的成员组成。由全员组成。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确定沟通的方式。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沟通团队交流的时间。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63487" y="1380568"/>
          <a:ext cx="9883806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903"/>
                <a:gridCol w="4941903"/>
              </a:tblGrid>
              <a:tr h="29653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158648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项目沟通的方式如：会议、微信等。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项目成员之间的及时沟通，项目进行过程中，保证开发人员集中在一起开发，便于有问题及时交流沟通。小组以会议的形式进行讨论，及时了解小组之间的进度，便于问题及时解决。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  <a:tr h="186934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每周例会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每周周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三中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11:30~12:00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进行，并有陈伟峰录音以及会议纪要的编写，由诸葛志相审阅。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每天交流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每天项目组成人员用微信来进行讨论，了解项目的进度，交流所遇到的困难并及时解决。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  <a:tr h="105271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沟通计划维护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制定项目成员的联系方式，若在每周例会的时候有成员不能到场，就要改变例会的时间，由负责人通知到位。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时间管理计划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35" y="1779270"/>
            <a:ext cx="10582275" cy="439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项目背景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8" y="207463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本项目名称为“</a:t>
            </a:r>
            <a:r>
              <a:rPr lang="zh-CN" altLang="zh-CN" sz="2000" dirty="0">
                <a:solidFill>
                  <a:srgbClr val="FF0000"/>
                </a:solidFill>
              </a:rPr>
              <a:t>软件工程系列课程教学辅助网站</a:t>
            </a:r>
            <a:r>
              <a:rPr lang="zh-CN" altLang="zh-CN" sz="2000" dirty="0"/>
              <a:t>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系统功能</a:t>
            </a:r>
            <a:r>
              <a:rPr lang="zh-CN" altLang="zh-CN" sz="2000" dirty="0"/>
              <a:t>主要包括：使这门课</a:t>
            </a:r>
            <a:r>
              <a:rPr lang="zh-CN" altLang="zh-CN" sz="2000" dirty="0" smtClean="0">
                <a:solidFill>
                  <a:srgbClr val="FF0000"/>
                </a:solidFill>
              </a:rPr>
              <a:t>上的</a:t>
            </a:r>
            <a:r>
              <a:rPr lang="zh-CN" altLang="zh-CN" sz="2000" dirty="0">
                <a:solidFill>
                  <a:srgbClr val="FF0000"/>
                </a:solidFill>
              </a:rPr>
              <a:t>出色</a:t>
            </a:r>
            <a:r>
              <a:rPr lang="zh-CN" altLang="zh-CN" sz="2000" dirty="0"/>
              <a:t>，使学生能够获得</a:t>
            </a:r>
            <a:r>
              <a:rPr lang="zh-CN" altLang="zh-CN" sz="2000" dirty="0">
                <a:solidFill>
                  <a:srgbClr val="FF0000"/>
                </a:solidFill>
              </a:rPr>
              <a:t>最多的</a:t>
            </a:r>
            <a:r>
              <a:rPr lang="zh-CN" altLang="zh-CN" sz="2000" dirty="0" smtClean="0">
                <a:solidFill>
                  <a:srgbClr val="FF0000"/>
                </a:solidFill>
              </a:rPr>
              <a:t>资料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zh-CN" altLang="zh-CN" sz="2000" dirty="0" smtClean="0"/>
              <a:t>使</a:t>
            </a:r>
            <a:r>
              <a:rPr lang="zh-CN" altLang="zh-CN" sz="2000" dirty="0"/>
              <a:t>学生及时的</a:t>
            </a:r>
            <a:r>
              <a:rPr lang="zh-CN" altLang="zh-CN" sz="2000" dirty="0">
                <a:solidFill>
                  <a:srgbClr val="FF0000"/>
                </a:solidFill>
              </a:rPr>
              <a:t>了解</a:t>
            </a:r>
            <a:r>
              <a:rPr lang="zh-CN" altLang="zh-CN" sz="2000" dirty="0"/>
              <a:t>世界需求工程的最新</a:t>
            </a:r>
            <a:r>
              <a:rPr lang="zh-CN" altLang="zh-CN" sz="2000" dirty="0" smtClean="0"/>
              <a:t>动态，以及</a:t>
            </a:r>
            <a:r>
              <a:rPr lang="zh-CN" altLang="zh-CN" sz="2000" dirty="0"/>
              <a:t>学生和教师的有效地</a:t>
            </a:r>
            <a:r>
              <a:rPr lang="zh-CN" altLang="zh-CN" sz="2000" dirty="0">
                <a:solidFill>
                  <a:srgbClr val="FF0000"/>
                </a:solidFill>
              </a:rPr>
              <a:t>沟通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作为</a:t>
            </a:r>
            <a:r>
              <a:rPr lang="zh-CN" altLang="zh-CN" sz="2000" dirty="0"/>
              <a:t>学生也需要一个与教师及同学之间</a:t>
            </a:r>
            <a:r>
              <a:rPr lang="zh-CN" altLang="zh-CN" sz="2000" dirty="0">
                <a:solidFill>
                  <a:srgbClr val="FF0000"/>
                </a:solidFill>
              </a:rPr>
              <a:t>相互</a:t>
            </a:r>
            <a:r>
              <a:rPr lang="zh-CN" altLang="zh-CN" sz="2000" dirty="0" smtClean="0">
                <a:solidFill>
                  <a:srgbClr val="FF0000"/>
                </a:solidFill>
              </a:rPr>
              <a:t>交流</a:t>
            </a:r>
            <a:r>
              <a:rPr lang="zh-CN" altLang="zh-CN" sz="2000" dirty="0" smtClean="0"/>
              <a:t>，及</a:t>
            </a:r>
            <a:r>
              <a:rPr lang="zh-CN" altLang="zh-CN" sz="2000" dirty="0"/>
              <a:t>获取资料的平台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还</a:t>
            </a:r>
            <a:r>
              <a:rPr lang="zh-CN" altLang="zh-CN" sz="2000" dirty="0"/>
              <a:t>有一些同学并没有选这几门课，但是也想了解项目管理</a:t>
            </a:r>
            <a:r>
              <a:rPr lang="zh-CN" altLang="zh-CN" sz="2000" dirty="0" smtClean="0"/>
              <a:t>，需求</a:t>
            </a:r>
            <a:r>
              <a:rPr lang="zh-CN" altLang="zh-CN" sz="2000" dirty="0"/>
              <a:t>工程，统一建模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r>
              <a:rPr lang="zh-CN" altLang="zh-CN" sz="2000" dirty="0" smtClean="0"/>
              <a:t>相关</a:t>
            </a:r>
            <a:r>
              <a:rPr lang="zh-CN" altLang="zh-CN" sz="2000" dirty="0"/>
              <a:t>知识，以备到时决定该选不选这门课程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本</a:t>
            </a:r>
            <a:r>
              <a:rPr lang="zh-CN" altLang="zh-CN" sz="2000" dirty="0"/>
              <a:t>项目的</a:t>
            </a:r>
            <a:r>
              <a:rPr lang="zh-CN" altLang="zh-CN" sz="2000" dirty="0" smtClean="0">
                <a:solidFill>
                  <a:srgbClr val="FF0000"/>
                </a:solidFill>
              </a:rPr>
              <a:t>任务提出</a:t>
            </a:r>
            <a:r>
              <a:rPr lang="zh-CN" altLang="zh-CN" sz="2000" dirty="0">
                <a:solidFill>
                  <a:srgbClr val="FF0000"/>
                </a:solidFill>
              </a:rPr>
              <a:t>者</a:t>
            </a:r>
            <a:r>
              <a:rPr lang="zh-CN" altLang="zh-CN" sz="2000" dirty="0"/>
              <a:t>为杨枨老师，</a:t>
            </a:r>
            <a:r>
              <a:rPr lang="zh-CN" altLang="zh-CN" sz="2000" dirty="0">
                <a:solidFill>
                  <a:srgbClr val="FF0000"/>
                </a:solidFill>
              </a:rPr>
              <a:t>开发者</a:t>
            </a:r>
            <a:r>
              <a:rPr lang="zh-CN" altLang="zh-CN" sz="2000" dirty="0"/>
              <a:t>为</a:t>
            </a:r>
            <a:r>
              <a:rPr lang="en-US" altLang="zh-CN" sz="2000" dirty="0"/>
              <a:t>G14</a:t>
            </a:r>
            <a:r>
              <a:rPr lang="zh-CN" altLang="zh-CN" sz="2000" dirty="0"/>
              <a:t>全体成员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如今</a:t>
            </a:r>
            <a:r>
              <a:rPr lang="zh-CN" altLang="en-US" sz="2000" dirty="0" smtClean="0"/>
              <a:t>虽然</a:t>
            </a:r>
            <a:r>
              <a:rPr lang="zh-CN" altLang="zh-CN" sz="2000" dirty="0" smtClean="0"/>
              <a:t>有</a:t>
            </a:r>
            <a:r>
              <a:rPr lang="zh-CN" altLang="zh-CN" sz="2000" dirty="0"/>
              <a:t>很多教学网站，但是专门针对一门新开的大学课程和一位专门的教师；</a:t>
            </a:r>
            <a:endParaRPr lang="en-US" altLang="zh-CN" sz="2000" dirty="0"/>
          </a:p>
          <a:p>
            <a:r>
              <a:rPr lang="zh-CN" altLang="zh-CN" sz="2000" dirty="0"/>
              <a:t>又为学生之间提供交流平台的网站为数不多。这个网站作为一个开课的辅助工具，</a:t>
            </a:r>
            <a:endParaRPr lang="en-US" altLang="zh-CN" sz="2000" dirty="0"/>
          </a:p>
          <a:p>
            <a:r>
              <a:rPr lang="zh-CN" altLang="zh-CN" sz="2000" dirty="0"/>
              <a:t>将有利于教师的教学和学生的学习；也为软件工程系列课程的成熟记录下足迹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34702" y="1676400"/>
          <a:ext cx="9457098" cy="4559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274"/>
                <a:gridCol w="8045824"/>
              </a:tblGrid>
              <a:tr h="414482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风险类别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风险描述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技术风险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技术层面上出现的错误，直接或间接导致项目出现失败的风险。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交流风险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组内沟通上出现的错误，直接或间接导致项目出现失败的风险。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时间风险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时间上出现的错误，直接或间接导致项目出现失败的风险。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质量风险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项目质量上出现的错误，直接或间接导致项目出现失败的风险。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效率风险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个人办事效率上出现的错误，直接或间接导致项目出现失败的风险。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16649" y="1909482"/>
          <a:ext cx="9094912" cy="363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065"/>
                <a:gridCol w="7404847"/>
              </a:tblGrid>
              <a:tr h="54684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概率程度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&gt;80%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30%~80%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发生概率</a:t>
                      </a:r>
                      <a:r>
                        <a:rPr lang="en-US" sz="2000" kern="100" dirty="0">
                          <a:effectLst/>
                        </a:rPr>
                        <a:t>&lt;30%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7299" y="1841499"/>
          <a:ext cx="8813800" cy="4076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525"/>
                <a:gridCol w="6978275"/>
              </a:tblGrid>
              <a:tr h="40098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不利影响程度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可以造成整个工程的瘫痪，直接导致项目最终的不成功的发生，无法得到补救。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给整个工程带来非常大的不利影响，间接导致项目的不成功，需要长时间的补救。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给整个工程造成不利影响，是可以补救的影响，不会对项目最终的成功造成影响。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给整个工程造成一些影响，可以通过已知的手段结束这种影响。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0385"/>
              </p:ext>
            </p:extLst>
          </p:nvPr>
        </p:nvGraphicFramePr>
        <p:xfrm>
          <a:off x="1400840" y="1892300"/>
          <a:ext cx="9213372" cy="394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619"/>
                <a:gridCol w="2689033"/>
                <a:gridCol w="2127784"/>
                <a:gridCol w="1511771"/>
                <a:gridCol w="1320165"/>
              </a:tblGrid>
              <a:tr h="60029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风险等级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114476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高风险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61501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</a:rPr>
                        <a:t>中</a:t>
                      </a:r>
                      <a:r>
                        <a:rPr lang="zh-CN" altLang="en-US" sz="1800" kern="100" dirty="0" smtClean="0">
                          <a:effectLst/>
                        </a:rPr>
                        <a:t>风险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674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底风险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低风险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3238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3238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9476" y="5260059"/>
            <a:ext cx="922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详细风险项由于内容太多，请详看</a:t>
            </a:r>
            <a:r>
              <a:rPr lang="en-US" altLang="zh-CN" sz="2400" dirty="0"/>
              <a:t>《PRD2018-G14-</a:t>
            </a:r>
            <a:r>
              <a:rPr lang="zh-CN" altLang="en-US" sz="2400" dirty="0"/>
              <a:t>需求工程计划</a:t>
            </a:r>
            <a:r>
              <a:rPr lang="en-US" altLang="zh-CN" sz="2400" dirty="0" smtClean="0"/>
              <a:t>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583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34702" y="1581152"/>
          <a:ext cx="9695224" cy="4476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0548"/>
                <a:gridCol w="6924676"/>
              </a:tblGrid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项目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经费（元）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知识技能培训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电子书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预备工具软件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网盘会员购买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UML</a:t>
                      </a: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建模工具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bg1"/>
                          </a:solidFill>
                          <a:effectLst/>
                        </a:rPr>
                        <a:t>AxureRP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Office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623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IBM Rational Software Architect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58633" y="608129"/>
            <a:ext cx="5928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年杭州总体人均工资：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38.7/h  IT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行业为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69.34/h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78318"/>
              </p:ext>
            </p:extLst>
          </p:nvPr>
        </p:nvGraphicFramePr>
        <p:xfrm>
          <a:off x="1210144" y="1485898"/>
          <a:ext cx="9343556" cy="5132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806"/>
                <a:gridCol w="6000750"/>
              </a:tblGrid>
              <a:tr h="11332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个人电脑及其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windows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操作系统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19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/>
                        </a:rPr>
                        <a:t>Vmware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硬件设施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服务器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500</a:t>
                      </a:r>
                      <a:r>
                        <a:rPr lang="zh-CN" altLang="en-US" sz="2400" kern="100" dirty="0" smtClean="0">
                          <a:effectLst/>
                        </a:rPr>
                        <a:t>元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资源开销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电费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学校提供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41578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宽带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学校网络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人力资源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41604</a:t>
                      </a:r>
                      <a:r>
                        <a:rPr lang="zh-CN" altLang="en-US" sz="2000" kern="100" dirty="0" smtClean="0">
                          <a:effectLst/>
                        </a:rPr>
                        <a:t>元</a:t>
                      </a:r>
                      <a:r>
                        <a:rPr lang="en-US" sz="2000" kern="100" dirty="0" smtClean="0">
                          <a:effectLst/>
                        </a:rPr>
                        <a:t> 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69.34</a:t>
                      </a:r>
                      <a:r>
                        <a:rPr lang="zh-CN" altLang="en-US" sz="2000" kern="100" dirty="0" smtClean="0">
                          <a:effectLst/>
                        </a:rPr>
                        <a:t>*</a:t>
                      </a:r>
                      <a:r>
                        <a:rPr lang="en-US" altLang="zh-CN" sz="2000" kern="100" dirty="0" smtClean="0">
                          <a:effectLst/>
                        </a:rPr>
                        <a:t>120</a:t>
                      </a:r>
                      <a:r>
                        <a:rPr lang="zh-CN" altLang="en-US" sz="2000" kern="100" dirty="0" smtClean="0">
                          <a:effectLst/>
                        </a:rPr>
                        <a:t>*</a:t>
                      </a:r>
                      <a:r>
                        <a:rPr lang="en-US" altLang="zh-CN" sz="2000" kern="100" dirty="0" smtClean="0">
                          <a:effectLst/>
                        </a:rPr>
                        <a:t>5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团队建设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Team building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500</a:t>
                      </a:r>
                      <a:r>
                        <a:rPr lang="zh-CN" altLang="en-US" sz="2400" kern="100" dirty="0" smtClean="0">
                          <a:effectLst/>
                        </a:rPr>
                        <a:t>元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总计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41704</a:t>
                      </a:r>
                      <a:r>
                        <a:rPr lang="zh-CN" altLang="en-US" sz="2400" kern="100" dirty="0" smtClean="0">
                          <a:effectLst/>
                        </a:rPr>
                        <a:t>元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53858" y="672120"/>
            <a:ext cx="5928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年杭州总体人均工资：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38.7/h  IT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行业为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69.34/h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098" name="图片 1" descr="质量保证小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19" y="1632664"/>
            <a:ext cx="6848475" cy="295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28699" y="1361758"/>
          <a:ext cx="9791700" cy="5272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1933"/>
                <a:gridCol w="2015330"/>
                <a:gridCol w="1628120"/>
                <a:gridCol w="1690166"/>
                <a:gridCol w="2276151"/>
              </a:tblGrid>
              <a:tr h="213291">
                <a:tc gridSpan="5">
                  <a:txBody>
                    <a:bodyPr/>
                    <a:lstStyle/>
                    <a:p>
                      <a:pPr indent="27813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过程与产品质量检查计划表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>
                          <a:effectLst/>
                        </a:rPr>
                        <a:t>质量保证员：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indent="27813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主要过程域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主要工作成果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负责人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检查时间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参加人员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M0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项目可行性报告，项目任务书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诸葛志相，庄毓勋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2018/10/14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9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M1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项目章程、项目总体计划、需求工程计划</a:t>
                      </a:r>
                      <a:r>
                        <a:rPr lang="en-US" sz="1600" kern="100">
                          <a:effectLst/>
                        </a:rPr>
                        <a:t>-</a:t>
                      </a:r>
                      <a:r>
                        <a:rPr lang="zh-CN" sz="1600" kern="100">
                          <a:effectLst/>
                        </a:rPr>
                        <a:t>初步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诸葛志相，程天珂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2018/10/21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M2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质量保证计划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2018/10/28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M3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 修改及评审评审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9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M4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软件需求规格说明书 修改及评审评审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M5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软件需求变更文档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M6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软件概要设计说明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程天珂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53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M7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测试计划、安装部署计划、培训计划、系统维护计划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陈伟峰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M8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项目总结报告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陈伟峰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G14</a:t>
                      </a:r>
                      <a:r>
                        <a:rPr lang="zh-CN" sz="1600" kern="100" dirty="0">
                          <a:effectLst/>
                        </a:rPr>
                        <a:t>全组人员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03085" y="1390650"/>
          <a:ext cx="9641115" cy="501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891"/>
                <a:gridCol w="1802791"/>
                <a:gridCol w="1662070"/>
                <a:gridCol w="1648774"/>
                <a:gridCol w="2077589"/>
              </a:tblGrid>
              <a:tr h="152996">
                <a:tc gridSpan="5">
                  <a:txBody>
                    <a:bodyPr/>
                    <a:lstStyle/>
                    <a:p>
                      <a:pPr indent="24003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质量保证人员参与技术</a:t>
                      </a:r>
                      <a:r>
                        <a:rPr lang="zh-CN" sz="1400" kern="100" dirty="0" smtClean="0">
                          <a:effectLst/>
                        </a:rPr>
                        <a:t>评审</a:t>
                      </a:r>
                      <a:r>
                        <a:rPr lang="zh-CN" altLang="en-US" sz="1400" kern="100" dirty="0" smtClean="0">
                          <a:effectLst/>
                        </a:rPr>
                        <a:t>表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529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工作成果名称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技术评审方式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预计评审时间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质量保证人员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主要技术评审人员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软件需求工程计划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2018/11/27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软件需求规格说明书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庄毓勋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需求变更文档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庄毓勋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软件概要设计说明书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编码与实现计划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工程部署计划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系统维护设计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CMS</a:t>
                      </a:r>
                      <a:r>
                        <a:rPr lang="zh-CN" sz="1400" kern="100">
                          <a:effectLst/>
                        </a:rPr>
                        <a:t>部署与设计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非正式评审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诸葛志相、陈伟峰、程天珂、邓晰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项目特点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83061" y="2510119"/>
            <a:ext cx="9248391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“软件工程教学、学习、交流系统”是一个专门为</a:t>
            </a:r>
            <a:r>
              <a:rPr lang="zh-CN" altLang="zh-CN" sz="2000" dirty="0">
                <a:solidFill>
                  <a:srgbClr val="FF0000"/>
                </a:solidFill>
              </a:rPr>
              <a:t>一个教师</a:t>
            </a:r>
            <a:r>
              <a:rPr lang="zh-CN" altLang="zh-CN" sz="2000" dirty="0"/>
              <a:t>，</a:t>
            </a:r>
            <a:r>
              <a:rPr lang="zh-CN" altLang="zh-CN" sz="2000" dirty="0">
                <a:solidFill>
                  <a:srgbClr val="FF0000"/>
                </a:solidFill>
              </a:rPr>
              <a:t>一门课程</a:t>
            </a:r>
            <a:r>
              <a:rPr lang="zh-CN" altLang="zh-CN" sz="2000" dirty="0"/>
              <a:t>而建的网站，</a:t>
            </a:r>
            <a:endParaRPr lang="en-US" altLang="zh-CN" sz="2000" dirty="0"/>
          </a:p>
          <a:p>
            <a:r>
              <a:rPr lang="zh-CN" altLang="zh-CN" sz="2000" dirty="0"/>
              <a:t>并可以有效的提供多课程交叉的资源共享与控制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的主要用户是项目管理</a:t>
            </a:r>
            <a:r>
              <a:rPr lang="en-US" altLang="zh-CN" sz="2000" dirty="0"/>
              <a:t>,</a:t>
            </a:r>
            <a:r>
              <a:rPr lang="zh-CN" altLang="zh-CN" sz="2000" dirty="0"/>
              <a:t>需求</a:t>
            </a:r>
            <a:r>
              <a:rPr lang="zh-CN" altLang="zh-CN" sz="2000" dirty="0" smtClean="0"/>
              <a:t>工程和</a:t>
            </a:r>
            <a:r>
              <a:rPr lang="zh-CN" altLang="zh-CN" sz="2000" dirty="0"/>
              <a:t>相关课程的</a:t>
            </a:r>
            <a:r>
              <a:rPr lang="zh-CN" altLang="zh-CN" sz="2000" dirty="0">
                <a:solidFill>
                  <a:srgbClr val="FF0000"/>
                </a:solidFill>
              </a:rPr>
              <a:t>教师</a:t>
            </a:r>
            <a:r>
              <a:rPr lang="zh-CN" altLang="zh-CN" sz="2000" dirty="0"/>
              <a:t>和选了这门课的</a:t>
            </a:r>
            <a:r>
              <a:rPr lang="zh-CN" altLang="zh-CN" sz="2000" dirty="0">
                <a:solidFill>
                  <a:srgbClr val="FF0000"/>
                </a:solidFill>
              </a:rPr>
              <a:t>所有</a:t>
            </a:r>
            <a:r>
              <a:rPr lang="zh-CN" altLang="zh-CN" sz="2000" dirty="0" smtClean="0">
                <a:solidFill>
                  <a:srgbClr val="FF0000"/>
                </a:solidFill>
              </a:rPr>
              <a:t>学生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zh-CN" sz="2000" dirty="0" smtClean="0"/>
              <a:t>以及一些</a:t>
            </a:r>
            <a:r>
              <a:rPr lang="zh-CN" altLang="en-US" sz="2000" dirty="0" smtClean="0"/>
              <a:t>感兴趣</a:t>
            </a:r>
            <a:r>
              <a:rPr lang="zh-CN" altLang="zh-CN" sz="2000" dirty="0" smtClean="0"/>
              <a:t>的</a:t>
            </a:r>
            <a:r>
              <a:rPr lang="zh-CN" altLang="zh-CN" sz="2000" dirty="0">
                <a:solidFill>
                  <a:srgbClr val="FF0000"/>
                </a:solidFill>
              </a:rPr>
              <a:t>网友</a:t>
            </a:r>
            <a:r>
              <a:rPr lang="zh-CN" altLang="zh-CN" sz="2000" dirty="0"/>
              <a:t>，所以用户单一</a:t>
            </a:r>
            <a:r>
              <a:rPr lang="zh-CN" altLang="zh-CN" sz="2000" dirty="0" smtClean="0"/>
              <a:t>管理</a:t>
            </a:r>
            <a:r>
              <a:rPr lang="zh-CN" altLang="zh-CN" sz="2000" dirty="0"/>
              <a:t>方便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的功能就是服务教师和学生，是他们在教育和学习过程中得到</a:t>
            </a:r>
            <a:r>
              <a:rPr lang="zh-CN" altLang="zh-CN" sz="2000" dirty="0">
                <a:solidFill>
                  <a:srgbClr val="FF0000"/>
                </a:solidFill>
              </a:rPr>
              <a:t>便捷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zh-CN" altLang="zh-CN" sz="2000" dirty="0"/>
              <a:t>它还将不断的记录这门课从诞生到成熟的</a:t>
            </a:r>
            <a:r>
              <a:rPr lang="zh-CN" altLang="zh-CN" sz="2000" dirty="0" smtClean="0"/>
              <a:t>过程。</a:t>
            </a:r>
            <a:endParaRPr lang="zh-CN" altLang="zh-CN" sz="2000" dirty="0"/>
          </a:p>
        </p:txBody>
      </p:sp>
      <p:sp>
        <p:nvSpPr>
          <p:cNvPr id="1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826723" y="1875015"/>
          <a:ext cx="8128000" cy="356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985"/>
                <a:gridCol w="5947015"/>
              </a:tblGrid>
              <a:tr h="5508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软件项的标识基本按照《软件配置标识命名规则》进行。要通过标识能够确定软件项之间的相互联系。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包括可行性报告、项目计划书、需求工程计划书、软件需求规格说明计划书、软件需求变更计划、系统设计与实现计划、软件概要设计说明、测试和运维计划书、会议记录等受控文档。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文件名（名字首字母小写）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整合文档提交命名规则：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文件提交信息命名规则：名字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提交文档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00840" y="1681939"/>
          <a:ext cx="9188479" cy="428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543"/>
                <a:gridCol w="6722936"/>
              </a:tblGrid>
              <a:tr h="8879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2800559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配置审核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保证各项产品在技术上和管理上的完整性，根据杨枨老师在课堂上的要求和候老师的评审计划表，在软件开发过程中的详细设计阶段和测试阶段完成时，对配置情况进行抽查。先提出要审核的内容和各项指标，逐项审核完成后要作好记录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9778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变更控制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详见文档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122" name="Picture 2" descr="配置管理计划流程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51" y="1267259"/>
            <a:ext cx="3288011" cy="511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7"/>
            <a:ext cx="4373687" cy="1485210"/>
            <a:chOff x="9251596" y="1579106"/>
            <a:chExt cx="4140416" cy="1270155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3421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总结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6418" y="2640673"/>
            <a:ext cx="7767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我们仍然有很多地方需要改进和学习，因此，对于需求开发的学习，我们仍然需要大量的看书学习，来巩固自己的知识基础，然后对现有的需求工程上进行迭代改进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  <a:p>
            <a:r>
              <a:rPr lang="en-US" altLang="zh-CN" sz="2000" dirty="0" smtClean="0"/>
              <a:t>       </a:t>
            </a:r>
            <a:r>
              <a:rPr lang="zh-CN" altLang="en-US" sz="2000" dirty="0" smtClean="0"/>
              <a:t>接下来请详看需求工程计划的</a:t>
            </a:r>
            <a:r>
              <a:rPr lang="zh-CN" altLang="en-US" sz="2000" dirty="0" smtClean="0">
                <a:solidFill>
                  <a:srgbClr val="FF0000"/>
                </a:solidFill>
              </a:rPr>
              <a:t>风险计划</a:t>
            </a:r>
            <a:r>
              <a:rPr lang="zh-CN" altLang="en-US" sz="2000" dirty="0"/>
              <a:t>、</a:t>
            </a:r>
            <a:r>
              <a:rPr lang="zh-CN" altLang="en-US" sz="2000" dirty="0" smtClean="0">
                <a:solidFill>
                  <a:srgbClr val="FF0000"/>
                </a:solidFill>
              </a:rPr>
              <a:t>甘特图以及其他文档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609624" y="1389528"/>
          <a:ext cx="9013552" cy="497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54"/>
                <a:gridCol w="1209029"/>
                <a:gridCol w="6284569"/>
              </a:tblGrid>
              <a:tr h="3540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评价标准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每天的工作时间固定为一小时，符合条件得分为</a:t>
                      </a:r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分，不足一小时单项得分每少二十分钟扣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分，每多二十分钟加一分。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在布置任务后，完成度由整组讨论得出，基本没有完成得分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，完成一半得分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，完成度较高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，全部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完成评定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在评价完完成度后，完成评定由整组讨论得出，完成很差得分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，完成的还行得分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，完成的较好得分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，完成的非常好得分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在布置任务后，规定提交时间下，提前提交为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分，如果没有超过提交时间每二十分钟扣一分。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额外工作</a:t>
                      </a:r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在总分的基础上作加分，由小组讨论得出，正常可加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分</a:t>
                      </a:r>
                      <a:r>
                        <a:rPr lang="en-US" altLang="zh-CN" dirty="0" smtClean="0"/>
                        <a:t>-5</a:t>
                      </a:r>
                      <a:r>
                        <a:rPr lang="zh-CN" altLang="en-US" dirty="0" smtClean="0"/>
                        <a:t>分。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总评分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工时得分*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完成度*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完成评定*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提交时间*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额外工作得分。 满分为</a:t>
                      </a:r>
                      <a:r>
                        <a:rPr lang="en-US" altLang="zh-CN" dirty="0" smtClean="0"/>
                        <a:t>103-105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44834" y="1293543"/>
            <a:ext cx="3898667" cy="3168652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74179" y="2519723"/>
              <a:ext cx="3933293" cy="144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评分</a:t>
              </a:r>
              <a:endParaRPr lang="zh-CN" altLang="en-US" sz="6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988188" y="1267985"/>
            <a:ext cx="5336304" cy="34766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庄毓勋：制作</a:t>
            </a:r>
            <a:r>
              <a:rPr lang="en-US" altLang="zh-CN" sz="2000" dirty="0"/>
              <a:t>PPT</a:t>
            </a:r>
            <a:r>
              <a:rPr lang="zh-CN" altLang="en-US" sz="2000" dirty="0"/>
              <a:t>，演讲</a:t>
            </a:r>
            <a:r>
              <a:rPr lang="en-US" altLang="zh-CN" sz="2000" dirty="0"/>
              <a:t>PPT</a:t>
            </a:r>
            <a:r>
              <a:rPr lang="zh-CN" altLang="en-US" sz="2000" dirty="0"/>
              <a:t>，整合需求文档。得分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92.25</a:t>
            </a:r>
            <a:endParaRPr lang="en-US" altLang="zh-CN" sz="2000" b="1" dirty="0"/>
          </a:p>
          <a:p>
            <a:r>
              <a:rPr lang="zh-CN" altLang="en-US" sz="2000" dirty="0"/>
              <a:t>诸葛志相：甘特图，成本管理，项目章程，</a:t>
            </a:r>
            <a:r>
              <a:rPr lang="en-US" altLang="zh-CN" sz="2000" dirty="0"/>
              <a:t>QA</a:t>
            </a:r>
            <a:r>
              <a:rPr lang="zh-CN" altLang="en-US" sz="2000" dirty="0"/>
              <a:t>计划。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90</a:t>
            </a:r>
            <a:endParaRPr lang="en-US" altLang="zh-CN" sz="2000" b="1" dirty="0"/>
          </a:p>
          <a:p>
            <a:r>
              <a:rPr lang="zh-CN" altLang="en-US" sz="2000" dirty="0"/>
              <a:t>邓晰：配置管理、配置管理。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91</a:t>
            </a:r>
            <a:r>
              <a:rPr lang="en-US" altLang="zh-CN" sz="2000" b="1" dirty="0"/>
              <a:t>.</a:t>
            </a:r>
            <a:r>
              <a:rPr lang="en-US" altLang="zh-CN" sz="2000" b="1" dirty="0" smtClean="0"/>
              <a:t>25</a:t>
            </a:r>
            <a:endParaRPr lang="en-US" altLang="zh-CN" sz="2000" b="1" dirty="0"/>
          </a:p>
          <a:p>
            <a:r>
              <a:rPr lang="zh-CN" altLang="en-US" sz="2000" dirty="0"/>
              <a:t>陈伟峰：人力资源管理，干系人管理。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88.7</a:t>
            </a:r>
          </a:p>
          <a:p>
            <a:r>
              <a:rPr lang="zh-CN" altLang="en-US" sz="2000" dirty="0" smtClean="0"/>
              <a:t>程天珂</a:t>
            </a:r>
            <a:r>
              <a:rPr lang="zh-CN" altLang="en-US" sz="2000" dirty="0"/>
              <a:t>：范围管理，时间管理。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85.75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评价雷达图（时间</a:t>
            </a:r>
            <a:r>
              <a:rPr lang="en-US" altLang="zh-CN" sz="3200" b="1" dirty="0" smtClean="0"/>
              <a:t>11/21</a:t>
            </a:r>
            <a:r>
              <a:rPr lang="zh-CN" altLang="en-US" sz="3200" b="1" dirty="0" smtClean="0"/>
              <a:t>）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41" y="1661832"/>
            <a:ext cx="2798086" cy="168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9106" y="3474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陈伟峰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18" y="1680815"/>
            <a:ext cx="2671482" cy="164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37910" y="3544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程天珂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70" y="1661832"/>
            <a:ext cx="2792189" cy="167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50051" y="3588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邓晰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47" y="4087906"/>
            <a:ext cx="2498437" cy="152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0344" y="5721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诸葛志相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32" y="4129169"/>
            <a:ext cx="2483091" cy="1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90879" y="5811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庄毓勋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参考文献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1615" y="1428682"/>
            <a:ext cx="9538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1.《BlackBoard</a:t>
            </a:r>
            <a:r>
              <a:rPr lang="zh-CN" altLang="en-US" dirty="0" smtClean="0"/>
              <a:t>教室使用手册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作者：刘兰娟，出版社：上海财大，出版时间：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专利</a:t>
            </a:r>
            <a:r>
              <a:rPr lang="zh-CN" altLang="zh-CN" dirty="0"/>
              <a:t>检索及分析</a:t>
            </a:r>
            <a:r>
              <a:rPr lang="zh-CN" altLang="zh-CN" dirty="0" smtClean="0"/>
              <a:t>网站</a:t>
            </a:r>
            <a:r>
              <a:rPr lang="en-US" altLang="zh-CN" dirty="0">
                <a:hlinkClick r:id="rId4"/>
              </a:rPr>
              <a:t>http://www.pss-system.gov.cn</a:t>
            </a:r>
            <a:r>
              <a:rPr lang="en-US" altLang="zh-CN" dirty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日下午三点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赛课</a:t>
            </a:r>
            <a:r>
              <a:rPr lang="zh-CN" altLang="zh-CN" dirty="0" smtClean="0"/>
              <a:t>数据</a:t>
            </a:r>
            <a:r>
              <a:rPr lang="zh-CN" altLang="zh-CN" dirty="0"/>
              <a:t>来自维基百科，最后修改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27</a:t>
            </a:r>
            <a:r>
              <a:rPr lang="zh-CN" altLang="zh-CN" dirty="0" smtClean="0"/>
              <a:t>日</a:t>
            </a:r>
            <a:r>
              <a:rPr lang="zh-CN" altLang="en-US" dirty="0" smtClean="0"/>
              <a:t>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浙江大学城市学院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平台电脑网站截图</a:t>
            </a:r>
            <a:r>
              <a:rPr lang="en-US" altLang="zh-CN" dirty="0" smtClean="0">
                <a:hlinkClick r:id="rId5"/>
              </a:rPr>
              <a:t>http://bb.zucc.edu.cn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/>
              <a:t>浙江大学城市学院</a:t>
            </a:r>
            <a:r>
              <a:rPr lang="en-US" altLang="zh-CN" dirty="0"/>
              <a:t>BB</a:t>
            </a:r>
            <a:r>
              <a:rPr lang="zh-CN" altLang="en-US" dirty="0" smtClean="0"/>
              <a:t>平台手机版截图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://bb.zucc.edu.cn</a:t>
            </a:r>
            <a:r>
              <a:rPr lang="en-US" altLang="zh-CN" dirty="0"/>
              <a:t> </a:t>
            </a:r>
            <a:r>
              <a:rPr lang="zh-CN" altLang="en-US" dirty="0"/>
              <a:t>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zh-CN" altLang="en-US" dirty="0" smtClean="0"/>
              <a:t>下午五点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赛课网站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elearning.hpu.edu.cn/portal </a:t>
            </a:r>
            <a:r>
              <a:rPr lang="zh-CN" altLang="en-US" dirty="0" smtClean="0"/>
              <a:t>网站电脑页面截图，参考时间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赛课网站</a:t>
            </a:r>
            <a:r>
              <a:rPr lang="en-US" altLang="zh-CN" dirty="0">
                <a:hlinkClick r:id="rId6"/>
              </a:rPr>
              <a:t>http://elearning.hpu.edu.cn/portal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页面截</a:t>
            </a:r>
            <a:r>
              <a:rPr lang="zh-CN" altLang="en-US" dirty="0"/>
              <a:t>图，参考时间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日下午五点</a:t>
            </a:r>
            <a:r>
              <a:rPr lang="en-US" altLang="zh-CN" dirty="0"/>
              <a:t>35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/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/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感谢您的欣赏！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时间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99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6"/>
            <a:ext cx="4373687" cy="2100763"/>
            <a:chOff x="9251596" y="1579106"/>
            <a:chExt cx="4140416" cy="1796577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3557782" cy="837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8685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可行性分析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1523" y="1456344"/>
            <a:ext cx="3087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 SWOT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2.  </a:t>
            </a:r>
            <a:r>
              <a:rPr lang="zh-CN" altLang="zh-CN" sz="2000" dirty="0" smtClean="0"/>
              <a:t>市场可行性分析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3.  </a:t>
            </a:r>
            <a:r>
              <a:rPr lang="zh-CN" altLang="en-US" sz="2000" dirty="0" smtClean="0"/>
              <a:t>法律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4.  </a:t>
            </a:r>
            <a:r>
              <a:rPr lang="zh-CN" altLang="en-US" sz="2000" dirty="0" smtClean="0"/>
              <a:t>操作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5.  </a:t>
            </a:r>
            <a:r>
              <a:rPr lang="zh-CN" altLang="zh-CN" sz="2000" dirty="0" smtClean="0"/>
              <a:t>技术可行性分析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6.  </a:t>
            </a:r>
            <a:r>
              <a:rPr lang="zh-CN" altLang="zh-CN" sz="2000" dirty="0" smtClean="0"/>
              <a:t>时间</a:t>
            </a:r>
            <a:r>
              <a:rPr lang="zh-CN" altLang="zh-CN" sz="2000" dirty="0"/>
              <a:t>和资源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7.  </a:t>
            </a:r>
            <a:r>
              <a:rPr lang="zh-CN" altLang="zh-CN" sz="2000" dirty="0" smtClean="0"/>
              <a:t>知识产权可行性分析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8.  </a:t>
            </a:r>
            <a:r>
              <a:rPr lang="zh-CN" altLang="en-US" sz="2000" dirty="0" smtClean="0"/>
              <a:t>经济</a:t>
            </a:r>
            <a:r>
              <a:rPr lang="zh-CN" altLang="zh-CN" sz="2000" dirty="0" smtClean="0"/>
              <a:t>可行性分析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27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/>
              <a:t>SWOT</a:t>
            </a:r>
            <a:r>
              <a:rPr lang="zh-CN" altLang="zh-CN" sz="3200" dirty="0"/>
              <a:t>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4702" y="1368300"/>
            <a:ext cx="84396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优势</a:t>
            </a:r>
            <a:r>
              <a:rPr lang="zh-CN" altLang="en-US" sz="2000" b="1" dirty="0" smtClean="0"/>
              <a:t>：</a:t>
            </a:r>
            <a:endParaRPr lang="zh-CN" altLang="zh-CN" sz="2000" b="1" dirty="0"/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内合作关系和谐，有着完成这一共同目标的决心。</a:t>
            </a:r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认真</a:t>
            </a:r>
            <a:r>
              <a:rPr lang="zh-CN" altLang="zh-CN" sz="2000" dirty="0"/>
              <a:t>对待老师的课程，不敢马虎处理，可以把大量时间投入到对软件</a:t>
            </a:r>
            <a:r>
              <a:rPr lang="zh-CN" altLang="zh-CN" sz="2000" dirty="0" smtClean="0"/>
              <a:t>需上</a:t>
            </a:r>
            <a:r>
              <a:rPr lang="zh-CN" altLang="zh-CN" sz="2000" dirty="0"/>
              <a:t>。</a:t>
            </a:r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对于</a:t>
            </a:r>
            <a:r>
              <a:rPr lang="zh-CN" altLang="zh-CN" sz="2000" dirty="0"/>
              <a:t>现有教学辅助网站存在想要改进的点，并且有决心可以做的更好。</a:t>
            </a:r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内成员学习能力强，对待新的事物有着很快的接收能力和运用能力。</a:t>
            </a:r>
          </a:p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>
                <a:solidFill>
                  <a:srgbClr val="FF0000"/>
                </a:solidFill>
              </a:rPr>
              <a:t>劣势</a:t>
            </a:r>
            <a:r>
              <a:rPr lang="zh-CN" altLang="zh-CN" sz="2000" b="1" dirty="0"/>
              <a:t>：</a:t>
            </a:r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内成员中会网站交互设计的人并不多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其他</a:t>
            </a:r>
            <a:r>
              <a:rPr lang="zh-CN" altLang="zh-CN" sz="2000" dirty="0"/>
              <a:t>课程的压力也不容小觑。</a:t>
            </a:r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内成员对于软件需求的认识不够深刻，需要更多时间学习和提升。</a:t>
            </a:r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课程</a:t>
            </a:r>
            <a:r>
              <a:rPr lang="zh-CN" altLang="zh-CN" sz="2000" dirty="0"/>
              <a:t>老师严格要求，组内成员要学会抗压并且更改自己错误的方面。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3942" y="2479307"/>
            <a:ext cx="83947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目前</a:t>
            </a:r>
            <a:r>
              <a:rPr lang="zh-CN" altLang="zh-CN" sz="2000" dirty="0"/>
              <a:t>的比较火热的教学辅助平台有：</a:t>
            </a:r>
            <a:r>
              <a:rPr lang="en-US" altLang="zh-CN" sz="2000" dirty="0">
                <a:solidFill>
                  <a:srgbClr val="FF0000"/>
                </a:solidFill>
              </a:rPr>
              <a:t>Moodle</a:t>
            </a:r>
            <a:r>
              <a:rPr lang="zh-CN" altLang="zh-CN" sz="2000" dirty="0"/>
              <a:t>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sakai</a:t>
            </a:r>
            <a:r>
              <a:rPr lang="zh-CN" altLang="en-US" sz="2000" dirty="0" smtClean="0"/>
              <a:t>（赛课）</a:t>
            </a:r>
            <a:r>
              <a:rPr lang="zh-CN" altLang="zh-CN" sz="2000" dirty="0" smtClean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drupal</a:t>
            </a:r>
            <a:r>
              <a:rPr lang="zh-CN" altLang="zh-CN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Blackboard</a:t>
            </a:r>
            <a:r>
              <a:rPr lang="en-US" altLang="zh-CN" sz="2000" dirty="0"/>
              <a:t> </a:t>
            </a:r>
            <a:r>
              <a:rPr lang="zh-CN" altLang="zh-CN" sz="2000" dirty="0"/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THEO</a:t>
            </a:r>
            <a:r>
              <a:rPr lang="zh-CN" altLang="en-US" sz="2000" dirty="0" smtClean="0"/>
              <a:t>。其中</a:t>
            </a:r>
            <a:r>
              <a:rPr lang="en-US" altLang="zh-CN" sz="2000" dirty="0" smtClean="0"/>
              <a:t>Moodle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sakai</a:t>
            </a:r>
            <a:r>
              <a:rPr lang="zh-CN" altLang="en-US" sz="2000" dirty="0"/>
              <a:t>（赛课）</a:t>
            </a:r>
            <a:r>
              <a:rPr lang="zh-CN" altLang="zh-CN" sz="2000" dirty="0" smtClean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开源的，适用于</a:t>
            </a:r>
            <a:r>
              <a:rPr lang="zh-CN" altLang="zh-CN" sz="2000" dirty="0">
                <a:solidFill>
                  <a:srgbClr val="FF0000"/>
                </a:solidFill>
              </a:rPr>
              <a:t>二次</a:t>
            </a:r>
            <a:r>
              <a:rPr lang="zh-CN" altLang="zh-CN" sz="2000" dirty="0" smtClean="0">
                <a:solidFill>
                  <a:srgbClr val="FF0000"/>
                </a:solidFill>
              </a:rPr>
              <a:t>开发</a:t>
            </a:r>
            <a:r>
              <a:rPr lang="zh-CN" altLang="zh-CN" sz="2000" dirty="0" smtClean="0"/>
              <a:t>。</a:t>
            </a:r>
            <a:r>
              <a:rPr lang="en-US" altLang="zh-CN" sz="2000" dirty="0"/>
              <a:t> Blackboard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THEOL</a:t>
            </a:r>
            <a:r>
              <a:rPr lang="zh-CN" altLang="en-US" sz="2000" dirty="0" smtClean="0"/>
              <a:t>不是开源的。它们</a:t>
            </a:r>
            <a:r>
              <a:rPr lang="zh-CN" altLang="zh-CN" sz="2000" dirty="0" smtClean="0"/>
              <a:t>支持</a:t>
            </a:r>
            <a:r>
              <a:rPr lang="zh-CN" altLang="zh-CN" sz="2000" dirty="0"/>
              <a:t>百万级用户的商业</a:t>
            </a:r>
            <a:r>
              <a:rPr lang="en-US" altLang="zh-CN" sz="2000" dirty="0"/>
              <a:t>e-Learning</a:t>
            </a:r>
            <a:r>
              <a:rPr lang="zh-CN" altLang="zh-CN" sz="2000" dirty="0"/>
              <a:t>平台，有专业的 </a:t>
            </a:r>
            <a:r>
              <a:rPr lang="zh-CN" altLang="zh-CN" sz="2000" dirty="0">
                <a:solidFill>
                  <a:srgbClr val="FF0000"/>
                </a:solidFill>
              </a:rPr>
              <a:t>技术研究</a:t>
            </a:r>
            <a:r>
              <a:rPr lang="zh-CN" altLang="zh-CN" sz="2000" dirty="0"/>
              <a:t>和</a:t>
            </a:r>
            <a:r>
              <a:rPr lang="zh-CN" altLang="zh-CN" sz="2000" dirty="0">
                <a:solidFill>
                  <a:srgbClr val="FF0000"/>
                </a:solidFill>
              </a:rPr>
              <a:t>技术团队</a:t>
            </a:r>
            <a:r>
              <a:rPr lang="zh-CN" altLang="zh-CN" sz="2000" dirty="0"/>
              <a:t>，主要面向高校或科研机构提 供专业的网络教学支持，集成性较高，平台运行</a:t>
            </a:r>
            <a:r>
              <a:rPr lang="zh-CN" altLang="zh-CN" sz="2000" dirty="0">
                <a:solidFill>
                  <a:srgbClr val="FF0000"/>
                </a:solidFill>
              </a:rPr>
              <a:t>稳定</a:t>
            </a:r>
            <a:r>
              <a:rPr lang="zh-CN" altLang="zh-CN" sz="2000" dirty="0"/>
              <a:t>，能够保证持续的更新建设。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4589</Words>
  <Application>Microsoft Office PowerPoint</Application>
  <PresentationFormat>自定义</PresentationFormat>
  <Paragraphs>841</Paragraphs>
  <Slides>59</Slides>
  <Notes>59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天宇科技</cp:lastModifiedBy>
  <cp:revision>73</cp:revision>
  <dcterms:created xsi:type="dcterms:W3CDTF">2018-09-05T05:55:00Z</dcterms:created>
  <dcterms:modified xsi:type="dcterms:W3CDTF">2018-11-29T07:50:46Z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