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3"/>
  </p:sldMasterIdLst>
  <p:notesMasterIdLst>
    <p:notesMasterId r:id="rId12"/>
  </p:notesMasterIdLst>
  <p:sldIdLst>
    <p:sldId id="258" r:id="rId4"/>
    <p:sldId id="302" r:id="rId5"/>
    <p:sldId id="303" r:id="rId6"/>
    <p:sldId id="2328" r:id="rId7"/>
    <p:sldId id="2193" r:id="rId8"/>
    <p:sldId id="2329" r:id="rId9"/>
    <p:sldId id="2194" r:id="rId10"/>
    <p:sldId id="2330" r:id="rId11"/>
    <p:sldId id="2331" r:id="rId13"/>
    <p:sldId id="2332" r:id="rId14"/>
    <p:sldId id="2333" r:id="rId15"/>
    <p:sldId id="2195" r:id="rId16"/>
    <p:sldId id="2348" r:id="rId17"/>
    <p:sldId id="2349" r:id="rId18"/>
    <p:sldId id="2350" r:id="rId19"/>
    <p:sldId id="2351" r:id="rId20"/>
    <p:sldId id="2352" r:id="rId21"/>
    <p:sldId id="2214" r:id="rId22"/>
    <p:sldId id="2215" r:id="rId23"/>
    <p:sldId id="2261" r:id="rId24"/>
    <p:sldId id="2262" r:id="rId25"/>
    <p:sldId id="2263" r:id="rId26"/>
    <p:sldId id="2196" r:id="rId27"/>
    <p:sldId id="2252" r:id="rId28"/>
    <p:sldId id="2216" r:id="rId29"/>
    <p:sldId id="2217" r:id="rId30"/>
    <p:sldId id="2253" r:id="rId31"/>
    <p:sldId id="2254" r:id="rId32"/>
    <p:sldId id="2255" r:id="rId33"/>
    <p:sldId id="2256" r:id="rId34"/>
    <p:sldId id="2257" r:id="rId35"/>
    <p:sldId id="2258" r:id="rId36"/>
    <p:sldId id="2259" r:id="rId37"/>
    <p:sldId id="2260" r:id="rId38"/>
    <p:sldId id="2197" r:id="rId39"/>
    <p:sldId id="2218" r:id="rId40"/>
    <p:sldId id="2219" r:id="rId41"/>
    <p:sldId id="2265" r:id="rId42"/>
    <p:sldId id="2266" r:id="rId43"/>
    <p:sldId id="2267" r:id="rId44"/>
    <p:sldId id="2310" r:id="rId45"/>
    <p:sldId id="2311" r:id="rId46"/>
    <p:sldId id="2312" r:id="rId47"/>
    <p:sldId id="2313" r:id="rId48"/>
    <p:sldId id="2314" r:id="rId49"/>
    <p:sldId id="2315" r:id="rId50"/>
    <p:sldId id="2316" r:id="rId51"/>
    <p:sldId id="2317" r:id="rId52"/>
    <p:sldId id="2318" r:id="rId53"/>
    <p:sldId id="2319" r:id="rId54"/>
    <p:sldId id="2320" r:id="rId55"/>
    <p:sldId id="2321" r:id="rId56"/>
    <p:sldId id="2322" r:id="rId57"/>
    <p:sldId id="2323" r:id="rId58"/>
    <p:sldId id="2324" r:id="rId59"/>
    <p:sldId id="2325" r:id="rId60"/>
    <p:sldId id="2326" r:id="rId61"/>
    <p:sldId id="2327" r:id="rId62"/>
    <p:sldId id="2198" r:id="rId63"/>
    <p:sldId id="2334" r:id="rId64"/>
    <p:sldId id="2335" r:id="rId65"/>
    <p:sldId id="2336" r:id="rId66"/>
    <p:sldId id="2337" r:id="rId67"/>
    <p:sldId id="2338" r:id="rId68"/>
    <p:sldId id="2339" r:id="rId69"/>
    <p:sldId id="2340" r:id="rId70"/>
    <p:sldId id="2199" r:id="rId71"/>
    <p:sldId id="2341" r:id="rId72"/>
    <p:sldId id="2342" r:id="rId73"/>
    <p:sldId id="2343" r:id="rId74"/>
    <p:sldId id="2344" r:id="rId75"/>
    <p:sldId id="2345" r:id="rId76"/>
    <p:sldId id="2346" r:id="rId77"/>
    <p:sldId id="389" r:id="rId78"/>
    <p:sldId id="2347" r:id="rId79"/>
    <p:sldId id="2183" r:id="rId8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B43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8000" autoAdjust="0"/>
    <p:restoredTop sz="94660"/>
  </p:normalViewPr>
  <p:slideViewPr>
    <p:cSldViewPr snapToGrid="0" showGuides="1">
      <p:cViewPr>
        <p:scale>
          <a:sx n="50" d="100"/>
          <a:sy n="50" d="100"/>
        </p:scale>
        <p:origin x="951" y="867"/>
      </p:cViewPr>
      <p:guideLst>
        <p:guide orient="horz" pos="2146"/>
        <p:guide pos="3839"/>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27E41-46EB-4ABF-BDF4-0B6B200B357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E6354-8D1B-465E-9BF5-60AFF9D496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336800" y="356628"/>
            <a:ext cx="7518400" cy="471366"/>
          </a:xfrm>
          <a:prstGeom prst="rect">
            <a:avLst/>
          </a:prstGeom>
        </p:spPr>
        <p:txBody>
          <a:bodyPr wrap="none" lIns="0" tIns="0" rIns="0" bIns="0" anchor="ctr">
            <a:noAutofit/>
          </a:bodyPr>
          <a:lstStyle>
            <a:lvl1pPr algn="ctr">
              <a:defRPr sz="3200" b="1" baseline="0">
                <a:solidFill>
                  <a:schemeClr val="bg1">
                    <a:lumMod val="95000"/>
                  </a:schemeClr>
                </a:solidFill>
              </a:defRPr>
            </a:lvl1pPr>
          </a:lstStyle>
          <a:p>
            <a:r>
              <a:rPr lang="en-US" dirty="0"/>
              <a:t>Click To Edit Master Title Style</a:t>
            </a:r>
            <a:endParaRPr lang="en-US" dirty="0"/>
          </a:p>
        </p:txBody>
      </p:sp>
      <p:sp>
        <p:nvSpPr>
          <p:cNvPr id="6" name="Text Placeholder 3"/>
          <p:cNvSpPr>
            <a:spLocks noGrp="1"/>
          </p:cNvSpPr>
          <p:nvPr>
            <p:ph type="body" sz="half" idx="2" hasCustomPrompt="1"/>
          </p:nvPr>
        </p:nvSpPr>
        <p:spPr>
          <a:xfrm>
            <a:off x="3352801" y="825950"/>
            <a:ext cx="5486400" cy="267662"/>
          </a:xfrm>
          <a:prstGeom prst="rect">
            <a:avLst/>
          </a:prstGeom>
        </p:spPr>
        <p:txBody>
          <a:bodyPr wrap="square" lIns="0" tIns="0" rIns="0" bIns="0" anchor="ctr">
            <a:noAutofit/>
          </a:bodyPr>
          <a:lstStyle>
            <a:lvl1pPr marL="0" indent="0" algn="ctr">
              <a:buNone/>
              <a:defRPr sz="1600" b="1" i="0" baseline="0">
                <a:solidFill>
                  <a:schemeClr val="bg1">
                    <a:lumMod val="9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dirty="0"/>
              <a:t>Subtext Goes Here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400175" y="2149475"/>
            <a:ext cx="2197100" cy="2197100"/>
          </a:xfrm>
          <a:prstGeom prst="ellipse">
            <a:avLst/>
          </a:prstGeom>
        </p:spPr>
        <p:txBody>
          <a:bodyPr/>
          <a:lstStyle/>
          <a:p>
            <a:endParaRPr lang="fr-CA"/>
          </a:p>
        </p:txBody>
      </p:sp>
      <p:sp>
        <p:nvSpPr>
          <p:cNvPr id="8" name="Picture Placeholder 6"/>
          <p:cNvSpPr>
            <a:spLocks noGrp="1"/>
          </p:cNvSpPr>
          <p:nvPr>
            <p:ph type="pic" sz="quarter" idx="11"/>
          </p:nvPr>
        </p:nvSpPr>
        <p:spPr>
          <a:xfrm>
            <a:off x="4997450" y="2149475"/>
            <a:ext cx="2197100" cy="2197100"/>
          </a:xfrm>
          <a:prstGeom prst="ellipse">
            <a:avLst/>
          </a:prstGeom>
        </p:spPr>
        <p:txBody>
          <a:bodyPr/>
          <a:lstStyle/>
          <a:p>
            <a:endParaRPr lang="fr-CA"/>
          </a:p>
        </p:txBody>
      </p:sp>
      <p:sp>
        <p:nvSpPr>
          <p:cNvPr id="9" name="Picture Placeholder 6"/>
          <p:cNvSpPr>
            <a:spLocks noGrp="1"/>
          </p:cNvSpPr>
          <p:nvPr>
            <p:ph type="pic" sz="quarter" idx="12"/>
          </p:nvPr>
        </p:nvSpPr>
        <p:spPr>
          <a:xfrm>
            <a:off x="8594725" y="2149475"/>
            <a:ext cx="2197100" cy="2197100"/>
          </a:xfrm>
          <a:prstGeom prst="ellipse">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sp>
        <p:nvSpPr>
          <p:cNvPr id="6" name="Picture Placeholder 2"/>
          <p:cNvSpPr>
            <a:spLocks noGrp="1"/>
          </p:cNvSpPr>
          <p:nvPr>
            <p:ph type="pic" sz="quarter" idx="12" hasCustomPrompt="1"/>
          </p:nvPr>
        </p:nvSpPr>
        <p:spPr>
          <a:xfrm>
            <a:off x="4728646" y="1545087"/>
            <a:ext cx="2181112" cy="3893868"/>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1_Title Slide">
    <p:spTree>
      <p:nvGrpSpPr>
        <p:cNvPr id="1" name=""/>
        <p:cNvGrpSpPr/>
        <p:nvPr/>
      </p:nvGrpSpPr>
      <p:grpSpPr>
        <a:xfrm>
          <a:off x="0" y="0"/>
          <a:ext cx="0" cy="0"/>
          <a:chOff x="0" y="0"/>
          <a:chExt cx="0" cy="0"/>
        </a:xfrm>
      </p:grpSpPr>
      <p:sp>
        <p:nvSpPr>
          <p:cNvPr id="8" name="Picture Placeholder 2"/>
          <p:cNvSpPr>
            <a:spLocks noGrp="1"/>
          </p:cNvSpPr>
          <p:nvPr>
            <p:ph type="pic" sz="quarter" idx="12" hasCustomPrompt="1"/>
          </p:nvPr>
        </p:nvSpPr>
        <p:spPr>
          <a:xfrm>
            <a:off x="1301462" y="2305451"/>
            <a:ext cx="5393806" cy="3380453"/>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1649375" y="1429503"/>
            <a:ext cx="3463137" cy="4548622"/>
          </a:xfrm>
          <a:prstGeom prst="rect">
            <a:avLst/>
          </a:prstGeom>
        </p:spPr>
        <p:txBody>
          <a:bodyPr/>
          <a:lstStyle/>
          <a:p>
            <a:endParaRPr lang="fr-CA" dirty="0"/>
          </a:p>
        </p:txBody>
      </p:sp>
      <p:sp>
        <p:nvSpPr>
          <p:cNvPr id="10" name="Picture Placeholder 6"/>
          <p:cNvSpPr>
            <a:spLocks noGrp="1"/>
          </p:cNvSpPr>
          <p:nvPr>
            <p:ph type="pic" sz="quarter" idx="11"/>
          </p:nvPr>
        </p:nvSpPr>
        <p:spPr>
          <a:xfrm>
            <a:off x="5239381" y="1429502"/>
            <a:ext cx="1863278" cy="2331823"/>
          </a:xfrm>
          <a:prstGeom prst="rect">
            <a:avLst/>
          </a:prstGeom>
        </p:spPr>
        <p:txBody>
          <a:bodyPr/>
          <a:lstStyle/>
          <a:p>
            <a:endParaRPr lang="fr-CA"/>
          </a:p>
        </p:txBody>
      </p:sp>
      <p:sp>
        <p:nvSpPr>
          <p:cNvPr id="12" name="Picture Placeholder 6"/>
          <p:cNvSpPr>
            <a:spLocks noGrp="1"/>
          </p:cNvSpPr>
          <p:nvPr>
            <p:ph type="pic" sz="quarter" idx="12"/>
          </p:nvPr>
        </p:nvSpPr>
        <p:spPr>
          <a:xfrm>
            <a:off x="5239381" y="3880884"/>
            <a:ext cx="5450058" cy="2097241"/>
          </a:xfrm>
          <a:prstGeom prst="rect">
            <a:avLst/>
          </a:prstGeom>
        </p:spPr>
        <p:txBody>
          <a:bodyPr/>
          <a:lstStyle/>
          <a:p>
            <a:endParaRPr lang="fr-CA" dirty="0"/>
          </a:p>
        </p:txBody>
      </p:sp>
      <p:sp>
        <p:nvSpPr>
          <p:cNvPr id="13" name="Picture Placeholder 6"/>
          <p:cNvSpPr>
            <a:spLocks noGrp="1"/>
          </p:cNvSpPr>
          <p:nvPr>
            <p:ph type="pic" sz="quarter" idx="14"/>
          </p:nvPr>
        </p:nvSpPr>
        <p:spPr>
          <a:xfrm>
            <a:off x="7229528" y="1429501"/>
            <a:ext cx="3459910" cy="2340027"/>
          </a:xfrm>
          <a:prstGeom prst="rect">
            <a:avLst/>
          </a:prstGeo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Normal Center no title">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
        <p:nvSpPr>
          <p:cNvPr id="15" name="Picture Placeholder 14"/>
          <p:cNvSpPr>
            <a:spLocks noGrp="1"/>
          </p:cNvSpPr>
          <p:nvPr userDrawn="1">
            <p:ph type="pic" sz="quarter" idx="14"/>
          </p:nvPr>
        </p:nvSpPr>
        <p:spPr>
          <a:xfrm>
            <a:off x="924729" y="2099434"/>
            <a:ext cx="1517498" cy="1517498"/>
          </a:xfrm>
          <a:prstGeom prst="ellipse">
            <a:avLst/>
          </a:prstGeom>
        </p:spPr>
        <p:txBody>
          <a:bodyPr/>
          <a:lstStyle/>
          <a:p>
            <a:endParaRPr lang="fr-CA"/>
          </a:p>
        </p:txBody>
      </p:sp>
      <p:sp>
        <p:nvSpPr>
          <p:cNvPr id="36" name="Picture Placeholder 14"/>
          <p:cNvSpPr>
            <a:spLocks noGrp="1"/>
          </p:cNvSpPr>
          <p:nvPr>
            <p:ph type="pic" sz="quarter" idx="15"/>
          </p:nvPr>
        </p:nvSpPr>
        <p:spPr>
          <a:xfrm>
            <a:off x="6441609" y="2099434"/>
            <a:ext cx="1517498" cy="1517498"/>
          </a:xfrm>
          <a:prstGeom prst="ellipse">
            <a:avLst/>
          </a:prstGeom>
        </p:spPr>
        <p:txBody>
          <a:bodyPr/>
          <a:lstStyle/>
          <a:p>
            <a:endParaRPr lang="fr-CA"/>
          </a:p>
        </p:txBody>
      </p:sp>
      <p:sp>
        <p:nvSpPr>
          <p:cNvPr id="39" name="Picture Placeholder 14"/>
          <p:cNvSpPr>
            <a:spLocks noGrp="1"/>
          </p:cNvSpPr>
          <p:nvPr>
            <p:ph type="pic" sz="quarter" idx="16"/>
          </p:nvPr>
        </p:nvSpPr>
        <p:spPr>
          <a:xfrm>
            <a:off x="924729" y="4390497"/>
            <a:ext cx="1517498" cy="1517498"/>
          </a:xfrm>
          <a:prstGeom prst="ellipse">
            <a:avLst/>
          </a:prstGeom>
        </p:spPr>
        <p:txBody>
          <a:bodyPr/>
          <a:lstStyle/>
          <a:p>
            <a:endParaRPr lang="fr-CA"/>
          </a:p>
        </p:txBody>
      </p:sp>
      <p:sp>
        <p:nvSpPr>
          <p:cNvPr id="40" name="Picture Placeholder 14"/>
          <p:cNvSpPr>
            <a:spLocks noGrp="1"/>
          </p:cNvSpPr>
          <p:nvPr>
            <p:ph type="pic" sz="quarter" idx="17"/>
          </p:nvPr>
        </p:nvSpPr>
        <p:spPr>
          <a:xfrm>
            <a:off x="6441609" y="4390497"/>
            <a:ext cx="1517498" cy="1517498"/>
          </a:xfrm>
          <a:prstGeom prst="ellipse">
            <a:avLst/>
          </a:prstGeom>
        </p:spPr>
        <p:txBody>
          <a:bodyPr/>
          <a:lstStyle/>
          <a:p>
            <a:endParaRPr lang="fr-CA"/>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00485" y="2018341"/>
            <a:ext cx="2422394" cy="2349381"/>
          </a:xfrm>
        </p:spPr>
        <p:txBody>
          <a:bodyPr/>
          <a:lstStyle/>
          <a:p>
            <a:endParaRPr lang="fr-CA"/>
          </a:p>
        </p:txBody>
      </p:sp>
      <p:sp>
        <p:nvSpPr>
          <p:cNvPr id="12" name="Picture Placeholder 6"/>
          <p:cNvSpPr>
            <a:spLocks noGrp="1"/>
          </p:cNvSpPr>
          <p:nvPr>
            <p:ph type="pic" sz="quarter" idx="11"/>
          </p:nvPr>
        </p:nvSpPr>
        <p:spPr>
          <a:xfrm>
            <a:off x="3423364" y="2018341"/>
            <a:ext cx="2422394" cy="2349381"/>
          </a:xfrm>
        </p:spPr>
        <p:txBody>
          <a:bodyPr/>
          <a:lstStyle/>
          <a:p>
            <a:endParaRPr lang="fr-CA"/>
          </a:p>
        </p:txBody>
      </p:sp>
      <p:sp>
        <p:nvSpPr>
          <p:cNvPr id="13" name="Picture Placeholder 6"/>
          <p:cNvSpPr>
            <a:spLocks noGrp="1"/>
          </p:cNvSpPr>
          <p:nvPr>
            <p:ph type="pic" sz="quarter" idx="12"/>
          </p:nvPr>
        </p:nvSpPr>
        <p:spPr>
          <a:xfrm>
            <a:off x="6346243" y="2018341"/>
            <a:ext cx="2422394" cy="2349381"/>
          </a:xfrm>
        </p:spPr>
        <p:txBody>
          <a:bodyPr/>
          <a:lstStyle/>
          <a:p>
            <a:endParaRPr lang="fr-CA"/>
          </a:p>
        </p:txBody>
      </p:sp>
      <p:sp>
        <p:nvSpPr>
          <p:cNvPr id="14" name="Picture Placeholder 6"/>
          <p:cNvSpPr>
            <a:spLocks noGrp="1"/>
          </p:cNvSpPr>
          <p:nvPr>
            <p:ph type="pic" sz="quarter" idx="13"/>
          </p:nvPr>
        </p:nvSpPr>
        <p:spPr>
          <a:xfrm>
            <a:off x="9269122" y="2018341"/>
            <a:ext cx="2422394" cy="2349381"/>
          </a:xfrm>
        </p:spPr>
        <p:txBody>
          <a:bodyPr/>
          <a:lstStyle/>
          <a:p>
            <a:endParaRPr lang="fr-CA"/>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F5551FD-DB33-41FC-9DCD-DDD77291A69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2FE4F5-FC13-4609-8FF9-B136E313D37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5" Type="http://schemas.openxmlformats.org/officeDocument/2006/relationships/theme" Target="../theme/theme2.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0" Type="http://schemas.openxmlformats.org/officeDocument/2006/relationships/slideLayout" Target="../slideLayouts/slideLayout44.xml"/><Relationship Id="rId2" Type="http://schemas.openxmlformats.org/officeDocument/2006/relationships/slideLayout" Target="../slideLayouts/slideLayout26.xml"/><Relationship Id="rId19" Type="http://schemas.openxmlformats.org/officeDocument/2006/relationships/slideLayout" Target="../slideLayouts/slideLayout43.xml"/><Relationship Id="rId18" Type="http://schemas.openxmlformats.org/officeDocument/2006/relationships/slideLayout" Target="../slideLayouts/slideLayout42.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551FD-DB33-41FC-9DCD-DDD77291A69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FE4F5-FC13-4609-8FF9-B136E313D37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png"/><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png"/><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png"/><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jpeg"/><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6.png"/><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3.png"/><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4.png"/><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5.png"/><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6.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6.png"/><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7.png"/><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8.png"/><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64.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19.png"/><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65.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0.png"/><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36.xml"/><Relationship Id="rId4" Type="http://schemas.openxmlformats.org/officeDocument/2006/relationships/image" Target="../media/image21.png"/><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73.xml.rels><?xml version="1.0" encoding="UTF-8" standalone="yes"?>
<Relationships xmlns="http://schemas.openxmlformats.org/package/2006/relationships"><Relationship Id="rId4" Type="http://schemas.openxmlformats.org/officeDocument/2006/relationships/slideLayout" Target="../slideLayouts/slideLayout43.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1.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6.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53546" y="-453544"/>
            <a:ext cx="3581844" cy="4488934"/>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524125" y="2359630"/>
            <a:ext cx="7143750" cy="922020"/>
          </a:xfrm>
          <a:prstGeom prst="rect">
            <a:avLst/>
          </a:prstGeom>
          <a:noFill/>
        </p:spPr>
        <p:txBody>
          <a:bodyPr wrap="square" rtlCol="0">
            <a:spAutoFit/>
          </a:bodyPr>
          <a:lstStyle/>
          <a:p>
            <a:pPr algn="ctr"/>
            <a:r>
              <a:rPr 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第一章</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sym typeface="+mn-ea"/>
              </a:rPr>
              <a:t>·</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UML</a:t>
            </a:r>
            <a:r>
              <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概述</a:t>
            </a:r>
            <a:r>
              <a:rPr lang="en-US" altLang="zh-CN"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rPr>
              <a:t> </a:t>
            </a:r>
            <a:endParaRPr lang="zh-CN" altLang="en-US" sz="5400" spc="-150" dirty="0">
              <a:effectLst>
                <a:outerShdw blurRad="63500" sx="102000" sy="102000" algn="ctr" rotWithShape="0">
                  <a:prstClr val="black">
                    <a:alpha val="40000"/>
                  </a:prstClr>
                </a:outerShdw>
              </a:effectLst>
              <a:latin typeface="华康俪金黑W8(P)" panose="020B0800000000000000" pitchFamily="34" charset="-122"/>
              <a:ea typeface="华康俪金黑W8(P)" panose="020B0800000000000000" pitchFamily="34" charset="-122"/>
            </a:endParaRPr>
          </a:p>
        </p:txBody>
      </p:sp>
      <p:sp>
        <p:nvSpPr>
          <p:cNvPr id="21" name="矩形 20"/>
          <p:cNvSpPr/>
          <p:nvPr/>
        </p:nvSpPr>
        <p:spPr>
          <a:xfrm>
            <a:off x="4239091" y="4104100"/>
            <a:ext cx="1581150" cy="394270"/>
          </a:xfrm>
          <a:prstGeom prst="rect">
            <a:avLst/>
          </a:prstGeom>
          <a:solidFill>
            <a:srgbClr val="202856"/>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3" name="矩形 22"/>
          <p:cNvSpPr/>
          <p:nvPr/>
        </p:nvSpPr>
        <p:spPr>
          <a:xfrm>
            <a:off x="6424303" y="4104100"/>
            <a:ext cx="1581150" cy="394270"/>
          </a:xfrm>
          <a:prstGeom prst="rect">
            <a:avLst/>
          </a:prstGeom>
          <a:solidFill>
            <a:srgbClr val="20285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a:ea typeface="微软雅黑" panose="020B0503020204020204" charset="-122"/>
              <a:cs typeface="+mn-cs"/>
            </a:endParaRPr>
          </a:p>
        </p:txBody>
      </p:sp>
      <p:sp>
        <p:nvSpPr>
          <p:cNvPr id="24" name="文本框 23"/>
          <p:cNvSpPr txBox="1"/>
          <p:nvPr/>
        </p:nvSpPr>
        <p:spPr>
          <a:xfrm>
            <a:off x="4404827" y="4147982"/>
            <a:ext cx="1249680" cy="30670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演讲：庄毓勋</a:t>
            </a:r>
            <a:endPar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
        <p:nvSpPr>
          <p:cNvPr id="25" name="文本框 24"/>
          <p:cNvSpPr txBox="1"/>
          <p:nvPr/>
        </p:nvSpPr>
        <p:spPr>
          <a:xfrm>
            <a:off x="6686171" y="4147915"/>
            <a:ext cx="1029970" cy="30670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小组：</a:t>
            </a:r>
            <a:r>
              <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rPr>
              <a:t>G14</a:t>
            </a:r>
            <a:endParaRPr kumimoji="0" lang="en-US" altLang="zh-CN" sz="1400" b="0" i="0" u="none" strike="noStrike" kern="1200" cap="none" spc="0" normalizeH="0" baseline="0" noProof="0" dirty="0">
              <a:ln>
                <a:noFill/>
              </a:ln>
              <a:solidFill>
                <a:schemeClr val="bg1"/>
              </a:solidFill>
              <a:effectLst/>
              <a:uLnTx/>
              <a:uFillTx/>
              <a:latin typeface="Agency FB" panose="020B0503020202020204" pitchFamily="34" charset="0"/>
              <a:ea typeface="微软雅黑" panose="020B050302020402020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吸收</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85595"/>
            <a:ext cx="3851910" cy="1476375"/>
          </a:xfrm>
          <a:prstGeom prst="rect">
            <a:avLst/>
          </a:prstGeom>
          <a:noFill/>
        </p:spPr>
        <p:txBody>
          <a:bodyPr wrap="square" rtlCol="0">
            <a:spAutoFit/>
          </a:bodyPr>
          <a:p>
            <a:r>
              <a:rPr lang="en-US" altLang="zh-CN"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吸收了面向对象领域中各种优秀的思想，其中也包括非</a:t>
            </a:r>
            <a:r>
              <a:rPr lang="en-US" altLang="zh-CN" dirty="0">
                <a:solidFill>
                  <a:schemeClr val="bg1">
                    <a:lumMod val="50000"/>
                  </a:schemeClr>
                </a:solidFill>
                <a:latin typeface="微软雅黑" panose="020B0503020204020204" charset="-122"/>
                <a:ea typeface="微软雅黑" panose="020B0503020204020204" charset="-122"/>
                <a:sym typeface="+mn-ea"/>
              </a:rPr>
              <a:t>OO</a:t>
            </a:r>
            <a:r>
              <a:rPr lang="zh-CN" altLang="en-US" dirty="0">
                <a:solidFill>
                  <a:schemeClr val="bg1">
                    <a:lumMod val="50000"/>
                  </a:schemeClr>
                </a:solidFill>
                <a:latin typeface="微软雅黑" panose="020B0503020204020204" charset="-122"/>
                <a:ea typeface="微软雅黑" panose="020B0503020204020204" charset="-122"/>
                <a:sym typeface="+mn-ea"/>
              </a:rPr>
              <a:t>方法的影响</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2962910"/>
            <a:ext cx="5136515" cy="2030095"/>
          </a:xfrm>
          <a:prstGeom prst="rect">
            <a:avLst/>
          </a:prstGeom>
          <a:noFill/>
        </p:spPr>
        <p:txBody>
          <a:bodyPr wrap="square" rtlCol="0">
            <a:spAutoFit/>
          </a:bodyPr>
          <a:p>
            <a:r>
              <a:rPr lang="en-US" altLang="zh-CN"/>
              <a:t>UML</a:t>
            </a:r>
            <a:r>
              <a:rPr lang="zh-CN" altLang="en-US"/>
              <a:t>符号表示考虑了各种方法的图形表示，删掉了很多容易引起混乱的、多余的和极少使用的符号，同时添加了一些新符号。因此，在</a:t>
            </a:r>
            <a:r>
              <a:rPr lang="en-US" altLang="zh-CN"/>
              <a:t>UML</a:t>
            </a:r>
            <a:r>
              <a:rPr lang="zh-CN" altLang="en-US"/>
              <a:t>中凝聚了面向对象领域中很多人的思想。这些思想并不是</a:t>
            </a:r>
            <a:r>
              <a:rPr lang="en-US" altLang="zh-CN"/>
              <a:t>UML</a:t>
            </a:r>
            <a:r>
              <a:rPr lang="zh-CN" altLang="en-US"/>
              <a:t>的开发者们发明的，而是开发者们依据最优秀的</a:t>
            </a:r>
            <a:r>
              <a:rPr lang="en-US" altLang="zh-CN"/>
              <a:t>OO</a:t>
            </a:r>
            <a:r>
              <a:rPr lang="zh-CN" altLang="en-US"/>
              <a:t>方法和丰富的计算机科学实践经验综合提炼而成的。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创新</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53210"/>
            <a:ext cx="4231005" cy="1476375"/>
          </a:xfrm>
          <a:prstGeom prst="rect">
            <a:avLst/>
          </a:prstGeom>
          <a:noFill/>
        </p:spPr>
        <p:txBody>
          <a:bodyPr wrap="square" rtlCol="0">
            <a:spAutoFit/>
          </a:bodyPr>
          <a:p>
            <a:r>
              <a:rPr lang="en-US" altLang="zh-CN"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在演变过程中还提出了一些新的概念。</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3304540"/>
            <a:ext cx="5136515" cy="1198880"/>
          </a:xfrm>
          <a:prstGeom prst="rect">
            <a:avLst/>
          </a:prstGeom>
          <a:noFill/>
        </p:spPr>
        <p:txBody>
          <a:bodyPr wrap="square" rtlCol="0">
            <a:spAutoFit/>
          </a:bodyPr>
          <a:p>
            <a:r>
              <a:rPr lang="zh-CN"/>
              <a:t>在</a:t>
            </a:r>
            <a:r>
              <a:rPr lang="en-US" altLang="zh-CN"/>
              <a:t>UML</a:t>
            </a:r>
            <a:r>
              <a:rPr lang="zh-CN" altLang="en-US"/>
              <a:t>标准中新加了模板、职责、扩展机制、线程、过程、分布式、并发、模式、合作、活动图等新概念，并清晰地区分类别、类和实例、细化借口和组件概念</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1.4</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的结构</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中的事物</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8" name="组合 17"/>
          <p:cNvGrpSpPr/>
          <p:nvPr/>
        </p:nvGrpSpPr>
        <p:grpSpPr>
          <a:xfrm>
            <a:off x="5244589" y="4601220"/>
            <a:ext cx="1708765" cy="580545"/>
            <a:chOff x="770275" y="2602028"/>
            <a:chExt cx="2338079" cy="580545"/>
          </a:xfrm>
        </p:grpSpPr>
        <p:sp>
          <p:nvSpPr>
            <p:cNvPr id="19" name="TextBox 13"/>
            <p:cNvSpPr txBox="1"/>
            <p:nvPr/>
          </p:nvSpPr>
          <p:spPr>
            <a:xfrm>
              <a:off x="770275" y="2602028"/>
              <a:ext cx="854398" cy="29464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1.4.2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0" name="TextBox 13"/>
            <p:cNvSpPr txBox="1"/>
            <p:nvPr/>
          </p:nvSpPr>
          <p:spPr>
            <a:xfrm>
              <a:off x="774355" y="2887933"/>
              <a:ext cx="2333999" cy="294640"/>
            </a:xfrm>
            <a:prstGeom prst="rect">
              <a:avLst/>
            </a:prstGeom>
            <a:noFill/>
          </p:spPr>
          <p:txBody>
            <a:bodyPr wrap="square" lIns="0" tIns="0" rIns="0" bIns="0" rtlCol="0" anchor="t" anchorCtr="0">
              <a:spAutoFit/>
            </a:bodyPr>
            <a:p>
              <a:pPr algn="r" defTabSz="1216660">
                <a:lnSpc>
                  <a:spcPct val="120000"/>
                </a:lnSpc>
                <a:spcBef>
                  <a:spcPct val="20000"/>
                </a:spcBef>
                <a:defRPr/>
              </a:pPr>
              <a:r>
                <a:rPr lang="en-US"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UML</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中的事物</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99515" y="1624965"/>
            <a:ext cx="3992245" cy="3138170"/>
          </a:xfrm>
          <a:prstGeom prst="rect">
            <a:avLst/>
          </a:prstGeom>
          <a:noFill/>
        </p:spPr>
        <p:txBody>
          <a:bodyPr wrap="square" rtlCol="0">
            <a:spAutoFit/>
          </a:bodyPr>
          <a:p>
            <a:r>
              <a:rPr lang="zh-CN" altLang="en-US">
                <a:latin typeface="华文琥珀" panose="02010800040101010101" charset="-122"/>
                <a:ea typeface="华文琥珀" panose="02010800040101010101" charset="-122"/>
              </a:rPr>
              <a:t>UML中有4种事物:</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zh-CN" altLang="en-US">
                <a:latin typeface="华文琥珀" panose="02010800040101010101" charset="-122"/>
                <a:ea typeface="华文琥珀" panose="02010800040101010101" charset="-122"/>
              </a:rPr>
              <a:t>事物是</a:t>
            </a:r>
            <a:r>
              <a:rPr lang="en-US" altLang="zh-CN">
                <a:latin typeface="华文琥珀" panose="02010800040101010101" charset="-122"/>
                <a:ea typeface="华文琥珀" panose="02010800040101010101" charset="-122"/>
              </a:rPr>
              <a:t>UML</a:t>
            </a:r>
            <a:r>
              <a:rPr lang="zh-CN" altLang="en-US">
                <a:latin typeface="华文琥珀" panose="02010800040101010101" charset="-122"/>
                <a:ea typeface="华文琥珀" panose="02010800040101010101" charset="-122"/>
              </a:rPr>
              <a:t>中重要的组成部分</a:t>
            </a:r>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endParaRPr lang="zh-CN" altLang="en-US">
              <a:latin typeface="华文琥珀" panose="02010800040101010101" charset="-122"/>
              <a:ea typeface="华文琥珀" panose="02010800040101010101" charset="-122"/>
            </a:endParaRPr>
          </a:p>
        </p:txBody>
      </p:sp>
      <p:grpSp>
        <p:nvGrpSpPr>
          <p:cNvPr id="9" name="组合 8"/>
          <p:cNvGrpSpPr/>
          <p:nvPr/>
        </p:nvGrpSpPr>
        <p:grpSpPr>
          <a:xfrm>
            <a:off x="5625465" y="2367915"/>
            <a:ext cx="3482975" cy="3122295"/>
            <a:chOff x="3974" y="4113"/>
            <a:chExt cx="5485" cy="4917"/>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构件事物</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行为事物</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分组事物</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注释事物</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4917"/>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594360" y="1229360"/>
            <a:ext cx="10178415" cy="5874372"/>
            <a:chOff x="11172" y="3549"/>
            <a:chExt cx="11358" cy="8044"/>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7598"/>
              <a:chOff x="813456" y="4871311"/>
              <a:chExt cx="6377726" cy="4824743"/>
            </a:xfrm>
          </p:grpSpPr>
          <p:sp>
            <p:nvSpPr>
              <p:cNvPr id="35" name="TextBox 13"/>
              <p:cNvSpPr txBox="1"/>
              <p:nvPr/>
            </p:nvSpPr>
            <p:spPr>
              <a:xfrm>
                <a:off x="813456" y="4871311"/>
                <a:ext cx="3453152" cy="384851"/>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构件事物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427091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构件事物是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模型的静态部分，描述概念或物理元素。它包括</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1.</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类是对一组具有相同属性、相同操作、相同关系和相同语义的对象的抽象。</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组成中类是用一个矩形表示的，它包含三个区域，最上面的是类名、中间是类的属性、最下面是类的方法</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2.</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接口</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接口是指类或组件提供特定服务的一组操作的集合。因此，一个接口描述了类或组件对外的可见的动作。一个接口可以实现类或组件的全部动作，也可以只实现一部分。接口在</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中被画成一个圆和它的名字。</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3.</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协作</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描述了一组事物间的相互作用的集合</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4.</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用例是描述一系列的动作，这些动作是系统对一个特定角色执行的。在模型中用例是通过协作来实现的。在</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中用例被画成一个实线椭圆，通常还有它的名字。</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行为事物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4102"/>
              <a:chOff x="642159" y="4871311"/>
              <a:chExt cx="6836231" cy="2605041"/>
            </a:xfrm>
          </p:grpSpPr>
          <p:sp>
            <p:nvSpPr>
              <p:cNvPr id="35" name="TextBox 13"/>
              <p:cNvSpPr txBox="1"/>
              <p:nvPr/>
            </p:nvSpPr>
            <p:spPr>
              <a:xfrm>
                <a:off x="813456" y="4871311"/>
                <a:ext cx="3453152" cy="38484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行为事物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2007040"/>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行为事物是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模型图的动态部分，描述跨越空间和时间的行为。主要包括以下两个部分。</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1.</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交互</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实现某功能的一组构件事物之间的消息的集合，涉及消息、动作序列、链接。</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2.</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状态机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描述事物或交互在生命周期内响应时间所经历的状态序列</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分组事物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2287"/>
              <a:chOff x="642159" y="4871311"/>
              <a:chExt cx="6836231" cy="1452255"/>
            </a:xfrm>
          </p:grpSpPr>
          <p:sp>
            <p:nvSpPr>
              <p:cNvPr id="35" name="TextBox 13"/>
              <p:cNvSpPr txBox="1"/>
              <p:nvPr/>
            </p:nvSpPr>
            <p:spPr>
              <a:xfrm>
                <a:off x="813456" y="4871311"/>
                <a:ext cx="3453152" cy="38488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分组事物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854254"/>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分组事物是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模型图的组织部分，描述事物的组织结构，主要由包来实现。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包：</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把元素编程成组的机制。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注释事物</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2562"/>
              <a:chOff x="642159" y="4871311"/>
              <a:chExt cx="6836231" cy="1627182"/>
            </a:xfrm>
          </p:grpSpPr>
          <p:sp>
            <p:nvSpPr>
              <p:cNvPr id="35" name="TextBox 13"/>
              <p:cNvSpPr txBox="1"/>
              <p:nvPr/>
            </p:nvSpPr>
            <p:spPr>
              <a:xfrm>
                <a:off x="813456" y="4871311"/>
                <a:ext cx="3453152" cy="38488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注释事物</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102918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注释事物是</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UML</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模型的解释部分，用来对模型中的元素进行说明、解释。</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注释：</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对元素进行约束或解释的简单符号。</a:t>
                </a: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UML</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中的关系</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99515" y="1624965"/>
            <a:ext cx="3992245" cy="3138170"/>
          </a:xfrm>
          <a:prstGeom prst="rect">
            <a:avLst/>
          </a:prstGeom>
          <a:noFill/>
        </p:spPr>
        <p:txBody>
          <a:bodyPr wrap="square" rtlCol="0">
            <a:spAutoFit/>
          </a:bodyPr>
          <a:p>
            <a:r>
              <a:rPr lang="zh-CN" altLang="en-US">
                <a:latin typeface="华文琥珀" panose="02010800040101010101" charset="-122"/>
                <a:ea typeface="华文琥珀" panose="02010800040101010101" charset="-122"/>
              </a:rPr>
              <a:t>UML中有4种关系:</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zh-CN" altLang="en-US">
                <a:latin typeface="华文琥珀" panose="02010800040101010101" charset="-122"/>
                <a:ea typeface="华文琥珀" panose="02010800040101010101" charset="-122"/>
              </a:rPr>
              <a:t>关联关系还包含聚合关系和组合关系</a:t>
            </a:r>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endParaRPr lang="zh-CN" altLang="en-US">
              <a:latin typeface="华文琥珀" panose="02010800040101010101" charset="-122"/>
              <a:ea typeface="华文琥珀" panose="02010800040101010101" charset="-122"/>
            </a:endParaRPr>
          </a:p>
        </p:txBody>
      </p:sp>
      <p:grpSp>
        <p:nvGrpSpPr>
          <p:cNvPr id="9" name="组合 8"/>
          <p:cNvGrpSpPr/>
          <p:nvPr/>
        </p:nvGrpSpPr>
        <p:grpSpPr>
          <a:xfrm>
            <a:off x="5625465" y="2367915"/>
            <a:ext cx="3482975" cy="3122295"/>
            <a:chOff x="3974" y="4113"/>
            <a:chExt cx="5485" cy="4917"/>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依赖</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关联</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泛化</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实现</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4917"/>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依赖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378"/>
              <a:chOff x="813456" y="4871311"/>
              <a:chExt cx="6377726" cy="3415197"/>
            </a:xfrm>
          </p:grpSpPr>
          <p:sp>
            <p:nvSpPr>
              <p:cNvPr id="35" name="TextBox 13"/>
              <p:cNvSpPr txBox="1"/>
              <p:nvPr/>
            </p:nvSpPr>
            <p:spPr>
              <a:xfrm>
                <a:off x="813456" y="4871311"/>
                <a:ext cx="3453152" cy="38486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依赖(Dependeney)</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861367"/>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依赖是两个模型元素间的语义关系。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依赖关系式类与类之间的连接，表示一个类依赖于还有一个类的定义。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当中一个类元素是独立的，还有一个类元素不是独立的，它依赖与独立的那个类。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其中个元素(独立事务)发生变化会影响另一个元素(依赖事务)的语义。</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在图形上，把依赖画成条可能有方向的虚线，偶尔在其上还带有一个标记。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(独立元素)-------------&gt;(依赖元素)</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5400000" flipV="1">
            <a:off x="302326" y="4168074"/>
            <a:ext cx="2387600" cy="299225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4" name="弧形 3"/>
          <p:cNvSpPr/>
          <p:nvPr/>
        </p:nvSpPr>
        <p:spPr bwMode="auto">
          <a:xfrm rot="4714833">
            <a:off x="-1212851" y="-2427287"/>
            <a:ext cx="7308851" cy="7308850"/>
          </a:xfrm>
          <a:prstGeom prst="arc">
            <a:avLst>
              <a:gd name="adj1" fmla="val 16200000"/>
              <a:gd name="adj2" fmla="val 20985952"/>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5" name="弧形 4"/>
          <p:cNvSpPr/>
          <p:nvPr/>
        </p:nvSpPr>
        <p:spPr bwMode="auto">
          <a:xfrm rot="1726099">
            <a:off x="-925513" y="-2139950"/>
            <a:ext cx="6734176" cy="6734175"/>
          </a:xfrm>
          <a:prstGeom prst="arc">
            <a:avLst>
              <a:gd name="adj1" fmla="val 21126014"/>
              <a:gd name="adj2" fmla="val 6455570"/>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6" name="椭圆 5"/>
          <p:cNvSpPr/>
          <p:nvPr/>
        </p:nvSpPr>
        <p:spPr bwMode="auto">
          <a:xfrm>
            <a:off x="5765800" y="151288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7" name="椭圆 6"/>
          <p:cNvSpPr/>
          <p:nvPr/>
        </p:nvSpPr>
        <p:spPr bwMode="auto">
          <a:xfrm>
            <a:off x="5756275" y="1671638"/>
            <a:ext cx="53975" cy="539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椭圆 7"/>
          <p:cNvSpPr/>
          <p:nvPr/>
        </p:nvSpPr>
        <p:spPr bwMode="auto">
          <a:xfrm>
            <a:off x="5710238" y="1830388"/>
            <a:ext cx="87312" cy="87312"/>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bwMode="auto">
          <a:xfrm>
            <a:off x="5654675" y="2024063"/>
            <a:ext cx="104775" cy="104775"/>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椭圆 9"/>
          <p:cNvSpPr/>
          <p:nvPr/>
        </p:nvSpPr>
        <p:spPr bwMode="auto">
          <a:xfrm>
            <a:off x="5597525" y="2222500"/>
            <a:ext cx="107950" cy="1079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弧形 10"/>
          <p:cNvSpPr/>
          <p:nvPr/>
        </p:nvSpPr>
        <p:spPr bwMode="auto">
          <a:xfrm rot="1726099">
            <a:off x="-925513" y="-2139950"/>
            <a:ext cx="6734176" cy="6734175"/>
          </a:xfrm>
          <a:prstGeom prst="arc">
            <a:avLst>
              <a:gd name="adj1" fmla="val 18578131"/>
              <a:gd name="adj2" fmla="val 20084201"/>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2" name="弧形 11"/>
          <p:cNvSpPr/>
          <p:nvPr/>
        </p:nvSpPr>
        <p:spPr bwMode="auto">
          <a:xfrm rot="10104866">
            <a:off x="-777875" y="-1992313"/>
            <a:ext cx="6438900" cy="6438901"/>
          </a:xfrm>
          <a:prstGeom prst="arc">
            <a:avLst>
              <a:gd name="adj1" fmla="val 16200000"/>
              <a:gd name="adj2" fmla="val 19878975"/>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3075" name="文本框 14"/>
          <p:cNvSpPr txBox="1">
            <a:spLocks noChangeArrowheads="1"/>
          </p:cNvSpPr>
          <p:nvPr/>
        </p:nvSpPr>
        <p:spPr bwMode="auto">
          <a:xfrm>
            <a:off x="122238" y="1227138"/>
            <a:ext cx="53768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fontAlgn="base">
              <a:lnSpc>
                <a:spcPct val="100000"/>
              </a:lnSpc>
              <a:spcBef>
                <a:spcPct val="0"/>
              </a:spcBef>
              <a:spcAft>
                <a:spcPct val="0"/>
              </a:spcAft>
              <a:buFontTx/>
              <a:buNone/>
            </a:pPr>
            <a:r>
              <a:rPr lang="en-US" altLang="zh-CN" sz="8000" b="1" dirty="0">
                <a:solidFill>
                  <a:srgbClr val="202856"/>
                </a:solidFill>
                <a:latin typeface="Batang" pitchFamily="18" charset="-127"/>
                <a:ea typeface="Batang" pitchFamily="18" charset="-127"/>
              </a:rPr>
              <a:t>CONTENT</a:t>
            </a:r>
            <a:endParaRPr lang="zh-CN" altLang="en-US" sz="8000" b="1" dirty="0">
              <a:solidFill>
                <a:srgbClr val="202856"/>
              </a:solidFill>
              <a:latin typeface="Batang" pitchFamily="18" charset="-127"/>
              <a:ea typeface="Batang" pitchFamily="18" charset="-127"/>
            </a:endParaRPr>
          </a:p>
        </p:txBody>
      </p:sp>
      <p:cxnSp>
        <p:nvCxnSpPr>
          <p:cNvPr id="16" name="直接连接符 15"/>
          <p:cNvCxnSpPr/>
          <p:nvPr/>
        </p:nvCxnSpPr>
        <p:spPr>
          <a:xfrm>
            <a:off x="206375" y="2540000"/>
            <a:ext cx="22415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4" name="任意多边形: 形状 4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5469551" y="446949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a:off x="6625590" y="1078865"/>
            <a:ext cx="4817110" cy="5407025"/>
            <a:chOff x="9844" y="1162"/>
            <a:chExt cx="7586" cy="8515"/>
          </a:xfrm>
        </p:grpSpPr>
        <p:grpSp>
          <p:nvGrpSpPr>
            <p:cNvPr id="15" name="组合 14"/>
            <p:cNvGrpSpPr/>
            <p:nvPr/>
          </p:nvGrpSpPr>
          <p:grpSpPr>
            <a:xfrm>
              <a:off x="9850" y="1162"/>
              <a:ext cx="7579" cy="771"/>
              <a:chOff x="9833" y="1115"/>
              <a:chExt cx="7579" cy="771"/>
            </a:xfrm>
          </p:grpSpPr>
          <p:sp>
            <p:nvSpPr>
              <p:cNvPr id="41" name="矩形 40"/>
              <p:cNvSpPr/>
              <p:nvPr/>
            </p:nvSpPr>
            <p:spPr bwMode="auto">
              <a:xfrm>
                <a:off x="12217" y="1115"/>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2" name="Rectangle 6"/>
              <p:cNvSpPr>
                <a:spLocks noChangeArrowheads="1"/>
              </p:cNvSpPr>
              <p:nvPr/>
            </p:nvSpPr>
            <p:spPr bwMode="black">
              <a:xfrm>
                <a:off x="12707" y="1187"/>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什么是</a:t>
                </a:r>
                <a:r>
                  <a:rPr lang="en-US" altLang="zh-CN" sz="2000" b="1" dirty="0">
                    <a:solidFill>
                      <a:srgbClr val="202856"/>
                    </a:solidFill>
                    <a:latin typeface="微软雅黑" panose="020B0503020204020204" charset="-122"/>
                    <a:ea typeface="微软雅黑" panose="020B0503020204020204" charset="-122"/>
                  </a:rPr>
                  <a:t>UML</a:t>
                </a:r>
                <a:endParaRPr lang="en-US" altLang="zh-CN" sz="2000" b="1" dirty="0">
                  <a:solidFill>
                    <a:srgbClr val="202856"/>
                  </a:solidFill>
                  <a:latin typeface="微软雅黑" panose="020B0503020204020204" charset="-122"/>
                  <a:ea typeface="微软雅黑" panose="020B0503020204020204" charset="-122"/>
                </a:endParaRPr>
              </a:p>
            </p:txBody>
          </p:sp>
          <p:sp>
            <p:nvSpPr>
              <p:cNvPr id="39" name="矩形 38"/>
              <p:cNvSpPr/>
              <p:nvPr/>
            </p:nvSpPr>
            <p:spPr bwMode="auto">
              <a:xfrm>
                <a:off x="9833" y="1115"/>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40" name="文本框 39"/>
              <p:cNvSpPr txBox="1"/>
              <p:nvPr/>
            </p:nvSpPr>
            <p:spPr bwMode="auto">
              <a:xfrm>
                <a:off x="10111" y="1173"/>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1.1</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4" name="组合 13"/>
            <p:cNvGrpSpPr/>
            <p:nvPr/>
          </p:nvGrpSpPr>
          <p:grpSpPr>
            <a:xfrm>
              <a:off x="9844" y="2184"/>
              <a:ext cx="7579" cy="783"/>
              <a:chOff x="9833" y="2390"/>
              <a:chExt cx="7579" cy="783"/>
            </a:xfrm>
          </p:grpSpPr>
          <p:sp>
            <p:nvSpPr>
              <p:cNvPr id="37" name="矩形 36"/>
              <p:cNvSpPr/>
              <p:nvPr/>
            </p:nvSpPr>
            <p:spPr bwMode="auto">
              <a:xfrm>
                <a:off x="12217" y="2390"/>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8" name="Rectangle 6"/>
              <p:cNvSpPr>
                <a:spLocks noChangeArrowheads="1"/>
              </p:cNvSpPr>
              <p:nvPr/>
            </p:nvSpPr>
            <p:spPr bwMode="black">
              <a:xfrm>
                <a:off x="12707" y="2474"/>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的发展历程</a:t>
                </a:r>
                <a:endParaRPr lang="zh-CN" altLang="en-US" sz="2000" b="1" dirty="0">
                  <a:solidFill>
                    <a:srgbClr val="202856"/>
                  </a:solidFill>
                  <a:latin typeface="微软雅黑" panose="020B0503020204020204" charset="-122"/>
                  <a:ea typeface="微软雅黑" panose="020B0503020204020204" charset="-122"/>
                </a:endParaRPr>
              </a:p>
            </p:txBody>
          </p:sp>
          <p:sp>
            <p:nvSpPr>
              <p:cNvPr id="35" name="矩形 34"/>
              <p:cNvSpPr/>
              <p:nvPr/>
            </p:nvSpPr>
            <p:spPr bwMode="auto">
              <a:xfrm>
                <a:off x="9833" y="2402"/>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6" name="文本框 35"/>
              <p:cNvSpPr txBox="1"/>
              <p:nvPr/>
            </p:nvSpPr>
            <p:spPr bwMode="auto">
              <a:xfrm>
                <a:off x="10111" y="2461"/>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1.2</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3" name="组合 12"/>
            <p:cNvGrpSpPr/>
            <p:nvPr/>
          </p:nvGrpSpPr>
          <p:grpSpPr>
            <a:xfrm>
              <a:off x="9851" y="3280"/>
              <a:ext cx="7579" cy="771"/>
              <a:chOff x="9830" y="3689"/>
              <a:chExt cx="7579" cy="771"/>
            </a:xfrm>
          </p:grpSpPr>
          <p:sp>
            <p:nvSpPr>
              <p:cNvPr id="33" name="矩形 32"/>
              <p:cNvSpPr/>
              <p:nvPr/>
            </p:nvSpPr>
            <p:spPr bwMode="auto">
              <a:xfrm>
                <a:off x="12214" y="3689"/>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4" name="Rectangle 6"/>
              <p:cNvSpPr>
                <a:spLocks noChangeArrowheads="1"/>
              </p:cNvSpPr>
              <p:nvPr/>
            </p:nvSpPr>
            <p:spPr bwMode="black">
              <a:xfrm>
                <a:off x="12703" y="3762"/>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的特点</a:t>
                </a:r>
                <a:endParaRPr lang="zh-CN" altLang="en-US" sz="2000" b="1" dirty="0">
                  <a:solidFill>
                    <a:srgbClr val="202856"/>
                  </a:solidFill>
                  <a:latin typeface="微软雅黑" panose="020B0503020204020204" charset="-122"/>
                  <a:ea typeface="微软雅黑" panose="020B0503020204020204" charset="-122"/>
                </a:endParaRPr>
              </a:p>
            </p:txBody>
          </p:sp>
          <p:sp>
            <p:nvSpPr>
              <p:cNvPr id="31" name="矩形 30"/>
              <p:cNvSpPr/>
              <p:nvPr/>
            </p:nvSpPr>
            <p:spPr bwMode="auto">
              <a:xfrm>
                <a:off x="9830" y="3689"/>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32" name="文本框 31"/>
              <p:cNvSpPr txBox="1"/>
              <p:nvPr/>
            </p:nvSpPr>
            <p:spPr bwMode="auto">
              <a:xfrm>
                <a:off x="10107" y="3748"/>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1.3</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3" name="组合 2"/>
            <p:cNvGrpSpPr/>
            <p:nvPr/>
          </p:nvGrpSpPr>
          <p:grpSpPr>
            <a:xfrm>
              <a:off x="9851" y="4387"/>
              <a:ext cx="7579" cy="771"/>
              <a:chOff x="9830" y="4977"/>
              <a:chExt cx="7579" cy="771"/>
            </a:xfrm>
          </p:grpSpPr>
          <p:sp>
            <p:nvSpPr>
              <p:cNvPr id="29" name="矩形 28"/>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30"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的结构</a:t>
                </a:r>
                <a:endParaRPr lang="zh-CN" altLang="en-US" sz="2000" b="1" dirty="0">
                  <a:solidFill>
                    <a:srgbClr val="202856"/>
                  </a:solidFill>
                  <a:latin typeface="微软雅黑" panose="020B0503020204020204" charset="-122"/>
                  <a:ea typeface="微软雅黑" panose="020B0503020204020204" charset="-122"/>
                </a:endParaRPr>
              </a:p>
            </p:txBody>
          </p:sp>
          <p:sp>
            <p:nvSpPr>
              <p:cNvPr id="27" name="矩形 26"/>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8" name="文本框 27"/>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1.4</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17" name="组合 16"/>
            <p:cNvGrpSpPr/>
            <p:nvPr/>
          </p:nvGrpSpPr>
          <p:grpSpPr>
            <a:xfrm>
              <a:off x="9851" y="5502"/>
              <a:ext cx="7579" cy="771"/>
              <a:chOff x="9830" y="4977"/>
              <a:chExt cx="7579" cy="771"/>
            </a:xfrm>
          </p:grpSpPr>
          <p:sp>
            <p:nvSpPr>
              <p:cNvPr id="18" name="矩形 17"/>
              <p:cNvSpPr/>
              <p:nvPr/>
            </p:nvSpPr>
            <p:spPr bwMode="auto">
              <a:xfrm>
                <a:off x="12214" y="4977"/>
                <a:ext cx="5195" cy="771"/>
              </a:xfrm>
              <a:prstGeom prst="rect">
                <a:avLst/>
              </a:prstGeom>
              <a:noFill/>
              <a:ln>
                <a:solidFill>
                  <a:srgbClr val="202856"/>
                </a:solidFill>
              </a:ln>
              <a:effectLst/>
            </p:spPr>
            <p:txBody>
              <a:bodyPr>
                <a:spAutoFit/>
              </a:bodyPr>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1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的视图</a:t>
                </a:r>
                <a:endParaRPr lang="zh-CN" altLang="en-US" sz="2000" b="1" dirty="0">
                  <a:solidFill>
                    <a:srgbClr val="202856"/>
                  </a:solidFill>
                  <a:latin typeface="微软雅黑" panose="020B0503020204020204" charset="-122"/>
                  <a:ea typeface="微软雅黑" panose="020B0503020204020204" charset="-122"/>
                </a:endParaRPr>
              </a:p>
            </p:txBody>
          </p:sp>
          <p:sp>
            <p:nvSpPr>
              <p:cNvPr id="20" name="矩形 1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a:solidFill>
                    <a:srgbClr val="202856"/>
                  </a:solidFill>
                </a:endParaRPr>
              </a:p>
            </p:txBody>
          </p:sp>
          <p:sp>
            <p:nvSpPr>
              <p:cNvPr id="21" name="文本框 20"/>
              <p:cNvSpPr txBox="1"/>
              <p:nvPr/>
            </p:nvSpPr>
            <p:spPr bwMode="auto">
              <a:xfrm>
                <a:off x="10107" y="5035"/>
                <a:ext cx="1515" cy="628"/>
              </a:xfrm>
              <a:prstGeom prst="rect">
                <a:avLst/>
              </a:prstGeom>
              <a:noFill/>
            </p:spPr>
            <p:txBody>
              <a:bodyPr>
                <a:spAutoFit/>
              </a:bodyPr>
              <a:p>
                <a:pPr algn="ctr">
                  <a:defRPr/>
                </a:pPr>
                <a:r>
                  <a:rPr lang="en-US" altLang="zh-CN" sz="2000" b="1" dirty="0">
                    <a:solidFill>
                      <a:srgbClr val="202856"/>
                    </a:solidFill>
                    <a:latin typeface="微软雅黑" panose="020B0503020204020204" charset="-122"/>
                    <a:ea typeface="微软雅黑" panose="020B0503020204020204" charset="-122"/>
                  </a:rPr>
                  <a:t>1.5</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22" name="组合 21"/>
            <p:cNvGrpSpPr/>
            <p:nvPr/>
          </p:nvGrpSpPr>
          <p:grpSpPr>
            <a:xfrm>
              <a:off x="9851" y="8906"/>
              <a:ext cx="7579" cy="771"/>
              <a:chOff x="9830" y="4977"/>
              <a:chExt cx="7579" cy="771"/>
            </a:xfrm>
          </p:grpSpPr>
          <p:sp>
            <p:nvSpPr>
              <p:cNvPr id="23" name="矩形 22"/>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24"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zh-CN" altLang="en-US" sz="2000" b="1" dirty="0">
                    <a:solidFill>
                      <a:srgbClr val="202856"/>
                    </a:solidFill>
                    <a:latin typeface="微软雅黑" panose="020B0503020204020204" charset="-122"/>
                    <a:ea typeface="微软雅黑" panose="020B0503020204020204" charset="-122"/>
                  </a:rPr>
                  <a:t>系统开发阶段</a:t>
                </a:r>
                <a:endParaRPr lang="zh-CN" altLang="en-US" sz="2000" b="1" dirty="0">
                  <a:solidFill>
                    <a:srgbClr val="202856"/>
                  </a:solidFill>
                  <a:latin typeface="微软雅黑" panose="020B0503020204020204" charset="-122"/>
                  <a:ea typeface="微软雅黑" panose="020B0503020204020204" charset="-122"/>
                </a:endParaRPr>
              </a:p>
            </p:txBody>
          </p:sp>
          <p:sp>
            <p:nvSpPr>
              <p:cNvPr id="25" name="矩形 24"/>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26" name="文本框 25"/>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1.8</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47" name="组合 46"/>
            <p:cNvGrpSpPr/>
            <p:nvPr/>
          </p:nvGrpSpPr>
          <p:grpSpPr>
            <a:xfrm>
              <a:off x="9851" y="6640"/>
              <a:ext cx="7579" cy="771"/>
              <a:chOff x="9830" y="4977"/>
              <a:chExt cx="7579" cy="771"/>
            </a:xfrm>
          </p:grpSpPr>
          <p:sp>
            <p:nvSpPr>
              <p:cNvPr id="48" name="矩形 4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4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a:t>
                </a:r>
                <a:r>
                  <a:rPr lang="zh-CN" altLang="en-US" sz="2000" b="1" dirty="0">
                    <a:solidFill>
                      <a:srgbClr val="202856"/>
                    </a:solidFill>
                    <a:latin typeface="微软雅黑" panose="020B0503020204020204" charset="-122"/>
                    <a:ea typeface="微软雅黑" panose="020B0503020204020204" charset="-122"/>
                  </a:rPr>
                  <a:t>的图</a:t>
                </a:r>
                <a:endParaRPr lang="zh-CN" altLang="en-US" sz="2000" b="1" dirty="0">
                  <a:solidFill>
                    <a:srgbClr val="202856"/>
                  </a:solidFill>
                  <a:latin typeface="微软雅黑" panose="020B0503020204020204" charset="-122"/>
                  <a:ea typeface="微软雅黑" panose="020B0503020204020204" charset="-122"/>
                </a:endParaRPr>
              </a:p>
            </p:txBody>
          </p:sp>
          <p:sp>
            <p:nvSpPr>
              <p:cNvPr id="50" name="矩形 4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51" name="文本框 5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1.6</a:t>
                </a:r>
                <a:endParaRPr lang="en-US" altLang="zh-CN" sz="2000" b="1" dirty="0">
                  <a:solidFill>
                    <a:srgbClr val="202856"/>
                  </a:solidFill>
                  <a:latin typeface="微软雅黑" panose="020B0503020204020204" charset="-122"/>
                  <a:ea typeface="微软雅黑" panose="020B0503020204020204" charset="-122"/>
                </a:endParaRPr>
              </a:p>
            </p:txBody>
          </p:sp>
        </p:grpSp>
        <p:grpSp>
          <p:nvGrpSpPr>
            <p:cNvPr id="57" name="组合 56"/>
            <p:cNvGrpSpPr/>
            <p:nvPr/>
          </p:nvGrpSpPr>
          <p:grpSpPr>
            <a:xfrm>
              <a:off x="9844" y="7801"/>
              <a:ext cx="7579" cy="771"/>
              <a:chOff x="9830" y="4977"/>
              <a:chExt cx="7579" cy="771"/>
            </a:xfrm>
          </p:grpSpPr>
          <p:sp>
            <p:nvSpPr>
              <p:cNvPr id="58" name="矩形 57"/>
              <p:cNvSpPr/>
              <p:nvPr/>
            </p:nvSpPr>
            <p:spPr bwMode="auto">
              <a:xfrm>
                <a:off x="12214" y="4977"/>
                <a:ext cx="5195" cy="771"/>
              </a:xfrm>
              <a:prstGeom prst="rect">
                <a:avLst/>
              </a:prstGeom>
              <a:noFill/>
              <a:ln>
                <a:solidFill>
                  <a:srgbClr val="202856"/>
                </a:solidFill>
              </a:ln>
              <a:effectLst/>
            </p:spPr>
            <p:txBody>
              <a:bodyPr>
                <a:spAutoFit/>
              </a:bodyPr>
              <a:lstStyle/>
              <a:p>
                <a:pPr algn="ctr" fontAlgn="base">
                  <a:spcBef>
                    <a:spcPct val="50000"/>
                  </a:spcBef>
                  <a:spcAft>
                    <a:spcPct val="0"/>
                  </a:spcAft>
                  <a:defRPr/>
                </a:pPr>
                <a:endParaRPr lang="zh-CN" altLang="en-US" sz="1600" b="1">
                  <a:solidFill>
                    <a:prstClr val="black"/>
                  </a:solidFill>
                  <a:latin typeface="Arial" panose="020B0604020202020204" pitchFamily="34" charset="0"/>
                </a:endParaRPr>
              </a:p>
            </p:txBody>
          </p:sp>
          <p:sp>
            <p:nvSpPr>
              <p:cNvPr id="59" name="Rectangle 6"/>
              <p:cNvSpPr>
                <a:spLocks noChangeArrowheads="1"/>
              </p:cNvSpPr>
              <p:nvPr/>
            </p:nvSpPr>
            <p:spPr bwMode="black">
              <a:xfrm>
                <a:off x="12703" y="5049"/>
                <a:ext cx="4365" cy="62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defRPr/>
                </a:pPr>
                <a:r>
                  <a:rPr lang="en-US" altLang="zh-CN" sz="2000" b="1" dirty="0">
                    <a:solidFill>
                      <a:srgbClr val="202856"/>
                    </a:solidFill>
                    <a:latin typeface="微软雅黑" panose="020B0503020204020204" charset="-122"/>
                    <a:ea typeface="微软雅黑" panose="020B0503020204020204" charset="-122"/>
                  </a:rPr>
                  <a:t>UML2.0</a:t>
                </a:r>
                <a:r>
                  <a:rPr lang="zh-CN" altLang="en-US" sz="2000" b="1" dirty="0">
                    <a:solidFill>
                      <a:srgbClr val="202856"/>
                    </a:solidFill>
                    <a:latin typeface="微软雅黑" panose="020B0503020204020204" charset="-122"/>
                    <a:ea typeface="微软雅黑" panose="020B0503020204020204" charset="-122"/>
                  </a:rPr>
                  <a:t>新特性</a:t>
                </a:r>
                <a:endParaRPr lang="zh-CN" altLang="en-US" sz="2000" b="1" dirty="0">
                  <a:solidFill>
                    <a:srgbClr val="202856"/>
                  </a:solidFill>
                  <a:latin typeface="微软雅黑" panose="020B0503020204020204" charset="-122"/>
                  <a:ea typeface="微软雅黑" panose="020B0503020204020204" charset="-122"/>
                </a:endParaRPr>
              </a:p>
            </p:txBody>
          </p:sp>
          <p:sp>
            <p:nvSpPr>
              <p:cNvPr id="60" name="矩形 59"/>
              <p:cNvSpPr/>
              <p:nvPr/>
            </p:nvSpPr>
            <p:spPr bwMode="auto">
              <a:xfrm>
                <a:off x="9830" y="4977"/>
                <a:ext cx="2092" cy="771"/>
              </a:xfrm>
              <a:prstGeom prst="rect">
                <a:avLst/>
              </a:prstGeom>
              <a:noFill/>
              <a:ln>
                <a:solidFill>
                  <a:srgbClr val="20285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202856"/>
                  </a:solidFill>
                </a:endParaRPr>
              </a:p>
            </p:txBody>
          </p:sp>
          <p:sp>
            <p:nvSpPr>
              <p:cNvPr id="61" name="文本框 60"/>
              <p:cNvSpPr txBox="1"/>
              <p:nvPr/>
            </p:nvSpPr>
            <p:spPr bwMode="auto">
              <a:xfrm>
                <a:off x="10107" y="5035"/>
                <a:ext cx="1515" cy="628"/>
              </a:xfrm>
              <a:prstGeom prst="rect">
                <a:avLst/>
              </a:prstGeom>
              <a:noFill/>
            </p:spPr>
            <p:txBody>
              <a:bodyPr>
                <a:spAutoFit/>
              </a:bodyPr>
              <a:lstStyle/>
              <a:p>
                <a:pPr algn="ctr">
                  <a:defRPr/>
                </a:pPr>
                <a:r>
                  <a:rPr lang="en-US" altLang="zh-CN" sz="2000" b="1" dirty="0">
                    <a:solidFill>
                      <a:srgbClr val="202856"/>
                    </a:solidFill>
                    <a:latin typeface="微软雅黑" panose="020B0503020204020204" charset="-122"/>
                    <a:ea typeface="微软雅黑" panose="020B0503020204020204" charset="-122"/>
                  </a:rPr>
                  <a:t>1.7</a:t>
                </a:r>
                <a:endParaRPr lang="en-US" altLang="zh-CN" sz="2000" b="1" dirty="0">
                  <a:solidFill>
                    <a:srgbClr val="202856"/>
                  </a:solidFill>
                  <a:latin typeface="微软雅黑" panose="020B0503020204020204" charset="-122"/>
                  <a:ea typeface="微软雅黑" panose="020B0503020204020204" charset="-122"/>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关联</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40012" y="1248348"/>
            <a:ext cx="7912887" cy="5267586"/>
            <a:chOff x="11173" y="3575"/>
            <a:chExt cx="11358" cy="7213"/>
          </a:xfrm>
        </p:grpSpPr>
        <p:sp>
          <p:nvSpPr>
            <p:cNvPr id="3" name="Rounded Rectangle 14"/>
            <p:cNvSpPr/>
            <p:nvPr/>
          </p:nvSpPr>
          <p:spPr>
            <a:xfrm>
              <a:off x="11173" y="3575"/>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468" y="3995"/>
              <a:ext cx="10767" cy="6793"/>
              <a:chOff x="642159" y="4871311"/>
              <a:chExt cx="6836231" cy="4313554"/>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关联(Association)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642159" y="5469312"/>
                <a:ext cx="6836231" cy="371555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关联指明了一个对象与另一个对象间的关系。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在图形上，关联用一条实线表示，它可能有方向，偶尔在其上还有一个标记。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关联关系式一种结构化的关系，是指一种对象和还有一种对象有联系。给定关联的两个类。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能够从当中的一个类的对象訪问到还有一个类的相关对象。</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例如，读者可以去图书馆借书和还书，图书管理员可以管理书籍也可以管理读者的信息，显然在读者、书籍、管理员之间存在着某种联系。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那么在用UML设计类图的时候，就可以在读者、书籍、管理员三个类之间建立关联关系。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rPr>
                  <a:t>0..1                                 .</a:t>
                </a:r>
                <a:endParaRPr lang="en-US" altLang="zh-CN" sz="1600" u="sng"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employer          employee</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泛化</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5445"/>
              <a:chOff x="813456" y="4871311"/>
              <a:chExt cx="6377726" cy="3457693"/>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泛化(Generalization)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90386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泛化是一种一般化特殊化的关系，是一般事物(父类)和该事物较为特殊的种类(子类)之间的关系。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子类继承父类的属性和操作，除此之外，子类还添加新的属性和操作。</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在图形上，把泛化关系画成带有空心箭头的实线，该实线指向父类。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(子类)——————&gt; D(父类)</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实现</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045" cy="4841"/>
              <a:chOff x="813456" y="4871311"/>
              <a:chExt cx="6377726" cy="3073935"/>
            </a:xfrm>
          </p:grpSpPr>
          <p:sp>
            <p:nvSpPr>
              <p:cNvPr id="35" name="TextBox 13"/>
              <p:cNvSpPr txBox="1"/>
              <p:nvPr/>
            </p:nvSpPr>
            <p:spPr>
              <a:xfrm>
                <a:off x="813456" y="4871311"/>
                <a:ext cx="3453152" cy="38486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实现(Realization)</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927457" y="5425141"/>
                <a:ext cx="6263725" cy="252010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实现是类之间的语义关系，其中的一个类指定了由另一个类必须执行的约定。</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在两种地方会遇到实现关系：一种是在接口和实现它们的类或构件之间；另一种是在用例和实现它们的协作之间。</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实现是类与接口之间最常见的关系。</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在图形上，把实现关系画成一条带有空心箭头的虚线，它是泛化和依赖关系两种图形的结合。</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如下图所示。</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(实现)---------------&gt; (接口)</a:t>
                </a:r>
                <a:endPar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1.5</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的视图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4589"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逻辑视图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8005569" y="4434215"/>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组件视图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8005569" y="5247015"/>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8005569" y="3628400"/>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1.5.3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并发视图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9" name="组合 8"/>
          <p:cNvGrpSpPr/>
          <p:nvPr/>
        </p:nvGrpSpPr>
        <p:grpSpPr>
          <a:xfrm>
            <a:off x="6408420" y="1768475"/>
            <a:ext cx="3482340" cy="3643630"/>
            <a:chOff x="3974" y="4113"/>
            <a:chExt cx="5484" cy="5738"/>
          </a:xfrm>
        </p:grpSpPr>
        <p:sp>
          <p:nvSpPr>
            <p:cNvPr id="142" name="Oval 141"/>
            <p:cNvSpPr/>
            <p:nvPr/>
          </p:nvSpPr>
          <p:spPr>
            <a:xfrm>
              <a:off x="4596" y="4689"/>
              <a:ext cx="799" cy="76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3" name="Oval 142"/>
            <p:cNvSpPr/>
            <p:nvPr/>
          </p:nvSpPr>
          <p:spPr>
            <a:xfrm>
              <a:off x="4595" y="5651"/>
              <a:ext cx="799" cy="761"/>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4" name="Oval 143"/>
            <p:cNvSpPr/>
            <p:nvPr/>
          </p:nvSpPr>
          <p:spPr>
            <a:xfrm>
              <a:off x="4595" y="6668"/>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45" name="TextBox 144"/>
            <p:cNvSpPr txBox="1"/>
            <p:nvPr/>
          </p:nvSpPr>
          <p:spPr>
            <a:xfrm>
              <a:off x="5614" y="4828"/>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用例视图</a:t>
              </a:r>
              <a:endParaRPr lang="zh-CN" altLang="en-US" sz="1400" b="1" dirty="0">
                <a:latin typeface="Montserrat" charset="0"/>
                <a:ea typeface="Montserrat" charset="0"/>
                <a:cs typeface="Montserrat" charset="0"/>
              </a:endParaRPr>
            </a:p>
          </p:txBody>
        </p:sp>
        <p:sp>
          <p:nvSpPr>
            <p:cNvPr id="146" name="TextBox 145"/>
            <p:cNvSpPr txBox="1"/>
            <p:nvPr/>
          </p:nvSpPr>
          <p:spPr>
            <a:xfrm>
              <a:off x="4659" y="477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1</a:t>
              </a:r>
              <a:endParaRPr lang="en-US" b="1" dirty="0">
                <a:solidFill>
                  <a:srgbClr val="FFFFFF"/>
                </a:solidFill>
                <a:latin typeface="Montserrat" charset="0"/>
                <a:ea typeface="Montserrat" charset="0"/>
                <a:cs typeface="Montserrat" charset="0"/>
              </a:endParaRPr>
            </a:p>
          </p:txBody>
        </p:sp>
        <p:sp>
          <p:nvSpPr>
            <p:cNvPr id="147" name="TextBox 146"/>
            <p:cNvSpPr txBox="1"/>
            <p:nvPr/>
          </p:nvSpPr>
          <p:spPr>
            <a:xfrm>
              <a:off x="4659" y="574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2</a:t>
              </a:r>
              <a:endParaRPr lang="en-US" b="1" dirty="0">
                <a:solidFill>
                  <a:srgbClr val="FFFFFF"/>
                </a:solidFill>
                <a:latin typeface="Montserrat" charset="0"/>
                <a:ea typeface="Montserrat" charset="0"/>
                <a:cs typeface="Montserrat" charset="0"/>
              </a:endParaRPr>
            </a:p>
          </p:txBody>
        </p:sp>
        <p:sp>
          <p:nvSpPr>
            <p:cNvPr id="148" name="TextBox 147"/>
            <p:cNvSpPr txBox="1"/>
            <p:nvPr/>
          </p:nvSpPr>
          <p:spPr>
            <a:xfrm>
              <a:off x="4661" y="6759"/>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3</a:t>
              </a:r>
              <a:endParaRPr lang="en-US" b="1" dirty="0">
                <a:solidFill>
                  <a:srgbClr val="FFFFFF"/>
                </a:solidFill>
                <a:latin typeface="Montserrat" charset="0"/>
                <a:ea typeface="Montserrat" charset="0"/>
                <a:cs typeface="Montserrat" charset="0"/>
              </a:endParaRPr>
            </a:p>
          </p:txBody>
        </p:sp>
        <p:sp>
          <p:nvSpPr>
            <p:cNvPr id="149" name="TextBox 148"/>
            <p:cNvSpPr txBox="1"/>
            <p:nvPr/>
          </p:nvSpPr>
          <p:spPr>
            <a:xfrm>
              <a:off x="5614" y="5790"/>
              <a:ext cx="3593"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逻辑视图</a:t>
              </a:r>
              <a:endParaRPr lang="zh-CN" altLang="en-US" sz="1400" b="1" dirty="0">
                <a:latin typeface="Montserrat" charset="0"/>
                <a:ea typeface="Montserrat" charset="0"/>
                <a:cs typeface="Montserrat" charset="0"/>
              </a:endParaRPr>
            </a:p>
          </p:txBody>
        </p:sp>
        <p:sp>
          <p:nvSpPr>
            <p:cNvPr id="150" name="TextBox 149"/>
            <p:cNvSpPr txBox="1"/>
            <p:nvPr/>
          </p:nvSpPr>
          <p:spPr>
            <a:xfrm>
              <a:off x="5614" y="6807"/>
              <a:ext cx="310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并发视图</a:t>
              </a:r>
              <a:endParaRPr lang="zh-CN" altLang="en-US" sz="1400" b="1" dirty="0">
                <a:latin typeface="Montserrat" charset="0"/>
                <a:ea typeface="Montserrat" charset="0"/>
                <a:cs typeface="Montserrat" charset="0"/>
              </a:endParaRPr>
            </a:p>
          </p:txBody>
        </p:sp>
        <p:sp>
          <p:nvSpPr>
            <p:cNvPr id="151" name="Oval 150"/>
            <p:cNvSpPr/>
            <p:nvPr/>
          </p:nvSpPr>
          <p:spPr>
            <a:xfrm>
              <a:off x="4595" y="7722"/>
              <a:ext cx="799" cy="76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152" name="TextBox 151"/>
            <p:cNvSpPr txBox="1"/>
            <p:nvPr/>
          </p:nvSpPr>
          <p:spPr>
            <a:xfrm>
              <a:off x="5614" y="7860"/>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组件视图</a:t>
              </a:r>
              <a:endParaRPr lang="zh-CN" altLang="en-US" sz="1400" b="1" dirty="0">
                <a:latin typeface="Montserrat" charset="0"/>
                <a:ea typeface="Montserrat" charset="0"/>
                <a:cs typeface="Montserrat" charset="0"/>
              </a:endParaRPr>
            </a:p>
          </p:txBody>
        </p:sp>
        <p:sp>
          <p:nvSpPr>
            <p:cNvPr id="153" name="TextBox 152"/>
            <p:cNvSpPr txBox="1"/>
            <p:nvPr/>
          </p:nvSpPr>
          <p:spPr>
            <a:xfrm>
              <a:off x="4661" y="7812"/>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4</a:t>
              </a:r>
              <a:endParaRPr lang="en-US" b="1" dirty="0">
                <a:solidFill>
                  <a:srgbClr val="FFFFFF"/>
                </a:solidFill>
                <a:latin typeface="Montserrat" charset="0"/>
                <a:ea typeface="Montserrat" charset="0"/>
                <a:cs typeface="Montserrat" charset="0"/>
              </a:endParaRPr>
            </a:p>
          </p:txBody>
        </p:sp>
        <p:sp>
          <p:nvSpPr>
            <p:cNvPr id="157" name="Rounded Rectangle 156"/>
            <p:cNvSpPr/>
            <p:nvPr/>
          </p:nvSpPr>
          <p:spPr>
            <a:xfrm>
              <a:off x="3974" y="4113"/>
              <a:ext cx="5485" cy="5738"/>
            </a:xfrm>
            <a:prstGeom prst="roundRect">
              <a:avLst>
                <a:gd name="adj" fmla="val 6290"/>
              </a:avLst>
            </a:prstGeom>
            <a:noFill/>
            <a:ln w="38100">
              <a:solidFill>
                <a:schemeClr val="tx1">
                  <a:alpha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chemeClr val="tx1"/>
                </a:solidFill>
              </a:endParaRPr>
            </a:p>
          </p:txBody>
        </p:sp>
        <p:sp>
          <p:nvSpPr>
            <p:cNvPr id="3" name="Oval 143"/>
            <p:cNvSpPr/>
            <p:nvPr/>
          </p:nvSpPr>
          <p:spPr>
            <a:xfrm>
              <a:off x="4595" y="8867"/>
              <a:ext cx="799" cy="761"/>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3600">
                <a:solidFill>
                  <a:srgbClr val="FFFFFF"/>
                </a:solidFill>
              </a:endParaRPr>
            </a:p>
          </p:txBody>
        </p:sp>
        <p:sp>
          <p:nvSpPr>
            <p:cNvPr id="6" name="TextBox 151"/>
            <p:cNvSpPr txBox="1"/>
            <p:nvPr/>
          </p:nvSpPr>
          <p:spPr>
            <a:xfrm>
              <a:off x="5614" y="9006"/>
              <a:ext cx="3737" cy="483"/>
            </a:xfrm>
            <a:prstGeom prst="rect">
              <a:avLst/>
            </a:prstGeom>
            <a:noFill/>
          </p:spPr>
          <p:txBody>
            <a:bodyPr wrap="square" numCol="1" spcCol="457200" rtlCol="0">
              <a:spAutoFit/>
            </a:bodyPr>
            <a:p>
              <a:r>
                <a:rPr lang="zh-CN" altLang="en-US" sz="1400" b="1" dirty="0">
                  <a:latin typeface="Montserrat" charset="0"/>
                  <a:ea typeface="Montserrat" charset="0"/>
                  <a:cs typeface="Montserrat" charset="0"/>
                </a:rPr>
                <a:t>配置视图</a:t>
              </a:r>
              <a:endParaRPr lang="zh-CN" altLang="en-US" sz="1400" b="1" dirty="0">
                <a:latin typeface="Montserrat" charset="0"/>
                <a:ea typeface="Montserrat" charset="0"/>
                <a:cs typeface="Montserrat" charset="0"/>
              </a:endParaRPr>
            </a:p>
          </p:txBody>
        </p:sp>
        <p:sp>
          <p:nvSpPr>
            <p:cNvPr id="8" name="TextBox 152"/>
            <p:cNvSpPr txBox="1"/>
            <p:nvPr/>
          </p:nvSpPr>
          <p:spPr>
            <a:xfrm>
              <a:off x="4660" y="8957"/>
              <a:ext cx="670" cy="580"/>
            </a:xfrm>
            <a:prstGeom prst="rect">
              <a:avLst/>
            </a:prstGeom>
            <a:noFill/>
          </p:spPr>
          <p:txBody>
            <a:bodyPr wrap="square" numCol="1" spcCol="457200" rtlCol="0">
              <a:spAutoFit/>
            </a:bodyPr>
            <a:p>
              <a:pPr algn="ctr"/>
              <a:r>
                <a:rPr lang="en-US" b="1" dirty="0">
                  <a:solidFill>
                    <a:srgbClr val="FFFFFF"/>
                  </a:solidFill>
                  <a:latin typeface="Montserrat" charset="0"/>
                  <a:ea typeface="Montserrat" charset="0"/>
                  <a:cs typeface="Montserrat" charset="0"/>
                </a:rPr>
                <a:t>5</a:t>
              </a:r>
              <a:endParaRPr lang="en-US" b="1" dirty="0">
                <a:solidFill>
                  <a:srgbClr val="FFFFFF"/>
                </a:solidFill>
                <a:latin typeface="Montserrat" charset="0"/>
                <a:ea typeface="Montserrat" charset="0"/>
                <a:cs typeface="Montserrat" charset="0"/>
              </a:endParaRPr>
            </a:p>
          </p:txBody>
        </p:sp>
      </p:grpSp>
      <p:sp>
        <p:nvSpPr>
          <p:cNvPr id="10" name="文本框 9"/>
          <p:cNvSpPr txBox="1"/>
          <p:nvPr/>
        </p:nvSpPr>
        <p:spPr>
          <a:xfrm>
            <a:off x="1000760" y="2063750"/>
            <a:ext cx="4703445"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UML中的视图一般分为以下5种。</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5种视图组合成UML语言完整的模型</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8793480" y="1146810"/>
            <a:ext cx="2930525" cy="45643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Arial" panose="020B0604020202020204" pitchFamily="34" charset="0"/>
                <a:ea typeface="微软雅黑" panose="020B0503020204020204" charset="-122"/>
                <a:sym typeface="Arial" panose="020B0604020202020204" pitchFamily="34" charset="0"/>
              </a:rPr>
              <a:t>用例视图</a:t>
            </a:r>
            <a:endParaRPr kumimoji="0" lang="zh-CN" sz="2400" b="1" i="0" u="none" strike="noStrike" kern="1200" cap="none" spc="0" normalizeH="0" baseline="0" noProof="0" dirty="0">
              <a:ln>
                <a:noFill/>
              </a:ln>
              <a:solidFill>
                <a:schemeClr val="bg1"/>
              </a:solidFill>
              <a:effectLst/>
              <a:uLnTx/>
              <a:uFillTx/>
              <a:latin typeface="Arial" panose="020B0604020202020204" pitchFamily="34" charset="0"/>
              <a:ea typeface="微软雅黑" panose="020B0503020204020204" charset="-122"/>
              <a:cs typeface="+mn-cs"/>
              <a:sym typeface="Arial" panose="020B0604020202020204" pitchFamily="34" charset="0"/>
            </a:endParaRPr>
          </a:p>
        </p:txBody>
      </p:sp>
      <p:grpSp>
        <p:nvGrpSpPr>
          <p:cNvPr id="2" name="组合 1"/>
          <p:cNvGrpSpPr/>
          <p:nvPr/>
        </p:nvGrpSpPr>
        <p:grpSpPr>
          <a:xfrm>
            <a:off x="1235710" y="1597025"/>
            <a:ext cx="3969653" cy="1912620"/>
            <a:chOff x="11172" y="3549"/>
            <a:chExt cx="6282" cy="3012"/>
          </a:xfrm>
        </p:grpSpPr>
        <p:sp>
          <p:nvSpPr>
            <p:cNvPr id="3" name="Rounded Rectangle 14"/>
            <p:cNvSpPr/>
            <p:nvPr/>
          </p:nvSpPr>
          <p:spPr>
            <a:xfrm>
              <a:off x="11172" y="3549"/>
              <a:ext cx="6282" cy="3012"/>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2345"/>
              <a:chOff x="779891" y="4803395"/>
              <a:chExt cx="3490049" cy="1489122"/>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用例视图(Use Case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2861585" cy="884583"/>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用例视图主要强调从系统的外部参与者(主要是用户)的角度所看到的或需要的系统功能。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文本框 3"/>
          <p:cNvSpPr txBox="1"/>
          <p:nvPr/>
        </p:nvSpPr>
        <p:spPr>
          <a:xfrm>
            <a:off x="1560195" y="3977640"/>
            <a:ext cx="4575175" cy="2030095"/>
          </a:xfrm>
          <a:prstGeom prst="rect">
            <a:avLst/>
          </a:prstGeom>
          <a:noFill/>
        </p:spPr>
        <p:txBody>
          <a:bodyPr wrap="square" rtlCol="0">
            <a:spAutoFit/>
          </a:bodyPr>
          <a:p>
            <a:r>
              <a:rPr lang="en-US" altLang="zh-CN"/>
              <a:t>	</a:t>
            </a:r>
            <a:r>
              <a:rPr lang="zh-CN" altLang="en-US"/>
              <a:t>用例视图被称为参与者的外部用户所能观察到的系统功能模型图。</a:t>
            </a:r>
            <a:endParaRPr lang="zh-CN" altLang="en-US"/>
          </a:p>
          <a:p>
            <a:r>
              <a:rPr lang="en-US" altLang="zh-CN"/>
              <a:t>	</a:t>
            </a:r>
            <a:r>
              <a:rPr lang="zh-CN" altLang="en-US"/>
              <a:t>用例是系统中的一个功能单元，可以描述为参与者与系统之间的一次交互。</a:t>
            </a:r>
            <a:endParaRPr lang="zh-CN" altLang="en-US"/>
          </a:p>
          <a:p>
            <a:r>
              <a:rPr lang="en-US" altLang="zh-CN"/>
              <a:t>	</a:t>
            </a:r>
            <a:r>
              <a:rPr lang="zh-CN" altLang="en-US"/>
              <a:t>用例模型的用途是列出系统的用例和参与者，并显示了哪个参与者参与了哪个用例的执行。</a:t>
            </a:r>
            <a:endParaRPr lang="zh-CN" altLang="en-US"/>
          </a:p>
        </p:txBody>
      </p:sp>
      <p:sp>
        <p:nvSpPr>
          <p:cNvPr id="8" name="椭圆 7"/>
          <p:cNvSpPr/>
          <p:nvPr/>
        </p:nvSpPr>
        <p:spPr>
          <a:xfrm>
            <a:off x="9227820" y="15189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6913880" y="2663190"/>
            <a:ext cx="762000" cy="1314450"/>
          </a:xfrm>
          <a:prstGeom prst="rect">
            <a:avLst/>
          </a:prstGeom>
        </p:spPr>
      </p:pic>
      <p:sp>
        <p:nvSpPr>
          <p:cNvPr id="11" name="椭圆 10"/>
          <p:cNvSpPr/>
          <p:nvPr/>
        </p:nvSpPr>
        <p:spPr>
          <a:xfrm>
            <a:off x="9288780" y="43529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288780" y="28752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675880" y="2073275"/>
            <a:ext cx="1551940" cy="1247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3"/>
            <a:endCxn id="12" idx="2"/>
          </p:cNvCxnSpPr>
          <p:nvPr/>
        </p:nvCxnSpPr>
        <p:spPr>
          <a:xfrm>
            <a:off x="7675880" y="3320415"/>
            <a:ext cx="1612900" cy="109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11" idx="2"/>
          </p:cNvCxnSpPr>
          <p:nvPr/>
        </p:nvCxnSpPr>
        <p:spPr>
          <a:xfrm>
            <a:off x="7676515" y="3312160"/>
            <a:ext cx="1612265" cy="1595120"/>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668510" y="1889125"/>
            <a:ext cx="1179830" cy="368300"/>
          </a:xfrm>
          <a:prstGeom prst="rect">
            <a:avLst/>
          </a:prstGeom>
          <a:noFill/>
        </p:spPr>
        <p:txBody>
          <a:bodyPr wrap="square" rtlCol="0">
            <a:spAutoFit/>
          </a:bodyPr>
          <a:p>
            <a:pPr algn="ctr"/>
            <a:r>
              <a:rPr lang="zh-CN" altLang="en-US"/>
              <a:t>用例</a:t>
            </a:r>
            <a:r>
              <a:rPr lang="en-US" altLang="zh-CN"/>
              <a:t>1</a:t>
            </a:r>
            <a:endParaRPr lang="en-US" altLang="zh-CN"/>
          </a:p>
        </p:txBody>
      </p:sp>
      <p:sp>
        <p:nvSpPr>
          <p:cNvPr id="17" name="文本框 16"/>
          <p:cNvSpPr txBox="1"/>
          <p:nvPr/>
        </p:nvSpPr>
        <p:spPr>
          <a:xfrm>
            <a:off x="9730105" y="4723130"/>
            <a:ext cx="1179830" cy="368300"/>
          </a:xfrm>
          <a:prstGeom prst="rect">
            <a:avLst/>
          </a:prstGeom>
          <a:noFill/>
        </p:spPr>
        <p:txBody>
          <a:bodyPr wrap="square" rtlCol="0">
            <a:spAutoFit/>
          </a:bodyPr>
          <a:p>
            <a:pPr algn="ctr"/>
            <a:r>
              <a:rPr lang="zh-CN" altLang="en-US"/>
              <a:t>用例</a:t>
            </a:r>
            <a:r>
              <a:rPr lang="en-US" altLang="zh-CN"/>
              <a:t>3</a:t>
            </a:r>
            <a:endParaRPr lang="en-US" altLang="zh-CN"/>
          </a:p>
        </p:txBody>
      </p:sp>
      <p:sp>
        <p:nvSpPr>
          <p:cNvPr id="18" name="文本框 17"/>
          <p:cNvSpPr txBox="1"/>
          <p:nvPr/>
        </p:nvSpPr>
        <p:spPr>
          <a:xfrm>
            <a:off x="9729470" y="3245485"/>
            <a:ext cx="1179830" cy="368300"/>
          </a:xfrm>
          <a:prstGeom prst="rect">
            <a:avLst/>
          </a:prstGeom>
          <a:noFill/>
        </p:spPr>
        <p:txBody>
          <a:bodyPr wrap="square" rtlCol="0">
            <a:spAutoFit/>
          </a:bodyPr>
          <a:p>
            <a:pPr algn="ctr"/>
            <a:r>
              <a:rPr lang="zh-CN" altLang="en-US"/>
              <a:t>用例</a:t>
            </a:r>
            <a:r>
              <a:rPr lang="en-US" altLang="zh-CN"/>
              <a:t>2</a:t>
            </a:r>
            <a:endParaRPr lang="en-US" altLang="zh-CN"/>
          </a:p>
        </p:txBody>
      </p:sp>
      <p:sp>
        <p:nvSpPr>
          <p:cNvPr id="19" name="文本框 18"/>
          <p:cNvSpPr txBox="1"/>
          <p:nvPr/>
        </p:nvSpPr>
        <p:spPr>
          <a:xfrm>
            <a:off x="6704965" y="4075430"/>
            <a:ext cx="1179830" cy="368300"/>
          </a:xfrm>
          <a:prstGeom prst="rect">
            <a:avLst/>
          </a:prstGeom>
          <a:noFill/>
        </p:spPr>
        <p:txBody>
          <a:bodyPr wrap="square" rtlCol="0">
            <a:spAutoFit/>
          </a:bodyPr>
          <a:p>
            <a:pPr algn="ctr"/>
            <a:r>
              <a:rPr lang="zh-CN"/>
              <a:t>参与者</a:t>
            </a:r>
            <a:endParaRPr 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995"/>
              <a:ext cx="10227" cy="6496"/>
              <a:chOff x="779891" y="4871311"/>
              <a:chExt cx="6493107" cy="4125192"/>
            </a:xfrm>
          </p:grpSpPr>
          <p:sp>
            <p:nvSpPr>
              <p:cNvPr id="35" name="TextBox 13"/>
              <p:cNvSpPr txBox="1"/>
              <p:nvPr/>
            </p:nvSpPr>
            <p:spPr>
              <a:xfrm>
                <a:off x="813456" y="4871311"/>
                <a:ext cx="3453152" cy="384856"/>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8011"/>
                <a:ext cx="6493107" cy="3588492"/>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用例视图也称为外部视图、功能视图、用户视图。主要描述一个系统应该具备的功能，指的是从系统的外部参与者所能看到的系统功能。     </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用例表示的是系统的一个功能单元，可以被描述为参与者与系统之间的一次交互作用。</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系统的参与者可以是一个用户或者另外一个系统。客户要求系统提供的功能被当作多个用例在用例视图中进行描述，一个用例就是对系统的一个用法的通用描述。</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用例模型的用途主要是列举出系统中的用例和参与者，并指出哪个参与者参与了哪个用例的执行。</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用例视图是其他4种视图的核心，它的内容直接驱动其他视图的开发。</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       用例视图强调从用户的角度看到的或需要的系统功能，是被称为参与者的外部用户所能观察到的系统功能的模型图</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逻辑视图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006936" cy="1583690"/>
            <a:chOff x="11235" y="3564"/>
            <a:chExt cx="6341" cy="2494"/>
          </a:xfrm>
        </p:grpSpPr>
        <p:sp>
          <p:nvSpPr>
            <p:cNvPr id="3" name="Rounded Rectangle 14"/>
            <p:cNvSpPr/>
            <p:nvPr/>
          </p:nvSpPr>
          <p:spPr>
            <a:xfrm>
              <a:off x="11294" y="3564"/>
              <a:ext cx="628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5497" cy="1881"/>
              <a:chOff x="779891" y="4803395"/>
              <a:chExt cx="3490049" cy="1194473"/>
            </a:xfrm>
          </p:grpSpPr>
          <p:sp>
            <p:nvSpPr>
              <p:cNvPr id="35" name="TextBox 13"/>
              <p:cNvSpPr txBox="1"/>
              <p:nvPr/>
            </p:nvSpPr>
            <p:spPr>
              <a:xfrm>
                <a:off x="779891" y="4803395"/>
                <a:ext cx="3490049" cy="95951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逻辑视图(Logical View)</a:t>
                </a:r>
                <a:endParaRPr lang="zh-CN" altLang="en-US" sz="24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逻辑视图从系统的静态结构和动态行为角度显示如何实现系统的功能。</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4" name="文本框 3"/>
          <p:cNvSpPr txBox="1"/>
          <p:nvPr/>
        </p:nvSpPr>
        <p:spPr>
          <a:xfrm>
            <a:off x="1560195" y="3977640"/>
            <a:ext cx="4575175" cy="1753235"/>
          </a:xfrm>
          <a:prstGeom prst="rect">
            <a:avLst/>
          </a:prstGeom>
          <a:noFill/>
        </p:spPr>
        <p:txBody>
          <a:bodyPr wrap="square" rtlCol="0">
            <a:spAutoFit/>
          </a:bodyPr>
          <a:p>
            <a:r>
              <a:rPr lang="en-US" altLang="zh-CN"/>
              <a:t>	</a:t>
            </a:r>
            <a:r>
              <a:rPr lang="zh-CN" altLang="en-US"/>
              <a:t>逻辑视图展现系统的静态或结构组成及特征，也称为结构模型视图(Structural Model View)或静态视图(Static View)。</a:t>
            </a:r>
            <a:endParaRPr lang="zh-CN" altLang="en-US"/>
          </a:p>
          <a:p>
            <a:r>
              <a:rPr lang="en-US" altLang="zh-CN"/>
              <a:t>	表示了设计模型中在构架方面具有重要意义的部分，即类、子系统、包和用例实现的子集。</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逻辑视图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5338"/>
              <a:chOff x="804196" y="4871311"/>
              <a:chExt cx="6493107" cy="3389784"/>
            </a:xfrm>
          </p:grpSpPr>
          <p:sp>
            <p:nvSpPr>
              <p:cNvPr id="35" name="TextBox 13"/>
              <p:cNvSpPr txBox="1"/>
              <p:nvPr/>
            </p:nvSpPr>
            <p:spPr>
              <a:xfrm>
                <a:off x="813456" y="4871311"/>
                <a:ext cx="3453152" cy="38486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逻辑视图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252012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逻辑视图也称为静态视图、结构模型视图，包括类图、对象图和包图。主要用于描述在用例视图中提出的系统功能的实现。</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与用例视图相比，逻辑视图主要关注系统的内部，它既描述系统的静态结构(系统中的类、对象及它们之间的关系)，也描述系统的动态协作关系。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系统的静态结构在类图和对象图中进行描述，而动态模型是在状态机图、时序图、通信图及活动图中进行描述。</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逻辑视图的使用者主要是系统的设计人员和开发人员。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并发视图</a:t>
            </a:r>
            <a:endParaRPr kumimoji="0" lang="zh-CN"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并发视图(Concurrent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并发视图显示系统的并发性，解决在并发系统中存在的通信和同步问题。</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文本框 9"/>
          <p:cNvSpPr txBox="1"/>
          <p:nvPr/>
        </p:nvSpPr>
        <p:spPr>
          <a:xfrm>
            <a:off x="1859915" y="3697605"/>
            <a:ext cx="4575175" cy="2861310"/>
          </a:xfrm>
          <a:prstGeom prst="rect">
            <a:avLst/>
          </a:prstGeom>
          <a:noFill/>
        </p:spPr>
        <p:txBody>
          <a:bodyPr wrap="square" rtlCol="0">
            <a:spAutoFit/>
          </a:bodyPr>
          <a:p>
            <a:r>
              <a:rPr lang="en-US" altLang="zh-CN"/>
              <a:t>	</a:t>
            </a:r>
            <a:r>
              <a:rPr lang="zh-CN" altLang="en-US"/>
              <a:t>并发视图体现了系统的动态或行为特征，也称为进程视图（Process View）或动态视图(Dynamic View)。</a:t>
            </a:r>
            <a:endParaRPr lang="zh-CN" altLang="en-US"/>
          </a:p>
          <a:p>
            <a:r>
              <a:rPr lang="en-US" altLang="zh-CN"/>
              <a:t>	 进程视图（Process View）是为了便于理解系统的进程组织。</a:t>
            </a:r>
            <a:endParaRPr lang="en-US" altLang="zh-CN"/>
          </a:p>
          <a:p>
            <a:r>
              <a:rPr lang="en-US" altLang="zh-CN"/>
              <a:t>	系统只有一个进程视图，它以图形方式说明了系统中进程的详细组织结构，其中包括类和子系统到进程和线程的映射。</a:t>
            </a:r>
            <a:endParaRPr lang="en-US" altLang="zh-CN"/>
          </a:p>
          <a:p>
            <a:r>
              <a:rPr lang="en-US" altLang="zh-CN"/>
              <a:t>	进程视图在每次迭代过程中都会加以改进。</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1.1</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3200" b="1" dirty="0">
                <a:solidFill>
                  <a:prstClr val="black">
                    <a:lumMod val="85000"/>
                    <a:lumOff val="15000"/>
                  </a:prstClr>
                </a:solidFill>
                <a:latin typeface="微软雅黑" panose="020B0503020204020204" charset="-122"/>
                <a:ea typeface="微软雅黑" panose="020B0503020204020204" charset="-122"/>
              </a:rPr>
              <a:t>什么是</a:t>
            </a:r>
            <a:r>
              <a:rPr lang="en-US" altLang="zh-CN" sz="3200" b="1" dirty="0">
                <a:solidFill>
                  <a:prstClr val="black">
                    <a:lumMod val="85000"/>
                    <a:lumOff val="15000"/>
                  </a:prstClr>
                </a:solidFill>
                <a:latin typeface="微软雅黑" panose="020B0503020204020204" charset="-122"/>
                <a:ea typeface="微软雅黑" panose="020B0503020204020204" charset="-122"/>
              </a:rPr>
              <a:t>UML</a:t>
            </a:r>
            <a:endParaRPr lang="en-US" alt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并发视图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586"/>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5338"/>
              <a:chOff x="804196" y="4871311"/>
              <a:chExt cx="6493107" cy="3389757"/>
            </a:xfrm>
          </p:grpSpPr>
          <p:sp>
            <p:nvSpPr>
              <p:cNvPr id="35" name="TextBox 13"/>
              <p:cNvSpPr txBox="1"/>
              <p:nvPr/>
            </p:nvSpPr>
            <p:spPr>
              <a:xfrm>
                <a:off x="813456" y="4871311"/>
                <a:ext cx="3453152" cy="384861"/>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并发视图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2520096"/>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并发视图也称为动态视图、进程视图，进程视图包括动态图(状态机图、交互图、活动图)和实现图(交互图和部署图)。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主要是从资源的有效利用、代码的并行执行以及系统环境中异步事件的处理等方面来考虑。</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将系统划分为并发执行的控制,此外，并发视图还需要处理线程之间的通信和同步。</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并发视图主要由状态机图、通信图和活动图组成。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并发视图的使用者是开发人员和系统集成人员。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组件视图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201564" cy="1583690"/>
            <a:chOff x="11235" y="3564"/>
            <a:chExt cx="6649" cy="2494"/>
          </a:xfrm>
        </p:grpSpPr>
        <p:sp>
          <p:nvSpPr>
            <p:cNvPr id="3" name="Rounded Rectangle 14"/>
            <p:cNvSpPr/>
            <p:nvPr/>
          </p:nvSpPr>
          <p:spPr>
            <a:xfrm>
              <a:off x="11294" y="3564"/>
              <a:ext cx="6590"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047" cy="1881"/>
              <a:chOff x="779891" y="4803395"/>
              <a:chExt cx="3839521" cy="1194473"/>
            </a:xfrm>
          </p:grpSpPr>
          <p:sp>
            <p:nvSpPr>
              <p:cNvPr id="35" name="TextBox 13"/>
              <p:cNvSpPr txBox="1"/>
              <p:nvPr/>
            </p:nvSpPr>
            <p:spPr>
              <a:xfrm>
                <a:off x="779891" y="4803395"/>
                <a:ext cx="3839521"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组件视图(Component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文本框 9"/>
          <p:cNvSpPr txBox="1"/>
          <p:nvPr/>
        </p:nvSpPr>
        <p:spPr>
          <a:xfrm>
            <a:off x="1859915" y="3697605"/>
            <a:ext cx="4575175" cy="1198880"/>
          </a:xfrm>
          <a:prstGeom prst="rect">
            <a:avLst/>
          </a:prstGeom>
          <a:noFill/>
        </p:spPr>
        <p:txBody>
          <a:bodyPr wrap="square" rtlCol="0">
            <a:spAutoFit/>
          </a:bodyPr>
          <a:p>
            <a:r>
              <a:rPr lang="en-US" altLang="zh-CN"/>
              <a:t>	</a:t>
            </a:r>
            <a:r>
              <a:rPr lang="zh-CN" altLang="en-US"/>
              <a:t>组建视图体现了系统实现的结构和行为特征，也称为实现模型视图(Implementation Model View)</a:t>
            </a:r>
            <a:endParaRPr lang="zh-CN" altLang="en-US"/>
          </a:p>
          <a:p>
            <a:r>
              <a:rPr lang="zh-CN" altLang="en-US"/>
              <a:t>或物理视图(Physical View)。</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组件视图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303478"/>
            <a:chOff x="11172" y="3549"/>
            <a:chExt cx="11358" cy="7262"/>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6816"/>
              <a:chOff x="804196" y="4871311"/>
              <a:chExt cx="6493107" cy="4328416"/>
            </a:xfrm>
          </p:grpSpPr>
          <p:sp>
            <p:nvSpPr>
              <p:cNvPr id="35" name="TextBox 13"/>
              <p:cNvSpPr txBox="1"/>
              <p:nvPr/>
            </p:nvSpPr>
            <p:spPr>
              <a:xfrm>
                <a:off x="813456" y="4871311"/>
                <a:ext cx="3453152" cy="384858"/>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组件视图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345875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组件视图也称为实现视图、物理视图，描述系统的实现模块及它们之间的依赖关系。</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其中,组件指的是不同类型的代码模块,它是构造应用的软件单元。</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组件视图中也可以添加组件的其他附加信息，例如，资源分配或者其他管理信息。</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组件视图主要由构件图构成。</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组件视图的使用者是开发人员。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部署视图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1275520" y="1606550"/>
            <a:ext cx="4405039" cy="1583690"/>
            <a:chOff x="11235" y="3564"/>
            <a:chExt cx="6971" cy="2494"/>
          </a:xfrm>
        </p:grpSpPr>
        <p:sp>
          <p:nvSpPr>
            <p:cNvPr id="3" name="Rounded Rectangle 14"/>
            <p:cNvSpPr/>
            <p:nvPr/>
          </p:nvSpPr>
          <p:spPr>
            <a:xfrm>
              <a:off x="11294" y="3564"/>
              <a:ext cx="6912" cy="2494"/>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685" y="3888"/>
              <a:ext cx="6368" cy="1881"/>
              <a:chOff x="779891" y="4803395"/>
              <a:chExt cx="4043336" cy="1194473"/>
            </a:xfrm>
          </p:grpSpPr>
          <p:sp>
            <p:nvSpPr>
              <p:cNvPr id="35" name="TextBox 13"/>
              <p:cNvSpPr txBox="1"/>
              <p:nvPr/>
            </p:nvSpPr>
            <p:spPr>
              <a:xfrm>
                <a:off x="779891" y="4803395"/>
                <a:ext cx="4043336" cy="44260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部署视图(Deployment View)</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9891" y="5407934"/>
                <a:ext cx="3308062" cy="589934"/>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rPr>
                  <a:t>组件视图是开发人员显示代码组件的组织结构。</a:t>
                </a:r>
                <a:endParaRPr lang="zh-CN" altLang="en-US"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文本框 9"/>
          <p:cNvSpPr txBox="1"/>
          <p:nvPr/>
        </p:nvSpPr>
        <p:spPr>
          <a:xfrm>
            <a:off x="1859915" y="3697605"/>
            <a:ext cx="6315075" cy="2306955"/>
          </a:xfrm>
          <a:prstGeom prst="rect">
            <a:avLst/>
          </a:prstGeom>
          <a:noFill/>
        </p:spPr>
        <p:txBody>
          <a:bodyPr wrap="square" rtlCol="0">
            <a:spAutoFit/>
          </a:bodyPr>
          <a:p>
            <a:r>
              <a:rPr lang="en-US" altLang="zh-CN"/>
              <a:t>	</a:t>
            </a:r>
            <a:r>
              <a:rPr lang="zh-CN" altLang="en-US"/>
              <a:t>部署视图是为了便于理解系统在一组处理节点上的物理分布，在“分析设计”工作流程中使用了名为部署视图的构架视图。</a:t>
            </a:r>
            <a:endParaRPr lang="zh-CN" altLang="en-US"/>
          </a:p>
          <a:p>
            <a:r>
              <a:rPr lang="en-US" altLang="zh-CN"/>
              <a:t>	</a:t>
            </a:r>
            <a:r>
              <a:rPr lang="zh-CN" altLang="en-US"/>
              <a:t>系统只有一个部署视图，它以图形方式说明了处理活动在系统中各节点的分布，包括进程和线程的物理分布。</a:t>
            </a:r>
            <a:endParaRPr lang="zh-CN" altLang="en-US"/>
          </a:p>
          <a:p>
            <a:r>
              <a:rPr lang="en-US" altLang="zh-CN"/>
              <a:t>	</a:t>
            </a:r>
            <a:r>
              <a:rPr lang="zh-CN" altLang="en-US"/>
              <a:t>部署视图在每次迭代过程中都会加以改进。</a:t>
            </a:r>
            <a:endParaRPr lang="zh-CN" altLang="en-US"/>
          </a:p>
          <a:p>
            <a:r>
              <a:rPr lang="en-US" altLang="zh-CN"/>
              <a:t>	部署视图表示了处理活动在系统中的物理分布</a:t>
            </a:r>
            <a:endParaRPr lang="en-US" altLang="zh-CN"/>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部署视图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2139315" y="1229360"/>
            <a:ext cx="7912887" cy="5267693"/>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23" y="3995"/>
              <a:ext cx="10227" cy="5471"/>
              <a:chOff x="804196" y="4871311"/>
              <a:chExt cx="6493107" cy="3474222"/>
            </a:xfrm>
          </p:grpSpPr>
          <p:sp>
            <p:nvSpPr>
              <p:cNvPr id="35" name="TextBox 13"/>
              <p:cNvSpPr txBox="1"/>
              <p:nvPr/>
            </p:nvSpPr>
            <p:spPr>
              <a:xfrm>
                <a:off x="813456" y="4871311"/>
                <a:ext cx="3453152" cy="38485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部署视图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04196" y="5740972"/>
                <a:ext cx="6493107" cy="260456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部署视图，也称为配置视图。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配置视图主要显示系统的物理部署，它描述位于节点上的运行实例的部署情况。</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配置视图主要由配置图表示，配置视图还允许评估分配结果和资源分配。</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配置视图的使用者是开发人员、系统集成人员和测试人员。</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1.6</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3410"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的图</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241414" y="3628400"/>
            <a:ext cx="1708765" cy="580545"/>
            <a:chOff x="770275" y="2602028"/>
            <a:chExt cx="2338079" cy="580545"/>
          </a:xfrm>
        </p:grpSpPr>
        <p:sp>
          <p:nvSpPr>
            <p:cNvPr id="11"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1.6.1</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 name="组合 1"/>
          <p:cNvGrpSpPr/>
          <p:nvPr/>
        </p:nvGrpSpPr>
        <p:grpSpPr>
          <a:xfrm>
            <a:off x="5241414" y="4434215"/>
            <a:ext cx="1708765" cy="580545"/>
            <a:chOff x="770275" y="2602028"/>
            <a:chExt cx="2338079" cy="580545"/>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1.6.2</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18"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19" name="组合 18"/>
          <p:cNvGrpSpPr/>
          <p:nvPr/>
        </p:nvGrpSpPr>
        <p:grpSpPr>
          <a:xfrm>
            <a:off x="5244589" y="5248285"/>
            <a:ext cx="1708765" cy="580545"/>
            <a:chOff x="770275" y="2602028"/>
            <a:chExt cx="2338079" cy="580545"/>
          </a:xfrm>
        </p:grpSpPr>
        <p:sp>
          <p:nvSpPr>
            <p:cNvPr id="20"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1.6.3</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1"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对象图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2" name="组合 21"/>
          <p:cNvGrpSpPr/>
          <p:nvPr/>
        </p:nvGrpSpPr>
        <p:grpSpPr>
          <a:xfrm>
            <a:off x="7943339" y="3628400"/>
            <a:ext cx="1708765" cy="580545"/>
            <a:chOff x="770275" y="2602028"/>
            <a:chExt cx="2338079" cy="580545"/>
          </a:xfrm>
        </p:grpSpPr>
        <p:sp>
          <p:nvSpPr>
            <p:cNvPr id="2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1.6.4</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4"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状态机图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5" name="组合 24"/>
          <p:cNvGrpSpPr/>
          <p:nvPr/>
        </p:nvGrpSpPr>
        <p:grpSpPr>
          <a:xfrm>
            <a:off x="10486514" y="4481840"/>
            <a:ext cx="1708765" cy="580545"/>
            <a:chOff x="770275" y="2602028"/>
            <a:chExt cx="2338079" cy="580545"/>
          </a:xfrm>
        </p:grpSpPr>
        <p:sp>
          <p:nvSpPr>
            <p:cNvPr id="26"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1.6.9</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7"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部署图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28" name="组合 27"/>
          <p:cNvGrpSpPr/>
          <p:nvPr/>
        </p:nvGrpSpPr>
        <p:grpSpPr>
          <a:xfrm>
            <a:off x="7946514" y="4434215"/>
            <a:ext cx="1708765" cy="580545"/>
            <a:chOff x="770275" y="2602028"/>
            <a:chExt cx="2338079" cy="580545"/>
          </a:xfrm>
        </p:grpSpPr>
        <p:sp>
          <p:nvSpPr>
            <p:cNvPr id="2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1.6.5</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0"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活动图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1" name="组合 30"/>
          <p:cNvGrpSpPr/>
          <p:nvPr/>
        </p:nvGrpSpPr>
        <p:grpSpPr>
          <a:xfrm>
            <a:off x="7952864" y="6063625"/>
            <a:ext cx="1708765" cy="580545"/>
            <a:chOff x="770275" y="2602028"/>
            <a:chExt cx="2338079" cy="580545"/>
          </a:xfrm>
        </p:grpSpPr>
        <p:sp>
          <p:nvSpPr>
            <p:cNvPr id="32"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1.6.7</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3"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通信图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4" name="组合 33"/>
          <p:cNvGrpSpPr/>
          <p:nvPr/>
        </p:nvGrpSpPr>
        <p:grpSpPr>
          <a:xfrm>
            <a:off x="7949689" y="5247015"/>
            <a:ext cx="1708765" cy="580545"/>
            <a:chOff x="770275" y="2602028"/>
            <a:chExt cx="2338079" cy="580545"/>
          </a:xfrm>
        </p:grpSpPr>
        <p:sp>
          <p:nvSpPr>
            <p:cNvPr id="35"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1.6.6</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顺序图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7" name="组合 36"/>
          <p:cNvGrpSpPr/>
          <p:nvPr/>
        </p:nvGrpSpPr>
        <p:grpSpPr>
          <a:xfrm>
            <a:off x="10483339" y="3628400"/>
            <a:ext cx="1708765" cy="580545"/>
            <a:chOff x="770275" y="2602028"/>
            <a:chExt cx="2338079" cy="580545"/>
          </a:xfrm>
        </p:grpSpPr>
        <p:sp>
          <p:nvSpPr>
            <p:cNvPr id="38"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rPr>
                <a:t>1.6.8</a:t>
              </a:r>
              <a:endParaRPr lang="en-US" alt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9" name="TextBox 13"/>
            <p:cNvSpPr txBox="1"/>
            <p:nvPr/>
          </p:nvSpPr>
          <p:spPr>
            <a:xfrm>
              <a:off x="774355" y="2887933"/>
              <a:ext cx="2333999" cy="294640"/>
            </a:xfrm>
            <a:prstGeom prst="rect">
              <a:avLst/>
            </a:prstGeom>
            <a:noFill/>
          </p:spPr>
          <p:txBody>
            <a:bodyPr wrap="square" lIns="0" tIns="0" rIns="0" bIns="0" rtlCol="0" anchor="t" anchorCtr="0">
              <a:spAutoFit/>
            </a:bodyPr>
            <a:lstStyle/>
            <a:p>
              <a:pPr algn="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构件图</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中的图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000760" y="2063750"/>
            <a:ext cx="5553710" cy="1753235"/>
          </a:xfrm>
          <a:prstGeom prst="rect">
            <a:avLst/>
          </a:prstGeom>
          <a:noFill/>
        </p:spPr>
        <p:txBody>
          <a:bodyPr wrap="square" rtlCol="0" anchor="t">
            <a:spAutoFit/>
          </a:bodyPr>
          <a:p>
            <a:r>
              <a:rPr lang="zh-CN" altLang="en-US">
                <a:latin typeface="华文琥珀" panose="02010800040101010101" charset="-122"/>
                <a:ea typeface="华文琥珀" panose="02010800040101010101" charset="-122"/>
              </a:rPr>
              <a:t>UML图是描述UML视图内容的图形。</a:t>
            </a:r>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endParaRPr lang="zh-CN" altLang="en-US">
              <a:latin typeface="华文琥珀" panose="02010800040101010101" charset="-122"/>
              <a:ea typeface="华文琥珀" panose="02010800040101010101" charset="-122"/>
            </a:endParaRPr>
          </a:p>
          <a:p>
            <a:r>
              <a:rPr lang="en-US" altLang="zh-CN">
                <a:latin typeface="华文琥珀" panose="02010800040101010101" charset="-122"/>
                <a:ea typeface="华文琥珀" panose="02010800040101010101" charset="-122"/>
              </a:rPr>
              <a:t>	</a:t>
            </a:r>
            <a:r>
              <a:rPr lang="zh-CN" altLang="en-US">
                <a:latin typeface="华文琥珀" panose="02010800040101010101" charset="-122"/>
                <a:ea typeface="华文琥珀" panose="02010800040101010101" charset="-122"/>
              </a:rPr>
              <a:t>UML有13种不同的图，通过它们的相互组合提供被建模系统的所有视图。</a:t>
            </a:r>
            <a:endParaRPr lang="zh-CN" altLang="en-US">
              <a:latin typeface="华文琥珀" panose="02010800040101010101" charset="-122"/>
              <a:ea typeface="华文琥珀"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5267960"/>
            <a:chOff x="11172" y="3549"/>
            <a:chExt cx="11358" cy="7213"/>
          </a:xfrm>
        </p:grpSpPr>
        <p:sp>
          <p:nvSpPr>
            <p:cNvPr id="3" name="Rounded Rectangle 14"/>
            <p:cNvSpPr/>
            <p:nvPr/>
          </p:nvSpPr>
          <p:spPr>
            <a:xfrm>
              <a:off x="11172" y="3549"/>
              <a:ext cx="11358" cy="7213"/>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5741"/>
              <a:chOff x="813455" y="4871311"/>
              <a:chExt cx="6493107" cy="3645804"/>
            </a:xfrm>
          </p:grpSpPr>
          <p:sp>
            <p:nvSpPr>
              <p:cNvPr id="35" name="TextBox 13"/>
              <p:cNvSpPr txBox="1"/>
              <p:nvPr/>
            </p:nvSpPr>
            <p:spPr>
              <a:xfrm>
                <a:off x="813456" y="4871311"/>
                <a:ext cx="3453152" cy="384839"/>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用例图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2776143"/>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用例图是从用户角度描述系统功能，并指出各功能的操作者。</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用例图是UML中最简单也是最复杂的一种图。</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说它简单是因为它采用了面向对象的思想，基于用户角度来描述系统,绘制非常容易，图形表示直观并且容易理解。</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说它复杂是因为用例图往往不容易控制，要么过于复杂，要么过于简单。</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用例图展示了一组用例、参与者以及它们之间的关系</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sp>
        <p:nvSpPr>
          <p:cNvPr id="10" name="矩形 9"/>
          <p:cNvSpPr/>
          <p:nvPr/>
        </p:nvSpPr>
        <p:spPr>
          <a:xfrm>
            <a:off x="8939530" y="397510"/>
            <a:ext cx="2930525" cy="6167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9373870" y="76962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4"/>
          <a:stretch>
            <a:fillRect/>
          </a:stretch>
        </p:blipFill>
        <p:spPr>
          <a:xfrm>
            <a:off x="7118350" y="1005205"/>
            <a:ext cx="762000" cy="1314450"/>
          </a:xfrm>
          <a:prstGeom prst="rect">
            <a:avLst/>
          </a:prstGeom>
        </p:spPr>
      </p:pic>
      <p:sp>
        <p:nvSpPr>
          <p:cNvPr id="11" name="椭圆 10"/>
          <p:cNvSpPr/>
          <p:nvPr/>
        </p:nvSpPr>
        <p:spPr>
          <a:xfrm>
            <a:off x="9434830" y="3603625"/>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9434830" y="212598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9" idx="3"/>
            <a:endCxn id="8" idx="2"/>
          </p:cNvCxnSpPr>
          <p:nvPr/>
        </p:nvCxnSpPr>
        <p:spPr>
          <a:xfrm flipV="1">
            <a:off x="7880350" y="1323975"/>
            <a:ext cx="1493520" cy="338455"/>
          </a:xfrm>
          <a:prstGeom prst="line">
            <a:avLst/>
          </a:prstGeom>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9814560" y="1139825"/>
            <a:ext cx="1179830" cy="368300"/>
          </a:xfrm>
          <a:prstGeom prst="rect">
            <a:avLst/>
          </a:prstGeom>
          <a:noFill/>
        </p:spPr>
        <p:txBody>
          <a:bodyPr wrap="square" rtlCol="0">
            <a:spAutoFit/>
          </a:bodyPr>
          <a:p>
            <a:pPr algn="ctr"/>
            <a:r>
              <a:rPr lang="zh-CN"/>
              <a:t>新增图书</a:t>
            </a:r>
            <a:endParaRPr lang="zh-CN"/>
          </a:p>
        </p:txBody>
      </p:sp>
      <p:sp>
        <p:nvSpPr>
          <p:cNvPr id="17" name="文本框 16"/>
          <p:cNvSpPr txBox="1"/>
          <p:nvPr/>
        </p:nvSpPr>
        <p:spPr>
          <a:xfrm>
            <a:off x="9876155" y="3973830"/>
            <a:ext cx="1179830" cy="368300"/>
          </a:xfrm>
          <a:prstGeom prst="rect">
            <a:avLst/>
          </a:prstGeom>
          <a:noFill/>
        </p:spPr>
        <p:txBody>
          <a:bodyPr wrap="square" rtlCol="0">
            <a:spAutoFit/>
          </a:bodyPr>
          <a:p>
            <a:pPr algn="ctr"/>
            <a:r>
              <a:rPr lang="zh-CN"/>
              <a:t>用户注册</a:t>
            </a:r>
            <a:endParaRPr lang="zh-CN"/>
          </a:p>
        </p:txBody>
      </p:sp>
      <p:sp>
        <p:nvSpPr>
          <p:cNvPr id="18" name="文本框 17"/>
          <p:cNvSpPr txBox="1"/>
          <p:nvPr/>
        </p:nvSpPr>
        <p:spPr>
          <a:xfrm>
            <a:off x="9875520" y="2496185"/>
            <a:ext cx="1179830" cy="368300"/>
          </a:xfrm>
          <a:prstGeom prst="rect">
            <a:avLst/>
          </a:prstGeom>
          <a:noFill/>
        </p:spPr>
        <p:txBody>
          <a:bodyPr wrap="square" rtlCol="0">
            <a:spAutoFit/>
          </a:bodyPr>
          <a:p>
            <a:pPr algn="ctr"/>
            <a:r>
              <a:rPr lang="zh-CN"/>
              <a:t>浏览图书</a:t>
            </a:r>
            <a:endParaRPr lang="zh-CN"/>
          </a:p>
        </p:txBody>
      </p:sp>
      <p:sp>
        <p:nvSpPr>
          <p:cNvPr id="19" name="文本框 18"/>
          <p:cNvSpPr txBox="1"/>
          <p:nvPr/>
        </p:nvSpPr>
        <p:spPr>
          <a:xfrm>
            <a:off x="6909435" y="2407285"/>
            <a:ext cx="1179830" cy="368300"/>
          </a:xfrm>
          <a:prstGeom prst="rect">
            <a:avLst/>
          </a:prstGeom>
          <a:noFill/>
        </p:spPr>
        <p:txBody>
          <a:bodyPr wrap="square" rtlCol="0">
            <a:spAutoFit/>
          </a:bodyPr>
          <a:p>
            <a:pPr algn="ctr"/>
            <a:r>
              <a:rPr lang="zh-CN"/>
              <a:t>管理员</a:t>
            </a:r>
            <a:endParaRPr lang="zh-CN"/>
          </a:p>
        </p:txBody>
      </p:sp>
      <p:pic>
        <p:nvPicPr>
          <p:cNvPr id="5" name="图片 4"/>
          <p:cNvPicPr>
            <a:picLocks noChangeAspect="1"/>
          </p:cNvPicPr>
          <p:nvPr/>
        </p:nvPicPr>
        <p:blipFill>
          <a:blip r:embed="rId4"/>
          <a:stretch>
            <a:fillRect/>
          </a:stretch>
        </p:blipFill>
        <p:spPr>
          <a:xfrm>
            <a:off x="7118350" y="4157980"/>
            <a:ext cx="762000" cy="1314450"/>
          </a:xfrm>
          <a:prstGeom prst="rect">
            <a:avLst/>
          </a:prstGeom>
        </p:spPr>
      </p:pic>
      <p:sp>
        <p:nvSpPr>
          <p:cNvPr id="6" name="文本框 5"/>
          <p:cNvSpPr txBox="1"/>
          <p:nvPr/>
        </p:nvSpPr>
        <p:spPr>
          <a:xfrm>
            <a:off x="6909435" y="5608955"/>
            <a:ext cx="1179830" cy="368300"/>
          </a:xfrm>
          <a:prstGeom prst="rect">
            <a:avLst/>
          </a:prstGeom>
          <a:noFill/>
        </p:spPr>
        <p:txBody>
          <a:bodyPr wrap="square" rtlCol="0">
            <a:spAutoFit/>
          </a:bodyPr>
          <a:p>
            <a:pPr algn="ctr"/>
            <a:r>
              <a:rPr lang="zh-CN"/>
              <a:t>用户</a:t>
            </a:r>
            <a:endParaRPr lang="zh-CN"/>
          </a:p>
        </p:txBody>
      </p:sp>
      <p:sp>
        <p:nvSpPr>
          <p:cNvPr id="7" name="椭圆 6"/>
          <p:cNvSpPr/>
          <p:nvPr/>
        </p:nvSpPr>
        <p:spPr>
          <a:xfrm>
            <a:off x="9434195" y="5171440"/>
            <a:ext cx="2061845" cy="1108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874885" y="5541645"/>
            <a:ext cx="1179830" cy="368300"/>
          </a:xfrm>
          <a:prstGeom prst="rect">
            <a:avLst/>
          </a:prstGeom>
          <a:noFill/>
        </p:spPr>
        <p:txBody>
          <a:bodyPr wrap="square" rtlCol="0">
            <a:spAutoFit/>
          </a:bodyPr>
          <a:p>
            <a:pPr algn="ctr"/>
            <a:r>
              <a:rPr lang="zh-CN"/>
              <a:t>系统登录</a:t>
            </a:r>
            <a:endParaRPr lang="zh-CN"/>
          </a:p>
        </p:txBody>
      </p:sp>
      <p:cxnSp>
        <p:nvCxnSpPr>
          <p:cNvPr id="21" name="直接连接符 20"/>
          <p:cNvCxnSpPr>
            <a:stCxn id="5" idx="3"/>
            <a:endCxn id="12" idx="2"/>
          </p:cNvCxnSpPr>
          <p:nvPr/>
        </p:nvCxnSpPr>
        <p:spPr>
          <a:xfrm flipV="1">
            <a:off x="7880350" y="2680335"/>
            <a:ext cx="1554480" cy="2134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 idx="3"/>
            <a:endCxn id="11" idx="2"/>
          </p:cNvCxnSpPr>
          <p:nvPr/>
        </p:nvCxnSpPr>
        <p:spPr>
          <a:xfrm flipV="1">
            <a:off x="7880350" y="4157980"/>
            <a:ext cx="1554480" cy="657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 idx="3"/>
            <a:endCxn id="7" idx="2"/>
          </p:cNvCxnSpPr>
          <p:nvPr/>
        </p:nvCxnSpPr>
        <p:spPr>
          <a:xfrm>
            <a:off x="7880350" y="4815205"/>
            <a:ext cx="1553845" cy="910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5" idx="0"/>
          </p:cNvCxnSpPr>
          <p:nvPr/>
        </p:nvCxnSpPr>
        <p:spPr>
          <a:xfrm flipH="1">
            <a:off x="7499350" y="2760980"/>
            <a:ext cx="3175" cy="139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138170"/>
          </a:xfrm>
          <a:prstGeom prst="rect">
            <a:avLst/>
          </a:prstGeom>
          <a:noFill/>
        </p:spPr>
        <p:txBody>
          <a:bodyPr wrap="square" rtlCol="0">
            <a:spAutoFit/>
          </a:bodyPr>
          <a:p>
            <a:r>
              <a:rPr lang="en-US" altLang="zh-CN"/>
              <a:t>	</a:t>
            </a:r>
            <a:r>
              <a:rPr lang="zh-CN" altLang="en-US"/>
              <a:t>用例图采用参与者和用例作为基本元素，以不同的视角展现系统的功能性需求。用例图是了解系统的第一个关口，人们通过用例图得知一个系统将会做什么。对客户来说，用例图是它们业务领域的逻辑化表达。</a:t>
            </a:r>
            <a:endParaRPr lang="zh-CN" altLang="en-US"/>
          </a:p>
          <a:p>
            <a:r>
              <a:rPr lang="en-US" altLang="zh-CN"/>
              <a:t>	业务用例图是一种用例图，使用业务主角和业务用例展现业务建模的结果，展现了业务系统的功能性需求，如果要描述这些需求的实现途径，则需要借助于业务用例实现图，后者体现了软件工程中需求可追溯的原则。通常来说，即使只有一种实现途径，绘制业务用例实现图也是一种好的建模方法，当有多个实现途径时，如果我们用业务对象和业务过程进行分析，就会发现其中有复用的对象和重叠的过程，这时可以用概念实例图，以业务实例为基本单元，用于展现业务用例分解而来的几个概念用例，它们的关系可能是扩展、包含或精化。</a:t>
            </a:r>
            <a:endParaRPr lang="en-US" altLang="zh-CN"/>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pSp>
        <p:nvGrpSpPr>
          <p:cNvPr id="2" name="组合 1"/>
          <p:cNvGrpSpPr/>
          <p:nvPr/>
        </p:nvGrpSpPr>
        <p:grpSpPr>
          <a:xfrm>
            <a:off x="389255" y="1296670"/>
            <a:ext cx="5854065" cy="3702106"/>
            <a:chOff x="11172" y="3549"/>
            <a:chExt cx="11358" cy="5069"/>
          </a:xfrm>
        </p:grpSpPr>
        <p:sp>
          <p:nvSpPr>
            <p:cNvPr id="3" name="Rounded Rectangle 14"/>
            <p:cNvSpPr/>
            <p:nvPr/>
          </p:nvSpPr>
          <p:spPr>
            <a:xfrm>
              <a:off x="11172" y="3549"/>
              <a:ext cx="11358" cy="5069"/>
            </a:xfrm>
            <a:prstGeom prst="roundRect">
              <a:avLst>
                <a:gd name="adj" fmla="val 2744"/>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Oval 25"/>
            <p:cNvSpPr>
              <a:spLocks noChangeAspect="1"/>
            </p:cNvSpPr>
            <p:nvPr/>
          </p:nvSpPr>
          <p:spPr>
            <a:xfrm>
              <a:off x="11235" y="4202"/>
              <a:ext cx="192" cy="192"/>
            </a:xfrm>
            <a:prstGeom prst="ellipse">
              <a:avLst/>
            </a:prstGeom>
            <a:solidFill>
              <a:schemeClr val="accent1"/>
            </a:solidFill>
            <a:ln>
              <a:noFill/>
            </a:ln>
            <a:effectLst>
              <a:outerShdw blurRad="127000" dist="63500" dir="5400000" algn="t" rotWithShape="0">
                <a:prstClr val="black">
                  <a:alpha val="12000"/>
                </a:prstClr>
              </a:outerShdw>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sz="2400"/>
            </a:p>
          </p:txBody>
        </p:sp>
        <p:grpSp>
          <p:nvGrpSpPr>
            <p:cNvPr id="34" name="组合 33"/>
            <p:cNvGrpSpPr/>
            <p:nvPr/>
          </p:nvGrpSpPr>
          <p:grpSpPr>
            <a:xfrm rot="0">
              <a:off x="11738" y="3995"/>
              <a:ext cx="10227" cy="3993"/>
              <a:chOff x="813455" y="4871311"/>
              <a:chExt cx="6493107" cy="2535482"/>
            </a:xfrm>
          </p:grpSpPr>
          <p:sp>
            <p:nvSpPr>
              <p:cNvPr id="35" name="TextBox 13"/>
              <p:cNvSpPr txBox="1"/>
              <p:nvPr/>
            </p:nvSpPr>
            <p:spPr>
              <a:xfrm>
                <a:off x="813456" y="4871311"/>
                <a:ext cx="3453152" cy="384845"/>
              </a:xfrm>
              <a:prstGeom prst="rect">
                <a:avLst/>
              </a:prstGeom>
              <a:noFill/>
            </p:spPr>
            <p:txBody>
              <a:bodyPr wrap="square" lIns="0" tIns="0" rIns="0" bIns="0" rtlCol="0" anchor="t" anchorCtr="0">
                <a:spAutoFit/>
              </a:bodyPr>
              <a:p>
                <a:pPr defTabSz="1216660">
                  <a:lnSpc>
                    <a:spcPct val="120000"/>
                  </a:lnSpc>
                  <a:spcBef>
                    <a:spcPct val="20000"/>
                  </a:spcBef>
                  <a:defRPr/>
                </a:pPr>
                <a:r>
                  <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rPr>
                  <a:t>类图</a:t>
                </a:r>
                <a:endParaRPr lang="zh-CN" altLang="en-US" sz="24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6" name="TextBox 13"/>
              <p:cNvSpPr txBox="1"/>
              <p:nvPr/>
            </p:nvSpPr>
            <p:spPr>
              <a:xfrm>
                <a:off x="813455" y="5740972"/>
                <a:ext cx="6493107" cy="1665821"/>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r>
                  <a:rPr sz="1600" dirty="0">
                    <a:solidFill>
                      <a:srgbClr val="000000"/>
                    </a:solidFill>
                    <a:latin typeface="Arial" panose="020B0604020202020204" pitchFamily="34" charset="0"/>
                    <a:ea typeface="微软雅黑" panose="020B0503020204020204" charset="-122"/>
                    <a:sym typeface="Arial" panose="020B0604020202020204" pitchFamily="34" charset="0"/>
                  </a:rPr>
                  <a:t>类图是UML面向对象中最常用的一种图，类图可以帮助人们更直观地了解一个系统的体系结构。</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sz="1600" dirty="0">
                    <a:solidFill>
                      <a:srgbClr val="000000"/>
                    </a:solidFill>
                    <a:latin typeface="Arial" panose="020B0604020202020204" pitchFamily="34" charset="0"/>
                    <a:ea typeface="微软雅黑" panose="020B0503020204020204" charset="-122"/>
                    <a:sym typeface="Arial" panose="020B0604020202020204" pitchFamily="34" charset="0"/>
                  </a:rPr>
                  <a:t>       通过关系和类表示的类图，可以图形化地描述一个系统的设计部分</a:t>
                </a: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a:t>
                </a:r>
                <a:endParaRPr lang="zh-CN" sz="1600" dirty="0">
                  <a:solidFill>
                    <a:srgbClr val="000000"/>
                  </a:solidFill>
                  <a:latin typeface="Arial" panose="020B0604020202020204" pitchFamily="34" charset="0"/>
                  <a:ea typeface="微软雅黑" panose="020B0503020204020204" charset="-122"/>
                  <a:sym typeface="Arial" panose="020B0604020202020204" pitchFamily="34" charset="0"/>
                </a:endParaRPr>
              </a:p>
              <a:p>
                <a:pPr defTabSz="1216660">
                  <a:lnSpc>
                    <a:spcPct val="120000"/>
                  </a:lnSpc>
                  <a:spcBef>
                    <a:spcPct val="20000"/>
                  </a:spcBef>
                  <a:defRPr/>
                </a:pPr>
                <a:r>
                  <a:rPr lang="zh-CN" sz="1600" dirty="0">
                    <a:solidFill>
                      <a:srgbClr val="000000"/>
                    </a:solidFill>
                    <a:latin typeface="Arial" panose="020B0604020202020204" pitchFamily="34" charset="0"/>
                    <a:ea typeface="微软雅黑" panose="020B0503020204020204" charset="-122"/>
                    <a:sym typeface="Arial" panose="020B0604020202020204" pitchFamily="34" charset="0"/>
                  </a:rPr>
                  <a:t>       </a:t>
                </a:r>
                <a:endParaRPr sz="16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graphicFrame>
        <p:nvGraphicFramePr>
          <p:cNvPr id="4" name="表格 3"/>
          <p:cNvGraphicFramePr/>
          <p:nvPr/>
        </p:nvGraphicFramePr>
        <p:xfrm>
          <a:off x="7890510" y="1666240"/>
          <a:ext cx="2733040" cy="4204970"/>
        </p:xfrm>
        <a:graphic>
          <a:graphicData uri="http://schemas.openxmlformats.org/drawingml/2006/table">
            <a:tbl>
              <a:tblPr firstRow="1" bandRow="1">
                <a:tableStyleId>{5C22544A-7EE6-4342-B048-85BDC9FD1C3A}</a:tableStyleId>
              </a:tblPr>
              <a:tblGrid>
                <a:gridCol w="2733040"/>
              </a:tblGrid>
              <a:tr h="950595">
                <a:tc>
                  <a:txBody>
                    <a:bodyPr/>
                    <a:p>
                      <a:pPr algn="ctr">
                        <a:buNone/>
                      </a:pPr>
                      <a:endParaRPr lang="zh-CN" altLang="en-US"/>
                    </a:p>
                    <a:p>
                      <a:pPr algn="ctr">
                        <a:buNone/>
                      </a:pPr>
                      <a:r>
                        <a:rPr lang="zh-CN" altLang="en-US"/>
                        <a:t>会议通知</a:t>
                      </a:r>
                      <a:endParaRPr lang="zh-CN" altLang="en-US"/>
                    </a:p>
                  </a:txBody>
                  <a:tcPr/>
                </a:tc>
              </a:tr>
              <a:tr h="1708150">
                <a:tc>
                  <a:txBody>
                    <a:bodyPr/>
                    <a:p>
                      <a:pPr>
                        <a:buNone/>
                      </a:pPr>
                      <a:r>
                        <a:rPr lang="en-US" altLang="zh-CN"/>
                        <a:t>+会</a:t>
                      </a:r>
                      <a:r>
                        <a:rPr lang="zh-CN" altLang="en-US"/>
                        <a:t>议</a:t>
                      </a:r>
                      <a:endParaRPr lang="zh-CN" altLang="en-US"/>
                    </a:p>
                    <a:p>
                      <a:pPr>
                        <a:buNone/>
                      </a:pPr>
                      <a:r>
                        <a:rPr lang="en-US" altLang="zh-CN"/>
                        <a:t>+</a:t>
                      </a:r>
                      <a:r>
                        <a:rPr lang="zh-CN" altLang="en-US"/>
                        <a:t>发送人</a:t>
                      </a:r>
                      <a:endParaRPr lang="zh-CN" altLang="en-US"/>
                    </a:p>
                    <a:p>
                      <a:pPr>
                        <a:buNone/>
                      </a:pPr>
                      <a:r>
                        <a:rPr lang="en-US" altLang="zh-CN"/>
                        <a:t>+</a:t>
                      </a:r>
                      <a:r>
                        <a:rPr lang="zh-CN" altLang="en-US"/>
                        <a:t>发送时间</a:t>
                      </a:r>
                      <a:endParaRPr lang="zh-CN" altLang="en-US"/>
                    </a:p>
                    <a:p>
                      <a:pPr>
                        <a:buNone/>
                      </a:pPr>
                      <a:r>
                        <a:rPr lang="en-US" altLang="zh-CN"/>
                        <a:t>+</a:t>
                      </a:r>
                      <a:r>
                        <a:rPr lang="zh-CN" altLang="en-US"/>
                        <a:t>接收人</a:t>
                      </a:r>
                      <a:endParaRPr lang="zh-CN" altLang="en-US"/>
                    </a:p>
                    <a:p>
                      <a:pPr>
                        <a:buNone/>
                      </a:pPr>
                      <a:r>
                        <a:rPr lang="en-US" altLang="zh-CN"/>
                        <a:t>+</a:t>
                      </a:r>
                      <a:r>
                        <a:rPr lang="zh-CN" altLang="en-US"/>
                        <a:t>确认时间</a:t>
                      </a:r>
                      <a:endParaRPr lang="zh-CN" altLang="en-US"/>
                    </a:p>
                  </a:txBody>
                  <a:tcPr/>
                </a:tc>
              </a:tr>
              <a:tr h="1546225">
                <a:tc>
                  <a:txBody>
                    <a:bodyPr/>
                    <a:p>
                      <a:pPr>
                        <a:buNone/>
                      </a:pPr>
                      <a:r>
                        <a:rPr lang="en-US" altLang="zh-CN"/>
                        <a:t>+</a:t>
                      </a:r>
                      <a:r>
                        <a:rPr lang="zh-CN" altLang="en-US"/>
                        <a:t>发送</a:t>
                      </a:r>
                      <a:r>
                        <a:rPr lang="en-US" altLang="zh-CN"/>
                        <a:t>( )</a:t>
                      </a:r>
                      <a:endParaRPr lang="en-US" altLang="zh-CN"/>
                    </a:p>
                    <a:p>
                      <a:pPr>
                        <a:buNone/>
                      </a:pPr>
                      <a:r>
                        <a:rPr lang="en-US" altLang="zh-CN"/>
                        <a:t>+</a:t>
                      </a:r>
                      <a:r>
                        <a:rPr lang="zh-CN" altLang="en-US"/>
                        <a:t>确认</a:t>
                      </a:r>
                      <a:r>
                        <a:rPr lang="en-US" altLang="zh-CN"/>
                        <a:t>( )</a:t>
                      </a:r>
                      <a:endParaRPr lang="en-US" altLang="zh-CN"/>
                    </a:p>
                    <a:p>
                      <a:pPr>
                        <a:buNone/>
                      </a:pPr>
                      <a:r>
                        <a:rPr lang="en-US" altLang="zh-CN"/>
                        <a:t>+</a:t>
                      </a:r>
                      <a:r>
                        <a:rPr lang="zh-CN" altLang="en-US"/>
                        <a:t>查询</a:t>
                      </a:r>
                      <a:r>
                        <a:rPr lang="en-US" altLang="zh-CN"/>
                        <a:t>( )</a:t>
                      </a:r>
                      <a:endParaRPr lang="en-US" altLang="zh-CN"/>
                    </a:p>
                    <a:p>
                      <a:pPr>
                        <a:buNone/>
                      </a:pPr>
                      <a:r>
                        <a:rPr lang="en-US" altLang="zh-CN"/>
                        <a:t>+</a:t>
                      </a:r>
                      <a:r>
                        <a:rPr lang="zh-CN" altLang="en-US"/>
                        <a:t>删除</a:t>
                      </a:r>
                      <a:r>
                        <a:rPr lang="en-US" altLang="zh-CN"/>
                        <a:t>( )</a:t>
                      </a:r>
                      <a:endParaRPr lang="en-US" altLang="zh-CN"/>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1102" y="4254751"/>
            <a:ext cx="12696116" cy="2631578"/>
            <a:chOff x="1563014" y="3368397"/>
            <a:chExt cx="9211871" cy="1909384"/>
          </a:xfrm>
        </p:grpSpPr>
        <p:sp>
          <p:nvSpPr>
            <p:cNvPr id="5" name="Freeform 26"/>
            <p:cNvSpPr>
              <a:spLocks noEditPoints="1"/>
            </p:cNvSpPr>
            <p:nvPr/>
          </p:nvSpPr>
          <p:spPr bwMode="auto">
            <a:xfrm flipH="1">
              <a:off x="1563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6" name="Freeform 5"/>
            <p:cNvSpPr>
              <a:spLocks noEditPoints="1"/>
            </p:cNvSpPr>
            <p:nvPr/>
          </p:nvSpPr>
          <p:spPr bwMode="auto">
            <a:xfrm flipH="1">
              <a:off x="2360709"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sp>
          <p:nvSpPr>
            <p:cNvPr id="7" name="Freeform 26"/>
            <p:cNvSpPr>
              <a:spLocks noEditPoints="1"/>
            </p:cNvSpPr>
            <p:nvPr/>
          </p:nvSpPr>
          <p:spPr bwMode="auto">
            <a:xfrm flipH="1">
              <a:off x="32394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75000"/>
              </a:schemeClr>
            </a:solidFill>
            <a:ln>
              <a:noFill/>
            </a:ln>
          </p:spPr>
          <p:txBody>
            <a:bodyPr lIns="162560" tIns="81280" rIns="162560" bIns="81280"/>
            <a:lstStyle/>
            <a:p>
              <a:pPr>
                <a:defRPr/>
              </a:pPr>
              <a:endParaRPr lang="id-ID" sz="3200"/>
            </a:p>
          </p:txBody>
        </p:sp>
        <p:sp>
          <p:nvSpPr>
            <p:cNvPr id="8" name="Freeform 26"/>
            <p:cNvSpPr>
              <a:spLocks noEditPoints="1"/>
            </p:cNvSpPr>
            <p:nvPr/>
          </p:nvSpPr>
          <p:spPr bwMode="auto">
            <a:xfrm flipH="1">
              <a:off x="7151014"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rgbClr val="BFBFBF"/>
            </a:solidFill>
            <a:ln>
              <a:noFill/>
            </a:ln>
          </p:spPr>
          <p:txBody>
            <a:bodyPr lIns="162560" tIns="81280" rIns="162560" bIns="81280"/>
            <a:lstStyle/>
            <a:p>
              <a:pPr>
                <a:defRPr/>
              </a:pPr>
              <a:endParaRPr lang="id-ID" sz="3200"/>
            </a:p>
          </p:txBody>
        </p:sp>
        <p:sp>
          <p:nvSpPr>
            <p:cNvPr id="9" name="Freeform 8"/>
            <p:cNvSpPr>
              <a:spLocks noEditPoints="1"/>
            </p:cNvSpPr>
            <p:nvPr/>
          </p:nvSpPr>
          <p:spPr bwMode="auto">
            <a:xfrm flipH="1">
              <a:off x="4054043"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0" name="Freeform 26"/>
            <p:cNvSpPr>
              <a:spLocks noEditPoints="1"/>
            </p:cNvSpPr>
            <p:nvPr/>
          </p:nvSpPr>
          <p:spPr bwMode="auto">
            <a:xfrm flipH="1">
              <a:off x="4932747"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65000"/>
              </a:schemeClr>
            </a:solidFill>
            <a:ln>
              <a:noFill/>
            </a:ln>
          </p:spPr>
          <p:txBody>
            <a:bodyPr lIns="162560" tIns="81280" rIns="162560" bIns="81280"/>
            <a:lstStyle/>
            <a:p>
              <a:pPr>
                <a:defRPr/>
              </a:pPr>
              <a:endParaRPr lang="id-ID" sz="3200"/>
            </a:p>
          </p:txBody>
        </p:sp>
        <p:sp>
          <p:nvSpPr>
            <p:cNvPr id="11" name="Freeform 6"/>
            <p:cNvSpPr>
              <a:spLocks noEditPoints="1"/>
            </p:cNvSpPr>
            <p:nvPr/>
          </p:nvSpPr>
          <p:spPr bwMode="auto">
            <a:xfrm flipH="1">
              <a:off x="6228148"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65000"/>
              </a:schemeClr>
            </a:solidFill>
            <a:ln>
              <a:noFill/>
            </a:ln>
          </p:spPr>
          <p:txBody>
            <a:bodyPr lIns="162560" tIns="81280" rIns="162560" bIns="81280"/>
            <a:lstStyle/>
            <a:p>
              <a:pPr>
                <a:defRPr/>
              </a:pPr>
              <a:endParaRPr lang="id-ID" sz="3200" dirty="0"/>
            </a:p>
          </p:txBody>
        </p:sp>
        <p:sp>
          <p:nvSpPr>
            <p:cNvPr id="12" name="Freeform 6"/>
            <p:cNvSpPr>
              <a:spLocks noEditPoints="1"/>
            </p:cNvSpPr>
            <p:nvPr/>
          </p:nvSpPr>
          <p:spPr bwMode="auto">
            <a:xfrm flipH="1">
              <a:off x="5218586" y="3368397"/>
              <a:ext cx="1788935" cy="1909384"/>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1"/>
            </a:solidFill>
            <a:ln>
              <a:noFill/>
            </a:ln>
          </p:spPr>
          <p:txBody>
            <a:bodyPr lIns="162560" tIns="81280" rIns="162560" bIns="81280"/>
            <a:lstStyle/>
            <a:p>
              <a:pPr>
                <a:defRPr/>
              </a:pPr>
              <a:endParaRPr lang="id-ID" sz="3200" dirty="0"/>
            </a:p>
          </p:txBody>
        </p:sp>
        <p:sp>
          <p:nvSpPr>
            <p:cNvPr id="13" name="Freeform 26"/>
            <p:cNvSpPr>
              <a:spLocks noEditPoints="1"/>
            </p:cNvSpPr>
            <p:nvPr/>
          </p:nvSpPr>
          <p:spPr bwMode="auto">
            <a:xfrm flipH="1">
              <a:off x="8912080" y="4148467"/>
              <a:ext cx="953853" cy="1116584"/>
            </a:xfrm>
            <a:custGeom>
              <a:avLst/>
              <a:gdLst>
                <a:gd name="T0" fmla="*/ 565 w 631"/>
                <a:gd name="T1" fmla="*/ 585 h 741"/>
                <a:gd name="T2" fmla="*/ 545 w 631"/>
                <a:gd name="T3" fmla="*/ 531 h 741"/>
                <a:gd name="T4" fmla="*/ 567 w 631"/>
                <a:gd name="T5" fmla="*/ 470 h 741"/>
                <a:gd name="T6" fmla="*/ 568 w 631"/>
                <a:gd name="T7" fmla="*/ 407 h 741"/>
                <a:gd name="T8" fmla="*/ 568 w 631"/>
                <a:gd name="T9" fmla="*/ 345 h 741"/>
                <a:gd name="T10" fmla="*/ 535 w 631"/>
                <a:gd name="T11" fmla="*/ 208 h 741"/>
                <a:gd name="T12" fmla="*/ 476 w 631"/>
                <a:gd name="T13" fmla="*/ 107 h 741"/>
                <a:gd name="T14" fmla="*/ 270 w 631"/>
                <a:gd name="T15" fmla="*/ 60 h 741"/>
                <a:gd name="T16" fmla="*/ 146 w 631"/>
                <a:gd name="T17" fmla="*/ 128 h 741"/>
                <a:gd name="T18" fmla="*/ 102 w 631"/>
                <a:gd name="T19" fmla="*/ 207 h 741"/>
                <a:gd name="T20" fmla="*/ 63 w 631"/>
                <a:gd name="T21" fmla="*/ 310 h 741"/>
                <a:gd name="T22" fmla="*/ 64 w 631"/>
                <a:gd name="T23" fmla="*/ 390 h 741"/>
                <a:gd name="T24" fmla="*/ 69 w 631"/>
                <a:gd name="T25" fmla="*/ 482 h 741"/>
                <a:gd name="T26" fmla="*/ 83 w 631"/>
                <a:gd name="T27" fmla="*/ 539 h 741"/>
                <a:gd name="T28" fmla="*/ 67 w 631"/>
                <a:gd name="T29" fmla="*/ 585 h 741"/>
                <a:gd name="T30" fmla="*/ 2 w 631"/>
                <a:gd name="T31" fmla="*/ 678 h 741"/>
                <a:gd name="T32" fmla="*/ 23 w 631"/>
                <a:gd name="T33" fmla="*/ 741 h 741"/>
                <a:gd name="T34" fmla="*/ 609 w 631"/>
                <a:gd name="T35" fmla="*/ 741 h 741"/>
                <a:gd name="T36" fmla="*/ 630 w 631"/>
                <a:gd name="T37" fmla="*/ 678 h 741"/>
                <a:gd name="T38" fmla="*/ 565 w 631"/>
                <a:gd name="T39" fmla="*/ 585 h 741"/>
                <a:gd name="T40" fmla="*/ 454 w 631"/>
                <a:gd name="T41" fmla="*/ 282 h 741"/>
                <a:gd name="T42" fmla="*/ 452 w 631"/>
                <a:gd name="T43" fmla="*/ 281 h 741"/>
                <a:gd name="T44" fmla="*/ 482 w 631"/>
                <a:gd name="T45" fmla="*/ 305 h 741"/>
                <a:gd name="T46" fmla="*/ 470 w 631"/>
                <a:gd name="T47" fmla="*/ 374 h 741"/>
                <a:gd name="T48" fmla="*/ 460 w 631"/>
                <a:gd name="T49" fmla="*/ 373 h 741"/>
                <a:gd name="T50" fmla="*/ 454 w 631"/>
                <a:gd name="T51" fmla="*/ 282 h 741"/>
                <a:gd name="T52" fmla="*/ 150 w 631"/>
                <a:gd name="T53" fmla="*/ 302 h 741"/>
                <a:gd name="T54" fmla="*/ 184 w 631"/>
                <a:gd name="T55" fmla="*/ 292 h 741"/>
                <a:gd name="T56" fmla="*/ 194 w 631"/>
                <a:gd name="T57" fmla="*/ 284 h 741"/>
                <a:gd name="T58" fmla="*/ 211 w 631"/>
                <a:gd name="T59" fmla="*/ 198 h 741"/>
                <a:gd name="T60" fmla="*/ 213 w 631"/>
                <a:gd name="T61" fmla="*/ 195 h 741"/>
                <a:gd name="T62" fmla="*/ 316 w 631"/>
                <a:gd name="T63" fmla="*/ 252 h 741"/>
                <a:gd name="T64" fmla="*/ 329 w 631"/>
                <a:gd name="T65" fmla="*/ 253 h 741"/>
                <a:gd name="T66" fmla="*/ 394 w 631"/>
                <a:gd name="T67" fmla="*/ 315 h 741"/>
                <a:gd name="T68" fmla="*/ 410 w 631"/>
                <a:gd name="T69" fmla="*/ 360 h 741"/>
                <a:gd name="T70" fmla="*/ 435 w 631"/>
                <a:gd name="T71" fmla="*/ 412 h 741"/>
                <a:gd name="T72" fmla="*/ 316 w 631"/>
                <a:gd name="T73" fmla="*/ 493 h 741"/>
                <a:gd name="T74" fmla="*/ 316 w 631"/>
                <a:gd name="T75" fmla="*/ 493 h 741"/>
                <a:gd name="T76" fmla="*/ 188 w 631"/>
                <a:gd name="T77" fmla="*/ 394 h 741"/>
                <a:gd name="T78" fmla="*/ 150 w 631"/>
                <a:gd name="T79" fmla="*/ 302 h 741"/>
                <a:gd name="T80" fmla="*/ 114 w 631"/>
                <a:gd name="T81" fmla="*/ 589 h 741"/>
                <a:gd name="T82" fmla="*/ 200 w 631"/>
                <a:gd name="T83" fmla="*/ 563 h 741"/>
                <a:gd name="T84" fmla="*/ 240 w 631"/>
                <a:gd name="T85" fmla="*/ 493 h 741"/>
                <a:gd name="T86" fmla="*/ 316 w 631"/>
                <a:gd name="T87" fmla="*/ 515 h 741"/>
                <a:gd name="T88" fmla="*/ 316 w 631"/>
                <a:gd name="T89" fmla="*/ 515 h 741"/>
                <a:gd name="T90" fmla="*/ 391 w 631"/>
                <a:gd name="T91" fmla="*/ 493 h 741"/>
                <a:gd name="T92" fmla="*/ 431 w 631"/>
                <a:gd name="T93" fmla="*/ 563 h 741"/>
                <a:gd name="T94" fmla="*/ 519 w 631"/>
                <a:gd name="T95" fmla="*/ 590 h 741"/>
                <a:gd name="T96" fmla="*/ 316 w 631"/>
                <a:gd name="T97" fmla="*/ 661 h 741"/>
                <a:gd name="T98" fmla="*/ 114 w 631"/>
                <a:gd name="T99" fmla="*/ 589 h 741"/>
                <a:gd name="T100" fmla="*/ 318 w 631"/>
                <a:gd name="T101" fmla="*/ 722 h 741"/>
                <a:gd name="T102" fmla="*/ 316 w 631"/>
                <a:gd name="T103" fmla="*/ 722 h 741"/>
                <a:gd name="T104" fmla="*/ 46 w 631"/>
                <a:gd name="T105" fmla="*/ 621 h 741"/>
                <a:gd name="T106" fmla="*/ 67 w 631"/>
                <a:gd name="T107" fmla="*/ 606 h 741"/>
                <a:gd name="T108" fmla="*/ 316 w 631"/>
                <a:gd name="T109" fmla="*/ 697 h 741"/>
                <a:gd name="T110" fmla="*/ 318 w 631"/>
                <a:gd name="T111" fmla="*/ 697 h 741"/>
                <a:gd name="T112" fmla="*/ 564 w 631"/>
                <a:gd name="T113" fmla="*/ 608 h 741"/>
                <a:gd name="T114" fmla="*/ 585 w 631"/>
                <a:gd name="T115" fmla="*/ 624 h 741"/>
                <a:gd name="T116" fmla="*/ 318 w 631"/>
                <a:gd name="T117" fmla="*/ 722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1" h="741">
                  <a:moveTo>
                    <a:pt x="565" y="585"/>
                  </a:moveTo>
                  <a:cubicBezTo>
                    <a:pt x="577" y="562"/>
                    <a:pt x="566" y="543"/>
                    <a:pt x="545" y="531"/>
                  </a:cubicBezTo>
                  <a:cubicBezTo>
                    <a:pt x="517" y="515"/>
                    <a:pt x="536" y="486"/>
                    <a:pt x="567" y="470"/>
                  </a:cubicBezTo>
                  <a:cubicBezTo>
                    <a:pt x="597" y="454"/>
                    <a:pt x="607" y="426"/>
                    <a:pt x="568" y="407"/>
                  </a:cubicBezTo>
                  <a:cubicBezTo>
                    <a:pt x="530" y="387"/>
                    <a:pt x="532" y="381"/>
                    <a:pt x="568" y="345"/>
                  </a:cubicBezTo>
                  <a:cubicBezTo>
                    <a:pt x="604" y="308"/>
                    <a:pt x="586" y="222"/>
                    <a:pt x="535" y="208"/>
                  </a:cubicBezTo>
                  <a:cubicBezTo>
                    <a:pt x="484" y="194"/>
                    <a:pt x="497" y="166"/>
                    <a:pt x="476" y="107"/>
                  </a:cubicBezTo>
                  <a:cubicBezTo>
                    <a:pt x="456" y="51"/>
                    <a:pt x="319" y="0"/>
                    <a:pt x="270" y="60"/>
                  </a:cubicBezTo>
                  <a:cubicBezTo>
                    <a:pt x="236" y="23"/>
                    <a:pt x="161" y="73"/>
                    <a:pt x="146" y="128"/>
                  </a:cubicBezTo>
                  <a:cubicBezTo>
                    <a:pt x="131" y="184"/>
                    <a:pt x="142" y="199"/>
                    <a:pt x="102" y="207"/>
                  </a:cubicBezTo>
                  <a:cubicBezTo>
                    <a:pt x="62" y="215"/>
                    <a:pt x="37" y="273"/>
                    <a:pt x="63" y="310"/>
                  </a:cubicBezTo>
                  <a:cubicBezTo>
                    <a:pt x="89" y="346"/>
                    <a:pt x="101" y="363"/>
                    <a:pt x="64" y="390"/>
                  </a:cubicBezTo>
                  <a:cubicBezTo>
                    <a:pt x="27" y="417"/>
                    <a:pt x="34" y="465"/>
                    <a:pt x="69" y="482"/>
                  </a:cubicBezTo>
                  <a:cubicBezTo>
                    <a:pt x="104" y="498"/>
                    <a:pt x="111" y="523"/>
                    <a:pt x="83" y="539"/>
                  </a:cubicBezTo>
                  <a:cubicBezTo>
                    <a:pt x="63" y="551"/>
                    <a:pt x="53" y="568"/>
                    <a:pt x="67" y="585"/>
                  </a:cubicBezTo>
                  <a:cubicBezTo>
                    <a:pt x="29" y="603"/>
                    <a:pt x="0" y="629"/>
                    <a:pt x="2" y="678"/>
                  </a:cubicBezTo>
                  <a:cubicBezTo>
                    <a:pt x="2" y="699"/>
                    <a:pt x="10" y="720"/>
                    <a:pt x="23" y="741"/>
                  </a:cubicBezTo>
                  <a:cubicBezTo>
                    <a:pt x="609" y="741"/>
                    <a:pt x="609" y="741"/>
                    <a:pt x="609" y="741"/>
                  </a:cubicBezTo>
                  <a:cubicBezTo>
                    <a:pt x="621" y="720"/>
                    <a:pt x="629" y="699"/>
                    <a:pt x="630" y="678"/>
                  </a:cubicBezTo>
                  <a:cubicBezTo>
                    <a:pt x="631" y="629"/>
                    <a:pt x="603" y="603"/>
                    <a:pt x="565" y="585"/>
                  </a:cubicBezTo>
                  <a:close/>
                  <a:moveTo>
                    <a:pt x="454" y="282"/>
                  </a:moveTo>
                  <a:cubicBezTo>
                    <a:pt x="453" y="281"/>
                    <a:pt x="452" y="281"/>
                    <a:pt x="452" y="281"/>
                  </a:cubicBezTo>
                  <a:cubicBezTo>
                    <a:pt x="467" y="252"/>
                    <a:pt x="479" y="289"/>
                    <a:pt x="482" y="305"/>
                  </a:cubicBezTo>
                  <a:cubicBezTo>
                    <a:pt x="486" y="328"/>
                    <a:pt x="481" y="355"/>
                    <a:pt x="470" y="374"/>
                  </a:cubicBezTo>
                  <a:cubicBezTo>
                    <a:pt x="467" y="373"/>
                    <a:pt x="464" y="373"/>
                    <a:pt x="460" y="373"/>
                  </a:cubicBezTo>
                  <a:cubicBezTo>
                    <a:pt x="411" y="378"/>
                    <a:pt x="527" y="312"/>
                    <a:pt x="454" y="282"/>
                  </a:cubicBezTo>
                  <a:close/>
                  <a:moveTo>
                    <a:pt x="150" y="302"/>
                  </a:moveTo>
                  <a:cubicBezTo>
                    <a:pt x="156" y="273"/>
                    <a:pt x="172" y="265"/>
                    <a:pt x="184" y="292"/>
                  </a:cubicBezTo>
                  <a:cubicBezTo>
                    <a:pt x="194" y="314"/>
                    <a:pt x="196" y="325"/>
                    <a:pt x="194" y="284"/>
                  </a:cubicBezTo>
                  <a:cubicBezTo>
                    <a:pt x="193" y="256"/>
                    <a:pt x="199" y="226"/>
                    <a:pt x="211" y="198"/>
                  </a:cubicBezTo>
                  <a:cubicBezTo>
                    <a:pt x="212" y="197"/>
                    <a:pt x="212" y="196"/>
                    <a:pt x="213" y="195"/>
                  </a:cubicBezTo>
                  <a:cubicBezTo>
                    <a:pt x="232" y="223"/>
                    <a:pt x="270" y="249"/>
                    <a:pt x="316" y="252"/>
                  </a:cubicBezTo>
                  <a:cubicBezTo>
                    <a:pt x="321" y="252"/>
                    <a:pt x="325" y="253"/>
                    <a:pt x="329" y="253"/>
                  </a:cubicBezTo>
                  <a:cubicBezTo>
                    <a:pt x="417" y="251"/>
                    <a:pt x="322" y="306"/>
                    <a:pt x="394" y="315"/>
                  </a:cubicBezTo>
                  <a:cubicBezTo>
                    <a:pt x="446" y="322"/>
                    <a:pt x="436" y="331"/>
                    <a:pt x="410" y="360"/>
                  </a:cubicBezTo>
                  <a:cubicBezTo>
                    <a:pt x="392" y="380"/>
                    <a:pt x="397" y="406"/>
                    <a:pt x="435" y="412"/>
                  </a:cubicBezTo>
                  <a:cubicBezTo>
                    <a:pt x="410" y="459"/>
                    <a:pt x="370" y="493"/>
                    <a:pt x="316" y="493"/>
                  </a:cubicBezTo>
                  <a:cubicBezTo>
                    <a:pt x="316" y="493"/>
                    <a:pt x="316" y="493"/>
                    <a:pt x="316" y="493"/>
                  </a:cubicBezTo>
                  <a:cubicBezTo>
                    <a:pt x="256" y="493"/>
                    <a:pt x="212" y="451"/>
                    <a:pt x="188" y="394"/>
                  </a:cubicBezTo>
                  <a:cubicBezTo>
                    <a:pt x="157" y="389"/>
                    <a:pt x="143" y="339"/>
                    <a:pt x="150" y="302"/>
                  </a:cubicBezTo>
                  <a:close/>
                  <a:moveTo>
                    <a:pt x="114" y="589"/>
                  </a:moveTo>
                  <a:cubicBezTo>
                    <a:pt x="141" y="580"/>
                    <a:pt x="171" y="573"/>
                    <a:pt x="200" y="563"/>
                  </a:cubicBezTo>
                  <a:cubicBezTo>
                    <a:pt x="234" y="550"/>
                    <a:pt x="241" y="524"/>
                    <a:pt x="240" y="493"/>
                  </a:cubicBezTo>
                  <a:cubicBezTo>
                    <a:pt x="262" y="507"/>
                    <a:pt x="287" y="515"/>
                    <a:pt x="316" y="515"/>
                  </a:cubicBezTo>
                  <a:cubicBezTo>
                    <a:pt x="316" y="515"/>
                    <a:pt x="316" y="515"/>
                    <a:pt x="316" y="515"/>
                  </a:cubicBezTo>
                  <a:cubicBezTo>
                    <a:pt x="344" y="515"/>
                    <a:pt x="369" y="507"/>
                    <a:pt x="391" y="493"/>
                  </a:cubicBezTo>
                  <a:cubicBezTo>
                    <a:pt x="390" y="524"/>
                    <a:pt x="397" y="550"/>
                    <a:pt x="431" y="563"/>
                  </a:cubicBezTo>
                  <a:cubicBezTo>
                    <a:pt x="461" y="574"/>
                    <a:pt x="492" y="581"/>
                    <a:pt x="519" y="590"/>
                  </a:cubicBezTo>
                  <a:cubicBezTo>
                    <a:pt x="501" y="642"/>
                    <a:pt x="408" y="662"/>
                    <a:pt x="316" y="661"/>
                  </a:cubicBezTo>
                  <a:cubicBezTo>
                    <a:pt x="210" y="660"/>
                    <a:pt x="105" y="630"/>
                    <a:pt x="114" y="589"/>
                  </a:cubicBezTo>
                  <a:close/>
                  <a:moveTo>
                    <a:pt x="318" y="722"/>
                  </a:moveTo>
                  <a:cubicBezTo>
                    <a:pt x="316" y="722"/>
                    <a:pt x="316" y="722"/>
                    <a:pt x="316" y="722"/>
                  </a:cubicBezTo>
                  <a:cubicBezTo>
                    <a:pt x="184" y="722"/>
                    <a:pt x="70" y="685"/>
                    <a:pt x="46" y="621"/>
                  </a:cubicBezTo>
                  <a:cubicBezTo>
                    <a:pt x="52" y="616"/>
                    <a:pt x="59" y="611"/>
                    <a:pt x="67" y="606"/>
                  </a:cubicBezTo>
                  <a:cubicBezTo>
                    <a:pt x="78" y="664"/>
                    <a:pt x="187" y="697"/>
                    <a:pt x="316" y="697"/>
                  </a:cubicBezTo>
                  <a:cubicBezTo>
                    <a:pt x="318" y="697"/>
                    <a:pt x="318" y="697"/>
                    <a:pt x="318" y="697"/>
                  </a:cubicBezTo>
                  <a:cubicBezTo>
                    <a:pt x="448" y="697"/>
                    <a:pt x="551" y="665"/>
                    <a:pt x="564" y="608"/>
                  </a:cubicBezTo>
                  <a:cubicBezTo>
                    <a:pt x="572" y="613"/>
                    <a:pt x="578" y="618"/>
                    <a:pt x="585" y="624"/>
                  </a:cubicBezTo>
                  <a:cubicBezTo>
                    <a:pt x="559" y="687"/>
                    <a:pt x="451" y="722"/>
                    <a:pt x="318" y="722"/>
                  </a:cubicBezTo>
                  <a:close/>
                </a:path>
              </a:pathLst>
            </a:custGeom>
            <a:solidFill>
              <a:schemeClr val="bg1">
                <a:lumMod val="85000"/>
              </a:schemeClr>
            </a:solidFill>
            <a:ln>
              <a:noFill/>
            </a:ln>
          </p:spPr>
          <p:txBody>
            <a:bodyPr lIns="162560" tIns="81280" rIns="162560" bIns="81280"/>
            <a:lstStyle/>
            <a:p>
              <a:pPr>
                <a:defRPr/>
              </a:pPr>
              <a:endParaRPr lang="id-ID" sz="3200"/>
            </a:p>
          </p:txBody>
        </p:sp>
        <p:sp>
          <p:nvSpPr>
            <p:cNvPr id="14" name="Freeform 6"/>
            <p:cNvSpPr>
              <a:spLocks noEditPoints="1"/>
            </p:cNvSpPr>
            <p:nvPr/>
          </p:nvSpPr>
          <p:spPr bwMode="auto">
            <a:xfrm flipH="1">
              <a:off x="7989215"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75000"/>
              </a:schemeClr>
            </a:solidFill>
            <a:ln>
              <a:noFill/>
            </a:ln>
          </p:spPr>
          <p:txBody>
            <a:bodyPr lIns="162560" tIns="81280" rIns="162560" bIns="81280"/>
            <a:lstStyle/>
            <a:p>
              <a:pPr>
                <a:defRPr/>
              </a:pPr>
              <a:endParaRPr lang="id-ID" sz="3200" dirty="0"/>
            </a:p>
          </p:txBody>
        </p:sp>
        <p:sp>
          <p:nvSpPr>
            <p:cNvPr id="15" name="Freeform 6"/>
            <p:cNvSpPr>
              <a:spLocks noEditPoints="1"/>
            </p:cNvSpPr>
            <p:nvPr/>
          </p:nvSpPr>
          <p:spPr bwMode="auto">
            <a:xfrm flipH="1">
              <a:off x="9721701" y="4148467"/>
              <a:ext cx="1053184" cy="1124096"/>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bg1">
                <a:lumMod val="85000"/>
              </a:schemeClr>
            </a:solidFill>
            <a:ln>
              <a:noFill/>
            </a:ln>
          </p:spPr>
          <p:txBody>
            <a:bodyPr lIns="162560" tIns="81280" rIns="162560" bIns="81280"/>
            <a:lstStyle/>
            <a:p>
              <a:pPr>
                <a:defRPr/>
              </a:pPr>
              <a:endParaRPr lang="id-ID" sz="3200" dirty="0"/>
            </a:p>
          </p:txBody>
        </p:sp>
      </p:grpSp>
      <p:grpSp>
        <p:nvGrpSpPr>
          <p:cNvPr id="16" name="Group 15"/>
          <p:cNvGrpSpPr/>
          <p:nvPr/>
        </p:nvGrpSpPr>
        <p:grpSpPr>
          <a:xfrm>
            <a:off x="3049905" y="1821815"/>
            <a:ext cx="6193790" cy="2349500"/>
            <a:chOff x="6512292" y="2592284"/>
            <a:chExt cx="4520416" cy="1598960"/>
          </a:xfrm>
        </p:grpSpPr>
        <p:grpSp>
          <p:nvGrpSpPr>
            <p:cNvPr id="17" name="Group 16"/>
            <p:cNvGrpSpPr/>
            <p:nvPr/>
          </p:nvGrpSpPr>
          <p:grpSpPr>
            <a:xfrm>
              <a:off x="6512292" y="2592284"/>
              <a:ext cx="4520416" cy="1598960"/>
              <a:chOff x="6512292" y="2592284"/>
              <a:chExt cx="4520416" cy="1598960"/>
            </a:xfrm>
          </p:grpSpPr>
          <p:sp>
            <p:nvSpPr>
              <p:cNvPr id="23" name="Rounded Rectangle 22"/>
              <p:cNvSpPr/>
              <p:nvPr/>
            </p:nvSpPr>
            <p:spPr>
              <a:xfrm>
                <a:off x="6512292" y="2592284"/>
                <a:ext cx="4520416" cy="1568893"/>
              </a:xfrm>
              <a:prstGeom prst="roundRect">
                <a:avLst>
                  <a:gd name="adj" fmla="val 2676"/>
                </a:avLst>
              </a:prstGeom>
              <a:solidFill>
                <a:schemeClr val="bg1"/>
              </a:solidFill>
              <a:ln>
                <a:noFill/>
              </a:ln>
              <a:effectLst>
                <a:outerShdw blurRad="381000" dist="254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2700000">
                <a:off x="8603244" y="3856707"/>
                <a:ext cx="334537" cy="334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p:cNvCxnSpPr/>
            <p:nvPr/>
          </p:nvCxnSpPr>
          <p:spPr>
            <a:xfrm>
              <a:off x="6512292" y="3454947"/>
              <a:ext cx="4520416"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760590" y="2760734"/>
              <a:ext cx="558923" cy="558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3200" dirty="0"/>
            </a:p>
          </p:txBody>
        </p:sp>
      </p:grpSp>
      <p:grpSp>
        <p:nvGrpSpPr>
          <p:cNvPr id="26" name="组合 25"/>
          <p:cNvGrpSpPr/>
          <p:nvPr/>
        </p:nvGrpSpPr>
        <p:grpSpPr>
          <a:xfrm>
            <a:off x="4727510" y="2237105"/>
            <a:ext cx="2505141" cy="653272"/>
            <a:chOff x="770214" y="2602028"/>
            <a:chExt cx="2333999" cy="444460"/>
          </a:xfrm>
        </p:grpSpPr>
        <p:sp>
          <p:nvSpPr>
            <p:cNvPr id="28" name="TextBox 13"/>
            <p:cNvSpPr txBox="1"/>
            <p:nvPr/>
          </p:nvSpPr>
          <p:spPr>
            <a:xfrm>
              <a:off x="770275" y="2602028"/>
              <a:ext cx="854398" cy="200461"/>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1600" b="1" dirty="0">
                  <a:solidFill>
                    <a:srgbClr val="000000"/>
                  </a:solidFill>
                  <a:latin typeface="Arial" panose="020B0604020202020204" pitchFamily="34" charset="0"/>
                  <a:ea typeface="微软雅黑" panose="020B0503020204020204" charset="-122"/>
                  <a:sym typeface="Arial" panose="020B0604020202020204" pitchFamily="34" charset="0"/>
                </a:rPr>
                <a:t>UML</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29" name="TextBox 13"/>
            <p:cNvSpPr txBox="1"/>
            <p:nvPr/>
          </p:nvSpPr>
          <p:spPr>
            <a:xfrm>
              <a:off x="770214" y="2896142"/>
              <a:ext cx="2333999" cy="150346"/>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rPr>
                <a:t>(Unified Modeling Language)</a:t>
              </a:r>
              <a:endParaRPr lang="en-US" altLang="zh-CN"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0" name="组合 29"/>
          <p:cNvGrpSpPr/>
          <p:nvPr/>
        </p:nvGrpSpPr>
        <p:grpSpPr>
          <a:xfrm>
            <a:off x="3331845" y="2830830"/>
            <a:ext cx="5938520" cy="914581"/>
            <a:chOff x="762113" y="4680836"/>
            <a:chExt cx="2333999" cy="623112"/>
          </a:xfrm>
        </p:grpSpPr>
        <p:sp>
          <p:nvSpPr>
            <p:cNvPr id="31" name="TextBox 13"/>
            <p:cNvSpPr txBox="1"/>
            <p:nvPr/>
          </p:nvSpPr>
          <p:spPr>
            <a:xfrm>
              <a:off x="762113" y="4680836"/>
              <a:ext cx="1295287" cy="200741"/>
            </a:xfrm>
            <a:prstGeom prst="rect">
              <a:avLst/>
            </a:prstGeom>
            <a:noFill/>
          </p:spPr>
          <p:txBody>
            <a:bodyPr wrap="square" lIns="0" tIns="0" rIns="0" bIns="0" rtlCol="0" anchor="t" anchorCtr="0">
              <a:spAutoFit/>
            </a:bodyPr>
            <a:lstStyle/>
            <a:p>
              <a:pPr defTabSz="1216660">
                <a:lnSpc>
                  <a:spcPct val="120000"/>
                </a:lnSpc>
                <a:spcBef>
                  <a:spcPct val="20000"/>
                </a:spcBef>
                <a:defRPr/>
              </a:pP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2" name="TextBox 13"/>
            <p:cNvSpPr txBox="1"/>
            <p:nvPr/>
          </p:nvSpPr>
          <p:spPr>
            <a:xfrm>
              <a:off x="762113" y="5002837"/>
              <a:ext cx="2333999" cy="301111"/>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rPr>
                <a:t>一种能够描述问题、描述解决方案、起到沟通作用的语言。通俗的说，它是一种用文本、图形和符号的集合来描述现实生活中各类事物、活动及其之间关系的语言。</a:t>
              </a:r>
              <a:endParaRPr lang="zh-CN" altLang="en-US" sz="12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7"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3"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4"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什么是</a:t>
            </a: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类图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10" name="文本框 9"/>
          <p:cNvSpPr txBox="1"/>
          <p:nvPr/>
        </p:nvSpPr>
        <p:spPr>
          <a:xfrm>
            <a:off x="1656715" y="1802765"/>
            <a:ext cx="8838565" cy="3969385"/>
          </a:xfrm>
          <a:prstGeom prst="rect">
            <a:avLst/>
          </a:prstGeom>
          <a:noFill/>
        </p:spPr>
        <p:txBody>
          <a:bodyPr wrap="square" rtlCol="0">
            <a:spAutoFit/>
          </a:bodyPr>
          <a:p>
            <a:r>
              <a:rPr lang="en-US" altLang="zh-CN"/>
              <a:t>	</a:t>
            </a:r>
            <a:r>
              <a:rPr lang="zh-CN" altLang="en-US"/>
              <a:t>类图用于展示系统中的类及其相互之间的关系，本质上说，类图是现实世界问题领域的抽象对象的结构化、概念化、逻辑化描述，包括三个层次，从概念层到说明层，再到实现层，随着抽象层次逐步降低而逐步细化。</a:t>
            </a:r>
            <a:endParaRPr lang="zh-CN" altLang="en-US"/>
          </a:p>
          <a:p>
            <a:endParaRPr lang="zh-CN" altLang="en-US"/>
          </a:p>
          <a:p>
            <a:r>
              <a:rPr lang="en-US" altLang="zh-CN"/>
              <a:t>	</a:t>
            </a:r>
            <a:r>
              <a:rPr lang="zh-CN" altLang="en-US"/>
              <a:t>在概念层上，类图着重于对问题领域的概念化理解，而不是实现，因此类名称都是问题领域实际事物的名称，独立于实现语言和实现方式。</a:t>
            </a:r>
            <a:endParaRPr lang="zh-CN" altLang="en-US"/>
          </a:p>
          <a:p>
            <a:endParaRPr lang="zh-CN" altLang="en-US"/>
          </a:p>
          <a:p>
            <a:r>
              <a:rPr lang="en-US" altLang="zh-CN"/>
              <a:t>	</a:t>
            </a:r>
            <a:r>
              <a:rPr lang="zh-CN" altLang="en-US"/>
              <a:t>说明层类图表达的类和类关系应当是对问题领域在接口层次抽象的描述，通常都非常粗略，虽然表达了计算机的观点，但是在描述上却采用了近似现实世界的语言，以保证从现实世界到代码实现的过渡。</a:t>
            </a:r>
            <a:endParaRPr lang="zh-CN" altLang="en-US"/>
          </a:p>
          <a:p>
            <a:endParaRPr lang="zh-CN" altLang="en-US"/>
          </a:p>
          <a:p>
            <a:r>
              <a:rPr lang="en-US" altLang="zh-CN"/>
              <a:t>	</a:t>
            </a:r>
            <a:r>
              <a:rPr lang="zh-CN" altLang="en-US"/>
              <a:t>实现层类图中的类直接映射到可执行代码，明确采用哪种实现语言、什么设计模式、什么通信标准、遵循什么规范等。</a:t>
            </a:r>
            <a:endParaRPr lang="zh-CN" altLang="en-US"/>
          </a:p>
          <a:p>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1.6.3 </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对象图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00505" y="1359535"/>
            <a:ext cx="9190355" cy="1014730"/>
          </a:xfrm>
          <a:prstGeom prst="rect">
            <a:avLst/>
          </a:prstGeom>
          <a:noFill/>
        </p:spPr>
        <p:txBody>
          <a:bodyPr wrap="square" rtlCol="0">
            <a:spAutoFit/>
          </a:bodyPr>
          <a:p>
            <a:r>
              <a:rPr lang="en-US" altLang="zh-CN" sz="2000"/>
              <a:t>UML</a:t>
            </a:r>
            <a:r>
              <a:rPr lang="zh-CN" altLang="en-US" sz="2000"/>
              <a:t>面向对象中对象图是类图的实例，几乎使用与类图完全相同的标识。它们的不同点在于对象图显示类的多个对象实例，而不是实例的类。一个对象图是类图的一个实例。由于对象存在生命周期，因此对象图只能在系统某一时间段存在。</a:t>
            </a:r>
            <a:endParaRPr lang="zh-CN" altLang="en-US" sz="2000"/>
          </a:p>
        </p:txBody>
      </p:sp>
      <p:pic>
        <p:nvPicPr>
          <p:cNvPr id="3" name="图片 2" descr="20170122193255451"/>
          <p:cNvPicPr>
            <a:picLocks noChangeAspect="1"/>
          </p:cNvPicPr>
          <p:nvPr/>
        </p:nvPicPr>
        <p:blipFill>
          <a:blip r:embed="rId4"/>
          <a:stretch>
            <a:fillRect/>
          </a:stretch>
        </p:blipFill>
        <p:spPr>
          <a:xfrm>
            <a:off x="2087245" y="2728595"/>
            <a:ext cx="7863840" cy="3559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noProof="0" dirty="0">
                <a:ln>
                  <a:noFill/>
                </a:ln>
                <a:solidFill>
                  <a:schemeClr val="bg1"/>
                </a:solidFill>
                <a:effectLst/>
                <a:uLnTx/>
                <a:uFillTx/>
                <a:latin typeface="微软雅黑" panose="020B0503020204020204" charset="-122"/>
                <a:ea typeface="微软雅黑" panose="020B0503020204020204" charset="-122"/>
                <a:sym typeface="+mn-ea"/>
              </a:rPr>
              <a:t>1.6.3 </a:t>
            </a:r>
            <a:r>
              <a:rPr lang="zh-CN" altLang="en-US" sz="2400" b="1" noProof="0" dirty="0">
                <a:ln>
                  <a:noFill/>
                </a:ln>
                <a:solidFill>
                  <a:schemeClr val="bg1"/>
                </a:solidFill>
                <a:effectLst/>
                <a:uLnTx/>
                <a:uFillTx/>
                <a:latin typeface="微软雅黑" panose="020B0503020204020204" charset="-122"/>
                <a:ea typeface="微软雅黑" panose="020B0503020204020204" charset="-122"/>
                <a:sym typeface="+mn-ea"/>
              </a:rPr>
              <a:t>对象图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412875" y="2364105"/>
            <a:ext cx="9366250" cy="3046095"/>
          </a:xfrm>
          <a:prstGeom prst="rect">
            <a:avLst/>
          </a:prstGeom>
          <a:noFill/>
        </p:spPr>
        <p:txBody>
          <a:bodyPr wrap="square" rtlCol="0">
            <a:spAutoFit/>
          </a:bodyPr>
          <a:p>
            <a:r>
              <a:rPr lang="en-US" altLang="zh-CN" sz="2400"/>
              <a:t>       </a:t>
            </a:r>
            <a:r>
              <a:rPr lang="zh-CN" altLang="en-US" sz="2400"/>
              <a:t>对象图作为系统在某一时刻的快照，是类图中的各个类在某一时刻点上实例及其关系的静态写照。</a:t>
            </a:r>
            <a:endParaRPr lang="zh-CN" altLang="en-US" sz="2400"/>
          </a:p>
          <a:p>
            <a:r>
              <a:rPr lang="zh-CN" altLang="en-US" sz="2400"/>
              <a:t>       （1）说明复杂的数据关系。对于复杂的数据结构，有时候很难对其进行抽象成类表达之间的交互关系。使用对象描绘对象之间的关系可以帮助我们说明复杂的数据结构某一时刻的快照，从而有助于对复杂数据结构的抽象。</a:t>
            </a:r>
            <a:endParaRPr lang="zh-CN" altLang="en-US" sz="2400"/>
          </a:p>
          <a:p>
            <a:r>
              <a:rPr lang="zh-CN" altLang="en-US" sz="2400"/>
              <a:t>       （2）表示快照中的行为。通过一系列的快照，可以有效表达事物的行为。</a:t>
            </a:r>
            <a:endParaRPr lang="zh-CN" altLang="en-US" sz="2400"/>
          </a:p>
        </p:txBody>
      </p:sp>
      <p:sp>
        <p:nvSpPr>
          <p:cNvPr id="3" name="矩形 2"/>
          <p:cNvSpPr/>
          <p:nvPr/>
        </p:nvSpPr>
        <p:spPr>
          <a:xfrm>
            <a:off x="882015" y="139065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对象图的作用</a:t>
            </a:r>
            <a:endParaRPr lang="zh-CN" altLang="en-US" sz="3200" b="1">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1.6.4 </a:t>
            </a:r>
            <a:r>
              <a:rPr lang="zh-CN" altLang="en-US" sz="2400" b="1" dirty="0">
                <a:solidFill>
                  <a:schemeClr val="bg1"/>
                </a:solidFill>
                <a:latin typeface="微软雅黑" panose="020B0503020204020204" charset="-122"/>
                <a:ea typeface="微软雅黑" panose="020B0503020204020204" charset="-122"/>
                <a:sym typeface="+mn-ea"/>
              </a:rPr>
              <a:t>状态机图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12520" y="1576070"/>
            <a:ext cx="10236835" cy="829945"/>
          </a:xfrm>
          <a:prstGeom prst="rect">
            <a:avLst/>
          </a:prstGeom>
          <a:noFill/>
        </p:spPr>
        <p:txBody>
          <a:bodyPr wrap="square" rtlCol="0">
            <a:spAutoFit/>
          </a:bodyPr>
          <a:p>
            <a:r>
              <a:rPr lang="zh-CN" altLang="en-US" sz="2400"/>
              <a:t>描述一个实体基于事件反应的动态行为，显示了该实体是如何根据当前所处的状态对不同的事件做出反应等的。</a:t>
            </a:r>
            <a:endParaRPr lang="zh-CN" altLang="en-US" sz="2400"/>
          </a:p>
        </p:txBody>
      </p:sp>
      <p:pic>
        <p:nvPicPr>
          <p:cNvPr id="4" name="图片 3" descr="20160115185304552"/>
          <p:cNvPicPr>
            <a:picLocks noChangeAspect="1"/>
          </p:cNvPicPr>
          <p:nvPr/>
        </p:nvPicPr>
        <p:blipFill>
          <a:blip r:embed="rId4"/>
          <a:stretch>
            <a:fillRect/>
          </a:stretch>
        </p:blipFill>
        <p:spPr>
          <a:xfrm>
            <a:off x="6228715" y="2854325"/>
            <a:ext cx="4487545" cy="3147060"/>
          </a:xfrm>
          <a:prstGeom prst="rect">
            <a:avLst/>
          </a:prstGeom>
        </p:spPr>
      </p:pic>
      <p:sp>
        <p:nvSpPr>
          <p:cNvPr id="5" name="文本框 4"/>
          <p:cNvSpPr txBox="1"/>
          <p:nvPr/>
        </p:nvSpPr>
        <p:spPr>
          <a:xfrm>
            <a:off x="1112520" y="2854325"/>
            <a:ext cx="4418330" cy="3046095"/>
          </a:xfrm>
          <a:prstGeom prst="rect">
            <a:avLst/>
          </a:prstGeom>
          <a:noFill/>
        </p:spPr>
        <p:txBody>
          <a:bodyPr wrap="square" rtlCol="0">
            <a:spAutoFit/>
          </a:bodyPr>
          <a:p>
            <a:pPr algn="l"/>
            <a:r>
              <a:rPr lang="zh-CN" altLang="en-US" sz="2400"/>
              <a:t>状态机图描述的是围绕某一事物状态变化的图。它也是三大流程分析利器之一。它和活动图的区别在于，活动图是描述事物发生的流程，是多个角色参与的，而状态机描述的是事物的状态变化，并没有角色这个概念。</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1.6.4 </a:t>
            </a:r>
            <a:r>
              <a:rPr lang="zh-CN" altLang="en-US" sz="2400" b="1" dirty="0">
                <a:solidFill>
                  <a:schemeClr val="bg1"/>
                </a:solidFill>
                <a:latin typeface="微软雅黑" panose="020B0503020204020204" charset="-122"/>
                <a:ea typeface="微软雅黑" panose="020B0503020204020204" charset="-122"/>
                <a:sym typeface="+mn-ea"/>
              </a:rPr>
              <a:t>状态机图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a:p>
            <a:pPr marL="0" marR="0" lvl="0" indent="0" algn="ctr" defTabSz="914400" rtl="0" eaLnBrk="1" fontAlgn="auto" latinLnBrk="0" hangingPunct="1">
              <a:lnSpc>
                <a:spcPct val="100000"/>
              </a:lnSpc>
              <a:spcBef>
                <a:spcPct val="0"/>
              </a:spcBef>
              <a:spcAft>
                <a:spcPts val="0"/>
              </a:spcAft>
              <a:buClrTx/>
              <a:buSzTx/>
              <a:buFontTx/>
              <a:buNone/>
              <a:defRPr/>
            </a:pP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矩形 1"/>
          <p:cNvSpPr/>
          <p:nvPr/>
        </p:nvSpPr>
        <p:spPr>
          <a:xfrm>
            <a:off x="1607185" y="1452245"/>
            <a:ext cx="1818005" cy="583565"/>
          </a:xfrm>
          <a:prstGeom prst="rect">
            <a:avLst/>
          </a:prstGeom>
          <a:noFill/>
          <a:ln>
            <a:noFill/>
          </a:ln>
        </p:spPr>
        <p:txBody>
          <a:bodyPr wrap="square" rtlCol="0" anchor="t">
            <a:spAutoFit/>
          </a:bodyPr>
          <a:p>
            <a:pPr algn="l"/>
            <a:r>
              <a:rPr lang="zh-CN" altLang="en-US" sz="3200" b="1">
                <a:solidFill>
                  <a:schemeClr val="tx1"/>
                </a:solidFill>
                <a:effectLst>
                  <a:outerShdw blurRad="38100" dist="19050" dir="2700000" algn="tl" rotWithShape="0">
                    <a:schemeClr val="dk1">
                      <a:alpha val="40000"/>
                    </a:schemeClr>
                  </a:outerShdw>
                </a:effectLst>
              </a:rPr>
              <a:t>基本语法</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4"/>
          <a:stretch>
            <a:fillRect/>
          </a:stretch>
        </p:blipFill>
        <p:spPr>
          <a:xfrm>
            <a:off x="1607185" y="2492375"/>
            <a:ext cx="2316480" cy="3638550"/>
          </a:xfrm>
          <a:prstGeom prst="rect">
            <a:avLst/>
          </a:prstGeom>
        </p:spPr>
      </p:pic>
      <p:sp>
        <p:nvSpPr>
          <p:cNvPr id="5" name="文本框 4"/>
          <p:cNvSpPr txBox="1"/>
          <p:nvPr/>
        </p:nvSpPr>
        <p:spPr>
          <a:xfrm>
            <a:off x="5594985" y="1758950"/>
            <a:ext cx="5453380" cy="4276725"/>
          </a:xfrm>
          <a:prstGeom prst="rect">
            <a:avLst/>
          </a:prstGeom>
          <a:noFill/>
        </p:spPr>
        <p:txBody>
          <a:bodyPr wrap="square" rtlCol="0">
            <a:spAutoFit/>
          </a:bodyPr>
          <a:p>
            <a:r>
              <a:rPr lang="zh-CN" altLang="en-US" sz="3200" b="1">
                <a:solidFill>
                  <a:schemeClr val="tx1"/>
                </a:solidFill>
                <a:effectLst>
                  <a:outerShdw blurRad="38100" dist="19050" dir="2700000" algn="tl" rotWithShape="0">
                    <a:schemeClr val="dk1">
                      <a:alpha val="40000"/>
                    </a:schemeClr>
                  </a:outerShdw>
                </a:effectLst>
              </a:rPr>
              <a:t>解释：</a:t>
            </a:r>
            <a:endParaRPr lang="zh-CN" altLang="en-US" sz="2400"/>
          </a:p>
          <a:p>
            <a:endParaRPr lang="zh-CN" altLang="en-US" sz="2400"/>
          </a:p>
          <a:p>
            <a:r>
              <a:rPr lang="zh-CN" altLang="en-US" sz="2400"/>
              <a:t>1、和活动图一样，状态机图也是只能有一个开始状态，可以有多个结束状态。</a:t>
            </a:r>
            <a:endParaRPr lang="zh-CN" altLang="en-US" sz="2400"/>
          </a:p>
          <a:p>
            <a:endParaRPr lang="zh-CN" altLang="en-US" sz="2400"/>
          </a:p>
          <a:p>
            <a:r>
              <a:rPr lang="zh-CN" altLang="en-US" sz="2400"/>
              <a:t>2、状态是通过某一事件来进行变迁的。</a:t>
            </a:r>
            <a:endParaRPr lang="zh-CN" altLang="en-US" sz="2400"/>
          </a:p>
          <a:p>
            <a:endParaRPr lang="zh-CN" altLang="en-US" sz="2400"/>
          </a:p>
          <a:p>
            <a:r>
              <a:rPr lang="zh-CN" altLang="en-US" sz="2400"/>
              <a:t>3、状态是离散的，且一般用形容词或名词描述。</a:t>
            </a:r>
            <a:endParaRPr lang="zh-CN" altLang="en-US" sz="2400"/>
          </a:p>
          <a:p>
            <a:endParaRPr lang="zh-CN" altLang="en-US" sz="2400"/>
          </a:p>
          <a:p>
            <a:r>
              <a:rPr lang="zh-CN" altLang="en-US" sz="2400"/>
              <a:t>4、转换也可加上条件，表示分支结构。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1.6.5 </a:t>
            </a:r>
            <a:r>
              <a:rPr lang="zh-CN" altLang="en-US" sz="2400" b="1" dirty="0">
                <a:solidFill>
                  <a:schemeClr val="bg1"/>
                </a:solidFill>
                <a:latin typeface="微软雅黑" panose="020B0503020204020204" charset="-122"/>
                <a:ea typeface="微软雅黑" panose="020B0503020204020204" charset="-122"/>
                <a:sym typeface="+mn-ea"/>
              </a:rPr>
              <a:t>活动图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96390" y="1846580"/>
            <a:ext cx="8999220" cy="3046095"/>
          </a:xfrm>
          <a:prstGeom prst="rect">
            <a:avLst/>
          </a:prstGeom>
          <a:noFill/>
        </p:spPr>
        <p:txBody>
          <a:bodyPr wrap="square" rtlCol="0">
            <a:spAutoFit/>
          </a:bodyPr>
          <a:p>
            <a:r>
              <a:rPr lang="en-US" altLang="zh-CN" sz="2400"/>
              <a:t>	UML</a:t>
            </a:r>
            <a:r>
              <a:rPr lang="zh-CN" altLang="en-US" sz="2400"/>
              <a:t>面向对象中活动图记录了单个操作或方法的逻辑，或者单个业务流程的逻辑。描述系统中各种活动的执行顺序，通常用于描述一个操作中所要进行的各项活动的执行流程。同时，它也常被用来描述一个用例的处理流程，或者某种交互流程。</a:t>
            </a:r>
            <a:endParaRPr lang="zh-CN" altLang="en-US" sz="2400"/>
          </a:p>
          <a:p>
            <a:r>
              <a:rPr lang="en-US" altLang="zh-CN" sz="2400">
                <a:sym typeface="+mn-ea"/>
              </a:rPr>
              <a:t>	</a:t>
            </a:r>
            <a:r>
              <a:rPr lang="zh-CN" altLang="en-US" sz="2400">
                <a:sym typeface="+mn-ea"/>
              </a:rPr>
              <a:t>活动图是UML用于对系统的动态行为建模的另一种常用工具，它描述活动的顺序，展现从一个活动到另一个活动的控制流。活动图在本质上是一种流程图。活动图着重表现从一个活动到另一个活动的控制流，是内部处理驱动的流程。</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1.6.5 </a:t>
            </a:r>
            <a:r>
              <a:rPr lang="zh-CN" altLang="en-US" sz="2400" b="1" dirty="0">
                <a:solidFill>
                  <a:schemeClr val="bg1"/>
                </a:solidFill>
                <a:latin typeface="微软雅黑" panose="020B0503020204020204" charset="-122"/>
                <a:ea typeface="微软雅黑" panose="020B0503020204020204" charset="-122"/>
                <a:sym typeface="+mn-ea"/>
              </a:rPr>
              <a:t>活动图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189990" y="1570355"/>
            <a:ext cx="4688205" cy="4030980"/>
          </a:xfrm>
          <a:prstGeom prst="rect">
            <a:avLst/>
          </a:prstGeom>
          <a:noFill/>
        </p:spPr>
        <p:txBody>
          <a:bodyPr wrap="square" rtlCol="0">
            <a:spAutoFit/>
          </a:bodyPr>
          <a:p>
            <a:r>
              <a:rPr lang="zh-CN" altLang="en-US" sz="3200"/>
              <a:t>活动图由一些活动组成，图中同时包括对这些活动的说明。当一个活动执行完毕之后，将沿着控制箭头转向下一个活动。活动图中还可以方便地描述控制转移的条件及并行执行等要求。</a:t>
            </a:r>
            <a:endParaRPr lang="zh-CN" altLang="en-US" sz="3200"/>
          </a:p>
        </p:txBody>
      </p:sp>
      <p:pic>
        <p:nvPicPr>
          <p:cNvPr id="5" name="图片 4"/>
          <p:cNvPicPr>
            <a:picLocks noChangeAspect="1"/>
          </p:cNvPicPr>
          <p:nvPr/>
        </p:nvPicPr>
        <p:blipFill>
          <a:blip r:embed="rId4"/>
          <a:stretch>
            <a:fillRect/>
          </a:stretch>
        </p:blipFill>
        <p:spPr>
          <a:xfrm>
            <a:off x="6205220" y="1570355"/>
            <a:ext cx="5182870" cy="391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1.6.6 </a:t>
            </a:r>
            <a:r>
              <a:rPr lang="zh-CN" altLang="en-US" sz="2400" b="1" dirty="0">
                <a:solidFill>
                  <a:schemeClr val="bg1"/>
                </a:solidFill>
                <a:latin typeface="微软雅黑" panose="020B0503020204020204" charset="-122"/>
                <a:ea typeface="微软雅黑" panose="020B0503020204020204" charset="-122"/>
                <a:sym typeface="+mn-ea"/>
              </a:rPr>
              <a:t>顺序图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645920" y="2090420"/>
            <a:ext cx="8900160" cy="3538220"/>
          </a:xfrm>
          <a:prstGeom prst="rect">
            <a:avLst/>
          </a:prstGeom>
          <a:noFill/>
        </p:spPr>
        <p:txBody>
          <a:bodyPr wrap="square" rtlCol="0">
            <a:spAutoFit/>
          </a:bodyPr>
          <a:p>
            <a:r>
              <a:rPr lang="en-US" altLang="zh-CN" sz="2800"/>
              <a:t>	</a:t>
            </a:r>
            <a:r>
              <a:rPr lang="zh-CN" altLang="en-US" sz="2800"/>
              <a:t>顺序图描述了对象之间动态的交互关系，主要体现对象之间进行消息传递的时间顺序。</a:t>
            </a:r>
            <a:endParaRPr lang="zh-CN" altLang="en-US" sz="2800"/>
          </a:p>
          <a:p>
            <a:r>
              <a:rPr lang="en-US" altLang="zh-CN" sz="2800">
                <a:sym typeface="+mn-ea"/>
              </a:rPr>
              <a:t>	</a:t>
            </a:r>
            <a:r>
              <a:rPr lang="zh-CN" altLang="en-US" sz="2800">
                <a:sym typeface="+mn-ea"/>
              </a:rPr>
              <a:t>顺序图由一组对象构成，每个对象分别带有一条竖线，称作对象的生命线，它代表时间轴，时间沿竖线向下延伸。</a:t>
            </a:r>
            <a:r>
              <a:rPr lang="en-US" altLang="zh-CN" sz="2800">
                <a:sym typeface="+mn-ea"/>
              </a:rPr>
              <a:t>UML</a:t>
            </a:r>
            <a:r>
              <a:rPr lang="zh-CN" altLang="en-US" sz="2800">
                <a:sym typeface="+mn-ea"/>
              </a:rPr>
              <a:t>面向对象中顺序图描述了这些对象随着实践的推移相互之间交换消息的过程。消息用从一个对象的生命线指向另一个对象的生命线的水平箭头表示。图中还可以根据需要增加有关时间的说明和其他注释。</a:t>
            </a:r>
            <a:endParaRPr lang="zh-CN" altLang="en-US" sz="28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1.6.6 </a:t>
            </a:r>
            <a:r>
              <a:rPr lang="zh-CN" altLang="en-US" sz="2400" b="1" dirty="0">
                <a:solidFill>
                  <a:schemeClr val="bg1"/>
                </a:solidFill>
                <a:latin typeface="微软雅黑" panose="020B0503020204020204" charset="-122"/>
                <a:ea typeface="微软雅黑" panose="020B0503020204020204" charset="-122"/>
                <a:sym typeface="+mn-ea"/>
              </a:rPr>
              <a:t>顺序图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549275" y="1286510"/>
            <a:ext cx="30276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示例：赤壁之战</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6" name="图片 5" descr="20191627-50286479c12b491997c28034fa1e80fc"/>
          <p:cNvPicPr>
            <a:picLocks noChangeAspect="1"/>
          </p:cNvPicPr>
          <p:nvPr/>
        </p:nvPicPr>
        <p:blipFill>
          <a:blip r:embed="rId4"/>
          <a:stretch>
            <a:fillRect/>
          </a:stretch>
        </p:blipFill>
        <p:spPr>
          <a:xfrm>
            <a:off x="549275" y="1870075"/>
            <a:ext cx="6496050" cy="4290695"/>
          </a:xfrm>
          <a:prstGeom prst="rect">
            <a:avLst/>
          </a:prstGeom>
        </p:spPr>
      </p:pic>
      <p:sp>
        <p:nvSpPr>
          <p:cNvPr id="7" name="矩形 6"/>
          <p:cNvSpPr/>
          <p:nvPr/>
        </p:nvSpPr>
        <p:spPr>
          <a:xfrm>
            <a:off x="7197090" y="483235"/>
            <a:ext cx="2672080" cy="521970"/>
          </a:xfrm>
          <a:prstGeom prst="rect">
            <a:avLst/>
          </a:prstGeom>
          <a:noFill/>
          <a:ln>
            <a:noFill/>
          </a:ln>
        </p:spPr>
        <p:txBody>
          <a:bodyPr wrap="none" rtlCol="0" anchor="t">
            <a:spAutoFit/>
          </a:bodyPr>
          <a:p>
            <a:pPr algn="ctr"/>
            <a:r>
              <a:rPr lang="zh-CN" altLang="en-US" sz="2800" b="1">
                <a:solidFill>
                  <a:schemeClr val="tx1"/>
                </a:solidFill>
                <a:effectLst>
                  <a:outerShdw blurRad="38100" dist="19050" dir="2700000" algn="tl" rotWithShape="0">
                    <a:schemeClr val="dk1">
                      <a:alpha val="40000"/>
                    </a:schemeClr>
                  </a:outerShdw>
                </a:effectLst>
              </a:rPr>
              <a:t>顺序图的组成：</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7197090" y="1286510"/>
            <a:ext cx="4392930" cy="2306955"/>
          </a:xfrm>
          <a:prstGeom prst="rect">
            <a:avLst/>
          </a:prstGeom>
          <a:noFill/>
        </p:spPr>
        <p:txBody>
          <a:bodyPr wrap="square" rtlCol="0">
            <a:spAutoFit/>
          </a:bodyPr>
          <a:p>
            <a:pPr algn="l"/>
            <a:r>
              <a:rPr lang="en-US" altLang="zh-CN" b="1"/>
              <a:t>对象</a:t>
            </a:r>
            <a:endParaRPr lang="en-US" altLang="zh-CN"/>
          </a:p>
          <a:p>
            <a:pPr algn="l"/>
            <a:r>
              <a:rPr lang="en-US" altLang="zh-CN"/>
              <a:t>对象是类的实例，对象是通过类来创建的</a:t>
            </a:r>
            <a:endParaRPr lang="en-US" altLang="zh-CN"/>
          </a:p>
          <a:p>
            <a:pPr algn="l"/>
            <a:r>
              <a:rPr lang="en-US" altLang="zh-CN" b="1"/>
              <a:t>生命线lifeline</a:t>
            </a:r>
            <a:endParaRPr lang="en-US" altLang="zh-CN"/>
          </a:p>
          <a:p>
            <a:pPr algn="l"/>
            <a:r>
              <a:rPr lang="en-US" altLang="zh-CN"/>
              <a:t>表示对象的生存时间。生命线从对象创建开始到对象销毁时终止。</a:t>
            </a:r>
            <a:endParaRPr lang="en-US" altLang="zh-CN"/>
          </a:p>
          <a:p>
            <a:pPr algn="l"/>
            <a:r>
              <a:rPr lang="en-US" altLang="zh-CN" b="1"/>
              <a:t>消息</a:t>
            </a:r>
            <a:endParaRPr lang="en-US" altLang="zh-CN"/>
          </a:p>
          <a:p>
            <a:pPr algn="l"/>
            <a:r>
              <a:rPr lang="en-US" altLang="zh-CN"/>
              <a:t>对象之间的交互是通过相互发消息来实现的。</a:t>
            </a:r>
            <a:endParaRPr lang="en-US" altLang="zh-CN"/>
          </a:p>
        </p:txBody>
      </p:sp>
      <p:sp>
        <p:nvSpPr>
          <p:cNvPr id="9" name="矩形 8"/>
          <p:cNvSpPr/>
          <p:nvPr/>
        </p:nvSpPr>
        <p:spPr>
          <a:xfrm>
            <a:off x="7197090" y="3593465"/>
            <a:ext cx="1452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对象的符号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11" name="图片 10" descr="20200707-a8628b9cddb9423097a1fdfc67135044"/>
          <p:cNvPicPr>
            <a:picLocks noChangeAspect="1"/>
          </p:cNvPicPr>
          <p:nvPr/>
        </p:nvPicPr>
        <p:blipFill>
          <a:blip r:embed="rId5"/>
          <a:stretch>
            <a:fillRect/>
          </a:stretch>
        </p:blipFill>
        <p:spPr>
          <a:xfrm>
            <a:off x="7197090" y="3992245"/>
            <a:ext cx="3742690" cy="676275"/>
          </a:xfrm>
          <a:prstGeom prst="rect">
            <a:avLst/>
          </a:prstGeom>
        </p:spPr>
      </p:pic>
      <p:sp>
        <p:nvSpPr>
          <p:cNvPr id="12" name="矩形 11"/>
          <p:cNvSpPr/>
          <p:nvPr/>
        </p:nvSpPr>
        <p:spPr>
          <a:xfrm>
            <a:off x="7197090" y="4668520"/>
            <a:ext cx="2214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消息的类型与符号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13" name="图片 12" descr="20203237-684175dd526349d5bd9e651c907d6e95"/>
          <p:cNvPicPr>
            <a:picLocks noChangeAspect="1"/>
          </p:cNvPicPr>
          <p:nvPr/>
        </p:nvPicPr>
        <p:blipFill>
          <a:blip r:embed="rId6"/>
          <a:stretch>
            <a:fillRect/>
          </a:stretch>
        </p:blipFill>
        <p:spPr>
          <a:xfrm>
            <a:off x="7197090" y="5113020"/>
            <a:ext cx="3942715" cy="1047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1.6.7 </a:t>
            </a:r>
            <a:r>
              <a:rPr lang="zh-CN" altLang="en-US" sz="2400" b="1" dirty="0">
                <a:solidFill>
                  <a:schemeClr val="bg1"/>
                </a:solidFill>
                <a:latin typeface="微软雅黑" panose="020B0503020204020204" charset="-122"/>
                <a:ea typeface="微软雅黑" panose="020B0503020204020204" charset="-122"/>
                <a:sym typeface="+mn-ea"/>
              </a:rPr>
              <a:t>通信图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204595" y="1905635"/>
            <a:ext cx="9782810" cy="3046095"/>
          </a:xfrm>
          <a:prstGeom prst="rect">
            <a:avLst/>
          </a:prstGeom>
          <a:noFill/>
        </p:spPr>
        <p:txBody>
          <a:bodyPr wrap="square" rtlCol="0">
            <a:spAutoFit/>
          </a:bodyPr>
          <a:p>
            <a:r>
              <a:rPr lang="en-US" altLang="zh-CN" sz="2400"/>
              <a:t>	UML</a:t>
            </a:r>
            <a:r>
              <a:rPr lang="zh-CN" altLang="en-US" sz="2400"/>
              <a:t>面向对象中通信图用于显示组件及其交互关系的空间组织结构，它并不侧重于交互的顺序。通信图显示了交互中各个对象之间的组织交互关系以及对象彼此之间的衔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主要用于描绘对象之间消息的移动情况来反映具体的方案，显示对象及其交互关系的空间组织结构，而非交互的顺序</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1.2</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的发展历程</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1.6.7 </a:t>
            </a:r>
            <a:r>
              <a:rPr lang="zh-CN" altLang="en-US" sz="2400" b="1" dirty="0">
                <a:solidFill>
                  <a:schemeClr val="bg1"/>
                </a:solidFill>
                <a:latin typeface="微软雅黑" panose="020B0503020204020204" charset="-122"/>
                <a:ea typeface="微软雅黑" panose="020B0503020204020204" charset="-122"/>
                <a:sym typeface="+mn-ea"/>
              </a:rPr>
              <a:t>通信图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549275" y="1286510"/>
            <a:ext cx="30276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示例：赤壁之战</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2" name="图片 1" descr="23105616-1b8fee3d753a49389bec904b53f0c99e"/>
          <p:cNvPicPr>
            <a:picLocks noChangeAspect="1"/>
          </p:cNvPicPr>
          <p:nvPr/>
        </p:nvPicPr>
        <p:blipFill>
          <a:blip r:embed="rId4"/>
          <a:stretch>
            <a:fillRect/>
          </a:stretch>
        </p:blipFill>
        <p:spPr>
          <a:xfrm>
            <a:off x="549275" y="2154555"/>
            <a:ext cx="5485765" cy="3018790"/>
          </a:xfrm>
          <a:prstGeom prst="rect">
            <a:avLst/>
          </a:prstGeom>
        </p:spPr>
      </p:pic>
      <p:sp>
        <p:nvSpPr>
          <p:cNvPr id="3" name="文本框 2"/>
          <p:cNvSpPr txBox="1"/>
          <p:nvPr/>
        </p:nvSpPr>
        <p:spPr>
          <a:xfrm>
            <a:off x="918210" y="5358130"/>
            <a:ext cx="4288790" cy="1198880"/>
          </a:xfrm>
          <a:prstGeom prst="rect">
            <a:avLst/>
          </a:prstGeom>
          <a:noFill/>
        </p:spPr>
        <p:txBody>
          <a:bodyPr wrap="square" rtlCol="0">
            <a:spAutoFit/>
          </a:bodyPr>
          <a:p>
            <a:r>
              <a:rPr lang="zh-CN" altLang="en-US"/>
              <a:t>顺序图按照时间顺序布图，而通信图按照空间结构布图</a:t>
            </a:r>
            <a:endParaRPr lang="zh-CN" altLang="en-US"/>
          </a:p>
          <a:p>
            <a:r>
              <a:rPr lang="zh-CN" altLang="en-US"/>
              <a:t>通信图与顺序图在语义上是等价的，二者可以相互转换，而不会丢失信息。</a:t>
            </a:r>
            <a:endParaRPr lang="zh-CN" altLang="en-US"/>
          </a:p>
        </p:txBody>
      </p:sp>
      <p:sp>
        <p:nvSpPr>
          <p:cNvPr id="7" name="矩形 6"/>
          <p:cNvSpPr/>
          <p:nvPr/>
        </p:nvSpPr>
        <p:spPr>
          <a:xfrm>
            <a:off x="6982460" y="804545"/>
            <a:ext cx="2672080" cy="521970"/>
          </a:xfrm>
          <a:prstGeom prst="rect">
            <a:avLst/>
          </a:prstGeom>
          <a:noFill/>
          <a:ln>
            <a:noFill/>
          </a:ln>
        </p:spPr>
        <p:txBody>
          <a:bodyPr wrap="none" rtlCol="0" anchor="t">
            <a:spAutoFit/>
          </a:bodyPr>
          <a:p>
            <a:pPr algn="ctr"/>
            <a:r>
              <a:rPr lang="zh-CN" altLang="en-US" sz="2800" b="1">
                <a:solidFill>
                  <a:schemeClr val="tx1"/>
                </a:solidFill>
                <a:effectLst>
                  <a:outerShdw blurRad="38100" dist="19050" dir="2700000" algn="tl" rotWithShape="0">
                    <a:schemeClr val="dk1">
                      <a:alpha val="40000"/>
                    </a:schemeClr>
                  </a:outerShdw>
                </a:effectLst>
              </a:rPr>
              <a:t>通信图的组成：</a:t>
            </a:r>
            <a:endParaRPr lang="zh-CN" altLang="en-US" sz="2800" b="1">
              <a:solidFill>
                <a:schemeClr val="tx1"/>
              </a:solidFill>
              <a:effectLst>
                <a:outerShdw blurRad="38100" dist="19050" dir="2700000" algn="tl" rotWithShape="0">
                  <a:schemeClr val="dk1">
                    <a:alpha val="40000"/>
                  </a:schemeClr>
                </a:outerShdw>
              </a:effectLst>
            </a:endParaRPr>
          </a:p>
        </p:txBody>
      </p:sp>
      <p:sp>
        <p:nvSpPr>
          <p:cNvPr id="8" name="文本框 7"/>
          <p:cNvSpPr txBox="1"/>
          <p:nvPr/>
        </p:nvSpPr>
        <p:spPr>
          <a:xfrm>
            <a:off x="6982460" y="1326515"/>
            <a:ext cx="4392930" cy="2306955"/>
          </a:xfrm>
          <a:prstGeom prst="rect">
            <a:avLst/>
          </a:prstGeom>
          <a:noFill/>
        </p:spPr>
        <p:txBody>
          <a:bodyPr wrap="square" rtlCol="0">
            <a:spAutoFit/>
          </a:bodyPr>
          <a:p>
            <a:pPr algn="l"/>
            <a:r>
              <a:rPr lang="en-US" altLang="zh-CN" b="1"/>
              <a:t>对象</a:t>
            </a:r>
            <a:endParaRPr lang="en-US" altLang="zh-CN"/>
          </a:p>
          <a:p>
            <a:pPr algn="l"/>
            <a:r>
              <a:rPr lang="en-US" altLang="zh-CN"/>
              <a:t>对象是类的实例，对象是通过类来创建的</a:t>
            </a:r>
            <a:endParaRPr lang="en-US" altLang="zh-CN"/>
          </a:p>
          <a:p>
            <a:pPr algn="l"/>
            <a:r>
              <a:rPr lang="zh-CN" altLang="en-US" b="1"/>
              <a:t>链接</a:t>
            </a:r>
            <a:endParaRPr lang="zh-CN" altLang="en-US" b="1"/>
          </a:p>
          <a:p>
            <a:pPr algn="l"/>
            <a:r>
              <a:rPr lang="zh-CN" altLang="en-US"/>
              <a:t>用来在通信图中关联对象，链接的目的是让消息在不同的系统对象之间传递。</a:t>
            </a:r>
            <a:endParaRPr lang="zh-CN" altLang="en-US"/>
          </a:p>
          <a:p>
            <a:pPr algn="l"/>
            <a:r>
              <a:rPr lang="en-US" altLang="zh-CN" b="1"/>
              <a:t>消息</a:t>
            </a:r>
            <a:endParaRPr lang="en-US" altLang="zh-CN"/>
          </a:p>
          <a:p>
            <a:pPr algn="l"/>
            <a:r>
              <a:rPr lang="en-US" altLang="zh-CN"/>
              <a:t>对象之间的交互是通过相互发消息来实现的。</a:t>
            </a:r>
            <a:endParaRPr lang="en-US" altLang="zh-CN"/>
          </a:p>
        </p:txBody>
      </p:sp>
      <p:sp>
        <p:nvSpPr>
          <p:cNvPr id="12" name="矩形 11"/>
          <p:cNvSpPr/>
          <p:nvPr/>
        </p:nvSpPr>
        <p:spPr>
          <a:xfrm>
            <a:off x="6982460" y="4705350"/>
            <a:ext cx="2214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消息的类型与符号</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5" name="图片 4" descr="23111736-4795a4c3ea5f49a8ad053e82d2152dd9"/>
          <p:cNvPicPr>
            <a:picLocks noChangeAspect="1"/>
          </p:cNvPicPr>
          <p:nvPr/>
        </p:nvPicPr>
        <p:blipFill>
          <a:blip r:embed="rId5"/>
          <a:stretch>
            <a:fillRect/>
          </a:stretch>
        </p:blipFill>
        <p:spPr>
          <a:xfrm>
            <a:off x="6982460" y="5104130"/>
            <a:ext cx="3289935" cy="1419225"/>
          </a:xfrm>
          <a:prstGeom prst="rect">
            <a:avLst/>
          </a:prstGeom>
        </p:spPr>
      </p:pic>
      <p:sp>
        <p:nvSpPr>
          <p:cNvPr id="6" name="矩形 5"/>
          <p:cNvSpPr/>
          <p:nvPr/>
        </p:nvSpPr>
        <p:spPr>
          <a:xfrm>
            <a:off x="6982460" y="3633470"/>
            <a:ext cx="1960880" cy="398780"/>
          </a:xfrm>
          <a:prstGeom prst="rect">
            <a:avLst/>
          </a:prstGeom>
          <a:noFill/>
          <a:ln>
            <a:noFill/>
          </a:ln>
        </p:spPr>
        <p:txBody>
          <a:bodyPr wrap="none" rtlCol="0" anchor="t">
            <a:spAutoFit/>
          </a:bodyPr>
          <a:p>
            <a:pPr algn="ctr"/>
            <a:r>
              <a:rPr lang="zh-CN" altLang="en-US" sz="2000" b="1">
                <a:solidFill>
                  <a:schemeClr val="tx1"/>
                </a:solidFill>
                <a:effectLst>
                  <a:outerShdw blurRad="38100" dist="19050" dir="2700000" algn="tl" rotWithShape="0">
                    <a:schemeClr val="dk1">
                      <a:alpha val="40000"/>
                    </a:schemeClr>
                  </a:outerShdw>
                </a:effectLst>
              </a:rPr>
              <a:t>链接的符号表示</a:t>
            </a:r>
            <a:endParaRPr lang="zh-CN" altLang="en-US" sz="2000" b="1">
              <a:solidFill>
                <a:schemeClr val="tx1"/>
              </a:solidFill>
              <a:effectLst>
                <a:outerShdw blurRad="38100" dist="19050" dir="2700000" algn="tl" rotWithShape="0">
                  <a:schemeClr val="dk1">
                    <a:alpha val="40000"/>
                  </a:schemeClr>
                </a:outerShdw>
              </a:effectLst>
            </a:endParaRPr>
          </a:p>
        </p:txBody>
      </p:sp>
      <p:pic>
        <p:nvPicPr>
          <p:cNvPr id="9" name="图片 8" descr="23104819-9e4abb19316b46f8bb156757b229aa42"/>
          <p:cNvPicPr>
            <a:picLocks noChangeAspect="1"/>
          </p:cNvPicPr>
          <p:nvPr/>
        </p:nvPicPr>
        <p:blipFill>
          <a:blip r:embed="rId6"/>
          <a:stretch>
            <a:fillRect/>
          </a:stretch>
        </p:blipFill>
        <p:spPr>
          <a:xfrm>
            <a:off x="9330055" y="3633470"/>
            <a:ext cx="1452880" cy="1286510"/>
          </a:xfrm>
          <a:prstGeom prst="rect">
            <a:avLst/>
          </a:prstGeom>
        </p:spPr>
      </p:pic>
      <p:sp>
        <p:nvSpPr>
          <p:cNvPr id="10" name="文本框 9"/>
          <p:cNvSpPr txBox="1"/>
          <p:nvPr/>
        </p:nvSpPr>
        <p:spPr>
          <a:xfrm>
            <a:off x="6982460" y="4032250"/>
            <a:ext cx="2023745" cy="645160"/>
          </a:xfrm>
          <a:prstGeom prst="rect">
            <a:avLst/>
          </a:prstGeom>
          <a:noFill/>
        </p:spPr>
        <p:txBody>
          <a:bodyPr wrap="square" rtlCol="0">
            <a:spAutoFit/>
          </a:bodyPr>
          <a:p>
            <a:pPr algn="l"/>
            <a:r>
              <a:rPr lang="zh-CN" altLang="en-US"/>
              <a:t>链接以连接两个对象的单一线条表示</a:t>
            </a:r>
            <a:r>
              <a:rPr lang="zh-CN" altLang="en-US" sz="1600"/>
              <a: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89660" y="1906270"/>
            <a:ext cx="10012680" cy="3046095"/>
          </a:xfrm>
          <a:prstGeom prst="rect">
            <a:avLst/>
          </a:prstGeom>
          <a:noFill/>
        </p:spPr>
        <p:txBody>
          <a:bodyPr wrap="square" rtlCol="0">
            <a:spAutoFit/>
          </a:bodyPr>
          <a:p>
            <a:r>
              <a:rPr lang="en-US" altLang="zh-CN" sz="2400"/>
              <a:t>	</a:t>
            </a:r>
            <a:r>
              <a:rPr lang="zh-CN" altLang="en-US" sz="2400"/>
              <a:t>构件图</a:t>
            </a:r>
            <a:r>
              <a:rPr lang="en-US" altLang="zh-CN" sz="2400">
                <a:sym typeface="+mn-ea"/>
              </a:rPr>
              <a:t>（Component diagram）</a:t>
            </a:r>
            <a:r>
              <a:rPr lang="zh-CN" altLang="en-US" sz="2400"/>
              <a:t>，也称为组件图。构件图描述代码部件的物理结构及各部分之间的依赖关系，构件图有助于分析和理解部件之间的相互影响程度。从构建图中，可以了解各软件组件（如源代码文件或动态链接库）之间的编译器和运行时依赖关系。使用构件图可以将系统划分为内聚组件并显示代码自身的结构。</a:t>
            </a:r>
            <a:r>
              <a:rPr lang="en-US" altLang="zh-CN" sz="2400">
                <a:sym typeface="+mn-ea"/>
              </a:rPr>
              <a:t>使用构件图的思想是复用。就像是我们盖房子，当房子的大体框架建好之后，剩下的门和窗户家具之类的直接拿来安装上即可，不需要再从新制作，直接拿来复用的思想。这些门和窗户就相当于一个个的构件。</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1.6.8 </a:t>
            </a:r>
            <a:r>
              <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构件图的类型</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052830" y="2141855"/>
            <a:ext cx="10086340" cy="3784600"/>
          </a:xfrm>
          <a:prstGeom prst="rect">
            <a:avLst/>
          </a:prstGeom>
          <a:noFill/>
        </p:spPr>
        <p:txBody>
          <a:bodyPr wrap="square" rtlCol="0">
            <a:spAutoFit/>
          </a:bodyPr>
          <a:p>
            <a:pPr algn="l"/>
            <a:r>
              <a:rPr lang="zh-CN" altLang="en-US" sz="2400"/>
              <a:t>•实施构件：这类构件是构成一个可执行系统必要和充分的构件，例如动态链接库（dll）、可执行文件（exe），另外还包括如COM+、CORBA及企业级Java Beans、动态Web页面也属于实施构件的一部分</a:t>
            </a:r>
            <a:endParaRPr lang="zh-CN" altLang="en-US" sz="2400"/>
          </a:p>
          <a:p>
            <a:pPr algn="l"/>
            <a:endParaRPr lang="zh-CN" altLang="en-US" sz="2400"/>
          </a:p>
          <a:p>
            <a:pPr algn="l"/>
            <a:r>
              <a:rPr lang="zh-CN" altLang="en-US" sz="2400"/>
              <a:t>•工作产品构件：这类构件主要是开发过程的产物，包括创建实施构件的源代码文件及数据文件。这些构件并不是直接地参与可执行系统，而是用来产生可执行系统的中间工作产品</a:t>
            </a:r>
            <a:endParaRPr lang="zh-CN" altLang="en-US" sz="2400"/>
          </a:p>
          <a:p>
            <a:pPr algn="l"/>
            <a:endParaRPr lang="zh-CN" altLang="en-US" sz="2400"/>
          </a:p>
          <a:p>
            <a:pPr algn="l"/>
            <a:r>
              <a:rPr lang="zh-CN" altLang="en-US" sz="2400"/>
              <a:t>•执行构件：作为一个正在执行的系统的结果而被创建的，例如由DLL实例化形成的COM+对象</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1022350" y="1296670"/>
            <a:ext cx="42468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构件及构件接口表示法</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2" name="图片 1" descr="image_thumb_1"/>
          <p:cNvPicPr>
            <a:picLocks noChangeAspect="1"/>
          </p:cNvPicPr>
          <p:nvPr/>
        </p:nvPicPr>
        <p:blipFill>
          <a:blip r:embed="rId4"/>
          <a:stretch>
            <a:fillRect/>
          </a:stretch>
        </p:blipFill>
        <p:spPr>
          <a:xfrm>
            <a:off x="2540635" y="2400935"/>
            <a:ext cx="7110730" cy="3965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1.6.8 </a:t>
            </a:r>
            <a:r>
              <a:rPr lang="zh-CN" altLang="en-US" sz="2400" b="1" dirty="0">
                <a:solidFill>
                  <a:schemeClr val="bg1"/>
                </a:solidFill>
                <a:latin typeface="微软雅黑" panose="020B0503020204020204" charset="-122"/>
                <a:ea typeface="微软雅黑" panose="020B0503020204020204" charset="-122"/>
                <a:sym typeface="+mn-ea"/>
              </a:rPr>
              <a:t>构件图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构件图的示例</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7244080" y="1198245"/>
            <a:ext cx="4638040" cy="4461510"/>
          </a:xfrm>
          <a:prstGeom prst="rect">
            <a:avLst/>
          </a:prstGeom>
          <a:noFill/>
        </p:spPr>
        <p:txBody>
          <a:bodyPr wrap="square" rtlCol="0">
            <a:spAutoFit/>
          </a:bodyPr>
          <a:p>
            <a:pPr algn="l"/>
            <a:r>
              <a:rPr lang="zh-CN" altLang="en-US" sz="2400" b="1"/>
              <a:t>构成：</a:t>
            </a:r>
            <a:endParaRPr lang="zh-CN" altLang="en-US" sz="2400"/>
          </a:p>
          <a:p>
            <a:pPr algn="l"/>
            <a:r>
              <a:rPr lang="zh-CN" altLang="en-US" sz="2000"/>
              <a:t>1、组件</a:t>
            </a:r>
            <a:endParaRPr lang="zh-CN" altLang="en-US" sz="2000"/>
          </a:p>
          <a:p>
            <a:pPr algn="l"/>
            <a:r>
              <a:rPr lang="zh-CN" altLang="en-US" sz="2000"/>
              <a:t>描述了一个可执行程序，一个库，一个web程序等</a:t>
            </a:r>
            <a:endParaRPr lang="zh-CN" altLang="en-US" sz="2000"/>
          </a:p>
          <a:p>
            <a:pPr algn="l"/>
            <a:r>
              <a:rPr lang="zh-CN" altLang="en-US" sz="2000"/>
              <a:t>2、接口</a:t>
            </a:r>
            <a:endParaRPr lang="zh-CN" altLang="en-US" sz="2000"/>
          </a:p>
          <a:p>
            <a:pPr algn="l"/>
            <a:r>
              <a:rPr lang="zh-CN" altLang="en-US" sz="2000"/>
              <a:t>接口是组件所提供的的服务，可以理解为一个方法，接口可以有多个，但至少有一个，在UML中表示为一个圆形。</a:t>
            </a:r>
            <a:endParaRPr lang="zh-CN" altLang="en-US" sz="2000"/>
          </a:p>
          <a:p>
            <a:pPr algn="l"/>
            <a:r>
              <a:rPr lang="zh-CN" altLang="en-US" sz="2000"/>
              <a:t>3、实现</a:t>
            </a:r>
            <a:endParaRPr lang="zh-CN" altLang="en-US" sz="2000"/>
          </a:p>
          <a:p>
            <a:pPr algn="l"/>
            <a:r>
              <a:rPr lang="zh-CN" altLang="en-US" sz="2000"/>
              <a:t>实现就是组件与接口元之间的连线，代表了谁实现了这个接口</a:t>
            </a:r>
            <a:endParaRPr lang="zh-CN" altLang="en-US" sz="2000"/>
          </a:p>
          <a:p>
            <a:pPr algn="l"/>
            <a:r>
              <a:rPr lang="zh-CN" altLang="en-US" sz="2000"/>
              <a:t>4、依赖</a:t>
            </a:r>
            <a:endParaRPr lang="zh-CN" altLang="en-US" sz="2000"/>
          </a:p>
          <a:p>
            <a:pPr algn="l"/>
            <a:r>
              <a:rPr lang="zh-CN" altLang="en-US" sz="2000"/>
              <a:t>就是指组件使用了另一个组件的接口，依赖于另一个接口的存在</a:t>
            </a:r>
            <a:endParaRPr lang="zh-CN" altLang="en-US" sz="2000"/>
          </a:p>
        </p:txBody>
      </p:sp>
      <p:pic>
        <p:nvPicPr>
          <p:cNvPr id="5" name="图片 4" descr="20170114202935627"/>
          <p:cNvPicPr>
            <a:picLocks noChangeAspect="1"/>
          </p:cNvPicPr>
          <p:nvPr/>
        </p:nvPicPr>
        <p:blipFill>
          <a:blip r:embed="rId4"/>
          <a:stretch>
            <a:fillRect/>
          </a:stretch>
        </p:blipFill>
        <p:spPr>
          <a:xfrm>
            <a:off x="752475" y="2144395"/>
            <a:ext cx="6035675" cy="3223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547495" y="2275840"/>
            <a:ext cx="9097010" cy="2306955"/>
          </a:xfrm>
          <a:prstGeom prst="rect">
            <a:avLst/>
          </a:prstGeom>
          <a:noFill/>
        </p:spPr>
        <p:txBody>
          <a:bodyPr wrap="square" rtlCol="0">
            <a:spAutoFit/>
          </a:bodyPr>
          <a:p>
            <a:r>
              <a:rPr lang="zh-CN" altLang="en-US" sz="2400"/>
              <a:t>部署图（Deployment Diagram），也称为配置图。</a:t>
            </a:r>
            <a:r>
              <a:rPr lang="en-US" altLang="zh-CN" sz="2400"/>
              <a:t>UML</a:t>
            </a:r>
            <a:r>
              <a:rPr lang="zh-CN" altLang="en-US" sz="2400"/>
              <a:t>面向对象中配置图描述系统中硬件和软件的物理配置情况和系统体系结构。</a:t>
            </a:r>
            <a:endParaRPr lang="zh-CN" altLang="en-US" sz="2400"/>
          </a:p>
          <a:p>
            <a:r>
              <a:rPr lang="zh-CN" altLang="en-US" sz="2400"/>
              <a:t>在配置图中，用结点表示实际的物理设备，如计算机和各种外部设备等，并根据他们之间的连接关系，将相应的结点连接起来，并说明其连接方式。在结点里面，说明分配给该结点上运行的可执行构件或对象，从而说明哪些软件单元被分配在哪些结点上运行。</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752475" y="1286510"/>
            <a:ext cx="26212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部署图的示例</a:t>
            </a:r>
            <a:endParaRPr lang="zh-CN" altLang="en-US" sz="3200" b="1">
              <a:solidFill>
                <a:schemeClr val="tx1"/>
              </a:solidFill>
              <a:effectLst>
                <a:outerShdw blurRad="38100" dist="19050" dir="2700000" algn="tl" rotWithShape="0">
                  <a:schemeClr val="dk1">
                    <a:alpha val="40000"/>
                  </a:schemeClr>
                </a:outerShdw>
              </a:effectLst>
            </a:endParaRPr>
          </a:p>
        </p:txBody>
      </p:sp>
      <p:pic>
        <p:nvPicPr>
          <p:cNvPr id="5" name="图片 4" descr="20170114203114782"/>
          <p:cNvPicPr>
            <a:picLocks noChangeAspect="1"/>
          </p:cNvPicPr>
          <p:nvPr/>
        </p:nvPicPr>
        <p:blipFill>
          <a:blip r:embed="rId4"/>
          <a:stretch>
            <a:fillRect/>
          </a:stretch>
        </p:blipFill>
        <p:spPr>
          <a:xfrm>
            <a:off x="752475" y="2278380"/>
            <a:ext cx="7071995" cy="4016375"/>
          </a:xfrm>
          <a:prstGeom prst="rect">
            <a:avLst/>
          </a:prstGeom>
        </p:spPr>
      </p:pic>
      <p:sp>
        <p:nvSpPr>
          <p:cNvPr id="6" name="文本框 5"/>
          <p:cNvSpPr txBox="1"/>
          <p:nvPr/>
        </p:nvSpPr>
        <p:spPr>
          <a:xfrm>
            <a:off x="8106410" y="1005205"/>
            <a:ext cx="3492500" cy="5477510"/>
          </a:xfrm>
          <a:prstGeom prst="rect">
            <a:avLst/>
          </a:prstGeom>
          <a:noFill/>
        </p:spPr>
        <p:txBody>
          <a:bodyPr wrap="square" rtlCol="0">
            <a:spAutoFit/>
          </a:bodyPr>
          <a:p>
            <a:r>
              <a:rPr lang="zh-CN" altLang="en-US" sz="2400" b="1"/>
              <a:t>元素：</a:t>
            </a:r>
            <a:endParaRPr lang="zh-CN" altLang="en-US"/>
          </a:p>
          <a:p>
            <a:r>
              <a:rPr lang="zh-CN" altLang="en-US"/>
              <a:t>——节点</a:t>
            </a:r>
            <a:endParaRPr lang="zh-CN" altLang="en-US"/>
          </a:p>
          <a:p>
            <a:r>
              <a:rPr lang="zh-CN" altLang="en-US"/>
              <a:t>代表一个运行时计算机系统中的硬件资源</a:t>
            </a:r>
            <a:endParaRPr lang="zh-CN" altLang="en-US"/>
          </a:p>
          <a:p>
            <a:r>
              <a:rPr lang="zh-CN" altLang="en-US"/>
              <a:t>节点通常拥有一些内存，并具有处理能力。</a:t>
            </a:r>
            <a:endParaRPr lang="zh-CN" altLang="en-US"/>
          </a:p>
          <a:p>
            <a:r>
              <a:rPr lang="zh-CN" altLang="en-US">
                <a:sym typeface="+mn-ea"/>
              </a:rPr>
              <a:t>——连接</a:t>
            </a:r>
            <a:endParaRPr lang="zh-CN" altLang="en-US"/>
          </a:p>
          <a:p>
            <a:r>
              <a:rPr lang="zh-CN" altLang="en-US">
                <a:sym typeface="+mn-ea"/>
              </a:rPr>
              <a:t>部署图用连接表示各节点之间通讯路径，连接用一条实线表示，对于企业的计算机系统硬件设备间的关系，我们通常关心的是节点之间是如何连接的，因此描述节点之间的关系一般不使用名称，而是使用构造性描述。</a:t>
            </a:r>
            <a:endParaRPr lang="zh-CN" altLang="en-US"/>
          </a:p>
          <a:p>
            <a:r>
              <a:rPr lang="zh-CN" altLang="en-US" sz="2000" b="1"/>
              <a:t>节点的分类</a:t>
            </a:r>
            <a:r>
              <a:rPr lang="zh-CN" altLang="en-US" sz="1600"/>
              <a:t>：</a:t>
            </a:r>
            <a:endParaRPr lang="zh-CN" altLang="en-US"/>
          </a:p>
          <a:p>
            <a:r>
              <a:rPr lang="zh-CN" altLang="en-US"/>
              <a:t>1、处理器：处理器是能都执行软件，具有计算能力的节点</a:t>
            </a:r>
            <a:endParaRPr lang="zh-CN" altLang="en-US"/>
          </a:p>
          <a:p>
            <a:r>
              <a:rPr lang="zh-CN" altLang="en-US"/>
              <a:t>2、设备：是没有计算能力的节点</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1.6.9 </a:t>
            </a:r>
            <a:r>
              <a:rPr lang="zh-CN" altLang="en-US" sz="2400" b="1" dirty="0">
                <a:solidFill>
                  <a:schemeClr val="bg1"/>
                </a:solidFill>
                <a:latin typeface="微软雅黑" panose="020B0503020204020204" charset="-122"/>
                <a:ea typeface="微软雅黑" panose="020B0503020204020204" charset="-122"/>
                <a:sym typeface="+mn-ea"/>
              </a:rPr>
              <a:t>部署图</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4" name="矩形 3"/>
          <p:cNvSpPr/>
          <p:nvPr/>
        </p:nvSpPr>
        <p:spPr>
          <a:xfrm>
            <a:off x="830580" y="1406525"/>
            <a:ext cx="5466080" cy="583565"/>
          </a:xfrm>
          <a:prstGeom prst="rect">
            <a:avLst/>
          </a:prstGeom>
          <a:noFill/>
          <a:ln>
            <a:noFill/>
          </a:ln>
        </p:spPr>
        <p:txBody>
          <a:bodyPr wrap="none" rtlCol="0" anchor="t">
            <a:spAutoFit/>
          </a:bodyPr>
          <a:p>
            <a:pPr algn="ctr"/>
            <a:r>
              <a:rPr lang="zh-CN" altLang="en-US" sz="3200" b="1">
                <a:solidFill>
                  <a:schemeClr val="tx1"/>
                </a:solidFill>
                <a:effectLst>
                  <a:outerShdw blurRad="38100" dist="19050" dir="2700000" algn="tl" rotWithShape="0">
                    <a:schemeClr val="dk1">
                      <a:alpha val="40000"/>
                    </a:schemeClr>
                  </a:outerShdw>
                </a:effectLst>
              </a:rPr>
              <a:t>部署图和构件图的区别与联系</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1903095" y="2519680"/>
            <a:ext cx="8385810" cy="2306955"/>
          </a:xfrm>
          <a:prstGeom prst="rect">
            <a:avLst/>
          </a:prstGeom>
          <a:noFill/>
        </p:spPr>
        <p:txBody>
          <a:bodyPr wrap="square" rtlCol="0">
            <a:spAutoFit/>
          </a:bodyPr>
          <a:p>
            <a:r>
              <a:rPr lang="en-US" altLang="zh-CN" sz="2400"/>
              <a:t>	</a:t>
            </a:r>
            <a:r>
              <a:rPr lang="zh-CN" altLang="en-US" sz="2400"/>
              <a:t>构件图主要目标是集中在描述系统中有哪些构件，以及构件的组成和之间的依赖关系。部署图描述的是靠节点完成，描述软件是如何在硬件上映射的以及网络的拓扑结构。</a:t>
            </a:r>
            <a:endParaRPr lang="zh-CN" altLang="en-US" sz="2400"/>
          </a:p>
          <a:p>
            <a:endParaRPr lang="zh-CN" altLang="en-US" sz="2400"/>
          </a:p>
          <a:p>
            <a:r>
              <a:rPr lang="en-US" altLang="zh-CN" sz="2400"/>
              <a:t>	</a:t>
            </a:r>
            <a:r>
              <a:rPr lang="zh-CN" altLang="en-US" sz="2400"/>
              <a:t>在构件图中关系可以是四种，即关联、依赖、实现和泛化。而在部署图中各节点之间的关系只有关联和依赖。 </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归纳</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graphicFrame>
        <p:nvGraphicFramePr>
          <p:cNvPr id="2" name="表格 1"/>
          <p:cNvGraphicFramePr/>
          <p:nvPr/>
        </p:nvGraphicFramePr>
        <p:xfrm>
          <a:off x="1829435" y="1487805"/>
          <a:ext cx="8533765" cy="2286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t>类  型</a:t>
                      </a:r>
                      <a:endParaRPr lang="zh-CN" altLang="en-US"/>
                    </a:p>
                  </a:txBody>
                  <a:tcPr/>
                </a:tc>
                <a:tc>
                  <a:txBody>
                    <a:bodyPr/>
                    <a:p>
                      <a:pPr algn="ctr">
                        <a:buNone/>
                      </a:pPr>
                      <a:r>
                        <a:rPr lang="zh-CN" altLang="en-US"/>
                        <a:t>包 含</a:t>
                      </a:r>
                      <a:endParaRPr lang="zh-CN" altLang="en-US"/>
                    </a:p>
                  </a:txBody>
                  <a:tcPr/>
                </a:tc>
              </a:tr>
              <a:tr h="381000">
                <a:tc>
                  <a:txBody>
                    <a:bodyPr/>
                    <a:p>
                      <a:pPr algn="ctr">
                        <a:buNone/>
                      </a:pPr>
                      <a:r>
                        <a:rPr lang="zh-CN" altLang="en-US"/>
                        <a:t>静态图</a:t>
                      </a:r>
                      <a:endParaRPr lang="zh-CN" altLang="en-US"/>
                    </a:p>
                  </a:txBody>
                  <a:tcPr/>
                </a:tc>
                <a:tc>
                  <a:txBody>
                    <a:bodyPr/>
                    <a:p>
                      <a:pPr>
                        <a:buNone/>
                      </a:pPr>
                      <a:r>
                        <a:rPr lang="zh-CN" altLang="en-US"/>
                        <a:t>类图、对象图、包图、组合结构图</a:t>
                      </a:r>
                      <a:endParaRPr lang="zh-CN" altLang="en-US"/>
                    </a:p>
                  </a:txBody>
                  <a:tcPr/>
                </a:tc>
              </a:tr>
              <a:tr h="381000">
                <a:tc>
                  <a:txBody>
                    <a:bodyPr/>
                    <a:p>
                      <a:pPr algn="ctr">
                        <a:buNone/>
                      </a:pPr>
                      <a:r>
                        <a:rPr lang="zh-CN" altLang="en-US"/>
                        <a:t>行为图</a:t>
                      </a:r>
                      <a:endParaRPr lang="zh-CN" altLang="en-US"/>
                    </a:p>
                  </a:txBody>
                  <a:tcPr/>
                </a:tc>
                <a:tc>
                  <a:txBody>
                    <a:bodyPr/>
                    <a:p>
                      <a:pPr>
                        <a:buNone/>
                      </a:pPr>
                      <a:r>
                        <a:rPr lang="zh-CN" altLang="en-US"/>
                        <a:t>状态机图、活动图</a:t>
                      </a:r>
                      <a:endParaRPr lang="zh-CN" altLang="en-US"/>
                    </a:p>
                  </a:txBody>
                  <a:tcPr/>
                </a:tc>
              </a:tr>
              <a:tr h="381000">
                <a:tc>
                  <a:txBody>
                    <a:bodyPr/>
                    <a:p>
                      <a:pPr algn="ctr">
                        <a:buNone/>
                      </a:pPr>
                      <a:r>
                        <a:rPr lang="zh-CN" altLang="en-US"/>
                        <a:t>用例图</a:t>
                      </a:r>
                      <a:endParaRPr lang="zh-CN" altLang="en-US"/>
                    </a:p>
                  </a:txBody>
                  <a:tcPr/>
                </a:tc>
                <a:tc>
                  <a:txBody>
                    <a:bodyPr/>
                    <a:p>
                      <a:pPr>
                        <a:buNone/>
                      </a:pPr>
                      <a:r>
                        <a:rPr lang="zh-CN" altLang="en-US"/>
                        <a:t>用例图</a:t>
                      </a:r>
                      <a:endParaRPr lang="zh-CN" altLang="en-US"/>
                    </a:p>
                  </a:txBody>
                  <a:tcPr/>
                </a:tc>
              </a:tr>
              <a:tr h="381000">
                <a:tc>
                  <a:txBody>
                    <a:bodyPr/>
                    <a:p>
                      <a:pPr algn="ctr">
                        <a:buNone/>
                      </a:pPr>
                      <a:r>
                        <a:rPr lang="zh-CN" altLang="en-US"/>
                        <a:t>交互图</a:t>
                      </a:r>
                      <a:endParaRPr lang="zh-CN" altLang="en-US"/>
                    </a:p>
                  </a:txBody>
                  <a:tcPr/>
                </a:tc>
                <a:tc>
                  <a:txBody>
                    <a:bodyPr/>
                    <a:p>
                      <a:pPr>
                        <a:buNone/>
                      </a:pPr>
                      <a:r>
                        <a:rPr lang="zh-CN" altLang="en-US"/>
                        <a:t>顺序图、通信图、时间图、交互概况图</a:t>
                      </a:r>
                      <a:endParaRPr lang="zh-CN" altLang="en-US"/>
                    </a:p>
                  </a:txBody>
                  <a:tcPr/>
                </a:tc>
              </a:tr>
              <a:tr h="381000">
                <a:tc>
                  <a:txBody>
                    <a:bodyPr/>
                    <a:p>
                      <a:pPr algn="ctr">
                        <a:buNone/>
                      </a:pPr>
                      <a:r>
                        <a:rPr lang="zh-CN" altLang="en-US"/>
                        <a:t>实现图</a:t>
                      </a:r>
                      <a:endParaRPr lang="zh-CN" altLang="en-US"/>
                    </a:p>
                  </a:txBody>
                  <a:tcPr/>
                </a:tc>
                <a:tc>
                  <a:txBody>
                    <a:bodyPr/>
                    <a:p>
                      <a:pPr>
                        <a:buNone/>
                      </a:pPr>
                      <a:r>
                        <a:rPr lang="zh-CN" altLang="en-US"/>
                        <a:t>构件图、部署图</a:t>
                      </a:r>
                      <a:endParaRPr lang="zh-CN" altLang="en-US"/>
                    </a:p>
                  </a:txBody>
                  <a:tcPr/>
                </a:tc>
              </a:tr>
            </a:tbl>
          </a:graphicData>
        </a:graphic>
      </p:graphicFrame>
      <p:sp>
        <p:nvSpPr>
          <p:cNvPr id="3" name="文本框 2"/>
          <p:cNvSpPr txBox="1"/>
          <p:nvPr/>
        </p:nvSpPr>
        <p:spPr>
          <a:xfrm>
            <a:off x="1830070" y="4138295"/>
            <a:ext cx="8533130" cy="2306955"/>
          </a:xfrm>
          <a:prstGeom prst="rect">
            <a:avLst/>
          </a:prstGeom>
          <a:noFill/>
        </p:spPr>
        <p:txBody>
          <a:bodyPr wrap="square" rtlCol="0">
            <a:spAutoFit/>
          </a:bodyPr>
          <a:p>
            <a:r>
              <a:rPr lang="en-US" altLang="zh-CN"/>
              <a:t>	</a:t>
            </a:r>
            <a:r>
              <a:rPr lang="zh-CN" altLang="en-US"/>
              <a:t>从应用的角度看，当采用面向对象技术设计系统时，第一部描述需求；第二步根据需求建立系统的静态模型，以构造系统的结构；第三步是描述系统的行为。其中，在第一步与第二步中所建立的模型都是静态的，包括用例图、类图（包含包）、对象图、构件图和配置图</a:t>
            </a:r>
            <a:r>
              <a:rPr lang="en-US" altLang="zh-CN"/>
              <a:t>5</a:t>
            </a:r>
            <a:r>
              <a:rPr lang="zh-CN" altLang="en-US"/>
              <a:t>个图形，是标准建模语言</a:t>
            </a:r>
            <a:r>
              <a:rPr lang="en-US" altLang="zh-CN"/>
              <a:t>UML</a:t>
            </a:r>
            <a:r>
              <a:rPr lang="zh-CN" altLang="en-US"/>
              <a:t>的静态建模机制。第三步中所建立的模型或者可以执行，或者表示执行时的时序状态或交互关系。它包括状态机图、活动图、顺序图和合作图</a:t>
            </a:r>
            <a:r>
              <a:rPr lang="en-US" altLang="zh-CN"/>
              <a:t>4</a:t>
            </a:r>
            <a:r>
              <a:rPr lang="zh-CN" altLang="en-US"/>
              <a:t>个图形，是标准建模语言</a:t>
            </a:r>
            <a:r>
              <a:rPr lang="en-US" altLang="zh-CN"/>
              <a:t>UML</a:t>
            </a:r>
            <a:r>
              <a:rPr lang="zh-CN" altLang="en-US"/>
              <a:t>的动态建模机制。因此，标准建模语言</a:t>
            </a:r>
            <a:r>
              <a:rPr lang="en-US" altLang="zh-CN"/>
              <a:t>UML</a:t>
            </a:r>
            <a:r>
              <a:rPr lang="zh-CN" altLang="en-US"/>
              <a:t>的主要内容也可以纳为静态建模机制和动态建模机制两大类。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1.7</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UML2.0</a:t>
            </a:r>
            <a:r>
              <a:rPr lang="zh-CN" altLang="en-US" sz="3200" b="1" dirty="0">
                <a:solidFill>
                  <a:prstClr val="black">
                    <a:lumMod val="85000"/>
                    <a:lumOff val="15000"/>
                  </a:prstClr>
                </a:solidFill>
                <a:latin typeface="微软雅黑" panose="020B0503020204020204" charset="-122"/>
                <a:ea typeface="微软雅黑" panose="020B0503020204020204" charset="-122"/>
              </a:rPr>
              <a:t>新特性</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2880" y="2814955"/>
            <a:ext cx="11531600" cy="2651125"/>
            <a:chOff x="288" y="6714"/>
            <a:chExt cx="18160" cy="4175"/>
          </a:xfrm>
        </p:grpSpPr>
        <p:sp>
          <p:nvSpPr>
            <p:cNvPr id="19" name="Rectangle 74"/>
            <p:cNvSpPr/>
            <p:nvPr/>
          </p:nvSpPr>
          <p:spPr>
            <a:xfrm>
              <a:off x="288" y="8031"/>
              <a:ext cx="2958" cy="1501"/>
            </a:xfrm>
            <a:prstGeom prst="rect">
              <a:avLst/>
            </a:prstGeom>
          </p:spPr>
          <p:txBody>
            <a:bodyPr wrap="square">
              <a:spAutoFit/>
            </a:bodyPr>
            <a:lstStyle/>
            <a:p>
              <a:pPr indent="-609600" algn="l"/>
              <a:r>
                <a:rPr lang="en-US"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起源于多种面向对象建模方法，由</a:t>
              </a:r>
              <a:r>
                <a:rPr lang="en-US" altLang="zh-CN" sz="1400" dirty="0">
                  <a:latin typeface="微软雅黑" panose="020B0503020204020204" charset="-122"/>
                  <a:ea typeface="微软雅黑" panose="020B0503020204020204" charset="-122"/>
                  <a:cs typeface="Open Sans Light" panose="020B0306030504020204" pitchFamily="34" charset="0"/>
                </a:rPr>
                <a:t>OMG</a:t>
              </a:r>
              <a:r>
                <a:rPr lang="zh-CN" altLang="en-US" sz="1400" dirty="0">
                  <a:latin typeface="微软雅黑" panose="020B0503020204020204" charset="-122"/>
                  <a:ea typeface="微软雅黑" panose="020B0503020204020204" charset="-122"/>
                  <a:cs typeface="Open Sans Light" panose="020B0306030504020204" pitchFamily="34" charset="0"/>
                </a:rPr>
                <a:t>开发。目前已经成为工业标准。</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nvGrpSpPr>
            <p:cNvPr id="3" name="组合 2"/>
            <p:cNvGrpSpPr/>
            <p:nvPr/>
          </p:nvGrpSpPr>
          <p:grpSpPr>
            <a:xfrm>
              <a:off x="1105" y="6714"/>
              <a:ext cx="17343" cy="3836"/>
              <a:chOff x="1105" y="6714"/>
              <a:chExt cx="17343" cy="3836"/>
            </a:xfrm>
          </p:grpSpPr>
          <p:grpSp>
            <p:nvGrpSpPr>
              <p:cNvPr id="131" name="Group 130"/>
              <p:cNvGrpSpPr/>
              <p:nvPr/>
            </p:nvGrpSpPr>
            <p:grpSpPr>
              <a:xfrm>
                <a:off x="1588" y="6714"/>
                <a:ext cx="15548" cy="363"/>
                <a:chOff x="1397000" y="1735138"/>
                <a:chExt cx="9872663" cy="230188"/>
              </a:xfrm>
            </p:grpSpPr>
            <p:sp>
              <p:nvSpPr>
                <p:cNvPr id="134" name="Rectangle 7"/>
                <p:cNvSpPr>
                  <a:spLocks noChangeArrowheads="1"/>
                </p:cNvSpPr>
                <p:nvPr/>
              </p:nvSpPr>
              <p:spPr bwMode="auto">
                <a:xfrm>
                  <a:off x="1614488" y="1839913"/>
                  <a:ext cx="9437688" cy="20638"/>
                </a:xfrm>
                <a:prstGeom prst="rect">
                  <a:avLst/>
                </a:prstGeom>
                <a:solidFill>
                  <a:srgbClr val="CAD7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6" name="Oval 9"/>
                <p:cNvSpPr>
                  <a:spLocks noChangeArrowheads="1"/>
                </p:cNvSpPr>
                <p:nvPr/>
              </p:nvSpPr>
              <p:spPr bwMode="auto">
                <a:xfrm>
                  <a:off x="1406525" y="1746251"/>
                  <a:ext cx="207963"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7" name="Freeform 10"/>
                <p:cNvSpPr>
                  <a:spLocks noEditPoints="1"/>
                </p:cNvSpPr>
                <p:nvPr/>
              </p:nvSpPr>
              <p:spPr bwMode="auto">
                <a:xfrm>
                  <a:off x="1397000"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8" name="Oval 11"/>
                <p:cNvSpPr>
                  <a:spLocks noChangeArrowheads="1"/>
                </p:cNvSpPr>
                <p:nvPr/>
              </p:nvSpPr>
              <p:spPr bwMode="auto">
                <a:xfrm>
                  <a:off x="11052175" y="1746251"/>
                  <a:ext cx="206375" cy="207963"/>
                </a:xfrm>
                <a:prstGeom prst="ellipse">
                  <a:avLst/>
                </a:prstGeom>
                <a:solidFill>
                  <a:srgbClr val="F2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39" name="Freeform 12"/>
                <p:cNvSpPr>
                  <a:spLocks noEditPoints="1"/>
                </p:cNvSpPr>
                <p:nvPr/>
              </p:nvSpPr>
              <p:spPr bwMode="auto">
                <a:xfrm>
                  <a:off x="11041063" y="1735138"/>
                  <a:ext cx="228600" cy="230188"/>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4 h 44"/>
                    <a:gd name="T12" fmla="*/ 4 w 44"/>
                    <a:gd name="T13" fmla="*/ 22 h 44"/>
                    <a:gd name="T14" fmla="*/ 22 w 44"/>
                    <a:gd name="T15" fmla="*/ 40 h 44"/>
                    <a:gd name="T16" fmla="*/ 40 w 44"/>
                    <a:gd name="T17" fmla="*/ 22 h 44"/>
                    <a:gd name="T18" fmla="*/ 22 w 44"/>
                    <a:gd name="T1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4"/>
                      </a:moveTo>
                      <a:cubicBezTo>
                        <a:pt x="12" y="4"/>
                        <a:pt x="4" y="12"/>
                        <a:pt x="4" y="22"/>
                      </a:cubicBezTo>
                      <a:cubicBezTo>
                        <a:pt x="4" y="32"/>
                        <a:pt x="12" y="40"/>
                        <a:pt x="22" y="40"/>
                      </a:cubicBezTo>
                      <a:cubicBezTo>
                        <a:pt x="32" y="40"/>
                        <a:pt x="40" y="32"/>
                        <a:pt x="40" y="22"/>
                      </a:cubicBezTo>
                      <a:cubicBezTo>
                        <a:pt x="40" y="12"/>
                        <a:pt x="32" y="4"/>
                        <a:pt x="22" y="4"/>
                      </a:cubicBezTo>
                      <a:close/>
                    </a:path>
                  </a:pathLst>
                </a:cu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1" name="Oval 14"/>
                <p:cNvSpPr>
                  <a:spLocks noChangeArrowheads="1"/>
                </p:cNvSpPr>
                <p:nvPr/>
              </p:nvSpPr>
              <p:spPr bwMode="auto">
                <a:xfrm>
                  <a:off x="3689350" y="1746251"/>
                  <a:ext cx="206375"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46" name="Oval 19"/>
                <p:cNvSpPr>
                  <a:spLocks noChangeArrowheads="1"/>
                </p:cNvSpPr>
                <p:nvPr/>
              </p:nvSpPr>
              <p:spPr bwMode="auto">
                <a:xfrm>
                  <a:off x="6176963" y="1746251"/>
                  <a:ext cx="207963" cy="20796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sp>
              <p:nvSpPr>
                <p:cNvPr id="152" name="Oval 270"/>
                <p:cNvSpPr>
                  <a:spLocks noChangeArrowheads="1"/>
                </p:cNvSpPr>
                <p:nvPr/>
              </p:nvSpPr>
              <p:spPr bwMode="auto">
                <a:xfrm>
                  <a:off x="8666163" y="1746251"/>
                  <a:ext cx="207963" cy="207963"/>
                </a:xfrm>
                <a:prstGeom prst="ellipse">
                  <a:avLst/>
                </a:prstGeom>
                <a:solidFill>
                  <a:srgbClr val="CAD7D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微软雅黑" panose="020B0503020204020204" charset="-122"/>
                    <a:ea typeface="微软雅黑" panose="020B0503020204020204" charset="-122"/>
                  </a:endParaRPr>
                </a:p>
              </p:txBody>
            </p:sp>
          </p:grpSp>
          <p:sp>
            <p:nvSpPr>
              <p:cNvPr id="162" name="TextBox 161"/>
              <p:cNvSpPr txBox="1"/>
              <p:nvPr/>
            </p:nvSpPr>
            <p:spPr>
              <a:xfrm>
                <a:off x="4669" y="7182"/>
                <a:ext cx="1546"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百家争鸣</a:t>
                </a:r>
                <a:endParaRPr lang="zh-CN" altLang="id-ID" sz="1400" b="1" dirty="0">
                  <a:latin typeface="微软雅黑" panose="020B0503020204020204" charset="-122"/>
                  <a:ea typeface="微软雅黑" panose="020B0503020204020204" charset="-122"/>
                </a:endParaRPr>
              </a:p>
            </p:txBody>
          </p:sp>
          <p:sp>
            <p:nvSpPr>
              <p:cNvPr id="163" name="TextBox 162"/>
              <p:cNvSpPr txBox="1"/>
              <p:nvPr/>
            </p:nvSpPr>
            <p:spPr>
              <a:xfrm>
                <a:off x="1105" y="7174"/>
                <a:ext cx="1322" cy="483"/>
              </a:xfrm>
              <a:prstGeom prst="rect">
                <a:avLst/>
              </a:prstGeom>
              <a:noFill/>
            </p:spPr>
            <p:txBody>
              <a:bodyPr wrap="square" rtlCol="0">
                <a:spAutoFit/>
              </a:bodyPr>
              <a:lstStyle/>
              <a:p>
                <a:r>
                  <a:rPr lang="zh-CN" sz="1400" b="1" dirty="0">
                    <a:latin typeface="微软雅黑" panose="020B0503020204020204" charset="-122"/>
                    <a:ea typeface="微软雅黑" panose="020B0503020204020204" charset="-122"/>
                  </a:rPr>
                  <a:t>起源</a:t>
                </a:r>
                <a:endParaRPr lang="zh-CN" sz="1400" b="1" dirty="0">
                  <a:latin typeface="微软雅黑" panose="020B0503020204020204" charset="-122"/>
                  <a:ea typeface="微软雅黑" panose="020B0503020204020204" charset="-122"/>
                </a:endParaRPr>
              </a:p>
            </p:txBody>
          </p:sp>
          <p:sp>
            <p:nvSpPr>
              <p:cNvPr id="164" name="TextBox 163"/>
              <p:cNvSpPr txBox="1"/>
              <p:nvPr/>
            </p:nvSpPr>
            <p:spPr>
              <a:xfrm>
                <a:off x="12811" y="7212"/>
                <a:ext cx="1322"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统一</a:t>
                </a:r>
                <a:endParaRPr lang="zh-CN" altLang="id-ID" sz="1400" b="1" dirty="0">
                  <a:latin typeface="微软雅黑" panose="020B0503020204020204" charset="-122"/>
                  <a:ea typeface="微软雅黑" panose="020B0503020204020204" charset="-122"/>
                </a:endParaRPr>
              </a:p>
            </p:txBody>
          </p:sp>
          <p:sp>
            <p:nvSpPr>
              <p:cNvPr id="165" name="TextBox 164"/>
              <p:cNvSpPr txBox="1"/>
              <p:nvPr/>
            </p:nvSpPr>
            <p:spPr>
              <a:xfrm>
                <a:off x="15511" y="7212"/>
                <a:ext cx="2937" cy="483"/>
              </a:xfrm>
              <a:prstGeom prst="rect">
                <a:avLst/>
              </a:prstGeom>
              <a:noFill/>
            </p:spPr>
            <p:txBody>
              <a:bodyPr wrap="square" rtlCol="0">
                <a:spAutoFit/>
              </a:bodyPr>
              <a:lstStyle/>
              <a:p>
                <a:r>
                  <a:rPr lang="zh-CN" altLang="id-ID" sz="1400" b="1" dirty="0">
                    <a:latin typeface="微软雅黑" panose="020B0503020204020204" charset="-122"/>
                    <a:ea typeface="微软雅黑" panose="020B0503020204020204" charset="-122"/>
                  </a:rPr>
                  <a:t>成立</a:t>
                </a:r>
                <a:r>
                  <a:rPr lang="en-US" altLang="zh-CN" sz="1400" b="1" dirty="0">
                    <a:latin typeface="微软雅黑" panose="020B0503020204020204" charset="-122"/>
                    <a:ea typeface="微软雅黑" panose="020B0503020204020204" charset="-122"/>
                  </a:rPr>
                  <a:t>UML</a:t>
                </a:r>
                <a:r>
                  <a:rPr lang="zh-CN" altLang="en-US" sz="1400" b="1" dirty="0">
                    <a:latin typeface="微软雅黑" panose="020B0503020204020204" charset="-122"/>
                    <a:ea typeface="微软雅黑" panose="020B0503020204020204" charset="-122"/>
                  </a:rPr>
                  <a:t>成员协会</a:t>
                </a:r>
                <a:endParaRPr lang="zh-CN" altLang="en-US" sz="1400" b="1" dirty="0">
                  <a:latin typeface="微软雅黑" panose="020B0503020204020204" charset="-122"/>
                  <a:ea typeface="微软雅黑" panose="020B0503020204020204" charset="-122"/>
                </a:endParaRPr>
              </a:p>
            </p:txBody>
          </p:sp>
          <p:sp>
            <p:nvSpPr>
              <p:cNvPr id="20" name="Rectangle 74"/>
              <p:cNvSpPr/>
              <p:nvPr/>
            </p:nvSpPr>
            <p:spPr>
              <a:xfrm>
                <a:off x="3881" y="8031"/>
                <a:ext cx="2958" cy="2519"/>
              </a:xfrm>
              <a:prstGeom prst="rect">
                <a:avLst/>
              </a:prstGeom>
            </p:spPr>
            <p:txBody>
              <a:bodyPr wrap="square">
                <a:spAutoFit/>
              </a:bodyPr>
              <a:lstStyle/>
              <a:p>
                <a:pPr indent="-609600" algn="l"/>
                <a:r>
                  <a:rPr lang="zh-CN" sz="1400" dirty="0">
                    <a:latin typeface="微软雅黑" panose="020B0503020204020204" charset="-122"/>
                    <a:ea typeface="微软雅黑" panose="020B0503020204020204" charset="-122"/>
                    <a:cs typeface="Open Sans Light" panose="020B0306030504020204" pitchFamily="34" charset="0"/>
                  </a:rPr>
                  <a:t>面向对象建模语言最早出现在</a:t>
                </a:r>
                <a:r>
                  <a:rPr lang="en-US" altLang="zh-CN" sz="1400" dirty="0">
                    <a:latin typeface="微软雅黑" panose="020B0503020204020204" charset="-122"/>
                    <a:ea typeface="微软雅黑" panose="020B0503020204020204" charset="-122"/>
                    <a:cs typeface="Open Sans Light" panose="020B0306030504020204" pitchFamily="34" charset="0"/>
                  </a:rPr>
                  <a:t>20</a:t>
                </a:r>
                <a:r>
                  <a:rPr lang="zh-CN" altLang="en-US" sz="1400" dirty="0">
                    <a:latin typeface="微软雅黑" panose="020B0503020204020204" charset="-122"/>
                    <a:ea typeface="微软雅黑" panose="020B0503020204020204" charset="-122"/>
                    <a:cs typeface="Open Sans Light" panose="020B0306030504020204" pitchFamily="34" charset="0"/>
                  </a:rPr>
                  <a:t>世纪</a:t>
                </a:r>
                <a:r>
                  <a:rPr lang="en-US" altLang="zh-CN" sz="1400" dirty="0">
                    <a:latin typeface="微软雅黑" panose="020B0503020204020204" charset="-122"/>
                    <a:ea typeface="微软雅黑" panose="020B0503020204020204" charset="-122"/>
                    <a:cs typeface="Open Sans Light" panose="020B0306030504020204" pitchFamily="34" charset="0"/>
                  </a:rPr>
                  <a:t>70</a:t>
                </a:r>
                <a:r>
                  <a:rPr lang="zh-CN" altLang="en-US" sz="1400" dirty="0">
                    <a:latin typeface="微软雅黑" panose="020B0503020204020204" charset="-122"/>
                    <a:ea typeface="微软雅黑" panose="020B0503020204020204" charset="-122"/>
                    <a:cs typeface="Open Sans Light" panose="020B0306030504020204" pitchFamily="34" charset="0"/>
                  </a:rPr>
                  <a:t>年代中期，</a:t>
                </a:r>
                <a:r>
                  <a:rPr lang="en-US" altLang="zh-CN" sz="1400" dirty="0">
                    <a:latin typeface="微软雅黑" panose="020B0503020204020204" charset="-122"/>
                    <a:ea typeface="微软雅黑" panose="020B0503020204020204" charset="-122"/>
                    <a:cs typeface="Open Sans Light" panose="020B0306030504020204" pitchFamily="34" charset="0"/>
                  </a:rPr>
                  <a:t>1989-1994</a:t>
                </a:r>
                <a:r>
                  <a:rPr lang="zh-CN" altLang="en-US" sz="1400" dirty="0">
                    <a:latin typeface="微软雅黑" panose="020B0503020204020204" charset="-122"/>
                    <a:ea typeface="微软雅黑" panose="020B0503020204020204" charset="-122"/>
                    <a:cs typeface="Open Sans Light" panose="020B0306030504020204" pitchFamily="34" charset="0"/>
                  </a:rPr>
                  <a:t>年数量从不到</a:t>
                </a:r>
                <a:r>
                  <a:rPr lang="en-US" altLang="zh-CN" sz="1400" dirty="0">
                    <a:latin typeface="微软雅黑" panose="020B0503020204020204" charset="-122"/>
                    <a:ea typeface="微软雅黑" panose="020B0503020204020204" charset="-122"/>
                    <a:cs typeface="Open Sans Light" panose="020B0306030504020204" pitchFamily="34" charset="0"/>
                  </a:rPr>
                  <a:t>10</a:t>
                </a:r>
                <a:r>
                  <a:rPr lang="zh-CN" altLang="en-US" sz="1400" dirty="0">
                    <a:latin typeface="微软雅黑" panose="020B0503020204020204" charset="-122"/>
                    <a:ea typeface="微软雅黑" panose="020B0503020204020204" charset="-122"/>
                    <a:cs typeface="Open Sans Light" panose="020B0306030504020204" pitchFamily="34" charset="0"/>
                  </a:rPr>
                  <a:t>种增加到了五十多种，</a:t>
                </a:r>
                <a:r>
                  <a:rPr lang="en-US" altLang="zh-CN" sz="1400" dirty="0">
                    <a:latin typeface="微软雅黑" panose="020B0503020204020204" charset="-122"/>
                    <a:ea typeface="微软雅黑" panose="020B0503020204020204" charset="-122"/>
                    <a:cs typeface="Open Sans Light" panose="020B0306030504020204" pitchFamily="34" charset="0"/>
                  </a:rPr>
                  <a:t>20</a:t>
                </a:r>
                <a:r>
                  <a:rPr lang="zh-CN" altLang="en-US" sz="1400" dirty="0">
                    <a:latin typeface="微软雅黑" panose="020B0503020204020204" charset="-122"/>
                    <a:ea typeface="微软雅黑" panose="020B0503020204020204" charset="-122"/>
                    <a:cs typeface="Open Sans Light" panose="020B0306030504020204" pitchFamily="34" charset="0"/>
                  </a:rPr>
                  <a:t>世纪</a:t>
                </a:r>
                <a:r>
                  <a:rPr lang="en-US" altLang="zh-CN" sz="1400" dirty="0">
                    <a:latin typeface="微软雅黑" panose="020B0503020204020204" charset="-122"/>
                    <a:ea typeface="微软雅黑" panose="020B0503020204020204" charset="-122"/>
                    <a:cs typeface="Open Sans Light" panose="020B0306030504020204" pitchFamily="34" charset="0"/>
                  </a:rPr>
                  <a:t>90</a:t>
                </a:r>
                <a:r>
                  <a:rPr lang="zh-CN" altLang="en-US" sz="1400" dirty="0">
                    <a:latin typeface="微软雅黑" panose="020B0503020204020204" charset="-122"/>
                    <a:ea typeface="微软雅黑" panose="020B0503020204020204" charset="-122"/>
                    <a:cs typeface="Open Sans Light" panose="020B0306030504020204" pitchFamily="34" charset="0"/>
                  </a:rPr>
                  <a:t>年代中期更是出现了一批新方法</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sp>
            <p:nvSpPr>
              <p:cNvPr id="23" name="Rectangle 74"/>
              <p:cNvSpPr/>
              <p:nvPr/>
            </p:nvSpPr>
            <p:spPr>
              <a:xfrm>
                <a:off x="11720" y="8031"/>
                <a:ext cx="2958" cy="2519"/>
              </a:xfrm>
              <a:prstGeom prst="rect">
                <a:avLst/>
              </a:prstGeom>
            </p:spPr>
            <p:txBody>
              <a:bodyPr wrap="square">
                <a:spAutoFit/>
              </a:bodyPr>
              <a:lstStyle/>
              <a:p>
                <a:pPr indent="-609600" algn="l"/>
                <a:r>
                  <a:rPr lang="zh-CN" sz="1400" dirty="0">
                    <a:latin typeface="微软雅黑" panose="020B0503020204020204" charset="-122"/>
                    <a:ea typeface="微软雅黑" panose="020B0503020204020204" charset="-122"/>
                    <a:cs typeface="Open Sans Light" panose="020B0306030504020204" pitchFamily="34" charset="0"/>
                  </a:rPr>
                  <a:t>众多的建模语言使得用户不好分辨如何选择且妨碍用户之间的交流，因此在</a:t>
                </a:r>
                <a:r>
                  <a:rPr lang="en-US" altLang="zh-CN" sz="1400" dirty="0">
                    <a:latin typeface="微软雅黑" panose="020B0503020204020204" charset="-122"/>
                    <a:ea typeface="微软雅黑" panose="020B0503020204020204" charset="-122"/>
                    <a:cs typeface="Open Sans Light" panose="020B0306030504020204" pitchFamily="34" charset="0"/>
                  </a:rPr>
                  <a:t>1994</a:t>
                </a:r>
                <a:r>
                  <a:rPr lang="zh-CN" altLang="en-US" sz="1400" dirty="0">
                    <a:latin typeface="微软雅黑" panose="020B0503020204020204" charset="-122"/>
                    <a:ea typeface="微软雅黑" panose="020B0503020204020204" charset="-122"/>
                    <a:cs typeface="Open Sans Light" panose="020B0306030504020204" pitchFamily="34" charset="0"/>
                  </a:rPr>
                  <a:t>年</a:t>
                </a:r>
                <a:r>
                  <a:rPr lang="en-US" altLang="zh-CN" sz="1400" dirty="0">
                    <a:latin typeface="微软雅黑" panose="020B0503020204020204" charset="-122"/>
                    <a:ea typeface="微软雅黑" panose="020B0503020204020204" charset="-122"/>
                    <a:cs typeface="Open Sans Light" panose="020B0306030504020204" pitchFamily="34" charset="0"/>
                  </a:rPr>
                  <a:t>10</a:t>
                </a:r>
                <a:r>
                  <a:rPr lang="zh-CN" altLang="en-US" sz="1400" dirty="0">
                    <a:latin typeface="微软雅黑" panose="020B0503020204020204" charset="-122"/>
                    <a:ea typeface="微软雅黑" panose="020B0503020204020204" charset="-122"/>
                    <a:cs typeface="Open Sans Light" panose="020B0306030504020204" pitchFamily="34" charset="0"/>
                  </a:rPr>
                  <a:t>月</a:t>
                </a:r>
                <a:r>
                  <a:rPr lang="en-US" altLang="zh-CN" sz="1400" dirty="0">
                    <a:latin typeface="微软雅黑" panose="020B0503020204020204" charset="-122"/>
                    <a:ea typeface="微软雅黑" panose="020B0503020204020204" charset="-122"/>
                    <a:cs typeface="Open Sans Light" panose="020B0306030504020204" pitchFamily="34" charset="0"/>
                  </a:rPr>
                  <a:t>Grady Booch</a:t>
                </a:r>
                <a:r>
                  <a:rPr lang="zh-CN" altLang="en-US" sz="1400" dirty="0">
                    <a:latin typeface="微软雅黑" panose="020B0503020204020204" charset="-122"/>
                    <a:ea typeface="微软雅黑" panose="020B0503020204020204" charset="-122"/>
                    <a:cs typeface="Open Sans Light" panose="020B0306030504020204" pitchFamily="34" charset="0"/>
                  </a:rPr>
                  <a:t>和</a:t>
                </a:r>
                <a:r>
                  <a:rPr lang="en-US" altLang="zh-CN" sz="1400" dirty="0">
                    <a:latin typeface="微软雅黑" panose="020B0503020204020204" charset="-122"/>
                    <a:ea typeface="微软雅黑" panose="020B0503020204020204" charset="-122"/>
                    <a:cs typeface="Open Sans Light" panose="020B0306030504020204" pitchFamily="34" charset="0"/>
                  </a:rPr>
                  <a:t>Jim Rumbaugh</a:t>
                </a:r>
                <a:r>
                  <a:rPr lang="zh-CN" altLang="en-US" sz="1400" dirty="0">
                    <a:latin typeface="微软雅黑" panose="020B0503020204020204" charset="-122"/>
                    <a:ea typeface="微软雅黑" panose="020B0503020204020204" charset="-122"/>
                    <a:cs typeface="Open Sans Light" panose="020B0306030504020204" pitchFamily="34" charset="0"/>
                  </a:rPr>
                  <a:t>开始统一建模语言。</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sp>
          <p:nvSpPr>
            <p:cNvPr id="24" name="Rectangle 74"/>
            <p:cNvSpPr/>
            <p:nvPr/>
          </p:nvSpPr>
          <p:spPr>
            <a:xfrm>
              <a:off x="15476" y="8031"/>
              <a:ext cx="2958" cy="2858"/>
            </a:xfrm>
            <a:prstGeom prst="rect">
              <a:avLst/>
            </a:prstGeom>
          </p:spPr>
          <p:txBody>
            <a:bodyPr wrap="square">
              <a:spAutoFit/>
            </a:bodyPr>
            <a:lstStyle/>
            <a:p>
              <a:pPr indent="-609600" algn="l"/>
              <a:r>
                <a:rPr lang="en-US" sz="1400" dirty="0">
                  <a:latin typeface="微软雅黑" panose="020B0503020204020204" charset="-122"/>
                  <a:ea typeface="微软雅黑" panose="020B0503020204020204" charset="-122"/>
                  <a:cs typeface="Open Sans Light" panose="020B0306030504020204" pitchFamily="34" charset="0"/>
                </a:rPr>
                <a:t>1996</a:t>
              </a:r>
              <a:r>
                <a:rPr lang="zh-CN" altLang="en-US" sz="1400" dirty="0">
                  <a:latin typeface="微软雅黑" panose="020B0503020204020204" charset="-122"/>
                  <a:ea typeface="微软雅黑" panose="020B0503020204020204" charset="-122"/>
                  <a:cs typeface="Open Sans Light" panose="020B0306030504020204" pitchFamily="34" charset="0"/>
                </a:rPr>
                <a:t>年，</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的开发者倡议成立了</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成员协会，以完善、加强和促进</a:t>
              </a:r>
              <a:r>
                <a:rPr lang="en-US" altLang="zh-CN" sz="1400" dirty="0">
                  <a:latin typeface="微软雅黑" panose="020B0503020204020204" charset="-122"/>
                  <a:ea typeface="微软雅黑" panose="020B0503020204020204" charset="-122"/>
                  <a:cs typeface="Open Sans Light" panose="020B0306030504020204" pitchFamily="34" charset="0"/>
                </a:rPr>
                <a:t>UML</a:t>
              </a:r>
              <a:r>
                <a:rPr lang="zh-CN" altLang="en-US" sz="1400" dirty="0">
                  <a:latin typeface="微软雅黑" panose="020B0503020204020204" charset="-122"/>
                  <a:ea typeface="微软雅黑" panose="020B0503020204020204" charset="-122"/>
                  <a:cs typeface="Open Sans Light" panose="020B0306030504020204" pitchFamily="34" charset="0"/>
                </a:rPr>
                <a:t>的定义工作。这一机构对</a:t>
              </a:r>
              <a:r>
                <a:rPr lang="en-US" altLang="zh-CN" sz="1400" dirty="0">
                  <a:latin typeface="微软雅黑" panose="020B0503020204020204" charset="-122"/>
                  <a:ea typeface="微软雅黑" panose="020B0503020204020204" charset="-122"/>
                  <a:cs typeface="Open Sans Light" panose="020B0306030504020204" pitchFamily="34" charset="0"/>
                </a:rPr>
                <a:t>UML1.0</a:t>
              </a:r>
              <a:r>
                <a:rPr lang="zh-CN" altLang="en-US" sz="1400" dirty="0">
                  <a:latin typeface="微软雅黑" panose="020B0503020204020204" charset="-122"/>
                  <a:ea typeface="微软雅黑" panose="020B0503020204020204" charset="-122"/>
                  <a:cs typeface="Open Sans Light" panose="020B0306030504020204" pitchFamily="34" charset="0"/>
                </a:rPr>
                <a:t>和</a:t>
              </a:r>
              <a:r>
                <a:rPr lang="en-US" altLang="zh-CN" sz="1400" dirty="0">
                  <a:latin typeface="微软雅黑" panose="020B0503020204020204" charset="-122"/>
                  <a:ea typeface="微软雅黑" panose="020B0503020204020204" charset="-122"/>
                  <a:cs typeface="Open Sans Light" panose="020B0306030504020204" pitchFamily="34" charset="0"/>
                </a:rPr>
                <a:t>UML1.1</a:t>
              </a:r>
              <a:r>
                <a:rPr lang="zh-CN" altLang="en-US" sz="1400" dirty="0">
                  <a:latin typeface="微软雅黑" panose="020B0503020204020204" charset="-122"/>
                  <a:ea typeface="微软雅黑" panose="020B0503020204020204" charset="-122"/>
                  <a:cs typeface="Open Sans Light" panose="020B0306030504020204" pitchFamily="34" charset="0"/>
                </a:rPr>
                <a:t>的发布起了重要的促进作用</a:t>
              </a:r>
              <a:endParaRPr lang="zh-CN" altLang="en-US" sz="1400" dirty="0">
                <a:latin typeface="微软雅黑" panose="020B0503020204020204" charset="-122"/>
                <a:ea typeface="微软雅黑" panose="020B0503020204020204" charset="-122"/>
                <a:cs typeface="Open Sans Light" panose="020B0306030504020204" pitchFamily="34" charset="0"/>
              </a:endParaRPr>
            </a:p>
          </p:txBody>
        </p:sp>
      </p:grpSp>
      <p:sp>
        <p:nvSpPr>
          <p:cNvPr id="25"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7"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zh-CN" sz="2400" b="1" dirty="0">
                <a:solidFill>
                  <a:schemeClr val="bg1"/>
                </a:solidFill>
                <a:latin typeface="微软雅黑" panose="020B0503020204020204" charset="-122"/>
                <a:ea typeface="微软雅黑" panose="020B0503020204020204" charset="-122"/>
                <a:sym typeface="+mn-ea"/>
              </a:rPr>
              <a:t>UML</a:t>
            </a:r>
            <a:r>
              <a:rPr lang="zh-CN" altLang="en-US" sz="2400" b="1" dirty="0">
                <a:solidFill>
                  <a:schemeClr val="bg1"/>
                </a:solidFill>
                <a:latin typeface="微软雅黑" panose="020B0503020204020204" charset="-122"/>
                <a:ea typeface="微软雅黑" panose="020B0503020204020204" charset="-122"/>
                <a:sym typeface="+mn-ea"/>
              </a:rPr>
              <a:t>的发展历程</a:t>
            </a:r>
            <a:endParaRPr kumimoji="0" lang="zh-CN" altLang="en-US"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用例图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520700" y="1739265"/>
            <a:ext cx="10203815" cy="1198880"/>
          </a:xfrm>
          <a:prstGeom prst="rect">
            <a:avLst/>
          </a:prstGeom>
          <a:noFill/>
        </p:spPr>
        <p:txBody>
          <a:bodyPr wrap="square" rtlCol="0">
            <a:spAutoFit/>
          </a:bodyPr>
          <a:p>
            <a:r>
              <a:rPr lang="zh-CN" altLang="en-US" sz="2400" b="1" dirty="0">
                <a:latin typeface="楷体_GB2312" charset="-122"/>
                <a:ea typeface="楷体_GB2312" charset="-122"/>
                <a:sym typeface="+mn-ea"/>
              </a:rPr>
              <a:t>   在</a:t>
            </a:r>
            <a:r>
              <a:rPr lang="en-US" altLang="zh-CN" sz="2400" b="1">
                <a:latin typeface="楷体_GB2312" charset="-122"/>
                <a:ea typeface="楷体_GB2312" charset="-122"/>
                <a:sym typeface="+mn-ea"/>
              </a:rPr>
              <a:t>UML2.0</a:t>
            </a:r>
            <a:r>
              <a:rPr lang="zh-CN" altLang="en-US" sz="2400" b="1" dirty="0">
                <a:latin typeface="楷体_GB2312" charset="-122"/>
                <a:ea typeface="楷体_GB2312" charset="-122"/>
                <a:sym typeface="+mn-ea"/>
              </a:rPr>
              <a:t>中，为每个用例增加了一个称为“</a:t>
            </a:r>
            <a:r>
              <a:rPr lang="en-US" altLang="zh-CN" sz="2400" b="1">
                <a:latin typeface="楷体_GB2312" charset="-122"/>
                <a:ea typeface="楷体_GB2312" charset="-122"/>
                <a:sym typeface="+mn-ea"/>
              </a:rPr>
              <a:t>Subject”</a:t>
            </a:r>
            <a:r>
              <a:rPr lang="zh-CN" altLang="en-US" sz="2400" b="1" dirty="0">
                <a:latin typeface="楷体_GB2312" charset="-122"/>
                <a:ea typeface="楷体_GB2312" charset="-122"/>
                <a:sym typeface="+mn-ea"/>
              </a:rPr>
              <a:t>的特征，这项特征的取值可以作为在逻辑层面划分一组用例的一项依据。用例所属的“系统边界”就是“</a:t>
            </a:r>
            <a:r>
              <a:rPr lang="en-US" altLang="zh-CN" sz="2400" b="1">
                <a:latin typeface="楷体_GB2312" charset="-122"/>
                <a:ea typeface="楷体_GB2312" charset="-122"/>
                <a:sym typeface="+mn-ea"/>
              </a:rPr>
              <a:t>Subject”</a:t>
            </a:r>
            <a:r>
              <a:rPr lang="zh-CN" altLang="en-US" sz="2400" b="1" dirty="0">
                <a:latin typeface="楷体_GB2312" charset="-122"/>
                <a:ea typeface="楷体_GB2312" charset="-122"/>
                <a:sym typeface="+mn-ea"/>
              </a:rPr>
              <a:t>的一种典型例子。</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顺序图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690245" y="1400810"/>
            <a:ext cx="5751195" cy="4335780"/>
          </a:xfrm>
          <a:prstGeom prst="rect">
            <a:avLst/>
          </a:prstGeom>
          <a:noFill/>
        </p:spPr>
        <p:txBody>
          <a:bodyPr wrap="square" rtlCol="0">
            <a:spAutoFit/>
          </a:bodyPr>
          <a:p>
            <a:pPr marL="457200" indent="-457200" algn="l">
              <a:lnSpc>
                <a:spcPct val="115000"/>
              </a:lnSpc>
            </a:pPr>
            <a:r>
              <a:rPr lang="zh-CN" altLang="en-US" b="1" dirty="0">
                <a:latin typeface="楷体_GB2312" charset="-122"/>
                <a:ea typeface="楷体_GB2312" charset="-122"/>
                <a:sym typeface="+mn-ea"/>
              </a:rPr>
              <a:t> </a:t>
            </a:r>
            <a:r>
              <a:rPr lang="zh-CN" altLang="en-US" sz="2400" b="1" dirty="0">
                <a:latin typeface="楷体_GB2312" charset="-122"/>
                <a:ea typeface="楷体_GB2312" charset="-122"/>
                <a:sym typeface="+mn-ea"/>
              </a:rPr>
              <a:t>对于顺序图，</a:t>
            </a:r>
            <a:r>
              <a:rPr lang="en-US" altLang="zh-CN" sz="2400" b="1">
                <a:latin typeface="楷体_GB2312" charset="-122"/>
                <a:ea typeface="楷体_GB2312" charset="-122"/>
                <a:sym typeface="+mn-ea"/>
              </a:rPr>
              <a:t>UML2.0</a:t>
            </a:r>
            <a:r>
              <a:rPr lang="zh-CN" altLang="en-US" sz="2400" b="1" dirty="0">
                <a:latin typeface="楷体_GB2312" charset="-122"/>
                <a:ea typeface="楷体_GB2312" charset="-122"/>
                <a:sym typeface="+mn-ea"/>
              </a:rPr>
              <a:t>主要做了</a:t>
            </a:r>
            <a:r>
              <a:rPr lang="en-US" altLang="zh-CN" sz="2400" b="1">
                <a:latin typeface="楷体_GB2312" charset="-122"/>
                <a:ea typeface="楷体_GB2312" charset="-122"/>
                <a:sym typeface="+mn-ea"/>
              </a:rPr>
              <a:t>3</a:t>
            </a:r>
            <a:r>
              <a:rPr lang="zh-CN" altLang="en-US" sz="2400" b="1" dirty="0">
                <a:latin typeface="楷体_GB2312" charset="-122"/>
                <a:ea typeface="楷体_GB2312" charset="-122"/>
                <a:sym typeface="+mn-ea"/>
              </a:rPr>
              <a:t>方面的改进。</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①允许顺序图中明确的表达分支判断逻辑</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②允许“纵向”与“横向” 对顺序图进行拆分与引用</a:t>
            </a:r>
            <a:endParaRPr lang="zh-CN" altLang="en-US" sz="2400" b="1" dirty="0">
              <a:solidFill>
                <a:schemeClr val="tx1"/>
              </a:solidFill>
              <a:latin typeface="楷体_GB2312" charset="-122"/>
              <a:ea typeface="楷体_GB2312" charset="-122"/>
            </a:endParaRPr>
          </a:p>
          <a:p>
            <a:pPr marL="457200" indent="-457200" algn="l">
              <a:lnSpc>
                <a:spcPct val="115000"/>
              </a:lnSpc>
            </a:pPr>
            <a:r>
              <a:rPr lang="zh-CN" altLang="en-US" sz="2400" b="1" dirty="0">
                <a:latin typeface="楷体_GB2312" charset="-122"/>
                <a:ea typeface="楷体_GB2312" charset="-122"/>
                <a:sym typeface="+mn-ea"/>
              </a:rPr>
              <a:t>       ③提供了一种新图，称为“交互概况图” ，可以直观的表达一组相   关顺序图之间的转向逻辑（在</a:t>
            </a:r>
            <a:r>
              <a:rPr lang="en-US" altLang="zh-CN" sz="2400" b="1" dirty="0">
                <a:latin typeface="楷体_GB2312" charset="-122"/>
                <a:ea typeface="楷体_GB2312" charset="-122"/>
                <a:sym typeface="+mn-ea"/>
              </a:rPr>
              <a:t>UML1.X</a:t>
            </a:r>
            <a:r>
              <a:rPr lang="zh-CN" altLang="en-US" sz="2400" b="1" dirty="0">
                <a:latin typeface="楷体_GB2312" charset="-122"/>
                <a:ea typeface="楷体_GB2312" charset="-122"/>
                <a:sym typeface="+mn-ea"/>
              </a:rPr>
              <a:t>中通常通过活动图进行间接表达）</a:t>
            </a:r>
            <a:endParaRPr lang="zh-CN" altLang="en-US" sz="2400" b="1" dirty="0">
              <a:latin typeface="楷体_GB2312" charset="-122"/>
              <a:ea typeface="楷体_GB2312" charset="-122"/>
              <a:sym typeface="+mn-ea"/>
            </a:endParaRPr>
          </a:p>
        </p:txBody>
      </p:sp>
      <p:pic>
        <p:nvPicPr>
          <p:cNvPr id="4" name="图片 3" descr="image_thumb_1"/>
          <p:cNvPicPr>
            <a:picLocks noChangeAspect="1"/>
          </p:cNvPicPr>
          <p:nvPr/>
        </p:nvPicPr>
        <p:blipFill>
          <a:blip r:embed="rId4"/>
          <a:stretch>
            <a:fillRect/>
          </a:stretch>
        </p:blipFill>
        <p:spPr>
          <a:xfrm>
            <a:off x="7273290" y="1005205"/>
            <a:ext cx="3769995" cy="3929380"/>
          </a:xfrm>
          <a:prstGeom prst="rect">
            <a:avLst/>
          </a:prstGeom>
        </p:spPr>
      </p:pic>
      <p:sp>
        <p:nvSpPr>
          <p:cNvPr id="5" name="文本框 4"/>
          <p:cNvSpPr txBox="1"/>
          <p:nvPr/>
        </p:nvSpPr>
        <p:spPr>
          <a:xfrm>
            <a:off x="8174990" y="4934585"/>
            <a:ext cx="1966595" cy="368300"/>
          </a:xfrm>
          <a:prstGeom prst="rect">
            <a:avLst/>
          </a:prstGeom>
          <a:noFill/>
        </p:spPr>
        <p:txBody>
          <a:bodyPr wrap="square" rtlCol="0">
            <a:spAutoFit/>
          </a:bodyPr>
          <a:p>
            <a:r>
              <a:rPr lang="en-US" altLang="zh-CN"/>
              <a:t>     </a:t>
            </a:r>
            <a:r>
              <a:rPr lang="zh-CN" altLang="en-US" sz="1200"/>
              <a:t>交互概况图</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活动图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313055" y="1582420"/>
            <a:ext cx="3971925" cy="1568450"/>
          </a:xfrm>
          <a:prstGeom prst="rect">
            <a:avLst/>
          </a:prstGeom>
          <a:noFill/>
        </p:spPr>
        <p:txBody>
          <a:bodyPr wrap="square" rtlCol="0">
            <a:spAutoFit/>
          </a:bodyPr>
          <a:p>
            <a:pPr algn="l"/>
            <a:r>
              <a:rPr lang="zh-CN" altLang="en-US" sz="2400" b="1" dirty="0">
                <a:latin typeface="楷体_GB2312" charset="-122"/>
                <a:ea typeface="楷体_GB2312" charset="-122"/>
              </a:rPr>
              <a:t>在UML2中，活动图增加了许多新特性，例如</a:t>
            </a:r>
            <a:r>
              <a:rPr lang="zh-CN" altLang="en-US" sz="2400" b="1" dirty="0">
                <a:latin typeface="楷体_GB2312" charset="-122"/>
                <a:ea typeface="楷体_GB2312" charset="-122"/>
                <a:sym typeface="+mn-ea"/>
              </a:rPr>
              <a:t>泳道可以划分为层次、同时引入了对象的概念</a:t>
            </a:r>
            <a:endParaRPr lang="zh-CN" altLang="en-US" sz="2400" b="1" dirty="0">
              <a:latin typeface="楷体_GB2312" charset="-122"/>
              <a:ea typeface="楷体_GB2312" charset="-122"/>
              <a:sym typeface="+mn-ea"/>
            </a:endParaRPr>
          </a:p>
        </p:txBody>
      </p:sp>
      <p:pic>
        <p:nvPicPr>
          <p:cNvPr id="4" name="图片 3" descr="提交报价单活动图"/>
          <p:cNvPicPr>
            <a:picLocks noChangeAspect="1"/>
          </p:cNvPicPr>
          <p:nvPr/>
        </p:nvPicPr>
        <p:blipFill>
          <a:blip r:embed="rId4"/>
          <a:stretch>
            <a:fillRect/>
          </a:stretch>
        </p:blipFill>
        <p:spPr>
          <a:xfrm>
            <a:off x="5147945" y="667385"/>
            <a:ext cx="5821680" cy="5523230"/>
          </a:xfrm>
          <a:prstGeom prst="rect">
            <a:avLst/>
          </a:prstGeom>
        </p:spPr>
      </p:pic>
      <p:sp>
        <p:nvSpPr>
          <p:cNvPr id="5" name="文本框 4"/>
          <p:cNvSpPr txBox="1"/>
          <p:nvPr/>
        </p:nvSpPr>
        <p:spPr>
          <a:xfrm>
            <a:off x="6300470" y="6186170"/>
            <a:ext cx="3217545" cy="368300"/>
          </a:xfrm>
          <a:prstGeom prst="rect">
            <a:avLst/>
          </a:prstGeom>
          <a:noFill/>
        </p:spPr>
        <p:txBody>
          <a:bodyPr wrap="square" rtlCol="0">
            <a:spAutoFit/>
          </a:bodyPr>
          <a:p>
            <a:r>
              <a:rPr lang="zh-CN" altLang="en-US"/>
              <a:t>带泳道的</a:t>
            </a:r>
            <a:r>
              <a:rPr lang="en-US" altLang="zh-CN"/>
              <a:t>UML</a:t>
            </a:r>
            <a:r>
              <a:rPr lang="zh-CN" altLang="en-US"/>
              <a:t>活动图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构件图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03300" y="1661160"/>
            <a:ext cx="9545955" cy="829945"/>
          </a:xfrm>
          <a:prstGeom prst="rect">
            <a:avLst/>
          </a:prstGeom>
          <a:noFill/>
        </p:spPr>
        <p:txBody>
          <a:bodyPr wrap="square" rtlCol="0">
            <a:spAutoFit/>
          </a:bodyPr>
          <a:p>
            <a:pPr algn="l"/>
            <a:r>
              <a:rPr lang="zh-CN" altLang="en-US" sz="2400" b="1" dirty="0">
                <a:latin typeface="楷体_GB2312" charset="-122"/>
                <a:ea typeface="楷体_GB2312" charset="-122"/>
              </a:rPr>
              <a:t>在UML2.0中，构件图有了明显的改进</a:t>
            </a:r>
            <a:r>
              <a:rPr lang="zh-CN" altLang="en-US" sz="2400" b="1" dirty="0">
                <a:latin typeface="楷体_GB2312" charset="-122"/>
                <a:ea typeface="楷体_GB2312" charset="-122"/>
                <a:sym typeface="+mn-ea"/>
              </a:rPr>
              <a:t>组件所提供的接口、所要求的接口、组件之间的依赖关系通过“组装连接器” 更加明确地表达等</a:t>
            </a:r>
            <a:endParaRPr lang="zh-CN" altLang="en-US" sz="2400" b="1" dirty="0">
              <a:latin typeface="楷体_GB2312" charset="-122"/>
              <a:ea typeface="楷体_GB2312" charset="-122"/>
            </a:endParaRPr>
          </a:p>
        </p:txBody>
      </p:sp>
      <p:pic>
        <p:nvPicPr>
          <p:cNvPr id="4" name="图片 3" descr="08构件图"/>
          <p:cNvPicPr>
            <a:picLocks noChangeAspect="1"/>
          </p:cNvPicPr>
          <p:nvPr/>
        </p:nvPicPr>
        <p:blipFill>
          <a:blip r:embed="rId4"/>
          <a:stretch>
            <a:fillRect/>
          </a:stretch>
        </p:blipFill>
        <p:spPr>
          <a:xfrm>
            <a:off x="711835" y="2385695"/>
            <a:ext cx="10177145" cy="3726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包图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1003300" y="1661160"/>
            <a:ext cx="9545955" cy="829945"/>
          </a:xfrm>
          <a:prstGeom prst="rect">
            <a:avLst/>
          </a:prstGeom>
          <a:noFill/>
        </p:spPr>
        <p:txBody>
          <a:bodyPr wrap="square" rtlCol="0">
            <a:spAutoFit/>
          </a:bodyPr>
          <a:p>
            <a:pPr algn="l"/>
            <a:r>
              <a:rPr lang="zh-CN" altLang="en-US" sz="2400" b="1" dirty="0">
                <a:latin typeface="楷体_GB2312" charset="-122"/>
                <a:ea typeface="楷体_GB2312" charset="-122"/>
              </a:rPr>
              <a:t>包图通过展现模型要素的基本组织单元，以及这些组织单元之间的依赖关系，包括引用关系和扩展关系</a:t>
            </a:r>
            <a:endParaRPr lang="zh-CN" altLang="en-US" sz="2400" b="1" dirty="0">
              <a:latin typeface="楷体_GB2312" charset="-122"/>
              <a:ea typeface="楷体_GB2312" charset="-122"/>
            </a:endParaRPr>
          </a:p>
        </p:txBody>
      </p:sp>
      <p:pic>
        <p:nvPicPr>
          <p:cNvPr id="3" name="图片 2" descr="图书管理系统包图"/>
          <p:cNvPicPr>
            <a:picLocks noChangeAspect="1"/>
          </p:cNvPicPr>
          <p:nvPr/>
        </p:nvPicPr>
        <p:blipFill>
          <a:blip r:embed="rId4"/>
          <a:stretch>
            <a:fillRect/>
          </a:stretch>
        </p:blipFill>
        <p:spPr>
          <a:xfrm>
            <a:off x="1527810" y="2551430"/>
            <a:ext cx="8232140" cy="3442335"/>
          </a:xfrm>
          <a:prstGeom prst="rect">
            <a:avLst/>
          </a:prstGeom>
        </p:spPr>
      </p:pic>
      <p:sp>
        <p:nvSpPr>
          <p:cNvPr id="5" name="文本框 4"/>
          <p:cNvSpPr txBox="1"/>
          <p:nvPr/>
        </p:nvSpPr>
        <p:spPr>
          <a:xfrm>
            <a:off x="4812030" y="5732780"/>
            <a:ext cx="4710430" cy="275590"/>
          </a:xfrm>
          <a:prstGeom prst="rect">
            <a:avLst/>
          </a:prstGeom>
          <a:noFill/>
        </p:spPr>
        <p:txBody>
          <a:bodyPr wrap="square" rtlCol="0">
            <a:spAutoFit/>
          </a:bodyPr>
          <a:p>
            <a:r>
              <a:rPr lang="zh-CN" altLang="en-US" sz="1200"/>
              <a:t>图书管理系统包图</a:t>
            </a:r>
            <a:endParaRPr lang="zh-CN" altLang="en-US" sz="12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组合结构图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605155" y="1608455"/>
            <a:ext cx="3821430" cy="2306955"/>
          </a:xfrm>
          <a:prstGeom prst="rect">
            <a:avLst/>
          </a:prstGeom>
          <a:noFill/>
        </p:spPr>
        <p:txBody>
          <a:bodyPr wrap="square" rtlCol="0">
            <a:spAutoFit/>
          </a:bodyPr>
          <a:p>
            <a:pPr algn="l"/>
            <a:r>
              <a:rPr lang="zh-CN" altLang="en-US" sz="2400" b="1" dirty="0">
                <a:latin typeface="楷体_GB2312" charset="-122"/>
                <a:ea typeface="楷体_GB2312" charset="-122"/>
              </a:rPr>
              <a:t>组合结构图描述系统中的某一部分的内部内容，包括该部分于系统其他部分的交互点，这种图能展示该部分内容</a:t>
            </a:r>
            <a:r>
              <a:rPr lang="en-US" altLang="zh-CN" sz="2400" b="1" dirty="0">
                <a:latin typeface="楷体_GB2312" charset="-122"/>
                <a:ea typeface="楷体_GB2312" charset="-122"/>
              </a:rPr>
              <a:t>“</a:t>
            </a:r>
            <a:r>
              <a:rPr lang="zh-CN" altLang="en-US" sz="2400" b="1" dirty="0">
                <a:latin typeface="楷体_GB2312" charset="-122"/>
                <a:ea typeface="楷体_GB2312" charset="-122"/>
              </a:rPr>
              <a:t>内部</a:t>
            </a:r>
            <a:r>
              <a:rPr lang="en-US" altLang="zh-CN" sz="2400" b="1" dirty="0">
                <a:latin typeface="楷体_GB2312" charset="-122"/>
                <a:ea typeface="楷体_GB2312" charset="-122"/>
              </a:rPr>
              <a:t>”</a:t>
            </a:r>
            <a:r>
              <a:rPr lang="zh-CN" altLang="en-US" sz="2400" b="1" dirty="0">
                <a:latin typeface="楷体_GB2312" charset="-122"/>
                <a:ea typeface="楷体_GB2312" charset="-122"/>
              </a:rPr>
              <a:t>参与者的配置情况</a:t>
            </a:r>
            <a:endParaRPr lang="en-US" altLang="zh-CN" sz="2400" b="1" dirty="0">
              <a:latin typeface="楷体_GB2312" charset="-122"/>
              <a:ea typeface="楷体_GB2312" charset="-122"/>
            </a:endParaRPr>
          </a:p>
        </p:txBody>
      </p:sp>
      <p:pic>
        <p:nvPicPr>
          <p:cNvPr id="3" name="图片 2" descr="1432399-20180920182951009-2006997560"/>
          <p:cNvPicPr>
            <a:picLocks noChangeAspect="1"/>
          </p:cNvPicPr>
          <p:nvPr/>
        </p:nvPicPr>
        <p:blipFill>
          <a:blip r:embed="rId4"/>
          <a:stretch>
            <a:fillRect/>
          </a:stretch>
        </p:blipFill>
        <p:spPr>
          <a:xfrm>
            <a:off x="5112385" y="416560"/>
            <a:ext cx="6595110" cy="4873625"/>
          </a:xfrm>
          <a:prstGeom prst="rect">
            <a:avLst/>
          </a:prstGeom>
        </p:spPr>
      </p:pic>
      <p:sp>
        <p:nvSpPr>
          <p:cNvPr id="5" name="文本框 4"/>
          <p:cNvSpPr txBox="1"/>
          <p:nvPr/>
        </p:nvSpPr>
        <p:spPr>
          <a:xfrm>
            <a:off x="7041515" y="5290185"/>
            <a:ext cx="2736850" cy="337185"/>
          </a:xfrm>
          <a:prstGeom prst="rect">
            <a:avLst/>
          </a:prstGeom>
          <a:noFill/>
        </p:spPr>
        <p:txBody>
          <a:bodyPr wrap="square" rtlCol="0">
            <a:spAutoFit/>
          </a:bodyPr>
          <a:p>
            <a:r>
              <a:rPr lang="zh-CN" altLang="en-US" sz="800"/>
              <a:t>组合结构图（以供应链(生产商-厂家直销-批发商-零售-电子商务)为例）</a:t>
            </a:r>
            <a:endParaRPr lang="zh-CN" altLang="en-US" sz="800"/>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4986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时间图</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2" name="文本框 1"/>
          <p:cNvSpPr txBox="1"/>
          <p:nvPr/>
        </p:nvSpPr>
        <p:spPr>
          <a:xfrm>
            <a:off x="605155" y="1608455"/>
            <a:ext cx="3678555" cy="1938020"/>
          </a:xfrm>
          <a:prstGeom prst="rect">
            <a:avLst/>
          </a:prstGeom>
          <a:noFill/>
        </p:spPr>
        <p:txBody>
          <a:bodyPr wrap="square" rtlCol="0">
            <a:spAutoFit/>
          </a:bodyPr>
          <a:p>
            <a:pPr algn="l"/>
            <a:r>
              <a:rPr lang="zh-CN" altLang="en-US" sz="2400" b="1" dirty="0">
                <a:latin typeface="楷体_GB2312" charset="-122"/>
                <a:ea typeface="楷体_GB2312" charset="-122"/>
              </a:rPr>
              <a:t>时间图是一种可选的交互图，展示交互过程中的真实时间信息，具体描述对象状态变化的时间点，以及维持特定状态的时间段</a:t>
            </a:r>
            <a:endParaRPr lang="zh-CN" altLang="en-US" sz="2400" b="1" dirty="0">
              <a:latin typeface="楷体_GB2312" charset="-122"/>
              <a:ea typeface="楷体_GB2312" charset="-122"/>
            </a:endParaRPr>
          </a:p>
        </p:txBody>
      </p:sp>
      <p:pic>
        <p:nvPicPr>
          <p:cNvPr id="4" name="图片 3" descr="UML时序图"/>
          <p:cNvPicPr>
            <a:picLocks noChangeAspect="1"/>
          </p:cNvPicPr>
          <p:nvPr/>
        </p:nvPicPr>
        <p:blipFill>
          <a:blip r:embed="rId4"/>
          <a:stretch>
            <a:fillRect/>
          </a:stretch>
        </p:blipFill>
        <p:spPr>
          <a:xfrm>
            <a:off x="4388485" y="1415415"/>
            <a:ext cx="6981825" cy="3793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1.8</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sz="3200" b="1" dirty="0">
                <a:solidFill>
                  <a:prstClr val="black">
                    <a:lumMod val="85000"/>
                    <a:lumOff val="15000"/>
                  </a:prstClr>
                </a:solidFill>
                <a:latin typeface="微软雅黑" panose="020B0503020204020204" charset="-122"/>
                <a:ea typeface="微软雅黑" panose="020B0503020204020204" charset="-122"/>
              </a:rPr>
              <a:t>系统开发阶段</a:t>
            </a:r>
            <a:endParaRPr lang="zh-CN"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30174"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需求分析</a:t>
            </a:r>
            <a:endParaRPr lang="zh-CN" sz="2400" b="1" dirty="0">
              <a:solidFill>
                <a:schemeClr val="bg1"/>
              </a:solidFill>
              <a:latin typeface="微软雅黑" panose="020B0503020204020204" charset="-122"/>
              <a:ea typeface="微软雅黑" panose="020B0503020204020204" charset="-122"/>
              <a:sym typeface="+mn-ea"/>
            </a:endParaRPr>
          </a:p>
        </p:txBody>
      </p:sp>
      <p:sp>
        <p:nvSpPr>
          <p:cNvPr id="2" name="文本框 1"/>
          <p:cNvSpPr txBox="1"/>
          <p:nvPr/>
        </p:nvSpPr>
        <p:spPr>
          <a:xfrm>
            <a:off x="495300" y="1497965"/>
            <a:ext cx="9832975" cy="82994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需求分析的主要内容是了解客户的需求、分析系统的可行性、分析需求的一致性及正确性等</a:t>
            </a:r>
            <a:endParaRPr lang="zh-CN" altLang="en-US" sz="2400" b="1" dirty="0">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Straight Connector 105"/>
          <p:cNvCxnSpPr/>
          <p:nvPr/>
        </p:nvCxnSpPr>
        <p:spPr>
          <a:xfrm>
            <a:off x="1528238" y="4384222"/>
            <a:ext cx="1974590" cy="0"/>
          </a:xfrm>
          <a:prstGeom prst="line">
            <a:avLst/>
          </a:prstGeom>
          <a:ln w="15875">
            <a:solidFill>
              <a:schemeClr val="bg2">
                <a:alpha val="50000"/>
              </a:schemeClr>
            </a:solidFill>
          </a:ln>
        </p:spPr>
        <p:style>
          <a:lnRef idx="1">
            <a:schemeClr val="accent1"/>
          </a:lnRef>
          <a:fillRef idx="0">
            <a:schemeClr val="accent1"/>
          </a:fillRef>
          <a:effectRef idx="0">
            <a:schemeClr val="accent1"/>
          </a:effectRef>
          <a:fontRef idx="minor">
            <a:schemeClr val="tx1"/>
          </a:fontRef>
        </p:style>
      </p:cxnSp>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lang="zh-CN" sz="2400" b="1" dirty="0">
                <a:solidFill>
                  <a:schemeClr val="bg1"/>
                </a:solidFill>
                <a:latin typeface="微软雅黑" panose="020B0503020204020204" charset="-122"/>
                <a:ea typeface="微软雅黑" panose="020B0503020204020204" charset="-122"/>
                <a:sym typeface="+mn-ea"/>
              </a:rPr>
              <a:t>设计</a:t>
            </a:r>
            <a:endParaRPr lang="zh-CN" sz="2400" b="1" dirty="0">
              <a:solidFill>
                <a:schemeClr val="bg1"/>
              </a:solidFill>
              <a:latin typeface="微软雅黑" panose="020B0503020204020204" charset="-122"/>
              <a:ea typeface="微软雅黑" panose="020B0503020204020204" charset="-122"/>
              <a:sym typeface="+mn-ea"/>
            </a:endParaRPr>
          </a:p>
        </p:txBody>
      </p:sp>
      <p:sp>
        <p:nvSpPr>
          <p:cNvPr id="3" name="文本框 2"/>
          <p:cNvSpPr txBox="1"/>
          <p:nvPr/>
        </p:nvSpPr>
        <p:spPr>
          <a:xfrm>
            <a:off x="1188720" y="1624330"/>
            <a:ext cx="7780020" cy="1198880"/>
          </a:xfrm>
          <a:prstGeom prst="rect">
            <a:avLst/>
          </a:prstGeom>
          <a:noFill/>
        </p:spPr>
        <p:txBody>
          <a:bodyPr wrap="square" rtlCol="0">
            <a:spAutoFit/>
          </a:bodyPr>
          <a:p>
            <a:r>
              <a:rPr lang="zh-CN" altLang="en-US" sz="2400" b="1" dirty="0">
                <a:latin typeface="楷体" panose="02010609060101010101" charset="-122"/>
                <a:ea typeface="楷体" panose="02010609060101010101" charset="-122"/>
                <a:sym typeface="+mn-ea"/>
              </a:rPr>
              <a:t>设计是将需求转换为系统的重要过程，主要包含架构设计，模块间接口设计，数据库设计，算法设计，数据结构设计等</a:t>
            </a:r>
            <a:endParaRPr lang="zh-CN" altLang="en-US" sz="2400" b="1" dirty="0">
              <a:latin typeface="楷体" panose="02010609060101010101" charset="-122"/>
              <a:ea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47612" y="2105561"/>
            <a:ext cx="3088217" cy="2214880"/>
          </a:xfrm>
          <a:prstGeom prst="rect">
            <a:avLst/>
          </a:prstGeom>
          <a:noFill/>
        </p:spPr>
        <p:txBody>
          <a:bodyPr>
            <a:spAutoFit/>
          </a:bodyPr>
          <a:lstStyle/>
          <a:p>
            <a:pPr>
              <a:defRPr/>
            </a:pPr>
            <a:r>
              <a:rPr lang="en-US" sz="13800" dirty="0">
                <a:ln w="28575">
                  <a:solidFill>
                    <a:srgbClr val="202856"/>
                  </a:solidFill>
                </a:ln>
                <a:noFill/>
                <a:latin typeface="爱度综艺简体" panose="02010601030101010101" pitchFamily="2" charset="-122"/>
                <a:ea typeface="爱度综艺简体" panose="02010601030101010101" pitchFamily="2" charset="-122"/>
              </a:rPr>
              <a:t>1.3</a:t>
            </a:r>
            <a:endParaRPr lang="en-US" sz="13800" dirty="0">
              <a:ln w="28575">
                <a:solidFill>
                  <a:srgbClr val="202856"/>
                </a:solidFill>
              </a:ln>
              <a:noFill/>
              <a:latin typeface="爱度综艺简体" panose="02010601030101010101" pitchFamily="2" charset="-122"/>
              <a:ea typeface="爱度综艺简体" panose="02010601030101010101" pitchFamily="2" charset="-122"/>
            </a:endParaRPr>
          </a:p>
        </p:txBody>
      </p:sp>
      <p:sp>
        <p:nvSpPr>
          <p:cNvPr id="6" name="弧形 5"/>
          <p:cNvSpPr/>
          <p:nvPr/>
        </p:nvSpPr>
        <p:spPr>
          <a:xfrm rot="3833823">
            <a:off x="282575" y="1636713"/>
            <a:ext cx="3584575" cy="3584575"/>
          </a:xfrm>
          <a:prstGeom prst="arc">
            <a:avLst>
              <a:gd name="adj1" fmla="val 14380108"/>
              <a:gd name="adj2" fmla="val 4281071"/>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7" name="弧形 6"/>
          <p:cNvSpPr/>
          <p:nvPr/>
        </p:nvSpPr>
        <p:spPr>
          <a:xfrm rot="9721778">
            <a:off x="165100" y="1570038"/>
            <a:ext cx="3768725" cy="3768725"/>
          </a:xfrm>
          <a:prstGeom prst="arc">
            <a:avLst>
              <a:gd name="adj1" fmla="val 16200000"/>
              <a:gd name="adj2" fmla="val 4081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8" name="椭圆 7"/>
          <p:cNvSpPr/>
          <p:nvPr/>
        </p:nvSpPr>
        <p:spPr>
          <a:xfrm>
            <a:off x="3509963" y="4183063"/>
            <a:ext cx="250825" cy="25082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9" name="椭圆 8"/>
          <p:cNvSpPr/>
          <p:nvPr/>
        </p:nvSpPr>
        <p:spPr>
          <a:xfrm>
            <a:off x="3463925" y="4135438"/>
            <a:ext cx="344488" cy="34607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文本框 11"/>
          <p:cNvSpPr txBox="1">
            <a:spLocks noChangeArrowheads="1"/>
          </p:cNvSpPr>
          <p:nvPr/>
        </p:nvSpPr>
        <p:spPr bwMode="auto">
          <a:xfrm>
            <a:off x="4422775" y="2725738"/>
            <a:ext cx="5522913"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3200" b="1" dirty="0">
                <a:solidFill>
                  <a:prstClr val="black">
                    <a:lumMod val="85000"/>
                    <a:lumOff val="15000"/>
                  </a:prstClr>
                </a:solidFill>
                <a:latin typeface="微软雅黑" panose="020B0503020204020204" charset="-122"/>
                <a:ea typeface="微软雅黑" panose="020B0503020204020204" charset="-122"/>
              </a:rPr>
              <a:t>UML</a:t>
            </a:r>
            <a:r>
              <a:rPr lang="zh-CN" altLang="en-US" sz="3200" b="1" dirty="0">
                <a:solidFill>
                  <a:prstClr val="black">
                    <a:lumMod val="85000"/>
                    <a:lumOff val="15000"/>
                  </a:prstClr>
                </a:solidFill>
                <a:latin typeface="微软雅黑" panose="020B0503020204020204" charset="-122"/>
                <a:ea typeface="微软雅黑" panose="020B0503020204020204" charset="-122"/>
              </a:rPr>
              <a:t>的特点</a:t>
            </a:r>
            <a:endParaRPr lang="zh-CN" altLang="en-US" sz="3200" b="1" dirty="0">
              <a:solidFill>
                <a:prstClr val="black">
                  <a:lumMod val="85000"/>
                  <a:lumOff val="15000"/>
                </a:prstClr>
              </a:solidFill>
              <a:latin typeface="微软雅黑" panose="020B0503020204020204" charset="-122"/>
              <a:ea typeface="微软雅黑" panose="020B0503020204020204" charset="-122"/>
            </a:endParaRPr>
          </a:p>
        </p:txBody>
      </p:sp>
      <p:sp>
        <p:nvSpPr>
          <p:cNvPr id="12" name="弧形 11"/>
          <p:cNvSpPr/>
          <p:nvPr/>
        </p:nvSpPr>
        <p:spPr>
          <a:xfrm rot="16200000">
            <a:off x="10702925" y="5319713"/>
            <a:ext cx="3768725" cy="3768725"/>
          </a:xfrm>
          <a:prstGeom prst="arc">
            <a:avLst>
              <a:gd name="adj1" fmla="val 16726790"/>
              <a:gd name="adj2" fmla="val 20854699"/>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solidFill>
                <a:prstClr val="black"/>
              </a:solidFill>
            </a:endParaRPr>
          </a:p>
        </p:txBody>
      </p:sp>
      <p:sp>
        <p:nvSpPr>
          <p:cNvPr id="14" name="任意多边形: 形状 13"/>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29896" y="178725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实现</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671050" cy="460375"/>
          </a:xfrm>
          <a:prstGeom prst="rect">
            <a:avLst/>
          </a:prstGeom>
          <a:noFill/>
        </p:spPr>
        <p:txBody>
          <a:bodyPr wrap="none" rtlCol="0">
            <a:spAutoFit/>
          </a:bodyPr>
          <a:p>
            <a:pPr algn="l"/>
            <a:r>
              <a:rPr lang="zh-CN" altLang="en-US" sz="2400" b="1" dirty="0">
                <a:latin typeface="楷体" panose="02010609060101010101" charset="-122"/>
                <a:ea typeface="楷体" panose="02010609060101010101" charset="-122"/>
                <a:sym typeface="+mn-ea"/>
              </a:rPr>
              <a:t>实现指的是通过程序语言，将所设计的内容转化为可以执行的软件系统</a:t>
            </a:r>
            <a:endParaRPr lang="zh-CN" altLang="en-US" sz="2400">
              <a:latin typeface="楷体" panose="02010609060101010101" charset="-122"/>
              <a:ea typeface="楷体" panose="02010609060101010101"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除错</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989820" cy="82994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除错：是实现活动中不可避免的工作，主要是修改程序编写过程中产生的错误</a:t>
            </a:r>
            <a:endParaRPr lang="zh-CN" altLang="en-US" sz="2400">
              <a:latin typeface="楷体" panose="02010609060101010101" charset="-122"/>
              <a:ea typeface="楷体" panose="02010609060101010101"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测试</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1433830" y="1961515"/>
            <a:ext cx="9989820" cy="2676525"/>
          </a:xfrm>
          <a:prstGeom prst="rect">
            <a:avLst/>
          </a:prstGeom>
          <a:noFill/>
        </p:spPr>
        <p:txBody>
          <a:bodyPr wrap="square" rtlCol="0">
            <a:spAutoFit/>
          </a:bodyPr>
          <a:p>
            <a:pPr algn="l"/>
            <a:r>
              <a:rPr lang="zh-CN" altLang="en-US" sz="2400" b="1" dirty="0">
                <a:latin typeface="楷体" panose="02010609060101010101" charset="-122"/>
                <a:ea typeface="楷体" panose="02010609060101010101" charset="-122"/>
                <a:sym typeface="+mn-ea"/>
              </a:rPr>
              <a:t>测试是对实现的程序代码模块进行检测，检验其功能是否正确、性能是否符合要求，一般而言，测试可分为以下几种</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1</a:t>
            </a:r>
            <a:r>
              <a:rPr lang="zh-CN" altLang="en-US" sz="2400" b="1" dirty="0">
                <a:latin typeface="楷体" panose="02010609060101010101" charset="-122"/>
                <a:ea typeface="楷体" panose="02010609060101010101" charset="-122"/>
                <a:sym typeface="+mn-ea"/>
              </a:rPr>
              <a:t>）单元测试：测试单元模块功能是否正常运行</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2</a:t>
            </a:r>
            <a:r>
              <a:rPr lang="zh-CN" altLang="en-US" sz="2400" b="1" dirty="0">
                <a:latin typeface="楷体" panose="02010609060101010101" charset="-122"/>
                <a:ea typeface="楷体" panose="02010609060101010101" charset="-122"/>
                <a:sym typeface="+mn-ea"/>
              </a:rPr>
              <a:t>）集成测试：测试模块或子系统的接口集成能否正常运行</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3</a:t>
            </a:r>
            <a:r>
              <a:rPr lang="zh-CN" altLang="en-US" sz="2400" b="1" dirty="0">
                <a:latin typeface="楷体" panose="02010609060101010101" charset="-122"/>
                <a:ea typeface="楷体" panose="02010609060101010101" charset="-122"/>
                <a:sym typeface="+mn-ea"/>
              </a:rPr>
              <a:t>）系统测试</a:t>
            </a:r>
            <a:r>
              <a:rPr lang="en-US" altLang="zh-CN" sz="2400" b="1" dirty="0">
                <a:latin typeface="楷体" panose="02010609060101010101" charset="-122"/>
                <a:ea typeface="楷体" panose="02010609060101010101" charset="-122"/>
                <a:sym typeface="+mn-ea"/>
              </a:rPr>
              <a:t>:</a:t>
            </a:r>
            <a:r>
              <a:rPr lang="zh-CN" altLang="en-US" sz="2400" b="1" dirty="0">
                <a:latin typeface="楷体" panose="02010609060101010101" charset="-122"/>
                <a:ea typeface="楷体" panose="02010609060101010101" charset="-122"/>
                <a:sym typeface="+mn-ea"/>
              </a:rPr>
              <a:t>测试系统的整体性能，安全性，稳定性等非功能性需求是否符合预期</a:t>
            </a:r>
            <a:endParaRPr lang="zh-CN" altLang="en-US" sz="2400" b="1" dirty="0">
              <a:latin typeface="楷体" panose="02010609060101010101" charset="-122"/>
              <a:ea typeface="楷体" panose="02010609060101010101" charset="-122"/>
              <a:sym typeface="+mn-ea"/>
            </a:endParaRPr>
          </a:p>
          <a:p>
            <a:pPr algn="l"/>
            <a:r>
              <a:rPr lang="zh-CN" altLang="en-US" sz="2400" b="1" dirty="0">
                <a:latin typeface="楷体" panose="02010609060101010101" charset="-122"/>
                <a:ea typeface="楷体" panose="02010609060101010101" charset="-122"/>
                <a:sym typeface="+mn-ea"/>
              </a:rPr>
              <a:t>（</a:t>
            </a:r>
            <a:r>
              <a:rPr lang="en-US" altLang="zh-CN" sz="2400" b="1" dirty="0">
                <a:latin typeface="楷体" panose="02010609060101010101" charset="-122"/>
                <a:ea typeface="楷体" panose="02010609060101010101" charset="-122"/>
                <a:sym typeface="+mn-ea"/>
              </a:rPr>
              <a:t>4</a:t>
            </a:r>
            <a:r>
              <a:rPr lang="zh-CN" altLang="en-US" sz="2400" b="1" dirty="0">
                <a:latin typeface="楷体" panose="02010609060101010101" charset="-122"/>
                <a:ea typeface="楷体" panose="02010609060101010101" charset="-122"/>
                <a:sym typeface="+mn-ea"/>
              </a:rPr>
              <a:t>）验收测试：测试系统的整体性能是否符合使用者的需求</a:t>
            </a:r>
            <a:endParaRPr lang="zh-CN" altLang="en-US" sz="2400" b="1" dirty="0">
              <a:latin typeface="楷体" panose="02010609060101010101" charset="-122"/>
              <a:ea typeface="楷体" panose="02010609060101010101" charset="-122"/>
              <a:sym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878"/>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小结</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 name="文本框 1"/>
          <p:cNvSpPr txBox="1"/>
          <p:nvPr/>
        </p:nvSpPr>
        <p:spPr>
          <a:xfrm>
            <a:off x="781685" y="1543685"/>
            <a:ext cx="9989820" cy="4523105"/>
          </a:xfrm>
          <a:prstGeom prst="rect">
            <a:avLst/>
          </a:prstGeom>
          <a:noFill/>
        </p:spPr>
        <p:txBody>
          <a:bodyPr wrap="square" rtlCol="0">
            <a:spAutoFit/>
          </a:bodyPr>
          <a:p>
            <a:pPr algn="l"/>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是一种语言：它遵循特定的规则，允许创建各种模型而不告诉设计者需要创建哪些模型，并且不提供开发过程。</a:t>
            </a:r>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是可视化语言，</a:t>
            </a:r>
            <a:r>
              <a:rPr lang="en-US" altLang="zh-CN" sz="2400" dirty="0">
                <a:latin typeface="楷体" panose="02010609060101010101" charset="-122"/>
                <a:ea typeface="楷体" panose="02010609060101010101" charset="-122"/>
              </a:rPr>
              <a:t>UML</a:t>
            </a:r>
            <a:r>
              <a:rPr lang="zh-CN" altLang="en-US" sz="2400" dirty="0">
                <a:latin typeface="楷体" panose="02010609060101010101" charset="-122"/>
                <a:ea typeface="楷体" panose="02010609060101010101" charset="-122"/>
              </a:rPr>
              <a:t>是图形化语言，是用于构造系统或理解系统的语言</a:t>
            </a:r>
            <a:endParaRPr lang="zh-CN" altLang="en-US" sz="2400" dirty="0">
              <a:latin typeface="楷体" panose="02010609060101010101" charset="-122"/>
              <a:ea typeface="楷体" panose="02010609060101010101" charset="-122"/>
            </a:endParaRPr>
          </a:p>
          <a:p>
            <a:pPr algn="l"/>
            <a:endParaRPr lang="zh-CN" altLang="en-US" sz="2400" dirty="0">
              <a:latin typeface="楷体" panose="02010609060101010101" charset="-122"/>
              <a:ea typeface="楷体" panose="02010609060101010101" charset="-122"/>
            </a:endParaRPr>
          </a:p>
          <a:p>
            <a:pPr algn="l"/>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的组成共包括三部分：元素、图和关系。元素是</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中重要的组成部分。关系把元素紧密联系在一起。图是很多有相互关系的元素的组。</a:t>
            </a:r>
            <a:endParaRPr lang="zh-CN" altLang="en-US" sz="2400" dirty="0">
              <a:latin typeface="楷体" panose="02010609060101010101" charset="-122"/>
              <a:ea typeface="楷体" panose="02010609060101010101" charset="-122"/>
              <a:sym typeface="+mn-ea"/>
            </a:endParaRPr>
          </a:p>
          <a:p>
            <a:pPr algn="l"/>
            <a:endParaRPr lang="zh-CN" altLang="en-US" sz="2400" dirty="0">
              <a:latin typeface="楷体" panose="02010609060101010101" charset="-122"/>
              <a:ea typeface="楷体" panose="02010609060101010101" charset="-122"/>
            </a:endParaRPr>
          </a:p>
          <a:p>
            <a:pPr algn="l"/>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中的元素主要有类、接口、用例、组件、节点、消息、连接、状态、事件、活动等。</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图是描述</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视图内容的图形。</a:t>
            </a:r>
            <a:r>
              <a:rPr lang="en-US" altLang="zh-CN" sz="2400" dirty="0">
                <a:latin typeface="楷体" panose="02010609060101010101" charset="-122"/>
                <a:ea typeface="楷体" panose="02010609060101010101" charset="-122"/>
                <a:sym typeface="+mn-ea"/>
              </a:rPr>
              <a:t>UML</a:t>
            </a:r>
            <a:r>
              <a:rPr lang="zh-CN" altLang="en-US" sz="2400" dirty="0">
                <a:latin typeface="楷体" panose="02010609060101010101" charset="-122"/>
                <a:ea typeface="楷体" panose="02010609060101010101" charset="-122"/>
                <a:sym typeface="+mn-ea"/>
              </a:rPr>
              <a:t>有</a:t>
            </a:r>
            <a:r>
              <a:rPr lang="en-US" altLang="zh-CN" sz="2400" dirty="0">
                <a:latin typeface="楷体" panose="02010609060101010101" charset="-122"/>
                <a:ea typeface="楷体" panose="02010609060101010101" charset="-122"/>
                <a:sym typeface="+mn-ea"/>
              </a:rPr>
              <a:t>9</a:t>
            </a:r>
            <a:r>
              <a:rPr lang="zh-CN" altLang="en-US" sz="2400" dirty="0">
                <a:latin typeface="楷体" panose="02010609060101010101" charset="-122"/>
                <a:ea typeface="楷体" panose="02010609060101010101" charset="-122"/>
                <a:sym typeface="+mn-ea"/>
              </a:rPr>
              <a:t>种不同的图，通过它们的相互组合提供被建模系统的所有视图。九种图可以归结为五大类：静态图包括类图、对象图和包图；行为图包括状态图和活动图；用例图；交互图包括顺序图、协作图；实现图包括组件图、部署图</a:t>
            </a:r>
            <a:endParaRPr lang="zh-CN" altLang="en-US" sz="2400" b="1" dirty="0">
              <a:latin typeface="楷体" panose="02010609060101010101" charset="-122"/>
              <a:ea typeface="楷体" panose="02010609060101010101" charset="-122"/>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7253729" y="4773427"/>
            <a:ext cx="1708765" cy="802160"/>
            <a:chOff x="770275" y="2602028"/>
            <a:chExt cx="2338079" cy="802160"/>
          </a:xfrm>
        </p:grpSpPr>
        <p:sp>
          <p:nvSpPr>
            <p:cNvPr id="30"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陈伟峰</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1"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95.7</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2" name="组合 31"/>
          <p:cNvGrpSpPr/>
          <p:nvPr/>
        </p:nvGrpSpPr>
        <p:grpSpPr>
          <a:xfrm>
            <a:off x="3584699" y="3314710"/>
            <a:ext cx="1708765" cy="802160"/>
            <a:chOff x="770275" y="2602028"/>
            <a:chExt cx="2338079" cy="802160"/>
          </a:xfrm>
        </p:grpSpPr>
        <p:sp>
          <p:nvSpPr>
            <p:cNvPr id="33"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altLang="en-US" sz="1600" b="1" dirty="0">
                  <a:solidFill>
                    <a:srgbClr val="000000"/>
                  </a:solidFill>
                  <a:latin typeface="Arial" panose="020B0604020202020204" pitchFamily="34" charset="0"/>
                  <a:ea typeface="微软雅黑" panose="020B0503020204020204" charset="-122"/>
                  <a:sym typeface="Arial" panose="020B0604020202020204" pitchFamily="34" charset="0"/>
                </a:rPr>
                <a:t>邓晰</a:t>
              </a:r>
              <a:endParaRPr lang="en-US"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4"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96.1</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5" name="组合 34"/>
          <p:cNvGrpSpPr/>
          <p:nvPr/>
        </p:nvGrpSpPr>
        <p:grpSpPr>
          <a:xfrm>
            <a:off x="964274" y="3314850"/>
            <a:ext cx="1708765" cy="802160"/>
            <a:chOff x="770275" y="2602028"/>
            <a:chExt cx="2338079" cy="802160"/>
          </a:xfrm>
        </p:grpSpPr>
        <p:sp>
          <p:nvSpPr>
            <p:cNvPr id="36" name="TextBox 13"/>
            <p:cNvSpPr txBox="1"/>
            <p:nvPr/>
          </p:nvSpPr>
          <p:spPr>
            <a:xfrm>
              <a:off x="770275" y="2602028"/>
              <a:ext cx="1397129"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诸葛志相</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37"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95.5</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grpSp>
        <p:nvGrpSpPr>
          <p:cNvPr id="38" name="组合 37"/>
          <p:cNvGrpSpPr/>
          <p:nvPr/>
        </p:nvGrpSpPr>
        <p:grpSpPr>
          <a:xfrm>
            <a:off x="2876674" y="4773584"/>
            <a:ext cx="1708765" cy="802160"/>
            <a:chOff x="770275" y="2602028"/>
            <a:chExt cx="2338079" cy="802160"/>
          </a:xfrm>
        </p:grpSpPr>
        <p:sp>
          <p:nvSpPr>
            <p:cNvPr id="39" name="TextBox 13"/>
            <p:cNvSpPr txBox="1"/>
            <p:nvPr/>
          </p:nvSpPr>
          <p:spPr>
            <a:xfrm>
              <a:off x="770275" y="2602028"/>
              <a:ext cx="854398" cy="294640"/>
            </a:xfrm>
            <a:prstGeom prst="rect">
              <a:avLst/>
            </a:prstGeom>
            <a:noFill/>
          </p:spPr>
          <p:txBody>
            <a:bodyPr wrap="square" lIns="0" tIns="0" rIns="0" bIns="0" rtlCol="0" anchor="t" anchorCtr="0">
              <a:spAutoFit/>
            </a:bodyPr>
            <a:lstStyle/>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程天珂</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0" name="TextBox 13"/>
            <p:cNvSpPr txBox="1"/>
            <p:nvPr/>
          </p:nvSpPr>
          <p:spPr>
            <a:xfrm>
              <a:off x="774355" y="2887933"/>
              <a:ext cx="2333999" cy="516255"/>
            </a:xfrm>
            <a:prstGeom prst="rect">
              <a:avLst/>
            </a:prstGeom>
            <a:noFill/>
          </p:spPr>
          <p:txBody>
            <a:bodyPr wrap="square" lIns="0" tIns="0" rIns="0" bIns="0" rtlCol="0" anchor="t" anchorCtr="0">
              <a:spAutoFit/>
            </a:bodyPr>
            <a:lstStyle/>
            <a:p>
              <a:pPr defTabSz="1216660">
                <a:lnSpc>
                  <a:spcPct val="120000"/>
                </a:lnSpc>
                <a:spcBef>
                  <a:spcPct val="20000"/>
                </a:spcBef>
                <a:defRPr/>
              </a:pPr>
              <a:r>
                <a:rPr lang="en-US" sz="2800" dirty="0">
                  <a:solidFill>
                    <a:srgbClr val="000000"/>
                  </a:solidFill>
                  <a:latin typeface="Arial" panose="020B0604020202020204" pitchFamily="34" charset="0"/>
                  <a:ea typeface="微软雅黑" panose="020B0503020204020204" charset="-122"/>
                  <a:sym typeface="Arial" panose="020B0604020202020204" pitchFamily="34" charset="0"/>
                </a:rPr>
                <a:t>95.6</a:t>
              </a:r>
              <a:endParaRPr lang="en-US"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组内评分</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6212329" y="3314710"/>
            <a:ext cx="1708765" cy="802160"/>
            <a:chOff x="770275" y="2602028"/>
            <a:chExt cx="2338079" cy="802160"/>
          </a:xfrm>
        </p:grpSpPr>
        <p:sp>
          <p:nvSpPr>
            <p:cNvPr id="3" name="TextBox 13"/>
            <p:cNvSpPr txBox="1"/>
            <p:nvPr/>
          </p:nvSpPr>
          <p:spPr>
            <a:xfrm>
              <a:off x="770275" y="2602028"/>
              <a:ext cx="854398" cy="294640"/>
            </a:xfrm>
            <a:prstGeom prst="rect">
              <a:avLst/>
            </a:prstGeom>
            <a:noFill/>
          </p:spPr>
          <p:txBody>
            <a:bodyPr wrap="square" lIns="0" tIns="0" rIns="0" bIns="0" rtlCol="0" anchor="t" anchorCtr="0">
              <a:spAutoFit/>
            </a:bodyPr>
            <a:p>
              <a:pPr defTabSz="1216660">
                <a:lnSpc>
                  <a:spcPct val="120000"/>
                </a:lnSpc>
                <a:spcBef>
                  <a:spcPct val="20000"/>
                </a:spcBef>
                <a:defRPr/>
              </a:pPr>
              <a:r>
                <a:rPr lang="zh-CN" sz="1600" b="1" dirty="0">
                  <a:solidFill>
                    <a:srgbClr val="000000"/>
                  </a:solidFill>
                  <a:latin typeface="Arial" panose="020B0604020202020204" pitchFamily="34" charset="0"/>
                  <a:ea typeface="微软雅黑" panose="020B0503020204020204" charset="-122"/>
                  <a:sym typeface="Arial" panose="020B0604020202020204" pitchFamily="34" charset="0"/>
                </a:rPr>
                <a:t>庄毓勋</a:t>
              </a:r>
              <a:endParaRPr lang="zh-CN" sz="1600" b="1"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sp>
          <p:nvSpPr>
            <p:cNvPr id="4" name="TextBox 13"/>
            <p:cNvSpPr txBox="1"/>
            <p:nvPr/>
          </p:nvSpPr>
          <p:spPr>
            <a:xfrm>
              <a:off x="774355" y="2887933"/>
              <a:ext cx="2333999" cy="516255"/>
            </a:xfrm>
            <a:prstGeom prst="rect">
              <a:avLst/>
            </a:prstGeom>
            <a:noFill/>
          </p:spPr>
          <p:txBody>
            <a:bodyPr wrap="square" lIns="0" tIns="0" rIns="0" bIns="0" rtlCol="0" anchor="t" anchorCtr="0">
              <a:spAutoFit/>
            </a:bodyPr>
            <a:p>
              <a:pPr defTabSz="1216660">
                <a:lnSpc>
                  <a:spcPct val="120000"/>
                </a:lnSpc>
                <a:spcBef>
                  <a:spcPct val="20000"/>
                </a:spcBef>
                <a:defRPr/>
              </a:pPr>
              <a:r>
                <a:rPr lang="en-US" altLang="zh-CN" sz="2800" dirty="0">
                  <a:solidFill>
                    <a:srgbClr val="000000"/>
                  </a:solidFill>
                  <a:latin typeface="Arial" panose="020B0604020202020204" pitchFamily="34" charset="0"/>
                  <a:ea typeface="微软雅黑" panose="020B0503020204020204" charset="-122"/>
                  <a:sym typeface="Arial" panose="020B0604020202020204" pitchFamily="34" charset="0"/>
                </a:rPr>
                <a:t>95.9</a:t>
              </a:r>
              <a:endParaRPr lang="en-US" altLang="zh-CN" sz="2800" dirty="0">
                <a:solidFill>
                  <a:srgbClr val="000000"/>
                </a:solidFill>
                <a:latin typeface="Arial" panose="020B0604020202020204" pitchFamily="34" charset="0"/>
                <a:ea typeface="微软雅黑" panose="020B0503020204020204" charset="-122"/>
                <a:sym typeface="Arial" panose="020B0604020202020204" pitchFamily="34" charset="0"/>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5"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6"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参考文献</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6" name="文本框 5"/>
          <p:cNvSpPr txBox="1"/>
          <p:nvPr/>
        </p:nvSpPr>
        <p:spPr>
          <a:xfrm>
            <a:off x="1007110" y="1805305"/>
            <a:ext cx="9119235" cy="645160"/>
          </a:xfrm>
          <a:prstGeom prst="rect">
            <a:avLst/>
          </a:prstGeom>
          <a:noFill/>
        </p:spPr>
        <p:txBody>
          <a:bodyPr wrap="square" rtlCol="0">
            <a:spAutoFit/>
          </a:bodyPr>
          <a:p>
            <a:r>
              <a:rPr lang="zh-CN" altLang="en-US"/>
              <a:t>《</a:t>
            </a:r>
            <a:r>
              <a:rPr lang="en-US" altLang="zh-CN"/>
              <a:t>UML2</a:t>
            </a:r>
            <a:r>
              <a:rPr lang="zh-CN" altLang="en-US"/>
              <a:t>基础、建模与设计教程</a:t>
            </a:r>
            <a:r>
              <a:rPr lang="zh-CN" altLang="en-US"/>
              <a:t>》  清华大学出版社</a:t>
            </a:r>
            <a:endParaRPr lang="zh-CN" altLang="en-US"/>
          </a:p>
          <a:p>
            <a:r>
              <a:rPr lang="en-US" altLang="zh-CN"/>
              <a:t>				ISBN 978-7-302-40449-1</a:t>
            </a:r>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0"/>
            <a:ext cx="12192000" cy="6858000"/>
          </a:xfrm>
          <a:prstGeom prst="rect">
            <a:avLst/>
          </a:prstGeom>
          <a:solidFill>
            <a:srgbClr val="DDE4F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18232" t="47194" r="33787" b="18484"/>
          <a:stretch>
            <a:fillRect/>
          </a:stretch>
        </p:blipFill>
        <p:spPr>
          <a:xfrm rot="16200000">
            <a:off x="8932871" y="3598871"/>
            <a:ext cx="3000376" cy="3517882"/>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9" name="椭圆 8"/>
          <p:cNvSpPr/>
          <p:nvPr/>
        </p:nvSpPr>
        <p:spPr>
          <a:xfrm>
            <a:off x="10906125" y="3209923"/>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00875" y="6010274"/>
            <a:ext cx="400050" cy="40005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819525" y="5362575"/>
            <a:ext cx="647700" cy="647700"/>
          </a:xfrm>
          <a:prstGeom prst="ellipse">
            <a:avLst/>
          </a:pr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27903" t="8900" r="14818" b="47303"/>
          <a:stretch>
            <a:fillRect/>
          </a:stretch>
        </p:blipFill>
        <p:spPr>
          <a:xfrm rot="16200000">
            <a:off x="409971" y="-409969"/>
            <a:ext cx="3237710" cy="4057649"/>
          </a:xfrm>
          <a:custGeom>
            <a:avLst/>
            <a:gdLst>
              <a:gd name="connsiteX0" fmla="*/ 6858000 w 6858000"/>
              <a:gd name="connsiteY0" fmla="*/ 0 h 12192000"/>
              <a:gd name="connsiteX1" fmla="*/ 6858000 w 6858000"/>
              <a:gd name="connsiteY1" fmla="*/ 12192000 h 12192000"/>
              <a:gd name="connsiteX2" fmla="*/ 0 w 6858000"/>
              <a:gd name="connsiteY2" fmla="*/ 12192000 h 12192000"/>
              <a:gd name="connsiteX3" fmla="*/ 0 w 6858000"/>
              <a:gd name="connsiteY3" fmla="*/ 0 h 12192000"/>
            </a:gdLst>
            <a:ahLst/>
            <a:cxnLst>
              <a:cxn ang="0">
                <a:pos x="connsiteX0" y="connsiteY0"/>
              </a:cxn>
              <a:cxn ang="0">
                <a:pos x="connsiteX1" y="connsiteY1"/>
              </a:cxn>
              <a:cxn ang="0">
                <a:pos x="connsiteX2" y="connsiteY2"/>
              </a:cxn>
              <a:cxn ang="0">
                <a:pos x="connsiteX3" y="connsiteY3"/>
              </a:cxn>
            </a:cxnLst>
            <a:rect l="l" t="t" r="r" b="b"/>
            <a:pathLst>
              <a:path w="6858000" h="12192000">
                <a:moveTo>
                  <a:pt x="6858000" y="0"/>
                </a:moveTo>
                <a:lnTo>
                  <a:pt x="6858000" y="12192000"/>
                </a:lnTo>
                <a:lnTo>
                  <a:pt x="0" y="12192000"/>
                </a:lnTo>
                <a:lnTo>
                  <a:pt x="0" y="0"/>
                </a:lnTo>
                <a:close/>
              </a:path>
            </a:pathLst>
          </a:custGeom>
        </p:spPr>
      </p:pic>
      <p:sp>
        <p:nvSpPr>
          <p:cNvPr id="20" name="任意多边形: 形状 19"/>
          <p:cNvSpPr/>
          <p:nvPr/>
        </p:nvSpPr>
        <p:spPr>
          <a:xfrm>
            <a:off x="159779" y="6010274"/>
            <a:ext cx="2728445" cy="847726"/>
          </a:xfrm>
          <a:custGeom>
            <a:avLst/>
            <a:gdLst>
              <a:gd name="connsiteX0" fmla="*/ 1364222 w 2728445"/>
              <a:gd name="connsiteY0" fmla="*/ 0 h 847726"/>
              <a:gd name="connsiteX1" fmla="*/ 2704284 w 2728445"/>
              <a:gd name="connsiteY1" fmla="*/ 797571 h 847726"/>
              <a:gd name="connsiteX2" fmla="*/ 2728445 w 2728445"/>
              <a:gd name="connsiteY2" fmla="*/ 847726 h 847726"/>
              <a:gd name="connsiteX3" fmla="*/ 0 w 2728445"/>
              <a:gd name="connsiteY3" fmla="*/ 847726 h 847726"/>
              <a:gd name="connsiteX4" fmla="*/ 24161 w 2728445"/>
              <a:gd name="connsiteY4" fmla="*/ 797571 h 847726"/>
              <a:gd name="connsiteX5" fmla="*/ 1364222 w 2728445"/>
              <a:gd name="connsiteY5" fmla="*/ 0 h 847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8445" h="847726">
                <a:moveTo>
                  <a:pt x="1364222" y="0"/>
                </a:moveTo>
                <a:cubicBezTo>
                  <a:pt x="1942879" y="0"/>
                  <a:pt x="2446211" y="322502"/>
                  <a:pt x="2704284" y="797571"/>
                </a:cubicBezTo>
                <a:lnTo>
                  <a:pt x="2728445" y="847726"/>
                </a:lnTo>
                <a:lnTo>
                  <a:pt x="0" y="847726"/>
                </a:lnTo>
                <a:lnTo>
                  <a:pt x="24161" y="797571"/>
                </a:lnTo>
                <a:cubicBezTo>
                  <a:pt x="282234" y="322502"/>
                  <a:pt x="785566" y="0"/>
                  <a:pt x="1364222" y="0"/>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10544175" y="0"/>
            <a:ext cx="1647825" cy="823912"/>
          </a:xfrm>
          <a:custGeom>
            <a:avLst/>
            <a:gdLst>
              <a:gd name="connsiteX0" fmla="*/ 0 w 1647825"/>
              <a:gd name="connsiteY0" fmla="*/ 0 h 823912"/>
              <a:gd name="connsiteX1" fmla="*/ 1647825 w 1647825"/>
              <a:gd name="connsiteY1" fmla="*/ 0 h 823912"/>
              <a:gd name="connsiteX2" fmla="*/ 1647825 w 1647825"/>
              <a:gd name="connsiteY2" fmla="*/ 10 h 823912"/>
              <a:gd name="connsiteX3" fmla="*/ 1631087 w 1647825"/>
              <a:gd name="connsiteY3" fmla="*/ 166046 h 823912"/>
              <a:gd name="connsiteX4" fmla="*/ 823913 w 1647825"/>
              <a:gd name="connsiteY4" fmla="*/ 823912 h 823912"/>
              <a:gd name="connsiteX5" fmla="*/ 16739 w 1647825"/>
              <a:gd name="connsiteY5" fmla="*/ 166046 h 823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825" h="823912">
                <a:moveTo>
                  <a:pt x="0" y="0"/>
                </a:moveTo>
                <a:lnTo>
                  <a:pt x="1647825" y="0"/>
                </a:lnTo>
                <a:lnTo>
                  <a:pt x="1647825" y="10"/>
                </a:lnTo>
                <a:lnTo>
                  <a:pt x="1631087" y="166046"/>
                </a:lnTo>
                <a:cubicBezTo>
                  <a:pt x="1554260" y="541490"/>
                  <a:pt x="1222069" y="823912"/>
                  <a:pt x="823913" y="823912"/>
                </a:cubicBezTo>
                <a:cubicBezTo>
                  <a:pt x="425757" y="823912"/>
                  <a:pt x="93566" y="541490"/>
                  <a:pt x="16739" y="166046"/>
                </a:cubicBezTo>
                <a:close/>
              </a:path>
            </a:pathLst>
          </a:custGeom>
          <a:solidFill>
            <a:srgbClr val="2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219325" y="2425202"/>
            <a:ext cx="7753350" cy="1200329"/>
          </a:xfrm>
          <a:prstGeom prst="rect">
            <a:avLst/>
          </a:prstGeom>
        </p:spPr>
        <p:txBody>
          <a:bodyPr wrap="square">
            <a:spAutoFit/>
          </a:bodyPr>
          <a:lstStyle/>
          <a:p>
            <a:pPr algn="dist">
              <a:defRPr/>
            </a:pPr>
            <a:r>
              <a:rPr lang="zh-CN" altLang="en-US" sz="7200" dirty="0">
                <a:solidFill>
                  <a:srgbClr val="094483"/>
                </a:solidFill>
                <a:latin typeface="华康俪金黑W8" panose="020B0809000000000000" pitchFamily="49" charset="-122"/>
                <a:ea typeface="华康俪金黑W8" panose="020B0809000000000000" pitchFamily="49" charset="-122"/>
              </a:rPr>
              <a:t>谢谢聆听</a:t>
            </a:r>
            <a:r>
              <a:rPr lang="en-US" altLang="zh-CN" sz="7200" dirty="0">
                <a:solidFill>
                  <a:srgbClr val="094483"/>
                </a:solidFill>
                <a:latin typeface="华康俪金黑W8" panose="020B0809000000000000" pitchFamily="49" charset="-122"/>
                <a:ea typeface="华康俪金黑W8" panose="020B0809000000000000" pitchFamily="49" charset="-122"/>
              </a:rPr>
              <a:t>/THANKS</a:t>
            </a:r>
            <a:endParaRPr lang="zh-CN" altLang="en-US" sz="7200" dirty="0">
              <a:solidFill>
                <a:srgbClr val="094483"/>
              </a:solidFill>
              <a:latin typeface="华康俪金黑W8" panose="020B0809000000000000" pitchFamily="49" charset="-122"/>
              <a:ea typeface="华康俪金黑W8" panose="020B0809000000000000"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6"/>
          <p:cNvGrpSpPr/>
          <p:nvPr/>
        </p:nvGrpSpPr>
        <p:grpSpPr>
          <a:xfrm>
            <a:off x="3708924" y="1225575"/>
            <a:ext cx="580485" cy="4820844"/>
            <a:chOff x="6063797" y="1570125"/>
            <a:chExt cx="513956" cy="4267013"/>
          </a:xfrm>
        </p:grpSpPr>
        <p:sp>
          <p:nvSpPr>
            <p:cNvPr id="38" name="Freeform 11"/>
            <p:cNvSpPr/>
            <p:nvPr/>
          </p:nvSpPr>
          <p:spPr bwMode="auto">
            <a:xfrm>
              <a:off x="6086997" y="5298198"/>
              <a:ext cx="467557" cy="538940"/>
            </a:xfrm>
            <a:custGeom>
              <a:avLst/>
              <a:gdLst>
                <a:gd name="T0" fmla="*/ 94 w 111"/>
                <a:gd name="T1" fmla="*/ 0 h 128"/>
                <a:gd name="T2" fmla="*/ 105 w 111"/>
                <a:gd name="T3" fmla="*/ 25 h 128"/>
                <a:gd name="T4" fmla="*/ 66 w 111"/>
                <a:gd name="T5" fmla="*/ 114 h 128"/>
                <a:gd name="T6" fmla="*/ 44 w 111"/>
                <a:gd name="T7" fmla="*/ 114 h 128"/>
                <a:gd name="T8" fmla="*/ 6 w 111"/>
                <a:gd name="T9" fmla="*/ 25 h 128"/>
                <a:gd name="T10" fmla="*/ 17 w 111"/>
                <a:gd name="T11" fmla="*/ 0 h 128"/>
                <a:gd name="T12" fmla="*/ 94 w 111"/>
                <a:gd name="T13" fmla="*/ 0 h 128"/>
              </a:gdLst>
              <a:ahLst/>
              <a:cxnLst>
                <a:cxn ang="0">
                  <a:pos x="T0" y="T1"/>
                </a:cxn>
                <a:cxn ang="0">
                  <a:pos x="T2" y="T3"/>
                </a:cxn>
                <a:cxn ang="0">
                  <a:pos x="T4" y="T5"/>
                </a:cxn>
                <a:cxn ang="0">
                  <a:pos x="T6" y="T7"/>
                </a:cxn>
                <a:cxn ang="0">
                  <a:pos x="T8" y="T9"/>
                </a:cxn>
                <a:cxn ang="0">
                  <a:pos x="T10" y="T11"/>
                </a:cxn>
                <a:cxn ang="0">
                  <a:pos x="T12" y="T13"/>
                </a:cxn>
              </a:cxnLst>
              <a:rect l="0" t="0" r="r" b="b"/>
              <a:pathLst>
                <a:path w="111" h="128">
                  <a:moveTo>
                    <a:pt x="94" y="0"/>
                  </a:moveTo>
                  <a:cubicBezTo>
                    <a:pt x="106" y="0"/>
                    <a:pt x="111" y="11"/>
                    <a:pt x="105" y="25"/>
                  </a:cubicBezTo>
                  <a:cubicBezTo>
                    <a:pt x="66" y="114"/>
                    <a:pt x="66" y="114"/>
                    <a:pt x="66" y="114"/>
                  </a:cubicBezTo>
                  <a:cubicBezTo>
                    <a:pt x="60" y="128"/>
                    <a:pt x="50" y="128"/>
                    <a:pt x="44" y="114"/>
                  </a:cubicBezTo>
                  <a:cubicBezTo>
                    <a:pt x="6" y="25"/>
                    <a:pt x="6" y="25"/>
                    <a:pt x="6" y="25"/>
                  </a:cubicBezTo>
                  <a:cubicBezTo>
                    <a:pt x="0" y="11"/>
                    <a:pt x="5" y="0"/>
                    <a:pt x="17" y="0"/>
                  </a:cubicBezTo>
                  <a:lnTo>
                    <a:pt x="94" y="0"/>
                  </a:lnTo>
                  <a:close/>
                </a:path>
              </a:pathLst>
            </a:custGeom>
            <a:gradFill>
              <a:gsLst>
                <a:gs pos="100000">
                  <a:srgbClr val="666666"/>
                </a:gs>
                <a:gs pos="0">
                  <a:srgbClr val="1D1D1D"/>
                </a:gs>
              </a:gsLst>
              <a:lin ang="10800000" scaled="1"/>
            </a:gradFill>
            <a:ln>
              <a:noFill/>
            </a:ln>
          </p:spPr>
          <p:txBody>
            <a:bodyPr vert="horz" wrap="square" lIns="121882" tIns="60941" rIns="121882" bIns="60941" numCol="1" anchor="t" anchorCtr="0" compatLnSpc="1"/>
            <a:lstStyle/>
            <a:p>
              <a:endParaRPr lang="zh-CN" altLang="en-US" sz="1865"/>
            </a:p>
          </p:txBody>
        </p:sp>
        <p:sp>
          <p:nvSpPr>
            <p:cNvPr id="39" name="Freeform 12"/>
            <p:cNvSpPr/>
            <p:nvPr/>
          </p:nvSpPr>
          <p:spPr bwMode="auto">
            <a:xfrm>
              <a:off x="6066474" y="1570125"/>
              <a:ext cx="508603" cy="3781504"/>
            </a:xfrm>
            <a:custGeom>
              <a:avLst/>
              <a:gdLst>
                <a:gd name="T0" fmla="*/ 121 w 121"/>
                <a:gd name="T1" fmla="*/ 892 h 897"/>
                <a:gd name="T2" fmla="*/ 60 w 121"/>
                <a:gd name="T3" fmla="*/ 897 h 897"/>
                <a:gd name="T4" fmla="*/ 60 w 121"/>
                <a:gd name="T5" fmla="*/ 897 h 897"/>
                <a:gd name="T6" fmla="*/ 0 w 121"/>
                <a:gd name="T7" fmla="*/ 891 h 897"/>
                <a:gd name="T8" fmla="*/ 0 w 121"/>
                <a:gd name="T9" fmla="*/ 40 h 897"/>
                <a:gd name="T10" fmla="*/ 60 w 121"/>
                <a:gd name="T11" fmla="*/ 0 h 897"/>
                <a:gd name="T12" fmla="*/ 60 w 121"/>
                <a:gd name="T13" fmla="*/ 0 h 897"/>
                <a:gd name="T14" fmla="*/ 121 w 121"/>
                <a:gd name="T15" fmla="*/ 40 h 897"/>
                <a:gd name="T16" fmla="*/ 121 w 121"/>
                <a:gd name="T17" fmla="*/ 892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897">
                  <a:moveTo>
                    <a:pt x="121" y="892"/>
                  </a:moveTo>
                  <a:cubicBezTo>
                    <a:pt x="121" y="892"/>
                    <a:pt x="94" y="897"/>
                    <a:pt x="60" y="897"/>
                  </a:cubicBezTo>
                  <a:cubicBezTo>
                    <a:pt x="60" y="897"/>
                    <a:pt x="60" y="897"/>
                    <a:pt x="60" y="897"/>
                  </a:cubicBezTo>
                  <a:cubicBezTo>
                    <a:pt x="27" y="897"/>
                    <a:pt x="0" y="891"/>
                    <a:pt x="0" y="891"/>
                  </a:cubicBezTo>
                  <a:cubicBezTo>
                    <a:pt x="0" y="40"/>
                    <a:pt x="0" y="40"/>
                    <a:pt x="0" y="40"/>
                  </a:cubicBezTo>
                  <a:cubicBezTo>
                    <a:pt x="0" y="18"/>
                    <a:pt x="27" y="0"/>
                    <a:pt x="60" y="0"/>
                  </a:cubicBezTo>
                  <a:cubicBezTo>
                    <a:pt x="60" y="0"/>
                    <a:pt x="60" y="0"/>
                    <a:pt x="60" y="0"/>
                  </a:cubicBezTo>
                  <a:cubicBezTo>
                    <a:pt x="94" y="0"/>
                    <a:pt x="121" y="18"/>
                    <a:pt x="121" y="40"/>
                  </a:cubicBezTo>
                  <a:lnTo>
                    <a:pt x="121" y="892"/>
                  </a:lnTo>
                  <a:close/>
                </a:path>
              </a:pathLst>
            </a:custGeom>
            <a:solidFill>
              <a:schemeClr val="accent4"/>
            </a:solidFill>
            <a:ln>
              <a:noFill/>
            </a:ln>
            <a:effectLst/>
          </p:spPr>
          <p:txBody>
            <a:bodyPr vert="horz" wrap="square" lIns="121882" tIns="60941" rIns="121882" bIns="60941" numCol="1" anchor="t" anchorCtr="0" compatLnSpc="1"/>
            <a:lstStyle/>
            <a:p>
              <a:endParaRPr lang="zh-CN" altLang="en-US" sz="1865"/>
            </a:p>
          </p:txBody>
        </p:sp>
        <p:sp>
          <p:nvSpPr>
            <p:cNvPr id="40" name="Freeform 16"/>
            <p:cNvSpPr/>
            <p:nvPr/>
          </p:nvSpPr>
          <p:spPr bwMode="auto">
            <a:xfrm>
              <a:off x="6065582" y="1580512"/>
              <a:ext cx="510387" cy="253409"/>
            </a:xfrm>
            <a:custGeom>
              <a:avLst/>
              <a:gdLst>
                <a:gd name="T0" fmla="*/ 61 w 121"/>
                <a:gd name="T1" fmla="*/ 42 h 60"/>
                <a:gd name="T2" fmla="*/ 121 w 121"/>
                <a:gd name="T3" fmla="*/ 60 h 60"/>
                <a:gd name="T4" fmla="*/ 121 w 121"/>
                <a:gd name="T5" fmla="*/ 36 h 60"/>
                <a:gd name="T6" fmla="*/ 61 w 121"/>
                <a:gd name="T7" fmla="*/ 0 h 60"/>
                <a:gd name="T8" fmla="*/ 0 w 121"/>
                <a:gd name="T9" fmla="*/ 36 h 60"/>
                <a:gd name="T10" fmla="*/ 0 w 121"/>
                <a:gd name="T11" fmla="*/ 58 h 60"/>
                <a:gd name="T12" fmla="*/ 61 w 121"/>
                <a:gd name="T13" fmla="*/ 42 h 60"/>
              </a:gdLst>
              <a:ahLst/>
              <a:cxnLst>
                <a:cxn ang="0">
                  <a:pos x="T0" y="T1"/>
                </a:cxn>
                <a:cxn ang="0">
                  <a:pos x="T2" y="T3"/>
                </a:cxn>
                <a:cxn ang="0">
                  <a:pos x="T4" y="T5"/>
                </a:cxn>
                <a:cxn ang="0">
                  <a:pos x="T6" y="T7"/>
                </a:cxn>
                <a:cxn ang="0">
                  <a:pos x="T8" y="T9"/>
                </a:cxn>
                <a:cxn ang="0">
                  <a:pos x="T10" y="T11"/>
                </a:cxn>
                <a:cxn ang="0">
                  <a:pos x="T12" y="T13"/>
                </a:cxn>
              </a:cxnLst>
              <a:rect l="0" t="0" r="r" b="b"/>
              <a:pathLst>
                <a:path w="121" h="60">
                  <a:moveTo>
                    <a:pt x="61" y="42"/>
                  </a:moveTo>
                  <a:cubicBezTo>
                    <a:pt x="84" y="42"/>
                    <a:pt x="105" y="53"/>
                    <a:pt x="121" y="60"/>
                  </a:cubicBezTo>
                  <a:cubicBezTo>
                    <a:pt x="121" y="36"/>
                    <a:pt x="121" y="36"/>
                    <a:pt x="121" y="36"/>
                  </a:cubicBezTo>
                  <a:cubicBezTo>
                    <a:pt x="121" y="9"/>
                    <a:pt x="94" y="0"/>
                    <a:pt x="61" y="0"/>
                  </a:cubicBezTo>
                  <a:cubicBezTo>
                    <a:pt x="27" y="0"/>
                    <a:pt x="0" y="9"/>
                    <a:pt x="0" y="36"/>
                  </a:cubicBezTo>
                  <a:cubicBezTo>
                    <a:pt x="0" y="58"/>
                    <a:pt x="0" y="58"/>
                    <a:pt x="0" y="58"/>
                  </a:cubicBezTo>
                  <a:cubicBezTo>
                    <a:pt x="16" y="51"/>
                    <a:pt x="38" y="42"/>
                    <a:pt x="61" y="42"/>
                  </a:cubicBezTo>
                  <a:close/>
                </a:path>
              </a:pathLst>
            </a:custGeom>
            <a:solidFill>
              <a:schemeClr val="accent1"/>
            </a:solidFill>
            <a:ln>
              <a:noFill/>
            </a:ln>
          </p:spPr>
          <p:txBody>
            <a:bodyPr vert="horz" wrap="square" lIns="121882" tIns="60941" rIns="121882" bIns="60941" numCol="1" anchor="t" anchorCtr="0" compatLnSpc="1"/>
            <a:lstStyle/>
            <a:p>
              <a:endParaRPr lang="zh-CN" altLang="en-US" sz="1865"/>
            </a:p>
          </p:txBody>
        </p:sp>
        <p:sp>
          <p:nvSpPr>
            <p:cNvPr id="41" name="Freeform 17"/>
            <p:cNvSpPr/>
            <p:nvPr/>
          </p:nvSpPr>
          <p:spPr bwMode="auto">
            <a:xfrm>
              <a:off x="6063797" y="1733051"/>
              <a:ext cx="513956" cy="160611"/>
            </a:xfrm>
            <a:custGeom>
              <a:avLst/>
              <a:gdLst>
                <a:gd name="T0" fmla="*/ 61 w 122"/>
                <a:gd name="T1" fmla="*/ 0 h 38"/>
                <a:gd name="T2" fmla="*/ 0 w 122"/>
                <a:gd name="T3" fmla="*/ 20 h 38"/>
                <a:gd name="T4" fmla="*/ 0 w 122"/>
                <a:gd name="T5" fmla="*/ 38 h 38"/>
                <a:gd name="T6" fmla="*/ 61 w 122"/>
                <a:gd name="T7" fmla="*/ 18 h 38"/>
                <a:gd name="T8" fmla="*/ 122 w 122"/>
                <a:gd name="T9" fmla="*/ 38 h 38"/>
                <a:gd name="T10" fmla="*/ 122 w 122"/>
                <a:gd name="T11" fmla="*/ 20 h 38"/>
                <a:gd name="T12" fmla="*/ 61 w 122"/>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22" h="38">
                  <a:moveTo>
                    <a:pt x="61" y="0"/>
                  </a:moveTo>
                  <a:cubicBezTo>
                    <a:pt x="27" y="0"/>
                    <a:pt x="0" y="9"/>
                    <a:pt x="0" y="20"/>
                  </a:cubicBezTo>
                  <a:cubicBezTo>
                    <a:pt x="0" y="38"/>
                    <a:pt x="0" y="38"/>
                    <a:pt x="0" y="38"/>
                  </a:cubicBezTo>
                  <a:cubicBezTo>
                    <a:pt x="0" y="27"/>
                    <a:pt x="27" y="18"/>
                    <a:pt x="61" y="18"/>
                  </a:cubicBezTo>
                  <a:cubicBezTo>
                    <a:pt x="95" y="18"/>
                    <a:pt x="122" y="27"/>
                    <a:pt x="122" y="38"/>
                  </a:cubicBezTo>
                  <a:cubicBezTo>
                    <a:pt x="122" y="20"/>
                    <a:pt x="122" y="20"/>
                    <a:pt x="122" y="20"/>
                  </a:cubicBezTo>
                  <a:cubicBezTo>
                    <a:pt x="122" y="9"/>
                    <a:pt x="95" y="0"/>
                    <a:pt x="61" y="0"/>
                  </a:cubicBezTo>
                  <a:close/>
                </a:path>
              </a:pathLst>
            </a:custGeom>
            <a:gradFill flip="none" rotWithShape="1">
              <a:gsLst>
                <a:gs pos="0">
                  <a:srgbClr val="DDDAD6"/>
                </a:gs>
                <a:gs pos="38000">
                  <a:srgbClr val="8B878D"/>
                </a:gs>
                <a:gs pos="63000">
                  <a:srgbClr val="F3F4F4">
                    <a:alpha val="51765"/>
                  </a:srgbClr>
                </a:gs>
                <a:gs pos="100000">
                  <a:srgbClr val="D1DDD4"/>
                </a:gs>
              </a:gsLst>
              <a:lin ang="10800000" scaled="1"/>
              <a:tileRect/>
            </a:gradFill>
            <a:ln>
              <a:noFill/>
            </a:ln>
          </p:spPr>
          <p:txBody>
            <a:bodyPr vert="horz" wrap="square" lIns="121882" tIns="60941" rIns="121882" bIns="60941" numCol="1" anchor="t" anchorCtr="0" compatLnSpc="1"/>
            <a:lstStyle/>
            <a:p>
              <a:endParaRPr lang="zh-CN" altLang="en-US" sz="1865"/>
            </a:p>
          </p:txBody>
        </p:sp>
        <p:grpSp>
          <p:nvGrpSpPr>
            <p:cNvPr id="3" name="组合 41"/>
            <p:cNvGrpSpPr/>
            <p:nvPr/>
          </p:nvGrpSpPr>
          <p:grpSpPr>
            <a:xfrm>
              <a:off x="6065583" y="5246774"/>
              <a:ext cx="510383" cy="389037"/>
              <a:chOff x="6065583" y="5246774"/>
              <a:chExt cx="510383" cy="389037"/>
            </a:xfrm>
          </p:grpSpPr>
          <p:sp>
            <p:nvSpPr>
              <p:cNvPr id="43" name="Freeform 33"/>
              <p:cNvSpPr/>
              <p:nvPr/>
            </p:nvSpPr>
            <p:spPr bwMode="auto">
              <a:xfrm>
                <a:off x="6065583" y="5281936"/>
                <a:ext cx="201656" cy="349776"/>
              </a:xfrm>
              <a:custGeom>
                <a:avLst/>
                <a:gdLst>
                  <a:gd name="T0" fmla="*/ 28 w 48"/>
                  <a:gd name="T1" fmla="*/ 0 h 83"/>
                  <a:gd name="T2" fmla="*/ 0 w 48"/>
                  <a:gd name="T3" fmla="*/ 9 h 83"/>
                  <a:gd name="T4" fmla="*/ 31 w 48"/>
                  <a:gd name="T5" fmla="*/ 78 h 83"/>
                  <a:gd name="T6" fmla="*/ 47 w 48"/>
                  <a:gd name="T7" fmla="*/ 83 h 83"/>
                  <a:gd name="T8" fmla="*/ 48 w 48"/>
                  <a:gd name="T9" fmla="*/ 83 h 83"/>
                  <a:gd name="T10" fmla="*/ 28 w 48"/>
                  <a:gd name="T11" fmla="*/ 0 h 83"/>
                </a:gdLst>
                <a:ahLst/>
                <a:cxnLst>
                  <a:cxn ang="0">
                    <a:pos x="T0" y="T1"/>
                  </a:cxn>
                  <a:cxn ang="0">
                    <a:pos x="T2" y="T3"/>
                  </a:cxn>
                  <a:cxn ang="0">
                    <a:pos x="T4" y="T5"/>
                  </a:cxn>
                  <a:cxn ang="0">
                    <a:pos x="T6" y="T7"/>
                  </a:cxn>
                  <a:cxn ang="0">
                    <a:pos x="T8" y="T9"/>
                  </a:cxn>
                  <a:cxn ang="0">
                    <a:pos x="T10" y="T11"/>
                  </a:cxn>
                </a:cxnLst>
                <a:rect l="0" t="0" r="r" b="b"/>
                <a:pathLst>
                  <a:path w="48" h="83">
                    <a:moveTo>
                      <a:pt x="28" y="0"/>
                    </a:moveTo>
                    <a:cubicBezTo>
                      <a:pt x="21" y="4"/>
                      <a:pt x="13" y="8"/>
                      <a:pt x="0" y="9"/>
                    </a:cubicBezTo>
                    <a:cubicBezTo>
                      <a:pt x="31" y="78"/>
                      <a:pt x="31" y="78"/>
                      <a:pt x="31" y="78"/>
                    </a:cubicBezTo>
                    <a:cubicBezTo>
                      <a:pt x="47" y="83"/>
                      <a:pt x="47" y="83"/>
                      <a:pt x="47" y="83"/>
                    </a:cubicBezTo>
                    <a:cubicBezTo>
                      <a:pt x="48" y="83"/>
                      <a:pt x="48" y="83"/>
                      <a:pt x="48" y="83"/>
                    </a:cubicBezTo>
                    <a:lnTo>
                      <a:pt x="28" y="0"/>
                    </a:lnTo>
                    <a:close/>
                  </a:path>
                </a:pathLst>
              </a:custGeom>
              <a:gradFill>
                <a:gsLst>
                  <a:gs pos="0">
                    <a:srgbClr val="F3E1CB">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4" name="Freeform 34"/>
              <p:cNvSpPr/>
              <p:nvPr/>
            </p:nvSpPr>
            <p:spPr bwMode="auto">
              <a:xfrm>
                <a:off x="6383233" y="5287290"/>
                <a:ext cx="192733" cy="346207"/>
              </a:xfrm>
              <a:custGeom>
                <a:avLst/>
                <a:gdLst>
                  <a:gd name="T0" fmla="*/ 0 w 46"/>
                  <a:gd name="T1" fmla="*/ 82 h 82"/>
                  <a:gd name="T2" fmla="*/ 14 w 46"/>
                  <a:gd name="T3" fmla="*/ 79 h 82"/>
                  <a:gd name="T4" fmla="*/ 46 w 46"/>
                  <a:gd name="T5" fmla="*/ 8 h 82"/>
                  <a:gd name="T6" fmla="*/ 19 w 46"/>
                  <a:gd name="T7" fmla="*/ 0 h 82"/>
                  <a:gd name="T8" fmla="*/ 0 w 46"/>
                  <a:gd name="T9" fmla="*/ 82 h 82"/>
                </a:gdLst>
                <a:ahLst/>
                <a:cxnLst>
                  <a:cxn ang="0">
                    <a:pos x="T0" y="T1"/>
                  </a:cxn>
                  <a:cxn ang="0">
                    <a:pos x="T2" y="T3"/>
                  </a:cxn>
                  <a:cxn ang="0">
                    <a:pos x="T4" y="T5"/>
                  </a:cxn>
                  <a:cxn ang="0">
                    <a:pos x="T6" y="T7"/>
                  </a:cxn>
                  <a:cxn ang="0">
                    <a:pos x="T8" y="T9"/>
                  </a:cxn>
                </a:cxnLst>
                <a:rect l="0" t="0" r="r" b="b"/>
                <a:pathLst>
                  <a:path w="46" h="82">
                    <a:moveTo>
                      <a:pt x="0" y="82"/>
                    </a:moveTo>
                    <a:cubicBezTo>
                      <a:pt x="14" y="79"/>
                      <a:pt x="14" y="79"/>
                      <a:pt x="14" y="79"/>
                    </a:cubicBezTo>
                    <a:cubicBezTo>
                      <a:pt x="46" y="8"/>
                      <a:pt x="46" y="8"/>
                      <a:pt x="46" y="8"/>
                    </a:cubicBezTo>
                    <a:cubicBezTo>
                      <a:pt x="33" y="8"/>
                      <a:pt x="25" y="4"/>
                      <a:pt x="19" y="0"/>
                    </a:cubicBezTo>
                    <a:lnTo>
                      <a:pt x="0" y="82"/>
                    </a:lnTo>
                    <a:close/>
                  </a:path>
                </a:pathLst>
              </a:custGeom>
              <a:gradFill>
                <a:gsLst>
                  <a:gs pos="0">
                    <a:srgbClr val="C6A781">
                      <a:alpha val="51765"/>
                    </a:srgbClr>
                  </a:gs>
                  <a:gs pos="100000">
                    <a:srgbClr val="E7C397"/>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sp>
            <p:nvSpPr>
              <p:cNvPr id="45" name="Freeform 35"/>
              <p:cNvSpPr/>
              <p:nvPr/>
            </p:nvSpPr>
            <p:spPr bwMode="auto">
              <a:xfrm>
                <a:off x="6186037" y="5246774"/>
                <a:ext cx="278393" cy="389037"/>
              </a:xfrm>
              <a:custGeom>
                <a:avLst/>
                <a:gdLst>
                  <a:gd name="T0" fmla="*/ 54 w 66"/>
                  <a:gd name="T1" fmla="*/ 4 h 92"/>
                  <a:gd name="T2" fmla="*/ 33 w 66"/>
                  <a:gd name="T3" fmla="*/ 0 h 92"/>
                  <a:gd name="T4" fmla="*/ 13 w 66"/>
                  <a:gd name="T5" fmla="*/ 3 h 92"/>
                  <a:gd name="T6" fmla="*/ 0 w 66"/>
                  <a:gd name="T7" fmla="*/ 9 h 92"/>
                  <a:gd name="T8" fmla="*/ 19 w 66"/>
                  <a:gd name="T9" fmla="*/ 92 h 92"/>
                  <a:gd name="T10" fmla="*/ 47 w 66"/>
                  <a:gd name="T11" fmla="*/ 92 h 92"/>
                  <a:gd name="T12" fmla="*/ 47 w 66"/>
                  <a:gd name="T13" fmla="*/ 91 h 92"/>
                  <a:gd name="T14" fmla="*/ 66 w 66"/>
                  <a:gd name="T15" fmla="*/ 10 h 92"/>
                  <a:gd name="T16" fmla="*/ 54 w 66"/>
                  <a:gd name="T17"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92">
                    <a:moveTo>
                      <a:pt x="54" y="4"/>
                    </a:moveTo>
                    <a:cubicBezTo>
                      <a:pt x="48" y="1"/>
                      <a:pt x="42" y="0"/>
                      <a:pt x="33" y="0"/>
                    </a:cubicBezTo>
                    <a:cubicBezTo>
                      <a:pt x="24" y="0"/>
                      <a:pt x="18" y="1"/>
                      <a:pt x="13" y="3"/>
                    </a:cubicBezTo>
                    <a:cubicBezTo>
                      <a:pt x="8" y="5"/>
                      <a:pt x="4" y="7"/>
                      <a:pt x="0" y="9"/>
                    </a:cubicBezTo>
                    <a:cubicBezTo>
                      <a:pt x="19" y="92"/>
                      <a:pt x="19" y="92"/>
                      <a:pt x="19" y="92"/>
                    </a:cubicBezTo>
                    <a:cubicBezTo>
                      <a:pt x="47" y="92"/>
                      <a:pt x="47" y="92"/>
                      <a:pt x="47" y="92"/>
                    </a:cubicBezTo>
                    <a:cubicBezTo>
                      <a:pt x="47" y="91"/>
                      <a:pt x="47" y="91"/>
                      <a:pt x="47" y="91"/>
                    </a:cubicBezTo>
                    <a:cubicBezTo>
                      <a:pt x="66" y="10"/>
                      <a:pt x="66" y="10"/>
                      <a:pt x="66" y="10"/>
                    </a:cubicBezTo>
                    <a:cubicBezTo>
                      <a:pt x="62" y="8"/>
                      <a:pt x="58" y="5"/>
                      <a:pt x="54" y="4"/>
                    </a:cubicBezTo>
                    <a:close/>
                  </a:path>
                </a:pathLst>
              </a:custGeom>
              <a:gradFill>
                <a:gsLst>
                  <a:gs pos="0">
                    <a:srgbClr val="E7C397">
                      <a:alpha val="51765"/>
                    </a:srgbClr>
                  </a:gs>
                  <a:gs pos="100000">
                    <a:srgbClr val="C6A781"/>
                  </a:gs>
                </a:gsLst>
                <a:lin ang="10800000" scaled="1"/>
              </a:gradFill>
              <a:ln>
                <a:noFill/>
              </a:ln>
            </p:spPr>
            <p:txBody>
              <a:bodyPr vert="horz" wrap="square" lIns="121882" tIns="60941" rIns="121882" bIns="60941"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65"/>
              </a:p>
            </p:txBody>
          </p:sp>
        </p:grpSp>
      </p:grpSp>
      <p:grpSp>
        <p:nvGrpSpPr>
          <p:cNvPr id="6" name="组合 48"/>
          <p:cNvGrpSpPr/>
          <p:nvPr/>
        </p:nvGrpSpPr>
        <p:grpSpPr>
          <a:xfrm>
            <a:off x="1788656" y="1591234"/>
            <a:ext cx="3693317" cy="1098245"/>
            <a:chOff x="2373281" y="1600503"/>
            <a:chExt cx="3270028" cy="972076"/>
          </a:xfrm>
        </p:grpSpPr>
        <p:sp>
          <p:nvSpPr>
            <p:cNvPr id="52" name="Freeform 19"/>
            <p:cNvSpPr/>
            <p:nvPr/>
          </p:nvSpPr>
          <p:spPr bwMode="auto">
            <a:xfrm>
              <a:off x="3783147" y="2164068"/>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3" name="Freeform 21"/>
            <p:cNvSpPr/>
            <p:nvPr/>
          </p:nvSpPr>
          <p:spPr bwMode="auto">
            <a:xfrm>
              <a:off x="4374519" y="2164068"/>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4" name="Freeform 20"/>
            <p:cNvSpPr/>
            <p:nvPr/>
          </p:nvSpPr>
          <p:spPr bwMode="auto">
            <a:xfrm>
              <a:off x="4877103" y="1912561"/>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5" name="Freeform 22"/>
            <p:cNvSpPr/>
            <p:nvPr/>
          </p:nvSpPr>
          <p:spPr bwMode="auto">
            <a:xfrm>
              <a:off x="3782659" y="1785124"/>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6" name="Rectangle 23"/>
            <p:cNvSpPr>
              <a:spLocks noChangeArrowheads="1"/>
            </p:cNvSpPr>
            <p:nvPr/>
          </p:nvSpPr>
          <p:spPr bwMode="auto">
            <a:xfrm>
              <a:off x="3325151" y="1974099"/>
              <a:ext cx="457508" cy="436928"/>
            </a:xfrm>
            <a:prstGeom prst="rect">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7" name="组合 56"/>
            <p:cNvGrpSpPr/>
            <p:nvPr/>
          </p:nvGrpSpPr>
          <p:grpSpPr>
            <a:xfrm>
              <a:off x="2373281" y="1600503"/>
              <a:ext cx="1095484" cy="972076"/>
              <a:chOff x="3870399" y="2049268"/>
              <a:chExt cx="1098550" cy="974795"/>
            </a:xfrm>
            <a:effectLst>
              <a:outerShdw blurRad="50800" dist="38100" dir="8100000" algn="tr" rotWithShape="0">
                <a:prstClr val="black">
                  <a:alpha val="40000"/>
                </a:prstClr>
              </a:outerShdw>
            </a:effectLst>
          </p:grpSpPr>
          <p:sp>
            <p:nvSpPr>
              <p:cNvPr id="58" name="Freeform 26"/>
              <p:cNvSpPr/>
              <p:nvPr/>
            </p:nvSpPr>
            <p:spPr bwMode="auto">
              <a:xfrm>
                <a:off x="3870399" y="2517650"/>
                <a:ext cx="1098550" cy="506413"/>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59" name="Oval 27"/>
              <p:cNvSpPr>
                <a:spLocks noChangeArrowheads="1"/>
              </p:cNvSpPr>
              <p:nvPr/>
            </p:nvSpPr>
            <p:spPr bwMode="auto">
              <a:xfrm>
                <a:off x="3870399" y="2049268"/>
                <a:ext cx="1098550" cy="869950"/>
              </a:xfrm>
              <a:prstGeom prst="ellipse">
                <a:avLst/>
              </a:prstGeom>
              <a:solidFill>
                <a:schemeClr val="accent1"/>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50" name="TextBox 49"/>
          <p:cNvSpPr txBox="1"/>
          <p:nvPr/>
        </p:nvSpPr>
        <p:spPr>
          <a:xfrm>
            <a:off x="2240390" y="1776829"/>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1</a:t>
            </a:r>
            <a:endParaRPr lang="zh-CN" altLang="en-US" sz="2400" b="1" dirty="0">
              <a:solidFill>
                <a:schemeClr val="bg1"/>
              </a:solidFill>
              <a:latin typeface="微软雅黑" panose="020B0503020204020204" charset="-122"/>
              <a:ea typeface="微软雅黑" panose="020B0503020204020204" charset="-122"/>
            </a:endParaRPr>
          </a:p>
        </p:txBody>
      </p:sp>
      <p:grpSp>
        <p:nvGrpSpPr>
          <p:cNvPr id="9" name="组合 74"/>
          <p:cNvGrpSpPr/>
          <p:nvPr/>
        </p:nvGrpSpPr>
        <p:grpSpPr>
          <a:xfrm>
            <a:off x="1788656" y="2799566"/>
            <a:ext cx="3693317" cy="1081565"/>
            <a:chOff x="2373281" y="2426791"/>
            <a:chExt cx="3270028" cy="957312"/>
          </a:xfrm>
        </p:grpSpPr>
        <p:sp>
          <p:nvSpPr>
            <p:cNvPr id="78"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79"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0"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1" name="Freeform 22"/>
            <p:cNvSpPr/>
            <p:nvPr/>
          </p:nvSpPr>
          <p:spPr bwMode="auto">
            <a:xfrm>
              <a:off x="3782659"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2" name="Rectangle 23"/>
            <p:cNvSpPr>
              <a:spLocks noChangeArrowheads="1"/>
            </p:cNvSpPr>
            <p:nvPr/>
          </p:nvSpPr>
          <p:spPr bwMode="auto">
            <a:xfrm>
              <a:off x="3325151" y="2763662"/>
              <a:ext cx="457508" cy="436928"/>
            </a:xfrm>
            <a:prstGeom prst="rect">
              <a:avLst/>
            </a:prstGeom>
            <a:solidFill>
              <a:schemeClr val="accent2"/>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10" name="组合 82"/>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84"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2">
                      <a:lumMod val="75000"/>
                    </a:schemeClr>
                  </a:gs>
                  <a:gs pos="50000">
                    <a:schemeClr val="accent2">
                      <a:lumMod val="75000"/>
                    </a:schemeClr>
                  </a:gs>
                  <a:gs pos="100000">
                    <a:schemeClr val="accent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85" name="Oval 27"/>
              <p:cNvSpPr>
                <a:spLocks noChangeArrowheads="1"/>
              </p:cNvSpPr>
              <p:nvPr/>
            </p:nvSpPr>
            <p:spPr bwMode="auto">
              <a:xfrm>
                <a:off x="2373281" y="2454941"/>
                <a:ext cx="1095484" cy="86752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76" name="TextBox 75"/>
          <p:cNvSpPr txBox="1"/>
          <p:nvPr/>
        </p:nvSpPr>
        <p:spPr>
          <a:xfrm>
            <a:off x="2240390" y="3034011"/>
            <a:ext cx="373821" cy="461537"/>
          </a:xfrm>
          <a:prstGeom prst="rect">
            <a:avLst/>
          </a:prstGeom>
          <a:noFill/>
        </p:spPr>
        <p:txBody>
          <a:bodyPr wrap="none" rtlCol="0">
            <a:spAutoFit/>
          </a:bodyPr>
          <a:lstStyle/>
          <a:p>
            <a:r>
              <a:rPr lang="en-US" altLang="zh-CN" sz="2400" b="1" dirty="0">
                <a:solidFill>
                  <a:schemeClr val="bg1"/>
                </a:solidFill>
                <a:latin typeface="微软雅黑" panose="020B0503020204020204" charset="-122"/>
                <a:ea typeface="微软雅黑" panose="020B0503020204020204" charset="-122"/>
              </a:rPr>
              <a:t>2</a:t>
            </a:r>
            <a:endParaRPr lang="zh-CN" altLang="en-US" sz="2400" b="1" dirty="0">
              <a:solidFill>
                <a:schemeClr val="bg1"/>
              </a:solidFill>
              <a:latin typeface="微软雅黑" panose="020B0503020204020204" charset="-122"/>
              <a:ea typeface="微软雅黑" panose="020B0503020204020204" charset="-122"/>
            </a:endParaRPr>
          </a:p>
        </p:txBody>
      </p:sp>
      <p:grpSp>
        <p:nvGrpSpPr>
          <p:cNvPr id="5" name="组合 4"/>
          <p:cNvGrpSpPr/>
          <p:nvPr/>
        </p:nvGrpSpPr>
        <p:grpSpPr>
          <a:xfrm>
            <a:off x="6269990" y="1907540"/>
            <a:ext cx="2426970" cy="3590290"/>
            <a:chOff x="9874" y="3004"/>
            <a:chExt cx="3822" cy="5654"/>
          </a:xfrm>
        </p:grpSpPr>
        <p:grpSp>
          <p:nvGrpSpPr>
            <p:cNvPr id="12" name="组合 86"/>
            <p:cNvGrpSpPr/>
            <p:nvPr/>
          </p:nvGrpSpPr>
          <p:grpSpPr>
            <a:xfrm rot="0">
              <a:off x="10342" y="3021"/>
              <a:ext cx="3354" cy="1973"/>
              <a:chOff x="1513239" y="1759857"/>
              <a:chExt cx="1885772" cy="1108917"/>
            </a:xfrm>
          </p:grpSpPr>
          <p:sp>
            <p:nvSpPr>
              <p:cNvPr id="99" name="TextBox 98"/>
              <p:cNvSpPr txBox="1"/>
              <p:nvPr/>
            </p:nvSpPr>
            <p:spPr>
              <a:xfrm>
                <a:off x="1513239" y="2184120"/>
                <a:ext cx="1885772" cy="684654"/>
              </a:xfrm>
              <a:prstGeom prst="rect">
                <a:avLst/>
              </a:prstGeom>
              <a:noFill/>
            </p:spPr>
            <p:txBody>
              <a:bodyPr wrap="square" rtlCol="0">
                <a:spAutoFit/>
              </a:bodyPr>
              <a:lstStyle/>
              <a:p>
                <a:pPr algn="l"/>
                <a:r>
                  <a:rPr lang="en-US"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统一了</a:t>
                </a:r>
                <a:r>
                  <a:rPr lang="en-US" altLang="zh-CN" sz="1200" dirty="0">
                    <a:solidFill>
                      <a:schemeClr val="bg1">
                        <a:lumMod val="50000"/>
                      </a:schemeClr>
                    </a:solidFill>
                    <a:latin typeface="微软雅黑" panose="020B0503020204020204" charset="-122"/>
                    <a:ea typeface="微软雅黑" panose="020B0503020204020204" charset="-122"/>
                  </a:rPr>
                  <a:t>Booch</a:t>
                </a:r>
                <a:r>
                  <a:rPr lang="zh-CN" altLang="en-US" sz="1200" dirty="0">
                    <a:solidFill>
                      <a:schemeClr val="bg1">
                        <a:lumMod val="50000"/>
                      </a:schemeClr>
                    </a:solidFill>
                    <a:latin typeface="微软雅黑" panose="020B0503020204020204" charset="-122"/>
                    <a:ea typeface="微软雅黑" panose="020B0503020204020204" charset="-122"/>
                  </a:rPr>
                  <a:t>，</a:t>
                </a:r>
                <a:r>
                  <a:rPr lang="en-US" altLang="zh-CN" sz="1200" dirty="0">
                    <a:solidFill>
                      <a:schemeClr val="bg1">
                        <a:lumMod val="50000"/>
                      </a:schemeClr>
                    </a:solidFill>
                    <a:latin typeface="微软雅黑" panose="020B0503020204020204" charset="-122"/>
                    <a:ea typeface="微软雅黑" panose="020B0503020204020204" charset="-122"/>
                  </a:rPr>
                  <a:t>OMT</a:t>
                </a:r>
                <a:r>
                  <a:rPr lang="zh-CN" altLang="en-US" sz="1200" dirty="0">
                    <a:solidFill>
                      <a:schemeClr val="bg1">
                        <a:lumMod val="50000"/>
                      </a:schemeClr>
                    </a:solidFill>
                    <a:latin typeface="微软雅黑" panose="020B0503020204020204" charset="-122"/>
                    <a:ea typeface="微软雅黑" panose="020B0503020204020204" charset="-122"/>
                  </a:rPr>
                  <a:t>和</a:t>
                </a:r>
                <a:r>
                  <a:rPr lang="en-US" altLang="zh-CN" sz="1200" dirty="0">
                    <a:solidFill>
                      <a:schemeClr val="bg1">
                        <a:lumMod val="50000"/>
                      </a:schemeClr>
                    </a:solidFill>
                    <a:latin typeface="微软雅黑" panose="020B0503020204020204" charset="-122"/>
                    <a:ea typeface="微软雅黑" panose="020B0503020204020204" charset="-122"/>
                  </a:rPr>
                  <a:t>OOSE</a:t>
                </a:r>
                <a:r>
                  <a:rPr lang="zh-CN" altLang="en-US" sz="1200" dirty="0">
                    <a:solidFill>
                      <a:schemeClr val="bg1">
                        <a:lumMod val="50000"/>
                      </a:schemeClr>
                    </a:solidFill>
                    <a:latin typeface="微软雅黑" panose="020B0503020204020204" charset="-122"/>
                    <a:ea typeface="微软雅黑" panose="020B0503020204020204" charset="-122"/>
                  </a:rPr>
                  <a:t>等方法中的基本概念和符号</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3" name="组合 99"/>
              <p:cNvGrpSpPr/>
              <p:nvPr/>
            </p:nvGrpSpPr>
            <p:grpSpPr>
              <a:xfrm>
                <a:off x="1613039" y="1759857"/>
                <a:ext cx="1488541" cy="398055"/>
                <a:chOff x="864156" y="1192393"/>
                <a:chExt cx="1488541" cy="398055"/>
              </a:xfrm>
            </p:grpSpPr>
            <p:sp>
              <p:nvSpPr>
                <p:cNvPr id="101" name="矩形 100"/>
                <p:cNvSpPr/>
                <p:nvPr/>
              </p:nvSpPr>
              <p:spPr>
                <a:xfrm>
                  <a:off x="864156" y="1194448"/>
                  <a:ext cx="1488541"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102" name="TextBox 101"/>
                <p:cNvSpPr txBox="1"/>
                <p:nvPr/>
              </p:nvSpPr>
              <p:spPr>
                <a:xfrm>
                  <a:off x="1353042"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统一</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4" name="组合 87"/>
            <p:cNvGrpSpPr/>
            <p:nvPr/>
          </p:nvGrpSpPr>
          <p:grpSpPr>
            <a:xfrm rot="0">
              <a:off x="10342" y="5054"/>
              <a:ext cx="3354" cy="1727"/>
              <a:chOff x="1513239" y="1759857"/>
              <a:chExt cx="1885773" cy="970575"/>
            </a:xfrm>
          </p:grpSpPr>
          <p:sp>
            <p:nvSpPr>
              <p:cNvPr id="95" name="TextBox 94"/>
              <p:cNvSpPr txBox="1"/>
              <p:nvPr/>
            </p:nvSpPr>
            <p:spPr>
              <a:xfrm>
                <a:off x="1513239" y="2159390"/>
                <a:ext cx="1885773" cy="571042"/>
              </a:xfrm>
              <a:prstGeom prst="rect">
                <a:avLst/>
              </a:prstGeom>
              <a:noFill/>
            </p:spPr>
            <p:txBody>
              <a:bodyPr wrap="square" rtlCol="0">
                <a:spAutoFit/>
              </a:bodyPr>
              <a:lstStyle/>
              <a:p>
                <a:pPr algn="l"/>
                <a:r>
                  <a:rPr lang="en-US" altLang="zh-CN"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吸收了面向对象领域中各种优秀的思想，其中也包括非</a:t>
                </a:r>
                <a:r>
                  <a:rPr lang="en-US" altLang="zh-CN" sz="1200" dirty="0">
                    <a:solidFill>
                      <a:schemeClr val="bg1">
                        <a:lumMod val="50000"/>
                      </a:schemeClr>
                    </a:solidFill>
                    <a:latin typeface="微软雅黑" panose="020B0503020204020204" charset="-122"/>
                    <a:ea typeface="微软雅黑" panose="020B0503020204020204" charset="-122"/>
                  </a:rPr>
                  <a:t>OO</a:t>
                </a:r>
                <a:r>
                  <a:rPr lang="zh-CN" altLang="en-US" sz="1200" dirty="0">
                    <a:solidFill>
                      <a:schemeClr val="bg1">
                        <a:lumMod val="50000"/>
                      </a:schemeClr>
                    </a:solidFill>
                    <a:latin typeface="微软雅黑" panose="020B0503020204020204" charset="-122"/>
                    <a:ea typeface="微软雅黑" panose="020B0503020204020204" charset="-122"/>
                  </a:rPr>
                  <a:t>方法的影响</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5" name="组合 95"/>
              <p:cNvGrpSpPr/>
              <p:nvPr/>
            </p:nvGrpSpPr>
            <p:grpSpPr>
              <a:xfrm>
                <a:off x="1613039" y="1759857"/>
                <a:ext cx="1488541" cy="398055"/>
                <a:chOff x="864156" y="1192393"/>
                <a:chExt cx="1488541" cy="398055"/>
              </a:xfrm>
            </p:grpSpPr>
            <p:sp>
              <p:nvSpPr>
                <p:cNvPr id="97" name="矩形 96"/>
                <p:cNvSpPr/>
                <p:nvPr/>
              </p:nvSpPr>
              <p:spPr>
                <a:xfrm>
                  <a:off x="864156" y="1194448"/>
                  <a:ext cx="1488541" cy="3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8" name="TextBox 97"/>
                <p:cNvSpPr txBox="1"/>
                <p:nvPr/>
              </p:nvSpPr>
              <p:spPr>
                <a:xfrm>
                  <a:off x="1353042"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吸收</a:t>
                  </a:r>
                  <a:endParaRPr lang="zh-CN" altLang="en-US" sz="1600" dirty="0">
                    <a:solidFill>
                      <a:schemeClr val="bg1"/>
                    </a:solidFill>
                    <a:latin typeface="微软雅黑" panose="020B0503020204020204" charset="-122"/>
                    <a:ea typeface="微软雅黑" panose="020B0503020204020204" charset="-122"/>
                  </a:endParaRPr>
                </a:p>
              </p:txBody>
            </p:sp>
          </p:grpSp>
        </p:grpSp>
        <p:grpSp>
          <p:nvGrpSpPr>
            <p:cNvPr id="16" name="组合 88"/>
            <p:cNvGrpSpPr/>
            <p:nvPr/>
          </p:nvGrpSpPr>
          <p:grpSpPr>
            <a:xfrm rot="0">
              <a:off x="10342" y="7087"/>
              <a:ext cx="3354" cy="1436"/>
              <a:chOff x="1513239" y="1759857"/>
              <a:chExt cx="1885773" cy="807019"/>
            </a:xfrm>
          </p:grpSpPr>
          <p:sp>
            <p:nvSpPr>
              <p:cNvPr id="91" name="TextBox 90"/>
              <p:cNvSpPr txBox="1"/>
              <p:nvPr/>
            </p:nvSpPr>
            <p:spPr>
              <a:xfrm>
                <a:off x="1513239" y="2159390"/>
                <a:ext cx="1885773" cy="407486"/>
              </a:xfrm>
              <a:prstGeom prst="rect">
                <a:avLst/>
              </a:prstGeom>
              <a:noFill/>
            </p:spPr>
            <p:txBody>
              <a:bodyPr wrap="square" rtlCol="0">
                <a:spAutoFit/>
              </a:bodyPr>
              <a:lstStyle/>
              <a:p>
                <a:pPr algn="l"/>
                <a:r>
                  <a:rPr lang="en-US" altLang="zh-CN" sz="1200" dirty="0">
                    <a:solidFill>
                      <a:schemeClr val="bg1">
                        <a:lumMod val="50000"/>
                      </a:schemeClr>
                    </a:solidFill>
                    <a:latin typeface="微软雅黑" panose="020B0503020204020204" charset="-122"/>
                    <a:ea typeface="微软雅黑" panose="020B0503020204020204" charset="-122"/>
                  </a:rPr>
                  <a:t>UML</a:t>
                </a:r>
                <a:r>
                  <a:rPr lang="zh-CN" altLang="en-US" sz="1200" dirty="0">
                    <a:solidFill>
                      <a:schemeClr val="bg1">
                        <a:lumMod val="50000"/>
                      </a:schemeClr>
                    </a:solidFill>
                    <a:latin typeface="微软雅黑" panose="020B0503020204020204" charset="-122"/>
                    <a:ea typeface="微软雅黑" panose="020B0503020204020204" charset="-122"/>
                  </a:rPr>
                  <a:t>在演变过程中还提出了一些新的概念。</a:t>
                </a:r>
                <a:endParaRPr lang="zh-CN" altLang="en-US" sz="1200" dirty="0">
                  <a:solidFill>
                    <a:schemeClr val="bg1">
                      <a:lumMod val="50000"/>
                    </a:schemeClr>
                  </a:solidFill>
                  <a:latin typeface="微软雅黑" panose="020B0503020204020204" charset="-122"/>
                  <a:ea typeface="微软雅黑" panose="020B0503020204020204" charset="-122"/>
                </a:endParaRPr>
              </a:p>
            </p:txBody>
          </p:sp>
          <p:grpSp>
            <p:nvGrpSpPr>
              <p:cNvPr id="17" name="组合 91"/>
              <p:cNvGrpSpPr/>
              <p:nvPr/>
            </p:nvGrpSpPr>
            <p:grpSpPr>
              <a:xfrm>
                <a:off x="1613039" y="1759857"/>
                <a:ext cx="1488541" cy="398055"/>
                <a:chOff x="864156" y="1192393"/>
                <a:chExt cx="1488541" cy="398055"/>
              </a:xfrm>
            </p:grpSpPr>
            <p:sp>
              <p:nvSpPr>
                <p:cNvPr id="93" name="矩形 92"/>
                <p:cNvSpPr/>
                <p:nvPr/>
              </p:nvSpPr>
              <p:spPr>
                <a:xfrm>
                  <a:off x="864156" y="1194448"/>
                  <a:ext cx="1488541" cy="3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latin typeface="微软雅黑" panose="020B0503020204020204" charset="-122"/>
                    <a:ea typeface="微软雅黑" panose="020B0503020204020204" charset="-122"/>
                  </a:endParaRPr>
                </a:p>
              </p:txBody>
            </p:sp>
            <p:sp>
              <p:nvSpPr>
                <p:cNvPr id="94" name="TextBox 93"/>
                <p:cNvSpPr txBox="1"/>
                <p:nvPr/>
              </p:nvSpPr>
              <p:spPr>
                <a:xfrm>
                  <a:off x="1353041" y="1192393"/>
                  <a:ext cx="521743" cy="298448"/>
                </a:xfrm>
                <a:prstGeom prst="rect">
                  <a:avLst/>
                </a:prstGeom>
                <a:noFill/>
              </p:spPr>
              <p:txBody>
                <a:bodyPr wrap="none" rtlCol="0">
                  <a:spAutoFit/>
                </a:bodyPr>
                <a:lstStyle/>
                <a:p>
                  <a:pPr algn="ctr"/>
                  <a:r>
                    <a:rPr lang="zh-CN" altLang="en-US" sz="1600" dirty="0">
                      <a:solidFill>
                        <a:schemeClr val="bg1"/>
                      </a:solidFill>
                      <a:latin typeface="微软雅黑" panose="020B0503020204020204" charset="-122"/>
                      <a:ea typeface="微软雅黑" panose="020B0503020204020204" charset="-122"/>
                    </a:rPr>
                    <a:t>创新</a:t>
                  </a:r>
                  <a:endParaRPr lang="zh-CN" altLang="en-US" sz="1600" dirty="0">
                    <a:solidFill>
                      <a:schemeClr val="bg1"/>
                    </a:solidFill>
                    <a:latin typeface="微软雅黑" panose="020B0503020204020204" charset="-122"/>
                    <a:ea typeface="微软雅黑" panose="020B0503020204020204" charset="-122"/>
                  </a:endParaRPr>
                </a:p>
              </p:txBody>
            </p:sp>
          </p:grpSp>
        </p:grpSp>
        <p:cxnSp>
          <p:nvCxnSpPr>
            <p:cNvPr id="90" name="直接连接符 89"/>
            <p:cNvCxnSpPr/>
            <p:nvPr/>
          </p:nvCxnSpPr>
          <p:spPr>
            <a:xfrm>
              <a:off x="9874" y="3004"/>
              <a:ext cx="0" cy="565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5" name="TextBox 104"/>
          <p:cNvSpPr txBox="1"/>
          <p:nvPr/>
        </p:nvSpPr>
        <p:spPr>
          <a:xfrm>
            <a:off x="1979930" y="5300980"/>
            <a:ext cx="762000" cy="584835"/>
          </a:xfrm>
          <a:prstGeom prst="rect">
            <a:avLst/>
          </a:prstGeom>
          <a:noFill/>
        </p:spPr>
        <p:txBody>
          <a:bodyPr wrap="none" rtlCol="0">
            <a:spAutoFit/>
          </a:bodyPr>
          <a:lstStyle/>
          <a:p>
            <a:r>
              <a:rPr lang="en-US" altLang="zh-CN" sz="3200" dirty="0">
                <a:solidFill>
                  <a:schemeClr val="bg1"/>
                </a:solidFill>
                <a:latin typeface="+mj-lt"/>
              </a:rPr>
              <a:t>42</a:t>
            </a:r>
            <a:r>
              <a:rPr lang="en-US" altLang="zh-CN" sz="2400" dirty="0">
                <a:solidFill>
                  <a:schemeClr val="bg1"/>
                </a:solidFill>
                <a:latin typeface="+mj-lt"/>
              </a:rPr>
              <a:t>%</a:t>
            </a:r>
            <a:endParaRPr lang="zh-CN" altLang="en-US" sz="2400" dirty="0">
              <a:solidFill>
                <a:schemeClr val="bg1"/>
              </a:solidFill>
              <a:latin typeface="+mj-lt"/>
            </a:endParaRPr>
          </a:p>
        </p:txBody>
      </p:sp>
      <p:sp>
        <p:nvSpPr>
          <p:cNvPr id="8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9"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0" name="组合 111"/>
          <p:cNvGrpSpPr/>
          <p:nvPr/>
        </p:nvGrpSpPr>
        <p:grpSpPr>
          <a:xfrm>
            <a:off x="1799940" y="4063922"/>
            <a:ext cx="3693317" cy="1081565"/>
            <a:chOff x="2373281" y="2426791"/>
            <a:chExt cx="3270028" cy="957312"/>
          </a:xfrm>
        </p:grpSpPr>
        <p:sp>
          <p:nvSpPr>
            <p:cNvPr id="114" name="Freeform 19"/>
            <p:cNvSpPr/>
            <p:nvPr/>
          </p:nvSpPr>
          <p:spPr bwMode="auto">
            <a:xfrm>
              <a:off x="3783147" y="2953631"/>
              <a:ext cx="497084" cy="246959"/>
            </a:xfrm>
            <a:custGeom>
              <a:avLst/>
              <a:gdLst>
                <a:gd name="T0" fmla="*/ 133 w 133"/>
                <a:gd name="T1" fmla="*/ 20 h 66"/>
                <a:gd name="T2" fmla="*/ 80 w 133"/>
                <a:gd name="T3" fmla="*/ 43 h 66"/>
                <a:gd name="T4" fmla="*/ 75 w 133"/>
                <a:gd name="T5" fmla="*/ 66 h 66"/>
                <a:gd name="T6" fmla="*/ 0 w 133"/>
                <a:gd name="T7" fmla="*/ 66 h 66"/>
                <a:gd name="T8" fmla="*/ 14 w 133"/>
                <a:gd name="T9" fmla="*/ 33 h 66"/>
                <a:gd name="T10" fmla="*/ 60 w 133"/>
                <a:gd name="T11" fmla="*/ 0 h 66"/>
                <a:gd name="T12" fmla="*/ 133 w 133"/>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3" h="66">
                  <a:moveTo>
                    <a:pt x="133" y="20"/>
                  </a:moveTo>
                  <a:cubicBezTo>
                    <a:pt x="133" y="20"/>
                    <a:pt x="96" y="29"/>
                    <a:pt x="80" y="43"/>
                  </a:cubicBezTo>
                  <a:cubicBezTo>
                    <a:pt x="73" y="49"/>
                    <a:pt x="75" y="66"/>
                    <a:pt x="75" y="66"/>
                  </a:cubicBezTo>
                  <a:cubicBezTo>
                    <a:pt x="0" y="66"/>
                    <a:pt x="0" y="66"/>
                    <a:pt x="0" y="66"/>
                  </a:cubicBezTo>
                  <a:cubicBezTo>
                    <a:pt x="14" y="33"/>
                    <a:pt x="14" y="33"/>
                    <a:pt x="14" y="33"/>
                  </a:cubicBezTo>
                  <a:cubicBezTo>
                    <a:pt x="60" y="0"/>
                    <a:pt x="60" y="0"/>
                    <a:pt x="60" y="0"/>
                  </a:cubicBezTo>
                  <a:lnTo>
                    <a:pt x="133" y="20"/>
                  </a:lnTo>
                  <a:close/>
                </a:path>
              </a:pathLst>
            </a:custGeom>
            <a:solidFill>
              <a:srgbClr val="545454">
                <a:alpha val="67059"/>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5" name="Freeform 21"/>
            <p:cNvSpPr/>
            <p:nvPr/>
          </p:nvSpPr>
          <p:spPr bwMode="auto">
            <a:xfrm>
              <a:off x="4374519" y="2953631"/>
              <a:ext cx="500250" cy="246959"/>
            </a:xfrm>
            <a:custGeom>
              <a:avLst/>
              <a:gdLst>
                <a:gd name="T0" fmla="*/ 0 w 134"/>
                <a:gd name="T1" fmla="*/ 20 h 66"/>
                <a:gd name="T2" fmla="*/ 53 w 134"/>
                <a:gd name="T3" fmla="*/ 43 h 66"/>
                <a:gd name="T4" fmla="*/ 59 w 134"/>
                <a:gd name="T5" fmla="*/ 66 h 66"/>
                <a:gd name="T6" fmla="*/ 134 w 134"/>
                <a:gd name="T7" fmla="*/ 66 h 66"/>
                <a:gd name="T8" fmla="*/ 120 w 134"/>
                <a:gd name="T9" fmla="*/ 33 h 66"/>
                <a:gd name="T10" fmla="*/ 74 w 134"/>
                <a:gd name="T11" fmla="*/ 0 h 66"/>
                <a:gd name="T12" fmla="*/ 0 w 134"/>
                <a:gd name="T13" fmla="*/ 20 h 66"/>
              </a:gdLst>
              <a:ahLst/>
              <a:cxnLst>
                <a:cxn ang="0">
                  <a:pos x="T0" y="T1"/>
                </a:cxn>
                <a:cxn ang="0">
                  <a:pos x="T2" y="T3"/>
                </a:cxn>
                <a:cxn ang="0">
                  <a:pos x="T4" y="T5"/>
                </a:cxn>
                <a:cxn ang="0">
                  <a:pos x="T6" y="T7"/>
                </a:cxn>
                <a:cxn ang="0">
                  <a:pos x="T8" y="T9"/>
                </a:cxn>
                <a:cxn ang="0">
                  <a:pos x="T10" y="T11"/>
                </a:cxn>
                <a:cxn ang="0">
                  <a:pos x="T12" y="T13"/>
                </a:cxn>
              </a:cxnLst>
              <a:rect l="0" t="0" r="r" b="b"/>
              <a:pathLst>
                <a:path w="134" h="66">
                  <a:moveTo>
                    <a:pt x="0" y="20"/>
                  </a:moveTo>
                  <a:cubicBezTo>
                    <a:pt x="0" y="20"/>
                    <a:pt x="37" y="29"/>
                    <a:pt x="53" y="43"/>
                  </a:cubicBezTo>
                  <a:cubicBezTo>
                    <a:pt x="62" y="51"/>
                    <a:pt x="59" y="66"/>
                    <a:pt x="59" y="66"/>
                  </a:cubicBezTo>
                  <a:cubicBezTo>
                    <a:pt x="134" y="66"/>
                    <a:pt x="134" y="66"/>
                    <a:pt x="134" y="66"/>
                  </a:cubicBezTo>
                  <a:cubicBezTo>
                    <a:pt x="120" y="33"/>
                    <a:pt x="120" y="33"/>
                    <a:pt x="120" y="33"/>
                  </a:cubicBezTo>
                  <a:cubicBezTo>
                    <a:pt x="74" y="0"/>
                    <a:pt x="74" y="0"/>
                    <a:pt x="74" y="0"/>
                  </a:cubicBezTo>
                  <a:lnTo>
                    <a:pt x="0" y="20"/>
                  </a:lnTo>
                  <a:close/>
                </a:path>
              </a:pathLst>
            </a:custGeom>
            <a:solidFill>
              <a:srgbClr val="545454">
                <a:alpha val="63137"/>
              </a:srgbClr>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6" name="Freeform 20"/>
            <p:cNvSpPr/>
            <p:nvPr/>
          </p:nvSpPr>
          <p:spPr bwMode="auto">
            <a:xfrm>
              <a:off x="4877103" y="2702124"/>
              <a:ext cx="766206" cy="546160"/>
            </a:xfrm>
            <a:custGeom>
              <a:avLst/>
              <a:gdLst>
                <a:gd name="T0" fmla="*/ 484 w 484"/>
                <a:gd name="T1" fmla="*/ 173 h 345"/>
                <a:gd name="T2" fmla="*/ 338 w 484"/>
                <a:gd name="T3" fmla="*/ 0 h 345"/>
                <a:gd name="T4" fmla="*/ 338 w 484"/>
                <a:gd name="T5" fmla="*/ 33 h 345"/>
                <a:gd name="T6" fmla="*/ 0 w 484"/>
                <a:gd name="T7" fmla="*/ 33 h 345"/>
                <a:gd name="T8" fmla="*/ 0 w 484"/>
                <a:gd name="T9" fmla="*/ 312 h 345"/>
                <a:gd name="T10" fmla="*/ 338 w 484"/>
                <a:gd name="T11" fmla="*/ 312 h 345"/>
                <a:gd name="T12" fmla="*/ 338 w 484"/>
                <a:gd name="T13" fmla="*/ 345 h 345"/>
                <a:gd name="T14" fmla="*/ 484 w 484"/>
                <a:gd name="T15" fmla="*/ 173 h 3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4" h="345">
                  <a:moveTo>
                    <a:pt x="484" y="173"/>
                  </a:moveTo>
                  <a:lnTo>
                    <a:pt x="338" y="0"/>
                  </a:lnTo>
                  <a:lnTo>
                    <a:pt x="338" y="33"/>
                  </a:lnTo>
                  <a:lnTo>
                    <a:pt x="0" y="33"/>
                  </a:lnTo>
                  <a:lnTo>
                    <a:pt x="0" y="312"/>
                  </a:lnTo>
                  <a:lnTo>
                    <a:pt x="338" y="312"/>
                  </a:lnTo>
                  <a:lnTo>
                    <a:pt x="338" y="345"/>
                  </a:lnTo>
                  <a:lnTo>
                    <a:pt x="484" y="173"/>
                  </a:lnTo>
                  <a:close/>
                </a:path>
              </a:pathLst>
            </a:cu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17" name="Freeform 22"/>
            <p:cNvSpPr/>
            <p:nvPr/>
          </p:nvSpPr>
          <p:spPr bwMode="auto">
            <a:xfrm>
              <a:off x="3787811" y="2574687"/>
              <a:ext cx="1095484" cy="620564"/>
            </a:xfrm>
            <a:custGeom>
              <a:avLst/>
              <a:gdLst>
                <a:gd name="T0" fmla="*/ 79 w 293"/>
                <a:gd name="T1" fmla="*/ 126 h 166"/>
                <a:gd name="T2" fmla="*/ 217 w 293"/>
                <a:gd name="T3" fmla="*/ 126 h 166"/>
                <a:gd name="T4" fmla="*/ 293 w 293"/>
                <a:gd name="T5" fmla="*/ 166 h 166"/>
                <a:gd name="T6" fmla="*/ 293 w 293"/>
                <a:gd name="T7" fmla="*/ 48 h 166"/>
                <a:gd name="T8" fmla="*/ 216 w 293"/>
                <a:gd name="T9" fmla="*/ 8 h 166"/>
                <a:gd name="T10" fmla="*/ 78 w 293"/>
                <a:gd name="T11" fmla="*/ 8 h 166"/>
                <a:gd name="T12" fmla="*/ 0 w 293"/>
                <a:gd name="T13" fmla="*/ 49 h 166"/>
                <a:gd name="T14" fmla="*/ 0 w 293"/>
                <a:gd name="T15" fmla="*/ 166 h 166"/>
                <a:gd name="T16" fmla="*/ 79 w 293"/>
                <a:gd name="T17" fmla="*/ 12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66">
                  <a:moveTo>
                    <a:pt x="79" y="126"/>
                  </a:moveTo>
                  <a:cubicBezTo>
                    <a:pt x="113" y="119"/>
                    <a:pt x="184" y="117"/>
                    <a:pt x="217" y="126"/>
                  </a:cubicBezTo>
                  <a:cubicBezTo>
                    <a:pt x="235" y="131"/>
                    <a:pt x="293" y="166"/>
                    <a:pt x="293" y="166"/>
                  </a:cubicBezTo>
                  <a:cubicBezTo>
                    <a:pt x="293" y="48"/>
                    <a:pt x="293" y="48"/>
                    <a:pt x="293" y="48"/>
                  </a:cubicBezTo>
                  <a:cubicBezTo>
                    <a:pt x="293" y="48"/>
                    <a:pt x="235" y="13"/>
                    <a:pt x="216" y="8"/>
                  </a:cubicBezTo>
                  <a:cubicBezTo>
                    <a:pt x="183" y="0"/>
                    <a:pt x="112" y="1"/>
                    <a:pt x="78" y="8"/>
                  </a:cubicBezTo>
                  <a:cubicBezTo>
                    <a:pt x="60" y="13"/>
                    <a:pt x="0" y="49"/>
                    <a:pt x="0" y="49"/>
                  </a:cubicBezTo>
                  <a:cubicBezTo>
                    <a:pt x="0" y="166"/>
                    <a:pt x="0" y="166"/>
                    <a:pt x="0" y="166"/>
                  </a:cubicBezTo>
                  <a:cubicBezTo>
                    <a:pt x="0" y="166"/>
                    <a:pt x="60" y="130"/>
                    <a:pt x="79" y="126"/>
                  </a:cubicBezTo>
                  <a:close/>
                </a:path>
              </a:pathLst>
            </a:custGeom>
            <a:solidFill>
              <a:schemeClr val="accent3"/>
            </a:solidFill>
            <a:ln>
              <a:noFill/>
            </a:ln>
          </p:spPr>
          <p:txBody>
            <a:bodyPr vert="horz" wrap="square" lIns="121882" tIns="60941" rIns="121882" bIns="60941" numCol="1" anchor="t" anchorCtr="0" compatLnSpc="1"/>
            <a:lstStyle/>
            <a:p>
              <a:r>
                <a:rPr lang="en-US" altLang="zh-CN" sz="1200" b="1" dirty="0">
                  <a:solidFill>
                    <a:schemeClr val="bg1">
                      <a:lumMod val="95000"/>
                    </a:schemeClr>
                  </a:solidFill>
                  <a:latin typeface="微软雅黑" panose="020B0503020204020204" charset="-122"/>
                  <a:ea typeface="微软雅黑" panose="020B0503020204020204" charset="-122"/>
                </a:rPr>
                <a:t>         </a:t>
              </a:r>
              <a:endParaRPr lang="zh-CN" altLang="en-US" sz="2400" b="1" dirty="0">
                <a:solidFill>
                  <a:schemeClr val="bg1">
                    <a:lumMod val="95000"/>
                  </a:schemeClr>
                </a:solidFill>
                <a:latin typeface="微软雅黑" panose="020B0503020204020204" charset="-122"/>
                <a:ea typeface="微软雅黑" panose="020B0503020204020204" charset="-122"/>
              </a:endParaRPr>
            </a:p>
          </p:txBody>
        </p:sp>
        <p:sp>
          <p:nvSpPr>
            <p:cNvPr id="118" name="Rectangle 23"/>
            <p:cNvSpPr>
              <a:spLocks noChangeArrowheads="1"/>
            </p:cNvSpPr>
            <p:nvPr/>
          </p:nvSpPr>
          <p:spPr bwMode="auto">
            <a:xfrm>
              <a:off x="3325151" y="2763662"/>
              <a:ext cx="457508" cy="436928"/>
            </a:xfrm>
            <a:prstGeom prst="rect">
              <a:avLst/>
            </a:prstGeom>
            <a:solidFill>
              <a:schemeClr val="accent3"/>
            </a:solidFill>
            <a:ln>
              <a:noFill/>
            </a:ln>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nvGrpSpPr>
            <p:cNvPr id="21" name="组合 118"/>
            <p:cNvGrpSpPr/>
            <p:nvPr/>
          </p:nvGrpSpPr>
          <p:grpSpPr>
            <a:xfrm>
              <a:off x="2373281" y="2426791"/>
              <a:ext cx="1095484" cy="957312"/>
              <a:chOff x="2373281" y="2454941"/>
              <a:chExt cx="1095484" cy="957312"/>
            </a:xfrm>
            <a:effectLst>
              <a:outerShdw blurRad="50800" dist="38100" dir="8100000" algn="tr" rotWithShape="0">
                <a:prstClr val="black">
                  <a:alpha val="40000"/>
                </a:prstClr>
              </a:outerShdw>
            </a:effectLst>
          </p:grpSpPr>
          <p:sp>
            <p:nvSpPr>
              <p:cNvPr id="120" name="Freeform 26"/>
              <p:cNvSpPr/>
              <p:nvPr/>
            </p:nvSpPr>
            <p:spPr bwMode="auto">
              <a:xfrm>
                <a:off x="2373281" y="2907253"/>
                <a:ext cx="1095484" cy="505000"/>
              </a:xfrm>
              <a:custGeom>
                <a:avLst/>
                <a:gdLst>
                  <a:gd name="T0" fmla="*/ 146 w 293"/>
                  <a:gd name="T1" fmla="*/ 99 h 135"/>
                  <a:gd name="T2" fmla="*/ 0 w 293"/>
                  <a:gd name="T3" fmla="*/ 0 h 135"/>
                  <a:gd name="T4" fmla="*/ 0 w 293"/>
                  <a:gd name="T5" fmla="*/ 28 h 135"/>
                  <a:gd name="T6" fmla="*/ 146 w 293"/>
                  <a:gd name="T7" fmla="*/ 135 h 135"/>
                  <a:gd name="T8" fmla="*/ 293 w 293"/>
                  <a:gd name="T9" fmla="*/ 28 h 135"/>
                  <a:gd name="T10" fmla="*/ 293 w 293"/>
                  <a:gd name="T11" fmla="*/ 0 h 135"/>
                  <a:gd name="T12" fmla="*/ 146 w 293"/>
                  <a:gd name="T13" fmla="*/ 99 h 135"/>
                </a:gdLst>
                <a:ahLst/>
                <a:cxnLst>
                  <a:cxn ang="0">
                    <a:pos x="T0" y="T1"/>
                  </a:cxn>
                  <a:cxn ang="0">
                    <a:pos x="T2" y="T3"/>
                  </a:cxn>
                  <a:cxn ang="0">
                    <a:pos x="T4" y="T5"/>
                  </a:cxn>
                  <a:cxn ang="0">
                    <a:pos x="T6" y="T7"/>
                  </a:cxn>
                  <a:cxn ang="0">
                    <a:pos x="T8" y="T9"/>
                  </a:cxn>
                  <a:cxn ang="0">
                    <a:pos x="T10" y="T11"/>
                  </a:cxn>
                  <a:cxn ang="0">
                    <a:pos x="T12" y="T13"/>
                  </a:cxn>
                </a:cxnLst>
                <a:rect l="0" t="0" r="r" b="b"/>
                <a:pathLst>
                  <a:path w="293" h="135">
                    <a:moveTo>
                      <a:pt x="146" y="99"/>
                    </a:moveTo>
                    <a:cubicBezTo>
                      <a:pt x="70" y="99"/>
                      <a:pt x="6" y="60"/>
                      <a:pt x="0" y="0"/>
                    </a:cubicBezTo>
                    <a:cubicBezTo>
                      <a:pt x="0" y="4"/>
                      <a:pt x="0" y="25"/>
                      <a:pt x="0" y="28"/>
                    </a:cubicBezTo>
                    <a:cubicBezTo>
                      <a:pt x="0" y="92"/>
                      <a:pt x="65" y="135"/>
                      <a:pt x="146" y="135"/>
                    </a:cubicBezTo>
                    <a:cubicBezTo>
                      <a:pt x="227" y="135"/>
                      <a:pt x="293" y="92"/>
                      <a:pt x="293" y="28"/>
                    </a:cubicBezTo>
                    <a:cubicBezTo>
                      <a:pt x="293" y="25"/>
                      <a:pt x="293" y="4"/>
                      <a:pt x="293" y="0"/>
                    </a:cubicBezTo>
                    <a:cubicBezTo>
                      <a:pt x="286" y="60"/>
                      <a:pt x="223" y="99"/>
                      <a:pt x="146" y="99"/>
                    </a:cubicBezTo>
                    <a:close/>
                  </a:path>
                </a:pathLst>
              </a:custGeom>
              <a:gradFill>
                <a:gsLst>
                  <a:gs pos="0">
                    <a:schemeClr val="accent1">
                      <a:lumMod val="75000"/>
                    </a:schemeClr>
                  </a:gs>
                  <a:gs pos="50000">
                    <a:schemeClr val="accent1">
                      <a:lumMod val="50000"/>
                    </a:schemeClr>
                  </a:gs>
                  <a:gs pos="100000">
                    <a:schemeClr val="tx2">
                      <a:lumMod val="50000"/>
                    </a:schemeClr>
                  </a:gs>
                </a:gsLst>
                <a:lin ang="5400000" scaled="0"/>
              </a:gradFill>
              <a:ln>
                <a:noFill/>
              </a:ln>
              <a:effec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sp>
            <p:nvSpPr>
              <p:cNvPr id="121" name="Oval 27"/>
              <p:cNvSpPr>
                <a:spLocks noChangeArrowheads="1"/>
              </p:cNvSpPr>
              <p:nvPr/>
            </p:nvSpPr>
            <p:spPr bwMode="auto">
              <a:xfrm>
                <a:off x="2373281" y="2454941"/>
                <a:ext cx="1095484" cy="867523"/>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121882" tIns="60941" rIns="121882" bIns="60941" numCol="1" anchor="t" anchorCtr="0" compatLnSpc="1"/>
              <a:lstStyle/>
              <a:p>
                <a:endParaRPr lang="zh-CN" altLang="en-US" sz="1200">
                  <a:latin typeface="微软雅黑" panose="020B0503020204020204" charset="-122"/>
                  <a:ea typeface="微软雅黑" panose="020B0503020204020204" charset="-122"/>
                </a:endParaRPr>
              </a:p>
            </p:txBody>
          </p:sp>
        </p:grpSp>
      </p:grpSp>
      <p:sp>
        <p:nvSpPr>
          <p:cNvPr id="92"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UML</a:t>
            </a:r>
            <a:r>
              <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rPr>
              <a:t>的特点</a:t>
            </a:r>
            <a:endParaRPr kumimoji="0" lang="zh-CN" altLang="en-US" sz="2400" b="1" i="0" u="none" strike="noStrike" kern="1200" cap="none" spc="0" normalizeH="0" baseline="0" noProof="0" dirty="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 name="TextBox 75"/>
          <p:cNvSpPr txBox="1"/>
          <p:nvPr/>
        </p:nvSpPr>
        <p:spPr>
          <a:xfrm>
            <a:off x="2240390" y="4350366"/>
            <a:ext cx="370840" cy="460375"/>
          </a:xfrm>
          <a:prstGeom prst="rect">
            <a:avLst/>
          </a:prstGeom>
          <a:noFill/>
        </p:spPr>
        <p:txBody>
          <a:bodyPr wrap="none" rtlCol="0">
            <a:spAutoFit/>
          </a:bodyPr>
          <a:p>
            <a:r>
              <a:rPr lang="en-US" altLang="zh-CN" sz="2400" b="1" dirty="0">
                <a:solidFill>
                  <a:schemeClr val="bg1"/>
                </a:solidFill>
                <a:latin typeface="微软雅黑" panose="020B0503020204020204" charset="-122"/>
                <a:ea typeface="微软雅黑" panose="020B0503020204020204" charset="-122"/>
              </a:rPr>
              <a:t>3</a:t>
            </a:r>
            <a:endParaRPr lang="en-US" altLang="zh-CN" sz="2400" b="1"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出自【趣你的PPT】(微信:qunideppt)：最优质的PPT资源库"/>
          <p:cNvSpPr/>
          <p:nvPr>
            <p:custDataLst>
              <p:tags r:id="rId1"/>
            </p:custDataLst>
          </p:nvPr>
        </p:nvSpPr>
        <p:spPr>
          <a:xfrm>
            <a:off x="1" y="288926"/>
            <a:ext cx="2673625" cy="71629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7" name="出自【趣你的PPT】(微信:qunideppt)：最优质的PPT资源库"/>
          <p:cNvSpPr/>
          <p:nvPr>
            <p:custDataLst>
              <p:tags r:id="rId2"/>
            </p:custDataLst>
          </p:nvPr>
        </p:nvSpPr>
        <p:spPr>
          <a:xfrm>
            <a:off x="2876298" y="288926"/>
            <a:ext cx="174911" cy="716298"/>
          </a:xfrm>
          <a:prstGeom prst="rect">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9" name="出自【趣你的PPT】(微信:qunideppt)：最优质的PPT资源库"/>
          <p:cNvSpPr txBox="1">
            <a:spLocks noChangeArrowheads="1"/>
          </p:cNvSpPr>
          <p:nvPr>
            <p:custDataLst>
              <p:tags r:id="rId3"/>
            </p:custDataLst>
          </p:nvPr>
        </p:nvSpPr>
        <p:spPr bwMode="auto">
          <a:xfrm>
            <a:off x="1" y="416243"/>
            <a:ext cx="252370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rPr>
              <a:t>统一</a:t>
            </a:r>
            <a:endParaRPr kumimoji="0" lang="zh-CN" sz="2400" b="1"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sym typeface="+mn-ea"/>
            </a:endParaRPr>
          </a:p>
        </p:txBody>
      </p:sp>
      <p:sp>
        <p:nvSpPr>
          <p:cNvPr id="3" name="文本框 2"/>
          <p:cNvSpPr txBox="1"/>
          <p:nvPr/>
        </p:nvSpPr>
        <p:spPr>
          <a:xfrm>
            <a:off x="3051175" y="1585595"/>
            <a:ext cx="3851910" cy="922020"/>
          </a:xfrm>
          <a:prstGeom prst="rect">
            <a:avLst/>
          </a:prstGeom>
          <a:noFill/>
        </p:spPr>
        <p:txBody>
          <a:bodyPr wrap="square" rtlCol="0">
            <a:spAutoFit/>
          </a:bodyPr>
          <a:p>
            <a:r>
              <a:rPr lang="en-US" dirty="0">
                <a:solidFill>
                  <a:schemeClr val="bg1">
                    <a:lumMod val="50000"/>
                  </a:schemeClr>
                </a:solidFill>
                <a:latin typeface="微软雅黑" panose="020B0503020204020204" charset="-122"/>
                <a:ea typeface="微软雅黑" panose="020B0503020204020204" charset="-122"/>
                <a:sym typeface="+mn-ea"/>
              </a:rPr>
              <a:t>UML</a:t>
            </a:r>
            <a:r>
              <a:rPr lang="zh-CN" altLang="en-US" dirty="0">
                <a:solidFill>
                  <a:schemeClr val="bg1">
                    <a:lumMod val="50000"/>
                  </a:schemeClr>
                </a:solidFill>
                <a:latin typeface="微软雅黑" panose="020B0503020204020204" charset="-122"/>
                <a:ea typeface="微软雅黑" panose="020B0503020204020204" charset="-122"/>
                <a:sym typeface="+mn-ea"/>
              </a:rPr>
              <a:t>统一了</a:t>
            </a:r>
            <a:r>
              <a:rPr lang="en-US" altLang="zh-CN" dirty="0">
                <a:solidFill>
                  <a:schemeClr val="bg1">
                    <a:lumMod val="50000"/>
                  </a:schemeClr>
                </a:solidFill>
                <a:latin typeface="微软雅黑" panose="020B0503020204020204" charset="-122"/>
                <a:ea typeface="微软雅黑" panose="020B0503020204020204" charset="-122"/>
                <a:sym typeface="+mn-ea"/>
              </a:rPr>
              <a:t>Booch</a:t>
            </a:r>
            <a:r>
              <a:rPr lang="zh-CN" altLang="en-US" dirty="0">
                <a:solidFill>
                  <a:schemeClr val="bg1">
                    <a:lumMod val="50000"/>
                  </a:schemeClr>
                </a:solidFill>
                <a:latin typeface="微软雅黑" panose="020B0503020204020204" charset="-122"/>
                <a:ea typeface="微软雅黑" panose="020B0503020204020204" charset="-122"/>
                <a:sym typeface="+mn-ea"/>
              </a:rPr>
              <a:t>，</a:t>
            </a:r>
            <a:r>
              <a:rPr lang="en-US" altLang="zh-CN" dirty="0">
                <a:solidFill>
                  <a:schemeClr val="bg1">
                    <a:lumMod val="50000"/>
                  </a:schemeClr>
                </a:solidFill>
                <a:latin typeface="微软雅黑" panose="020B0503020204020204" charset="-122"/>
                <a:ea typeface="微软雅黑" panose="020B0503020204020204" charset="-122"/>
                <a:sym typeface="+mn-ea"/>
              </a:rPr>
              <a:t>OMT</a:t>
            </a:r>
            <a:r>
              <a:rPr lang="zh-CN" altLang="en-US" dirty="0">
                <a:solidFill>
                  <a:schemeClr val="bg1">
                    <a:lumMod val="50000"/>
                  </a:schemeClr>
                </a:solidFill>
                <a:latin typeface="微软雅黑" panose="020B0503020204020204" charset="-122"/>
                <a:ea typeface="微软雅黑" panose="020B0503020204020204" charset="-122"/>
                <a:sym typeface="+mn-ea"/>
              </a:rPr>
              <a:t>和</a:t>
            </a:r>
            <a:r>
              <a:rPr lang="en-US" altLang="zh-CN" dirty="0">
                <a:solidFill>
                  <a:schemeClr val="bg1">
                    <a:lumMod val="50000"/>
                  </a:schemeClr>
                </a:solidFill>
                <a:latin typeface="微软雅黑" panose="020B0503020204020204" charset="-122"/>
                <a:ea typeface="微软雅黑" panose="020B0503020204020204" charset="-122"/>
                <a:sym typeface="+mn-ea"/>
              </a:rPr>
              <a:t>OOSE</a:t>
            </a:r>
            <a:r>
              <a:rPr lang="zh-CN" altLang="en-US" dirty="0">
                <a:solidFill>
                  <a:schemeClr val="bg1">
                    <a:lumMod val="50000"/>
                  </a:schemeClr>
                </a:solidFill>
                <a:latin typeface="微软雅黑" panose="020B0503020204020204" charset="-122"/>
                <a:ea typeface="微软雅黑" panose="020B0503020204020204" charset="-122"/>
                <a:sym typeface="+mn-ea"/>
              </a:rPr>
              <a:t>等方法中的基本概念和符号</a:t>
            </a:r>
            <a:endParaRPr lang="zh-CN" altLang="en-US" dirty="0">
              <a:solidFill>
                <a:schemeClr val="bg1">
                  <a:lumMod val="50000"/>
                </a:schemeClr>
              </a:solidFill>
              <a:latin typeface="微软雅黑" panose="020B0503020204020204" charset="-122"/>
              <a:ea typeface="微软雅黑" panose="020B0503020204020204" charset="-122"/>
            </a:endParaRPr>
          </a:p>
          <a:p>
            <a:endParaRPr lang="zh-CN" altLang="en-US"/>
          </a:p>
        </p:txBody>
      </p:sp>
      <p:sp>
        <p:nvSpPr>
          <p:cNvPr id="4" name="文本框 3"/>
          <p:cNvSpPr txBox="1"/>
          <p:nvPr/>
        </p:nvSpPr>
        <p:spPr>
          <a:xfrm>
            <a:off x="3051175" y="2962910"/>
            <a:ext cx="5136515" cy="1198880"/>
          </a:xfrm>
          <a:prstGeom prst="rect">
            <a:avLst/>
          </a:prstGeom>
          <a:noFill/>
        </p:spPr>
        <p:txBody>
          <a:bodyPr wrap="square" rtlCol="0">
            <a:spAutoFit/>
          </a:bodyPr>
          <a:p>
            <a:r>
              <a:rPr lang="zh-CN" altLang="en-US"/>
              <a:t>依赖（Dependency）:   虚线箭头表示</a:t>
            </a:r>
            <a:endParaRPr lang="zh-CN" altLang="en-US"/>
          </a:p>
          <a:p>
            <a:r>
              <a:rPr lang="zh-CN" altLang="en-US"/>
              <a:t>关联（Association）  ：实线箭头表示</a:t>
            </a:r>
            <a:endParaRPr lang="zh-CN" altLang="en-US"/>
          </a:p>
          <a:p>
            <a:r>
              <a:rPr lang="zh-CN" altLang="en-US"/>
              <a:t>聚合（Aggregation）：带空心菱形头表示</a:t>
            </a:r>
            <a:endParaRPr lang="zh-CN" altLang="en-US"/>
          </a:p>
          <a:p>
            <a:r>
              <a:rPr lang="zh-CN" altLang="en-US"/>
              <a:t>组合（Composition）：带实心菱形头的实线表示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blinds(horizontal)">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 grpId="0"/>
      <p:bldP spid="4" grpId="0"/>
    </p:bldLst>
  </p:timing>
</p:sld>
</file>

<file path=ppt/tags/tag1.xml><?xml version="1.0" encoding="utf-8"?>
<p:tagLst xmlns:p="http://schemas.openxmlformats.org/presentationml/2006/main">
  <p:tag name="NORDRI TOOLS WATERMARK" val="bsc2yuvb"/>
</p:tagLst>
</file>

<file path=ppt/tags/tag10.xml><?xml version="1.0" encoding="utf-8"?>
<p:tagLst xmlns:p="http://schemas.openxmlformats.org/presentationml/2006/main">
  <p:tag name="NORDRI TOOLS WATERMARK" val="bsc2yuvb"/>
</p:tagLst>
</file>

<file path=ppt/tags/tag100.xml><?xml version="1.0" encoding="utf-8"?>
<p:tagLst xmlns:p="http://schemas.openxmlformats.org/presentationml/2006/main">
  <p:tag name="NORDRI TOOLS WATERMARK" val="bsc2yuvb"/>
</p:tagLst>
</file>

<file path=ppt/tags/tag101.xml><?xml version="1.0" encoding="utf-8"?>
<p:tagLst xmlns:p="http://schemas.openxmlformats.org/presentationml/2006/main">
  <p:tag name="NORDRI TOOLS WATERMARK" val="ecddfplt"/>
</p:tagLst>
</file>

<file path=ppt/tags/tag102.xml><?xml version="1.0" encoding="utf-8"?>
<p:tagLst xmlns:p="http://schemas.openxmlformats.org/presentationml/2006/main">
  <p:tag name="NORDRI TOOLS WATERMARK" val="wxbw55wd"/>
</p:tagLst>
</file>

<file path=ppt/tags/tag103.xml><?xml version="1.0" encoding="utf-8"?>
<p:tagLst xmlns:p="http://schemas.openxmlformats.org/presentationml/2006/main">
  <p:tag name="NORDRI TOOLS WATERMARK" val="bsc2yuvb"/>
</p:tagLst>
</file>

<file path=ppt/tags/tag104.xml><?xml version="1.0" encoding="utf-8"?>
<p:tagLst xmlns:p="http://schemas.openxmlformats.org/presentationml/2006/main">
  <p:tag name="NORDRI TOOLS WATERMARK" val="ecddfplt"/>
</p:tagLst>
</file>

<file path=ppt/tags/tag105.xml><?xml version="1.0" encoding="utf-8"?>
<p:tagLst xmlns:p="http://schemas.openxmlformats.org/presentationml/2006/main">
  <p:tag name="NORDRI TOOLS WATERMARK" val="wxbw55wd"/>
</p:tagLst>
</file>

<file path=ppt/tags/tag106.xml><?xml version="1.0" encoding="utf-8"?>
<p:tagLst xmlns:p="http://schemas.openxmlformats.org/presentationml/2006/main">
  <p:tag name="NORDRI TOOLS WATERMARK" val="bsc2yuvb"/>
</p:tagLst>
</file>

<file path=ppt/tags/tag107.xml><?xml version="1.0" encoding="utf-8"?>
<p:tagLst xmlns:p="http://schemas.openxmlformats.org/presentationml/2006/main">
  <p:tag name="NORDRI TOOLS WATERMARK" val="ecddfplt"/>
</p:tagLst>
</file>

<file path=ppt/tags/tag108.xml><?xml version="1.0" encoding="utf-8"?>
<p:tagLst xmlns:p="http://schemas.openxmlformats.org/presentationml/2006/main">
  <p:tag name="NORDRI TOOLS WATERMARK" val="wxbw55wd"/>
</p:tagLst>
</file>

<file path=ppt/tags/tag109.xml><?xml version="1.0" encoding="utf-8"?>
<p:tagLst xmlns:p="http://schemas.openxmlformats.org/presentationml/2006/main">
  <p:tag name="NORDRI TOOLS WATERMARK" val="bsc2yuvb"/>
</p:tagLst>
</file>

<file path=ppt/tags/tag11.xml><?xml version="1.0" encoding="utf-8"?>
<p:tagLst xmlns:p="http://schemas.openxmlformats.org/presentationml/2006/main">
  <p:tag name="NORDRI TOOLS WATERMARK" val="ecddfplt"/>
</p:tagLst>
</file>

<file path=ppt/tags/tag110.xml><?xml version="1.0" encoding="utf-8"?>
<p:tagLst xmlns:p="http://schemas.openxmlformats.org/presentationml/2006/main">
  <p:tag name="NORDRI TOOLS WATERMARK" val="ecddfplt"/>
</p:tagLst>
</file>

<file path=ppt/tags/tag111.xml><?xml version="1.0" encoding="utf-8"?>
<p:tagLst xmlns:p="http://schemas.openxmlformats.org/presentationml/2006/main">
  <p:tag name="NORDRI TOOLS WATERMARK" val="wxbw55wd"/>
</p:tagLst>
</file>

<file path=ppt/tags/tag112.xml><?xml version="1.0" encoding="utf-8"?>
<p:tagLst xmlns:p="http://schemas.openxmlformats.org/presentationml/2006/main">
  <p:tag name="NORDRI TOOLS WATERMARK" val="bsc2yuvb"/>
</p:tagLst>
</file>

<file path=ppt/tags/tag113.xml><?xml version="1.0" encoding="utf-8"?>
<p:tagLst xmlns:p="http://schemas.openxmlformats.org/presentationml/2006/main">
  <p:tag name="NORDRI TOOLS WATERMARK" val="ecddfplt"/>
</p:tagLst>
</file>

<file path=ppt/tags/tag114.xml><?xml version="1.0" encoding="utf-8"?>
<p:tagLst xmlns:p="http://schemas.openxmlformats.org/presentationml/2006/main">
  <p:tag name="NORDRI TOOLS WATERMARK" val="wxbw55wd"/>
</p:tagLst>
</file>

<file path=ppt/tags/tag115.xml><?xml version="1.0" encoding="utf-8"?>
<p:tagLst xmlns:p="http://schemas.openxmlformats.org/presentationml/2006/main">
  <p:tag name="NORDRI TOOLS WATERMARK" val="bsc2yuvb"/>
</p:tagLst>
</file>

<file path=ppt/tags/tag116.xml><?xml version="1.0" encoding="utf-8"?>
<p:tagLst xmlns:p="http://schemas.openxmlformats.org/presentationml/2006/main">
  <p:tag name="NORDRI TOOLS WATERMARK" val="ecddfplt"/>
</p:tagLst>
</file>

<file path=ppt/tags/tag117.xml><?xml version="1.0" encoding="utf-8"?>
<p:tagLst xmlns:p="http://schemas.openxmlformats.org/presentationml/2006/main">
  <p:tag name="NORDRI TOOLS WATERMARK" val="wxbw55wd"/>
</p:tagLst>
</file>

<file path=ppt/tags/tag118.xml><?xml version="1.0" encoding="utf-8"?>
<p:tagLst xmlns:p="http://schemas.openxmlformats.org/presentationml/2006/main">
  <p:tag name="NORDRI TOOLS WATERMARK" val="bsc2yuvb"/>
</p:tagLst>
</file>

<file path=ppt/tags/tag119.xml><?xml version="1.0" encoding="utf-8"?>
<p:tagLst xmlns:p="http://schemas.openxmlformats.org/presentationml/2006/main">
  <p:tag name="NORDRI TOOLS WATERMARK" val="ecddfplt"/>
</p:tagLst>
</file>

<file path=ppt/tags/tag12.xml><?xml version="1.0" encoding="utf-8"?>
<p:tagLst xmlns:p="http://schemas.openxmlformats.org/presentationml/2006/main">
  <p:tag name="NORDRI TOOLS WATERMARK" val="wxbw55wd"/>
</p:tagLst>
</file>

<file path=ppt/tags/tag120.xml><?xml version="1.0" encoding="utf-8"?>
<p:tagLst xmlns:p="http://schemas.openxmlformats.org/presentationml/2006/main">
  <p:tag name="NORDRI TOOLS WATERMARK" val="wxbw55wd"/>
</p:tagLst>
</file>

<file path=ppt/tags/tag121.xml><?xml version="1.0" encoding="utf-8"?>
<p:tagLst xmlns:p="http://schemas.openxmlformats.org/presentationml/2006/main">
  <p:tag name="NORDRI TOOLS WATERMARK" val="bsc2yuvb"/>
</p:tagLst>
</file>

<file path=ppt/tags/tag122.xml><?xml version="1.0" encoding="utf-8"?>
<p:tagLst xmlns:p="http://schemas.openxmlformats.org/presentationml/2006/main">
  <p:tag name="NORDRI TOOLS WATERMARK" val="ecddfplt"/>
</p:tagLst>
</file>

<file path=ppt/tags/tag123.xml><?xml version="1.0" encoding="utf-8"?>
<p:tagLst xmlns:p="http://schemas.openxmlformats.org/presentationml/2006/main">
  <p:tag name="NORDRI TOOLS WATERMARK" val="wxbw55wd"/>
</p:tagLst>
</file>

<file path=ppt/tags/tag124.xml><?xml version="1.0" encoding="utf-8"?>
<p:tagLst xmlns:p="http://schemas.openxmlformats.org/presentationml/2006/main">
  <p:tag name="NORDRI TOOLS WATERMARK" val="bsc2yuvb"/>
</p:tagLst>
</file>

<file path=ppt/tags/tag125.xml><?xml version="1.0" encoding="utf-8"?>
<p:tagLst xmlns:p="http://schemas.openxmlformats.org/presentationml/2006/main">
  <p:tag name="NORDRI TOOLS WATERMARK" val="ecddfplt"/>
</p:tagLst>
</file>

<file path=ppt/tags/tag126.xml><?xml version="1.0" encoding="utf-8"?>
<p:tagLst xmlns:p="http://schemas.openxmlformats.org/presentationml/2006/main">
  <p:tag name="NORDRI TOOLS WATERMARK" val="wxbw55wd"/>
</p:tagLst>
</file>

<file path=ppt/tags/tag127.xml><?xml version="1.0" encoding="utf-8"?>
<p:tagLst xmlns:p="http://schemas.openxmlformats.org/presentationml/2006/main">
  <p:tag name="NORDRI TOOLS WATERMARK" val="bsc2yuvb"/>
</p:tagLst>
</file>

<file path=ppt/tags/tag128.xml><?xml version="1.0" encoding="utf-8"?>
<p:tagLst xmlns:p="http://schemas.openxmlformats.org/presentationml/2006/main">
  <p:tag name="NORDRI TOOLS WATERMARK" val="ecddfplt"/>
</p:tagLst>
</file>

<file path=ppt/tags/tag129.xml><?xml version="1.0" encoding="utf-8"?>
<p:tagLst xmlns:p="http://schemas.openxmlformats.org/presentationml/2006/main">
  <p:tag name="NORDRI TOOLS WATERMARK" val="wxbw55wd"/>
</p:tagLst>
</file>

<file path=ppt/tags/tag13.xml><?xml version="1.0" encoding="utf-8"?>
<p:tagLst xmlns:p="http://schemas.openxmlformats.org/presentationml/2006/main">
  <p:tag name="NORDRI TOOLS WATERMARK" val="bsc2yuvb"/>
</p:tagLst>
</file>

<file path=ppt/tags/tag130.xml><?xml version="1.0" encoding="utf-8"?>
<p:tagLst xmlns:p="http://schemas.openxmlformats.org/presentationml/2006/main">
  <p:tag name="NORDRI TOOLS WATERMARK" val="bsc2yuvb"/>
</p:tagLst>
</file>

<file path=ppt/tags/tag131.xml><?xml version="1.0" encoding="utf-8"?>
<p:tagLst xmlns:p="http://schemas.openxmlformats.org/presentationml/2006/main">
  <p:tag name="NORDRI TOOLS WATERMARK" val="ecddfplt"/>
</p:tagLst>
</file>

<file path=ppt/tags/tag132.xml><?xml version="1.0" encoding="utf-8"?>
<p:tagLst xmlns:p="http://schemas.openxmlformats.org/presentationml/2006/main">
  <p:tag name="NORDRI TOOLS WATERMARK" val="wxbw55wd"/>
</p:tagLst>
</file>

<file path=ppt/tags/tag133.xml><?xml version="1.0" encoding="utf-8"?>
<p:tagLst xmlns:p="http://schemas.openxmlformats.org/presentationml/2006/main">
  <p:tag name="NORDRI TOOLS WATERMARK" val="bsc2yuvb"/>
</p:tagLst>
</file>

<file path=ppt/tags/tag134.xml><?xml version="1.0" encoding="utf-8"?>
<p:tagLst xmlns:p="http://schemas.openxmlformats.org/presentationml/2006/main">
  <p:tag name="NORDRI TOOLS WATERMARK" val="ecddfplt"/>
</p:tagLst>
</file>

<file path=ppt/tags/tag135.xml><?xml version="1.0" encoding="utf-8"?>
<p:tagLst xmlns:p="http://schemas.openxmlformats.org/presentationml/2006/main">
  <p:tag name="NORDRI TOOLS WATERMARK" val="wxbw55wd"/>
</p:tagLst>
</file>

<file path=ppt/tags/tag136.xml><?xml version="1.0" encoding="utf-8"?>
<p:tagLst xmlns:p="http://schemas.openxmlformats.org/presentationml/2006/main">
  <p:tag name="NORDRI TOOLS WATERMARK" val="bsc2yuvb"/>
</p:tagLst>
</file>

<file path=ppt/tags/tag137.xml><?xml version="1.0" encoding="utf-8"?>
<p:tagLst xmlns:p="http://schemas.openxmlformats.org/presentationml/2006/main">
  <p:tag name="NORDRI TOOLS WATERMARK" val="ecddfplt"/>
</p:tagLst>
</file>

<file path=ppt/tags/tag138.xml><?xml version="1.0" encoding="utf-8"?>
<p:tagLst xmlns:p="http://schemas.openxmlformats.org/presentationml/2006/main">
  <p:tag name="NORDRI TOOLS WATERMARK" val="wxbw55wd"/>
</p:tagLst>
</file>

<file path=ppt/tags/tag139.xml><?xml version="1.0" encoding="utf-8"?>
<p:tagLst xmlns:p="http://schemas.openxmlformats.org/presentationml/2006/main">
  <p:tag name="NORDRI TOOLS WATERMARK" val="bsc2yuvb"/>
</p:tagLst>
</file>

<file path=ppt/tags/tag14.xml><?xml version="1.0" encoding="utf-8"?>
<p:tagLst xmlns:p="http://schemas.openxmlformats.org/presentationml/2006/main">
  <p:tag name="NORDRI TOOLS WATERMARK" val="ecddfplt"/>
</p:tagLst>
</file>

<file path=ppt/tags/tag140.xml><?xml version="1.0" encoding="utf-8"?>
<p:tagLst xmlns:p="http://schemas.openxmlformats.org/presentationml/2006/main">
  <p:tag name="NORDRI TOOLS WATERMARK" val="ecddfplt"/>
</p:tagLst>
</file>

<file path=ppt/tags/tag141.xml><?xml version="1.0" encoding="utf-8"?>
<p:tagLst xmlns:p="http://schemas.openxmlformats.org/presentationml/2006/main">
  <p:tag name="NORDRI TOOLS WATERMARK" val="wxbw55wd"/>
</p:tagLst>
</file>

<file path=ppt/tags/tag142.xml><?xml version="1.0" encoding="utf-8"?>
<p:tagLst xmlns:p="http://schemas.openxmlformats.org/presentationml/2006/main">
  <p:tag name="NORDRI TOOLS WATERMARK" val="bsc2yuvb"/>
</p:tagLst>
</file>

<file path=ppt/tags/tag143.xml><?xml version="1.0" encoding="utf-8"?>
<p:tagLst xmlns:p="http://schemas.openxmlformats.org/presentationml/2006/main">
  <p:tag name="NORDRI TOOLS WATERMARK" val="ecddfplt"/>
</p:tagLst>
</file>

<file path=ppt/tags/tag144.xml><?xml version="1.0" encoding="utf-8"?>
<p:tagLst xmlns:p="http://schemas.openxmlformats.org/presentationml/2006/main">
  <p:tag name="NORDRI TOOLS WATERMARK" val="wxbw55wd"/>
</p:tagLst>
</file>

<file path=ppt/tags/tag145.xml><?xml version="1.0" encoding="utf-8"?>
<p:tagLst xmlns:p="http://schemas.openxmlformats.org/presentationml/2006/main">
  <p:tag name="NORDRI TOOLS WATERMARK" val="bsc2yuvb"/>
</p:tagLst>
</file>

<file path=ppt/tags/tag146.xml><?xml version="1.0" encoding="utf-8"?>
<p:tagLst xmlns:p="http://schemas.openxmlformats.org/presentationml/2006/main">
  <p:tag name="NORDRI TOOLS WATERMARK" val="ecddfplt"/>
</p:tagLst>
</file>

<file path=ppt/tags/tag147.xml><?xml version="1.0" encoding="utf-8"?>
<p:tagLst xmlns:p="http://schemas.openxmlformats.org/presentationml/2006/main">
  <p:tag name="NORDRI TOOLS WATERMARK" val="wxbw55wd"/>
</p:tagLst>
</file>

<file path=ppt/tags/tag148.xml><?xml version="1.0" encoding="utf-8"?>
<p:tagLst xmlns:p="http://schemas.openxmlformats.org/presentationml/2006/main">
  <p:tag name="NORDRI TOOLS WATERMARK" val="bsc2yuvb"/>
</p:tagLst>
</file>

<file path=ppt/tags/tag149.xml><?xml version="1.0" encoding="utf-8"?>
<p:tagLst xmlns:p="http://schemas.openxmlformats.org/presentationml/2006/main">
  <p:tag name="NORDRI TOOLS WATERMARK" val="ecddfplt"/>
</p:tagLst>
</file>

<file path=ppt/tags/tag15.xml><?xml version="1.0" encoding="utf-8"?>
<p:tagLst xmlns:p="http://schemas.openxmlformats.org/presentationml/2006/main">
  <p:tag name="NORDRI TOOLS WATERMARK" val="wxbw55wd"/>
</p:tagLst>
</file>

<file path=ppt/tags/tag150.xml><?xml version="1.0" encoding="utf-8"?>
<p:tagLst xmlns:p="http://schemas.openxmlformats.org/presentationml/2006/main">
  <p:tag name="NORDRI TOOLS WATERMARK" val="wxbw55wd"/>
</p:tagLst>
</file>

<file path=ppt/tags/tag151.xml><?xml version="1.0" encoding="utf-8"?>
<p:tagLst xmlns:p="http://schemas.openxmlformats.org/presentationml/2006/main">
  <p:tag name="NORDRI TOOLS WATERMARK" val="bsc2yuvb"/>
</p:tagLst>
</file>

<file path=ppt/tags/tag152.xml><?xml version="1.0" encoding="utf-8"?>
<p:tagLst xmlns:p="http://schemas.openxmlformats.org/presentationml/2006/main">
  <p:tag name="NORDRI TOOLS WATERMARK" val="ecddfplt"/>
</p:tagLst>
</file>

<file path=ppt/tags/tag153.xml><?xml version="1.0" encoding="utf-8"?>
<p:tagLst xmlns:p="http://schemas.openxmlformats.org/presentationml/2006/main">
  <p:tag name="NORDRI TOOLS WATERMARK" val="wxbw55wd"/>
</p:tagLst>
</file>

<file path=ppt/tags/tag154.xml><?xml version="1.0" encoding="utf-8"?>
<p:tagLst xmlns:p="http://schemas.openxmlformats.org/presentationml/2006/main">
  <p:tag name="NORDRI TOOLS WATERMARK" val="bsc2yuvb"/>
</p:tagLst>
</file>

<file path=ppt/tags/tag155.xml><?xml version="1.0" encoding="utf-8"?>
<p:tagLst xmlns:p="http://schemas.openxmlformats.org/presentationml/2006/main">
  <p:tag name="NORDRI TOOLS WATERMARK" val="ecddfplt"/>
</p:tagLst>
</file>

<file path=ppt/tags/tag156.xml><?xml version="1.0" encoding="utf-8"?>
<p:tagLst xmlns:p="http://schemas.openxmlformats.org/presentationml/2006/main">
  <p:tag name="NORDRI TOOLS WATERMARK" val="wxbw55wd"/>
</p:tagLst>
</file>

<file path=ppt/tags/tag157.xml><?xml version="1.0" encoding="utf-8"?>
<p:tagLst xmlns:p="http://schemas.openxmlformats.org/presentationml/2006/main">
  <p:tag name="NORDRI TOOLS WATERMARK" val="bsc2yuvb"/>
</p:tagLst>
</file>

<file path=ppt/tags/tag158.xml><?xml version="1.0" encoding="utf-8"?>
<p:tagLst xmlns:p="http://schemas.openxmlformats.org/presentationml/2006/main">
  <p:tag name="NORDRI TOOLS WATERMARK" val="ecddfplt"/>
</p:tagLst>
</file>

<file path=ppt/tags/tag159.xml><?xml version="1.0" encoding="utf-8"?>
<p:tagLst xmlns:p="http://schemas.openxmlformats.org/presentationml/2006/main">
  <p:tag name="NORDRI TOOLS WATERMARK" val="wxbw55wd"/>
</p:tagLst>
</file>

<file path=ppt/tags/tag16.xml><?xml version="1.0" encoding="utf-8"?>
<p:tagLst xmlns:p="http://schemas.openxmlformats.org/presentationml/2006/main">
  <p:tag name="NORDRI TOOLS WATERMARK" val="bsc2yuvb"/>
</p:tagLst>
</file>

<file path=ppt/tags/tag160.xml><?xml version="1.0" encoding="utf-8"?>
<p:tagLst xmlns:p="http://schemas.openxmlformats.org/presentationml/2006/main">
  <p:tag name="NORDRI TOOLS WATERMARK" val="bsc2yuvb"/>
</p:tagLst>
</file>

<file path=ppt/tags/tag161.xml><?xml version="1.0" encoding="utf-8"?>
<p:tagLst xmlns:p="http://schemas.openxmlformats.org/presentationml/2006/main">
  <p:tag name="NORDRI TOOLS WATERMARK" val="ecddfplt"/>
</p:tagLst>
</file>

<file path=ppt/tags/tag162.xml><?xml version="1.0" encoding="utf-8"?>
<p:tagLst xmlns:p="http://schemas.openxmlformats.org/presentationml/2006/main">
  <p:tag name="NORDRI TOOLS WATERMARK" val="wxbw55wd"/>
</p:tagLst>
</file>

<file path=ppt/tags/tag163.xml><?xml version="1.0" encoding="utf-8"?>
<p:tagLst xmlns:p="http://schemas.openxmlformats.org/presentationml/2006/main">
  <p:tag name="NORDRI TOOLS WATERMARK" val="bsc2yuvb"/>
</p:tagLst>
</file>

<file path=ppt/tags/tag164.xml><?xml version="1.0" encoding="utf-8"?>
<p:tagLst xmlns:p="http://schemas.openxmlformats.org/presentationml/2006/main">
  <p:tag name="NORDRI TOOLS WATERMARK" val="ecddfplt"/>
</p:tagLst>
</file>

<file path=ppt/tags/tag165.xml><?xml version="1.0" encoding="utf-8"?>
<p:tagLst xmlns:p="http://schemas.openxmlformats.org/presentationml/2006/main">
  <p:tag name="NORDRI TOOLS WATERMARK" val="wxbw55wd"/>
</p:tagLst>
</file>

<file path=ppt/tags/tag166.xml><?xml version="1.0" encoding="utf-8"?>
<p:tagLst xmlns:p="http://schemas.openxmlformats.org/presentationml/2006/main">
  <p:tag name="NORDRI TOOLS WATERMARK" val="bsc2yuvb"/>
</p:tagLst>
</file>

<file path=ppt/tags/tag167.xml><?xml version="1.0" encoding="utf-8"?>
<p:tagLst xmlns:p="http://schemas.openxmlformats.org/presentationml/2006/main">
  <p:tag name="NORDRI TOOLS WATERMARK" val="ecddfplt"/>
</p:tagLst>
</file>

<file path=ppt/tags/tag168.xml><?xml version="1.0" encoding="utf-8"?>
<p:tagLst xmlns:p="http://schemas.openxmlformats.org/presentationml/2006/main">
  <p:tag name="NORDRI TOOLS WATERMARK" val="wxbw55wd"/>
</p:tagLst>
</file>

<file path=ppt/tags/tag169.xml><?xml version="1.0" encoding="utf-8"?>
<p:tagLst xmlns:p="http://schemas.openxmlformats.org/presentationml/2006/main">
  <p:tag name="NORDRI TOOLS WATERMARK" val="bsc2yuvb"/>
</p:tagLst>
</file>

<file path=ppt/tags/tag17.xml><?xml version="1.0" encoding="utf-8"?>
<p:tagLst xmlns:p="http://schemas.openxmlformats.org/presentationml/2006/main">
  <p:tag name="NORDRI TOOLS WATERMARK" val="ecddfplt"/>
</p:tagLst>
</file>

<file path=ppt/tags/tag170.xml><?xml version="1.0" encoding="utf-8"?>
<p:tagLst xmlns:p="http://schemas.openxmlformats.org/presentationml/2006/main">
  <p:tag name="NORDRI TOOLS WATERMARK" val="ecddfplt"/>
</p:tagLst>
</file>

<file path=ppt/tags/tag171.xml><?xml version="1.0" encoding="utf-8"?>
<p:tagLst xmlns:p="http://schemas.openxmlformats.org/presentationml/2006/main">
  <p:tag name="NORDRI TOOLS WATERMARK" val="wxbw55wd"/>
</p:tagLst>
</file>

<file path=ppt/tags/tag172.xml><?xml version="1.0" encoding="utf-8"?>
<p:tagLst xmlns:p="http://schemas.openxmlformats.org/presentationml/2006/main">
  <p:tag name="NORDRI TOOLS WATERMARK" val="bsc2yuvb"/>
</p:tagLst>
</file>

<file path=ppt/tags/tag173.xml><?xml version="1.0" encoding="utf-8"?>
<p:tagLst xmlns:p="http://schemas.openxmlformats.org/presentationml/2006/main">
  <p:tag name="NORDRI TOOLS WATERMARK" val="ecddfplt"/>
</p:tagLst>
</file>

<file path=ppt/tags/tag174.xml><?xml version="1.0" encoding="utf-8"?>
<p:tagLst xmlns:p="http://schemas.openxmlformats.org/presentationml/2006/main">
  <p:tag name="NORDRI TOOLS WATERMARK" val="wxbw55wd"/>
</p:tagLst>
</file>

<file path=ppt/tags/tag175.xml><?xml version="1.0" encoding="utf-8"?>
<p:tagLst xmlns:p="http://schemas.openxmlformats.org/presentationml/2006/main">
  <p:tag name="NORDRI TOOLS WATERMARK" val="bsc2yuvb"/>
</p:tagLst>
</file>

<file path=ppt/tags/tag176.xml><?xml version="1.0" encoding="utf-8"?>
<p:tagLst xmlns:p="http://schemas.openxmlformats.org/presentationml/2006/main">
  <p:tag name="NORDRI TOOLS WATERMARK" val="ecddfplt"/>
</p:tagLst>
</file>

<file path=ppt/tags/tag177.xml><?xml version="1.0" encoding="utf-8"?>
<p:tagLst xmlns:p="http://schemas.openxmlformats.org/presentationml/2006/main">
  <p:tag name="NORDRI TOOLS WATERMARK" val="wxbw55wd"/>
</p:tagLst>
</file>

<file path=ppt/tags/tag178.xml><?xml version="1.0" encoding="utf-8"?>
<p:tagLst xmlns:p="http://schemas.openxmlformats.org/presentationml/2006/main">
  <p:tag name="NORDRI TOOLS WATERMARK" val="bsc2yuvb"/>
</p:tagLst>
</file>

<file path=ppt/tags/tag179.xml><?xml version="1.0" encoding="utf-8"?>
<p:tagLst xmlns:p="http://schemas.openxmlformats.org/presentationml/2006/main">
  <p:tag name="NORDRI TOOLS WATERMARK" val="ecddfplt"/>
</p:tagLst>
</file>

<file path=ppt/tags/tag18.xml><?xml version="1.0" encoding="utf-8"?>
<p:tagLst xmlns:p="http://schemas.openxmlformats.org/presentationml/2006/main">
  <p:tag name="NORDRI TOOLS WATERMARK" val="wxbw55wd"/>
</p:tagLst>
</file>

<file path=ppt/tags/tag180.xml><?xml version="1.0" encoding="utf-8"?>
<p:tagLst xmlns:p="http://schemas.openxmlformats.org/presentationml/2006/main">
  <p:tag name="NORDRI TOOLS WATERMARK" val="wxbw55wd"/>
</p:tagLst>
</file>

<file path=ppt/tags/tag181.xml><?xml version="1.0" encoding="utf-8"?>
<p:tagLst xmlns:p="http://schemas.openxmlformats.org/presentationml/2006/main">
  <p:tag name="NORDRI TOOLS WATERMARK" val="bsc2yuvb"/>
</p:tagLst>
</file>

<file path=ppt/tags/tag182.xml><?xml version="1.0" encoding="utf-8"?>
<p:tagLst xmlns:p="http://schemas.openxmlformats.org/presentationml/2006/main">
  <p:tag name="NORDRI TOOLS WATERMARK" val="ecddfplt"/>
</p:tagLst>
</file>

<file path=ppt/tags/tag183.xml><?xml version="1.0" encoding="utf-8"?>
<p:tagLst xmlns:p="http://schemas.openxmlformats.org/presentationml/2006/main">
  <p:tag name="NORDRI TOOLS WATERMARK" val="wxbw55wd"/>
</p:tagLst>
</file>

<file path=ppt/tags/tag184.xml><?xml version="1.0" encoding="utf-8"?>
<p:tagLst xmlns:p="http://schemas.openxmlformats.org/presentationml/2006/main">
  <p:tag name="NORDRI TOOLS WATERMARK" val="bsc2yuvb"/>
</p:tagLst>
</file>

<file path=ppt/tags/tag185.xml><?xml version="1.0" encoding="utf-8"?>
<p:tagLst xmlns:p="http://schemas.openxmlformats.org/presentationml/2006/main">
  <p:tag name="NORDRI TOOLS WATERMARK" val="ecddfplt"/>
</p:tagLst>
</file>

<file path=ppt/tags/tag186.xml><?xml version="1.0" encoding="utf-8"?>
<p:tagLst xmlns:p="http://schemas.openxmlformats.org/presentationml/2006/main">
  <p:tag name="NORDRI TOOLS WATERMARK" val="wxbw55wd"/>
</p:tagLst>
</file>

<file path=ppt/tags/tag187.xml><?xml version="1.0" encoding="utf-8"?>
<p:tagLst xmlns:p="http://schemas.openxmlformats.org/presentationml/2006/main">
  <p:tag name="NORDRI TOOLS WATERMARK" val="bsc2yuvb"/>
</p:tagLst>
</file>

<file path=ppt/tags/tag188.xml><?xml version="1.0" encoding="utf-8"?>
<p:tagLst xmlns:p="http://schemas.openxmlformats.org/presentationml/2006/main">
  <p:tag name="NORDRI TOOLS WATERMARK" val="ecddfplt"/>
</p:tagLst>
</file>

<file path=ppt/tags/tag189.xml><?xml version="1.0" encoding="utf-8"?>
<p:tagLst xmlns:p="http://schemas.openxmlformats.org/presentationml/2006/main">
  <p:tag name="NORDRI TOOLS WATERMARK" val="wxbw55wd"/>
</p:tagLst>
</file>

<file path=ppt/tags/tag19.xml><?xml version="1.0" encoding="utf-8"?>
<p:tagLst xmlns:p="http://schemas.openxmlformats.org/presentationml/2006/main">
  <p:tag name="NORDRI TOOLS WATERMARK" val="bsc2yuvb"/>
</p:tagLst>
</file>

<file path=ppt/tags/tag190.xml><?xml version="1.0" encoding="utf-8"?>
<p:tagLst xmlns:p="http://schemas.openxmlformats.org/presentationml/2006/main">
  <p:tag name="NORDRI TOOLS WATERMARK" val="bsc2yuvb"/>
</p:tagLst>
</file>

<file path=ppt/tags/tag191.xml><?xml version="1.0" encoding="utf-8"?>
<p:tagLst xmlns:p="http://schemas.openxmlformats.org/presentationml/2006/main">
  <p:tag name="NORDRI TOOLS WATERMARK" val="ecddfplt"/>
</p:tagLst>
</file>

<file path=ppt/tags/tag192.xml><?xml version="1.0" encoding="utf-8"?>
<p:tagLst xmlns:p="http://schemas.openxmlformats.org/presentationml/2006/main">
  <p:tag name="NORDRI TOOLS WATERMARK" val="wxbw55wd"/>
</p:tagLst>
</file>

<file path=ppt/tags/tag193.xml><?xml version="1.0" encoding="utf-8"?>
<p:tagLst xmlns:p="http://schemas.openxmlformats.org/presentationml/2006/main">
  <p:tag name="NORDRI TOOLS WATERMARK" val="bsc2yuvb"/>
</p:tagLst>
</file>

<file path=ppt/tags/tag194.xml><?xml version="1.0" encoding="utf-8"?>
<p:tagLst xmlns:p="http://schemas.openxmlformats.org/presentationml/2006/main">
  <p:tag name="NORDRI TOOLS WATERMARK" val="ecddfplt"/>
</p:tagLst>
</file>

<file path=ppt/tags/tag195.xml><?xml version="1.0" encoding="utf-8"?>
<p:tagLst xmlns:p="http://schemas.openxmlformats.org/presentationml/2006/main">
  <p:tag name="NORDRI TOOLS WATERMARK" val="wxbw55wd"/>
</p:tagLst>
</file>

<file path=ppt/tags/tag2.xml><?xml version="1.0" encoding="utf-8"?>
<p:tagLst xmlns:p="http://schemas.openxmlformats.org/presentationml/2006/main">
  <p:tag name="NORDRI TOOLS WATERMARK" val="ecddfplt"/>
</p:tagLst>
</file>

<file path=ppt/tags/tag20.xml><?xml version="1.0" encoding="utf-8"?>
<p:tagLst xmlns:p="http://schemas.openxmlformats.org/presentationml/2006/main">
  <p:tag name="NORDRI TOOLS WATERMARK" val="ecddfplt"/>
</p:tagLst>
</file>

<file path=ppt/tags/tag21.xml><?xml version="1.0" encoding="utf-8"?>
<p:tagLst xmlns:p="http://schemas.openxmlformats.org/presentationml/2006/main">
  <p:tag name="NORDRI TOOLS WATERMARK" val="wxbw55wd"/>
</p:tagLst>
</file>

<file path=ppt/tags/tag22.xml><?xml version="1.0" encoding="utf-8"?>
<p:tagLst xmlns:p="http://schemas.openxmlformats.org/presentationml/2006/main">
  <p:tag name="NORDRI TOOLS WATERMARK" val="bsc2yuvb"/>
</p:tagLst>
</file>

<file path=ppt/tags/tag23.xml><?xml version="1.0" encoding="utf-8"?>
<p:tagLst xmlns:p="http://schemas.openxmlformats.org/presentationml/2006/main">
  <p:tag name="NORDRI TOOLS WATERMARK" val="ecddfplt"/>
</p:tagLst>
</file>

<file path=ppt/tags/tag24.xml><?xml version="1.0" encoding="utf-8"?>
<p:tagLst xmlns:p="http://schemas.openxmlformats.org/presentationml/2006/main">
  <p:tag name="NORDRI TOOLS WATERMARK" val="wxbw55wd"/>
</p:tagLst>
</file>

<file path=ppt/tags/tag25.xml><?xml version="1.0" encoding="utf-8"?>
<p:tagLst xmlns:p="http://schemas.openxmlformats.org/presentationml/2006/main">
  <p:tag name="NORDRI TOOLS WATERMARK" val="bsc2yuvb"/>
</p:tagLst>
</file>

<file path=ppt/tags/tag26.xml><?xml version="1.0" encoding="utf-8"?>
<p:tagLst xmlns:p="http://schemas.openxmlformats.org/presentationml/2006/main">
  <p:tag name="NORDRI TOOLS WATERMARK" val="ecddfplt"/>
</p:tagLst>
</file>

<file path=ppt/tags/tag27.xml><?xml version="1.0" encoding="utf-8"?>
<p:tagLst xmlns:p="http://schemas.openxmlformats.org/presentationml/2006/main">
  <p:tag name="NORDRI TOOLS WATERMARK" val="wxbw55wd"/>
</p:tagLst>
</file>

<file path=ppt/tags/tag28.xml><?xml version="1.0" encoding="utf-8"?>
<p:tagLst xmlns:p="http://schemas.openxmlformats.org/presentationml/2006/main">
  <p:tag name="NORDRI TOOLS WATERMARK" val="bsc2yuvb"/>
</p:tagLst>
</file>

<file path=ppt/tags/tag29.xml><?xml version="1.0" encoding="utf-8"?>
<p:tagLst xmlns:p="http://schemas.openxmlformats.org/presentationml/2006/main">
  <p:tag name="NORDRI TOOLS WATERMARK" val="ecddfplt"/>
</p:tagLst>
</file>

<file path=ppt/tags/tag3.xml><?xml version="1.0" encoding="utf-8"?>
<p:tagLst xmlns:p="http://schemas.openxmlformats.org/presentationml/2006/main">
  <p:tag name="NORDRI TOOLS WATERMARK" val="wxbw55wd"/>
</p:tagLst>
</file>

<file path=ppt/tags/tag30.xml><?xml version="1.0" encoding="utf-8"?>
<p:tagLst xmlns:p="http://schemas.openxmlformats.org/presentationml/2006/main">
  <p:tag name="NORDRI TOOLS WATERMARK" val="wxbw55wd"/>
</p:tagLst>
</file>

<file path=ppt/tags/tag31.xml><?xml version="1.0" encoding="utf-8"?>
<p:tagLst xmlns:p="http://schemas.openxmlformats.org/presentationml/2006/main">
  <p:tag name="NORDRI TOOLS WATERMARK" val="bsc2yuvb"/>
</p:tagLst>
</file>

<file path=ppt/tags/tag32.xml><?xml version="1.0" encoding="utf-8"?>
<p:tagLst xmlns:p="http://schemas.openxmlformats.org/presentationml/2006/main">
  <p:tag name="NORDRI TOOLS WATERMARK" val="ecddfplt"/>
</p:tagLst>
</file>

<file path=ppt/tags/tag33.xml><?xml version="1.0" encoding="utf-8"?>
<p:tagLst xmlns:p="http://schemas.openxmlformats.org/presentationml/2006/main">
  <p:tag name="NORDRI TOOLS WATERMARK" val="wxbw55wd"/>
</p:tagLst>
</file>

<file path=ppt/tags/tag34.xml><?xml version="1.0" encoding="utf-8"?>
<p:tagLst xmlns:p="http://schemas.openxmlformats.org/presentationml/2006/main">
  <p:tag name="NORDRI TOOLS WATERMARK" val="bsc2yuvb"/>
</p:tagLst>
</file>

<file path=ppt/tags/tag35.xml><?xml version="1.0" encoding="utf-8"?>
<p:tagLst xmlns:p="http://schemas.openxmlformats.org/presentationml/2006/main">
  <p:tag name="NORDRI TOOLS WATERMARK" val="ecddfplt"/>
</p:tagLst>
</file>

<file path=ppt/tags/tag36.xml><?xml version="1.0" encoding="utf-8"?>
<p:tagLst xmlns:p="http://schemas.openxmlformats.org/presentationml/2006/main">
  <p:tag name="NORDRI TOOLS WATERMARK" val="wxbw55wd"/>
</p:tagLst>
</file>

<file path=ppt/tags/tag37.xml><?xml version="1.0" encoding="utf-8"?>
<p:tagLst xmlns:p="http://schemas.openxmlformats.org/presentationml/2006/main">
  <p:tag name="NORDRI TOOLS WATERMARK" val="bsc2yuvb"/>
</p:tagLst>
</file>

<file path=ppt/tags/tag38.xml><?xml version="1.0" encoding="utf-8"?>
<p:tagLst xmlns:p="http://schemas.openxmlformats.org/presentationml/2006/main">
  <p:tag name="NORDRI TOOLS WATERMARK" val="ecddfplt"/>
</p:tagLst>
</file>

<file path=ppt/tags/tag39.xml><?xml version="1.0" encoding="utf-8"?>
<p:tagLst xmlns:p="http://schemas.openxmlformats.org/presentationml/2006/main">
  <p:tag name="NORDRI TOOLS WATERMARK" val="wxbw55wd"/>
</p:tagLst>
</file>

<file path=ppt/tags/tag4.xml><?xml version="1.0" encoding="utf-8"?>
<p:tagLst xmlns:p="http://schemas.openxmlformats.org/presentationml/2006/main">
  <p:tag name="NORDRI TOOLS WATERMARK" val="bsc2yuvb"/>
</p:tagLst>
</file>

<file path=ppt/tags/tag40.xml><?xml version="1.0" encoding="utf-8"?>
<p:tagLst xmlns:p="http://schemas.openxmlformats.org/presentationml/2006/main">
  <p:tag name="NORDRI TOOLS WATERMARK" val="bsc2yuvb"/>
</p:tagLst>
</file>

<file path=ppt/tags/tag41.xml><?xml version="1.0" encoding="utf-8"?>
<p:tagLst xmlns:p="http://schemas.openxmlformats.org/presentationml/2006/main">
  <p:tag name="NORDRI TOOLS WATERMARK" val="ecddfplt"/>
</p:tagLst>
</file>

<file path=ppt/tags/tag42.xml><?xml version="1.0" encoding="utf-8"?>
<p:tagLst xmlns:p="http://schemas.openxmlformats.org/presentationml/2006/main">
  <p:tag name="NORDRI TOOLS WATERMARK" val="wxbw55wd"/>
</p:tagLst>
</file>

<file path=ppt/tags/tag43.xml><?xml version="1.0" encoding="utf-8"?>
<p:tagLst xmlns:p="http://schemas.openxmlformats.org/presentationml/2006/main">
  <p:tag name="NORDRI TOOLS WATERMARK" val="bsc2yuvb"/>
</p:tagLst>
</file>

<file path=ppt/tags/tag44.xml><?xml version="1.0" encoding="utf-8"?>
<p:tagLst xmlns:p="http://schemas.openxmlformats.org/presentationml/2006/main">
  <p:tag name="NORDRI TOOLS WATERMARK" val="ecddfplt"/>
</p:tagLst>
</file>

<file path=ppt/tags/tag45.xml><?xml version="1.0" encoding="utf-8"?>
<p:tagLst xmlns:p="http://schemas.openxmlformats.org/presentationml/2006/main">
  <p:tag name="NORDRI TOOLS WATERMARK" val="wxbw55wd"/>
</p:tagLst>
</file>

<file path=ppt/tags/tag46.xml><?xml version="1.0" encoding="utf-8"?>
<p:tagLst xmlns:p="http://schemas.openxmlformats.org/presentationml/2006/main">
  <p:tag name="NORDRI TOOLS WATERMARK" val="bsc2yuvb"/>
</p:tagLst>
</file>

<file path=ppt/tags/tag47.xml><?xml version="1.0" encoding="utf-8"?>
<p:tagLst xmlns:p="http://schemas.openxmlformats.org/presentationml/2006/main">
  <p:tag name="NORDRI TOOLS WATERMARK" val="ecddfplt"/>
</p:tagLst>
</file>

<file path=ppt/tags/tag48.xml><?xml version="1.0" encoding="utf-8"?>
<p:tagLst xmlns:p="http://schemas.openxmlformats.org/presentationml/2006/main">
  <p:tag name="NORDRI TOOLS WATERMARK" val="wxbw55wd"/>
</p:tagLst>
</file>

<file path=ppt/tags/tag49.xml><?xml version="1.0" encoding="utf-8"?>
<p:tagLst xmlns:p="http://schemas.openxmlformats.org/presentationml/2006/main">
  <p:tag name="NORDRI TOOLS WATERMARK" val="bsc2yuvb"/>
</p:tagLst>
</file>

<file path=ppt/tags/tag5.xml><?xml version="1.0" encoding="utf-8"?>
<p:tagLst xmlns:p="http://schemas.openxmlformats.org/presentationml/2006/main">
  <p:tag name="NORDRI TOOLS WATERMARK" val="ecddfplt"/>
</p:tagLst>
</file>

<file path=ppt/tags/tag50.xml><?xml version="1.0" encoding="utf-8"?>
<p:tagLst xmlns:p="http://schemas.openxmlformats.org/presentationml/2006/main">
  <p:tag name="NORDRI TOOLS WATERMARK" val="ecddfplt"/>
</p:tagLst>
</file>

<file path=ppt/tags/tag51.xml><?xml version="1.0" encoding="utf-8"?>
<p:tagLst xmlns:p="http://schemas.openxmlformats.org/presentationml/2006/main">
  <p:tag name="NORDRI TOOLS WATERMARK" val="wxbw55wd"/>
</p:tagLst>
</file>

<file path=ppt/tags/tag52.xml><?xml version="1.0" encoding="utf-8"?>
<p:tagLst xmlns:p="http://schemas.openxmlformats.org/presentationml/2006/main">
  <p:tag name="NORDRI TOOLS WATERMARK" val="bsc2yuvb"/>
</p:tagLst>
</file>

<file path=ppt/tags/tag53.xml><?xml version="1.0" encoding="utf-8"?>
<p:tagLst xmlns:p="http://schemas.openxmlformats.org/presentationml/2006/main">
  <p:tag name="NORDRI TOOLS WATERMARK" val="ecddfplt"/>
</p:tagLst>
</file>

<file path=ppt/tags/tag54.xml><?xml version="1.0" encoding="utf-8"?>
<p:tagLst xmlns:p="http://schemas.openxmlformats.org/presentationml/2006/main">
  <p:tag name="NORDRI TOOLS WATERMARK" val="wxbw55wd"/>
</p:tagLst>
</file>

<file path=ppt/tags/tag55.xml><?xml version="1.0" encoding="utf-8"?>
<p:tagLst xmlns:p="http://schemas.openxmlformats.org/presentationml/2006/main">
  <p:tag name="NORDRI TOOLS WATERMARK" val="bsc2yuvb"/>
</p:tagLst>
</file>

<file path=ppt/tags/tag56.xml><?xml version="1.0" encoding="utf-8"?>
<p:tagLst xmlns:p="http://schemas.openxmlformats.org/presentationml/2006/main">
  <p:tag name="NORDRI TOOLS WATERMARK" val="ecddfplt"/>
</p:tagLst>
</file>

<file path=ppt/tags/tag57.xml><?xml version="1.0" encoding="utf-8"?>
<p:tagLst xmlns:p="http://schemas.openxmlformats.org/presentationml/2006/main">
  <p:tag name="NORDRI TOOLS WATERMARK" val="wxbw55wd"/>
</p:tagLst>
</file>

<file path=ppt/tags/tag58.xml><?xml version="1.0" encoding="utf-8"?>
<p:tagLst xmlns:p="http://schemas.openxmlformats.org/presentationml/2006/main">
  <p:tag name="NORDRI TOOLS WATERMARK" val="bsc2yuvb"/>
</p:tagLst>
</file>

<file path=ppt/tags/tag59.xml><?xml version="1.0" encoding="utf-8"?>
<p:tagLst xmlns:p="http://schemas.openxmlformats.org/presentationml/2006/main">
  <p:tag name="NORDRI TOOLS WATERMARK" val="ecddfplt"/>
</p:tagLst>
</file>

<file path=ppt/tags/tag6.xml><?xml version="1.0" encoding="utf-8"?>
<p:tagLst xmlns:p="http://schemas.openxmlformats.org/presentationml/2006/main">
  <p:tag name="NORDRI TOOLS WATERMARK" val="wxbw55wd"/>
</p:tagLst>
</file>

<file path=ppt/tags/tag60.xml><?xml version="1.0" encoding="utf-8"?>
<p:tagLst xmlns:p="http://schemas.openxmlformats.org/presentationml/2006/main">
  <p:tag name="NORDRI TOOLS WATERMARK" val="wxbw55wd"/>
</p:tagLst>
</file>

<file path=ppt/tags/tag61.xml><?xml version="1.0" encoding="utf-8"?>
<p:tagLst xmlns:p="http://schemas.openxmlformats.org/presentationml/2006/main">
  <p:tag name="NORDRI TOOLS WATERMARK" val="bsc2yuvb"/>
</p:tagLst>
</file>

<file path=ppt/tags/tag62.xml><?xml version="1.0" encoding="utf-8"?>
<p:tagLst xmlns:p="http://schemas.openxmlformats.org/presentationml/2006/main">
  <p:tag name="NORDRI TOOLS WATERMARK" val="ecddfplt"/>
</p:tagLst>
</file>

<file path=ppt/tags/tag63.xml><?xml version="1.0" encoding="utf-8"?>
<p:tagLst xmlns:p="http://schemas.openxmlformats.org/presentationml/2006/main">
  <p:tag name="NORDRI TOOLS WATERMARK" val="wxbw55wd"/>
</p:tagLst>
</file>

<file path=ppt/tags/tag64.xml><?xml version="1.0" encoding="utf-8"?>
<p:tagLst xmlns:p="http://schemas.openxmlformats.org/presentationml/2006/main">
  <p:tag name="NORDRI TOOLS WATERMARK" val="bsc2yuvb"/>
</p:tagLst>
</file>

<file path=ppt/tags/tag65.xml><?xml version="1.0" encoding="utf-8"?>
<p:tagLst xmlns:p="http://schemas.openxmlformats.org/presentationml/2006/main">
  <p:tag name="NORDRI TOOLS WATERMARK" val="ecddfplt"/>
</p:tagLst>
</file>

<file path=ppt/tags/tag66.xml><?xml version="1.0" encoding="utf-8"?>
<p:tagLst xmlns:p="http://schemas.openxmlformats.org/presentationml/2006/main">
  <p:tag name="NORDRI TOOLS WATERMARK" val="wxbw55wd"/>
</p:tagLst>
</file>

<file path=ppt/tags/tag67.xml><?xml version="1.0" encoding="utf-8"?>
<p:tagLst xmlns:p="http://schemas.openxmlformats.org/presentationml/2006/main">
  <p:tag name="NORDRI TOOLS WATERMARK" val="bsc2yuvb"/>
</p:tagLst>
</file>

<file path=ppt/tags/tag68.xml><?xml version="1.0" encoding="utf-8"?>
<p:tagLst xmlns:p="http://schemas.openxmlformats.org/presentationml/2006/main">
  <p:tag name="NORDRI TOOLS WATERMARK" val="ecddfplt"/>
</p:tagLst>
</file>

<file path=ppt/tags/tag69.xml><?xml version="1.0" encoding="utf-8"?>
<p:tagLst xmlns:p="http://schemas.openxmlformats.org/presentationml/2006/main">
  <p:tag name="NORDRI TOOLS WATERMARK" val="wxbw55wd"/>
</p:tagLst>
</file>

<file path=ppt/tags/tag7.xml><?xml version="1.0" encoding="utf-8"?>
<p:tagLst xmlns:p="http://schemas.openxmlformats.org/presentationml/2006/main">
  <p:tag name="NORDRI TOOLS WATERMARK" val="bsc2yuvb"/>
</p:tagLst>
</file>

<file path=ppt/tags/tag70.xml><?xml version="1.0" encoding="utf-8"?>
<p:tagLst xmlns:p="http://schemas.openxmlformats.org/presentationml/2006/main">
  <p:tag name="NORDRI TOOLS WATERMARK" val="bsc2yuvb"/>
</p:tagLst>
</file>

<file path=ppt/tags/tag71.xml><?xml version="1.0" encoding="utf-8"?>
<p:tagLst xmlns:p="http://schemas.openxmlformats.org/presentationml/2006/main">
  <p:tag name="NORDRI TOOLS WATERMARK" val="ecddfplt"/>
</p:tagLst>
</file>

<file path=ppt/tags/tag72.xml><?xml version="1.0" encoding="utf-8"?>
<p:tagLst xmlns:p="http://schemas.openxmlformats.org/presentationml/2006/main">
  <p:tag name="NORDRI TOOLS WATERMARK" val="wxbw55wd"/>
</p:tagLst>
</file>

<file path=ppt/tags/tag73.xml><?xml version="1.0" encoding="utf-8"?>
<p:tagLst xmlns:p="http://schemas.openxmlformats.org/presentationml/2006/main">
  <p:tag name="NORDRI TOOLS WATERMARK" val="bsc2yuvb"/>
</p:tagLst>
</file>

<file path=ppt/tags/tag74.xml><?xml version="1.0" encoding="utf-8"?>
<p:tagLst xmlns:p="http://schemas.openxmlformats.org/presentationml/2006/main">
  <p:tag name="NORDRI TOOLS WATERMARK" val="ecddfplt"/>
</p:tagLst>
</file>

<file path=ppt/tags/tag75.xml><?xml version="1.0" encoding="utf-8"?>
<p:tagLst xmlns:p="http://schemas.openxmlformats.org/presentationml/2006/main">
  <p:tag name="NORDRI TOOLS WATERMARK" val="wxbw55wd"/>
</p:tagLst>
</file>

<file path=ppt/tags/tag76.xml><?xml version="1.0" encoding="utf-8"?>
<p:tagLst xmlns:p="http://schemas.openxmlformats.org/presentationml/2006/main">
  <p:tag name="NORDRI TOOLS WATERMARK" val="bsc2yuvb"/>
</p:tagLst>
</file>

<file path=ppt/tags/tag77.xml><?xml version="1.0" encoding="utf-8"?>
<p:tagLst xmlns:p="http://schemas.openxmlformats.org/presentationml/2006/main">
  <p:tag name="NORDRI TOOLS WATERMARK" val="ecddfplt"/>
</p:tagLst>
</file>

<file path=ppt/tags/tag78.xml><?xml version="1.0" encoding="utf-8"?>
<p:tagLst xmlns:p="http://schemas.openxmlformats.org/presentationml/2006/main">
  <p:tag name="NORDRI TOOLS WATERMARK" val="wxbw55wd"/>
</p:tagLst>
</file>

<file path=ppt/tags/tag79.xml><?xml version="1.0" encoding="utf-8"?>
<p:tagLst xmlns:p="http://schemas.openxmlformats.org/presentationml/2006/main">
  <p:tag name="NORDRI TOOLS WATERMARK" val="bsc2yuvb"/>
</p:tagLst>
</file>

<file path=ppt/tags/tag8.xml><?xml version="1.0" encoding="utf-8"?>
<p:tagLst xmlns:p="http://schemas.openxmlformats.org/presentationml/2006/main">
  <p:tag name="NORDRI TOOLS WATERMARK" val="ecddfplt"/>
</p:tagLst>
</file>

<file path=ppt/tags/tag80.xml><?xml version="1.0" encoding="utf-8"?>
<p:tagLst xmlns:p="http://schemas.openxmlformats.org/presentationml/2006/main">
  <p:tag name="NORDRI TOOLS WATERMARK" val="ecddfplt"/>
</p:tagLst>
</file>

<file path=ppt/tags/tag81.xml><?xml version="1.0" encoding="utf-8"?>
<p:tagLst xmlns:p="http://schemas.openxmlformats.org/presentationml/2006/main">
  <p:tag name="NORDRI TOOLS WATERMARK" val="wxbw55wd"/>
</p:tagLst>
</file>

<file path=ppt/tags/tag82.xml><?xml version="1.0" encoding="utf-8"?>
<p:tagLst xmlns:p="http://schemas.openxmlformats.org/presentationml/2006/main">
  <p:tag name="NORDRI TOOLS WATERMARK" val="bsc2yuvb"/>
</p:tagLst>
</file>

<file path=ppt/tags/tag83.xml><?xml version="1.0" encoding="utf-8"?>
<p:tagLst xmlns:p="http://schemas.openxmlformats.org/presentationml/2006/main">
  <p:tag name="NORDRI TOOLS WATERMARK" val="ecddfplt"/>
</p:tagLst>
</file>

<file path=ppt/tags/tag84.xml><?xml version="1.0" encoding="utf-8"?>
<p:tagLst xmlns:p="http://schemas.openxmlformats.org/presentationml/2006/main">
  <p:tag name="NORDRI TOOLS WATERMARK" val="wxbw55wd"/>
</p:tagLst>
</file>

<file path=ppt/tags/tag85.xml><?xml version="1.0" encoding="utf-8"?>
<p:tagLst xmlns:p="http://schemas.openxmlformats.org/presentationml/2006/main">
  <p:tag name="NORDRI TOOLS WATERMARK" val="bsc2yuvb"/>
</p:tagLst>
</file>

<file path=ppt/tags/tag86.xml><?xml version="1.0" encoding="utf-8"?>
<p:tagLst xmlns:p="http://schemas.openxmlformats.org/presentationml/2006/main">
  <p:tag name="NORDRI TOOLS WATERMARK" val="ecddfplt"/>
</p:tagLst>
</file>

<file path=ppt/tags/tag87.xml><?xml version="1.0" encoding="utf-8"?>
<p:tagLst xmlns:p="http://schemas.openxmlformats.org/presentationml/2006/main">
  <p:tag name="NORDRI TOOLS WATERMARK" val="wxbw55wd"/>
</p:tagLst>
</file>

<file path=ppt/tags/tag88.xml><?xml version="1.0" encoding="utf-8"?>
<p:tagLst xmlns:p="http://schemas.openxmlformats.org/presentationml/2006/main">
  <p:tag name="NORDRI TOOLS WATERMARK" val="bsc2yuvb"/>
</p:tagLst>
</file>

<file path=ppt/tags/tag89.xml><?xml version="1.0" encoding="utf-8"?>
<p:tagLst xmlns:p="http://schemas.openxmlformats.org/presentationml/2006/main">
  <p:tag name="NORDRI TOOLS WATERMARK" val="ecddfplt"/>
</p:tagLst>
</file>

<file path=ppt/tags/tag9.xml><?xml version="1.0" encoding="utf-8"?>
<p:tagLst xmlns:p="http://schemas.openxmlformats.org/presentationml/2006/main">
  <p:tag name="NORDRI TOOLS WATERMARK" val="wxbw55wd"/>
</p:tagLst>
</file>

<file path=ppt/tags/tag90.xml><?xml version="1.0" encoding="utf-8"?>
<p:tagLst xmlns:p="http://schemas.openxmlformats.org/presentationml/2006/main">
  <p:tag name="NORDRI TOOLS WATERMARK" val="wxbw55wd"/>
</p:tagLst>
</file>

<file path=ppt/tags/tag91.xml><?xml version="1.0" encoding="utf-8"?>
<p:tagLst xmlns:p="http://schemas.openxmlformats.org/presentationml/2006/main">
  <p:tag name="NORDRI TOOLS WATERMARK" val="bsc2yuvb"/>
</p:tagLst>
</file>

<file path=ppt/tags/tag92.xml><?xml version="1.0" encoding="utf-8"?>
<p:tagLst xmlns:p="http://schemas.openxmlformats.org/presentationml/2006/main">
  <p:tag name="NORDRI TOOLS WATERMARK" val="ecddfplt"/>
</p:tagLst>
</file>

<file path=ppt/tags/tag93.xml><?xml version="1.0" encoding="utf-8"?>
<p:tagLst xmlns:p="http://schemas.openxmlformats.org/presentationml/2006/main">
  <p:tag name="NORDRI TOOLS WATERMARK" val="wxbw55wd"/>
</p:tagLst>
</file>

<file path=ppt/tags/tag94.xml><?xml version="1.0" encoding="utf-8"?>
<p:tagLst xmlns:p="http://schemas.openxmlformats.org/presentationml/2006/main">
  <p:tag name="NORDRI TOOLS WATERMARK" val="bsc2yuvb"/>
</p:tagLst>
</file>

<file path=ppt/tags/tag95.xml><?xml version="1.0" encoding="utf-8"?>
<p:tagLst xmlns:p="http://schemas.openxmlformats.org/presentationml/2006/main">
  <p:tag name="NORDRI TOOLS WATERMARK" val="ecddfplt"/>
</p:tagLst>
</file>

<file path=ppt/tags/tag96.xml><?xml version="1.0" encoding="utf-8"?>
<p:tagLst xmlns:p="http://schemas.openxmlformats.org/presentationml/2006/main">
  <p:tag name="NORDRI TOOLS WATERMARK" val="wxbw55wd"/>
</p:tagLst>
</file>

<file path=ppt/tags/tag97.xml><?xml version="1.0" encoding="utf-8"?>
<p:tagLst xmlns:p="http://schemas.openxmlformats.org/presentationml/2006/main">
  <p:tag name="NORDRI TOOLS WATERMARK" val="bsc2yuvb"/>
</p:tagLst>
</file>

<file path=ppt/tags/tag98.xml><?xml version="1.0" encoding="utf-8"?>
<p:tagLst xmlns:p="http://schemas.openxmlformats.org/presentationml/2006/main">
  <p:tag name="NORDRI TOOLS WATERMARK" val="ecddfplt"/>
</p:tagLst>
</file>

<file path=ppt/tags/tag99.xml><?xml version="1.0" encoding="utf-8"?>
<p:tagLst xmlns:p="http://schemas.openxmlformats.org/presentationml/2006/main">
  <p:tag name="NORDRI TOOLS WATERMARK" val="wxbw55wd"/>
</p:tagLst>
</file>

<file path=ppt/theme/theme1.xml><?xml version="1.0" encoding="utf-8"?>
<a:theme xmlns:a="http://schemas.openxmlformats.org/drawingml/2006/main" name="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68">
      <a:dk1>
        <a:sysClr val="windowText" lastClr="000000"/>
      </a:dk1>
      <a:lt1>
        <a:sysClr val="window" lastClr="FFFFFF"/>
      </a:lt1>
      <a:dk2>
        <a:srgbClr val="44546A"/>
      </a:dk2>
      <a:lt2>
        <a:srgbClr val="E7E6E6"/>
      </a:lt2>
      <a:accent1>
        <a:srgbClr val="1B4367"/>
      </a:accent1>
      <a:accent2>
        <a:srgbClr val="000000"/>
      </a:accent2>
      <a:accent3>
        <a:srgbClr val="1B4367"/>
      </a:accent3>
      <a:accent4>
        <a:srgbClr val="000000"/>
      </a:accent4>
      <a:accent5>
        <a:srgbClr val="1B4367"/>
      </a:accent5>
      <a:accent6>
        <a:srgbClr val="00000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10663</Words>
  <Application>WPS 演示</Application>
  <PresentationFormat>宽屏</PresentationFormat>
  <Paragraphs>869</Paragraphs>
  <Slides>76</Slides>
  <Notes>5</Notes>
  <HiddenSlides>0</HiddenSlides>
  <MMClips>0</MMClips>
  <ScaleCrop>false</ScaleCrop>
  <HeadingPairs>
    <vt:vector size="6" baseType="variant">
      <vt:variant>
        <vt:lpstr>已用的字体</vt:lpstr>
      </vt:variant>
      <vt:variant>
        <vt:i4>31</vt:i4>
      </vt:variant>
      <vt:variant>
        <vt:lpstr>主题</vt:lpstr>
      </vt:variant>
      <vt:variant>
        <vt:i4>2</vt:i4>
      </vt:variant>
      <vt:variant>
        <vt:lpstr>幻灯片标题</vt:lpstr>
      </vt:variant>
      <vt:variant>
        <vt:i4>76</vt:i4>
      </vt:variant>
    </vt:vector>
  </HeadingPairs>
  <TitlesOfParts>
    <vt:vector size="109" baseType="lpstr">
      <vt:lpstr>Arial</vt:lpstr>
      <vt:lpstr>宋体</vt:lpstr>
      <vt:lpstr>Wingdings</vt:lpstr>
      <vt:lpstr>Source Sans Pro</vt:lpstr>
      <vt:lpstr>华康俪金黑W8(P)</vt:lpstr>
      <vt:lpstr>Arial</vt:lpstr>
      <vt:lpstr>微软雅黑</vt:lpstr>
      <vt:lpstr>Agency FB</vt:lpstr>
      <vt:lpstr>Calibri</vt:lpstr>
      <vt:lpstr>Batang</vt:lpstr>
      <vt:lpstr>爱度综艺简体</vt:lpstr>
      <vt:lpstr>等线</vt:lpstr>
      <vt:lpstr>黑体</vt:lpstr>
      <vt:lpstr>Yu Gothic UI</vt:lpstr>
      <vt:lpstr>Arial Unicode MS</vt:lpstr>
      <vt:lpstr>等线 Light</vt:lpstr>
      <vt:lpstr>华文琥珀</vt:lpstr>
      <vt:lpstr>Montserrat</vt:lpstr>
      <vt:lpstr>FontAwesome</vt:lpstr>
      <vt:lpstr>Open Sans Light</vt:lpstr>
      <vt:lpstr>Lato Medium</vt:lpstr>
      <vt:lpstr>Roboto Medium</vt:lpstr>
      <vt:lpstr>Helvetica Neue</vt:lpstr>
      <vt:lpstr>MS PGothic</vt:lpstr>
      <vt:lpstr>华康俪金黑W8</vt:lpstr>
      <vt:lpstr>Constantia</vt:lpstr>
      <vt:lpstr>Segoe Print</vt:lpstr>
      <vt:lpstr>Yu Gothic UI Light</vt:lpstr>
      <vt:lpstr>楷体_GB2312</vt:lpstr>
      <vt:lpstr>新宋体</vt:lpstr>
      <vt:lpstr>楷体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 康伟</dc:creator>
  <cp:lastModifiedBy>Arturia</cp:lastModifiedBy>
  <cp:revision>7</cp:revision>
  <dcterms:created xsi:type="dcterms:W3CDTF">2018-09-27T14:26:00Z</dcterms:created>
  <dcterms:modified xsi:type="dcterms:W3CDTF">2018-10-14T12:13:25Z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