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0" r:id="rId21"/>
    <p:sldId id="4801" r:id="rId22"/>
    <p:sldId id="4802" r:id="rId23"/>
    <p:sldId id="4803" r:id="rId24"/>
    <p:sldId id="4804" r:id="rId25"/>
    <p:sldId id="4819" r:id="rId26"/>
    <p:sldId id="4805" r:id="rId27"/>
    <p:sldId id="4827" r:id="rId28"/>
    <p:sldId id="4806" r:id="rId29"/>
    <p:sldId id="4821" r:id="rId30"/>
    <p:sldId id="4807" r:id="rId31"/>
    <p:sldId id="4808" r:id="rId32"/>
    <p:sldId id="4822" r:id="rId33"/>
    <p:sldId id="4823" r:id="rId34"/>
    <p:sldId id="4809" r:id="rId35"/>
    <p:sldId id="4810" r:id="rId36"/>
    <p:sldId id="4824" r:id="rId37"/>
    <p:sldId id="4825" r:id="rId38"/>
    <p:sldId id="4826" r:id="rId39"/>
    <p:sldId id="4811" r:id="rId40"/>
    <p:sldId id="4812" r:id="rId41"/>
    <p:sldId id="4820" r:id="rId42"/>
    <p:sldId id="4813" r:id="rId43"/>
    <p:sldId id="4814" r:id="rId44"/>
    <p:sldId id="4834" r:id="rId45"/>
    <p:sldId id="4828" r:id="rId46"/>
    <p:sldId id="4833" r:id="rId47"/>
    <p:sldId id="4832" r:id="rId48"/>
    <p:sldId id="4788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6" y="300820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是免费的，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是收费的。收费分为单次收费和一次性收费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zh-CN" altLang="zh-CN" sz="2000" dirty="0"/>
              <a:t>该网站主要面对的用户大致可以分为三类：教师（指软件工程课程的授课教师），注册学生（该课程的注册学生，即当前学期选修该课程的学生），游客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政策可行性分析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本项目并没有政策上的支持或者限制</a:t>
            </a:r>
            <a:r>
              <a:rPr lang="en-US" altLang="zh-CN" sz="2000" dirty="0"/>
              <a:t>,</a:t>
            </a:r>
            <a:r>
              <a:rPr lang="zh-CN" altLang="zh-CN" sz="2000" dirty="0"/>
              <a:t>，所以可以合法的开发并且维护使用。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我们将竞争对手暂时定为</a:t>
            </a:r>
            <a:r>
              <a:rPr lang="zh-CN" altLang="zh-CN" sz="2000" dirty="0" smtClean="0"/>
              <a:t>当前</a:t>
            </a:r>
            <a:r>
              <a:rPr lang="zh-CN" altLang="zh-CN" sz="2000" dirty="0"/>
              <a:t>市面上收费的教学平台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在</a:t>
            </a:r>
            <a:r>
              <a:rPr lang="zh-CN" altLang="en-US" sz="2000" dirty="0" smtClean="0"/>
              <a:t>技术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，对手拥有一个专业的团队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我们只有一个初出茅庐的小团队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在销售上，截止到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1</a:t>
            </a:r>
            <a:r>
              <a:rPr lang="zh-CN" altLang="zh-CN" sz="2000" dirty="0"/>
              <a:t>月，全球将近有</a:t>
            </a:r>
            <a:r>
              <a:rPr lang="en-US" altLang="zh-CN" sz="2000" dirty="0"/>
              <a:t>4000</a:t>
            </a:r>
            <a:r>
              <a:rPr lang="zh-CN" altLang="zh-CN" sz="2000" dirty="0"/>
              <a:t>所大学及其他教学与机构在使用</a:t>
            </a:r>
            <a:r>
              <a:rPr lang="en-US" altLang="zh-CN" sz="2000" dirty="0"/>
              <a:t>Blackboard</a:t>
            </a:r>
            <a:r>
              <a:rPr lang="zh-CN" altLang="zh-CN" sz="2000" dirty="0"/>
              <a:t>产品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我们的项目仍然在开发中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在资金上，竞争对手已经是比较国际的开发公司，资金</a:t>
            </a:r>
            <a:r>
              <a:rPr lang="zh-CN" altLang="zh-CN" sz="2000" dirty="0" smtClean="0"/>
              <a:t>充足；</a:t>
            </a:r>
            <a:r>
              <a:rPr lang="zh-CN" altLang="zh-CN" sz="2000" dirty="0"/>
              <a:t>在品牌方面，竞争对手的知名度非常高。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="" xmlns:a16="http://schemas.microsoft.com/office/drawing/2014/main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="" xmlns:a16="http://schemas.microsoft.com/office/drawing/2014/main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="" xmlns:a16="http://schemas.microsoft.com/office/drawing/2014/main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F9923FC-ABB6-42B0-BAB3-0B982461F358}"/>
              </a:ext>
            </a:extLst>
          </p:cNvPr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>
              <a:extLst>
                <a:ext uri="{FF2B5EF4-FFF2-40B4-BE49-F238E27FC236}">
                  <a16:creationId xmlns="" xmlns:a16="http://schemas.microsoft.com/office/drawing/2014/main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="" xmlns:a16="http://schemas.microsoft.com/office/drawing/2014/main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839" y="2298906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我们团队的实力相比之下显得不足，但是我们的优势就是在于，有一些新的功能理念，比如可以在学生之间提供学习上的交流、可以专门为一个教师，一门课程而建的网站，而且因为我们是小团队的原因，可以为企业或者院校量身制作教学辅助</a:t>
            </a:r>
            <a:r>
              <a:rPr lang="zh-CN" altLang="zh-CN" sz="2000" dirty="0" smtClean="0"/>
              <a:t>网站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并且，开启这样的一个项目有利于我们的学习和体会。</a:t>
            </a:r>
            <a:endParaRPr lang="en-US" altLang="zh-CN" sz="2000" dirty="0" smtClean="0"/>
          </a:p>
          <a:p>
            <a:r>
              <a:rPr lang="zh-CN" altLang="zh-CN" sz="2000" dirty="0" smtClean="0"/>
              <a:t>尽管</a:t>
            </a:r>
            <a:r>
              <a:rPr lang="zh-CN" altLang="zh-CN" sz="2000" dirty="0"/>
              <a:t>有着这样那样的不足，但是相比大厂来说我们的团队还是有着一些的优势存在。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1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4346" y="2178002"/>
            <a:ext cx="75341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sz="2000" dirty="0"/>
              <a:t>在开发网站上，我们使用</a:t>
            </a:r>
            <a:r>
              <a:rPr lang="en-US" altLang="zh-CN" sz="2000" dirty="0"/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去设计一些动态效果，更多的可能使用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zh-CN" altLang="en-US" sz="2000" dirty="0" smtClean="0"/>
              <a:t>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/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，并且有热加载等优点。</a:t>
            </a:r>
            <a:endParaRPr lang="zh-CN" altLang="zh-CN" sz="2000" dirty="0"/>
          </a:p>
          <a:p>
            <a:r>
              <a:rPr lang="zh-CN" altLang="zh-CN" sz="2000" dirty="0"/>
              <a:t>我们有信心去做好本次的软件工程系列辅助教学网站。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9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按照本课程的教学进度，开发本产品是可行的，我们一共花费两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zh-CN" altLang="zh-CN" sz="2000" dirty="0"/>
              <a:t>预算中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0" y="2316835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本产品在知识产品上是可行的，并没有某些相关的教学辅助网站专利（结果来自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zh-CN" altLang="zh-CN" sz="2000" dirty="0"/>
              <a:t>本产品可以得到只是产权保护，申请专利必需按照规定向国家知识产权局提交必要的申请文件。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1581575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范围管理计划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pPr lvl="0"/>
            <a:r>
              <a:rPr lang="zh-CN" altLang="en-US" sz="2000" dirty="0"/>
              <a:t>人力</a:t>
            </a:r>
            <a:r>
              <a:rPr lang="zh-CN" altLang="en-US" sz="2000" dirty="0" smtClean="0"/>
              <a:t>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干系人管理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沟通管理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时间管理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风险管理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成本管理计划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r>
              <a:rPr lang="zh-CN" altLang="en-US" sz="2000" dirty="0" smtClean="0"/>
              <a:t>配置管理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pPr lvl="0"/>
            <a:endParaRPr lang="zh-CN" altLang="zh-CN" sz="2000" b="1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10" descr="WBS"/>
          <p:cNvPicPr/>
          <p:nvPr/>
        </p:nvPicPr>
        <p:blipFill>
          <a:blip r:embed="rId4"/>
          <a:stretch>
            <a:fillRect/>
          </a:stretch>
        </p:blipFill>
        <p:spPr>
          <a:xfrm>
            <a:off x="1103085" y="1416424"/>
            <a:ext cx="9860749" cy="49664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70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83592"/>
              </p:ext>
            </p:extLst>
          </p:nvPr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7959"/>
              </p:ext>
            </p:extLst>
          </p:nvPr>
        </p:nvGraphicFramePr>
        <p:xfrm>
          <a:off x="1103086" y="1344702"/>
          <a:ext cx="9511127" cy="494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1.2.2.3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1.2.2.4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编写</a:t>
                      </a:r>
                      <a:r>
                        <a:rPr lang="en-US" sz="1400" kern="100">
                          <a:effectLst/>
                        </a:rPr>
                        <a:t>SRS</a:t>
                      </a:r>
                      <a:r>
                        <a:rPr lang="zh-CN" sz="1400" kern="100">
                          <a:effectLst/>
                        </a:rPr>
                        <a:t>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需求工程计划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需求管理</a:t>
                      </a:r>
                      <a:endParaRPr lang="zh-CN" sz="12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需求确认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需求确认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需求变更管理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需求变更控制文档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编码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实现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确定编码风格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全套代码与产品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软件发行产生的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软件发行后环境变化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1.7.3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完善性维护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添加或改动功能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完善性维护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38176"/>
              </p:ext>
            </p:extLst>
          </p:nvPr>
        </p:nvGraphicFramePr>
        <p:xfrm>
          <a:off x="1200219" y="1598528"/>
          <a:ext cx="9548463" cy="285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648"/>
                <a:gridCol w="2345795"/>
                <a:gridCol w="4683020"/>
              </a:tblGrid>
              <a:tr h="22045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职务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职责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8181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全面负责项目组织和规划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负责项目跟踪和管理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负责项目资源的调配和协调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负责组织和计划之间的协调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配置管理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全面负责项目的配置活动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负责项目产品的提交及规范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172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会议纪要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全面负责例会的记录工作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负责例会的录音上传工作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的分配工作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的编写工作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文档整理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</a:t>
                      </a:r>
                      <a:r>
                        <a:rPr lang="zh-CN" sz="1400" kern="100" dirty="0">
                          <a:effectLst/>
                        </a:rPr>
                        <a:t>负责组员上传的文档和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整合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70561"/>
              </p:ext>
            </p:extLst>
          </p:nvPr>
        </p:nvGraphicFramePr>
        <p:xfrm>
          <a:off x="1246094" y="4583341"/>
          <a:ext cx="9653382" cy="152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520"/>
                <a:gridCol w="1608520"/>
                <a:gridCol w="1608520"/>
                <a:gridCol w="1608520"/>
                <a:gridCol w="1609651"/>
                <a:gridCol w="1609651"/>
              </a:tblGrid>
              <a:tr h="42849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人员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任务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诸葛志相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庄毓勋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陈伟峰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程天珂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邓晰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项目规划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4060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配置管理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会议纪要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文档编写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573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文档整理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88330"/>
              </p:ext>
            </p:extLst>
          </p:nvPr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yangc@zucc.edu.cn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48638"/>
              </p:ext>
            </p:extLst>
          </p:nvPr>
        </p:nvGraphicFramePr>
        <p:xfrm>
          <a:off x="1826723" y="1334674"/>
          <a:ext cx="8128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76837"/>
              </p:ext>
            </p:extLst>
          </p:nvPr>
        </p:nvGraphicFramePr>
        <p:xfrm>
          <a:off x="1698595" y="1830870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4877"/>
              </p:ext>
            </p:extLst>
          </p:nvPr>
        </p:nvGraphicFramePr>
        <p:xfrm>
          <a:off x="1698595" y="1359994"/>
          <a:ext cx="8128000" cy="49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936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337" name="Picture 1" descr="C:\Users\dell\Documents\Tencent Files\1060281189\Image\C2C\_LYQ$11Y~S3D~X(TEV6L6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" y="1739900"/>
            <a:ext cx="11150507" cy="43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0116"/>
              </p:ext>
            </p:extLst>
          </p:nvPr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7425"/>
              </p:ext>
            </p:extLst>
          </p:nvPr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154"/>
              </p:ext>
            </p:extLst>
          </p:nvPr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9713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86634"/>
              </p:ext>
            </p:extLst>
          </p:nvPr>
        </p:nvGraphicFramePr>
        <p:xfrm>
          <a:off x="954162" y="1622609"/>
          <a:ext cx="9570403" cy="2784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791"/>
                <a:gridCol w="7718612"/>
              </a:tblGrid>
              <a:tr h="40341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36163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WPS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会员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visio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buliding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其他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薪资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41604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总价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42494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33850" y="4462748"/>
            <a:ext cx="84689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15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开发者人数：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开发时间：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个月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需求工程经费预算：预算主要分为各种工具所花费的预算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以及小组成员进行知识技能培训所花费的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本项目名称为“软件工程系列课程教学辅助网站”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/>
              <a:t>上的</a:t>
            </a:r>
            <a:r>
              <a:rPr lang="zh-CN" altLang="zh-CN" sz="2000" dirty="0"/>
              <a:t>出色，使学生能够获得最多的</a:t>
            </a:r>
            <a:r>
              <a:rPr lang="zh-CN" altLang="zh-CN" sz="2000" dirty="0" smtClean="0"/>
              <a:t>资料，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学生及时的了解世界需求工程的最新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学生也需要一个与教师及同学之间相互</a:t>
            </a:r>
            <a:r>
              <a:rPr lang="zh-CN" altLang="zh-CN" sz="2000" dirty="0" smtClean="0"/>
              <a:t>交流，及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/>
              <a:t>任务提出</a:t>
            </a:r>
            <a:r>
              <a:rPr lang="zh-CN" altLang="zh-CN" sz="2000" dirty="0"/>
              <a:t>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将有利于教师的教学和学生的学习；也为软件工程系列课程的成熟记录下足迹。</a:t>
            </a:r>
          </a:p>
          <a:p>
            <a:r>
              <a:rPr lang="zh-CN" altLang="zh-CN" sz="2000" dirty="0"/>
              <a:t>本项目的任务提出者为杨枨老师，开发者为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全体成员。</a:t>
            </a:r>
            <a:endParaRPr lang="en-US" altLang="zh-CN" sz="2000" dirty="0"/>
          </a:p>
          <a:p>
            <a:endParaRPr lang="zh-CN" altLang="zh-CN" sz="2000" dirty="0"/>
          </a:p>
        </p:txBody>
      </p:sp>
      <p:sp>
        <p:nvSpPr>
          <p:cNvPr id="4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9465"/>
              </p:ext>
            </p:extLst>
          </p:nvPr>
        </p:nvGraphicFramePr>
        <p:xfrm>
          <a:off x="1217122" y="1586752"/>
          <a:ext cx="9137113" cy="4365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33"/>
                <a:gridCol w="1157953"/>
                <a:gridCol w="2618262"/>
                <a:gridCol w="1577177"/>
                <a:gridCol w="2123988"/>
              </a:tblGrid>
              <a:tr h="364465">
                <a:tc gridSpan="5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过程与产品质量检查计划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465">
                <a:tc grid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2000" kern="100">
                          <a:effectLst/>
                        </a:rPr>
                        <a:t>本项目质量保证员：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诸葛志相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892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主要过程域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主要活动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主要工作成果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检查时间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参加人员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8223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策划过程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估算活动等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《需求工程计划》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《项目开发计划》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</a:t>
                      </a:r>
                      <a:r>
                        <a:rPr lang="en-US" sz="2000" kern="100">
                          <a:effectLst/>
                        </a:rPr>
                        <a:t>QA</a:t>
                      </a:r>
                      <a:r>
                        <a:rPr lang="zh-CN" sz="2000" kern="100">
                          <a:effectLst/>
                        </a:rPr>
                        <a:t>计划》</a:t>
                      </a:r>
                      <a:r>
                        <a:rPr lang="en-US" sz="2000" kern="100">
                          <a:effectLst/>
                        </a:rPr>
                        <a:t>    </a:t>
                      </a:r>
                      <a:endParaRPr lang="zh-CN" sz="20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2018/11/14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G14</a:t>
                      </a:r>
                      <a:r>
                        <a:rPr lang="zh-CN" sz="2000" kern="100" dirty="0">
                          <a:effectLst/>
                        </a:rPr>
                        <a:t>全组成员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8562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19579"/>
              </p:ext>
            </p:extLst>
          </p:nvPr>
        </p:nvGraphicFramePr>
        <p:xfrm>
          <a:off x="1504949" y="1881060"/>
          <a:ext cx="8571379" cy="3840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337"/>
                <a:gridCol w="1404757"/>
                <a:gridCol w="1418548"/>
                <a:gridCol w="1400816"/>
                <a:gridCol w="1922921"/>
              </a:tblGrid>
              <a:tr h="398800">
                <a:tc gridSpan="5"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质量保证人员参与技术评审计划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759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《软件需求规格说明书》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《需求变更文档》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4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23439"/>
              </p:ext>
            </p:extLst>
          </p:nvPr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A745D5C-F858-48FC-B079-3255485275C4}"/>
              </a:ext>
            </a:extLst>
          </p:cNvPr>
          <p:cNvSpPr txBox="1"/>
          <p:nvPr/>
        </p:nvSpPr>
        <p:spPr>
          <a:xfrm>
            <a:off x="5988188" y="1267985"/>
            <a:ext cx="5336304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93.25</a:t>
            </a:r>
            <a:endParaRPr lang="en-US" altLang="zh-CN" sz="2000" b="1" dirty="0"/>
          </a:p>
          <a:p>
            <a:r>
              <a:rPr lang="zh-CN" altLang="en-US" sz="2000" dirty="0"/>
              <a:t>诸葛志祥：甘特图，成本管理，项目章程，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439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8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“软件工程教学、学习、交流系统”是一个专门为一个教师，一门课程而建的网站，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相关课程的教师和选了这门课的所有</a:t>
            </a:r>
            <a:r>
              <a:rPr lang="zh-CN" altLang="zh-CN" sz="2000" dirty="0" smtClean="0"/>
              <a:t>学生</a:t>
            </a:r>
            <a:endParaRPr lang="en-US" altLang="zh-CN" sz="2000" dirty="0" smtClean="0"/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网友，所以用户单一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的功能就是服务教师和学生，是他们在教育和学习过程中得到便捷。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它还将不断的记录这门课从诞生到成熟的过程（这个可能是所有网站不具备的）。</a:t>
            </a:r>
          </a:p>
        </p:txBody>
      </p:sp>
      <p:sp>
        <p:nvSpPr>
          <p:cNvPr id="1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4" y="1868445"/>
            <a:ext cx="3087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市场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政策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竞争可行性实力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技术可行性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时间和资源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知识产权可行性分析</a:t>
            </a:r>
            <a:endParaRPr lang="zh-CN" altLang="en-US" sz="2000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/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zh-CN" altLang="zh-CN" sz="2000" dirty="0"/>
              <a:t>组内合作关系和谐，有着完成这一共同目标的决心。</a:t>
            </a:r>
          </a:p>
          <a:p>
            <a:pPr lvl="0"/>
            <a:r>
              <a:rPr lang="zh-CN" altLang="zh-CN" sz="2000" dirty="0"/>
              <a:t>认真对待老师的课程，不敢马虎处理，可以把大量时间投入到对软件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zh-CN" altLang="zh-CN" sz="2000" dirty="0"/>
              <a:t>对于现有教学辅助网站存在想要改进的点，并且有决心可以做的更好。</a:t>
            </a:r>
          </a:p>
          <a:p>
            <a:pPr lvl="0"/>
            <a:r>
              <a:rPr lang="zh-CN" altLang="zh-CN" sz="2000" dirty="0"/>
              <a:t>组内成员学习能力强，对待新的事物有着很快的接收能力和运用能力。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自身的劣势：</a:t>
            </a:r>
          </a:p>
          <a:p>
            <a:pPr lvl="0"/>
            <a:r>
              <a:rPr lang="zh-CN" altLang="zh-CN" sz="2000" dirty="0"/>
              <a:t>组内成员中会网站交互设计的人并不多。</a:t>
            </a:r>
          </a:p>
          <a:p>
            <a:pPr lvl="0"/>
            <a:r>
              <a:rPr lang="zh-CN" altLang="zh-CN" sz="2000" dirty="0"/>
              <a:t>其他课程的压力也不容小觑。</a:t>
            </a:r>
          </a:p>
          <a:p>
            <a:pPr lvl="0"/>
            <a:r>
              <a:rPr lang="zh-CN" altLang="zh-CN" sz="2000" dirty="0"/>
              <a:t>组内成员对于软件需求的认识不够深刻，需要更多时间学习和提升。</a:t>
            </a:r>
          </a:p>
          <a:p>
            <a:pPr lvl="0"/>
            <a:r>
              <a:rPr lang="zh-CN" altLang="zh-CN" sz="2000" dirty="0"/>
              <a:t>课程老师严格要求，组内成员要学会抗压并且更改自己错误的方面。</a:t>
            </a:r>
          </a:p>
          <a:p>
            <a:pPr marL="0" lvl="1" fontAlgn="base"/>
            <a:r>
              <a:rPr lang="zh-CN" altLang="zh-CN" sz="2000" b="1" dirty="0"/>
              <a:t>市场机会：</a:t>
            </a:r>
          </a:p>
          <a:p>
            <a:pPr lvl="0"/>
            <a:r>
              <a:rPr lang="zh-CN" altLang="zh-CN" sz="2000" dirty="0"/>
              <a:t>可以为小型企业或者教育机构订制专属辅助网站。</a:t>
            </a:r>
          </a:p>
          <a:p>
            <a:pPr lvl="0"/>
            <a:r>
              <a:rPr lang="zh-CN" altLang="zh-CN" sz="2000" dirty="0"/>
              <a:t>积累自身的经验</a:t>
            </a:r>
          </a:p>
          <a:p>
            <a:pPr marL="0" lvl="1" fontAlgn="base"/>
            <a:r>
              <a:rPr lang="zh-CN" altLang="zh-CN" sz="2000" b="1" dirty="0"/>
              <a:t>市场风险：</a:t>
            </a:r>
          </a:p>
          <a:p>
            <a:pPr lvl="0"/>
            <a:r>
              <a:rPr lang="zh-CN" altLang="zh-CN" sz="2000" dirty="0"/>
              <a:t>被强大的竞争对手挤下台，导致项目的不成功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目前的比较火热的教学辅助平台有：</a:t>
            </a:r>
            <a:r>
              <a:rPr lang="en-US" altLang="zh-CN" sz="2000" dirty="0"/>
              <a:t>Moodle</a:t>
            </a:r>
            <a:r>
              <a:rPr lang="zh-CN" altLang="zh-CN" sz="2000" dirty="0"/>
              <a:t>，</a:t>
            </a:r>
            <a:r>
              <a:rPr lang="en-US" altLang="zh-CN" sz="2000" dirty="0"/>
              <a:t>sakai</a:t>
            </a:r>
            <a:r>
              <a:rPr lang="zh-CN" altLang="zh-CN" sz="2000" dirty="0"/>
              <a:t>，</a:t>
            </a:r>
            <a:r>
              <a:rPr lang="en-US" altLang="zh-CN" sz="2000" dirty="0"/>
              <a:t>drupal</a:t>
            </a:r>
            <a:r>
              <a:rPr lang="zh-CN" altLang="zh-CN" sz="2000" dirty="0"/>
              <a:t>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sakai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开源的，适用于二次</a:t>
            </a:r>
            <a:r>
              <a:rPr lang="zh-CN" altLang="zh-CN" sz="2000" dirty="0" smtClean="0"/>
              <a:t>开发。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技术研究和技术团队，主要面向高校或科研机构提 供专业的网络教学支持，集成性较高，平台运行稳定，能够保证持续的更新建设。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3573</Words>
  <Application>Microsoft Office PowerPoint</Application>
  <PresentationFormat>自定义</PresentationFormat>
  <Paragraphs>717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58</cp:revision>
  <dcterms:created xsi:type="dcterms:W3CDTF">2018-09-05T05:55:39Z</dcterms:created>
  <dcterms:modified xsi:type="dcterms:W3CDTF">2018-11-14T00:39:48Z</dcterms:modified>
</cp:coreProperties>
</file>