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8" r:id="rId3"/>
    <p:sldId id="275" r:id="rId4"/>
    <p:sldId id="260" r:id="rId5"/>
    <p:sldId id="289" r:id="rId6"/>
    <p:sldId id="290" r:id="rId7"/>
    <p:sldId id="291" r:id="rId9"/>
    <p:sldId id="292" r:id="rId10"/>
    <p:sldId id="293" r:id="rId11"/>
    <p:sldId id="296" r:id="rId12"/>
    <p:sldId id="294" r:id="rId13"/>
    <p:sldId id="297" r:id="rId14"/>
    <p:sldId id="295" r:id="rId15"/>
    <p:sldId id="298" r:id="rId16"/>
    <p:sldId id="299" r:id="rId17"/>
    <p:sldId id="300" r:id="rId18"/>
    <p:sldId id="301" r:id="rId19"/>
    <p:sldId id="302" r:id="rId20"/>
    <p:sldId id="303" r:id="rId21"/>
    <p:sldId id="276" r:id="rId22"/>
  </p:sldIdLst>
  <p:sldSz cx="12192000" cy="6858000"/>
  <p:notesSz cx="6858000" cy="9144000"/>
  <p:embeddedFontLst>
    <p:embeddedFont>
      <p:font typeface="等线" panose="02010600030101010101" charset="-122"/>
      <p:regular r:id="rId26"/>
    </p:embeddedFont>
    <p:embeddedFont>
      <p:font typeface="等线 Light" panose="02010600030101010101" charset="-122"/>
      <p:regular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BB"/>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705957" y="111792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0479"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5715000" cy="645160"/>
          </a:xfrm>
          <a:prstGeom prst="rect">
            <a:avLst/>
          </a:prstGeom>
          <a:noFill/>
        </p:spPr>
        <p:txBody>
          <a:bodyPr wrap="none" rtlCol="0">
            <a:spAutoFit/>
          </a:bodyPr>
          <a:lstStyle/>
          <a:p>
            <a:r>
              <a:rPr lang="zh-CN" altLang="en-US" sz="3600" b="1" dirty="0">
                <a:solidFill>
                  <a:schemeClr val="bg1"/>
                </a:solidFill>
                <a:latin typeface="Gotham Rounded Medium" panose="02000000000000000000" pitchFamily="50" charset="0"/>
              </a:rPr>
              <a:t>第三章 </a:t>
            </a:r>
            <a:r>
              <a:rPr lang="en-US" altLang="zh-CN" sz="3600" b="1" dirty="0">
                <a:solidFill>
                  <a:schemeClr val="bg1"/>
                </a:solidFill>
                <a:latin typeface="Gotham Rounded Medium" panose="02000000000000000000" pitchFamily="50" charset="0"/>
              </a:rPr>
              <a:t>·UML</a:t>
            </a:r>
            <a:r>
              <a:rPr lang="zh-CN" altLang="en-US" sz="3600" b="1" dirty="0">
                <a:solidFill>
                  <a:schemeClr val="bg1"/>
                </a:solidFill>
                <a:latin typeface="Gotham Rounded Medium" panose="02000000000000000000" pitchFamily="50" charset="0"/>
              </a:rPr>
              <a:t>建模工具简介</a:t>
            </a:r>
            <a:endParaRPr lang="zh-CN" altLang="en-US" sz="3600" b="1" dirty="0">
              <a:solidFill>
                <a:schemeClr val="bg1"/>
              </a:solidFill>
              <a:latin typeface="Gotham Rounded Medium" panose="02000000000000000000" pitchFamily="50" charset="0"/>
            </a:endParaRPr>
          </a:p>
        </p:txBody>
      </p:sp>
      <p:sp>
        <p:nvSpPr>
          <p:cNvPr id="7" name="文本框 6"/>
          <p:cNvSpPr txBox="1"/>
          <p:nvPr/>
        </p:nvSpPr>
        <p:spPr>
          <a:xfrm>
            <a:off x="871550" y="4348475"/>
            <a:ext cx="1353820" cy="368300"/>
          </a:xfrm>
          <a:prstGeom prst="rect">
            <a:avLst/>
          </a:prstGeom>
          <a:solidFill>
            <a:schemeClr val="bg1"/>
          </a:solidFill>
        </p:spPr>
        <p:txBody>
          <a:bodyPr wrap="none" rtlCol="0">
            <a:spAutoFit/>
          </a:bodyPr>
          <a:lstStyle/>
          <a:p>
            <a:r>
              <a:rPr lang="en-US" altLang="zh-CN" dirty="0" smtClean="0">
                <a:solidFill>
                  <a:srgbClr val="48A2A0"/>
                </a:solidFill>
              </a:rPr>
              <a:t>Report: G14</a:t>
            </a:r>
            <a:endParaRPr lang="zh-CN" altLang="en-US" dirty="0">
              <a:solidFill>
                <a:srgbClr val="48A2A0"/>
              </a:solidFill>
            </a:endParaRPr>
          </a:p>
        </p:txBody>
      </p:sp>
      <p:sp>
        <p:nvSpPr>
          <p:cNvPr id="10" name="矩形 9"/>
          <p:cNvSpPr/>
          <p:nvPr/>
        </p:nvSpPr>
        <p:spPr>
          <a:xfrm>
            <a:off x="737021" y="1821389"/>
            <a:ext cx="3307715" cy="1322070"/>
          </a:xfrm>
          <a:prstGeom prst="rect">
            <a:avLst/>
          </a:prstGeom>
        </p:spPr>
        <p:txBody>
          <a:bodyPr wrap="none">
            <a:spAutoFit/>
          </a:bodyPr>
          <a:lstStyle/>
          <a:p>
            <a:r>
              <a:rPr lang="en-US" altLang="zh-CN" sz="8000" b="1" dirty="0">
                <a:solidFill>
                  <a:schemeClr val="bg1"/>
                </a:solidFill>
                <a:latin typeface="Gotham Rounded Medium" panose="02000000000000000000" pitchFamily="50" charset="0"/>
              </a:rPr>
              <a:t>2018</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ym typeface="+mn-ea"/>
              </a:rPr>
              <a:t>3.1.2</a:t>
            </a:r>
            <a:r>
              <a:rPr lang="zh-CN" altLang="en-US" sz="2800" dirty="0" smtClean="0">
                <a:sym typeface="+mn-ea"/>
              </a:rPr>
              <a:t>：</a:t>
            </a:r>
            <a:r>
              <a:rPr lang="en-US" sz="2800" dirty="0" smtClean="0">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1612"/>
            </a:xfrm>
            <a:prstGeom prst="rect">
              <a:avLst/>
            </a:prstGeom>
          </p:spPr>
          <p:txBody>
            <a:bodyPr wrap="square">
              <a:spAutoFit/>
            </a:bodyPr>
            <a:p>
              <a:r>
                <a:rPr lang="en-US" altLang="zh-CN" sz="2000" b="1" dirty="0">
                  <a:solidFill>
                    <a:schemeClr val="bg1"/>
                  </a:solidFill>
                </a:rPr>
                <a:t>	</a:t>
              </a:r>
              <a:r>
                <a:rPr lang="zh-CN" altLang="en-US" sz="2000" b="1" dirty="0">
                  <a:solidFill>
                    <a:schemeClr val="bg1"/>
                  </a:solidFill>
                </a:rPr>
                <a:t>Microsoft Office Visio绘图和图表制作软件有助于IT和商务专业人员轻松地可视化、分析和交流复杂信息。它能够将难以理解的复杂文本和表格转换为一目了然的Visio图表。该软件通过创建与数据相关的Visio图表(而不使用静态图片)来显示数据，这些图表易于刷新,并能够显著提高生产率。使用O</a:t>
              </a:r>
              <a:r>
                <a:rPr lang="en-US" altLang="zh-CN" sz="2000" b="1" dirty="0">
                  <a:solidFill>
                    <a:schemeClr val="bg1"/>
                  </a:solidFill>
                </a:rPr>
                <a:t>f</a:t>
              </a:r>
              <a:r>
                <a:rPr lang="zh-CN" altLang="en-US" sz="2000" b="1" dirty="0">
                  <a:solidFill>
                    <a:schemeClr val="bg1"/>
                  </a:solidFill>
                </a:rPr>
                <a:t>fice Visio中的各种图表可了解、操作和共享企业内组织系统、资源和流程的有关信息。</a:t>
              </a:r>
              <a:endParaRPr lang="zh-CN" altLang="en-US" sz="2000" b="1" dirty="0">
                <a:solidFill>
                  <a:schemeClr val="bg1"/>
                </a:solidFill>
              </a:endParaRP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a:t>
              </a:r>
              <a:r>
                <a:rPr lang="en-US" altLang="zh-CN" sz="2000" b="1" dirty="0">
                  <a:solidFill>
                    <a:schemeClr val="bg1"/>
                  </a:solidFill>
                </a:rPr>
                <a:t>o</a:t>
              </a:r>
              <a:r>
                <a:rPr lang="zh-CN" altLang="en-US" sz="2000" b="1" dirty="0">
                  <a:solidFill>
                    <a:schemeClr val="bg1"/>
                  </a:solidFill>
                </a:rPr>
                <a:t>与微软的</a:t>
              </a:r>
              <a:r>
                <a:rPr lang="en-US" altLang="zh-CN" sz="2000" b="1" dirty="0">
                  <a:solidFill>
                    <a:schemeClr val="bg1"/>
                  </a:solidFill>
                </a:rPr>
                <a:t>Office</a:t>
              </a:r>
              <a:r>
                <a:rPr lang="zh-CN" altLang="en-US" sz="2000" b="1" dirty="0">
                  <a:solidFill>
                    <a:schemeClr val="bg1"/>
                  </a:solidFill>
                </a:rPr>
                <a:t>产品能够很好地兼容，能够把图形直接制或者内嵌到Word的文档中。但是对于代码的生成更多是支持微软的产品如VB，</a:t>
              </a:r>
              <a:r>
                <a:rPr lang="en-US" altLang="zh-CN" sz="2000" b="1" dirty="0">
                  <a:solidFill>
                    <a:schemeClr val="bg1"/>
                  </a:solidFill>
                </a:rPr>
                <a:t>VC++</a:t>
              </a:r>
              <a:r>
                <a:rPr lang="zh-CN" altLang="en-US" sz="2000" b="1" dirty="0">
                  <a:solidFill>
                    <a:schemeClr val="bg1"/>
                  </a:solidFill>
                </a:rPr>
                <a:t>，</a:t>
              </a:r>
              <a:endParaRPr lang="zh-CN" altLang="en-US" sz="2000" b="1" dirty="0">
                <a:solidFill>
                  <a:schemeClr val="bg1"/>
                </a:solidFill>
              </a:endParaRPr>
            </a:p>
            <a:p>
              <a:r>
                <a:rPr lang="zh-CN" altLang="en-US" sz="2000" b="1" dirty="0">
                  <a:solidFill>
                    <a:schemeClr val="bg1"/>
                  </a:solidFill>
                </a:rPr>
                <a:t>MS SQL S</a:t>
              </a:r>
              <a:r>
                <a:rPr lang="en-US" altLang="zh-CN" sz="2000" b="1" dirty="0">
                  <a:solidFill>
                    <a:schemeClr val="bg1"/>
                  </a:solidFill>
                </a:rPr>
                <a:t>erver</a:t>
              </a:r>
              <a:r>
                <a:rPr lang="zh-CN" altLang="en-US" sz="2000" b="1" dirty="0">
                  <a:solidFill>
                    <a:schemeClr val="bg1"/>
                  </a:solidFill>
                </a:rPr>
                <a:t>等</a:t>
              </a:r>
              <a:r>
                <a:rPr lang="en-US" altLang="zh-CN" sz="2000" b="1" dirty="0">
                  <a:solidFill>
                    <a:schemeClr val="bg1"/>
                  </a:solidFill>
                </a:rPr>
                <a:t>(</a:t>
              </a:r>
              <a:r>
                <a:rPr lang="zh-CN" altLang="en-US" sz="2000" b="1" dirty="0">
                  <a:solidFill>
                    <a:schemeClr val="bg1"/>
                  </a:solidFill>
                </a:rPr>
                <a:t>这也是微软的传统)，所以用于图形语义的描述比较方便，但是用于软件开发过程的选代开发则力不从心。</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24338" y="449618"/>
            <a:ext cx="5764530" cy="521970"/>
          </a:xfrm>
          <a:prstGeom prst="rect">
            <a:avLst/>
          </a:prstGeom>
        </p:spPr>
        <p:txBody>
          <a:bodyPr wrap="none">
            <a:spAutoFit/>
          </a:bodyPr>
          <a:lstStyle/>
          <a:p>
            <a:pPr algn="l"/>
            <a:r>
              <a:rPr sz="2800" dirty="0" smtClean="0">
                <a:sym typeface="+mn-ea"/>
              </a:rPr>
              <a:t>Mi</a:t>
            </a:r>
            <a:r>
              <a:rPr lang="en-US" sz="2800" dirty="0" smtClean="0">
                <a:sym typeface="+mn-ea"/>
              </a:rPr>
              <a:t>c</a:t>
            </a:r>
            <a:r>
              <a:rPr sz="2800" dirty="0" smtClean="0">
                <a:sym typeface="+mn-ea"/>
              </a:rPr>
              <a:t>ro</a:t>
            </a:r>
            <a:r>
              <a:rPr lang="en-US" sz="2800" dirty="0" smtClean="0">
                <a:sym typeface="+mn-ea"/>
              </a:rPr>
              <a:t>s</a:t>
            </a:r>
            <a:r>
              <a:rPr sz="2800" dirty="0" smtClean="0">
                <a:sym typeface="+mn-ea"/>
              </a:rPr>
              <a:t>o</a:t>
            </a:r>
            <a:r>
              <a:rPr lang="en-US" sz="2800" dirty="0" smtClean="0">
                <a:sym typeface="+mn-ea"/>
              </a:rPr>
              <a:t>f</a:t>
            </a:r>
            <a:r>
              <a:rPr sz="2800" dirty="0" smtClean="0">
                <a:sym typeface="+mn-ea"/>
              </a:rPr>
              <a:t>t </a:t>
            </a:r>
            <a:r>
              <a:rPr lang="en-US" sz="2800" dirty="0" smtClean="0">
                <a:sym typeface="+mn-ea"/>
              </a:rPr>
              <a:t>Of</a:t>
            </a:r>
            <a:r>
              <a:rPr sz="2800" dirty="0" smtClean="0">
                <a:sym typeface="+mn-ea"/>
              </a:rPr>
              <a:t>fice Visio Stand</a:t>
            </a:r>
            <a:r>
              <a:rPr lang="en-US" sz="2800" dirty="0" smtClean="0">
                <a:sym typeface="+mn-ea"/>
              </a:rPr>
              <a:t>a</a:t>
            </a:r>
            <a:r>
              <a:rPr sz="2800" dirty="0" smtClean="0">
                <a:sym typeface="+mn-ea"/>
              </a:rPr>
              <a:t>rd </a:t>
            </a:r>
            <a:r>
              <a:rPr lang="en-US" sz="2800" dirty="0" smtClean="0">
                <a:sym typeface="+mn-ea"/>
              </a:rPr>
              <a:t>2016</a:t>
            </a:r>
            <a:endParaRPr lang="en-US" altLang="zh-CN" sz="2800" b="1"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1107440" y="1106805"/>
            <a:ext cx="9977755" cy="56584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564255" cy="521970"/>
          </a:xfrm>
          <a:prstGeom prst="rect">
            <a:avLst/>
          </a:prstGeom>
        </p:spPr>
        <p:txBody>
          <a:bodyPr wrap="none">
            <a:spAutoFit/>
          </a:bodyPr>
          <a:lstStyle/>
          <a:p>
            <a:pPr algn="l"/>
            <a:r>
              <a:rPr lang="en-US" sz="2800" dirty="0" smtClean="0">
                <a:solidFill>
                  <a:schemeClr val="tx1"/>
                </a:solidFill>
                <a:sym typeface="+mn-ea"/>
              </a:rPr>
              <a:t>3.1.3</a:t>
            </a:r>
            <a:r>
              <a:rPr lang="zh-CN" altLang="en-US" sz="2800" dirty="0" smtClean="0">
                <a:solidFill>
                  <a:schemeClr val="tx1"/>
                </a:solidFill>
                <a:sym typeface="+mn-ea"/>
              </a:rPr>
              <a:t>：</a:t>
            </a:r>
            <a:r>
              <a:rPr lang="en-US" sz="2800" dirty="0" smtClean="0">
                <a:sym typeface="+mn-ea"/>
              </a:rPr>
              <a:t>PowerDesigner</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084" y="3188"/>
              <a:ext cx="7698" cy="1925"/>
            </a:xfrm>
            <a:prstGeom prst="rect">
              <a:avLst/>
            </a:prstGeom>
          </p:spPr>
          <p:txBody>
            <a:bodyPr wrap="square">
              <a:spAutoFit/>
            </a:bodyPr>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PowerDesigner是</a:t>
              </a:r>
              <a:r>
                <a:rPr lang="zh-CN" altLang="en-US" sz="2000" b="1" dirty="0">
                  <a:solidFill>
                    <a:srgbClr val="FF0000"/>
                  </a:solidFill>
                </a:rPr>
                <a:t>Sybase 公司的CASE工具集</a:t>
              </a:r>
              <a:r>
                <a:rPr lang="zh-CN" altLang="en-US" sz="2000" b="1" dirty="0">
                  <a:solidFill>
                    <a:schemeClr val="bg1"/>
                  </a:solidFill>
                </a:rPr>
                <a:t>，使用它可以方便地对管理信息系统进行分析设计，它几乎包括数据库模型设计的全过程。利用PowerDesigner可以</a:t>
              </a:r>
              <a:r>
                <a:rPr lang="zh-CN" altLang="en-US" sz="2000" b="1" dirty="0">
                  <a:solidFill>
                    <a:srgbClr val="FF0000"/>
                  </a:solidFill>
                </a:rPr>
                <a:t>制作数据流程图、概念数据模型、物理数据模型</a:t>
              </a:r>
              <a:r>
                <a:rPr lang="zh-CN" altLang="en-US" sz="2000" b="1" dirty="0">
                  <a:solidFill>
                    <a:schemeClr val="bg1"/>
                  </a:solidFill>
                </a:rPr>
                <a:t>，可以</a:t>
              </a:r>
              <a:r>
                <a:rPr lang="zh-CN" altLang="en-US" sz="2000" b="1" dirty="0">
                  <a:solidFill>
                    <a:srgbClr val="FF0000"/>
                  </a:solidFill>
                </a:rPr>
                <a:t>生成多种客户端开发工具的应用程序</a:t>
              </a:r>
              <a:r>
                <a:rPr lang="zh-CN" altLang="en-US" sz="2000" b="1" dirty="0">
                  <a:solidFill>
                    <a:schemeClr val="bg1"/>
                  </a:solidFill>
                </a:rPr>
                <a:t>，还可</a:t>
              </a:r>
              <a:r>
                <a:rPr lang="zh-CN" altLang="en-US" sz="2000" b="1" dirty="0">
                  <a:solidFill>
                    <a:srgbClr val="FF0000"/>
                  </a:solidFill>
                </a:rPr>
                <a:t>为数据仓库制作结构模型</a:t>
              </a:r>
              <a:r>
                <a:rPr lang="zh-CN" altLang="en-US" sz="2000" b="1" dirty="0">
                  <a:solidFill>
                    <a:schemeClr val="bg1"/>
                  </a:solidFill>
                </a:rPr>
                <a:t>，也能</a:t>
              </a:r>
              <a:r>
                <a:rPr lang="zh-CN" altLang="en-US" sz="2000" b="1" dirty="0">
                  <a:solidFill>
                    <a:srgbClr val="FF0000"/>
                  </a:solidFill>
                </a:rPr>
                <a:t>对团队设备模型进行控制</a:t>
              </a:r>
              <a:r>
                <a:rPr lang="zh-CN" altLang="en-US" sz="2000" b="1" dirty="0">
                  <a:solidFill>
                    <a:schemeClr val="bg1"/>
                  </a:solidFill>
                </a:rPr>
                <a:t>。它可与许多流行的数据库设计软件，如PowerBuilder、Delphi、VB等相配合使用来缩短开发时间和使系统设计更优化。</a:t>
              </a:r>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PowerDesigner开始是对数据库建模而发展起来的一种数据库建模工具，直到7.0版才开始支持面向对象的开发，后来又引入了对UM</a:t>
              </a:r>
              <a:r>
                <a:rPr lang="en-US" altLang="zh-CN" sz="2000" b="1" dirty="0">
                  <a:solidFill>
                    <a:schemeClr val="bg1"/>
                  </a:solidFill>
                </a:rPr>
                <a:t>L</a:t>
              </a:r>
              <a:r>
                <a:rPr lang="zh-CN" altLang="en-US" sz="2000" b="1" dirty="0">
                  <a:solidFill>
                    <a:schemeClr val="bg1"/>
                  </a:solidFill>
                </a:rPr>
                <a:t>的支持。</a:t>
              </a:r>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PowerDesigner是Sybase的企业建模和设计解决方案，采用模型驱动方法，将业务与IT结合起来，可帮助部署有效的企业体系架构，并为研发生命周期管理提供强大的分析与设计技术。PowerDesigner 支持</a:t>
              </a:r>
              <a:r>
                <a:rPr lang="zh-CN" altLang="en-US" sz="2000" b="1" dirty="0">
                  <a:solidFill>
                    <a:srgbClr val="FF0000"/>
                  </a:solidFill>
                </a:rPr>
                <a:t>六十多种数据库系统(RDBMS)/版本</a:t>
              </a:r>
              <a:r>
                <a:rPr lang="zh-CN" altLang="en-US" sz="2000" b="1" dirty="0">
                  <a:solidFill>
                    <a:schemeClr val="bg1"/>
                  </a:solidFill>
                </a:rPr>
                <a:t>。PowerDesigner 运行在Microsoft Windows平台上，并提供了Eclipse 插件。</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564255" cy="521970"/>
          </a:xfrm>
          <a:prstGeom prst="rect">
            <a:avLst/>
          </a:prstGeom>
        </p:spPr>
        <p:txBody>
          <a:bodyPr wrap="none">
            <a:spAutoFit/>
          </a:bodyPr>
          <a:lstStyle/>
          <a:p>
            <a:pPr algn="l"/>
            <a:r>
              <a:rPr lang="en-US" sz="2800" dirty="0" smtClean="0">
                <a:sym typeface="+mn-ea"/>
              </a:rPr>
              <a:t>3.1.3</a:t>
            </a:r>
            <a:r>
              <a:rPr lang="zh-CN" altLang="en-US" sz="2800" dirty="0" smtClean="0">
                <a:sym typeface="+mn-ea"/>
              </a:rPr>
              <a:t>：</a:t>
            </a:r>
            <a:r>
              <a:rPr lang="en-US" sz="2800" dirty="0" smtClean="0">
                <a:sym typeface="+mn-ea"/>
              </a:rPr>
              <a:t>PowerDesigner</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5" y="3059"/>
              <a:ext cx="7485" cy="1455"/>
            </a:xfrm>
            <a:prstGeom prst="rect">
              <a:avLst/>
            </a:prstGeom>
          </p:spPr>
          <p:txBody>
            <a:bodyPr wrap="square">
              <a:spAutoFit/>
            </a:bodyPr>
            <a:p>
              <a:pPr algn="l"/>
              <a:r>
                <a:rPr lang="en-US" altLang="zh-CN" sz="2000" b="1" dirty="0">
                  <a:solidFill>
                    <a:schemeClr val="bg1"/>
                  </a:solidFill>
                </a:rPr>
                <a:t>	</a:t>
              </a:r>
              <a:r>
                <a:rPr lang="zh-CN" altLang="en-US" sz="2000" b="1" dirty="0"/>
                <a:t> </a:t>
              </a:r>
              <a:r>
                <a:rPr lang="zh-CN" altLang="en-US" sz="2000" b="1" dirty="0">
                  <a:solidFill>
                    <a:schemeClr val="bg1"/>
                  </a:solidFill>
                </a:rPr>
                <a:t>PowerDesigner对数据库建模的支持非常好，支持了90%左右的数据库，但对</a:t>
              </a:r>
              <a:endParaRPr lang="zh-CN" altLang="en-US" sz="2000" b="1" dirty="0">
                <a:solidFill>
                  <a:schemeClr val="bg1"/>
                </a:solidFill>
              </a:endParaRPr>
            </a:p>
            <a:p>
              <a:pPr algn="l"/>
              <a:endParaRPr lang="zh-CN" altLang="en-US" sz="2000" b="1" dirty="0">
                <a:solidFill>
                  <a:schemeClr val="bg1"/>
                </a:solidFill>
              </a:endParaRPr>
            </a:p>
            <a:p>
              <a:pPr algn="l"/>
              <a:r>
                <a:rPr lang="zh-CN" altLang="en-US" sz="2000" b="1" dirty="0">
                  <a:solidFill>
                    <a:schemeClr val="bg1"/>
                  </a:solidFill>
                </a:rPr>
                <a:t>UM</a:t>
              </a:r>
              <a:r>
                <a:rPr lang="en-US" altLang="zh-CN" sz="2000" b="1" dirty="0">
                  <a:solidFill>
                    <a:schemeClr val="bg1"/>
                  </a:solidFill>
                </a:rPr>
                <a:t>L</a:t>
              </a:r>
              <a:r>
                <a:rPr lang="zh-CN" altLang="en-US" sz="2000" b="1" dirty="0">
                  <a:solidFill>
                    <a:schemeClr val="bg1"/>
                  </a:solidFill>
                </a:rPr>
                <a:t>建模使用的各种图的支持不尽人意，虽然在近几个版本上有所加强，但使用它来进行</a:t>
              </a:r>
              <a:endParaRPr lang="zh-CN" altLang="en-US" sz="2000" b="1" dirty="0">
                <a:solidFill>
                  <a:schemeClr val="bg1"/>
                </a:solidFill>
              </a:endParaRPr>
            </a:p>
            <a:p>
              <a:pPr algn="l"/>
              <a:endParaRPr lang="zh-CN" altLang="en-US" sz="2000" b="1" dirty="0">
                <a:solidFill>
                  <a:schemeClr val="bg1"/>
                </a:solidFill>
              </a:endParaRPr>
            </a:p>
            <a:p>
              <a:pPr algn="l"/>
              <a:r>
                <a:rPr lang="zh-CN" altLang="en-US" sz="2000" b="1" dirty="0">
                  <a:solidFill>
                    <a:schemeClr val="bg1"/>
                  </a:solidFill>
                </a:rPr>
                <a:t>UML开发的人并不是很多，很多人都是用它米进行数据库的建模。</a:t>
              </a:r>
              <a:endParaRPr lang="zh-CN" altLang="en-US" sz="2000" b="1" dirty="0">
                <a:solidFill>
                  <a:schemeClr val="bg1"/>
                </a:solidFill>
              </a:endParaRPr>
            </a:p>
            <a:p>
              <a:pPr algn="l"/>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但不可否认的是，使用UML分析，PowerDesigner可以生成代码，并对Sybase的</a:t>
              </a:r>
              <a:endParaRPr lang="zh-CN" altLang="en-US" sz="2000" b="1" dirty="0">
                <a:solidFill>
                  <a:schemeClr val="bg1"/>
                </a:solidFill>
              </a:endParaRPr>
            </a:p>
            <a:p>
              <a:pPr algn="l"/>
              <a:endParaRPr lang="zh-CN" altLang="en-US" sz="2000" b="1" dirty="0">
                <a:solidFill>
                  <a:schemeClr val="bg1"/>
                </a:solidFill>
              </a:endParaRPr>
            </a:p>
            <a:p>
              <a:pPr algn="l"/>
              <a:r>
                <a:rPr lang="zh-CN" altLang="en-US" sz="2000" b="1" dirty="0">
                  <a:solidFill>
                    <a:schemeClr val="bg1"/>
                  </a:solidFill>
                </a:rPr>
                <a:t>产品、C++、Java、VB、C#有很好的支持。</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2082"/>
            </a:xfrm>
            <a:prstGeom prst="rect">
              <a:avLst/>
            </a:prstGeom>
          </p:spPr>
          <p:txBody>
            <a:bodyPr wrap="square">
              <a:spAutoFit/>
            </a:bodyPr>
            <a:p>
              <a:r>
                <a:rPr lang="en-US" altLang="zh-CN" sz="2000" b="1" dirty="0">
                  <a:solidFill>
                    <a:schemeClr val="bg1"/>
                  </a:solidFill>
                </a:rPr>
                <a:t>	</a:t>
              </a:r>
              <a:r>
                <a:rPr lang="zh-CN" altLang="en-US" sz="2000" b="1" dirty="0">
                  <a:solidFill>
                    <a:schemeClr val="bg1"/>
                  </a:solidFill>
                </a:rPr>
                <a:t>StarUML(简称SU)，是一款开放源代码的UM</a:t>
              </a:r>
              <a:r>
                <a:rPr lang="en-US" altLang="zh-CN" sz="2000" b="1" dirty="0">
                  <a:solidFill>
                    <a:schemeClr val="bg1"/>
                  </a:solidFill>
                </a:rPr>
                <a:t>L</a:t>
              </a:r>
              <a:r>
                <a:rPr lang="zh-CN" altLang="en-US" sz="2000" b="1" dirty="0">
                  <a:solidFill>
                    <a:schemeClr val="bg1"/>
                  </a:solidFill>
                </a:rPr>
                <a:t>开发工具，是由韩国公司主导开发出来的产品，可以直接到StarUML网站下载。</a:t>
              </a:r>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StarUML是一种创建UML类图，生成类图和其他类型的统一建模语言(UML)图表的工具。StarUML 发展快、灵活、可扩展性强。</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tx1"/>
                  </a:solidFill>
                </a:rPr>
                <a:t>1.可绘制UML中的常用图</a:t>
              </a:r>
              <a:endParaRPr lang="zh-CN" altLang="en-US" sz="2000" b="1" dirty="0">
                <a:solidFill>
                  <a:schemeClr val="bg1"/>
                </a:solidFill>
              </a:endParaRPr>
            </a:p>
            <a:p>
              <a:r>
                <a:rPr lang="zh-CN" altLang="en-US" sz="2000" b="1" dirty="0">
                  <a:solidFill>
                    <a:schemeClr val="bg1"/>
                  </a:solidFill>
                </a:rPr>
                <a:t>      UML2.0分为两大类：结构图(Structure Diagram)和行为图(Behavior Diagram)共13种图。结构图用于对系统的静态结构建模，包括类图、组合结构图、构件图、部署图、对象图和包图；行为图用于对系统的动态行为建模，包括实例图、交互图(顺序图、通信图、交互概览图、计时图)、活动图和状态机图。StarUML可支持这些图的绘制。</a:t>
              </a:r>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tx1"/>
                  </a:solidFill>
                </a:rPr>
                <a:t> 2.完全免费</a:t>
              </a:r>
              <a:endParaRPr lang="zh-CN" altLang="en-US" sz="2000" b="1" dirty="0">
                <a:solidFill>
                  <a:schemeClr val="tx1"/>
                </a:solidFill>
              </a:endParaRPr>
            </a:p>
            <a:p>
              <a:r>
                <a:rPr lang="zh-CN" altLang="en-US" sz="2000" b="1" dirty="0">
                  <a:solidFill>
                    <a:schemeClr val="bg1"/>
                  </a:solidFill>
                </a:rPr>
                <a:t>      StarUML是一套开放源码的软件，不仅免费自由下载，连代码都免费开放。</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8655" y="1362075"/>
            <a:ext cx="10854055" cy="5110480"/>
            <a:chOff x="9928" y="2992"/>
            <a:chExt cx="7981" cy="2462"/>
          </a:xfrm>
        </p:grpSpPr>
        <p:sp>
          <p:nvSpPr>
            <p:cNvPr id="19" name="矩形 18"/>
            <p:cNvSpPr/>
            <p:nvPr/>
          </p:nvSpPr>
          <p:spPr>
            <a:xfrm>
              <a:off x="9928" y="2992"/>
              <a:ext cx="7981" cy="2462"/>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029" y="3059"/>
              <a:ext cx="7778" cy="2268"/>
            </a:xfrm>
            <a:prstGeom prst="rect">
              <a:avLst/>
            </a:prstGeom>
          </p:spPr>
          <p:txBody>
            <a:bodyPr wrap="square">
              <a:spAutoFit/>
            </a:bodyPr>
            <a:p>
              <a:pPr algn="l"/>
              <a:r>
                <a:rPr lang="en-US" altLang="zh-CN" sz="2000" b="1" dirty="0">
                  <a:solidFill>
                    <a:schemeClr val="bg1"/>
                  </a:solidFill>
                </a:rPr>
                <a:t>      </a:t>
              </a:r>
              <a:r>
                <a:rPr lang="zh-CN" altLang="en-US" sz="2000" b="1" dirty="0">
                  <a:solidFill>
                    <a:schemeClr val="tx1"/>
                  </a:solidFill>
                </a:rPr>
                <a:t>3.多种格式</a:t>
              </a:r>
              <a:endParaRPr lang="zh-CN" altLang="en-US" sz="2000" b="1" dirty="0">
                <a:solidFill>
                  <a:schemeClr val="tx1"/>
                </a:solidFill>
              </a:endParaRPr>
            </a:p>
            <a:p>
              <a:pPr algn="l"/>
              <a:r>
                <a:rPr lang="zh-CN" altLang="en-US" sz="2000" b="1" dirty="0">
                  <a:solidFill>
                    <a:schemeClr val="bg1"/>
                  </a:solidFill>
                </a:rPr>
                <a:t>      StarUML遵守UM</a:t>
              </a:r>
              <a:r>
                <a:rPr lang="en-US" altLang="zh-CN" sz="2000" b="1" dirty="0">
                  <a:solidFill>
                    <a:schemeClr val="bg1"/>
                  </a:solidFill>
                </a:rPr>
                <a:t>L</a:t>
              </a:r>
              <a:r>
                <a:rPr lang="zh-CN" altLang="en-US" sz="2000" b="1" dirty="0">
                  <a:solidFill>
                    <a:schemeClr val="bg1"/>
                  </a:solidFill>
                </a:rPr>
                <a:t>的语法规则，不支持违反语法的动作。</a:t>
              </a:r>
              <a:endParaRPr lang="zh-CN" altLang="en-US" sz="2000" b="1" dirty="0">
                <a:solidFill>
                  <a:schemeClr val="bg1"/>
                </a:solidFill>
              </a:endParaRPr>
            </a:p>
            <a:p>
              <a:pPr algn="l"/>
              <a:r>
                <a:rPr lang="zh-CN" altLang="en-US" sz="2000" b="1" dirty="0">
                  <a:solidFill>
                    <a:schemeClr val="bg1"/>
                  </a:solidFill>
                </a:rPr>
                <a:t>      </a:t>
              </a:r>
              <a:r>
                <a:rPr lang="zh-CN" altLang="en-US" sz="2000" b="1" dirty="0">
                  <a:solidFill>
                    <a:schemeClr val="tx1"/>
                  </a:solidFill>
                </a:rPr>
                <a:t>4.双向工程</a:t>
              </a:r>
              <a:endParaRPr lang="zh-CN" altLang="en-US" sz="2000" b="1" dirty="0">
                <a:solidFill>
                  <a:schemeClr val="bg1"/>
                </a:solidFill>
              </a:endParaRPr>
            </a:p>
            <a:p>
              <a:pPr algn="l"/>
              <a:r>
                <a:rPr lang="zh-CN" altLang="en-US" sz="2000" b="1" dirty="0">
                  <a:solidFill>
                    <a:schemeClr val="bg1"/>
                  </a:solidFill>
                </a:rPr>
                <a:t>      无论是把设计模型转换成代码，还是把代码转换为设计模型，都是一项非常复杂的工作。正向和逆向工程这两方面结合在一起，定义为双向工程。双向工程提供了一种机制，它使系统架构或者设计模型与代码之间进行双向交换。</a:t>
              </a:r>
              <a:endParaRPr lang="zh-CN" altLang="en-US" sz="2000" b="1" dirty="0">
                <a:solidFill>
                  <a:schemeClr val="bg1"/>
                </a:solidFill>
              </a:endParaRPr>
            </a:p>
            <a:p>
              <a:pPr algn="l"/>
              <a:r>
                <a:rPr lang="zh-CN" altLang="en-US" sz="2000" b="1" dirty="0">
                  <a:solidFill>
                    <a:schemeClr val="bg1"/>
                  </a:solidFill>
                </a:rPr>
                <a:t>      (1)：正向工程把</a:t>
              </a:r>
              <a:r>
                <a:rPr lang="zh-CN" altLang="en-US" sz="2000" b="1" dirty="0">
                  <a:solidFill>
                    <a:srgbClr val="FF0000"/>
                  </a:solidFill>
                </a:rPr>
                <a:t>设计模型转换为代码框架</a:t>
              </a:r>
              <a:r>
                <a:rPr lang="zh-CN" altLang="en-US" sz="2000" b="1" dirty="0">
                  <a:solidFill>
                    <a:schemeClr val="bg1"/>
                  </a:solidFill>
                </a:rPr>
                <a:t>，开发者不需要编写类、属性、方法代码。一般情况下，开发人员将系统设计细化到一定的级别，然后应用正向工程。</a:t>
              </a:r>
              <a:endParaRPr lang="zh-CN" altLang="en-US" sz="2000" b="1" dirty="0">
                <a:solidFill>
                  <a:schemeClr val="bg1"/>
                </a:solidFill>
              </a:endParaRPr>
            </a:p>
            <a:p>
              <a:pPr algn="l"/>
              <a:r>
                <a:rPr lang="zh-CN" altLang="en-US" sz="2000" b="1" dirty="0">
                  <a:solidFill>
                    <a:schemeClr val="bg1"/>
                  </a:solidFill>
                </a:rPr>
                <a:t>      (2)： 逆向工程是指把</a:t>
              </a:r>
              <a:r>
                <a:rPr lang="zh-CN" altLang="en-US" sz="2000" b="1" dirty="0">
                  <a:solidFill>
                    <a:srgbClr val="FF0000"/>
                  </a:solidFill>
                </a:rPr>
                <a:t>代码转换成设计模型</a:t>
              </a:r>
              <a:r>
                <a:rPr lang="zh-CN" altLang="en-US" sz="2000" b="1" dirty="0">
                  <a:solidFill>
                    <a:schemeClr val="bg1"/>
                  </a:solidFill>
                </a:rPr>
                <a:t>。 在选代开发周期中，一旦某个模型作为迭代的一部分被修改,采用正向工程把新的类、方法、属性加入代码；同时，一旦某些代码被修改，采用逆向工程，将修改后的代码转换为设计模型。</a:t>
              </a:r>
              <a:endParaRPr lang="zh-CN" altLang="en-US" sz="2000" b="1" dirty="0">
                <a:solidFill>
                  <a:schemeClr val="bg1"/>
                </a:solidFill>
              </a:endParaRPr>
            </a:p>
            <a:p>
              <a:pPr algn="l"/>
              <a:r>
                <a:rPr lang="zh-CN" altLang="en-US" sz="2000" b="1" dirty="0">
                  <a:solidFill>
                    <a:schemeClr val="bg1"/>
                  </a:solidFill>
                </a:rPr>
                <a:t>      StarUML可以依据类图的内容生成Java、C++、C#代码，也能够读取Java、C++、C#代码反向生成类图。逆向工程有两个主要用途，</a:t>
              </a:r>
              <a:r>
                <a:rPr lang="zh-CN" altLang="en-US" sz="2000" b="1" dirty="0">
                  <a:solidFill>
                    <a:srgbClr val="FF0000"/>
                  </a:solidFill>
                </a:rPr>
                <a:t>其一，</a:t>
              </a:r>
              <a:r>
                <a:rPr lang="zh-CN" altLang="en-US" sz="2000" b="1" dirty="0">
                  <a:solidFill>
                    <a:schemeClr val="bg1"/>
                  </a:solidFill>
                </a:rPr>
                <a:t>是就有的源码反转成图之后，可以构建UML模型的方式继续将新的设计添加上去；</a:t>
              </a:r>
              <a:r>
                <a:rPr lang="zh-CN" altLang="en-US" sz="2000" b="1" dirty="0">
                  <a:solidFill>
                    <a:srgbClr val="FF0000"/>
                  </a:solidFill>
                </a:rPr>
                <a:t>其二，</a:t>
              </a:r>
              <a:r>
                <a:rPr lang="zh-CN" altLang="en-US" sz="2000" b="1" dirty="0">
                  <a:solidFill>
                    <a:schemeClr val="bg1"/>
                  </a:solidFill>
                </a:rPr>
                <a:t>是想要解析源码时，可以通过反转的类图来理解，不再需要查看一行又一行的代码，这将节省大量的时间和精力。</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9290" y="1402080"/>
            <a:ext cx="10854055" cy="493458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1968"/>
            </a:xfrm>
            <a:prstGeom prst="rect">
              <a:avLst/>
            </a:prstGeom>
          </p:spPr>
          <p:txBody>
            <a:bodyPr wrap="square">
              <a:spAutoFit/>
            </a:bodyPr>
            <a:p>
              <a:r>
                <a:rPr lang="en-US" sz="2000" b="1" dirty="0">
                  <a:solidFill>
                    <a:schemeClr val="bg1"/>
                  </a:solidFill>
                </a:rPr>
                <a:t>      </a:t>
              </a:r>
              <a:r>
                <a:rPr sz="2000" b="1" dirty="0">
                  <a:solidFill>
                    <a:schemeClr val="tx1"/>
                  </a:solidFill>
                </a:rPr>
                <a:t>5.支持XMI</a:t>
              </a:r>
              <a:endParaRPr sz="2000" b="1" dirty="0">
                <a:solidFill>
                  <a:schemeClr val="tx1"/>
                </a:solidFill>
              </a:endParaRPr>
            </a:p>
            <a:p>
              <a:r>
                <a:rPr sz="2000" b="1" dirty="0">
                  <a:solidFill>
                    <a:schemeClr val="bg1"/>
                  </a:solidFill>
                </a:rPr>
                <a:t>      StarUML接受XMI1.1、1.2和1.3版的导人导出。XMI(XM</a:t>
              </a:r>
              <a:r>
                <a:rPr lang="en-US" sz="2000" b="1" dirty="0">
                  <a:solidFill>
                    <a:schemeClr val="bg1"/>
                  </a:solidFill>
                </a:rPr>
                <a:t>L-</a:t>
              </a:r>
              <a:r>
                <a:rPr sz="2000" b="1" dirty="0">
                  <a:solidFill>
                    <a:schemeClr val="bg1"/>
                  </a:solidFill>
                </a:rPr>
                <a:t>based Metadata Interchange)是种</a:t>
              </a:r>
              <a:r>
                <a:rPr sz="2000" b="1" dirty="0">
                  <a:solidFill>
                    <a:srgbClr val="FF0000"/>
                  </a:solidFill>
                </a:rPr>
                <a:t>以XML为基础</a:t>
              </a:r>
              <a:r>
                <a:rPr sz="2000" b="1" dirty="0">
                  <a:solidFill>
                    <a:schemeClr val="bg1"/>
                  </a:solidFill>
                </a:rPr>
                <a:t>的交换格式，用以交换不同开发工具所生成的UM</a:t>
              </a:r>
              <a:r>
                <a:rPr lang="en-US" sz="2000" b="1" dirty="0">
                  <a:solidFill>
                    <a:schemeClr val="bg1"/>
                  </a:solidFill>
                </a:rPr>
                <a:t>L</a:t>
              </a:r>
              <a:r>
                <a:rPr sz="2000" b="1" dirty="0">
                  <a:solidFill>
                    <a:schemeClr val="bg1"/>
                  </a:solidFill>
                </a:rPr>
                <a:t>模型。</a:t>
              </a:r>
              <a:endParaRPr sz="2000" b="1" dirty="0">
                <a:solidFill>
                  <a:schemeClr val="bg1"/>
                </a:solidFill>
              </a:endParaRPr>
            </a:p>
            <a:p>
              <a:r>
                <a:rPr sz="2000" b="1" dirty="0">
                  <a:solidFill>
                    <a:schemeClr val="bg1"/>
                  </a:solidFill>
                </a:rPr>
                <a:t>     </a:t>
              </a:r>
              <a:r>
                <a:rPr sz="2000" b="1" dirty="0">
                  <a:solidFill>
                    <a:schemeClr val="tx1"/>
                  </a:solidFill>
                </a:rPr>
                <a:t> 6.导人Rose文件</a:t>
              </a:r>
              <a:endParaRPr sz="2000" b="1" dirty="0">
                <a:solidFill>
                  <a:schemeClr val="tx1"/>
                </a:solidFill>
              </a:endParaRPr>
            </a:p>
            <a:p>
              <a:r>
                <a:rPr sz="2000" b="1" dirty="0">
                  <a:solidFill>
                    <a:schemeClr val="bg1"/>
                  </a:solidFill>
                </a:rPr>
                <a:t>      StarUML可以读取Rational Rose生成的文件，让原先Rose的用户可以转而使用免费的StarUMI。早期Rational Rose是市场占有率最高的UML开发工具，同时也是相当昂贵的工具。由于Rational Rose非常闻名，后来被IBM收购了。</a:t>
              </a:r>
              <a:endParaRPr sz="2000" b="1" dirty="0">
                <a:solidFill>
                  <a:schemeClr val="bg1"/>
                </a:solidFill>
              </a:endParaRPr>
            </a:p>
            <a:p>
              <a:r>
                <a:rPr sz="2000" b="1" dirty="0">
                  <a:solidFill>
                    <a:schemeClr val="bg1"/>
                  </a:solidFill>
                </a:rPr>
                <a:t>      </a:t>
              </a:r>
              <a:r>
                <a:rPr sz="2000" b="1" dirty="0">
                  <a:solidFill>
                    <a:schemeClr val="tx1"/>
                  </a:solidFill>
                </a:rPr>
                <a:t>7.支持模式</a:t>
              </a:r>
              <a:endParaRPr sz="2000" b="1" dirty="0">
                <a:solidFill>
                  <a:schemeClr val="bg1"/>
                </a:solidFill>
              </a:endParaRPr>
            </a:p>
            <a:p>
              <a:r>
                <a:rPr sz="2000" b="1" dirty="0">
                  <a:solidFill>
                    <a:schemeClr val="bg1"/>
                  </a:solidFill>
                </a:rPr>
                <a:t>      支持23种GoF模式(Pattern),以及三种EJB模式。GoF模式出自于Erich Gamma等4人合著的Design Patterns: Elements of Reusable Object</a:t>
              </a:r>
              <a:r>
                <a:rPr lang="en-US" sz="2000" b="1" dirty="0">
                  <a:solidFill>
                    <a:schemeClr val="bg1"/>
                  </a:solidFill>
                </a:rPr>
                <a:t>-</a:t>
              </a:r>
              <a:r>
                <a:rPr sz="2000" b="1" dirty="0">
                  <a:solidFill>
                    <a:schemeClr val="bg1"/>
                  </a:solidFill>
                </a:rPr>
                <a:t>Oriented Software一书，其内列出了23种软件模式，可解决软件设计上的特定问题。StarUM</a:t>
              </a:r>
              <a:r>
                <a:rPr lang="en-US" sz="2000" b="1" dirty="0">
                  <a:solidFill>
                    <a:schemeClr val="bg1"/>
                  </a:solidFill>
                </a:rPr>
                <a:t>L</a:t>
              </a:r>
              <a:r>
                <a:rPr sz="2000" b="1" dirty="0">
                  <a:solidFill>
                    <a:schemeClr val="bg1"/>
                  </a:solidFill>
                </a:rPr>
                <a:t>也支持三种常用的EJB模式，分别为EntityEJB、MessageDrivenEJB、SessionEJB。</a:t>
              </a:r>
              <a:endParaRPr sz="2000" b="1" dirty="0">
                <a:solidFill>
                  <a:schemeClr val="bg1"/>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4238" y="1457363"/>
            <a:ext cx="1605280" cy="953135"/>
          </a:xfrm>
          <a:prstGeom prst="rect">
            <a:avLst/>
          </a:prstGeom>
        </p:spPr>
        <p:txBody>
          <a:bodyPr wrap="none">
            <a:spAutoFit/>
          </a:bodyPr>
          <a:lstStyle/>
          <a:p>
            <a:pPr algn="l"/>
            <a:r>
              <a:rPr lang="en-US" sz="2800" dirty="0" smtClean="0">
                <a:sym typeface="+mn-ea"/>
              </a:rPr>
              <a:t>StarUML</a:t>
            </a:r>
            <a:endParaRPr lang="en-US" sz="2800" dirty="0" smtClean="0">
              <a:sym typeface="+mn-ea"/>
            </a:endParaRPr>
          </a:p>
          <a:p>
            <a:pPr algn="l"/>
            <a:r>
              <a:rPr lang="zh-CN" altLang="en-US" sz="2800" dirty="0" smtClean="0">
                <a:sym typeface="+mn-ea"/>
              </a:rPr>
              <a:t>设计窗口</a:t>
            </a:r>
            <a:endParaRPr lang="zh-CN" altLang="en-US" sz="2800" b="1"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2745740" y="314325"/>
            <a:ext cx="8956675" cy="64103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894080" cy="521970"/>
          </a:xfrm>
          <a:prstGeom prst="rect">
            <a:avLst/>
          </a:prstGeom>
        </p:spPr>
        <p:txBody>
          <a:bodyPr wrap="none">
            <a:spAutoFit/>
          </a:bodyPr>
          <a:lstStyle/>
          <a:p>
            <a:pPr algn="l"/>
            <a:r>
              <a:rPr lang="zh-CN" sz="2800" dirty="0" smtClean="0">
                <a:sym typeface="+mn-ea"/>
              </a:rPr>
              <a:t>问：</a:t>
            </a:r>
            <a:endParaRPr lang="zh-CN" sz="2800" b="1" dirty="0" smtClean="0">
              <a:solidFill>
                <a:schemeClr val="tx1"/>
              </a:solidFill>
              <a:sym typeface="+mn-ea"/>
            </a:endParaRPr>
          </a:p>
        </p:txBody>
      </p:sp>
      <p:grpSp>
        <p:nvGrpSpPr>
          <p:cNvPr id="6" name="组合 5"/>
          <p:cNvGrpSpPr/>
          <p:nvPr/>
        </p:nvGrpSpPr>
        <p:grpSpPr>
          <a:xfrm>
            <a:off x="669290" y="1402080"/>
            <a:ext cx="10854055" cy="2556510"/>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672"/>
              <a:ext cx="7023" cy="485"/>
            </a:xfrm>
            <a:prstGeom prst="rect">
              <a:avLst/>
            </a:prstGeom>
          </p:spPr>
          <p:txBody>
            <a:bodyPr wrap="square">
              <a:spAutoFit/>
            </a:bodyPr>
            <a:p>
              <a:r>
                <a:rPr lang="en-US" sz="2000" b="1" dirty="0">
                  <a:solidFill>
                    <a:schemeClr val="bg1"/>
                  </a:solidFill>
                </a:rPr>
                <a:t>     </a:t>
              </a:r>
              <a:r>
                <a:rPr lang="en-US" sz="2800" b="1" dirty="0">
                  <a:solidFill>
                    <a:schemeClr val="bg1"/>
                  </a:solidFill>
                </a:rPr>
                <a:t>StarUML</a:t>
              </a:r>
              <a:r>
                <a:rPr lang="zh-CN" altLang="en-US" sz="2800" b="1" dirty="0">
                  <a:solidFill>
                    <a:schemeClr val="bg1"/>
                  </a:solidFill>
                </a:rPr>
                <a:t>支持的常用的三种</a:t>
              </a:r>
              <a:r>
                <a:rPr lang="en-US" altLang="zh-CN" sz="2800" b="1" dirty="0">
                  <a:solidFill>
                    <a:schemeClr val="bg1"/>
                  </a:solidFill>
                </a:rPr>
                <a:t>EJB</a:t>
              </a:r>
              <a:r>
                <a:rPr lang="zh-CN" altLang="en-US" sz="2800" b="1" dirty="0">
                  <a:solidFill>
                    <a:schemeClr val="bg1"/>
                  </a:solidFill>
                </a:rPr>
                <a:t>模式分别是什么：</a:t>
              </a:r>
              <a:endParaRPr lang="zh-CN" altLang="en-US" sz="2800" b="1" dirty="0">
                <a:solidFill>
                  <a:schemeClr val="bg1"/>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34435" y="3514494"/>
            <a:ext cx="938530" cy="768350"/>
          </a:xfrm>
          <a:prstGeom prst="rect">
            <a:avLst/>
          </a:prstGeom>
          <a:noFill/>
        </p:spPr>
        <p:txBody>
          <a:bodyPr wrap="none" rtlCol="0">
            <a:spAutoFit/>
          </a:bodyPr>
          <a:lstStyle/>
          <a:p>
            <a:pPr algn="ctr"/>
            <a:r>
              <a:rPr lang="en-US" altLang="zh-CN" sz="4400" b="1" dirty="0" smtClean="0">
                <a:solidFill>
                  <a:schemeClr val="bg1"/>
                </a:solidFill>
              </a:rPr>
              <a:t>3.1</a:t>
            </a:r>
            <a:endParaRPr lang="zh-CN" altLang="en-US" sz="4400" b="1" dirty="0">
              <a:solidFill>
                <a:schemeClr val="bg1"/>
              </a:solidFill>
            </a:endParaRPr>
          </a:p>
        </p:txBody>
      </p:sp>
      <p:sp>
        <p:nvSpPr>
          <p:cNvPr id="6" name="文本框 5"/>
          <p:cNvSpPr txBox="1"/>
          <p:nvPr/>
        </p:nvSpPr>
        <p:spPr>
          <a:xfrm>
            <a:off x="1901144" y="4487314"/>
            <a:ext cx="1605280" cy="953135"/>
          </a:xfrm>
          <a:prstGeom prst="rect">
            <a:avLst/>
          </a:prstGeom>
          <a:noFill/>
        </p:spPr>
        <p:txBody>
          <a:bodyPr wrap="none" rtlCol="0">
            <a:spAutoFit/>
          </a:bodyPr>
          <a:lstStyle/>
          <a:p>
            <a:pPr algn="ctr"/>
            <a:r>
              <a:rPr lang="zh-CN" sz="2800" dirty="0" smtClean="0">
                <a:latin typeface="+mj-lt"/>
              </a:rPr>
              <a:t>常用</a:t>
            </a:r>
            <a:r>
              <a:rPr lang="en-US" altLang="zh-CN" sz="2800" dirty="0" smtClean="0">
                <a:latin typeface="+mj-lt"/>
              </a:rPr>
              <a:t>UML</a:t>
            </a:r>
            <a:endParaRPr lang="en-US" altLang="zh-CN" sz="2800" dirty="0" smtClean="0">
              <a:latin typeface="+mj-lt"/>
            </a:endParaRPr>
          </a:p>
          <a:p>
            <a:pPr algn="ctr"/>
            <a:r>
              <a:rPr lang="zh-CN" altLang="en-US" sz="2800" dirty="0" smtClean="0">
                <a:latin typeface="+mj-lt"/>
              </a:rPr>
              <a:t>建模工具</a:t>
            </a:r>
            <a:endParaRPr lang="zh-CN" altLang="en-US" sz="2800" dirty="0" smtClean="0">
              <a:latin typeface="+mj-lt"/>
            </a:endParaRPr>
          </a:p>
        </p:txBody>
      </p:sp>
      <p:sp>
        <p:nvSpPr>
          <p:cNvPr id="11" name="文本框 10"/>
          <p:cNvSpPr txBox="1"/>
          <p:nvPr/>
        </p:nvSpPr>
        <p:spPr>
          <a:xfrm>
            <a:off x="3992008" y="4487629"/>
            <a:ext cx="1960880" cy="953135"/>
          </a:xfrm>
          <a:prstGeom prst="rect">
            <a:avLst/>
          </a:prstGeom>
          <a:noFill/>
        </p:spPr>
        <p:txBody>
          <a:bodyPr wrap="none" rtlCol="0">
            <a:spAutoFit/>
          </a:bodyPr>
          <a:lstStyle/>
          <a:p>
            <a:pPr algn="ctr"/>
            <a:r>
              <a:rPr lang="en-US" sz="2800" dirty="0" smtClean="0">
                <a:latin typeface="+mj-lt"/>
              </a:rPr>
              <a:t>StarUML</a:t>
            </a:r>
            <a:endParaRPr lang="en-US" sz="2800" dirty="0" smtClean="0">
              <a:latin typeface="+mj-lt"/>
            </a:endParaRPr>
          </a:p>
          <a:p>
            <a:pPr algn="ctr"/>
            <a:r>
              <a:rPr lang="zh-CN" altLang="en-US" sz="2800" dirty="0">
                <a:latin typeface="+mj-lt"/>
              </a:rPr>
              <a:t>安装与配置</a:t>
            </a:r>
            <a:endParaRPr lang="zh-CN" altLang="en-US" sz="2800" dirty="0">
              <a:latin typeface="+mj-lt"/>
            </a:endParaRPr>
          </a:p>
        </p:txBody>
      </p:sp>
      <p:sp>
        <p:nvSpPr>
          <p:cNvPr id="16" name="文本框 15"/>
          <p:cNvSpPr txBox="1"/>
          <p:nvPr/>
        </p:nvSpPr>
        <p:spPr>
          <a:xfrm>
            <a:off x="6232755" y="4487676"/>
            <a:ext cx="2158365" cy="953135"/>
          </a:xfrm>
          <a:prstGeom prst="rect">
            <a:avLst/>
          </a:prstGeom>
          <a:noFill/>
        </p:spPr>
        <p:txBody>
          <a:bodyPr wrap="none" rtlCol="0">
            <a:spAutoFit/>
          </a:bodyPr>
          <a:lstStyle/>
          <a:p>
            <a:pPr algn="ctr"/>
            <a:r>
              <a:rPr lang="zh-CN" altLang="en-US" sz="2800" dirty="0" smtClean="0">
                <a:latin typeface="+mj-lt"/>
              </a:rPr>
              <a:t>使用</a:t>
            </a:r>
            <a:r>
              <a:rPr lang="en-US" altLang="zh-CN" sz="2800" dirty="0" smtClean="0">
                <a:latin typeface="+mj-lt"/>
              </a:rPr>
              <a:t>StarUML</a:t>
            </a:r>
            <a:endParaRPr lang="en-US" altLang="zh-CN" sz="2800" dirty="0" smtClean="0">
              <a:latin typeface="+mj-lt"/>
            </a:endParaRPr>
          </a:p>
          <a:p>
            <a:pPr algn="ctr"/>
            <a:r>
              <a:rPr lang="zh-CN" altLang="en-US" sz="2800" dirty="0" smtClean="0">
                <a:latin typeface="+mj-lt"/>
              </a:rPr>
              <a:t>建模</a:t>
            </a:r>
            <a:endParaRPr lang="zh-CN" altLang="en-US" sz="2800" dirty="0" smtClean="0">
              <a:latin typeface="+mj-lt"/>
            </a:endParaRPr>
          </a:p>
        </p:txBody>
      </p:sp>
      <p:sp>
        <p:nvSpPr>
          <p:cNvPr id="21" name="文本框 20"/>
          <p:cNvSpPr txBox="1"/>
          <p:nvPr/>
        </p:nvSpPr>
        <p:spPr>
          <a:xfrm>
            <a:off x="8765711" y="4487361"/>
            <a:ext cx="1605280" cy="521970"/>
          </a:xfrm>
          <a:prstGeom prst="rect">
            <a:avLst/>
          </a:prstGeom>
          <a:noFill/>
        </p:spPr>
        <p:txBody>
          <a:bodyPr wrap="none" rtlCol="0">
            <a:spAutoFit/>
          </a:bodyPr>
          <a:lstStyle/>
          <a:p>
            <a:pPr algn="ctr"/>
            <a:r>
              <a:rPr lang="zh-CN" sz="2800" dirty="0" smtClean="0">
                <a:latin typeface="+mj-lt"/>
              </a:rPr>
              <a:t>双向工程</a:t>
            </a:r>
            <a:endParaRPr lang="zh-CN" sz="2800" dirty="0" smtClean="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7722" y="1467321"/>
            <a:ext cx="3955467" cy="847938"/>
          </a:xfrm>
          <a:prstGeom prst="rect">
            <a:avLst/>
          </a:prstGeom>
          <a:noFill/>
        </p:spPr>
        <p:txBody>
          <a:bodyPr wrap="square" rtlCol="0">
            <a:noAutofit/>
          </a:bodyPr>
          <a:lstStyle/>
          <a:p>
            <a:pPr algn="ctr"/>
            <a:r>
              <a:rPr lang="en-US" altLang="zh-CN" sz="4800" dirty="0">
                <a:solidFill>
                  <a:schemeClr val="bg1"/>
                </a:solidFill>
                <a:effectLst>
                  <a:outerShdw blurRad="38100" dist="38100" dir="2700000" algn="tl">
                    <a:srgbClr val="000000">
                      <a:alpha val="43137"/>
                    </a:srgbClr>
                  </a:outerShdw>
                </a:effectLst>
                <a:latin typeface="+mj-lt"/>
                <a:cs typeface="Arial" panose="020B0604020202020204" pitchFamily="34" charset="0"/>
              </a:rPr>
              <a:t>Contents</a:t>
            </a:r>
            <a:endParaRPr lang="en-US" altLang="zh-CN" sz="48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02914" y="3533229"/>
            <a:ext cx="938530" cy="768350"/>
          </a:xfrm>
          <a:prstGeom prst="rect">
            <a:avLst/>
          </a:prstGeom>
          <a:noFill/>
        </p:spPr>
        <p:txBody>
          <a:bodyPr wrap="none" rtlCol="0">
            <a:spAutoFit/>
          </a:bodyPr>
          <a:lstStyle/>
          <a:p>
            <a:pPr algn="ctr"/>
            <a:r>
              <a:rPr lang="en-US" sz="4400" b="1" dirty="0" smtClean="0">
                <a:solidFill>
                  <a:schemeClr val="bg1"/>
                </a:solidFill>
              </a:rPr>
              <a:t>3.2</a:t>
            </a:r>
            <a:endParaRPr 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753741" y="3533229"/>
            <a:ext cx="938530" cy="768350"/>
          </a:xfrm>
          <a:prstGeom prst="rect">
            <a:avLst/>
          </a:prstGeom>
          <a:noFill/>
        </p:spPr>
        <p:txBody>
          <a:bodyPr wrap="none" rtlCol="0">
            <a:spAutoFit/>
          </a:bodyPr>
          <a:lstStyle/>
          <a:p>
            <a:pPr algn="ctr"/>
            <a:r>
              <a:rPr lang="en-US" sz="4400" b="1" dirty="0" smtClean="0">
                <a:solidFill>
                  <a:schemeClr val="bg1"/>
                </a:solidFill>
              </a:rPr>
              <a:t>3.3</a:t>
            </a:r>
            <a:endParaRPr 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062214" y="3508145"/>
            <a:ext cx="938530" cy="768350"/>
          </a:xfrm>
          <a:prstGeom prst="rect">
            <a:avLst/>
          </a:prstGeom>
          <a:noFill/>
        </p:spPr>
        <p:txBody>
          <a:bodyPr wrap="none" rtlCol="0">
            <a:spAutoFit/>
          </a:bodyPr>
          <a:lstStyle/>
          <a:p>
            <a:pPr algn="ctr"/>
            <a:r>
              <a:rPr lang="en-US" sz="4400" b="1" dirty="0" smtClean="0">
                <a:solidFill>
                  <a:schemeClr val="bg1"/>
                </a:solidFill>
              </a:rPr>
              <a:t>3.4</a:t>
            </a:r>
            <a:endParaRPr 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8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en-US" altLang="zh-CN" sz="4800"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766336" y="2620469"/>
            <a:ext cx="3805555" cy="521970"/>
          </a:xfrm>
          <a:prstGeom prst="rect">
            <a:avLst/>
          </a:prstGeom>
        </p:spPr>
        <p:txBody>
          <a:bodyPr wrap="none">
            <a:spAutoFit/>
          </a:bodyPr>
          <a:lstStyle/>
          <a:p>
            <a:pPr algn="ctr"/>
            <a:r>
              <a:rPr lang="en-US" altLang="zh-CN" sz="2800" dirty="0" smtClean="0">
                <a:latin typeface="+mj-lt"/>
                <a:sym typeface="+mn-ea"/>
              </a:rPr>
              <a:t>3.3</a:t>
            </a:r>
            <a:r>
              <a:rPr lang="zh-CN" altLang="en-US" sz="2800" dirty="0" smtClean="0">
                <a:latin typeface="+mj-lt"/>
                <a:sym typeface="+mn-ea"/>
              </a:rPr>
              <a:t>：</a:t>
            </a:r>
            <a:r>
              <a:rPr lang="zh-CN" sz="2800" dirty="0" smtClean="0">
                <a:latin typeface="+mj-lt"/>
                <a:sym typeface="+mn-ea"/>
              </a:rPr>
              <a:t>常用</a:t>
            </a:r>
            <a:r>
              <a:rPr lang="en-US" altLang="zh-CN" sz="2800" dirty="0" smtClean="0">
                <a:latin typeface="+mj-lt"/>
                <a:sym typeface="+mn-ea"/>
              </a:rPr>
              <a:t>UML</a:t>
            </a:r>
            <a:r>
              <a:rPr lang="zh-CN" altLang="en-US" sz="2800" dirty="0" smtClean="0">
                <a:latin typeface="+mj-lt"/>
                <a:sym typeface="+mn-ea"/>
              </a:rPr>
              <a:t>建模工具</a:t>
            </a:r>
            <a:endParaRPr lang="zh-CN" altLang="en-US" sz="2800" b="1" dirty="0" smtClean="0">
              <a:latin typeface="+mj-lt"/>
              <a:sym typeface="+mn-ea"/>
            </a:endParaRPr>
          </a:p>
        </p:txBody>
      </p:sp>
      <p:grpSp>
        <p:nvGrpSpPr>
          <p:cNvPr id="36" name="组合 35"/>
          <p:cNvGrpSpPr/>
          <p:nvPr/>
        </p:nvGrpSpPr>
        <p:grpSpPr>
          <a:xfrm>
            <a:off x="5255260" y="3884295"/>
            <a:ext cx="2827655" cy="460375"/>
            <a:chOff x="1587" y="3557"/>
            <a:chExt cx="4453" cy="725"/>
          </a:xfrm>
        </p:grpSpPr>
        <p:sp>
          <p:nvSpPr>
            <p:cNvPr id="7" name="圆角矩形 6"/>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Rational Rose</a:t>
              </a:r>
              <a:endParaRPr lang="en-US" sz="2400" dirty="0" smtClean="0">
                <a:solidFill>
                  <a:schemeClr val="bg1"/>
                </a:solidFill>
              </a:endParaRPr>
            </a:p>
          </p:txBody>
        </p:sp>
      </p:grpSp>
      <p:grpSp>
        <p:nvGrpSpPr>
          <p:cNvPr id="22" name="组合 21"/>
          <p:cNvGrpSpPr/>
          <p:nvPr/>
        </p:nvGrpSpPr>
        <p:grpSpPr>
          <a:xfrm>
            <a:off x="8654415" y="5038090"/>
            <a:ext cx="2827655" cy="460375"/>
            <a:chOff x="1587" y="3557"/>
            <a:chExt cx="4453" cy="725"/>
          </a:xfrm>
        </p:grpSpPr>
        <p:sp>
          <p:nvSpPr>
            <p:cNvPr id="23" name="圆角矩形 22"/>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StarUML</a:t>
              </a:r>
              <a:endParaRPr lang="en-US" sz="2400" dirty="0" smtClean="0">
                <a:solidFill>
                  <a:schemeClr val="bg1"/>
                </a:solidFill>
              </a:endParaRPr>
            </a:p>
          </p:txBody>
        </p:sp>
      </p:grpSp>
      <p:grpSp>
        <p:nvGrpSpPr>
          <p:cNvPr id="27" name="组合 26"/>
          <p:cNvGrpSpPr/>
          <p:nvPr/>
        </p:nvGrpSpPr>
        <p:grpSpPr>
          <a:xfrm>
            <a:off x="5255260" y="5037455"/>
            <a:ext cx="2827655" cy="460375"/>
            <a:chOff x="1587" y="3557"/>
            <a:chExt cx="4453" cy="725"/>
          </a:xfrm>
        </p:grpSpPr>
        <p:sp>
          <p:nvSpPr>
            <p:cNvPr id="28" name="圆角矩形 27"/>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PowerDesigner</a:t>
              </a:r>
              <a:endParaRPr lang="en-US" sz="2400" dirty="0" smtClean="0">
                <a:solidFill>
                  <a:schemeClr val="bg1"/>
                </a:solidFill>
              </a:endParaRPr>
            </a:p>
          </p:txBody>
        </p:sp>
      </p:grpSp>
      <p:grpSp>
        <p:nvGrpSpPr>
          <p:cNvPr id="31" name="组合 30"/>
          <p:cNvGrpSpPr/>
          <p:nvPr/>
        </p:nvGrpSpPr>
        <p:grpSpPr>
          <a:xfrm>
            <a:off x="8654415" y="3884930"/>
            <a:ext cx="2827655" cy="460375"/>
            <a:chOff x="1587" y="3557"/>
            <a:chExt cx="4453" cy="725"/>
          </a:xfrm>
        </p:grpSpPr>
        <p:sp>
          <p:nvSpPr>
            <p:cNvPr id="32" name="圆角矩形 31"/>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Visio</a:t>
              </a:r>
              <a:endParaRPr lang="en-US" sz="2400" dirty="0" smtClean="0">
                <a:solidFill>
                  <a:schemeClr val="bg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6" y="3228"/>
              <a:ext cx="7485" cy="1831"/>
            </a:xfrm>
            <a:prstGeom prst="rect">
              <a:avLst/>
            </a:prstGeom>
          </p:spPr>
          <p:txBody>
            <a:bodyPr wrap="square">
              <a:spAutoFit/>
            </a:bodyPr>
            <a:p>
              <a:pPr algn="ctr"/>
              <a:r>
                <a:rPr lang="zh-CN" altLang="en-US" sz="2800" b="1" dirty="0">
                  <a:solidFill>
                    <a:schemeClr val="bg1"/>
                  </a:solidFill>
                  <a:sym typeface="+mn-ea"/>
                </a:rPr>
                <a:t>Rational Rose</a:t>
              </a:r>
              <a:endParaRPr lang="zh-CN" altLang="en-US" sz="2800" b="1" dirty="0">
                <a:solidFill>
                  <a:schemeClr val="bg1"/>
                </a:solidFill>
              </a:endParaRPr>
            </a:p>
            <a:p>
              <a:endParaRPr lang="zh-CN" altLang="en-US" sz="2000" b="1" dirty="0">
                <a:solidFill>
                  <a:schemeClr val="bg1"/>
                </a:solidFill>
              </a:endParaRPr>
            </a:p>
            <a:p>
              <a:r>
                <a:rPr lang="zh-CN" altLang="en-US" sz="2000" b="1" dirty="0">
                  <a:solidFill>
                    <a:schemeClr val="bg1"/>
                  </a:solidFill>
                  <a:sym typeface="+mn-ea"/>
                </a:rPr>
                <a:t>Rational Rose是Rational</a:t>
              </a:r>
              <a:r>
                <a:rPr lang="zh-CN" altLang="en-US" sz="2000" b="1" dirty="0">
                  <a:solidFill>
                    <a:schemeClr val="bg1"/>
                  </a:solidFill>
                </a:rPr>
                <a:t>公司出品的一种</a:t>
              </a:r>
              <a:r>
                <a:rPr lang="zh-CN" altLang="en-US" sz="2000" b="1" dirty="0">
                  <a:solidFill>
                    <a:srgbClr val="FF0000"/>
                  </a:solidFill>
                </a:rPr>
                <a:t>面向对象的统一建模语言的可视化建模工具</a:t>
              </a:r>
              <a:r>
                <a:rPr lang="zh-CN" altLang="en-US" sz="2000" b="1" dirty="0">
                  <a:solidFill>
                    <a:schemeClr val="bg1"/>
                  </a:solidFill>
                </a:rPr>
                <a:t>，用于可视化建模和公司级水平软件应用的组件构造。Rose是直接从UML发展而诞生的设计工具，它的出现就是为了对UM</a:t>
              </a:r>
              <a:r>
                <a:rPr lang="en-US" altLang="zh-CN" sz="2000" b="1" dirty="0">
                  <a:solidFill>
                    <a:schemeClr val="bg1"/>
                  </a:solidFill>
                </a:rPr>
                <a:t>L</a:t>
              </a:r>
              <a:r>
                <a:rPr lang="zh-CN" altLang="en-US" sz="2000" b="1" dirty="0">
                  <a:solidFill>
                    <a:schemeClr val="bg1"/>
                  </a:solidFill>
                </a:rPr>
                <a:t>建模的支持。</a:t>
              </a:r>
              <a:endParaRPr lang="zh-CN" altLang="en-US" sz="2000" b="1" dirty="0">
                <a:solidFill>
                  <a:schemeClr val="bg1"/>
                </a:solidFill>
              </a:endParaRPr>
            </a:p>
            <a:p>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bg1"/>
                  </a:solidFill>
                  <a:sym typeface="+mn-ea"/>
                </a:rPr>
                <a:t>Rational Rose</a:t>
              </a:r>
              <a:r>
                <a:rPr lang="zh-CN" altLang="en-US" sz="2000" b="1" dirty="0">
                  <a:solidFill>
                    <a:schemeClr val="bg1"/>
                  </a:solidFill>
                </a:rPr>
                <a:t>包括统一建模语言(UML</a:t>
              </a:r>
              <a:r>
                <a:rPr lang="en-US" altLang="zh-CN" sz="2000" b="1" dirty="0">
                  <a:solidFill>
                    <a:schemeClr val="bg1"/>
                  </a:solidFill>
                </a:rPr>
                <a:t>)</a:t>
              </a:r>
              <a:r>
                <a:rPr lang="zh-CN" altLang="en-US" sz="2000" b="1" dirty="0">
                  <a:solidFill>
                    <a:schemeClr val="bg1"/>
                  </a:solidFill>
                </a:rPr>
                <a:t>、</a:t>
              </a:r>
              <a:r>
                <a:rPr lang="en-US" altLang="zh-CN" sz="2000" b="1" dirty="0">
                  <a:solidFill>
                    <a:schemeClr val="bg1"/>
                  </a:solidFill>
                </a:rPr>
                <a:t>OOS</a:t>
              </a:r>
              <a:r>
                <a:rPr lang="zh-CN" altLang="en-US" sz="2000" b="1" dirty="0">
                  <a:solidFill>
                    <a:schemeClr val="bg1"/>
                  </a:solidFill>
                </a:rPr>
                <a:t>E和OMT。其中，统一建模语言(UM</a:t>
              </a:r>
              <a:r>
                <a:rPr lang="en-US" altLang="zh-CN" sz="2000" b="1" dirty="0">
                  <a:solidFill>
                    <a:schemeClr val="bg1"/>
                  </a:solidFill>
                </a:rPr>
                <a:t>L)</a:t>
              </a:r>
              <a:r>
                <a:rPr lang="zh-CN" altLang="en-US" sz="2000" b="1" dirty="0">
                  <a:solidFill>
                    <a:schemeClr val="bg1"/>
                  </a:solidFill>
                </a:rPr>
                <a:t>由</a:t>
              </a:r>
              <a:r>
                <a:rPr lang="zh-CN" altLang="en-US" sz="2000" b="1" dirty="0">
                  <a:solidFill>
                    <a:schemeClr val="bg1"/>
                  </a:solidFill>
                  <a:sym typeface="+mn-ea"/>
                </a:rPr>
                <a:t>Rational</a:t>
              </a:r>
              <a:r>
                <a:rPr lang="zh-CN" altLang="en-US" sz="2000" b="1" dirty="0">
                  <a:solidFill>
                    <a:schemeClr val="bg1"/>
                  </a:solidFill>
                </a:rPr>
                <a:t>公司三位世界级面向对象技术专家Grady B</a:t>
              </a:r>
              <a:r>
                <a:rPr lang="en-US" altLang="zh-CN" sz="2000" b="1" dirty="0">
                  <a:solidFill>
                    <a:schemeClr val="bg1"/>
                  </a:solidFill>
                </a:rPr>
                <a:t>oo</a:t>
              </a:r>
              <a:r>
                <a:rPr lang="zh-CN" altLang="en-US" sz="2000" b="1" dirty="0">
                  <a:solidFill>
                    <a:schemeClr val="bg1"/>
                  </a:solidFill>
                </a:rPr>
                <a:t>ch、</a:t>
              </a:r>
              <a:r>
                <a:rPr lang="en-US" altLang="zh-CN" sz="2000" b="1" dirty="0">
                  <a:solidFill>
                    <a:schemeClr val="bg1"/>
                  </a:solidFill>
                </a:rPr>
                <a:t>I</a:t>
              </a:r>
              <a:r>
                <a:rPr lang="zh-CN" altLang="en-US" sz="2000" b="1" dirty="0">
                  <a:solidFill>
                    <a:schemeClr val="bg1"/>
                  </a:solidFill>
                </a:rPr>
                <a:t>var Jaco</a:t>
              </a:r>
              <a:r>
                <a:rPr lang="en-US" altLang="zh-CN" sz="2000" b="1" dirty="0">
                  <a:solidFill>
                    <a:schemeClr val="bg1"/>
                  </a:solidFill>
                </a:rPr>
                <a:t>bs</a:t>
              </a:r>
              <a:r>
                <a:rPr lang="zh-CN" altLang="en-US" sz="2000" b="1" dirty="0">
                  <a:solidFill>
                    <a:schemeClr val="bg1"/>
                  </a:solidFill>
                </a:rPr>
                <a:t>on和Jim Rumbaugh通过对早期面向对象研究和设计方法的进一步扩展得来，它为可视化建模软件奠定了坚实的理论基础</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5" y="3059"/>
              <a:ext cx="7485" cy="2238"/>
            </a:xfrm>
            <a:prstGeom prst="rect">
              <a:avLst/>
            </a:prstGeom>
          </p:spPr>
          <p:txBody>
            <a:bodyPr wrap="square">
              <a:spAutoFit/>
            </a:bodyPr>
            <a:p>
              <a:pPr algn="l"/>
              <a:r>
                <a:rPr lang="en-US" altLang="zh-CN" sz="2000" b="1" dirty="0">
                  <a:solidFill>
                    <a:schemeClr val="bg1"/>
                  </a:solidFill>
                </a:rPr>
                <a:t>	</a:t>
              </a:r>
              <a:r>
                <a:rPr lang="zh-CN" altLang="en-US" sz="2000" b="1" dirty="0">
                  <a:solidFill>
                    <a:schemeClr val="bg1"/>
                  </a:solidFill>
                </a:rPr>
                <a:t>Rational Rose是一个</a:t>
              </a:r>
              <a:r>
                <a:rPr lang="zh-CN" altLang="en-US" sz="2000" b="1" dirty="0">
                  <a:solidFill>
                    <a:srgbClr val="FF0000"/>
                  </a:solidFill>
                </a:rPr>
                <a:t>完全的，具有能满足所有建模环境(Web开发，数据建模，VisualStudio和C++)需求能力和灵活性</a:t>
              </a:r>
              <a:r>
                <a:rPr lang="zh-CN" altLang="en-US" sz="2000" b="1" dirty="0">
                  <a:solidFill>
                    <a:schemeClr val="bg1"/>
                  </a:solidFill>
                </a:rPr>
                <a:t>的一套解决方案。Rose允许开发人员、项目经理、系统项目师和分析人员在软件开发周期内将需求和系统的体系架构转换成代码，消除浪费的消耗，对需求和系统的体系架构进行可视化，理解和精练。通过在软件开发周期内使用同一种建模工具可以确保更快更好地创建满足客户需求的可扩展的、灵活的并且可靠的应用系统。</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Rational Rose的两个受欢迎的特征是它的</a:t>
              </a:r>
              <a:r>
                <a:rPr lang="zh-CN" altLang="en-US" sz="2000" b="1" dirty="0">
                  <a:solidFill>
                    <a:srgbClr val="FF0000"/>
                  </a:solidFill>
                </a:rPr>
                <a:t>提供反复式发展和来回旅程项目的能力</a:t>
              </a:r>
              <a:r>
                <a:rPr lang="zh-CN" altLang="en-US" sz="2000" b="1" dirty="0">
                  <a:solidFill>
                    <a:schemeClr val="bg1"/>
                  </a:solidFill>
                </a:rPr>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项目被从头到尾地完成)。然后，当开发者开始理解组件之间是如何相互作用和在设计中进行调整时，Rational Rose能够通过回溯和更新模型的其余部分来保证代码的一致性，从而展现出被称为“来回旅程项目”的能力，</a:t>
              </a:r>
              <a:r>
                <a:rPr lang="zh-CN" altLang="en-US" sz="2000" b="1" dirty="0">
                  <a:solidFill>
                    <a:schemeClr val="bg1"/>
                  </a:solidFill>
                  <a:sym typeface="+mn-ea"/>
                </a:rPr>
                <a:t>Rational</a:t>
              </a:r>
              <a:r>
                <a:rPr lang="zh-CN" altLang="en-US" sz="2000" b="1" dirty="0">
                  <a:solidFill>
                    <a:schemeClr val="bg1"/>
                  </a:solidFill>
                </a:rPr>
                <a:t> Rose是可扩展的。可以使用下载附加项和第三方应用软件，它支持COM</a:t>
              </a:r>
              <a:r>
                <a:rPr lang="en-US" altLang="zh-CN" sz="2000" b="1" dirty="0">
                  <a:solidFill>
                    <a:schemeClr val="bg1"/>
                  </a:solidFill>
                </a:rPr>
                <a:t>/</a:t>
              </a:r>
              <a:r>
                <a:rPr lang="zh-CN" altLang="en-US" sz="2000" b="1" dirty="0">
                  <a:solidFill>
                    <a:schemeClr val="bg1"/>
                  </a:solidFill>
                </a:rPr>
                <a:t>DCOM(ActiveX)，JavaBeans和CORBA组件标准。</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1768"/>
            </a:xfrm>
            <a:prstGeom prst="rect">
              <a:avLst/>
            </a:prstGeom>
          </p:spPr>
          <p:txBody>
            <a:bodyPr wrap="square">
              <a:spAutoFit/>
            </a:bodyPr>
            <a:p>
              <a:r>
                <a:rPr lang="zh-CN" altLang="en-US" sz="2000" b="1" dirty="0">
                  <a:solidFill>
                    <a:schemeClr val="bg1"/>
                  </a:solidFill>
                </a:rPr>
                <a:t>Rational Rose不是单纯的绘图工具，它专门支持UML的建模，有很强的校验功能，</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能检查出模型中的许多裸机错误，还支持多种语言的双向项目，特别是对当前比较</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流行的Java的支持非常好。Rose早期没有对数据库端建模的支持，但现在的版本中</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已经加人数据库建模的功能。它提供了一个叫“Data Modeler”的工具，利用它可将</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对象模型转换成数据模型，也可以将现有的数据模型转换成对象模型，从而实现两</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者之间的同步。</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7135495" cy="521970"/>
          </a:xfrm>
          <a:prstGeom prst="rect">
            <a:avLst/>
          </a:prstGeom>
        </p:spPr>
        <p:txBody>
          <a:bodyPr wrap="none">
            <a:spAutoFit/>
          </a:bodyPr>
          <a:lstStyle/>
          <a:p>
            <a:pPr algn="l"/>
            <a:r>
              <a:rPr sz="2800" dirty="0" smtClean="0">
                <a:solidFill>
                  <a:schemeClr val="tx1"/>
                </a:solidFill>
                <a:sym typeface="+mn-ea"/>
              </a:rPr>
              <a:t>IBM Rational Rose Enterprise Edition</a:t>
            </a:r>
            <a:r>
              <a:rPr lang="zh-CN" sz="2800" dirty="0" smtClean="0">
                <a:solidFill>
                  <a:schemeClr val="tx1"/>
                </a:solidFill>
                <a:sym typeface="+mn-ea"/>
              </a:rPr>
              <a:t>设计窗口</a:t>
            </a:r>
            <a:endParaRPr lang="zh-CN" sz="2800"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1344295" y="1250950"/>
            <a:ext cx="9380220" cy="55283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olidFill>
                  <a:schemeClr val="tx1"/>
                </a:solidFill>
                <a:sym typeface="+mn-ea"/>
              </a:rPr>
              <a:t>3.1.2</a:t>
            </a:r>
            <a:r>
              <a:rPr lang="zh-CN" altLang="en-US" sz="2800" dirty="0" smtClean="0">
                <a:solidFill>
                  <a:schemeClr val="tx1"/>
                </a:solidFill>
                <a:sym typeface="+mn-ea"/>
              </a:rPr>
              <a:t>：</a:t>
            </a:r>
            <a:r>
              <a:rPr lang="en-US" sz="2800" dirty="0" smtClean="0">
                <a:solidFill>
                  <a:schemeClr val="tx1"/>
                </a:solidFill>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571625"/>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2082"/>
            </a:xfrm>
            <a:prstGeom prst="rect">
              <a:avLst/>
            </a:prstGeom>
          </p:spPr>
          <p:txBody>
            <a:bodyPr wrap="square">
              <a:spAutoFit/>
            </a:bodyPr>
            <a:p>
              <a:r>
                <a:rPr lang="en-US" altLang="zh-CN" sz="2000" b="1" dirty="0">
                  <a:solidFill>
                    <a:schemeClr val="bg1"/>
                  </a:solidFill>
                </a:rPr>
                <a:t>	</a:t>
              </a:r>
              <a:r>
                <a:rPr lang="zh-CN" altLang="en-US" sz="2000" b="1" dirty="0">
                  <a:solidFill>
                    <a:schemeClr val="bg1"/>
                  </a:solidFill>
                </a:rPr>
                <a:t>Microsoft Office Visio是微软公司出品的软件，Office Visio 提供了各种模</a:t>
              </a:r>
              <a:endParaRPr lang="zh-CN" altLang="en-US" sz="2000" b="1" dirty="0">
                <a:solidFill>
                  <a:schemeClr val="bg1"/>
                </a:solidFill>
              </a:endParaRPr>
            </a:p>
            <a:p>
              <a:r>
                <a:rPr lang="zh-CN" altLang="en-US" sz="2000" b="1" dirty="0">
                  <a:solidFill>
                    <a:schemeClr val="bg1"/>
                  </a:solidFill>
                </a:rPr>
                <a:t>板：</a:t>
              </a:r>
              <a:r>
                <a:rPr lang="zh-CN" altLang="en-US" sz="2000" b="1" dirty="0">
                  <a:solidFill>
                    <a:srgbClr val="FF0000"/>
                  </a:solidFill>
                </a:rPr>
                <a:t>业务流程的流程图、网络图、工作流图、数据库模型图和软件图</a:t>
              </a:r>
              <a:r>
                <a:rPr lang="zh-CN" altLang="en-US" sz="2000" b="1" dirty="0">
                  <a:solidFill>
                    <a:schemeClr val="bg1"/>
                  </a:solidFill>
                </a:rPr>
                <a:t>，这些模板可用于可视化和简化业务流程、跟踪项目和资源、绘制组织结构图、映射网络、绘制建筑地图及优化系统。</a:t>
              </a:r>
              <a:endParaRPr lang="zh-CN" altLang="en-US" sz="2000" b="1" dirty="0">
                <a:solidFill>
                  <a:schemeClr val="bg1"/>
                </a:solidFill>
              </a:endParaRP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Visio 有两个版本: </a:t>
              </a:r>
              <a:r>
                <a:rPr lang="zh-CN" altLang="en-US" sz="2000" b="1" dirty="0">
                  <a:solidFill>
                    <a:srgbClr val="FF0000"/>
                  </a:solidFill>
                </a:rPr>
                <a:t>Microsoft Office Visio Professional</a:t>
              </a:r>
              <a:r>
                <a:rPr lang="zh-CN" altLang="en-US" sz="2000" b="1" dirty="0">
                  <a:solidFill>
                    <a:schemeClr val="bg1"/>
                  </a:solidFill>
                </a:rPr>
                <a:t> 和</a:t>
              </a:r>
              <a:r>
                <a:rPr lang="zh-CN" altLang="en-US" sz="2000" b="1" dirty="0">
                  <a:solidFill>
                    <a:srgbClr val="FF0000"/>
                  </a:solidFill>
                </a:rPr>
                <a:t>Microsoft Office VisioStandard</a:t>
              </a:r>
              <a:r>
                <a:rPr lang="zh-CN" altLang="en-US" sz="2000" b="1" dirty="0">
                  <a:solidFill>
                    <a:schemeClr val="bg1"/>
                  </a:solidFill>
                </a:rPr>
                <a:t>。Office Visio Standard 具备Office Visio Professional 包含的许多功能，但是Office Visio Professional还包含更多图表类型的模板以及若干项高级功能。</a:t>
              </a:r>
              <a:endParaRPr lang="zh-CN" altLang="en-US" sz="2000" b="1" dirty="0">
                <a:solidFill>
                  <a:schemeClr val="bg1"/>
                </a:solidFill>
              </a:endParaRP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Visio原来仅仅是一种画图工具，能够用来描述各种图形(从电路图到房屋结构图)，也是到Visio 2000才开始引进软件分析设计功能到代码生成的全部功能它可以说是目前最能够用图形方式来表达各种商业图形用途的工具(对软件开发中的UML支持仅仅是其中很少的一部分)。</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ym typeface="+mn-ea"/>
              </a:rPr>
              <a:t>3.1.2</a:t>
            </a:r>
            <a:r>
              <a:rPr lang="zh-CN" altLang="en-US" sz="2800" dirty="0" smtClean="0">
                <a:sym typeface="+mn-ea"/>
              </a:rPr>
              <a:t>：</a:t>
            </a:r>
            <a:r>
              <a:rPr lang="en-US" sz="2800" dirty="0" smtClean="0">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5" y="3059"/>
              <a:ext cx="7485" cy="2082"/>
            </a:xfrm>
            <a:prstGeom prst="rect">
              <a:avLst/>
            </a:prstGeom>
          </p:spPr>
          <p:txBody>
            <a:bodyPr wrap="square">
              <a:spAutoFit/>
            </a:bodyPr>
            <a:p>
              <a:pPr algn="l"/>
              <a:r>
                <a:rPr lang="en-US" altLang="zh-CN" sz="2000" b="1" dirty="0">
                  <a:solidFill>
                    <a:schemeClr val="bg1"/>
                  </a:solidFill>
                </a:rPr>
                <a:t>	</a:t>
              </a:r>
              <a:r>
                <a:rPr lang="zh-CN" altLang="en-US" sz="2000" b="1" dirty="0">
                  <a:solidFill>
                    <a:schemeClr val="bg1"/>
                  </a:solidFill>
                </a:rPr>
                <a:t>使用Office Visio可以轻松地将流程系统和复杂信息可视化，</a:t>
              </a:r>
              <a:r>
                <a:rPr lang="zh-CN" altLang="en-US" sz="2000" b="1" dirty="0">
                  <a:solidFill>
                    <a:schemeClr val="bg1"/>
                  </a:solidFill>
                  <a:sym typeface="+mn-ea"/>
                </a:rPr>
                <a:t>Office Visio</a:t>
              </a:r>
              <a:r>
                <a:rPr lang="zh-CN" altLang="en-US" sz="2000" b="1" dirty="0">
                  <a:solidFill>
                    <a:schemeClr val="bg1"/>
                  </a:solidFill>
                </a:rPr>
                <a:t>提供了特定工具来支持</a:t>
              </a:r>
              <a:r>
                <a:rPr lang="en-US" altLang="zh-CN" sz="2000" b="1" dirty="0">
                  <a:solidFill>
                    <a:schemeClr val="bg1"/>
                  </a:solidFill>
                </a:rPr>
                <a:t>IT</a:t>
              </a:r>
              <a:r>
                <a:rPr lang="zh-CN" altLang="en-US" sz="2000" b="1" dirty="0">
                  <a:solidFill>
                    <a:schemeClr val="bg1"/>
                  </a:solidFill>
                </a:rPr>
                <a:t>和商务专业人员的不同图表制作需要。使用</a:t>
              </a:r>
              <a:r>
                <a:rPr lang="zh-CN" altLang="en-US" sz="2000" b="1" dirty="0">
                  <a:solidFill>
                    <a:schemeClr val="bg1"/>
                  </a:solidFill>
                  <a:sym typeface="+mn-ea"/>
                </a:rPr>
                <a:t>Office Visio Professional中的</a:t>
              </a:r>
              <a:r>
                <a:rPr lang="en-US" altLang="zh-CN" sz="2000" b="1" dirty="0">
                  <a:solidFill>
                    <a:schemeClr val="bg1"/>
                  </a:solidFill>
                  <a:sym typeface="+mn-ea"/>
                </a:rPr>
                <a:t>ITIL(IT</a:t>
              </a:r>
              <a:r>
                <a:rPr lang="zh-CN" altLang="en-US" sz="2000" b="1" dirty="0">
                  <a:solidFill>
                    <a:schemeClr val="bg1"/>
                  </a:solidFill>
                  <a:sym typeface="+mn-ea"/>
                </a:rPr>
                <a:t>基础设施库</a:t>
              </a:r>
              <a:r>
                <a:rPr lang="en-US" altLang="zh-CN" sz="2000" b="1" dirty="0">
                  <a:solidFill>
                    <a:schemeClr val="bg1"/>
                  </a:solidFill>
                  <a:sym typeface="+mn-ea"/>
                </a:rPr>
                <a:t>)</a:t>
              </a:r>
              <a:r>
                <a:rPr lang="zh-CN" altLang="en-US" sz="2000" b="1" dirty="0">
                  <a:solidFill>
                    <a:schemeClr val="bg1"/>
                  </a:solidFill>
                </a:rPr>
                <a:t>模板和价值流图模板，可以创建种类更广泛的图表。使用预定义中的M</a:t>
              </a:r>
              <a:r>
                <a:rPr lang="en-US" altLang="zh-CN" sz="2000" b="1" dirty="0">
                  <a:solidFill>
                    <a:schemeClr val="bg1"/>
                  </a:solidFill>
                </a:rPr>
                <a:t>i</a:t>
              </a:r>
              <a:r>
                <a:rPr lang="zh-CN" altLang="en-US" sz="2000" b="1" dirty="0">
                  <a:solidFill>
                    <a:schemeClr val="bg1"/>
                  </a:solidFill>
                </a:rPr>
                <a:t>c</a:t>
              </a:r>
              <a:r>
                <a:rPr lang="en-US" altLang="zh-CN" sz="2000" b="1" dirty="0">
                  <a:solidFill>
                    <a:schemeClr val="bg1"/>
                  </a:solidFill>
                </a:rPr>
                <a:t>r</a:t>
              </a:r>
              <a:r>
                <a:rPr lang="zh-CN" altLang="en-US" sz="2000" b="1" dirty="0">
                  <a:solidFill>
                    <a:schemeClr val="bg1"/>
                  </a:solidFill>
                </a:rPr>
                <a:t>o</a:t>
              </a:r>
              <a:r>
                <a:rPr lang="en-US" altLang="zh-CN" sz="2000" b="1" dirty="0">
                  <a:solidFill>
                    <a:schemeClr val="bg1"/>
                  </a:solidFill>
                </a:rPr>
                <a:t>soft</a:t>
              </a:r>
              <a:r>
                <a:rPr lang="zh-CN" altLang="en-US" sz="2000" b="1" dirty="0">
                  <a:solidFill>
                    <a:schemeClr val="bg1"/>
                  </a:solidFill>
                </a:rPr>
                <a:t> SmarsSh</a:t>
              </a:r>
              <a:r>
                <a:rPr lang="en-US" altLang="zh-CN" sz="2000" b="1" dirty="0">
                  <a:solidFill>
                    <a:schemeClr val="bg1"/>
                  </a:solidFill>
                </a:rPr>
                <a:t>a</a:t>
              </a:r>
              <a:r>
                <a:rPr lang="zh-CN" altLang="en-US" sz="2000" b="1" dirty="0">
                  <a:solidFill>
                    <a:schemeClr val="bg1"/>
                  </a:solidFill>
                </a:rPr>
                <a:t>pes符号和强大的搜索功能可以找到合适的形状，而无论该形状是保存在计算机上还是网站上。</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通过浏览简化的模板类别和使用大模板预览，在新增的“入门”窗口中查找所需的模板。使用“入门”窗口中新增的“最近打开的模板”视图找到最近使用的模板。</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在Office Visio Professional中，打开新的“入门”窗口和使用新的“示例”类别，可以更方便地查找新的示例图表。查看与数据集成的示例图表，为创建自己的图表获得思路，认识到数据为众多图表类型提供更多，上下文的方式，以及确定要使用的模板。</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无须绘制连接线便可连接形状，只需单击一次，Office Visio中新增的自动连接功能就可以将形状连接、使形状均匀分布并使它们对齐。移动连接的形状时，这些形状会保持连接，连接线会在形状之间自动重排。</a:t>
              </a:r>
              <a:endParaRPr lang="zh-CN" altLang="en-US" sz="2000" b="1" dirty="0"/>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4842</Words>
  <Application>WPS 演示</Application>
  <PresentationFormat>宽屏</PresentationFormat>
  <Paragraphs>150</Paragraphs>
  <Slides>19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Gotham Rounded Medium</vt:lpstr>
      <vt:lpstr>Calibri</vt:lpstr>
      <vt:lpstr>MS PGothic</vt:lpstr>
      <vt:lpstr>Futura Bk BT</vt:lpstr>
      <vt:lpstr>Calibri Light</vt:lpstr>
      <vt:lpstr>Adobe 仿宋 Std R</vt:lpstr>
      <vt:lpstr>等线</vt:lpstr>
      <vt:lpstr>Verdana</vt:lpstr>
      <vt:lpstr>微软雅黑</vt:lpstr>
      <vt:lpstr>Arial Unicode MS</vt:lpstr>
      <vt:lpstr>等线 Light</vt:lpstr>
      <vt:lpstr>Yu Gothic UI</vt:lpstr>
      <vt:lpstr>仿宋</vt:lpstr>
      <vt:lpstr>方正舒体</vt:lpstr>
      <vt:lpstr>楷体</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Arturia</cp:lastModifiedBy>
  <cp:revision>38</cp:revision>
  <dcterms:created xsi:type="dcterms:W3CDTF">2016-01-19T08:46:00Z</dcterms:created>
  <dcterms:modified xsi:type="dcterms:W3CDTF">2018-10-21T03:01:52Z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