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notesMasterIdLst>
    <p:notesMasterId r:id="rId46"/>
  </p:notesMasterIdLst>
  <p:sldIdLst>
    <p:sldId id="257" r:id="rId2"/>
    <p:sldId id="259" r:id="rId3"/>
    <p:sldId id="281" r:id="rId4"/>
    <p:sldId id="282" r:id="rId5"/>
    <p:sldId id="4789" r:id="rId6"/>
    <p:sldId id="4790" r:id="rId7"/>
    <p:sldId id="4791" r:id="rId8"/>
    <p:sldId id="4792" r:id="rId9"/>
    <p:sldId id="4793" r:id="rId10"/>
    <p:sldId id="4794" r:id="rId11"/>
    <p:sldId id="4795" r:id="rId12"/>
    <p:sldId id="4816" r:id="rId13"/>
    <p:sldId id="4815" r:id="rId14"/>
    <p:sldId id="4796" r:id="rId15"/>
    <p:sldId id="4817" r:id="rId16"/>
    <p:sldId id="4818" r:id="rId17"/>
    <p:sldId id="4797" r:id="rId18"/>
    <p:sldId id="4798" r:id="rId19"/>
    <p:sldId id="4799" r:id="rId20"/>
    <p:sldId id="4800" r:id="rId21"/>
    <p:sldId id="4801" r:id="rId22"/>
    <p:sldId id="4802" r:id="rId23"/>
    <p:sldId id="4803" r:id="rId24"/>
    <p:sldId id="4804" r:id="rId25"/>
    <p:sldId id="4819" r:id="rId26"/>
    <p:sldId id="4805" r:id="rId27"/>
    <p:sldId id="4827" r:id="rId28"/>
    <p:sldId id="4806" r:id="rId29"/>
    <p:sldId id="4821" r:id="rId30"/>
    <p:sldId id="4807" r:id="rId31"/>
    <p:sldId id="4808" r:id="rId32"/>
    <p:sldId id="4822" r:id="rId33"/>
    <p:sldId id="4823" r:id="rId34"/>
    <p:sldId id="4809" r:id="rId35"/>
    <p:sldId id="4810" r:id="rId36"/>
    <p:sldId id="4824" r:id="rId37"/>
    <p:sldId id="4825" r:id="rId38"/>
    <p:sldId id="4826" r:id="rId39"/>
    <p:sldId id="4811" r:id="rId40"/>
    <p:sldId id="4812" r:id="rId41"/>
    <p:sldId id="4820" r:id="rId42"/>
    <p:sldId id="4813" r:id="rId43"/>
    <p:sldId id="4814" r:id="rId44"/>
    <p:sldId id="4788" r:id="rId45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9EBF5"/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68" y="-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7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28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33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504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110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5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7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D6BCF14-666F-4030-9B2B-7C8FFCA29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A4DAEB4-A41D-4402-81A1-39B879D30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B9B39E5-1EDB-4E74-A940-237E0C66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D9DCA2F-811C-4A58-9948-6BDCDA12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1A0544A-E54C-4B0C-89DC-D692077E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43452"/>
      </p:ext>
    </p:extLst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1C8168E-4546-4C8C-92E8-C8E5D83E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F5457D2-4387-4360-A3DE-2B9FE63D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0A95B2B-9A2A-430D-A8EE-B34D8877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635C193-AF60-4E6A-9323-04D1116C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9176696-0FF4-4D2F-B298-DB93768E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1038"/>
      </p:ext>
    </p:extLst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60E29B85-7B60-472A-B464-8BF28A43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0657AA5F-98D2-4062-B043-7C38D6C1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9CECD4A-81F8-4DF4-B87D-C837B91C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E720EAA-B2E0-44DF-8AEC-82783C36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BE9FF20-20A0-4930-A008-4FA4962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94529"/>
      </p:ext>
    </p:extLst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C9C8C2F-9808-4BC5-A17F-78D548D9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B5604EA-532A-4C05-9997-C53C5621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715AC81-1AE6-47F2-9CE1-99F81925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CA82639-33FD-4612-B46B-9B62ED1E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AE0782D-4AC2-4909-B092-16C3EA5B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70218"/>
      </p:ext>
    </p:extLst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8104CD-3F8E-4D93-9078-1D860B14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E4D4A0-3E00-427E-8933-47E5D26C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99A8615-A6D5-44E0-8858-98D33B93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B8184BA-982F-4F84-9EFE-354F7CD1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C6C4A6F-A01F-4FD7-BBD9-D8745277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37024"/>
      </p:ext>
    </p:extLst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FD0B8C8-5579-4C26-BBB4-2601AB99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A22EA84-2A34-4A88-AFEE-8F01B739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5FFD060-0ECF-49BB-B067-95142D1EB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B318D41-D101-4CF3-B1B8-8540AEEF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CFFCF2E-F0D5-481B-874A-B44BACC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B43BDF7-C5E3-4546-9437-ADB03545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8725"/>
      </p:ext>
    </p:extLst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101CE57-DBB7-4A8B-AB21-C8C9B13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076E7AA-8588-4B11-82CF-BD2C4F94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58CCC3B-532D-4E51-AA98-60426E4F4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67D508FD-2878-4736-AEAA-45E96A446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87024F7C-5A4C-4EEB-86C7-260BE7C44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02C2B53-4E4E-49E7-8D6E-28164224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53CB3777-AC2B-44BB-A69B-4E495F41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495A4C44-5D70-41F1-B833-BB63FF38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9772"/>
      </p:ext>
    </p:extLst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B3806B-951F-40EF-88AE-951342B0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1F4447F-4F29-4273-B749-79242702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9BAC9F5-4F0C-4F44-A9AE-C7CBD5C6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DC49FFE-F41A-4899-8B80-9BD31AD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48879"/>
      </p:ext>
    </p:extLst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10991CEE-58E3-45CE-82BC-AD06780C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DB871F0-C7A6-4155-8234-64A3D9BD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5251E3B-DBBB-476B-A0B7-15C1F3B3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88326"/>
      </p:ext>
    </p:extLst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960C5B4-0FED-4940-B0F2-8EB89D69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7813B7-D3BA-406B-B3B4-B462F916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3B14BA1-6920-42E5-8DCB-79C785DB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A348C2-E3CB-4A3A-A1D4-F39FC8F3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29DF77D-2D1F-4690-98E6-C5C9D13A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01442F68-91BE-4194-ABDF-F7889AD7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48794"/>
      </p:ext>
    </p:extLst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F44580-3A7F-457E-B6C1-2280122D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233E78C-C5FC-4594-B399-2251D702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920EE0D-001A-4295-8EE4-056583455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3FAC153-6846-4B41-ABF4-2596FAFB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6E8EB80-694E-4896-B8CE-4295D71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CF61E54-F3EC-4ED4-A4C9-5D9412DA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65385"/>
      </p:ext>
    </p:extLst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32C69062-5C3D-434C-B7D1-B0178AAF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6E077B4-99E4-47D4-8DD1-6070A181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893D435-7A69-46DA-96EA-9D99790C8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3AA7E05-D4A3-4EE4-8D4C-3750D90B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D2874EC-A294-4956-B078-BB22818BD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图片 1" descr="小组图标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40" y="428562"/>
            <a:ext cx="882593" cy="93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2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ss-system.gov.c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6BD30CD-C85B-4E8E-BA87-9219DC710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="" xmlns:a16="http://schemas.microsoft.com/office/drawing/2014/main" id="{C1E69EDA-1A91-47D4-902B-FDCFDE372E9E}"/>
              </a:ext>
            </a:extLst>
          </p:cNvPr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>
            <a:extLst>
              <a:ext uri="{FF2B5EF4-FFF2-40B4-BE49-F238E27FC236}">
                <a16:creationId xmlns="" xmlns:a16="http://schemas.microsoft.com/office/drawing/2014/main" id="{0C139A84-5CD3-4084-A1F5-7236D3B6EF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需求工程计划审核</a:t>
            </a:r>
            <a:r>
              <a:rPr lang="en-US" altLang="zh-CN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PPT</a:t>
            </a:r>
            <a:endParaRPr lang="zh-CN" altLang="en-US" sz="3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>
            <a:extLst>
              <a:ext uri="{FF2B5EF4-FFF2-40B4-BE49-F238E27FC236}">
                <a16:creationId xmlns="" xmlns:a16="http://schemas.microsoft.com/office/drawing/2014/main" id="{2AEAE6AB-0A93-4916-80A7-FE81079644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软件需求系列</a:t>
            </a:r>
            <a:endParaRPr lang="zh-CN" altLang="en-US"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62953D1-2804-4693-AAE3-471C2723B8D3}"/>
              </a:ext>
            </a:extLst>
          </p:cNvPr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 时间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4FBA825-123C-46A3-A697-8A41A227D10E}"/>
              </a:ext>
            </a:extLst>
          </p:cNvPr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软件工程系列课程教学辅助网站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2423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0840" y="1654555"/>
            <a:ext cx="7534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实际上，国内做的很多都是对于这些平台的二次开发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所谓</a:t>
            </a:r>
            <a:r>
              <a:rPr lang="zh-CN" altLang="zh-CN" sz="2000" dirty="0"/>
              <a:t>二次开发就是指在现有的网站上进行定制修改，实现功能的扩展，一般来说不会改变原有系统的内核。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3312" y="1623087"/>
            <a:ext cx="76507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/>
              <a:t>Blackboard</a:t>
            </a:r>
            <a:r>
              <a:rPr lang="zh-CN" altLang="zh-CN" sz="2000" dirty="0"/>
              <a:t>简称</a:t>
            </a:r>
            <a:r>
              <a:rPr lang="en-US" altLang="zh-CN" sz="2000" dirty="0"/>
              <a:t>BB</a:t>
            </a:r>
            <a:r>
              <a:rPr lang="zh-CN" altLang="zh-CN" sz="2000" dirty="0"/>
              <a:t>平台，是目前市场上唯一支持百万级用户的教学平台。全球有将近</a:t>
            </a:r>
            <a:r>
              <a:rPr lang="en-US" altLang="zh-CN" sz="2000" dirty="0"/>
              <a:t> 4,000 </a:t>
            </a:r>
            <a:r>
              <a:rPr lang="zh-CN" altLang="zh-CN" sz="2000" dirty="0"/>
              <a:t>所 大学及其他教育机构在使用</a:t>
            </a:r>
            <a:r>
              <a:rPr lang="en-US" altLang="zh-CN" sz="2000" dirty="0"/>
              <a:t>“Blackboard”</a:t>
            </a:r>
            <a:r>
              <a:rPr lang="zh-CN" altLang="zh-CN" sz="2000" dirty="0"/>
              <a:t>平台产品，其中包括国际著名的哈佛大学、 斯坦福大学、牛津大学、剑桥大学等，以及国内的知名高校，如清华大学、北京大学、 中国人民大学、北京师范大学、中山大学、武汉大学等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数据来自《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操作手册》 ）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3749040"/>
            <a:ext cx="4902840" cy="24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276" y="3008208"/>
            <a:ext cx="1774397" cy="315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348740"/>
            <a:ext cx="9769986" cy="48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92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49431"/>
            <a:ext cx="3497943" cy="621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7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041" y="1860743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/>
              <a:t>Sakai</a:t>
            </a:r>
            <a:r>
              <a:rPr lang="zh-CN" altLang="zh-CN" sz="2000" dirty="0"/>
              <a:t>（赛课）网络教学平台是由美国斯坦福大学、麻省理工学院等高校开发的平台，</a:t>
            </a:r>
            <a:r>
              <a:rPr lang="en-US" altLang="zh-CN" sz="2000" dirty="0"/>
              <a:t>Sakai</a:t>
            </a:r>
            <a:r>
              <a:rPr lang="zh-CN" altLang="zh-CN" sz="2000" dirty="0"/>
              <a:t>已经在全球超过</a:t>
            </a:r>
            <a:r>
              <a:rPr lang="en-US" altLang="zh-CN" sz="2000" dirty="0"/>
              <a:t>300</a:t>
            </a:r>
            <a:r>
              <a:rPr lang="zh-CN" altLang="zh-CN" sz="2000" dirty="0"/>
              <a:t>所高校使用，使用的高校有：印第安纳大学，麻省理工学院，斯坦福大学等，国内的有：复旦大学，上海交通大学密歇根学院，中国科学院大学，南方科技大学，重启</a:t>
            </a:r>
            <a:r>
              <a:rPr lang="zh-CN" altLang="zh-CN" sz="2000" dirty="0" smtClean="0"/>
              <a:t>大学</a:t>
            </a:r>
            <a:r>
              <a:rPr lang="zh-CN" altLang="en-US" sz="2000" dirty="0" smtClean="0"/>
              <a:t>，河南理工大学</a:t>
            </a:r>
            <a:r>
              <a:rPr lang="zh-CN" altLang="zh-CN" sz="2000" dirty="0" smtClean="0"/>
              <a:t>等。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数据来自维基百科，最后修改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8</a:t>
            </a:r>
            <a:r>
              <a:rPr lang="zh-CN" altLang="zh-CN" sz="2000" dirty="0"/>
              <a:t>月</a:t>
            </a:r>
            <a:r>
              <a:rPr lang="en-US" altLang="zh-CN" sz="2000" dirty="0"/>
              <a:t>27</a:t>
            </a:r>
            <a:r>
              <a:rPr lang="zh-CN" altLang="zh-CN" sz="2000" dirty="0"/>
              <a:t>日）</a:t>
            </a:r>
          </a:p>
          <a:p>
            <a:r>
              <a:rPr lang="en-US" altLang="zh-CN" sz="2000" dirty="0"/>
              <a:t> </a:t>
            </a:r>
            <a:endParaRPr lang="zh-CN" altLang="zh-CN" sz="16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40" y="3825064"/>
            <a:ext cx="4978400" cy="241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3271929"/>
            <a:ext cx="16716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8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1" y="1371601"/>
            <a:ext cx="9775235" cy="474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62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457"/>
            <a:ext cx="348615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6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041" y="1860743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/>
              <a:t>Moodle</a:t>
            </a:r>
            <a:r>
              <a:rPr lang="zh-CN" altLang="zh-CN" sz="2000" dirty="0"/>
              <a:t>和</a:t>
            </a:r>
            <a:r>
              <a:rPr lang="en-US" altLang="zh-CN" sz="2000" dirty="0"/>
              <a:t>sakai</a:t>
            </a:r>
            <a:r>
              <a:rPr lang="zh-CN" altLang="zh-CN" sz="2000" dirty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/>
              <a:t>是免费的，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/>
              <a:t>THEOL</a:t>
            </a:r>
            <a:r>
              <a:rPr lang="zh-CN" altLang="zh-CN" sz="2000" dirty="0"/>
              <a:t>是收费的。收费分为单次收费和一次性收费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endParaRPr lang="zh-CN" altLang="zh-CN" sz="2000" dirty="0"/>
          </a:p>
          <a:p>
            <a:pPr lvl="0"/>
            <a:r>
              <a:rPr lang="zh-CN" altLang="zh-CN" sz="2000" dirty="0"/>
              <a:t>该网站主要面对的用户大致可以分为三类：教师（指软件工程课程的授课教师），注册学生（该课程的注册学生，即当前学期选修该课程的学生），游客（当前学期未选该课程，但对该课程有兴趣的学生，通常指软件学院低年级学生，也泛指所有在校学生）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36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政策可行性分析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041" y="1860743"/>
            <a:ext cx="7534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本项目并没有政策上的支持或者限制</a:t>
            </a:r>
            <a:r>
              <a:rPr lang="en-US" altLang="zh-CN" sz="2000" dirty="0"/>
              <a:t>,</a:t>
            </a:r>
            <a:r>
              <a:rPr lang="zh-CN" altLang="zh-CN" sz="2000" dirty="0"/>
              <a:t>，所以可以合法的开发并且维护使用。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0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竞争可行性实力分析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041" y="1860743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我们将竞争对手暂时定为</a:t>
            </a:r>
            <a:r>
              <a:rPr lang="zh-CN" altLang="zh-CN" sz="2000" dirty="0" smtClean="0"/>
              <a:t>当前</a:t>
            </a:r>
            <a:r>
              <a:rPr lang="zh-CN" altLang="zh-CN" sz="2000" dirty="0"/>
              <a:t>市面上收费的教学平台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/>
              <a:t>THEO</a:t>
            </a:r>
            <a:r>
              <a:rPr lang="zh-CN" altLang="zh-CN" sz="2000" dirty="0"/>
              <a:t>等</a:t>
            </a:r>
            <a:r>
              <a:rPr lang="zh-CN" altLang="zh-CN" sz="2000" dirty="0" smtClean="0"/>
              <a:t>平台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在</a:t>
            </a:r>
            <a:r>
              <a:rPr lang="zh-CN" altLang="en-US" sz="2000" dirty="0" smtClean="0"/>
              <a:t>技术</a:t>
            </a:r>
            <a:r>
              <a:rPr lang="zh-CN" altLang="zh-CN" sz="2000" dirty="0" smtClean="0"/>
              <a:t>上</a:t>
            </a:r>
            <a:r>
              <a:rPr lang="zh-CN" altLang="zh-CN" sz="2000" dirty="0"/>
              <a:t>，对手拥有一个专业的团队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我们只有一个初出茅庐的小团队</a:t>
            </a:r>
            <a:r>
              <a:rPr lang="zh-CN" altLang="zh-CN" sz="2000" dirty="0" smtClean="0"/>
              <a:t>；</a:t>
            </a:r>
            <a:r>
              <a:rPr lang="zh-CN" altLang="zh-CN" sz="2000" dirty="0"/>
              <a:t>在销售上，截止到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1</a:t>
            </a:r>
            <a:r>
              <a:rPr lang="zh-CN" altLang="zh-CN" sz="2000" dirty="0"/>
              <a:t>月，全球将近有</a:t>
            </a:r>
            <a:r>
              <a:rPr lang="en-US" altLang="zh-CN" sz="2000" dirty="0"/>
              <a:t>4000</a:t>
            </a:r>
            <a:r>
              <a:rPr lang="zh-CN" altLang="zh-CN" sz="2000" dirty="0"/>
              <a:t>所大学及其他教学与机构在使用</a:t>
            </a:r>
            <a:r>
              <a:rPr lang="en-US" altLang="zh-CN" sz="2000" dirty="0"/>
              <a:t>Blackboard</a:t>
            </a:r>
            <a:r>
              <a:rPr lang="zh-CN" altLang="zh-CN" sz="2000" dirty="0"/>
              <a:t>产品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我们的项目仍然在开发中</a:t>
            </a:r>
            <a:r>
              <a:rPr lang="zh-CN" altLang="zh-CN" sz="2000" dirty="0" smtClean="0"/>
              <a:t>；</a:t>
            </a:r>
            <a:r>
              <a:rPr lang="zh-CN" altLang="zh-CN" sz="2000" dirty="0"/>
              <a:t>在资金上，竞争对手已经是比较国际的开发公司，资金</a:t>
            </a:r>
            <a:r>
              <a:rPr lang="zh-CN" altLang="zh-CN" sz="2000" dirty="0" smtClean="0"/>
              <a:t>充足；</a:t>
            </a:r>
            <a:r>
              <a:rPr lang="zh-CN" altLang="zh-CN" sz="2000" dirty="0"/>
              <a:t>在品牌方面，竞争对手的知名度非常高。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913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7945FBDC-AA52-47FD-87F4-8113026988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>
            <a:extLst>
              <a:ext uri="{FF2B5EF4-FFF2-40B4-BE49-F238E27FC236}">
                <a16:creationId xmlns="" xmlns:a16="http://schemas.microsoft.com/office/drawing/2014/main" id="{7B962A31-E4DC-491E-AF91-E7145BCAE82A}"/>
              </a:ext>
            </a:extLst>
          </p:cNvPr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>
            <a:extLst>
              <a:ext uri="{FF2B5EF4-FFF2-40B4-BE49-F238E27FC236}">
                <a16:creationId xmlns="" xmlns:a16="http://schemas.microsoft.com/office/drawing/2014/main" id="{ACF533BB-328C-4BBF-8341-302BF2D63BB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</a:p>
        </p:txBody>
      </p:sp>
      <p:sp>
        <p:nvSpPr>
          <p:cNvPr id="22" name="PA_MH_Others_2">
            <a:extLst>
              <a:ext uri="{FF2B5EF4-FFF2-40B4-BE49-F238E27FC236}">
                <a16:creationId xmlns="" xmlns:a16="http://schemas.microsoft.com/office/drawing/2014/main" id="{C664BEE0-42C3-4073-B1B3-96EC1A1EB9D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9A8C8E95-AE97-4BB1-9527-F743DFFA3254}"/>
              </a:ext>
            </a:extLst>
          </p:cNvPr>
          <p:cNvGrpSpPr/>
          <p:nvPr/>
        </p:nvGrpSpPr>
        <p:grpSpPr>
          <a:xfrm>
            <a:off x="6516610" y="1081376"/>
            <a:ext cx="4210005" cy="1011236"/>
            <a:chOff x="9322481" y="1977453"/>
            <a:chExt cx="4069531" cy="778385"/>
          </a:xfrm>
        </p:grpSpPr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CCCBD7C4-8C59-40F4-931C-17CA31B05E80}"/>
                </a:ext>
              </a:extLst>
            </p:cNvPr>
            <p:cNvSpPr/>
            <p:nvPr/>
          </p:nvSpPr>
          <p:spPr>
            <a:xfrm>
              <a:off x="9322481" y="1977453"/>
              <a:ext cx="2920831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项目概述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66EEA219-8802-468E-BF5D-698B81683151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2487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这章主要介绍了项目的背景，特点等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="" xmlns:a16="http://schemas.microsoft.com/office/drawing/2014/main" id="{5F9923FC-ABB6-42B0-BAB3-0B982461F358}"/>
              </a:ext>
            </a:extLst>
          </p:cNvPr>
          <p:cNvGrpSpPr/>
          <p:nvPr/>
        </p:nvGrpSpPr>
        <p:grpSpPr>
          <a:xfrm>
            <a:off x="6516610" y="2295062"/>
            <a:ext cx="4271552" cy="1367605"/>
            <a:chOff x="9322481" y="1977453"/>
            <a:chExt cx="4069531" cy="1083630"/>
          </a:xfrm>
        </p:grpSpPr>
        <p:sp>
          <p:nvSpPr>
            <p:cNvPr id="48" name="矩形 47">
              <a:extLst>
                <a:ext uri="{FF2B5EF4-FFF2-40B4-BE49-F238E27FC236}">
                  <a16:creationId xmlns="" xmlns:a16="http://schemas.microsoft.com/office/drawing/2014/main" id="{21692CDF-3EF4-48FC-87DE-6963FE2C3EFB}"/>
                </a:ext>
              </a:extLst>
            </p:cNvPr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="" xmlns:a16="http://schemas.microsoft.com/office/drawing/2014/main" id="{A71B54A0-B8EF-48D6-9809-D66094F6A757}"/>
                </a:ext>
              </a:extLst>
            </p:cNvPr>
            <p:cNvSpPr txBox="1"/>
            <p:nvPr/>
          </p:nvSpPr>
          <p:spPr>
            <a:xfrm>
              <a:off x="9322481" y="2507085"/>
              <a:ext cx="40695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章主要介绍了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83739C9C-DDBC-4E42-9ED9-30140096DAEC}"/>
              </a:ext>
            </a:extLst>
          </p:cNvPr>
          <p:cNvGrpSpPr/>
          <p:nvPr/>
        </p:nvGrpSpPr>
        <p:grpSpPr>
          <a:xfrm>
            <a:off x="6516610" y="3512855"/>
            <a:ext cx="4271552" cy="1463592"/>
            <a:chOff x="9322481" y="1977453"/>
            <a:chExt cx="4069531" cy="1297856"/>
          </a:xfrm>
        </p:grpSpPr>
        <p:sp>
          <p:nvSpPr>
            <p:cNvPr id="51" name="矩形 50">
              <a:extLst>
                <a:ext uri="{FF2B5EF4-FFF2-40B4-BE49-F238E27FC236}">
                  <a16:creationId xmlns="" xmlns:a16="http://schemas.microsoft.com/office/drawing/2014/main" id="{92CAE557-FC5F-4D07-95A1-51AB10B90592}"/>
                </a:ext>
              </a:extLst>
            </p:cNvPr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="" xmlns:a16="http://schemas.microsoft.com/office/drawing/2014/main" id="{98D02CA8-7F98-4EB7-851D-F77620B2F767}"/>
                </a:ext>
              </a:extLst>
            </p:cNvPr>
            <p:cNvSpPr txBox="1"/>
            <p:nvPr/>
          </p:nvSpPr>
          <p:spPr>
            <a:xfrm>
              <a:off x="9322481" y="2507085"/>
              <a:ext cx="4069531" cy="7682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BE15BC5F-1F3D-4B04-A372-E00D7B46CCC4}"/>
              </a:ext>
            </a:extLst>
          </p:cNvPr>
          <p:cNvGrpSpPr/>
          <p:nvPr/>
        </p:nvGrpSpPr>
        <p:grpSpPr>
          <a:xfrm>
            <a:off x="6516610" y="4742274"/>
            <a:ext cx="4271552" cy="1192534"/>
            <a:chOff x="9322481" y="1977453"/>
            <a:chExt cx="4069531" cy="857565"/>
          </a:xfrm>
        </p:grpSpPr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CF3A1DB1-9C67-4A1B-8FED-37EBBF27CBB4}"/>
                </a:ext>
              </a:extLst>
            </p:cNvPr>
            <p:cNvSpPr/>
            <p:nvPr/>
          </p:nvSpPr>
          <p:spPr>
            <a:xfrm>
              <a:off x="9322482" y="1977453"/>
              <a:ext cx="2217526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="" xmlns:a16="http://schemas.microsoft.com/office/drawing/2014/main" id="{1BD43F0D-2369-4304-A24C-5577856A9575}"/>
                </a:ext>
              </a:extLst>
            </p:cNvPr>
            <p:cNvSpPr txBox="1"/>
            <p:nvPr/>
          </p:nvSpPr>
          <p:spPr>
            <a:xfrm>
              <a:off x="9322481" y="2521599"/>
              <a:ext cx="4069531" cy="3134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DE307DD-0A44-4B97-B9E2-3A75B3BA5A34}"/>
              </a:ext>
            </a:extLst>
          </p:cNvPr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>
              <a:extLst>
                <a:ext uri="{FF2B5EF4-FFF2-40B4-BE49-F238E27FC236}">
                  <a16:creationId xmlns="" xmlns:a16="http://schemas.microsoft.com/office/drawing/2014/main" id="{6B79C1A3-C449-4D7D-91B0-FB5DF7700AD3}"/>
                </a:ext>
              </a:extLst>
            </p:cNvPr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="" xmlns:a16="http://schemas.microsoft.com/office/drawing/2014/main" id="{9F2DD580-969B-4470-A611-D32C42F7E305}"/>
                </a:ext>
              </a:extLst>
            </p:cNvPr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5AD2CDD9-328A-472C-983F-28B9A866465E}"/>
              </a:ext>
            </a:extLst>
          </p:cNvPr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BA94DF88-E37F-4406-8F0C-6883AC924ADA}"/>
                </a:ext>
              </a:extLst>
            </p:cNvPr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="" xmlns:a16="http://schemas.microsoft.com/office/drawing/2014/main" id="{E516E3B1-D8DE-485A-88EE-D08FEEF75078}"/>
                </a:ext>
              </a:extLst>
            </p:cNvPr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7583876F-923A-4D45-B655-9CAC656942D3}"/>
              </a:ext>
            </a:extLst>
          </p:cNvPr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>
              <a:extLst>
                <a:ext uri="{FF2B5EF4-FFF2-40B4-BE49-F238E27FC236}">
                  <a16:creationId xmlns="" xmlns:a16="http://schemas.microsoft.com/office/drawing/2014/main" id="{A264887B-10F6-4678-8BB8-F7709B8925CD}"/>
                </a:ext>
              </a:extLst>
            </p:cNvPr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="" xmlns:a16="http://schemas.microsoft.com/office/drawing/2014/main" id="{B8AFE7B9-9A40-40B7-A26F-362AD52740CF}"/>
                </a:ext>
              </a:extLst>
            </p:cNvPr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E2621BB0-17F1-426C-90D4-63AF41A819C7}"/>
              </a:ext>
            </a:extLst>
          </p:cNvPr>
          <p:cNvGrpSpPr/>
          <p:nvPr/>
        </p:nvGrpSpPr>
        <p:grpSpPr>
          <a:xfrm>
            <a:off x="5792973" y="4829369"/>
            <a:ext cx="601432" cy="595509"/>
            <a:chOff x="5792973" y="4829369"/>
            <a:chExt cx="601432" cy="595509"/>
          </a:xfrm>
        </p:grpSpPr>
        <p:sp>
          <p:nvSpPr>
            <p:cNvPr id="62" name="椭圆 61">
              <a:extLst>
                <a:ext uri="{FF2B5EF4-FFF2-40B4-BE49-F238E27FC236}">
                  <a16:creationId xmlns="" xmlns:a16="http://schemas.microsoft.com/office/drawing/2014/main" id="{5B2B6BAF-8087-4734-BE79-BB9582CC54C9}"/>
                </a:ext>
              </a:extLst>
            </p:cNvPr>
            <p:cNvSpPr/>
            <p:nvPr/>
          </p:nvSpPr>
          <p:spPr>
            <a:xfrm>
              <a:off x="5792973" y="4829369"/>
              <a:ext cx="595509" cy="595509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="" xmlns:a16="http://schemas.microsoft.com/office/drawing/2014/main" id="{71D2C2CD-77C2-4217-84FC-8B1F65057254}"/>
                </a:ext>
              </a:extLst>
            </p:cNvPr>
            <p:cNvSpPr txBox="1"/>
            <p:nvPr/>
          </p:nvSpPr>
          <p:spPr>
            <a:xfrm>
              <a:off x="5824588" y="48998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1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8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竞争可行性实力分析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0840" y="1717308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我们团队的实力相比之下显得不足，但是我们的优势就是在于，有一些新的功能理念，比如可以在学生之间提供学习上的交流、可以专门为一个教师，一门课程而建的网站，而且因为我们是小团队的原因，可以为企业或者院校量身制作教学辅助</a:t>
            </a:r>
            <a:r>
              <a:rPr lang="zh-CN" altLang="zh-CN" sz="2000" dirty="0" smtClean="0"/>
              <a:t>网站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并且，开启这样的一个项目有利于我们的学习和体会。</a:t>
            </a:r>
            <a:endParaRPr lang="en-US" altLang="zh-CN" sz="2000" dirty="0" smtClean="0"/>
          </a:p>
          <a:p>
            <a:r>
              <a:rPr lang="zh-CN" altLang="zh-CN" sz="2000" dirty="0" smtClean="0"/>
              <a:t>尽管</a:t>
            </a:r>
            <a:r>
              <a:rPr lang="zh-CN" altLang="zh-CN" sz="2000" dirty="0"/>
              <a:t>有着这样那样的不足，但是相比大厂来说我们的团队还是有着一些的优势存在。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111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技术可行性分析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05029" y="1708343"/>
            <a:ext cx="75341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sz="2000" dirty="0"/>
              <a:t>在开发网站上，我们使用</a:t>
            </a:r>
            <a:r>
              <a:rPr lang="en-US" altLang="zh-CN" sz="2000" dirty="0"/>
              <a:t>HTML</a:t>
            </a:r>
            <a:r>
              <a:rPr lang="zh-CN" altLang="zh-CN" sz="2000" dirty="0"/>
              <a:t>作为网站开发语言，结合</a:t>
            </a:r>
            <a:r>
              <a:rPr lang="en-US" altLang="zh-CN" sz="2000" dirty="0"/>
              <a:t>JS</a:t>
            </a:r>
            <a:r>
              <a:rPr lang="zh-CN" altLang="zh-CN" sz="2000" dirty="0"/>
              <a:t>去设计一些动态效果，更多的可能使用</a:t>
            </a:r>
            <a:r>
              <a:rPr lang="en-US" altLang="zh-CN" sz="2000" dirty="0"/>
              <a:t>react.js</a:t>
            </a:r>
            <a:r>
              <a:rPr lang="zh-CN" altLang="zh-CN" sz="2000" dirty="0"/>
              <a:t>库渲染</a:t>
            </a:r>
            <a:r>
              <a:rPr lang="en-US" altLang="zh-CN" sz="2000" dirty="0"/>
              <a:t>HTML</a:t>
            </a:r>
            <a:r>
              <a:rPr lang="zh-CN" altLang="zh-CN" sz="2000" dirty="0"/>
              <a:t>视图、使用</a:t>
            </a:r>
            <a:r>
              <a:rPr lang="en-US" altLang="zh-CN" sz="2000" dirty="0"/>
              <a:t>AJAX</a:t>
            </a:r>
            <a:r>
              <a:rPr lang="zh-CN" altLang="zh-CN" sz="2000" dirty="0"/>
              <a:t>去提高网页效率等技术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在</a:t>
            </a:r>
            <a:r>
              <a:rPr lang="zh-CN" altLang="en-US" sz="2000" dirty="0" smtClean="0"/>
              <a:t>制作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上，在技术上我们选择学习和使用</a:t>
            </a:r>
            <a:r>
              <a:rPr lang="en-US" altLang="zh-CN" sz="2000" dirty="0" smtClean="0"/>
              <a:t>Flutter</a:t>
            </a:r>
            <a:r>
              <a:rPr lang="zh-CN" altLang="en-US" sz="2000" dirty="0" smtClean="0"/>
              <a:t>开源</a:t>
            </a:r>
            <a:r>
              <a:rPr lang="zh-CN" altLang="en-US" sz="2000" dirty="0"/>
              <a:t>移动应用软件开发</a:t>
            </a:r>
            <a:r>
              <a:rPr lang="zh-CN" altLang="en-US" sz="2000" dirty="0" smtClean="0"/>
              <a:t>工具包和</a:t>
            </a:r>
            <a:r>
              <a:rPr lang="en-US" altLang="zh-CN" sz="2000" dirty="0" smtClean="0"/>
              <a:t>Dart</a:t>
            </a:r>
            <a:r>
              <a:rPr lang="zh-CN" altLang="en-US" sz="2000" dirty="0" smtClean="0"/>
              <a:t>语言，可以很好的开发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上的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，并且有热加载等优点。</a:t>
            </a:r>
            <a:endParaRPr lang="zh-CN" altLang="zh-CN" sz="2000" dirty="0"/>
          </a:p>
          <a:p>
            <a:r>
              <a:rPr lang="zh-CN" altLang="zh-CN" sz="2000" dirty="0"/>
              <a:t>我们有信心去做好本次的软件工程系列辅助教学网站。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394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时间和资源可行性分析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496" y="2056272"/>
            <a:ext cx="7534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按照本课程的教学进度，开发本产品是可行的，我们一共花费两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学期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课程去开发此项目，到</a:t>
            </a:r>
            <a:r>
              <a:rPr lang="zh-CN" altLang="zh-CN" sz="2000" dirty="0" smtClean="0"/>
              <a:t>最后可以</a:t>
            </a:r>
            <a:r>
              <a:rPr lang="zh-CN" altLang="zh-CN" sz="2000" dirty="0"/>
              <a:t>提交一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完整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产品。</a:t>
            </a:r>
          </a:p>
          <a:p>
            <a:pPr lvl="0"/>
            <a:r>
              <a:rPr lang="zh-CN" altLang="zh-CN" sz="2000" dirty="0"/>
              <a:t>预算中的人力资源是可以及时到位的，人员包括我们组五名开发成员。</a:t>
            </a:r>
          </a:p>
          <a:p>
            <a:pPr lvl="0"/>
            <a:r>
              <a:rPr lang="zh-CN" altLang="zh-CN" sz="2000" dirty="0"/>
              <a:t>预算中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物力资源也是</a:t>
            </a:r>
            <a:r>
              <a:rPr lang="zh-CN" altLang="zh-CN" sz="2000" dirty="0" smtClean="0"/>
              <a:t>可以</a:t>
            </a:r>
            <a:r>
              <a:rPr lang="zh-CN" altLang="zh-CN" sz="2000" dirty="0"/>
              <a:t>及时到位的，包括计算机，手机，服务器等。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知识产权可行性分析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1241" y="1914531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本产品在知识产品上是可行的，并没有某些相关的教学辅助网站专利（结果来自</a:t>
            </a:r>
            <a:r>
              <a:rPr lang="en-US" altLang="zh-CN" sz="2000" dirty="0">
                <a:hlinkClick r:id="rId4"/>
              </a:rPr>
              <a:t>http://www.pss-system.gov.cn</a:t>
            </a:r>
            <a:r>
              <a:rPr lang="en-US" altLang="zh-CN" sz="2000" dirty="0"/>
              <a:t> </a:t>
            </a:r>
            <a:r>
              <a:rPr lang="zh-CN" altLang="zh-CN" sz="2000" dirty="0"/>
              <a:t>专利检索及分析网站）</a:t>
            </a:r>
          </a:p>
          <a:p>
            <a:r>
              <a:rPr lang="zh-CN" altLang="zh-CN" sz="2000" dirty="0"/>
              <a:t>本产品可以得到只是产权保护，申请专利必需按照规定向国家知识产权局提交必要的申请文件。</a:t>
            </a:r>
            <a:r>
              <a:rPr lang="en-US" altLang="zh-CN" sz="2000" dirty="0"/>
              <a:t> </a:t>
            </a:r>
            <a:r>
              <a:rPr lang="zh-CN" altLang="zh-CN" sz="2000" dirty="0"/>
              <a:t>申请发明或者实用新型专利，应当提交请求书、说明书、权利要求书、说明书摘要和必要的附图等文件。</a:t>
            </a: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2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2408539"/>
            <a:chOff x="9251596" y="1579106"/>
            <a:chExt cx="4140416" cy="2059789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11318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7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子计划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1581575"/>
            <a:ext cx="3087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dirty="0" smtClean="0"/>
              <a:t>范围管理计划</a:t>
            </a:r>
            <a:endParaRPr lang="zh-CN" altLang="zh-CN" sz="2000" dirty="0" smtClean="0"/>
          </a:p>
          <a:p>
            <a:endParaRPr lang="en-US" altLang="zh-CN" sz="2000" dirty="0" smtClean="0"/>
          </a:p>
          <a:p>
            <a:pPr lvl="0"/>
            <a:r>
              <a:rPr lang="zh-CN" altLang="en-US" sz="2000" dirty="0"/>
              <a:t>人力</a:t>
            </a:r>
            <a:r>
              <a:rPr lang="zh-CN" altLang="en-US" sz="2000" dirty="0" smtClean="0"/>
              <a:t>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干系人管理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沟通管理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时间管理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风险管理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endParaRPr lang="en-US" altLang="zh-CN" sz="2000" dirty="0"/>
          </a:p>
          <a:p>
            <a:pPr lvl="0"/>
            <a:r>
              <a:rPr lang="zh-CN" altLang="en-US" sz="2000" dirty="0" smtClean="0"/>
              <a:t>成本管理计划</a:t>
            </a:r>
            <a:endParaRPr lang="en-US" altLang="zh-CN" sz="2000" dirty="0" smtClean="0"/>
          </a:p>
          <a:p>
            <a:pPr lvl="0"/>
            <a:endParaRPr lang="en-US" altLang="zh-CN" sz="2000" dirty="0" smtClean="0"/>
          </a:p>
          <a:p>
            <a:r>
              <a:rPr lang="zh-CN" altLang="en-US" sz="2000" dirty="0" smtClean="0"/>
              <a:t>配置管理</a:t>
            </a:r>
            <a:r>
              <a:rPr lang="zh-CN" altLang="en-US" sz="2000" dirty="0"/>
              <a:t>计划</a:t>
            </a:r>
            <a:endParaRPr lang="zh-CN" altLang="zh-CN" sz="2000" dirty="0"/>
          </a:p>
          <a:p>
            <a:pPr lvl="0"/>
            <a:endParaRPr lang="zh-CN" altLang="zh-CN" sz="2000" b="1" dirty="0"/>
          </a:p>
        </p:txBody>
      </p:sp>
      <p:sp>
        <p:nvSpPr>
          <p:cNvPr id="27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23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1" name="图片 10" descr="WBS"/>
          <p:cNvPicPr/>
          <p:nvPr/>
        </p:nvPicPr>
        <p:blipFill>
          <a:blip r:embed="rId4"/>
          <a:stretch>
            <a:fillRect/>
          </a:stretch>
        </p:blipFill>
        <p:spPr>
          <a:xfrm>
            <a:off x="1103085" y="1416424"/>
            <a:ext cx="9860749" cy="496644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570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83592"/>
              </p:ext>
            </p:extLst>
          </p:nvPr>
        </p:nvGraphicFramePr>
        <p:xfrm>
          <a:off x="986118" y="1407455"/>
          <a:ext cx="9735670" cy="4849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558"/>
                <a:gridCol w="2988426"/>
                <a:gridCol w="2892129"/>
                <a:gridCol w="2863557"/>
              </a:tblGrid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编号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工作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55363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软件工程系列课程教学辅助网站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项目章程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项目章程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OBS</a:t>
                      </a:r>
                      <a:r>
                        <a:rPr lang="zh-CN" sz="1600" kern="100">
                          <a:effectLst/>
                        </a:rPr>
                        <a:t>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OBS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WBS</a:t>
                      </a:r>
                      <a:r>
                        <a:rPr lang="zh-CN" sz="1600" kern="100">
                          <a:effectLst/>
                        </a:rPr>
                        <a:t>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WBS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1.1.5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可行性分析报告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项目总体计划编写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需求获取与分析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撰写愿景与范围文档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访谈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制定项目需求获取计划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需求分析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1.2.2.1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关联图绘制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1.2.2.2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需求建模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需求建模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67959"/>
              </p:ext>
            </p:extLst>
          </p:nvPr>
        </p:nvGraphicFramePr>
        <p:xfrm>
          <a:off x="1103086" y="1344702"/>
          <a:ext cx="9511127" cy="4948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67"/>
                <a:gridCol w="2925558"/>
                <a:gridCol w="2831287"/>
                <a:gridCol w="2803315"/>
              </a:tblGrid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1.2.2.3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数据字典创建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需求工程计划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1.2.2.4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编写</a:t>
                      </a:r>
                      <a:r>
                        <a:rPr lang="en-US" sz="1400" kern="100">
                          <a:effectLst/>
                        </a:rPr>
                        <a:t>SRS</a:t>
                      </a:r>
                      <a:r>
                        <a:rPr lang="zh-CN" sz="1400" kern="100">
                          <a:effectLst/>
                        </a:rPr>
                        <a:t>文档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需求工程计划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b="0" kern="100">
                          <a:effectLst/>
                        </a:rPr>
                        <a:t>需求管理</a:t>
                      </a:r>
                      <a:endParaRPr lang="zh-CN" sz="1200" b="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endParaRPr lang="zh-CN" sz="12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endParaRPr lang="zh-CN" sz="1200" b="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需求确认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需求确认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需求跟踪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需求跟踪文档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1.3.3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需求变更管理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软件需求规格说明书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需求变更控制文档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项目设计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1.4.1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概要设计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概要设计说明书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1.4.2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详细设计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软件需求规格说明书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详细设计说明书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编码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实现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1.5.1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确定编码风格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详细设计说明书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编码规范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1.5.2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实现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编码规范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全套代码与产品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单元测试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可运行的软件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单元测试报告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整体测试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可运行的软件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整体测试报告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1.6.3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可运行的软件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功能测试报告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1.6.4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系统测试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可运行的软件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软件维护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1.7.1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改正维护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软件发行产生的</a:t>
                      </a:r>
                      <a:r>
                        <a:rPr lang="en-US" sz="1400" kern="100">
                          <a:effectLst/>
                        </a:rPr>
                        <a:t>BUG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改正性维护计划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1.7.2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适应性维护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软件发行后环境变化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适应性维护计划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  <a:tr h="24165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1.7.3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完善性维护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添加或改动功能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完善性维护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322" marR="8322" marT="8322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0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38176"/>
              </p:ext>
            </p:extLst>
          </p:nvPr>
        </p:nvGraphicFramePr>
        <p:xfrm>
          <a:off x="1200219" y="1598528"/>
          <a:ext cx="9548463" cy="2851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9648"/>
                <a:gridCol w="2345795"/>
                <a:gridCol w="4683020"/>
              </a:tblGrid>
              <a:tr h="220454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职务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职责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881814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项目经理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全面负责项目组织和规划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负责项目跟踪和管理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负责项目资源的调配和协调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负责组织和计划之间的协调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配置管理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邓晰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全面负责项目的配置活动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负责项目产品的提交及规范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17285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会议纪要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全面负责例会的记录工作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负责例会的录音上传工作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文档编写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庄毓勋、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程天珂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负责文档和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r>
                        <a:rPr lang="zh-CN" sz="1400" kern="100" dirty="0">
                          <a:effectLst/>
                        </a:rPr>
                        <a:t>的分配工作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负责文档和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r>
                        <a:rPr lang="zh-CN" sz="1400" kern="100" dirty="0">
                          <a:effectLst/>
                        </a:rPr>
                        <a:t>的编写工作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40907">
                <a:tc>
                  <a:txBody>
                    <a:bodyPr/>
                    <a:lstStyle/>
                    <a:p>
                      <a:pPr marL="0" indent="127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2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文档整理</a:t>
                      </a: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庄毓勋、</a:t>
                      </a:r>
                    </a:p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</a:t>
                      </a:r>
                      <a:r>
                        <a:rPr lang="zh-CN" sz="1400" kern="100" dirty="0">
                          <a:effectLst/>
                        </a:rPr>
                        <a:t>负责组员上传的文档和</a:t>
                      </a:r>
                      <a:r>
                        <a:rPr lang="en-US" sz="1400" kern="100" dirty="0">
                          <a:effectLst/>
                        </a:rPr>
                        <a:t>PPT</a:t>
                      </a:r>
                      <a:r>
                        <a:rPr lang="zh-CN" sz="1400" kern="100" dirty="0">
                          <a:effectLst/>
                        </a:rPr>
                        <a:t>整合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70561"/>
              </p:ext>
            </p:extLst>
          </p:nvPr>
        </p:nvGraphicFramePr>
        <p:xfrm>
          <a:off x="1246094" y="4583341"/>
          <a:ext cx="9653382" cy="1525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8520"/>
                <a:gridCol w="1608520"/>
                <a:gridCol w="1608520"/>
                <a:gridCol w="1608520"/>
                <a:gridCol w="1609651"/>
                <a:gridCol w="1609651"/>
              </a:tblGrid>
              <a:tr h="42849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人员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任务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诸葛志相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庄毓勋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陈伟峰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程天珂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邓晰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21424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项目规划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4060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配置管理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424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会议纪要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1424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文档编写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6573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文档整理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1745569"/>
            <a:chOff x="9251596" y="1579106"/>
            <a:chExt cx="4140416" cy="1492815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项目概述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5648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这章主要介绍了项目的背景，概述等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干系人管理计划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88330"/>
              </p:ext>
            </p:extLst>
          </p:nvPr>
        </p:nvGraphicFramePr>
        <p:xfrm>
          <a:off x="1103086" y="1452280"/>
          <a:ext cx="9457339" cy="4831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3043"/>
                <a:gridCol w="1048227"/>
                <a:gridCol w="1001638"/>
                <a:gridCol w="745406"/>
                <a:gridCol w="2457045"/>
                <a:gridCol w="1304461"/>
                <a:gridCol w="1467519"/>
              </a:tblGrid>
              <a:tr h="68561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班级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姓名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学号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人员属性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邮箱地址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联系电话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干系人分工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1602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诸葛志相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31601420@stu.zucc.edu.cn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13588071786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项目经理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8972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邓晰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31601349@stu.zucc.edu.cn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17367073790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业务分析师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庄毓勋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31602220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31602220@stu.zucc.edu.cn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15988804604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陈伟峰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31601346@stu.zucc.edu.cn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13454196083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程天珂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内部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31601348@stu.zucc.edu.cn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13588899186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开发测试人员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杨枨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yangc@zucc.edu.cn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侯宏仑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houhl@zucc.edu.cn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项目提出者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黄鸿枥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31601024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527699441@qq.com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用户代表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5707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统计</a:t>
                      </a:r>
                      <a:r>
                        <a:rPr lang="en-US" sz="1400" kern="100">
                          <a:effectLst/>
                        </a:rPr>
                        <a:t>1601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韩宇斌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31601023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外部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630637561@qq.com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/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0650" algn="just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用户代表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71788" y="2309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0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1206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48638"/>
              </p:ext>
            </p:extLst>
          </p:nvPr>
        </p:nvGraphicFramePr>
        <p:xfrm>
          <a:off x="1826723" y="1334674"/>
          <a:ext cx="81280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在项目开发的过程中，我们需要不断地与客户进行沟通，实时地获取客户的需求，而这个项目的客户是两位老师，我们需要制定沟通计划，及时与客户沟通，取得客户的建议。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获取项目的需求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咨询已做的内容有何不足之处并加以改正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遇到困难时及时沟通以获得帮助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与客户的沟通方式如：面谈以及微信或者电子邮件等线上沟通。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与客户的沟通计划为进行至少两次的谈话，谈话的时间与地点可以通过微信或电子邮件进行确认。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其他沟通在遇到问题是及时通过微信或的电子邮件进行线上沟通。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2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76837"/>
              </p:ext>
            </p:extLst>
          </p:nvPr>
        </p:nvGraphicFramePr>
        <p:xfrm>
          <a:off x="1698595" y="1830870"/>
          <a:ext cx="81280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时，我们首先要确定沟通的需求，即为什么要沟通。一个项目的开发，需要项目负责人确定这个项目到底是要做什么的，应该怎样做。项目组成人员有诸葛志相，庄毓勋，陈伟峰，程天坷，邓晰。我们需要沟通的是学习项目需求过程中所要用到的哪些技术知识，以及对各项任务的分工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沟通项目具体工作的分配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由谁负责。由诸葛志相负责。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讨论配置管理由谁负责。由邓晰负责。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确定文档编写的成员组成。由全员组成。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确定沟通的方式。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沟通团队交流的时间。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4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14877"/>
              </p:ext>
            </p:extLst>
          </p:nvPr>
        </p:nvGraphicFramePr>
        <p:xfrm>
          <a:off x="1698595" y="1359994"/>
          <a:ext cx="8128000" cy="493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1936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项目沟通的方式如：会议、微信等。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项目成员之间的及时沟通，项目进行过程中，保证开发人员集中在一起开发，便于有问题及时交流沟通。小组以会议的形式进行讨论，及时了解小组之间的进度，便于问题及时解决。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每周例会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每周周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三中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午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11:30~12:00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进行，并有陈伟峰录音以及会议纪要的编写，由诸葛志相审阅。</a:t>
                      </a: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每天交流</a:t>
                      </a:r>
                    </a:p>
                    <a:p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每天项目组成人员用微信来进行讨论，了解项目的进度，交流所遇到的困难并及时解决。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沟通计划维护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制定项目成员的联系方式，若在每周例会的时候有成员不能到场，就要改变例会的时间，由负责人通知到位。</a:t>
                      </a:r>
                    </a:p>
                    <a:p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时间管理计划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14337" name="Picture 1" descr="C:\Users\dell\Documents\Tencent Files\1060281189\Image\C2C\_LYQ$11Y~S3D~X(TEV6L6C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6" y="1739900"/>
            <a:ext cx="11150507" cy="437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80116"/>
              </p:ext>
            </p:extLst>
          </p:nvPr>
        </p:nvGraphicFramePr>
        <p:xfrm>
          <a:off x="1134702" y="1676400"/>
          <a:ext cx="9457098" cy="4559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274"/>
                <a:gridCol w="8045824"/>
              </a:tblGrid>
              <a:tr h="414482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风险类别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风险描述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技术风险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技术层面上出现的错误，直接或间接导致项目出现失败的风险。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交流风险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组内沟通上出现的错误，直接或间接导致项目出现失败的风险。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时间风险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时间上出现的错误，直接或间接导致项目出现失败的风险。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质量风险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/>
                          <a:ea typeface="宋体"/>
                        </a:rPr>
                        <a:t>项目质量上出现的错误，直接或间接导致项目出现失败的风险。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效率风险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/>
                          <a:ea typeface="宋体"/>
                        </a:rPr>
                        <a:t>个人办事效率上出现的错误，直接或间接导致项目出现失败的风险。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85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97425"/>
              </p:ext>
            </p:extLst>
          </p:nvPr>
        </p:nvGraphicFramePr>
        <p:xfrm>
          <a:off x="1416649" y="1909482"/>
          <a:ext cx="9094912" cy="3630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065"/>
                <a:gridCol w="7404847"/>
              </a:tblGrid>
              <a:tr h="54684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概率程度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&gt;80%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30%~80%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发生概率</a:t>
                      </a:r>
                      <a:r>
                        <a:rPr lang="en-US" sz="2000" kern="100" dirty="0">
                          <a:effectLst/>
                        </a:rPr>
                        <a:t>&lt;30%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34154"/>
              </p:ext>
            </p:extLst>
          </p:nvPr>
        </p:nvGraphicFramePr>
        <p:xfrm>
          <a:off x="1257299" y="1841499"/>
          <a:ext cx="8813800" cy="4076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525"/>
                <a:gridCol w="6978275"/>
              </a:tblGrid>
              <a:tr h="40098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不利影响程度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可以造成整个工程的瘫痪，直接导致项目最终的不成功的发生，无法得到补救。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给整个工程带来非常大的不利影响，间接导致项目的不成功，需要长时间的补救。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给整个工程造成不利影响，是可以补救的影响，不会对项目最终的成功造成影响。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给整个工程造成一些影响，可以通过已知的手段结束这种影响。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9713"/>
              </p:ext>
            </p:extLst>
          </p:nvPr>
        </p:nvGraphicFramePr>
        <p:xfrm>
          <a:off x="1400840" y="1892300"/>
          <a:ext cx="9213372" cy="3943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619"/>
                <a:gridCol w="2689033"/>
                <a:gridCol w="2127784"/>
                <a:gridCol w="1511771"/>
                <a:gridCol w="1320165"/>
              </a:tblGrid>
              <a:tr h="60029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风险等级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114476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61501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674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底风险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低风险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3238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2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成本管理计划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86634"/>
              </p:ext>
            </p:extLst>
          </p:nvPr>
        </p:nvGraphicFramePr>
        <p:xfrm>
          <a:off x="954162" y="1622609"/>
          <a:ext cx="9570403" cy="27844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1791"/>
                <a:gridCol w="7718612"/>
              </a:tblGrid>
              <a:tr h="403415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项目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经费（元）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36163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知识技能培训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WPS</a:t>
                      </a: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会员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95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visio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95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Team buliding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500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其他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薪资</a:t>
                      </a:r>
                      <a:endParaRPr lang="zh-CN" sz="28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41604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36574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总价</a:t>
                      </a:r>
                      <a:endParaRPr lang="zh-CN" sz="28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42494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933850" y="4462748"/>
            <a:ext cx="846898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3159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开发者人数：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人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开发时间：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个月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  需求工程经费预算：预算主要分为各种工具所花费的预算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以及小组成员进行知识技能培训所花费的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2017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年杭州总体人均工资：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38.7/h  IT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行业为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69.34/h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84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项目背景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B582AF10-FE51-4509-AB23-86E9A9D75562}"/>
              </a:ext>
            </a:extLst>
          </p:cNvPr>
          <p:cNvSpPr/>
          <p:nvPr/>
        </p:nvSpPr>
        <p:spPr>
          <a:xfrm>
            <a:off x="1325609" y="1649505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本项目名称为“软件工程系列课程教学辅助网站”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系统功能</a:t>
            </a:r>
            <a:r>
              <a:rPr lang="zh-CN" altLang="zh-CN" sz="2000" dirty="0"/>
              <a:t>主要包括：使这门课</a:t>
            </a:r>
            <a:r>
              <a:rPr lang="zh-CN" altLang="zh-CN" sz="2000" dirty="0" smtClean="0"/>
              <a:t>上的</a:t>
            </a:r>
            <a:r>
              <a:rPr lang="zh-CN" altLang="zh-CN" sz="2000" dirty="0"/>
              <a:t>出色，使学生能够获得最多的</a:t>
            </a:r>
            <a:r>
              <a:rPr lang="zh-CN" altLang="zh-CN" sz="2000" dirty="0" smtClean="0"/>
              <a:t>资料，</a:t>
            </a:r>
            <a:endParaRPr lang="en-US" altLang="zh-CN" sz="2000" dirty="0" smtClean="0"/>
          </a:p>
          <a:p>
            <a:r>
              <a:rPr lang="zh-CN" altLang="zh-CN" sz="2000" dirty="0" smtClean="0"/>
              <a:t>使</a:t>
            </a:r>
            <a:r>
              <a:rPr lang="zh-CN" altLang="zh-CN" sz="2000" dirty="0"/>
              <a:t>学生及时的了解世界需求工程的最新</a:t>
            </a:r>
            <a:r>
              <a:rPr lang="zh-CN" altLang="zh-CN" sz="2000" dirty="0" smtClean="0"/>
              <a:t>动态，以及</a:t>
            </a:r>
            <a:r>
              <a:rPr lang="zh-CN" altLang="zh-CN" sz="2000" dirty="0"/>
              <a:t>学生和教师的有效地沟通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作为</a:t>
            </a:r>
            <a:r>
              <a:rPr lang="zh-CN" altLang="zh-CN" sz="2000" dirty="0"/>
              <a:t>学生也需要一个与教师及同学之间相互</a:t>
            </a:r>
            <a:r>
              <a:rPr lang="zh-CN" altLang="zh-CN" sz="2000" dirty="0" smtClean="0"/>
              <a:t>交流，及</a:t>
            </a:r>
            <a:r>
              <a:rPr lang="zh-CN" altLang="zh-CN" sz="2000" dirty="0"/>
              <a:t>获取资料的平台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还</a:t>
            </a:r>
            <a:r>
              <a:rPr lang="zh-CN" altLang="zh-CN" sz="2000" dirty="0"/>
              <a:t>有一些同学并没有选这几门课，但是也想了解项目管理</a:t>
            </a:r>
            <a:r>
              <a:rPr lang="zh-CN" altLang="zh-CN" sz="2000" dirty="0" smtClean="0"/>
              <a:t>，需求</a:t>
            </a:r>
            <a:r>
              <a:rPr lang="zh-CN" altLang="zh-CN" sz="2000" dirty="0"/>
              <a:t>工程，统一建模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r>
              <a:rPr lang="zh-CN" altLang="zh-CN" sz="2000" dirty="0" smtClean="0"/>
              <a:t>相关</a:t>
            </a:r>
            <a:r>
              <a:rPr lang="zh-CN" altLang="zh-CN" sz="2000" dirty="0"/>
              <a:t>知识，以备到时决定该选不选这门课程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本</a:t>
            </a:r>
            <a:r>
              <a:rPr lang="zh-CN" altLang="zh-CN" sz="2000" dirty="0"/>
              <a:t>项目的</a:t>
            </a:r>
            <a:r>
              <a:rPr lang="zh-CN" altLang="zh-CN" sz="2000" dirty="0" smtClean="0"/>
              <a:t>任务提出</a:t>
            </a:r>
            <a:r>
              <a:rPr lang="zh-CN" altLang="zh-CN" sz="2000" dirty="0"/>
              <a:t>者为杨枨老师，开发者为</a:t>
            </a:r>
            <a:r>
              <a:rPr lang="en-US" altLang="zh-CN" sz="2000" dirty="0"/>
              <a:t>G14</a:t>
            </a:r>
            <a:r>
              <a:rPr lang="zh-CN" altLang="zh-CN" sz="2000" dirty="0"/>
              <a:t>全体成员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如今</a:t>
            </a:r>
            <a:r>
              <a:rPr lang="zh-CN" altLang="en-US" sz="2000" dirty="0" smtClean="0"/>
              <a:t>虽然</a:t>
            </a:r>
            <a:r>
              <a:rPr lang="zh-CN" altLang="zh-CN" sz="2000" dirty="0" smtClean="0"/>
              <a:t>有</a:t>
            </a:r>
            <a:r>
              <a:rPr lang="zh-CN" altLang="zh-CN" sz="2000" dirty="0"/>
              <a:t>很多教学网站，但是专门针对一门新开的大学课程和一位专门的教师；</a:t>
            </a:r>
            <a:endParaRPr lang="en-US" altLang="zh-CN" sz="2000" dirty="0"/>
          </a:p>
          <a:p>
            <a:r>
              <a:rPr lang="zh-CN" altLang="zh-CN" sz="2000" dirty="0"/>
              <a:t>又为学生之间提供交流平台的网站为数不多。这个网站作为一个开课的辅助工具，</a:t>
            </a:r>
            <a:endParaRPr lang="en-US" altLang="zh-CN" sz="2000" dirty="0"/>
          </a:p>
          <a:p>
            <a:r>
              <a:rPr lang="zh-CN" altLang="zh-CN" sz="2000" dirty="0"/>
              <a:t>将有利于教师的教学和学生的学习；也为软件工程系列课程的成熟记录下足迹。</a:t>
            </a:r>
          </a:p>
          <a:p>
            <a:r>
              <a:rPr lang="zh-CN" altLang="zh-CN" sz="2000" dirty="0"/>
              <a:t>本项目的任务提出者为杨枨老师，开发者为</a:t>
            </a:r>
            <a:r>
              <a:rPr lang="en-US" altLang="zh-CN" sz="2000" dirty="0"/>
              <a:t>G14</a:t>
            </a:r>
            <a:r>
              <a:rPr lang="zh-CN" altLang="zh-CN" sz="2000" dirty="0"/>
              <a:t>全体成员。</a:t>
            </a:r>
            <a:endParaRPr lang="en-US" altLang="zh-CN" sz="2000" dirty="0"/>
          </a:p>
          <a:p>
            <a:endParaRPr lang="zh-CN" altLang="zh-CN" sz="2000" dirty="0"/>
          </a:p>
        </p:txBody>
      </p:sp>
      <p:sp>
        <p:nvSpPr>
          <p:cNvPr id="41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8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69465"/>
              </p:ext>
            </p:extLst>
          </p:nvPr>
        </p:nvGraphicFramePr>
        <p:xfrm>
          <a:off x="1217122" y="1586752"/>
          <a:ext cx="9137113" cy="4365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9733"/>
                <a:gridCol w="1157953"/>
                <a:gridCol w="2618262"/>
                <a:gridCol w="1577177"/>
                <a:gridCol w="2123988"/>
              </a:tblGrid>
              <a:tr h="364465">
                <a:tc gridSpan="5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过程与产品质量检查计划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4465">
                <a:tc gridSpan="2"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2000" kern="100">
                          <a:effectLst/>
                        </a:rPr>
                        <a:t>本项目质量保证员：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诸葛志相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28929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主要过程域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主要活动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主要工作成果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检查时间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参加人员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82232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策划过程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估算活动等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《需求工程计划》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《项目开发计划》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《可行性分析报告》</a:t>
                      </a: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</a:t>
                      </a:r>
                      <a:r>
                        <a:rPr lang="en-US" sz="2000" kern="100">
                          <a:effectLst/>
                        </a:rPr>
                        <a:t>QA</a:t>
                      </a:r>
                      <a:r>
                        <a:rPr lang="zh-CN" sz="2000" kern="100">
                          <a:effectLst/>
                        </a:rPr>
                        <a:t>计划》</a:t>
                      </a:r>
                      <a:r>
                        <a:rPr lang="en-US" sz="2000" kern="100">
                          <a:effectLst/>
                        </a:rPr>
                        <a:t>    </a:t>
                      </a:r>
                      <a:endParaRPr lang="zh-CN" sz="2000" kern="100">
                        <a:effectLst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《项目章程》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2000" kern="100">
                          <a:effectLst/>
                        </a:rPr>
                        <a:t>2018/11/14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G14</a:t>
                      </a:r>
                      <a:r>
                        <a:rPr lang="zh-CN" sz="2000" kern="100" dirty="0">
                          <a:effectLst/>
                        </a:rPr>
                        <a:t>全组成员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08562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4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838" algn="ctr"/>
                <a:tab pos="5273675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838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19579"/>
              </p:ext>
            </p:extLst>
          </p:nvPr>
        </p:nvGraphicFramePr>
        <p:xfrm>
          <a:off x="1504949" y="1881060"/>
          <a:ext cx="8571379" cy="3840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4337"/>
                <a:gridCol w="1404757"/>
                <a:gridCol w="1418548"/>
                <a:gridCol w="1400816"/>
                <a:gridCol w="1922921"/>
              </a:tblGrid>
              <a:tr h="398800">
                <a:tc gridSpan="5"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质量保证人员参与技术评审计划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97599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工作成果名称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技术评审方式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预计评审时间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质量保证人员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主要技术评审人员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322133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800" kern="100">
                          <a:effectLst/>
                        </a:rPr>
                        <a:t>《软件需求规格说明书》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正式评审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322133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800" kern="100">
                          <a:effectLst/>
                        </a:rPr>
                        <a:t>《需求变更文档》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正式评审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33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1" y="2501117"/>
            <a:ext cx="4373687" cy="1485210"/>
            <a:chOff x="9251596" y="1579106"/>
            <a:chExt cx="4140416" cy="1270155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3421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66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总结</a:t>
            </a:r>
            <a:endParaRPr lang="zh-CN" altLang="zh-CN" sz="3200" b="1" dirty="0"/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5029" y="1708343"/>
            <a:ext cx="7767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我们仍然有很多地方需要改进和学习，因此，对于需求开发的学习，我们仍然需要大量的看书学习，来巩固自己的知识基础，然后对现有的需求工程上进行迭代改进！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940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6BD30CD-C85B-4E8E-BA87-9219DC710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>
            <a:extLst>
              <a:ext uri="{FF2B5EF4-FFF2-40B4-BE49-F238E27FC236}">
                <a16:creationId xmlns="" xmlns:a16="http://schemas.microsoft.com/office/drawing/2014/main" id="{C1E69EDA-1A91-47D4-902B-FDCFDE372E9E}"/>
              </a:ext>
            </a:extLst>
          </p:cNvPr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>
            <a:extLst>
              <a:ext uri="{FF2B5EF4-FFF2-40B4-BE49-F238E27FC236}">
                <a16:creationId xmlns="" xmlns:a16="http://schemas.microsoft.com/office/drawing/2014/main" id="{0C139A84-5CD3-4084-A1F5-7236D3B6EF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BUSINESS REPORT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>
            <a:extLst>
              <a:ext uri="{FF2B5EF4-FFF2-40B4-BE49-F238E27FC236}">
                <a16:creationId xmlns="" xmlns:a16="http://schemas.microsoft.com/office/drawing/2014/main" id="{2AEAE6AB-0A93-4916-80A7-FE81079644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感谢您的欣赏！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62953D1-2804-4693-AAE3-471C2723B8D3}"/>
              </a:ext>
            </a:extLst>
          </p:cNvPr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时间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44FBA825-123C-46A3-A697-8A41A227D10E}"/>
              </a:ext>
            </a:extLst>
          </p:cNvPr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ADD YOUR TITLE HERE.ADD YOUR TITLE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4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项目特点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B582AF10-FE51-4509-AB23-86E9A9D75562}"/>
              </a:ext>
            </a:extLst>
          </p:cNvPr>
          <p:cNvSpPr/>
          <p:nvPr/>
        </p:nvSpPr>
        <p:spPr>
          <a:xfrm>
            <a:off x="1419609" y="1749734"/>
            <a:ext cx="9248391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“软件工程教学、学习、交流系统”是一个专门为一个教师，一门课程而建的网站，</a:t>
            </a:r>
            <a:endParaRPr lang="en-US" altLang="zh-CN" sz="2000" dirty="0"/>
          </a:p>
          <a:p>
            <a:r>
              <a:rPr lang="zh-CN" altLang="zh-CN" sz="2000" dirty="0"/>
              <a:t>并可以有效的提供多课程交叉的资源共享与控制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的主要用户是项目管理</a:t>
            </a:r>
            <a:r>
              <a:rPr lang="en-US" altLang="zh-CN" sz="2000" dirty="0"/>
              <a:t>,</a:t>
            </a:r>
            <a:r>
              <a:rPr lang="zh-CN" altLang="zh-CN" sz="2000" dirty="0"/>
              <a:t>需求</a:t>
            </a:r>
            <a:r>
              <a:rPr lang="zh-CN" altLang="zh-CN" sz="2000" dirty="0" smtClean="0"/>
              <a:t>工程和</a:t>
            </a:r>
            <a:r>
              <a:rPr lang="zh-CN" altLang="zh-CN" sz="2000" dirty="0"/>
              <a:t>相关课程的教师和选了这门课的所有</a:t>
            </a:r>
            <a:r>
              <a:rPr lang="zh-CN" altLang="zh-CN" sz="2000" dirty="0" smtClean="0"/>
              <a:t>学生</a:t>
            </a:r>
            <a:endParaRPr lang="en-US" altLang="zh-CN" sz="2000" dirty="0" smtClean="0"/>
          </a:p>
          <a:p>
            <a:r>
              <a:rPr lang="zh-CN" altLang="zh-CN" sz="2000" dirty="0" smtClean="0"/>
              <a:t>以及一些</a:t>
            </a:r>
            <a:r>
              <a:rPr lang="zh-CN" altLang="en-US" sz="2000" dirty="0" smtClean="0"/>
              <a:t>感兴趣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网友，所以用户单一</a:t>
            </a:r>
            <a:r>
              <a:rPr lang="zh-CN" altLang="zh-CN" sz="2000" dirty="0" smtClean="0"/>
              <a:t>管理</a:t>
            </a:r>
            <a:r>
              <a:rPr lang="zh-CN" altLang="zh-CN" sz="2000" dirty="0"/>
              <a:t>方便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的功能就是服务教师和学生，是他们在教育和学习过程中得到便捷。</a:t>
            </a:r>
            <a:endParaRPr lang="en-US" altLang="zh-CN" sz="2000" dirty="0"/>
          </a:p>
          <a:p>
            <a:r>
              <a:rPr lang="zh-CN" altLang="zh-CN" sz="2000" dirty="0"/>
              <a:t>它还将不断的记录这门课从诞生到成熟的过程（这个可能是所有网站不具备的）。</a:t>
            </a:r>
          </a:p>
        </p:txBody>
      </p:sp>
      <p:sp>
        <p:nvSpPr>
          <p:cNvPr id="11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205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386E4078-B000-470C-8488-9AE4B883E6B0}"/>
              </a:ext>
            </a:extLst>
          </p:cNvPr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1CEB3D0B-3BB0-4048-AFBA-FAA004865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>
              <a:extLst>
                <a:ext uri="{FF2B5EF4-FFF2-40B4-BE49-F238E27FC236}">
                  <a16:creationId xmlns="" xmlns:a16="http://schemas.microsoft.com/office/drawing/2014/main" id="{B3D3FBCC-1DBC-4AD3-BD22-E2A849DA6970}"/>
                </a:ext>
              </a:extLst>
            </p:cNvPr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="" xmlns:a16="http://schemas.microsoft.com/office/drawing/2014/main" id="{DDD306D5-6972-42D8-AB45-FBC6F1006BAD}"/>
                </a:ext>
              </a:extLst>
            </p:cNvPr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806EE9DE-80D7-490B-A802-3B2B74494200}"/>
              </a:ext>
            </a:extLst>
          </p:cNvPr>
          <p:cNvGrpSpPr/>
          <p:nvPr/>
        </p:nvGrpSpPr>
        <p:grpSpPr>
          <a:xfrm>
            <a:off x="6977181" y="2501116"/>
            <a:ext cx="4373687" cy="2100763"/>
            <a:chOff x="9251596" y="1579106"/>
            <a:chExt cx="4140416" cy="1796577"/>
          </a:xfrm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24408D9D-9119-4C28-848A-A9EDF772D66F}"/>
                </a:ext>
              </a:extLst>
            </p:cNvPr>
            <p:cNvSpPr/>
            <p:nvPr/>
          </p:nvSpPr>
          <p:spPr>
            <a:xfrm>
              <a:off x="9251596" y="1579106"/>
              <a:ext cx="3557782" cy="837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A745D5C-F858-48FC-B079-3255485275C4}"/>
                </a:ext>
              </a:extLst>
            </p:cNvPr>
            <p:cNvSpPr txBox="1"/>
            <p:nvPr/>
          </p:nvSpPr>
          <p:spPr>
            <a:xfrm>
              <a:off x="9322481" y="2507086"/>
              <a:ext cx="4069531" cy="8685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083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可行性分析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1524" y="1868445"/>
            <a:ext cx="30876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SWOT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市场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政策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竞争可行性实力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技术可行性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时间和资源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zh-CN" sz="2000" dirty="0"/>
              <a:t>知识产权可行性分析</a:t>
            </a:r>
            <a:endParaRPr lang="zh-CN" altLang="en-US" sz="2000" dirty="0"/>
          </a:p>
        </p:txBody>
      </p:sp>
      <p:sp>
        <p:nvSpPr>
          <p:cNvPr id="27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437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/>
              <a:t>SWOT</a:t>
            </a:r>
            <a:r>
              <a:rPr lang="zh-CN" altLang="zh-CN" sz="3200" dirty="0"/>
              <a:t>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4702" y="1368300"/>
            <a:ext cx="843960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 smtClean="0"/>
              <a:t>优势</a:t>
            </a:r>
            <a:r>
              <a:rPr lang="zh-CN" altLang="en-US" sz="2000" b="1" dirty="0" smtClean="0"/>
              <a:t>：</a:t>
            </a:r>
            <a:endParaRPr lang="zh-CN" altLang="zh-CN" sz="2000" b="1" dirty="0"/>
          </a:p>
          <a:p>
            <a:pPr lvl="0"/>
            <a:r>
              <a:rPr lang="zh-CN" altLang="zh-CN" sz="2000" dirty="0"/>
              <a:t>组内合作关系和谐，有着完成这一共同目标的决心。</a:t>
            </a:r>
          </a:p>
          <a:p>
            <a:pPr lvl="0"/>
            <a:r>
              <a:rPr lang="zh-CN" altLang="zh-CN" sz="2000" dirty="0"/>
              <a:t>认真对待老师的课程，不敢马虎处理，可以把大量时间投入到对软件</a:t>
            </a:r>
            <a:r>
              <a:rPr lang="zh-CN" altLang="zh-CN" sz="2000" dirty="0" smtClean="0"/>
              <a:t>需上</a:t>
            </a:r>
            <a:r>
              <a:rPr lang="zh-CN" altLang="zh-CN" sz="2000" dirty="0"/>
              <a:t>。</a:t>
            </a:r>
          </a:p>
          <a:p>
            <a:pPr lvl="0"/>
            <a:r>
              <a:rPr lang="zh-CN" altLang="zh-CN" sz="2000" dirty="0"/>
              <a:t>对于现有教学辅助网站存在想要改进的点，并且有决心可以做的更好。</a:t>
            </a:r>
          </a:p>
          <a:p>
            <a:pPr lvl="0"/>
            <a:r>
              <a:rPr lang="zh-CN" altLang="zh-CN" sz="2000" dirty="0"/>
              <a:t>组内成员学习能力强，对待新的事物有着很快的接收能力和运用能力。</a:t>
            </a:r>
          </a:p>
          <a:p>
            <a:pPr marL="0" lvl="1" fontAlgn="base"/>
            <a:r>
              <a:rPr lang="zh-CN" altLang="zh-CN" sz="2000" b="1" dirty="0"/>
              <a:t>自身的劣势：</a:t>
            </a:r>
          </a:p>
          <a:p>
            <a:pPr lvl="0"/>
            <a:r>
              <a:rPr lang="zh-CN" altLang="zh-CN" sz="2000" dirty="0"/>
              <a:t>组内成员中会网站交互设计的人并不多。</a:t>
            </a:r>
          </a:p>
          <a:p>
            <a:pPr lvl="0"/>
            <a:r>
              <a:rPr lang="zh-CN" altLang="zh-CN" sz="2000" dirty="0"/>
              <a:t>其他课程的压力也不容小觑。</a:t>
            </a:r>
          </a:p>
          <a:p>
            <a:pPr lvl="0"/>
            <a:r>
              <a:rPr lang="zh-CN" altLang="zh-CN" sz="2000" dirty="0"/>
              <a:t>组内成员对于软件需求的认识不够深刻，需要更多时间学习和提升。</a:t>
            </a:r>
          </a:p>
          <a:p>
            <a:pPr lvl="0"/>
            <a:r>
              <a:rPr lang="zh-CN" altLang="zh-CN" sz="2000" dirty="0"/>
              <a:t>课程老师严格要求，组内成员要学会抗压并且更改自己错误的方面。</a:t>
            </a:r>
          </a:p>
          <a:p>
            <a:pPr marL="0" lvl="1" fontAlgn="base"/>
            <a:r>
              <a:rPr lang="zh-CN" altLang="zh-CN" sz="2000" b="1" dirty="0"/>
              <a:t>市场机会：</a:t>
            </a:r>
          </a:p>
          <a:p>
            <a:pPr lvl="0"/>
            <a:r>
              <a:rPr lang="zh-CN" altLang="zh-CN" sz="2000" dirty="0"/>
              <a:t>可以为小型企业或者教育机构订制专属辅助网站。</a:t>
            </a:r>
          </a:p>
          <a:p>
            <a:pPr lvl="0"/>
            <a:r>
              <a:rPr lang="zh-CN" altLang="zh-CN" sz="2000" dirty="0"/>
              <a:t>积累自身的经验</a:t>
            </a:r>
          </a:p>
          <a:p>
            <a:pPr marL="0" lvl="1" fontAlgn="base"/>
            <a:r>
              <a:rPr lang="zh-CN" altLang="zh-CN" sz="2000" b="1" dirty="0"/>
              <a:t>市场风险：</a:t>
            </a:r>
          </a:p>
          <a:p>
            <a:pPr lvl="0"/>
            <a:r>
              <a:rPr lang="zh-CN" altLang="zh-CN" sz="2000" dirty="0"/>
              <a:t>被强大的竞争对手挤下台，导致项目的不成功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35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C6DB09-A408-4502-BFA6-90542E7F8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8B13D0C-3D6D-4A7C-81C2-971C2DE1C3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>
            <a:extLst>
              <a:ext uri="{FF2B5EF4-FFF2-40B4-BE49-F238E27FC236}">
                <a16:creationId xmlns="" xmlns:a16="http://schemas.microsoft.com/office/drawing/2014/main" id="{439EF00C-294A-4DB2-9D2A-D6104D65FB8E}"/>
              </a:ext>
            </a:extLst>
          </p:cNvPr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34628C9-EB0D-4D06-AF24-5A038FFC63D7}"/>
              </a:ext>
            </a:extLst>
          </p:cNvPr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2D31EAC6-5633-42BD-A780-E7BE0D0484C9}"/>
              </a:ext>
            </a:extLst>
          </p:cNvPr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9EAD814-92A6-4346-BB5C-547799D7BDEA}"/>
              </a:ext>
            </a:extLst>
          </p:cNvPr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5382" y="1600766"/>
            <a:ext cx="83947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目前的比较火热的教学辅助平台有：</a:t>
            </a:r>
            <a:r>
              <a:rPr lang="en-US" altLang="zh-CN" sz="2000" dirty="0"/>
              <a:t>Moodle</a:t>
            </a:r>
            <a:r>
              <a:rPr lang="zh-CN" altLang="zh-CN" sz="2000" dirty="0"/>
              <a:t>，</a:t>
            </a:r>
            <a:r>
              <a:rPr lang="en-US" altLang="zh-CN" sz="2000" dirty="0"/>
              <a:t>sakai</a:t>
            </a:r>
            <a:r>
              <a:rPr lang="zh-CN" altLang="zh-CN" sz="2000" dirty="0"/>
              <a:t>，</a:t>
            </a:r>
            <a:r>
              <a:rPr lang="en-US" altLang="zh-CN" sz="2000" dirty="0"/>
              <a:t>drupal</a:t>
            </a:r>
            <a:r>
              <a:rPr lang="zh-CN" altLang="zh-CN" sz="2000" dirty="0"/>
              <a:t>，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 smtClean="0"/>
              <a:t>THEO</a:t>
            </a:r>
            <a:r>
              <a:rPr lang="zh-CN" altLang="en-US" sz="2000" dirty="0" smtClean="0"/>
              <a:t>。其中</a:t>
            </a:r>
            <a:r>
              <a:rPr lang="en-US" altLang="zh-CN" sz="2000" dirty="0" smtClean="0"/>
              <a:t>Moodle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sakai</a:t>
            </a:r>
            <a:r>
              <a:rPr lang="zh-CN" altLang="zh-CN" sz="2000" dirty="0" smtClean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开源的，适用于二次</a:t>
            </a:r>
            <a:r>
              <a:rPr lang="zh-CN" altLang="zh-CN" sz="2000" dirty="0" smtClean="0"/>
              <a:t>开发。</a:t>
            </a:r>
            <a:r>
              <a:rPr lang="en-US" altLang="zh-CN" sz="2000" dirty="0"/>
              <a:t> Blackboard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THEOL</a:t>
            </a:r>
            <a:r>
              <a:rPr lang="zh-CN" altLang="en-US" sz="2000" dirty="0" smtClean="0"/>
              <a:t>不是开源的。它们</a:t>
            </a:r>
            <a:r>
              <a:rPr lang="zh-CN" altLang="zh-CN" sz="2000" dirty="0" smtClean="0"/>
              <a:t>支持</a:t>
            </a:r>
            <a:r>
              <a:rPr lang="zh-CN" altLang="zh-CN" sz="2000" dirty="0"/>
              <a:t>百万级用户的商业</a:t>
            </a:r>
            <a:r>
              <a:rPr lang="en-US" altLang="zh-CN" sz="2000" dirty="0"/>
              <a:t>e-Learning</a:t>
            </a:r>
            <a:r>
              <a:rPr lang="zh-CN" altLang="zh-CN" sz="2000" dirty="0"/>
              <a:t>平台，有专业的 技术研究和技术团队，主要面向高校或科研机构提 供专业的网络教学支持，集成性较高，平台运行稳定，能够保证持续的更新建设。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>
            <a:extLst>
              <a:ext uri="{FF2B5EF4-FFF2-40B4-BE49-F238E27FC236}">
                <a16:creationId xmlns="" xmlns:a16="http://schemas.microsoft.com/office/drawing/2014/main" id="{C9C5B09E-BF7E-4AB4-9279-86A4782F4983}"/>
              </a:ext>
            </a:extLst>
          </p:cNvPr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9012"/>
            <a:endParaRPr sz="1733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91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水彩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3105</Words>
  <Application>Microsoft Office PowerPoint</Application>
  <PresentationFormat>自定义</PresentationFormat>
  <Paragraphs>663</Paragraphs>
  <Slides>44</Slides>
  <Notes>44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天宇科技</cp:lastModifiedBy>
  <cp:revision>50</cp:revision>
  <dcterms:created xsi:type="dcterms:W3CDTF">2018-09-05T05:55:39Z</dcterms:created>
  <dcterms:modified xsi:type="dcterms:W3CDTF">2018-11-12T13:00:55Z</dcterms:modified>
</cp:coreProperties>
</file>