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3"/>
    <p:sldId id="260" r:id="rId4"/>
    <p:sldId id="259" r:id="rId5"/>
    <p:sldId id="267" r:id="rId6"/>
    <p:sldId id="261" r:id="rId7"/>
    <p:sldId id="279" r:id="rId8"/>
    <p:sldId id="295" r:id="rId9"/>
    <p:sldId id="296" r:id="rId10"/>
    <p:sldId id="262" r:id="rId11"/>
    <p:sldId id="297" r:id="rId12"/>
    <p:sldId id="298" r:id="rId13"/>
    <p:sldId id="299" r:id="rId14"/>
    <p:sldId id="300" r:id="rId15"/>
    <p:sldId id="366"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68" r:id="rId31"/>
    <p:sldId id="316" r:id="rId32"/>
    <p:sldId id="317" r:id="rId33"/>
    <p:sldId id="318" r:id="rId34"/>
    <p:sldId id="319" r:id="rId35"/>
    <p:sldId id="320" r:id="rId36"/>
    <p:sldId id="321" r:id="rId37"/>
    <p:sldId id="322" r:id="rId38"/>
    <p:sldId id="323" r:id="rId39"/>
    <p:sldId id="324" r:id="rId41"/>
    <p:sldId id="325" r:id="rId42"/>
    <p:sldId id="326" r:id="rId43"/>
    <p:sldId id="327"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40" r:id="rId57"/>
    <p:sldId id="341" r:id="rId58"/>
    <p:sldId id="342" r:id="rId59"/>
    <p:sldId id="343" r:id="rId60"/>
    <p:sldId id="344" r:id="rId61"/>
    <p:sldId id="345" r:id="rId62"/>
    <p:sldId id="346" r:id="rId63"/>
    <p:sldId id="347" r:id="rId64"/>
    <p:sldId id="348" r:id="rId65"/>
    <p:sldId id="349" r:id="rId66"/>
    <p:sldId id="350" r:id="rId67"/>
    <p:sldId id="351" r:id="rId68"/>
    <p:sldId id="352" r:id="rId69"/>
    <p:sldId id="353" r:id="rId70"/>
    <p:sldId id="354" r:id="rId71"/>
    <p:sldId id="355" r:id="rId72"/>
    <p:sldId id="356" r:id="rId73"/>
    <p:sldId id="357" r:id="rId74"/>
    <p:sldId id="358" r:id="rId75"/>
    <p:sldId id="359" r:id="rId76"/>
    <p:sldId id="360" r:id="rId77"/>
    <p:sldId id="361" r:id="rId78"/>
    <p:sldId id="362" r:id="rId79"/>
    <p:sldId id="363" r:id="rId80"/>
    <p:sldId id="364" r:id="rId81"/>
    <p:sldId id="367" r:id="rId82"/>
    <p:sldId id="369" r:id="rId83"/>
    <p:sldId id="370" r:id="rId84"/>
    <p:sldId id="365" r:id="rId8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70AE"/>
    <a:srgbClr val="8FD152"/>
    <a:srgbClr val="00B0F0"/>
    <a:srgbClr val="002060"/>
    <a:srgbClr val="FFFFFF"/>
    <a:srgbClr val="5B9BD5"/>
    <a:srgbClr val="225686"/>
    <a:srgbClr val="143350"/>
    <a:srgbClr val="255F93"/>
    <a:srgbClr val="20EC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3" autoAdjust="0"/>
    <p:restoredTop sz="94660"/>
  </p:normalViewPr>
  <p:slideViewPr>
    <p:cSldViewPr snapToGrid="0">
      <p:cViewPr varScale="1">
        <p:scale>
          <a:sx n="82" d="100"/>
          <a:sy n="82" d="100"/>
        </p:scale>
        <p:origin x="78" y="84"/>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8" Type="http://schemas.openxmlformats.org/officeDocument/2006/relationships/tableStyles" Target="tableStyles.xml"/><Relationship Id="rId87" Type="http://schemas.openxmlformats.org/officeDocument/2006/relationships/viewProps" Target="viewProps.xml"/><Relationship Id="rId86" Type="http://schemas.openxmlformats.org/officeDocument/2006/relationships/presProps" Target="presProps.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8804512-798E-4AED-9D54-8770414CA2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9D7141-2036-48B1-B783-C4BC4FF1B0A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804512-798E-4AED-9D54-8770414CA2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9D7141-2036-48B1-B783-C4BC4FF1B0A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804512-798E-4AED-9D54-8770414CA2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9D7141-2036-48B1-B783-C4BC4FF1B0A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804512-798E-4AED-9D54-8770414CA2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9D7141-2036-48B1-B783-C4BC4FF1B0A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B8804512-798E-4AED-9D54-8770414CA2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9D7141-2036-48B1-B783-C4BC4FF1B0A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8804512-798E-4AED-9D54-8770414CA2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9D7141-2036-48B1-B783-C4BC4FF1B0A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8804512-798E-4AED-9D54-8770414CA29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F9D7141-2036-48B1-B783-C4BC4FF1B0A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8804512-798E-4AED-9D54-8770414CA29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F9D7141-2036-48B1-B783-C4BC4FF1B0A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804512-798E-4AED-9D54-8770414CA29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F9D7141-2036-48B1-B783-C4BC4FF1B0A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8804512-798E-4AED-9D54-8770414CA2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9D7141-2036-48B1-B783-C4BC4FF1B0A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8804512-798E-4AED-9D54-8770414CA2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9D7141-2036-48B1-B783-C4BC4FF1B0A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4512-798E-4AED-9D54-8770414CA29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D7141-2036-48B1-B783-C4BC4FF1B0A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3.png"/><Relationship Id="rId1" Type="http://schemas.openxmlformats.org/officeDocument/2006/relationships/image" Target="../media/image4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5.png"/><Relationship Id="rId1" Type="http://schemas.openxmlformats.org/officeDocument/2006/relationships/image" Target="../media/image44.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7.png"/><Relationship Id="rId1" Type="http://schemas.openxmlformats.org/officeDocument/2006/relationships/image" Target="../media/image46.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9.png"/><Relationship Id="rId1" Type="http://schemas.openxmlformats.org/officeDocument/2006/relationships/image" Target="../media/image4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1.png"/><Relationship Id="rId1" Type="http://schemas.openxmlformats.org/officeDocument/2006/relationships/image" Target="../media/image50.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3.png"/><Relationship Id="rId1" Type="http://schemas.openxmlformats.org/officeDocument/2006/relationships/image" Target="../media/image5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5.png"/><Relationship Id="rId1" Type="http://schemas.openxmlformats.org/officeDocument/2006/relationships/image" Target="../media/image54.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7.png"/><Relationship Id="rId1" Type="http://schemas.openxmlformats.org/officeDocument/2006/relationships/image" Target="../media/image5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梯形 4"/>
          <p:cNvSpPr/>
          <p:nvPr/>
        </p:nvSpPr>
        <p:spPr>
          <a:xfrm flipV="1">
            <a:off x="4797079" y="3712699"/>
            <a:ext cx="2546254" cy="1252024"/>
          </a:xfrm>
          <a:prstGeom prst="trapezoid">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685732" y="211016"/>
            <a:ext cx="4768948" cy="4600135"/>
          </a:xfrm>
          <a:prstGeom prst="ellips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梯形 6"/>
          <p:cNvSpPr/>
          <p:nvPr/>
        </p:nvSpPr>
        <p:spPr>
          <a:xfrm flipV="1">
            <a:off x="5277137" y="4964723"/>
            <a:ext cx="1586137" cy="2414955"/>
          </a:xfrm>
          <a:prstGeom prst="trapezoid">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635301" y="5322277"/>
            <a:ext cx="2869807" cy="464234"/>
          </a:xfrm>
          <a:prstGeom prst="rect">
            <a:avLst/>
          </a:prstGeom>
          <a:solidFill>
            <a:srgbClr val="8FD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368013" y="6077829"/>
            <a:ext cx="3404381" cy="467751"/>
          </a:xfrm>
          <a:prstGeom prst="rect">
            <a:avLst/>
          </a:prstGeom>
          <a:solidFill>
            <a:srgbClr val="8FD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flipV="1">
            <a:off x="6696222" y="5786511"/>
            <a:ext cx="808886" cy="153572"/>
          </a:xfrm>
          <a:prstGeom prst="rtTriangle">
            <a:avLst/>
          </a:prstGeom>
          <a:solidFill>
            <a:srgbClr val="2C7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flipH="1">
            <a:off x="4368012" y="5924257"/>
            <a:ext cx="1076184" cy="139504"/>
          </a:xfrm>
          <a:prstGeom prst="rtTriangle">
            <a:avLst/>
          </a:prstGeom>
          <a:solidFill>
            <a:srgbClr val="2C7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梯形 13"/>
          <p:cNvSpPr/>
          <p:nvPr/>
        </p:nvSpPr>
        <p:spPr>
          <a:xfrm rot="7082194">
            <a:off x="2948473" y="569621"/>
            <a:ext cx="297371" cy="1087828"/>
          </a:xfrm>
          <a:prstGeom prst="trapezoid">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梯形 14"/>
          <p:cNvSpPr/>
          <p:nvPr/>
        </p:nvSpPr>
        <p:spPr>
          <a:xfrm rot="5965581">
            <a:off x="2958975" y="1347216"/>
            <a:ext cx="276367" cy="666497"/>
          </a:xfrm>
          <a:prstGeom prst="trapezoid">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梯形 15"/>
          <p:cNvSpPr/>
          <p:nvPr/>
        </p:nvSpPr>
        <p:spPr>
          <a:xfrm rot="8204592">
            <a:off x="3458819" y="521073"/>
            <a:ext cx="256220" cy="595662"/>
          </a:xfrm>
          <a:prstGeom prst="trapezoid">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368165" y="1978660"/>
            <a:ext cx="3403600" cy="1064260"/>
            <a:chOff x="6812" y="2824"/>
            <a:chExt cx="5360" cy="1676"/>
          </a:xfrm>
        </p:grpSpPr>
        <p:sp>
          <p:nvSpPr>
            <p:cNvPr id="19" name="文本框 18"/>
            <p:cNvSpPr txBox="1"/>
            <p:nvPr/>
          </p:nvSpPr>
          <p:spPr>
            <a:xfrm>
              <a:off x="7395" y="3025"/>
              <a:ext cx="4128" cy="1307"/>
            </a:xfrm>
            <a:prstGeom prst="rect">
              <a:avLst/>
            </a:prstGeom>
            <a:noFill/>
          </p:spPr>
          <p:txBody>
            <a:bodyPr wrap="non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界面原型</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6812" y="2824"/>
              <a:ext cx="53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812" y="4500"/>
              <a:ext cx="53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5776580" y="5370363"/>
            <a:ext cx="639445" cy="368300"/>
          </a:xfrm>
          <a:prstGeom prst="rect">
            <a:avLst/>
          </a:prstGeom>
          <a:noFill/>
        </p:spPr>
        <p:txBody>
          <a:bodyPr wrap="none"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G14</a:t>
            </a:r>
            <a:endParaRPr lang="en-US" altLang="zh-CN" b="1" dirty="0" smtClean="0">
              <a:solidFill>
                <a:schemeClr val="bg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5375786" y="6127673"/>
            <a:ext cx="1441450" cy="368300"/>
          </a:xfrm>
          <a:prstGeom prst="rect">
            <a:avLst/>
          </a:prstGeom>
          <a:noFill/>
        </p:spPr>
        <p:txBody>
          <a:bodyPr wrap="none"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2018.11.07</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402080" cy="460375"/>
          </a:xfrm>
          <a:prstGeom prst="rect">
            <a:avLst/>
          </a:prstGeom>
          <a:noFill/>
        </p:spPr>
        <p:txBody>
          <a:bodyPr wrap="none" rtlCol="0">
            <a:spAutoFit/>
          </a:bodyPr>
          <a:lstStyle/>
          <a:p>
            <a:r>
              <a:rPr lang="zh-CN" altLang="en-US" sz="2400" dirty="0">
                <a:solidFill>
                  <a:srgbClr val="2C70AE"/>
                </a:solidFill>
                <a:latin typeface="华文琥珀" panose="02010800040101010101" pitchFamily="2" charset="-122"/>
                <a:ea typeface="华文琥珀" panose="02010800040101010101" pitchFamily="2" charset="-122"/>
              </a:rPr>
              <a:t>母版基础</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66675" y="871563"/>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7315" y="1379855"/>
            <a:ext cx="7952740" cy="3969385"/>
          </a:xfrm>
          <a:prstGeom prst="rect">
            <a:avLst/>
          </a:prstGeom>
          <a:noFill/>
        </p:spPr>
        <p:txBody>
          <a:bodyPr wrap="square" rtlCol="0">
            <a:spAutoFit/>
          </a:bodyPr>
          <a:lstStyle/>
          <a:p>
            <a:pPr algn="l"/>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rgbClr val="FF0000"/>
                </a:solidFill>
                <a:latin typeface="微软雅黑" panose="020B0503020204020204" pitchFamily="34" charset="-122"/>
                <a:ea typeface="微软雅黑" panose="020B0503020204020204" pitchFamily="34" charset="-122"/>
              </a:rPr>
              <a:t>母版可用来创建可重复使用的资源和管理全局变化，是整个项目中重复使用的部件容器</a:t>
            </a:r>
            <a:r>
              <a:rPr lang="zh-CN" altLang="en-US" b="1" dirty="0" smtClean="0">
                <a:solidFill>
                  <a:schemeClr val="bg1"/>
                </a:solidFill>
                <a:latin typeface="微软雅黑" panose="020B0503020204020204" pitchFamily="34" charset="-122"/>
                <a:ea typeface="微软雅黑" panose="020B0503020204020204" pitchFamily="34" charset="-122"/>
              </a:rPr>
              <a:t>。对母版的任何修改提交后，任何页面中所使用的相同的母版都会同时改变。</a:t>
            </a:r>
            <a:endParaRPr lang="zh-CN" altLang="en-US" b="1" dirty="0" smtClean="0">
              <a:solidFill>
                <a:schemeClr val="bg1"/>
              </a:solidFill>
              <a:latin typeface="微软雅黑" panose="020B0503020204020204" pitchFamily="34" charset="-122"/>
              <a:ea typeface="微软雅黑" panose="020B0503020204020204" pitchFamily="34" charset="-122"/>
            </a:endParaRPr>
          </a:p>
          <a:p>
            <a:pPr algn="l"/>
            <a:endParaRPr lang="zh-CN" altLang="en-US" b="1" dirty="0" smtClean="0">
              <a:solidFill>
                <a:schemeClr val="bg1"/>
              </a:solidFill>
              <a:latin typeface="微软雅黑" panose="020B0503020204020204" pitchFamily="34" charset="-122"/>
              <a:ea typeface="微软雅黑" panose="020B0503020204020204" pitchFamily="34" charset="-122"/>
            </a:endParaRPr>
          </a:p>
          <a:p>
            <a:pPr algn="l"/>
            <a:endParaRPr lang="zh-CN" altLang="en-US" b="1" dirty="0" smtClean="0">
              <a:solidFill>
                <a:schemeClr val="bg1"/>
              </a:solidFill>
              <a:latin typeface="微软雅黑" panose="020B0503020204020204" pitchFamily="34" charset="-122"/>
              <a:ea typeface="微软雅黑" panose="020B0503020204020204" pitchFamily="34" charset="-122"/>
            </a:endParaRPr>
          </a:p>
          <a:p>
            <a:pPr algn="l"/>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用来创建母版的常用元素有：页头、页脚、导航、模板和广告等。母版的强大之处在于，你可以在任何页面轻松地使用母版，而不需要再次制作或复制粘贴，并且你可以在母版面板对母版进行统一管理。对母版的任何修改提交后，其他页面中所使用的相同的母版都会同时改变。你还可以使用多个母版并将其添加到任何页面上。比如，你创建了一个全局导航菜单并将其放在了多个页面中，但是你想在全局导航菜单中添加一个“最新团购”栏目，为此你可以直接编辑母版，在全局导航菜单母版中添加这个栏目，所有页面中的全局导航菜单母版也将同步发生改变。当每个页面中有大量相同重复的部件时，使用母版能够节省时间，提高效率。</a:t>
            </a:r>
            <a:endParaRPr lang="zh-CN" altLang="en-US"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402080" cy="460375"/>
          </a:xfrm>
          <a:prstGeom prst="rect">
            <a:avLst/>
          </a:prstGeom>
          <a:noFill/>
        </p:spPr>
        <p:txBody>
          <a:bodyPr wrap="none" rtlCol="0">
            <a:spAutoFit/>
          </a:bodyPr>
          <a:lstStyle/>
          <a:p>
            <a:r>
              <a:rPr lang="zh-CN" altLang="en-US" sz="2400" dirty="0">
                <a:solidFill>
                  <a:srgbClr val="2C70AE"/>
                </a:solidFill>
                <a:latin typeface="华文琥珀" panose="02010800040101010101" pitchFamily="2" charset="-122"/>
                <a:ea typeface="华文琥珀" panose="02010800040101010101" pitchFamily="2" charset="-122"/>
              </a:rPr>
              <a:t>创建母版</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66675" y="871563"/>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7315" y="1379855"/>
            <a:ext cx="7952740" cy="2306955"/>
          </a:xfrm>
          <a:prstGeom prst="rect">
            <a:avLst/>
          </a:prstGeom>
          <a:noFill/>
        </p:spPr>
        <p:txBody>
          <a:bodyPr wrap="square" rtlCol="0">
            <a:spAutoFit/>
          </a:bodyPr>
          <a:lstStyle/>
          <a:p>
            <a:pPr algn="l"/>
            <a:r>
              <a:rPr lang="en-US" altLang="zh-CN" b="1" dirty="0" smtClean="0">
                <a:solidFill>
                  <a:schemeClr val="bg1"/>
                </a:solidFill>
                <a:latin typeface="微软雅黑" panose="020B0503020204020204" pitchFamily="34" charset="-122"/>
                <a:ea typeface="微软雅黑" panose="020B0503020204020204" pitchFamily="34" charset="-122"/>
              </a:rPr>
              <a:t>	</a:t>
            </a:r>
            <a:endParaRPr lang="en-US" altLang="zh-CN" b="1" dirty="0" smtClean="0">
              <a:solidFill>
                <a:schemeClr val="bg1"/>
              </a:solidFill>
              <a:latin typeface="微软雅黑" panose="020B0503020204020204" pitchFamily="34" charset="-122"/>
              <a:ea typeface="微软雅黑" panose="020B0503020204020204" pitchFamily="34" charset="-122"/>
            </a:endParaRPr>
          </a:p>
          <a:p>
            <a:pPr algn="l"/>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1.在</a:t>
            </a:r>
            <a:r>
              <a:rPr lang="en-US" altLang="zh-CN" b="1" dirty="0" smtClean="0">
                <a:solidFill>
                  <a:schemeClr val="bg1"/>
                </a:solidFill>
                <a:latin typeface="微软雅黑" panose="020B0503020204020204" pitchFamily="34" charset="-122"/>
                <a:ea typeface="微软雅黑" panose="020B0503020204020204" pitchFamily="34" charset="-122"/>
              </a:rPr>
              <a:t>[</a:t>
            </a:r>
            <a:r>
              <a:rPr lang="zh-CN" altLang="en-US" b="1" dirty="0" smtClean="0">
                <a:solidFill>
                  <a:schemeClr val="bg1"/>
                </a:solidFill>
                <a:latin typeface="微软雅黑" panose="020B0503020204020204" pitchFamily="34" charset="-122"/>
                <a:ea typeface="微软雅黑" panose="020B0503020204020204" pitchFamily="34" charset="-122"/>
              </a:rPr>
              <a:t>母版]面板中单击</a:t>
            </a:r>
            <a:r>
              <a:rPr lang="en-US" altLang="zh-CN" b="1" dirty="0" smtClean="0">
                <a:solidFill>
                  <a:schemeClr val="bg1"/>
                </a:solidFill>
                <a:latin typeface="微软雅黑" panose="020B0503020204020204" pitchFamily="34" charset="-122"/>
                <a:ea typeface="微软雅黑" panose="020B0503020204020204" pitchFamily="34" charset="-122"/>
              </a:rPr>
              <a:t>[</a:t>
            </a:r>
            <a:r>
              <a:rPr lang="zh-CN" altLang="en-US" b="1" dirty="0" smtClean="0">
                <a:solidFill>
                  <a:schemeClr val="bg1"/>
                </a:solidFill>
                <a:latin typeface="微软雅黑" panose="020B0503020204020204" pitchFamily="34" charset="-122"/>
                <a:ea typeface="微软雅黑" panose="020B0503020204020204" pitchFamily="34" charset="-122"/>
              </a:rPr>
              <a:t>新增母版]，给新增的母版命名，双击该母版进入编辑，见下图。</a:t>
            </a:r>
            <a:endParaRPr lang="zh-CN" altLang="en-US" b="1" dirty="0" smtClean="0">
              <a:solidFill>
                <a:schemeClr val="bg1"/>
              </a:solidFill>
              <a:latin typeface="微软雅黑" panose="020B0503020204020204" pitchFamily="34" charset="-122"/>
              <a:ea typeface="微软雅黑" panose="020B0503020204020204" pitchFamily="34" charset="-122"/>
            </a:endParaRPr>
          </a:p>
          <a:p>
            <a:pPr algn="l"/>
            <a:endParaRPr lang="zh-CN" altLang="en-US" b="1" dirty="0" smtClean="0">
              <a:solidFill>
                <a:schemeClr val="bg1"/>
              </a:solidFill>
              <a:latin typeface="微软雅黑" panose="020B0503020204020204" pitchFamily="34" charset="-122"/>
              <a:ea typeface="微软雅黑" panose="020B0503020204020204" pitchFamily="34" charset="-122"/>
            </a:endParaRPr>
          </a:p>
          <a:p>
            <a:pPr algn="l"/>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2.在设计区域选中要转换为母版的部件，然后单击右键，在弹出的关联菜单中选择I转换为母版]，见右图。</a:t>
            </a:r>
            <a:endParaRPr lang="zh-CN" altLang="en-US" b="1" dirty="0" smtClean="0">
              <a:solidFill>
                <a:schemeClr val="bg1"/>
              </a:solidFill>
              <a:latin typeface="微软雅黑" panose="020B0503020204020204" pitchFamily="34" charset="-122"/>
              <a:ea typeface="微软雅黑" panose="020B0503020204020204" pitchFamily="34" charset="-122"/>
            </a:endParaRPr>
          </a:p>
          <a:p>
            <a:pPr algn="l"/>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在弹出对话框中设置母版的名称。</a:t>
            </a:r>
            <a:endParaRPr lang="zh-CN" altLang="en-US" b="1" dirty="0" smtClean="0">
              <a:solidFill>
                <a:schemeClr val="bg1"/>
              </a:solidFill>
              <a:latin typeface="微软雅黑" panose="020B0503020204020204" pitchFamily="34" charset="-122"/>
              <a:ea typeface="微软雅黑" panose="020B0503020204020204" pitchFamily="34" charset="-122"/>
            </a:endParaRPr>
          </a:p>
          <a:p>
            <a:pPr algn="l"/>
            <a:endParaRPr lang="zh-CN" altLang="en-US" b="1" dirty="0" smtClean="0">
              <a:solidFill>
                <a:schemeClr val="bg1"/>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1"/>
          <a:stretch>
            <a:fillRect/>
          </a:stretch>
        </p:blipFill>
        <p:spPr>
          <a:xfrm>
            <a:off x="196215" y="4128770"/>
            <a:ext cx="3390265" cy="1399540"/>
          </a:xfrm>
          <a:prstGeom prst="rect">
            <a:avLst/>
          </a:prstGeom>
        </p:spPr>
      </p:pic>
      <p:pic>
        <p:nvPicPr>
          <p:cNvPr id="15" name="图片 14"/>
          <p:cNvPicPr>
            <a:picLocks noChangeAspect="1"/>
          </p:cNvPicPr>
          <p:nvPr/>
        </p:nvPicPr>
        <p:blipFill>
          <a:blip r:embed="rId2"/>
          <a:stretch>
            <a:fillRect/>
          </a:stretch>
        </p:blipFill>
        <p:spPr>
          <a:xfrm>
            <a:off x="9398635" y="1119505"/>
            <a:ext cx="2343150" cy="560959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402080" cy="460375"/>
          </a:xfrm>
          <a:prstGeom prst="rect">
            <a:avLst/>
          </a:prstGeom>
          <a:noFill/>
        </p:spPr>
        <p:txBody>
          <a:bodyPr wrap="none" rtlCol="0">
            <a:spAutoFit/>
          </a:bodyPr>
          <a:lstStyle/>
          <a:p>
            <a:r>
              <a:rPr lang="zh-CN" altLang="en-US" sz="2400" dirty="0">
                <a:solidFill>
                  <a:srgbClr val="2C70AE"/>
                </a:solidFill>
                <a:latin typeface="华文琥珀" panose="02010800040101010101" pitchFamily="2" charset="-122"/>
                <a:ea typeface="华文琥珀" panose="02010800040101010101" pitchFamily="2" charset="-122"/>
              </a:rPr>
              <a:t>使用母版</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66675" y="871563"/>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7315" y="1379855"/>
            <a:ext cx="7952740" cy="3692525"/>
          </a:xfrm>
          <a:prstGeom prst="rect">
            <a:avLst/>
          </a:prstGeom>
          <a:noFill/>
        </p:spPr>
        <p:txBody>
          <a:bodyPr wrap="square" rtlCol="0">
            <a:spAutoFit/>
          </a:bodyPr>
          <a:lstStyle/>
          <a:p>
            <a:pPr algn="l"/>
            <a:r>
              <a:rPr lang="en-US" altLang="zh-CN" b="1" dirty="0" smtClean="0">
                <a:solidFill>
                  <a:schemeClr val="bg1"/>
                </a:solidFill>
                <a:latin typeface="微软雅黑" panose="020B0503020204020204" pitchFamily="34" charset="-122"/>
                <a:ea typeface="微软雅黑" panose="020B0503020204020204" pitchFamily="34" charset="-122"/>
              </a:rPr>
              <a:t>	</a:t>
            </a:r>
            <a:endParaRPr lang="en-US" altLang="zh-CN" b="1" dirty="0" smtClean="0">
              <a:solidFill>
                <a:schemeClr val="bg1"/>
              </a:solidFill>
              <a:latin typeface="微软雅黑" panose="020B0503020204020204" pitchFamily="34" charset="-122"/>
              <a:ea typeface="微软雅黑" panose="020B0503020204020204" pitchFamily="34" charset="-122"/>
            </a:endParaRPr>
          </a:p>
          <a:p>
            <a:pPr algn="l"/>
            <a:r>
              <a:rPr lang="en-US" altLang="zh-CN" b="1" dirty="0" smtClean="0">
                <a:solidFill>
                  <a:schemeClr val="bg1"/>
                </a:solidFill>
                <a:latin typeface="微软雅黑" panose="020B0503020204020204" pitchFamily="34" charset="-122"/>
                <a:ea typeface="微软雅黑" panose="020B0503020204020204" pitchFamily="34" charset="-122"/>
              </a:rPr>
              <a:t>	</a:t>
            </a:r>
            <a:r>
              <a:rPr b="1" dirty="0" smtClean="0">
                <a:solidFill>
                  <a:schemeClr val="bg1"/>
                </a:solidFill>
                <a:latin typeface="微软雅黑" panose="020B0503020204020204" pitchFamily="34" charset="-122"/>
                <a:ea typeface="微软雅黑" panose="020B0503020204020204" pitchFamily="34" charset="-122"/>
              </a:rPr>
              <a:t>使用母版面板对母版进行管理</a:t>
            </a:r>
            <a:r>
              <a:rPr lang="en-US" b="1" dirty="0" smtClean="0">
                <a:solidFill>
                  <a:schemeClr val="bg1"/>
                </a:solidFill>
                <a:latin typeface="微软雅黑" panose="020B0503020204020204" pitchFamily="34" charset="-122"/>
                <a:ea typeface="微软雅黑" panose="020B0503020204020204" pitchFamily="34" charset="-122"/>
              </a:rPr>
              <a:t>,</a:t>
            </a:r>
            <a:r>
              <a:rPr lang="zh-CN" altLang="en-US" b="1" dirty="0" smtClean="0">
                <a:solidFill>
                  <a:schemeClr val="bg1"/>
                </a:solidFill>
                <a:latin typeface="微软雅黑" panose="020B0503020204020204" pitchFamily="34" charset="-122"/>
                <a:ea typeface="微软雅黑" panose="020B0503020204020204" pitchFamily="34" charset="-122"/>
              </a:rPr>
              <a:t>见右图</a:t>
            </a:r>
            <a:r>
              <a:rPr b="1" dirty="0" smtClean="0">
                <a:solidFill>
                  <a:schemeClr val="bg1"/>
                </a:solidFill>
                <a:latin typeface="微软雅黑" panose="020B0503020204020204" pitchFamily="34" charset="-122"/>
                <a:ea typeface="微软雅黑" panose="020B0503020204020204" pitchFamily="34" charset="-122"/>
              </a:rPr>
              <a:t>。</a:t>
            </a:r>
            <a:endParaRPr b="1" dirty="0" smtClean="0">
              <a:solidFill>
                <a:schemeClr val="bg1"/>
              </a:solidFill>
              <a:latin typeface="微软雅黑" panose="020B0503020204020204" pitchFamily="34" charset="-122"/>
              <a:ea typeface="微软雅黑" panose="020B0503020204020204" pitchFamily="34" charset="-122"/>
            </a:endParaRPr>
          </a:p>
          <a:p>
            <a:pPr algn="l"/>
            <a:endParaRPr b="1" dirty="0" smtClean="0">
              <a:solidFill>
                <a:schemeClr val="bg1"/>
              </a:solidFill>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b="1" dirty="0" smtClean="0">
                <a:solidFill>
                  <a:schemeClr val="bg1"/>
                </a:solidFill>
                <a:latin typeface="微软雅黑" panose="020B0503020204020204" pitchFamily="34" charset="-122"/>
                <a:ea typeface="微软雅黑" panose="020B0503020204020204" pitchFamily="34" charset="-122"/>
              </a:rPr>
              <a:t>在母版面板中，你可以对母版进行添加、删除、排序等管理。</a:t>
            </a:r>
            <a:endParaRPr b="1" dirty="0" smtClean="0">
              <a:solidFill>
                <a:schemeClr val="bg1"/>
              </a:solidFill>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b="1" dirty="0" smtClean="0">
                <a:solidFill>
                  <a:schemeClr val="bg1"/>
                </a:solidFill>
                <a:latin typeface="微软雅黑" panose="020B0503020204020204" pitchFamily="34" charset="-122"/>
                <a:ea typeface="微软雅黑" panose="020B0503020204020204" pitchFamily="34" charset="-122"/>
              </a:rPr>
              <a:t>要对母版重新命名，请慢速双击母版，或者单击右键选择</a:t>
            </a:r>
            <a:r>
              <a:rPr lang="en-US" b="1" dirty="0" smtClean="0">
                <a:solidFill>
                  <a:schemeClr val="bg1"/>
                </a:solidFill>
                <a:latin typeface="微软雅黑" panose="020B0503020204020204" pitchFamily="34" charset="-122"/>
                <a:ea typeface="微软雅黑" panose="020B0503020204020204" pitchFamily="34" charset="-122"/>
              </a:rPr>
              <a:t>[</a:t>
            </a:r>
            <a:r>
              <a:rPr b="1" dirty="0" smtClean="0">
                <a:solidFill>
                  <a:schemeClr val="bg1"/>
                </a:solidFill>
                <a:latin typeface="微软雅黑" panose="020B0503020204020204" pitchFamily="34" charset="-122"/>
                <a:ea typeface="微软雅黑" panose="020B0503020204020204" pitchFamily="34" charset="-122"/>
              </a:rPr>
              <a:t>重命名]。</a:t>
            </a:r>
            <a:endParaRPr b="1" dirty="0" smtClean="0">
              <a:solidFill>
                <a:schemeClr val="bg1"/>
              </a:solidFill>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b="1" dirty="0" smtClean="0">
                <a:solidFill>
                  <a:schemeClr val="bg1"/>
                </a:solidFill>
                <a:latin typeface="微软雅黑" panose="020B0503020204020204" pitchFamily="34" charset="-122"/>
                <a:ea typeface="微软雅黑" panose="020B0503020204020204" pitchFamily="34" charset="-122"/>
              </a:rPr>
              <a:t>删除母版，单击选中母版，并单击右键选择</a:t>
            </a:r>
            <a:r>
              <a:rPr lang="en-US" b="1" dirty="0" smtClean="0">
                <a:solidFill>
                  <a:schemeClr val="bg1"/>
                </a:solidFill>
                <a:latin typeface="微软雅黑" panose="020B0503020204020204" pitchFamily="34" charset="-122"/>
                <a:ea typeface="微软雅黑" panose="020B0503020204020204" pitchFamily="34" charset="-122"/>
              </a:rPr>
              <a:t>[</a:t>
            </a:r>
            <a:r>
              <a:rPr b="1" dirty="0" smtClean="0">
                <a:solidFill>
                  <a:schemeClr val="bg1"/>
                </a:solidFill>
                <a:latin typeface="微软雅黑" panose="020B0503020204020204" pitchFamily="34" charset="-122"/>
                <a:ea typeface="微软雅黑" panose="020B0503020204020204" pitchFamily="34" charset="-122"/>
              </a:rPr>
              <a:t>删除」</a:t>
            </a:r>
            <a:endParaRPr b="1" dirty="0" smtClean="0">
              <a:solidFill>
                <a:schemeClr val="bg1"/>
              </a:solidFill>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b="1" dirty="0" smtClean="0">
                <a:solidFill>
                  <a:schemeClr val="bg1"/>
                </a:solidFill>
                <a:latin typeface="微软雅黑" panose="020B0503020204020204" pitchFamily="34" charset="-122"/>
                <a:ea typeface="微软雅黑" panose="020B0503020204020204" pitchFamily="34" charset="-122"/>
              </a:rPr>
              <a:t>拖动母版或单击右键选择</a:t>
            </a:r>
            <a:r>
              <a:rPr lang="en-US" b="1" dirty="0" smtClean="0">
                <a:solidFill>
                  <a:schemeClr val="bg1"/>
                </a:solidFill>
                <a:latin typeface="微软雅黑" panose="020B0503020204020204" pitchFamily="34" charset="-122"/>
                <a:ea typeface="微软雅黑" panose="020B0503020204020204" pitchFamily="34" charset="-122"/>
              </a:rPr>
              <a:t>[</a:t>
            </a:r>
            <a:r>
              <a:rPr b="1" dirty="0" smtClean="0">
                <a:solidFill>
                  <a:schemeClr val="bg1"/>
                </a:solidFill>
                <a:latin typeface="微软雅黑" panose="020B0503020204020204" pitchFamily="34" charset="-122"/>
                <a:ea typeface="微软雅黑" panose="020B0503020204020204" pitchFamily="34" charset="-122"/>
              </a:rPr>
              <a:t>移动],可以对母版进行排序。</a:t>
            </a:r>
            <a:endParaRPr b="1" dirty="0" smtClean="0">
              <a:solidFill>
                <a:schemeClr val="bg1"/>
              </a:solidFill>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b="1" dirty="0" smtClean="0">
                <a:solidFill>
                  <a:schemeClr val="bg1"/>
                </a:solidFill>
                <a:latin typeface="微软雅黑" panose="020B0503020204020204" pitchFamily="34" charset="-122"/>
                <a:ea typeface="微软雅黑" panose="020B0503020204020204" pitchFamily="34" charset="-122"/>
              </a:rPr>
              <a:t>母版面板还可以添加文件夹，与站点地图相似，母版还可以新增子母版。</a:t>
            </a:r>
            <a:endParaRPr b="1" dirty="0" smtClean="0">
              <a:solidFill>
                <a:schemeClr val="bg1"/>
              </a:solidFill>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b="1" dirty="0" smtClean="0">
                <a:solidFill>
                  <a:schemeClr val="bg1"/>
                </a:solidFill>
                <a:latin typeface="微软雅黑" panose="020B0503020204020204" pitchFamily="34" charset="-122"/>
                <a:ea typeface="微软雅黑" panose="020B0503020204020204" pitchFamily="34" charset="-122"/>
              </a:rPr>
              <a:t>拖放</a:t>
            </a:r>
            <a:r>
              <a:rPr lang="zh-CN" b="1" dirty="0" smtClean="0">
                <a:solidFill>
                  <a:schemeClr val="bg1"/>
                </a:solidFill>
                <a:latin typeface="微软雅黑" panose="020B0503020204020204" pitchFamily="34" charset="-122"/>
                <a:ea typeface="微软雅黑" panose="020B0503020204020204" pitchFamily="34" charset="-122"/>
              </a:rPr>
              <a:t>：</a:t>
            </a:r>
            <a:r>
              <a:rPr b="1" dirty="0" smtClean="0">
                <a:solidFill>
                  <a:schemeClr val="bg1"/>
                </a:solidFill>
                <a:latin typeface="微软雅黑" panose="020B0503020204020204" pitchFamily="34" charset="-122"/>
                <a:ea typeface="微软雅黑" panose="020B0503020204020204" pitchFamily="34" charset="-122"/>
              </a:rPr>
              <a:t>拖放母版到设计区域即可，就像操作部件一样。</a:t>
            </a:r>
            <a:endParaRPr b="1" dirty="0" smtClean="0">
              <a:solidFill>
                <a:schemeClr val="bg1"/>
              </a:solidFill>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b="1" dirty="0" smtClean="0">
                <a:solidFill>
                  <a:schemeClr val="bg1"/>
                </a:solidFill>
                <a:latin typeface="微软雅黑" panose="020B0503020204020204" pitchFamily="34" charset="-122"/>
                <a:ea typeface="微软雅黑" panose="020B0503020204020204" pitchFamily="34" charset="-122"/>
              </a:rPr>
              <a:t>批量添加/删除</a:t>
            </a:r>
            <a:r>
              <a:rPr lang="zh-CN" b="1" dirty="0" smtClean="0">
                <a:solidFill>
                  <a:schemeClr val="bg1"/>
                </a:solidFill>
                <a:latin typeface="微软雅黑" panose="020B0503020204020204" pitchFamily="34" charset="-122"/>
                <a:ea typeface="微软雅黑" panose="020B0503020204020204" pitchFamily="34" charset="-122"/>
              </a:rPr>
              <a:t>：</a:t>
            </a:r>
            <a:r>
              <a:rPr b="1" dirty="0" smtClean="0">
                <a:solidFill>
                  <a:schemeClr val="bg1"/>
                </a:solidFill>
                <a:latin typeface="微软雅黑" panose="020B0503020204020204" pitchFamily="34" charset="-122"/>
                <a:ea typeface="微软雅黑" panose="020B0503020204020204" pitchFamily="34" charset="-122"/>
              </a:rPr>
              <a:t>右键单击母版，选择</a:t>
            </a:r>
            <a:r>
              <a:rPr lang="en-US" b="1" dirty="0" smtClean="0">
                <a:solidFill>
                  <a:schemeClr val="bg1"/>
                </a:solidFill>
                <a:latin typeface="微软雅黑" panose="020B0503020204020204" pitchFamily="34" charset="-122"/>
                <a:ea typeface="微软雅黑" panose="020B0503020204020204" pitchFamily="34" charset="-122"/>
              </a:rPr>
              <a:t>[</a:t>
            </a:r>
            <a:r>
              <a:rPr b="1" dirty="0" smtClean="0">
                <a:solidFill>
                  <a:schemeClr val="bg1"/>
                </a:solidFill>
                <a:latin typeface="微软雅黑" panose="020B0503020204020204" pitchFamily="34" charset="-122"/>
                <a:ea typeface="微软雅黑" panose="020B0503020204020204" pitchFamily="34" charset="-122"/>
              </a:rPr>
              <a:t>添加到页面中</a:t>
            </a:r>
            <a:r>
              <a:rPr lang="en-US" b="1" dirty="0" smtClean="0">
                <a:solidFill>
                  <a:schemeClr val="bg1"/>
                </a:solidFill>
                <a:latin typeface="微软雅黑" panose="020B0503020204020204" pitchFamily="34" charset="-122"/>
                <a:ea typeface="微软雅黑" panose="020B0503020204020204" pitchFamily="34" charset="-122"/>
              </a:rPr>
              <a:t>…</a:t>
            </a:r>
            <a:r>
              <a:rPr b="1" dirty="0" smtClean="0">
                <a:solidFill>
                  <a:schemeClr val="bg1"/>
                </a:solidFill>
                <a:latin typeface="微软雅黑" panose="020B0503020204020204" pitchFamily="34" charset="-122"/>
                <a:ea typeface="微软雅黑" panose="020B0503020204020204" pitchFamily="34" charset="-122"/>
              </a:rPr>
              <a:t>]，在弹出的</a:t>
            </a:r>
            <a:r>
              <a:rPr lang="en-US" b="1" dirty="0" smtClean="0">
                <a:solidFill>
                  <a:schemeClr val="bg1"/>
                </a:solidFill>
                <a:latin typeface="微软雅黑" panose="020B0503020204020204" pitchFamily="34" charset="-122"/>
                <a:ea typeface="微软雅黑" panose="020B0503020204020204" pitchFamily="34" charset="-122"/>
              </a:rPr>
              <a:t>[</a:t>
            </a:r>
            <a:r>
              <a:rPr b="1" dirty="0" smtClean="0">
                <a:solidFill>
                  <a:schemeClr val="bg1"/>
                </a:solidFill>
                <a:latin typeface="微软雅黑" panose="020B0503020204020204" pitchFamily="34" charset="-122"/>
                <a:ea typeface="微软雅黑" panose="020B0503020204020204" pitchFamily="34" charset="-122"/>
              </a:rPr>
              <a:t>添加母版到页面中</a:t>
            </a:r>
            <a:r>
              <a:rPr lang="en-US" b="1" dirty="0" smtClean="0">
                <a:solidFill>
                  <a:schemeClr val="bg1"/>
                </a:solidFill>
                <a:latin typeface="微软雅黑" panose="020B0503020204020204" pitchFamily="34" charset="-122"/>
                <a:ea typeface="微软雅黑" panose="020B0503020204020204" pitchFamily="34" charset="-122"/>
              </a:rPr>
              <a:t>]</a:t>
            </a:r>
            <a:r>
              <a:rPr b="1" dirty="0" smtClean="0">
                <a:solidFill>
                  <a:schemeClr val="bg1"/>
                </a:solidFill>
                <a:latin typeface="微软雅黑" panose="020B0503020204020204" pitchFamily="34" charset="-122"/>
                <a:ea typeface="微软雅黑" panose="020B0503020204020204" pitchFamily="34" charset="-122"/>
              </a:rPr>
              <a:t>对话框中选择想要添加母版的页面。右键单击母版，选择[从页面中移除母版]，可以在页面中批量删除母版</a:t>
            </a:r>
            <a:endParaRPr b="1" dirty="0" smtClean="0">
              <a:solidFill>
                <a:schemeClr val="bg1"/>
              </a:solidFill>
              <a:latin typeface="微软雅黑" panose="020B0503020204020204" pitchFamily="34" charset="-122"/>
              <a:ea typeface="微软雅黑" panose="020B0503020204020204" pitchFamily="34" charset="-122"/>
            </a:endParaRPr>
          </a:p>
          <a:p>
            <a:pPr algn="l"/>
            <a:endParaRPr lang="zh-CN" altLang="en-US" b="1" dirty="0" smtClean="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220835" y="1494155"/>
            <a:ext cx="2637790" cy="298069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402080" cy="460375"/>
          </a:xfrm>
          <a:prstGeom prst="rect">
            <a:avLst/>
          </a:prstGeom>
          <a:noFill/>
        </p:spPr>
        <p:txBody>
          <a:bodyPr wrap="none" rtlCol="0">
            <a:spAutoFit/>
          </a:bodyPr>
          <a:lstStyle/>
          <a:p>
            <a:r>
              <a:rPr lang="zh-CN" altLang="en-US" sz="2400" dirty="0">
                <a:solidFill>
                  <a:srgbClr val="2C70AE"/>
                </a:solidFill>
                <a:latin typeface="华文琥珀" panose="02010800040101010101" pitchFamily="2" charset="-122"/>
                <a:ea typeface="华文琥珀" panose="02010800040101010101" pitchFamily="2" charset="-122"/>
              </a:rPr>
              <a:t>拖放行为</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66675" y="871563"/>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7315" y="1379855"/>
            <a:ext cx="7952740" cy="2306955"/>
          </a:xfrm>
          <a:prstGeom prst="rect">
            <a:avLst/>
          </a:prstGeom>
          <a:noFill/>
        </p:spPr>
        <p:txBody>
          <a:bodyPr wrap="square" rtlCol="0">
            <a:spAutoFit/>
          </a:bodyPr>
          <a:lstStyle/>
          <a:p>
            <a:pPr algn="l"/>
            <a:r>
              <a:rPr lang="en-US" altLang="zh-CN" b="1" dirty="0" smtClean="0">
                <a:solidFill>
                  <a:schemeClr val="bg1"/>
                </a:solidFill>
                <a:latin typeface="微软雅黑" panose="020B0503020204020204" pitchFamily="34" charset="-122"/>
                <a:ea typeface="微软雅黑" panose="020B0503020204020204" pitchFamily="34" charset="-122"/>
              </a:rPr>
              <a:t>	</a:t>
            </a:r>
            <a:endParaRPr lang="en-US" altLang="zh-CN" b="1" dirty="0" smtClean="0">
              <a:solidFill>
                <a:schemeClr val="bg1"/>
              </a:solidFill>
              <a:latin typeface="微软雅黑" panose="020B0503020204020204" pitchFamily="34" charset="-122"/>
              <a:ea typeface="微软雅黑" panose="020B0503020204020204" pitchFamily="34" charset="-122"/>
            </a:endParaRPr>
          </a:p>
          <a:p>
            <a:pPr algn="l"/>
            <a:r>
              <a:rPr lang="en-US" altLang="zh-CN" b="1" dirty="0" smtClean="0">
                <a:solidFill>
                  <a:schemeClr val="bg1"/>
                </a:solidFill>
                <a:latin typeface="微软雅黑" panose="020B0503020204020204" pitchFamily="34" charset="-122"/>
                <a:ea typeface="微软雅黑" panose="020B0503020204020204" pitchFamily="34" charset="-122"/>
              </a:rPr>
              <a:t>	</a:t>
            </a:r>
            <a:r>
              <a:rPr b="1" dirty="0" smtClean="0">
                <a:solidFill>
                  <a:schemeClr val="bg1"/>
                </a:solidFill>
                <a:latin typeface="微软雅黑" panose="020B0503020204020204" pitchFamily="34" charset="-122"/>
                <a:ea typeface="微软雅黑" panose="020B0503020204020204" pitchFamily="34" charset="-122"/>
              </a:rPr>
              <a:t>母版有三种不同的拖放行为。</a:t>
            </a:r>
            <a:endParaRPr b="1" dirty="0" smtClean="0">
              <a:solidFill>
                <a:schemeClr val="bg1"/>
              </a:solidFill>
              <a:latin typeface="微软雅黑" panose="020B0503020204020204" pitchFamily="34" charset="-122"/>
              <a:ea typeface="微软雅黑" panose="020B0503020204020204" pitchFamily="34" charset="-122"/>
            </a:endParaRPr>
          </a:p>
          <a:p>
            <a:pPr algn="l"/>
            <a:endParaRPr b="1" dirty="0" smtClean="0">
              <a:solidFill>
                <a:schemeClr val="bg1"/>
              </a:solidFill>
              <a:latin typeface="微软雅黑" panose="020B0503020204020204" pitchFamily="34" charset="-122"/>
              <a:ea typeface="微软雅黑" panose="020B0503020204020204" pitchFamily="34" charset="-122"/>
            </a:endParaRPr>
          </a:p>
          <a:p>
            <a:pPr marL="285750" indent="-285750" algn="l">
              <a:buFont typeface="Wingdings" panose="05000000000000000000" charset="0"/>
              <a:buChar char="l"/>
            </a:pPr>
            <a:r>
              <a:rPr b="1" dirty="0" smtClean="0">
                <a:solidFill>
                  <a:schemeClr val="bg1"/>
                </a:solidFill>
                <a:latin typeface="微软雅黑" panose="020B0503020204020204" pitchFamily="34" charset="-122"/>
                <a:ea typeface="微软雅黑" panose="020B0503020204020204" pitchFamily="34" charset="-122"/>
              </a:rPr>
              <a:t>任意位置</a:t>
            </a:r>
            <a:r>
              <a:rPr lang="zh-CN" b="1" dirty="0" smtClean="0">
                <a:solidFill>
                  <a:schemeClr val="bg1"/>
                </a:solidFill>
                <a:latin typeface="微软雅黑" panose="020B0503020204020204" pitchFamily="34" charset="-122"/>
                <a:ea typeface="微软雅黑" panose="020B0503020204020204" pitchFamily="34" charset="-122"/>
              </a:rPr>
              <a:t>：</a:t>
            </a:r>
            <a:r>
              <a:rPr b="1" dirty="0" smtClean="0">
                <a:solidFill>
                  <a:schemeClr val="bg1"/>
                </a:solidFill>
                <a:latin typeface="微软雅黑" panose="020B0503020204020204" pitchFamily="34" charset="-122"/>
                <a:ea typeface="微软雅黑" panose="020B0503020204020204" pitchFamily="34" charset="-122"/>
              </a:rPr>
              <a:t>当拖动母版到设计区域时，你可以将母版自由放置于任何位置。</a:t>
            </a:r>
            <a:endParaRPr b="1" dirty="0" smtClean="0">
              <a:solidFill>
                <a:schemeClr val="bg1"/>
              </a:solidFill>
              <a:latin typeface="微软雅黑" panose="020B0503020204020204" pitchFamily="34" charset="-122"/>
              <a:ea typeface="微软雅黑" panose="020B0503020204020204" pitchFamily="34" charset="-122"/>
            </a:endParaRPr>
          </a:p>
          <a:p>
            <a:pPr marL="285750" indent="-285750" algn="l">
              <a:buFont typeface="Wingdings" panose="05000000000000000000" charset="0"/>
              <a:buChar char="l"/>
            </a:pPr>
            <a:r>
              <a:rPr b="1" dirty="0" smtClean="0">
                <a:solidFill>
                  <a:schemeClr val="bg1"/>
                </a:solidFill>
                <a:latin typeface="微软雅黑" panose="020B0503020204020204" pitchFamily="34" charset="-122"/>
                <a:ea typeface="微软雅黑" panose="020B0503020204020204" pitchFamily="34" charset="-122"/>
              </a:rPr>
              <a:t>固定位置</a:t>
            </a:r>
            <a:r>
              <a:rPr lang="zh-CN" b="1" dirty="0" smtClean="0">
                <a:solidFill>
                  <a:schemeClr val="bg1"/>
                </a:solidFill>
                <a:latin typeface="微软雅黑" panose="020B0503020204020204" pitchFamily="34" charset="-122"/>
                <a:ea typeface="微软雅黑" panose="020B0503020204020204" pitchFamily="34" charset="-122"/>
              </a:rPr>
              <a:t>：</a:t>
            </a:r>
            <a:r>
              <a:rPr b="1" dirty="0" smtClean="0">
                <a:solidFill>
                  <a:schemeClr val="bg1"/>
                </a:solidFill>
                <a:latin typeface="微软雅黑" panose="020B0503020204020204" pitchFamily="34" charset="-122"/>
                <a:ea typeface="微软雅黑" panose="020B0503020204020204" pitchFamily="34" charset="-122"/>
              </a:rPr>
              <a:t>当拖动母版到设计区域时，母版会被自动锁定到母版内容所处的位置。</a:t>
            </a:r>
            <a:endParaRPr b="1" dirty="0" smtClean="0">
              <a:solidFill>
                <a:schemeClr val="bg1"/>
              </a:solidFill>
              <a:latin typeface="微软雅黑" panose="020B0503020204020204" pitchFamily="34" charset="-122"/>
              <a:ea typeface="微软雅黑" panose="020B0503020204020204" pitchFamily="34" charset="-122"/>
            </a:endParaRPr>
          </a:p>
          <a:p>
            <a:pPr marL="285750" indent="-285750" algn="l">
              <a:buFont typeface="Wingdings" panose="05000000000000000000" charset="0"/>
              <a:buChar char="l"/>
            </a:pPr>
            <a:r>
              <a:rPr b="1" dirty="0" smtClean="0">
                <a:solidFill>
                  <a:schemeClr val="bg1"/>
                </a:solidFill>
                <a:latin typeface="微软雅黑" panose="020B0503020204020204" pitchFamily="34" charset="-122"/>
                <a:ea typeface="微软雅黑" panose="020B0503020204020204" pitchFamily="34" charset="-122"/>
              </a:rPr>
              <a:t>脱离母版</a:t>
            </a:r>
            <a:r>
              <a:rPr lang="zh-CN" b="1" dirty="0" smtClean="0">
                <a:solidFill>
                  <a:schemeClr val="bg1"/>
                </a:solidFill>
                <a:latin typeface="微软雅黑" panose="020B0503020204020204" pitchFamily="34" charset="-122"/>
                <a:ea typeface="微软雅黑" panose="020B0503020204020204" pitchFamily="34" charset="-122"/>
              </a:rPr>
              <a:t>：</a:t>
            </a:r>
            <a:r>
              <a:rPr b="1" dirty="0" smtClean="0">
                <a:solidFill>
                  <a:schemeClr val="bg1"/>
                </a:solidFill>
                <a:latin typeface="微软雅黑" panose="020B0503020204020204" pitchFamily="34" charset="-122"/>
                <a:ea typeface="微软雅黑" panose="020B0503020204020204" pitchFamily="34" charset="-122"/>
              </a:rPr>
              <a:t>当拖动母版到设计区域时，该元素会与母版脱离关系，变成可以编辑的部件。</a:t>
            </a:r>
            <a:endParaRPr b="1" dirty="0" smtClean="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920230" y="3686810"/>
            <a:ext cx="4733290" cy="298069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871538"/>
            <a:ext cx="12192000" cy="5986463"/>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sp>
        <p:nvSpPr>
          <p:cNvPr id="3" name="直角三角形 2"/>
          <p:cNvSpPr/>
          <p:nvPr/>
        </p:nvSpPr>
        <p:spPr>
          <a:xfrm>
            <a:off x="11741150" y="446088"/>
            <a:ext cx="450850" cy="425450"/>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 name="矩形 3"/>
          <p:cNvSpPr/>
          <p:nvPr/>
        </p:nvSpPr>
        <p:spPr>
          <a:xfrm>
            <a:off x="11741150" y="0"/>
            <a:ext cx="450850" cy="422275"/>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 name="直角三角形 4"/>
          <p:cNvSpPr/>
          <p:nvPr/>
        </p:nvSpPr>
        <p:spPr>
          <a:xfrm>
            <a:off x="11291888" y="-4762"/>
            <a:ext cx="449263" cy="427038"/>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直角三角形 5"/>
          <p:cNvSpPr/>
          <p:nvPr/>
        </p:nvSpPr>
        <p:spPr>
          <a:xfrm rot="5400000">
            <a:off x="10864056" y="7144"/>
            <a:ext cx="450850" cy="427038"/>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直角三角形 6"/>
          <p:cNvSpPr/>
          <p:nvPr/>
        </p:nvSpPr>
        <p:spPr>
          <a:xfrm rot="10800000">
            <a:off x="10426700" y="0"/>
            <a:ext cx="449263" cy="427038"/>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260350" y="152400"/>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 name="矩形 8"/>
          <p:cNvSpPr/>
          <p:nvPr/>
        </p:nvSpPr>
        <p:spPr>
          <a:xfrm>
            <a:off x="260350" y="341313"/>
            <a:ext cx="463550" cy="133350"/>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254000" y="528638"/>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298" name="文本框 10"/>
          <p:cNvSpPr txBox="1"/>
          <p:nvPr/>
        </p:nvSpPr>
        <p:spPr>
          <a:xfrm>
            <a:off x="865188" y="68263"/>
            <a:ext cx="792162" cy="460375"/>
          </a:xfrm>
          <a:prstGeom prst="rect">
            <a:avLst/>
          </a:prstGeom>
          <a:noFill/>
          <a:ln w="9525">
            <a:noFill/>
          </a:ln>
        </p:spPr>
        <p:txBody>
          <a:bodyPr wrap="none" anchor="t">
            <a:spAutoFit/>
          </a:bodyPr>
          <a:p>
            <a:r>
              <a:rPr lang="zh-CN" altLang="en-US" sz="2400" dirty="0">
                <a:solidFill>
                  <a:srgbClr val="2C70AE"/>
                </a:solidFill>
                <a:latin typeface="华文琥珀" panose="02010800040101010101" pitchFamily="2" charset="-122"/>
                <a:ea typeface="华文琥珀" panose="02010800040101010101" pitchFamily="2" charset="-122"/>
              </a:rPr>
              <a:t>提问</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1657350" y="1917065"/>
            <a:ext cx="3273425" cy="3252788"/>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300" name="文本框 22"/>
          <p:cNvSpPr txBox="1"/>
          <p:nvPr/>
        </p:nvSpPr>
        <p:spPr>
          <a:xfrm>
            <a:off x="2499360" y="3159760"/>
            <a:ext cx="1588770" cy="768350"/>
          </a:xfrm>
          <a:prstGeom prst="rect">
            <a:avLst/>
          </a:prstGeom>
          <a:noFill/>
          <a:ln w="9525">
            <a:noFill/>
          </a:ln>
        </p:spPr>
        <p:txBody>
          <a:bodyPr wrap="none" anchor="t">
            <a:spAutoFit/>
          </a:bodyPr>
          <a:p>
            <a:r>
              <a:rPr lang="zh-CN" altLang="en-US" sz="4400" b="1" dirty="0">
                <a:solidFill>
                  <a:schemeClr val="bg1"/>
                </a:solidFill>
                <a:latin typeface="Calibri" panose="020F0502020204030204" charset="0"/>
                <a:ea typeface="宋体" panose="02010600030101010101" pitchFamily="2" charset="-122"/>
              </a:rPr>
              <a:t>提问</a:t>
            </a:r>
            <a:r>
              <a:rPr lang="en-US" altLang="zh-CN" sz="4400" b="1" dirty="0">
                <a:solidFill>
                  <a:schemeClr val="bg1"/>
                </a:solidFill>
                <a:latin typeface="Calibri" panose="020F0502020204030204" charset="0"/>
                <a:ea typeface="宋体" panose="02010600030101010101" pitchFamily="2" charset="-122"/>
              </a:rPr>
              <a:t>1</a:t>
            </a:r>
            <a:endParaRPr lang="en-US" altLang="zh-CN" sz="4400" b="1" dirty="0">
              <a:solidFill>
                <a:schemeClr val="bg1"/>
              </a:solidFill>
              <a:latin typeface="Calibri" panose="020F0502020204030204" charset="0"/>
              <a:ea typeface="宋体" panose="02010600030101010101" pitchFamily="2" charset="-122"/>
            </a:endParaRPr>
          </a:p>
        </p:txBody>
      </p:sp>
      <p:sp>
        <p:nvSpPr>
          <p:cNvPr id="26" name="直角三角形 25"/>
          <p:cNvSpPr/>
          <p:nvPr/>
        </p:nvSpPr>
        <p:spPr>
          <a:xfrm rot="10800000">
            <a:off x="10426700" y="19050"/>
            <a:ext cx="449263" cy="427038"/>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矩形 26"/>
          <p:cNvSpPr/>
          <p:nvPr/>
        </p:nvSpPr>
        <p:spPr>
          <a:xfrm>
            <a:off x="260350" y="171450"/>
            <a:ext cx="463550" cy="133350"/>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矩形 27"/>
          <p:cNvSpPr/>
          <p:nvPr/>
        </p:nvSpPr>
        <p:spPr>
          <a:xfrm>
            <a:off x="260350" y="358775"/>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9" name="矩形 28"/>
          <p:cNvSpPr/>
          <p:nvPr/>
        </p:nvSpPr>
        <p:spPr>
          <a:xfrm>
            <a:off x="254000" y="547688"/>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椭圆 15"/>
          <p:cNvSpPr/>
          <p:nvPr/>
        </p:nvSpPr>
        <p:spPr>
          <a:xfrm>
            <a:off x="5956300" y="2520950"/>
            <a:ext cx="279400" cy="296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306" name="文本框 19"/>
          <p:cNvSpPr txBox="1"/>
          <p:nvPr/>
        </p:nvSpPr>
        <p:spPr>
          <a:xfrm>
            <a:off x="6296025" y="2520950"/>
            <a:ext cx="4579620" cy="583565"/>
          </a:xfrm>
          <a:prstGeom prst="rect">
            <a:avLst/>
          </a:prstGeom>
          <a:noFill/>
          <a:ln w="9525">
            <a:noFill/>
          </a:ln>
        </p:spPr>
        <p:txBody>
          <a:bodyPr wrap="square" anchor="t">
            <a:spAutoFit/>
          </a:bodyPr>
          <a:p>
            <a:pPr algn="just"/>
            <a:r>
              <a:rPr lang="zh-CN" altLang="zh-CN" sz="1600" dirty="0">
                <a:solidFill>
                  <a:schemeClr val="bg1"/>
                </a:solidFill>
                <a:latin typeface="微软雅黑" panose="020B0503020204020204" pitchFamily="34" charset="-122"/>
                <a:ea typeface="微软雅黑" panose="020B0503020204020204" pitchFamily="34" charset="-122"/>
                <a:sym typeface="+mn-ea"/>
              </a:rPr>
              <a:t>在默认显示的线框图部件库（元件面板）中包含哪4个类别</a:t>
            </a:r>
            <a:endParaRPr lang="zh-CN" altLang="zh-CN" sz="1600" dirty="0">
              <a:solidFill>
                <a:schemeClr val="bg1"/>
              </a:solidFill>
              <a:latin typeface="微软雅黑" panose="020B0503020204020204" pitchFamily="34" charset="-122"/>
              <a:ea typeface="微软雅黑" panose="020B0503020204020204" pitchFamily="34" charset="-122"/>
            </a:endParaRPr>
          </a:p>
        </p:txBody>
      </p:sp>
      <p:sp>
        <p:nvSpPr>
          <p:cNvPr id="12307" name="文本框 11"/>
          <p:cNvSpPr txBox="1"/>
          <p:nvPr/>
        </p:nvSpPr>
        <p:spPr>
          <a:xfrm>
            <a:off x="6296025" y="3557588"/>
            <a:ext cx="4130675" cy="829945"/>
          </a:xfrm>
          <a:prstGeom prst="rect">
            <a:avLst/>
          </a:prstGeom>
          <a:noFill/>
          <a:ln w="9525">
            <a:noFill/>
          </a:ln>
        </p:spPr>
        <p:txBody>
          <a:bodyPr wrap="square" anchor="t">
            <a:spAutoFit/>
          </a:bodyPr>
          <a:p>
            <a:r>
              <a:rPr lang="zh-CN" altLang="zh-CN" sz="1600" b="1" dirty="0">
                <a:latin typeface="Calibri" panose="020F0502020204030204" charset="0"/>
                <a:ea typeface="宋体" panose="02010600030101010101" pitchFamily="2" charset="-122"/>
                <a:sym typeface="+mn-ea"/>
              </a:rPr>
              <a:t>基本元件、表单元件、菜单和表格，以及标记元件</a:t>
            </a:r>
            <a:endParaRPr lang="zh-CN" altLang="zh-CN" sz="1600" b="1" dirty="0">
              <a:latin typeface="Calibri" panose="020F0502020204030204" charset="0"/>
              <a:ea typeface="宋体" panose="02010600030101010101" pitchFamily="2" charset="-122"/>
            </a:endParaRPr>
          </a:p>
          <a:p>
            <a:endPar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000" fill="hold">
                                          <p:stCondLst>
                                            <p:cond delay="0"/>
                                          </p:stCondLst>
                                        </p:cTn>
                                        <p:tgtEl>
                                          <p:spTgt spid="12307"/>
                                        </p:tgtEl>
                                        <p:attrNameLst>
                                          <p:attrName>style.visibility</p:attrName>
                                        </p:attrNameLst>
                                      </p:cBhvr>
                                      <p:to>
                                        <p:strVal val="visible"/>
                                      </p:to>
                                    </p:set>
                                    <p:anim calcmode="lin" valueType="num">
                                      <p:cBhvr additive="base">
                                        <p:cTn id="7" dur="1000" fill="hold"/>
                                        <p:tgtEl>
                                          <p:spTgt spid="12307"/>
                                        </p:tgtEl>
                                        <p:attrNameLst>
                                          <p:attrName>ppt_x</p:attrName>
                                        </p:attrNameLst>
                                      </p:cBhvr>
                                      <p:tavLst>
                                        <p:tav tm="0">
                                          <p:val>
                                            <p:strVal val="#ppt_x"/>
                                          </p:val>
                                        </p:tav>
                                        <p:tav tm="100000">
                                          <p:val>
                                            <p:strVal val="#ppt_x"/>
                                          </p:val>
                                        </p:tav>
                                      </p:tavLst>
                                    </p:anim>
                                    <p:anim calcmode="lin" valueType="num">
                                      <p:cBhvr additive="base">
                                        <p:cTn id="8" dur="1000" fill="hold"/>
                                        <p:tgtEl>
                                          <p:spTgt spid="123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rot="7424275">
            <a:off x="3601522" y="264778"/>
            <a:ext cx="5171474" cy="6535186"/>
          </a:xfrm>
          <a:custGeom>
            <a:avLst/>
            <a:gdLst>
              <a:gd name="connsiteX0" fmla="*/ 627111 w 5171474"/>
              <a:gd name="connsiteY0" fmla="*/ 4996729 h 6535186"/>
              <a:gd name="connsiteX1" fmla="*/ 897662 w 5171474"/>
              <a:gd name="connsiteY1" fmla="*/ 1161078 h 6535186"/>
              <a:gd name="connsiteX2" fmla="*/ 2035001 w 5171474"/>
              <a:gd name="connsiteY2" fmla="*/ 842612 h 6535186"/>
              <a:gd name="connsiteX3" fmla="*/ 2039894 w 5171474"/>
              <a:gd name="connsiteY3" fmla="*/ 842985 h 6535186"/>
              <a:gd name="connsiteX4" fmla="*/ 2462358 w 5171474"/>
              <a:gd name="connsiteY4" fmla="*/ 0 h 6535186"/>
              <a:gd name="connsiteX5" fmla="*/ 2993565 w 5171474"/>
              <a:gd name="connsiteY5" fmla="*/ 1059970 h 6535186"/>
              <a:gd name="connsiteX6" fmla="*/ 3023336 w 5171474"/>
              <a:gd name="connsiteY6" fmla="*/ 1071461 h 6535186"/>
              <a:gd name="connsiteX7" fmla="*/ 4544363 w 5171474"/>
              <a:gd name="connsiteY7" fmla="*/ 2380499 h 6535186"/>
              <a:gd name="connsiteX8" fmla="*/ 4273812 w 5171474"/>
              <a:gd name="connsiteY8" fmla="*/ 6216151 h 6535186"/>
              <a:gd name="connsiteX9" fmla="*/ 627111 w 5171474"/>
              <a:gd name="connsiteY9" fmla="*/ 4996729 h 6535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71474" h="6535186">
                <a:moveTo>
                  <a:pt x="627111" y="4996729"/>
                </a:moveTo>
                <a:cubicBezTo>
                  <a:pt x="-305187" y="3600809"/>
                  <a:pt x="-184058" y="1883530"/>
                  <a:pt x="897662" y="1161078"/>
                </a:cubicBezTo>
                <a:cubicBezTo>
                  <a:pt x="1235699" y="935311"/>
                  <a:pt x="1627542" y="833413"/>
                  <a:pt x="2035001" y="842612"/>
                </a:cubicBezTo>
                <a:lnTo>
                  <a:pt x="2039894" y="842985"/>
                </a:lnTo>
                <a:lnTo>
                  <a:pt x="2462358" y="0"/>
                </a:lnTo>
                <a:lnTo>
                  <a:pt x="2993565" y="1059970"/>
                </a:lnTo>
                <a:lnTo>
                  <a:pt x="3023336" y="1071461"/>
                </a:lnTo>
                <a:cubicBezTo>
                  <a:pt x="3594545" y="1321758"/>
                  <a:pt x="4136483" y="1769784"/>
                  <a:pt x="4544363" y="2380499"/>
                </a:cubicBezTo>
                <a:cubicBezTo>
                  <a:pt x="5476661" y="3776419"/>
                  <a:pt x="5355532" y="5493699"/>
                  <a:pt x="4273812" y="6216151"/>
                </a:cubicBezTo>
                <a:cubicBezTo>
                  <a:pt x="3192092" y="6938603"/>
                  <a:pt x="1559409" y="6392649"/>
                  <a:pt x="627111" y="4996729"/>
                </a:cubicBezTo>
                <a:close/>
              </a:path>
            </a:pathLst>
          </a:custGeom>
          <a:solidFill>
            <a:srgbClr val="2C7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069723" y="1922780"/>
            <a:ext cx="3416935" cy="1106805"/>
          </a:xfrm>
          <a:prstGeom prst="rect">
            <a:avLst/>
          </a:prstGeom>
          <a:noFill/>
        </p:spPr>
        <p:txBody>
          <a:bodyPr wrap="none" rtlCol="0">
            <a:spAutoFit/>
          </a:bodyPr>
          <a:lstStyle/>
          <a:p>
            <a:r>
              <a:rPr lang="en-US" altLang="zh-CN" sz="6600" b="1" dirty="0" smtClean="0">
                <a:solidFill>
                  <a:schemeClr val="bg1"/>
                </a:solidFill>
                <a:latin typeface="微软雅黑" panose="020B0503020204020204" pitchFamily="34" charset="-122"/>
                <a:ea typeface="微软雅黑" panose="020B0503020204020204" pitchFamily="34" charset="-122"/>
              </a:rPr>
              <a:t>PART  </a:t>
            </a:r>
            <a:r>
              <a:rPr lang="en-US" altLang="zh-CN" sz="6600" b="1" dirty="0" smtClean="0">
                <a:solidFill>
                  <a:srgbClr val="8FD152"/>
                </a:solidFill>
                <a:latin typeface="微软雅黑" panose="020B0503020204020204" pitchFamily="34" charset="-122"/>
                <a:ea typeface="微软雅黑" panose="020B0503020204020204" pitchFamily="34" charset="-122"/>
              </a:rPr>
              <a:t>3</a:t>
            </a:r>
            <a:endParaRPr lang="zh-CN" altLang="en-US" sz="6600" b="1" dirty="0">
              <a:solidFill>
                <a:srgbClr val="8FD152"/>
              </a:solidFill>
              <a:latin typeface="微软雅黑" panose="020B0503020204020204" pitchFamily="34" charset="-122"/>
              <a:ea typeface="微软雅黑" panose="020B0503020204020204" pitchFamily="34" charset="-122"/>
            </a:endParaRPr>
          </a:p>
        </p:txBody>
      </p:sp>
      <p:sp>
        <p:nvSpPr>
          <p:cNvPr id="8" name="文本框 7"/>
          <p:cNvSpPr txBox="1"/>
          <p:nvPr/>
        </p:nvSpPr>
        <p:spPr>
          <a:xfrm flipH="1">
            <a:off x="3709035" y="3178810"/>
            <a:ext cx="4301490" cy="706755"/>
          </a:xfrm>
          <a:prstGeom prst="rect">
            <a:avLst/>
          </a:prstGeom>
          <a:noFill/>
        </p:spPr>
        <p:txBody>
          <a:bodyPr wrap="squar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动态面板高级应用</a:t>
            </a:r>
            <a:endParaRPr lang="zh-CN" altLang="en-US" sz="4000" b="1" dirty="0" smtClean="0">
              <a:solidFill>
                <a:schemeClr val="bg1"/>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4069723" y="3017897"/>
            <a:ext cx="35803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069723" y="3954106"/>
            <a:ext cx="35803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直角三角形 2"/>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5163" y="67660"/>
            <a:ext cx="800219" cy="46166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概述</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2326087" y="2228671"/>
            <a:ext cx="3274102" cy="3252928"/>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857731" y="2867505"/>
            <a:ext cx="280219" cy="295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173723" y="2867505"/>
            <a:ext cx="4129616" cy="1322070"/>
          </a:xfrm>
          <a:prstGeom prst="rect">
            <a:avLst/>
          </a:prstGeom>
          <a:noFill/>
        </p:spPr>
        <p:txBody>
          <a:bodyPr wrap="square" rtlCol="0">
            <a:spAutoFit/>
          </a:bodyPr>
          <a:lstStyle/>
          <a:p>
            <a:pPr algn="just"/>
            <a:r>
              <a:rPr lang="zh-CN" altLang="en-US" sz="1600" dirty="0" smtClean="0">
                <a:solidFill>
                  <a:schemeClr val="bg1"/>
                </a:solidFill>
                <a:latin typeface="微软雅黑" panose="020B0503020204020204" pitchFamily="34" charset="-122"/>
                <a:ea typeface="微软雅黑" panose="020B0503020204020204" pitchFamily="34" charset="-122"/>
                <a:sym typeface="+mn-ea"/>
              </a:rPr>
              <a:t>在动态面板中，有几个特定事件，[状态改变时]，[拖动开始时]，[拖动时]，[拖动结束时]，[向左/右/上/下拖动结束时]，滚动时]，[向上/向下时]</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gn="just"/>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923540" y="3132455"/>
            <a:ext cx="2078355" cy="1445260"/>
          </a:xfrm>
          <a:prstGeom prst="rect">
            <a:avLst/>
          </a:prstGeom>
          <a:noFill/>
        </p:spPr>
        <p:txBody>
          <a:bodyPr wrap="square" rtlCol="0">
            <a:spAutoFit/>
          </a:bodyPr>
          <a:lstStyle/>
          <a:p>
            <a:r>
              <a:rPr lang="zh-CN" altLang="en-US" sz="4400" b="1" dirty="0" smtClean="0">
                <a:solidFill>
                  <a:schemeClr val="bg1"/>
                </a:solidFill>
              </a:rPr>
              <a:t>动态面板事件</a:t>
            </a:r>
            <a:endParaRPr lang="zh-CN" altLang="en-US" sz="4400" b="1" dirty="0" smtClean="0">
              <a:solidFill>
                <a:schemeClr val="bg1"/>
              </a:solidFill>
            </a:endParaRPr>
          </a:p>
        </p:txBody>
      </p:sp>
      <p:sp>
        <p:nvSpPr>
          <p:cNvPr id="26" name="直角三角形 25"/>
          <p:cNvSpPr/>
          <p:nvPr/>
        </p:nvSpPr>
        <p:spPr>
          <a:xfrm rot="10800000">
            <a:off x="10426349" y="18554"/>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0252" y="170827"/>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0252" y="35935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53218" y="54787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2011680" cy="46037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动态面板事件</a:t>
            </a:r>
            <a:endParaRPr lang="zh-CN" altLang="en-US" sz="2400" dirty="0" smtClean="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1563"/>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右箭头 15"/>
          <p:cNvSpPr/>
          <p:nvPr/>
        </p:nvSpPr>
        <p:spPr>
          <a:xfrm>
            <a:off x="1182354" y="6107185"/>
            <a:ext cx="10679679" cy="38376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1706880" cy="46037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状态改变时</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38" name="文本框 69"/>
          <p:cNvSpPr txBox="1"/>
          <p:nvPr/>
        </p:nvSpPr>
        <p:spPr>
          <a:xfrm>
            <a:off x="3822700" y="1878965"/>
            <a:ext cx="7919085" cy="1014730"/>
          </a:xfrm>
          <a:prstGeom prst="rect">
            <a:avLst/>
          </a:prstGeom>
          <a:noFill/>
        </p:spPr>
        <p:txBody>
          <a:bodyPr wrap="square" rtlCol="0">
            <a:spAutoFit/>
          </a:bodyPr>
          <a:lstStyle/>
          <a:p>
            <a:r>
              <a:rPr lang="zh-CN" altLang="en-US" sz="2000" b="1" dirty="0" smtClean="0"/>
              <a:t>动态面板的【状态改变时】事件是由【设置面板状态】动作触发的、这个事件通常用来触发面板状态改变的一连串交互</a:t>
            </a:r>
            <a:endParaRPr lang="zh-CN" altLang="en-US" sz="2000" b="1" dirty="0" smtClean="0"/>
          </a:p>
          <a:p>
            <a:endParaRPr lang="zh-CN" altLang="en-US" sz="2000"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2011680" cy="46037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动态面板事件</a:t>
            </a:r>
            <a:endParaRPr lang="zh-CN" altLang="en-US" sz="2400" dirty="0" smtClean="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1563"/>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右箭头 15"/>
          <p:cNvSpPr/>
          <p:nvPr/>
        </p:nvSpPr>
        <p:spPr>
          <a:xfrm>
            <a:off x="1182354" y="6107185"/>
            <a:ext cx="10679679" cy="38376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1097280" cy="46037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拖动时</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38" name="文本框 69"/>
          <p:cNvSpPr txBox="1"/>
          <p:nvPr/>
        </p:nvSpPr>
        <p:spPr>
          <a:xfrm>
            <a:off x="3822700" y="1878965"/>
            <a:ext cx="7919085" cy="1630045"/>
          </a:xfrm>
          <a:prstGeom prst="rect">
            <a:avLst/>
          </a:prstGeom>
          <a:noFill/>
        </p:spPr>
        <p:txBody>
          <a:bodyPr wrap="square" rtlCol="0">
            <a:spAutoFit/>
          </a:bodyPr>
          <a:lstStyle/>
          <a:p>
            <a:r>
              <a:rPr lang="zh-CN" altLang="en-US" sz="2000" b="1" dirty="0" smtClean="0"/>
              <a:t>拖动事件是由面板的拖动或者鼠标或手指的快速点击、拖动、释放而触发的。这个事件通常用于</a:t>
            </a:r>
            <a:r>
              <a:rPr lang="en-US" altLang="zh-CN" sz="2000" b="1" dirty="0" smtClean="0"/>
              <a:t>APP</a:t>
            </a:r>
            <a:r>
              <a:rPr lang="zh-CN" altLang="en-US" sz="2000" b="1" dirty="0" smtClean="0"/>
              <a:t>原型中的幻灯和导航。最常用的使用方法是配合【设置面板状态】到【下一个】</a:t>
            </a:r>
            <a:r>
              <a:rPr lang="en-US" altLang="zh-CN" sz="2000" b="1" dirty="0" smtClean="0"/>
              <a:t>/</a:t>
            </a:r>
            <a:r>
              <a:rPr lang="zh-CN" altLang="en-US" sz="2000" b="1" dirty="0" smtClean="0"/>
              <a:t>【上一个】，比如</a:t>
            </a:r>
            <a:r>
              <a:rPr lang="en-US" altLang="zh-CN" sz="2000" b="1" dirty="0" smtClean="0"/>
              <a:t>APP</a:t>
            </a:r>
            <a:r>
              <a:rPr lang="zh-CN" altLang="en-US" sz="2000" b="1" dirty="0" smtClean="0"/>
              <a:t>中的幻灯轮播交互</a:t>
            </a:r>
            <a:endParaRPr lang="zh-CN" altLang="en-US" sz="2000" b="1" dirty="0" smtClean="0"/>
          </a:p>
          <a:p>
            <a:endParaRPr lang="zh-CN" altLang="en-US" sz="2000" b="1"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2011680" cy="46037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动态面板事件</a:t>
            </a:r>
            <a:endParaRPr lang="zh-CN" altLang="en-US" sz="2400" dirty="0" smtClean="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1563"/>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右箭头 15"/>
          <p:cNvSpPr/>
          <p:nvPr/>
        </p:nvSpPr>
        <p:spPr>
          <a:xfrm>
            <a:off x="1182354" y="6107185"/>
            <a:ext cx="10679679" cy="38376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1097280" cy="46037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滚动时</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38" name="文本框 69"/>
          <p:cNvSpPr txBox="1"/>
          <p:nvPr/>
        </p:nvSpPr>
        <p:spPr>
          <a:xfrm>
            <a:off x="3822700" y="1878965"/>
            <a:ext cx="7919085" cy="1014730"/>
          </a:xfrm>
          <a:prstGeom prst="rect">
            <a:avLst/>
          </a:prstGeom>
          <a:noFill/>
        </p:spPr>
        <p:txBody>
          <a:bodyPr wrap="square" rtlCol="0">
            <a:spAutoFit/>
          </a:bodyPr>
          <a:lstStyle/>
          <a:p>
            <a:r>
              <a:rPr lang="zh-CN" altLang="en-US" sz="2000" b="1" dirty="0" smtClean="0"/>
              <a:t>动态面板的滚动事件是由动态面板滚动条的滚动触发的。要触发特定的滚动位置交互，可以添加条件</a:t>
            </a:r>
            <a:endParaRPr lang="zh-CN" altLang="en-US" sz="2000" b="1" dirty="0" smtClean="0"/>
          </a:p>
          <a:p>
            <a:endParaRPr lang="zh-CN" altLang="en-US" sz="2000"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34851" y="2665927"/>
            <a:ext cx="4924810" cy="1107996"/>
          </a:xfrm>
          <a:prstGeom prst="rect">
            <a:avLst/>
          </a:prstGeom>
          <a:noFill/>
        </p:spPr>
        <p:txBody>
          <a:bodyPr wrap="none" rtlCol="0">
            <a:spAutoFit/>
          </a:bodyPr>
          <a:lstStyle/>
          <a:p>
            <a:r>
              <a:rPr lang="en-US" altLang="zh-CN" sz="6600" b="1" dirty="0" smtClean="0">
                <a:solidFill>
                  <a:srgbClr val="2C70AE"/>
                </a:solidFill>
                <a:latin typeface="微软雅黑" panose="020B0503020204020204" pitchFamily="34" charset="-122"/>
                <a:ea typeface="微软雅黑" panose="020B0503020204020204" pitchFamily="34" charset="-122"/>
              </a:rPr>
              <a:t>CONTENTS</a:t>
            </a:r>
            <a:endParaRPr lang="zh-CN" altLang="en-US" sz="6600" b="1" dirty="0">
              <a:solidFill>
                <a:srgbClr val="2C70AE"/>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5537200" y="0"/>
            <a:ext cx="6833235" cy="6858000"/>
            <a:chOff x="8452" y="0"/>
            <a:chExt cx="10761" cy="10800"/>
          </a:xfrm>
        </p:grpSpPr>
        <p:grpSp>
          <p:nvGrpSpPr>
            <p:cNvPr id="2" name="组合 1"/>
            <p:cNvGrpSpPr/>
            <p:nvPr/>
          </p:nvGrpSpPr>
          <p:grpSpPr>
            <a:xfrm>
              <a:off x="13162" y="178"/>
              <a:ext cx="4708" cy="872"/>
              <a:chOff x="9451" y="1742"/>
              <a:chExt cx="3651" cy="872"/>
            </a:xfrm>
          </p:grpSpPr>
          <p:sp>
            <p:nvSpPr>
              <p:cNvPr id="7" name="矩形 6"/>
              <p:cNvSpPr/>
              <p:nvPr/>
            </p:nvSpPr>
            <p:spPr>
              <a:xfrm>
                <a:off x="9451" y="1742"/>
                <a:ext cx="3651" cy="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9974" y="1887"/>
                <a:ext cx="2320" cy="580"/>
              </a:xfrm>
              <a:prstGeom prst="rect">
                <a:avLst/>
              </a:prstGeom>
              <a:noFill/>
            </p:spPr>
            <p:txBody>
              <a:bodyPr wrap="square"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1</a:t>
                </a:r>
                <a:r>
                  <a:rPr lang="zh-CN" altLang="en-US" b="1" dirty="0" smtClean="0">
                    <a:solidFill>
                      <a:schemeClr val="bg1"/>
                    </a:solidFill>
                    <a:latin typeface="微软雅黑" panose="020B0503020204020204" pitchFamily="34" charset="-122"/>
                    <a:ea typeface="微软雅黑" panose="020B0503020204020204" pitchFamily="34" charset="-122"/>
                  </a:rPr>
                  <a:t>、基础交互</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3162" y="1606"/>
              <a:ext cx="4733" cy="872"/>
              <a:chOff x="9472" y="3094"/>
              <a:chExt cx="3651" cy="872"/>
            </a:xfrm>
          </p:grpSpPr>
          <p:sp>
            <p:nvSpPr>
              <p:cNvPr id="8" name="矩形 7"/>
              <p:cNvSpPr/>
              <p:nvPr/>
            </p:nvSpPr>
            <p:spPr>
              <a:xfrm>
                <a:off x="9472" y="3094"/>
                <a:ext cx="3651" cy="872"/>
              </a:xfrm>
              <a:prstGeom prst="rect">
                <a:avLst/>
              </a:prstGeom>
              <a:solidFill>
                <a:srgbClr val="8FD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9974" y="3239"/>
                <a:ext cx="2905" cy="580"/>
              </a:xfrm>
              <a:prstGeom prst="rect">
                <a:avLst/>
              </a:prstGeom>
              <a:noFill/>
            </p:spPr>
            <p:txBody>
              <a:bodyPr wrap="square"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3</a:t>
                </a:r>
                <a:r>
                  <a:rPr lang="zh-CN" altLang="en-US" b="1" dirty="0" smtClean="0">
                    <a:solidFill>
                      <a:schemeClr val="bg1"/>
                    </a:solidFill>
                    <a:latin typeface="微软雅黑" panose="020B0503020204020204" pitchFamily="34" charset="-122"/>
                    <a:ea typeface="微软雅黑" panose="020B0503020204020204" pitchFamily="34" charset="-122"/>
                  </a:rPr>
                  <a:t>、动态面板高级应用</a:t>
                </a:r>
                <a:endParaRPr lang="zh-CN" altLang="en-US" b="1" dirty="0" smtClean="0">
                  <a:solidFill>
                    <a:schemeClr val="bg1"/>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8453" y="903"/>
              <a:ext cx="4709" cy="872"/>
              <a:chOff x="9492" y="4446"/>
              <a:chExt cx="3651" cy="872"/>
            </a:xfrm>
          </p:grpSpPr>
          <p:sp>
            <p:nvSpPr>
              <p:cNvPr id="9" name="矩形 8"/>
              <p:cNvSpPr/>
              <p:nvPr/>
            </p:nvSpPr>
            <p:spPr>
              <a:xfrm>
                <a:off x="9492" y="4446"/>
                <a:ext cx="3651" cy="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9974" y="4569"/>
                <a:ext cx="2333" cy="580"/>
              </a:xfrm>
              <a:prstGeom prst="rect">
                <a:avLst/>
              </a:prstGeom>
              <a:noFill/>
            </p:spPr>
            <p:txBody>
              <a:bodyPr wrap="square"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2</a:t>
                </a:r>
                <a:r>
                  <a:rPr lang="zh-CN" altLang="en-US" b="1" dirty="0" smtClean="0">
                    <a:solidFill>
                      <a:schemeClr val="bg1"/>
                    </a:solidFill>
                    <a:latin typeface="微软雅黑" panose="020B0503020204020204" pitchFamily="34" charset="-122"/>
                    <a:ea typeface="微软雅黑" panose="020B0503020204020204" pitchFamily="34" charset="-122"/>
                  </a:rPr>
                  <a:t>、母版基础</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8453" y="2331"/>
              <a:ext cx="4710" cy="872"/>
              <a:chOff x="9472" y="5798"/>
              <a:chExt cx="3651" cy="872"/>
            </a:xfrm>
          </p:grpSpPr>
          <p:sp>
            <p:nvSpPr>
              <p:cNvPr id="10" name="矩形 9"/>
              <p:cNvSpPr/>
              <p:nvPr/>
            </p:nvSpPr>
            <p:spPr>
              <a:xfrm>
                <a:off x="9472" y="5798"/>
                <a:ext cx="3651" cy="872"/>
              </a:xfrm>
              <a:prstGeom prst="rect">
                <a:avLst/>
              </a:prstGeom>
              <a:solidFill>
                <a:srgbClr val="8FD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9974" y="5887"/>
                <a:ext cx="2333" cy="580"/>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rPr>
                  <a:t>4</a:t>
                </a:r>
                <a:r>
                  <a:rPr lang="zh-CN" altLang="en-US" b="1" dirty="0" smtClean="0">
                    <a:solidFill>
                      <a:schemeClr val="bg1"/>
                    </a:solidFill>
                    <a:latin typeface="微软雅黑" panose="020B0503020204020204" pitchFamily="34" charset="-122"/>
                    <a:ea typeface="微软雅黑" panose="020B0503020204020204" pitchFamily="34" charset="-122"/>
                  </a:rPr>
                  <a:t>、流程图</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13173" y="3000"/>
              <a:ext cx="4710" cy="872"/>
              <a:chOff x="9492" y="7150"/>
              <a:chExt cx="3651" cy="872"/>
            </a:xfrm>
          </p:grpSpPr>
          <p:sp>
            <p:nvSpPr>
              <p:cNvPr id="11" name="矩形 10"/>
              <p:cNvSpPr/>
              <p:nvPr/>
            </p:nvSpPr>
            <p:spPr>
              <a:xfrm>
                <a:off x="9492" y="7150"/>
                <a:ext cx="3651" cy="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9974" y="7295"/>
                <a:ext cx="2935" cy="580"/>
              </a:xfrm>
              <a:prstGeom prst="rect">
                <a:avLst/>
              </a:prstGeom>
              <a:noFill/>
            </p:spPr>
            <p:txBody>
              <a:bodyPr wrap="square"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5</a:t>
                </a:r>
                <a:r>
                  <a:rPr lang="zh-CN" altLang="en-US" b="1" dirty="0" smtClean="0">
                    <a:solidFill>
                      <a:schemeClr val="bg1"/>
                    </a:solidFill>
                    <a:latin typeface="微软雅黑" panose="020B0503020204020204" pitchFamily="34" charset="-122"/>
                    <a:ea typeface="微软雅黑" panose="020B0503020204020204" pitchFamily="34" charset="-122"/>
                  </a:rPr>
                  <a:t>、自定义元件库</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13149" y="4450"/>
              <a:ext cx="4733" cy="872"/>
              <a:chOff x="9472" y="5798"/>
              <a:chExt cx="3651" cy="872"/>
            </a:xfrm>
          </p:grpSpPr>
          <p:sp>
            <p:nvSpPr>
              <p:cNvPr id="23" name="矩形 22"/>
              <p:cNvSpPr/>
              <p:nvPr/>
            </p:nvSpPr>
            <p:spPr>
              <a:xfrm>
                <a:off x="9472" y="5798"/>
                <a:ext cx="3651" cy="872"/>
              </a:xfrm>
              <a:prstGeom prst="rect">
                <a:avLst/>
              </a:prstGeom>
              <a:solidFill>
                <a:srgbClr val="8FD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nvSpPr>
            <p:spPr>
              <a:xfrm>
                <a:off x="9974" y="5887"/>
                <a:ext cx="2916" cy="580"/>
              </a:xfrm>
              <a:prstGeom prst="rect">
                <a:avLst/>
              </a:prstGeom>
              <a:noFill/>
            </p:spPr>
            <p:txBody>
              <a:bodyPr wrap="square" rtlCol="0">
                <a:spAutoFit/>
              </a:bodyPr>
              <a:p>
                <a:r>
                  <a:rPr lang="en-US" altLang="zh-CN" b="1" dirty="0">
                    <a:solidFill>
                      <a:schemeClr val="bg1"/>
                    </a:solidFill>
                    <a:latin typeface="微软雅黑" panose="020B0503020204020204" pitchFamily="34" charset="-122"/>
                    <a:ea typeface="微软雅黑" panose="020B0503020204020204" pitchFamily="34" charset="-122"/>
                  </a:rPr>
                  <a:t>7</a:t>
                </a:r>
                <a:r>
                  <a:rPr lang="zh-CN" altLang="en-US" b="1" dirty="0" smtClean="0">
                    <a:solidFill>
                      <a:schemeClr val="bg1"/>
                    </a:solidFill>
                    <a:latin typeface="微软雅黑" panose="020B0503020204020204" pitchFamily="34" charset="-122"/>
                    <a:ea typeface="微软雅黑" panose="020B0503020204020204" pitchFamily="34" charset="-122"/>
                  </a:rPr>
                  <a:t>、团队项目概述</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8463" y="3725"/>
              <a:ext cx="4710" cy="872"/>
              <a:chOff x="9492" y="7150"/>
              <a:chExt cx="3651" cy="872"/>
            </a:xfrm>
          </p:grpSpPr>
          <p:sp>
            <p:nvSpPr>
              <p:cNvPr id="26" name="矩形 25"/>
              <p:cNvSpPr/>
              <p:nvPr/>
            </p:nvSpPr>
            <p:spPr>
              <a:xfrm>
                <a:off x="9492" y="7150"/>
                <a:ext cx="3651" cy="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9974" y="7295"/>
                <a:ext cx="2333" cy="580"/>
              </a:xfrm>
              <a:prstGeom prst="rect">
                <a:avLst/>
              </a:prstGeom>
              <a:noFill/>
            </p:spPr>
            <p:txBody>
              <a:bodyPr wrap="square" rtlCol="0">
                <a:spAutoFit/>
              </a:bodyPr>
              <a:p>
                <a:r>
                  <a:rPr lang="en-US" altLang="zh-CN" b="1" dirty="0" smtClean="0">
                    <a:solidFill>
                      <a:schemeClr val="bg1"/>
                    </a:solidFill>
                    <a:latin typeface="微软雅黑" panose="020B0503020204020204" pitchFamily="34" charset="-122"/>
                    <a:ea typeface="微软雅黑" panose="020B0503020204020204" pitchFamily="34" charset="-122"/>
                  </a:rPr>
                  <a:t>6</a:t>
                </a:r>
                <a:r>
                  <a:rPr lang="zh-CN" altLang="en-US" b="1" dirty="0" smtClean="0">
                    <a:solidFill>
                      <a:schemeClr val="bg1"/>
                    </a:solidFill>
                    <a:latin typeface="微软雅黑" panose="020B0503020204020204" pitchFamily="34" charset="-122"/>
                    <a:ea typeface="微软雅黑" panose="020B0503020204020204" pitchFamily="34" charset="-122"/>
                  </a:rPr>
                  <a:t>、高级交互</a:t>
                </a:r>
                <a:endParaRPr lang="zh-CN" altLang="en-US" b="1" dirty="0" smtClean="0">
                  <a:solidFill>
                    <a:schemeClr val="bg1"/>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8453" y="5119"/>
              <a:ext cx="4711" cy="872"/>
              <a:chOff x="9472" y="5798"/>
              <a:chExt cx="3651" cy="872"/>
            </a:xfrm>
          </p:grpSpPr>
          <p:sp>
            <p:nvSpPr>
              <p:cNvPr id="29" name="矩形 28"/>
              <p:cNvSpPr/>
              <p:nvPr/>
            </p:nvSpPr>
            <p:spPr>
              <a:xfrm>
                <a:off x="9472" y="5798"/>
                <a:ext cx="3651" cy="872"/>
              </a:xfrm>
              <a:prstGeom prst="rect">
                <a:avLst/>
              </a:prstGeom>
              <a:solidFill>
                <a:srgbClr val="8FD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9974" y="5887"/>
                <a:ext cx="2675" cy="580"/>
              </a:xfrm>
              <a:prstGeom prst="rect">
                <a:avLst/>
              </a:prstGeom>
              <a:noFill/>
            </p:spPr>
            <p:txBody>
              <a:bodyPr wrap="square" rtlCol="0">
                <a:spAutoFit/>
              </a:bodyPr>
              <a:p>
                <a:r>
                  <a:rPr lang="en-US" altLang="zh-CN" b="1" dirty="0">
                    <a:solidFill>
                      <a:schemeClr val="bg1"/>
                    </a:solidFill>
                    <a:latin typeface="微软雅黑" panose="020B0503020204020204" pitchFamily="34" charset="-122"/>
                    <a:ea typeface="微软雅黑" panose="020B0503020204020204" pitchFamily="34" charset="-122"/>
                  </a:rPr>
                  <a:t>8</a:t>
                </a:r>
                <a:r>
                  <a:rPr lang="zh-CN" altLang="en-US" b="1" dirty="0" smtClean="0">
                    <a:solidFill>
                      <a:schemeClr val="bg1"/>
                    </a:solidFill>
                    <a:latin typeface="微软雅黑" panose="020B0503020204020204" pitchFamily="34" charset="-122"/>
                    <a:ea typeface="微软雅黑" panose="020B0503020204020204" pitchFamily="34" charset="-122"/>
                  </a:rPr>
                  <a:t>、</a:t>
                </a:r>
                <a:r>
                  <a:rPr lang="en-US" altLang="zh-CN" b="1" dirty="0" smtClean="0">
                    <a:solidFill>
                      <a:schemeClr val="bg1"/>
                    </a:solidFill>
                    <a:latin typeface="微软雅黑" panose="020B0503020204020204" pitchFamily="34" charset="-122"/>
                    <a:ea typeface="微软雅黑" panose="020B0503020204020204" pitchFamily="34" charset="-122"/>
                  </a:rPr>
                  <a:t>Axshare</a:t>
                </a:r>
                <a:r>
                  <a:rPr lang="zh-CN" altLang="en-US" b="1" dirty="0" smtClean="0">
                    <a:solidFill>
                      <a:schemeClr val="bg1"/>
                    </a:solidFill>
                    <a:latin typeface="微软雅黑" panose="020B0503020204020204" pitchFamily="34" charset="-122"/>
                    <a:ea typeface="微软雅黑" panose="020B0503020204020204" pitchFamily="34" charset="-122"/>
                  </a:rPr>
                  <a:t>概述</a:t>
                </a:r>
                <a:endParaRPr lang="zh-CN" altLang="en-US" b="1" dirty="0" smtClean="0">
                  <a:solidFill>
                    <a:schemeClr val="bg1"/>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13185" y="5788"/>
              <a:ext cx="4710" cy="872"/>
              <a:chOff x="9492" y="7150"/>
              <a:chExt cx="3651" cy="872"/>
            </a:xfrm>
          </p:grpSpPr>
          <p:sp>
            <p:nvSpPr>
              <p:cNvPr id="32" name="矩形 31"/>
              <p:cNvSpPr/>
              <p:nvPr/>
            </p:nvSpPr>
            <p:spPr>
              <a:xfrm>
                <a:off x="9492" y="7150"/>
                <a:ext cx="3651" cy="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文本框 32"/>
              <p:cNvSpPr txBox="1"/>
              <p:nvPr/>
            </p:nvSpPr>
            <p:spPr>
              <a:xfrm>
                <a:off x="9974" y="7295"/>
                <a:ext cx="2333" cy="580"/>
              </a:xfrm>
              <a:prstGeom prst="rect">
                <a:avLst/>
              </a:prstGeom>
              <a:noFill/>
            </p:spPr>
            <p:txBody>
              <a:bodyPr wrap="square" rtlCol="0">
                <a:spAutoFit/>
              </a:bodyPr>
              <a:p>
                <a:r>
                  <a:rPr lang="en-US" altLang="zh-CN" b="1" dirty="0" smtClean="0">
                    <a:solidFill>
                      <a:schemeClr val="bg1"/>
                    </a:solidFill>
                    <a:latin typeface="微软雅黑" panose="020B0503020204020204" pitchFamily="34" charset="-122"/>
                    <a:ea typeface="微软雅黑" panose="020B0503020204020204" pitchFamily="34" charset="-122"/>
                  </a:rPr>
                  <a:t>9</a:t>
                </a:r>
                <a:r>
                  <a:rPr lang="zh-CN" altLang="en-US" b="1" dirty="0" smtClean="0">
                    <a:solidFill>
                      <a:schemeClr val="bg1"/>
                    </a:solidFill>
                    <a:latin typeface="微软雅黑" panose="020B0503020204020204" pitchFamily="34" charset="-122"/>
                    <a:ea typeface="微软雅黑" panose="020B0503020204020204" pitchFamily="34" charset="-122"/>
                  </a:rPr>
                  <a:t>、自适应视图</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8452" y="6515"/>
              <a:ext cx="4710" cy="872"/>
              <a:chOff x="9492" y="7150"/>
              <a:chExt cx="3651" cy="872"/>
            </a:xfrm>
          </p:grpSpPr>
          <p:sp>
            <p:nvSpPr>
              <p:cNvPr id="35" name="矩形 34"/>
              <p:cNvSpPr/>
              <p:nvPr/>
            </p:nvSpPr>
            <p:spPr>
              <a:xfrm>
                <a:off x="9492" y="7150"/>
                <a:ext cx="3651" cy="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文本框 35"/>
              <p:cNvSpPr txBox="1"/>
              <p:nvPr/>
            </p:nvSpPr>
            <p:spPr>
              <a:xfrm>
                <a:off x="9974" y="7295"/>
                <a:ext cx="2697" cy="580"/>
              </a:xfrm>
              <a:prstGeom prst="rect">
                <a:avLst/>
              </a:prstGeom>
              <a:noFill/>
            </p:spPr>
            <p:txBody>
              <a:bodyPr wrap="square" rtlCol="0">
                <a:spAutoFit/>
              </a:bodyPr>
              <a:p>
                <a:r>
                  <a:rPr lang="en-US" altLang="zh-CN" b="1" dirty="0" smtClean="0">
                    <a:solidFill>
                      <a:schemeClr val="bg1"/>
                    </a:solidFill>
                    <a:latin typeface="微软雅黑" panose="020B0503020204020204" pitchFamily="34" charset="-122"/>
                    <a:ea typeface="微软雅黑" panose="020B0503020204020204" pitchFamily="34" charset="-122"/>
                  </a:rPr>
                  <a:t>10</a:t>
                </a:r>
                <a:r>
                  <a:rPr lang="zh-CN" altLang="en-US" b="1" dirty="0" smtClean="0">
                    <a:solidFill>
                      <a:schemeClr val="bg1"/>
                    </a:solidFill>
                    <a:latin typeface="微软雅黑" panose="020B0503020204020204" pitchFamily="34" charset="-122"/>
                    <a:ea typeface="微软雅黑" panose="020B0503020204020204" pitchFamily="34" charset="-122"/>
                  </a:rPr>
                  <a:t>、</a:t>
                </a:r>
                <a:r>
                  <a:rPr lang="en-US" altLang="zh-CN" b="1" dirty="0" smtClean="0">
                    <a:solidFill>
                      <a:schemeClr val="bg1"/>
                    </a:solidFill>
                    <a:latin typeface="微软雅黑" panose="020B0503020204020204" pitchFamily="34" charset="-122"/>
                    <a:ea typeface="微软雅黑" panose="020B0503020204020204" pitchFamily="34" charset="-122"/>
                  </a:rPr>
                  <a:t>APP</a:t>
                </a:r>
                <a:r>
                  <a:rPr lang="zh-CN" altLang="en-US" b="1" dirty="0" smtClean="0">
                    <a:solidFill>
                      <a:schemeClr val="bg1"/>
                    </a:solidFill>
                    <a:latin typeface="微软雅黑" panose="020B0503020204020204" pitchFamily="34" charset="-122"/>
                    <a:ea typeface="微软雅黑" panose="020B0503020204020204" pitchFamily="34" charset="-122"/>
                  </a:rPr>
                  <a:t>原型模板</a:t>
                </a:r>
                <a:endParaRPr lang="zh-CN" altLang="en-US" b="1" dirty="0" smtClean="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13185" y="7240"/>
              <a:ext cx="6029" cy="872"/>
              <a:chOff x="9472" y="5798"/>
              <a:chExt cx="4672" cy="872"/>
            </a:xfrm>
          </p:grpSpPr>
          <p:sp>
            <p:nvSpPr>
              <p:cNvPr id="38" name="矩形 37"/>
              <p:cNvSpPr/>
              <p:nvPr/>
            </p:nvSpPr>
            <p:spPr>
              <a:xfrm>
                <a:off x="9472" y="5798"/>
                <a:ext cx="4672" cy="872"/>
              </a:xfrm>
              <a:prstGeom prst="rect">
                <a:avLst/>
              </a:prstGeom>
              <a:solidFill>
                <a:srgbClr val="8FD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文本框 38"/>
              <p:cNvSpPr txBox="1"/>
              <p:nvPr/>
            </p:nvSpPr>
            <p:spPr>
              <a:xfrm>
                <a:off x="9473" y="5887"/>
                <a:ext cx="4671" cy="580"/>
              </a:xfrm>
              <a:prstGeom prst="rect">
                <a:avLst/>
              </a:prstGeom>
              <a:noFill/>
            </p:spPr>
            <p:txBody>
              <a:bodyPr wrap="square" rtlCol="0">
                <a:spAutoFit/>
              </a:bodyPr>
              <a:p>
                <a:r>
                  <a:rPr lang="en-US" altLang="zh-CN" b="1" dirty="0">
                    <a:solidFill>
                      <a:schemeClr val="bg1"/>
                    </a:solidFill>
                    <a:latin typeface="微软雅黑" panose="020B0503020204020204" pitchFamily="34" charset="-122"/>
                    <a:ea typeface="微软雅黑" panose="020B0503020204020204" pitchFamily="34" charset="-122"/>
                  </a:rPr>
                  <a:t>11</a:t>
                </a:r>
                <a:r>
                  <a:rPr lang="zh-CN" altLang="en-US" b="1" dirty="0" smtClean="0">
                    <a:solidFill>
                      <a:schemeClr val="bg1"/>
                    </a:solidFill>
                    <a:latin typeface="微软雅黑" panose="020B0503020204020204" pitchFamily="34" charset="-122"/>
                    <a:ea typeface="微软雅黑" panose="020B0503020204020204" pitchFamily="34" charset="-122"/>
                  </a:rPr>
                  <a:t>、</a:t>
                </a:r>
                <a:r>
                  <a:rPr lang="zh-CN" altLang="en-US" b="1" dirty="0" smtClean="0">
                    <a:solidFill>
                      <a:schemeClr val="bg1"/>
                    </a:solidFill>
                    <a:latin typeface="微软雅黑" panose="020B0503020204020204" pitchFamily="34" charset="-122"/>
                    <a:ea typeface="微软雅黑" panose="020B0503020204020204" pitchFamily="34" charset="-122"/>
                    <a:sym typeface="+mn-ea"/>
                  </a:rPr>
                  <a:t>在真实的移动设备里预览原型</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8454" y="7925"/>
              <a:ext cx="4711" cy="872"/>
              <a:chOff x="9472" y="5798"/>
              <a:chExt cx="3651" cy="872"/>
            </a:xfrm>
          </p:grpSpPr>
          <p:sp>
            <p:nvSpPr>
              <p:cNvPr id="41" name="矩形 40"/>
              <p:cNvSpPr/>
              <p:nvPr/>
            </p:nvSpPr>
            <p:spPr>
              <a:xfrm>
                <a:off x="9472" y="5798"/>
                <a:ext cx="3651" cy="872"/>
              </a:xfrm>
              <a:prstGeom prst="rect">
                <a:avLst/>
              </a:prstGeom>
              <a:solidFill>
                <a:srgbClr val="8FD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文本框 41"/>
              <p:cNvSpPr txBox="1"/>
              <p:nvPr/>
            </p:nvSpPr>
            <p:spPr>
              <a:xfrm>
                <a:off x="9974" y="5887"/>
                <a:ext cx="2933" cy="580"/>
              </a:xfrm>
              <a:prstGeom prst="rect">
                <a:avLst/>
              </a:prstGeom>
              <a:noFill/>
            </p:spPr>
            <p:txBody>
              <a:bodyPr wrap="square" rtlCol="0">
                <a:spAutoFit/>
              </a:bodyPr>
              <a:p>
                <a:r>
                  <a:rPr lang="en-US" altLang="zh-CN" b="1" dirty="0" smtClean="0">
                    <a:solidFill>
                      <a:schemeClr val="bg1"/>
                    </a:solidFill>
                    <a:latin typeface="微软雅黑" panose="020B0503020204020204" pitchFamily="34" charset="-122"/>
                    <a:ea typeface="微软雅黑" panose="020B0503020204020204" pitchFamily="34" charset="-122"/>
                  </a:rPr>
                  <a:t>12</a:t>
                </a:r>
                <a:r>
                  <a:rPr lang="zh-CN" altLang="en-US" b="1" dirty="0" smtClean="0">
                    <a:solidFill>
                      <a:schemeClr val="bg1"/>
                    </a:solidFill>
                    <a:latin typeface="微软雅黑" panose="020B0503020204020204" pitchFamily="34" charset="-122"/>
                    <a:ea typeface="微软雅黑" panose="020B0503020204020204" pitchFamily="34" charset="-122"/>
                  </a:rPr>
                  <a:t>、</a:t>
                </a:r>
                <a:r>
                  <a:rPr lang="en-US" altLang="zh-CN" b="1" dirty="0" smtClean="0">
                    <a:solidFill>
                      <a:schemeClr val="bg1"/>
                    </a:solidFill>
                    <a:latin typeface="微软雅黑" panose="020B0503020204020204" pitchFamily="34" charset="-122"/>
                    <a:ea typeface="微软雅黑" panose="020B0503020204020204" pitchFamily="34" charset="-122"/>
                    <a:sym typeface="+mn-ea"/>
                  </a:rPr>
                  <a:t>Axure </a:t>
                </a:r>
                <a:r>
                  <a:rPr lang="zh-CN" altLang="en-US" b="1" dirty="0" smtClean="0">
                    <a:solidFill>
                      <a:schemeClr val="bg1"/>
                    </a:solidFill>
                    <a:latin typeface="微软雅黑" panose="020B0503020204020204" pitchFamily="34" charset="-122"/>
                    <a:ea typeface="微软雅黑" panose="020B0503020204020204" pitchFamily="34" charset="-122"/>
                    <a:sym typeface="+mn-ea"/>
                  </a:rPr>
                  <a:t>规范文档</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13165" y="8691"/>
              <a:ext cx="4710" cy="872"/>
              <a:chOff x="9492" y="7150"/>
              <a:chExt cx="3651" cy="872"/>
            </a:xfrm>
          </p:grpSpPr>
          <p:sp>
            <p:nvSpPr>
              <p:cNvPr id="44" name="矩形 43"/>
              <p:cNvSpPr/>
              <p:nvPr/>
            </p:nvSpPr>
            <p:spPr>
              <a:xfrm>
                <a:off x="9492" y="7150"/>
                <a:ext cx="3651" cy="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文本框 44"/>
              <p:cNvSpPr txBox="1"/>
              <p:nvPr/>
            </p:nvSpPr>
            <p:spPr>
              <a:xfrm>
                <a:off x="9974" y="7295"/>
                <a:ext cx="2333" cy="580"/>
              </a:xfrm>
              <a:prstGeom prst="rect">
                <a:avLst/>
              </a:prstGeom>
              <a:noFill/>
            </p:spPr>
            <p:txBody>
              <a:bodyPr wrap="square" rtlCol="0">
                <a:spAutoFit/>
              </a:bodyPr>
              <a:p>
                <a:r>
                  <a:rPr lang="en-US" altLang="zh-CN" b="1" dirty="0" smtClean="0">
                    <a:solidFill>
                      <a:schemeClr val="bg1"/>
                    </a:solidFill>
                    <a:latin typeface="微软雅黑" panose="020B0503020204020204" pitchFamily="34" charset="-122"/>
                    <a:ea typeface="微软雅黑" panose="020B0503020204020204" pitchFamily="34" charset="-122"/>
                  </a:rPr>
                  <a:t>13</a:t>
                </a:r>
                <a:r>
                  <a:rPr lang="zh-CN" altLang="en-US" b="1" dirty="0" smtClean="0">
                    <a:solidFill>
                      <a:schemeClr val="bg1"/>
                    </a:solidFill>
                    <a:latin typeface="微软雅黑" panose="020B0503020204020204" pitchFamily="34" charset="-122"/>
                    <a:ea typeface="微软雅黑" panose="020B0503020204020204" pitchFamily="34" charset="-122"/>
                  </a:rPr>
                  <a:t>、小组分工</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8452" y="9416"/>
              <a:ext cx="4710" cy="872"/>
              <a:chOff x="9492" y="7150"/>
              <a:chExt cx="3651" cy="872"/>
            </a:xfrm>
          </p:grpSpPr>
          <p:sp>
            <p:nvSpPr>
              <p:cNvPr id="47" name="矩形 46"/>
              <p:cNvSpPr/>
              <p:nvPr/>
            </p:nvSpPr>
            <p:spPr>
              <a:xfrm>
                <a:off x="9492" y="7150"/>
                <a:ext cx="3651" cy="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文本框 47"/>
              <p:cNvSpPr txBox="1"/>
              <p:nvPr/>
            </p:nvSpPr>
            <p:spPr>
              <a:xfrm>
                <a:off x="9974" y="7295"/>
                <a:ext cx="2333" cy="580"/>
              </a:xfrm>
              <a:prstGeom prst="rect">
                <a:avLst/>
              </a:prstGeom>
              <a:noFill/>
            </p:spPr>
            <p:txBody>
              <a:bodyPr wrap="square" rtlCol="0">
                <a:spAutoFit/>
              </a:bodyPr>
              <a:p>
                <a:r>
                  <a:rPr lang="en-US" altLang="zh-CN" b="1" dirty="0" smtClean="0">
                    <a:solidFill>
                      <a:schemeClr val="bg1"/>
                    </a:solidFill>
                    <a:latin typeface="微软雅黑" panose="020B0503020204020204" pitchFamily="34" charset="-122"/>
                    <a:ea typeface="微软雅黑" panose="020B0503020204020204" pitchFamily="34" charset="-122"/>
                  </a:rPr>
                  <a:t>14</a:t>
                </a:r>
                <a:r>
                  <a:rPr lang="zh-CN" altLang="en-US" b="1" dirty="0" smtClean="0">
                    <a:solidFill>
                      <a:schemeClr val="bg1"/>
                    </a:solidFill>
                    <a:latin typeface="微软雅黑" panose="020B0503020204020204" pitchFamily="34" charset="-122"/>
                    <a:ea typeface="微软雅黑" panose="020B0503020204020204" pitchFamily="34" charset="-122"/>
                  </a:rPr>
                  <a:t>、参考文献</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6" name="直接连接符 5"/>
            <p:cNvCxnSpPr/>
            <p:nvPr/>
          </p:nvCxnSpPr>
          <p:spPr>
            <a:xfrm>
              <a:off x="13162" y="0"/>
              <a:ext cx="0" cy="10800"/>
            </a:xfrm>
            <a:prstGeom prst="line">
              <a:avLst/>
            </a:prstGeom>
            <a:ln w="762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直角三角形 2"/>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5163" y="67660"/>
            <a:ext cx="1402080" cy="46037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拖动事件</a:t>
            </a:r>
            <a:endParaRPr lang="zh-CN" altLang="en-US" sz="2400" dirty="0" smtClean="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2326087" y="2228671"/>
            <a:ext cx="3274102" cy="3252928"/>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857731" y="2867505"/>
            <a:ext cx="280219" cy="295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173723" y="2867505"/>
            <a:ext cx="4129616" cy="1322070"/>
          </a:xfrm>
          <a:prstGeom prst="rect">
            <a:avLst/>
          </a:prstGeom>
          <a:noFill/>
        </p:spPr>
        <p:txBody>
          <a:bodyPr wrap="square" rtlCol="0">
            <a:spAutoFit/>
          </a:bodyPr>
          <a:lstStyle/>
          <a:p>
            <a:pPr algn="just"/>
            <a:r>
              <a:rPr lang="zh-CN" altLang="en-US" sz="1600" dirty="0">
                <a:solidFill>
                  <a:schemeClr val="bg1"/>
                </a:solidFill>
                <a:latin typeface="微软雅黑" panose="020B0503020204020204" pitchFamily="34" charset="-122"/>
                <a:ea typeface="微软雅黑" panose="020B0503020204020204" pitchFamily="34" charset="-122"/>
              </a:rPr>
              <a:t>【开始拖动时】、【正在拖动时】、【拖动结束时】这三个事件，允许你在拖动的每个阶段添加交互。如果你想让一个部件或者一组部件都能被拖动，就可以将他们放入拖动面板中</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516588" y="3470414"/>
            <a:ext cx="2019300" cy="645160"/>
          </a:xfrm>
          <a:prstGeom prst="rect">
            <a:avLst/>
          </a:prstGeom>
          <a:noFill/>
        </p:spPr>
        <p:txBody>
          <a:bodyPr wrap="none" rtlCol="0">
            <a:spAutoFit/>
          </a:bodyPr>
          <a:lstStyle/>
          <a:p>
            <a:r>
              <a:rPr lang="zh-CN" altLang="en-US" sz="3600" b="1" dirty="0" smtClean="0">
                <a:solidFill>
                  <a:schemeClr val="bg1"/>
                </a:solidFill>
              </a:rPr>
              <a:t>拖动事件</a:t>
            </a:r>
            <a:endParaRPr lang="zh-CN" altLang="en-US" sz="3600" b="1" dirty="0" smtClean="0">
              <a:solidFill>
                <a:schemeClr val="bg1"/>
              </a:solidFill>
            </a:endParaRPr>
          </a:p>
        </p:txBody>
      </p:sp>
      <p:sp>
        <p:nvSpPr>
          <p:cNvPr id="26" name="直角三角形 25"/>
          <p:cNvSpPr/>
          <p:nvPr/>
        </p:nvSpPr>
        <p:spPr>
          <a:xfrm rot="10800000">
            <a:off x="10426349" y="18554"/>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0252" y="170827"/>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0252" y="35935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53218" y="54787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rot="7424275">
            <a:off x="3601522" y="264778"/>
            <a:ext cx="5171474" cy="6535186"/>
          </a:xfrm>
          <a:custGeom>
            <a:avLst/>
            <a:gdLst>
              <a:gd name="connsiteX0" fmla="*/ 627111 w 5171474"/>
              <a:gd name="connsiteY0" fmla="*/ 4996729 h 6535186"/>
              <a:gd name="connsiteX1" fmla="*/ 897662 w 5171474"/>
              <a:gd name="connsiteY1" fmla="*/ 1161078 h 6535186"/>
              <a:gd name="connsiteX2" fmla="*/ 2035001 w 5171474"/>
              <a:gd name="connsiteY2" fmla="*/ 842612 h 6535186"/>
              <a:gd name="connsiteX3" fmla="*/ 2039894 w 5171474"/>
              <a:gd name="connsiteY3" fmla="*/ 842985 h 6535186"/>
              <a:gd name="connsiteX4" fmla="*/ 2462358 w 5171474"/>
              <a:gd name="connsiteY4" fmla="*/ 0 h 6535186"/>
              <a:gd name="connsiteX5" fmla="*/ 2993565 w 5171474"/>
              <a:gd name="connsiteY5" fmla="*/ 1059970 h 6535186"/>
              <a:gd name="connsiteX6" fmla="*/ 3023336 w 5171474"/>
              <a:gd name="connsiteY6" fmla="*/ 1071461 h 6535186"/>
              <a:gd name="connsiteX7" fmla="*/ 4544363 w 5171474"/>
              <a:gd name="connsiteY7" fmla="*/ 2380499 h 6535186"/>
              <a:gd name="connsiteX8" fmla="*/ 4273812 w 5171474"/>
              <a:gd name="connsiteY8" fmla="*/ 6216151 h 6535186"/>
              <a:gd name="connsiteX9" fmla="*/ 627111 w 5171474"/>
              <a:gd name="connsiteY9" fmla="*/ 4996729 h 6535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71474" h="6535186">
                <a:moveTo>
                  <a:pt x="627111" y="4996729"/>
                </a:moveTo>
                <a:cubicBezTo>
                  <a:pt x="-305187" y="3600809"/>
                  <a:pt x="-184058" y="1883530"/>
                  <a:pt x="897662" y="1161078"/>
                </a:cubicBezTo>
                <a:cubicBezTo>
                  <a:pt x="1235699" y="935311"/>
                  <a:pt x="1627542" y="833413"/>
                  <a:pt x="2035001" y="842612"/>
                </a:cubicBezTo>
                <a:lnTo>
                  <a:pt x="2039894" y="842985"/>
                </a:lnTo>
                <a:lnTo>
                  <a:pt x="2462358" y="0"/>
                </a:lnTo>
                <a:lnTo>
                  <a:pt x="2993565" y="1059970"/>
                </a:lnTo>
                <a:lnTo>
                  <a:pt x="3023336" y="1071461"/>
                </a:lnTo>
                <a:cubicBezTo>
                  <a:pt x="3594545" y="1321758"/>
                  <a:pt x="4136483" y="1769784"/>
                  <a:pt x="4544363" y="2380499"/>
                </a:cubicBezTo>
                <a:cubicBezTo>
                  <a:pt x="5476661" y="3776419"/>
                  <a:pt x="5355532" y="5493699"/>
                  <a:pt x="4273812" y="6216151"/>
                </a:cubicBezTo>
                <a:cubicBezTo>
                  <a:pt x="3192092" y="6938603"/>
                  <a:pt x="1559409" y="6392649"/>
                  <a:pt x="627111" y="4996729"/>
                </a:cubicBezTo>
                <a:close/>
              </a:path>
            </a:pathLst>
          </a:custGeom>
          <a:solidFill>
            <a:srgbClr val="2C7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69723" y="1922780"/>
            <a:ext cx="3416935" cy="1106805"/>
          </a:xfrm>
          <a:prstGeom prst="rect">
            <a:avLst/>
          </a:prstGeom>
          <a:noFill/>
        </p:spPr>
        <p:txBody>
          <a:bodyPr wrap="none" rtlCol="0">
            <a:spAutoFit/>
          </a:bodyPr>
          <a:lstStyle/>
          <a:p>
            <a:r>
              <a:rPr lang="en-US" altLang="zh-CN" sz="6600" b="1" dirty="0" smtClean="0">
                <a:solidFill>
                  <a:schemeClr val="bg1"/>
                </a:solidFill>
                <a:latin typeface="微软雅黑" panose="020B0503020204020204" pitchFamily="34" charset="-122"/>
                <a:ea typeface="微软雅黑" panose="020B0503020204020204" pitchFamily="34" charset="-122"/>
              </a:rPr>
              <a:t>PART  </a:t>
            </a:r>
            <a:r>
              <a:rPr lang="en-US" altLang="zh-CN" sz="6600" b="1" dirty="0" smtClean="0">
                <a:solidFill>
                  <a:srgbClr val="8FD152"/>
                </a:solidFill>
                <a:latin typeface="微软雅黑" panose="020B0503020204020204" pitchFamily="34" charset="-122"/>
                <a:ea typeface="微软雅黑" panose="020B0503020204020204" pitchFamily="34" charset="-122"/>
              </a:rPr>
              <a:t>4</a:t>
            </a:r>
            <a:endParaRPr lang="zh-CN" altLang="en-US" sz="6600" b="1" dirty="0">
              <a:solidFill>
                <a:srgbClr val="8FD152"/>
              </a:solidFill>
              <a:latin typeface="微软雅黑" panose="020B0503020204020204" pitchFamily="34" charset="-122"/>
              <a:ea typeface="微软雅黑" panose="020B0503020204020204" pitchFamily="34" charset="-122"/>
            </a:endParaRPr>
          </a:p>
        </p:txBody>
      </p:sp>
      <p:sp>
        <p:nvSpPr>
          <p:cNvPr id="4" name="文本框 3"/>
          <p:cNvSpPr txBox="1"/>
          <p:nvPr/>
        </p:nvSpPr>
        <p:spPr>
          <a:xfrm flipH="1">
            <a:off x="3854458" y="3075861"/>
            <a:ext cx="4011128" cy="706755"/>
          </a:xfrm>
          <a:prstGeom prst="rect">
            <a:avLst/>
          </a:prstGeom>
          <a:noFill/>
        </p:spPr>
        <p:txBody>
          <a:bodyPr wrap="square" rtlCol="0">
            <a:spAutoFit/>
          </a:bodyP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流程图</a:t>
            </a:r>
            <a:endParaRPr lang="zh-CN" altLang="en-US" sz="4000" b="1" dirty="0" smtClean="0">
              <a:solidFill>
                <a:schemeClr val="bg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069723" y="3017897"/>
            <a:ext cx="35803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069723" y="3859491"/>
            <a:ext cx="35803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直角三角形 2"/>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5163" y="67660"/>
            <a:ext cx="800219" cy="46166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概述</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2326087" y="2228671"/>
            <a:ext cx="3274102" cy="3252928"/>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857731" y="2867505"/>
            <a:ext cx="280219" cy="295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173723" y="2867505"/>
            <a:ext cx="4129616" cy="1076325"/>
          </a:xfrm>
          <a:prstGeom prst="rect">
            <a:avLst/>
          </a:prstGeom>
          <a:noFill/>
        </p:spPr>
        <p:txBody>
          <a:bodyPr wrap="square" rtlCol="0">
            <a:spAutoFit/>
          </a:bodyPr>
          <a:lstStyle/>
          <a:p>
            <a:pPr algn="just"/>
            <a:r>
              <a:rPr lang="zh-CN" altLang="en-US" sz="1600" dirty="0" smtClean="0">
                <a:solidFill>
                  <a:schemeClr val="bg1"/>
                </a:solidFill>
                <a:latin typeface="微软雅黑" panose="020B0503020204020204" pitchFamily="34" charset="-122"/>
                <a:ea typeface="微软雅黑" panose="020B0503020204020204" pitchFamily="34" charset="-122"/>
              </a:rPr>
              <a:t>在</a:t>
            </a:r>
            <a:r>
              <a:rPr lang="en-US" altLang="zh-CN" sz="1600" dirty="0" smtClean="0">
                <a:solidFill>
                  <a:schemeClr val="bg1"/>
                </a:solidFill>
                <a:latin typeface="微软雅黑" panose="020B0503020204020204" pitchFamily="34" charset="-122"/>
                <a:ea typeface="微软雅黑" panose="020B0503020204020204" pitchFamily="34" charset="-122"/>
              </a:rPr>
              <a:t>Axure</a:t>
            </a:r>
            <a:r>
              <a:rPr lang="zh-CN" altLang="en-US" sz="1600" dirty="0" smtClean="0">
                <a:solidFill>
                  <a:schemeClr val="bg1"/>
                </a:solidFill>
                <a:latin typeface="微软雅黑" panose="020B0503020204020204" pitchFamily="34" charset="-122"/>
                <a:ea typeface="微软雅黑" panose="020B0503020204020204" pitchFamily="34" charset="-122"/>
              </a:rPr>
              <a:t>中使用流程图可以对各种过程进行交流，包括用例，页面流程和业务流程</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gn="just"/>
            <a:endParaRPr lang="en-US" altLang="zh-CN" sz="1600" dirty="0">
              <a:solidFill>
                <a:schemeClr val="bg1"/>
              </a:solidFill>
              <a:latin typeface="微软雅黑" panose="020B0503020204020204" pitchFamily="34" charset="-122"/>
              <a:ea typeface="微软雅黑" panose="020B0503020204020204" pitchFamily="34" charset="-122"/>
            </a:endParaRPr>
          </a:p>
          <a:p>
            <a:pPr algn="just"/>
            <a:r>
              <a:rPr lang="zh-CN" altLang="en-US" sz="1600" dirty="0" smtClean="0">
                <a:solidFill>
                  <a:schemeClr val="bg1"/>
                </a:solidFill>
                <a:latin typeface="微软雅黑" panose="020B0503020204020204" pitchFamily="34" charset="-122"/>
                <a:ea typeface="微软雅黑" panose="020B0503020204020204" pitchFamily="34" charset="-122"/>
              </a:rPr>
              <a:t>以下是对流程图的基本介绍</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304361" y="3470414"/>
            <a:ext cx="1316386" cy="769441"/>
          </a:xfrm>
          <a:prstGeom prst="rect">
            <a:avLst/>
          </a:prstGeom>
          <a:noFill/>
        </p:spPr>
        <p:txBody>
          <a:bodyPr wrap="none" rtlCol="0">
            <a:spAutoFit/>
          </a:bodyPr>
          <a:lstStyle/>
          <a:p>
            <a:r>
              <a:rPr lang="zh-CN" altLang="en-US" sz="4400" b="1" dirty="0" smtClean="0">
                <a:solidFill>
                  <a:schemeClr val="bg1"/>
                </a:solidFill>
              </a:rPr>
              <a:t>概述</a:t>
            </a:r>
            <a:endParaRPr lang="zh-CN" altLang="en-US" sz="4400" b="1" dirty="0">
              <a:solidFill>
                <a:schemeClr val="bg1"/>
              </a:solidFill>
            </a:endParaRPr>
          </a:p>
        </p:txBody>
      </p:sp>
      <p:sp>
        <p:nvSpPr>
          <p:cNvPr id="26" name="直角三角形 25"/>
          <p:cNvSpPr/>
          <p:nvPr/>
        </p:nvSpPr>
        <p:spPr>
          <a:xfrm rot="10800000">
            <a:off x="10426349" y="18554"/>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0252" y="170827"/>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0252" y="35935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53218" y="54787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706880" cy="46037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创建流程图</a:t>
            </a:r>
            <a:endParaRPr lang="zh-CN" altLang="en-US" sz="2400" dirty="0" smtClean="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103505" y="871563"/>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右箭头 15"/>
          <p:cNvSpPr/>
          <p:nvPr/>
        </p:nvSpPr>
        <p:spPr>
          <a:xfrm>
            <a:off x="1182354" y="6107185"/>
            <a:ext cx="10679679" cy="38376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2011680" cy="46037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流程图的形状</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3641891" y="5533899"/>
            <a:ext cx="5245735" cy="398780"/>
          </a:xfrm>
          <a:prstGeom prst="rect">
            <a:avLst/>
          </a:prstGeom>
          <a:noFill/>
        </p:spPr>
        <p:txBody>
          <a:bodyPr wrap="none" rtlCol="0">
            <a:spAutoFit/>
          </a:bodyPr>
          <a:lstStyle/>
          <a:p>
            <a:r>
              <a:rPr lang="zh-CN" altLang="en-US" sz="2000" b="1" dirty="0" smtClean="0"/>
              <a:t>从部件库下拉</a:t>
            </a:r>
            <a:r>
              <a:rPr lang="en-US" altLang="zh-CN" sz="2000" b="1" dirty="0" smtClean="0"/>
              <a:t>flow</a:t>
            </a:r>
            <a:r>
              <a:rPr lang="zh-CN" altLang="en-US" sz="2000" b="1" dirty="0" smtClean="0"/>
              <a:t>打开，直接拖放来进行使用</a:t>
            </a:r>
            <a:endParaRPr lang="zh-CN" altLang="en-US" sz="2000" b="1" dirty="0" smtClean="0"/>
          </a:p>
        </p:txBody>
      </p:sp>
      <p:pic>
        <p:nvPicPr>
          <p:cNvPr id="13" name="图片 12"/>
          <p:cNvPicPr>
            <a:picLocks noChangeAspect="1"/>
          </p:cNvPicPr>
          <p:nvPr/>
        </p:nvPicPr>
        <p:blipFill>
          <a:blip r:embed="rId1"/>
          <a:stretch>
            <a:fillRect/>
          </a:stretch>
        </p:blipFill>
        <p:spPr>
          <a:xfrm>
            <a:off x="4269105" y="1497965"/>
            <a:ext cx="4505960" cy="386270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706880" cy="46037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创建流程图</a:t>
            </a:r>
            <a:endParaRPr lang="zh-CN" altLang="en-US" sz="2400" dirty="0" smtClean="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1563"/>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右箭头 15"/>
          <p:cNvSpPr/>
          <p:nvPr/>
        </p:nvSpPr>
        <p:spPr>
          <a:xfrm>
            <a:off x="1182354" y="6107185"/>
            <a:ext cx="10679679" cy="38376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1706880" cy="46037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连接线模式</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593725" y="2844165"/>
            <a:ext cx="5848985" cy="706755"/>
          </a:xfrm>
          <a:prstGeom prst="rect">
            <a:avLst/>
          </a:prstGeom>
          <a:noFill/>
        </p:spPr>
        <p:txBody>
          <a:bodyPr wrap="square" rtlCol="0">
            <a:spAutoFit/>
          </a:bodyPr>
          <a:lstStyle/>
          <a:p>
            <a:r>
              <a:rPr lang="zh-CN" altLang="en-US" sz="2000" b="1" dirty="0"/>
              <a:t>在给不同的流程图形状添加连接线之前，必须将选择模式变为连接线模式</a:t>
            </a:r>
            <a:endParaRPr lang="zh-CN" altLang="en-US" sz="2000" b="1" dirty="0"/>
          </a:p>
        </p:txBody>
      </p:sp>
      <p:sp>
        <p:nvSpPr>
          <p:cNvPr id="38" name="文本框 69"/>
          <p:cNvSpPr txBox="1"/>
          <p:nvPr/>
        </p:nvSpPr>
        <p:spPr>
          <a:xfrm>
            <a:off x="692150" y="4302760"/>
            <a:ext cx="5750560" cy="706755"/>
          </a:xfrm>
          <a:prstGeom prst="rect">
            <a:avLst/>
          </a:prstGeom>
          <a:noFill/>
        </p:spPr>
        <p:txBody>
          <a:bodyPr wrap="square" rtlCol="0">
            <a:spAutoFit/>
          </a:bodyPr>
          <a:lstStyle/>
          <a:p>
            <a:r>
              <a:rPr lang="zh-CN" altLang="en-US" sz="2000" b="1" dirty="0" smtClean="0"/>
              <a:t>可以通过工作栏单击连接线图标或者按下快捷键</a:t>
            </a:r>
            <a:r>
              <a:rPr lang="en-US" altLang="zh-CN" sz="2000" b="1" dirty="0" smtClean="0"/>
              <a:t>ctrl+3/command+3</a:t>
            </a:r>
            <a:r>
              <a:rPr lang="zh-CN" altLang="en-US" sz="2000" b="1" dirty="0" smtClean="0"/>
              <a:t>进行选择</a:t>
            </a:r>
            <a:endParaRPr lang="zh-CN" altLang="en-US" sz="2000" b="1" dirty="0" smtClean="0"/>
          </a:p>
        </p:txBody>
      </p:sp>
      <p:pic>
        <p:nvPicPr>
          <p:cNvPr id="2" name="图片 1"/>
          <p:cNvPicPr>
            <a:picLocks noChangeAspect="1"/>
          </p:cNvPicPr>
          <p:nvPr/>
        </p:nvPicPr>
        <p:blipFill>
          <a:blip r:embed="rId1"/>
          <a:stretch>
            <a:fillRect/>
          </a:stretch>
        </p:blipFill>
        <p:spPr>
          <a:xfrm>
            <a:off x="7037070" y="3148965"/>
            <a:ext cx="3035300" cy="143129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706880" cy="46037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创建流程图</a:t>
            </a:r>
            <a:endParaRPr lang="zh-CN" altLang="en-US" sz="2400" dirty="0" smtClean="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1563"/>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右箭头 15"/>
          <p:cNvSpPr/>
          <p:nvPr/>
        </p:nvSpPr>
        <p:spPr>
          <a:xfrm>
            <a:off x="1182354" y="6107185"/>
            <a:ext cx="10679679" cy="38376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3535680" cy="46037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将页面标记为流程图类型</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593725" y="2844165"/>
            <a:ext cx="5848985" cy="1014730"/>
          </a:xfrm>
          <a:prstGeom prst="rect">
            <a:avLst/>
          </a:prstGeom>
          <a:noFill/>
        </p:spPr>
        <p:txBody>
          <a:bodyPr wrap="square" rtlCol="0">
            <a:spAutoFit/>
          </a:bodyPr>
          <a:lstStyle/>
          <a:p>
            <a:r>
              <a:rPr lang="zh-CN" altLang="en-US" sz="2000" b="1" dirty="0"/>
              <a:t>页面流程图是使用站点地图中的页面进行管理的。虽然这并不是必要的操作，但这样有助于我们将含有流程图的页面区分开来</a:t>
            </a:r>
            <a:endParaRPr lang="zh-CN" altLang="en-US" sz="2000" b="1" dirty="0"/>
          </a:p>
        </p:txBody>
      </p:sp>
      <p:sp>
        <p:nvSpPr>
          <p:cNvPr id="38" name="文本框 69"/>
          <p:cNvSpPr txBox="1"/>
          <p:nvPr/>
        </p:nvSpPr>
        <p:spPr>
          <a:xfrm>
            <a:off x="642620" y="4302760"/>
            <a:ext cx="5750560" cy="1014730"/>
          </a:xfrm>
          <a:prstGeom prst="rect">
            <a:avLst/>
          </a:prstGeom>
          <a:noFill/>
        </p:spPr>
        <p:txBody>
          <a:bodyPr wrap="square" rtlCol="0">
            <a:spAutoFit/>
          </a:bodyPr>
          <a:lstStyle/>
          <a:p>
            <a:r>
              <a:rPr lang="zh-CN" altLang="en-US" sz="2000" b="1" dirty="0" smtClean="0"/>
              <a:t>要将页面标记为流程图，右键单击该页面，选择【图标类型</a:t>
            </a:r>
            <a:r>
              <a:rPr lang="en-US" altLang="zh-CN" sz="2000" b="1" dirty="0" smtClean="0"/>
              <a:t>&gt;</a:t>
            </a:r>
            <a:r>
              <a:rPr lang="zh-CN" altLang="en-US" sz="2000" b="1" dirty="0" smtClean="0"/>
              <a:t>流程图】，该页的小图标就变为流程图的样式</a:t>
            </a:r>
            <a:endParaRPr lang="zh-CN" altLang="en-US" sz="2000" b="1" dirty="0" smtClean="0"/>
          </a:p>
        </p:txBody>
      </p:sp>
      <p:pic>
        <p:nvPicPr>
          <p:cNvPr id="3" name="图片 2"/>
          <p:cNvPicPr>
            <a:picLocks noChangeAspect="1"/>
          </p:cNvPicPr>
          <p:nvPr/>
        </p:nvPicPr>
        <p:blipFill>
          <a:blip r:embed="rId1"/>
          <a:stretch>
            <a:fillRect/>
          </a:stretch>
        </p:blipFill>
        <p:spPr>
          <a:xfrm>
            <a:off x="6922770" y="2844165"/>
            <a:ext cx="4380230" cy="217297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706880" cy="46037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创建流程图</a:t>
            </a:r>
            <a:endParaRPr lang="zh-CN" altLang="en-US" sz="2400" dirty="0" smtClean="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1563"/>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右箭头 15"/>
          <p:cNvSpPr/>
          <p:nvPr/>
        </p:nvSpPr>
        <p:spPr>
          <a:xfrm>
            <a:off x="1182354" y="6107185"/>
            <a:ext cx="10679679" cy="38376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2011680" cy="46037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连接线的使用</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593725" y="2844165"/>
            <a:ext cx="5848985" cy="706755"/>
          </a:xfrm>
          <a:prstGeom prst="rect">
            <a:avLst/>
          </a:prstGeom>
          <a:noFill/>
        </p:spPr>
        <p:txBody>
          <a:bodyPr wrap="square" rtlCol="0">
            <a:spAutoFit/>
          </a:bodyPr>
          <a:lstStyle/>
          <a:p>
            <a:r>
              <a:rPr lang="zh-CN" altLang="en-US" sz="2000" b="1" dirty="0"/>
              <a:t>在将选择模式变为连接线模式以后，可以通过点击一个连接点拖拽到另一个连接点建立一条连接线</a:t>
            </a:r>
            <a:endParaRPr lang="zh-CN" altLang="en-US" sz="2000" b="1" dirty="0"/>
          </a:p>
        </p:txBody>
      </p:sp>
      <p:sp>
        <p:nvSpPr>
          <p:cNvPr id="38" name="文本框 69"/>
          <p:cNvSpPr txBox="1"/>
          <p:nvPr/>
        </p:nvSpPr>
        <p:spPr>
          <a:xfrm>
            <a:off x="642620" y="4302760"/>
            <a:ext cx="5750560" cy="706755"/>
          </a:xfrm>
          <a:prstGeom prst="rect">
            <a:avLst/>
          </a:prstGeom>
          <a:noFill/>
        </p:spPr>
        <p:txBody>
          <a:bodyPr wrap="square" rtlCol="0">
            <a:spAutoFit/>
          </a:bodyPr>
          <a:lstStyle/>
          <a:p>
            <a:r>
              <a:rPr lang="zh-CN" altLang="en-US" sz="2000" b="1" dirty="0" smtClean="0"/>
              <a:t>可一通过选中一条连接线，在工具栏中修改这条连接线的颜色，线宽，箭头形状</a:t>
            </a:r>
            <a:endParaRPr lang="zh-CN" altLang="en-US" sz="2000" b="1" dirty="0" smtClean="0"/>
          </a:p>
        </p:txBody>
      </p:sp>
      <p:pic>
        <p:nvPicPr>
          <p:cNvPr id="2" name="图片 1"/>
          <p:cNvPicPr>
            <a:picLocks noChangeAspect="1"/>
          </p:cNvPicPr>
          <p:nvPr/>
        </p:nvPicPr>
        <p:blipFill>
          <a:blip r:embed="rId1"/>
          <a:stretch>
            <a:fillRect/>
          </a:stretch>
        </p:blipFill>
        <p:spPr>
          <a:xfrm>
            <a:off x="6393180" y="1752600"/>
            <a:ext cx="4969510" cy="404749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706880" cy="46037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添加参照页</a:t>
            </a:r>
            <a:endParaRPr lang="zh-CN" altLang="en-US" sz="2400" dirty="0" smtClean="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1563"/>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右箭头 15"/>
          <p:cNvSpPr/>
          <p:nvPr/>
        </p:nvSpPr>
        <p:spPr>
          <a:xfrm>
            <a:off x="1182354" y="6107185"/>
            <a:ext cx="10679679" cy="38376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1706880" cy="46037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添加参照页</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593725" y="2844165"/>
            <a:ext cx="5848985" cy="706755"/>
          </a:xfrm>
          <a:prstGeom prst="rect">
            <a:avLst/>
          </a:prstGeom>
          <a:noFill/>
        </p:spPr>
        <p:txBody>
          <a:bodyPr wrap="square" rtlCol="0">
            <a:spAutoFit/>
          </a:bodyPr>
          <a:lstStyle/>
          <a:p>
            <a:r>
              <a:rPr lang="zh-CN" altLang="en-US" sz="2000" b="1" dirty="0"/>
              <a:t>给流程图添加参照页，允许单机流程图后跳转到站点地图中的指定页面</a:t>
            </a:r>
            <a:endParaRPr lang="zh-CN" altLang="en-US" sz="2000" b="1" dirty="0"/>
          </a:p>
        </p:txBody>
      </p:sp>
      <p:sp>
        <p:nvSpPr>
          <p:cNvPr id="3" name="文本框 69"/>
          <p:cNvSpPr txBox="1"/>
          <p:nvPr/>
        </p:nvSpPr>
        <p:spPr>
          <a:xfrm>
            <a:off x="593725" y="4460875"/>
            <a:ext cx="5848985" cy="1014730"/>
          </a:xfrm>
          <a:prstGeom prst="rect">
            <a:avLst/>
          </a:prstGeom>
          <a:noFill/>
        </p:spPr>
        <p:txBody>
          <a:bodyPr wrap="square" rtlCol="0">
            <a:spAutoFit/>
          </a:bodyPr>
          <a:p>
            <a:r>
              <a:rPr lang="zh-CN" altLang="en-US" sz="2000" b="1" dirty="0"/>
              <a:t>在弹出的关联形状中要给流程形状指定参照页，右键单击【形状】，然后在弹出的【参照页】中选择对应的页面</a:t>
            </a:r>
            <a:endParaRPr lang="zh-CN" altLang="en-US" sz="2000" b="1" dirty="0"/>
          </a:p>
        </p:txBody>
      </p:sp>
      <p:pic>
        <p:nvPicPr>
          <p:cNvPr id="13" name="图片 12"/>
          <p:cNvPicPr>
            <a:picLocks noChangeAspect="1"/>
          </p:cNvPicPr>
          <p:nvPr/>
        </p:nvPicPr>
        <p:blipFill>
          <a:blip r:embed="rId1"/>
          <a:stretch>
            <a:fillRect/>
          </a:stretch>
        </p:blipFill>
        <p:spPr>
          <a:xfrm>
            <a:off x="7360920" y="2071370"/>
            <a:ext cx="3714115" cy="325691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706880" cy="46037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添加参照页</a:t>
            </a:r>
            <a:endParaRPr lang="zh-CN" altLang="en-US" sz="2400" dirty="0" smtClean="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1563"/>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右箭头 15"/>
          <p:cNvSpPr/>
          <p:nvPr/>
        </p:nvSpPr>
        <p:spPr>
          <a:xfrm>
            <a:off x="1182354" y="6107185"/>
            <a:ext cx="10679679" cy="38376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1706880" cy="46037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生成流程图</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593725" y="2844165"/>
            <a:ext cx="5848985" cy="1014730"/>
          </a:xfrm>
          <a:prstGeom prst="rect">
            <a:avLst/>
          </a:prstGeom>
          <a:noFill/>
        </p:spPr>
        <p:txBody>
          <a:bodyPr wrap="square" rtlCol="0">
            <a:spAutoFit/>
          </a:bodyPr>
          <a:lstStyle/>
          <a:p>
            <a:r>
              <a:rPr lang="zh-CN" altLang="en-US" sz="2000" b="1" dirty="0"/>
              <a:t>首先打开需要生成流程图的页面，然后选择想要生成流程图的的站点地图的分支的根页，再单击右键，选择【生成流程图】</a:t>
            </a:r>
            <a:endParaRPr lang="zh-CN" altLang="en-US" sz="2000" b="1" dirty="0"/>
          </a:p>
        </p:txBody>
      </p:sp>
      <p:pic>
        <p:nvPicPr>
          <p:cNvPr id="2" name="图片 1"/>
          <p:cNvPicPr>
            <a:picLocks noChangeAspect="1"/>
          </p:cNvPicPr>
          <p:nvPr/>
        </p:nvPicPr>
        <p:blipFill>
          <a:blip r:embed="rId1"/>
          <a:stretch>
            <a:fillRect/>
          </a:stretch>
        </p:blipFill>
        <p:spPr>
          <a:xfrm>
            <a:off x="7068185" y="1379855"/>
            <a:ext cx="4010660" cy="488442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871538"/>
            <a:ext cx="12192000" cy="5986463"/>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sp>
        <p:nvSpPr>
          <p:cNvPr id="3" name="直角三角形 2"/>
          <p:cNvSpPr/>
          <p:nvPr/>
        </p:nvSpPr>
        <p:spPr>
          <a:xfrm>
            <a:off x="11741150" y="446088"/>
            <a:ext cx="450850" cy="425450"/>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 name="矩形 3"/>
          <p:cNvSpPr/>
          <p:nvPr/>
        </p:nvSpPr>
        <p:spPr>
          <a:xfrm>
            <a:off x="11741150" y="0"/>
            <a:ext cx="450850" cy="422275"/>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 name="直角三角形 4"/>
          <p:cNvSpPr/>
          <p:nvPr/>
        </p:nvSpPr>
        <p:spPr>
          <a:xfrm>
            <a:off x="11291888" y="-4762"/>
            <a:ext cx="449263" cy="427038"/>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直角三角形 5"/>
          <p:cNvSpPr/>
          <p:nvPr/>
        </p:nvSpPr>
        <p:spPr>
          <a:xfrm rot="5400000">
            <a:off x="10864056" y="7144"/>
            <a:ext cx="450850" cy="427038"/>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直角三角形 6"/>
          <p:cNvSpPr/>
          <p:nvPr/>
        </p:nvSpPr>
        <p:spPr>
          <a:xfrm rot="10800000">
            <a:off x="10426700" y="0"/>
            <a:ext cx="449263" cy="427038"/>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260350" y="152400"/>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 name="矩形 8"/>
          <p:cNvSpPr/>
          <p:nvPr/>
        </p:nvSpPr>
        <p:spPr>
          <a:xfrm>
            <a:off x="260350" y="341313"/>
            <a:ext cx="463550" cy="133350"/>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254000" y="528638"/>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298" name="文本框 10"/>
          <p:cNvSpPr txBox="1"/>
          <p:nvPr/>
        </p:nvSpPr>
        <p:spPr>
          <a:xfrm>
            <a:off x="865188" y="68263"/>
            <a:ext cx="792162" cy="460375"/>
          </a:xfrm>
          <a:prstGeom prst="rect">
            <a:avLst/>
          </a:prstGeom>
          <a:noFill/>
          <a:ln w="9525">
            <a:noFill/>
          </a:ln>
        </p:spPr>
        <p:txBody>
          <a:bodyPr wrap="none" anchor="t">
            <a:spAutoFit/>
          </a:bodyPr>
          <a:p>
            <a:r>
              <a:rPr lang="zh-CN" altLang="en-US" sz="2400" dirty="0">
                <a:solidFill>
                  <a:srgbClr val="2C70AE"/>
                </a:solidFill>
                <a:latin typeface="华文琥珀" panose="02010800040101010101" pitchFamily="2" charset="-122"/>
                <a:ea typeface="华文琥珀" panose="02010800040101010101" pitchFamily="2" charset="-122"/>
              </a:rPr>
              <a:t>提问</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1657350" y="1917065"/>
            <a:ext cx="3273425" cy="3252788"/>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300" name="文本框 22"/>
          <p:cNvSpPr txBox="1"/>
          <p:nvPr/>
        </p:nvSpPr>
        <p:spPr>
          <a:xfrm>
            <a:off x="2499360" y="3159760"/>
            <a:ext cx="1588770" cy="768350"/>
          </a:xfrm>
          <a:prstGeom prst="rect">
            <a:avLst/>
          </a:prstGeom>
          <a:noFill/>
          <a:ln w="9525">
            <a:noFill/>
          </a:ln>
        </p:spPr>
        <p:txBody>
          <a:bodyPr wrap="none" anchor="t">
            <a:spAutoFit/>
          </a:bodyPr>
          <a:p>
            <a:r>
              <a:rPr lang="zh-CN" altLang="en-US" sz="4400" b="1" dirty="0">
                <a:solidFill>
                  <a:schemeClr val="bg1"/>
                </a:solidFill>
                <a:latin typeface="Calibri" panose="020F0502020204030204" charset="0"/>
                <a:ea typeface="宋体" panose="02010600030101010101" pitchFamily="2" charset="-122"/>
              </a:rPr>
              <a:t>提问</a:t>
            </a:r>
            <a:r>
              <a:rPr lang="en-US" altLang="zh-CN" sz="4400" b="1" dirty="0">
                <a:solidFill>
                  <a:schemeClr val="bg1"/>
                </a:solidFill>
                <a:latin typeface="Calibri" panose="020F0502020204030204" charset="0"/>
                <a:ea typeface="宋体" panose="02010600030101010101" pitchFamily="2" charset="-122"/>
              </a:rPr>
              <a:t>2</a:t>
            </a:r>
            <a:endParaRPr lang="en-US" altLang="zh-CN" sz="4400" b="1" dirty="0">
              <a:solidFill>
                <a:schemeClr val="bg1"/>
              </a:solidFill>
              <a:latin typeface="Calibri" panose="020F0502020204030204" charset="0"/>
              <a:ea typeface="宋体" panose="02010600030101010101" pitchFamily="2" charset="-122"/>
            </a:endParaRPr>
          </a:p>
        </p:txBody>
      </p:sp>
      <p:sp>
        <p:nvSpPr>
          <p:cNvPr id="26" name="直角三角形 25"/>
          <p:cNvSpPr/>
          <p:nvPr/>
        </p:nvSpPr>
        <p:spPr>
          <a:xfrm rot="10800000">
            <a:off x="10426700" y="19050"/>
            <a:ext cx="449263" cy="427038"/>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矩形 26"/>
          <p:cNvSpPr/>
          <p:nvPr/>
        </p:nvSpPr>
        <p:spPr>
          <a:xfrm>
            <a:off x="260350" y="171450"/>
            <a:ext cx="463550" cy="133350"/>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矩形 27"/>
          <p:cNvSpPr/>
          <p:nvPr/>
        </p:nvSpPr>
        <p:spPr>
          <a:xfrm>
            <a:off x="260350" y="358775"/>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9" name="矩形 28"/>
          <p:cNvSpPr/>
          <p:nvPr/>
        </p:nvSpPr>
        <p:spPr>
          <a:xfrm>
            <a:off x="254000" y="547688"/>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椭圆 15"/>
          <p:cNvSpPr/>
          <p:nvPr/>
        </p:nvSpPr>
        <p:spPr>
          <a:xfrm>
            <a:off x="5956300" y="2520950"/>
            <a:ext cx="279400" cy="296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306" name="文本框 19"/>
          <p:cNvSpPr txBox="1"/>
          <p:nvPr/>
        </p:nvSpPr>
        <p:spPr>
          <a:xfrm>
            <a:off x="6296025" y="2520950"/>
            <a:ext cx="4579620" cy="337185"/>
          </a:xfrm>
          <a:prstGeom prst="rect">
            <a:avLst/>
          </a:prstGeom>
          <a:noFill/>
          <a:ln w="9525">
            <a:noFill/>
          </a:ln>
        </p:spPr>
        <p:txBody>
          <a:bodyPr wrap="square" anchor="t">
            <a:spAutoFit/>
          </a:bodyPr>
          <a:p>
            <a:pPr algn="just"/>
            <a:r>
              <a:rPr lang="zh-CN" altLang="zh-CN" sz="1600" dirty="0">
                <a:solidFill>
                  <a:schemeClr val="bg1"/>
                </a:solidFill>
                <a:latin typeface="微软雅黑" panose="020B0503020204020204" pitchFamily="34" charset="-122"/>
                <a:ea typeface="微软雅黑" panose="020B0503020204020204" pitchFamily="34" charset="-122"/>
                <a:sym typeface="+mn-ea"/>
              </a:rPr>
              <a:t>流程图的作用是什么</a:t>
            </a:r>
            <a:endParaRPr lang="zh-CN" altLang="zh-CN" sz="1600" dirty="0">
              <a:solidFill>
                <a:schemeClr val="bg1"/>
              </a:solidFill>
              <a:latin typeface="微软雅黑" panose="020B0503020204020204" pitchFamily="34" charset="-122"/>
              <a:ea typeface="微软雅黑" panose="020B0503020204020204" pitchFamily="34" charset="-122"/>
              <a:sym typeface="+mn-ea"/>
            </a:endParaRPr>
          </a:p>
        </p:txBody>
      </p:sp>
      <p:sp>
        <p:nvSpPr>
          <p:cNvPr id="12307" name="文本框 11"/>
          <p:cNvSpPr txBox="1"/>
          <p:nvPr/>
        </p:nvSpPr>
        <p:spPr>
          <a:xfrm>
            <a:off x="6296025" y="3557588"/>
            <a:ext cx="4130675" cy="829945"/>
          </a:xfrm>
          <a:prstGeom prst="rect">
            <a:avLst/>
          </a:prstGeom>
          <a:noFill/>
          <a:ln w="9525">
            <a:noFill/>
          </a:ln>
        </p:spPr>
        <p:txBody>
          <a:bodyPr wrap="square" anchor="t">
            <a:spAutoFit/>
          </a:bodyPr>
          <a:p>
            <a:r>
              <a:rPr lang="zh-CN" altLang="zh-CN" sz="1600" b="1" dirty="0">
                <a:latin typeface="Calibri" panose="020F0502020204030204" charset="0"/>
                <a:ea typeface="宋体" panose="02010600030101010101" pitchFamily="2" charset="-122"/>
                <a:sym typeface="+mn-ea"/>
              </a:rPr>
              <a:t>对各种过程进行交流，包括用例，页面流程和业务流程</a:t>
            </a:r>
            <a:endParaRPr lang="zh-CN" altLang="zh-CN" sz="1600" b="1" dirty="0">
              <a:latin typeface="Calibri" panose="020F0502020204030204" charset="0"/>
              <a:ea typeface="宋体" panose="02010600030101010101" pitchFamily="2" charset="-122"/>
              <a:sym typeface="+mn-ea"/>
            </a:endParaRPr>
          </a:p>
          <a:p>
            <a:endPar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000" fill="hold">
                                          <p:stCondLst>
                                            <p:cond delay="0"/>
                                          </p:stCondLst>
                                        </p:cTn>
                                        <p:tgtEl>
                                          <p:spTgt spid="12307"/>
                                        </p:tgtEl>
                                        <p:attrNameLst>
                                          <p:attrName>style.visibility</p:attrName>
                                        </p:attrNameLst>
                                      </p:cBhvr>
                                      <p:to>
                                        <p:strVal val="visible"/>
                                      </p:to>
                                    </p:set>
                                    <p:anim calcmode="lin" valueType="num">
                                      <p:cBhvr additive="base">
                                        <p:cTn id="7" dur="1000" fill="hold"/>
                                        <p:tgtEl>
                                          <p:spTgt spid="12307"/>
                                        </p:tgtEl>
                                        <p:attrNameLst>
                                          <p:attrName>ppt_x</p:attrName>
                                        </p:attrNameLst>
                                      </p:cBhvr>
                                      <p:tavLst>
                                        <p:tav tm="0">
                                          <p:val>
                                            <p:strVal val="#ppt_x"/>
                                          </p:val>
                                        </p:tav>
                                        <p:tav tm="100000">
                                          <p:val>
                                            <p:strVal val="#ppt_x"/>
                                          </p:val>
                                        </p:tav>
                                      </p:tavLst>
                                    </p:anim>
                                    <p:anim calcmode="lin" valueType="num">
                                      <p:cBhvr additive="base">
                                        <p:cTn id="8" dur="1000" fill="hold"/>
                                        <p:tgtEl>
                                          <p:spTgt spid="123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rot="7424275">
            <a:off x="3601522" y="264778"/>
            <a:ext cx="5171474" cy="6535186"/>
          </a:xfrm>
          <a:custGeom>
            <a:avLst/>
            <a:gdLst>
              <a:gd name="connsiteX0" fmla="*/ 627111 w 5171474"/>
              <a:gd name="connsiteY0" fmla="*/ 4996729 h 6535186"/>
              <a:gd name="connsiteX1" fmla="*/ 897662 w 5171474"/>
              <a:gd name="connsiteY1" fmla="*/ 1161078 h 6535186"/>
              <a:gd name="connsiteX2" fmla="*/ 2035001 w 5171474"/>
              <a:gd name="connsiteY2" fmla="*/ 842612 h 6535186"/>
              <a:gd name="connsiteX3" fmla="*/ 2039894 w 5171474"/>
              <a:gd name="connsiteY3" fmla="*/ 842985 h 6535186"/>
              <a:gd name="connsiteX4" fmla="*/ 2462358 w 5171474"/>
              <a:gd name="connsiteY4" fmla="*/ 0 h 6535186"/>
              <a:gd name="connsiteX5" fmla="*/ 2993565 w 5171474"/>
              <a:gd name="connsiteY5" fmla="*/ 1059970 h 6535186"/>
              <a:gd name="connsiteX6" fmla="*/ 3023336 w 5171474"/>
              <a:gd name="connsiteY6" fmla="*/ 1071461 h 6535186"/>
              <a:gd name="connsiteX7" fmla="*/ 4544363 w 5171474"/>
              <a:gd name="connsiteY7" fmla="*/ 2380499 h 6535186"/>
              <a:gd name="connsiteX8" fmla="*/ 4273812 w 5171474"/>
              <a:gd name="connsiteY8" fmla="*/ 6216151 h 6535186"/>
              <a:gd name="connsiteX9" fmla="*/ 627111 w 5171474"/>
              <a:gd name="connsiteY9" fmla="*/ 4996729 h 6535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71474" h="6535186">
                <a:moveTo>
                  <a:pt x="627111" y="4996729"/>
                </a:moveTo>
                <a:cubicBezTo>
                  <a:pt x="-305187" y="3600809"/>
                  <a:pt x="-184058" y="1883530"/>
                  <a:pt x="897662" y="1161078"/>
                </a:cubicBezTo>
                <a:cubicBezTo>
                  <a:pt x="1235699" y="935311"/>
                  <a:pt x="1627542" y="833413"/>
                  <a:pt x="2035001" y="842612"/>
                </a:cubicBezTo>
                <a:lnTo>
                  <a:pt x="2039894" y="842985"/>
                </a:lnTo>
                <a:lnTo>
                  <a:pt x="2462358" y="0"/>
                </a:lnTo>
                <a:lnTo>
                  <a:pt x="2993565" y="1059970"/>
                </a:lnTo>
                <a:lnTo>
                  <a:pt x="3023336" y="1071461"/>
                </a:lnTo>
                <a:cubicBezTo>
                  <a:pt x="3594545" y="1321758"/>
                  <a:pt x="4136483" y="1769784"/>
                  <a:pt x="4544363" y="2380499"/>
                </a:cubicBezTo>
                <a:cubicBezTo>
                  <a:pt x="5476661" y="3776419"/>
                  <a:pt x="5355532" y="5493699"/>
                  <a:pt x="4273812" y="6216151"/>
                </a:cubicBezTo>
                <a:cubicBezTo>
                  <a:pt x="3192092" y="6938603"/>
                  <a:pt x="1559409" y="6392649"/>
                  <a:pt x="627111" y="4996729"/>
                </a:cubicBezTo>
                <a:close/>
              </a:path>
            </a:pathLst>
          </a:custGeom>
          <a:solidFill>
            <a:srgbClr val="2C7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069723" y="1922780"/>
            <a:ext cx="3449342" cy="1107996"/>
          </a:xfrm>
          <a:prstGeom prst="rect">
            <a:avLst/>
          </a:prstGeom>
          <a:noFill/>
        </p:spPr>
        <p:txBody>
          <a:bodyPr wrap="none" rtlCol="0">
            <a:spAutoFit/>
          </a:bodyPr>
          <a:lstStyle/>
          <a:p>
            <a:r>
              <a:rPr lang="en-US" altLang="zh-CN" sz="6600" b="1" dirty="0" smtClean="0">
                <a:solidFill>
                  <a:schemeClr val="bg1"/>
                </a:solidFill>
                <a:latin typeface="微软雅黑" panose="020B0503020204020204" pitchFamily="34" charset="-122"/>
                <a:ea typeface="微软雅黑" panose="020B0503020204020204" pitchFamily="34" charset="-122"/>
              </a:rPr>
              <a:t>PART  </a:t>
            </a:r>
            <a:r>
              <a:rPr lang="en-US" altLang="zh-CN" sz="6600" b="1" dirty="0" smtClean="0">
                <a:solidFill>
                  <a:srgbClr val="8FD152"/>
                </a:solidFill>
                <a:latin typeface="微软雅黑" panose="020B0503020204020204" pitchFamily="34" charset="-122"/>
                <a:ea typeface="微软雅黑" panose="020B0503020204020204" pitchFamily="34" charset="-122"/>
              </a:rPr>
              <a:t>1</a:t>
            </a:r>
            <a:endParaRPr lang="zh-CN" altLang="en-US" sz="6600" b="1" dirty="0">
              <a:solidFill>
                <a:srgbClr val="8FD152"/>
              </a:solidFill>
              <a:latin typeface="微软雅黑" panose="020B0503020204020204" pitchFamily="34" charset="-122"/>
              <a:ea typeface="微软雅黑" panose="020B0503020204020204" pitchFamily="34" charset="-122"/>
            </a:endParaRPr>
          </a:p>
        </p:txBody>
      </p:sp>
      <p:sp>
        <p:nvSpPr>
          <p:cNvPr id="8" name="文本框 7"/>
          <p:cNvSpPr txBox="1"/>
          <p:nvPr/>
        </p:nvSpPr>
        <p:spPr>
          <a:xfrm flipH="1">
            <a:off x="3788418" y="3075861"/>
            <a:ext cx="4011128" cy="706755"/>
          </a:xfrm>
          <a:prstGeom prst="rect">
            <a:avLst/>
          </a:prstGeom>
          <a:noFill/>
        </p:spPr>
        <p:txBody>
          <a:bodyPr wrap="square" rtlCol="0">
            <a:spAutoFit/>
          </a:bodyP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基 础 交 互</a:t>
            </a:r>
            <a:endParaRPr lang="zh-CN" altLang="en-US" sz="4000" b="1" dirty="0" smtClean="0">
              <a:solidFill>
                <a:schemeClr val="bg1"/>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4069723" y="3017897"/>
            <a:ext cx="35803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069723" y="3954106"/>
            <a:ext cx="35803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rot="7424275">
            <a:off x="3601522" y="264778"/>
            <a:ext cx="5171474" cy="6535186"/>
          </a:xfrm>
          <a:custGeom>
            <a:avLst/>
            <a:gdLst>
              <a:gd name="connsiteX0" fmla="*/ 627111 w 5171474"/>
              <a:gd name="connsiteY0" fmla="*/ 4996729 h 6535186"/>
              <a:gd name="connsiteX1" fmla="*/ 897662 w 5171474"/>
              <a:gd name="connsiteY1" fmla="*/ 1161078 h 6535186"/>
              <a:gd name="connsiteX2" fmla="*/ 2035001 w 5171474"/>
              <a:gd name="connsiteY2" fmla="*/ 842612 h 6535186"/>
              <a:gd name="connsiteX3" fmla="*/ 2039894 w 5171474"/>
              <a:gd name="connsiteY3" fmla="*/ 842985 h 6535186"/>
              <a:gd name="connsiteX4" fmla="*/ 2462358 w 5171474"/>
              <a:gd name="connsiteY4" fmla="*/ 0 h 6535186"/>
              <a:gd name="connsiteX5" fmla="*/ 2993565 w 5171474"/>
              <a:gd name="connsiteY5" fmla="*/ 1059970 h 6535186"/>
              <a:gd name="connsiteX6" fmla="*/ 3023336 w 5171474"/>
              <a:gd name="connsiteY6" fmla="*/ 1071461 h 6535186"/>
              <a:gd name="connsiteX7" fmla="*/ 4544363 w 5171474"/>
              <a:gd name="connsiteY7" fmla="*/ 2380499 h 6535186"/>
              <a:gd name="connsiteX8" fmla="*/ 4273812 w 5171474"/>
              <a:gd name="connsiteY8" fmla="*/ 6216151 h 6535186"/>
              <a:gd name="connsiteX9" fmla="*/ 627111 w 5171474"/>
              <a:gd name="connsiteY9" fmla="*/ 4996729 h 6535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71474" h="6535186">
                <a:moveTo>
                  <a:pt x="627111" y="4996729"/>
                </a:moveTo>
                <a:cubicBezTo>
                  <a:pt x="-305187" y="3600809"/>
                  <a:pt x="-184058" y="1883530"/>
                  <a:pt x="897662" y="1161078"/>
                </a:cubicBezTo>
                <a:cubicBezTo>
                  <a:pt x="1235699" y="935311"/>
                  <a:pt x="1627542" y="833413"/>
                  <a:pt x="2035001" y="842612"/>
                </a:cubicBezTo>
                <a:lnTo>
                  <a:pt x="2039894" y="842985"/>
                </a:lnTo>
                <a:lnTo>
                  <a:pt x="2462358" y="0"/>
                </a:lnTo>
                <a:lnTo>
                  <a:pt x="2993565" y="1059970"/>
                </a:lnTo>
                <a:lnTo>
                  <a:pt x="3023336" y="1071461"/>
                </a:lnTo>
                <a:cubicBezTo>
                  <a:pt x="3594545" y="1321758"/>
                  <a:pt x="4136483" y="1769784"/>
                  <a:pt x="4544363" y="2380499"/>
                </a:cubicBezTo>
                <a:cubicBezTo>
                  <a:pt x="5476661" y="3776419"/>
                  <a:pt x="5355532" y="5493699"/>
                  <a:pt x="4273812" y="6216151"/>
                </a:cubicBezTo>
                <a:cubicBezTo>
                  <a:pt x="3192092" y="6938603"/>
                  <a:pt x="1559409" y="6392649"/>
                  <a:pt x="627111" y="4996729"/>
                </a:cubicBezTo>
                <a:close/>
              </a:path>
            </a:pathLst>
          </a:custGeom>
          <a:solidFill>
            <a:srgbClr val="2C7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069723" y="1922780"/>
            <a:ext cx="3416935" cy="1106805"/>
          </a:xfrm>
          <a:prstGeom prst="rect">
            <a:avLst/>
          </a:prstGeom>
          <a:noFill/>
        </p:spPr>
        <p:txBody>
          <a:bodyPr wrap="none" rtlCol="0">
            <a:spAutoFit/>
          </a:bodyPr>
          <a:lstStyle/>
          <a:p>
            <a:r>
              <a:rPr lang="en-US" altLang="zh-CN" sz="6600" b="1" dirty="0" smtClean="0">
                <a:solidFill>
                  <a:schemeClr val="bg1"/>
                </a:solidFill>
                <a:latin typeface="微软雅黑" panose="020B0503020204020204" pitchFamily="34" charset="-122"/>
                <a:ea typeface="微软雅黑" panose="020B0503020204020204" pitchFamily="34" charset="-122"/>
              </a:rPr>
              <a:t>PART  </a:t>
            </a:r>
            <a:r>
              <a:rPr lang="en-US" altLang="zh-CN" sz="6600" b="1" dirty="0" smtClean="0">
                <a:solidFill>
                  <a:srgbClr val="8FD152"/>
                </a:solidFill>
                <a:latin typeface="微软雅黑" panose="020B0503020204020204" pitchFamily="34" charset="-122"/>
                <a:ea typeface="微软雅黑" panose="020B0503020204020204" pitchFamily="34" charset="-122"/>
              </a:rPr>
              <a:t>5</a:t>
            </a:r>
            <a:endParaRPr lang="zh-CN" altLang="en-US" sz="6600" b="1" dirty="0">
              <a:solidFill>
                <a:srgbClr val="8FD152"/>
              </a:solidFill>
              <a:latin typeface="微软雅黑" panose="020B0503020204020204" pitchFamily="34" charset="-122"/>
              <a:ea typeface="微软雅黑" panose="020B0503020204020204" pitchFamily="34" charset="-122"/>
            </a:endParaRPr>
          </a:p>
        </p:txBody>
      </p:sp>
      <p:sp>
        <p:nvSpPr>
          <p:cNvPr id="8" name="文本框 7"/>
          <p:cNvSpPr txBox="1"/>
          <p:nvPr/>
        </p:nvSpPr>
        <p:spPr>
          <a:xfrm flipH="1">
            <a:off x="3637915" y="3179445"/>
            <a:ext cx="4444365" cy="706755"/>
          </a:xfrm>
          <a:prstGeom prst="rect">
            <a:avLst/>
          </a:prstGeom>
          <a:noFill/>
        </p:spPr>
        <p:txBody>
          <a:bodyPr wrap="square" rtlCol="0">
            <a:spAutoFit/>
          </a:bodyP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自定义元件库</a:t>
            </a:r>
            <a:endParaRPr lang="zh-CN" altLang="en-US" sz="4000" b="1" dirty="0" smtClean="0">
              <a:solidFill>
                <a:schemeClr val="bg1"/>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4069723" y="3017897"/>
            <a:ext cx="35803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069723" y="3954106"/>
            <a:ext cx="35803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78"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直角三角形 2"/>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5163" y="67660"/>
            <a:ext cx="2621280" cy="46037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自定义元件库概述</a:t>
            </a:r>
            <a:endParaRPr lang="zh-CN" altLang="en-US" sz="2400" dirty="0">
              <a:solidFill>
                <a:srgbClr val="2C70AE"/>
              </a:solidFill>
              <a:latin typeface="华文琥珀" panose="02010800040101010101" pitchFamily="2" charset="-122"/>
              <a:ea typeface="华文琥珀" panose="02010800040101010101" pitchFamily="2" charset="-122"/>
            </a:endParaRPr>
          </a:p>
        </p:txBody>
      </p:sp>
      <p:grpSp>
        <p:nvGrpSpPr>
          <p:cNvPr id="31" name="组合 30"/>
          <p:cNvGrpSpPr/>
          <p:nvPr/>
        </p:nvGrpSpPr>
        <p:grpSpPr>
          <a:xfrm>
            <a:off x="1657350" y="1917065"/>
            <a:ext cx="3274060" cy="3252470"/>
            <a:chOff x="1654" y="3085"/>
            <a:chExt cx="5156" cy="5122"/>
          </a:xfrm>
        </p:grpSpPr>
        <p:sp>
          <p:nvSpPr>
            <p:cNvPr id="13" name="椭圆 12"/>
            <p:cNvSpPr/>
            <p:nvPr/>
          </p:nvSpPr>
          <p:spPr>
            <a:xfrm>
              <a:off x="1654" y="3085"/>
              <a:ext cx="5156" cy="5123"/>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204" y="5041"/>
              <a:ext cx="2056" cy="1210"/>
            </a:xfrm>
            <a:prstGeom prst="rect">
              <a:avLst/>
            </a:prstGeom>
            <a:noFill/>
          </p:spPr>
          <p:txBody>
            <a:bodyPr wrap="none" rtlCol="0">
              <a:spAutoFit/>
            </a:bodyPr>
            <a:lstStyle/>
            <a:p>
              <a:r>
                <a:rPr lang="zh-CN" altLang="en-US" sz="4400" b="1" dirty="0" smtClean="0">
                  <a:solidFill>
                    <a:schemeClr val="bg1"/>
                  </a:solidFill>
                </a:rPr>
                <a:t>概述</a:t>
              </a:r>
              <a:endParaRPr lang="zh-CN" altLang="en-US" sz="4400" b="1" dirty="0" smtClean="0">
                <a:solidFill>
                  <a:schemeClr val="bg1"/>
                </a:solidFill>
              </a:endParaRPr>
            </a:p>
          </p:txBody>
        </p:sp>
      </p:grpSp>
      <p:sp>
        <p:nvSpPr>
          <p:cNvPr id="26" name="直角三角形 25"/>
          <p:cNvSpPr/>
          <p:nvPr/>
        </p:nvSpPr>
        <p:spPr>
          <a:xfrm rot="10800000">
            <a:off x="10426349" y="18554"/>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0252" y="170827"/>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0252" y="35935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53218" y="54787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810051" y="1510030"/>
            <a:ext cx="4616014" cy="5116195"/>
            <a:chOff x="11470" y="2542"/>
            <a:chExt cx="7269" cy="8057"/>
          </a:xfrm>
        </p:grpSpPr>
        <p:sp>
          <p:nvSpPr>
            <p:cNvPr id="16" name="椭圆 15"/>
            <p:cNvSpPr/>
            <p:nvPr/>
          </p:nvSpPr>
          <p:spPr>
            <a:xfrm>
              <a:off x="11470" y="2717"/>
              <a:ext cx="441" cy="4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2236" y="2542"/>
              <a:ext cx="6503" cy="2470"/>
            </a:xfrm>
            <a:prstGeom prst="rect">
              <a:avLst/>
            </a:prstGeom>
            <a:noFill/>
          </p:spPr>
          <p:txBody>
            <a:bodyPr wrap="square" rtlCol="0">
              <a:spAutoFit/>
            </a:bodyPr>
            <a:lstStyle/>
            <a:p>
              <a:pPr algn="just"/>
              <a:r>
                <a:rPr lang="zh-CN" sz="1600" dirty="0" smtClean="0">
                  <a:solidFill>
                    <a:schemeClr val="bg1"/>
                  </a:solidFill>
                  <a:latin typeface="微软雅黑" panose="020B0503020204020204" pitchFamily="34" charset="-122"/>
                  <a:ea typeface="微软雅黑" panose="020B0503020204020204" pitchFamily="34" charset="-122"/>
                </a:rPr>
                <a:t>自定义元件库功能允许你创建自己的元件，如图标、不同样式的按钮和品牌元素等，并且可以直接在【元件】面板中加载使用它们。自定义元件库是独立的</a:t>
              </a:r>
              <a:r>
                <a:rPr lang="en-US" altLang="zh-CN" sz="1600" dirty="0" smtClean="0">
                  <a:solidFill>
                    <a:srgbClr val="FF0000"/>
                  </a:solidFill>
                  <a:latin typeface="微软雅黑" panose="020B0503020204020204" pitchFamily="34" charset="-122"/>
                  <a:ea typeface="微软雅黑" panose="020B0503020204020204" pitchFamily="34" charset="-122"/>
                </a:rPr>
                <a:t>.rplib</a:t>
              </a:r>
              <a:r>
                <a:rPr lang="zh-CN" altLang="en-US" sz="1600" dirty="0" smtClean="0">
                  <a:solidFill>
                    <a:srgbClr val="FF0000"/>
                  </a:solidFill>
                  <a:latin typeface="微软雅黑" panose="020B0503020204020204" pitchFamily="34" charset="-122"/>
                  <a:ea typeface="微软雅黑" panose="020B0503020204020204" pitchFamily="34" charset="-122"/>
                </a:rPr>
                <a:t>文件</a:t>
              </a:r>
              <a:r>
                <a:rPr lang="zh-CN" altLang="en-US" sz="1600" dirty="0" smtClean="0">
                  <a:solidFill>
                    <a:schemeClr val="bg1"/>
                  </a:solidFill>
                  <a:latin typeface="微软雅黑" panose="020B0503020204020204" pitchFamily="34" charset="-122"/>
                  <a:ea typeface="微软雅黑" panose="020B0503020204020204" pitchFamily="34" charset="-122"/>
                </a:rPr>
                <a:t>（与</a:t>
              </a:r>
              <a:r>
                <a:rPr lang="en-US" altLang="zh-CN" sz="1600" dirty="0" smtClean="0">
                  <a:solidFill>
                    <a:schemeClr val="bg1"/>
                  </a:solidFill>
                  <a:latin typeface="微软雅黑" panose="020B0503020204020204" pitchFamily="34" charset="-122"/>
                  <a:ea typeface="微软雅黑" panose="020B0503020204020204" pitchFamily="34" charset="-122"/>
                </a:rPr>
                <a:t>.rp</a:t>
              </a:r>
              <a:r>
                <a:rPr lang="zh-CN" altLang="en-US" sz="1600" dirty="0" smtClean="0">
                  <a:solidFill>
                    <a:schemeClr val="bg1"/>
                  </a:solidFill>
                  <a:latin typeface="微软雅黑" panose="020B0503020204020204" pitchFamily="34" charset="-122"/>
                  <a:ea typeface="微软雅黑" panose="020B0503020204020204" pitchFamily="34" charset="-122"/>
                </a:rPr>
                <a:t>文件不同），你可以很方便地与团队成员或其他</a:t>
              </a:r>
              <a:r>
                <a:rPr lang="en-US" altLang="zh-CN" sz="1600" dirty="0" smtClean="0">
                  <a:solidFill>
                    <a:schemeClr val="bg1"/>
                  </a:solidFill>
                  <a:latin typeface="微软雅黑" panose="020B0503020204020204" pitchFamily="34" charset="-122"/>
                  <a:ea typeface="微软雅黑" panose="020B0503020204020204" pitchFamily="34" charset="-122"/>
                </a:rPr>
                <a:t>Axure</a:t>
              </a:r>
              <a:r>
                <a:rPr lang="zh-CN" altLang="en-US" sz="1600" dirty="0" smtClean="0">
                  <a:solidFill>
                    <a:schemeClr val="bg1"/>
                  </a:solidFill>
                  <a:latin typeface="微软雅黑" panose="020B0503020204020204" pitchFamily="34" charset="-122"/>
                  <a:ea typeface="微软雅黑" panose="020B0503020204020204" pitchFamily="34" charset="-122"/>
                </a:rPr>
                <a:t>用户共享，如下图。</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1"/>
            <a:stretch>
              <a:fillRect/>
            </a:stretch>
          </p:blipFill>
          <p:spPr>
            <a:xfrm>
              <a:off x="12236" y="5565"/>
              <a:ext cx="4891" cy="5034"/>
            </a:xfrm>
            <a:prstGeom prst="rect">
              <a:avLst/>
            </a:prstGeom>
          </p:spPr>
        </p:pic>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3535680" cy="46037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加载和创建自定义元件库</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2621280" cy="460375"/>
          </a:xfrm>
          <a:prstGeom prst="rect">
            <a:avLst/>
          </a:prstGeom>
          <a:noFill/>
        </p:spPr>
        <p:txBody>
          <a:bodyPr wrap="none" rtlCol="0">
            <a:spAutoFit/>
          </a:bodyPr>
          <a:lstStyle/>
          <a:p>
            <a:r>
              <a:rPr lang="zh-CN" sz="2400" b="1" dirty="0" smtClean="0">
                <a:solidFill>
                  <a:schemeClr val="bg1"/>
                </a:solidFill>
                <a:latin typeface="微软雅黑" panose="020B0503020204020204" pitchFamily="34" charset="-122"/>
                <a:ea typeface="微软雅黑" panose="020B0503020204020204" pitchFamily="34" charset="-122"/>
              </a:rPr>
              <a:t>加载自定义元件库</a:t>
            </a:r>
            <a:endParaRPr lang="zh-CN" sz="2400" b="1" dirty="0">
              <a:solidFill>
                <a:schemeClr val="bg1"/>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1218565" y="2907030"/>
            <a:ext cx="4877435" cy="706755"/>
          </a:xfrm>
          <a:prstGeom prst="rect">
            <a:avLst/>
          </a:prstGeom>
          <a:noFill/>
        </p:spPr>
        <p:txBody>
          <a:bodyPr wrap="square" rtlCol="0">
            <a:spAutoFit/>
          </a:bodyPr>
          <a:p>
            <a:pPr algn="l"/>
            <a:r>
              <a:rPr lang="zh-CN" altLang="en-US" sz="2000" b="1" dirty="0"/>
              <a:t>载入元件库，选择【载入元件库】，如右图</a:t>
            </a:r>
            <a:r>
              <a:rPr lang="en-US" altLang="zh-CN" sz="2000" b="1" dirty="0"/>
              <a:t>A</a:t>
            </a:r>
            <a:r>
              <a:rPr lang="zh-CN" altLang="en-US" sz="2000" b="1" dirty="0"/>
              <a:t>，然后浏览定位</a:t>
            </a:r>
            <a:r>
              <a:rPr lang="en-US" altLang="zh-CN" sz="2000" b="1" dirty="0"/>
              <a:t>.rplib</a:t>
            </a:r>
            <a:r>
              <a:rPr lang="zh-CN" altLang="en-US" sz="2000" b="1" dirty="0"/>
              <a:t>文件即可。</a:t>
            </a:r>
            <a:endParaRPr lang="zh-CN" altLang="en-US" sz="2000" b="1" dirty="0"/>
          </a:p>
        </p:txBody>
      </p:sp>
      <p:sp>
        <p:nvSpPr>
          <p:cNvPr id="18" name="文本框 69"/>
          <p:cNvSpPr txBox="1"/>
          <p:nvPr/>
        </p:nvSpPr>
        <p:spPr>
          <a:xfrm>
            <a:off x="1218565" y="4386580"/>
            <a:ext cx="4877435" cy="1014730"/>
          </a:xfrm>
          <a:prstGeom prst="rect">
            <a:avLst/>
          </a:prstGeom>
          <a:noFill/>
        </p:spPr>
        <p:txBody>
          <a:bodyPr wrap="square" rtlCol="0">
            <a:spAutoFit/>
          </a:bodyPr>
          <a:p>
            <a:pPr algn="l"/>
            <a:r>
              <a:rPr lang="zh-CN" sz="2000" b="1" dirty="0"/>
              <a:t>除此之外，还可以对载入的自定义元件库进行编辑，或者卸载不需要的元件库，如右图</a:t>
            </a:r>
            <a:r>
              <a:rPr lang="en-US" altLang="zh-CN" sz="2000" b="1" dirty="0"/>
              <a:t>B</a:t>
            </a:r>
            <a:r>
              <a:rPr lang="zh-CN" altLang="en-US" sz="2000" b="1" dirty="0"/>
              <a:t>。</a:t>
            </a:r>
            <a:endParaRPr lang="zh-CN" altLang="en-US" sz="2000" b="1" dirty="0"/>
          </a:p>
        </p:txBody>
      </p:sp>
      <p:pic>
        <p:nvPicPr>
          <p:cNvPr id="21" name="图片 20"/>
          <p:cNvPicPr>
            <a:picLocks noChangeAspect="1"/>
          </p:cNvPicPr>
          <p:nvPr/>
        </p:nvPicPr>
        <p:blipFill>
          <a:blip r:embed="rId1"/>
          <a:stretch>
            <a:fillRect/>
          </a:stretch>
        </p:blipFill>
        <p:spPr>
          <a:xfrm>
            <a:off x="6353175" y="2327275"/>
            <a:ext cx="4938395" cy="307657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3535680" cy="46037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加载和创建自定义元件库</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2621280" cy="460375"/>
          </a:xfrm>
          <a:prstGeom prst="rect">
            <a:avLst/>
          </a:prstGeom>
          <a:noFill/>
        </p:spPr>
        <p:txBody>
          <a:bodyPr wrap="none" rtlCol="0">
            <a:spAutoFit/>
          </a:bodyPr>
          <a:lstStyle/>
          <a:p>
            <a:r>
              <a:rPr lang="zh-CN" sz="2400" b="1" dirty="0" smtClean="0">
                <a:solidFill>
                  <a:schemeClr val="bg1"/>
                </a:solidFill>
                <a:latin typeface="微软雅黑" panose="020B0503020204020204" pitchFamily="34" charset="-122"/>
                <a:ea typeface="微软雅黑" panose="020B0503020204020204" pitchFamily="34" charset="-122"/>
              </a:rPr>
              <a:t>创建自定义元件库</a:t>
            </a:r>
            <a:endParaRPr lang="zh-CN" sz="2400" b="1" dirty="0">
              <a:solidFill>
                <a:schemeClr val="bg1"/>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1218565" y="2292350"/>
            <a:ext cx="9074150" cy="706755"/>
          </a:xfrm>
          <a:prstGeom prst="rect">
            <a:avLst/>
          </a:prstGeom>
          <a:noFill/>
        </p:spPr>
        <p:txBody>
          <a:bodyPr wrap="square" rtlCol="0">
            <a:spAutoFit/>
          </a:bodyPr>
          <a:p>
            <a:pPr algn="l"/>
            <a:r>
              <a:rPr lang="zh-CN" altLang="en-US" sz="2000" b="1" dirty="0"/>
              <a:t>创建元件库，选择【创建元件库】，给要创建的元件库指定本地路径位置，并给</a:t>
            </a:r>
            <a:r>
              <a:rPr lang="en-US" altLang="zh-CN" sz="2000" b="1" dirty="0"/>
              <a:t>.rplib</a:t>
            </a:r>
            <a:r>
              <a:rPr lang="zh-CN" altLang="en-US" sz="2000" b="1" dirty="0"/>
              <a:t>文件命名，见下图。</a:t>
            </a:r>
            <a:endParaRPr lang="zh-CN" altLang="en-US" sz="2000" b="1" dirty="0"/>
          </a:p>
        </p:txBody>
      </p:sp>
      <p:sp>
        <p:nvSpPr>
          <p:cNvPr id="18" name="文本框 69"/>
          <p:cNvSpPr txBox="1"/>
          <p:nvPr/>
        </p:nvSpPr>
        <p:spPr>
          <a:xfrm>
            <a:off x="1218565" y="4386580"/>
            <a:ext cx="4877435" cy="398780"/>
          </a:xfrm>
          <a:prstGeom prst="rect">
            <a:avLst/>
          </a:prstGeom>
          <a:noFill/>
        </p:spPr>
        <p:txBody>
          <a:bodyPr wrap="square" rtlCol="0">
            <a:spAutoFit/>
          </a:bodyPr>
          <a:p>
            <a:pPr algn="l"/>
            <a:endParaRPr lang="zh-CN" altLang="en-US" sz="2000" b="1" dirty="0"/>
          </a:p>
        </p:txBody>
      </p:sp>
      <p:pic>
        <p:nvPicPr>
          <p:cNvPr id="2" name="图片 1"/>
          <p:cNvPicPr>
            <a:picLocks noChangeAspect="1"/>
          </p:cNvPicPr>
          <p:nvPr/>
        </p:nvPicPr>
        <p:blipFill>
          <a:blip r:embed="rId1"/>
          <a:stretch>
            <a:fillRect/>
          </a:stretch>
        </p:blipFill>
        <p:spPr>
          <a:xfrm>
            <a:off x="3001645" y="2999105"/>
            <a:ext cx="6188710" cy="346964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3535680" cy="460375"/>
          </a:xfrm>
          <a:prstGeom prst="rect">
            <a:avLst/>
          </a:prstGeom>
          <a:noFill/>
        </p:spPr>
        <p:txBody>
          <a:bodyPr wrap="none" rtlCol="0">
            <a:spAutoFit/>
          </a:bodyPr>
          <a:lstStyle/>
          <a:p>
            <a:pPr algn="l"/>
            <a:r>
              <a:rPr lang="zh-CN" altLang="en-US" sz="2400" dirty="0" smtClean="0">
                <a:solidFill>
                  <a:srgbClr val="2C70AE"/>
                </a:solidFill>
                <a:latin typeface="华文琥珀" panose="02010800040101010101" pitchFamily="2" charset="-122"/>
                <a:ea typeface="华文琥珀" panose="02010800040101010101" pitchFamily="2" charset="-122"/>
                <a:sym typeface="+mn-ea"/>
              </a:rPr>
              <a:t>加载和创建自定义元件库</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2316480" cy="460375"/>
          </a:xfrm>
          <a:prstGeom prst="rect">
            <a:avLst/>
          </a:prstGeom>
          <a:noFill/>
        </p:spPr>
        <p:txBody>
          <a:bodyPr wrap="none" rtlCol="0">
            <a:spAutoFit/>
          </a:bodyPr>
          <a:lstStyle/>
          <a:p>
            <a:r>
              <a:rPr lang="zh-CN" sz="2400" b="1" dirty="0">
                <a:solidFill>
                  <a:schemeClr val="bg1"/>
                </a:solidFill>
                <a:latin typeface="微软雅黑" panose="020B0503020204020204" pitchFamily="34" charset="-122"/>
                <a:ea typeface="微软雅黑" panose="020B0503020204020204" pitchFamily="34" charset="-122"/>
              </a:rPr>
              <a:t>添加注释和交互</a:t>
            </a:r>
            <a:endParaRPr lang="zh-CN" sz="2400" b="1" dirty="0">
              <a:solidFill>
                <a:schemeClr val="bg1"/>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1218565" y="2907030"/>
            <a:ext cx="4877435" cy="1014730"/>
          </a:xfrm>
          <a:prstGeom prst="rect">
            <a:avLst/>
          </a:prstGeom>
          <a:noFill/>
        </p:spPr>
        <p:txBody>
          <a:bodyPr wrap="square" rtlCol="0">
            <a:spAutoFit/>
          </a:bodyPr>
          <a:p>
            <a:pPr algn="l"/>
            <a:r>
              <a:rPr lang="zh-CN" sz="2000" b="1" dirty="0"/>
              <a:t>创建自定义文件库时可以给部件添加注释和交互，当你使用该元件时，注释和交互也会被添加到设计区域。</a:t>
            </a:r>
            <a:endParaRPr lang="zh-CN" sz="2000" b="1" dirty="0"/>
          </a:p>
        </p:txBody>
      </p:sp>
      <p:sp>
        <p:nvSpPr>
          <p:cNvPr id="18" name="文本框 69"/>
          <p:cNvSpPr txBox="1"/>
          <p:nvPr/>
        </p:nvSpPr>
        <p:spPr>
          <a:xfrm>
            <a:off x="8453755" y="5305425"/>
            <a:ext cx="1305560" cy="398780"/>
          </a:xfrm>
          <a:prstGeom prst="rect">
            <a:avLst/>
          </a:prstGeom>
          <a:noFill/>
        </p:spPr>
        <p:txBody>
          <a:bodyPr wrap="square" rtlCol="0">
            <a:spAutoFit/>
          </a:bodyPr>
          <a:p>
            <a:pPr algn="l"/>
            <a:r>
              <a:rPr lang="zh-CN" sz="2000" b="1" dirty="0"/>
              <a:t>添加交互</a:t>
            </a:r>
            <a:endParaRPr lang="zh-CN" sz="2000" b="1" dirty="0"/>
          </a:p>
        </p:txBody>
      </p:sp>
      <p:pic>
        <p:nvPicPr>
          <p:cNvPr id="2" name="图片 1"/>
          <p:cNvPicPr>
            <a:picLocks noChangeAspect="1"/>
          </p:cNvPicPr>
          <p:nvPr/>
        </p:nvPicPr>
        <p:blipFill>
          <a:blip r:embed="rId1"/>
          <a:stretch>
            <a:fillRect/>
          </a:stretch>
        </p:blipFill>
        <p:spPr>
          <a:xfrm>
            <a:off x="7336790" y="2171065"/>
            <a:ext cx="3539490" cy="282067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3535680" cy="460375"/>
          </a:xfrm>
          <a:prstGeom prst="rect">
            <a:avLst/>
          </a:prstGeom>
          <a:noFill/>
        </p:spPr>
        <p:txBody>
          <a:bodyPr wrap="none" rtlCol="0">
            <a:spAutoFit/>
          </a:bodyPr>
          <a:lstStyle/>
          <a:p>
            <a:pPr algn="l"/>
            <a:r>
              <a:rPr lang="zh-CN" altLang="en-US" sz="2400" dirty="0" smtClean="0">
                <a:solidFill>
                  <a:srgbClr val="2C70AE"/>
                </a:solidFill>
                <a:latin typeface="华文琥珀" panose="02010800040101010101" pitchFamily="2" charset="-122"/>
                <a:ea typeface="华文琥珀" panose="02010800040101010101" pitchFamily="2" charset="-122"/>
                <a:sym typeface="+mn-ea"/>
              </a:rPr>
              <a:t>加载和创建自定义元件库</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2926080" cy="460375"/>
          </a:xfrm>
          <a:prstGeom prst="rect">
            <a:avLst/>
          </a:prstGeom>
          <a:noFill/>
        </p:spPr>
        <p:txBody>
          <a:bodyPr wrap="none" rtlCol="0">
            <a:spAutoFit/>
          </a:bodyPr>
          <a:lstStyle/>
          <a:p>
            <a:r>
              <a:rPr lang="zh-CN" sz="2400" b="1" dirty="0">
                <a:solidFill>
                  <a:schemeClr val="bg1"/>
                </a:solidFill>
                <a:latin typeface="微软雅黑" panose="020B0503020204020204" pitchFamily="34" charset="-122"/>
                <a:ea typeface="微软雅黑" panose="020B0503020204020204" pitchFamily="34" charset="-122"/>
              </a:rPr>
              <a:t>组织元件库到文件夹</a:t>
            </a:r>
            <a:endParaRPr lang="zh-CN" sz="2400" b="1" dirty="0">
              <a:solidFill>
                <a:schemeClr val="bg1"/>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1218565" y="2907030"/>
            <a:ext cx="4877435" cy="1938020"/>
          </a:xfrm>
          <a:prstGeom prst="rect">
            <a:avLst/>
          </a:prstGeom>
          <a:noFill/>
        </p:spPr>
        <p:txBody>
          <a:bodyPr wrap="square" rtlCol="0">
            <a:spAutoFit/>
          </a:bodyPr>
          <a:p>
            <a:pPr algn="l"/>
            <a:r>
              <a:rPr lang="zh-CN" sz="2000" b="1" dirty="0"/>
              <a:t>与在【站点地图】面板中组织管理页面一样，自定义元件也可以添加到不同的文件夹进行分类管理。在自定义元件面板点击文件夹小图标，可以添加文件夹，然后拖放自定义元件到文件夹中，或者使用箭头来移动元件，见右图。</a:t>
            </a:r>
            <a:endParaRPr lang="zh-CN" sz="2000" b="1" dirty="0"/>
          </a:p>
        </p:txBody>
      </p:sp>
      <p:pic>
        <p:nvPicPr>
          <p:cNvPr id="3" name="图片 2"/>
          <p:cNvPicPr>
            <a:picLocks noChangeAspect="1"/>
          </p:cNvPicPr>
          <p:nvPr/>
        </p:nvPicPr>
        <p:blipFill>
          <a:blip r:embed="rId1"/>
          <a:stretch>
            <a:fillRect/>
          </a:stretch>
        </p:blipFill>
        <p:spPr>
          <a:xfrm>
            <a:off x="6722745" y="2472690"/>
            <a:ext cx="4568825" cy="327342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3535680" cy="460375"/>
          </a:xfrm>
          <a:prstGeom prst="rect">
            <a:avLst/>
          </a:prstGeom>
          <a:noFill/>
        </p:spPr>
        <p:txBody>
          <a:bodyPr wrap="none" rtlCol="0">
            <a:spAutoFit/>
          </a:bodyPr>
          <a:lstStyle/>
          <a:p>
            <a:pPr algn="l"/>
            <a:r>
              <a:rPr lang="zh-CN" altLang="en-US" sz="2400" dirty="0" smtClean="0">
                <a:solidFill>
                  <a:srgbClr val="2C70AE"/>
                </a:solidFill>
                <a:latin typeface="华文琥珀" panose="02010800040101010101" pitchFamily="2" charset="-122"/>
                <a:ea typeface="华文琥珀" panose="02010800040101010101" pitchFamily="2" charset="-122"/>
                <a:sym typeface="+mn-ea"/>
              </a:rPr>
              <a:t>加载和创建自定义元件库</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2316480" cy="460375"/>
          </a:xfrm>
          <a:prstGeom prst="rect">
            <a:avLst/>
          </a:prstGeom>
          <a:noFill/>
        </p:spPr>
        <p:txBody>
          <a:bodyPr wrap="none" rtlCol="0">
            <a:spAutoFit/>
          </a:bodyPr>
          <a:lstStyle/>
          <a:p>
            <a:r>
              <a:rPr lang="zh-CN" sz="2400" b="1" dirty="0">
                <a:solidFill>
                  <a:schemeClr val="bg1"/>
                </a:solidFill>
                <a:latin typeface="微软雅黑" panose="020B0503020204020204" pitchFamily="34" charset="-122"/>
                <a:ea typeface="微软雅黑" panose="020B0503020204020204" pitchFamily="34" charset="-122"/>
              </a:rPr>
              <a:t>使用自定义样式</a:t>
            </a:r>
            <a:endParaRPr lang="zh-CN" sz="2400" b="1" dirty="0">
              <a:solidFill>
                <a:schemeClr val="bg1"/>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1218565" y="2907030"/>
            <a:ext cx="4877435" cy="1630045"/>
          </a:xfrm>
          <a:prstGeom prst="rect">
            <a:avLst/>
          </a:prstGeom>
          <a:noFill/>
        </p:spPr>
        <p:txBody>
          <a:bodyPr wrap="square" rtlCol="0">
            <a:spAutoFit/>
          </a:bodyPr>
          <a:p>
            <a:pPr algn="l"/>
            <a:r>
              <a:rPr lang="zh-CN" sz="2000" b="1" dirty="0"/>
              <a:t>自定义元件可以指定自定义样式。设计自定义元件时，和默认操作元件一样，可以给元件填充颜色、边框、字体、阴影等样式。当自定义元件添加到项目中时，它的样式也被同步导入项目文件，见右图</a:t>
            </a:r>
            <a:endParaRPr lang="zh-CN" sz="2000" b="1" dirty="0"/>
          </a:p>
        </p:txBody>
      </p:sp>
      <p:pic>
        <p:nvPicPr>
          <p:cNvPr id="2" name="图片 1"/>
          <p:cNvPicPr>
            <a:picLocks noChangeAspect="1"/>
          </p:cNvPicPr>
          <p:nvPr/>
        </p:nvPicPr>
        <p:blipFill>
          <a:blip r:embed="rId1"/>
          <a:stretch>
            <a:fillRect/>
          </a:stretch>
        </p:blipFill>
        <p:spPr>
          <a:xfrm>
            <a:off x="6793865" y="2292350"/>
            <a:ext cx="4674235" cy="384937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3535680" cy="460375"/>
          </a:xfrm>
          <a:prstGeom prst="rect">
            <a:avLst/>
          </a:prstGeom>
          <a:noFill/>
        </p:spPr>
        <p:txBody>
          <a:bodyPr wrap="none" rtlCol="0">
            <a:spAutoFit/>
          </a:bodyPr>
          <a:lstStyle/>
          <a:p>
            <a:pPr algn="l"/>
            <a:r>
              <a:rPr lang="zh-CN" altLang="en-US" sz="2400" dirty="0" smtClean="0">
                <a:solidFill>
                  <a:srgbClr val="2C70AE"/>
                </a:solidFill>
                <a:latin typeface="华文琥珀" panose="02010800040101010101" pitchFamily="2" charset="-122"/>
                <a:ea typeface="华文琥珀" panose="02010800040101010101" pitchFamily="2" charset="-122"/>
                <a:sym typeface="+mn-ea"/>
              </a:rPr>
              <a:t>加载和创建自定义元件库</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2926080" cy="460375"/>
          </a:xfrm>
          <a:prstGeom prst="rect">
            <a:avLst/>
          </a:prstGeom>
          <a:noFill/>
        </p:spPr>
        <p:txBody>
          <a:bodyPr wrap="none" rtlCol="0">
            <a:spAutoFit/>
          </a:bodyPr>
          <a:lstStyle/>
          <a:p>
            <a:r>
              <a:rPr lang="zh-CN" sz="2400" b="1" dirty="0">
                <a:solidFill>
                  <a:schemeClr val="bg1"/>
                </a:solidFill>
                <a:latin typeface="微软雅黑" panose="020B0503020204020204" pitchFamily="34" charset="-122"/>
                <a:ea typeface="微软雅黑" panose="020B0503020204020204" pitchFamily="34" charset="-122"/>
              </a:rPr>
              <a:t>编译自定义元件属性</a:t>
            </a:r>
            <a:endParaRPr lang="zh-CN" sz="2400" b="1" dirty="0">
              <a:solidFill>
                <a:schemeClr val="bg1"/>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1218565" y="2907030"/>
            <a:ext cx="4877435" cy="706755"/>
          </a:xfrm>
          <a:prstGeom prst="rect">
            <a:avLst/>
          </a:prstGeom>
          <a:noFill/>
        </p:spPr>
        <p:txBody>
          <a:bodyPr wrap="square" rtlCol="0">
            <a:spAutoFit/>
          </a:bodyPr>
          <a:p>
            <a:pPr algn="l"/>
            <a:r>
              <a:rPr lang="zh-CN" sz="2000" b="1" dirty="0"/>
              <a:t>在创建自定义元件库时，可以编译自定义元件属性，如元件的小图标、描述和注释。</a:t>
            </a:r>
            <a:endParaRPr lang="zh-CN" sz="2000" b="1" dirty="0"/>
          </a:p>
        </p:txBody>
      </p:sp>
      <p:sp>
        <p:nvSpPr>
          <p:cNvPr id="3" name="文本框 69"/>
          <p:cNvSpPr txBox="1"/>
          <p:nvPr/>
        </p:nvSpPr>
        <p:spPr>
          <a:xfrm>
            <a:off x="1218565" y="3863340"/>
            <a:ext cx="4877435" cy="1938020"/>
          </a:xfrm>
          <a:prstGeom prst="rect">
            <a:avLst/>
          </a:prstGeom>
          <a:noFill/>
        </p:spPr>
        <p:txBody>
          <a:bodyPr wrap="square" rtlCol="0">
            <a:spAutoFit/>
          </a:bodyPr>
          <a:p>
            <a:pPr algn="l"/>
            <a:r>
              <a:rPr lang="zh-CN" sz="2000" b="1" dirty="0"/>
              <a:t>要给自定义元件添加图标和注释，首先在设计区域选中自定义元件，然后单击【检查器】面板右侧的【检查器：页面】小图标，见右上图，然后在【检查器：页面】面板中设置自定义元件的图标、提示信息即可，见右下图。</a:t>
            </a:r>
            <a:endParaRPr lang="zh-CN" sz="2000" b="1" dirty="0"/>
          </a:p>
        </p:txBody>
      </p:sp>
      <p:pic>
        <p:nvPicPr>
          <p:cNvPr id="13" name="图片 12"/>
          <p:cNvPicPr>
            <a:picLocks noChangeAspect="1"/>
          </p:cNvPicPr>
          <p:nvPr/>
        </p:nvPicPr>
        <p:blipFill>
          <a:blip r:embed="rId1"/>
          <a:stretch>
            <a:fillRect/>
          </a:stretch>
        </p:blipFill>
        <p:spPr>
          <a:xfrm>
            <a:off x="6807200" y="1379855"/>
            <a:ext cx="3843655" cy="2483485"/>
          </a:xfrm>
          <a:prstGeom prst="rect">
            <a:avLst/>
          </a:prstGeom>
        </p:spPr>
      </p:pic>
      <p:pic>
        <p:nvPicPr>
          <p:cNvPr id="15" name="图片 14"/>
          <p:cNvPicPr>
            <a:picLocks noChangeAspect="1"/>
          </p:cNvPicPr>
          <p:nvPr/>
        </p:nvPicPr>
        <p:blipFill>
          <a:blip r:embed="rId2"/>
          <a:stretch>
            <a:fillRect/>
          </a:stretch>
        </p:blipFill>
        <p:spPr>
          <a:xfrm>
            <a:off x="6807200" y="4050665"/>
            <a:ext cx="3844290" cy="2432685"/>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rot="7424275">
            <a:off x="3601522" y="264778"/>
            <a:ext cx="5171474" cy="6535186"/>
          </a:xfrm>
          <a:custGeom>
            <a:avLst/>
            <a:gdLst>
              <a:gd name="connsiteX0" fmla="*/ 627111 w 5171474"/>
              <a:gd name="connsiteY0" fmla="*/ 4996729 h 6535186"/>
              <a:gd name="connsiteX1" fmla="*/ 897662 w 5171474"/>
              <a:gd name="connsiteY1" fmla="*/ 1161078 h 6535186"/>
              <a:gd name="connsiteX2" fmla="*/ 2035001 w 5171474"/>
              <a:gd name="connsiteY2" fmla="*/ 842612 h 6535186"/>
              <a:gd name="connsiteX3" fmla="*/ 2039894 w 5171474"/>
              <a:gd name="connsiteY3" fmla="*/ 842985 h 6535186"/>
              <a:gd name="connsiteX4" fmla="*/ 2462358 w 5171474"/>
              <a:gd name="connsiteY4" fmla="*/ 0 h 6535186"/>
              <a:gd name="connsiteX5" fmla="*/ 2993565 w 5171474"/>
              <a:gd name="connsiteY5" fmla="*/ 1059970 h 6535186"/>
              <a:gd name="connsiteX6" fmla="*/ 3023336 w 5171474"/>
              <a:gd name="connsiteY6" fmla="*/ 1071461 h 6535186"/>
              <a:gd name="connsiteX7" fmla="*/ 4544363 w 5171474"/>
              <a:gd name="connsiteY7" fmla="*/ 2380499 h 6535186"/>
              <a:gd name="connsiteX8" fmla="*/ 4273812 w 5171474"/>
              <a:gd name="connsiteY8" fmla="*/ 6216151 h 6535186"/>
              <a:gd name="connsiteX9" fmla="*/ 627111 w 5171474"/>
              <a:gd name="connsiteY9" fmla="*/ 4996729 h 6535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71474" h="6535186">
                <a:moveTo>
                  <a:pt x="627111" y="4996729"/>
                </a:moveTo>
                <a:cubicBezTo>
                  <a:pt x="-305187" y="3600809"/>
                  <a:pt x="-184058" y="1883530"/>
                  <a:pt x="897662" y="1161078"/>
                </a:cubicBezTo>
                <a:cubicBezTo>
                  <a:pt x="1235699" y="935311"/>
                  <a:pt x="1627542" y="833413"/>
                  <a:pt x="2035001" y="842612"/>
                </a:cubicBezTo>
                <a:lnTo>
                  <a:pt x="2039894" y="842985"/>
                </a:lnTo>
                <a:lnTo>
                  <a:pt x="2462358" y="0"/>
                </a:lnTo>
                <a:lnTo>
                  <a:pt x="2993565" y="1059970"/>
                </a:lnTo>
                <a:lnTo>
                  <a:pt x="3023336" y="1071461"/>
                </a:lnTo>
                <a:cubicBezTo>
                  <a:pt x="3594545" y="1321758"/>
                  <a:pt x="4136483" y="1769784"/>
                  <a:pt x="4544363" y="2380499"/>
                </a:cubicBezTo>
                <a:cubicBezTo>
                  <a:pt x="5476661" y="3776419"/>
                  <a:pt x="5355532" y="5493699"/>
                  <a:pt x="4273812" y="6216151"/>
                </a:cubicBezTo>
                <a:cubicBezTo>
                  <a:pt x="3192092" y="6938603"/>
                  <a:pt x="1559409" y="6392649"/>
                  <a:pt x="627111" y="4996729"/>
                </a:cubicBezTo>
                <a:close/>
              </a:path>
            </a:pathLst>
          </a:custGeom>
          <a:solidFill>
            <a:srgbClr val="2C7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69723" y="1922780"/>
            <a:ext cx="3416935" cy="1106805"/>
          </a:xfrm>
          <a:prstGeom prst="rect">
            <a:avLst/>
          </a:prstGeom>
          <a:noFill/>
        </p:spPr>
        <p:txBody>
          <a:bodyPr wrap="none" rtlCol="0">
            <a:spAutoFit/>
          </a:bodyPr>
          <a:lstStyle/>
          <a:p>
            <a:r>
              <a:rPr lang="en-US" altLang="zh-CN" sz="6600" b="1" dirty="0" smtClean="0">
                <a:solidFill>
                  <a:schemeClr val="bg1"/>
                </a:solidFill>
                <a:latin typeface="微软雅黑" panose="020B0503020204020204" pitchFamily="34" charset="-122"/>
                <a:ea typeface="微软雅黑" panose="020B0503020204020204" pitchFamily="34" charset="-122"/>
              </a:rPr>
              <a:t>PART  </a:t>
            </a:r>
            <a:r>
              <a:rPr lang="en-US" altLang="zh-CN" sz="6600" b="1" dirty="0">
                <a:solidFill>
                  <a:srgbClr val="8FD152"/>
                </a:solidFill>
                <a:latin typeface="微软雅黑" panose="020B0503020204020204" pitchFamily="34" charset="-122"/>
                <a:ea typeface="微软雅黑" panose="020B0503020204020204" pitchFamily="34" charset="-122"/>
              </a:rPr>
              <a:t>6</a:t>
            </a:r>
            <a:endParaRPr lang="zh-CN" altLang="en-US" sz="6600" b="1" dirty="0">
              <a:solidFill>
                <a:srgbClr val="8FD152"/>
              </a:solidFill>
              <a:latin typeface="微软雅黑" panose="020B0503020204020204" pitchFamily="34" charset="-122"/>
              <a:ea typeface="微软雅黑" panose="020B0503020204020204" pitchFamily="34" charset="-122"/>
            </a:endParaRPr>
          </a:p>
        </p:txBody>
      </p:sp>
      <p:sp>
        <p:nvSpPr>
          <p:cNvPr id="4" name="文本框 3"/>
          <p:cNvSpPr txBox="1"/>
          <p:nvPr/>
        </p:nvSpPr>
        <p:spPr>
          <a:xfrm flipH="1">
            <a:off x="3854458" y="3179366"/>
            <a:ext cx="4011128" cy="706755"/>
          </a:xfrm>
          <a:prstGeom prst="rect">
            <a:avLst/>
          </a:prstGeom>
          <a:noFill/>
        </p:spPr>
        <p:txBody>
          <a:bodyPr wrap="square" rtlCol="0">
            <a:spAutoFit/>
          </a:bodyP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高级交互</a:t>
            </a:r>
            <a:endParaRPr lang="zh-CN" altLang="en-US" sz="4000" b="1" dirty="0" smtClean="0">
              <a:solidFill>
                <a:schemeClr val="bg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069723" y="3017897"/>
            <a:ext cx="35803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069723" y="3954106"/>
            <a:ext cx="35803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78"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直角三角形 2"/>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5163" y="67660"/>
            <a:ext cx="1402080" cy="460375"/>
          </a:xfrm>
          <a:prstGeom prst="rect">
            <a:avLst/>
          </a:prstGeom>
          <a:noFill/>
        </p:spPr>
        <p:txBody>
          <a:bodyPr wrap="none" rtlCol="0">
            <a:spAutoFit/>
          </a:bodyPr>
          <a:lstStyle/>
          <a:p>
            <a:r>
              <a:rPr lang="zh-CN" altLang="en-US" sz="2400" dirty="0">
                <a:solidFill>
                  <a:srgbClr val="2C70AE"/>
                </a:solidFill>
                <a:latin typeface="华文琥珀" panose="02010800040101010101" pitchFamily="2" charset="-122"/>
                <a:ea typeface="华文琥珀" panose="02010800040101010101" pitchFamily="2" charset="-122"/>
              </a:rPr>
              <a:t>条件逻辑</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1657350" y="1917065"/>
            <a:ext cx="3274060" cy="3253105"/>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2641600" y="3159125"/>
            <a:ext cx="1305560" cy="768350"/>
          </a:xfrm>
          <a:prstGeom prst="rect">
            <a:avLst/>
          </a:prstGeom>
          <a:noFill/>
        </p:spPr>
        <p:txBody>
          <a:bodyPr wrap="none" rtlCol="0">
            <a:spAutoFit/>
          </a:bodyPr>
          <a:lstStyle/>
          <a:p>
            <a:r>
              <a:rPr lang="zh-CN" altLang="en-US" sz="4400" b="1" dirty="0" smtClean="0">
                <a:solidFill>
                  <a:schemeClr val="bg1"/>
                </a:solidFill>
              </a:rPr>
              <a:t>概述</a:t>
            </a:r>
            <a:endParaRPr lang="zh-CN" altLang="en-US" sz="4400" b="1" dirty="0" smtClean="0">
              <a:solidFill>
                <a:schemeClr val="bg1"/>
              </a:solidFill>
            </a:endParaRPr>
          </a:p>
        </p:txBody>
      </p:sp>
      <p:sp>
        <p:nvSpPr>
          <p:cNvPr id="26" name="直角三角形 25"/>
          <p:cNvSpPr/>
          <p:nvPr/>
        </p:nvSpPr>
        <p:spPr>
          <a:xfrm rot="10800000">
            <a:off x="10426349" y="18554"/>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0252" y="170827"/>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0252" y="35935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53218" y="54787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810250" y="1621155"/>
            <a:ext cx="280035" cy="2959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296660" y="1510030"/>
            <a:ext cx="4129405" cy="1814830"/>
          </a:xfrm>
          <a:prstGeom prst="rect">
            <a:avLst/>
          </a:prstGeom>
          <a:noFill/>
        </p:spPr>
        <p:txBody>
          <a:bodyPr wrap="square" rtlCol="0">
            <a:spAutoFit/>
          </a:bodyPr>
          <a:lstStyle/>
          <a:p>
            <a:pPr algn="just"/>
            <a:r>
              <a:rPr lang="zh-CN" sz="1600" dirty="0" smtClean="0">
                <a:solidFill>
                  <a:schemeClr val="bg1"/>
                </a:solidFill>
                <a:latin typeface="微软雅黑" panose="020B0503020204020204" pitchFamily="34" charset="-122"/>
                <a:ea typeface="微软雅黑" panose="020B0503020204020204" pitchFamily="34" charset="-122"/>
              </a:rPr>
              <a:t>在原型中使用条件逻辑，能为工作节省大量开支，因为你可以通过多种方法重复使用已经制作好的条件逻辑模式。在计算机科学和交互设计中，条件逻辑必须适应各种业务规则和例外情况。在我们日常使用的很多软件中都包含着条件逻辑，比如百度高级搜索，见下图。</a:t>
            </a:r>
            <a:endParaRPr lang="zh-CN" sz="1600" dirty="0" smtClean="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5981700" y="3324860"/>
            <a:ext cx="4444365" cy="307784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58129" y="55768"/>
            <a:ext cx="1415772" cy="46166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展望来年</a:t>
            </a:r>
            <a:endParaRPr lang="zh-CN" altLang="en-US" sz="2400" dirty="0">
              <a:solidFill>
                <a:srgbClr val="2C70AE"/>
              </a:solidFill>
              <a:latin typeface="华文琥珀" panose="02010800040101010101" pitchFamily="2" charset="-122"/>
              <a:ea typeface="华文琥珀" panose="02010800040101010101" pitchFamily="2" charset="-122"/>
            </a:endParaRPr>
          </a:p>
        </p:txBody>
      </p:sp>
      <p:cxnSp>
        <p:nvCxnSpPr>
          <p:cNvPr id="13" name="直接连接符 12"/>
          <p:cNvCxnSpPr/>
          <p:nvPr/>
        </p:nvCxnSpPr>
        <p:spPr>
          <a:xfrm>
            <a:off x="1" y="916450"/>
            <a:ext cx="12191999" cy="0"/>
          </a:xfrm>
          <a:prstGeom prst="line">
            <a:avLst/>
          </a:prstGeom>
          <a:ln w="82550">
            <a:solidFill>
              <a:srgbClr val="2C70AE"/>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0" y="6805974"/>
            <a:ext cx="12191999" cy="0"/>
          </a:xfrm>
          <a:prstGeom prst="line">
            <a:avLst/>
          </a:prstGeom>
          <a:ln w="82550">
            <a:solidFill>
              <a:srgbClr val="2C70AE"/>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65885" y="1438910"/>
            <a:ext cx="2188210" cy="368300"/>
          </a:xfrm>
          <a:prstGeom prst="rect">
            <a:avLst/>
          </a:prstGeom>
          <a:noFill/>
        </p:spPr>
        <p:txBody>
          <a:bodyPr wrap="square" rtlCol="0">
            <a:spAutoFit/>
          </a:bodyPr>
          <a:lstStyle/>
          <a:p>
            <a:r>
              <a:rPr lang="zh-CN" altLang="en-US" b="1" dirty="0" smtClean="0">
                <a:solidFill>
                  <a:srgbClr val="2C70AE"/>
                </a:solidFill>
              </a:rPr>
              <a:t>欢迎界面</a:t>
            </a:r>
            <a:endParaRPr lang="zh-CN" altLang="en-US" b="1" dirty="0" smtClean="0">
              <a:solidFill>
                <a:srgbClr val="2C70AE"/>
              </a:solidFill>
            </a:endParaRPr>
          </a:p>
        </p:txBody>
      </p:sp>
      <p:pic>
        <p:nvPicPr>
          <p:cNvPr id="12" name="图片 11"/>
          <p:cNvPicPr>
            <a:picLocks noChangeAspect="1"/>
          </p:cNvPicPr>
          <p:nvPr/>
        </p:nvPicPr>
        <p:blipFill>
          <a:blip r:embed="rId1"/>
          <a:stretch>
            <a:fillRect/>
          </a:stretch>
        </p:blipFill>
        <p:spPr>
          <a:xfrm>
            <a:off x="2921000" y="1283970"/>
            <a:ext cx="7505065" cy="4971415"/>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402080" cy="46037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条件逻辑</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2293620" cy="460375"/>
          </a:xfrm>
          <a:prstGeom prst="rect">
            <a:avLst/>
          </a:prstGeom>
          <a:noFill/>
        </p:spPr>
        <p:txBody>
          <a:bodyPr wrap="non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IF-THEN-ELSE</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1218565" y="2907030"/>
            <a:ext cx="4877435" cy="1014730"/>
          </a:xfrm>
          <a:prstGeom prst="rect">
            <a:avLst/>
          </a:prstGeom>
          <a:noFill/>
        </p:spPr>
        <p:txBody>
          <a:bodyPr wrap="square" rtlCol="0">
            <a:spAutoFit/>
          </a:bodyPr>
          <a:p>
            <a:pPr algn="l"/>
            <a:r>
              <a:rPr lang="en-US" sz="2000" b="1" dirty="0"/>
              <a:t>IF-THEN-ELSE</a:t>
            </a:r>
            <a:r>
              <a:rPr lang="zh-CN" altLang="en-US" sz="2000" b="1" dirty="0"/>
              <a:t>语句是最常见的逻辑，用于整个设计过程中，帮助捕捉各种影响系统和用户的行为规则与交互模式。</a:t>
            </a:r>
            <a:endParaRPr lang="zh-CN" altLang="en-US" sz="2000" b="1" dirty="0"/>
          </a:p>
        </p:txBody>
      </p:sp>
      <p:sp>
        <p:nvSpPr>
          <p:cNvPr id="18" name="文本框 69"/>
          <p:cNvSpPr txBox="1"/>
          <p:nvPr/>
        </p:nvSpPr>
        <p:spPr>
          <a:xfrm>
            <a:off x="1218565" y="4386580"/>
            <a:ext cx="4877435" cy="1938020"/>
          </a:xfrm>
          <a:prstGeom prst="rect">
            <a:avLst/>
          </a:prstGeom>
          <a:noFill/>
        </p:spPr>
        <p:txBody>
          <a:bodyPr wrap="square" rtlCol="0">
            <a:spAutoFit/>
          </a:bodyPr>
          <a:p>
            <a:pPr algn="l"/>
            <a:r>
              <a:rPr lang="zh-CN" sz="2000" b="1" dirty="0"/>
              <a:t>下面用一个简单的小案例描述。当文本输入框部件失去焦点时，如果文本框中的值等于</a:t>
            </a:r>
            <a:r>
              <a:rPr lang="en-US" altLang="zh-CN" sz="2000" b="1" dirty="0"/>
              <a:t>“Axure”</a:t>
            </a:r>
            <a:r>
              <a:rPr lang="zh-CN" altLang="en-US" sz="2000" b="1" dirty="0"/>
              <a:t>，就打开页面</a:t>
            </a:r>
            <a:r>
              <a:rPr lang="en-US" altLang="zh-CN" sz="2000" b="1" dirty="0"/>
              <a:t>page1</a:t>
            </a:r>
            <a:r>
              <a:rPr lang="zh-CN" altLang="en-US" sz="2000" b="1" dirty="0"/>
              <a:t>；如果文本输入框中输入的值不等于</a:t>
            </a:r>
            <a:r>
              <a:rPr lang="en-US" altLang="zh-CN" sz="2000" b="1" dirty="0"/>
              <a:t>“Axure”</a:t>
            </a:r>
            <a:r>
              <a:rPr lang="zh-CN" altLang="en-US" sz="2000" b="1" dirty="0"/>
              <a:t>，就打开</a:t>
            </a:r>
            <a:r>
              <a:rPr lang="en-US" altLang="zh-CN" sz="2000" b="1" dirty="0"/>
              <a:t>page2</a:t>
            </a:r>
            <a:r>
              <a:rPr lang="zh-CN" altLang="en-US" sz="2000" b="1" dirty="0"/>
              <a:t>，在</a:t>
            </a:r>
            <a:r>
              <a:rPr lang="en-US" altLang="zh-CN" sz="2000" b="1" dirty="0"/>
              <a:t>Axure</a:t>
            </a:r>
            <a:r>
              <a:rPr lang="zh-CN" altLang="en-US" sz="2000" b="1" dirty="0"/>
              <a:t>中实现这个条件用例见右图。</a:t>
            </a:r>
            <a:endParaRPr lang="zh-CN" altLang="en-US" sz="2000" b="1" dirty="0"/>
          </a:p>
        </p:txBody>
      </p:sp>
      <p:pic>
        <p:nvPicPr>
          <p:cNvPr id="3" name="图片 2"/>
          <p:cNvPicPr>
            <a:picLocks noChangeAspect="1"/>
          </p:cNvPicPr>
          <p:nvPr/>
        </p:nvPicPr>
        <p:blipFill>
          <a:blip r:embed="rId1"/>
          <a:stretch>
            <a:fillRect/>
          </a:stretch>
        </p:blipFill>
        <p:spPr>
          <a:xfrm>
            <a:off x="6907530" y="1878965"/>
            <a:ext cx="3968750" cy="455041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402080" cy="46037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条件逻辑</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1334770" cy="460375"/>
          </a:xfrm>
          <a:prstGeom prst="rect">
            <a:avLst/>
          </a:prstGeom>
          <a:noFill/>
        </p:spPr>
        <p:txBody>
          <a:bodyPr wrap="non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And/Or</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1218565" y="2907030"/>
            <a:ext cx="4877435" cy="706755"/>
          </a:xfrm>
          <a:prstGeom prst="rect">
            <a:avLst/>
          </a:prstGeom>
          <a:noFill/>
        </p:spPr>
        <p:txBody>
          <a:bodyPr wrap="square" rtlCol="0">
            <a:spAutoFit/>
          </a:bodyPr>
          <a:p>
            <a:pPr algn="l"/>
            <a:r>
              <a:rPr lang="en-US" sz="2000" b="1" dirty="0"/>
              <a:t>And</a:t>
            </a:r>
            <a:r>
              <a:rPr lang="zh-CN" altLang="en-US" sz="2000" b="1" dirty="0"/>
              <a:t>和</a:t>
            </a:r>
            <a:r>
              <a:rPr lang="en-US" altLang="zh-CN" sz="2000" b="1" dirty="0"/>
              <a:t>Or</a:t>
            </a:r>
            <a:r>
              <a:rPr lang="zh-CN" altLang="en-US" sz="2000" b="1" dirty="0"/>
              <a:t>是条件运算符，用于连接两个或两个以上的句子来创造有意义的复合语句。</a:t>
            </a:r>
            <a:endParaRPr lang="zh-CN" altLang="en-US" sz="2000" b="1" dirty="0"/>
          </a:p>
        </p:txBody>
      </p:sp>
      <p:sp>
        <p:nvSpPr>
          <p:cNvPr id="18" name="文本框 69"/>
          <p:cNvSpPr txBox="1"/>
          <p:nvPr/>
        </p:nvSpPr>
        <p:spPr>
          <a:xfrm>
            <a:off x="1218565" y="4386580"/>
            <a:ext cx="4877435" cy="1938020"/>
          </a:xfrm>
          <a:prstGeom prst="rect">
            <a:avLst/>
          </a:prstGeom>
          <a:noFill/>
        </p:spPr>
        <p:txBody>
          <a:bodyPr wrap="square" rtlCol="0">
            <a:spAutoFit/>
          </a:bodyPr>
          <a:p>
            <a:pPr algn="l"/>
            <a:r>
              <a:rPr lang="zh-CN" sz="2000" b="1" dirty="0"/>
              <a:t>下面用一个简单的小案例描述。当文本输入框部件失去焦点时，如果文本框中的值等于</a:t>
            </a:r>
            <a:r>
              <a:rPr lang="en-US" altLang="zh-CN" sz="2000" b="1" dirty="0"/>
              <a:t>“Axure”</a:t>
            </a:r>
            <a:r>
              <a:rPr lang="zh-CN" altLang="en-US" sz="2000" b="1" dirty="0"/>
              <a:t>，就打开页面</a:t>
            </a:r>
            <a:r>
              <a:rPr lang="en-US" altLang="zh-CN" sz="2000" b="1" dirty="0"/>
              <a:t>page1</a:t>
            </a:r>
            <a:r>
              <a:rPr lang="zh-CN" altLang="en-US" sz="2000" b="1" dirty="0"/>
              <a:t>；如果文本输入框中输入的值不等于</a:t>
            </a:r>
            <a:r>
              <a:rPr lang="en-US" altLang="zh-CN" sz="2000" b="1" dirty="0"/>
              <a:t>“Axure”</a:t>
            </a:r>
            <a:r>
              <a:rPr lang="zh-CN" altLang="en-US" sz="2000" b="1" dirty="0"/>
              <a:t>，就打开</a:t>
            </a:r>
            <a:r>
              <a:rPr lang="en-US" altLang="zh-CN" sz="2000" b="1" dirty="0"/>
              <a:t>page2</a:t>
            </a:r>
            <a:r>
              <a:rPr lang="zh-CN" altLang="en-US" sz="2000" b="1" dirty="0"/>
              <a:t>，在</a:t>
            </a:r>
            <a:r>
              <a:rPr lang="en-US" altLang="zh-CN" sz="2000" b="1" dirty="0"/>
              <a:t>Axure</a:t>
            </a:r>
            <a:r>
              <a:rPr lang="zh-CN" altLang="en-US" sz="2000" b="1" dirty="0"/>
              <a:t>中实现这个条件用例见右图。</a:t>
            </a:r>
            <a:endParaRPr lang="zh-CN" altLang="en-US" sz="2000" b="1" dirty="0"/>
          </a:p>
        </p:txBody>
      </p:sp>
      <p:pic>
        <p:nvPicPr>
          <p:cNvPr id="2" name="图片 1"/>
          <p:cNvPicPr>
            <a:picLocks noChangeAspect="1"/>
          </p:cNvPicPr>
          <p:nvPr/>
        </p:nvPicPr>
        <p:blipFill>
          <a:blip r:embed="rId1"/>
          <a:stretch>
            <a:fillRect/>
          </a:stretch>
        </p:blipFill>
        <p:spPr>
          <a:xfrm>
            <a:off x="7172960" y="2606675"/>
            <a:ext cx="3586480" cy="3717925"/>
          </a:xfrm>
          <a:prstGeom prst="rect">
            <a:avLst/>
          </a:prstGeom>
        </p:spPr>
      </p:pic>
      <p:sp>
        <p:nvSpPr>
          <p:cNvPr id="13" name="文本框 69"/>
          <p:cNvSpPr txBox="1"/>
          <p:nvPr/>
        </p:nvSpPr>
        <p:spPr>
          <a:xfrm>
            <a:off x="7108190" y="1878965"/>
            <a:ext cx="3716020" cy="398780"/>
          </a:xfrm>
          <a:prstGeom prst="rect">
            <a:avLst/>
          </a:prstGeom>
          <a:noFill/>
        </p:spPr>
        <p:txBody>
          <a:bodyPr wrap="square" rtlCol="0">
            <a:spAutoFit/>
          </a:bodyPr>
          <a:p>
            <a:pPr algn="l"/>
            <a:r>
              <a:rPr lang="zh-CN" altLang="en-US" sz="2000" b="1" dirty="0"/>
              <a:t>第一步：制作简单的登录模块。</a:t>
            </a:r>
            <a:endParaRPr lang="zh-CN" altLang="en-US" sz="2000"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402080" cy="46037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条件逻辑</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1334770" cy="460375"/>
          </a:xfrm>
          <a:prstGeom prst="rect">
            <a:avLst/>
          </a:prstGeom>
          <a:noFill/>
        </p:spPr>
        <p:txBody>
          <a:bodyPr wrap="non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And/Or</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3" name="文本框 69"/>
          <p:cNvSpPr txBox="1"/>
          <p:nvPr/>
        </p:nvSpPr>
        <p:spPr>
          <a:xfrm>
            <a:off x="1218565" y="2292350"/>
            <a:ext cx="10241915" cy="706755"/>
          </a:xfrm>
          <a:prstGeom prst="rect">
            <a:avLst/>
          </a:prstGeom>
          <a:noFill/>
        </p:spPr>
        <p:txBody>
          <a:bodyPr wrap="square" rtlCol="0">
            <a:spAutoFit/>
          </a:bodyPr>
          <a:p>
            <a:pPr algn="l"/>
            <a:r>
              <a:rPr lang="zh-CN" altLang="en-US" sz="2000" b="1" dirty="0"/>
              <a:t>第二步：选中登录按钮，在元件【属性】面板中双击【鼠标单击时】事件，在弹出的【用例编辑器】顶部单击【添加条件】，在弹出的【条件设立】中新增两个条件，见下图。</a:t>
            </a:r>
            <a:endParaRPr lang="zh-CN" altLang="en-US" sz="2000" b="1" dirty="0"/>
          </a:p>
        </p:txBody>
      </p:sp>
      <p:pic>
        <p:nvPicPr>
          <p:cNvPr id="15" name="图片 14"/>
          <p:cNvPicPr>
            <a:picLocks noChangeAspect="1"/>
          </p:cNvPicPr>
          <p:nvPr/>
        </p:nvPicPr>
        <p:blipFill>
          <a:blip r:embed="rId1"/>
          <a:stretch>
            <a:fillRect/>
          </a:stretch>
        </p:blipFill>
        <p:spPr>
          <a:xfrm>
            <a:off x="2861310" y="2999105"/>
            <a:ext cx="6469380" cy="377888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402080" cy="46037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条件逻辑</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1334770" cy="460375"/>
          </a:xfrm>
          <a:prstGeom prst="rect">
            <a:avLst/>
          </a:prstGeom>
          <a:noFill/>
        </p:spPr>
        <p:txBody>
          <a:bodyPr wrap="non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And/Or</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3" name="文本框 69"/>
          <p:cNvSpPr txBox="1"/>
          <p:nvPr/>
        </p:nvSpPr>
        <p:spPr>
          <a:xfrm>
            <a:off x="1218565" y="2292350"/>
            <a:ext cx="10241915" cy="706755"/>
          </a:xfrm>
          <a:prstGeom prst="rect">
            <a:avLst/>
          </a:prstGeom>
          <a:noFill/>
        </p:spPr>
        <p:txBody>
          <a:bodyPr wrap="square" rtlCol="0">
            <a:spAutoFit/>
          </a:bodyPr>
          <a:p>
            <a:pPr algn="l"/>
            <a:r>
              <a:rPr lang="zh-CN" altLang="en-US" sz="2000" b="1" dirty="0"/>
              <a:t>第三步：在【用例编译器】中新增【当前窗口】动作，在【配置动作】中勾选</a:t>
            </a:r>
            <a:r>
              <a:rPr lang="en-US" altLang="zh-CN" sz="2000" b="1" dirty="0"/>
              <a:t>page1</a:t>
            </a:r>
            <a:r>
              <a:rPr lang="zh-CN" altLang="en-US" sz="2000" b="1" dirty="0"/>
              <a:t>，见下图。</a:t>
            </a:r>
            <a:endParaRPr lang="zh-CN" altLang="en-US" sz="2000" b="1" dirty="0"/>
          </a:p>
        </p:txBody>
      </p:sp>
      <p:pic>
        <p:nvPicPr>
          <p:cNvPr id="2" name="图片 1"/>
          <p:cNvPicPr>
            <a:picLocks noChangeAspect="1"/>
          </p:cNvPicPr>
          <p:nvPr/>
        </p:nvPicPr>
        <p:blipFill>
          <a:blip r:embed="rId1"/>
          <a:stretch>
            <a:fillRect/>
          </a:stretch>
        </p:blipFill>
        <p:spPr>
          <a:xfrm>
            <a:off x="2740025" y="2999105"/>
            <a:ext cx="7198995" cy="3529965"/>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402080" cy="46037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条件逻辑</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1334770" cy="460375"/>
          </a:xfrm>
          <a:prstGeom prst="rect">
            <a:avLst/>
          </a:prstGeom>
          <a:noFill/>
        </p:spPr>
        <p:txBody>
          <a:bodyPr wrap="non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And/Or</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3" name="文本框 69"/>
          <p:cNvSpPr txBox="1"/>
          <p:nvPr/>
        </p:nvSpPr>
        <p:spPr>
          <a:xfrm>
            <a:off x="4261485" y="1893570"/>
            <a:ext cx="4155440" cy="398780"/>
          </a:xfrm>
          <a:prstGeom prst="rect">
            <a:avLst/>
          </a:prstGeom>
          <a:noFill/>
        </p:spPr>
        <p:txBody>
          <a:bodyPr wrap="square" rtlCol="0">
            <a:spAutoFit/>
          </a:bodyPr>
          <a:p>
            <a:pPr algn="l"/>
            <a:r>
              <a:rPr lang="zh-CN" altLang="en-US" sz="2000" b="1" dirty="0"/>
              <a:t>第四步：</a:t>
            </a:r>
            <a:r>
              <a:rPr lang="zh-CN" sz="2000" b="1" dirty="0"/>
              <a:t>设置条件不满足时的交互。</a:t>
            </a:r>
            <a:endParaRPr lang="zh-CN" sz="2000" b="1" dirty="0"/>
          </a:p>
        </p:txBody>
      </p:sp>
      <p:pic>
        <p:nvPicPr>
          <p:cNvPr id="13" name="图片 12"/>
          <p:cNvPicPr>
            <a:picLocks noChangeAspect="1"/>
          </p:cNvPicPr>
          <p:nvPr/>
        </p:nvPicPr>
        <p:blipFill>
          <a:blip r:embed="rId1"/>
          <a:stretch>
            <a:fillRect/>
          </a:stretch>
        </p:blipFill>
        <p:spPr>
          <a:xfrm>
            <a:off x="2974975" y="2292350"/>
            <a:ext cx="6729095" cy="4427855"/>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8" y="871563"/>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直角三角形 2"/>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5163" y="67660"/>
            <a:ext cx="1706880" cy="460375"/>
          </a:xfrm>
          <a:prstGeom prst="rect">
            <a:avLst/>
          </a:prstGeom>
          <a:noFill/>
        </p:spPr>
        <p:txBody>
          <a:bodyPr wrap="none" rtlCol="0">
            <a:spAutoFit/>
          </a:bodyPr>
          <a:lstStyle/>
          <a:p>
            <a:r>
              <a:rPr lang="zh-CN" altLang="en-US" sz="2400" dirty="0">
                <a:solidFill>
                  <a:srgbClr val="2C70AE"/>
                </a:solidFill>
                <a:latin typeface="华文琥珀" panose="02010800040101010101" pitchFamily="2" charset="-122"/>
                <a:ea typeface="华文琥珀" panose="02010800040101010101" pitchFamily="2" charset="-122"/>
              </a:rPr>
              <a:t>设置元件值</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1657350" y="1917065"/>
            <a:ext cx="3274060" cy="3253105"/>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2080260" y="3159760"/>
            <a:ext cx="2428240" cy="768350"/>
          </a:xfrm>
          <a:prstGeom prst="rect">
            <a:avLst/>
          </a:prstGeom>
          <a:noFill/>
        </p:spPr>
        <p:txBody>
          <a:bodyPr wrap="none" rtlCol="0">
            <a:spAutoFit/>
          </a:bodyPr>
          <a:lstStyle/>
          <a:p>
            <a:r>
              <a:rPr lang="zh-CN" altLang="en-US" sz="4400" b="1" dirty="0" smtClean="0">
                <a:solidFill>
                  <a:schemeClr val="bg1"/>
                </a:solidFill>
              </a:rPr>
              <a:t>设置文本</a:t>
            </a:r>
            <a:endParaRPr lang="zh-CN" altLang="en-US" sz="4400" b="1" dirty="0" smtClean="0">
              <a:solidFill>
                <a:schemeClr val="bg1"/>
              </a:solidFill>
            </a:endParaRPr>
          </a:p>
        </p:txBody>
      </p:sp>
      <p:sp>
        <p:nvSpPr>
          <p:cNvPr id="26" name="直角三角形 25"/>
          <p:cNvSpPr/>
          <p:nvPr/>
        </p:nvSpPr>
        <p:spPr>
          <a:xfrm rot="10800000">
            <a:off x="10426349" y="18554"/>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0252" y="170827"/>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0252" y="35935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53218" y="54787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810250" y="1621155"/>
            <a:ext cx="280035" cy="2959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296660" y="1510030"/>
            <a:ext cx="4129405" cy="1076325"/>
          </a:xfrm>
          <a:prstGeom prst="rect">
            <a:avLst/>
          </a:prstGeom>
          <a:noFill/>
        </p:spPr>
        <p:txBody>
          <a:bodyPr wrap="square" rtlCol="0">
            <a:spAutoFit/>
          </a:bodyPr>
          <a:lstStyle/>
          <a:p>
            <a:pPr algn="just"/>
            <a:r>
              <a:rPr lang="zh-CN" sz="1600" dirty="0" smtClean="0">
                <a:solidFill>
                  <a:schemeClr val="bg1"/>
                </a:solidFill>
                <a:latin typeface="微软雅黑" panose="020B0503020204020204" pitchFamily="34" charset="-122"/>
                <a:ea typeface="微软雅黑" panose="020B0503020204020204" pitchFamily="34" charset="-122"/>
              </a:rPr>
              <a:t>在用例编译器中，使用【设置文本】动作可以动态编译一个元件上的文本内容，在用例编译器的【配置动作】中选择你想要修改的部件，然后单击【</a:t>
            </a:r>
            <a:r>
              <a:rPr lang="en-US" altLang="zh-CN" sz="1600" dirty="0" smtClean="0">
                <a:solidFill>
                  <a:schemeClr val="bg1"/>
                </a:solidFill>
                <a:latin typeface="微软雅黑" panose="020B0503020204020204" pitchFamily="34" charset="-122"/>
                <a:ea typeface="微软雅黑" panose="020B0503020204020204" pitchFamily="34" charset="-122"/>
              </a:rPr>
              <a:t>fx</a:t>
            </a:r>
            <a:r>
              <a:rPr lang="zh-CN" sz="1600" dirty="0" smtClean="0">
                <a:solidFill>
                  <a:schemeClr val="bg1"/>
                </a:solidFill>
                <a:latin typeface="微软雅黑" panose="020B0503020204020204" pitchFamily="34" charset="-122"/>
                <a:ea typeface="微软雅黑" panose="020B0503020204020204" pitchFamily="34" charset="-122"/>
              </a:rPr>
              <a:t>】，见下图。</a:t>
            </a:r>
            <a:endParaRPr lang="zh-CN" sz="1600" dirty="0" smtClean="0">
              <a:solidFill>
                <a:schemeClr val="bg1"/>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1"/>
          <a:stretch>
            <a:fillRect/>
          </a:stretch>
        </p:blipFill>
        <p:spPr>
          <a:xfrm>
            <a:off x="5810250" y="2742565"/>
            <a:ext cx="5901690" cy="3837305"/>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8" y="871563"/>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直角三角形 2"/>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5163" y="67660"/>
            <a:ext cx="1706880" cy="460375"/>
          </a:xfrm>
          <a:prstGeom prst="rect">
            <a:avLst/>
          </a:prstGeom>
          <a:noFill/>
        </p:spPr>
        <p:txBody>
          <a:bodyPr wrap="none" rtlCol="0">
            <a:spAutoFit/>
          </a:bodyPr>
          <a:lstStyle/>
          <a:p>
            <a:r>
              <a:rPr lang="zh-CN" altLang="en-US" sz="2400" dirty="0">
                <a:solidFill>
                  <a:srgbClr val="2C70AE"/>
                </a:solidFill>
                <a:latin typeface="华文琥珀" panose="02010800040101010101" pitchFamily="2" charset="-122"/>
                <a:ea typeface="华文琥珀" panose="02010800040101010101" pitchFamily="2" charset="-122"/>
              </a:rPr>
              <a:t>设置元件值</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1431925" y="1917065"/>
            <a:ext cx="3274060" cy="3253105"/>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854835" y="3159760"/>
            <a:ext cx="2428240" cy="768350"/>
          </a:xfrm>
          <a:prstGeom prst="rect">
            <a:avLst/>
          </a:prstGeom>
          <a:noFill/>
        </p:spPr>
        <p:txBody>
          <a:bodyPr wrap="none" rtlCol="0">
            <a:spAutoFit/>
          </a:bodyPr>
          <a:lstStyle/>
          <a:p>
            <a:r>
              <a:rPr lang="zh-CN" altLang="en-US" sz="4400" b="1" dirty="0" smtClean="0">
                <a:solidFill>
                  <a:schemeClr val="bg1"/>
                </a:solidFill>
              </a:rPr>
              <a:t>设置图像</a:t>
            </a:r>
            <a:endParaRPr lang="zh-CN" altLang="en-US" sz="4400" b="1" dirty="0" smtClean="0">
              <a:solidFill>
                <a:schemeClr val="bg1"/>
              </a:solidFill>
            </a:endParaRPr>
          </a:p>
        </p:txBody>
      </p:sp>
      <p:sp>
        <p:nvSpPr>
          <p:cNvPr id="26" name="直角三角形 25"/>
          <p:cNvSpPr/>
          <p:nvPr/>
        </p:nvSpPr>
        <p:spPr>
          <a:xfrm rot="10800000">
            <a:off x="10426349" y="18554"/>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0252" y="170827"/>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0252" y="35935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53218" y="54787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810250" y="1621155"/>
            <a:ext cx="280035" cy="2959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296660" y="1510030"/>
            <a:ext cx="4129405" cy="583565"/>
          </a:xfrm>
          <a:prstGeom prst="rect">
            <a:avLst/>
          </a:prstGeom>
          <a:noFill/>
        </p:spPr>
        <p:txBody>
          <a:bodyPr wrap="square" rtlCol="0">
            <a:spAutoFit/>
          </a:bodyPr>
          <a:lstStyle/>
          <a:p>
            <a:pPr algn="just"/>
            <a:r>
              <a:rPr lang="zh-CN" sz="1600" dirty="0" smtClean="0">
                <a:solidFill>
                  <a:schemeClr val="bg1"/>
                </a:solidFill>
                <a:latin typeface="微软雅黑" panose="020B0503020204020204" pitchFamily="34" charset="-122"/>
                <a:ea typeface="微软雅黑" panose="020B0503020204020204" pitchFamily="34" charset="-122"/>
              </a:rPr>
              <a:t>【设置图像】动作，可以动态地更新页面中的图像，见下图。</a:t>
            </a:r>
            <a:endParaRPr lang="zh-CN" sz="1600" dirty="0" smtClean="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5382895" y="2268855"/>
            <a:ext cx="6496685" cy="425005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8" y="871563"/>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直角三角形 2"/>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5163" y="67660"/>
            <a:ext cx="1706880" cy="460375"/>
          </a:xfrm>
          <a:prstGeom prst="rect">
            <a:avLst/>
          </a:prstGeom>
          <a:noFill/>
        </p:spPr>
        <p:txBody>
          <a:bodyPr wrap="none" rtlCol="0">
            <a:spAutoFit/>
          </a:bodyPr>
          <a:lstStyle/>
          <a:p>
            <a:r>
              <a:rPr lang="zh-CN" altLang="en-US" sz="2400" dirty="0">
                <a:solidFill>
                  <a:srgbClr val="2C70AE"/>
                </a:solidFill>
                <a:latin typeface="华文琥珀" panose="02010800040101010101" pitchFamily="2" charset="-122"/>
                <a:ea typeface="华文琥珀" panose="02010800040101010101" pitchFamily="2" charset="-122"/>
              </a:rPr>
              <a:t>设置元件值</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1657350" y="1917065"/>
            <a:ext cx="3274060" cy="3253105"/>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2080260" y="3159760"/>
            <a:ext cx="2428240" cy="768350"/>
          </a:xfrm>
          <a:prstGeom prst="rect">
            <a:avLst/>
          </a:prstGeom>
          <a:noFill/>
        </p:spPr>
        <p:txBody>
          <a:bodyPr wrap="none" rtlCol="0">
            <a:spAutoFit/>
          </a:bodyPr>
          <a:lstStyle/>
          <a:p>
            <a:r>
              <a:rPr lang="zh-CN" altLang="en-US" sz="4400" b="1" dirty="0" smtClean="0">
                <a:solidFill>
                  <a:schemeClr val="bg1"/>
                </a:solidFill>
              </a:rPr>
              <a:t>设置选中</a:t>
            </a:r>
            <a:endParaRPr lang="zh-CN" altLang="en-US" sz="4400" b="1" dirty="0" smtClean="0">
              <a:solidFill>
                <a:schemeClr val="bg1"/>
              </a:solidFill>
            </a:endParaRPr>
          </a:p>
        </p:txBody>
      </p:sp>
      <p:sp>
        <p:nvSpPr>
          <p:cNvPr id="26" name="直角三角形 25"/>
          <p:cNvSpPr/>
          <p:nvPr/>
        </p:nvSpPr>
        <p:spPr>
          <a:xfrm rot="10800000">
            <a:off x="10426349" y="18554"/>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0252" y="170827"/>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0252" y="35935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53218" y="54787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810250" y="1621155"/>
            <a:ext cx="280035" cy="2959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296660" y="1510030"/>
            <a:ext cx="4129405" cy="829945"/>
          </a:xfrm>
          <a:prstGeom prst="rect">
            <a:avLst/>
          </a:prstGeom>
          <a:noFill/>
        </p:spPr>
        <p:txBody>
          <a:bodyPr wrap="square" rtlCol="0">
            <a:spAutoFit/>
          </a:bodyPr>
          <a:lstStyle/>
          <a:p>
            <a:pPr algn="just"/>
            <a:r>
              <a:rPr lang="zh-CN" sz="1600" dirty="0" smtClean="0">
                <a:solidFill>
                  <a:schemeClr val="bg1"/>
                </a:solidFill>
                <a:latin typeface="微软雅黑" panose="020B0503020204020204" pitchFamily="34" charset="-122"/>
                <a:ea typeface="微软雅黑" panose="020B0503020204020204" pitchFamily="34" charset="-122"/>
              </a:rPr>
              <a:t>【设置选中】动作，可以动态设置一个元件到选中或取消选中状态，或者检测单选按钮</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复选框的选中状态，见下图。</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5523865" y="2506980"/>
            <a:ext cx="6217920" cy="408940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8" y="871563"/>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直角三角形 2"/>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5163" y="67660"/>
            <a:ext cx="1706880" cy="460375"/>
          </a:xfrm>
          <a:prstGeom prst="rect">
            <a:avLst/>
          </a:prstGeom>
          <a:noFill/>
        </p:spPr>
        <p:txBody>
          <a:bodyPr wrap="none" rtlCol="0">
            <a:spAutoFit/>
          </a:bodyPr>
          <a:lstStyle/>
          <a:p>
            <a:r>
              <a:rPr lang="zh-CN" altLang="en-US" sz="2400" dirty="0">
                <a:solidFill>
                  <a:srgbClr val="2C70AE"/>
                </a:solidFill>
                <a:latin typeface="华文琥珀" panose="02010800040101010101" pitchFamily="2" charset="-122"/>
                <a:ea typeface="华文琥珀" panose="02010800040101010101" pitchFamily="2" charset="-122"/>
              </a:rPr>
              <a:t>设置元件值</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1657350" y="1917065"/>
            <a:ext cx="3274060" cy="3253105"/>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957705" y="2821305"/>
            <a:ext cx="2672715" cy="1445260"/>
          </a:xfrm>
          <a:prstGeom prst="rect">
            <a:avLst/>
          </a:prstGeom>
          <a:noFill/>
        </p:spPr>
        <p:txBody>
          <a:bodyPr wrap="square" rtlCol="0">
            <a:spAutoFit/>
          </a:bodyPr>
          <a:lstStyle/>
          <a:p>
            <a:pPr algn="ctr"/>
            <a:r>
              <a:rPr lang="zh-CN" altLang="en-US" sz="4400" b="1" dirty="0" smtClean="0">
                <a:solidFill>
                  <a:schemeClr val="bg1"/>
                </a:solidFill>
              </a:rPr>
              <a:t>设置列表选中项</a:t>
            </a:r>
            <a:endParaRPr lang="zh-CN" altLang="en-US" sz="4400" b="1" dirty="0" smtClean="0">
              <a:solidFill>
                <a:schemeClr val="bg1"/>
              </a:solidFill>
            </a:endParaRPr>
          </a:p>
        </p:txBody>
      </p:sp>
      <p:sp>
        <p:nvSpPr>
          <p:cNvPr id="26" name="直角三角形 25"/>
          <p:cNvSpPr/>
          <p:nvPr/>
        </p:nvSpPr>
        <p:spPr>
          <a:xfrm rot="10800000">
            <a:off x="10426349" y="18554"/>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0252" y="170827"/>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0252" y="35935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53218" y="54787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810250" y="1621155"/>
            <a:ext cx="280035" cy="2959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296660" y="1510030"/>
            <a:ext cx="4129405" cy="583565"/>
          </a:xfrm>
          <a:prstGeom prst="rect">
            <a:avLst/>
          </a:prstGeom>
          <a:noFill/>
        </p:spPr>
        <p:txBody>
          <a:bodyPr wrap="square" rtlCol="0">
            <a:spAutoFit/>
          </a:bodyPr>
          <a:lstStyle/>
          <a:p>
            <a:pPr algn="just"/>
            <a:r>
              <a:rPr lang="zh-CN" sz="1600" dirty="0" smtClean="0">
                <a:solidFill>
                  <a:schemeClr val="bg1"/>
                </a:solidFill>
                <a:latin typeface="微软雅黑" panose="020B0503020204020204" pitchFamily="34" charset="-122"/>
                <a:ea typeface="微软雅黑" panose="020B0503020204020204" pitchFamily="34" charset="-122"/>
              </a:rPr>
              <a:t>【设置列表选中项】动作，可以动态的选择下拉列表框或列表框中的选项，见下图</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1"/>
          <a:stretch>
            <a:fillRect/>
          </a:stretch>
        </p:blipFill>
        <p:spPr>
          <a:xfrm>
            <a:off x="5394325" y="2432050"/>
            <a:ext cx="5934075" cy="392049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8" y="871563"/>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直角三角形 2"/>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5163" y="67660"/>
            <a:ext cx="792480" cy="460375"/>
          </a:xfrm>
          <a:prstGeom prst="rect">
            <a:avLst/>
          </a:prstGeom>
          <a:noFill/>
        </p:spPr>
        <p:txBody>
          <a:bodyPr wrap="none" rtlCol="0">
            <a:spAutoFit/>
          </a:bodyPr>
          <a:lstStyle/>
          <a:p>
            <a:r>
              <a:rPr lang="zh-CN" altLang="en-US" sz="2400" dirty="0">
                <a:solidFill>
                  <a:srgbClr val="2C70AE"/>
                </a:solidFill>
                <a:latin typeface="华文琥珀" panose="02010800040101010101" pitchFamily="2" charset="-122"/>
                <a:ea typeface="华文琥珀" panose="02010800040101010101" pitchFamily="2" charset="-122"/>
              </a:rPr>
              <a:t>变量</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1657350" y="1917065"/>
            <a:ext cx="3274060" cy="3253105"/>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2080260" y="3159760"/>
            <a:ext cx="2428240" cy="768350"/>
          </a:xfrm>
          <a:prstGeom prst="rect">
            <a:avLst/>
          </a:prstGeom>
          <a:noFill/>
        </p:spPr>
        <p:txBody>
          <a:bodyPr wrap="none" rtlCol="0">
            <a:spAutoFit/>
          </a:bodyPr>
          <a:lstStyle/>
          <a:p>
            <a:r>
              <a:rPr lang="zh-CN" altLang="en-US" sz="4400" b="1" dirty="0" smtClean="0">
                <a:solidFill>
                  <a:schemeClr val="bg1"/>
                </a:solidFill>
              </a:rPr>
              <a:t>局部变量</a:t>
            </a:r>
            <a:endParaRPr lang="zh-CN" altLang="en-US" sz="4400" b="1" dirty="0" smtClean="0">
              <a:solidFill>
                <a:schemeClr val="bg1"/>
              </a:solidFill>
            </a:endParaRPr>
          </a:p>
        </p:txBody>
      </p:sp>
      <p:sp>
        <p:nvSpPr>
          <p:cNvPr id="26" name="直角三角形 25"/>
          <p:cNvSpPr/>
          <p:nvPr/>
        </p:nvSpPr>
        <p:spPr>
          <a:xfrm rot="10800000">
            <a:off x="10426349" y="18554"/>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0252" y="170827"/>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0252" y="35935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53218" y="54787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55665" y="2521585"/>
            <a:ext cx="280035" cy="2959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296660" y="2521585"/>
            <a:ext cx="4129405" cy="1814830"/>
          </a:xfrm>
          <a:prstGeom prst="rect">
            <a:avLst/>
          </a:prstGeom>
          <a:noFill/>
        </p:spPr>
        <p:txBody>
          <a:bodyPr wrap="square" rtlCol="0">
            <a:spAutoFit/>
          </a:bodyPr>
          <a:lstStyle/>
          <a:p>
            <a:pPr algn="just"/>
            <a:r>
              <a:rPr lang="zh-CN" sz="1600" dirty="0" smtClean="0">
                <a:solidFill>
                  <a:schemeClr val="bg1"/>
                </a:solidFill>
                <a:latin typeface="微软雅黑" panose="020B0503020204020204" pitchFamily="34" charset="-122"/>
                <a:ea typeface="微软雅黑" panose="020B0503020204020204" pitchFamily="34" charset="-122"/>
              </a:rPr>
              <a:t>仅在使用该局部变量的动作中有效，在这个动作之外就无效了，因此局部变量不能与原型中其他动作里的函数一起使用。不同的动作可以使用相同的局部变量名称，因为它们的作用范围不同，并且都只在其当前动作中有效，所以即使局部变量名称重复也不会相互干扰。</a:t>
            </a:r>
            <a:endParaRPr lang="zh-CN" sz="16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402080" cy="460375"/>
          </a:xfrm>
          <a:prstGeom prst="rect">
            <a:avLst/>
          </a:prstGeom>
          <a:noFill/>
        </p:spPr>
        <p:txBody>
          <a:bodyPr wrap="none" rtlCol="0">
            <a:spAutoFit/>
          </a:bodyPr>
          <a:lstStyle/>
          <a:p>
            <a:r>
              <a:rPr lang="zh-CN" altLang="en-US" sz="2400" dirty="0">
                <a:solidFill>
                  <a:srgbClr val="2C70AE"/>
                </a:solidFill>
                <a:latin typeface="华文琥珀" panose="02010800040101010101" pitchFamily="2" charset="-122"/>
                <a:ea typeface="华文琥珀" panose="02010800040101010101" pitchFamily="2" charset="-122"/>
              </a:rPr>
              <a:t>文件格式</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1563"/>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7315" y="1379855"/>
            <a:ext cx="7952740" cy="3138170"/>
          </a:xfrm>
          <a:prstGeom prst="rect">
            <a:avLst/>
          </a:prstGeom>
          <a:noFill/>
        </p:spPr>
        <p:txBody>
          <a:bodyPr wrap="square" rtlCol="0">
            <a:spAutoFit/>
          </a:bodyPr>
          <a:lstStyle/>
          <a:p>
            <a:pPr algn="l"/>
            <a:r>
              <a:rPr lang="zh-CN" altLang="en-US" b="1" dirty="0" smtClean="0">
                <a:solidFill>
                  <a:schemeClr val="bg1"/>
                </a:solidFill>
                <a:latin typeface="微软雅黑" panose="020B0503020204020204" pitchFamily="34" charset="-122"/>
                <a:ea typeface="微软雅黑" panose="020B0503020204020204" pitchFamily="34" charset="-122"/>
              </a:rPr>
              <a:t>Axure包含以下三种不同的文件格式。</a:t>
            </a:r>
            <a:endParaRPr lang="zh-CN" altLang="en-US" b="1" dirty="0" smtClean="0">
              <a:solidFill>
                <a:schemeClr val="bg1"/>
              </a:solidFill>
              <a:latin typeface="微软雅黑" panose="020B0503020204020204" pitchFamily="34" charset="-122"/>
              <a:ea typeface="微软雅黑" panose="020B0503020204020204" pitchFamily="34" charset="-122"/>
            </a:endParaRPr>
          </a:p>
          <a:p>
            <a:pPr algn="l"/>
            <a:endParaRPr lang="zh-CN" altLang="en-US" b="1" dirty="0" smtClean="0">
              <a:solidFill>
                <a:schemeClr val="bg1"/>
              </a:solidFill>
              <a:latin typeface="微软雅黑" panose="020B0503020204020204" pitchFamily="34" charset="-122"/>
              <a:ea typeface="微软雅黑" panose="020B0503020204020204" pitchFamily="34" charset="-122"/>
            </a:endParaRPr>
          </a:p>
          <a:p>
            <a:pPr algn="l"/>
            <a:r>
              <a:rPr lang="zh-CN" altLang="en-US" b="1" dirty="0" smtClean="0">
                <a:solidFill>
                  <a:schemeClr val="bg1"/>
                </a:solidFill>
                <a:latin typeface="微软雅黑" panose="020B0503020204020204" pitchFamily="34" charset="-122"/>
                <a:ea typeface="微软雅黑" panose="020B0503020204020204" pitchFamily="34" charset="-122"/>
              </a:rPr>
              <a:t>      .rp文件：这是使用Axure进行原型设计时所创建的单独的文件，也是我们创建新项目时的默认格式。</a:t>
            </a:r>
            <a:endParaRPr lang="zh-CN" altLang="en-US" b="1" dirty="0" smtClean="0">
              <a:solidFill>
                <a:schemeClr val="bg1"/>
              </a:solidFill>
              <a:latin typeface="微软雅黑" panose="020B0503020204020204" pitchFamily="34" charset="-122"/>
              <a:ea typeface="微软雅黑" panose="020B0503020204020204" pitchFamily="34" charset="-122"/>
            </a:endParaRPr>
          </a:p>
          <a:p>
            <a:pPr algn="l"/>
            <a:endParaRPr lang="zh-CN" altLang="en-US" b="1" dirty="0" smtClean="0">
              <a:solidFill>
                <a:schemeClr val="bg1"/>
              </a:solidFill>
              <a:latin typeface="微软雅黑" panose="020B0503020204020204" pitchFamily="34" charset="-122"/>
              <a:ea typeface="微软雅黑" panose="020B0503020204020204" pitchFamily="34" charset="-122"/>
            </a:endParaRPr>
          </a:p>
          <a:p>
            <a:pPr algn="l"/>
            <a:r>
              <a:rPr lang="zh-CN" altLang="en-US" b="1" dirty="0" smtClean="0">
                <a:solidFill>
                  <a:schemeClr val="bg1"/>
                </a:solidFill>
                <a:latin typeface="微软雅黑" panose="020B0503020204020204" pitchFamily="34" charset="-122"/>
                <a:ea typeface="微软雅黑" panose="020B0503020204020204" pitchFamily="34" charset="-122"/>
              </a:rPr>
              <a:t>      .rplib文件：这是自定义部件库文件。我们可以到网上下载Axure部件库使用，也可以自己制作自定义部件库并将其分享给其他成员使用。</a:t>
            </a:r>
            <a:endParaRPr lang="zh-CN" altLang="en-US" b="1" dirty="0" smtClean="0">
              <a:solidFill>
                <a:schemeClr val="bg1"/>
              </a:solidFill>
              <a:latin typeface="微软雅黑" panose="020B0503020204020204" pitchFamily="34" charset="-122"/>
              <a:ea typeface="微软雅黑" panose="020B0503020204020204" pitchFamily="34" charset="-122"/>
            </a:endParaRPr>
          </a:p>
          <a:p>
            <a:pPr algn="l"/>
            <a:endParaRPr lang="zh-CN" altLang="en-US" b="1" dirty="0" smtClean="0">
              <a:solidFill>
                <a:schemeClr val="bg1"/>
              </a:solidFill>
              <a:latin typeface="微软雅黑" panose="020B0503020204020204" pitchFamily="34" charset="-122"/>
              <a:ea typeface="微软雅黑" panose="020B0503020204020204" pitchFamily="34" charset="-122"/>
            </a:endParaRPr>
          </a:p>
          <a:p>
            <a:pPr algn="l"/>
            <a:r>
              <a:rPr lang="zh-CN" altLang="en-US" b="1" dirty="0" smtClean="0">
                <a:solidFill>
                  <a:schemeClr val="bg1"/>
                </a:solidFill>
                <a:latin typeface="微软雅黑" panose="020B0503020204020204" pitchFamily="34" charset="-122"/>
                <a:ea typeface="微软雅黑" panose="020B0503020204020204" pitchFamily="34" charset="-122"/>
              </a:rPr>
              <a:t>      .rpprj文件：这是团队协作的项目文件，通常用于团队中多人协作处理同一个较为复杂的项目。不过，在你自己制作复杂的项目时也可以选择使用团队项目，因为团队项目允许你随时查看并恢复到任意的历史版本。</a:t>
            </a:r>
            <a:endParaRPr lang="zh-CN" altLang="en-US"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8" y="871563"/>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直角三角形 2"/>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5163" y="67660"/>
            <a:ext cx="792480" cy="460375"/>
          </a:xfrm>
          <a:prstGeom prst="rect">
            <a:avLst/>
          </a:prstGeom>
          <a:noFill/>
        </p:spPr>
        <p:txBody>
          <a:bodyPr wrap="none" rtlCol="0">
            <a:spAutoFit/>
          </a:bodyPr>
          <a:lstStyle/>
          <a:p>
            <a:r>
              <a:rPr lang="zh-CN" altLang="en-US" sz="2400" dirty="0">
                <a:solidFill>
                  <a:srgbClr val="2C70AE"/>
                </a:solidFill>
                <a:latin typeface="华文琥珀" panose="02010800040101010101" pitchFamily="2" charset="-122"/>
                <a:ea typeface="华文琥珀" panose="02010800040101010101" pitchFamily="2" charset="-122"/>
              </a:rPr>
              <a:t>变量</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1657350" y="1917065"/>
            <a:ext cx="3274060" cy="3253105"/>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2080260" y="3159760"/>
            <a:ext cx="2428240" cy="768350"/>
          </a:xfrm>
          <a:prstGeom prst="rect">
            <a:avLst/>
          </a:prstGeom>
          <a:noFill/>
        </p:spPr>
        <p:txBody>
          <a:bodyPr wrap="none" rtlCol="0">
            <a:spAutoFit/>
          </a:bodyPr>
          <a:lstStyle/>
          <a:p>
            <a:r>
              <a:rPr lang="zh-CN" altLang="en-US" sz="4400" b="1" dirty="0" smtClean="0">
                <a:solidFill>
                  <a:schemeClr val="bg1"/>
                </a:solidFill>
              </a:rPr>
              <a:t>全局变量</a:t>
            </a:r>
            <a:endParaRPr lang="zh-CN" altLang="en-US" sz="4400" b="1" dirty="0" smtClean="0">
              <a:solidFill>
                <a:schemeClr val="bg1"/>
              </a:solidFill>
            </a:endParaRPr>
          </a:p>
        </p:txBody>
      </p:sp>
      <p:sp>
        <p:nvSpPr>
          <p:cNvPr id="26" name="直角三角形 25"/>
          <p:cNvSpPr/>
          <p:nvPr/>
        </p:nvSpPr>
        <p:spPr>
          <a:xfrm rot="10800000">
            <a:off x="10426349" y="18554"/>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0252" y="170827"/>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0252" y="35935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53218" y="54787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55665" y="2521585"/>
            <a:ext cx="280035" cy="2959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296660" y="2521585"/>
            <a:ext cx="4129405" cy="1076325"/>
          </a:xfrm>
          <a:prstGeom prst="rect">
            <a:avLst/>
          </a:prstGeom>
          <a:noFill/>
        </p:spPr>
        <p:txBody>
          <a:bodyPr wrap="square" rtlCol="0">
            <a:spAutoFit/>
          </a:bodyPr>
          <a:lstStyle/>
          <a:p>
            <a:pPr algn="just"/>
            <a:r>
              <a:rPr lang="zh-CN" sz="1600" dirty="0" smtClean="0">
                <a:solidFill>
                  <a:schemeClr val="bg1"/>
                </a:solidFill>
                <a:latin typeface="微软雅黑" panose="020B0503020204020204" pitchFamily="34" charset="-122"/>
                <a:ea typeface="微软雅黑" panose="020B0503020204020204" pitchFamily="34" charset="-122"/>
              </a:rPr>
              <a:t>在整个原型中都是有效的，因此全局变量的命名不能重复。当你想要将某些数据从一个页面传递到另一个页面时，就要使用全局变量。</a:t>
            </a:r>
            <a:endParaRPr lang="zh-CN" sz="16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792480" cy="46037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变量</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2621280" cy="46037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创建和设置变量值</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3" name="文本框 69"/>
          <p:cNvSpPr txBox="1"/>
          <p:nvPr/>
        </p:nvSpPr>
        <p:spPr>
          <a:xfrm>
            <a:off x="1218565" y="3204845"/>
            <a:ext cx="4657725" cy="1322070"/>
          </a:xfrm>
          <a:prstGeom prst="rect">
            <a:avLst/>
          </a:prstGeom>
          <a:noFill/>
        </p:spPr>
        <p:txBody>
          <a:bodyPr wrap="square" rtlCol="0">
            <a:spAutoFit/>
          </a:bodyPr>
          <a:p>
            <a:pPr algn="l"/>
            <a:r>
              <a:rPr lang="zh-CN" sz="2000" b="1" dirty="0"/>
              <a:t>要管理项目中的变量，单击菜单栏中的【项目</a:t>
            </a:r>
            <a:r>
              <a:rPr lang="en-US" altLang="zh-CN" sz="2000" b="1" dirty="0"/>
              <a:t>&gt;</a:t>
            </a:r>
            <a:r>
              <a:rPr lang="zh-CN" altLang="en-US" sz="2000" b="1" dirty="0"/>
              <a:t>全局变量</a:t>
            </a:r>
            <a:r>
              <a:rPr lang="zh-CN" sz="2000" b="1" dirty="0"/>
              <a:t>】。在【全局变量】对话框中，你可以对全局变量进行添加、删除、重命名和排序操作。</a:t>
            </a:r>
            <a:endParaRPr lang="zh-CN" sz="2000" b="1" dirty="0"/>
          </a:p>
        </p:txBody>
      </p:sp>
      <p:pic>
        <p:nvPicPr>
          <p:cNvPr id="2" name="图片 1"/>
          <p:cNvPicPr>
            <a:picLocks noChangeAspect="1"/>
          </p:cNvPicPr>
          <p:nvPr/>
        </p:nvPicPr>
        <p:blipFill>
          <a:blip r:embed="rId1"/>
          <a:stretch>
            <a:fillRect/>
          </a:stretch>
        </p:blipFill>
        <p:spPr>
          <a:xfrm>
            <a:off x="6156960" y="1642745"/>
            <a:ext cx="5395595" cy="4445635"/>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792480" cy="46037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变量</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2926080" cy="46037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在动作中设置变量值</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3" name="文本框 69"/>
          <p:cNvSpPr txBox="1"/>
          <p:nvPr/>
        </p:nvSpPr>
        <p:spPr>
          <a:xfrm>
            <a:off x="1218565" y="3050540"/>
            <a:ext cx="4657725" cy="1630045"/>
          </a:xfrm>
          <a:prstGeom prst="rect">
            <a:avLst/>
          </a:prstGeom>
          <a:noFill/>
        </p:spPr>
        <p:txBody>
          <a:bodyPr wrap="square" rtlCol="0">
            <a:spAutoFit/>
          </a:bodyPr>
          <a:p>
            <a:pPr algn="l"/>
            <a:r>
              <a:rPr lang="zh-CN" sz="2000" b="1" dirty="0"/>
              <a:t>在【用例编译器】左侧，新增【设置变量值】动作，在右侧【配置动作】中选择想要设置的变量值，然后在底部的下拉列表中选择要怎样设置变量值，见右图。</a:t>
            </a:r>
            <a:endParaRPr lang="zh-CN" sz="2000" b="1" dirty="0"/>
          </a:p>
        </p:txBody>
      </p:sp>
      <p:pic>
        <p:nvPicPr>
          <p:cNvPr id="13" name="图片 12"/>
          <p:cNvPicPr>
            <a:picLocks noChangeAspect="1"/>
          </p:cNvPicPr>
          <p:nvPr/>
        </p:nvPicPr>
        <p:blipFill>
          <a:blip r:embed="rId1"/>
          <a:stretch>
            <a:fillRect/>
          </a:stretch>
        </p:blipFill>
        <p:spPr>
          <a:xfrm>
            <a:off x="6050915" y="2132330"/>
            <a:ext cx="5240655" cy="3466465"/>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8" y="871563"/>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直角三角形 2"/>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5163" y="67660"/>
            <a:ext cx="792480" cy="460375"/>
          </a:xfrm>
          <a:prstGeom prst="rect">
            <a:avLst/>
          </a:prstGeom>
          <a:noFill/>
        </p:spPr>
        <p:txBody>
          <a:bodyPr wrap="none" rtlCol="0">
            <a:spAutoFit/>
          </a:bodyPr>
          <a:lstStyle/>
          <a:p>
            <a:r>
              <a:rPr lang="zh-CN" altLang="en-US" sz="2400" dirty="0">
                <a:solidFill>
                  <a:srgbClr val="2C70AE"/>
                </a:solidFill>
                <a:latin typeface="华文琥珀" panose="02010800040101010101" pitchFamily="2" charset="-122"/>
                <a:ea typeface="华文琥珀" panose="02010800040101010101" pitchFamily="2" charset="-122"/>
              </a:rPr>
              <a:t>提问</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1657350" y="1917065"/>
            <a:ext cx="3274060" cy="3253105"/>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2499995" y="3159760"/>
            <a:ext cx="1588770" cy="768350"/>
          </a:xfrm>
          <a:prstGeom prst="rect">
            <a:avLst/>
          </a:prstGeom>
          <a:noFill/>
        </p:spPr>
        <p:txBody>
          <a:bodyPr wrap="none" rtlCol="0">
            <a:spAutoFit/>
          </a:bodyPr>
          <a:lstStyle/>
          <a:p>
            <a:r>
              <a:rPr lang="zh-CN" altLang="en-US" sz="4400" b="1" dirty="0" smtClean="0">
                <a:solidFill>
                  <a:schemeClr val="bg1"/>
                </a:solidFill>
              </a:rPr>
              <a:t>提问</a:t>
            </a:r>
            <a:r>
              <a:rPr lang="en-US" altLang="zh-CN" sz="4400" b="1" dirty="0" smtClean="0">
                <a:solidFill>
                  <a:schemeClr val="bg1"/>
                </a:solidFill>
              </a:rPr>
              <a:t>3</a:t>
            </a:r>
            <a:endParaRPr lang="en-US" altLang="zh-CN" sz="4400" b="1" dirty="0" smtClean="0">
              <a:solidFill>
                <a:schemeClr val="bg1"/>
              </a:solidFill>
            </a:endParaRPr>
          </a:p>
        </p:txBody>
      </p:sp>
      <p:sp>
        <p:nvSpPr>
          <p:cNvPr id="26" name="直角三角形 25"/>
          <p:cNvSpPr/>
          <p:nvPr/>
        </p:nvSpPr>
        <p:spPr>
          <a:xfrm rot="10800000">
            <a:off x="10426349" y="18554"/>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0252" y="170827"/>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0252" y="35935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53218" y="54787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55665" y="2521585"/>
            <a:ext cx="280035" cy="2959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296660" y="2521585"/>
            <a:ext cx="4129405" cy="368300"/>
          </a:xfrm>
          <a:prstGeom prst="rect">
            <a:avLst/>
          </a:prstGeom>
          <a:noFill/>
        </p:spPr>
        <p:txBody>
          <a:bodyPr wrap="square" rtlCol="0">
            <a:spAutoFit/>
          </a:bodyPr>
          <a:lstStyle/>
          <a:p>
            <a:pPr algn="just"/>
            <a:r>
              <a:rPr lang="zh-CN" dirty="0" smtClean="0">
                <a:solidFill>
                  <a:schemeClr val="bg1"/>
                </a:solidFill>
                <a:latin typeface="微软雅黑" panose="020B0503020204020204" pitchFamily="34" charset="-122"/>
                <a:ea typeface="微软雅黑" panose="020B0503020204020204" pitchFamily="34" charset="-122"/>
              </a:rPr>
              <a:t>设置全局变量的具体操作？</a:t>
            </a:r>
            <a:endParaRPr lang="zh-CN" dirty="0" smtClean="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6296660" y="3557270"/>
            <a:ext cx="4129405" cy="1198880"/>
          </a:xfrm>
          <a:prstGeom prst="rect">
            <a:avLst/>
          </a:prstGeom>
          <a:noFill/>
        </p:spPr>
        <p:txBody>
          <a:bodyPr wrap="square" rtlCol="0">
            <a:spAutoFit/>
          </a:bodyPr>
          <a:p>
            <a:pPr algn="l"/>
            <a:r>
              <a:rPr lang="zh-CN" b="1" dirty="0">
                <a:sym typeface="+mn-ea"/>
              </a:rPr>
              <a:t>要管理项目中的变量，单击菜单栏中的【项目</a:t>
            </a:r>
            <a:r>
              <a:rPr lang="en-US" altLang="zh-CN" b="1" dirty="0">
                <a:sym typeface="+mn-ea"/>
              </a:rPr>
              <a:t>&gt;</a:t>
            </a:r>
            <a:r>
              <a:rPr lang="zh-CN" altLang="en-US" b="1" dirty="0">
                <a:sym typeface="+mn-ea"/>
              </a:rPr>
              <a:t>全局变量</a:t>
            </a:r>
            <a:r>
              <a:rPr lang="zh-CN" b="1" dirty="0">
                <a:sym typeface="+mn-ea"/>
              </a:rPr>
              <a:t>】。在【全局变量】对话框中，你可以对全局变量进行添加、删除、重命名和排序操作。</a:t>
            </a:r>
            <a:endParaRPr lang="zh-CN" b="1" dirty="0" smtClean="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000" fill="hold">
                                          <p:stCondLst>
                                            <p:cond delay="0"/>
                                          </p:stCondLst>
                                        </p:cTn>
                                        <p:tgtEl>
                                          <p:spTgt spid="12"/>
                                        </p:tgtEl>
                                        <p:attrNameLst>
                                          <p:attrName>style.visibility</p:attrName>
                                        </p:attrNameLst>
                                      </p:cBhvr>
                                      <p:to>
                                        <p:strVal val="visible"/>
                                      </p:to>
                                    </p:set>
                                    <p:animEffect transition="in" filter="wheel(1)">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任意多边形 1"/>
          <p:cNvSpPr/>
          <p:nvPr/>
        </p:nvSpPr>
        <p:spPr>
          <a:xfrm rot="7424275">
            <a:off x="3601244" y="264319"/>
            <a:ext cx="5172075" cy="6535738"/>
          </a:xfrm>
          <a:custGeom>
            <a:avLst/>
            <a:gdLst>
              <a:gd name="connsiteX0" fmla="*/ 627111 w 5171474"/>
              <a:gd name="connsiteY0" fmla="*/ 4996729 h 6535186"/>
              <a:gd name="connsiteX1" fmla="*/ 897662 w 5171474"/>
              <a:gd name="connsiteY1" fmla="*/ 1161078 h 6535186"/>
              <a:gd name="connsiteX2" fmla="*/ 2035001 w 5171474"/>
              <a:gd name="connsiteY2" fmla="*/ 842612 h 6535186"/>
              <a:gd name="connsiteX3" fmla="*/ 2039894 w 5171474"/>
              <a:gd name="connsiteY3" fmla="*/ 842985 h 6535186"/>
              <a:gd name="connsiteX4" fmla="*/ 2462358 w 5171474"/>
              <a:gd name="connsiteY4" fmla="*/ 0 h 6535186"/>
              <a:gd name="connsiteX5" fmla="*/ 2993565 w 5171474"/>
              <a:gd name="connsiteY5" fmla="*/ 1059970 h 6535186"/>
              <a:gd name="connsiteX6" fmla="*/ 3023336 w 5171474"/>
              <a:gd name="connsiteY6" fmla="*/ 1071461 h 6535186"/>
              <a:gd name="connsiteX7" fmla="*/ 4544363 w 5171474"/>
              <a:gd name="connsiteY7" fmla="*/ 2380499 h 6535186"/>
              <a:gd name="connsiteX8" fmla="*/ 4273812 w 5171474"/>
              <a:gd name="connsiteY8" fmla="*/ 6216151 h 6535186"/>
              <a:gd name="connsiteX9" fmla="*/ 627111 w 5171474"/>
              <a:gd name="connsiteY9" fmla="*/ 4996729 h 6535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71474" h="6535186">
                <a:moveTo>
                  <a:pt x="627111" y="4996729"/>
                </a:moveTo>
                <a:cubicBezTo>
                  <a:pt x="-305187" y="3600809"/>
                  <a:pt x="-184058" y="1883530"/>
                  <a:pt x="897662" y="1161078"/>
                </a:cubicBezTo>
                <a:cubicBezTo>
                  <a:pt x="1235699" y="935311"/>
                  <a:pt x="1627542" y="833413"/>
                  <a:pt x="2035001" y="842612"/>
                </a:cubicBezTo>
                <a:lnTo>
                  <a:pt x="2039894" y="842985"/>
                </a:lnTo>
                <a:lnTo>
                  <a:pt x="2462358" y="0"/>
                </a:lnTo>
                <a:lnTo>
                  <a:pt x="2993565" y="1059970"/>
                </a:lnTo>
                <a:lnTo>
                  <a:pt x="3023336" y="1071461"/>
                </a:lnTo>
                <a:cubicBezTo>
                  <a:pt x="3594545" y="1321758"/>
                  <a:pt x="4136483" y="1769784"/>
                  <a:pt x="4544363" y="2380499"/>
                </a:cubicBezTo>
                <a:cubicBezTo>
                  <a:pt x="5476661" y="3776419"/>
                  <a:pt x="5355532" y="5493699"/>
                  <a:pt x="4273812" y="6216151"/>
                </a:cubicBezTo>
                <a:cubicBezTo>
                  <a:pt x="3192092" y="6938603"/>
                  <a:pt x="1559409" y="6392649"/>
                  <a:pt x="627111" y="4996729"/>
                </a:cubicBezTo>
                <a:close/>
              </a:path>
            </a:pathLst>
          </a:custGeom>
          <a:solidFill>
            <a:srgbClr val="2C7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050" name="文本框 2"/>
          <p:cNvSpPr txBox="1"/>
          <p:nvPr/>
        </p:nvSpPr>
        <p:spPr>
          <a:xfrm>
            <a:off x="4070350" y="1922463"/>
            <a:ext cx="3416300" cy="1106487"/>
          </a:xfrm>
          <a:prstGeom prst="rect">
            <a:avLst/>
          </a:prstGeom>
          <a:noFill/>
          <a:ln w="9525">
            <a:noFill/>
          </a:ln>
        </p:spPr>
        <p:txBody>
          <a:bodyPr wrap="none" anchor="t">
            <a:spAutoFit/>
          </a:bodyPr>
          <a:p>
            <a:r>
              <a:rPr lang="en-US" altLang="zh-CN" sz="6600" b="1" dirty="0">
                <a:solidFill>
                  <a:schemeClr val="bg1"/>
                </a:solidFill>
                <a:latin typeface="微软雅黑" panose="020B0503020204020204" pitchFamily="34" charset="-122"/>
                <a:ea typeface="微软雅黑" panose="020B0503020204020204" pitchFamily="34" charset="-122"/>
              </a:rPr>
              <a:t>PART  </a:t>
            </a:r>
            <a:r>
              <a:rPr lang="en-US" altLang="zh-CN" sz="6600" b="1" dirty="0">
                <a:solidFill>
                  <a:srgbClr val="8FD152"/>
                </a:solidFill>
                <a:latin typeface="微软雅黑" panose="020B0503020204020204" pitchFamily="34" charset="-122"/>
                <a:ea typeface="微软雅黑" panose="020B0503020204020204" pitchFamily="34" charset="-122"/>
              </a:rPr>
              <a:t>7</a:t>
            </a:r>
            <a:endParaRPr lang="zh-CN" altLang="en-US" sz="6600" b="1" dirty="0">
              <a:solidFill>
                <a:srgbClr val="8FD152"/>
              </a:solidFill>
              <a:latin typeface="微软雅黑" panose="020B0503020204020204" pitchFamily="34" charset="-122"/>
              <a:ea typeface="微软雅黑" panose="020B0503020204020204" pitchFamily="34" charset="-122"/>
            </a:endParaRPr>
          </a:p>
        </p:txBody>
      </p:sp>
      <p:sp>
        <p:nvSpPr>
          <p:cNvPr id="2051" name="文本框 3"/>
          <p:cNvSpPr txBox="1"/>
          <p:nvPr/>
        </p:nvSpPr>
        <p:spPr>
          <a:xfrm flipH="1">
            <a:off x="3547745" y="3074988"/>
            <a:ext cx="4624388" cy="706755"/>
          </a:xfrm>
          <a:prstGeom prst="rect">
            <a:avLst/>
          </a:prstGeom>
          <a:noFill/>
          <a:ln w="9525">
            <a:noFill/>
          </a:ln>
        </p:spPr>
        <p:txBody>
          <a:bodyPr wrap="square" anchor="t">
            <a:spAutoFit/>
          </a:bodyPr>
          <a:p>
            <a:pPr algn="ctr"/>
            <a:r>
              <a:rPr lang="zh-CN" altLang="en-US" sz="4000" b="1" dirty="0">
                <a:solidFill>
                  <a:schemeClr val="bg1"/>
                </a:solidFill>
                <a:latin typeface="微软雅黑" panose="020B0503020204020204" pitchFamily="34" charset="-122"/>
                <a:ea typeface="微软雅黑" panose="020B0503020204020204" pitchFamily="34" charset="-122"/>
              </a:rPr>
              <a:t>团队项目概述</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070350" y="3017838"/>
            <a:ext cx="35798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070350" y="3954463"/>
            <a:ext cx="35798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a:off x="11741150" y="446088"/>
            <a:ext cx="450850" cy="425450"/>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矩形 2"/>
          <p:cNvSpPr/>
          <p:nvPr/>
        </p:nvSpPr>
        <p:spPr>
          <a:xfrm>
            <a:off x="11741150" y="0"/>
            <a:ext cx="450850" cy="422275"/>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 name="直角三角形 3"/>
          <p:cNvSpPr/>
          <p:nvPr/>
        </p:nvSpPr>
        <p:spPr>
          <a:xfrm>
            <a:off x="11291888" y="-4762"/>
            <a:ext cx="449263" cy="427038"/>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 name="直角三角形 4"/>
          <p:cNvSpPr/>
          <p:nvPr/>
        </p:nvSpPr>
        <p:spPr>
          <a:xfrm rot="5400000">
            <a:off x="10864056" y="7144"/>
            <a:ext cx="450850" cy="427038"/>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直角三角形 5"/>
          <p:cNvSpPr/>
          <p:nvPr/>
        </p:nvSpPr>
        <p:spPr>
          <a:xfrm rot="10800000">
            <a:off x="10426700" y="0"/>
            <a:ext cx="449263" cy="427038"/>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260350" y="152400"/>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260350" y="341313"/>
            <a:ext cx="463550" cy="133350"/>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 name="矩形 8"/>
          <p:cNvSpPr/>
          <p:nvPr/>
        </p:nvSpPr>
        <p:spPr>
          <a:xfrm>
            <a:off x="254000" y="528638"/>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081" name="文本框 9"/>
          <p:cNvSpPr txBox="1"/>
          <p:nvPr/>
        </p:nvSpPr>
        <p:spPr>
          <a:xfrm>
            <a:off x="858838" y="55563"/>
            <a:ext cx="2011362" cy="460375"/>
          </a:xfrm>
          <a:prstGeom prst="rect">
            <a:avLst/>
          </a:prstGeom>
          <a:noFill/>
          <a:ln w="9525">
            <a:noFill/>
          </a:ln>
        </p:spPr>
        <p:txBody>
          <a:bodyPr wrap="none" anchor="t">
            <a:spAutoFit/>
          </a:bodyPr>
          <a:p>
            <a:r>
              <a:rPr lang="zh-CN" altLang="en-US" sz="2400" dirty="0">
                <a:solidFill>
                  <a:srgbClr val="2C70AE"/>
                </a:solidFill>
                <a:latin typeface="华文琥珀" panose="02010800040101010101" pitchFamily="2" charset="-122"/>
                <a:ea typeface="华文琥珀" panose="02010800040101010101" pitchFamily="2" charset="-122"/>
              </a:rPr>
              <a:t>团队项目概述</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2" name="矩形 11"/>
          <p:cNvSpPr/>
          <p:nvPr/>
        </p:nvSpPr>
        <p:spPr>
          <a:xfrm>
            <a:off x="0" y="871538"/>
            <a:ext cx="12192000" cy="5986463"/>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sp>
        <p:nvSpPr>
          <p:cNvPr id="13" name="椭圆 12"/>
          <p:cNvSpPr/>
          <p:nvPr/>
        </p:nvSpPr>
        <p:spPr>
          <a:xfrm>
            <a:off x="260350" y="2951163"/>
            <a:ext cx="1925638" cy="1828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椭圆 13"/>
          <p:cNvSpPr/>
          <p:nvPr/>
        </p:nvSpPr>
        <p:spPr>
          <a:xfrm>
            <a:off x="2686050" y="1189038"/>
            <a:ext cx="1584325" cy="16065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2724150" y="4995863"/>
            <a:ext cx="1584325" cy="16065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cxnSp>
        <p:nvCxnSpPr>
          <p:cNvPr id="20" name="直接连接符 19"/>
          <p:cNvCxnSpPr/>
          <p:nvPr/>
        </p:nvCxnSpPr>
        <p:spPr>
          <a:xfrm flipV="1">
            <a:off x="2163763" y="2578100"/>
            <a:ext cx="495300" cy="4953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073275" y="4759325"/>
            <a:ext cx="585788" cy="58578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3088" name="文本框 31"/>
          <p:cNvSpPr txBox="1"/>
          <p:nvPr/>
        </p:nvSpPr>
        <p:spPr>
          <a:xfrm>
            <a:off x="303213" y="3562350"/>
            <a:ext cx="1708150" cy="398463"/>
          </a:xfrm>
          <a:prstGeom prst="rect">
            <a:avLst/>
          </a:prstGeom>
          <a:noFill/>
          <a:ln w="9525">
            <a:noFill/>
          </a:ln>
        </p:spPr>
        <p:txBody>
          <a:bodyPr wrap="none" anchor="t">
            <a:spAutoFit/>
          </a:bodyPr>
          <a:p>
            <a:r>
              <a:rPr lang="zh-CN" altLang="en-US" sz="2000" b="1" dirty="0">
                <a:solidFill>
                  <a:srgbClr val="2C70AE"/>
                </a:solidFill>
                <a:latin typeface="微软雅黑" panose="020B0503020204020204" pitchFamily="34" charset="-122"/>
                <a:ea typeface="微软雅黑" panose="020B0503020204020204" pitchFamily="34" charset="-122"/>
              </a:rPr>
              <a:t>两种合作形式</a:t>
            </a:r>
            <a:endParaRPr lang="zh-CN" altLang="en-US" sz="2000" b="1" dirty="0">
              <a:solidFill>
                <a:srgbClr val="2C70AE"/>
              </a:solidFill>
              <a:latin typeface="微软雅黑" panose="020B0503020204020204" pitchFamily="34" charset="-122"/>
              <a:ea typeface="微软雅黑" panose="020B0503020204020204" pitchFamily="34" charset="-122"/>
            </a:endParaRPr>
          </a:p>
        </p:txBody>
      </p:sp>
      <p:sp>
        <p:nvSpPr>
          <p:cNvPr id="3089" name="文本框 32"/>
          <p:cNvSpPr txBox="1"/>
          <p:nvPr/>
        </p:nvSpPr>
        <p:spPr>
          <a:xfrm>
            <a:off x="2914650" y="1792288"/>
            <a:ext cx="1203325" cy="400050"/>
          </a:xfrm>
          <a:prstGeom prst="rect">
            <a:avLst/>
          </a:prstGeom>
          <a:noFill/>
          <a:ln w="9525">
            <a:noFill/>
          </a:ln>
        </p:spPr>
        <p:txBody>
          <a:bodyPr wrap="none" anchor="t">
            <a:spAutoFit/>
          </a:bodyPr>
          <a:p>
            <a:r>
              <a:rPr lang="zh-CN" altLang="en-US" sz="2000" b="1" dirty="0">
                <a:solidFill>
                  <a:srgbClr val="2C70AE"/>
                </a:solidFill>
                <a:latin typeface="Calibri" panose="020F0502020204030204" charset="0"/>
                <a:ea typeface="宋体" panose="02010600030101010101" pitchFamily="2" charset="-122"/>
              </a:rPr>
              <a:t>团队项目</a:t>
            </a:r>
            <a:endParaRPr lang="zh-CN" altLang="en-US" sz="2000" b="1" dirty="0">
              <a:solidFill>
                <a:srgbClr val="2C70AE"/>
              </a:solidFill>
              <a:latin typeface="Calibri" panose="020F0502020204030204" charset="0"/>
              <a:ea typeface="宋体" panose="02010600030101010101" pitchFamily="2" charset="-122"/>
            </a:endParaRPr>
          </a:p>
        </p:txBody>
      </p:sp>
      <p:sp>
        <p:nvSpPr>
          <p:cNvPr id="3090" name="文本框 33"/>
          <p:cNvSpPr txBox="1"/>
          <p:nvPr/>
        </p:nvSpPr>
        <p:spPr>
          <a:xfrm>
            <a:off x="2914650" y="5600700"/>
            <a:ext cx="1203325" cy="398463"/>
          </a:xfrm>
          <a:prstGeom prst="rect">
            <a:avLst/>
          </a:prstGeom>
          <a:noFill/>
          <a:ln w="9525">
            <a:noFill/>
          </a:ln>
        </p:spPr>
        <p:txBody>
          <a:bodyPr wrap="none" anchor="t">
            <a:spAutoFit/>
          </a:bodyPr>
          <a:p>
            <a:r>
              <a:rPr lang="zh-CN" altLang="en-US" sz="2000" b="1" dirty="0">
                <a:solidFill>
                  <a:srgbClr val="2C70AE"/>
                </a:solidFill>
                <a:latin typeface="Calibri" panose="020F0502020204030204" charset="0"/>
                <a:ea typeface="宋体" panose="02010600030101010101" pitchFamily="2" charset="-122"/>
              </a:rPr>
              <a:t>讨论面板</a:t>
            </a:r>
            <a:endParaRPr lang="zh-CN" altLang="en-US" sz="2000" b="1" dirty="0">
              <a:solidFill>
                <a:srgbClr val="2C70AE"/>
              </a:solidFill>
              <a:latin typeface="Calibri" panose="020F0502020204030204" charset="0"/>
              <a:ea typeface="宋体" panose="02010600030101010101" pitchFamily="2" charset="-122"/>
            </a:endParaRPr>
          </a:p>
        </p:txBody>
      </p:sp>
      <p:sp>
        <p:nvSpPr>
          <p:cNvPr id="3091" name="文本框 34"/>
          <p:cNvSpPr txBox="1"/>
          <p:nvPr/>
        </p:nvSpPr>
        <p:spPr>
          <a:xfrm>
            <a:off x="3970338" y="3511550"/>
            <a:ext cx="471487" cy="708025"/>
          </a:xfrm>
          <a:prstGeom prst="rect">
            <a:avLst/>
          </a:prstGeom>
          <a:noFill/>
          <a:ln w="9525">
            <a:noFill/>
          </a:ln>
        </p:spPr>
        <p:txBody>
          <a:bodyPr wrap="none" anchor="t">
            <a:spAutoFit/>
          </a:bodyPr>
          <a:p>
            <a:r>
              <a:rPr lang="en-US" altLang="zh-CN" sz="4000" b="1" dirty="0">
                <a:solidFill>
                  <a:srgbClr val="2C70AE"/>
                </a:solidFill>
                <a:latin typeface="Calibri" panose="020F0502020204030204" charset="0"/>
                <a:ea typeface="宋体" panose="02010600030101010101" pitchFamily="2" charset="-122"/>
              </a:rPr>
              <a:t>B</a:t>
            </a:r>
            <a:endParaRPr lang="zh-CN" altLang="en-US" sz="4000" b="1" dirty="0">
              <a:solidFill>
                <a:srgbClr val="2C70AE"/>
              </a:solidFill>
              <a:latin typeface="Calibri" panose="020F0502020204030204" charset="0"/>
              <a:ea typeface="宋体" panose="02010600030101010101" pitchFamily="2" charset="-122"/>
            </a:endParaRPr>
          </a:p>
        </p:txBody>
      </p:sp>
      <p:sp>
        <p:nvSpPr>
          <p:cNvPr id="3092" name="文本框 38"/>
          <p:cNvSpPr txBox="1"/>
          <p:nvPr/>
        </p:nvSpPr>
        <p:spPr>
          <a:xfrm>
            <a:off x="4108450" y="446088"/>
            <a:ext cx="184150" cy="368300"/>
          </a:xfrm>
          <a:prstGeom prst="rect">
            <a:avLst/>
          </a:prstGeom>
          <a:noFill/>
          <a:ln w="9525">
            <a:noFill/>
          </a:ln>
        </p:spPr>
        <p:txBody>
          <a:bodyPr wrap="none" anchor="t">
            <a:spAutoFit/>
          </a:bodyPr>
          <a:p>
            <a:endParaRPr lang="zh-CN" altLang="en-US" dirty="0">
              <a:latin typeface="Calibri" panose="020F0502020204030204" charset="0"/>
              <a:ea typeface="宋体" panose="02010600030101010101" pitchFamily="2" charset="-122"/>
            </a:endParaRPr>
          </a:p>
        </p:txBody>
      </p:sp>
      <p:sp>
        <p:nvSpPr>
          <p:cNvPr id="3093" name="文本框 39"/>
          <p:cNvSpPr txBox="1"/>
          <p:nvPr/>
        </p:nvSpPr>
        <p:spPr>
          <a:xfrm>
            <a:off x="4441825" y="1668463"/>
            <a:ext cx="7299325" cy="830262"/>
          </a:xfrm>
          <a:prstGeom prst="rect">
            <a:avLst/>
          </a:prstGeom>
          <a:noFill/>
          <a:ln w="9525">
            <a:noFill/>
          </a:ln>
        </p:spPr>
        <p:txBody>
          <a:bodyPr wrap="square" anchor="t">
            <a:spAutoFit/>
          </a:bodyPr>
          <a:p>
            <a:r>
              <a:rPr lang="zh-CN" altLang="zh-CN" sz="2400" dirty="0">
                <a:solidFill>
                  <a:schemeClr val="bg1"/>
                </a:solidFill>
                <a:latin typeface="微软雅黑" panose="020B0503020204020204" pitchFamily="34" charset="-122"/>
                <a:ea typeface="微软雅黑" panose="020B0503020204020204" pitchFamily="34" charset="-122"/>
              </a:rPr>
              <a:t>允许用户体验设计团队之间在同一个项目文件中协作，也可以与项目中其他成员沟通协作，如业务分析师。</a:t>
            </a:r>
            <a:endParaRPr lang="zh-CN" altLang="zh-CN" sz="2400" dirty="0">
              <a:solidFill>
                <a:schemeClr val="bg1"/>
              </a:solidFill>
              <a:latin typeface="微软雅黑" panose="020B0503020204020204" pitchFamily="34" charset="-122"/>
              <a:ea typeface="微软雅黑" panose="020B0503020204020204" pitchFamily="34" charset="-122"/>
            </a:endParaRPr>
          </a:p>
        </p:txBody>
      </p:sp>
      <p:sp>
        <p:nvSpPr>
          <p:cNvPr id="3094" name="文本框 40"/>
          <p:cNvSpPr txBox="1"/>
          <p:nvPr/>
        </p:nvSpPr>
        <p:spPr>
          <a:xfrm>
            <a:off x="4441825" y="5187950"/>
            <a:ext cx="7299325" cy="1198563"/>
          </a:xfrm>
          <a:prstGeom prst="rect">
            <a:avLst/>
          </a:prstGeom>
          <a:noFill/>
          <a:ln w="9525">
            <a:noFill/>
          </a:ln>
        </p:spPr>
        <p:txBody>
          <a:bodyPr wrap="square" anchor="t">
            <a:spAutoFit/>
          </a:bodyPr>
          <a:p>
            <a:r>
              <a:rPr lang="zh-CN" altLang="en-US" sz="2400" dirty="0">
                <a:solidFill>
                  <a:schemeClr val="bg1"/>
                </a:solidFill>
                <a:latin typeface="微软雅黑" panose="020B0503020204020204" pitchFamily="34" charset="-122"/>
                <a:ea typeface="微软雅黑" panose="020B0503020204020204" pitchFamily="34" charset="-122"/>
              </a:rPr>
              <a:t>在生成的</a:t>
            </a:r>
            <a:r>
              <a:rPr lang="en-US" altLang="zh-CN" sz="2400" dirty="0">
                <a:solidFill>
                  <a:schemeClr val="bg1"/>
                </a:solidFill>
                <a:latin typeface="微软雅黑" panose="020B0503020204020204" pitchFamily="34" charset="-122"/>
                <a:ea typeface="微软雅黑" panose="020B0503020204020204" pitchFamily="34" charset="-122"/>
              </a:rPr>
              <a:t>HTML</a:t>
            </a:r>
            <a:r>
              <a:rPr lang="zh-CN" altLang="en-US" sz="2400" dirty="0">
                <a:solidFill>
                  <a:schemeClr val="bg1"/>
                </a:solidFill>
                <a:latin typeface="微软雅黑" panose="020B0503020204020204" pitchFamily="34" charset="-122"/>
                <a:ea typeface="微软雅黑" panose="020B0503020204020204" pitchFamily="34" charset="-122"/>
              </a:rPr>
              <a:t>模型中，每个页面左侧的讨论面板都可以添加对原型的反馈，团队中的其他成员或者客户也可以回复反馈并添加截图。</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直角三角形 3"/>
          <p:cNvSpPr/>
          <p:nvPr/>
        </p:nvSpPr>
        <p:spPr>
          <a:xfrm>
            <a:off x="11741150" y="446088"/>
            <a:ext cx="450850" cy="425450"/>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 name="矩形 4"/>
          <p:cNvSpPr/>
          <p:nvPr/>
        </p:nvSpPr>
        <p:spPr>
          <a:xfrm>
            <a:off x="11741150" y="0"/>
            <a:ext cx="450850" cy="422275"/>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直角三角形 5"/>
          <p:cNvSpPr/>
          <p:nvPr/>
        </p:nvSpPr>
        <p:spPr>
          <a:xfrm>
            <a:off x="11291888" y="-4762"/>
            <a:ext cx="449263" cy="427038"/>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直角三角形 6"/>
          <p:cNvSpPr/>
          <p:nvPr/>
        </p:nvSpPr>
        <p:spPr>
          <a:xfrm rot="5400000">
            <a:off x="10864056" y="7144"/>
            <a:ext cx="450850" cy="427038"/>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直角三角形 7"/>
          <p:cNvSpPr/>
          <p:nvPr/>
        </p:nvSpPr>
        <p:spPr>
          <a:xfrm rot="10800000">
            <a:off x="10426700" y="0"/>
            <a:ext cx="449263" cy="427038"/>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 name="矩形 8"/>
          <p:cNvSpPr/>
          <p:nvPr/>
        </p:nvSpPr>
        <p:spPr>
          <a:xfrm>
            <a:off x="260350" y="152400"/>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260350" y="341313"/>
            <a:ext cx="463550" cy="133350"/>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矩形 10"/>
          <p:cNvSpPr/>
          <p:nvPr/>
        </p:nvSpPr>
        <p:spPr>
          <a:xfrm>
            <a:off x="254000" y="528638"/>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105" name="文本框 11"/>
          <p:cNvSpPr txBox="1"/>
          <p:nvPr/>
        </p:nvSpPr>
        <p:spPr>
          <a:xfrm>
            <a:off x="858838" y="55563"/>
            <a:ext cx="2011362" cy="830262"/>
          </a:xfrm>
          <a:prstGeom prst="rect">
            <a:avLst/>
          </a:prstGeom>
          <a:noFill/>
          <a:ln w="9525">
            <a:noFill/>
          </a:ln>
        </p:spPr>
        <p:txBody>
          <a:bodyPr wrap="none" anchor="t">
            <a:spAutoFit/>
          </a:bodyPr>
          <a:p>
            <a:r>
              <a:rPr lang="zh-CN" altLang="en-US" sz="2400" dirty="0">
                <a:solidFill>
                  <a:srgbClr val="2C70AE"/>
                </a:solidFill>
                <a:latin typeface="华文琥珀" panose="02010800040101010101" pitchFamily="2" charset="-122"/>
                <a:ea typeface="华文琥珀" panose="02010800040101010101" pitchFamily="2" charset="-122"/>
              </a:rPr>
              <a:t>团队项目概述</a:t>
            </a:r>
            <a:endParaRPr lang="zh-CN" altLang="en-US" sz="2400" b="1" dirty="0">
              <a:solidFill>
                <a:schemeClr val="bg1"/>
              </a:solidFill>
              <a:latin typeface="微软雅黑" panose="020B0503020204020204" pitchFamily="34" charset="-122"/>
              <a:ea typeface="微软雅黑" panose="020B0503020204020204" pitchFamily="34" charset="-122"/>
            </a:endParaRPr>
          </a:p>
          <a:p>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1538"/>
            <a:ext cx="12192000" cy="5986463"/>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cxnSp>
        <p:nvCxnSpPr>
          <p:cNvPr id="22" name="直接连接符 21"/>
          <p:cNvCxnSpPr/>
          <p:nvPr/>
        </p:nvCxnSpPr>
        <p:spPr>
          <a:xfrm>
            <a:off x="1219200" y="1379538"/>
            <a:ext cx="0" cy="91281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4108" name="文本框 22"/>
          <p:cNvSpPr txBox="1"/>
          <p:nvPr/>
        </p:nvSpPr>
        <p:spPr>
          <a:xfrm>
            <a:off x="1377950" y="1419225"/>
            <a:ext cx="1401763" cy="460375"/>
          </a:xfrm>
          <a:prstGeom prst="rect">
            <a:avLst/>
          </a:prstGeom>
          <a:noFill/>
          <a:ln w="9525">
            <a:noFill/>
          </a:ln>
        </p:spPr>
        <p:txBody>
          <a:bodyPr wrap="none" anchor="t">
            <a:spAutoFit/>
          </a:bodyPr>
          <a:p>
            <a:r>
              <a:rPr lang="zh-CN" altLang="zh-CN" sz="2400" b="1" dirty="0">
                <a:solidFill>
                  <a:schemeClr val="bg1"/>
                </a:solidFill>
                <a:latin typeface="微软雅黑" panose="020B0503020204020204" pitchFamily="34" charset="-122"/>
                <a:ea typeface="微软雅黑" panose="020B0503020204020204" pitchFamily="34" charset="-122"/>
              </a:rPr>
              <a:t>团队项目</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sp>
        <p:nvSpPr>
          <p:cNvPr id="4109" name="文本框 69"/>
          <p:cNvSpPr txBox="1"/>
          <p:nvPr/>
        </p:nvSpPr>
        <p:spPr>
          <a:xfrm>
            <a:off x="1219200" y="2906713"/>
            <a:ext cx="4232275" cy="1938337"/>
          </a:xfrm>
          <a:prstGeom prst="rect">
            <a:avLst/>
          </a:prstGeom>
          <a:noFill/>
          <a:ln w="9525">
            <a:noFill/>
          </a:ln>
        </p:spPr>
        <p:txBody>
          <a:bodyPr wrap="square" anchor="t">
            <a:spAutoFit/>
          </a:bodyPr>
          <a:p>
            <a:r>
              <a:rPr lang="zh-CN" altLang="en-US" sz="2000" b="1" dirty="0">
                <a:latin typeface="Calibri" panose="020F0502020204030204" charset="0"/>
                <a:ea typeface="宋体" panose="02010600030101010101" pitchFamily="2" charset="-122"/>
              </a:rPr>
              <a:t>要从其他电脑打开一个已创建的团队项目，选择菜单栏中的团队</a:t>
            </a:r>
            <a:r>
              <a:rPr lang="en-US" altLang="zh-CN" sz="2000" b="1" dirty="0">
                <a:latin typeface="Calibri" panose="020F0502020204030204" charset="0"/>
                <a:ea typeface="宋体" panose="02010600030101010101" pitchFamily="2" charset="-122"/>
              </a:rPr>
              <a:t>&gt;</a:t>
            </a:r>
            <a:r>
              <a:rPr lang="zh-CN" altLang="en-US" sz="2000" b="1" dirty="0">
                <a:latin typeface="Calibri" panose="020F0502020204030204" charset="0"/>
                <a:ea typeface="宋体" panose="02010600030101010101" pitchFamily="2" charset="-122"/>
              </a:rPr>
              <a:t>获取并打开团队项目。在弹出的向导中分别选择团队项目目录、本地副本目录。完成后可以在本地目录中看到</a:t>
            </a:r>
            <a:r>
              <a:rPr lang="en-US" altLang="zh-CN" sz="2000" b="1" dirty="0">
                <a:latin typeface="Calibri" panose="020F0502020204030204" charset="0"/>
                <a:ea typeface="宋体" panose="02010600030101010101" pitchFamily="2" charset="-122"/>
              </a:rPr>
              <a:t>.rpprj</a:t>
            </a:r>
            <a:r>
              <a:rPr lang="zh-CN" altLang="en-US" sz="2000" b="1" dirty="0">
                <a:latin typeface="Calibri" panose="020F0502020204030204" charset="0"/>
                <a:ea typeface="宋体" panose="02010600030101010101" pitchFamily="2" charset="-122"/>
              </a:rPr>
              <a:t>文件和</a:t>
            </a:r>
            <a:r>
              <a:rPr lang="en-US" altLang="zh-CN" sz="2000" b="1" dirty="0">
                <a:latin typeface="Calibri" panose="020F0502020204030204" charset="0"/>
                <a:ea typeface="宋体" panose="02010600030101010101" pitchFamily="2" charset="-122"/>
              </a:rPr>
              <a:t>DO_NOT_EDIT</a:t>
            </a:r>
            <a:r>
              <a:rPr lang="zh-CN" altLang="en-US" sz="2000" b="1" dirty="0">
                <a:latin typeface="Calibri" panose="020F0502020204030204" charset="0"/>
                <a:ea typeface="宋体" panose="02010600030101010101" pitchFamily="2" charset="-122"/>
              </a:rPr>
              <a:t>文件夹</a:t>
            </a:r>
            <a:endParaRPr lang="zh-CN" altLang="en-US" sz="2000" b="1" dirty="0">
              <a:latin typeface="Calibri" panose="020F0502020204030204" charset="0"/>
              <a:ea typeface="宋体" panose="02010600030101010101" pitchFamily="2" charset="-122"/>
            </a:endParaRPr>
          </a:p>
        </p:txBody>
      </p:sp>
      <p:pic>
        <p:nvPicPr>
          <p:cNvPr id="4110" name="图片 12"/>
          <p:cNvPicPr>
            <a:picLocks noChangeAspect="1"/>
          </p:cNvPicPr>
          <p:nvPr/>
        </p:nvPicPr>
        <p:blipFill>
          <a:blip r:embed="rId1"/>
          <a:stretch>
            <a:fillRect/>
          </a:stretch>
        </p:blipFill>
        <p:spPr>
          <a:xfrm>
            <a:off x="5622925" y="1019175"/>
            <a:ext cx="5334000" cy="5524500"/>
          </a:xfrm>
          <a:prstGeom prst="rect">
            <a:avLst/>
          </a:prstGeom>
          <a:noFill/>
          <a:ln w="9525">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直角三角形 3"/>
          <p:cNvSpPr/>
          <p:nvPr/>
        </p:nvSpPr>
        <p:spPr>
          <a:xfrm>
            <a:off x="11741150" y="446088"/>
            <a:ext cx="450850" cy="425450"/>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 name="矩形 4"/>
          <p:cNvSpPr/>
          <p:nvPr/>
        </p:nvSpPr>
        <p:spPr>
          <a:xfrm>
            <a:off x="11741150" y="0"/>
            <a:ext cx="450850" cy="422275"/>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直角三角形 5"/>
          <p:cNvSpPr/>
          <p:nvPr/>
        </p:nvSpPr>
        <p:spPr>
          <a:xfrm>
            <a:off x="11291888" y="-4762"/>
            <a:ext cx="449263" cy="427038"/>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直角三角形 6"/>
          <p:cNvSpPr/>
          <p:nvPr/>
        </p:nvSpPr>
        <p:spPr>
          <a:xfrm rot="5400000">
            <a:off x="10864056" y="7144"/>
            <a:ext cx="450850" cy="427038"/>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直角三角形 7"/>
          <p:cNvSpPr/>
          <p:nvPr/>
        </p:nvSpPr>
        <p:spPr>
          <a:xfrm rot="10800000">
            <a:off x="10426700" y="0"/>
            <a:ext cx="449263" cy="427038"/>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 name="矩形 8"/>
          <p:cNvSpPr/>
          <p:nvPr/>
        </p:nvSpPr>
        <p:spPr>
          <a:xfrm>
            <a:off x="260350" y="152400"/>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260350" y="341313"/>
            <a:ext cx="463550" cy="133350"/>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矩形 10"/>
          <p:cNvSpPr/>
          <p:nvPr/>
        </p:nvSpPr>
        <p:spPr>
          <a:xfrm>
            <a:off x="254000" y="528638"/>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129" name="文本框 11"/>
          <p:cNvSpPr txBox="1"/>
          <p:nvPr/>
        </p:nvSpPr>
        <p:spPr>
          <a:xfrm>
            <a:off x="858838" y="55563"/>
            <a:ext cx="2011362" cy="830262"/>
          </a:xfrm>
          <a:prstGeom prst="rect">
            <a:avLst/>
          </a:prstGeom>
          <a:noFill/>
          <a:ln w="9525">
            <a:noFill/>
          </a:ln>
        </p:spPr>
        <p:txBody>
          <a:bodyPr wrap="none" anchor="t">
            <a:spAutoFit/>
          </a:bodyPr>
          <a:p>
            <a:r>
              <a:rPr lang="zh-CN" altLang="en-US" sz="2400" dirty="0">
                <a:solidFill>
                  <a:srgbClr val="2C70AE"/>
                </a:solidFill>
                <a:latin typeface="华文琥珀" panose="02010800040101010101" pitchFamily="2" charset="-122"/>
                <a:ea typeface="华文琥珀" panose="02010800040101010101" pitchFamily="2" charset="-122"/>
              </a:rPr>
              <a:t>团队项目概述</a:t>
            </a:r>
            <a:endParaRPr lang="zh-CN" altLang="en-US" sz="2400" b="1" dirty="0">
              <a:solidFill>
                <a:schemeClr val="bg1"/>
              </a:solidFill>
              <a:latin typeface="微软雅黑" panose="020B0503020204020204" pitchFamily="34" charset="-122"/>
              <a:ea typeface="微软雅黑" panose="020B0503020204020204" pitchFamily="34" charset="-122"/>
            </a:endParaRPr>
          </a:p>
          <a:p>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1538"/>
            <a:ext cx="12192000" cy="5986463"/>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cxnSp>
        <p:nvCxnSpPr>
          <p:cNvPr id="22" name="直接连接符 21"/>
          <p:cNvCxnSpPr/>
          <p:nvPr/>
        </p:nvCxnSpPr>
        <p:spPr>
          <a:xfrm>
            <a:off x="1219200" y="1379538"/>
            <a:ext cx="0" cy="91281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5132" name="文本框 22"/>
          <p:cNvSpPr txBox="1"/>
          <p:nvPr/>
        </p:nvSpPr>
        <p:spPr>
          <a:xfrm>
            <a:off x="1377950" y="1419225"/>
            <a:ext cx="1401763" cy="460375"/>
          </a:xfrm>
          <a:prstGeom prst="rect">
            <a:avLst/>
          </a:prstGeom>
          <a:noFill/>
          <a:ln w="9525">
            <a:noFill/>
          </a:ln>
        </p:spPr>
        <p:txBody>
          <a:bodyPr wrap="none" anchor="t">
            <a:spAutoFit/>
          </a:bodyPr>
          <a:p>
            <a:r>
              <a:rPr lang="zh-CN" altLang="zh-CN" sz="2400" b="1" dirty="0">
                <a:solidFill>
                  <a:schemeClr val="bg1"/>
                </a:solidFill>
                <a:latin typeface="微软雅黑" panose="020B0503020204020204" pitchFamily="34" charset="-122"/>
                <a:ea typeface="微软雅黑" panose="020B0503020204020204" pitchFamily="34" charset="-122"/>
              </a:rPr>
              <a:t>讨论面板</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sp>
        <p:nvSpPr>
          <p:cNvPr id="5133" name="文本框 69"/>
          <p:cNvSpPr txBox="1"/>
          <p:nvPr/>
        </p:nvSpPr>
        <p:spPr>
          <a:xfrm>
            <a:off x="723900" y="2511425"/>
            <a:ext cx="1778000" cy="2246313"/>
          </a:xfrm>
          <a:prstGeom prst="rect">
            <a:avLst/>
          </a:prstGeom>
          <a:noFill/>
          <a:ln w="9525">
            <a:noFill/>
          </a:ln>
        </p:spPr>
        <p:txBody>
          <a:bodyPr wrap="square" anchor="t">
            <a:spAutoFit/>
          </a:bodyPr>
          <a:p>
            <a:r>
              <a:rPr lang="zh-CN" altLang="en-US" sz="2000" b="1" dirty="0">
                <a:latin typeface="Calibri" panose="020F0502020204030204" charset="0"/>
                <a:ea typeface="宋体" panose="02010600030101010101" pitchFamily="2" charset="-122"/>
              </a:rPr>
              <a:t>这种问答的设计形式可以帮助用户体验设计师与用户、客户或投资人更加顺畅的沟通。</a:t>
            </a:r>
            <a:endParaRPr lang="zh-CN" altLang="en-US" sz="2000" b="1" dirty="0">
              <a:latin typeface="Calibri" panose="020F0502020204030204" charset="0"/>
              <a:ea typeface="宋体" panose="02010600030101010101" pitchFamily="2" charset="-122"/>
            </a:endParaRPr>
          </a:p>
        </p:txBody>
      </p:sp>
      <p:pic>
        <p:nvPicPr>
          <p:cNvPr id="5134" name="图片 2"/>
          <p:cNvPicPr>
            <a:picLocks noChangeAspect="1"/>
          </p:cNvPicPr>
          <p:nvPr/>
        </p:nvPicPr>
        <p:blipFill>
          <a:blip r:embed="rId1"/>
          <a:stretch>
            <a:fillRect/>
          </a:stretch>
        </p:blipFill>
        <p:spPr>
          <a:xfrm>
            <a:off x="2870200" y="1598613"/>
            <a:ext cx="8886825" cy="4532312"/>
          </a:xfrm>
          <a:prstGeom prst="rect">
            <a:avLst/>
          </a:prstGeom>
          <a:noFill/>
          <a:ln w="9525">
            <a:noFill/>
          </a:ln>
        </p:spPr>
      </p:pic>
      <p:sp>
        <p:nvSpPr>
          <p:cNvPr id="5135" name="文本框 69"/>
          <p:cNvSpPr txBox="1"/>
          <p:nvPr/>
        </p:nvSpPr>
        <p:spPr>
          <a:xfrm>
            <a:off x="58738" y="4879975"/>
            <a:ext cx="2590800" cy="1630363"/>
          </a:xfrm>
          <a:prstGeom prst="rect">
            <a:avLst/>
          </a:prstGeom>
          <a:noFill/>
          <a:ln w="9525">
            <a:noFill/>
          </a:ln>
        </p:spPr>
        <p:txBody>
          <a:bodyPr wrap="square" anchor="t">
            <a:spAutoFit/>
          </a:bodyPr>
          <a:p>
            <a:r>
              <a:rPr lang="zh-CN" altLang="en-US" sz="2000" b="1" dirty="0">
                <a:latin typeface="Calibri" panose="020F0502020204030204" charset="0"/>
                <a:ea typeface="宋体" panose="02010600030101010101" pitchFamily="2" charset="-122"/>
              </a:rPr>
              <a:t>注意：此功能需要先上传原型到</a:t>
            </a:r>
            <a:r>
              <a:rPr lang="en-US" altLang="zh-CN" sz="2000" b="1" dirty="0">
                <a:latin typeface="Calibri" panose="020F0502020204030204" charset="0"/>
                <a:ea typeface="宋体" panose="02010600030101010101" pitchFamily="2" charset="-122"/>
              </a:rPr>
              <a:t>Axshare</a:t>
            </a:r>
            <a:r>
              <a:rPr lang="zh-CN" altLang="en-US" sz="2000" b="1" dirty="0">
                <a:latin typeface="Calibri" panose="020F0502020204030204" charset="0"/>
                <a:ea typeface="宋体" panose="02010600030101010101" pitchFamily="2" charset="-122"/>
              </a:rPr>
              <a:t>才能使用，并可以在发布原型时选择开启或关闭</a:t>
            </a:r>
            <a:endParaRPr lang="zh-CN" altLang="en-US" sz="2000" b="1" dirty="0">
              <a:latin typeface="Calibri" panose="020F0502020204030204" charset="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任意多边形 1"/>
          <p:cNvSpPr/>
          <p:nvPr/>
        </p:nvSpPr>
        <p:spPr>
          <a:xfrm rot="7424275">
            <a:off x="3601244" y="264319"/>
            <a:ext cx="5172075" cy="6535738"/>
          </a:xfrm>
          <a:custGeom>
            <a:avLst/>
            <a:gdLst>
              <a:gd name="connsiteX0" fmla="*/ 627111 w 5171474"/>
              <a:gd name="connsiteY0" fmla="*/ 4996729 h 6535186"/>
              <a:gd name="connsiteX1" fmla="*/ 897662 w 5171474"/>
              <a:gd name="connsiteY1" fmla="*/ 1161078 h 6535186"/>
              <a:gd name="connsiteX2" fmla="*/ 2035001 w 5171474"/>
              <a:gd name="connsiteY2" fmla="*/ 842612 h 6535186"/>
              <a:gd name="connsiteX3" fmla="*/ 2039894 w 5171474"/>
              <a:gd name="connsiteY3" fmla="*/ 842985 h 6535186"/>
              <a:gd name="connsiteX4" fmla="*/ 2462358 w 5171474"/>
              <a:gd name="connsiteY4" fmla="*/ 0 h 6535186"/>
              <a:gd name="connsiteX5" fmla="*/ 2993565 w 5171474"/>
              <a:gd name="connsiteY5" fmla="*/ 1059970 h 6535186"/>
              <a:gd name="connsiteX6" fmla="*/ 3023336 w 5171474"/>
              <a:gd name="connsiteY6" fmla="*/ 1071461 h 6535186"/>
              <a:gd name="connsiteX7" fmla="*/ 4544363 w 5171474"/>
              <a:gd name="connsiteY7" fmla="*/ 2380499 h 6535186"/>
              <a:gd name="connsiteX8" fmla="*/ 4273812 w 5171474"/>
              <a:gd name="connsiteY8" fmla="*/ 6216151 h 6535186"/>
              <a:gd name="connsiteX9" fmla="*/ 627111 w 5171474"/>
              <a:gd name="connsiteY9" fmla="*/ 4996729 h 6535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71474" h="6535186">
                <a:moveTo>
                  <a:pt x="627111" y="4996729"/>
                </a:moveTo>
                <a:cubicBezTo>
                  <a:pt x="-305187" y="3600809"/>
                  <a:pt x="-184058" y="1883530"/>
                  <a:pt x="897662" y="1161078"/>
                </a:cubicBezTo>
                <a:cubicBezTo>
                  <a:pt x="1235699" y="935311"/>
                  <a:pt x="1627542" y="833413"/>
                  <a:pt x="2035001" y="842612"/>
                </a:cubicBezTo>
                <a:lnTo>
                  <a:pt x="2039894" y="842985"/>
                </a:lnTo>
                <a:lnTo>
                  <a:pt x="2462358" y="0"/>
                </a:lnTo>
                <a:lnTo>
                  <a:pt x="2993565" y="1059970"/>
                </a:lnTo>
                <a:lnTo>
                  <a:pt x="3023336" y="1071461"/>
                </a:lnTo>
                <a:cubicBezTo>
                  <a:pt x="3594545" y="1321758"/>
                  <a:pt x="4136483" y="1769784"/>
                  <a:pt x="4544363" y="2380499"/>
                </a:cubicBezTo>
                <a:cubicBezTo>
                  <a:pt x="5476661" y="3776419"/>
                  <a:pt x="5355532" y="5493699"/>
                  <a:pt x="4273812" y="6216151"/>
                </a:cubicBezTo>
                <a:cubicBezTo>
                  <a:pt x="3192092" y="6938603"/>
                  <a:pt x="1559409" y="6392649"/>
                  <a:pt x="627111" y="4996729"/>
                </a:cubicBezTo>
                <a:close/>
              </a:path>
            </a:pathLst>
          </a:custGeom>
          <a:solidFill>
            <a:srgbClr val="2C7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146" name="文本框 2"/>
          <p:cNvSpPr txBox="1"/>
          <p:nvPr/>
        </p:nvSpPr>
        <p:spPr>
          <a:xfrm>
            <a:off x="4070350" y="1922463"/>
            <a:ext cx="3416300" cy="1106487"/>
          </a:xfrm>
          <a:prstGeom prst="rect">
            <a:avLst/>
          </a:prstGeom>
          <a:noFill/>
          <a:ln w="9525">
            <a:noFill/>
          </a:ln>
        </p:spPr>
        <p:txBody>
          <a:bodyPr wrap="none" anchor="t">
            <a:spAutoFit/>
          </a:bodyPr>
          <a:p>
            <a:r>
              <a:rPr lang="en-US" altLang="zh-CN" sz="6600" b="1" dirty="0">
                <a:solidFill>
                  <a:schemeClr val="bg1"/>
                </a:solidFill>
                <a:latin typeface="微软雅黑" panose="020B0503020204020204" pitchFamily="34" charset="-122"/>
                <a:ea typeface="微软雅黑" panose="020B0503020204020204" pitchFamily="34" charset="-122"/>
              </a:rPr>
              <a:t>PART  </a:t>
            </a:r>
            <a:r>
              <a:rPr lang="en-US" altLang="zh-CN" sz="6600" b="1" dirty="0">
                <a:solidFill>
                  <a:srgbClr val="8FD152"/>
                </a:solidFill>
                <a:latin typeface="微软雅黑" panose="020B0503020204020204" pitchFamily="34" charset="-122"/>
                <a:ea typeface="微软雅黑" panose="020B0503020204020204" pitchFamily="34" charset="-122"/>
              </a:rPr>
              <a:t>8</a:t>
            </a:r>
            <a:endParaRPr lang="zh-CN" altLang="en-US" sz="6600" b="1" dirty="0">
              <a:solidFill>
                <a:srgbClr val="8FD152"/>
              </a:solidFill>
              <a:latin typeface="微软雅黑" panose="020B0503020204020204" pitchFamily="34" charset="-122"/>
              <a:ea typeface="微软雅黑" panose="020B0503020204020204" pitchFamily="34" charset="-122"/>
            </a:endParaRPr>
          </a:p>
        </p:txBody>
      </p:sp>
      <p:sp>
        <p:nvSpPr>
          <p:cNvPr id="6147" name="文本框 3"/>
          <p:cNvSpPr txBox="1"/>
          <p:nvPr/>
        </p:nvSpPr>
        <p:spPr>
          <a:xfrm flipH="1">
            <a:off x="3451860" y="3075623"/>
            <a:ext cx="4816475" cy="706755"/>
          </a:xfrm>
          <a:prstGeom prst="rect">
            <a:avLst/>
          </a:prstGeom>
          <a:noFill/>
          <a:ln w="9525">
            <a:noFill/>
          </a:ln>
        </p:spPr>
        <p:txBody>
          <a:bodyPr wrap="square" anchor="t">
            <a:spAutoFit/>
          </a:bodyPr>
          <a:p>
            <a:pPr algn="ctr"/>
            <a:r>
              <a:rPr lang="en-US" altLang="zh-CN" sz="4000" b="1" dirty="0">
                <a:solidFill>
                  <a:schemeClr val="bg1"/>
                </a:solidFill>
                <a:latin typeface="微软雅黑" panose="020B0503020204020204" pitchFamily="34" charset="-122"/>
                <a:ea typeface="微软雅黑" panose="020B0503020204020204" pitchFamily="34" charset="-122"/>
              </a:rPr>
              <a:t>Axshare</a:t>
            </a:r>
            <a:r>
              <a:rPr lang="zh-CN" altLang="en-US" sz="4000" b="1" dirty="0">
                <a:solidFill>
                  <a:schemeClr val="bg1"/>
                </a:solidFill>
                <a:latin typeface="微软雅黑" panose="020B0503020204020204" pitchFamily="34" charset="-122"/>
                <a:ea typeface="微软雅黑" panose="020B0503020204020204" pitchFamily="34" charset="-122"/>
              </a:rPr>
              <a:t>概述</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070350" y="3017838"/>
            <a:ext cx="35798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070350" y="3954463"/>
            <a:ext cx="35798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直角三角形 3"/>
          <p:cNvSpPr/>
          <p:nvPr/>
        </p:nvSpPr>
        <p:spPr>
          <a:xfrm>
            <a:off x="11741150" y="446088"/>
            <a:ext cx="450850" cy="425450"/>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 name="矩形 4"/>
          <p:cNvSpPr/>
          <p:nvPr/>
        </p:nvSpPr>
        <p:spPr>
          <a:xfrm>
            <a:off x="11741150" y="0"/>
            <a:ext cx="450850" cy="422275"/>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直角三角形 5"/>
          <p:cNvSpPr/>
          <p:nvPr/>
        </p:nvSpPr>
        <p:spPr>
          <a:xfrm>
            <a:off x="11291888" y="-4762"/>
            <a:ext cx="449263" cy="427038"/>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直角三角形 6"/>
          <p:cNvSpPr/>
          <p:nvPr/>
        </p:nvSpPr>
        <p:spPr>
          <a:xfrm rot="5400000">
            <a:off x="10864056" y="7144"/>
            <a:ext cx="450850" cy="427038"/>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直角三角形 7"/>
          <p:cNvSpPr/>
          <p:nvPr/>
        </p:nvSpPr>
        <p:spPr>
          <a:xfrm rot="10800000">
            <a:off x="10426700" y="0"/>
            <a:ext cx="449263" cy="427038"/>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 name="矩形 8"/>
          <p:cNvSpPr/>
          <p:nvPr/>
        </p:nvSpPr>
        <p:spPr>
          <a:xfrm>
            <a:off x="260350" y="152400"/>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260350" y="341313"/>
            <a:ext cx="463550" cy="133350"/>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矩形 10"/>
          <p:cNvSpPr/>
          <p:nvPr/>
        </p:nvSpPr>
        <p:spPr>
          <a:xfrm>
            <a:off x="254000" y="528638"/>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177" name="文本框 11"/>
          <p:cNvSpPr txBox="1"/>
          <p:nvPr/>
        </p:nvSpPr>
        <p:spPr>
          <a:xfrm>
            <a:off x="858838" y="55563"/>
            <a:ext cx="1858962" cy="830262"/>
          </a:xfrm>
          <a:prstGeom prst="rect">
            <a:avLst/>
          </a:prstGeom>
          <a:noFill/>
          <a:ln w="9525">
            <a:noFill/>
          </a:ln>
        </p:spPr>
        <p:txBody>
          <a:bodyPr wrap="none" anchor="t">
            <a:spAutoFit/>
          </a:bodyPr>
          <a:p>
            <a:r>
              <a:rPr lang="en-US" altLang="zh-CN" sz="2400" dirty="0">
                <a:solidFill>
                  <a:srgbClr val="2C70AE"/>
                </a:solidFill>
                <a:latin typeface="华文琥珀" panose="02010800040101010101" pitchFamily="2" charset="-122"/>
                <a:ea typeface="华文琥珀" panose="02010800040101010101" pitchFamily="2" charset="-122"/>
              </a:rPr>
              <a:t>Axshare</a:t>
            </a:r>
            <a:r>
              <a:rPr lang="zh-CN" altLang="en-US" sz="2400" dirty="0">
                <a:solidFill>
                  <a:srgbClr val="2C70AE"/>
                </a:solidFill>
                <a:latin typeface="华文琥珀" panose="02010800040101010101" pitchFamily="2" charset="-122"/>
                <a:ea typeface="华文琥珀" panose="02010800040101010101" pitchFamily="2" charset="-122"/>
              </a:rPr>
              <a:t>概述</a:t>
            </a:r>
            <a:endParaRPr lang="zh-CN" altLang="en-US" sz="2400" b="1" dirty="0">
              <a:solidFill>
                <a:schemeClr val="bg1"/>
              </a:solidFill>
              <a:latin typeface="微软雅黑" panose="020B0503020204020204" pitchFamily="34" charset="-122"/>
              <a:ea typeface="微软雅黑" panose="020B0503020204020204" pitchFamily="34" charset="-122"/>
            </a:endParaRPr>
          </a:p>
          <a:p>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1538"/>
            <a:ext cx="12192000" cy="5986463"/>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cxnSp>
        <p:nvCxnSpPr>
          <p:cNvPr id="22" name="直接连接符 21"/>
          <p:cNvCxnSpPr/>
          <p:nvPr/>
        </p:nvCxnSpPr>
        <p:spPr>
          <a:xfrm>
            <a:off x="1219200" y="1379538"/>
            <a:ext cx="0" cy="91281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180" name="文本框 22"/>
          <p:cNvSpPr txBox="1"/>
          <p:nvPr/>
        </p:nvSpPr>
        <p:spPr>
          <a:xfrm>
            <a:off x="1377950" y="1419225"/>
            <a:ext cx="1417638" cy="460375"/>
          </a:xfrm>
          <a:prstGeom prst="rect">
            <a:avLst/>
          </a:prstGeom>
          <a:noFill/>
          <a:ln w="9525">
            <a:noFill/>
          </a:ln>
        </p:spPr>
        <p:txBody>
          <a:bodyPr wrap="none" anchor="t">
            <a:spAutoFit/>
          </a:bodyPr>
          <a:p>
            <a:r>
              <a:rPr lang="en-US" altLang="zh-CN" sz="2400" b="1" dirty="0">
                <a:solidFill>
                  <a:schemeClr val="bg1"/>
                </a:solidFill>
                <a:latin typeface="微软雅黑" panose="020B0503020204020204" pitchFamily="34" charset="-122"/>
                <a:ea typeface="微软雅黑" panose="020B0503020204020204" pitchFamily="34" charset="-122"/>
              </a:rPr>
              <a:t>Axshare</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7181" name="文本框 69"/>
          <p:cNvSpPr txBox="1"/>
          <p:nvPr/>
        </p:nvSpPr>
        <p:spPr>
          <a:xfrm>
            <a:off x="1219200" y="2906713"/>
            <a:ext cx="4373563" cy="2246312"/>
          </a:xfrm>
          <a:prstGeom prst="rect">
            <a:avLst/>
          </a:prstGeom>
          <a:noFill/>
          <a:ln w="9525">
            <a:noFill/>
          </a:ln>
        </p:spPr>
        <p:txBody>
          <a:bodyPr wrap="square" anchor="t">
            <a:spAutoFit/>
          </a:bodyPr>
          <a:p>
            <a:r>
              <a:rPr lang="en-US" altLang="zh-CN" sz="2000" b="1" dirty="0">
                <a:latin typeface="Calibri" panose="020F0502020204030204" charset="0"/>
                <a:ea typeface="宋体" panose="02010600030101010101" pitchFamily="2" charset="-122"/>
              </a:rPr>
              <a:t>Axshare</a:t>
            </a:r>
            <a:r>
              <a:rPr lang="zh-CN" altLang="en-US" sz="2000" b="1" dirty="0">
                <a:latin typeface="Calibri" panose="020F0502020204030204" charset="0"/>
                <a:ea typeface="宋体" panose="02010600030101010101" pitchFamily="2" charset="-122"/>
              </a:rPr>
              <a:t>是</a:t>
            </a:r>
            <a:r>
              <a:rPr lang="en-US" altLang="zh-CN" sz="2000" b="1" dirty="0">
                <a:latin typeface="Calibri" panose="020F0502020204030204" charset="0"/>
                <a:ea typeface="宋体" panose="02010600030101010101" pitchFamily="2" charset="-122"/>
              </a:rPr>
              <a:t>Axure</a:t>
            </a:r>
            <a:r>
              <a:rPr lang="zh-CN" altLang="en-US" sz="2000" b="1" dirty="0">
                <a:latin typeface="Calibri" panose="020F0502020204030204" charset="0"/>
                <a:ea typeface="宋体" panose="02010600030101010101" pitchFamily="2" charset="-122"/>
              </a:rPr>
              <a:t>官方推出的云托管解决方案，提供了与他人分享</a:t>
            </a:r>
            <a:r>
              <a:rPr lang="en-US" altLang="zh-CN" sz="2000" b="1" dirty="0">
                <a:latin typeface="Calibri" panose="020F0502020204030204" charset="0"/>
                <a:ea typeface="宋体" panose="02010600030101010101" pitchFamily="2" charset="-122"/>
              </a:rPr>
              <a:t>Axure RP</a:t>
            </a:r>
            <a:r>
              <a:rPr lang="zh-CN" altLang="en-US" sz="2000" b="1" dirty="0">
                <a:latin typeface="Calibri" panose="020F0502020204030204" charset="0"/>
                <a:ea typeface="宋体" panose="02010600030101010101" pitchFamily="2" charset="-122"/>
              </a:rPr>
              <a:t>的简单方法。包括团队和客户。</a:t>
            </a:r>
            <a:r>
              <a:rPr lang="en-US" altLang="zh-CN" sz="2000" b="1" dirty="0">
                <a:latin typeface="Calibri" panose="020F0502020204030204" charset="0"/>
                <a:ea typeface="宋体" panose="02010600030101010101" pitchFamily="2" charset="-122"/>
              </a:rPr>
              <a:t>Axshare</a:t>
            </a:r>
            <a:r>
              <a:rPr lang="zh-CN" altLang="en-US" sz="2000" b="1" dirty="0">
                <a:latin typeface="Calibri" panose="020F0502020204030204" charset="0"/>
                <a:ea typeface="宋体" panose="02010600030101010101" pitchFamily="2" charset="-122"/>
              </a:rPr>
              <a:t>是一项免费服务，支持大小在</a:t>
            </a:r>
            <a:r>
              <a:rPr lang="en-US" altLang="zh-CN" sz="2000" b="1" dirty="0">
                <a:latin typeface="Calibri" panose="020F0502020204030204" charset="0"/>
                <a:ea typeface="宋体" panose="02010600030101010101" pitchFamily="2" charset="-122"/>
              </a:rPr>
              <a:t>100MB</a:t>
            </a:r>
            <a:r>
              <a:rPr lang="zh-CN" altLang="en-US" sz="2000" b="1" dirty="0">
                <a:latin typeface="Calibri" panose="020F0502020204030204" charset="0"/>
                <a:ea typeface="宋体" panose="02010600030101010101" pitchFamily="2" charset="-122"/>
              </a:rPr>
              <a:t>内的</a:t>
            </a:r>
            <a:r>
              <a:rPr lang="en-US" altLang="zh-CN" sz="2000" b="1" dirty="0">
                <a:latin typeface="Calibri" panose="020F0502020204030204" charset="0"/>
                <a:ea typeface="宋体" panose="02010600030101010101" pitchFamily="2" charset="-122"/>
              </a:rPr>
              <a:t>1000</a:t>
            </a:r>
            <a:r>
              <a:rPr lang="zh-CN" altLang="en-US" sz="2000" b="1" dirty="0">
                <a:latin typeface="Calibri" panose="020F0502020204030204" charset="0"/>
                <a:ea typeface="宋体" panose="02010600030101010101" pitchFamily="2" charset="-122"/>
              </a:rPr>
              <a:t>个项目。</a:t>
            </a:r>
            <a:endParaRPr lang="zh-CN" altLang="en-US" sz="2000" b="1" dirty="0">
              <a:latin typeface="Calibri" panose="020F0502020204030204" charset="0"/>
              <a:ea typeface="宋体" panose="02010600030101010101" pitchFamily="2" charset="-122"/>
            </a:endParaRPr>
          </a:p>
          <a:p>
            <a:r>
              <a:rPr lang="en-US" altLang="zh-CN" sz="2000" b="1" dirty="0">
                <a:latin typeface="Calibri" panose="020F0502020204030204" charset="0"/>
                <a:ea typeface="宋体" panose="02010600030101010101" pitchFamily="2" charset="-122"/>
              </a:rPr>
              <a:t>Axshare</a:t>
            </a:r>
            <a:r>
              <a:rPr lang="zh-CN" altLang="en-US" sz="2000" b="1" dirty="0">
                <a:latin typeface="Calibri" panose="020F0502020204030204" charset="0"/>
                <a:ea typeface="宋体" panose="02010600030101010101" pitchFamily="2" charset="-122"/>
              </a:rPr>
              <a:t>的访问网址：https://share.axure.com/</a:t>
            </a:r>
            <a:endParaRPr lang="zh-CN" altLang="en-US" sz="2000" b="1" dirty="0">
              <a:latin typeface="Calibri" panose="020F0502020204030204" charset="0"/>
              <a:ea typeface="宋体" panose="02010600030101010101" pitchFamily="2" charset="-122"/>
            </a:endParaRPr>
          </a:p>
        </p:txBody>
      </p:sp>
      <p:pic>
        <p:nvPicPr>
          <p:cNvPr id="7182" name="图片 1"/>
          <p:cNvPicPr>
            <a:picLocks noChangeAspect="1"/>
          </p:cNvPicPr>
          <p:nvPr/>
        </p:nvPicPr>
        <p:blipFill>
          <a:blip r:embed="rId1"/>
          <a:stretch>
            <a:fillRect/>
          </a:stretch>
        </p:blipFill>
        <p:spPr>
          <a:xfrm>
            <a:off x="6423025" y="1079500"/>
            <a:ext cx="4792663" cy="5221288"/>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58129" y="55768"/>
            <a:ext cx="1402080" cy="46037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设计窗口</a:t>
            </a:r>
            <a:endParaRPr lang="zh-CN" altLang="en-US" sz="2400" dirty="0">
              <a:solidFill>
                <a:srgbClr val="2C70AE"/>
              </a:solidFill>
              <a:latin typeface="华文琥珀" panose="02010800040101010101" pitchFamily="2" charset="-122"/>
              <a:ea typeface="华文琥珀" panose="02010800040101010101" pitchFamily="2" charset="-122"/>
            </a:endParaRPr>
          </a:p>
        </p:txBody>
      </p:sp>
      <p:cxnSp>
        <p:nvCxnSpPr>
          <p:cNvPr id="13" name="直接连接符 12"/>
          <p:cNvCxnSpPr/>
          <p:nvPr/>
        </p:nvCxnSpPr>
        <p:spPr>
          <a:xfrm>
            <a:off x="1" y="916450"/>
            <a:ext cx="12191999" cy="0"/>
          </a:xfrm>
          <a:prstGeom prst="line">
            <a:avLst/>
          </a:prstGeom>
          <a:ln w="82550">
            <a:solidFill>
              <a:srgbClr val="2C70AE"/>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0" y="6805974"/>
            <a:ext cx="12191999" cy="0"/>
          </a:xfrm>
          <a:prstGeom prst="line">
            <a:avLst/>
          </a:prstGeom>
          <a:ln w="82550">
            <a:solidFill>
              <a:srgbClr val="2C70AE"/>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1"/>
          <a:stretch>
            <a:fillRect/>
          </a:stretch>
        </p:blipFill>
        <p:spPr>
          <a:xfrm>
            <a:off x="1101725" y="475615"/>
            <a:ext cx="10123170" cy="6216015"/>
          </a:xfrm>
          <a:prstGeom prst="rect">
            <a:avLst/>
          </a:prstGeom>
        </p:spPr>
      </p:pic>
      <p:sp>
        <p:nvSpPr>
          <p:cNvPr id="36" name="文本框 35"/>
          <p:cNvSpPr txBox="1"/>
          <p:nvPr/>
        </p:nvSpPr>
        <p:spPr>
          <a:xfrm>
            <a:off x="4057015" y="529590"/>
            <a:ext cx="1082675" cy="398780"/>
          </a:xfrm>
          <a:prstGeom prst="rect">
            <a:avLst/>
          </a:prstGeom>
          <a:noFill/>
        </p:spPr>
        <p:txBody>
          <a:bodyPr wrap="square" rtlCol="0">
            <a:spAutoFit/>
          </a:bodyPr>
          <a:p>
            <a:r>
              <a:rPr lang="zh-CN" altLang="en-US" sz="2000" b="1" dirty="0" smtClean="0">
                <a:solidFill>
                  <a:srgbClr val="FF0000"/>
                </a:solidFill>
                <a:latin typeface="等线 Light" panose="02010600030101010101" charset="-122"/>
                <a:ea typeface="等线 Light" panose="02010600030101010101" charset="-122"/>
              </a:rPr>
              <a:t>菜单栏</a:t>
            </a:r>
            <a:endParaRPr lang="zh-CN" altLang="en-US" sz="2000" b="1" dirty="0" smtClean="0">
              <a:solidFill>
                <a:srgbClr val="FF0000"/>
              </a:solidFill>
              <a:latin typeface="等线 Light" panose="02010600030101010101" charset="-122"/>
              <a:ea typeface="等线 Light" panose="02010600030101010101" charset="-122"/>
            </a:endParaRPr>
          </a:p>
        </p:txBody>
      </p:sp>
      <p:sp>
        <p:nvSpPr>
          <p:cNvPr id="14" name="文本框 13"/>
          <p:cNvSpPr txBox="1"/>
          <p:nvPr/>
        </p:nvSpPr>
        <p:spPr>
          <a:xfrm>
            <a:off x="7355840" y="871855"/>
            <a:ext cx="1082675" cy="398780"/>
          </a:xfrm>
          <a:prstGeom prst="rect">
            <a:avLst/>
          </a:prstGeom>
          <a:noFill/>
        </p:spPr>
        <p:txBody>
          <a:bodyPr wrap="square" rtlCol="0">
            <a:spAutoFit/>
          </a:bodyPr>
          <a:p>
            <a:r>
              <a:rPr lang="zh-CN" altLang="en-US" sz="2000" b="1" dirty="0" smtClean="0">
                <a:solidFill>
                  <a:srgbClr val="FF0000"/>
                </a:solidFill>
                <a:latin typeface="等线 Light" panose="02010600030101010101" charset="-122"/>
                <a:ea typeface="等线 Light" panose="02010600030101010101" charset="-122"/>
              </a:rPr>
              <a:t>工具栏</a:t>
            </a:r>
            <a:endParaRPr lang="zh-CN" altLang="en-US" sz="2000" b="1" dirty="0" smtClean="0">
              <a:solidFill>
                <a:srgbClr val="FF0000"/>
              </a:solidFill>
              <a:latin typeface="等线 Light" panose="02010600030101010101" charset="-122"/>
              <a:ea typeface="等线 Light" panose="02010600030101010101" charset="-122"/>
            </a:endParaRPr>
          </a:p>
        </p:txBody>
      </p:sp>
      <p:sp>
        <p:nvSpPr>
          <p:cNvPr id="16" name="文本框 15"/>
          <p:cNvSpPr txBox="1"/>
          <p:nvPr/>
        </p:nvSpPr>
        <p:spPr>
          <a:xfrm>
            <a:off x="1412240" y="2218690"/>
            <a:ext cx="1082675" cy="398780"/>
          </a:xfrm>
          <a:prstGeom prst="rect">
            <a:avLst/>
          </a:prstGeom>
          <a:noFill/>
        </p:spPr>
        <p:txBody>
          <a:bodyPr wrap="square" rtlCol="0">
            <a:spAutoFit/>
          </a:bodyPr>
          <a:p>
            <a:r>
              <a:rPr lang="zh-CN" altLang="en-US" sz="2000" b="1" dirty="0" smtClean="0">
                <a:solidFill>
                  <a:srgbClr val="FF0000"/>
                </a:solidFill>
                <a:latin typeface="等线 Light" panose="02010600030101010101" charset="-122"/>
                <a:ea typeface="等线 Light" panose="02010600030101010101" charset="-122"/>
              </a:rPr>
              <a:t>页面</a:t>
            </a:r>
            <a:endParaRPr lang="zh-CN" altLang="en-US" sz="2000" b="1" dirty="0" smtClean="0">
              <a:solidFill>
                <a:srgbClr val="FF0000"/>
              </a:solidFill>
              <a:latin typeface="等线 Light" panose="02010600030101010101" charset="-122"/>
              <a:ea typeface="等线 Light" panose="02010600030101010101" charset="-122"/>
            </a:endParaRPr>
          </a:p>
        </p:txBody>
      </p:sp>
      <p:sp>
        <p:nvSpPr>
          <p:cNvPr id="17" name="文本框 16"/>
          <p:cNvSpPr txBox="1"/>
          <p:nvPr/>
        </p:nvSpPr>
        <p:spPr>
          <a:xfrm>
            <a:off x="1412240" y="3837940"/>
            <a:ext cx="1082675" cy="706755"/>
          </a:xfrm>
          <a:prstGeom prst="rect">
            <a:avLst/>
          </a:prstGeom>
          <a:noFill/>
        </p:spPr>
        <p:txBody>
          <a:bodyPr wrap="square" rtlCol="0">
            <a:spAutoFit/>
          </a:bodyPr>
          <a:p>
            <a:pPr algn="ctr"/>
            <a:r>
              <a:rPr lang="zh-CN" altLang="en-US" sz="2000" b="1" dirty="0" smtClean="0">
                <a:solidFill>
                  <a:srgbClr val="FF0000"/>
                </a:solidFill>
                <a:latin typeface="等线 Light" panose="02010600030101010101" charset="-122"/>
                <a:ea typeface="等线 Light" panose="02010600030101010101" charset="-122"/>
              </a:rPr>
              <a:t>部件库面板</a:t>
            </a:r>
            <a:endParaRPr lang="zh-CN" altLang="en-US" sz="2000" b="1" dirty="0" smtClean="0">
              <a:solidFill>
                <a:srgbClr val="FF0000"/>
              </a:solidFill>
              <a:latin typeface="等线 Light" panose="02010600030101010101" charset="-122"/>
              <a:ea typeface="等线 Light" panose="02010600030101010101" charset="-122"/>
            </a:endParaRPr>
          </a:p>
        </p:txBody>
      </p:sp>
      <p:sp>
        <p:nvSpPr>
          <p:cNvPr id="18" name="文本框 17"/>
          <p:cNvSpPr txBox="1"/>
          <p:nvPr/>
        </p:nvSpPr>
        <p:spPr>
          <a:xfrm>
            <a:off x="1236345" y="5676265"/>
            <a:ext cx="1435100" cy="398780"/>
          </a:xfrm>
          <a:prstGeom prst="rect">
            <a:avLst/>
          </a:prstGeom>
          <a:noFill/>
        </p:spPr>
        <p:txBody>
          <a:bodyPr wrap="square" rtlCol="0">
            <a:spAutoFit/>
          </a:bodyPr>
          <a:p>
            <a:r>
              <a:rPr lang="zh-CN" altLang="en-US" sz="2000" b="1" dirty="0" smtClean="0">
                <a:solidFill>
                  <a:srgbClr val="FF0000"/>
                </a:solidFill>
                <a:latin typeface="等线 Light" panose="02010600030101010101" charset="-122"/>
                <a:ea typeface="等线 Light" panose="02010600030101010101" charset="-122"/>
              </a:rPr>
              <a:t>母版面板</a:t>
            </a:r>
            <a:endParaRPr lang="zh-CN" altLang="en-US" sz="2000" b="1" dirty="0" smtClean="0">
              <a:solidFill>
                <a:srgbClr val="FF0000"/>
              </a:solidFill>
              <a:latin typeface="等线 Light" panose="02010600030101010101" charset="-122"/>
              <a:ea typeface="等线 Light" panose="02010600030101010101" charset="-122"/>
            </a:endParaRPr>
          </a:p>
        </p:txBody>
      </p:sp>
      <p:sp>
        <p:nvSpPr>
          <p:cNvPr id="19" name="文本框 18"/>
          <p:cNvSpPr txBox="1"/>
          <p:nvPr/>
        </p:nvSpPr>
        <p:spPr>
          <a:xfrm>
            <a:off x="5069840" y="3439160"/>
            <a:ext cx="1291590" cy="398780"/>
          </a:xfrm>
          <a:prstGeom prst="rect">
            <a:avLst/>
          </a:prstGeom>
          <a:noFill/>
        </p:spPr>
        <p:txBody>
          <a:bodyPr wrap="square" rtlCol="0">
            <a:spAutoFit/>
          </a:bodyPr>
          <a:p>
            <a:r>
              <a:rPr lang="zh-CN" altLang="en-US" sz="2000" b="1" dirty="0" smtClean="0">
                <a:solidFill>
                  <a:srgbClr val="FF0000"/>
                </a:solidFill>
                <a:latin typeface="等线 Light" panose="02010600030101010101" charset="-122"/>
                <a:ea typeface="等线 Light" panose="02010600030101010101" charset="-122"/>
              </a:rPr>
              <a:t>设计区域</a:t>
            </a:r>
            <a:endParaRPr lang="zh-CN" altLang="en-US" sz="2000" b="1" dirty="0" smtClean="0">
              <a:solidFill>
                <a:srgbClr val="FF0000"/>
              </a:solidFill>
              <a:latin typeface="等线 Light" panose="02010600030101010101" charset="-122"/>
              <a:ea typeface="等线 Light" panose="02010600030101010101" charset="-122"/>
            </a:endParaRPr>
          </a:p>
        </p:txBody>
      </p:sp>
      <p:sp>
        <p:nvSpPr>
          <p:cNvPr id="20" name="文本框 19"/>
          <p:cNvSpPr txBox="1"/>
          <p:nvPr/>
        </p:nvSpPr>
        <p:spPr>
          <a:xfrm>
            <a:off x="9754870" y="5219065"/>
            <a:ext cx="1301750" cy="398780"/>
          </a:xfrm>
          <a:prstGeom prst="rect">
            <a:avLst/>
          </a:prstGeom>
          <a:noFill/>
        </p:spPr>
        <p:txBody>
          <a:bodyPr wrap="square" rtlCol="0">
            <a:spAutoFit/>
          </a:bodyPr>
          <a:p>
            <a:r>
              <a:rPr lang="zh-CN" altLang="en-US" sz="2000" b="1" dirty="0" smtClean="0">
                <a:solidFill>
                  <a:srgbClr val="FF0000"/>
                </a:solidFill>
                <a:latin typeface="等线 Light" panose="02010600030101010101" charset="-122"/>
                <a:ea typeface="等线 Light" panose="02010600030101010101" charset="-122"/>
              </a:rPr>
              <a:t>概要面板</a:t>
            </a:r>
            <a:endParaRPr lang="zh-CN" altLang="en-US" sz="2000" b="1" dirty="0" smtClean="0">
              <a:solidFill>
                <a:srgbClr val="FF0000"/>
              </a:solidFill>
              <a:latin typeface="等线 Light" panose="02010600030101010101" charset="-122"/>
              <a:ea typeface="等线 Light" panose="02010600030101010101" charset="-122"/>
            </a:endParaRPr>
          </a:p>
        </p:txBody>
      </p:sp>
      <p:sp>
        <p:nvSpPr>
          <p:cNvPr id="21" name="文本框 20"/>
          <p:cNvSpPr txBox="1"/>
          <p:nvPr/>
        </p:nvSpPr>
        <p:spPr>
          <a:xfrm>
            <a:off x="9754870" y="2424430"/>
            <a:ext cx="1301115" cy="1014730"/>
          </a:xfrm>
          <a:prstGeom prst="rect">
            <a:avLst/>
          </a:prstGeom>
          <a:noFill/>
        </p:spPr>
        <p:txBody>
          <a:bodyPr wrap="square" rtlCol="0">
            <a:spAutoFit/>
          </a:bodyPr>
          <a:p>
            <a:r>
              <a:rPr lang="zh-CN" altLang="en-US" sz="2000" b="1" dirty="0" smtClean="0">
                <a:solidFill>
                  <a:srgbClr val="FF0000"/>
                </a:solidFill>
                <a:latin typeface="等线 Light" panose="02010600030101010101" charset="-122"/>
                <a:ea typeface="等线 Light" panose="02010600030101010101" charset="-122"/>
              </a:rPr>
              <a:t>部件属性和</a:t>
            </a:r>
            <a:endParaRPr lang="zh-CN" altLang="en-US" sz="2000" b="1" dirty="0" smtClean="0">
              <a:solidFill>
                <a:srgbClr val="FF0000"/>
              </a:solidFill>
              <a:latin typeface="等线 Light" panose="02010600030101010101" charset="-122"/>
              <a:ea typeface="等线 Light" panose="02010600030101010101" charset="-122"/>
            </a:endParaRPr>
          </a:p>
          <a:p>
            <a:r>
              <a:rPr lang="zh-CN" altLang="en-US" sz="2000" b="1" dirty="0" smtClean="0">
                <a:solidFill>
                  <a:srgbClr val="FF0000"/>
                </a:solidFill>
                <a:latin typeface="等线 Light" panose="02010600030101010101" charset="-122"/>
                <a:ea typeface="等线 Light" panose="02010600030101010101" charset="-122"/>
              </a:rPr>
              <a:t>样式面板</a:t>
            </a:r>
            <a:endParaRPr lang="zh-CN" altLang="en-US" sz="2000" b="1" dirty="0" smtClean="0">
              <a:solidFill>
                <a:srgbClr val="FF0000"/>
              </a:solidFill>
              <a:latin typeface="等线 Light" panose="02010600030101010101" charset="-122"/>
              <a:ea typeface="等线 Light" panose="02010600030101010101"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直角三角形 3"/>
          <p:cNvSpPr/>
          <p:nvPr/>
        </p:nvSpPr>
        <p:spPr>
          <a:xfrm>
            <a:off x="11741150" y="446088"/>
            <a:ext cx="450850" cy="425450"/>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 name="矩形 4"/>
          <p:cNvSpPr/>
          <p:nvPr/>
        </p:nvSpPr>
        <p:spPr>
          <a:xfrm>
            <a:off x="11741150" y="0"/>
            <a:ext cx="450850" cy="422275"/>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直角三角形 5"/>
          <p:cNvSpPr/>
          <p:nvPr/>
        </p:nvSpPr>
        <p:spPr>
          <a:xfrm>
            <a:off x="11291888" y="-4762"/>
            <a:ext cx="449263" cy="427038"/>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直角三角形 6"/>
          <p:cNvSpPr/>
          <p:nvPr/>
        </p:nvSpPr>
        <p:spPr>
          <a:xfrm rot="5400000">
            <a:off x="10864056" y="7144"/>
            <a:ext cx="450850" cy="427038"/>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直角三角形 7"/>
          <p:cNvSpPr/>
          <p:nvPr/>
        </p:nvSpPr>
        <p:spPr>
          <a:xfrm rot="10800000">
            <a:off x="10426700" y="0"/>
            <a:ext cx="449263" cy="427038"/>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 name="矩形 8"/>
          <p:cNvSpPr/>
          <p:nvPr/>
        </p:nvSpPr>
        <p:spPr>
          <a:xfrm>
            <a:off x="260350" y="152400"/>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260350" y="341313"/>
            <a:ext cx="463550" cy="133350"/>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矩形 10"/>
          <p:cNvSpPr/>
          <p:nvPr/>
        </p:nvSpPr>
        <p:spPr>
          <a:xfrm>
            <a:off x="254000" y="528638"/>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201" name="文本框 11"/>
          <p:cNvSpPr txBox="1"/>
          <p:nvPr/>
        </p:nvSpPr>
        <p:spPr>
          <a:xfrm>
            <a:off x="858838" y="55563"/>
            <a:ext cx="1858962" cy="830262"/>
          </a:xfrm>
          <a:prstGeom prst="rect">
            <a:avLst/>
          </a:prstGeom>
          <a:noFill/>
          <a:ln w="9525">
            <a:noFill/>
          </a:ln>
        </p:spPr>
        <p:txBody>
          <a:bodyPr wrap="none" anchor="t">
            <a:spAutoFit/>
          </a:bodyPr>
          <a:p>
            <a:r>
              <a:rPr lang="en-US" altLang="zh-CN" sz="2400" dirty="0">
                <a:solidFill>
                  <a:srgbClr val="2C70AE"/>
                </a:solidFill>
                <a:latin typeface="华文琥珀" panose="02010800040101010101" pitchFamily="2" charset="-122"/>
                <a:ea typeface="华文琥珀" panose="02010800040101010101" pitchFamily="2" charset="-122"/>
              </a:rPr>
              <a:t>Axshare</a:t>
            </a:r>
            <a:r>
              <a:rPr lang="zh-CN" altLang="en-US" sz="2400" dirty="0">
                <a:solidFill>
                  <a:srgbClr val="2C70AE"/>
                </a:solidFill>
                <a:latin typeface="华文琥珀" panose="02010800040101010101" pitchFamily="2" charset="-122"/>
                <a:ea typeface="华文琥珀" panose="02010800040101010101" pitchFamily="2" charset="-122"/>
              </a:rPr>
              <a:t>概述</a:t>
            </a:r>
            <a:endParaRPr lang="zh-CN" altLang="en-US" sz="2400" b="1" dirty="0">
              <a:solidFill>
                <a:schemeClr val="bg1"/>
              </a:solidFill>
              <a:latin typeface="微软雅黑" panose="020B0503020204020204" pitchFamily="34" charset="-122"/>
              <a:ea typeface="微软雅黑" panose="020B0503020204020204" pitchFamily="34" charset="-122"/>
            </a:endParaRPr>
          </a:p>
          <a:p>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1538"/>
            <a:ext cx="12192000" cy="5986463"/>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cxnSp>
        <p:nvCxnSpPr>
          <p:cNvPr id="22" name="直接连接符 21"/>
          <p:cNvCxnSpPr/>
          <p:nvPr/>
        </p:nvCxnSpPr>
        <p:spPr>
          <a:xfrm>
            <a:off x="1219200" y="1379538"/>
            <a:ext cx="0" cy="91281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8204" name="文本框 22"/>
          <p:cNvSpPr txBox="1"/>
          <p:nvPr/>
        </p:nvSpPr>
        <p:spPr>
          <a:xfrm>
            <a:off x="1377950" y="1419225"/>
            <a:ext cx="2941638" cy="460375"/>
          </a:xfrm>
          <a:prstGeom prst="rect">
            <a:avLst/>
          </a:prstGeom>
          <a:noFill/>
          <a:ln w="9525">
            <a:noFill/>
          </a:ln>
        </p:spPr>
        <p:txBody>
          <a:bodyPr wrap="none" anchor="t">
            <a:spAutoFit/>
          </a:bodyPr>
          <a:p>
            <a:r>
              <a:rPr lang="zh-CN" altLang="en-US" sz="2400" b="1" dirty="0">
                <a:solidFill>
                  <a:schemeClr val="bg1"/>
                </a:solidFill>
                <a:latin typeface="微软雅黑" panose="020B0503020204020204" pitchFamily="34" charset="-122"/>
                <a:ea typeface="微软雅黑" panose="020B0503020204020204" pitchFamily="34" charset="-122"/>
              </a:rPr>
              <a:t>上传原型到</a:t>
            </a:r>
            <a:r>
              <a:rPr lang="en-US" altLang="zh-CN" sz="2400" b="1" dirty="0">
                <a:solidFill>
                  <a:schemeClr val="bg1"/>
                </a:solidFill>
                <a:latin typeface="微软雅黑" panose="020B0503020204020204" pitchFamily="34" charset="-122"/>
                <a:ea typeface="微软雅黑" panose="020B0503020204020204" pitchFamily="34" charset="-122"/>
              </a:rPr>
              <a:t>Axshare</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8205" name="文本框 69"/>
          <p:cNvSpPr txBox="1"/>
          <p:nvPr/>
        </p:nvSpPr>
        <p:spPr>
          <a:xfrm>
            <a:off x="6740525" y="1268413"/>
            <a:ext cx="4375150" cy="1014412"/>
          </a:xfrm>
          <a:prstGeom prst="rect">
            <a:avLst/>
          </a:prstGeom>
          <a:noFill/>
          <a:ln w="9525">
            <a:noFill/>
          </a:ln>
        </p:spPr>
        <p:txBody>
          <a:bodyPr wrap="square" anchor="t">
            <a:spAutoFit/>
          </a:bodyPr>
          <a:p>
            <a:r>
              <a:rPr lang="zh-CN" altLang="zh-CN" sz="2000" b="1" dirty="0">
                <a:latin typeface="Calibri" panose="020F0502020204030204" charset="0"/>
                <a:ea typeface="宋体" panose="02010600030101010101" pitchFamily="2" charset="-122"/>
              </a:rPr>
              <a:t>直接在</a:t>
            </a:r>
            <a:r>
              <a:rPr lang="en-US" altLang="zh-CN" sz="2000" b="1" dirty="0">
                <a:latin typeface="Calibri" panose="020F0502020204030204" charset="0"/>
                <a:ea typeface="宋体" panose="02010600030101010101" pitchFamily="2" charset="-122"/>
              </a:rPr>
              <a:t>Axure</a:t>
            </a:r>
            <a:r>
              <a:rPr lang="zh-CN" altLang="en-US" sz="2000" b="1" dirty="0">
                <a:latin typeface="Calibri" panose="020F0502020204030204" charset="0"/>
                <a:ea typeface="宋体" panose="02010600030101010101" pitchFamily="2" charset="-122"/>
              </a:rPr>
              <a:t>中单击共享，在弹出的窗口中选择创建一个新项目或者替换老项目，即可上传原型到</a:t>
            </a:r>
            <a:r>
              <a:rPr lang="en-US" altLang="zh-CN" sz="2000" b="1" dirty="0">
                <a:latin typeface="Calibri" panose="020F0502020204030204" charset="0"/>
                <a:ea typeface="宋体" panose="02010600030101010101" pitchFamily="2" charset="-122"/>
              </a:rPr>
              <a:t>Axshare</a:t>
            </a:r>
            <a:r>
              <a:rPr lang="zh-CN" altLang="en-US" sz="2000" b="1" dirty="0">
                <a:latin typeface="Calibri" panose="020F0502020204030204" charset="0"/>
                <a:ea typeface="宋体" panose="02010600030101010101" pitchFamily="2" charset="-122"/>
              </a:rPr>
              <a:t>。</a:t>
            </a:r>
            <a:endParaRPr lang="zh-CN" altLang="en-US" sz="2000" b="1" dirty="0">
              <a:latin typeface="Calibri" panose="020F0502020204030204" charset="0"/>
              <a:ea typeface="宋体" panose="02010600030101010101" pitchFamily="2" charset="-122"/>
            </a:endParaRPr>
          </a:p>
        </p:txBody>
      </p:sp>
      <p:pic>
        <p:nvPicPr>
          <p:cNvPr id="8206" name="图片 12"/>
          <p:cNvPicPr>
            <a:picLocks noChangeAspect="1"/>
          </p:cNvPicPr>
          <p:nvPr/>
        </p:nvPicPr>
        <p:blipFill>
          <a:blip r:embed="rId1"/>
          <a:stretch>
            <a:fillRect/>
          </a:stretch>
        </p:blipFill>
        <p:spPr>
          <a:xfrm>
            <a:off x="1219200" y="2517775"/>
            <a:ext cx="4933950" cy="3924300"/>
          </a:xfrm>
          <a:prstGeom prst="rect">
            <a:avLst/>
          </a:prstGeom>
          <a:noFill/>
          <a:ln w="9525">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直角三角形 3"/>
          <p:cNvSpPr/>
          <p:nvPr/>
        </p:nvSpPr>
        <p:spPr>
          <a:xfrm>
            <a:off x="11741150" y="446088"/>
            <a:ext cx="450850" cy="425450"/>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 name="矩形 4"/>
          <p:cNvSpPr/>
          <p:nvPr/>
        </p:nvSpPr>
        <p:spPr>
          <a:xfrm>
            <a:off x="11741150" y="0"/>
            <a:ext cx="450850" cy="422275"/>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直角三角形 5"/>
          <p:cNvSpPr/>
          <p:nvPr/>
        </p:nvSpPr>
        <p:spPr>
          <a:xfrm>
            <a:off x="11291888" y="-4762"/>
            <a:ext cx="449263" cy="427038"/>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直角三角形 6"/>
          <p:cNvSpPr/>
          <p:nvPr/>
        </p:nvSpPr>
        <p:spPr>
          <a:xfrm rot="5400000">
            <a:off x="10864056" y="7144"/>
            <a:ext cx="450850" cy="427038"/>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直角三角形 7"/>
          <p:cNvSpPr/>
          <p:nvPr/>
        </p:nvSpPr>
        <p:spPr>
          <a:xfrm rot="10800000">
            <a:off x="10426700" y="0"/>
            <a:ext cx="449263" cy="427038"/>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 name="矩形 8"/>
          <p:cNvSpPr/>
          <p:nvPr/>
        </p:nvSpPr>
        <p:spPr>
          <a:xfrm>
            <a:off x="260350" y="152400"/>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260350" y="341313"/>
            <a:ext cx="463550" cy="133350"/>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矩形 10"/>
          <p:cNvSpPr/>
          <p:nvPr/>
        </p:nvSpPr>
        <p:spPr>
          <a:xfrm>
            <a:off x="254000" y="528638"/>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225" name="文本框 11"/>
          <p:cNvSpPr txBox="1"/>
          <p:nvPr/>
        </p:nvSpPr>
        <p:spPr>
          <a:xfrm>
            <a:off x="858838" y="55563"/>
            <a:ext cx="1858962" cy="830262"/>
          </a:xfrm>
          <a:prstGeom prst="rect">
            <a:avLst/>
          </a:prstGeom>
          <a:noFill/>
          <a:ln w="9525">
            <a:noFill/>
          </a:ln>
        </p:spPr>
        <p:txBody>
          <a:bodyPr wrap="none" anchor="t">
            <a:spAutoFit/>
          </a:bodyPr>
          <a:p>
            <a:r>
              <a:rPr lang="en-US" altLang="zh-CN" sz="2400" dirty="0">
                <a:solidFill>
                  <a:srgbClr val="2C70AE"/>
                </a:solidFill>
                <a:latin typeface="华文琥珀" panose="02010800040101010101" pitchFamily="2" charset="-122"/>
                <a:ea typeface="华文琥珀" panose="02010800040101010101" pitchFamily="2" charset="-122"/>
              </a:rPr>
              <a:t>Axshare</a:t>
            </a:r>
            <a:r>
              <a:rPr lang="zh-CN" altLang="en-US" sz="2400" dirty="0">
                <a:solidFill>
                  <a:srgbClr val="2C70AE"/>
                </a:solidFill>
                <a:latin typeface="华文琥珀" panose="02010800040101010101" pitchFamily="2" charset="-122"/>
                <a:ea typeface="华文琥珀" panose="02010800040101010101" pitchFamily="2" charset="-122"/>
              </a:rPr>
              <a:t>概述</a:t>
            </a:r>
            <a:endParaRPr lang="zh-CN" altLang="en-US" sz="2400" b="1" dirty="0">
              <a:solidFill>
                <a:schemeClr val="bg1"/>
              </a:solidFill>
              <a:latin typeface="微软雅黑" panose="020B0503020204020204" pitchFamily="34" charset="-122"/>
              <a:ea typeface="微软雅黑" panose="020B0503020204020204" pitchFamily="34" charset="-122"/>
            </a:endParaRPr>
          </a:p>
          <a:p>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1538"/>
            <a:ext cx="12192000" cy="5986463"/>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cxnSp>
        <p:nvCxnSpPr>
          <p:cNvPr id="22" name="直接连接符 21"/>
          <p:cNvCxnSpPr/>
          <p:nvPr/>
        </p:nvCxnSpPr>
        <p:spPr>
          <a:xfrm>
            <a:off x="1219200" y="1379538"/>
            <a:ext cx="0" cy="91281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9228" name="文本框 22"/>
          <p:cNvSpPr txBox="1"/>
          <p:nvPr/>
        </p:nvSpPr>
        <p:spPr>
          <a:xfrm>
            <a:off x="1377950" y="1419225"/>
            <a:ext cx="2941638" cy="460375"/>
          </a:xfrm>
          <a:prstGeom prst="rect">
            <a:avLst/>
          </a:prstGeom>
          <a:noFill/>
          <a:ln w="9525">
            <a:noFill/>
          </a:ln>
        </p:spPr>
        <p:txBody>
          <a:bodyPr wrap="none" anchor="t">
            <a:spAutoFit/>
          </a:bodyPr>
          <a:p>
            <a:r>
              <a:rPr lang="zh-CN" altLang="en-US" sz="2400" b="1" dirty="0">
                <a:solidFill>
                  <a:schemeClr val="bg1"/>
                </a:solidFill>
                <a:latin typeface="微软雅黑" panose="020B0503020204020204" pitchFamily="34" charset="-122"/>
                <a:ea typeface="微软雅黑" panose="020B0503020204020204" pitchFamily="34" charset="-122"/>
              </a:rPr>
              <a:t>上传原型到</a:t>
            </a:r>
            <a:r>
              <a:rPr lang="en-US" altLang="zh-CN" sz="2400" b="1" dirty="0">
                <a:solidFill>
                  <a:schemeClr val="bg1"/>
                </a:solidFill>
                <a:latin typeface="微软雅黑" panose="020B0503020204020204" pitchFamily="34" charset="-122"/>
                <a:ea typeface="微软雅黑" panose="020B0503020204020204" pitchFamily="34" charset="-122"/>
              </a:rPr>
              <a:t>Axshare</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9229" name="文本框 69"/>
          <p:cNvSpPr txBox="1"/>
          <p:nvPr/>
        </p:nvSpPr>
        <p:spPr>
          <a:xfrm>
            <a:off x="6740525" y="1268413"/>
            <a:ext cx="4375150" cy="1630362"/>
          </a:xfrm>
          <a:prstGeom prst="rect">
            <a:avLst/>
          </a:prstGeom>
          <a:noFill/>
          <a:ln w="9525">
            <a:noFill/>
          </a:ln>
        </p:spPr>
        <p:txBody>
          <a:bodyPr wrap="square" anchor="t">
            <a:spAutoFit/>
          </a:bodyPr>
          <a:p>
            <a:r>
              <a:rPr lang="zh-CN" altLang="zh-CN" sz="2000" b="1" dirty="0">
                <a:latin typeface="Calibri" panose="020F0502020204030204" charset="0"/>
                <a:ea typeface="宋体" panose="02010600030101010101" pitchFamily="2" charset="-122"/>
              </a:rPr>
              <a:t>如果你已经上传了原型但是由于对原型做了了更新需要重新上传。可以使用</a:t>
            </a:r>
            <a:r>
              <a:rPr lang="en-US" altLang="zh-CN" sz="2000" b="1" dirty="0">
                <a:latin typeface="Calibri" panose="020F0502020204030204" charset="0"/>
                <a:ea typeface="宋体" panose="02010600030101010101" pitchFamily="2" charset="-122"/>
              </a:rPr>
              <a:t>share.axure.com</a:t>
            </a:r>
            <a:r>
              <a:rPr lang="zh-CN" altLang="en-US" sz="2000" b="1" dirty="0">
                <a:latin typeface="Calibri" panose="020F0502020204030204" charset="0"/>
                <a:ea typeface="宋体" panose="02010600030101010101" pitchFamily="2" charset="-122"/>
              </a:rPr>
              <a:t>上传。单击</a:t>
            </a:r>
            <a:r>
              <a:rPr lang="en-US" altLang="zh-CN" sz="2000" b="1" dirty="0">
                <a:latin typeface="Calibri" panose="020F0502020204030204" charset="0"/>
                <a:ea typeface="宋体" panose="02010600030101010101" pitchFamily="2" charset="-122"/>
              </a:rPr>
              <a:t>upload</a:t>
            </a:r>
            <a:r>
              <a:rPr lang="zh-CN" altLang="en-US" sz="2000" b="1" dirty="0">
                <a:latin typeface="Calibri" panose="020F0502020204030204" charset="0"/>
                <a:ea typeface="宋体" panose="02010600030101010101" pitchFamily="2" charset="-122"/>
              </a:rPr>
              <a:t>并选择</a:t>
            </a:r>
            <a:r>
              <a:rPr lang="en-US" altLang="zh-CN" sz="2000" b="1" dirty="0">
                <a:latin typeface="Calibri" panose="020F0502020204030204" charset="0"/>
                <a:ea typeface="宋体" panose="02010600030101010101" pitchFamily="2" charset="-122"/>
              </a:rPr>
              <a:t>.rp</a:t>
            </a:r>
            <a:r>
              <a:rPr lang="zh-CN" altLang="en-US" sz="2000" b="1" dirty="0">
                <a:latin typeface="Calibri" panose="020F0502020204030204" charset="0"/>
                <a:ea typeface="宋体" panose="02010600030101010101" pitchFamily="2" charset="-122"/>
              </a:rPr>
              <a:t>文件。上传成功后即可覆盖老的项目文件。</a:t>
            </a:r>
            <a:endParaRPr lang="zh-CN" altLang="en-US" sz="2000" b="1" dirty="0">
              <a:latin typeface="Calibri" panose="020F0502020204030204" charset="0"/>
              <a:ea typeface="宋体" panose="02010600030101010101" pitchFamily="2" charset="-122"/>
            </a:endParaRPr>
          </a:p>
        </p:txBody>
      </p:sp>
      <p:pic>
        <p:nvPicPr>
          <p:cNvPr id="9230" name="图片 2"/>
          <p:cNvPicPr>
            <a:picLocks noChangeAspect="1"/>
          </p:cNvPicPr>
          <p:nvPr/>
        </p:nvPicPr>
        <p:blipFill>
          <a:blip r:embed="rId1"/>
          <a:stretch>
            <a:fillRect/>
          </a:stretch>
        </p:blipFill>
        <p:spPr>
          <a:xfrm>
            <a:off x="1377950" y="3716338"/>
            <a:ext cx="10394950" cy="2892425"/>
          </a:xfrm>
          <a:prstGeom prst="rect">
            <a:avLst/>
          </a:prstGeom>
          <a:noFill/>
          <a:ln w="9525">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任意多边形 1"/>
          <p:cNvSpPr/>
          <p:nvPr/>
        </p:nvSpPr>
        <p:spPr>
          <a:xfrm rot="7424275">
            <a:off x="3601244" y="264319"/>
            <a:ext cx="5172075" cy="6535738"/>
          </a:xfrm>
          <a:custGeom>
            <a:avLst/>
            <a:gdLst>
              <a:gd name="connsiteX0" fmla="*/ 627111 w 5171474"/>
              <a:gd name="connsiteY0" fmla="*/ 4996729 h 6535186"/>
              <a:gd name="connsiteX1" fmla="*/ 897662 w 5171474"/>
              <a:gd name="connsiteY1" fmla="*/ 1161078 h 6535186"/>
              <a:gd name="connsiteX2" fmla="*/ 2035001 w 5171474"/>
              <a:gd name="connsiteY2" fmla="*/ 842612 h 6535186"/>
              <a:gd name="connsiteX3" fmla="*/ 2039894 w 5171474"/>
              <a:gd name="connsiteY3" fmla="*/ 842985 h 6535186"/>
              <a:gd name="connsiteX4" fmla="*/ 2462358 w 5171474"/>
              <a:gd name="connsiteY4" fmla="*/ 0 h 6535186"/>
              <a:gd name="connsiteX5" fmla="*/ 2993565 w 5171474"/>
              <a:gd name="connsiteY5" fmla="*/ 1059970 h 6535186"/>
              <a:gd name="connsiteX6" fmla="*/ 3023336 w 5171474"/>
              <a:gd name="connsiteY6" fmla="*/ 1071461 h 6535186"/>
              <a:gd name="connsiteX7" fmla="*/ 4544363 w 5171474"/>
              <a:gd name="connsiteY7" fmla="*/ 2380499 h 6535186"/>
              <a:gd name="connsiteX8" fmla="*/ 4273812 w 5171474"/>
              <a:gd name="connsiteY8" fmla="*/ 6216151 h 6535186"/>
              <a:gd name="connsiteX9" fmla="*/ 627111 w 5171474"/>
              <a:gd name="connsiteY9" fmla="*/ 4996729 h 6535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71474" h="6535186">
                <a:moveTo>
                  <a:pt x="627111" y="4996729"/>
                </a:moveTo>
                <a:cubicBezTo>
                  <a:pt x="-305187" y="3600809"/>
                  <a:pt x="-184058" y="1883530"/>
                  <a:pt x="897662" y="1161078"/>
                </a:cubicBezTo>
                <a:cubicBezTo>
                  <a:pt x="1235699" y="935311"/>
                  <a:pt x="1627542" y="833413"/>
                  <a:pt x="2035001" y="842612"/>
                </a:cubicBezTo>
                <a:lnTo>
                  <a:pt x="2039894" y="842985"/>
                </a:lnTo>
                <a:lnTo>
                  <a:pt x="2462358" y="0"/>
                </a:lnTo>
                <a:lnTo>
                  <a:pt x="2993565" y="1059970"/>
                </a:lnTo>
                <a:lnTo>
                  <a:pt x="3023336" y="1071461"/>
                </a:lnTo>
                <a:cubicBezTo>
                  <a:pt x="3594545" y="1321758"/>
                  <a:pt x="4136483" y="1769784"/>
                  <a:pt x="4544363" y="2380499"/>
                </a:cubicBezTo>
                <a:cubicBezTo>
                  <a:pt x="5476661" y="3776419"/>
                  <a:pt x="5355532" y="5493699"/>
                  <a:pt x="4273812" y="6216151"/>
                </a:cubicBezTo>
                <a:cubicBezTo>
                  <a:pt x="3192092" y="6938603"/>
                  <a:pt x="1559409" y="6392649"/>
                  <a:pt x="627111" y="4996729"/>
                </a:cubicBezTo>
                <a:close/>
              </a:path>
            </a:pathLst>
          </a:custGeom>
          <a:solidFill>
            <a:srgbClr val="2C7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242" name="文本框 2"/>
          <p:cNvSpPr txBox="1"/>
          <p:nvPr/>
        </p:nvSpPr>
        <p:spPr>
          <a:xfrm>
            <a:off x="4070350" y="1922463"/>
            <a:ext cx="3416300" cy="1106487"/>
          </a:xfrm>
          <a:prstGeom prst="rect">
            <a:avLst/>
          </a:prstGeom>
          <a:noFill/>
          <a:ln w="9525">
            <a:noFill/>
          </a:ln>
        </p:spPr>
        <p:txBody>
          <a:bodyPr wrap="none" anchor="t">
            <a:spAutoFit/>
          </a:bodyPr>
          <a:p>
            <a:r>
              <a:rPr lang="en-US" altLang="zh-CN" sz="6600" b="1" dirty="0">
                <a:solidFill>
                  <a:schemeClr val="bg1"/>
                </a:solidFill>
                <a:latin typeface="微软雅黑" panose="020B0503020204020204" pitchFamily="34" charset="-122"/>
                <a:ea typeface="微软雅黑" panose="020B0503020204020204" pitchFamily="34" charset="-122"/>
              </a:rPr>
              <a:t>PART  </a:t>
            </a:r>
            <a:r>
              <a:rPr lang="en-US" altLang="zh-CN" sz="6600" b="1" dirty="0">
                <a:solidFill>
                  <a:srgbClr val="8FD152"/>
                </a:solidFill>
                <a:latin typeface="微软雅黑" panose="020B0503020204020204" pitchFamily="34" charset="-122"/>
                <a:ea typeface="微软雅黑" panose="020B0503020204020204" pitchFamily="34" charset="-122"/>
              </a:rPr>
              <a:t>9</a:t>
            </a:r>
            <a:endParaRPr lang="zh-CN" altLang="en-US" sz="6600" b="1" dirty="0">
              <a:solidFill>
                <a:srgbClr val="8FD152"/>
              </a:solidFill>
              <a:latin typeface="微软雅黑" panose="020B0503020204020204" pitchFamily="34" charset="-122"/>
              <a:ea typeface="微软雅黑" panose="020B0503020204020204" pitchFamily="34" charset="-122"/>
            </a:endParaRPr>
          </a:p>
        </p:txBody>
      </p:sp>
      <p:sp>
        <p:nvSpPr>
          <p:cNvPr id="10243" name="文本框 3"/>
          <p:cNvSpPr txBox="1"/>
          <p:nvPr/>
        </p:nvSpPr>
        <p:spPr>
          <a:xfrm flipH="1">
            <a:off x="3855720" y="3178493"/>
            <a:ext cx="4010025" cy="706755"/>
          </a:xfrm>
          <a:prstGeom prst="rect">
            <a:avLst/>
          </a:prstGeom>
          <a:noFill/>
          <a:ln w="9525">
            <a:noFill/>
          </a:ln>
        </p:spPr>
        <p:txBody>
          <a:bodyPr wrap="square" anchor="t">
            <a:spAutoFit/>
          </a:bodyPr>
          <a:p>
            <a:pPr algn="ctr"/>
            <a:r>
              <a:rPr lang="zh-CN" altLang="en-US" sz="4000" b="1" dirty="0">
                <a:solidFill>
                  <a:schemeClr val="bg1"/>
                </a:solidFill>
                <a:latin typeface="微软雅黑" panose="020B0503020204020204" pitchFamily="34" charset="-122"/>
                <a:ea typeface="微软雅黑" panose="020B0503020204020204" pitchFamily="34" charset="-122"/>
              </a:rPr>
              <a:t>自适应视图</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070350" y="3017838"/>
            <a:ext cx="35798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070350" y="3954463"/>
            <a:ext cx="35798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直角三角形 3"/>
          <p:cNvSpPr/>
          <p:nvPr/>
        </p:nvSpPr>
        <p:spPr>
          <a:xfrm>
            <a:off x="11741150" y="446088"/>
            <a:ext cx="450850" cy="425450"/>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 name="矩形 4"/>
          <p:cNvSpPr/>
          <p:nvPr/>
        </p:nvSpPr>
        <p:spPr>
          <a:xfrm>
            <a:off x="11741150" y="0"/>
            <a:ext cx="450850" cy="422275"/>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直角三角形 5"/>
          <p:cNvSpPr/>
          <p:nvPr/>
        </p:nvSpPr>
        <p:spPr>
          <a:xfrm>
            <a:off x="11291888" y="-4762"/>
            <a:ext cx="449263" cy="427038"/>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直角三角形 6"/>
          <p:cNvSpPr/>
          <p:nvPr/>
        </p:nvSpPr>
        <p:spPr>
          <a:xfrm rot="5400000">
            <a:off x="10864056" y="7144"/>
            <a:ext cx="450850" cy="427038"/>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直角三角形 7"/>
          <p:cNvSpPr/>
          <p:nvPr/>
        </p:nvSpPr>
        <p:spPr>
          <a:xfrm rot="10800000">
            <a:off x="10426700" y="0"/>
            <a:ext cx="449263" cy="427038"/>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 name="矩形 8"/>
          <p:cNvSpPr/>
          <p:nvPr/>
        </p:nvSpPr>
        <p:spPr>
          <a:xfrm>
            <a:off x="260350" y="152400"/>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260350" y="341313"/>
            <a:ext cx="463550" cy="133350"/>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矩形 10"/>
          <p:cNvSpPr/>
          <p:nvPr/>
        </p:nvSpPr>
        <p:spPr>
          <a:xfrm>
            <a:off x="254000" y="528638"/>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273" name="文本框 11"/>
          <p:cNvSpPr txBox="1"/>
          <p:nvPr/>
        </p:nvSpPr>
        <p:spPr>
          <a:xfrm>
            <a:off x="858838" y="55563"/>
            <a:ext cx="1706562" cy="830262"/>
          </a:xfrm>
          <a:prstGeom prst="rect">
            <a:avLst/>
          </a:prstGeom>
          <a:noFill/>
          <a:ln w="9525">
            <a:noFill/>
          </a:ln>
        </p:spPr>
        <p:txBody>
          <a:bodyPr wrap="none" anchor="t">
            <a:spAutoFit/>
          </a:bodyPr>
          <a:p>
            <a:r>
              <a:rPr lang="zh-CN" altLang="en-US" sz="2400" dirty="0">
                <a:solidFill>
                  <a:srgbClr val="2C70AE"/>
                </a:solidFill>
                <a:latin typeface="华文琥珀" panose="02010800040101010101" pitchFamily="2" charset="-122"/>
                <a:ea typeface="华文琥珀" panose="02010800040101010101" pitchFamily="2" charset="-122"/>
              </a:rPr>
              <a:t>自适应视图</a:t>
            </a:r>
            <a:endParaRPr lang="zh-CN" altLang="en-US" sz="2400" b="1" dirty="0">
              <a:solidFill>
                <a:schemeClr val="bg1"/>
              </a:solidFill>
              <a:latin typeface="微软雅黑" panose="020B0503020204020204" pitchFamily="34" charset="-122"/>
              <a:ea typeface="微软雅黑" panose="020B0503020204020204" pitchFamily="34" charset="-122"/>
            </a:endParaRPr>
          </a:p>
          <a:p>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1538"/>
            <a:ext cx="12192000" cy="5986463"/>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cxnSp>
        <p:nvCxnSpPr>
          <p:cNvPr id="22" name="直接连接符 21"/>
          <p:cNvCxnSpPr/>
          <p:nvPr/>
        </p:nvCxnSpPr>
        <p:spPr>
          <a:xfrm>
            <a:off x="1219200" y="1379538"/>
            <a:ext cx="0" cy="91281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1276" name="文本框 22"/>
          <p:cNvSpPr txBox="1"/>
          <p:nvPr/>
        </p:nvSpPr>
        <p:spPr>
          <a:xfrm>
            <a:off x="1377950" y="1419225"/>
            <a:ext cx="2316163" cy="460375"/>
          </a:xfrm>
          <a:prstGeom prst="rect">
            <a:avLst/>
          </a:prstGeom>
          <a:noFill/>
          <a:ln w="9525">
            <a:noFill/>
          </a:ln>
        </p:spPr>
        <p:txBody>
          <a:bodyPr wrap="none" anchor="t">
            <a:spAutoFit/>
          </a:bodyPr>
          <a:p>
            <a:r>
              <a:rPr lang="zh-CN" altLang="en-US" sz="2400" b="1" dirty="0">
                <a:solidFill>
                  <a:schemeClr val="bg1"/>
                </a:solidFill>
                <a:latin typeface="微软雅黑" panose="020B0503020204020204" pitchFamily="34" charset="-122"/>
                <a:ea typeface="微软雅黑" panose="020B0503020204020204" pitchFamily="34" charset="-122"/>
              </a:rPr>
              <a:t>创建自适应视图</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1277" name="文本框 69"/>
          <p:cNvSpPr txBox="1"/>
          <p:nvPr/>
        </p:nvSpPr>
        <p:spPr>
          <a:xfrm>
            <a:off x="6740525" y="1268413"/>
            <a:ext cx="4375150" cy="1322387"/>
          </a:xfrm>
          <a:prstGeom prst="rect">
            <a:avLst/>
          </a:prstGeom>
          <a:noFill/>
          <a:ln w="9525">
            <a:noFill/>
          </a:ln>
        </p:spPr>
        <p:txBody>
          <a:bodyPr wrap="square" anchor="t">
            <a:spAutoFit/>
          </a:bodyPr>
          <a:p>
            <a:r>
              <a:rPr lang="zh-CN" altLang="zh-CN" sz="2000" b="1" dirty="0">
                <a:latin typeface="Calibri" panose="020F0502020204030204" charset="0"/>
                <a:ea typeface="宋体" panose="02010600030101010101" pitchFamily="2" charset="-122"/>
              </a:rPr>
              <a:t>在</a:t>
            </a:r>
            <a:r>
              <a:rPr lang="en-US" altLang="zh-CN" sz="2000" b="1" dirty="0">
                <a:latin typeface="Calibri" panose="020F0502020204030204" charset="0"/>
                <a:ea typeface="宋体" panose="02010600030101010101" pitchFamily="2" charset="-122"/>
              </a:rPr>
              <a:t>Axure</a:t>
            </a:r>
            <a:r>
              <a:rPr lang="zh-CN" altLang="en-US" sz="2000" b="1" dirty="0">
                <a:latin typeface="Calibri" panose="020F0502020204030204" charset="0"/>
                <a:ea typeface="宋体" panose="02010600030101010101" pitchFamily="2" charset="-122"/>
              </a:rPr>
              <a:t>中要创建自适应视图，可以选择菜单栏中的项目</a:t>
            </a:r>
            <a:r>
              <a:rPr lang="en-US" altLang="zh-CN" sz="2000" b="1" dirty="0">
                <a:latin typeface="Calibri" panose="020F0502020204030204" charset="0"/>
                <a:ea typeface="宋体" panose="02010600030101010101" pitchFamily="2" charset="-122"/>
              </a:rPr>
              <a:t>&gt;</a:t>
            </a:r>
            <a:r>
              <a:rPr lang="zh-CN" altLang="en-US" sz="2000" b="1" dirty="0">
                <a:latin typeface="Calibri" panose="020F0502020204030204" charset="0"/>
                <a:ea typeface="宋体" panose="02010600030101010101" pitchFamily="2" charset="-122"/>
              </a:rPr>
              <a:t>自适应视图。在弹出的对话框中可以选择</a:t>
            </a:r>
            <a:r>
              <a:rPr lang="en-US" altLang="zh-CN" sz="2000" b="1" dirty="0">
                <a:latin typeface="Calibri" panose="020F0502020204030204" charset="0"/>
                <a:ea typeface="宋体" panose="02010600030101010101" pitchFamily="2" charset="-122"/>
              </a:rPr>
              <a:t>axure</a:t>
            </a:r>
            <a:r>
              <a:rPr lang="zh-CN" altLang="en-US" sz="2000" b="1" dirty="0">
                <a:latin typeface="Calibri" panose="020F0502020204030204" charset="0"/>
                <a:ea typeface="宋体" panose="02010600030101010101" pitchFamily="2" charset="-122"/>
              </a:rPr>
              <a:t>预定义设置来定义你的视图。</a:t>
            </a:r>
            <a:endParaRPr lang="zh-CN" altLang="en-US" sz="2000" b="1" dirty="0">
              <a:latin typeface="Calibri" panose="020F0502020204030204" charset="0"/>
              <a:ea typeface="宋体" panose="02010600030101010101" pitchFamily="2" charset="-122"/>
            </a:endParaRPr>
          </a:p>
        </p:txBody>
      </p:sp>
      <p:pic>
        <p:nvPicPr>
          <p:cNvPr id="11278" name="图片 1"/>
          <p:cNvPicPr>
            <a:picLocks noChangeAspect="1"/>
          </p:cNvPicPr>
          <p:nvPr/>
        </p:nvPicPr>
        <p:blipFill>
          <a:blip r:embed="rId1"/>
          <a:stretch>
            <a:fillRect/>
          </a:stretch>
        </p:blipFill>
        <p:spPr>
          <a:xfrm>
            <a:off x="1120775" y="2752725"/>
            <a:ext cx="5122863" cy="3779838"/>
          </a:xfrm>
          <a:prstGeom prst="rect">
            <a:avLst/>
          </a:prstGeom>
          <a:noFill/>
          <a:ln w="9525">
            <a:noFill/>
          </a:ln>
        </p:spPr>
      </p:pic>
      <p:pic>
        <p:nvPicPr>
          <p:cNvPr id="11279" name="图片 2"/>
          <p:cNvPicPr>
            <a:picLocks noChangeAspect="1"/>
          </p:cNvPicPr>
          <p:nvPr/>
        </p:nvPicPr>
        <p:blipFill>
          <a:blip r:embed="rId2"/>
          <a:stretch>
            <a:fillRect/>
          </a:stretch>
        </p:blipFill>
        <p:spPr>
          <a:xfrm>
            <a:off x="6618288" y="2752725"/>
            <a:ext cx="4913312" cy="3749675"/>
          </a:xfrm>
          <a:prstGeom prst="rect">
            <a:avLst/>
          </a:prstGeom>
          <a:noFill/>
          <a:ln w="9525">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871538"/>
            <a:ext cx="12192000" cy="5986463"/>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sp>
        <p:nvSpPr>
          <p:cNvPr id="3" name="直角三角形 2"/>
          <p:cNvSpPr/>
          <p:nvPr/>
        </p:nvSpPr>
        <p:spPr>
          <a:xfrm>
            <a:off x="11741150" y="446088"/>
            <a:ext cx="450850" cy="425450"/>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 name="矩形 3"/>
          <p:cNvSpPr/>
          <p:nvPr/>
        </p:nvSpPr>
        <p:spPr>
          <a:xfrm>
            <a:off x="11741150" y="0"/>
            <a:ext cx="450850" cy="422275"/>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 name="直角三角形 4"/>
          <p:cNvSpPr/>
          <p:nvPr/>
        </p:nvSpPr>
        <p:spPr>
          <a:xfrm>
            <a:off x="11291888" y="-4762"/>
            <a:ext cx="449263" cy="427038"/>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直角三角形 5"/>
          <p:cNvSpPr/>
          <p:nvPr/>
        </p:nvSpPr>
        <p:spPr>
          <a:xfrm rot="5400000">
            <a:off x="10864056" y="7144"/>
            <a:ext cx="450850" cy="427038"/>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直角三角形 6"/>
          <p:cNvSpPr/>
          <p:nvPr/>
        </p:nvSpPr>
        <p:spPr>
          <a:xfrm rot="10800000">
            <a:off x="10426700" y="0"/>
            <a:ext cx="449263" cy="427038"/>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260350" y="152400"/>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 name="矩形 8"/>
          <p:cNvSpPr/>
          <p:nvPr/>
        </p:nvSpPr>
        <p:spPr>
          <a:xfrm>
            <a:off x="260350" y="341313"/>
            <a:ext cx="463550" cy="133350"/>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254000" y="528638"/>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298" name="文本框 10"/>
          <p:cNvSpPr txBox="1"/>
          <p:nvPr/>
        </p:nvSpPr>
        <p:spPr>
          <a:xfrm>
            <a:off x="865188" y="68263"/>
            <a:ext cx="792162" cy="460375"/>
          </a:xfrm>
          <a:prstGeom prst="rect">
            <a:avLst/>
          </a:prstGeom>
          <a:noFill/>
          <a:ln w="9525">
            <a:noFill/>
          </a:ln>
        </p:spPr>
        <p:txBody>
          <a:bodyPr wrap="none" anchor="t">
            <a:spAutoFit/>
          </a:bodyPr>
          <a:p>
            <a:r>
              <a:rPr lang="zh-CN" altLang="en-US" sz="2400" dirty="0">
                <a:solidFill>
                  <a:srgbClr val="2C70AE"/>
                </a:solidFill>
                <a:latin typeface="华文琥珀" panose="02010800040101010101" pitchFamily="2" charset="-122"/>
                <a:ea typeface="华文琥珀" panose="02010800040101010101" pitchFamily="2" charset="-122"/>
              </a:rPr>
              <a:t>提问</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1657350" y="1917700"/>
            <a:ext cx="3273425" cy="3252788"/>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300" name="文本框 22"/>
          <p:cNvSpPr txBox="1"/>
          <p:nvPr/>
        </p:nvSpPr>
        <p:spPr>
          <a:xfrm>
            <a:off x="2499995" y="3160395"/>
            <a:ext cx="1588770" cy="768350"/>
          </a:xfrm>
          <a:prstGeom prst="rect">
            <a:avLst/>
          </a:prstGeom>
          <a:noFill/>
          <a:ln w="9525">
            <a:noFill/>
          </a:ln>
        </p:spPr>
        <p:txBody>
          <a:bodyPr wrap="none" anchor="t">
            <a:spAutoFit/>
          </a:bodyPr>
          <a:p>
            <a:r>
              <a:rPr lang="zh-CN" altLang="en-US" sz="4400" b="1" dirty="0">
                <a:solidFill>
                  <a:schemeClr val="bg1"/>
                </a:solidFill>
                <a:latin typeface="Calibri" panose="020F0502020204030204" charset="0"/>
                <a:ea typeface="宋体" panose="02010600030101010101" pitchFamily="2" charset="-122"/>
              </a:rPr>
              <a:t>提问</a:t>
            </a:r>
            <a:r>
              <a:rPr lang="en-US" altLang="zh-CN" sz="4400" b="1" dirty="0">
                <a:solidFill>
                  <a:schemeClr val="bg1"/>
                </a:solidFill>
                <a:latin typeface="Calibri" panose="020F0502020204030204" charset="0"/>
                <a:ea typeface="宋体" panose="02010600030101010101" pitchFamily="2" charset="-122"/>
              </a:rPr>
              <a:t>4</a:t>
            </a:r>
            <a:endParaRPr lang="en-US" altLang="zh-CN" sz="4400" b="1" dirty="0">
              <a:solidFill>
                <a:schemeClr val="bg1"/>
              </a:solidFill>
              <a:latin typeface="Calibri" panose="020F0502020204030204" charset="0"/>
              <a:ea typeface="宋体" panose="02010600030101010101" pitchFamily="2" charset="-122"/>
            </a:endParaRPr>
          </a:p>
        </p:txBody>
      </p:sp>
      <p:sp>
        <p:nvSpPr>
          <p:cNvPr id="26" name="直角三角形 25"/>
          <p:cNvSpPr/>
          <p:nvPr/>
        </p:nvSpPr>
        <p:spPr>
          <a:xfrm rot="10800000">
            <a:off x="10426700" y="19050"/>
            <a:ext cx="449263" cy="427038"/>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矩形 26"/>
          <p:cNvSpPr/>
          <p:nvPr/>
        </p:nvSpPr>
        <p:spPr>
          <a:xfrm>
            <a:off x="260350" y="171450"/>
            <a:ext cx="463550" cy="133350"/>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矩形 27"/>
          <p:cNvSpPr/>
          <p:nvPr/>
        </p:nvSpPr>
        <p:spPr>
          <a:xfrm>
            <a:off x="260350" y="358775"/>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9" name="矩形 28"/>
          <p:cNvSpPr/>
          <p:nvPr/>
        </p:nvSpPr>
        <p:spPr>
          <a:xfrm>
            <a:off x="254000" y="547688"/>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椭圆 15"/>
          <p:cNvSpPr/>
          <p:nvPr/>
        </p:nvSpPr>
        <p:spPr>
          <a:xfrm>
            <a:off x="5956300" y="2520950"/>
            <a:ext cx="279400" cy="296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306" name="文本框 19"/>
          <p:cNvSpPr txBox="1"/>
          <p:nvPr/>
        </p:nvSpPr>
        <p:spPr>
          <a:xfrm>
            <a:off x="6296025" y="2520950"/>
            <a:ext cx="4130675" cy="368300"/>
          </a:xfrm>
          <a:prstGeom prst="rect">
            <a:avLst/>
          </a:prstGeom>
          <a:noFill/>
          <a:ln w="9525">
            <a:noFill/>
          </a:ln>
        </p:spPr>
        <p:txBody>
          <a:bodyPr wrap="square" anchor="t">
            <a:spAutoFit/>
          </a:bodyPr>
          <a:p>
            <a:pPr algn="just"/>
            <a:r>
              <a:rPr lang="zh-CN" altLang="zh-CN" dirty="0">
                <a:solidFill>
                  <a:schemeClr val="bg1"/>
                </a:solidFill>
                <a:latin typeface="微软雅黑" panose="020B0503020204020204" pitchFamily="34" charset="-122"/>
                <a:ea typeface="微软雅黑" panose="020B0503020204020204" pitchFamily="34" charset="-122"/>
              </a:rPr>
              <a:t>在</a:t>
            </a:r>
            <a:r>
              <a:rPr lang="en-US" altLang="zh-CN" dirty="0">
                <a:solidFill>
                  <a:schemeClr val="bg1"/>
                </a:solidFill>
                <a:latin typeface="微软雅黑" panose="020B0503020204020204" pitchFamily="34" charset="-122"/>
                <a:ea typeface="微软雅黑" panose="020B0503020204020204" pitchFamily="34" charset="-122"/>
              </a:rPr>
              <a:t>Axshare</a:t>
            </a:r>
            <a:r>
              <a:rPr lang="zh-CN" altLang="en-US" dirty="0">
                <a:solidFill>
                  <a:schemeClr val="bg1"/>
                </a:solidFill>
                <a:latin typeface="微软雅黑" panose="020B0503020204020204" pitchFamily="34" charset="-122"/>
                <a:ea typeface="微软雅黑" panose="020B0503020204020204" pitchFamily="34" charset="-122"/>
              </a:rPr>
              <a:t>上传原型</a:t>
            </a:r>
            <a:r>
              <a:rPr lang="zh-CN" altLang="zh-CN" dirty="0">
                <a:solidFill>
                  <a:schemeClr val="bg1"/>
                </a:solidFill>
                <a:latin typeface="微软雅黑" panose="020B0503020204020204" pitchFamily="34" charset="-122"/>
                <a:ea typeface="微软雅黑" panose="020B0503020204020204" pitchFamily="34" charset="-122"/>
              </a:rPr>
              <a:t>的具体操作？</a:t>
            </a:r>
            <a:endParaRPr lang="zh-CN" altLang="zh-CN" dirty="0">
              <a:solidFill>
                <a:schemeClr val="bg1"/>
              </a:solidFill>
              <a:latin typeface="微软雅黑" panose="020B0503020204020204" pitchFamily="34" charset="-122"/>
              <a:ea typeface="微软雅黑" panose="020B0503020204020204" pitchFamily="34" charset="-122"/>
            </a:endParaRPr>
          </a:p>
        </p:txBody>
      </p:sp>
      <p:sp>
        <p:nvSpPr>
          <p:cNvPr id="12307" name="文本框 11"/>
          <p:cNvSpPr txBox="1"/>
          <p:nvPr/>
        </p:nvSpPr>
        <p:spPr>
          <a:xfrm>
            <a:off x="6296025" y="3557588"/>
            <a:ext cx="4130675" cy="1168400"/>
          </a:xfrm>
          <a:prstGeom prst="rect">
            <a:avLst/>
          </a:prstGeom>
          <a:noFill/>
          <a:ln w="9525">
            <a:noFill/>
          </a:ln>
        </p:spPr>
        <p:txBody>
          <a:bodyPr wrap="square" anchor="t">
            <a:spAutoFit/>
          </a:bodyPr>
          <a:p>
            <a:r>
              <a:rPr lang="zh-CN" altLang="zh-CN" b="1" dirty="0">
                <a:latin typeface="Calibri" panose="020F0502020204030204" charset="0"/>
                <a:ea typeface="宋体" panose="02010600030101010101" pitchFamily="2" charset="-122"/>
                <a:sym typeface="宋体" panose="02010600030101010101" pitchFamily="2" charset="-122"/>
              </a:rPr>
              <a:t>首先要有一个已经上传的原型项目，然后单击</a:t>
            </a:r>
            <a:r>
              <a:rPr lang="en-US" altLang="zh-CN" b="1" dirty="0">
                <a:latin typeface="Calibri" panose="020F0502020204030204" charset="0"/>
                <a:ea typeface="宋体" panose="02010600030101010101" pitchFamily="2" charset="-122"/>
                <a:sym typeface="宋体" panose="02010600030101010101" pitchFamily="2" charset="-122"/>
              </a:rPr>
              <a:t>upload</a:t>
            </a:r>
            <a:r>
              <a:rPr lang="zh-CN" altLang="en-US" b="1" dirty="0">
                <a:latin typeface="Calibri" panose="020F0502020204030204" charset="0"/>
                <a:ea typeface="宋体" panose="02010600030101010101" pitchFamily="2" charset="-122"/>
                <a:sym typeface="宋体" panose="02010600030101010101" pitchFamily="2" charset="-122"/>
              </a:rPr>
              <a:t>，选择一个</a:t>
            </a:r>
            <a:r>
              <a:rPr lang="en-US" altLang="zh-CN" b="1" dirty="0">
                <a:latin typeface="Calibri" panose="020F0502020204030204" charset="0"/>
                <a:ea typeface="宋体" panose="02010600030101010101" pitchFamily="2" charset="-122"/>
                <a:sym typeface="宋体" panose="02010600030101010101" pitchFamily="2" charset="-122"/>
              </a:rPr>
              <a:t>.rp</a:t>
            </a:r>
            <a:r>
              <a:rPr lang="zh-CN" altLang="en-US" b="1" dirty="0">
                <a:latin typeface="Calibri" panose="020F0502020204030204" charset="0"/>
                <a:ea typeface="宋体" panose="02010600030101010101" pitchFamily="2" charset="-122"/>
                <a:sym typeface="宋体" panose="02010600030101010101" pitchFamily="2" charset="-122"/>
              </a:rPr>
              <a:t>文件。</a:t>
            </a:r>
            <a:r>
              <a:rPr lang="zh-CN" altLang="en-US" b="1" dirty="0">
                <a:latin typeface="Calibri" panose="020F0502020204030204" charset="0"/>
                <a:ea typeface="宋体" panose="02010600030101010101" pitchFamily="2" charset="-122"/>
              </a:rPr>
              <a:t>上传成功后即可覆盖老的项目文件。</a:t>
            </a:r>
            <a:endParaRPr lang="zh-CN" altLang="en-US" sz="1600" b="1" dirty="0">
              <a:latin typeface="Calibri" panose="020F0502020204030204" charset="0"/>
              <a:ea typeface="宋体" panose="02010600030101010101" pitchFamily="2" charset="-122"/>
            </a:endParaRPr>
          </a:p>
          <a:p>
            <a:endPar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307"/>
                                        </p:tgtEl>
                                        <p:attrNameLst>
                                          <p:attrName>style.visibility</p:attrName>
                                        </p:attrNameLst>
                                      </p:cBhvr>
                                      <p:to>
                                        <p:strVal val="visible"/>
                                      </p:to>
                                    </p:set>
                                    <p:animEffect transition="in" filter="box(in)">
                                      <p:cBhvr>
                                        <p:cTn id="7" dur="2000"/>
                                        <p:tgtEl>
                                          <p:spTgt spid="12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rot="7424275">
            <a:off x="3601522" y="264778"/>
            <a:ext cx="5171474" cy="6535186"/>
          </a:xfrm>
          <a:custGeom>
            <a:avLst/>
            <a:gdLst>
              <a:gd name="connsiteX0" fmla="*/ 627111 w 5171474"/>
              <a:gd name="connsiteY0" fmla="*/ 4996729 h 6535186"/>
              <a:gd name="connsiteX1" fmla="*/ 897662 w 5171474"/>
              <a:gd name="connsiteY1" fmla="*/ 1161078 h 6535186"/>
              <a:gd name="connsiteX2" fmla="*/ 2035001 w 5171474"/>
              <a:gd name="connsiteY2" fmla="*/ 842612 h 6535186"/>
              <a:gd name="connsiteX3" fmla="*/ 2039894 w 5171474"/>
              <a:gd name="connsiteY3" fmla="*/ 842985 h 6535186"/>
              <a:gd name="connsiteX4" fmla="*/ 2462358 w 5171474"/>
              <a:gd name="connsiteY4" fmla="*/ 0 h 6535186"/>
              <a:gd name="connsiteX5" fmla="*/ 2993565 w 5171474"/>
              <a:gd name="connsiteY5" fmla="*/ 1059970 h 6535186"/>
              <a:gd name="connsiteX6" fmla="*/ 3023336 w 5171474"/>
              <a:gd name="connsiteY6" fmla="*/ 1071461 h 6535186"/>
              <a:gd name="connsiteX7" fmla="*/ 4544363 w 5171474"/>
              <a:gd name="connsiteY7" fmla="*/ 2380499 h 6535186"/>
              <a:gd name="connsiteX8" fmla="*/ 4273812 w 5171474"/>
              <a:gd name="connsiteY8" fmla="*/ 6216151 h 6535186"/>
              <a:gd name="connsiteX9" fmla="*/ 627111 w 5171474"/>
              <a:gd name="connsiteY9" fmla="*/ 4996729 h 6535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71474" h="6535186">
                <a:moveTo>
                  <a:pt x="627111" y="4996729"/>
                </a:moveTo>
                <a:cubicBezTo>
                  <a:pt x="-305187" y="3600809"/>
                  <a:pt x="-184058" y="1883530"/>
                  <a:pt x="897662" y="1161078"/>
                </a:cubicBezTo>
                <a:cubicBezTo>
                  <a:pt x="1235699" y="935311"/>
                  <a:pt x="1627542" y="833413"/>
                  <a:pt x="2035001" y="842612"/>
                </a:cubicBezTo>
                <a:lnTo>
                  <a:pt x="2039894" y="842985"/>
                </a:lnTo>
                <a:lnTo>
                  <a:pt x="2462358" y="0"/>
                </a:lnTo>
                <a:lnTo>
                  <a:pt x="2993565" y="1059970"/>
                </a:lnTo>
                <a:lnTo>
                  <a:pt x="3023336" y="1071461"/>
                </a:lnTo>
                <a:cubicBezTo>
                  <a:pt x="3594545" y="1321758"/>
                  <a:pt x="4136483" y="1769784"/>
                  <a:pt x="4544363" y="2380499"/>
                </a:cubicBezTo>
                <a:cubicBezTo>
                  <a:pt x="5476661" y="3776419"/>
                  <a:pt x="5355532" y="5493699"/>
                  <a:pt x="4273812" y="6216151"/>
                </a:cubicBezTo>
                <a:cubicBezTo>
                  <a:pt x="3192092" y="6938603"/>
                  <a:pt x="1559409" y="6392649"/>
                  <a:pt x="627111" y="4996729"/>
                </a:cubicBezTo>
                <a:close/>
              </a:path>
            </a:pathLst>
          </a:custGeom>
          <a:solidFill>
            <a:srgbClr val="2C7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069723" y="1922780"/>
            <a:ext cx="3971921" cy="1107996"/>
          </a:xfrm>
          <a:prstGeom prst="rect">
            <a:avLst/>
          </a:prstGeom>
          <a:noFill/>
        </p:spPr>
        <p:txBody>
          <a:bodyPr wrap="none" rtlCol="0">
            <a:spAutoFit/>
          </a:bodyPr>
          <a:lstStyle/>
          <a:p>
            <a:r>
              <a:rPr lang="en-US" altLang="zh-CN" sz="6600" b="1" dirty="0" smtClean="0">
                <a:solidFill>
                  <a:schemeClr val="bg1"/>
                </a:solidFill>
                <a:latin typeface="微软雅黑" panose="020B0503020204020204" pitchFamily="34" charset="-122"/>
                <a:ea typeface="微软雅黑" panose="020B0503020204020204" pitchFamily="34" charset="-122"/>
              </a:rPr>
              <a:t>PART  </a:t>
            </a:r>
            <a:r>
              <a:rPr lang="en-US" altLang="zh-CN" sz="6600" b="1" dirty="0" smtClean="0">
                <a:solidFill>
                  <a:srgbClr val="8FD152"/>
                </a:solidFill>
                <a:latin typeface="微软雅黑" panose="020B0503020204020204" pitchFamily="34" charset="-122"/>
                <a:ea typeface="微软雅黑" panose="020B0503020204020204" pitchFamily="34" charset="-122"/>
              </a:rPr>
              <a:t>10</a:t>
            </a:r>
            <a:endParaRPr lang="zh-CN" altLang="en-US" sz="6600" b="1" dirty="0">
              <a:solidFill>
                <a:srgbClr val="8FD152"/>
              </a:solidFill>
              <a:latin typeface="微软雅黑" panose="020B0503020204020204" pitchFamily="34" charset="-122"/>
              <a:ea typeface="微软雅黑" panose="020B0503020204020204" pitchFamily="34" charset="-122"/>
            </a:endParaRPr>
          </a:p>
        </p:txBody>
      </p:sp>
      <p:sp>
        <p:nvSpPr>
          <p:cNvPr id="8" name="文本框 7"/>
          <p:cNvSpPr txBox="1"/>
          <p:nvPr/>
        </p:nvSpPr>
        <p:spPr>
          <a:xfrm flipH="1">
            <a:off x="4181867" y="3178611"/>
            <a:ext cx="4011128" cy="706755"/>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APP</a:t>
            </a:r>
            <a:r>
              <a:rPr lang="zh-CN" altLang="en-US" sz="4000" b="1" dirty="0" smtClean="0">
                <a:solidFill>
                  <a:schemeClr val="bg1"/>
                </a:solidFill>
                <a:latin typeface="微软雅黑" panose="020B0503020204020204" pitchFamily="34" charset="-122"/>
                <a:ea typeface="微软雅黑" panose="020B0503020204020204" pitchFamily="34" charset="-122"/>
              </a:rPr>
              <a:t>原型模板</a:t>
            </a:r>
            <a:endParaRPr lang="zh-CN" altLang="en-US" sz="4000" b="1" dirty="0" smtClean="0">
              <a:solidFill>
                <a:schemeClr val="bg1"/>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4069723" y="3017897"/>
            <a:ext cx="35803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069723" y="3954106"/>
            <a:ext cx="35803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直角三角形 2"/>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5163" y="67660"/>
            <a:ext cx="800219" cy="46166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概述</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2326087" y="2228671"/>
            <a:ext cx="3274102" cy="3252928"/>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857731" y="2867505"/>
            <a:ext cx="280219" cy="295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173723" y="2867505"/>
            <a:ext cx="4129616" cy="1569660"/>
          </a:xfrm>
          <a:prstGeom prst="rect">
            <a:avLst/>
          </a:prstGeom>
          <a:noFill/>
        </p:spPr>
        <p:txBody>
          <a:bodyPr wrap="square" rtlCol="0">
            <a:spAutoFit/>
          </a:bodyPr>
          <a:lstStyle/>
          <a:p>
            <a:pPr algn="just"/>
            <a:r>
              <a:rPr lang="en-US" altLang="zh-CN" sz="1600" dirty="0" smtClean="0">
                <a:solidFill>
                  <a:schemeClr val="bg1"/>
                </a:solidFill>
                <a:latin typeface="微软雅黑" panose="020B0503020204020204" pitchFamily="34" charset="-122"/>
                <a:ea typeface="微软雅黑" panose="020B0503020204020204" pitchFamily="34" charset="-122"/>
              </a:rPr>
              <a:t>APP</a:t>
            </a:r>
            <a:r>
              <a:rPr lang="zh-CN" altLang="en-US" sz="1600" dirty="0" smtClean="0">
                <a:solidFill>
                  <a:schemeClr val="bg1"/>
                </a:solidFill>
                <a:latin typeface="微软雅黑" panose="020B0503020204020204" pitchFamily="34" charset="-122"/>
                <a:ea typeface="微软雅黑" panose="020B0503020204020204" pitchFamily="34" charset="-122"/>
              </a:rPr>
              <a:t>原型模板是专门为设计</a:t>
            </a:r>
            <a:r>
              <a:rPr lang="en-US" altLang="zh-CN" sz="1600" dirty="0" smtClean="0">
                <a:solidFill>
                  <a:schemeClr val="bg1"/>
                </a:solidFill>
                <a:latin typeface="微软雅黑" panose="020B0503020204020204" pitchFamily="34" charset="-122"/>
                <a:ea typeface="微软雅黑" panose="020B0503020204020204" pitchFamily="34" charset="-122"/>
              </a:rPr>
              <a:t>APP</a:t>
            </a:r>
            <a:r>
              <a:rPr lang="zh-CN" altLang="en-US" sz="1600" dirty="0" smtClean="0">
                <a:solidFill>
                  <a:schemeClr val="bg1"/>
                </a:solidFill>
                <a:latin typeface="微软雅黑" panose="020B0503020204020204" pitchFamily="34" charset="-122"/>
                <a:ea typeface="微软雅黑" panose="020B0503020204020204" pitchFamily="34" charset="-122"/>
              </a:rPr>
              <a:t>原型而设置的</a:t>
            </a:r>
            <a:r>
              <a:rPr lang="en-US" altLang="zh-CN" sz="1600" dirty="0" smtClean="0">
                <a:solidFill>
                  <a:schemeClr val="bg1"/>
                </a:solidFill>
                <a:latin typeface="微软雅黑" panose="020B0503020204020204" pitchFamily="34" charset="-122"/>
                <a:ea typeface="微软雅黑" panose="020B0503020204020204" pitchFamily="34" charset="-122"/>
              </a:rPr>
              <a:t>RP</a:t>
            </a:r>
            <a:r>
              <a:rPr lang="zh-CN" altLang="en-US" sz="1600" dirty="0" smtClean="0">
                <a:solidFill>
                  <a:schemeClr val="bg1"/>
                </a:solidFill>
                <a:latin typeface="微软雅黑" panose="020B0503020204020204" pitchFamily="34" charset="-122"/>
                <a:ea typeface="微软雅黑" panose="020B0503020204020204" pitchFamily="34" charset="-122"/>
              </a:rPr>
              <a:t>文件，它包含一个专门用来查看设计效果的页面，由移动设备的“</a:t>
            </a:r>
            <a:r>
              <a:rPr lang="zh-CN" altLang="en-US" sz="1600" dirty="0" smtClean="0">
                <a:solidFill>
                  <a:srgbClr val="FF0000"/>
                </a:solidFill>
                <a:latin typeface="微软雅黑" panose="020B0503020204020204" pitchFamily="34" charset="-122"/>
                <a:ea typeface="微软雅黑" panose="020B0503020204020204" pitchFamily="34" charset="-122"/>
              </a:rPr>
              <a:t>机身外壳</a:t>
            </a:r>
            <a:r>
              <a:rPr lang="zh-CN" altLang="en-US" sz="1600" dirty="0" smtClean="0">
                <a:solidFill>
                  <a:schemeClr val="bg1"/>
                </a:solidFill>
                <a:latin typeface="微软雅黑" panose="020B0503020204020204" pitchFamily="34" charset="-122"/>
                <a:ea typeface="微软雅黑" panose="020B0503020204020204" pitchFamily="34" charset="-122"/>
              </a:rPr>
              <a:t>”和“</a:t>
            </a:r>
            <a:r>
              <a:rPr lang="zh-CN" altLang="en-US" sz="1600" dirty="0" smtClean="0">
                <a:solidFill>
                  <a:srgbClr val="FF0000"/>
                </a:solidFill>
                <a:latin typeface="微软雅黑" panose="020B0503020204020204" pitchFamily="34" charset="-122"/>
                <a:ea typeface="微软雅黑" panose="020B0503020204020204" pitchFamily="34" charset="-122"/>
              </a:rPr>
              <a:t>内联框架</a:t>
            </a:r>
            <a:r>
              <a:rPr lang="zh-CN" altLang="en-US" sz="1600" dirty="0" smtClean="0">
                <a:solidFill>
                  <a:schemeClr val="bg1"/>
                </a:solidFill>
                <a:latin typeface="微软雅黑" panose="020B0503020204020204" pitchFamily="34" charset="-122"/>
                <a:ea typeface="微软雅黑" panose="020B0503020204020204" pitchFamily="34" charset="-122"/>
              </a:rPr>
              <a:t>”组成，还有用来设计</a:t>
            </a:r>
            <a:r>
              <a:rPr lang="en-US" altLang="zh-CN" sz="1600" dirty="0" smtClean="0">
                <a:solidFill>
                  <a:schemeClr val="bg1"/>
                </a:solidFill>
                <a:latin typeface="微软雅黑" panose="020B0503020204020204" pitchFamily="34" charset="-122"/>
                <a:ea typeface="微软雅黑" panose="020B0503020204020204" pitchFamily="34" charset="-122"/>
              </a:rPr>
              <a:t>APP</a:t>
            </a:r>
            <a:r>
              <a:rPr lang="zh-CN" altLang="en-US" sz="1600" dirty="0" smtClean="0">
                <a:solidFill>
                  <a:schemeClr val="bg1"/>
                </a:solidFill>
                <a:latin typeface="微软雅黑" panose="020B0503020204020204" pitchFamily="34" charset="-122"/>
                <a:ea typeface="微软雅黑" panose="020B0503020204020204" pitchFamily="34" charset="-122"/>
              </a:rPr>
              <a:t>原型的不主线和屏幕页面。</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gn="just"/>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304996" y="3470414"/>
            <a:ext cx="1316386" cy="769441"/>
          </a:xfrm>
          <a:prstGeom prst="rect">
            <a:avLst/>
          </a:prstGeom>
          <a:noFill/>
        </p:spPr>
        <p:txBody>
          <a:bodyPr wrap="none" rtlCol="0">
            <a:spAutoFit/>
          </a:bodyPr>
          <a:lstStyle/>
          <a:p>
            <a:r>
              <a:rPr lang="zh-CN" altLang="en-US" sz="4400" b="1" dirty="0" smtClean="0">
                <a:solidFill>
                  <a:schemeClr val="bg1"/>
                </a:solidFill>
              </a:rPr>
              <a:t>概述</a:t>
            </a:r>
            <a:endParaRPr lang="zh-CN" altLang="en-US" sz="4400" b="1" dirty="0">
              <a:solidFill>
                <a:schemeClr val="bg1"/>
              </a:solidFill>
            </a:endParaRPr>
          </a:p>
        </p:txBody>
      </p:sp>
      <p:sp>
        <p:nvSpPr>
          <p:cNvPr id="26" name="直角三角形 25"/>
          <p:cNvSpPr/>
          <p:nvPr/>
        </p:nvSpPr>
        <p:spPr>
          <a:xfrm rot="10800000">
            <a:off x="10426349" y="18554"/>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0252" y="170827"/>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0252" y="35935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53218" y="54787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415772" cy="46166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操作步骤</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右箭头 15"/>
          <p:cNvSpPr/>
          <p:nvPr/>
        </p:nvSpPr>
        <p:spPr>
          <a:xfrm>
            <a:off x="1182354" y="6107185"/>
            <a:ext cx="10679679" cy="38376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1415772" cy="46166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操作步骤</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1742606" y="5396104"/>
            <a:ext cx="2507418" cy="400110"/>
          </a:xfrm>
          <a:prstGeom prst="rect">
            <a:avLst/>
          </a:prstGeom>
          <a:noFill/>
        </p:spPr>
        <p:txBody>
          <a:bodyPr wrap="none" rtlCol="0">
            <a:spAutoFit/>
          </a:bodyPr>
          <a:lstStyle/>
          <a:p>
            <a:r>
              <a:rPr lang="zh-CN" altLang="en-US" sz="2000" b="1" dirty="0" smtClean="0"/>
              <a:t>新增页面，例如上图</a:t>
            </a:r>
            <a:endParaRPr lang="zh-CN" altLang="en-US" sz="2000" b="1" dirty="0"/>
          </a:p>
        </p:txBody>
      </p:sp>
      <p:sp>
        <p:nvSpPr>
          <p:cNvPr id="38" name="文本框 69"/>
          <p:cNvSpPr txBox="1"/>
          <p:nvPr/>
        </p:nvSpPr>
        <p:spPr>
          <a:xfrm>
            <a:off x="5200268" y="5396104"/>
            <a:ext cx="4862228" cy="400110"/>
          </a:xfrm>
          <a:prstGeom prst="rect">
            <a:avLst/>
          </a:prstGeom>
          <a:noFill/>
        </p:spPr>
        <p:txBody>
          <a:bodyPr wrap="none" rtlCol="0">
            <a:spAutoFit/>
          </a:bodyPr>
          <a:lstStyle/>
          <a:p>
            <a:r>
              <a:rPr lang="zh-CN" altLang="en-US" sz="2000" b="1" dirty="0" smtClean="0"/>
              <a:t>下载</a:t>
            </a:r>
            <a:r>
              <a:rPr lang="en-US" altLang="zh-CN" sz="2000" b="1" dirty="0" smtClean="0"/>
              <a:t>ios8 </a:t>
            </a:r>
            <a:r>
              <a:rPr lang="zh-CN" altLang="en-US" sz="2000" b="1" dirty="0" smtClean="0"/>
              <a:t>部件库 并且托中其中的机身外壳</a:t>
            </a:r>
            <a:endParaRPr lang="zh-CN" altLang="en-US" sz="2000" b="1" dirty="0"/>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37631" y="1141530"/>
            <a:ext cx="5388718" cy="4095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2984036"/>
            <a:ext cx="326707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415772" cy="46166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操作步骤</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右箭头 15"/>
          <p:cNvSpPr/>
          <p:nvPr/>
        </p:nvSpPr>
        <p:spPr>
          <a:xfrm>
            <a:off x="1182354" y="6107185"/>
            <a:ext cx="10679679" cy="38376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1415772" cy="46166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操作步骤</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1742606" y="5396104"/>
            <a:ext cx="2507418" cy="707886"/>
          </a:xfrm>
          <a:prstGeom prst="rect">
            <a:avLst/>
          </a:prstGeom>
          <a:noFill/>
        </p:spPr>
        <p:txBody>
          <a:bodyPr wrap="none" rtlCol="0">
            <a:spAutoFit/>
          </a:bodyPr>
          <a:lstStyle/>
          <a:p>
            <a:r>
              <a:rPr lang="zh-CN" altLang="en-US" sz="2000" b="1" dirty="0" smtClean="0"/>
              <a:t>点击手机屏幕</a:t>
            </a:r>
            <a:endParaRPr lang="en-US" altLang="zh-CN" sz="2000" b="1" dirty="0" smtClean="0"/>
          </a:p>
          <a:p>
            <a:r>
              <a:rPr lang="zh-CN" altLang="en-US" sz="2000" b="1" dirty="0" smtClean="0"/>
              <a:t>选中从不显示滚动条</a:t>
            </a:r>
            <a:endParaRPr lang="zh-CN" altLang="en-US" sz="2000" b="1" dirty="0"/>
          </a:p>
        </p:txBody>
      </p:sp>
      <p:sp>
        <p:nvSpPr>
          <p:cNvPr id="38" name="文本框 69"/>
          <p:cNvSpPr txBox="1"/>
          <p:nvPr/>
        </p:nvSpPr>
        <p:spPr>
          <a:xfrm>
            <a:off x="5789204" y="5396104"/>
            <a:ext cx="6067687" cy="400110"/>
          </a:xfrm>
          <a:prstGeom prst="rect">
            <a:avLst/>
          </a:prstGeom>
          <a:noFill/>
        </p:spPr>
        <p:txBody>
          <a:bodyPr wrap="none" rtlCol="0">
            <a:spAutoFit/>
          </a:bodyPr>
          <a:lstStyle/>
          <a:p>
            <a:r>
              <a:rPr lang="zh-CN" altLang="en-US" sz="2000" b="1" dirty="0" smtClean="0"/>
              <a:t>双击屏幕，选择关联目标，选择</a:t>
            </a:r>
            <a:r>
              <a:rPr lang="en-US" altLang="zh-CN" sz="2000" b="1" dirty="0" smtClean="0"/>
              <a:t>APP Home </a:t>
            </a:r>
            <a:r>
              <a:rPr lang="zh-CN" altLang="en-US" sz="2000" b="1" dirty="0" smtClean="0"/>
              <a:t>后选择</a:t>
            </a:r>
            <a:r>
              <a:rPr lang="en-US" altLang="zh-CN" sz="2000" b="1" dirty="0" smtClean="0"/>
              <a:t>OK</a:t>
            </a:r>
            <a:endParaRPr lang="zh-CN" altLang="en-US" sz="2000" b="1"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0868" y="2774859"/>
            <a:ext cx="4574057" cy="23495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1096" y="900334"/>
            <a:ext cx="3186779" cy="4178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415772" cy="46166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操作步骤</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右箭头 15"/>
          <p:cNvSpPr/>
          <p:nvPr/>
        </p:nvSpPr>
        <p:spPr>
          <a:xfrm>
            <a:off x="1182354" y="6107185"/>
            <a:ext cx="10679679" cy="38376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1415772" cy="46166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操作步骤</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2678942" y="5614164"/>
            <a:ext cx="1991251" cy="400110"/>
          </a:xfrm>
          <a:prstGeom prst="rect">
            <a:avLst/>
          </a:prstGeom>
          <a:noFill/>
        </p:spPr>
        <p:txBody>
          <a:bodyPr wrap="none" rtlCol="0">
            <a:spAutoFit/>
          </a:bodyPr>
          <a:lstStyle/>
          <a:p>
            <a:r>
              <a:rPr lang="zh-CN" altLang="en-US" sz="2000" b="1" dirty="0" smtClean="0"/>
              <a:t>添加两条辅助线</a:t>
            </a:r>
            <a:endParaRPr lang="zh-CN" altLang="en-US" sz="2000" b="1" dirty="0"/>
          </a:p>
        </p:txBody>
      </p:sp>
      <p:pic>
        <p:nvPicPr>
          <p:cNvPr id="4099"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66015" y="2292439"/>
            <a:ext cx="4217107" cy="3203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4736" y="2002391"/>
            <a:ext cx="3705191" cy="3328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文本框 69"/>
          <p:cNvSpPr txBox="1"/>
          <p:nvPr/>
        </p:nvSpPr>
        <p:spPr>
          <a:xfrm>
            <a:off x="8437666" y="5496366"/>
            <a:ext cx="2249334" cy="400110"/>
          </a:xfrm>
          <a:prstGeom prst="rect">
            <a:avLst/>
          </a:prstGeom>
          <a:noFill/>
        </p:spPr>
        <p:txBody>
          <a:bodyPr wrap="none" rtlCol="0">
            <a:spAutoFit/>
          </a:bodyPr>
          <a:lstStyle/>
          <a:p>
            <a:r>
              <a:rPr lang="zh-CN" altLang="en-US" sz="2000" b="1" dirty="0" smtClean="0"/>
              <a:t>可在浏览器中打开</a:t>
            </a:r>
            <a:endParaRPr lang="zh-CN" altLang="en-US" sz="2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402080" cy="460375"/>
          </a:xfrm>
          <a:prstGeom prst="rect">
            <a:avLst/>
          </a:prstGeom>
          <a:noFill/>
        </p:spPr>
        <p:txBody>
          <a:bodyPr wrap="none" rtlCol="0">
            <a:spAutoFit/>
          </a:bodyPr>
          <a:lstStyle/>
          <a:p>
            <a:r>
              <a:rPr lang="zh-CN" altLang="en-US" sz="2400" dirty="0">
                <a:solidFill>
                  <a:srgbClr val="2C70AE"/>
                </a:solidFill>
                <a:latin typeface="华文琥珀" panose="02010800040101010101" pitchFamily="2" charset="-122"/>
                <a:ea typeface="华文琥珀" panose="02010800040101010101" pitchFamily="2" charset="-122"/>
              </a:rPr>
              <a:t>站点地图</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66675" y="871563"/>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7315" y="1379855"/>
            <a:ext cx="7952740" cy="1476375"/>
          </a:xfrm>
          <a:prstGeom prst="rect">
            <a:avLst/>
          </a:prstGeom>
          <a:noFill/>
        </p:spPr>
        <p:txBody>
          <a:bodyPr wrap="square" rtlCol="0">
            <a:spAutoFit/>
          </a:bodyPr>
          <a:lstStyle/>
          <a:p>
            <a:pPr algn="l"/>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页面（站点地图）是用来增加、删除和组织管理原型中的页面。</a:t>
            </a:r>
            <a:endParaRPr lang="zh-CN" altLang="en-US" b="1" dirty="0" smtClean="0">
              <a:solidFill>
                <a:schemeClr val="bg1"/>
              </a:solidFill>
              <a:latin typeface="微软雅黑" panose="020B0503020204020204" pitchFamily="34" charset="-122"/>
              <a:ea typeface="微软雅黑" panose="020B0503020204020204" pitchFamily="34" charset="-122"/>
            </a:endParaRPr>
          </a:p>
          <a:p>
            <a:pPr algn="l"/>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添加页面的数量是没有限制的，但是如果你的页面非常多，强烈建议使用文件夹进行管理</a:t>
            </a:r>
            <a:endParaRPr lang="zh-CN" altLang="en-US" b="1" dirty="0" smtClean="0">
              <a:solidFill>
                <a:schemeClr val="bg1"/>
              </a:solidFill>
              <a:latin typeface="微软雅黑" panose="020B0503020204020204" pitchFamily="34" charset="-122"/>
              <a:ea typeface="微软雅黑" panose="020B0503020204020204" pitchFamily="34" charset="-122"/>
            </a:endParaRPr>
          </a:p>
          <a:p>
            <a:pPr algn="l"/>
            <a:endParaRPr lang="zh-CN" altLang="en-US" b="1" dirty="0" smtClean="0">
              <a:solidFill>
                <a:schemeClr val="bg1"/>
              </a:solidFill>
              <a:latin typeface="微软雅黑" panose="020B0503020204020204" pitchFamily="34" charset="-122"/>
              <a:ea typeface="微软雅黑" panose="020B0503020204020204" pitchFamily="34" charset="-122"/>
            </a:endParaRPr>
          </a:p>
          <a:p>
            <a:pPr algn="l"/>
            <a:r>
              <a:rPr lang="en-US" altLang="zh-CN" b="1" dirty="0" smtClean="0">
                <a:solidFill>
                  <a:schemeClr val="bg1"/>
                </a:solidFill>
                <a:latin typeface="微软雅黑" panose="020B0503020204020204" pitchFamily="34" charset="-122"/>
                <a:ea typeface="微软雅黑" panose="020B0503020204020204" pitchFamily="34" charset="-122"/>
              </a:rPr>
              <a:t>A</a:t>
            </a:r>
            <a:r>
              <a:rPr lang="zh-CN" altLang="en-US" b="1" dirty="0" smtClean="0">
                <a:solidFill>
                  <a:schemeClr val="bg1"/>
                </a:solidFill>
                <a:latin typeface="微软雅黑" panose="020B0503020204020204" pitchFamily="34" charset="-122"/>
                <a:ea typeface="微软雅黑" panose="020B0503020204020204" pitchFamily="34" charset="-122"/>
              </a:rPr>
              <a:t>：添加新页面；</a:t>
            </a:r>
            <a:r>
              <a:rPr lang="en-US" altLang="zh-CN" b="1" dirty="0" smtClean="0">
                <a:solidFill>
                  <a:schemeClr val="bg1"/>
                </a:solidFill>
                <a:latin typeface="微软雅黑" panose="020B0503020204020204" pitchFamily="34" charset="-122"/>
                <a:ea typeface="微软雅黑" panose="020B0503020204020204" pitchFamily="34" charset="-122"/>
              </a:rPr>
              <a:t>B</a:t>
            </a:r>
            <a:r>
              <a:rPr lang="zh-CN" altLang="en-US" b="1" dirty="0" smtClean="0">
                <a:solidFill>
                  <a:schemeClr val="bg1"/>
                </a:solidFill>
                <a:latin typeface="微软雅黑" panose="020B0503020204020204" pitchFamily="34" charset="-122"/>
                <a:ea typeface="微软雅黑" panose="020B0503020204020204" pitchFamily="34" charset="-122"/>
              </a:rPr>
              <a:t>：添加文件夹；</a:t>
            </a:r>
            <a:r>
              <a:rPr lang="en-US" altLang="zh-CN" b="1" dirty="0" smtClean="0">
                <a:solidFill>
                  <a:schemeClr val="bg1"/>
                </a:solidFill>
                <a:latin typeface="微软雅黑" panose="020B0503020204020204" pitchFamily="34" charset="-122"/>
                <a:ea typeface="微软雅黑" panose="020B0503020204020204" pitchFamily="34" charset="-122"/>
              </a:rPr>
              <a:t>C</a:t>
            </a:r>
            <a:r>
              <a:rPr lang="zh-CN" altLang="en-US" b="1" dirty="0" smtClean="0">
                <a:solidFill>
                  <a:schemeClr val="bg1"/>
                </a:solidFill>
                <a:latin typeface="微软雅黑" panose="020B0503020204020204" pitchFamily="34" charset="-122"/>
                <a:ea typeface="微软雅黑" panose="020B0503020204020204" pitchFamily="34" charset="-122"/>
              </a:rPr>
              <a:t>：查找页面。</a:t>
            </a:r>
            <a:endParaRPr lang="zh-CN" altLang="en-US" b="1" dirty="0" smtClean="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591185" y="3576955"/>
            <a:ext cx="2571115" cy="2675890"/>
          </a:xfrm>
          <a:prstGeom prst="rect">
            <a:avLst/>
          </a:prstGeom>
        </p:spPr>
      </p:pic>
      <p:pic>
        <p:nvPicPr>
          <p:cNvPr id="3" name="图片 2"/>
          <p:cNvPicPr>
            <a:picLocks noChangeAspect="1"/>
          </p:cNvPicPr>
          <p:nvPr/>
        </p:nvPicPr>
        <p:blipFill>
          <a:blip r:embed="rId2"/>
          <a:stretch>
            <a:fillRect/>
          </a:stretch>
        </p:blipFill>
        <p:spPr>
          <a:xfrm>
            <a:off x="6848475" y="3576955"/>
            <a:ext cx="2856865" cy="2675890"/>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直角三角形 2"/>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5163" y="67660"/>
            <a:ext cx="800219" cy="46166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概述</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2326087" y="2228671"/>
            <a:ext cx="3274102" cy="3252928"/>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857731" y="2867505"/>
            <a:ext cx="280219" cy="295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173723" y="2867505"/>
            <a:ext cx="4129616" cy="3293209"/>
          </a:xfrm>
          <a:prstGeom prst="rect">
            <a:avLst/>
          </a:prstGeom>
          <a:noFill/>
        </p:spPr>
        <p:txBody>
          <a:bodyPr wrap="square" rtlCol="0">
            <a:spAutoFit/>
          </a:bodyPr>
          <a:lstStyle/>
          <a:p>
            <a:pPr algn="just"/>
            <a:r>
              <a:rPr lang="zh-CN" altLang="en-US" sz="1600" dirty="0" smtClean="0">
                <a:solidFill>
                  <a:schemeClr val="bg1"/>
                </a:solidFill>
                <a:latin typeface="微软雅黑" panose="020B0503020204020204" pitchFamily="34" charset="-122"/>
                <a:ea typeface="微软雅黑" panose="020B0503020204020204" pitchFamily="34" charset="-122"/>
              </a:rPr>
              <a:t>通俗地讲，移动设备上的</a:t>
            </a:r>
            <a:r>
              <a:rPr lang="en-US" altLang="zh-CN" sz="1600" dirty="0" smtClean="0">
                <a:solidFill>
                  <a:schemeClr val="bg1"/>
                </a:solidFill>
                <a:latin typeface="微软雅黑" panose="020B0503020204020204" pitchFamily="34" charset="-122"/>
                <a:ea typeface="微软雅黑" panose="020B0503020204020204" pitchFamily="34" charset="-122"/>
              </a:rPr>
              <a:t>Viewport</a:t>
            </a:r>
            <a:r>
              <a:rPr lang="zh-CN" altLang="en-US" sz="1600" dirty="0" smtClean="0">
                <a:solidFill>
                  <a:schemeClr val="bg1"/>
                </a:solidFill>
                <a:latin typeface="微软雅黑" panose="020B0503020204020204" pitchFamily="34" charset="-122"/>
                <a:ea typeface="微软雅黑" panose="020B0503020204020204" pitchFamily="34" charset="-122"/>
              </a:rPr>
              <a:t>就是设备的屏幕上能用显示网页的一块区域，也可以理解为移动设备屏幕的可是区域。、</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gn="just"/>
            <a:r>
              <a:rPr lang="zh-CN" altLang="en-US" sz="1600" dirty="0" smtClean="0">
                <a:solidFill>
                  <a:schemeClr val="bg1"/>
                </a:solidFill>
                <a:latin typeface="微软雅黑" panose="020B0503020204020204" pitchFamily="34" charset="-122"/>
                <a:ea typeface="微软雅黑" panose="020B0503020204020204" pitchFamily="34" charset="-122"/>
              </a:rPr>
              <a:t>或者就是解释为浏览器上显示网页的那一块区域</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gn="just"/>
            <a:r>
              <a:rPr lang="zh-CN" altLang="en-US" sz="1600" dirty="0" smtClean="0">
                <a:solidFill>
                  <a:schemeClr val="bg1"/>
                </a:solidFill>
                <a:latin typeface="微软雅黑" panose="020B0503020204020204" pitchFamily="34" charset="-122"/>
                <a:ea typeface="微软雅黑" panose="020B0503020204020204" pitchFamily="34" charset="-122"/>
              </a:rPr>
              <a:t>默认情况下，移动设备上的</a:t>
            </a:r>
            <a:r>
              <a:rPr lang="en-US" altLang="zh-CN" sz="1600" dirty="0" smtClean="0">
                <a:solidFill>
                  <a:schemeClr val="bg1"/>
                </a:solidFill>
                <a:latin typeface="微软雅黑" panose="020B0503020204020204" pitchFamily="34" charset="-122"/>
                <a:ea typeface="微软雅黑" panose="020B0503020204020204" pitchFamily="34" charset="-122"/>
              </a:rPr>
              <a:t>viewport</a:t>
            </a:r>
            <a:r>
              <a:rPr lang="zh-CN" altLang="en-US" sz="1600" dirty="0" smtClean="0">
                <a:solidFill>
                  <a:schemeClr val="bg1"/>
                </a:solidFill>
                <a:latin typeface="微软雅黑" panose="020B0503020204020204" pitchFamily="34" charset="-122"/>
                <a:ea typeface="微软雅黑" panose="020B0503020204020204" pitchFamily="34" charset="-122"/>
              </a:rPr>
              <a:t>都要大于浏览器可视区域的，这是考虑到移动设备的分辨率相对于桌面电脑来说都比较小，所以为了能在移动设备上正常显示哪些传统的为桌面浏览器设计的网站，移动设备上的浏览器都会把自己默认的</a:t>
            </a:r>
            <a:r>
              <a:rPr lang="en-US" altLang="zh-CN" sz="1600" dirty="0" smtClean="0">
                <a:solidFill>
                  <a:schemeClr val="bg1"/>
                </a:solidFill>
                <a:latin typeface="微软雅黑" panose="020B0503020204020204" pitchFamily="34" charset="-122"/>
                <a:ea typeface="微软雅黑" panose="020B0503020204020204" pitchFamily="34" charset="-122"/>
              </a:rPr>
              <a:t>viewport</a:t>
            </a:r>
            <a:r>
              <a:rPr lang="zh-CN" altLang="en-US" sz="1600" dirty="0" smtClean="0">
                <a:solidFill>
                  <a:schemeClr val="bg1"/>
                </a:solidFill>
                <a:latin typeface="微软雅黑" panose="020B0503020204020204" pitchFamily="34" charset="-122"/>
                <a:ea typeface="微软雅黑" panose="020B0503020204020204" pitchFamily="34" charset="-122"/>
              </a:rPr>
              <a:t>设为</a:t>
            </a:r>
            <a:r>
              <a:rPr lang="en-US" altLang="zh-CN" sz="1600" dirty="0" smtClean="0">
                <a:solidFill>
                  <a:schemeClr val="bg1"/>
                </a:solidFill>
                <a:latin typeface="微软雅黑" panose="020B0503020204020204" pitchFamily="34" charset="-122"/>
                <a:ea typeface="微软雅黑" panose="020B0503020204020204" pitchFamily="34" charset="-122"/>
              </a:rPr>
              <a:t>980</a:t>
            </a:r>
            <a:r>
              <a:rPr lang="zh-CN" altLang="en-US" sz="1600" dirty="0" smtClean="0">
                <a:solidFill>
                  <a:schemeClr val="bg1"/>
                </a:solidFill>
                <a:latin typeface="微软雅黑" panose="020B0503020204020204" pitchFamily="34" charset="-122"/>
                <a:ea typeface="微软雅黑" panose="020B0503020204020204" pitchFamily="34" charset="-122"/>
              </a:rPr>
              <a:t>或者</a:t>
            </a:r>
            <a:r>
              <a:rPr lang="en-US" altLang="zh-CN" sz="1600" dirty="0" smtClean="0">
                <a:solidFill>
                  <a:schemeClr val="bg1"/>
                </a:solidFill>
                <a:latin typeface="微软雅黑" panose="020B0503020204020204" pitchFamily="34" charset="-122"/>
                <a:ea typeface="微软雅黑" panose="020B0503020204020204" pitchFamily="34" charset="-122"/>
              </a:rPr>
              <a:t>1024</a:t>
            </a:r>
            <a:r>
              <a:rPr lang="zh-CN" altLang="en-US" sz="1600" dirty="0" smtClean="0">
                <a:solidFill>
                  <a:schemeClr val="bg1"/>
                </a:solidFill>
                <a:latin typeface="微软雅黑" panose="020B0503020204020204" pitchFamily="34" charset="-122"/>
                <a:ea typeface="微软雅黑" panose="020B0503020204020204" pitchFamily="34" charset="-122"/>
              </a:rPr>
              <a:t>，这样就会导致浏览器会出现横向滚动条</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516588" y="3470414"/>
            <a:ext cx="2893100" cy="646331"/>
          </a:xfrm>
          <a:prstGeom prst="rect">
            <a:avLst/>
          </a:prstGeom>
          <a:noFill/>
        </p:spPr>
        <p:txBody>
          <a:bodyPr wrap="none" rtlCol="0">
            <a:spAutoFit/>
          </a:bodyPr>
          <a:lstStyle/>
          <a:p>
            <a:r>
              <a:rPr lang="en-US" altLang="zh-CN" sz="3600" b="1" dirty="0" smtClean="0">
                <a:solidFill>
                  <a:schemeClr val="bg1"/>
                </a:solidFill>
              </a:rPr>
              <a:t>Viewport</a:t>
            </a:r>
            <a:r>
              <a:rPr lang="zh-CN" altLang="en-US" sz="3600" b="1" dirty="0" smtClean="0">
                <a:solidFill>
                  <a:schemeClr val="bg1"/>
                </a:solidFill>
              </a:rPr>
              <a:t>概述</a:t>
            </a:r>
            <a:endParaRPr lang="zh-CN" altLang="en-US" sz="3600" b="1" dirty="0">
              <a:solidFill>
                <a:schemeClr val="bg1"/>
              </a:solidFill>
            </a:endParaRPr>
          </a:p>
        </p:txBody>
      </p:sp>
      <p:sp>
        <p:nvSpPr>
          <p:cNvPr id="26" name="直角三角形 25"/>
          <p:cNvSpPr/>
          <p:nvPr/>
        </p:nvSpPr>
        <p:spPr>
          <a:xfrm rot="10800000">
            <a:off x="10426349" y="18554"/>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0252" y="170827"/>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0252" y="35935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53218" y="54787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rot="7424275">
            <a:off x="3601522" y="264778"/>
            <a:ext cx="5171474" cy="6535186"/>
          </a:xfrm>
          <a:custGeom>
            <a:avLst/>
            <a:gdLst>
              <a:gd name="connsiteX0" fmla="*/ 627111 w 5171474"/>
              <a:gd name="connsiteY0" fmla="*/ 4996729 h 6535186"/>
              <a:gd name="connsiteX1" fmla="*/ 897662 w 5171474"/>
              <a:gd name="connsiteY1" fmla="*/ 1161078 h 6535186"/>
              <a:gd name="connsiteX2" fmla="*/ 2035001 w 5171474"/>
              <a:gd name="connsiteY2" fmla="*/ 842612 h 6535186"/>
              <a:gd name="connsiteX3" fmla="*/ 2039894 w 5171474"/>
              <a:gd name="connsiteY3" fmla="*/ 842985 h 6535186"/>
              <a:gd name="connsiteX4" fmla="*/ 2462358 w 5171474"/>
              <a:gd name="connsiteY4" fmla="*/ 0 h 6535186"/>
              <a:gd name="connsiteX5" fmla="*/ 2993565 w 5171474"/>
              <a:gd name="connsiteY5" fmla="*/ 1059970 h 6535186"/>
              <a:gd name="connsiteX6" fmla="*/ 3023336 w 5171474"/>
              <a:gd name="connsiteY6" fmla="*/ 1071461 h 6535186"/>
              <a:gd name="connsiteX7" fmla="*/ 4544363 w 5171474"/>
              <a:gd name="connsiteY7" fmla="*/ 2380499 h 6535186"/>
              <a:gd name="connsiteX8" fmla="*/ 4273812 w 5171474"/>
              <a:gd name="connsiteY8" fmla="*/ 6216151 h 6535186"/>
              <a:gd name="connsiteX9" fmla="*/ 627111 w 5171474"/>
              <a:gd name="connsiteY9" fmla="*/ 4996729 h 6535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71474" h="6535186">
                <a:moveTo>
                  <a:pt x="627111" y="4996729"/>
                </a:moveTo>
                <a:cubicBezTo>
                  <a:pt x="-305187" y="3600809"/>
                  <a:pt x="-184058" y="1883530"/>
                  <a:pt x="897662" y="1161078"/>
                </a:cubicBezTo>
                <a:cubicBezTo>
                  <a:pt x="1235699" y="935311"/>
                  <a:pt x="1627542" y="833413"/>
                  <a:pt x="2035001" y="842612"/>
                </a:cubicBezTo>
                <a:lnTo>
                  <a:pt x="2039894" y="842985"/>
                </a:lnTo>
                <a:lnTo>
                  <a:pt x="2462358" y="0"/>
                </a:lnTo>
                <a:lnTo>
                  <a:pt x="2993565" y="1059970"/>
                </a:lnTo>
                <a:lnTo>
                  <a:pt x="3023336" y="1071461"/>
                </a:lnTo>
                <a:cubicBezTo>
                  <a:pt x="3594545" y="1321758"/>
                  <a:pt x="4136483" y="1769784"/>
                  <a:pt x="4544363" y="2380499"/>
                </a:cubicBezTo>
                <a:cubicBezTo>
                  <a:pt x="5476661" y="3776419"/>
                  <a:pt x="5355532" y="5493699"/>
                  <a:pt x="4273812" y="6216151"/>
                </a:cubicBezTo>
                <a:cubicBezTo>
                  <a:pt x="3192092" y="6938603"/>
                  <a:pt x="1559409" y="6392649"/>
                  <a:pt x="627111" y="4996729"/>
                </a:cubicBezTo>
                <a:close/>
              </a:path>
            </a:pathLst>
          </a:custGeom>
          <a:solidFill>
            <a:srgbClr val="2C7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69723" y="1922780"/>
            <a:ext cx="3971921" cy="1107996"/>
          </a:xfrm>
          <a:prstGeom prst="rect">
            <a:avLst/>
          </a:prstGeom>
          <a:noFill/>
        </p:spPr>
        <p:txBody>
          <a:bodyPr wrap="none" rtlCol="0">
            <a:spAutoFit/>
          </a:bodyPr>
          <a:lstStyle/>
          <a:p>
            <a:r>
              <a:rPr lang="en-US" altLang="zh-CN" sz="6600" b="1" dirty="0" smtClean="0">
                <a:solidFill>
                  <a:schemeClr val="bg1"/>
                </a:solidFill>
                <a:latin typeface="微软雅黑" panose="020B0503020204020204" pitchFamily="34" charset="-122"/>
                <a:ea typeface="微软雅黑" panose="020B0503020204020204" pitchFamily="34" charset="-122"/>
              </a:rPr>
              <a:t>PART  </a:t>
            </a:r>
            <a:r>
              <a:rPr lang="en-US" altLang="zh-CN" sz="6600" b="1" dirty="0" smtClean="0">
                <a:solidFill>
                  <a:srgbClr val="8FD152"/>
                </a:solidFill>
                <a:latin typeface="微软雅黑" panose="020B0503020204020204" pitchFamily="34" charset="-122"/>
                <a:ea typeface="微软雅黑" panose="020B0503020204020204" pitchFamily="34" charset="-122"/>
              </a:rPr>
              <a:t>11</a:t>
            </a:r>
            <a:endParaRPr lang="zh-CN" altLang="en-US" sz="6600" b="1" dirty="0">
              <a:solidFill>
                <a:srgbClr val="8FD152"/>
              </a:solidFill>
              <a:latin typeface="微软雅黑" panose="020B0503020204020204" pitchFamily="34" charset="-122"/>
              <a:ea typeface="微软雅黑" panose="020B0503020204020204" pitchFamily="34" charset="-122"/>
            </a:endParaRPr>
          </a:p>
        </p:txBody>
      </p:sp>
      <p:sp>
        <p:nvSpPr>
          <p:cNvPr id="4" name="文本框 3"/>
          <p:cNvSpPr txBox="1"/>
          <p:nvPr/>
        </p:nvSpPr>
        <p:spPr>
          <a:xfrm flipH="1">
            <a:off x="4069723" y="3030776"/>
            <a:ext cx="4011128" cy="1323439"/>
          </a:xfrm>
          <a:prstGeom prst="rect">
            <a:avLst/>
          </a:prstGeom>
          <a:noFill/>
        </p:spPr>
        <p:txBody>
          <a:bodyPr wrap="squar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在真实的移动设备里预览原型</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069723" y="3017897"/>
            <a:ext cx="35803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069723" y="4354156"/>
            <a:ext cx="35803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直角三角形 2"/>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5163" y="67660"/>
            <a:ext cx="800219" cy="46166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概述</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2326087" y="2228671"/>
            <a:ext cx="3274102" cy="3252928"/>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857731" y="2867505"/>
            <a:ext cx="280219" cy="295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173723" y="2867505"/>
            <a:ext cx="4129616" cy="2308324"/>
          </a:xfrm>
          <a:prstGeom prst="rect">
            <a:avLst/>
          </a:prstGeom>
          <a:noFill/>
        </p:spPr>
        <p:txBody>
          <a:bodyPr wrap="square" rtlCol="0">
            <a:spAutoFit/>
          </a:bodyPr>
          <a:lstStyle/>
          <a:p>
            <a:pPr algn="just"/>
            <a:r>
              <a:rPr lang="en-US" altLang="zh-CN" sz="1600" dirty="0" smtClean="0">
                <a:solidFill>
                  <a:schemeClr val="bg1"/>
                </a:solidFill>
                <a:latin typeface="微软雅黑" panose="020B0503020204020204" pitchFamily="34" charset="-122"/>
                <a:ea typeface="微软雅黑" panose="020B0503020204020204" pitchFamily="34" charset="-122"/>
              </a:rPr>
              <a:t>Axure </a:t>
            </a:r>
            <a:r>
              <a:rPr lang="zh-CN" altLang="en-US" sz="1600" dirty="0" smtClean="0">
                <a:solidFill>
                  <a:schemeClr val="bg1"/>
                </a:solidFill>
                <a:latin typeface="微软雅黑" panose="020B0503020204020204" pitchFamily="34" charset="-122"/>
                <a:ea typeface="微软雅黑" panose="020B0503020204020204" pitchFamily="34" charset="-122"/>
              </a:rPr>
              <a:t>官方发布了用来预览原型的</a:t>
            </a:r>
            <a:r>
              <a:rPr lang="en-US" altLang="zh-CN" sz="1600" dirty="0" smtClean="0">
                <a:solidFill>
                  <a:schemeClr val="bg1"/>
                </a:solidFill>
                <a:latin typeface="微软雅黑" panose="020B0503020204020204" pitchFamily="34" charset="-122"/>
                <a:ea typeface="微软雅黑" panose="020B0503020204020204" pitchFamily="34" charset="-122"/>
              </a:rPr>
              <a:t>AxShare APP</a:t>
            </a:r>
            <a:r>
              <a:rPr lang="zh-CN" altLang="en-US" sz="1600" dirty="0" smtClean="0">
                <a:solidFill>
                  <a:schemeClr val="bg1"/>
                </a:solidFill>
                <a:latin typeface="微软雅黑" panose="020B0503020204020204" pitchFamily="34" charset="-122"/>
                <a:ea typeface="微软雅黑" panose="020B0503020204020204" pitchFamily="34" charset="-122"/>
              </a:rPr>
              <a:t>，安装该</a:t>
            </a:r>
            <a:r>
              <a:rPr lang="en-US" altLang="zh-CN" sz="1600" dirty="0" smtClean="0">
                <a:solidFill>
                  <a:schemeClr val="bg1"/>
                </a:solidFill>
                <a:latin typeface="微软雅黑" panose="020B0503020204020204" pitchFamily="34" charset="-122"/>
                <a:ea typeface="微软雅黑" panose="020B0503020204020204" pitchFamily="34" charset="-122"/>
              </a:rPr>
              <a:t>APP</a:t>
            </a:r>
            <a:r>
              <a:rPr lang="zh-CN" altLang="en-US" sz="1600" dirty="0" smtClean="0">
                <a:solidFill>
                  <a:schemeClr val="bg1"/>
                </a:solidFill>
                <a:latin typeface="微软雅黑" panose="020B0503020204020204" pitchFamily="34" charset="-122"/>
                <a:ea typeface="微软雅黑" panose="020B0503020204020204" pitchFamily="34" charset="-122"/>
              </a:rPr>
              <a:t>后就可以在移动设备中预览原型，来获取最真实的用户体验。</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gn="just"/>
            <a:r>
              <a:rPr lang="zh-CN" altLang="en-US" sz="1600" dirty="0" smtClean="0">
                <a:solidFill>
                  <a:schemeClr val="bg1"/>
                </a:solidFill>
                <a:latin typeface="微软雅黑" panose="020B0503020204020204" pitchFamily="34" charset="-122"/>
                <a:ea typeface="微软雅黑" panose="020B0503020204020204" pitchFamily="34" charset="-122"/>
              </a:rPr>
              <a:t>但是要注意的是，不同的设备上的分辨率不同，例如手机和</a:t>
            </a:r>
            <a:r>
              <a:rPr lang="en-US" altLang="zh-CN" sz="1600" dirty="0" smtClean="0">
                <a:solidFill>
                  <a:schemeClr val="bg1"/>
                </a:solidFill>
                <a:latin typeface="微软雅黑" panose="020B0503020204020204" pitchFamily="34" charset="-122"/>
                <a:ea typeface="微软雅黑" panose="020B0503020204020204" pitchFamily="34" charset="-122"/>
              </a:rPr>
              <a:t>pad</a:t>
            </a:r>
            <a:r>
              <a:rPr lang="zh-CN" altLang="en-US" sz="1600" dirty="0" smtClean="0">
                <a:solidFill>
                  <a:schemeClr val="bg1"/>
                </a:solidFill>
                <a:latin typeface="微软雅黑" panose="020B0503020204020204" pitchFamily="34" charset="-122"/>
                <a:ea typeface="微软雅黑" panose="020B0503020204020204" pitchFamily="34" charset="-122"/>
              </a:rPr>
              <a:t>，所以需要在设计的阶段就确定</a:t>
            </a:r>
            <a:r>
              <a:rPr lang="en-US" altLang="zh-CN" sz="1600" dirty="0" smtClean="0">
                <a:solidFill>
                  <a:schemeClr val="bg1"/>
                </a:solidFill>
                <a:latin typeface="微软雅黑" panose="020B0503020204020204" pitchFamily="34" charset="-122"/>
                <a:ea typeface="微软雅黑" panose="020B0503020204020204" pitchFamily="34" charset="-122"/>
              </a:rPr>
              <a:t>APP</a:t>
            </a:r>
            <a:r>
              <a:rPr lang="zh-CN" altLang="en-US" sz="1600" dirty="0" smtClean="0">
                <a:solidFill>
                  <a:schemeClr val="bg1"/>
                </a:solidFill>
                <a:latin typeface="微软雅黑" panose="020B0503020204020204" pitchFamily="34" charset="-122"/>
                <a:ea typeface="微软雅黑" panose="020B0503020204020204" pitchFamily="34" charset="-122"/>
              </a:rPr>
              <a:t>的分辨率以此来正常地显示在</a:t>
            </a:r>
            <a:r>
              <a:rPr lang="en-US" altLang="zh-CN" sz="1600" dirty="0" smtClean="0">
                <a:solidFill>
                  <a:schemeClr val="bg1"/>
                </a:solidFill>
                <a:latin typeface="微软雅黑" panose="020B0503020204020204" pitchFamily="34" charset="-122"/>
                <a:ea typeface="微软雅黑" panose="020B0503020204020204" pitchFamily="34" charset="-122"/>
              </a:rPr>
              <a:t>AxShare</a:t>
            </a:r>
            <a:r>
              <a:rPr lang="zh-CN" altLang="en-US" sz="1600" dirty="0" smtClean="0">
                <a:solidFill>
                  <a:schemeClr val="bg1"/>
                </a:solidFill>
                <a:latin typeface="微软雅黑" panose="020B0503020204020204" pitchFamily="34" charset="-122"/>
                <a:ea typeface="微软雅黑" panose="020B0503020204020204" pitchFamily="34" charset="-122"/>
              </a:rPr>
              <a:t>内。</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gn="just"/>
            <a:endParaRPr lang="en-US" altLang="zh-CN" sz="1600" dirty="0">
              <a:solidFill>
                <a:schemeClr val="bg1"/>
              </a:solidFill>
              <a:latin typeface="微软雅黑" panose="020B0503020204020204" pitchFamily="34" charset="-122"/>
              <a:ea typeface="微软雅黑" panose="020B0503020204020204" pitchFamily="34" charset="-122"/>
            </a:endParaRPr>
          </a:p>
          <a:p>
            <a:pPr algn="just"/>
            <a:r>
              <a:rPr lang="zh-CN" altLang="en-US" sz="1600" dirty="0" smtClean="0">
                <a:solidFill>
                  <a:schemeClr val="bg1"/>
                </a:solidFill>
                <a:latin typeface="微软雅黑" panose="020B0503020204020204" pitchFamily="34" charset="-122"/>
                <a:ea typeface="微软雅黑" panose="020B0503020204020204" pitchFamily="34" charset="-122"/>
              </a:rPr>
              <a:t>以下是发布原型前的基础设置。</a:t>
            </a:r>
            <a:endParaRPr lang="en-US" altLang="zh-CN" sz="1600" dirty="0" smtClean="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304361" y="3480574"/>
            <a:ext cx="1316386" cy="769441"/>
          </a:xfrm>
          <a:prstGeom prst="rect">
            <a:avLst/>
          </a:prstGeom>
          <a:noFill/>
        </p:spPr>
        <p:txBody>
          <a:bodyPr wrap="none" rtlCol="0">
            <a:spAutoFit/>
          </a:bodyPr>
          <a:lstStyle/>
          <a:p>
            <a:r>
              <a:rPr lang="zh-CN" altLang="en-US" sz="4400" b="1" dirty="0" smtClean="0">
                <a:solidFill>
                  <a:schemeClr val="bg1"/>
                </a:solidFill>
              </a:rPr>
              <a:t>概述</a:t>
            </a:r>
            <a:endParaRPr lang="zh-CN" altLang="en-US" sz="4400" b="1" dirty="0">
              <a:solidFill>
                <a:schemeClr val="bg1"/>
              </a:solidFill>
            </a:endParaRPr>
          </a:p>
        </p:txBody>
      </p:sp>
      <p:sp>
        <p:nvSpPr>
          <p:cNvPr id="26" name="直角三角形 25"/>
          <p:cNvSpPr/>
          <p:nvPr/>
        </p:nvSpPr>
        <p:spPr>
          <a:xfrm rot="10800000">
            <a:off x="10426349" y="18554"/>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0252" y="170827"/>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0252" y="35935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53218" y="54787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415772" cy="46166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操作步骤</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右箭头 15"/>
          <p:cNvSpPr/>
          <p:nvPr/>
        </p:nvSpPr>
        <p:spPr>
          <a:xfrm>
            <a:off x="1182354" y="6107185"/>
            <a:ext cx="10679679" cy="38376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1415772" cy="46166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操作步骤</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1742606" y="5396104"/>
            <a:ext cx="4586833" cy="400110"/>
          </a:xfrm>
          <a:prstGeom prst="rect">
            <a:avLst/>
          </a:prstGeom>
          <a:noFill/>
        </p:spPr>
        <p:txBody>
          <a:bodyPr wrap="none" rtlCol="0">
            <a:spAutoFit/>
          </a:bodyPr>
          <a:lstStyle/>
          <a:p>
            <a:r>
              <a:rPr lang="zh-CN" altLang="en-US" sz="2000" b="1" dirty="0" smtClean="0"/>
              <a:t>选择移动设备，勾选 包括</a:t>
            </a:r>
            <a:r>
              <a:rPr lang="en-US" altLang="zh-CN" sz="2000" b="1" dirty="0" smtClean="0"/>
              <a:t>Viewport</a:t>
            </a:r>
            <a:r>
              <a:rPr lang="zh-CN" altLang="en-US" sz="2000" b="1" dirty="0" smtClean="0"/>
              <a:t>标签</a:t>
            </a:r>
            <a:endParaRPr lang="zh-CN" altLang="en-US" sz="2000" b="1" dirty="0"/>
          </a:p>
        </p:txBody>
      </p:sp>
      <p:sp>
        <p:nvSpPr>
          <p:cNvPr id="38" name="文本框 69"/>
          <p:cNvSpPr txBox="1"/>
          <p:nvPr/>
        </p:nvSpPr>
        <p:spPr>
          <a:xfrm>
            <a:off x="6999218" y="4763644"/>
            <a:ext cx="1217000" cy="400110"/>
          </a:xfrm>
          <a:prstGeom prst="rect">
            <a:avLst/>
          </a:prstGeom>
          <a:noFill/>
        </p:spPr>
        <p:txBody>
          <a:bodyPr wrap="none" rtlCol="0">
            <a:spAutoFit/>
          </a:bodyPr>
          <a:lstStyle/>
          <a:p>
            <a:r>
              <a:rPr lang="zh-CN" altLang="en-US" sz="2000" b="1" dirty="0" smtClean="0"/>
              <a:t>发布成功</a:t>
            </a:r>
            <a:endParaRPr lang="zh-CN" altLang="en-US" sz="2000" b="1" dirty="0"/>
          </a:p>
        </p:txBody>
      </p:sp>
      <p:pic>
        <p:nvPicPr>
          <p:cNvPr id="512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55546" y="1795017"/>
            <a:ext cx="3673893" cy="3601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6073" y="1880222"/>
            <a:ext cx="3914775"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415772" cy="46166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操作步骤</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0"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右箭头 15"/>
          <p:cNvSpPr/>
          <p:nvPr/>
        </p:nvSpPr>
        <p:spPr>
          <a:xfrm>
            <a:off x="1182354" y="6107185"/>
            <a:ext cx="10679679" cy="38376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8040" y="1418557"/>
            <a:ext cx="1415772" cy="46166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操作步骤</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7" name="文本框 69"/>
          <p:cNvSpPr txBox="1"/>
          <p:nvPr/>
        </p:nvSpPr>
        <p:spPr>
          <a:xfrm>
            <a:off x="1742606" y="5396104"/>
            <a:ext cx="5850319" cy="400110"/>
          </a:xfrm>
          <a:prstGeom prst="rect">
            <a:avLst/>
          </a:prstGeom>
          <a:noFill/>
        </p:spPr>
        <p:txBody>
          <a:bodyPr wrap="none" rtlCol="0">
            <a:spAutoFit/>
          </a:bodyPr>
          <a:lstStyle/>
          <a:p>
            <a:r>
              <a:rPr lang="zh-CN" altLang="en-US" sz="2000" b="1" dirty="0" smtClean="0"/>
              <a:t>在手机上下载</a:t>
            </a:r>
            <a:r>
              <a:rPr lang="en-US" altLang="zh-CN" sz="2000" b="1" dirty="0" smtClean="0"/>
              <a:t>axure share </a:t>
            </a:r>
            <a:r>
              <a:rPr lang="zh-CN" altLang="en-US" sz="2000" b="1" dirty="0" smtClean="0"/>
              <a:t>就可以看到发布的</a:t>
            </a:r>
            <a:r>
              <a:rPr lang="en-US" altLang="zh-CN" sz="2000" b="1" dirty="0" smtClean="0"/>
              <a:t>project</a:t>
            </a:r>
            <a:endParaRPr lang="zh-CN" altLang="en-US" sz="2000" b="1" dirty="0"/>
          </a:p>
        </p:txBody>
      </p:sp>
      <p:sp>
        <p:nvSpPr>
          <p:cNvPr id="38" name="文本框 69"/>
          <p:cNvSpPr txBox="1"/>
          <p:nvPr/>
        </p:nvSpPr>
        <p:spPr>
          <a:xfrm>
            <a:off x="8506074" y="5303825"/>
            <a:ext cx="2618089" cy="400110"/>
          </a:xfrm>
          <a:prstGeom prst="rect">
            <a:avLst/>
          </a:prstGeom>
          <a:noFill/>
        </p:spPr>
        <p:txBody>
          <a:bodyPr wrap="none" rtlCol="0">
            <a:spAutoFit/>
          </a:bodyPr>
          <a:lstStyle/>
          <a:p>
            <a:r>
              <a:rPr lang="zh-CN" altLang="en-US" sz="2000" b="1" dirty="0" smtClean="0"/>
              <a:t>刚刚发布的</a:t>
            </a:r>
            <a:r>
              <a:rPr lang="en-US" altLang="zh-CN" sz="2000" b="1" dirty="0" smtClean="0"/>
              <a:t>project</a:t>
            </a:r>
            <a:r>
              <a:rPr lang="zh-CN" altLang="en-US" sz="2000" b="1" dirty="0" smtClean="0"/>
              <a:t>：</a:t>
            </a:r>
            <a:r>
              <a:rPr lang="en-US" altLang="zh-CN" sz="2000" b="1" dirty="0" smtClean="0"/>
              <a:t>1</a:t>
            </a:r>
            <a:endParaRPr lang="zh-CN" altLang="en-US" sz="2000" b="1" dirty="0"/>
          </a:p>
        </p:txBody>
      </p:sp>
      <p:pic>
        <p:nvPicPr>
          <p:cNvPr id="614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60386" y="1497348"/>
            <a:ext cx="2083402" cy="3703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3139" y="1274224"/>
            <a:ext cx="2041980" cy="3630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rot="7424275">
            <a:off x="3601522" y="264778"/>
            <a:ext cx="5171474" cy="6535186"/>
          </a:xfrm>
          <a:custGeom>
            <a:avLst/>
            <a:gdLst>
              <a:gd name="connsiteX0" fmla="*/ 627111 w 5171474"/>
              <a:gd name="connsiteY0" fmla="*/ 4996729 h 6535186"/>
              <a:gd name="connsiteX1" fmla="*/ 897662 w 5171474"/>
              <a:gd name="connsiteY1" fmla="*/ 1161078 h 6535186"/>
              <a:gd name="connsiteX2" fmla="*/ 2035001 w 5171474"/>
              <a:gd name="connsiteY2" fmla="*/ 842612 h 6535186"/>
              <a:gd name="connsiteX3" fmla="*/ 2039894 w 5171474"/>
              <a:gd name="connsiteY3" fmla="*/ 842985 h 6535186"/>
              <a:gd name="connsiteX4" fmla="*/ 2462358 w 5171474"/>
              <a:gd name="connsiteY4" fmla="*/ 0 h 6535186"/>
              <a:gd name="connsiteX5" fmla="*/ 2993565 w 5171474"/>
              <a:gd name="connsiteY5" fmla="*/ 1059970 h 6535186"/>
              <a:gd name="connsiteX6" fmla="*/ 3023336 w 5171474"/>
              <a:gd name="connsiteY6" fmla="*/ 1071461 h 6535186"/>
              <a:gd name="connsiteX7" fmla="*/ 4544363 w 5171474"/>
              <a:gd name="connsiteY7" fmla="*/ 2380499 h 6535186"/>
              <a:gd name="connsiteX8" fmla="*/ 4273812 w 5171474"/>
              <a:gd name="connsiteY8" fmla="*/ 6216151 h 6535186"/>
              <a:gd name="connsiteX9" fmla="*/ 627111 w 5171474"/>
              <a:gd name="connsiteY9" fmla="*/ 4996729 h 6535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71474" h="6535186">
                <a:moveTo>
                  <a:pt x="627111" y="4996729"/>
                </a:moveTo>
                <a:cubicBezTo>
                  <a:pt x="-305187" y="3600809"/>
                  <a:pt x="-184058" y="1883530"/>
                  <a:pt x="897662" y="1161078"/>
                </a:cubicBezTo>
                <a:cubicBezTo>
                  <a:pt x="1235699" y="935311"/>
                  <a:pt x="1627542" y="833413"/>
                  <a:pt x="2035001" y="842612"/>
                </a:cubicBezTo>
                <a:lnTo>
                  <a:pt x="2039894" y="842985"/>
                </a:lnTo>
                <a:lnTo>
                  <a:pt x="2462358" y="0"/>
                </a:lnTo>
                <a:lnTo>
                  <a:pt x="2993565" y="1059970"/>
                </a:lnTo>
                <a:lnTo>
                  <a:pt x="3023336" y="1071461"/>
                </a:lnTo>
                <a:cubicBezTo>
                  <a:pt x="3594545" y="1321758"/>
                  <a:pt x="4136483" y="1769784"/>
                  <a:pt x="4544363" y="2380499"/>
                </a:cubicBezTo>
                <a:cubicBezTo>
                  <a:pt x="5476661" y="3776419"/>
                  <a:pt x="5355532" y="5493699"/>
                  <a:pt x="4273812" y="6216151"/>
                </a:cubicBezTo>
                <a:cubicBezTo>
                  <a:pt x="3192092" y="6938603"/>
                  <a:pt x="1559409" y="6392649"/>
                  <a:pt x="627111" y="4996729"/>
                </a:cubicBezTo>
                <a:close/>
              </a:path>
            </a:pathLst>
          </a:custGeom>
          <a:solidFill>
            <a:srgbClr val="2C7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69723" y="1922780"/>
            <a:ext cx="3971921" cy="1107996"/>
          </a:xfrm>
          <a:prstGeom prst="rect">
            <a:avLst/>
          </a:prstGeom>
          <a:noFill/>
        </p:spPr>
        <p:txBody>
          <a:bodyPr wrap="none" rtlCol="0">
            <a:spAutoFit/>
          </a:bodyPr>
          <a:lstStyle/>
          <a:p>
            <a:r>
              <a:rPr lang="en-US" altLang="zh-CN" sz="6600" b="1" dirty="0" smtClean="0">
                <a:solidFill>
                  <a:schemeClr val="bg1"/>
                </a:solidFill>
                <a:latin typeface="微软雅黑" panose="020B0503020204020204" pitchFamily="34" charset="-122"/>
                <a:ea typeface="微软雅黑" panose="020B0503020204020204" pitchFamily="34" charset="-122"/>
              </a:rPr>
              <a:t>PART  </a:t>
            </a:r>
            <a:r>
              <a:rPr lang="en-US" altLang="zh-CN" sz="6600" b="1" dirty="0" smtClean="0">
                <a:solidFill>
                  <a:srgbClr val="8FD152"/>
                </a:solidFill>
                <a:latin typeface="微软雅黑" panose="020B0503020204020204" pitchFamily="34" charset="-122"/>
                <a:ea typeface="微软雅黑" panose="020B0503020204020204" pitchFamily="34" charset="-122"/>
              </a:rPr>
              <a:t>12</a:t>
            </a:r>
            <a:endParaRPr lang="zh-CN" altLang="en-US" sz="6600" b="1" dirty="0">
              <a:solidFill>
                <a:srgbClr val="8FD152"/>
              </a:solidFill>
              <a:latin typeface="微软雅黑" panose="020B0503020204020204" pitchFamily="34" charset="-122"/>
              <a:ea typeface="微软雅黑" panose="020B0503020204020204" pitchFamily="34" charset="-122"/>
            </a:endParaRPr>
          </a:p>
        </p:txBody>
      </p:sp>
      <p:sp>
        <p:nvSpPr>
          <p:cNvPr id="4" name="文本框 3"/>
          <p:cNvSpPr txBox="1"/>
          <p:nvPr/>
        </p:nvSpPr>
        <p:spPr>
          <a:xfrm flipH="1">
            <a:off x="3720465" y="3148330"/>
            <a:ext cx="4321175" cy="706755"/>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Axure </a:t>
            </a:r>
            <a:r>
              <a:rPr lang="zh-CN" altLang="en-US" sz="4000" b="1" dirty="0" smtClean="0">
                <a:solidFill>
                  <a:schemeClr val="bg1"/>
                </a:solidFill>
                <a:latin typeface="微软雅黑" panose="020B0503020204020204" pitchFamily="34" charset="-122"/>
                <a:ea typeface="微软雅黑" panose="020B0503020204020204" pitchFamily="34" charset="-122"/>
              </a:rPr>
              <a:t>规范文档</a:t>
            </a:r>
            <a:endParaRPr lang="zh-CN" altLang="en-US" sz="4000" b="1" dirty="0" smtClean="0">
              <a:solidFill>
                <a:schemeClr val="bg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069723" y="3017897"/>
            <a:ext cx="35803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069723" y="3992841"/>
            <a:ext cx="35803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直角三角形 2"/>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5163" y="67660"/>
            <a:ext cx="800219" cy="46166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概述</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2326087" y="2228671"/>
            <a:ext cx="3274102" cy="3252928"/>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857731" y="2867505"/>
            <a:ext cx="280219" cy="295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173723" y="2867505"/>
            <a:ext cx="4129616" cy="1569660"/>
          </a:xfrm>
          <a:prstGeom prst="rect">
            <a:avLst/>
          </a:prstGeom>
          <a:noFill/>
        </p:spPr>
        <p:txBody>
          <a:bodyPr wrap="square" rtlCol="0">
            <a:spAutoFit/>
          </a:bodyPr>
          <a:lstStyle/>
          <a:p>
            <a:pPr algn="just"/>
            <a:r>
              <a:rPr lang="zh-CN" altLang="en-US" sz="1600" dirty="0" smtClean="0">
                <a:solidFill>
                  <a:schemeClr val="bg1"/>
                </a:solidFill>
                <a:latin typeface="微软雅黑" panose="020B0503020204020204" pitchFamily="34" charset="-122"/>
                <a:ea typeface="微软雅黑" panose="020B0503020204020204" pitchFamily="34" charset="-122"/>
              </a:rPr>
              <a:t>在现实工作中，很多项目尤其是中小微型互联网公司的项目中经常会低估或者忽略规范文档的价值。一方面是时间表比较紧，另一方面是产品经理或永不体验设计师对专业知识的缺乏也是很重要的因素。</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gn="just"/>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304361" y="3480574"/>
            <a:ext cx="1316386" cy="769441"/>
          </a:xfrm>
          <a:prstGeom prst="rect">
            <a:avLst/>
          </a:prstGeom>
          <a:noFill/>
        </p:spPr>
        <p:txBody>
          <a:bodyPr wrap="none" rtlCol="0">
            <a:spAutoFit/>
          </a:bodyPr>
          <a:lstStyle/>
          <a:p>
            <a:r>
              <a:rPr lang="zh-CN" altLang="en-US" sz="4400" b="1" dirty="0" smtClean="0">
                <a:solidFill>
                  <a:schemeClr val="bg1"/>
                </a:solidFill>
              </a:rPr>
              <a:t>概述</a:t>
            </a:r>
            <a:endParaRPr lang="zh-CN" altLang="en-US" sz="4400" b="1" dirty="0">
              <a:solidFill>
                <a:schemeClr val="bg1"/>
              </a:solidFill>
            </a:endParaRPr>
          </a:p>
        </p:txBody>
      </p:sp>
      <p:sp>
        <p:nvSpPr>
          <p:cNvPr id="26" name="直角三角形 25"/>
          <p:cNvSpPr/>
          <p:nvPr/>
        </p:nvSpPr>
        <p:spPr>
          <a:xfrm rot="10800000">
            <a:off x="10426349" y="18554"/>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0252" y="170827"/>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0252" y="35935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53218" y="54787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直角三角形 2"/>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5163" y="67660"/>
            <a:ext cx="800219" cy="46166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概述</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492369" y="2035725"/>
            <a:ext cx="3274102" cy="3252928"/>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857731" y="2867505"/>
            <a:ext cx="280219" cy="295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5462369" y="1500099"/>
            <a:ext cx="4129616" cy="1815882"/>
          </a:xfrm>
          <a:prstGeom prst="rect">
            <a:avLst/>
          </a:prstGeom>
          <a:noFill/>
        </p:spPr>
        <p:txBody>
          <a:bodyPr wrap="square" rtlCol="0">
            <a:spAutoFit/>
          </a:bodyPr>
          <a:lstStyle/>
          <a:p>
            <a:pPr algn="just"/>
            <a:r>
              <a:rPr lang="zh-CN" altLang="en-US" sz="1600" dirty="0" smtClean="0">
                <a:solidFill>
                  <a:schemeClr val="bg1"/>
                </a:solidFill>
                <a:latin typeface="微软雅黑" panose="020B0503020204020204" pitchFamily="34" charset="-122"/>
                <a:ea typeface="微软雅黑" panose="020B0503020204020204" pitchFamily="34" charset="-122"/>
              </a:rPr>
              <a:t>我们通常所说的（可交互）原型就是指生成的</a:t>
            </a:r>
            <a:r>
              <a:rPr lang="en-US" altLang="zh-CN" sz="1600" dirty="0" smtClean="0">
                <a:solidFill>
                  <a:schemeClr val="bg1"/>
                </a:solidFill>
                <a:latin typeface="微软雅黑" panose="020B0503020204020204" pitchFamily="34" charset="-122"/>
                <a:ea typeface="微软雅黑" panose="020B0503020204020204" pitchFamily="34" charset="-122"/>
              </a:rPr>
              <a:t>html</a:t>
            </a:r>
            <a:r>
              <a:rPr lang="zh-CN" altLang="en-US" sz="1600" dirty="0" smtClean="0">
                <a:solidFill>
                  <a:schemeClr val="bg1"/>
                </a:solidFill>
                <a:latin typeface="微软雅黑" panose="020B0503020204020204" pitchFamily="34" charset="-122"/>
                <a:ea typeface="微软雅黑" panose="020B0503020204020204" pitchFamily="34" charset="-122"/>
              </a:rPr>
              <a:t>文件。单击（生成</a:t>
            </a:r>
            <a:r>
              <a:rPr lang="en-US" altLang="zh-CN" sz="1600" dirty="0" smtClean="0">
                <a:solidFill>
                  <a:schemeClr val="bg1"/>
                </a:solidFill>
                <a:latin typeface="微软雅黑" panose="020B0503020204020204" pitchFamily="34" charset="-122"/>
                <a:ea typeface="微软雅黑" panose="020B0503020204020204" pitchFamily="34" charset="-122"/>
              </a:rPr>
              <a:t>HTML</a:t>
            </a:r>
            <a:r>
              <a:rPr lang="zh-CN" altLang="en-US" sz="1600" dirty="0" smtClean="0">
                <a:solidFill>
                  <a:schemeClr val="bg1"/>
                </a:solidFill>
                <a:latin typeface="微软雅黑" panose="020B0503020204020204" pitchFamily="34" charset="-122"/>
                <a:ea typeface="微软雅黑" panose="020B0503020204020204" pitchFamily="34" charset="-122"/>
              </a:rPr>
              <a:t>文件），在弹出的</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生成</a:t>
            </a:r>
            <a:r>
              <a:rPr lang="en-US" altLang="zh-CN" sz="1600" dirty="0" smtClean="0">
                <a:solidFill>
                  <a:schemeClr val="bg1"/>
                </a:solidFill>
                <a:latin typeface="微软雅黑" panose="020B0503020204020204" pitchFamily="34" charset="-122"/>
                <a:ea typeface="微软雅黑" panose="020B0503020204020204" pitchFamily="34" charset="-122"/>
              </a:rPr>
              <a:t>HTML</a:t>
            </a:r>
            <a:r>
              <a:rPr lang="zh-CN" altLang="en-US" sz="1600" dirty="0" smtClean="0">
                <a:solidFill>
                  <a:schemeClr val="bg1"/>
                </a:solidFill>
                <a:latin typeface="微软雅黑" panose="020B0503020204020204" pitchFamily="34" charset="-122"/>
                <a:ea typeface="微软雅黑" panose="020B0503020204020204" pitchFamily="34" charset="-122"/>
              </a:rPr>
              <a:t>文件中</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可以配置输出</a:t>
            </a:r>
            <a:r>
              <a:rPr lang="en-US" altLang="zh-CN" sz="1600" dirty="0" smtClean="0">
                <a:solidFill>
                  <a:schemeClr val="bg1"/>
                </a:solidFill>
                <a:latin typeface="微软雅黑" panose="020B0503020204020204" pitchFamily="34" charset="-122"/>
                <a:ea typeface="微软雅黑" panose="020B0503020204020204" pitchFamily="34" charset="-122"/>
              </a:rPr>
              <a:t>HTML</a:t>
            </a:r>
            <a:r>
              <a:rPr lang="zh-CN" altLang="en-US" sz="1600" dirty="0" smtClean="0">
                <a:solidFill>
                  <a:schemeClr val="bg1"/>
                </a:solidFill>
                <a:latin typeface="微软雅黑" panose="020B0503020204020204" pitchFamily="34" charset="-122"/>
                <a:ea typeface="微软雅黑" panose="020B0503020204020204" pitchFamily="34" charset="-122"/>
              </a:rPr>
              <a:t>原型的相关配置选项。（如左图所示）</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gn="just"/>
            <a:r>
              <a:rPr lang="zh-CN" altLang="en-US" sz="1600" dirty="0" smtClean="0">
                <a:solidFill>
                  <a:schemeClr val="bg1"/>
                </a:solidFill>
                <a:latin typeface="微软雅黑" panose="020B0503020204020204" pitchFamily="34" charset="-122"/>
                <a:ea typeface="微软雅黑" panose="020B0503020204020204" pitchFamily="34" charset="-122"/>
              </a:rPr>
              <a:t>在弹出的</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生成</a:t>
            </a:r>
            <a:r>
              <a:rPr lang="en-US" altLang="zh-CN" sz="1600" dirty="0" smtClean="0">
                <a:solidFill>
                  <a:schemeClr val="bg1"/>
                </a:solidFill>
                <a:latin typeface="微软雅黑" panose="020B0503020204020204" pitchFamily="34" charset="-122"/>
                <a:ea typeface="微软雅黑" panose="020B0503020204020204" pitchFamily="34" charset="-122"/>
              </a:rPr>
              <a:t>word</a:t>
            </a:r>
            <a:r>
              <a:rPr lang="zh-CN" altLang="en-US" sz="1600" dirty="0">
                <a:solidFill>
                  <a:schemeClr val="bg1"/>
                </a:solidFill>
                <a:latin typeface="微软雅黑" panose="020B0503020204020204" pitchFamily="34" charset="-122"/>
                <a:ea typeface="微软雅黑" panose="020B0503020204020204" pitchFamily="34" charset="-122"/>
              </a:rPr>
              <a:t>文档</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中也会显示对</a:t>
            </a:r>
            <a:r>
              <a:rPr lang="en-US" altLang="zh-CN" sz="1600" dirty="0" smtClean="0">
                <a:solidFill>
                  <a:schemeClr val="bg1"/>
                </a:solidFill>
                <a:latin typeface="微软雅黑" panose="020B0503020204020204" pitchFamily="34" charset="-122"/>
                <a:ea typeface="微软雅黑" panose="020B0503020204020204" pitchFamily="34" charset="-122"/>
              </a:rPr>
              <a:t>WORD</a:t>
            </a:r>
            <a:r>
              <a:rPr lang="zh-CN" altLang="en-US" sz="1600" dirty="0" smtClean="0">
                <a:solidFill>
                  <a:schemeClr val="bg1"/>
                </a:solidFill>
                <a:latin typeface="微软雅黑" panose="020B0503020204020204" pitchFamily="34" charset="-122"/>
                <a:ea typeface="微软雅黑" panose="020B0503020204020204" pitchFamily="34" charset="-122"/>
              </a:rPr>
              <a:t>文档的输出进行详细配置。（如右图所示）</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1191128" y="3062024"/>
            <a:ext cx="2037737" cy="1200329"/>
          </a:xfrm>
          <a:prstGeom prst="rect">
            <a:avLst/>
          </a:prstGeom>
          <a:noFill/>
        </p:spPr>
        <p:txBody>
          <a:bodyPr wrap="none" rtlCol="0">
            <a:spAutoFit/>
          </a:bodyPr>
          <a:lstStyle/>
          <a:p>
            <a:r>
              <a:rPr lang="zh-CN" altLang="en-US" sz="3600" b="1" dirty="0" smtClean="0">
                <a:solidFill>
                  <a:schemeClr val="bg1"/>
                </a:solidFill>
              </a:rPr>
              <a:t>生成器和</a:t>
            </a:r>
            <a:endParaRPr lang="en-US" altLang="zh-CN" sz="3600" b="1" dirty="0" smtClean="0">
              <a:solidFill>
                <a:schemeClr val="bg1"/>
              </a:solidFill>
            </a:endParaRPr>
          </a:p>
          <a:p>
            <a:r>
              <a:rPr lang="zh-CN" altLang="en-US" sz="3600" b="1" dirty="0" smtClean="0">
                <a:solidFill>
                  <a:schemeClr val="bg1"/>
                </a:solidFill>
              </a:rPr>
              <a:t>输出文件</a:t>
            </a:r>
            <a:endParaRPr lang="zh-CN" altLang="en-US" sz="3600" b="1" dirty="0">
              <a:solidFill>
                <a:schemeClr val="bg1"/>
              </a:solidFill>
            </a:endParaRPr>
          </a:p>
        </p:txBody>
      </p:sp>
      <p:sp>
        <p:nvSpPr>
          <p:cNvPr id="26" name="直角三角形 25"/>
          <p:cNvSpPr/>
          <p:nvPr/>
        </p:nvSpPr>
        <p:spPr>
          <a:xfrm rot="10800000">
            <a:off x="10426349" y="18554"/>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0252" y="170827"/>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0252" y="35935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53218" y="54787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7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02758" y="3605791"/>
            <a:ext cx="1354973" cy="3097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6074" y="3662189"/>
            <a:ext cx="2200275"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872198"/>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直角三角形 2"/>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5163" y="67660"/>
            <a:ext cx="800219" cy="46166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概述</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492369" y="2035725"/>
            <a:ext cx="3274102" cy="3252928"/>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028931" y="1496497"/>
            <a:ext cx="280219" cy="295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5462369" y="1500099"/>
            <a:ext cx="4129616" cy="584775"/>
          </a:xfrm>
          <a:prstGeom prst="rect">
            <a:avLst/>
          </a:prstGeom>
          <a:noFill/>
        </p:spPr>
        <p:txBody>
          <a:bodyPr wrap="square" rtlCol="0">
            <a:spAutoFit/>
          </a:bodyPr>
          <a:lstStyle/>
          <a:p>
            <a:pPr algn="just"/>
            <a:r>
              <a:rPr lang="zh-CN" altLang="en-US" sz="1600" dirty="0" smtClean="0">
                <a:solidFill>
                  <a:schemeClr val="bg1"/>
                </a:solidFill>
                <a:latin typeface="微软雅黑" panose="020B0503020204020204" pitchFamily="34" charset="-122"/>
                <a:ea typeface="微软雅黑" panose="020B0503020204020204" pitchFamily="34" charset="-122"/>
              </a:rPr>
              <a:t>在</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项目</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元件说明字段和配置</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中可以设置，如下图所示。</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1110483" y="3395399"/>
            <a:ext cx="2037737" cy="646331"/>
          </a:xfrm>
          <a:prstGeom prst="rect">
            <a:avLst/>
          </a:prstGeom>
          <a:noFill/>
        </p:spPr>
        <p:txBody>
          <a:bodyPr wrap="none" rtlCol="0">
            <a:spAutoFit/>
          </a:bodyPr>
          <a:lstStyle/>
          <a:p>
            <a:r>
              <a:rPr lang="zh-CN" altLang="en-US" sz="3600" b="1" dirty="0" smtClean="0">
                <a:solidFill>
                  <a:schemeClr val="bg1"/>
                </a:solidFill>
              </a:rPr>
              <a:t>部件注释</a:t>
            </a:r>
            <a:endParaRPr lang="zh-CN" altLang="en-US" sz="3600" b="1" dirty="0">
              <a:solidFill>
                <a:schemeClr val="bg1"/>
              </a:solidFill>
            </a:endParaRPr>
          </a:p>
        </p:txBody>
      </p:sp>
      <p:sp>
        <p:nvSpPr>
          <p:cNvPr id="26" name="直角三角形 25"/>
          <p:cNvSpPr/>
          <p:nvPr/>
        </p:nvSpPr>
        <p:spPr>
          <a:xfrm rot="10800000">
            <a:off x="10426349" y="18554"/>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0252" y="170827"/>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0252" y="35935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53218" y="54787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19255" y="2361813"/>
            <a:ext cx="3364641" cy="2693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6454" y="2361813"/>
            <a:ext cx="3390294" cy="2713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3766471" y="5553512"/>
            <a:ext cx="3842344" cy="369332"/>
          </a:xfrm>
          <a:prstGeom prst="rect">
            <a:avLst/>
          </a:prstGeom>
          <a:noFill/>
        </p:spPr>
        <p:txBody>
          <a:bodyPr wrap="square" rtlCol="0">
            <a:spAutoFit/>
          </a:bodyPr>
          <a:lstStyle/>
          <a:p>
            <a:r>
              <a:rPr lang="zh-CN" altLang="en-US" b="1" dirty="0" smtClean="0"/>
              <a:t>在字段出新建字段</a:t>
            </a:r>
            <a:endParaRPr lang="zh-CN" altLang="en-US" b="1" dirty="0"/>
          </a:p>
        </p:txBody>
      </p:sp>
      <p:sp>
        <p:nvSpPr>
          <p:cNvPr id="15" name="TextBox 14"/>
          <p:cNvSpPr txBox="1"/>
          <p:nvPr/>
        </p:nvSpPr>
        <p:spPr>
          <a:xfrm>
            <a:off x="8126454" y="5553512"/>
            <a:ext cx="3840461" cy="646331"/>
          </a:xfrm>
          <a:prstGeom prst="rect">
            <a:avLst/>
          </a:prstGeom>
          <a:noFill/>
        </p:spPr>
        <p:txBody>
          <a:bodyPr wrap="square" rtlCol="0">
            <a:spAutoFit/>
          </a:bodyPr>
          <a:lstStyle/>
          <a:p>
            <a:r>
              <a:rPr lang="zh-CN" altLang="en-US" b="1" dirty="0" smtClean="0"/>
              <a:t>在配置中为具体的配置添加不同的字段</a:t>
            </a:r>
            <a:endParaRPr lang="zh-CN" altLang="en-US" b="1"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871538"/>
            <a:ext cx="12192000" cy="5986463"/>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sp>
        <p:nvSpPr>
          <p:cNvPr id="3" name="直角三角形 2"/>
          <p:cNvSpPr/>
          <p:nvPr/>
        </p:nvSpPr>
        <p:spPr>
          <a:xfrm>
            <a:off x="11741150" y="446088"/>
            <a:ext cx="450850" cy="425450"/>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 name="矩形 3"/>
          <p:cNvSpPr/>
          <p:nvPr/>
        </p:nvSpPr>
        <p:spPr>
          <a:xfrm>
            <a:off x="11741150" y="0"/>
            <a:ext cx="450850" cy="422275"/>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 name="直角三角形 4"/>
          <p:cNvSpPr/>
          <p:nvPr/>
        </p:nvSpPr>
        <p:spPr>
          <a:xfrm>
            <a:off x="11291888" y="-4762"/>
            <a:ext cx="449263" cy="427038"/>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直角三角形 5"/>
          <p:cNvSpPr/>
          <p:nvPr/>
        </p:nvSpPr>
        <p:spPr>
          <a:xfrm rot="5400000">
            <a:off x="10864056" y="7144"/>
            <a:ext cx="450850" cy="427038"/>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直角三角形 6"/>
          <p:cNvSpPr/>
          <p:nvPr/>
        </p:nvSpPr>
        <p:spPr>
          <a:xfrm rot="10800000">
            <a:off x="10426700" y="0"/>
            <a:ext cx="449263" cy="427038"/>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260350" y="152400"/>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 name="矩形 8"/>
          <p:cNvSpPr/>
          <p:nvPr/>
        </p:nvSpPr>
        <p:spPr>
          <a:xfrm>
            <a:off x="260350" y="341313"/>
            <a:ext cx="463550" cy="133350"/>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254000" y="528638"/>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298" name="文本框 10"/>
          <p:cNvSpPr txBox="1"/>
          <p:nvPr/>
        </p:nvSpPr>
        <p:spPr>
          <a:xfrm>
            <a:off x="865188" y="68263"/>
            <a:ext cx="792162" cy="460375"/>
          </a:xfrm>
          <a:prstGeom prst="rect">
            <a:avLst/>
          </a:prstGeom>
          <a:noFill/>
          <a:ln w="9525">
            <a:noFill/>
          </a:ln>
        </p:spPr>
        <p:txBody>
          <a:bodyPr wrap="none" anchor="t">
            <a:spAutoFit/>
          </a:bodyPr>
          <a:p>
            <a:r>
              <a:rPr lang="zh-CN" altLang="en-US" sz="2400" dirty="0">
                <a:solidFill>
                  <a:srgbClr val="2C70AE"/>
                </a:solidFill>
                <a:latin typeface="华文琥珀" panose="02010800040101010101" pitchFamily="2" charset="-122"/>
                <a:ea typeface="华文琥珀" panose="02010800040101010101" pitchFamily="2" charset="-122"/>
              </a:rPr>
              <a:t>提问</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3" name="椭圆 12"/>
          <p:cNvSpPr/>
          <p:nvPr/>
        </p:nvSpPr>
        <p:spPr>
          <a:xfrm>
            <a:off x="1657350" y="1917065"/>
            <a:ext cx="3273425" cy="3252788"/>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300" name="文本框 22"/>
          <p:cNvSpPr txBox="1"/>
          <p:nvPr/>
        </p:nvSpPr>
        <p:spPr>
          <a:xfrm>
            <a:off x="2499360" y="3159125"/>
            <a:ext cx="1588770" cy="768350"/>
          </a:xfrm>
          <a:prstGeom prst="rect">
            <a:avLst/>
          </a:prstGeom>
          <a:noFill/>
          <a:ln w="9525">
            <a:noFill/>
          </a:ln>
        </p:spPr>
        <p:txBody>
          <a:bodyPr wrap="none" anchor="t">
            <a:spAutoFit/>
          </a:bodyPr>
          <a:p>
            <a:r>
              <a:rPr lang="zh-CN" altLang="en-US" sz="4400" b="1" dirty="0">
                <a:solidFill>
                  <a:schemeClr val="bg1"/>
                </a:solidFill>
                <a:latin typeface="Calibri" panose="020F0502020204030204" charset="0"/>
                <a:ea typeface="宋体" panose="02010600030101010101" pitchFamily="2" charset="-122"/>
              </a:rPr>
              <a:t>提问</a:t>
            </a:r>
            <a:r>
              <a:rPr lang="en-US" altLang="zh-CN" sz="4400" b="1" dirty="0">
                <a:solidFill>
                  <a:schemeClr val="bg1"/>
                </a:solidFill>
                <a:latin typeface="Calibri" panose="020F0502020204030204" charset="0"/>
                <a:ea typeface="宋体" panose="02010600030101010101" pitchFamily="2" charset="-122"/>
              </a:rPr>
              <a:t>5</a:t>
            </a:r>
            <a:endParaRPr lang="en-US" altLang="zh-CN" sz="4400" b="1" dirty="0">
              <a:solidFill>
                <a:schemeClr val="bg1"/>
              </a:solidFill>
              <a:latin typeface="Calibri" panose="020F0502020204030204" charset="0"/>
              <a:ea typeface="宋体" panose="02010600030101010101" pitchFamily="2" charset="-122"/>
            </a:endParaRPr>
          </a:p>
        </p:txBody>
      </p:sp>
      <p:sp>
        <p:nvSpPr>
          <p:cNvPr id="26" name="直角三角形 25"/>
          <p:cNvSpPr/>
          <p:nvPr/>
        </p:nvSpPr>
        <p:spPr>
          <a:xfrm rot="10800000">
            <a:off x="10426700" y="19050"/>
            <a:ext cx="449263" cy="427038"/>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矩形 26"/>
          <p:cNvSpPr/>
          <p:nvPr/>
        </p:nvSpPr>
        <p:spPr>
          <a:xfrm>
            <a:off x="260350" y="171450"/>
            <a:ext cx="463550" cy="133350"/>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矩形 27"/>
          <p:cNvSpPr/>
          <p:nvPr/>
        </p:nvSpPr>
        <p:spPr>
          <a:xfrm>
            <a:off x="260350" y="358775"/>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9" name="矩形 28"/>
          <p:cNvSpPr/>
          <p:nvPr/>
        </p:nvSpPr>
        <p:spPr>
          <a:xfrm>
            <a:off x="254000" y="547688"/>
            <a:ext cx="463550" cy="13493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椭圆 15"/>
          <p:cNvSpPr/>
          <p:nvPr/>
        </p:nvSpPr>
        <p:spPr>
          <a:xfrm>
            <a:off x="5956300" y="2520950"/>
            <a:ext cx="279400" cy="296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306" name="文本框 19"/>
          <p:cNvSpPr txBox="1"/>
          <p:nvPr/>
        </p:nvSpPr>
        <p:spPr>
          <a:xfrm>
            <a:off x="6296025" y="2520950"/>
            <a:ext cx="4579620" cy="645160"/>
          </a:xfrm>
          <a:prstGeom prst="rect">
            <a:avLst/>
          </a:prstGeom>
          <a:noFill/>
          <a:ln w="9525">
            <a:noFill/>
          </a:ln>
        </p:spPr>
        <p:txBody>
          <a:bodyPr wrap="square" anchor="t">
            <a:spAutoFit/>
          </a:bodyPr>
          <a:p>
            <a:pPr algn="just"/>
            <a:r>
              <a:rPr lang="zh-CN" altLang="zh-CN" dirty="0">
                <a:solidFill>
                  <a:schemeClr val="bg1"/>
                </a:solidFill>
                <a:latin typeface="微软雅黑" panose="020B0503020204020204" pitchFamily="34" charset="-122"/>
                <a:ea typeface="微软雅黑" panose="020B0503020204020204" pitchFamily="34" charset="-122"/>
                <a:sym typeface="+mn-ea"/>
              </a:rPr>
              <a:t>移动设备的Viewport是否大于浏览器可视区域？ 简述一下为什么</a:t>
            </a:r>
            <a:endParaRPr lang="zh-CN" altLang="zh-CN" dirty="0">
              <a:solidFill>
                <a:schemeClr val="bg1"/>
              </a:solidFill>
              <a:latin typeface="微软雅黑" panose="020B0503020204020204" pitchFamily="34" charset="-122"/>
              <a:ea typeface="微软雅黑" panose="020B0503020204020204" pitchFamily="34" charset="-122"/>
              <a:sym typeface="+mn-ea"/>
            </a:endParaRPr>
          </a:p>
        </p:txBody>
      </p:sp>
      <p:sp>
        <p:nvSpPr>
          <p:cNvPr id="12307" name="文本框 11"/>
          <p:cNvSpPr txBox="1"/>
          <p:nvPr/>
        </p:nvSpPr>
        <p:spPr>
          <a:xfrm>
            <a:off x="6296025" y="3557588"/>
            <a:ext cx="4130675" cy="1168400"/>
          </a:xfrm>
          <a:prstGeom prst="rect">
            <a:avLst/>
          </a:prstGeom>
          <a:noFill/>
          <a:ln w="9525">
            <a:noFill/>
          </a:ln>
        </p:spPr>
        <p:txBody>
          <a:bodyPr wrap="square" anchor="t">
            <a:spAutoFit/>
          </a:bodyPr>
          <a:p>
            <a:r>
              <a:rPr lang="zh-CN" altLang="zh-CN" b="1" dirty="0">
                <a:latin typeface="Calibri" panose="020F0502020204030204" charset="0"/>
                <a:ea typeface="宋体" panose="02010600030101010101" pitchFamily="2" charset="-122"/>
                <a:sym typeface="+mn-ea"/>
              </a:rPr>
              <a:t>大于浏览器可视区域，由于移动设备的分辨率较低，为了显示完全所以需要很高的Viewport</a:t>
            </a:r>
            <a:endParaRPr lang="zh-CN" altLang="zh-CN" sz="1600" b="1" dirty="0">
              <a:latin typeface="Calibri" panose="020F0502020204030204" charset="0"/>
              <a:ea typeface="宋体" panose="02010600030101010101" pitchFamily="2" charset="-122"/>
              <a:sym typeface="+mn-ea"/>
            </a:endParaRPr>
          </a:p>
          <a:p>
            <a:endParaRPr lang="zh-CN" altLang="en-US" sz="1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000" fill="hold">
                                          <p:stCondLst>
                                            <p:cond delay="0"/>
                                          </p:stCondLst>
                                        </p:cTn>
                                        <p:tgtEl>
                                          <p:spTgt spid="12307"/>
                                        </p:tgtEl>
                                        <p:attrNameLst>
                                          <p:attrName>style.visibility</p:attrName>
                                        </p:attrNameLst>
                                      </p:cBhvr>
                                      <p:to>
                                        <p:strVal val="visible"/>
                                      </p:to>
                                    </p:set>
                                    <p:anim calcmode="lin" valueType="num">
                                      <p:cBhvr additive="base">
                                        <p:cTn id="7" dur="1000" fill="hold"/>
                                        <p:tgtEl>
                                          <p:spTgt spid="12307"/>
                                        </p:tgtEl>
                                        <p:attrNameLst>
                                          <p:attrName>ppt_x</p:attrName>
                                        </p:attrNameLst>
                                      </p:cBhvr>
                                      <p:tavLst>
                                        <p:tav tm="0">
                                          <p:val>
                                            <p:strVal val="#ppt_x"/>
                                          </p:val>
                                        </p:tav>
                                        <p:tav tm="100000">
                                          <p:val>
                                            <p:strVal val="#ppt_x"/>
                                          </p:val>
                                        </p:tav>
                                      </p:tavLst>
                                    </p:anim>
                                    <p:anim calcmode="lin" valueType="num">
                                      <p:cBhvr additive="base">
                                        <p:cTn id="8" dur="1000" fill="hold"/>
                                        <p:tgtEl>
                                          <p:spTgt spid="123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58129" y="55768"/>
            <a:ext cx="1402080" cy="460375"/>
          </a:xfrm>
          <a:prstGeom prst="rect">
            <a:avLst/>
          </a:prstGeom>
          <a:noFill/>
        </p:spPr>
        <p:txBody>
          <a:bodyPr wrap="none" rtlCol="0">
            <a:spAutoFit/>
          </a:bodyPr>
          <a:lstStyle/>
          <a:p>
            <a:r>
              <a:rPr lang="zh-CN" altLang="en-US" sz="2400" dirty="0">
                <a:solidFill>
                  <a:srgbClr val="2C70AE"/>
                </a:solidFill>
                <a:latin typeface="华文琥珀" panose="02010800040101010101" pitchFamily="2" charset="-122"/>
                <a:ea typeface="华文琥珀" panose="02010800040101010101" pitchFamily="2" charset="-122"/>
              </a:rPr>
              <a:t>元件面板</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14" name="矩形 13"/>
          <p:cNvSpPr/>
          <p:nvPr/>
        </p:nvSpPr>
        <p:spPr>
          <a:xfrm>
            <a:off x="-66675" y="871563"/>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p:nvPr/>
        </p:nvCxnSpPr>
        <p:spPr>
          <a:xfrm>
            <a:off x="1218489" y="1379944"/>
            <a:ext cx="0" cy="9124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77315" y="1379855"/>
            <a:ext cx="7952740" cy="1198880"/>
          </a:xfrm>
          <a:prstGeom prst="rect">
            <a:avLst/>
          </a:prstGeom>
          <a:noFill/>
        </p:spPr>
        <p:txBody>
          <a:bodyPr wrap="square" rtlCol="0">
            <a:spAutoFit/>
          </a:bodyPr>
          <a:lstStyle/>
          <a:p>
            <a:pPr algn="l"/>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通过部件面板，你可以使用Axure内建的部件库，也可以下载并导入第三方部件库，或者管理自己的自定义部件库。</a:t>
            </a:r>
            <a:endParaRPr lang="zh-CN" altLang="en-US" b="1" dirty="0" smtClean="0">
              <a:solidFill>
                <a:schemeClr val="bg1"/>
              </a:solidFill>
              <a:latin typeface="微软雅黑" panose="020B0503020204020204" pitchFamily="34" charset="-122"/>
              <a:ea typeface="微软雅黑" panose="020B0503020204020204" pitchFamily="34" charset="-122"/>
            </a:endParaRPr>
          </a:p>
          <a:p>
            <a:pPr algn="l"/>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在默认显示的线框图部件库中包含基本元件、表单元件、菜单和表格，以及标记元件4个类别</a:t>
            </a:r>
            <a:endParaRPr lang="zh-CN" altLang="en-US" b="1" dirty="0" smtClean="0">
              <a:solidFill>
                <a:schemeClr val="bg1"/>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1"/>
          <a:stretch>
            <a:fillRect/>
          </a:stretch>
        </p:blipFill>
        <p:spPr>
          <a:xfrm>
            <a:off x="4001135" y="3434080"/>
            <a:ext cx="2561590" cy="2675890"/>
          </a:xfrm>
          <a:prstGeom prst="rect">
            <a:avLst/>
          </a:prstGeom>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871563"/>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直角三角形 2"/>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5163" y="67660"/>
            <a:ext cx="1402080" cy="46037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小组分工</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20" name="文本框 19"/>
          <p:cNvSpPr txBox="1"/>
          <p:nvPr/>
        </p:nvSpPr>
        <p:spPr>
          <a:xfrm>
            <a:off x="4646930" y="2076450"/>
            <a:ext cx="7363460" cy="3415030"/>
          </a:xfrm>
          <a:prstGeom prst="rect">
            <a:avLst/>
          </a:prstGeom>
          <a:noFill/>
        </p:spPr>
        <p:txBody>
          <a:bodyPr wrap="square" rtlCol="0">
            <a:spAutoFit/>
          </a:bodyPr>
          <a:lstStyle/>
          <a:p>
            <a:pPr algn="just"/>
            <a:r>
              <a:rPr lang="zh-CN" sz="2400" dirty="0" smtClean="0">
                <a:solidFill>
                  <a:schemeClr val="bg1"/>
                </a:solidFill>
                <a:latin typeface="微软雅黑" panose="020B0503020204020204" pitchFamily="34" charset="-122"/>
                <a:ea typeface="微软雅黑" panose="020B0503020204020204" pitchFamily="34" charset="-122"/>
              </a:rPr>
              <a:t>陈伟峰：第</a:t>
            </a:r>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a:t>
            </a:r>
            <a:r>
              <a:rPr lang="en-US" altLang="zh-CN" sz="2400" dirty="0" smtClean="0">
                <a:solidFill>
                  <a:schemeClr val="bg1"/>
                </a:solidFill>
                <a:latin typeface="微软雅黑" panose="020B0503020204020204" pitchFamily="34" charset="-122"/>
                <a:ea typeface="微软雅黑" panose="020B0503020204020204" pitchFamily="34" charset="-122"/>
              </a:rPr>
              <a:t>2</a:t>
            </a:r>
            <a:r>
              <a:rPr lang="zh-CN" altLang="en-US" sz="2400" dirty="0" smtClean="0">
                <a:solidFill>
                  <a:schemeClr val="bg1"/>
                </a:solidFill>
                <a:latin typeface="微软雅黑" panose="020B0503020204020204" pitchFamily="34" charset="-122"/>
                <a:ea typeface="微软雅黑" panose="020B0503020204020204" pitchFamily="34" charset="-122"/>
              </a:rPr>
              <a:t>章节以及</a:t>
            </a:r>
            <a:r>
              <a:rPr lang="en-US" altLang="zh-CN" sz="2400" dirty="0" smtClean="0">
                <a:solidFill>
                  <a:schemeClr val="bg1"/>
                </a:solidFill>
                <a:latin typeface="微软雅黑" panose="020B0503020204020204" pitchFamily="34" charset="-122"/>
                <a:ea typeface="微软雅黑" panose="020B0503020204020204" pitchFamily="34" charset="-122"/>
              </a:rPr>
              <a:t>PPT</a:t>
            </a:r>
            <a:r>
              <a:rPr lang="zh-CN" altLang="en-US" sz="2400" dirty="0" smtClean="0">
                <a:solidFill>
                  <a:schemeClr val="bg1"/>
                </a:solidFill>
                <a:latin typeface="微软雅黑" panose="020B0503020204020204" pitchFamily="34" charset="-122"/>
                <a:ea typeface="微软雅黑" panose="020B0503020204020204" pitchFamily="34" charset="-122"/>
              </a:rPr>
              <a:t>整合排版 </a:t>
            </a:r>
            <a:r>
              <a:rPr lang="en-US" altLang="zh-CN" sz="2400" dirty="0" smtClean="0">
                <a:solidFill>
                  <a:schemeClr val="bg1"/>
                </a:solidFill>
                <a:latin typeface="微软雅黑" panose="020B0503020204020204" pitchFamily="34" charset="-122"/>
                <a:ea typeface="微软雅黑" panose="020B0503020204020204" pitchFamily="34" charset="-122"/>
              </a:rPr>
              <a:t>——95.2</a:t>
            </a:r>
            <a:endParaRPr lang="zh-CN" altLang="en-US" sz="2400" dirty="0" smtClean="0">
              <a:solidFill>
                <a:schemeClr val="bg1"/>
              </a:solidFill>
              <a:latin typeface="微软雅黑" panose="020B0503020204020204" pitchFamily="34" charset="-122"/>
              <a:ea typeface="微软雅黑" panose="020B0503020204020204" pitchFamily="34" charset="-122"/>
            </a:endParaRPr>
          </a:p>
          <a:p>
            <a:pPr algn="just"/>
            <a:endParaRPr lang="zh-CN" altLang="en-US" sz="2400" dirty="0" smtClean="0">
              <a:solidFill>
                <a:schemeClr val="bg1"/>
              </a:solidFill>
              <a:latin typeface="微软雅黑" panose="020B0503020204020204" pitchFamily="34" charset="-122"/>
              <a:ea typeface="微软雅黑" panose="020B0503020204020204" pitchFamily="34" charset="-122"/>
            </a:endParaRPr>
          </a:p>
          <a:p>
            <a:pPr algn="just"/>
            <a:r>
              <a:rPr lang="zh-CN" altLang="en-US" sz="2400" dirty="0" smtClean="0">
                <a:solidFill>
                  <a:schemeClr val="bg1"/>
                </a:solidFill>
                <a:latin typeface="微软雅黑" panose="020B0503020204020204" pitchFamily="34" charset="-122"/>
                <a:ea typeface="微软雅黑" panose="020B0503020204020204" pitchFamily="34" charset="-122"/>
              </a:rPr>
              <a:t>程天珂：第</a:t>
            </a:r>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a:t>
            </a:r>
            <a:r>
              <a:rPr lang="en-US" altLang="zh-CN" sz="2400" dirty="0" smtClean="0">
                <a:solidFill>
                  <a:schemeClr val="bg1"/>
                </a:solidFill>
                <a:latin typeface="微软雅黑" panose="020B0503020204020204" pitchFamily="34" charset="-122"/>
                <a:ea typeface="微软雅黑" panose="020B0503020204020204" pitchFamily="34" charset="-122"/>
              </a:rPr>
              <a:t>4</a:t>
            </a:r>
            <a:r>
              <a:rPr lang="zh-CN" altLang="en-US" sz="2400" dirty="0" smtClean="0">
                <a:solidFill>
                  <a:schemeClr val="bg1"/>
                </a:solidFill>
                <a:latin typeface="微软雅黑" panose="020B0503020204020204" pitchFamily="34" charset="-122"/>
                <a:ea typeface="微软雅黑" panose="020B0503020204020204" pitchFamily="34" charset="-122"/>
              </a:rPr>
              <a:t>章节                           </a:t>
            </a:r>
            <a:r>
              <a:rPr lang="en-US" altLang="zh-CN" sz="2400" dirty="0" smtClean="0">
                <a:solidFill>
                  <a:schemeClr val="bg1"/>
                </a:solidFill>
                <a:latin typeface="微软雅黑" panose="020B0503020204020204" pitchFamily="34" charset="-122"/>
                <a:ea typeface="微软雅黑" panose="020B0503020204020204" pitchFamily="34" charset="-122"/>
              </a:rPr>
              <a:t>——94.9</a:t>
            </a:r>
            <a:endParaRPr lang="zh-CN" altLang="en-US" sz="2400" dirty="0" smtClean="0">
              <a:solidFill>
                <a:schemeClr val="bg1"/>
              </a:solidFill>
              <a:latin typeface="微软雅黑" panose="020B0503020204020204" pitchFamily="34" charset="-122"/>
              <a:ea typeface="微软雅黑" panose="020B0503020204020204" pitchFamily="34" charset="-122"/>
            </a:endParaRPr>
          </a:p>
          <a:p>
            <a:pPr algn="just"/>
            <a:endParaRPr lang="zh-CN" altLang="en-US" sz="2400" dirty="0" smtClean="0">
              <a:solidFill>
                <a:schemeClr val="bg1"/>
              </a:solidFill>
              <a:latin typeface="微软雅黑" panose="020B0503020204020204" pitchFamily="34" charset="-122"/>
              <a:ea typeface="微软雅黑" panose="020B0503020204020204" pitchFamily="34" charset="-122"/>
            </a:endParaRPr>
          </a:p>
          <a:p>
            <a:pPr algn="just"/>
            <a:r>
              <a:rPr lang="zh-CN" altLang="en-US" sz="2400" dirty="0" smtClean="0">
                <a:solidFill>
                  <a:schemeClr val="bg1"/>
                </a:solidFill>
                <a:latin typeface="微软雅黑" panose="020B0503020204020204" pitchFamily="34" charset="-122"/>
                <a:ea typeface="微软雅黑" panose="020B0503020204020204" pitchFamily="34" charset="-122"/>
              </a:rPr>
              <a:t>邓晰   ：第</a:t>
            </a:r>
            <a:r>
              <a:rPr lang="en-US" altLang="zh-CN" sz="2400" dirty="0" smtClean="0">
                <a:solidFill>
                  <a:schemeClr val="bg1"/>
                </a:solidFill>
                <a:latin typeface="微软雅黑" panose="020B0503020204020204" pitchFamily="34" charset="-122"/>
                <a:ea typeface="微软雅黑" panose="020B0503020204020204" pitchFamily="34" charset="-122"/>
              </a:rPr>
              <a:t>5</a:t>
            </a:r>
            <a:r>
              <a:rPr lang="zh-CN" altLang="en-US" sz="2400" dirty="0" smtClean="0">
                <a:solidFill>
                  <a:schemeClr val="bg1"/>
                </a:solidFill>
                <a:latin typeface="微软雅黑" panose="020B0503020204020204" pitchFamily="34" charset="-122"/>
                <a:ea typeface="微软雅黑" panose="020B0503020204020204" pitchFamily="34" charset="-122"/>
              </a:rPr>
              <a:t>，</a:t>
            </a:r>
            <a:r>
              <a:rPr lang="en-US" altLang="zh-CN" sz="2400" dirty="0" smtClean="0">
                <a:solidFill>
                  <a:schemeClr val="bg1"/>
                </a:solidFill>
                <a:latin typeface="微软雅黑" panose="020B0503020204020204" pitchFamily="34" charset="-122"/>
                <a:ea typeface="微软雅黑" panose="020B0503020204020204" pitchFamily="34" charset="-122"/>
              </a:rPr>
              <a:t>6</a:t>
            </a:r>
            <a:r>
              <a:rPr lang="zh-CN" altLang="en-US" sz="2400" dirty="0" smtClean="0">
                <a:solidFill>
                  <a:schemeClr val="bg1"/>
                </a:solidFill>
                <a:latin typeface="微软雅黑" panose="020B0503020204020204" pitchFamily="34" charset="-122"/>
                <a:ea typeface="微软雅黑" panose="020B0503020204020204" pitchFamily="34" charset="-122"/>
              </a:rPr>
              <a:t>章节                           </a:t>
            </a:r>
            <a:r>
              <a:rPr lang="en-US" altLang="zh-CN" sz="2400" dirty="0" smtClean="0">
                <a:solidFill>
                  <a:schemeClr val="bg1"/>
                </a:solidFill>
                <a:latin typeface="微软雅黑" panose="020B0503020204020204" pitchFamily="34" charset="-122"/>
                <a:ea typeface="微软雅黑" panose="020B0503020204020204" pitchFamily="34" charset="-122"/>
              </a:rPr>
              <a:t>——95.0</a:t>
            </a:r>
            <a:endParaRPr lang="zh-CN" altLang="en-US" sz="2400" dirty="0" smtClean="0">
              <a:solidFill>
                <a:schemeClr val="bg1"/>
              </a:solidFill>
              <a:latin typeface="微软雅黑" panose="020B0503020204020204" pitchFamily="34" charset="-122"/>
              <a:ea typeface="微软雅黑" panose="020B0503020204020204" pitchFamily="34" charset="-122"/>
            </a:endParaRPr>
          </a:p>
          <a:p>
            <a:pPr algn="just"/>
            <a:endParaRPr lang="zh-CN" altLang="en-US" sz="2400" dirty="0" smtClean="0">
              <a:solidFill>
                <a:schemeClr val="bg1"/>
              </a:solidFill>
              <a:latin typeface="微软雅黑" panose="020B0503020204020204" pitchFamily="34" charset="-122"/>
              <a:ea typeface="微软雅黑" panose="020B0503020204020204" pitchFamily="34" charset="-122"/>
            </a:endParaRPr>
          </a:p>
          <a:p>
            <a:pPr algn="just"/>
            <a:r>
              <a:rPr lang="zh-CN" altLang="en-US" sz="2400" dirty="0" smtClean="0">
                <a:solidFill>
                  <a:schemeClr val="bg1"/>
                </a:solidFill>
                <a:latin typeface="微软雅黑" panose="020B0503020204020204" pitchFamily="34" charset="-122"/>
                <a:ea typeface="微软雅黑" panose="020B0503020204020204" pitchFamily="34" charset="-122"/>
              </a:rPr>
              <a:t>诸葛志相：第</a:t>
            </a:r>
            <a:r>
              <a:rPr lang="en-US" altLang="zh-CN" sz="2400" dirty="0" smtClean="0">
                <a:solidFill>
                  <a:schemeClr val="bg1"/>
                </a:solidFill>
                <a:latin typeface="微软雅黑" panose="020B0503020204020204" pitchFamily="34" charset="-122"/>
                <a:ea typeface="微软雅黑" panose="020B0503020204020204" pitchFamily="34" charset="-122"/>
              </a:rPr>
              <a:t>7</a:t>
            </a:r>
            <a:r>
              <a:rPr lang="zh-CN" altLang="en-US" sz="2400" dirty="0" smtClean="0">
                <a:solidFill>
                  <a:schemeClr val="bg1"/>
                </a:solidFill>
                <a:latin typeface="微软雅黑" panose="020B0503020204020204" pitchFamily="34" charset="-122"/>
                <a:ea typeface="微软雅黑" panose="020B0503020204020204" pitchFamily="34" charset="-122"/>
              </a:rPr>
              <a:t>，</a:t>
            </a:r>
            <a:r>
              <a:rPr lang="en-US" altLang="zh-CN" sz="2400" dirty="0" smtClean="0">
                <a:solidFill>
                  <a:schemeClr val="bg1"/>
                </a:solidFill>
                <a:latin typeface="微软雅黑" panose="020B0503020204020204" pitchFamily="34" charset="-122"/>
                <a:ea typeface="微软雅黑" panose="020B0503020204020204" pitchFamily="34" charset="-122"/>
              </a:rPr>
              <a:t>8</a:t>
            </a:r>
            <a:r>
              <a:rPr lang="zh-CN" altLang="en-US" sz="2400" dirty="0" smtClean="0">
                <a:solidFill>
                  <a:schemeClr val="bg1"/>
                </a:solidFill>
                <a:latin typeface="微软雅黑" panose="020B0503020204020204" pitchFamily="34" charset="-122"/>
                <a:ea typeface="微软雅黑" panose="020B0503020204020204" pitchFamily="34" charset="-122"/>
              </a:rPr>
              <a:t>，</a:t>
            </a:r>
            <a:r>
              <a:rPr lang="en-US" altLang="zh-CN" sz="2400" dirty="0" smtClean="0">
                <a:solidFill>
                  <a:schemeClr val="bg1"/>
                </a:solidFill>
                <a:latin typeface="微软雅黑" panose="020B0503020204020204" pitchFamily="34" charset="-122"/>
                <a:ea typeface="微软雅黑" panose="020B0503020204020204" pitchFamily="34" charset="-122"/>
              </a:rPr>
              <a:t>9</a:t>
            </a:r>
            <a:r>
              <a:rPr lang="zh-CN" altLang="en-US" sz="2400" dirty="0" smtClean="0">
                <a:solidFill>
                  <a:schemeClr val="bg1"/>
                </a:solidFill>
                <a:latin typeface="微软雅黑" panose="020B0503020204020204" pitchFamily="34" charset="-122"/>
                <a:ea typeface="微软雅黑" panose="020B0503020204020204" pitchFamily="34" charset="-122"/>
              </a:rPr>
              <a:t>章节                  </a:t>
            </a:r>
            <a:r>
              <a:rPr lang="en-US" altLang="zh-CN" sz="2400" dirty="0" smtClean="0">
                <a:solidFill>
                  <a:schemeClr val="bg1"/>
                </a:solidFill>
                <a:latin typeface="微软雅黑" panose="020B0503020204020204" pitchFamily="34" charset="-122"/>
                <a:ea typeface="微软雅黑" panose="020B0503020204020204" pitchFamily="34" charset="-122"/>
              </a:rPr>
              <a:t>——95.1</a:t>
            </a:r>
            <a:endParaRPr lang="zh-CN" altLang="en-US" sz="2400" dirty="0" smtClean="0">
              <a:solidFill>
                <a:schemeClr val="bg1"/>
              </a:solidFill>
              <a:latin typeface="微软雅黑" panose="020B0503020204020204" pitchFamily="34" charset="-122"/>
              <a:ea typeface="微软雅黑" panose="020B0503020204020204" pitchFamily="34" charset="-122"/>
            </a:endParaRPr>
          </a:p>
          <a:p>
            <a:pPr algn="just"/>
            <a:endParaRPr lang="zh-CN" altLang="en-US" sz="2400" dirty="0" smtClean="0">
              <a:solidFill>
                <a:schemeClr val="bg1"/>
              </a:solidFill>
              <a:latin typeface="微软雅黑" panose="020B0503020204020204" pitchFamily="34" charset="-122"/>
              <a:ea typeface="微软雅黑" panose="020B0503020204020204" pitchFamily="34" charset="-122"/>
            </a:endParaRPr>
          </a:p>
          <a:p>
            <a:pPr algn="just"/>
            <a:r>
              <a:rPr lang="zh-CN" altLang="en-US" sz="2400" dirty="0" smtClean="0">
                <a:solidFill>
                  <a:schemeClr val="bg1"/>
                </a:solidFill>
                <a:latin typeface="微软雅黑" panose="020B0503020204020204" pitchFamily="34" charset="-122"/>
                <a:ea typeface="微软雅黑" panose="020B0503020204020204" pitchFamily="34" charset="-122"/>
              </a:rPr>
              <a:t>庄毓勋：第</a:t>
            </a:r>
            <a:r>
              <a:rPr lang="en-US" altLang="zh-CN" sz="2400" dirty="0" smtClean="0">
                <a:solidFill>
                  <a:schemeClr val="bg1"/>
                </a:solidFill>
                <a:latin typeface="微软雅黑" panose="020B0503020204020204" pitchFamily="34" charset="-122"/>
                <a:ea typeface="微软雅黑" panose="020B0503020204020204" pitchFamily="34" charset="-122"/>
              </a:rPr>
              <a:t>10</a:t>
            </a:r>
            <a:r>
              <a:rPr lang="zh-CN" altLang="en-US" sz="2400" dirty="0" smtClean="0">
                <a:solidFill>
                  <a:schemeClr val="bg1"/>
                </a:solidFill>
                <a:latin typeface="微软雅黑" panose="020B0503020204020204" pitchFamily="34" charset="-122"/>
                <a:ea typeface="微软雅黑" panose="020B0503020204020204" pitchFamily="34" charset="-122"/>
              </a:rPr>
              <a:t>，</a:t>
            </a:r>
            <a:r>
              <a:rPr lang="en-US" altLang="zh-CN" sz="2400" dirty="0" smtClean="0">
                <a:solidFill>
                  <a:schemeClr val="bg1"/>
                </a:solidFill>
                <a:latin typeface="微软雅黑" panose="020B0503020204020204" pitchFamily="34" charset="-122"/>
                <a:ea typeface="微软雅黑" panose="020B0503020204020204" pitchFamily="34" charset="-122"/>
              </a:rPr>
              <a:t>11</a:t>
            </a:r>
            <a:r>
              <a:rPr lang="zh-CN" altLang="en-US" sz="2400" dirty="0" smtClean="0">
                <a:solidFill>
                  <a:schemeClr val="bg1"/>
                </a:solidFill>
                <a:latin typeface="微软雅黑" panose="020B0503020204020204" pitchFamily="34" charset="-122"/>
                <a:ea typeface="微软雅黑" panose="020B0503020204020204" pitchFamily="34" charset="-122"/>
              </a:rPr>
              <a:t>，</a:t>
            </a:r>
            <a:r>
              <a:rPr lang="en-US" altLang="zh-CN" sz="2400" dirty="0" smtClean="0">
                <a:solidFill>
                  <a:schemeClr val="bg1"/>
                </a:solidFill>
                <a:latin typeface="微软雅黑" panose="020B0503020204020204" pitchFamily="34" charset="-122"/>
                <a:ea typeface="微软雅黑" panose="020B0503020204020204" pitchFamily="34" charset="-122"/>
              </a:rPr>
              <a:t>12</a:t>
            </a:r>
            <a:r>
              <a:rPr lang="zh-CN" altLang="en-US" sz="2400" dirty="0" smtClean="0">
                <a:solidFill>
                  <a:schemeClr val="bg1"/>
                </a:solidFill>
                <a:latin typeface="微软雅黑" panose="020B0503020204020204" pitchFamily="34" charset="-122"/>
                <a:ea typeface="微软雅黑" panose="020B0503020204020204" pitchFamily="34" charset="-122"/>
              </a:rPr>
              <a:t>章节               </a:t>
            </a:r>
            <a:r>
              <a:rPr lang="en-US" altLang="zh-CN" sz="2400" dirty="0" smtClean="0">
                <a:solidFill>
                  <a:schemeClr val="bg1"/>
                </a:solidFill>
                <a:latin typeface="微软雅黑" panose="020B0503020204020204" pitchFamily="34" charset="-122"/>
                <a:ea typeface="微软雅黑" panose="020B0503020204020204" pitchFamily="34" charset="-122"/>
              </a:rPr>
              <a:t>——95.3</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1243330" y="2238375"/>
            <a:ext cx="3274060" cy="3252470"/>
            <a:chOff x="3663" y="3510"/>
            <a:chExt cx="5156" cy="5122"/>
          </a:xfrm>
        </p:grpSpPr>
        <p:sp>
          <p:nvSpPr>
            <p:cNvPr id="13" name="椭圆 12"/>
            <p:cNvSpPr/>
            <p:nvPr/>
          </p:nvSpPr>
          <p:spPr>
            <a:xfrm>
              <a:off x="3663" y="3510"/>
              <a:ext cx="5156" cy="5123"/>
            </a:xfrm>
            <a:prstGeom prst="ellipse">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4329" y="5466"/>
              <a:ext cx="3824" cy="1210"/>
            </a:xfrm>
            <a:prstGeom prst="rect">
              <a:avLst/>
            </a:prstGeom>
            <a:noFill/>
          </p:spPr>
          <p:txBody>
            <a:bodyPr wrap="none" rtlCol="0">
              <a:spAutoFit/>
            </a:bodyPr>
            <a:lstStyle/>
            <a:p>
              <a:r>
                <a:rPr lang="zh-CN" altLang="en-US" sz="4400" b="1" dirty="0" smtClean="0">
                  <a:solidFill>
                    <a:schemeClr val="bg1"/>
                  </a:solidFill>
                </a:rPr>
                <a:t>小组分工</a:t>
              </a:r>
              <a:endParaRPr lang="zh-CN" altLang="en-US" sz="4400" b="1" dirty="0">
                <a:solidFill>
                  <a:schemeClr val="bg1"/>
                </a:solidFill>
              </a:endParaRPr>
            </a:p>
          </p:txBody>
        </p:sp>
      </p:grpSp>
      <p:sp>
        <p:nvSpPr>
          <p:cNvPr id="26" name="直角三角形 25"/>
          <p:cNvSpPr/>
          <p:nvPr/>
        </p:nvSpPr>
        <p:spPr>
          <a:xfrm rot="10800000">
            <a:off x="10426349" y="18554"/>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0252" y="170827"/>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0252" y="35935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53218" y="54787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871563"/>
            <a:ext cx="12191999" cy="5985802"/>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直角三角形 2"/>
          <p:cNvSpPr/>
          <p:nvPr/>
        </p:nvSpPr>
        <p:spPr>
          <a:xfrm>
            <a:off x="11741833" y="445376"/>
            <a:ext cx="450167" cy="426822"/>
          </a:xfrm>
          <a:prstGeom prst="rtTriangle">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741832" y="0"/>
            <a:ext cx="450167" cy="422031"/>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a:off x="11291665" y="-4791"/>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rot="5400000">
            <a:off x="10864844" y="6881"/>
            <a:ext cx="450167" cy="426822"/>
          </a:xfrm>
          <a:prstGeom prst="rtTriangle">
            <a:avLst/>
          </a:prstGeom>
          <a:solidFill>
            <a:srgbClr val="8FD152"/>
          </a:solidFill>
          <a:ln>
            <a:solidFill>
              <a:srgbClr val="8FD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rot="10800000">
            <a:off x="10426349" y="0"/>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0252" y="15227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60252" y="34079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3218" y="529325"/>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65163" y="67660"/>
            <a:ext cx="1402080" cy="460375"/>
          </a:xfrm>
          <a:prstGeom prst="rect">
            <a:avLst/>
          </a:prstGeom>
          <a:noFill/>
        </p:spPr>
        <p:txBody>
          <a:bodyPr wrap="none" rtlCol="0">
            <a:spAutoFit/>
          </a:bodyPr>
          <a:lstStyle/>
          <a:p>
            <a:r>
              <a:rPr lang="zh-CN" altLang="en-US" sz="2400" dirty="0" smtClean="0">
                <a:solidFill>
                  <a:srgbClr val="2C70AE"/>
                </a:solidFill>
                <a:latin typeface="华文琥珀" panose="02010800040101010101" pitchFamily="2" charset="-122"/>
                <a:ea typeface="华文琥珀" panose="02010800040101010101" pitchFamily="2" charset="-122"/>
              </a:rPr>
              <a:t>参考文献</a:t>
            </a:r>
            <a:endParaRPr lang="zh-CN" altLang="en-US" sz="2400" dirty="0">
              <a:solidFill>
                <a:srgbClr val="2C70AE"/>
              </a:solidFill>
              <a:latin typeface="华文琥珀" panose="02010800040101010101" pitchFamily="2" charset="-122"/>
              <a:ea typeface="华文琥珀" panose="02010800040101010101" pitchFamily="2" charset="-122"/>
            </a:endParaRPr>
          </a:p>
        </p:txBody>
      </p:sp>
      <p:sp>
        <p:nvSpPr>
          <p:cNvPr id="20" name="文本框 19"/>
          <p:cNvSpPr txBox="1"/>
          <p:nvPr/>
        </p:nvSpPr>
        <p:spPr>
          <a:xfrm>
            <a:off x="1127760" y="1915795"/>
            <a:ext cx="8703945" cy="829945"/>
          </a:xfrm>
          <a:prstGeom prst="rect">
            <a:avLst/>
          </a:prstGeom>
          <a:noFill/>
        </p:spPr>
        <p:txBody>
          <a:bodyPr wrap="square" rtlCol="0">
            <a:spAutoFit/>
          </a:bodyPr>
          <a:lstStyle/>
          <a:p>
            <a:pPr algn="just"/>
            <a:r>
              <a:rPr lang="zh-CN" altLang="en-US" sz="2400" dirty="0" smtClean="0">
                <a:solidFill>
                  <a:schemeClr val="bg1"/>
                </a:solidFill>
                <a:latin typeface="微软雅黑" panose="020B0503020204020204" pitchFamily="34" charset="-122"/>
                <a:ea typeface="微软雅黑" panose="020B0503020204020204" pitchFamily="34" charset="-122"/>
              </a:rPr>
              <a:t>《</a:t>
            </a:r>
            <a:r>
              <a:rPr lang="en-US" sz="2400" dirty="0" smtClean="0">
                <a:solidFill>
                  <a:schemeClr val="bg1"/>
                </a:solidFill>
                <a:latin typeface="微软雅黑" panose="020B0503020204020204" pitchFamily="34" charset="-122"/>
                <a:ea typeface="微软雅黑" panose="020B0503020204020204" pitchFamily="34" charset="-122"/>
              </a:rPr>
              <a:t>Axure RP 8-</a:t>
            </a:r>
            <a:r>
              <a:rPr lang="zh-CN" altLang="en-US" sz="2400" dirty="0" smtClean="0">
                <a:solidFill>
                  <a:schemeClr val="bg1"/>
                </a:solidFill>
                <a:latin typeface="微软雅黑" panose="020B0503020204020204" pitchFamily="34" charset="-122"/>
                <a:ea typeface="微软雅黑" panose="020B0503020204020204" pitchFamily="34" charset="-122"/>
              </a:rPr>
              <a:t>网站和</a:t>
            </a:r>
            <a:r>
              <a:rPr lang="en-US" altLang="zh-CN" sz="2400" dirty="0" smtClean="0">
                <a:solidFill>
                  <a:schemeClr val="bg1"/>
                </a:solidFill>
                <a:latin typeface="微软雅黑" panose="020B0503020204020204" pitchFamily="34" charset="-122"/>
                <a:ea typeface="微软雅黑" panose="020B0503020204020204" pitchFamily="34" charset="-122"/>
              </a:rPr>
              <a:t>APP</a:t>
            </a:r>
            <a:r>
              <a:rPr lang="zh-CN" altLang="en-US" sz="2400" dirty="0" smtClean="0">
                <a:solidFill>
                  <a:schemeClr val="bg1"/>
                </a:solidFill>
                <a:latin typeface="微软雅黑" panose="020B0503020204020204" pitchFamily="34" charset="-122"/>
                <a:ea typeface="微软雅黑" panose="020B0503020204020204" pitchFamily="34" charset="-122"/>
              </a:rPr>
              <a:t>原型制作从入门到精通》</a:t>
            </a:r>
            <a:endParaRPr lang="zh-CN" altLang="en-US" sz="2400" dirty="0" smtClean="0">
              <a:solidFill>
                <a:schemeClr val="bg1"/>
              </a:solidFill>
              <a:latin typeface="微软雅黑" panose="020B0503020204020204" pitchFamily="34" charset="-122"/>
              <a:ea typeface="微软雅黑" panose="020B0503020204020204" pitchFamily="34" charset="-122"/>
            </a:endParaRPr>
          </a:p>
          <a:p>
            <a:pPr algn="just"/>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人民邮电出版社</a:t>
            </a:r>
            <a:r>
              <a:rPr lang="en-US" altLang="zh-CN" sz="2400" dirty="0" smtClean="0">
                <a:solidFill>
                  <a:schemeClr val="bg1"/>
                </a:solidFill>
                <a:latin typeface="微软雅黑" panose="020B0503020204020204" pitchFamily="34" charset="-122"/>
                <a:ea typeface="微软雅黑" panose="020B0503020204020204" pitchFamily="34" charset="-122"/>
              </a:rPr>
              <a:t>——ISBN 978-7-115-41593-6</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26" name="直角三角形 25"/>
          <p:cNvSpPr/>
          <p:nvPr/>
        </p:nvSpPr>
        <p:spPr>
          <a:xfrm rot="10800000">
            <a:off x="10426349" y="18554"/>
            <a:ext cx="450167" cy="426822"/>
          </a:xfrm>
          <a:prstGeom prst="rtTriangl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0252" y="170827"/>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0252" y="359353"/>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53218" y="547879"/>
            <a:ext cx="464234" cy="134328"/>
          </a:xfrm>
          <a:prstGeom prst="rect">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1"/>
          <p:cNvSpPr/>
          <p:nvPr/>
        </p:nvSpPr>
        <p:spPr>
          <a:xfrm flipV="1">
            <a:off x="4797079" y="3712699"/>
            <a:ext cx="2546254" cy="1252024"/>
          </a:xfrm>
          <a:prstGeom prst="trapezoid">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685732" y="211016"/>
            <a:ext cx="4768948" cy="4600135"/>
          </a:xfrm>
          <a:prstGeom prst="ellipse">
            <a:avLst/>
          </a:prstGeom>
          <a:solidFill>
            <a:srgbClr val="2C7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梯形 3"/>
          <p:cNvSpPr/>
          <p:nvPr/>
        </p:nvSpPr>
        <p:spPr>
          <a:xfrm flipV="1">
            <a:off x="5277137" y="4964723"/>
            <a:ext cx="1586137" cy="2414955"/>
          </a:xfrm>
          <a:prstGeom prst="trapezoid">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635301" y="5322277"/>
            <a:ext cx="2869807" cy="464234"/>
          </a:xfrm>
          <a:prstGeom prst="rect">
            <a:avLst/>
          </a:prstGeom>
          <a:solidFill>
            <a:srgbClr val="8FD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368013" y="6077829"/>
            <a:ext cx="3404381" cy="467751"/>
          </a:xfrm>
          <a:prstGeom prst="rect">
            <a:avLst/>
          </a:prstGeom>
          <a:solidFill>
            <a:srgbClr val="8FD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flipV="1">
            <a:off x="6696222" y="5786511"/>
            <a:ext cx="808886" cy="153572"/>
          </a:xfrm>
          <a:prstGeom prst="rtTriangle">
            <a:avLst/>
          </a:prstGeom>
          <a:solidFill>
            <a:srgbClr val="2C7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flipH="1">
            <a:off x="4368012" y="5924257"/>
            <a:ext cx="1076184" cy="139504"/>
          </a:xfrm>
          <a:prstGeom prst="rtTriangle">
            <a:avLst/>
          </a:prstGeom>
          <a:solidFill>
            <a:srgbClr val="2C7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4368012" y="3157524"/>
            <a:ext cx="34043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883803" y="1532197"/>
            <a:ext cx="4026808" cy="1446550"/>
          </a:xfrm>
          <a:prstGeom prst="rect">
            <a:avLst/>
          </a:prstGeom>
          <a:noFill/>
        </p:spPr>
        <p:txBody>
          <a:bodyPr wrap="none" rtlCol="0">
            <a:spAutoFit/>
          </a:bodyPr>
          <a:lstStyle/>
          <a:p>
            <a:r>
              <a:rPr lang="en-US" altLang="zh-CN" sz="8800" b="1" dirty="0" smtClean="0">
                <a:solidFill>
                  <a:schemeClr val="bg1"/>
                </a:solidFill>
              </a:rPr>
              <a:t>THANKS</a:t>
            </a:r>
            <a:endParaRPr lang="zh-CN" altLang="en-US" sz="8800" b="1"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rot="7424275">
            <a:off x="3601522" y="264778"/>
            <a:ext cx="5171474" cy="6535186"/>
          </a:xfrm>
          <a:custGeom>
            <a:avLst/>
            <a:gdLst>
              <a:gd name="connsiteX0" fmla="*/ 627111 w 5171474"/>
              <a:gd name="connsiteY0" fmla="*/ 4996729 h 6535186"/>
              <a:gd name="connsiteX1" fmla="*/ 897662 w 5171474"/>
              <a:gd name="connsiteY1" fmla="*/ 1161078 h 6535186"/>
              <a:gd name="connsiteX2" fmla="*/ 2035001 w 5171474"/>
              <a:gd name="connsiteY2" fmla="*/ 842612 h 6535186"/>
              <a:gd name="connsiteX3" fmla="*/ 2039894 w 5171474"/>
              <a:gd name="connsiteY3" fmla="*/ 842985 h 6535186"/>
              <a:gd name="connsiteX4" fmla="*/ 2462358 w 5171474"/>
              <a:gd name="connsiteY4" fmla="*/ 0 h 6535186"/>
              <a:gd name="connsiteX5" fmla="*/ 2993565 w 5171474"/>
              <a:gd name="connsiteY5" fmla="*/ 1059970 h 6535186"/>
              <a:gd name="connsiteX6" fmla="*/ 3023336 w 5171474"/>
              <a:gd name="connsiteY6" fmla="*/ 1071461 h 6535186"/>
              <a:gd name="connsiteX7" fmla="*/ 4544363 w 5171474"/>
              <a:gd name="connsiteY7" fmla="*/ 2380499 h 6535186"/>
              <a:gd name="connsiteX8" fmla="*/ 4273812 w 5171474"/>
              <a:gd name="connsiteY8" fmla="*/ 6216151 h 6535186"/>
              <a:gd name="connsiteX9" fmla="*/ 627111 w 5171474"/>
              <a:gd name="connsiteY9" fmla="*/ 4996729 h 6535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71474" h="6535186">
                <a:moveTo>
                  <a:pt x="627111" y="4996729"/>
                </a:moveTo>
                <a:cubicBezTo>
                  <a:pt x="-305187" y="3600809"/>
                  <a:pt x="-184058" y="1883530"/>
                  <a:pt x="897662" y="1161078"/>
                </a:cubicBezTo>
                <a:cubicBezTo>
                  <a:pt x="1235699" y="935311"/>
                  <a:pt x="1627542" y="833413"/>
                  <a:pt x="2035001" y="842612"/>
                </a:cubicBezTo>
                <a:lnTo>
                  <a:pt x="2039894" y="842985"/>
                </a:lnTo>
                <a:lnTo>
                  <a:pt x="2462358" y="0"/>
                </a:lnTo>
                <a:lnTo>
                  <a:pt x="2993565" y="1059970"/>
                </a:lnTo>
                <a:lnTo>
                  <a:pt x="3023336" y="1071461"/>
                </a:lnTo>
                <a:cubicBezTo>
                  <a:pt x="3594545" y="1321758"/>
                  <a:pt x="4136483" y="1769784"/>
                  <a:pt x="4544363" y="2380499"/>
                </a:cubicBezTo>
                <a:cubicBezTo>
                  <a:pt x="5476661" y="3776419"/>
                  <a:pt x="5355532" y="5493699"/>
                  <a:pt x="4273812" y="6216151"/>
                </a:cubicBezTo>
                <a:cubicBezTo>
                  <a:pt x="3192092" y="6938603"/>
                  <a:pt x="1559409" y="6392649"/>
                  <a:pt x="627111" y="4996729"/>
                </a:cubicBezTo>
                <a:close/>
              </a:path>
            </a:pathLst>
          </a:custGeom>
          <a:solidFill>
            <a:srgbClr val="2C70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69723" y="1922780"/>
            <a:ext cx="3449342" cy="1107996"/>
          </a:xfrm>
          <a:prstGeom prst="rect">
            <a:avLst/>
          </a:prstGeom>
          <a:noFill/>
        </p:spPr>
        <p:txBody>
          <a:bodyPr wrap="none" rtlCol="0">
            <a:spAutoFit/>
          </a:bodyPr>
          <a:lstStyle/>
          <a:p>
            <a:r>
              <a:rPr lang="en-US" altLang="zh-CN" sz="6600" b="1" dirty="0" smtClean="0">
                <a:solidFill>
                  <a:schemeClr val="bg1"/>
                </a:solidFill>
                <a:latin typeface="微软雅黑" panose="020B0503020204020204" pitchFamily="34" charset="-122"/>
                <a:ea typeface="微软雅黑" panose="020B0503020204020204" pitchFamily="34" charset="-122"/>
              </a:rPr>
              <a:t>PART  </a:t>
            </a:r>
            <a:r>
              <a:rPr lang="en-US" altLang="zh-CN" sz="6600" b="1" dirty="0">
                <a:solidFill>
                  <a:srgbClr val="8FD152"/>
                </a:solidFill>
                <a:latin typeface="微软雅黑" panose="020B0503020204020204" pitchFamily="34" charset="-122"/>
                <a:ea typeface="微软雅黑" panose="020B0503020204020204" pitchFamily="34" charset="-122"/>
              </a:rPr>
              <a:t>2</a:t>
            </a:r>
            <a:endParaRPr lang="zh-CN" altLang="en-US" sz="6600" b="1" dirty="0">
              <a:solidFill>
                <a:srgbClr val="8FD152"/>
              </a:solidFill>
              <a:latin typeface="微软雅黑" panose="020B0503020204020204" pitchFamily="34" charset="-122"/>
              <a:ea typeface="微软雅黑" panose="020B0503020204020204" pitchFamily="34" charset="-122"/>
            </a:endParaRPr>
          </a:p>
        </p:txBody>
      </p:sp>
      <p:sp>
        <p:nvSpPr>
          <p:cNvPr id="4" name="文本框 3"/>
          <p:cNvSpPr txBox="1"/>
          <p:nvPr/>
        </p:nvSpPr>
        <p:spPr>
          <a:xfrm flipH="1">
            <a:off x="3788418" y="3178731"/>
            <a:ext cx="4011128" cy="706755"/>
          </a:xfrm>
          <a:prstGeom prst="rect">
            <a:avLst/>
          </a:prstGeom>
          <a:noFill/>
        </p:spPr>
        <p:txBody>
          <a:bodyPr wrap="square" rtlCol="0">
            <a:spAutoFit/>
          </a:bodyP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母 版 基 础</a:t>
            </a:r>
            <a:endParaRPr lang="zh-CN" altLang="en-US" sz="4000" b="1" dirty="0" smtClean="0">
              <a:solidFill>
                <a:schemeClr val="bg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069723" y="3017897"/>
            <a:ext cx="35803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069723" y="3954106"/>
            <a:ext cx="35803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6861</Words>
  <Application>WPS 演示</Application>
  <PresentationFormat>宽屏</PresentationFormat>
  <Paragraphs>606</Paragraphs>
  <Slides>82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82</vt:i4>
      </vt:variant>
    </vt:vector>
  </HeadingPairs>
  <TitlesOfParts>
    <vt:vector size="93" baseType="lpstr">
      <vt:lpstr>Arial</vt:lpstr>
      <vt:lpstr>宋体</vt:lpstr>
      <vt:lpstr>Wingdings</vt:lpstr>
      <vt:lpstr>微软雅黑</vt:lpstr>
      <vt:lpstr>华文琥珀</vt:lpstr>
      <vt:lpstr>等线 Light</vt:lpstr>
      <vt:lpstr>Wingdings</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qianwen</dc:creator>
  <cp:lastModifiedBy>Arturia</cp:lastModifiedBy>
  <cp:revision>49</cp:revision>
  <dcterms:created xsi:type="dcterms:W3CDTF">2015-06-03T08:39:00Z</dcterms:created>
  <dcterms:modified xsi:type="dcterms:W3CDTF">2018-11-04T09:07:20Z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