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323" r:id="rId5"/>
    <p:sldId id="326" r:id="rId6"/>
    <p:sldId id="277" r:id="rId7"/>
    <p:sldId id="325" r:id="rId8"/>
    <p:sldId id="274" r:id="rId9"/>
    <p:sldId id="275" r:id="rId10"/>
    <p:sldId id="354" r:id="rId11"/>
    <p:sldId id="355" r:id="rId12"/>
    <p:sldId id="356" r:id="rId13"/>
    <p:sldId id="278" r:id="rId14"/>
    <p:sldId id="358" r:id="rId15"/>
    <p:sldId id="359" r:id="rId16"/>
    <p:sldId id="360" r:id="rId17"/>
    <p:sldId id="365" r:id="rId18"/>
    <p:sldId id="366" r:id="rId19"/>
    <p:sldId id="367" r:id="rId20"/>
    <p:sldId id="368" r:id="rId21"/>
    <p:sldId id="29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78F"/>
    <a:srgbClr val="238DED"/>
    <a:srgbClr val="D4D2D3"/>
    <a:srgbClr val="1FABF1"/>
    <a:srgbClr val="20CDF0"/>
    <a:srgbClr val="277FE9"/>
    <a:srgbClr val="3378DD"/>
    <a:srgbClr val="2165C9"/>
    <a:srgbClr val="DFDDDE"/>
    <a:srgbClr val="CFCD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8" autoAdjust="0"/>
  </p:normalViewPr>
  <p:slideViewPr>
    <p:cSldViewPr snapToGrid="0">
      <p:cViewPr varScale="1">
        <p:scale>
          <a:sx n="105" d="100"/>
          <a:sy n="105" d="100"/>
        </p:scale>
        <p:origin x="798" y="132"/>
      </p:cViewPr>
      <p:guideLst>
        <p:guide orient="horz" pos="2134"/>
        <p:guide pos="376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A2B54-6606-476A-9C22-384023786D9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21462-D095-4E59-A8AC-4FBA96965AB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pic>
        <p:nvPicPr>
          <p:cNvPr id="7" name="图片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4.xml"/><Relationship Id="rId4" Type="http://schemas.openxmlformats.org/officeDocument/2006/relationships/image" Target="../media/image7.jpe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7.jpe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484495" y="2841625"/>
            <a:ext cx="5111115" cy="583565"/>
          </a:xfrm>
          <a:prstGeom prst="rect">
            <a:avLst/>
          </a:prstGeom>
          <a:ln>
            <a:noFill/>
          </a:ln>
        </p:spPr>
        <p:txBody>
          <a:bodyPr wrap="square">
            <a:spAutoFit/>
          </a:bodyPr>
          <a:lstStyle/>
          <a:p>
            <a:r>
              <a:rPr lang="zh-CN" altLang="en-US"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设立愿景：场景和设计需求</a:t>
            </a:r>
            <a:endPar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矩形 20"/>
          <p:cNvSpPr/>
          <p:nvPr/>
        </p:nvSpPr>
        <p:spPr>
          <a:xfrm>
            <a:off x="5484376" y="3466350"/>
            <a:ext cx="4497824" cy="645160"/>
          </a:xfrm>
          <a:prstGeom prst="rect">
            <a:avLst/>
          </a:prstGeom>
          <a:ln>
            <a:noFill/>
          </a:ln>
        </p:spPr>
        <p:txBody>
          <a:bodyPr wrap="square">
            <a:spAutoFit/>
          </a:bodyPr>
          <a:lstStyle/>
          <a:p>
            <a:r>
              <a:rPr lang="zh-CN" altLang="pt-BR" sz="1200" dirty="0">
                <a:latin typeface="Open Sans" panose="020B0606030504020204" pitchFamily="34" charset="0"/>
                <a:ea typeface="宋体" panose="02010600030101010101" pitchFamily="2" charset="-122"/>
                <a:cs typeface="Open Sans" panose="020B0606030504020204" pitchFamily="34" charset="0"/>
              </a:rPr>
              <a:t>接下来的两部分讲的是整个方法的关键部分：如何利用对用户的理解来制订设计方案，既能让用户满意、对用户有所激发，同时又能完成商业目标，突破技术上的限制。</a:t>
            </a:r>
            <a:endParaRPr lang="zh-CN" altLang="pt-BR" sz="1200" dirty="0">
              <a:latin typeface="Open Sans" panose="020B0606030504020204" pitchFamily="34" charset="0"/>
              <a:ea typeface="宋体" panose="02010600030101010101" pitchFamily="2" charset="-122"/>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03</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par>
                                    <p:cTn id="47" presetID="22" presetClass="entr" presetSubtype="8" fill="hold" grpId="0" nodeType="withEffect">
                                      <p:stCondLst>
                                        <p:cond delay="175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21" grpId="0"/>
          <p:bldP spid="14" grpId="0" animBg="1"/>
          <p:bldP spid="16" grpId="0" animBg="1"/>
          <p:bldP spid="17" grpId="0" animBg="1"/>
          <p:bldP spid="18" grpId="0" animBg="1"/>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par>
                                    <p:cTn id="47" presetID="22" presetClass="entr" presetSubtype="8" fill="hold" grpId="0" nodeType="withEffect">
                                      <p:stCondLst>
                                        <p:cond delay="175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21" grpId="0"/>
          <p:bldP spid="14" grpId="0" animBg="1"/>
          <p:bldP spid="16" grpId="0" animBg="1"/>
          <p:bldP spid="17" grpId="0" animBg="1"/>
          <p:bldP spid="18" grpId="0" animBg="1"/>
          <p:bldP spid="19"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userDrawn="1"/>
        </p:nvSpPr>
        <p:spPr>
          <a:xfrm>
            <a:off x="1727200" y="436245"/>
            <a:ext cx="3881120" cy="460375"/>
          </a:xfrm>
          <a:prstGeom prst="rect">
            <a:avLst/>
          </a:prstGeom>
        </p:spPr>
        <p:txBody>
          <a:bodyPr wrap="square">
            <a:spAutoFit/>
          </a:bodyPr>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基于人物模型的场景</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54238" y="1983455"/>
            <a:ext cx="3194340" cy="2129560"/>
          </a:xfrm>
          <a:prstGeom prst="rect">
            <a:avLst/>
          </a:prstGeom>
          <a:effectLst>
            <a:outerShdw blurRad="50800" dist="38100" dir="5400000" algn="t" rotWithShape="0">
              <a:prstClr val="black">
                <a:alpha val="40000"/>
              </a:prstClr>
            </a:outerShdw>
          </a:effectLst>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180" y="1981769"/>
            <a:ext cx="3197752" cy="2125743"/>
          </a:xfrm>
          <a:prstGeom prst="rect">
            <a:avLst/>
          </a:prstGeom>
          <a:effectLst>
            <a:outerShdw blurRad="50800" dist="38100" dir="5400000" algn="t" rotWithShape="0">
              <a:prstClr val="black">
                <a:alpha val="40000"/>
              </a:prstClr>
            </a:outerShdw>
          </a:effectLst>
        </p:spPr>
      </p:pic>
      <p:sp>
        <p:nvSpPr>
          <p:cNvPr id="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921385" y="4978400"/>
            <a:ext cx="3037205" cy="1198880"/>
          </a:xfrm>
          <a:prstGeom prst="rect">
            <a:avLst/>
          </a:prstGeom>
        </p:spPr>
        <p:txBody>
          <a:bodyPr wrap="square">
            <a:spAutoFit/>
          </a:bodyPr>
          <a:p>
            <a:pPr fontAlgn="auto">
              <a:lnSpc>
                <a:spcPct val="100000"/>
              </a:lnSpc>
            </a:pPr>
            <a:r>
              <a:rPr lang="en-US"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基于人物模型的场景是用叙事的方式简明地描述运用产品或服务来实现具体目标的一个或 多个人物模型。.</a:t>
            </a:r>
            <a:endParaRPr lang="en-US"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527550" y="4963795"/>
            <a:ext cx="3136265" cy="1198880"/>
          </a:xfrm>
          <a:prstGeom prst="rect">
            <a:avLst/>
          </a:prstGeom>
        </p:spPr>
        <p:txBody>
          <a:bodyPr wrap="square">
            <a:spAutoFit/>
          </a:bodyPr>
          <a:p>
            <a:pPr fontAlgn="auto">
              <a:lnSpc>
                <a:spcPct val="100000"/>
              </a:lnSpc>
            </a:pPr>
            <a:r>
              <a:rPr lang="en-US"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场景能够捕捉随时间而出现的用户与产品、环境或系统之间的非语言对话，以及交互功能 的结构和行为。</a:t>
            </a:r>
            <a:endParaRPr lang="en-US"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970520" y="4978400"/>
            <a:ext cx="3080385" cy="922020"/>
          </a:xfrm>
          <a:prstGeom prst="rect">
            <a:avLst/>
          </a:prstGeom>
        </p:spPr>
        <p:txBody>
          <a:bodyPr wrap="square">
            <a:spAutoFit/>
          </a:bodyPr>
          <a:p>
            <a:pPr fontAlgn="auto">
              <a:lnSpc>
                <a:spcPct val="100000"/>
              </a:lnSpc>
            </a:pPr>
            <a:r>
              <a:rPr lang="en-US"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场景的内容和背景是从研究阶段收集并在建模阶段分析得到的信息中推导出来的。</a:t>
            </a:r>
            <a:endParaRPr lang="en-US"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image95.png"/>
          <p:cNvPicPr>
            <a:picLocks noChangeAspect="1" noChangeArrowheads="1"/>
          </p:cNvPicPr>
          <p:nvPr/>
        </p:nvPicPr>
        <p:blipFill>
          <a:blip r:embed="rId3" cstate="print">
            <a:extLst>
              <a:ext uri="{28A0092B-C50C-407E-A947-70E740481C1C}">
                <a14:useLocalDpi xmlns:a14="http://schemas.microsoft.com/office/drawing/2010/main" val="0"/>
              </a:ext>
            </a:extLst>
          </a:blip>
          <a:srcRect b="5927"/>
          <a:stretch>
            <a:fillRect/>
          </a:stretch>
        </p:blipFill>
        <p:spPr bwMode="auto">
          <a:xfrm>
            <a:off x="3627903" y="1710846"/>
            <a:ext cx="4683856" cy="2667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14:hiddenLine>
            </a:ext>
          </a:extLst>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4528" y="1865376"/>
            <a:ext cx="3493008" cy="22128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rot="2700000">
            <a:off x="4491165" y="1847349"/>
            <a:ext cx="3586298" cy="3586298"/>
          </a:xfrm>
          <a:custGeom>
            <a:avLst/>
            <a:gdLst>
              <a:gd name="connsiteX0" fmla="*/ 0 w 4108862"/>
              <a:gd name="connsiteY0" fmla="*/ 0 h 4108862"/>
              <a:gd name="connsiteX1" fmla="*/ 551527 w 4108862"/>
              <a:gd name="connsiteY1" fmla="*/ 0 h 4108862"/>
              <a:gd name="connsiteX2" fmla="*/ 686820 w 4108862"/>
              <a:gd name="connsiteY2" fmla="*/ 65174 h 4108862"/>
              <a:gd name="connsiteX3" fmla="*/ 2004348 w 4108862"/>
              <a:gd name="connsiteY3" fmla="*/ 331171 h 4108862"/>
              <a:gd name="connsiteX4" fmla="*/ 3321876 w 4108862"/>
              <a:gd name="connsiteY4" fmla="*/ 65174 h 4108862"/>
              <a:gd name="connsiteX5" fmla="*/ 3457169 w 4108862"/>
              <a:gd name="connsiteY5" fmla="*/ 0 h 4108862"/>
              <a:gd name="connsiteX6" fmla="*/ 4108862 w 4108862"/>
              <a:gd name="connsiteY6" fmla="*/ 0 h 4108862"/>
              <a:gd name="connsiteX7" fmla="*/ 4108862 w 4108862"/>
              <a:gd name="connsiteY7" fmla="*/ 528334 h 4108862"/>
              <a:gd name="connsiteX8" fmla="*/ 4008389 w 4108862"/>
              <a:gd name="connsiteY8" fmla="*/ 736903 h 4108862"/>
              <a:gd name="connsiteX9" fmla="*/ 3742392 w 4108862"/>
              <a:gd name="connsiteY9" fmla="*/ 2054431 h 4108862"/>
              <a:gd name="connsiteX10" fmla="*/ 4008389 w 4108862"/>
              <a:gd name="connsiteY10" fmla="*/ 3371959 h 4108862"/>
              <a:gd name="connsiteX11" fmla="*/ 4108862 w 4108862"/>
              <a:gd name="connsiteY11" fmla="*/ 3580528 h 4108862"/>
              <a:gd name="connsiteX12" fmla="*/ 4108862 w 4108862"/>
              <a:gd name="connsiteY12" fmla="*/ 4108862 h 4108862"/>
              <a:gd name="connsiteX13" fmla="*/ 3568871 w 4108862"/>
              <a:gd name="connsiteY13" fmla="*/ 4108862 h 4108862"/>
              <a:gd name="connsiteX14" fmla="*/ 3321876 w 4108862"/>
              <a:gd name="connsiteY14" fmla="*/ 3989878 h 4108862"/>
              <a:gd name="connsiteX15" fmla="*/ 2004348 w 4108862"/>
              <a:gd name="connsiteY15" fmla="*/ 3723881 h 4108862"/>
              <a:gd name="connsiteX16" fmla="*/ 686820 w 4108862"/>
              <a:gd name="connsiteY16" fmla="*/ 3989878 h 4108862"/>
              <a:gd name="connsiteX17" fmla="*/ 439825 w 4108862"/>
              <a:gd name="connsiteY17" fmla="*/ 4108862 h 4108862"/>
              <a:gd name="connsiteX18" fmla="*/ 0 w 4108862"/>
              <a:gd name="connsiteY18" fmla="*/ 4108862 h 4108862"/>
              <a:gd name="connsiteX19" fmla="*/ 0 w 4108862"/>
              <a:gd name="connsiteY19" fmla="*/ 3588761 h 4108862"/>
              <a:gd name="connsiteX20" fmla="*/ 109224 w 4108862"/>
              <a:gd name="connsiteY20" fmla="*/ 3362026 h 4108862"/>
              <a:gd name="connsiteX21" fmla="*/ 375221 w 4108862"/>
              <a:gd name="connsiteY21" fmla="*/ 2044498 h 4108862"/>
              <a:gd name="connsiteX22" fmla="*/ 109224 w 4108862"/>
              <a:gd name="connsiteY22" fmla="*/ 726970 h 4108862"/>
              <a:gd name="connsiteX23" fmla="*/ 0 w 4108862"/>
              <a:gd name="connsiteY23" fmla="*/ 500235 h 4108862"/>
              <a:gd name="connsiteX24" fmla="*/ 0 w 4108862"/>
              <a:gd name="connsiteY24" fmla="*/ 0 h 4108862"/>
              <a:gd name="connsiteX25" fmla="*/ 2054431 w 4108862"/>
              <a:gd name="connsiteY25" fmla="*/ 586280 h 4108862"/>
              <a:gd name="connsiteX26" fmla="*/ 586280 w 4108862"/>
              <a:gd name="connsiteY26" fmla="*/ 2054431 h 4108862"/>
              <a:gd name="connsiteX27" fmla="*/ 2054431 w 4108862"/>
              <a:gd name="connsiteY27" fmla="*/ 3522582 h 4108862"/>
              <a:gd name="connsiteX28" fmla="*/ 3522582 w 4108862"/>
              <a:gd name="connsiteY28" fmla="*/ 2054431 h 4108862"/>
              <a:gd name="connsiteX29" fmla="*/ 2054431 w 4108862"/>
              <a:gd name="connsiteY29" fmla="*/ 586280 h 410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08862" h="4108862">
                <a:moveTo>
                  <a:pt x="0" y="0"/>
                </a:moveTo>
                <a:lnTo>
                  <a:pt x="551527" y="0"/>
                </a:lnTo>
                <a:lnTo>
                  <a:pt x="686820" y="65174"/>
                </a:lnTo>
                <a:cubicBezTo>
                  <a:pt x="1091775" y="236456"/>
                  <a:pt x="1537001" y="331171"/>
                  <a:pt x="2004348" y="331171"/>
                </a:cubicBezTo>
                <a:cubicBezTo>
                  <a:pt x="2471695" y="331171"/>
                  <a:pt x="2916921" y="236456"/>
                  <a:pt x="3321876" y="65174"/>
                </a:cubicBezTo>
                <a:lnTo>
                  <a:pt x="3457169" y="0"/>
                </a:lnTo>
                <a:lnTo>
                  <a:pt x="4108862" y="0"/>
                </a:lnTo>
                <a:lnTo>
                  <a:pt x="4108862" y="528334"/>
                </a:lnTo>
                <a:lnTo>
                  <a:pt x="4008389" y="736903"/>
                </a:lnTo>
                <a:cubicBezTo>
                  <a:pt x="3837107" y="1141858"/>
                  <a:pt x="3742392" y="1587084"/>
                  <a:pt x="3742392" y="2054431"/>
                </a:cubicBezTo>
                <a:cubicBezTo>
                  <a:pt x="3742392" y="2521778"/>
                  <a:pt x="3837107" y="2967003"/>
                  <a:pt x="4008389" y="3371959"/>
                </a:cubicBezTo>
                <a:lnTo>
                  <a:pt x="4108862" y="3580528"/>
                </a:lnTo>
                <a:lnTo>
                  <a:pt x="4108862" y="4108862"/>
                </a:lnTo>
                <a:lnTo>
                  <a:pt x="3568871" y="4108862"/>
                </a:lnTo>
                <a:lnTo>
                  <a:pt x="3321876" y="3989878"/>
                </a:lnTo>
                <a:cubicBezTo>
                  <a:pt x="2916921" y="3818596"/>
                  <a:pt x="2471695" y="3723881"/>
                  <a:pt x="2004348" y="3723881"/>
                </a:cubicBezTo>
                <a:cubicBezTo>
                  <a:pt x="1537001" y="3723881"/>
                  <a:pt x="1091775" y="3818596"/>
                  <a:pt x="686820" y="3989878"/>
                </a:cubicBezTo>
                <a:lnTo>
                  <a:pt x="439825" y="4108862"/>
                </a:lnTo>
                <a:lnTo>
                  <a:pt x="0" y="4108862"/>
                </a:lnTo>
                <a:lnTo>
                  <a:pt x="0" y="3588761"/>
                </a:lnTo>
                <a:lnTo>
                  <a:pt x="109224" y="3362026"/>
                </a:lnTo>
                <a:cubicBezTo>
                  <a:pt x="280506" y="2957071"/>
                  <a:pt x="375221" y="2511845"/>
                  <a:pt x="375221" y="2044498"/>
                </a:cubicBezTo>
                <a:cubicBezTo>
                  <a:pt x="375221" y="1577151"/>
                  <a:pt x="280506" y="1131925"/>
                  <a:pt x="109224" y="726970"/>
                </a:cubicBezTo>
                <a:lnTo>
                  <a:pt x="0" y="500235"/>
                </a:lnTo>
                <a:lnTo>
                  <a:pt x="0" y="0"/>
                </a:lnTo>
                <a:close/>
                <a:moveTo>
                  <a:pt x="2054431" y="586280"/>
                </a:moveTo>
                <a:cubicBezTo>
                  <a:pt x="1243594" y="586280"/>
                  <a:pt x="586280" y="1243594"/>
                  <a:pt x="586280" y="2054431"/>
                </a:cubicBezTo>
                <a:cubicBezTo>
                  <a:pt x="586280" y="2865268"/>
                  <a:pt x="1243594" y="3522582"/>
                  <a:pt x="2054431" y="3522582"/>
                </a:cubicBezTo>
                <a:cubicBezTo>
                  <a:pt x="2865268" y="3522582"/>
                  <a:pt x="3522582" y="2865268"/>
                  <a:pt x="3522582" y="2054431"/>
                </a:cubicBezTo>
                <a:cubicBezTo>
                  <a:pt x="3522582" y="1243594"/>
                  <a:pt x="2865268" y="586280"/>
                  <a:pt x="2054431" y="58628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椭圆 10"/>
          <p:cNvSpPr/>
          <p:nvPr/>
        </p:nvSpPr>
        <p:spPr>
          <a:xfrm>
            <a:off x="3663431" y="2875727"/>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439858" y="2893048"/>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523626" y="980641"/>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523626" y="4836445"/>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452932" y="2809116"/>
            <a:ext cx="1662764" cy="1662764"/>
          </a:xfrm>
          <a:prstGeom prst="ellipse">
            <a:avLst/>
          </a:prstGeom>
          <a:gradFill>
            <a:gsLst>
              <a:gs pos="100000">
                <a:srgbClr val="18478F"/>
              </a:gs>
              <a:gs pos="0">
                <a:srgbClr val="238DED"/>
              </a:gs>
            </a:gsLst>
            <a:lin ang="7200000" scaled="0"/>
          </a:gra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7"/>
          <p:cNvSpPr>
            <a:spLocks noEditPoints="1"/>
          </p:cNvSpPr>
          <p:nvPr/>
        </p:nvSpPr>
        <p:spPr bwMode="auto">
          <a:xfrm>
            <a:off x="5880767" y="3209080"/>
            <a:ext cx="807094" cy="787568"/>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p>
        </p:txBody>
      </p:sp>
      <p:grpSp>
        <p:nvGrpSpPr>
          <p:cNvPr id="21" name="组合 20"/>
          <p:cNvGrpSpPr/>
          <p:nvPr/>
        </p:nvGrpSpPr>
        <p:grpSpPr>
          <a:xfrm>
            <a:off x="4059549" y="3275941"/>
            <a:ext cx="627396" cy="624924"/>
            <a:chOff x="4557733" y="2434359"/>
            <a:chExt cx="512624" cy="510606"/>
          </a:xfrm>
          <a:solidFill>
            <a:schemeClr val="bg1"/>
          </a:solidFill>
        </p:grpSpPr>
        <p:sp>
          <p:nvSpPr>
            <p:cNvPr id="22" name="Freeform 7"/>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8"/>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5939340" y="1356016"/>
            <a:ext cx="574476" cy="552466"/>
            <a:chOff x="6159731" y="1864447"/>
            <a:chExt cx="469385" cy="451400"/>
          </a:xfrm>
          <a:solidFill>
            <a:schemeClr val="bg1"/>
          </a:solidFill>
        </p:grpSpPr>
        <p:sp>
          <p:nvSpPr>
            <p:cNvPr id="29" name="Oval 131"/>
            <p:cNvSpPr>
              <a:spLocks noChangeArrowheads="1"/>
            </p:cNvSpPr>
            <p:nvPr/>
          </p:nvSpPr>
          <p:spPr bwMode="auto">
            <a:xfrm>
              <a:off x="6288812" y="1864447"/>
              <a:ext cx="211223" cy="2139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endParaRPr>
            </a:p>
          </p:txBody>
        </p:sp>
        <p:sp>
          <p:nvSpPr>
            <p:cNvPr id="30" name="Freeform 134"/>
            <p:cNvSpPr/>
            <p:nvPr/>
          </p:nvSpPr>
          <p:spPr bwMode="auto">
            <a:xfrm>
              <a:off x="6159731" y="2111736"/>
              <a:ext cx="469385" cy="204111"/>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endParaRPr>
            </a:p>
          </p:txBody>
        </p:sp>
      </p:grpSp>
      <p:grpSp>
        <p:nvGrpSpPr>
          <p:cNvPr id="31" name="组合 30"/>
          <p:cNvGrpSpPr/>
          <p:nvPr/>
        </p:nvGrpSpPr>
        <p:grpSpPr>
          <a:xfrm>
            <a:off x="5939340" y="5272269"/>
            <a:ext cx="519302" cy="450063"/>
            <a:chOff x="7090992" y="4839631"/>
            <a:chExt cx="424306" cy="367732"/>
          </a:xfrm>
          <a:solidFill>
            <a:schemeClr val="bg1"/>
          </a:solidFill>
        </p:grpSpPr>
        <p:sp>
          <p:nvSpPr>
            <p:cNvPr id="32"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3"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4"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5"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grpSp>
        <p:nvGrpSpPr>
          <p:cNvPr id="36" name="组合 35"/>
          <p:cNvGrpSpPr/>
          <p:nvPr/>
        </p:nvGrpSpPr>
        <p:grpSpPr>
          <a:xfrm>
            <a:off x="7890684" y="3319480"/>
            <a:ext cx="478012" cy="473085"/>
            <a:chOff x="4270293" y="4090633"/>
            <a:chExt cx="390570" cy="386543"/>
          </a:xfrm>
          <a:solidFill>
            <a:schemeClr val="bg1"/>
          </a:solidFill>
        </p:grpSpPr>
        <p:sp>
          <p:nvSpPr>
            <p:cNvPr id="37" name="Freeform 136"/>
            <p:cNvSpPr/>
            <p:nvPr/>
          </p:nvSpPr>
          <p:spPr bwMode="auto">
            <a:xfrm>
              <a:off x="4270293" y="4307258"/>
              <a:ext cx="390570" cy="169918"/>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8" name="Freeform 137"/>
            <p:cNvSpPr>
              <a:spLocks noEditPoints="1"/>
            </p:cNvSpPr>
            <p:nvPr/>
          </p:nvSpPr>
          <p:spPr bwMode="auto">
            <a:xfrm>
              <a:off x="4270293" y="4090633"/>
              <a:ext cx="390570" cy="224678"/>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sp>
        <p:nvSpPr>
          <p:cNvPr id="3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890608" y="1767693"/>
            <a:ext cx="3350072" cy="1076325"/>
          </a:xfrm>
          <a:prstGeom prst="rect">
            <a:avLst/>
          </a:prstGeom>
        </p:spPr>
        <p:txBody>
          <a:bodyPr wrap="square">
            <a:spAutoFit/>
          </a:bodyPr>
          <a:lstStyle/>
          <a:p>
            <a:pPr fontAlgn="auto">
              <a:lnSpc>
                <a:spcPct val="100000"/>
              </a:lnSpc>
            </a:pPr>
            <a:r>
              <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第一种是</a:t>
            </a:r>
            <a:r>
              <a:rPr lang="en-US" sz="1600" dirty="0">
                <a:solidFill>
                  <a:srgbClr val="FF0000"/>
                </a:solidFill>
                <a:latin typeface="Open Sans" panose="020B0606030504020204" pitchFamily="34" charset="0"/>
                <a:ea typeface="Open Sans" panose="020B0606030504020204" pitchFamily="34" charset="0"/>
                <a:cs typeface="Open Sans" panose="020B0606030504020204" pitchFamily="34" charset="0"/>
              </a:rPr>
              <a:t>情境场景</a:t>
            </a:r>
            <a:r>
              <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，用于在更高层次探索产品如何更好地服务于人 物模型的需求。情境场景在执行任何设计草图之前创建。</a:t>
            </a:r>
            <a:endPar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040056" y="1767774"/>
            <a:ext cx="3459514" cy="1076325"/>
          </a:xfrm>
          <a:prstGeom prst="rect">
            <a:avLst/>
          </a:prstGeom>
        </p:spPr>
        <p:txBody>
          <a:bodyPr wrap="square">
            <a:spAutoFit/>
          </a:bodyPr>
          <a:lstStyle/>
          <a:p>
            <a:pPr algn="l" fontAlgn="auto">
              <a:lnSpc>
                <a:spcPct val="100000"/>
              </a:lnSpc>
            </a:pPr>
            <a:r>
              <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在设计过程的不同阶段，目标导向设计的方法会采用三类基于人物模型的场景，每一类都相继有针对界面的焦点。</a:t>
            </a:r>
            <a:endPar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890608" y="4761806"/>
            <a:ext cx="3350072" cy="1076325"/>
          </a:xfrm>
          <a:prstGeom prst="rect">
            <a:avLst/>
          </a:prstGeom>
        </p:spPr>
        <p:txBody>
          <a:bodyPr wrap="square">
            <a:spAutoFit/>
          </a:bodyPr>
          <a:lstStyle/>
          <a:p>
            <a:pPr fontAlgn="auto">
              <a:lnSpc>
                <a:spcPct val="100000"/>
              </a:lnSpc>
            </a:pPr>
            <a:r>
              <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随着越来越多的细节被开发出来，关键路径场景也会反复得到优化。在此过程中，设计团队使用</a:t>
            </a:r>
            <a:r>
              <a:rPr lang="en-US" sz="1600" dirty="0">
                <a:solidFill>
                  <a:srgbClr val="FF0000"/>
                </a:solidFill>
                <a:latin typeface="Open Sans" panose="020B0606030504020204" pitchFamily="34" charset="0"/>
                <a:ea typeface="Open Sans" panose="020B0606030504020204" pitchFamily="34" charset="0"/>
                <a:cs typeface="Open Sans" panose="020B0606030504020204" pitchFamily="34" charset="0"/>
              </a:rPr>
              <a:t>验证场景</a:t>
            </a:r>
            <a:r>
              <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在各种情况下测试设计方案。</a:t>
            </a:r>
            <a:endPar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032436" y="4761806"/>
            <a:ext cx="3459514" cy="1568450"/>
          </a:xfrm>
          <a:prstGeom prst="rect">
            <a:avLst/>
          </a:prstGeom>
        </p:spPr>
        <p:txBody>
          <a:bodyPr wrap="square">
            <a:spAutoFit/>
          </a:bodyPr>
          <a:lstStyle/>
          <a:p>
            <a:pPr algn="l" fontAlgn="auto">
              <a:lnSpc>
                <a:spcPct val="100000"/>
              </a:lnSpc>
            </a:pPr>
            <a:r>
              <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一旦设计团队定义了对产品功能和数据，开发出设计框架，情境场景就被修改了。通过更详细地描述用户与产品的交互、引入设计词汇，情境场景就成为</a:t>
            </a:r>
            <a:r>
              <a:rPr lang="en-US" sz="1600" dirty="0">
                <a:solidFill>
                  <a:srgbClr val="FF0000"/>
                </a:solidFill>
                <a:latin typeface="Open Sans" panose="020B0606030504020204" pitchFamily="34" charset="0"/>
                <a:ea typeface="Open Sans" panose="020B0606030504020204" pitchFamily="34" charset="0"/>
                <a:cs typeface="Open Sans" panose="020B0606030504020204" pitchFamily="34" charset="0"/>
              </a:rPr>
              <a:t>关键路径场景</a:t>
            </a:r>
            <a:r>
              <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(key path scenario)。</a:t>
            </a:r>
            <a:endPar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矩形 3"/>
          <p:cNvSpPr/>
          <p:nvPr userDrawn="1"/>
        </p:nvSpPr>
        <p:spPr>
          <a:xfrm>
            <a:off x="1727200" y="436245"/>
            <a:ext cx="3881120" cy="460375"/>
          </a:xfrm>
          <a:prstGeom prst="rect">
            <a:avLst/>
          </a:prstGeom>
        </p:spPr>
        <p:txBody>
          <a:bodyPr wrap="square">
            <a:spAutoFit/>
          </a:bodyPr>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三类场景</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 presetClass="entr" presetSubtype="1" fill="hold" grpId="0" nodeType="withEffect">
                                  <p:stCondLst>
                                    <p:cond delay="250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0-#ppt_h/2"/>
                                          </p:val>
                                        </p:tav>
                                        <p:tav tm="100000">
                                          <p:val>
                                            <p:strVal val="#ppt_y"/>
                                          </p:val>
                                        </p:tav>
                                      </p:tavLst>
                                    </p:anim>
                                  </p:childTnLst>
                                </p:cTn>
                              </p:par>
                              <p:par>
                                <p:cTn id="14" presetID="2" presetClass="entr" presetSubtype="8" fill="hold" grpId="0" nodeType="withEffect">
                                  <p:stCondLst>
                                    <p:cond delay="250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0-#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par>
                                <p:cTn id="18" presetID="2" presetClass="entr" presetSubtype="4" fill="hold" grpId="0" nodeType="withEffect">
                                  <p:stCondLst>
                                    <p:cond delay="2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par>
                                <p:cTn id="22" presetID="2" presetClass="entr" presetSubtype="2" fill="hold" grpId="0" nodeType="withEffect">
                                  <p:stCondLst>
                                    <p:cond delay="250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par>
                                <p:cTn id="26" presetID="53" presetClass="entr" presetSubtype="16" fill="hold" grpId="0" nodeType="withEffect">
                                  <p:stCondLst>
                                    <p:cond delay="250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par>
                                <p:cTn id="31" presetID="53" presetClass="entr" presetSubtype="16" fill="hold" nodeType="withEffect">
                                  <p:stCondLst>
                                    <p:cond delay="300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par>
                                <p:cTn id="36" presetID="53" presetClass="entr" presetSubtype="16" fill="hold" nodeType="withEffect">
                                  <p:stCondLst>
                                    <p:cond delay="300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Effect transition="in" filter="fade">
                                      <p:cBhvr>
                                        <p:cTn id="40" dur="500"/>
                                        <p:tgtEl>
                                          <p:spTgt spid="21"/>
                                        </p:tgtEl>
                                      </p:cBhvr>
                                    </p:animEffect>
                                  </p:childTnLst>
                                </p:cTn>
                              </p:par>
                              <p:par>
                                <p:cTn id="41" presetID="53" presetClass="entr" presetSubtype="16" fill="hold" nodeType="withEffect">
                                  <p:stCondLst>
                                    <p:cond delay="3000"/>
                                  </p:stCondLst>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ppt_w</p:attrName>
                                        </p:attrNameLst>
                                      </p:cBhvr>
                                      <p:tavLst>
                                        <p:tav tm="0">
                                          <p:val>
                                            <p:fltVal val="0"/>
                                          </p:val>
                                        </p:tav>
                                        <p:tav tm="100000">
                                          <p:val>
                                            <p:strVal val="#ppt_w"/>
                                          </p:val>
                                        </p:tav>
                                      </p:tavLst>
                                    </p:anim>
                                    <p:anim calcmode="lin" valueType="num">
                                      <p:cBhvr>
                                        <p:cTn id="44" dur="500" fill="hold"/>
                                        <p:tgtEl>
                                          <p:spTgt spid="31"/>
                                        </p:tgtEl>
                                        <p:attrNameLst>
                                          <p:attrName>ppt_h</p:attrName>
                                        </p:attrNameLst>
                                      </p:cBhvr>
                                      <p:tavLst>
                                        <p:tav tm="0">
                                          <p:val>
                                            <p:fltVal val="0"/>
                                          </p:val>
                                        </p:tav>
                                        <p:tav tm="100000">
                                          <p:val>
                                            <p:strVal val="#ppt_h"/>
                                          </p:val>
                                        </p:tav>
                                      </p:tavLst>
                                    </p:anim>
                                    <p:animEffect transition="in" filter="fade">
                                      <p:cBhvr>
                                        <p:cTn id="45" dur="500"/>
                                        <p:tgtEl>
                                          <p:spTgt spid="31"/>
                                        </p:tgtEl>
                                      </p:cBhvr>
                                    </p:animEffect>
                                  </p:childTnLst>
                                </p:cTn>
                              </p:par>
                              <p:par>
                                <p:cTn id="46" presetID="53" presetClass="entr" presetSubtype="16" fill="hold" nodeType="withEffect">
                                  <p:stCondLst>
                                    <p:cond delay="300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par>
                                <p:cTn id="51" presetID="53" presetClass="entr" presetSubtype="16" fill="hold" grpId="0" nodeType="withEffect">
                                  <p:stCondLst>
                                    <p:cond delay="300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animEffect transition="in" filter="fade">
                                      <p:cBhvr>
                                        <p:cTn id="55" dur="500"/>
                                        <p:tgtEl>
                                          <p:spTgt spid="20"/>
                                        </p:tgtEl>
                                      </p:cBhvr>
                                    </p:animEffect>
                                  </p:childTnLst>
                                </p:cTn>
                              </p:par>
                              <p:par>
                                <p:cTn id="56" presetID="22" presetClass="entr" presetSubtype="2" fill="hold" grpId="0" nodeType="withEffect">
                                  <p:stCondLst>
                                    <p:cond delay="3000"/>
                                  </p:stCondLst>
                                  <p:childTnLst>
                                    <p:set>
                                      <p:cBhvr>
                                        <p:cTn id="57" dur="1" fill="hold">
                                          <p:stCondLst>
                                            <p:cond delay="0"/>
                                          </p:stCondLst>
                                        </p:cTn>
                                        <p:tgtEl>
                                          <p:spTgt spid="40"/>
                                        </p:tgtEl>
                                        <p:attrNameLst>
                                          <p:attrName>style.visibility</p:attrName>
                                        </p:attrNameLst>
                                      </p:cBhvr>
                                      <p:to>
                                        <p:strVal val="visible"/>
                                      </p:to>
                                    </p:set>
                                    <p:animEffect transition="in" filter="wipe(right)">
                                      <p:cBhvr>
                                        <p:cTn id="58" dur="1000"/>
                                        <p:tgtEl>
                                          <p:spTgt spid="40"/>
                                        </p:tgtEl>
                                      </p:cBhvr>
                                    </p:animEffect>
                                  </p:childTnLst>
                                </p:cTn>
                              </p:par>
                              <p:par>
                                <p:cTn id="59" presetID="22" presetClass="entr" presetSubtype="2" fill="hold" grpId="0" nodeType="withEffect">
                                  <p:stCondLst>
                                    <p:cond delay="3000"/>
                                  </p:stCondLst>
                                  <p:childTnLst>
                                    <p:set>
                                      <p:cBhvr>
                                        <p:cTn id="60" dur="1" fill="hold">
                                          <p:stCondLst>
                                            <p:cond delay="0"/>
                                          </p:stCondLst>
                                        </p:cTn>
                                        <p:tgtEl>
                                          <p:spTgt spid="42"/>
                                        </p:tgtEl>
                                        <p:attrNameLst>
                                          <p:attrName>style.visibility</p:attrName>
                                        </p:attrNameLst>
                                      </p:cBhvr>
                                      <p:to>
                                        <p:strVal val="visible"/>
                                      </p:to>
                                    </p:set>
                                    <p:animEffect transition="in" filter="wipe(right)">
                                      <p:cBhvr>
                                        <p:cTn id="61" dur="1000"/>
                                        <p:tgtEl>
                                          <p:spTgt spid="42"/>
                                        </p:tgtEl>
                                      </p:cBhvr>
                                    </p:animEffect>
                                  </p:childTnLst>
                                </p:cTn>
                              </p:par>
                              <p:par>
                                <p:cTn id="62" presetID="22" presetClass="entr" presetSubtype="8" fill="hold" grpId="0" nodeType="withEffect">
                                  <p:stCondLst>
                                    <p:cond delay="3000"/>
                                  </p:stCondLst>
                                  <p:childTnLst>
                                    <p:set>
                                      <p:cBhvr>
                                        <p:cTn id="63" dur="1" fill="hold">
                                          <p:stCondLst>
                                            <p:cond delay="0"/>
                                          </p:stCondLst>
                                        </p:cTn>
                                        <p:tgtEl>
                                          <p:spTgt spid="41"/>
                                        </p:tgtEl>
                                        <p:attrNameLst>
                                          <p:attrName>style.visibility</p:attrName>
                                        </p:attrNameLst>
                                      </p:cBhvr>
                                      <p:to>
                                        <p:strVal val="visible"/>
                                      </p:to>
                                    </p:set>
                                    <p:animEffect transition="in" filter="wipe(left)">
                                      <p:cBhvr>
                                        <p:cTn id="64" dur="1000"/>
                                        <p:tgtEl>
                                          <p:spTgt spid="41"/>
                                        </p:tgtEl>
                                      </p:cBhvr>
                                    </p:animEffect>
                                  </p:childTnLst>
                                </p:cTn>
                              </p:par>
                              <p:par>
                                <p:cTn id="65" presetID="22" presetClass="entr" presetSubtype="8" fill="hold" grpId="0" nodeType="withEffect">
                                  <p:stCondLst>
                                    <p:cond delay="3000"/>
                                  </p:stCondLst>
                                  <p:childTnLst>
                                    <p:set>
                                      <p:cBhvr>
                                        <p:cTn id="66" dur="1" fill="hold">
                                          <p:stCondLst>
                                            <p:cond delay="0"/>
                                          </p:stCondLst>
                                        </p:cTn>
                                        <p:tgtEl>
                                          <p:spTgt spid="39"/>
                                        </p:tgtEl>
                                        <p:attrNameLst>
                                          <p:attrName>style.visibility</p:attrName>
                                        </p:attrNameLst>
                                      </p:cBhvr>
                                      <p:to>
                                        <p:strVal val="visible"/>
                                      </p:to>
                                    </p:set>
                                    <p:animEffect transition="in" filter="wipe(left)">
                                      <p:cBhvr>
                                        <p:cTn id="67" dur="1000"/>
                                        <p:tgtEl>
                                          <p:spTgt spid="39"/>
                                        </p:tgtEl>
                                      </p:cBhvr>
                                    </p:animEffect>
                                  </p:childTnLst>
                                </p:cTn>
                              </p:par>
                              <p:par>
                                <p:cTn id="68" presetID="41" presetClass="entr" presetSubtype="0" fill="hold" grpId="0" nodeType="withEffect">
                                  <p:stCondLst>
                                    <p:cond delay="500"/>
                                  </p:stCondLst>
                                  <p:iterate type="lt">
                                    <p:tmPct val="10000"/>
                                  </p:iterate>
                                  <p:childTnLst>
                                    <p:set>
                                      <p:cBhvr>
                                        <p:cTn id="69" dur="1" fill="hold">
                                          <p:stCondLst>
                                            <p:cond delay="0"/>
                                          </p:stCondLst>
                                        </p:cTn>
                                        <p:tgtEl>
                                          <p:spTgt spid="4"/>
                                        </p:tgtEl>
                                        <p:attrNameLst>
                                          <p:attrName>style.visibility</p:attrName>
                                        </p:attrNameLst>
                                      </p:cBhvr>
                                      <p:to>
                                        <p:strVal val="visible"/>
                                      </p:to>
                                    </p:set>
                                    <p:anim calcmode="lin" valueType="num">
                                      <p:cBhvr>
                                        <p:cTn id="7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4"/>
                                        </p:tgtEl>
                                        <p:attrNameLst>
                                          <p:attrName>ppt_y</p:attrName>
                                        </p:attrNameLst>
                                      </p:cBhvr>
                                      <p:tavLst>
                                        <p:tav tm="0">
                                          <p:val>
                                            <p:strVal val="#ppt_y"/>
                                          </p:val>
                                        </p:tav>
                                        <p:tav tm="100000">
                                          <p:val>
                                            <p:strVal val="#ppt_y"/>
                                          </p:val>
                                        </p:tav>
                                      </p:tavLst>
                                    </p:anim>
                                    <p:anim calcmode="lin" valueType="num">
                                      <p:cBhvr>
                                        <p:cTn id="7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20" grpId="0" animBg="1"/>
      <p:bldP spid="39" grpId="0"/>
      <p:bldP spid="40" grpId="0"/>
      <p:bldP spid="41" grpId="0"/>
      <p:bldP spid="4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userDrawn="1"/>
        </p:nvSpPr>
        <p:spPr>
          <a:xfrm>
            <a:off x="1727200" y="436245"/>
            <a:ext cx="4241800" cy="460375"/>
          </a:xfrm>
          <a:prstGeom prst="rect">
            <a:avLst/>
          </a:prstGeom>
        </p:spPr>
        <p:txBody>
          <a:bodyPr wrap="square">
            <a:spAutoFit/>
          </a:bodyPr>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设计需求：交互的“什么”问题</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Freeform 5"/>
          <p:cNvSpPr/>
          <p:nvPr/>
        </p:nvSpPr>
        <p:spPr bwMode="auto">
          <a:xfrm>
            <a:off x="1523507" y="1936590"/>
            <a:ext cx="1758010" cy="1302429"/>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6" name="Freeform 6"/>
          <p:cNvSpPr/>
          <p:nvPr/>
        </p:nvSpPr>
        <p:spPr bwMode="auto">
          <a:xfrm>
            <a:off x="2866135" y="1936590"/>
            <a:ext cx="2896966" cy="1302429"/>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p>
            <a:endParaRPr lang="zh-CN" altLang="en-US"/>
          </a:p>
        </p:txBody>
      </p:sp>
      <p:sp>
        <p:nvSpPr>
          <p:cNvPr id="7" name="Freeform 7"/>
          <p:cNvSpPr/>
          <p:nvPr/>
        </p:nvSpPr>
        <p:spPr bwMode="auto">
          <a:xfrm>
            <a:off x="6651955" y="1925870"/>
            <a:ext cx="1779450" cy="1323868"/>
          </a:xfrm>
          <a:custGeom>
            <a:avLst/>
            <a:gdLst>
              <a:gd name="T0" fmla="*/ 61 w 86"/>
              <a:gd name="T1" fmla="*/ 38 h 64"/>
              <a:gd name="T2" fmla="*/ 65 w 86"/>
              <a:gd name="T3" fmla="*/ 34 h 64"/>
              <a:gd name="T4" fmla="*/ 70 w 86"/>
              <a:gd name="T5" fmla="*/ 37 h 64"/>
              <a:gd name="T6" fmla="*/ 77 w 86"/>
              <a:gd name="T7" fmla="*/ 41 h 64"/>
              <a:gd name="T8" fmla="*/ 86 w 86"/>
              <a:gd name="T9" fmla="*/ 32 h 64"/>
              <a:gd name="T10" fmla="*/ 77 w 86"/>
              <a:gd name="T11" fmla="*/ 23 h 64"/>
              <a:gd name="T12" fmla="*/ 70 w 86"/>
              <a:gd name="T13" fmla="*/ 27 h 64"/>
              <a:gd name="T14" fmla="*/ 65 w 86"/>
              <a:gd name="T15" fmla="*/ 30 h 64"/>
              <a:gd name="T16" fmla="*/ 61 w 86"/>
              <a:gd name="T17" fmla="*/ 26 h 64"/>
              <a:gd name="T18" fmla="*/ 61 w 86"/>
              <a:gd name="T19" fmla="*/ 26 h 64"/>
              <a:gd name="T20" fmla="*/ 61 w 86"/>
              <a:gd name="T21" fmla="*/ 0 h 64"/>
              <a:gd name="T22" fmla="*/ 10 w 86"/>
              <a:gd name="T23" fmla="*/ 0 h 64"/>
              <a:gd name="T24" fmla="*/ 0 w 86"/>
              <a:gd name="T25" fmla="*/ 10 h 64"/>
              <a:gd name="T26" fmla="*/ 0 w 86"/>
              <a:gd name="T27" fmla="*/ 54 h 64"/>
              <a:gd name="T28" fmla="*/ 10 w 86"/>
              <a:gd name="T29" fmla="*/ 64 h 64"/>
              <a:gd name="T30" fmla="*/ 61 w 86"/>
              <a:gd name="T31" fmla="*/ 64 h 64"/>
              <a:gd name="T32" fmla="*/ 61 w 86"/>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64">
                <a:moveTo>
                  <a:pt x="61" y="38"/>
                </a:moveTo>
                <a:cubicBezTo>
                  <a:pt x="62" y="36"/>
                  <a:pt x="63" y="34"/>
                  <a:pt x="65" y="34"/>
                </a:cubicBezTo>
                <a:cubicBezTo>
                  <a:pt x="68" y="34"/>
                  <a:pt x="69" y="36"/>
                  <a:pt x="70" y="37"/>
                </a:cubicBezTo>
                <a:cubicBezTo>
                  <a:pt x="71" y="39"/>
                  <a:pt x="74" y="41"/>
                  <a:pt x="77" y="41"/>
                </a:cubicBezTo>
                <a:cubicBezTo>
                  <a:pt x="82" y="41"/>
                  <a:pt x="86" y="37"/>
                  <a:pt x="86" y="32"/>
                </a:cubicBezTo>
                <a:cubicBezTo>
                  <a:pt x="86" y="27"/>
                  <a:pt x="82" y="23"/>
                  <a:pt x="77" y="23"/>
                </a:cubicBezTo>
                <a:cubicBezTo>
                  <a:pt x="74" y="23"/>
                  <a:pt x="71" y="25"/>
                  <a:pt x="70" y="27"/>
                </a:cubicBezTo>
                <a:cubicBezTo>
                  <a:pt x="69" y="27"/>
                  <a:pt x="68" y="30"/>
                  <a:pt x="65" y="30"/>
                </a:cubicBezTo>
                <a:cubicBezTo>
                  <a:pt x="63" y="30"/>
                  <a:pt x="62" y="28"/>
                  <a:pt x="61" y="26"/>
                </a:cubicBezTo>
                <a:cubicBezTo>
                  <a:pt x="61" y="26"/>
                  <a:pt x="61" y="26"/>
                  <a:pt x="61" y="26"/>
                </a:cubicBezTo>
                <a:cubicBezTo>
                  <a:pt x="61" y="0"/>
                  <a:pt x="61" y="0"/>
                  <a:pt x="61" y="0"/>
                </a:cubicBezTo>
                <a:cubicBezTo>
                  <a:pt x="10" y="0"/>
                  <a:pt x="10" y="0"/>
                  <a:pt x="10" y="0"/>
                </a:cubicBezTo>
                <a:cubicBezTo>
                  <a:pt x="5" y="0"/>
                  <a:pt x="0" y="4"/>
                  <a:pt x="0" y="10"/>
                </a:cubicBezTo>
                <a:cubicBezTo>
                  <a:pt x="0" y="54"/>
                  <a:pt x="0" y="54"/>
                  <a:pt x="0" y="54"/>
                </a:cubicBezTo>
                <a:cubicBezTo>
                  <a:pt x="0" y="59"/>
                  <a:pt x="5"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8" name="Freeform 8"/>
          <p:cNvSpPr/>
          <p:nvPr/>
        </p:nvSpPr>
        <p:spPr bwMode="auto">
          <a:xfrm>
            <a:off x="7997262" y="1925870"/>
            <a:ext cx="2894286" cy="1323868"/>
          </a:xfrm>
          <a:custGeom>
            <a:avLst/>
            <a:gdLst>
              <a:gd name="T0" fmla="*/ 130 w 140"/>
              <a:gd name="T1" fmla="*/ 0 h 64"/>
              <a:gd name="T2" fmla="*/ 0 w 140"/>
              <a:gd name="T3" fmla="*/ 0 h 64"/>
              <a:gd name="T4" fmla="*/ 0 w 140"/>
              <a:gd name="T5" fmla="*/ 25 h 64"/>
              <a:gd name="T6" fmla="*/ 0 w 140"/>
              <a:gd name="T7" fmla="*/ 26 h 64"/>
              <a:gd name="T8" fmla="*/ 1 w 140"/>
              <a:gd name="T9" fmla="*/ 25 h 64"/>
              <a:gd name="T10" fmla="*/ 1 w 140"/>
              <a:gd name="T11" fmla="*/ 25 h 64"/>
              <a:gd name="T12" fmla="*/ 12 w 140"/>
              <a:gd name="T13" fmla="*/ 19 h 64"/>
              <a:gd name="T14" fmla="*/ 24 w 140"/>
              <a:gd name="T15" fmla="*/ 32 h 64"/>
              <a:gd name="T16" fmla="*/ 12 w 140"/>
              <a:gd name="T17" fmla="*/ 45 h 64"/>
              <a:gd name="T18" fmla="*/ 1 w 140"/>
              <a:gd name="T19" fmla="*/ 39 h 64"/>
              <a:gd name="T20" fmla="*/ 1 w 140"/>
              <a:gd name="T21" fmla="*/ 39 h 64"/>
              <a:gd name="T22" fmla="*/ 0 w 140"/>
              <a:gd name="T23" fmla="*/ 38 h 64"/>
              <a:gd name="T24" fmla="*/ 0 w 140"/>
              <a:gd name="T25" fmla="*/ 38 h 64"/>
              <a:gd name="T26" fmla="*/ 0 w 140"/>
              <a:gd name="T27" fmla="*/ 64 h 64"/>
              <a:gd name="T28" fmla="*/ 130 w 140"/>
              <a:gd name="T29" fmla="*/ 64 h 64"/>
              <a:gd name="T30" fmla="*/ 140 w 140"/>
              <a:gd name="T31" fmla="*/ 54 h 64"/>
              <a:gd name="T32" fmla="*/ 140 w 140"/>
              <a:gd name="T33" fmla="*/ 10 h 64"/>
              <a:gd name="T34" fmla="*/ 130 w 140"/>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4">
                <a:moveTo>
                  <a:pt x="130" y="0"/>
                </a:moveTo>
                <a:cubicBezTo>
                  <a:pt x="0" y="0"/>
                  <a:pt x="0" y="0"/>
                  <a:pt x="0" y="0"/>
                </a:cubicBezTo>
                <a:cubicBezTo>
                  <a:pt x="0" y="25"/>
                  <a:pt x="0" y="25"/>
                  <a:pt x="0" y="25"/>
                </a:cubicBezTo>
                <a:cubicBezTo>
                  <a:pt x="0" y="26"/>
                  <a:pt x="0" y="26"/>
                  <a:pt x="0" y="26"/>
                </a:cubicBezTo>
                <a:cubicBezTo>
                  <a:pt x="1" y="26"/>
                  <a:pt x="1" y="25"/>
                  <a:pt x="1" y="25"/>
                </a:cubicBezTo>
                <a:cubicBezTo>
                  <a:pt x="1" y="25"/>
                  <a:pt x="1" y="25"/>
                  <a:pt x="1" y="25"/>
                </a:cubicBezTo>
                <a:cubicBezTo>
                  <a:pt x="4" y="21"/>
                  <a:pt x="8" y="19"/>
                  <a:pt x="12" y="19"/>
                </a:cubicBezTo>
                <a:cubicBezTo>
                  <a:pt x="19" y="19"/>
                  <a:pt x="24" y="25"/>
                  <a:pt x="24" y="32"/>
                </a:cubicBezTo>
                <a:cubicBezTo>
                  <a:pt x="24" y="39"/>
                  <a:pt x="19" y="45"/>
                  <a:pt x="12" y="45"/>
                </a:cubicBezTo>
                <a:cubicBezTo>
                  <a:pt x="8" y="45"/>
                  <a:pt x="4" y="43"/>
                  <a:pt x="1" y="39"/>
                </a:cubicBezTo>
                <a:cubicBezTo>
                  <a:pt x="1" y="39"/>
                  <a:pt x="1" y="39"/>
                  <a:pt x="1" y="39"/>
                </a:cubicBezTo>
                <a:cubicBezTo>
                  <a:pt x="1" y="39"/>
                  <a:pt x="1" y="38"/>
                  <a:pt x="0" y="38"/>
                </a:cubicBezTo>
                <a:cubicBezTo>
                  <a:pt x="0" y="38"/>
                  <a:pt x="0" y="38"/>
                  <a:pt x="0" y="38"/>
                </a:cubicBezTo>
                <a:cubicBezTo>
                  <a:pt x="0" y="64"/>
                  <a:pt x="0" y="64"/>
                  <a:pt x="0" y="64"/>
                </a:cubicBezTo>
                <a:cubicBezTo>
                  <a:pt x="130" y="64"/>
                  <a:pt x="130" y="64"/>
                  <a:pt x="130" y="64"/>
                </a:cubicBezTo>
                <a:cubicBezTo>
                  <a:pt x="136" y="64"/>
                  <a:pt x="140" y="59"/>
                  <a:pt x="140" y="54"/>
                </a:cubicBezTo>
                <a:cubicBezTo>
                  <a:pt x="140" y="10"/>
                  <a:pt x="140" y="10"/>
                  <a:pt x="140" y="10"/>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p>
            <a:endParaRPr lang="zh-CN" altLang="en-US"/>
          </a:p>
        </p:txBody>
      </p:sp>
      <p:sp>
        <p:nvSpPr>
          <p:cNvPr id="9" name="Freeform 9"/>
          <p:cNvSpPr/>
          <p:nvPr/>
        </p:nvSpPr>
        <p:spPr bwMode="auto">
          <a:xfrm>
            <a:off x="1523508" y="4141266"/>
            <a:ext cx="1758011" cy="1323868"/>
          </a:xfrm>
          <a:custGeom>
            <a:avLst/>
            <a:gdLst>
              <a:gd name="T0" fmla="*/ 61 w 85"/>
              <a:gd name="T1" fmla="*/ 38 h 64"/>
              <a:gd name="T2" fmla="*/ 65 w 85"/>
              <a:gd name="T3" fmla="*/ 34 h 64"/>
              <a:gd name="T4" fmla="*/ 69 w 85"/>
              <a:gd name="T5" fmla="*/ 37 h 64"/>
              <a:gd name="T6" fmla="*/ 76 w 85"/>
              <a:gd name="T7" fmla="*/ 41 h 64"/>
              <a:gd name="T8" fmla="*/ 85 w 85"/>
              <a:gd name="T9" fmla="*/ 32 h 64"/>
              <a:gd name="T10" fmla="*/ 76 w 85"/>
              <a:gd name="T11" fmla="*/ 23 h 64"/>
              <a:gd name="T12" fmla="*/ 69 w 85"/>
              <a:gd name="T13" fmla="*/ 27 h 64"/>
              <a:gd name="T14" fmla="*/ 65 w 85"/>
              <a:gd name="T15" fmla="*/ 30 h 64"/>
              <a:gd name="T16" fmla="*/ 61 w 85"/>
              <a:gd name="T17" fmla="*/ 26 h 64"/>
              <a:gd name="T18" fmla="*/ 61 w 85"/>
              <a:gd name="T19" fmla="*/ 26 h 64"/>
              <a:gd name="T20" fmla="*/ 61 w 85"/>
              <a:gd name="T21" fmla="*/ 0 h 64"/>
              <a:gd name="T22" fmla="*/ 10 w 85"/>
              <a:gd name="T23" fmla="*/ 0 h 64"/>
              <a:gd name="T24" fmla="*/ 0 w 85"/>
              <a:gd name="T25" fmla="*/ 10 h 64"/>
              <a:gd name="T26" fmla="*/ 0 w 85"/>
              <a:gd name="T27" fmla="*/ 54 h 64"/>
              <a:gd name="T28" fmla="*/ 10 w 85"/>
              <a:gd name="T29" fmla="*/ 64 h 64"/>
              <a:gd name="T30" fmla="*/ 61 w 85"/>
              <a:gd name="T31" fmla="*/ 64 h 64"/>
              <a:gd name="T32" fmla="*/ 61 w 85"/>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4">
                <a:moveTo>
                  <a:pt x="61" y="38"/>
                </a:moveTo>
                <a:cubicBezTo>
                  <a:pt x="61" y="36"/>
                  <a:pt x="62" y="34"/>
                  <a:pt x="65" y="34"/>
                </a:cubicBezTo>
                <a:cubicBezTo>
                  <a:pt x="67" y="34"/>
                  <a:pt x="69" y="36"/>
                  <a:pt x="69" y="37"/>
                </a:cubicBezTo>
                <a:cubicBezTo>
                  <a:pt x="71" y="39"/>
                  <a:pt x="73" y="41"/>
                  <a:pt x="76" y="41"/>
                </a:cubicBezTo>
                <a:cubicBezTo>
                  <a:pt x="81" y="41"/>
                  <a:pt x="85" y="37"/>
                  <a:pt x="85" y="32"/>
                </a:cubicBezTo>
                <a:cubicBezTo>
                  <a:pt x="85" y="27"/>
                  <a:pt x="81" y="23"/>
                  <a:pt x="76" y="23"/>
                </a:cubicBezTo>
                <a:cubicBezTo>
                  <a:pt x="73" y="23"/>
                  <a:pt x="71" y="24"/>
                  <a:pt x="69" y="27"/>
                </a:cubicBezTo>
                <a:cubicBezTo>
                  <a:pt x="69" y="27"/>
                  <a:pt x="67" y="30"/>
                  <a:pt x="65" y="30"/>
                </a:cubicBezTo>
                <a:cubicBezTo>
                  <a:pt x="62" y="30"/>
                  <a:pt x="61" y="27"/>
                  <a:pt x="61" y="26"/>
                </a:cubicBezTo>
                <a:cubicBezTo>
                  <a:pt x="61" y="26"/>
                  <a:pt x="61" y="26"/>
                  <a:pt x="61" y="26"/>
                </a:cubicBezTo>
                <a:cubicBezTo>
                  <a:pt x="61" y="0"/>
                  <a:pt x="61" y="0"/>
                  <a:pt x="61" y="0"/>
                </a:cubicBezTo>
                <a:cubicBezTo>
                  <a:pt x="10" y="0"/>
                  <a:pt x="10" y="0"/>
                  <a:pt x="10" y="0"/>
                </a:cubicBezTo>
                <a:cubicBezTo>
                  <a:pt x="4" y="0"/>
                  <a:pt x="0" y="4"/>
                  <a:pt x="0" y="10"/>
                </a:cubicBezTo>
                <a:cubicBezTo>
                  <a:pt x="0" y="54"/>
                  <a:pt x="0" y="54"/>
                  <a:pt x="0" y="54"/>
                </a:cubicBezTo>
                <a:cubicBezTo>
                  <a:pt x="0" y="59"/>
                  <a:pt x="4"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10" name="Freeform 10"/>
          <p:cNvSpPr/>
          <p:nvPr/>
        </p:nvSpPr>
        <p:spPr bwMode="auto">
          <a:xfrm>
            <a:off x="2847376" y="4141266"/>
            <a:ext cx="2915725" cy="1323868"/>
          </a:xfrm>
          <a:custGeom>
            <a:avLst/>
            <a:gdLst>
              <a:gd name="T0" fmla="*/ 131 w 141"/>
              <a:gd name="T1" fmla="*/ 0 h 64"/>
              <a:gd name="T2" fmla="*/ 0 w 141"/>
              <a:gd name="T3" fmla="*/ 0 h 64"/>
              <a:gd name="T4" fmla="*/ 0 w 141"/>
              <a:gd name="T5" fmla="*/ 25 h 64"/>
              <a:gd name="T6" fmla="*/ 1 w 141"/>
              <a:gd name="T7" fmla="*/ 26 h 64"/>
              <a:gd name="T8" fmla="*/ 2 w 141"/>
              <a:gd name="T9" fmla="*/ 25 h 64"/>
              <a:gd name="T10" fmla="*/ 2 w 141"/>
              <a:gd name="T11" fmla="*/ 24 h 64"/>
              <a:gd name="T12" fmla="*/ 12 w 141"/>
              <a:gd name="T13" fmla="*/ 19 h 64"/>
              <a:gd name="T14" fmla="*/ 25 w 141"/>
              <a:gd name="T15" fmla="*/ 32 h 64"/>
              <a:gd name="T16" fmla="*/ 12 w 141"/>
              <a:gd name="T17" fmla="*/ 45 h 64"/>
              <a:gd name="T18" fmla="*/ 2 w 141"/>
              <a:gd name="T19" fmla="*/ 39 h 64"/>
              <a:gd name="T20" fmla="*/ 2 w 141"/>
              <a:gd name="T21" fmla="*/ 39 h 64"/>
              <a:gd name="T22" fmla="*/ 1 w 141"/>
              <a:gd name="T23" fmla="*/ 38 h 64"/>
              <a:gd name="T24" fmla="*/ 0 w 141"/>
              <a:gd name="T25" fmla="*/ 38 h 64"/>
              <a:gd name="T26" fmla="*/ 0 w 141"/>
              <a:gd name="T27" fmla="*/ 64 h 64"/>
              <a:gd name="T28" fmla="*/ 131 w 141"/>
              <a:gd name="T29" fmla="*/ 64 h 64"/>
              <a:gd name="T30" fmla="*/ 141 w 141"/>
              <a:gd name="T31" fmla="*/ 54 h 64"/>
              <a:gd name="T32" fmla="*/ 141 w 141"/>
              <a:gd name="T33" fmla="*/ 10 h 64"/>
              <a:gd name="T34" fmla="*/ 131 w 141"/>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64">
                <a:moveTo>
                  <a:pt x="131" y="0"/>
                </a:moveTo>
                <a:cubicBezTo>
                  <a:pt x="0" y="0"/>
                  <a:pt x="0" y="0"/>
                  <a:pt x="0" y="0"/>
                </a:cubicBezTo>
                <a:cubicBezTo>
                  <a:pt x="0" y="25"/>
                  <a:pt x="0" y="25"/>
                  <a:pt x="0" y="25"/>
                </a:cubicBezTo>
                <a:cubicBezTo>
                  <a:pt x="1" y="25"/>
                  <a:pt x="1" y="26"/>
                  <a:pt x="1" y="26"/>
                </a:cubicBezTo>
                <a:cubicBezTo>
                  <a:pt x="1" y="26"/>
                  <a:pt x="1" y="25"/>
                  <a:pt x="2" y="25"/>
                </a:cubicBezTo>
                <a:cubicBezTo>
                  <a:pt x="2" y="24"/>
                  <a:pt x="2" y="24"/>
                  <a:pt x="2" y="24"/>
                </a:cubicBezTo>
                <a:cubicBezTo>
                  <a:pt x="4" y="21"/>
                  <a:pt x="8" y="19"/>
                  <a:pt x="12" y="19"/>
                </a:cubicBezTo>
                <a:cubicBezTo>
                  <a:pt x="19" y="19"/>
                  <a:pt x="25" y="25"/>
                  <a:pt x="25" y="32"/>
                </a:cubicBezTo>
                <a:cubicBezTo>
                  <a:pt x="25" y="39"/>
                  <a:pt x="19" y="45"/>
                  <a:pt x="12" y="45"/>
                </a:cubicBezTo>
                <a:cubicBezTo>
                  <a:pt x="8" y="45"/>
                  <a:pt x="4" y="43"/>
                  <a:pt x="2" y="39"/>
                </a:cubicBezTo>
                <a:cubicBezTo>
                  <a:pt x="2" y="39"/>
                  <a:pt x="2" y="39"/>
                  <a:pt x="2" y="39"/>
                </a:cubicBezTo>
                <a:cubicBezTo>
                  <a:pt x="1" y="39"/>
                  <a:pt x="1" y="38"/>
                  <a:pt x="1" y="38"/>
                </a:cubicBezTo>
                <a:cubicBezTo>
                  <a:pt x="1" y="38"/>
                  <a:pt x="1" y="38"/>
                  <a:pt x="0" y="38"/>
                </a:cubicBezTo>
                <a:cubicBezTo>
                  <a:pt x="0" y="64"/>
                  <a:pt x="0" y="64"/>
                  <a:pt x="0" y="64"/>
                </a:cubicBezTo>
                <a:cubicBezTo>
                  <a:pt x="131" y="64"/>
                  <a:pt x="131" y="64"/>
                  <a:pt x="131" y="64"/>
                </a:cubicBezTo>
                <a:cubicBezTo>
                  <a:pt x="136" y="64"/>
                  <a:pt x="141" y="59"/>
                  <a:pt x="141" y="54"/>
                </a:cubicBezTo>
                <a:cubicBezTo>
                  <a:pt x="141" y="10"/>
                  <a:pt x="141" y="10"/>
                  <a:pt x="141" y="10"/>
                </a:cubicBezTo>
                <a:cubicBezTo>
                  <a:pt x="141" y="4"/>
                  <a:pt x="136" y="0"/>
                  <a:pt x="131"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p>
            <a:endParaRPr lang="zh-CN" altLang="en-US"/>
          </a:p>
        </p:txBody>
      </p:sp>
      <p:sp>
        <p:nvSpPr>
          <p:cNvPr id="13" name="Freeform 11"/>
          <p:cNvSpPr/>
          <p:nvPr/>
        </p:nvSpPr>
        <p:spPr bwMode="auto">
          <a:xfrm>
            <a:off x="6651955" y="4141266"/>
            <a:ext cx="1758011" cy="1321188"/>
          </a:xfrm>
          <a:custGeom>
            <a:avLst/>
            <a:gdLst>
              <a:gd name="T0" fmla="*/ 61 w 85"/>
              <a:gd name="T1" fmla="*/ 38 h 64"/>
              <a:gd name="T2" fmla="*/ 65 w 85"/>
              <a:gd name="T3" fmla="*/ 34 h 64"/>
              <a:gd name="T4" fmla="*/ 69 w 85"/>
              <a:gd name="T5" fmla="*/ 37 h 64"/>
              <a:gd name="T6" fmla="*/ 76 w 85"/>
              <a:gd name="T7" fmla="*/ 41 h 64"/>
              <a:gd name="T8" fmla="*/ 85 w 85"/>
              <a:gd name="T9" fmla="*/ 32 h 64"/>
              <a:gd name="T10" fmla="*/ 76 w 85"/>
              <a:gd name="T11" fmla="*/ 23 h 64"/>
              <a:gd name="T12" fmla="*/ 69 w 85"/>
              <a:gd name="T13" fmla="*/ 27 h 64"/>
              <a:gd name="T14" fmla="*/ 65 w 85"/>
              <a:gd name="T15" fmla="*/ 30 h 64"/>
              <a:gd name="T16" fmla="*/ 61 w 85"/>
              <a:gd name="T17" fmla="*/ 26 h 64"/>
              <a:gd name="T18" fmla="*/ 61 w 85"/>
              <a:gd name="T19" fmla="*/ 26 h 64"/>
              <a:gd name="T20" fmla="*/ 61 w 85"/>
              <a:gd name="T21" fmla="*/ 0 h 64"/>
              <a:gd name="T22" fmla="*/ 10 w 85"/>
              <a:gd name="T23" fmla="*/ 0 h 64"/>
              <a:gd name="T24" fmla="*/ 0 w 85"/>
              <a:gd name="T25" fmla="*/ 10 h 64"/>
              <a:gd name="T26" fmla="*/ 0 w 85"/>
              <a:gd name="T27" fmla="*/ 54 h 64"/>
              <a:gd name="T28" fmla="*/ 10 w 85"/>
              <a:gd name="T29" fmla="*/ 64 h 64"/>
              <a:gd name="T30" fmla="*/ 61 w 85"/>
              <a:gd name="T31" fmla="*/ 64 h 64"/>
              <a:gd name="T32" fmla="*/ 61 w 85"/>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4">
                <a:moveTo>
                  <a:pt x="61" y="38"/>
                </a:moveTo>
                <a:cubicBezTo>
                  <a:pt x="61" y="37"/>
                  <a:pt x="62" y="34"/>
                  <a:pt x="65" y="34"/>
                </a:cubicBezTo>
                <a:cubicBezTo>
                  <a:pt x="67" y="34"/>
                  <a:pt x="69" y="37"/>
                  <a:pt x="69" y="37"/>
                </a:cubicBezTo>
                <a:cubicBezTo>
                  <a:pt x="71" y="40"/>
                  <a:pt x="73" y="41"/>
                  <a:pt x="76" y="41"/>
                </a:cubicBezTo>
                <a:cubicBezTo>
                  <a:pt x="81" y="41"/>
                  <a:pt x="85" y="37"/>
                  <a:pt x="85" y="32"/>
                </a:cubicBezTo>
                <a:cubicBezTo>
                  <a:pt x="85" y="27"/>
                  <a:pt x="81" y="23"/>
                  <a:pt x="76" y="23"/>
                </a:cubicBezTo>
                <a:cubicBezTo>
                  <a:pt x="73" y="23"/>
                  <a:pt x="71" y="25"/>
                  <a:pt x="69" y="27"/>
                </a:cubicBezTo>
                <a:cubicBezTo>
                  <a:pt x="69" y="28"/>
                  <a:pt x="67" y="30"/>
                  <a:pt x="65" y="30"/>
                </a:cubicBezTo>
                <a:cubicBezTo>
                  <a:pt x="62" y="30"/>
                  <a:pt x="61" y="28"/>
                  <a:pt x="61" y="26"/>
                </a:cubicBezTo>
                <a:cubicBezTo>
                  <a:pt x="61" y="26"/>
                  <a:pt x="61" y="26"/>
                  <a:pt x="61" y="26"/>
                </a:cubicBezTo>
                <a:cubicBezTo>
                  <a:pt x="61" y="0"/>
                  <a:pt x="61" y="0"/>
                  <a:pt x="61" y="0"/>
                </a:cubicBezTo>
                <a:cubicBezTo>
                  <a:pt x="10" y="0"/>
                  <a:pt x="10" y="0"/>
                  <a:pt x="10" y="0"/>
                </a:cubicBezTo>
                <a:cubicBezTo>
                  <a:pt x="4" y="0"/>
                  <a:pt x="0" y="5"/>
                  <a:pt x="0" y="10"/>
                </a:cubicBezTo>
                <a:cubicBezTo>
                  <a:pt x="0" y="54"/>
                  <a:pt x="0" y="54"/>
                  <a:pt x="0" y="54"/>
                </a:cubicBezTo>
                <a:cubicBezTo>
                  <a:pt x="0" y="60"/>
                  <a:pt x="4"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15" name="Freeform 12"/>
          <p:cNvSpPr/>
          <p:nvPr/>
        </p:nvSpPr>
        <p:spPr bwMode="auto">
          <a:xfrm>
            <a:off x="7997262" y="4141266"/>
            <a:ext cx="2894286" cy="1321188"/>
          </a:xfrm>
          <a:custGeom>
            <a:avLst/>
            <a:gdLst>
              <a:gd name="T0" fmla="*/ 130 w 140"/>
              <a:gd name="T1" fmla="*/ 0 h 64"/>
              <a:gd name="T2" fmla="*/ 0 w 140"/>
              <a:gd name="T3" fmla="*/ 0 h 64"/>
              <a:gd name="T4" fmla="*/ 0 w 140"/>
              <a:gd name="T5" fmla="*/ 26 h 64"/>
              <a:gd name="T6" fmla="*/ 0 w 140"/>
              <a:gd name="T7" fmla="*/ 26 h 64"/>
              <a:gd name="T8" fmla="*/ 1 w 140"/>
              <a:gd name="T9" fmla="*/ 25 h 64"/>
              <a:gd name="T10" fmla="*/ 1 w 140"/>
              <a:gd name="T11" fmla="*/ 25 h 64"/>
              <a:gd name="T12" fmla="*/ 11 w 140"/>
              <a:gd name="T13" fmla="*/ 20 h 64"/>
              <a:gd name="T14" fmla="*/ 24 w 140"/>
              <a:gd name="T15" fmla="*/ 32 h 64"/>
              <a:gd name="T16" fmla="*/ 11 w 140"/>
              <a:gd name="T17" fmla="*/ 45 h 64"/>
              <a:gd name="T18" fmla="*/ 1 w 140"/>
              <a:gd name="T19" fmla="*/ 40 h 64"/>
              <a:gd name="T20" fmla="*/ 1 w 140"/>
              <a:gd name="T21" fmla="*/ 39 h 64"/>
              <a:gd name="T22" fmla="*/ 0 w 140"/>
              <a:gd name="T23" fmla="*/ 38 h 64"/>
              <a:gd name="T24" fmla="*/ 0 w 140"/>
              <a:gd name="T25" fmla="*/ 39 h 64"/>
              <a:gd name="T26" fmla="*/ 0 w 140"/>
              <a:gd name="T27" fmla="*/ 64 h 64"/>
              <a:gd name="T28" fmla="*/ 130 w 140"/>
              <a:gd name="T29" fmla="*/ 64 h 64"/>
              <a:gd name="T30" fmla="*/ 140 w 140"/>
              <a:gd name="T31" fmla="*/ 54 h 64"/>
              <a:gd name="T32" fmla="*/ 140 w 140"/>
              <a:gd name="T33" fmla="*/ 10 h 64"/>
              <a:gd name="T34" fmla="*/ 130 w 140"/>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4">
                <a:moveTo>
                  <a:pt x="130" y="0"/>
                </a:moveTo>
                <a:cubicBezTo>
                  <a:pt x="0" y="0"/>
                  <a:pt x="0" y="0"/>
                  <a:pt x="0" y="0"/>
                </a:cubicBezTo>
                <a:cubicBezTo>
                  <a:pt x="0" y="26"/>
                  <a:pt x="0" y="26"/>
                  <a:pt x="0" y="26"/>
                </a:cubicBezTo>
                <a:cubicBezTo>
                  <a:pt x="0" y="26"/>
                  <a:pt x="0" y="26"/>
                  <a:pt x="0" y="26"/>
                </a:cubicBezTo>
                <a:cubicBezTo>
                  <a:pt x="0" y="26"/>
                  <a:pt x="1" y="25"/>
                  <a:pt x="1" y="25"/>
                </a:cubicBezTo>
                <a:cubicBezTo>
                  <a:pt x="1" y="25"/>
                  <a:pt x="1" y="25"/>
                  <a:pt x="1" y="25"/>
                </a:cubicBezTo>
                <a:cubicBezTo>
                  <a:pt x="3" y="22"/>
                  <a:pt x="7" y="20"/>
                  <a:pt x="11" y="20"/>
                </a:cubicBezTo>
                <a:cubicBezTo>
                  <a:pt x="18" y="20"/>
                  <a:pt x="24" y="25"/>
                  <a:pt x="24" y="32"/>
                </a:cubicBezTo>
                <a:cubicBezTo>
                  <a:pt x="24" y="39"/>
                  <a:pt x="18" y="45"/>
                  <a:pt x="11" y="45"/>
                </a:cubicBezTo>
                <a:cubicBezTo>
                  <a:pt x="7" y="45"/>
                  <a:pt x="3" y="43"/>
                  <a:pt x="1" y="40"/>
                </a:cubicBezTo>
                <a:cubicBezTo>
                  <a:pt x="1" y="39"/>
                  <a:pt x="1" y="39"/>
                  <a:pt x="1" y="39"/>
                </a:cubicBezTo>
                <a:cubicBezTo>
                  <a:pt x="1" y="39"/>
                  <a:pt x="0" y="39"/>
                  <a:pt x="0" y="38"/>
                </a:cubicBezTo>
                <a:cubicBezTo>
                  <a:pt x="0" y="38"/>
                  <a:pt x="0" y="39"/>
                  <a:pt x="0" y="39"/>
                </a:cubicBezTo>
                <a:cubicBezTo>
                  <a:pt x="0" y="64"/>
                  <a:pt x="0" y="64"/>
                  <a:pt x="0" y="64"/>
                </a:cubicBezTo>
                <a:cubicBezTo>
                  <a:pt x="130" y="64"/>
                  <a:pt x="130" y="64"/>
                  <a:pt x="130" y="64"/>
                </a:cubicBezTo>
                <a:cubicBezTo>
                  <a:pt x="135" y="64"/>
                  <a:pt x="140" y="60"/>
                  <a:pt x="140" y="54"/>
                </a:cubicBezTo>
                <a:cubicBezTo>
                  <a:pt x="140" y="10"/>
                  <a:pt x="140" y="10"/>
                  <a:pt x="140" y="10"/>
                </a:cubicBezTo>
                <a:cubicBezTo>
                  <a:pt x="140" y="5"/>
                  <a:pt x="135"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p>
            <a:endParaRPr lang="zh-CN" altLang="en-US"/>
          </a:p>
        </p:txBody>
      </p:sp>
      <p:grpSp>
        <p:nvGrpSpPr>
          <p:cNvPr id="16" name="组合 15"/>
          <p:cNvGrpSpPr/>
          <p:nvPr/>
        </p:nvGrpSpPr>
        <p:grpSpPr>
          <a:xfrm>
            <a:off x="7063732" y="4503570"/>
            <a:ext cx="467228" cy="596580"/>
            <a:chOff x="3607775" y="6678831"/>
            <a:chExt cx="467228" cy="596580"/>
          </a:xfrm>
          <a:gradFill>
            <a:gsLst>
              <a:gs pos="100000">
                <a:srgbClr val="18478F"/>
              </a:gs>
              <a:gs pos="0">
                <a:srgbClr val="238DED"/>
              </a:gs>
            </a:gsLst>
            <a:lin ang="7200000" scaled="0"/>
          </a:gradFill>
        </p:grpSpPr>
        <p:sp>
          <p:nvSpPr>
            <p:cNvPr id="17" name="Freeform 27"/>
            <p:cNvSpPr/>
            <p:nvPr/>
          </p:nvSpPr>
          <p:spPr bwMode="auto">
            <a:xfrm>
              <a:off x="3934500" y="6678831"/>
              <a:ext cx="140503" cy="156114"/>
            </a:xfrm>
            <a:custGeom>
              <a:avLst/>
              <a:gdLst>
                <a:gd name="T0" fmla="*/ 0 w 126"/>
                <a:gd name="T1" fmla="*/ 57 h 140"/>
                <a:gd name="T2" fmla="*/ 48 w 126"/>
                <a:gd name="T3" fmla="*/ 0 h 140"/>
                <a:gd name="T4" fmla="*/ 126 w 126"/>
                <a:gd name="T5" fmla="*/ 85 h 140"/>
                <a:gd name="T6" fmla="*/ 78 w 126"/>
                <a:gd name="T7" fmla="*/ 140 h 140"/>
                <a:gd name="T8" fmla="*/ 0 w 126"/>
                <a:gd name="T9" fmla="*/ 57 h 140"/>
              </a:gdLst>
              <a:ahLst/>
              <a:cxnLst>
                <a:cxn ang="0">
                  <a:pos x="T0" y="T1"/>
                </a:cxn>
                <a:cxn ang="0">
                  <a:pos x="T2" y="T3"/>
                </a:cxn>
                <a:cxn ang="0">
                  <a:pos x="T4" y="T5"/>
                </a:cxn>
                <a:cxn ang="0">
                  <a:pos x="T6" y="T7"/>
                </a:cxn>
                <a:cxn ang="0">
                  <a:pos x="T8" y="T9"/>
                </a:cxn>
              </a:cxnLst>
              <a:rect l="0" t="0" r="r" b="b"/>
              <a:pathLst>
                <a:path w="126" h="140">
                  <a:moveTo>
                    <a:pt x="0" y="57"/>
                  </a:moveTo>
                  <a:lnTo>
                    <a:pt x="48" y="0"/>
                  </a:lnTo>
                  <a:lnTo>
                    <a:pt x="126" y="85"/>
                  </a:lnTo>
                  <a:lnTo>
                    <a:pt x="78" y="14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28"/>
            <p:cNvSpPr/>
            <p:nvPr/>
          </p:nvSpPr>
          <p:spPr bwMode="auto">
            <a:xfrm>
              <a:off x="3752738" y="6760234"/>
              <a:ext cx="247553" cy="277660"/>
            </a:xfrm>
            <a:custGeom>
              <a:avLst/>
              <a:gdLst>
                <a:gd name="T0" fmla="*/ 70 w 94"/>
                <a:gd name="T1" fmla="*/ 0 h 105"/>
                <a:gd name="T2" fmla="*/ 63 w 94"/>
                <a:gd name="T3" fmla="*/ 9 h 105"/>
                <a:gd name="T4" fmla="*/ 21 w 94"/>
                <a:gd name="T5" fmla="*/ 30 h 105"/>
                <a:gd name="T6" fmla="*/ 12 w 94"/>
                <a:gd name="T7" fmla="*/ 37 h 105"/>
                <a:gd name="T8" fmla="*/ 1 w 94"/>
                <a:gd name="T9" fmla="*/ 70 h 105"/>
                <a:gd name="T10" fmla="*/ 0 w 94"/>
                <a:gd name="T11" fmla="*/ 77 h 105"/>
                <a:gd name="T12" fmla="*/ 3 w 94"/>
                <a:gd name="T13" fmla="*/ 102 h 105"/>
                <a:gd name="T14" fmla="*/ 3 w 94"/>
                <a:gd name="T15" fmla="*/ 103 h 105"/>
                <a:gd name="T16" fmla="*/ 3 w 94"/>
                <a:gd name="T17" fmla="*/ 103 h 105"/>
                <a:gd name="T18" fmla="*/ 4 w 94"/>
                <a:gd name="T19" fmla="*/ 105 h 105"/>
                <a:gd name="T20" fmla="*/ 4 w 94"/>
                <a:gd name="T21" fmla="*/ 81 h 105"/>
                <a:gd name="T22" fmla="*/ 20 w 94"/>
                <a:gd name="T23" fmla="*/ 81 h 105"/>
                <a:gd name="T24" fmla="*/ 20 w 94"/>
                <a:gd name="T25" fmla="*/ 75 h 105"/>
                <a:gd name="T26" fmla="*/ 30 w 94"/>
                <a:gd name="T27" fmla="*/ 58 h 105"/>
                <a:gd name="T28" fmla="*/ 40 w 94"/>
                <a:gd name="T29" fmla="*/ 62 h 105"/>
                <a:gd name="T30" fmla="*/ 37 w 94"/>
                <a:gd name="T31" fmla="*/ 69 h 105"/>
                <a:gd name="T32" fmla="*/ 27 w 94"/>
                <a:gd name="T33" fmla="*/ 83 h 105"/>
                <a:gd name="T34" fmla="*/ 28 w 94"/>
                <a:gd name="T35" fmla="*/ 93 h 105"/>
                <a:gd name="T36" fmla="*/ 33 w 94"/>
                <a:gd name="T37" fmla="*/ 95 h 105"/>
                <a:gd name="T38" fmla="*/ 41 w 94"/>
                <a:gd name="T39" fmla="*/ 92 h 105"/>
                <a:gd name="T40" fmla="*/ 41 w 94"/>
                <a:gd name="T41" fmla="*/ 92 h 105"/>
                <a:gd name="T42" fmla="*/ 41 w 94"/>
                <a:gd name="T43" fmla="*/ 92 h 105"/>
                <a:gd name="T44" fmla="*/ 63 w 94"/>
                <a:gd name="T45" fmla="*/ 71 h 105"/>
                <a:gd name="T46" fmla="*/ 87 w 94"/>
                <a:gd name="T47" fmla="*/ 36 h 105"/>
                <a:gd name="T48" fmla="*/ 94 w 94"/>
                <a:gd name="T49" fmla="*/ 26 h 105"/>
                <a:gd name="T50" fmla="*/ 70 w 94"/>
                <a:gd name="T5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4" h="105">
                  <a:moveTo>
                    <a:pt x="70" y="0"/>
                  </a:moveTo>
                  <a:cubicBezTo>
                    <a:pt x="63" y="9"/>
                    <a:pt x="63" y="9"/>
                    <a:pt x="63" y="9"/>
                  </a:cubicBezTo>
                  <a:cubicBezTo>
                    <a:pt x="21" y="30"/>
                    <a:pt x="21" y="30"/>
                    <a:pt x="21" y="30"/>
                  </a:cubicBezTo>
                  <a:cubicBezTo>
                    <a:pt x="20" y="30"/>
                    <a:pt x="14" y="33"/>
                    <a:pt x="12" y="37"/>
                  </a:cubicBezTo>
                  <a:cubicBezTo>
                    <a:pt x="10" y="40"/>
                    <a:pt x="2" y="67"/>
                    <a:pt x="1" y="70"/>
                  </a:cubicBezTo>
                  <a:cubicBezTo>
                    <a:pt x="0" y="71"/>
                    <a:pt x="0" y="75"/>
                    <a:pt x="0" y="77"/>
                  </a:cubicBezTo>
                  <a:cubicBezTo>
                    <a:pt x="0" y="78"/>
                    <a:pt x="2" y="93"/>
                    <a:pt x="3" y="102"/>
                  </a:cubicBezTo>
                  <a:cubicBezTo>
                    <a:pt x="3" y="103"/>
                    <a:pt x="3" y="103"/>
                    <a:pt x="3" y="103"/>
                  </a:cubicBezTo>
                  <a:cubicBezTo>
                    <a:pt x="3" y="103"/>
                    <a:pt x="3" y="103"/>
                    <a:pt x="3" y="103"/>
                  </a:cubicBezTo>
                  <a:cubicBezTo>
                    <a:pt x="3" y="103"/>
                    <a:pt x="3" y="104"/>
                    <a:pt x="4" y="105"/>
                  </a:cubicBezTo>
                  <a:cubicBezTo>
                    <a:pt x="4" y="81"/>
                    <a:pt x="4" y="81"/>
                    <a:pt x="4" y="81"/>
                  </a:cubicBezTo>
                  <a:cubicBezTo>
                    <a:pt x="20" y="81"/>
                    <a:pt x="20" y="81"/>
                    <a:pt x="20" y="81"/>
                  </a:cubicBezTo>
                  <a:cubicBezTo>
                    <a:pt x="20" y="75"/>
                    <a:pt x="20" y="75"/>
                    <a:pt x="20" y="75"/>
                  </a:cubicBezTo>
                  <a:cubicBezTo>
                    <a:pt x="30" y="58"/>
                    <a:pt x="30" y="58"/>
                    <a:pt x="30" y="58"/>
                  </a:cubicBezTo>
                  <a:cubicBezTo>
                    <a:pt x="32" y="59"/>
                    <a:pt x="37" y="61"/>
                    <a:pt x="40" y="62"/>
                  </a:cubicBezTo>
                  <a:cubicBezTo>
                    <a:pt x="39" y="64"/>
                    <a:pt x="37" y="68"/>
                    <a:pt x="37" y="69"/>
                  </a:cubicBezTo>
                  <a:cubicBezTo>
                    <a:pt x="36" y="71"/>
                    <a:pt x="30" y="78"/>
                    <a:pt x="27" y="83"/>
                  </a:cubicBezTo>
                  <a:cubicBezTo>
                    <a:pt x="25" y="85"/>
                    <a:pt x="24" y="90"/>
                    <a:pt x="28" y="93"/>
                  </a:cubicBezTo>
                  <a:cubicBezTo>
                    <a:pt x="29" y="94"/>
                    <a:pt x="31" y="95"/>
                    <a:pt x="33" y="95"/>
                  </a:cubicBezTo>
                  <a:cubicBezTo>
                    <a:pt x="37" y="95"/>
                    <a:pt x="41" y="92"/>
                    <a:pt x="41" y="92"/>
                  </a:cubicBezTo>
                  <a:cubicBezTo>
                    <a:pt x="41" y="92"/>
                    <a:pt x="41" y="92"/>
                    <a:pt x="41" y="92"/>
                  </a:cubicBezTo>
                  <a:cubicBezTo>
                    <a:pt x="41" y="92"/>
                    <a:pt x="41" y="92"/>
                    <a:pt x="41" y="92"/>
                  </a:cubicBezTo>
                  <a:cubicBezTo>
                    <a:pt x="41" y="91"/>
                    <a:pt x="56" y="74"/>
                    <a:pt x="63" y="71"/>
                  </a:cubicBezTo>
                  <a:cubicBezTo>
                    <a:pt x="69" y="68"/>
                    <a:pt x="87" y="54"/>
                    <a:pt x="87" y="36"/>
                  </a:cubicBezTo>
                  <a:cubicBezTo>
                    <a:pt x="94" y="26"/>
                    <a:pt x="94" y="26"/>
                    <a:pt x="94" y="26"/>
                  </a:cubicBezTo>
                  <a:lnTo>
                    <a:pt x="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29"/>
            <p:cNvSpPr/>
            <p:nvPr/>
          </p:nvSpPr>
          <p:spPr bwMode="auto">
            <a:xfrm>
              <a:off x="3607775" y="6982139"/>
              <a:ext cx="390286" cy="293272"/>
            </a:xfrm>
            <a:custGeom>
              <a:avLst/>
              <a:gdLst>
                <a:gd name="T0" fmla="*/ 124 w 148"/>
                <a:gd name="T1" fmla="*/ 49 h 111"/>
                <a:gd name="T2" fmla="*/ 124 w 148"/>
                <a:gd name="T3" fmla="*/ 104 h 111"/>
                <a:gd name="T4" fmla="*/ 117 w 148"/>
                <a:gd name="T5" fmla="*/ 104 h 111"/>
                <a:gd name="T6" fmla="*/ 117 w 148"/>
                <a:gd name="T7" fmla="*/ 29 h 111"/>
                <a:gd name="T8" fmla="*/ 93 w 148"/>
                <a:gd name="T9" fmla="*/ 29 h 111"/>
                <a:gd name="T10" fmla="*/ 93 w 148"/>
                <a:gd name="T11" fmla="*/ 104 h 111"/>
                <a:gd name="T12" fmla="*/ 86 w 148"/>
                <a:gd name="T13" fmla="*/ 104 h 111"/>
                <a:gd name="T14" fmla="*/ 86 w 148"/>
                <a:gd name="T15" fmla="*/ 14 h 111"/>
                <a:gd name="T16" fmla="*/ 80 w 148"/>
                <a:gd name="T17" fmla="*/ 10 h 111"/>
                <a:gd name="T18" fmla="*/ 78 w 148"/>
                <a:gd name="T19" fmla="*/ 0 h 111"/>
                <a:gd name="T20" fmla="*/ 62 w 148"/>
                <a:gd name="T21" fmla="*/ 0 h 111"/>
                <a:gd name="T22" fmla="*/ 62 w 148"/>
                <a:gd name="T23" fmla="*/ 104 h 111"/>
                <a:gd name="T24" fmla="*/ 55 w 148"/>
                <a:gd name="T25" fmla="*/ 104 h 111"/>
                <a:gd name="T26" fmla="*/ 55 w 148"/>
                <a:gd name="T27" fmla="*/ 36 h 111"/>
                <a:gd name="T28" fmla="*/ 31 w 148"/>
                <a:gd name="T29" fmla="*/ 36 h 111"/>
                <a:gd name="T30" fmla="*/ 31 w 148"/>
                <a:gd name="T31" fmla="*/ 104 h 111"/>
                <a:gd name="T32" fmla="*/ 24 w 148"/>
                <a:gd name="T33" fmla="*/ 104 h 111"/>
                <a:gd name="T34" fmla="*/ 24 w 148"/>
                <a:gd name="T35" fmla="*/ 66 h 111"/>
                <a:gd name="T36" fmla="*/ 0 w 148"/>
                <a:gd name="T37" fmla="*/ 66 h 111"/>
                <a:gd name="T38" fmla="*/ 0 w 148"/>
                <a:gd name="T39" fmla="*/ 104 h 111"/>
                <a:gd name="T40" fmla="*/ 0 w 148"/>
                <a:gd name="T41" fmla="*/ 111 h 111"/>
                <a:gd name="T42" fmla="*/ 148 w 148"/>
                <a:gd name="T43" fmla="*/ 111 h 111"/>
                <a:gd name="T44" fmla="*/ 148 w 148"/>
                <a:gd name="T45" fmla="*/ 104 h 111"/>
                <a:gd name="T46" fmla="*/ 148 w 148"/>
                <a:gd name="T47" fmla="*/ 49 h 111"/>
                <a:gd name="T48" fmla="*/ 124 w 148"/>
                <a:gd name="T49" fmla="*/ 4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11">
                  <a:moveTo>
                    <a:pt x="124" y="49"/>
                  </a:moveTo>
                  <a:cubicBezTo>
                    <a:pt x="124" y="104"/>
                    <a:pt x="124" y="104"/>
                    <a:pt x="124" y="104"/>
                  </a:cubicBezTo>
                  <a:cubicBezTo>
                    <a:pt x="117" y="104"/>
                    <a:pt x="117" y="104"/>
                    <a:pt x="117" y="104"/>
                  </a:cubicBezTo>
                  <a:cubicBezTo>
                    <a:pt x="117" y="29"/>
                    <a:pt x="117" y="29"/>
                    <a:pt x="117" y="29"/>
                  </a:cubicBezTo>
                  <a:cubicBezTo>
                    <a:pt x="93" y="29"/>
                    <a:pt x="93" y="29"/>
                    <a:pt x="93" y="29"/>
                  </a:cubicBezTo>
                  <a:cubicBezTo>
                    <a:pt x="93" y="104"/>
                    <a:pt x="93" y="104"/>
                    <a:pt x="93" y="104"/>
                  </a:cubicBezTo>
                  <a:cubicBezTo>
                    <a:pt x="86" y="104"/>
                    <a:pt x="86" y="104"/>
                    <a:pt x="86" y="104"/>
                  </a:cubicBezTo>
                  <a:cubicBezTo>
                    <a:pt x="86" y="14"/>
                    <a:pt x="86" y="14"/>
                    <a:pt x="86" y="14"/>
                  </a:cubicBezTo>
                  <a:cubicBezTo>
                    <a:pt x="83" y="13"/>
                    <a:pt x="81" y="12"/>
                    <a:pt x="80" y="10"/>
                  </a:cubicBezTo>
                  <a:cubicBezTo>
                    <a:pt x="77" y="7"/>
                    <a:pt x="77" y="3"/>
                    <a:pt x="78" y="0"/>
                  </a:cubicBezTo>
                  <a:cubicBezTo>
                    <a:pt x="62" y="0"/>
                    <a:pt x="62" y="0"/>
                    <a:pt x="62" y="0"/>
                  </a:cubicBezTo>
                  <a:cubicBezTo>
                    <a:pt x="62" y="104"/>
                    <a:pt x="62" y="104"/>
                    <a:pt x="62" y="104"/>
                  </a:cubicBezTo>
                  <a:cubicBezTo>
                    <a:pt x="55" y="104"/>
                    <a:pt x="55" y="104"/>
                    <a:pt x="55" y="104"/>
                  </a:cubicBezTo>
                  <a:cubicBezTo>
                    <a:pt x="55" y="36"/>
                    <a:pt x="55" y="36"/>
                    <a:pt x="55" y="36"/>
                  </a:cubicBezTo>
                  <a:cubicBezTo>
                    <a:pt x="31" y="36"/>
                    <a:pt x="31" y="36"/>
                    <a:pt x="31" y="36"/>
                  </a:cubicBezTo>
                  <a:cubicBezTo>
                    <a:pt x="31" y="104"/>
                    <a:pt x="31" y="104"/>
                    <a:pt x="31" y="104"/>
                  </a:cubicBezTo>
                  <a:cubicBezTo>
                    <a:pt x="24" y="104"/>
                    <a:pt x="24" y="104"/>
                    <a:pt x="24" y="104"/>
                  </a:cubicBezTo>
                  <a:cubicBezTo>
                    <a:pt x="24" y="66"/>
                    <a:pt x="24" y="66"/>
                    <a:pt x="24" y="66"/>
                  </a:cubicBezTo>
                  <a:cubicBezTo>
                    <a:pt x="0" y="66"/>
                    <a:pt x="0" y="66"/>
                    <a:pt x="0" y="66"/>
                  </a:cubicBezTo>
                  <a:cubicBezTo>
                    <a:pt x="0" y="104"/>
                    <a:pt x="0" y="104"/>
                    <a:pt x="0" y="104"/>
                  </a:cubicBezTo>
                  <a:cubicBezTo>
                    <a:pt x="0" y="111"/>
                    <a:pt x="0" y="111"/>
                    <a:pt x="0" y="111"/>
                  </a:cubicBezTo>
                  <a:cubicBezTo>
                    <a:pt x="148" y="111"/>
                    <a:pt x="148" y="111"/>
                    <a:pt x="148" y="111"/>
                  </a:cubicBezTo>
                  <a:cubicBezTo>
                    <a:pt x="148" y="104"/>
                    <a:pt x="148" y="104"/>
                    <a:pt x="148" y="104"/>
                  </a:cubicBezTo>
                  <a:cubicBezTo>
                    <a:pt x="148" y="49"/>
                    <a:pt x="148" y="49"/>
                    <a:pt x="148" y="49"/>
                  </a:cubicBezTo>
                  <a:lnTo>
                    <a:pt x="12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grpSp>
        <p:nvGrpSpPr>
          <p:cNvPr id="23" name="组合 22"/>
          <p:cNvGrpSpPr/>
          <p:nvPr/>
        </p:nvGrpSpPr>
        <p:grpSpPr>
          <a:xfrm>
            <a:off x="1884745" y="4473819"/>
            <a:ext cx="577623" cy="614421"/>
            <a:chOff x="1649656" y="2839535"/>
            <a:chExt cx="577623" cy="614421"/>
          </a:xfrm>
          <a:gradFill>
            <a:gsLst>
              <a:gs pos="100000">
                <a:srgbClr val="18478F"/>
              </a:gs>
              <a:gs pos="0">
                <a:srgbClr val="238DED"/>
              </a:gs>
            </a:gsLst>
            <a:lin ang="7200000" scaled="0"/>
          </a:gradFill>
        </p:grpSpPr>
        <p:sp>
          <p:nvSpPr>
            <p:cNvPr id="24" name="Freeform 30"/>
            <p:cNvSpPr/>
            <p:nvPr/>
          </p:nvSpPr>
          <p:spPr bwMode="auto">
            <a:xfrm>
              <a:off x="1987532" y="2839535"/>
              <a:ext cx="239747" cy="269855"/>
            </a:xfrm>
            <a:custGeom>
              <a:avLst/>
              <a:gdLst>
                <a:gd name="T0" fmla="*/ 76 w 91"/>
                <a:gd name="T1" fmla="*/ 45 h 102"/>
                <a:gd name="T2" fmla="*/ 50 w 91"/>
                <a:gd name="T3" fmla="*/ 52 h 102"/>
                <a:gd name="T4" fmla="*/ 11 w 91"/>
                <a:gd name="T5" fmla="*/ 102 h 102"/>
                <a:gd name="T6" fmla="*/ 0 w 91"/>
                <a:gd name="T7" fmla="*/ 93 h 102"/>
                <a:gd name="T8" fmla="*/ 43 w 91"/>
                <a:gd name="T9" fmla="*/ 47 h 102"/>
                <a:gd name="T10" fmla="*/ 45 w 91"/>
                <a:gd name="T11" fmla="*/ 19 h 102"/>
                <a:gd name="T12" fmla="*/ 70 w 91"/>
                <a:gd name="T13" fmla="*/ 0 h 102"/>
                <a:gd name="T14" fmla="*/ 67 w 91"/>
                <a:gd name="T15" fmla="*/ 22 h 102"/>
                <a:gd name="T16" fmla="*/ 70 w 91"/>
                <a:gd name="T17" fmla="*/ 22 h 102"/>
                <a:gd name="T18" fmla="*/ 70 w 91"/>
                <a:gd name="T19" fmla="*/ 24 h 102"/>
                <a:gd name="T20" fmla="*/ 91 w 91"/>
                <a:gd name="T21" fmla="*/ 17 h 102"/>
                <a:gd name="T22" fmla="*/ 76 w 91"/>
                <a:gd name="T23" fmla="*/ 4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02">
                  <a:moveTo>
                    <a:pt x="76" y="45"/>
                  </a:moveTo>
                  <a:cubicBezTo>
                    <a:pt x="65" y="52"/>
                    <a:pt x="54" y="52"/>
                    <a:pt x="50" y="52"/>
                  </a:cubicBezTo>
                  <a:cubicBezTo>
                    <a:pt x="11" y="102"/>
                    <a:pt x="11" y="102"/>
                    <a:pt x="11" y="102"/>
                  </a:cubicBezTo>
                  <a:cubicBezTo>
                    <a:pt x="0" y="93"/>
                    <a:pt x="0" y="93"/>
                    <a:pt x="0" y="93"/>
                  </a:cubicBezTo>
                  <a:cubicBezTo>
                    <a:pt x="43" y="47"/>
                    <a:pt x="43" y="47"/>
                    <a:pt x="43" y="47"/>
                  </a:cubicBezTo>
                  <a:cubicBezTo>
                    <a:pt x="42" y="43"/>
                    <a:pt x="40" y="32"/>
                    <a:pt x="45" y="19"/>
                  </a:cubicBezTo>
                  <a:cubicBezTo>
                    <a:pt x="52" y="4"/>
                    <a:pt x="70" y="0"/>
                    <a:pt x="70" y="0"/>
                  </a:cubicBezTo>
                  <a:cubicBezTo>
                    <a:pt x="67" y="22"/>
                    <a:pt x="67" y="22"/>
                    <a:pt x="67" y="22"/>
                  </a:cubicBezTo>
                  <a:cubicBezTo>
                    <a:pt x="68" y="21"/>
                    <a:pt x="69" y="21"/>
                    <a:pt x="70" y="22"/>
                  </a:cubicBezTo>
                  <a:cubicBezTo>
                    <a:pt x="70" y="22"/>
                    <a:pt x="70" y="23"/>
                    <a:pt x="70" y="24"/>
                  </a:cubicBezTo>
                  <a:cubicBezTo>
                    <a:pt x="91" y="17"/>
                    <a:pt x="91" y="17"/>
                    <a:pt x="91" y="17"/>
                  </a:cubicBezTo>
                  <a:cubicBezTo>
                    <a:pt x="91" y="17"/>
                    <a:pt x="90" y="36"/>
                    <a:pt x="76"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5" name="Freeform 31"/>
            <p:cNvSpPr/>
            <p:nvPr/>
          </p:nvSpPr>
          <p:spPr bwMode="auto">
            <a:xfrm>
              <a:off x="1649656" y="3024642"/>
              <a:ext cx="461652" cy="429314"/>
            </a:xfrm>
            <a:custGeom>
              <a:avLst/>
              <a:gdLst>
                <a:gd name="T0" fmla="*/ 77 w 175"/>
                <a:gd name="T1" fmla="*/ 0 h 163"/>
                <a:gd name="T2" fmla="*/ 127 w 175"/>
                <a:gd name="T3" fmla="*/ 16 h 163"/>
                <a:gd name="T4" fmla="*/ 107 w 175"/>
                <a:gd name="T5" fmla="*/ 40 h 163"/>
                <a:gd name="T6" fmla="*/ 84 w 175"/>
                <a:gd name="T7" fmla="*/ 34 h 163"/>
                <a:gd name="T8" fmla="*/ 44 w 175"/>
                <a:gd name="T9" fmla="*/ 80 h 163"/>
                <a:gd name="T10" fmla="*/ 96 w 175"/>
                <a:gd name="T11" fmla="*/ 125 h 163"/>
                <a:gd name="T12" fmla="*/ 135 w 175"/>
                <a:gd name="T13" fmla="*/ 80 h 163"/>
                <a:gd name="T14" fmla="*/ 125 w 175"/>
                <a:gd name="T15" fmla="*/ 56 h 163"/>
                <a:gd name="T16" fmla="*/ 145 w 175"/>
                <a:gd name="T17" fmla="*/ 32 h 163"/>
                <a:gd name="T18" fmla="*/ 169 w 175"/>
                <a:gd name="T19" fmla="*/ 82 h 163"/>
                <a:gd name="T20" fmla="*/ 98 w 175"/>
                <a:gd name="T21" fmla="*/ 163 h 163"/>
                <a:gd name="T22" fmla="*/ 6 w 175"/>
                <a:gd name="T23" fmla="*/ 82 h 163"/>
                <a:gd name="T24" fmla="*/ 77 w 175"/>
                <a:gd name="T25"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63">
                  <a:moveTo>
                    <a:pt x="77" y="0"/>
                  </a:moveTo>
                  <a:cubicBezTo>
                    <a:pt x="95" y="0"/>
                    <a:pt x="112" y="6"/>
                    <a:pt x="127" y="16"/>
                  </a:cubicBezTo>
                  <a:cubicBezTo>
                    <a:pt x="107" y="40"/>
                    <a:pt x="107" y="40"/>
                    <a:pt x="107" y="40"/>
                  </a:cubicBezTo>
                  <a:cubicBezTo>
                    <a:pt x="100" y="36"/>
                    <a:pt x="92" y="34"/>
                    <a:pt x="84" y="34"/>
                  </a:cubicBezTo>
                  <a:cubicBezTo>
                    <a:pt x="59" y="34"/>
                    <a:pt x="41" y="54"/>
                    <a:pt x="44" y="80"/>
                  </a:cubicBezTo>
                  <a:cubicBezTo>
                    <a:pt x="47" y="105"/>
                    <a:pt x="70" y="125"/>
                    <a:pt x="96" y="125"/>
                  </a:cubicBezTo>
                  <a:cubicBezTo>
                    <a:pt x="121" y="125"/>
                    <a:pt x="138" y="105"/>
                    <a:pt x="135" y="80"/>
                  </a:cubicBezTo>
                  <a:cubicBezTo>
                    <a:pt x="134" y="71"/>
                    <a:pt x="130" y="63"/>
                    <a:pt x="125" y="56"/>
                  </a:cubicBezTo>
                  <a:cubicBezTo>
                    <a:pt x="145" y="32"/>
                    <a:pt x="145" y="32"/>
                    <a:pt x="145" y="32"/>
                  </a:cubicBezTo>
                  <a:cubicBezTo>
                    <a:pt x="158" y="46"/>
                    <a:pt x="166" y="63"/>
                    <a:pt x="169" y="82"/>
                  </a:cubicBezTo>
                  <a:cubicBezTo>
                    <a:pt x="175" y="127"/>
                    <a:pt x="143" y="163"/>
                    <a:pt x="98" y="163"/>
                  </a:cubicBezTo>
                  <a:cubicBezTo>
                    <a:pt x="53" y="163"/>
                    <a:pt x="12" y="127"/>
                    <a:pt x="6" y="82"/>
                  </a:cubicBezTo>
                  <a:cubicBezTo>
                    <a:pt x="0" y="37"/>
                    <a:pt x="31" y="0"/>
                    <a:pt x="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6" name="Freeform 32"/>
            <p:cNvSpPr/>
            <p:nvPr/>
          </p:nvSpPr>
          <p:spPr bwMode="auto">
            <a:xfrm>
              <a:off x="1789043" y="3140613"/>
              <a:ext cx="195143" cy="181762"/>
            </a:xfrm>
            <a:custGeom>
              <a:avLst/>
              <a:gdLst>
                <a:gd name="T0" fmla="*/ 42 w 74"/>
                <a:gd name="T1" fmla="*/ 69 h 69"/>
                <a:gd name="T2" fmla="*/ 3 w 74"/>
                <a:gd name="T3" fmla="*/ 35 h 69"/>
                <a:gd name="T4" fmla="*/ 33 w 74"/>
                <a:gd name="T5" fmla="*/ 0 h 69"/>
                <a:gd name="T6" fmla="*/ 49 w 74"/>
                <a:gd name="T7" fmla="*/ 4 h 69"/>
                <a:gd name="T8" fmla="*/ 49 w 74"/>
                <a:gd name="T9" fmla="*/ 11 h 69"/>
                <a:gd name="T10" fmla="*/ 36 w 74"/>
                <a:gd name="T11" fmla="*/ 30 h 69"/>
                <a:gd name="T12" fmla="*/ 42 w 74"/>
                <a:gd name="T13" fmla="*/ 35 h 69"/>
                <a:gd name="T14" fmla="*/ 59 w 74"/>
                <a:gd name="T15" fmla="*/ 20 h 69"/>
                <a:gd name="T16" fmla="*/ 60 w 74"/>
                <a:gd name="T17" fmla="*/ 20 h 69"/>
                <a:gd name="T18" fmla="*/ 66 w 74"/>
                <a:gd name="T19" fmla="*/ 18 h 69"/>
                <a:gd name="T20" fmla="*/ 72 w 74"/>
                <a:gd name="T21" fmla="*/ 35 h 69"/>
                <a:gd name="T22" fmla="*/ 42 w 74"/>
                <a:gd name="T2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69">
                  <a:moveTo>
                    <a:pt x="42" y="69"/>
                  </a:moveTo>
                  <a:cubicBezTo>
                    <a:pt x="23" y="69"/>
                    <a:pt x="5" y="54"/>
                    <a:pt x="3" y="35"/>
                  </a:cubicBezTo>
                  <a:cubicBezTo>
                    <a:pt x="0" y="16"/>
                    <a:pt x="14" y="0"/>
                    <a:pt x="33" y="0"/>
                  </a:cubicBezTo>
                  <a:cubicBezTo>
                    <a:pt x="38" y="0"/>
                    <a:pt x="44" y="2"/>
                    <a:pt x="49" y="4"/>
                  </a:cubicBezTo>
                  <a:cubicBezTo>
                    <a:pt x="48" y="6"/>
                    <a:pt x="48" y="9"/>
                    <a:pt x="49" y="11"/>
                  </a:cubicBezTo>
                  <a:cubicBezTo>
                    <a:pt x="36" y="30"/>
                    <a:pt x="36" y="30"/>
                    <a:pt x="36" y="30"/>
                  </a:cubicBezTo>
                  <a:cubicBezTo>
                    <a:pt x="42" y="35"/>
                    <a:pt x="42" y="35"/>
                    <a:pt x="42" y="35"/>
                  </a:cubicBezTo>
                  <a:cubicBezTo>
                    <a:pt x="59" y="20"/>
                    <a:pt x="59" y="20"/>
                    <a:pt x="59" y="20"/>
                  </a:cubicBezTo>
                  <a:cubicBezTo>
                    <a:pt x="59" y="20"/>
                    <a:pt x="60" y="20"/>
                    <a:pt x="60" y="20"/>
                  </a:cubicBezTo>
                  <a:cubicBezTo>
                    <a:pt x="62" y="20"/>
                    <a:pt x="64" y="19"/>
                    <a:pt x="66" y="18"/>
                  </a:cubicBezTo>
                  <a:cubicBezTo>
                    <a:pt x="69" y="23"/>
                    <a:pt x="71" y="29"/>
                    <a:pt x="72" y="35"/>
                  </a:cubicBezTo>
                  <a:cubicBezTo>
                    <a:pt x="74" y="54"/>
                    <a:pt x="61" y="69"/>
                    <a:pt x="42"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7" name="Freeform 33"/>
            <p:cNvSpPr/>
            <p:nvPr/>
          </p:nvSpPr>
          <p:spPr bwMode="auto">
            <a:xfrm>
              <a:off x="1897208" y="3090433"/>
              <a:ext cx="113740" cy="129352"/>
            </a:xfrm>
            <a:custGeom>
              <a:avLst/>
              <a:gdLst>
                <a:gd name="T0" fmla="*/ 13 w 43"/>
                <a:gd name="T1" fmla="*/ 31 h 49"/>
                <a:gd name="T2" fmla="*/ 14 w 43"/>
                <a:gd name="T3" fmla="*/ 22 h 49"/>
                <a:gd name="T4" fmla="*/ 32 w 43"/>
                <a:gd name="T5" fmla="*/ 0 h 49"/>
                <a:gd name="T6" fmla="*/ 43 w 43"/>
                <a:gd name="T7" fmla="*/ 9 h 49"/>
                <a:gd name="T8" fmla="*/ 24 w 43"/>
                <a:gd name="T9" fmla="*/ 32 h 49"/>
                <a:gd name="T10" fmla="*/ 17 w 43"/>
                <a:gd name="T11" fmla="*/ 34 h 49"/>
                <a:gd name="T12" fmla="*/ 1 w 43"/>
                <a:gd name="T13" fmla="*/ 49 h 49"/>
                <a:gd name="T14" fmla="*/ 0 w 43"/>
                <a:gd name="T15" fmla="*/ 48 h 49"/>
                <a:gd name="T16" fmla="*/ 13 w 43"/>
                <a:gd name="T17"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9">
                  <a:moveTo>
                    <a:pt x="13" y="31"/>
                  </a:moveTo>
                  <a:cubicBezTo>
                    <a:pt x="11" y="28"/>
                    <a:pt x="12" y="25"/>
                    <a:pt x="14" y="22"/>
                  </a:cubicBezTo>
                  <a:cubicBezTo>
                    <a:pt x="32" y="0"/>
                    <a:pt x="32" y="0"/>
                    <a:pt x="32" y="0"/>
                  </a:cubicBezTo>
                  <a:cubicBezTo>
                    <a:pt x="43" y="9"/>
                    <a:pt x="43" y="9"/>
                    <a:pt x="43" y="9"/>
                  </a:cubicBezTo>
                  <a:cubicBezTo>
                    <a:pt x="24" y="32"/>
                    <a:pt x="24" y="32"/>
                    <a:pt x="24" y="32"/>
                  </a:cubicBezTo>
                  <a:cubicBezTo>
                    <a:pt x="22" y="34"/>
                    <a:pt x="19" y="35"/>
                    <a:pt x="17" y="34"/>
                  </a:cubicBezTo>
                  <a:cubicBezTo>
                    <a:pt x="1" y="49"/>
                    <a:pt x="1" y="49"/>
                    <a:pt x="1" y="49"/>
                  </a:cubicBezTo>
                  <a:cubicBezTo>
                    <a:pt x="0" y="48"/>
                    <a:pt x="0" y="48"/>
                    <a:pt x="0" y="48"/>
                  </a:cubicBezTo>
                  <a:lnTo>
                    <a:pt x="13"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grpSp>
        <p:nvGrpSpPr>
          <p:cNvPr id="57" name="组合 56"/>
          <p:cNvGrpSpPr/>
          <p:nvPr/>
        </p:nvGrpSpPr>
        <p:grpSpPr>
          <a:xfrm>
            <a:off x="1940860" y="2312374"/>
            <a:ext cx="461652" cy="550860"/>
            <a:chOff x="689553" y="1041991"/>
            <a:chExt cx="461652" cy="550860"/>
          </a:xfrm>
          <a:gradFill>
            <a:gsLst>
              <a:gs pos="100000">
                <a:srgbClr val="18478F"/>
              </a:gs>
              <a:gs pos="0">
                <a:srgbClr val="238DED"/>
              </a:gs>
            </a:gsLst>
            <a:lin ang="7200000" scaled="0"/>
          </a:gradFill>
        </p:grpSpPr>
        <p:sp>
          <p:nvSpPr>
            <p:cNvPr id="58"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59"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grpSp>
        <p:nvGrpSpPr>
          <p:cNvPr id="60" name="组合 59"/>
          <p:cNvGrpSpPr/>
          <p:nvPr/>
        </p:nvGrpSpPr>
        <p:grpSpPr>
          <a:xfrm>
            <a:off x="6956193" y="2312374"/>
            <a:ext cx="664601" cy="579853"/>
            <a:chOff x="4499856" y="8587886"/>
            <a:chExt cx="664601" cy="579853"/>
          </a:xfrm>
          <a:gradFill>
            <a:gsLst>
              <a:gs pos="100000">
                <a:srgbClr val="18478F"/>
              </a:gs>
              <a:gs pos="0">
                <a:srgbClr val="238DED"/>
              </a:gs>
            </a:gsLst>
            <a:lin ang="7200000" scaled="0"/>
          </a:gradFill>
        </p:grpSpPr>
        <p:sp>
          <p:nvSpPr>
            <p:cNvPr id="61" name="Freeform 36"/>
            <p:cNvSpPr>
              <a:spLocks noEditPoints="1"/>
            </p:cNvSpPr>
            <p:nvPr/>
          </p:nvSpPr>
          <p:spPr bwMode="auto">
            <a:xfrm>
              <a:off x="4499856" y="8727274"/>
              <a:ext cx="440465" cy="440465"/>
            </a:xfrm>
            <a:custGeom>
              <a:avLst/>
              <a:gdLst>
                <a:gd name="T0" fmla="*/ 161 w 167"/>
                <a:gd name="T1" fmla="*/ 71 h 167"/>
                <a:gd name="T2" fmla="*/ 148 w 167"/>
                <a:gd name="T3" fmla="*/ 71 h 167"/>
                <a:gd name="T4" fmla="*/ 138 w 167"/>
                <a:gd name="T5" fmla="*/ 47 h 167"/>
                <a:gd name="T6" fmla="*/ 147 w 167"/>
                <a:gd name="T7" fmla="*/ 38 h 167"/>
                <a:gd name="T8" fmla="*/ 148 w 167"/>
                <a:gd name="T9" fmla="*/ 31 h 167"/>
                <a:gd name="T10" fmla="*/ 136 w 167"/>
                <a:gd name="T11" fmla="*/ 19 h 167"/>
                <a:gd name="T12" fmla="*/ 129 w 167"/>
                <a:gd name="T13" fmla="*/ 20 h 167"/>
                <a:gd name="T14" fmla="*/ 120 w 167"/>
                <a:gd name="T15" fmla="*/ 29 h 167"/>
                <a:gd name="T16" fmla="*/ 96 w 167"/>
                <a:gd name="T17" fmla="*/ 19 h 167"/>
                <a:gd name="T18" fmla="*/ 96 w 167"/>
                <a:gd name="T19" fmla="*/ 6 h 167"/>
                <a:gd name="T20" fmla="*/ 92 w 167"/>
                <a:gd name="T21" fmla="*/ 0 h 167"/>
                <a:gd name="T22" fmla="*/ 75 w 167"/>
                <a:gd name="T23" fmla="*/ 0 h 167"/>
                <a:gd name="T24" fmla="*/ 71 w 167"/>
                <a:gd name="T25" fmla="*/ 6 h 167"/>
                <a:gd name="T26" fmla="*/ 71 w 167"/>
                <a:gd name="T27" fmla="*/ 19 h 167"/>
                <a:gd name="T28" fmla="*/ 46 w 167"/>
                <a:gd name="T29" fmla="*/ 29 h 167"/>
                <a:gd name="T30" fmla="*/ 37 w 167"/>
                <a:gd name="T31" fmla="*/ 20 h 167"/>
                <a:gd name="T32" fmla="*/ 30 w 167"/>
                <a:gd name="T33" fmla="*/ 19 h 167"/>
                <a:gd name="T34" fmla="*/ 18 w 167"/>
                <a:gd name="T35" fmla="*/ 31 h 167"/>
                <a:gd name="T36" fmla="*/ 19 w 167"/>
                <a:gd name="T37" fmla="*/ 38 h 167"/>
                <a:gd name="T38" fmla="*/ 29 w 167"/>
                <a:gd name="T39" fmla="*/ 47 h 167"/>
                <a:gd name="T40" fmla="*/ 19 w 167"/>
                <a:gd name="T41" fmla="*/ 71 h 167"/>
                <a:gd name="T42" fmla="*/ 6 w 167"/>
                <a:gd name="T43" fmla="*/ 71 h 167"/>
                <a:gd name="T44" fmla="*/ 0 w 167"/>
                <a:gd name="T45" fmla="*/ 75 h 167"/>
                <a:gd name="T46" fmla="*/ 0 w 167"/>
                <a:gd name="T47" fmla="*/ 92 h 167"/>
                <a:gd name="T48" fmla="*/ 6 w 167"/>
                <a:gd name="T49" fmla="*/ 96 h 167"/>
                <a:gd name="T50" fmla="*/ 19 w 167"/>
                <a:gd name="T51" fmla="*/ 96 h 167"/>
                <a:gd name="T52" fmla="*/ 29 w 167"/>
                <a:gd name="T53" fmla="*/ 120 h 167"/>
                <a:gd name="T54" fmla="*/ 19 w 167"/>
                <a:gd name="T55" fmla="*/ 130 h 167"/>
                <a:gd name="T56" fmla="*/ 18 w 167"/>
                <a:gd name="T57" fmla="*/ 137 h 167"/>
                <a:gd name="T58" fmla="*/ 30 w 167"/>
                <a:gd name="T59" fmla="*/ 148 h 167"/>
                <a:gd name="T60" fmla="*/ 37 w 167"/>
                <a:gd name="T61" fmla="*/ 147 h 167"/>
                <a:gd name="T62" fmla="*/ 46 w 167"/>
                <a:gd name="T63" fmla="*/ 138 h 167"/>
                <a:gd name="T64" fmla="*/ 71 w 167"/>
                <a:gd name="T65" fmla="*/ 148 h 167"/>
                <a:gd name="T66" fmla="*/ 71 w 167"/>
                <a:gd name="T67" fmla="*/ 161 h 167"/>
                <a:gd name="T68" fmla="*/ 75 w 167"/>
                <a:gd name="T69" fmla="*/ 167 h 167"/>
                <a:gd name="T70" fmla="*/ 92 w 167"/>
                <a:gd name="T71" fmla="*/ 167 h 167"/>
                <a:gd name="T72" fmla="*/ 96 w 167"/>
                <a:gd name="T73" fmla="*/ 161 h 167"/>
                <a:gd name="T74" fmla="*/ 96 w 167"/>
                <a:gd name="T75" fmla="*/ 148 h 167"/>
                <a:gd name="T76" fmla="*/ 120 w 167"/>
                <a:gd name="T77" fmla="*/ 138 h 167"/>
                <a:gd name="T78" fmla="*/ 129 w 167"/>
                <a:gd name="T79" fmla="*/ 147 h 167"/>
                <a:gd name="T80" fmla="*/ 136 w 167"/>
                <a:gd name="T81" fmla="*/ 148 h 167"/>
                <a:gd name="T82" fmla="*/ 148 w 167"/>
                <a:gd name="T83" fmla="*/ 137 h 167"/>
                <a:gd name="T84" fmla="*/ 147 w 167"/>
                <a:gd name="T85" fmla="*/ 130 h 167"/>
                <a:gd name="T86" fmla="*/ 138 w 167"/>
                <a:gd name="T87" fmla="*/ 120 h 167"/>
                <a:gd name="T88" fmla="*/ 148 w 167"/>
                <a:gd name="T89" fmla="*/ 96 h 167"/>
                <a:gd name="T90" fmla="*/ 161 w 167"/>
                <a:gd name="T91" fmla="*/ 96 h 167"/>
                <a:gd name="T92" fmla="*/ 167 w 167"/>
                <a:gd name="T93" fmla="*/ 92 h 167"/>
                <a:gd name="T94" fmla="*/ 167 w 167"/>
                <a:gd name="T95" fmla="*/ 75 h 167"/>
                <a:gd name="T96" fmla="*/ 161 w 167"/>
                <a:gd name="T97" fmla="*/ 71 h 167"/>
                <a:gd name="T98" fmla="*/ 83 w 167"/>
                <a:gd name="T99" fmla="*/ 114 h 167"/>
                <a:gd name="T100" fmla="*/ 52 w 167"/>
                <a:gd name="T101" fmla="*/ 84 h 167"/>
                <a:gd name="T102" fmla="*/ 83 w 167"/>
                <a:gd name="T103" fmla="*/ 53 h 167"/>
                <a:gd name="T104" fmla="*/ 114 w 167"/>
                <a:gd name="T105" fmla="*/ 84 h 167"/>
                <a:gd name="T106" fmla="*/ 83 w 167"/>
                <a:gd name="T107" fmla="*/ 11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7" h="167">
                  <a:moveTo>
                    <a:pt x="161" y="71"/>
                  </a:moveTo>
                  <a:cubicBezTo>
                    <a:pt x="148" y="71"/>
                    <a:pt x="148" y="71"/>
                    <a:pt x="148" y="71"/>
                  </a:cubicBezTo>
                  <a:cubicBezTo>
                    <a:pt x="146" y="62"/>
                    <a:pt x="143" y="54"/>
                    <a:pt x="138" y="47"/>
                  </a:cubicBezTo>
                  <a:cubicBezTo>
                    <a:pt x="147" y="38"/>
                    <a:pt x="147" y="38"/>
                    <a:pt x="147" y="38"/>
                  </a:cubicBezTo>
                  <a:cubicBezTo>
                    <a:pt x="149" y="36"/>
                    <a:pt x="150" y="32"/>
                    <a:pt x="148" y="31"/>
                  </a:cubicBezTo>
                  <a:cubicBezTo>
                    <a:pt x="136" y="19"/>
                    <a:pt x="136" y="19"/>
                    <a:pt x="136" y="19"/>
                  </a:cubicBezTo>
                  <a:cubicBezTo>
                    <a:pt x="135" y="17"/>
                    <a:pt x="131" y="18"/>
                    <a:pt x="129" y="20"/>
                  </a:cubicBezTo>
                  <a:cubicBezTo>
                    <a:pt x="120" y="29"/>
                    <a:pt x="120" y="29"/>
                    <a:pt x="120" y="29"/>
                  </a:cubicBezTo>
                  <a:cubicBezTo>
                    <a:pt x="113" y="24"/>
                    <a:pt x="105" y="21"/>
                    <a:pt x="96" y="19"/>
                  </a:cubicBezTo>
                  <a:cubicBezTo>
                    <a:pt x="96" y="6"/>
                    <a:pt x="96" y="6"/>
                    <a:pt x="96" y="6"/>
                  </a:cubicBezTo>
                  <a:cubicBezTo>
                    <a:pt x="96" y="3"/>
                    <a:pt x="94" y="0"/>
                    <a:pt x="92" y="0"/>
                  </a:cubicBezTo>
                  <a:cubicBezTo>
                    <a:pt x="75" y="0"/>
                    <a:pt x="75" y="0"/>
                    <a:pt x="75" y="0"/>
                  </a:cubicBezTo>
                  <a:cubicBezTo>
                    <a:pt x="73" y="0"/>
                    <a:pt x="71" y="3"/>
                    <a:pt x="71" y="6"/>
                  </a:cubicBezTo>
                  <a:cubicBezTo>
                    <a:pt x="71" y="19"/>
                    <a:pt x="71" y="19"/>
                    <a:pt x="71" y="19"/>
                  </a:cubicBezTo>
                  <a:cubicBezTo>
                    <a:pt x="62" y="21"/>
                    <a:pt x="54" y="24"/>
                    <a:pt x="46" y="29"/>
                  </a:cubicBezTo>
                  <a:cubicBezTo>
                    <a:pt x="37" y="20"/>
                    <a:pt x="37" y="20"/>
                    <a:pt x="37" y="20"/>
                  </a:cubicBezTo>
                  <a:cubicBezTo>
                    <a:pt x="35" y="18"/>
                    <a:pt x="32" y="17"/>
                    <a:pt x="30" y="19"/>
                  </a:cubicBezTo>
                  <a:cubicBezTo>
                    <a:pt x="18" y="31"/>
                    <a:pt x="18" y="31"/>
                    <a:pt x="18" y="31"/>
                  </a:cubicBezTo>
                  <a:cubicBezTo>
                    <a:pt x="17" y="32"/>
                    <a:pt x="17" y="36"/>
                    <a:pt x="19" y="38"/>
                  </a:cubicBezTo>
                  <a:cubicBezTo>
                    <a:pt x="29" y="47"/>
                    <a:pt x="29" y="47"/>
                    <a:pt x="29" y="47"/>
                  </a:cubicBezTo>
                  <a:cubicBezTo>
                    <a:pt x="24" y="54"/>
                    <a:pt x="20" y="62"/>
                    <a:pt x="19" y="71"/>
                  </a:cubicBezTo>
                  <a:cubicBezTo>
                    <a:pt x="6" y="71"/>
                    <a:pt x="6" y="71"/>
                    <a:pt x="6" y="71"/>
                  </a:cubicBezTo>
                  <a:cubicBezTo>
                    <a:pt x="2" y="71"/>
                    <a:pt x="0" y="73"/>
                    <a:pt x="0" y="75"/>
                  </a:cubicBezTo>
                  <a:cubicBezTo>
                    <a:pt x="0" y="92"/>
                    <a:pt x="0" y="92"/>
                    <a:pt x="0" y="92"/>
                  </a:cubicBezTo>
                  <a:cubicBezTo>
                    <a:pt x="0" y="94"/>
                    <a:pt x="2" y="96"/>
                    <a:pt x="6" y="96"/>
                  </a:cubicBezTo>
                  <a:cubicBezTo>
                    <a:pt x="19" y="96"/>
                    <a:pt x="19" y="96"/>
                    <a:pt x="19" y="96"/>
                  </a:cubicBezTo>
                  <a:cubicBezTo>
                    <a:pt x="20" y="105"/>
                    <a:pt x="24" y="113"/>
                    <a:pt x="29" y="120"/>
                  </a:cubicBezTo>
                  <a:cubicBezTo>
                    <a:pt x="19" y="130"/>
                    <a:pt x="19" y="130"/>
                    <a:pt x="19" y="130"/>
                  </a:cubicBezTo>
                  <a:cubicBezTo>
                    <a:pt x="17" y="132"/>
                    <a:pt x="17" y="135"/>
                    <a:pt x="18" y="137"/>
                  </a:cubicBezTo>
                  <a:cubicBezTo>
                    <a:pt x="30" y="148"/>
                    <a:pt x="30" y="148"/>
                    <a:pt x="30" y="148"/>
                  </a:cubicBezTo>
                  <a:cubicBezTo>
                    <a:pt x="32" y="150"/>
                    <a:pt x="35" y="150"/>
                    <a:pt x="37" y="147"/>
                  </a:cubicBezTo>
                  <a:cubicBezTo>
                    <a:pt x="46" y="138"/>
                    <a:pt x="46" y="138"/>
                    <a:pt x="46" y="138"/>
                  </a:cubicBezTo>
                  <a:cubicBezTo>
                    <a:pt x="54" y="143"/>
                    <a:pt x="62" y="147"/>
                    <a:pt x="71" y="148"/>
                  </a:cubicBezTo>
                  <a:cubicBezTo>
                    <a:pt x="71" y="161"/>
                    <a:pt x="71" y="161"/>
                    <a:pt x="71" y="161"/>
                  </a:cubicBezTo>
                  <a:cubicBezTo>
                    <a:pt x="71" y="164"/>
                    <a:pt x="73" y="167"/>
                    <a:pt x="75" y="167"/>
                  </a:cubicBezTo>
                  <a:cubicBezTo>
                    <a:pt x="92" y="167"/>
                    <a:pt x="92" y="167"/>
                    <a:pt x="92" y="167"/>
                  </a:cubicBezTo>
                  <a:cubicBezTo>
                    <a:pt x="94" y="167"/>
                    <a:pt x="96" y="164"/>
                    <a:pt x="96" y="161"/>
                  </a:cubicBezTo>
                  <a:cubicBezTo>
                    <a:pt x="96" y="148"/>
                    <a:pt x="96" y="148"/>
                    <a:pt x="96" y="148"/>
                  </a:cubicBezTo>
                  <a:cubicBezTo>
                    <a:pt x="105" y="147"/>
                    <a:pt x="113" y="143"/>
                    <a:pt x="120" y="138"/>
                  </a:cubicBezTo>
                  <a:cubicBezTo>
                    <a:pt x="129" y="147"/>
                    <a:pt x="129" y="147"/>
                    <a:pt x="129" y="147"/>
                  </a:cubicBezTo>
                  <a:cubicBezTo>
                    <a:pt x="131" y="150"/>
                    <a:pt x="135" y="150"/>
                    <a:pt x="136" y="148"/>
                  </a:cubicBezTo>
                  <a:cubicBezTo>
                    <a:pt x="148" y="137"/>
                    <a:pt x="148" y="137"/>
                    <a:pt x="148" y="137"/>
                  </a:cubicBezTo>
                  <a:cubicBezTo>
                    <a:pt x="150" y="135"/>
                    <a:pt x="149" y="132"/>
                    <a:pt x="147" y="130"/>
                  </a:cubicBezTo>
                  <a:cubicBezTo>
                    <a:pt x="138" y="120"/>
                    <a:pt x="138" y="120"/>
                    <a:pt x="138" y="120"/>
                  </a:cubicBezTo>
                  <a:cubicBezTo>
                    <a:pt x="143" y="113"/>
                    <a:pt x="146" y="105"/>
                    <a:pt x="148" y="96"/>
                  </a:cubicBezTo>
                  <a:cubicBezTo>
                    <a:pt x="161" y="96"/>
                    <a:pt x="161" y="96"/>
                    <a:pt x="161" y="96"/>
                  </a:cubicBezTo>
                  <a:cubicBezTo>
                    <a:pt x="164" y="96"/>
                    <a:pt x="167" y="94"/>
                    <a:pt x="167" y="92"/>
                  </a:cubicBezTo>
                  <a:cubicBezTo>
                    <a:pt x="167" y="75"/>
                    <a:pt x="167" y="75"/>
                    <a:pt x="167" y="75"/>
                  </a:cubicBezTo>
                  <a:cubicBezTo>
                    <a:pt x="167" y="73"/>
                    <a:pt x="164" y="71"/>
                    <a:pt x="161" y="71"/>
                  </a:cubicBezTo>
                  <a:close/>
                  <a:moveTo>
                    <a:pt x="83" y="114"/>
                  </a:moveTo>
                  <a:cubicBezTo>
                    <a:pt x="66" y="114"/>
                    <a:pt x="52" y="101"/>
                    <a:pt x="52" y="84"/>
                  </a:cubicBezTo>
                  <a:cubicBezTo>
                    <a:pt x="52" y="67"/>
                    <a:pt x="66" y="53"/>
                    <a:pt x="83" y="53"/>
                  </a:cubicBezTo>
                  <a:cubicBezTo>
                    <a:pt x="100" y="53"/>
                    <a:pt x="114" y="67"/>
                    <a:pt x="114" y="84"/>
                  </a:cubicBezTo>
                  <a:cubicBezTo>
                    <a:pt x="114" y="101"/>
                    <a:pt x="100" y="114"/>
                    <a:pt x="83"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2" name="Freeform 37"/>
            <p:cNvSpPr>
              <a:spLocks noEditPoints="1"/>
            </p:cNvSpPr>
            <p:nvPr/>
          </p:nvSpPr>
          <p:spPr bwMode="auto">
            <a:xfrm>
              <a:off x="4845538" y="8587886"/>
              <a:ext cx="318919" cy="316689"/>
            </a:xfrm>
            <a:custGeom>
              <a:avLst/>
              <a:gdLst>
                <a:gd name="T0" fmla="*/ 117 w 121"/>
                <a:gd name="T1" fmla="*/ 51 h 120"/>
                <a:gd name="T2" fmla="*/ 108 w 121"/>
                <a:gd name="T3" fmla="*/ 51 h 120"/>
                <a:gd name="T4" fmla="*/ 100 w 121"/>
                <a:gd name="T5" fmla="*/ 33 h 120"/>
                <a:gd name="T6" fmla="*/ 107 w 121"/>
                <a:gd name="T7" fmla="*/ 27 h 120"/>
                <a:gd name="T8" fmla="*/ 108 w 121"/>
                <a:gd name="T9" fmla="*/ 22 h 120"/>
                <a:gd name="T10" fmla="*/ 99 w 121"/>
                <a:gd name="T11" fmla="*/ 13 h 120"/>
                <a:gd name="T12" fmla="*/ 94 w 121"/>
                <a:gd name="T13" fmla="*/ 14 h 120"/>
                <a:gd name="T14" fmla="*/ 87 w 121"/>
                <a:gd name="T15" fmla="*/ 20 h 120"/>
                <a:gd name="T16" fmla="*/ 70 w 121"/>
                <a:gd name="T17" fmla="*/ 13 h 120"/>
                <a:gd name="T18" fmla="*/ 70 w 121"/>
                <a:gd name="T19" fmla="*/ 4 h 120"/>
                <a:gd name="T20" fmla="*/ 67 w 121"/>
                <a:gd name="T21" fmla="*/ 0 h 120"/>
                <a:gd name="T22" fmla="*/ 55 w 121"/>
                <a:gd name="T23" fmla="*/ 0 h 120"/>
                <a:gd name="T24" fmla="*/ 52 w 121"/>
                <a:gd name="T25" fmla="*/ 4 h 120"/>
                <a:gd name="T26" fmla="*/ 52 w 121"/>
                <a:gd name="T27" fmla="*/ 13 h 120"/>
                <a:gd name="T28" fmla="*/ 34 w 121"/>
                <a:gd name="T29" fmla="*/ 20 h 120"/>
                <a:gd name="T30" fmla="*/ 28 w 121"/>
                <a:gd name="T31" fmla="*/ 14 h 120"/>
                <a:gd name="T32" fmla="*/ 22 w 121"/>
                <a:gd name="T33" fmla="*/ 13 h 120"/>
                <a:gd name="T34" fmla="*/ 14 w 121"/>
                <a:gd name="T35" fmla="*/ 22 h 120"/>
                <a:gd name="T36" fmla="*/ 15 w 121"/>
                <a:gd name="T37" fmla="*/ 27 h 120"/>
                <a:gd name="T38" fmla="*/ 21 w 121"/>
                <a:gd name="T39" fmla="*/ 33 h 120"/>
                <a:gd name="T40" fmla="*/ 14 w 121"/>
                <a:gd name="T41" fmla="*/ 51 h 120"/>
                <a:gd name="T42" fmla="*/ 5 w 121"/>
                <a:gd name="T43" fmla="*/ 51 h 120"/>
                <a:gd name="T44" fmla="*/ 0 w 121"/>
                <a:gd name="T45" fmla="*/ 54 h 120"/>
                <a:gd name="T46" fmla="*/ 0 w 121"/>
                <a:gd name="T47" fmla="*/ 66 h 120"/>
                <a:gd name="T48" fmla="*/ 5 w 121"/>
                <a:gd name="T49" fmla="*/ 69 h 120"/>
                <a:gd name="T50" fmla="*/ 14 w 121"/>
                <a:gd name="T51" fmla="*/ 69 h 120"/>
                <a:gd name="T52" fmla="*/ 21 w 121"/>
                <a:gd name="T53" fmla="*/ 87 h 120"/>
                <a:gd name="T54" fmla="*/ 15 w 121"/>
                <a:gd name="T55" fmla="*/ 93 h 120"/>
                <a:gd name="T56" fmla="*/ 14 w 121"/>
                <a:gd name="T57" fmla="*/ 98 h 120"/>
                <a:gd name="T58" fmla="*/ 22 w 121"/>
                <a:gd name="T59" fmla="*/ 107 h 120"/>
                <a:gd name="T60" fmla="*/ 28 w 121"/>
                <a:gd name="T61" fmla="*/ 106 h 120"/>
                <a:gd name="T62" fmla="*/ 34 w 121"/>
                <a:gd name="T63" fmla="*/ 100 h 120"/>
                <a:gd name="T64" fmla="*/ 52 w 121"/>
                <a:gd name="T65" fmla="*/ 107 h 120"/>
                <a:gd name="T66" fmla="*/ 52 w 121"/>
                <a:gd name="T67" fmla="*/ 116 h 120"/>
                <a:gd name="T68" fmla="*/ 55 w 121"/>
                <a:gd name="T69" fmla="*/ 120 h 120"/>
                <a:gd name="T70" fmla="*/ 67 w 121"/>
                <a:gd name="T71" fmla="*/ 120 h 120"/>
                <a:gd name="T72" fmla="*/ 70 w 121"/>
                <a:gd name="T73" fmla="*/ 116 h 120"/>
                <a:gd name="T74" fmla="*/ 70 w 121"/>
                <a:gd name="T75" fmla="*/ 107 h 120"/>
                <a:gd name="T76" fmla="*/ 87 w 121"/>
                <a:gd name="T77" fmla="*/ 100 h 120"/>
                <a:gd name="T78" fmla="*/ 94 w 121"/>
                <a:gd name="T79" fmla="*/ 106 h 120"/>
                <a:gd name="T80" fmla="*/ 99 w 121"/>
                <a:gd name="T81" fmla="*/ 107 h 120"/>
                <a:gd name="T82" fmla="*/ 108 w 121"/>
                <a:gd name="T83" fmla="*/ 98 h 120"/>
                <a:gd name="T84" fmla="*/ 107 w 121"/>
                <a:gd name="T85" fmla="*/ 93 h 120"/>
                <a:gd name="T86" fmla="*/ 100 w 121"/>
                <a:gd name="T87" fmla="*/ 87 h 120"/>
                <a:gd name="T88" fmla="*/ 108 w 121"/>
                <a:gd name="T89" fmla="*/ 69 h 120"/>
                <a:gd name="T90" fmla="*/ 117 w 121"/>
                <a:gd name="T91" fmla="*/ 69 h 120"/>
                <a:gd name="T92" fmla="*/ 121 w 121"/>
                <a:gd name="T93" fmla="*/ 66 h 120"/>
                <a:gd name="T94" fmla="*/ 121 w 121"/>
                <a:gd name="T95" fmla="*/ 54 h 120"/>
                <a:gd name="T96" fmla="*/ 117 w 121"/>
                <a:gd name="T97" fmla="*/ 51 h 120"/>
                <a:gd name="T98" fmla="*/ 61 w 121"/>
                <a:gd name="T99" fmla="*/ 82 h 120"/>
                <a:gd name="T100" fmla="*/ 38 w 121"/>
                <a:gd name="T101" fmla="*/ 60 h 120"/>
                <a:gd name="T102" fmla="*/ 61 w 121"/>
                <a:gd name="T103" fmla="*/ 38 h 120"/>
                <a:gd name="T104" fmla="*/ 83 w 121"/>
                <a:gd name="T105" fmla="*/ 60 h 120"/>
                <a:gd name="T106" fmla="*/ 61 w 121"/>
                <a:gd name="T107" fmla="*/ 8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20">
                  <a:moveTo>
                    <a:pt x="117" y="51"/>
                  </a:moveTo>
                  <a:cubicBezTo>
                    <a:pt x="108" y="51"/>
                    <a:pt x="108" y="51"/>
                    <a:pt x="108" y="51"/>
                  </a:cubicBezTo>
                  <a:cubicBezTo>
                    <a:pt x="106" y="44"/>
                    <a:pt x="104" y="38"/>
                    <a:pt x="100" y="33"/>
                  </a:cubicBezTo>
                  <a:cubicBezTo>
                    <a:pt x="107" y="27"/>
                    <a:pt x="107" y="27"/>
                    <a:pt x="107" y="27"/>
                  </a:cubicBezTo>
                  <a:cubicBezTo>
                    <a:pt x="109" y="25"/>
                    <a:pt x="109" y="23"/>
                    <a:pt x="108" y="22"/>
                  </a:cubicBezTo>
                  <a:cubicBezTo>
                    <a:pt x="99" y="13"/>
                    <a:pt x="99" y="13"/>
                    <a:pt x="99" y="13"/>
                  </a:cubicBezTo>
                  <a:cubicBezTo>
                    <a:pt x="98" y="12"/>
                    <a:pt x="96" y="12"/>
                    <a:pt x="94" y="14"/>
                  </a:cubicBezTo>
                  <a:cubicBezTo>
                    <a:pt x="87" y="20"/>
                    <a:pt x="87" y="20"/>
                    <a:pt x="87" y="20"/>
                  </a:cubicBezTo>
                  <a:cubicBezTo>
                    <a:pt x="82" y="17"/>
                    <a:pt x="76" y="14"/>
                    <a:pt x="70" y="13"/>
                  </a:cubicBezTo>
                  <a:cubicBezTo>
                    <a:pt x="70" y="4"/>
                    <a:pt x="70" y="4"/>
                    <a:pt x="70" y="4"/>
                  </a:cubicBezTo>
                  <a:cubicBezTo>
                    <a:pt x="70" y="1"/>
                    <a:pt x="69" y="0"/>
                    <a:pt x="67" y="0"/>
                  </a:cubicBezTo>
                  <a:cubicBezTo>
                    <a:pt x="55" y="0"/>
                    <a:pt x="55" y="0"/>
                    <a:pt x="55" y="0"/>
                  </a:cubicBezTo>
                  <a:cubicBezTo>
                    <a:pt x="53" y="0"/>
                    <a:pt x="52" y="1"/>
                    <a:pt x="52" y="4"/>
                  </a:cubicBezTo>
                  <a:cubicBezTo>
                    <a:pt x="52" y="13"/>
                    <a:pt x="52" y="13"/>
                    <a:pt x="52" y="13"/>
                  </a:cubicBezTo>
                  <a:cubicBezTo>
                    <a:pt x="45" y="14"/>
                    <a:pt x="39" y="17"/>
                    <a:pt x="34" y="20"/>
                  </a:cubicBezTo>
                  <a:cubicBezTo>
                    <a:pt x="28" y="14"/>
                    <a:pt x="28" y="14"/>
                    <a:pt x="28" y="14"/>
                  </a:cubicBezTo>
                  <a:cubicBezTo>
                    <a:pt x="26" y="12"/>
                    <a:pt x="24" y="12"/>
                    <a:pt x="22" y="13"/>
                  </a:cubicBezTo>
                  <a:cubicBezTo>
                    <a:pt x="14" y="22"/>
                    <a:pt x="14" y="22"/>
                    <a:pt x="14" y="22"/>
                  </a:cubicBezTo>
                  <a:cubicBezTo>
                    <a:pt x="13" y="23"/>
                    <a:pt x="13" y="25"/>
                    <a:pt x="15" y="27"/>
                  </a:cubicBezTo>
                  <a:cubicBezTo>
                    <a:pt x="21" y="33"/>
                    <a:pt x="21" y="33"/>
                    <a:pt x="21" y="33"/>
                  </a:cubicBezTo>
                  <a:cubicBezTo>
                    <a:pt x="18" y="38"/>
                    <a:pt x="15" y="44"/>
                    <a:pt x="14" y="51"/>
                  </a:cubicBezTo>
                  <a:cubicBezTo>
                    <a:pt x="5" y="51"/>
                    <a:pt x="5" y="51"/>
                    <a:pt x="5" y="51"/>
                  </a:cubicBezTo>
                  <a:cubicBezTo>
                    <a:pt x="2" y="51"/>
                    <a:pt x="0" y="52"/>
                    <a:pt x="0" y="54"/>
                  </a:cubicBezTo>
                  <a:cubicBezTo>
                    <a:pt x="0" y="66"/>
                    <a:pt x="0" y="66"/>
                    <a:pt x="0" y="66"/>
                  </a:cubicBezTo>
                  <a:cubicBezTo>
                    <a:pt x="0" y="68"/>
                    <a:pt x="2" y="69"/>
                    <a:pt x="5" y="69"/>
                  </a:cubicBezTo>
                  <a:cubicBezTo>
                    <a:pt x="14" y="69"/>
                    <a:pt x="14" y="69"/>
                    <a:pt x="14" y="69"/>
                  </a:cubicBezTo>
                  <a:cubicBezTo>
                    <a:pt x="15" y="76"/>
                    <a:pt x="18" y="81"/>
                    <a:pt x="21" y="87"/>
                  </a:cubicBezTo>
                  <a:cubicBezTo>
                    <a:pt x="15" y="93"/>
                    <a:pt x="15" y="93"/>
                    <a:pt x="15" y="93"/>
                  </a:cubicBezTo>
                  <a:cubicBezTo>
                    <a:pt x="13" y="95"/>
                    <a:pt x="13" y="97"/>
                    <a:pt x="14" y="98"/>
                  </a:cubicBezTo>
                  <a:cubicBezTo>
                    <a:pt x="22" y="107"/>
                    <a:pt x="22" y="107"/>
                    <a:pt x="22" y="107"/>
                  </a:cubicBezTo>
                  <a:cubicBezTo>
                    <a:pt x="24" y="108"/>
                    <a:pt x="26" y="108"/>
                    <a:pt x="28" y="106"/>
                  </a:cubicBezTo>
                  <a:cubicBezTo>
                    <a:pt x="34" y="100"/>
                    <a:pt x="34" y="100"/>
                    <a:pt x="34" y="100"/>
                  </a:cubicBezTo>
                  <a:cubicBezTo>
                    <a:pt x="39" y="103"/>
                    <a:pt x="45" y="106"/>
                    <a:pt x="52" y="107"/>
                  </a:cubicBezTo>
                  <a:cubicBezTo>
                    <a:pt x="52" y="116"/>
                    <a:pt x="52" y="116"/>
                    <a:pt x="52" y="116"/>
                  </a:cubicBezTo>
                  <a:cubicBezTo>
                    <a:pt x="52" y="118"/>
                    <a:pt x="53" y="120"/>
                    <a:pt x="55" y="120"/>
                  </a:cubicBezTo>
                  <a:cubicBezTo>
                    <a:pt x="67" y="120"/>
                    <a:pt x="67" y="120"/>
                    <a:pt x="67" y="120"/>
                  </a:cubicBezTo>
                  <a:cubicBezTo>
                    <a:pt x="69" y="120"/>
                    <a:pt x="70" y="118"/>
                    <a:pt x="70" y="116"/>
                  </a:cubicBezTo>
                  <a:cubicBezTo>
                    <a:pt x="70" y="107"/>
                    <a:pt x="70" y="107"/>
                    <a:pt x="70" y="107"/>
                  </a:cubicBezTo>
                  <a:cubicBezTo>
                    <a:pt x="76" y="106"/>
                    <a:pt x="82" y="103"/>
                    <a:pt x="87" y="100"/>
                  </a:cubicBezTo>
                  <a:cubicBezTo>
                    <a:pt x="94" y="106"/>
                    <a:pt x="94" y="106"/>
                    <a:pt x="94" y="106"/>
                  </a:cubicBezTo>
                  <a:cubicBezTo>
                    <a:pt x="96" y="108"/>
                    <a:pt x="98" y="108"/>
                    <a:pt x="99" y="107"/>
                  </a:cubicBezTo>
                  <a:cubicBezTo>
                    <a:pt x="108" y="98"/>
                    <a:pt x="108" y="98"/>
                    <a:pt x="108" y="98"/>
                  </a:cubicBezTo>
                  <a:cubicBezTo>
                    <a:pt x="109" y="97"/>
                    <a:pt x="109" y="95"/>
                    <a:pt x="107" y="93"/>
                  </a:cubicBezTo>
                  <a:cubicBezTo>
                    <a:pt x="100" y="87"/>
                    <a:pt x="100" y="87"/>
                    <a:pt x="100" y="87"/>
                  </a:cubicBezTo>
                  <a:cubicBezTo>
                    <a:pt x="104" y="81"/>
                    <a:pt x="106" y="76"/>
                    <a:pt x="108" y="69"/>
                  </a:cubicBezTo>
                  <a:cubicBezTo>
                    <a:pt x="117" y="69"/>
                    <a:pt x="117" y="69"/>
                    <a:pt x="117" y="69"/>
                  </a:cubicBezTo>
                  <a:cubicBezTo>
                    <a:pt x="119" y="69"/>
                    <a:pt x="121" y="68"/>
                    <a:pt x="121" y="66"/>
                  </a:cubicBezTo>
                  <a:cubicBezTo>
                    <a:pt x="121" y="54"/>
                    <a:pt x="121" y="54"/>
                    <a:pt x="121" y="54"/>
                  </a:cubicBezTo>
                  <a:cubicBezTo>
                    <a:pt x="121" y="52"/>
                    <a:pt x="119" y="51"/>
                    <a:pt x="117" y="51"/>
                  </a:cubicBezTo>
                  <a:close/>
                  <a:moveTo>
                    <a:pt x="61" y="82"/>
                  </a:moveTo>
                  <a:cubicBezTo>
                    <a:pt x="48" y="82"/>
                    <a:pt x="38" y="72"/>
                    <a:pt x="38" y="60"/>
                  </a:cubicBezTo>
                  <a:cubicBezTo>
                    <a:pt x="38" y="48"/>
                    <a:pt x="48" y="38"/>
                    <a:pt x="61" y="38"/>
                  </a:cubicBezTo>
                  <a:cubicBezTo>
                    <a:pt x="73" y="38"/>
                    <a:pt x="83" y="48"/>
                    <a:pt x="83" y="60"/>
                  </a:cubicBezTo>
                  <a:cubicBezTo>
                    <a:pt x="83" y="72"/>
                    <a:pt x="73" y="82"/>
                    <a:pt x="6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64" name="矩形 63"/>
          <p:cNvSpPr/>
          <p:nvPr/>
        </p:nvSpPr>
        <p:spPr>
          <a:xfrm>
            <a:off x="3458210" y="1936750"/>
            <a:ext cx="2144395" cy="1322070"/>
          </a:xfrm>
          <a:prstGeom prst="rect">
            <a:avLst/>
          </a:prstGeom>
        </p:spPr>
        <p:txBody>
          <a:bodyPr wrap="square">
            <a:spAutoFit/>
          </a:bodyPr>
          <a:p>
            <a:r>
              <a:rPr sz="16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需求定义阶段决定设计中的“什么”问题：人物模型需要哪些信息和能力来完成其目标。</a:t>
            </a:r>
            <a:endParaRPr sz="16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7" name="矩形 66"/>
          <p:cNvSpPr/>
          <p:nvPr/>
        </p:nvSpPr>
        <p:spPr>
          <a:xfrm>
            <a:off x="3366135" y="4473575"/>
            <a:ext cx="2396490" cy="737235"/>
          </a:xfrm>
          <a:prstGeom prst="rect">
            <a:avLst/>
          </a:prstGeom>
        </p:spPr>
        <p:txBody>
          <a:bodyPr wrap="square">
            <a:spAutoFit/>
          </a:bodyPr>
          <a:p>
            <a:r>
              <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混淆这两个问题是设计交互产品过程中最严重的 陷阱之一。</a:t>
            </a:r>
            <a:endPar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70" name="矩形 69"/>
          <p:cNvSpPr/>
          <p:nvPr/>
        </p:nvSpPr>
        <p:spPr>
          <a:xfrm>
            <a:off x="8615045" y="1936750"/>
            <a:ext cx="2144395" cy="1383665"/>
          </a:xfrm>
          <a:prstGeom prst="rect">
            <a:avLst/>
          </a:prstGeom>
        </p:spPr>
        <p:txBody>
          <a:bodyPr wrap="square">
            <a:spAutoFit/>
          </a:bodyPr>
          <a:p>
            <a:r>
              <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在进入下一个问题之前，阐明交互中需要“什么”并达成一致意见很关键：产品外观是什么样 子、有什么样的行为、如何操作、感觉如何。</a:t>
            </a:r>
            <a:endPar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73" name="矩形 72"/>
          <p:cNvSpPr/>
          <p:nvPr/>
        </p:nvSpPr>
        <p:spPr>
          <a:xfrm>
            <a:off x="8593455" y="4312285"/>
            <a:ext cx="2165985" cy="953135"/>
          </a:xfrm>
          <a:prstGeom prst="rect">
            <a:avLst/>
          </a:prstGeom>
        </p:spPr>
        <p:txBody>
          <a:bodyPr wrap="square">
            <a:spAutoFit/>
          </a:bodyPr>
          <a:p>
            <a:r>
              <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sym typeface="+mn-ea"/>
              </a:rPr>
              <a:t>如果没有阐明问题并达成 一致意见就提出解决方案，结果就是没有清晰、客观的方法评估设计是否适当。</a:t>
            </a:r>
            <a:endParaRPr lang="zh-CN" altLang="en-US"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par>
                                <p:cTn id="12" presetID="50" presetClass="entr" presetSubtype="0" decel="100000" fill="hold" grpId="0" nodeType="withEffect">
                                  <p:stCondLst>
                                    <p:cond delay="200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3"/>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par>
                                <p:cTn id="17" presetID="50" presetClass="entr" presetSubtype="0" decel="100000" fill="hold" grpId="0" nodeType="withEffect">
                                  <p:stCondLst>
                                    <p:cond delay="200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strVal val="#ppt_w+.3"/>
                                          </p:val>
                                        </p:tav>
                                        <p:tav tm="100000">
                                          <p:val>
                                            <p:strVal val="#ppt_w"/>
                                          </p:val>
                                        </p:tav>
                                      </p:tavLst>
                                    </p:anim>
                                    <p:anim calcmode="lin" valueType="num">
                                      <p:cBhvr>
                                        <p:cTn id="20" dur="1000" fill="hold"/>
                                        <p:tgtEl>
                                          <p:spTgt spid="9"/>
                                        </p:tgtEl>
                                        <p:attrNameLst>
                                          <p:attrName>ppt_h</p:attrName>
                                        </p:attrNameLst>
                                      </p:cBhvr>
                                      <p:tavLst>
                                        <p:tav tm="0">
                                          <p:val>
                                            <p:strVal val="#ppt_h"/>
                                          </p:val>
                                        </p:tav>
                                        <p:tav tm="100000">
                                          <p:val>
                                            <p:strVal val="#ppt_h"/>
                                          </p:val>
                                        </p:tav>
                                      </p:tavLst>
                                    </p:anim>
                                    <p:animEffect transition="in" filter="fade">
                                      <p:cBhvr>
                                        <p:cTn id="21" dur="1000"/>
                                        <p:tgtEl>
                                          <p:spTgt spid="9"/>
                                        </p:tgtEl>
                                      </p:cBhvr>
                                    </p:animEffect>
                                  </p:childTnLst>
                                </p:cTn>
                              </p:par>
                              <p:par>
                                <p:cTn id="22" presetID="50" presetClass="entr" presetSubtype="0" decel="100000" fill="hold" grpId="0" nodeType="withEffect">
                                  <p:stCondLst>
                                    <p:cond delay="20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strVal val="#ppt_w+.3"/>
                                          </p:val>
                                        </p:tav>
                                        <p:tav tm="100000">
                                          <p:val>
                                            <p:strVal val="#ppt_w"/>
                                          </p:val>
                                        </p:tav>
                                      </p:tavLst>
                                    </p:anim>
                                    <p:anim calcmode="lin" valueType="num">
                                      <p:cBhvr>
                                        <p:cTn id="25" dur="1000" fill="hold"/>
                                        <p:tgtEl>
                                          <p:spTgt spid="10"/>
                                        </p:tgtEl>
                                        <p:attrNameLst>
                                          <p:attrName>ppt_h</p:attrName>
                                        </p:attrNameLst>
                                      </p:cBhvr>
                                      <p:tavLst>
                                        <p:tav tm="0">
                                          <p:val>
                                            <p:strVal val="#ppt_h"/>
                                          </p:val>
                                        </p:tav>
                                        <p:tav tm="100000">
                                          <p:val>
                                            <p:strVal val="#ppt_h"/>
                                          </p:val>
                                        </p:tav>
                                      </p:tavLst>
                                    </p:anim>
                                    <p:animEffect transition="in" filter="fade">
                                      <p:cBhvr>
                                        <p:cTn id="26" dur="1000"/>
                                        <p:tgtEl>
                                          <p:spTgt spid="10"/>
                                        </p:tgtEl>
                                      </p:cBhvr>
                                    </p:animEffect>
                                  </p:childTnLst>
                                </p:cTn>
                              </p:par>
                              <p:par>
                                <p:cTn id="27" presetID="50" presetClass="entr" presetSubtype="0" decel="100000" fill="hold" grpId="0" nodeType="withEffect">
                                  <p:stCondLst>
                                    <p:cond delay="200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ppt_w</p:attrName>
                                        </p:attrNameLst>
                                      </p:cBhvr>
                                      <p:tavLst>
                                        <p:tav tm="0">
                                          <p:val>
                                            <p:strVal val="#ppt_w+.3"/>
                                          </p:val>
                                        </p:tav>
                                        <p:tav tm="100000">
                                          <p:val>
                                            <p:strVal val="#ppt_w"/>
                                          </p:val>
                                        </p:tav>
                                      </p:tavLst>
                                    </p:anim>
                                    <p:anim calcmode="lin" valueType="num">
                                      <p:cBhvr>
                                        <p:cTn id="30" dur="1000" fill="hold"/>
                                        <p:tgtEl>
                                          <p:spTgt spid="6"/>
                                        </p:tgtEl>
                                        <p:attrNameLst>
                                          <p:attrName>ppt_h</p:attrName>
                                        </p:attrNameLst>
                                      </p:cBhvr>
                                      <p:tavLst>
                                        <p:tav tm="0">
                                          <p:val>
                                            <p:strVal val="#ppt_h"/>
                                          </p:val>
                                        </p:tav>
                                        <p:tav tm="100000">
                                          <p:val>
                                            <p:strVal val="#ppt_h"/>
                                          </p:val>
                                        </p:tav>
                                      </p:tavLst>
                                    </p:anim>
                                    <p:animEffect transition="in" filter="fade">
                                      <p:cBhvr>
                                        <p:cTn id="31" dur="1000"/>
                                        <p:tgtEl>
                                          <p:spTgt spid="6"/>
                                        </p:tgtEl>
                                      </p:cBhvr>
                                    </p:animEffect>
                                  </p:childTnLst>
                                </p:cTn>
                              </p:par>
                              <p:par>
                                <p:cTn id="32" presetID="50" presetClass="entr" presetSubtype="0" decel="100000" fill="hold" grpId="0" nodeType="withEffect">
                                  <p:stCondLst>
                                    <p:cond delay="2000"/>
                                  </p:stCondLst>
                                  <p:childTnLst>
                                    <p:set>
                                      <p:cBhvr>
                                        <p:cTn id="33" dur="1" fill="hold">
                                          <p:stCondLst>
                                            <p:cond delay="0"/>
                                          </p:stCondLst>
                                        </p:cTn>
                                        <p:tgtEl>
                                          <p:spTgt spid="7"/>
                                        </p:tgtEl>
                                        <p:attrNameLst>
                                          <p:attrName>style.visibility</p:attrName>
                                        </p:attrNameLst>
                                      </p:cBhvr>
                                      <p:to>
                                        <p:strVal val="visible"/>
                                      </p:to>
                                    </p:set>
                                    <p:anim calcmode="lin" valueType="num">
                                      <p:cBhvr>
                                        <p:cTn id="34" dur="1000" fill="hold"/>
                                        <p:tgtEl>
                                          <p:spTgt spid="7"/>
                                        </p:tgtEl>
                                        <p:attrNameLst>
                                          <p:attrName>ppt_w</p:attrName>
                                        </p:attrNameLst>
                                      </p:cBhvr>
                                      <p:tavLst>
                                        <p:tav tm="0">
                                          <p:val>
                                            <p:strVal val="#ppt_w+.3"/>
                                          </p:val>
                                        </p:tav>
                                        <p:tav tm="100000">
                                          <p:val>
                                            <p:strVal val="#ppt_w"/>
                                          </p:val>
                                        </p:tav>
                                      </p:tavLst>
                                    </p:anim>
                                    <p:anim calcmode="lin" valueType="num">
                                      <p:cBhvr>
                                        <p:cTn id="35" dur="1000" fill="hold"/>
                                        <p:tgtEl>
                                          <p:spTgt spid="7"/>
                                        </p:tgtEl>
                                        <p:attrNameLst>
                                          <p:attrName>ppt_h</p:attrName>
                                        </p:attrNameLst>
                                      </p:cBhvr>
                                      <p:tavLst>
                                        <p:tav tm="0">
                                          <p:val>
                                            <p:strVal val="#ppt_h"/>
                                          </p:val>
                                        </p:tav>
                                        <p:tav tm="100000">
                                          <p:val>
                                            <p:strVal val="#ppt_h"/>
                                          </p:val>
                                        </p:tav>
                                      </p:tavLst>
                                    </p:anim>
                                    <p:animEffect transition="in" filter="fade">
                                      <p:cBhvr>
                                        <p:cTn id="36" dur="1000"/>
                                        <p:tgtEl>
                                          <p:spTgt spid="7"/>
                                        </p:tgtEl>
                                      </p:cBhvr>
                                    </p:animEffect>
                                  </p:childTnLst>
                                </p:cTn>
                              </p:par>
                              <p:par>
                                <p:cTn id="37" presetID="50" presetClass="entr" presetSubtype="0" decel="100000" fill="hold" grpId="0" nodeType="withEffect">
                                  <p:stCondLst>
                                    <p:cond delay="2000"/>
                                  </p:stCondLst>
                                  <p:childTnLst>
                                    <p:set>
                                      <p:cBhvr>
                                        <p:cTn id="38" dur="1" fill="hold">
                                          <p:stCondLst>
                                            <p:cond delay="0"/>
                                          </p:stCondLst>
                                        </p:cTn>
                                        <p:tgtEl>
                                          <p:spTgt spid="8"/>
                                        </p:tgtEl>
                                        <p:attrNameLst>
                                          <p:attrName>style.visibility</p:attrName>
                                        </p:attrNameLst>
                                      </p:cBhvr>
                                      <p:to>
                                        <p:strVal val="visible"/>
                                      </p:to>
                                    </p:set>
                                    <p:anim calcmode="lin" valueType="num">
                                      <p:cBhvr>
                                        <p:cTn id="39" dur="1000" fill="hold"/>
                                        <p:tgtEl>
                                          <p:spTgt spid="8"/>
                                        </p:tgtEl>
                                        <p:attrNameLst>
                                          <p:attrName>ppt_w</p:attrName>
                                        </p:attrNameLst>
                                      </p:cBhvr>
                                      <p:tavLst>
                                        <p:tav tm="0">
                                          <p:val>
                                            <p:strVal val="#ppt_w+.3"/>
                                          </p:val>
                                        </p:tav>
                                        <p:tav tm="100000">
                                          <p:val>
                                            <p:strVal val="#ppt_w"/>
                                          </p:val>
                                        </p:tav>
                                      </p:tavLst>
                                    </p:anim>
                                    <p:anim calcmode="lin" valueType="num">
                                      <p:cBhvr>
                                        <p:cTn id="40" dur="1000" fill="hold"/>
                                        <p:tgtEl>
                                          <p:spTgt spid="8"/>
                                        </p:tgtEl>
                                        <p:attrNameLst>
                                          <p:attrName>ppt_h</p:attrName>
                                        </p:attrNameLst>
                                      </p:cBhvr>
                                      <p:tavLst>
                                        <p:tav tm="0">
                                          <p:val>
                                            <p:strVal val="#ppt_h"/>
                                          </p:val>
                                        </p:tav>
                                        <p:tav tm="100000">
                                          <p:val>
                                            <p:strVal val="#ppt_h"/>
                                          </p:val>
                                        </p:tav>
                                      </p:tavLst>
                                    </p:anim>
                                    <p:animEffect transition="in" filter="fade">
                                      <p:cBhvr>
                                        <p:cTn id="41" dur="1000"/>
                                        <p:tgtEl>
                                          <p:spTgt spid="8"/>
                                        </p:tgtEl>
                                      </p:cBhvr>
                                    </p:animEffect>
                                  </p:childTnLst>
                                </p:cTn>
                              </p:par>
                              <p:par>
                                <p:cTn id="42" presetID="50" presetClass="entr" presetSubtype="0" decel="100000" fill="hold" grpId="0" nodeType="withEffect">
                                  <p:stCondLst>
                                    <p:cond delay="2000"/>
                                  </p:stCondLst>
                                  <p:childTnLst>
                                    <p:set>
                                      <p:cBhvr>
                                        <p:cTn id="43" dur="1" fill="hold">
                                          <p:stCondLst>
                                            <p:cond delay="0"/>
                                          </p:stCondLst>
                                        </p:cTn>
                                        <p:tgtEl>
                                          <p:spTgt spid="13"/>
                                        </p:tgtEl>
                                        <p:attrNameLst>
                                          <p:attrName>style.visibility</p:attrName>
                                        </p:attrNameLst>
                                      </p:cBhvr>
                                      <p:to>
                                        <p:strVal val="visible"/>
                                      </p:to>
                                    </p:set>
                                    <p:anim calcmode="lin" valueType="num">
                                      <p:cBhvr>
                                        <p:cTn id="44" dur="1000" fill="hold"/>
                                        <p:tgtEl>
                                          <p:spTgt spid="13"/>
                                        </p:tgtEl>
                                        <p:attrNameLst>
                                          <p:attrName>ppt_w</p:attrName>
                                        </p:attrNameLst>
                                      </p:cBhvr>
                                      <p:tavLst>
                                        <p:tav tm="0">
                                          <p:val>
                                            <p:strVal val="#ppt_w+.3"/>
                                          </p:val>
                                        </p:tav>
                                        <p:tav tm="100000">
                                          <p:val>
                                            <p:strVal val="#ppt_w"/>
                                          </p:val>
                                        </p:tav>
                                      </p:tavLst>
                                    </p:anim>
                                    <p:anim calcmode="lin" valueType="num">
                                      <p:cBhvr>
                                        <p:cTn id="45" dur="1000" fill="hold"/>
                                        <p:tgtEl>
                                          <p:spTgt spid="13"/>
                                        </p:tgtEl>
                                        <p:attrNameLst>
                                          <p:attrName>ppt_h</p:attrName>
                                        </p:attrNameLst>
                                      </p:cBhvr>
                                      <p:tavLst>
                                        <p:tav tm="0">
                                          <p:val>
                                            <p:strVal val="#ppt_h"/>
                                          </p:val>
                                        </p:tav>
                                        <p:tav tm="100000">
                                          <p:val>
                                            <p:strVal val="#ppt_h"/>
                                          </p:val>
                                        </p:tav>
                                      </p:tavLst>
                                    </p:anim>
                                    <p:animEffect transition="in" filter="fade">
                                      <p:cBhvr>
                                        <p:cTn id="46" dur="1000"/>
                                        <p:tgtEl>
                                          <p:spTgt spid="13"/>
                                        </p:tgtEl>
                                      </p:cBhvr>
                                    </p:animEffect>
                                  </p:childTnLst>
                                </p:cTn>
                              </p:par>
                              <p:par>
                                <p:cTn id="47" presetID="50" presetClass="entr" presetSubtype="0" decel="100000" fill="hold" grpId="0" nodeType="withEffect">
                                  <p:stCondLst>
                                    <p:cond delay="2000"/>
                                  </p:stCondLst>
                                  <p:childTnLst>
                                    <p:set>
                                      <p:cBhvr>
                                        <p:cTn id="48" dur="1" fill="hold">
                                          <p:stCondLst>
                                            <p:cond delay="0"/>
                                          </p:stCondLst>
                                        </p:cTn>
                                        <p:tgtEl>
                                          <p:spTgt spid="15"/>
                                        </p:tgtEl>
                                        <p:attrNameLst>
                                          <p:attrName>style.visibility</p:attrName>
                                        </p:attrNameLst>
                                      </p:cBhvr>
                                      <p:to>
                                        <p:strVal val="visible"/>
                                      </p:to>
                                    </p:set>
                                    <p:anim calcmode="lin" valueType="num">
                                      <p:cBhvr>
                                        <p:cTn id="49" dur="1000" fill="hold"/>
                                        <p:tgtEl>
                                          <p:spTgt spid="15"/>
                                        </p:tgtEl>
                                        <p:attrNameLst>
                                          <p:attrName>ppt_w</p:attrName>
                                        </p:attrNameLst>
                                      </p:cBhvr>
                                      <p:tavLst>
                                        <p:tav tm="0">
                                          <p:val>
                                            <p:strVal val="#ppt_w+.3"/>
                                          </p:val>
                                        </p:tav>
                                        <p:tav tm="100000">
                                          <p:val>
                                            <p:strVal val="#ppt_w"/>
                                          </p:val>
                                        </p:tav>
                                      </p:tavLst>
                                    </p:anim>
                                    <p:anim calcmode="lin" valueType="num">
                                      <p:cBhvr>
                                        <p:cTn id="50" dur="1000" fill="hold"/>
                                        <p:tgtEl>
                                          <p:spTgt spid="15"/>
                                        </p:tgtEl>
                                        <p:attrNameLst>
                                          <p:attrName>ppt_h</p:attrName>
                                        </p:attrNameLst>
                                      </p:cBhvr>
                                      <p:tavLst>
                                        <p:tav tm="0">
                                          <p:val>
                                            <p:strVal val="#ppt_h"/>
                                          </p:val>
                                        </p:tav>
                                        <p:tav tm="100000">
                                          <p:val>
                                            <p:strVal val="#ppt_h"/>
                                          </p:val>
                                        </p:tav>
                                      </p:tavLst>
                                    </p:anim>
                                    <p:animEffect transition="in" filter="fade">
                                      <p:cBhvr>
                                        <p:cTn id="51" dur="1000"/>
                                        <p:tgtEl>
                                          <p:spTgt spid="15"/>
                                        </p:tgtEl>
                                      </p:cBhvr>
                                    </p:animEffect>
                                  </p:childTnLst>
                                </p:cTn>
                              </p:par>
                              <p:par>
                                <p:cTn id="52" presetID="53" presetClass="entr" presetSubtype="16" fill="hold" nodeType="withEffect">
                                  <p:stCondLst>
                                    <p:cond delay="2500"/>
                                  </p:stCondLst>
                                  <p:childTnLst>
                                    <p:set>
                                      <p:cBhvr>
                                        <p:cTn id="53" dur="1" fill="hold">
                                          <p:stCondLst>
                                            <p:cond delay="0"/>
                                          </p:stCondLst>
                                        </p:cTn>
                                        <p:tgtEl>
                                          <p:spTgt spid="23"/>
                                        </p:tgtEl>
                                        <p:attrNameLst>
                                          <p:attrName>style.visibility</p:attrName>
                                        </p:attrNameLst>
                                      </p:cBhvr>
                                      <p:to>
                                        <p:strVal val="visible"/>
                                      </p:to>
                                    </p:set>
                                    <p:anim calcmode="lin" valueType="num">
                                      <p:cBhvr>
                                        <p:cTn id="54" dur="500" fill="hold"/>
                                        <p:tgtEl>
                                          <p:spTgt spid="23"/>
                                        </p:tgtEl>
                                        <p:attrNameLst>
                                          <p:attrName>ppt_w</p:attrName>
                                        </p:attrNameLst>
                                      </p:cBhvr>
                                      <p:tavLst>
                                        <p:tav tm="0">
                                          <p:val>
                                            <p:fltVal val="0"/>
                                          </p:val>
                                        </p:tav>
                                        <p:tav tm="100000">
                                          <p:val>
                                            <p:strVal val="#ppt_w"/>
                                          </p:val>
                                        </p:tav>
                                      </p:tavLst>
                                    </p:anim>
                                    <p:anim calcmode="lin" valueType="num">
                                      <p:cBhvr>
                                        <p:cTn id="55" dur="500" fill="hold"/>
                                        <p:tgtEl>
                                          <p:spTgt spid="23"/>
                                        </p:tgtEl>
                                        <p:attrNameLst>
                                          <p:attrName>ppt_h</p:attrName>
                                        </p:attrNameLst>
                                      </p:cBhvr>
                                      <p:tavLst>
                                        <p:tav tm="0">
                                          <p:val>
                                            <p:fltVal val="0"/>
                                          </p:val>
                                        </p:tav>
                                        <p:tav tm="100000">
                                          <p:val>
                                            <p:strVal val="#ppt_h"/>
                                          </p:val>
                                        </p:tav>
                                      </p:tavLst>
                                    </p:anim>
                                    <p:animEffect transition="in" filter="fade">
                                      <p:cBhvr>
                                        <p:cTn id="56" dur="500"/>
                                        <p:tgtEl>
                                          <p:spTgt spid="23"/>
                                        </p:tgtEl>
                                      </p:cBhvr>
                                    </p:animEffect>
                                  </p:childTnLst>
                                </p:cTn>
                              </p:par>
                              <p:par>
                                <p:cTn id="57" presetID="53" presetClass="entr" presetSubtype="16" fill="hold" nodeType="withEffect">
                                  <p:stCondLst>
                                    <p:cond delay="2500"/>
                                  </p:stCondLst>
                                  <p:childTnLst>
                                    <p:set>
                                      <p:cBhvr>
                                        <p:cTn id="58" dur="1" fill="hold">
                                          <p:stCondLst>
                                            <p:cond delay="0"/>
                                          </p:stCondLst>
                                        </p:cTn>
                                        <p:tgtEl>
                                          <p:spTgt spid="57"/>
                                        </p:tgtEl>
                                        <p:attrNameLst>
                                          <p:attrName>style.visibility</p:attrName>
                                        </p:attrNameLst>
                                      </p:cBhvr>
                                      <p:to>
                                        <p:strVal val="visible"/>
                                      </p:to>
                                    </p:set>
                                    <p:anim calcmode="lin" valueType="num">
                                      <p:cBhvr>
                                        <p:cTn id="59" dur="500" fill="hold"/>
                                        <p:tgtEl>
                                          <p:spTgt spid="57"/>
                                        </p:tgtEl>
                                        <p:attrNameLst>
                                          <p:attrName>ppt_w</p:attrName>
                                        </p:attrNameLst>
                                      </p:cBhvr>
                                      <p:tavLst>
                                        <p:tav tm="0">
                                          <p:val>
                                            <p:fltVal val="0"/>
                                          </p:val>
                                        </p:tav>
                                        <p:tav tm="100000">
                                          <p:val>
                                            <p:strVal val="#ppt_w"/>
                                          </p:val>
                                        </p:tav>
                                      </p:tavLst>
                                    </p:anim>
                                    <p:anim calcmode="lin" valueType="num">
                                      <p:cBhvr>
                                        <p:cTn id="60" dur="500" fill="hold"/>
                                        <p:tgtEl>
                                          <p:spTgt spid="57"/>
                                        </p:tgtEl>
                                        <p:attrNameLst>
                                          <p:attrName>ppt_h</p:attrName>
                                        </p:attrNameLst>
                                      </p:cBhvr>
                                      <p:tavLst>
                                        <p:tav tm="0">
                                          <p:val>
                                            <p:fltVal val="0"/>
                                          </p:val>
                                        </p:tav>
                                        <p:tav tm="100000">
                                          <p:val>
                                            <p:strVal val="#ppt_h"/>
                                          </p:val>
                                        </p:tav>
                                      </p:tavLst>
                                    </p:anim>
                                    <p:animEffect transition="in" filter="fade">
                                      <p:cBhvr>
                                        <p:cTn id="61" dur="500"/>
                                        <p:tgtEl>
                                          <p:spTgt spid="57"/>
                                        </p:tgtEl>
                                      </p:cBhvr>
                                    </p:animEffect>
                                  </p:childTnLst>
                                </p:cTn>
                              </p:par>
                              <p:par>
                                <p:cTn id="62" presetID="53" presetClass="entr" presetSubtype="16" fill="hold" nodeType="withEffect">
                                  <p:stCondLst>
                                    <p:cond delay="250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fltVal val="0"/>
                                          </p:val>
                                        </p:tav>
                                        <p:tav tm="100000">
                                          <p:val>
                                            <p:strVal val="#ppt_w"/>
                                          </p:val>
                                        </p:tav>
                                      </p:tavLst>
                                    </p:anim>
                                    <p:anim calcmode="lin" valueType="num">
                                      <p:cBhvr>
                                        <p:cTn id="65" dur="500" fill="hold"/>
                                        <p:tgtEl>
                                          <p:spTgt spid="16"/>
                                        </p:tgtEl>
                                        <p:attrNameLst>
                                          <p:attrName>ppt_h</p:attrName>
                                        </p:attrNameLst>
                                      </p:cBhvr>
                                      <p:tavLst>
                                        <p:tav tm="0">
                                          <p:val>
                                            <p:fltVal val="0"/>
                                          </p:val>
                                        </p:tav>
                                        <p:tav tm="100000">
                                          <p:val>
                                            <p:strVal val="#ppt_h"/>
                                          </p:val>
                                        </p:tav>
                                      </p:tavLst>
                                    </p:anim>
                                    <p:animEffect transition="in" filter="fade">
                                      <p:cBhvr>
                                        <p:cTn id="66" dur="500"/>
                                        <p:tgtEl>
                                          <p:spTgt spid="16"/>
                                        </p:tgtEl>
                                      </p:cBhvr>
                                    </p:animEffect>
                                  </p:childTnLst>
                                </p:cTn>
                              </p:par>
                              <p:par>
                                <p:cTn id="67" presetID="53" presetClass="entr" presetSubtype="16" fill="hold" nodeType="withEffect">
                                  <p:stCondLst>
                                    <p:cond delay="2500"/>
                                  </p:stCondLst>
                                  <p:childTnLst>
                                    <p:set>
                                      <p:cBhvr>
                                        <p:cTn id="68" dur="1" fill="hold">
                                          <p:stCondLst>
                                            <p:cond delay="0"/>
                                          </p:stCondLst>
                                        </p:cTn>
                                        <p:tgtEl>
                                          <p:spTgt spid="60"/>
                                        </p:tgtEl>
                                        <p:attrNameLst>
                                          <p:attrName>style.visibility</p:attrName>
                                        </p:attrNameLst>
                                      </p:cBhvr>
                                      <p:to>
                                        <p:strVal val="visible"/>
                                      </p:to>
                                    </p:set>
                                    <p:anim calcmode="lin" valueType="num">
                                      <p:cBhvr>
                                        <p:cTn id="69" dur="500" fill="hold"/>
                                        <p:tgtEl>
                                          <p:spTgt spid="60"/>
                                        </p:tgtEl>
                                        <p:attrNameLst>
                                          <p:attrName>ppt_w</p:attrName>
                                        </p:attrNameLst>
                                      </p:cBhvr>
                                      <p:tavLst>
                                        <p:tav tm="0">
                                          <p:val>
                                            <p:fltVal val="0"/>
                                          </p:val>
                                        </p:tav>
                                        <p:tav tm="100000">
                                          <p:val>
                                            <p:strVal val="#ppt_w"/>
                                          </p:val>
                                        </p:tav>
                                      </p:tavLst>
                                    </p:anim>
                                    <p:anim calcmode="lin" valueType="num">
                                      <p:cBhvr>
                                        <p:cTn id="70" dur="500" fill="hold"/>
                                        <p:tgtEl>
                                          <p:spTgt spid="60"/>
                                        </p:tgtEl>
                                        <p:attrNameLst>
                                          <p:attrName>ppt_h</p:attrName>
                                        </p:attrNameLst>
                                      </p:cBhvr>
                                      <p:tavLst>
                                        <p:tav tm="0">
                                          <p:val>
                                            <p:fltVal val="0"/>
                                          </p:val>
                                        </p:tav>
                                        <p:tav tm="100000">
                                          <p:val>
                                            <p:strVal val="#ppt_h"/>
                                          </p:val>
                                        </p:tav>
                                      </p:tavLst>
                                    </p:anim>
                                    <p:animEffect transition="in" filter="fade">
                                      <p:cBhvr>
                                        <p:cTn id="7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6" grpId="0" bldLvl="0" animBg="1"/>
      <p:bldP spid="7" grpId="0" bldLvl="0" animBg="1"/>
      <p:bldP spid="8" grpId="0" bldLvl="0" animBg="1"/>
      <p:bldP spid="9" grpId="0" bldLvl="0" animBg="1"/>
      <p:bldP spid="10" grpId="0" bldLvl="0" animBg="1"/>
      <p:bldP spid="13" grpId="0" bldLvl="0" animBg="1"/>
      <p:bldP spid="1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3025700" y="1630491"/>
            <a:ext cx="2811446" cy="2234905"/>
          </a:xfrm>
          <a:custGeom>
            <a:avLst/>
            <a:gdLst>
              <a:gd name="T0" fmla="*/ 132 w 550"/>
              <a:gd name="T1" fmla="*/ 289 h 436"/>
              <a:gd name="T2" fmla="*/ 132 w 550"/>
              <a:gd name="T3" fmla="*/ 436 h 436"/>
              <a:gd name="T4" fmla="*/ 276 w 550"/>
              <a:gd name="T5" fmla="*/ 436 h 436"/>
              <a:gd name="T6" fmla="*/ 408 w 550"/>
              <a:gd name="T7" fmla="*/ 436 h 436"/>
              <a:gd name="T8" fmla="*/ 447 w 550"/>
              <a:gd name="T9" fmla="*/ 436 h 436"/>
              <a:gd name="T10" fmla="*/ 550 w 550"/>
              <a:gd name="T11" fmla="*/ 436 h 436"/>
              <a:gd name="T12" fmla="*/ 550 w 550"/>
              <a:gd name="T13" fmla="*/ 291 h 436"/>
              <a:gd name="T14" fmla="*/ 497 w 550"/>
              <a:gd name="T15" fmla="*/ 306 h 436"/>
              <a:gd name="T16" fmla="*/ 418 w 550"/>
              <a:gd name="T17" fmla="*/ 220 h 436"/>
              <a:gd name="T18" fmla="*/ 497 w 550"/>
              <a:gd name="T19" fmla="*/ 134 h 436"/>
              <a:gd name="T20" fmla="*/ 550 w 550"/>
              <a:gd name="T21" fmla="*/ 150 h 436"/>
              <a:gd name="T22" fmla="*/ 550 w 550"/>
              <a:gd name="T23" fmla="*/ 0 h 436"/>
              <a:gd name="T24" fmla="*/ 132 w 550"/>
              <a:gd name="T25" fmla="*/ 0 h 436"/>
              <a:gd name="T26" fmla="*/ 132 w 550"/>
              <a:gd name="T27" fmla="*/ 156 h 436"/>
              <a:gd name="T28" fmla="*/ 109 w 550"/>
              <a:gd name="T29" fmla="*/ 197 h 436"/>
              <a:gd name="T30" fmla="*/ 64 w 550"/>
              <a:gd name="T31" fmla="*/ 197 h 436"/>
              <a:gd name="T32" fmla="*/ 29 w 550"/>
              <a:gd name="T33" fmla="*/ 185 h 436"/>
              <a:gd name="T34" fmla="*/ 0 w 550"/>
              <a:gd name="T35" fmla="*/ 220 h 436"/>
              <a:gd name="T36" fmla="*/ 29 w 550"/>
              <a:gd name="T37" fmla="*/ 255 h 436"/>
              <a:gd name="T38" fmla="*/ 64 w 550"/>
              <a:gd name="T39" fmla="*/ 243 h 436"/>
              <a:gd name="T40" fmla="*/ 109 w 550"/>
              <a:gd name="T41" fmla="*/ 243 h 436"/>
              <a:gd name="T42" fmla="*/ 129 w 550"/>
              <a:gd name="T43" fmla="*/ 268 h 436"/>
              <a:gd name="T44" fmla="*/ 133 w 550"/>
              <a:gd name="T45" fmla="*/ 268 h 436"/>
              <a:gd name="T46" fmla="*/ 132 w 550"/>
              <a:gd name="T47" fmla="*/ 285 h 436"/>
              <a:gd name="T48" fmla="*/ 132 w 550"/>
              <a:gd name="T49" fmla="*/ 28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436">
                <a:moveTo>
                  <a:pt x="132" y="289"/>
                </a:moveTo>
                <a:cubicBezTo>
                  <a:pt x="132" y="436"/>
                  <a:pt x="132" y="436"/>
                  <a:pt x="132" y="436"/>
                </a:cubicBezTo>
                <a:cubicBezTo>
                  <a:pt x="276" y="436"/>
                  <a:pt x="276" y="436"/>
                  <a:pt x="276" y="436"/>
                </a:cubicBezTo>
                <a:cubicBezTo>
                  <a:pt x="276" y="436"/>
                  <a:pt x="408" y="436"/>
                  <a:pt x="408" y="436"/>
                </a:cubicBezTo>
                <a:cubicBezTo>
                  <a:pt x="410" y="436"/>
                  <a:pt x="416" y="436"/>
                  <a:pt x="447"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cubicBezTo>
                  <a:pt x="550" y="0"/>
                  <a:pt x="550" y="0"/>
                  <a:pt x="550" y="0"/>
                </a:cubicBezTo>
                <a:cubicBezTo>
                  <a:pt x="132" y="0"/>
                  <a:pt x="132" y="0"/>
                  <a:pt x="132" y="0"/>
                </a:cubicBezTo>
                <a:cubicBezTo>
                  <a:pt x="132" y="156"/>
                  <a:pt x="132" y="156"/>
                  <a:pt x="132" y="156"/>
                </a:cubicBezTo>
                <a:cubicBezTo>
                  <a:pt x="131" y="174"/>
                  <a:pt x="123" y="189"/>
                  <a:pt x="109" y="197"/>
                </a:cubicBezTo>
                <a:cubicBezTo>
                  <a:pt x="95"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5"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path>
            </a:pathLst>
          </a:custGeom>
          <a:gradFill>
            <a:gsLst>
              <a:gs pos="100000">
                <a:srgbClr val="18478F"/>
              </a:gs>
              <a:gs pos="0">
                <a:srgbClr val="238DED"/>
              </a:gs>
            </a:gsLst>
            <a:lin ang="7200000" scaled="0"/>
          </a:gradFill>
          <a:ln w="28575">
            <a:noFill/>
            <a:round/>
          </a:ln>
        </p:spPr>
        <p:txBody>
          <a:bodyPr vert="horz" wrap="square" lIns="91440" tIns="45720" rIns="91440" bIns="45720" numCol="1" anchor="t" anchorCtr="0" compatLnSpc="1"/>
          <a:p>
            <a:endParaRPr lang="zh-CN" altLang="en-US"/>
          </a:p>
        </p:txBody>
      </p:sp>
      <p:sp>
        <p:nvSpPr>
          <p:cNvPr id="3" name="Freeform 6"/>
          <p:cNvSpPr/>
          <p:nvPr/>
        </p:nvSpPr>
        <p:spPr bwMode="auto">
          <a:xfrm>
            <a:off x="5418236" y="1630491"/>
            <a:ext cx="2809286" cy="2234905"/>
          </a:xfrm>
          <a:custGeom>
            <a:avLst/>
            <a:gdLst>
              <a:gd name="T0" fmla="*/ 550 w 550"/>
              <a:gd name="T1" fmla="*/ 150 h 436"/>
              <a:gd name="T2" fmla="*/ 550 w 550"/>
              <a:gd name="T3" fmla="*/ 0 h 436"/>
              <a:gd name="T4" fmla="*/ 479 w 550"/>
              <a:gd name="T5" fmla="*/ 0 h 436"/>
              <a:gd name="T6" fmla="*/ 339 w 550"/>
              <a:gd name="T7" fmla="*/ 0 h 436"/>
              <a:gd name="T8" fmla="*/ 277 w 550"/>
              <a:gd name="T9" fmla="*/ 0 h 436"/>
              <a:gd name="T10" fmla="*/ 275 w 550"/>
              <a:gd name="T11" fmla="*/ 0 h 436"/>
              <a:gd name="T12" fmla="*/ 132 w 550"/>
              <a:gd name="T13" fmla="*/ 0 h 436"/>
              <a:gd name="T14" fmla="*/ 132 w 550"/>
              <a:gd name="T15" fmla="*/ 156 h 436"/>
              <a:gd name="T16" fmla="*/ 109 w 550"/>
              <a:gd name="T17" fmla="*/ 197 h 436"/>
              <a:gd name="T18" fmla="*/ 64 w 550"/>
              <a:gd name="T19" fmla="*/ 197 h 436"/>
              <a:gd name="T20" fmla="*/ 29 w 550"/>
              <a:gd name="T21" fmla="*/ 185 h 436"/>
              <a:gd name="T22" fmla="*/ 0 w 550"/>
              <a:gd name="T23" fmla="*/ 220 h 436"/>
              <a:gd name="T24" fmla="*/ 29 w 550"/>
              <a:gd name="T25" fmla="*/ 255 h 436"/>
              <a:gd name="T26" fmla="*/ 64 w 550"/>
              <a:gd name="T27" fmla="*/ 243 h 436"/>
              <a:gd name="T28" fmla="*/ 109 w 550"/>
              <a:gd name="T29" fmla="*/ 243 h 436"/>
              <a:gd name="T30" fmla="*/ 129 w 550"/>
              <a:gd name="T31" fmla="*/ 268 h 436"/>
              <a:gd name="T32" fmla="*/ 133 w 550"/>
              <a:gd name="T33" fmla="*/ 268 h 436"/>
              <a:gd name="T34" fmla="*/ 132 w 550"/>
              <a:gd name="T35" fmla="*/ 285 h 436"/>
              <a:gd name="T36" fmla="*/ 132 w 550"/>
              <a:gd name="T37" fmla="*/ 289 h 436"/>
              <a:gd name="T38" fmla="*/ 132 w 550"/>
              <a:gd name="T39" fmla="*/ 436 h 436"/>
              <a:gd name="T40" fmla="*/ 550 w 550"/>
              <a:gd name="T41" fmla="*/ 436 h 436"/>
              <a:gd name="T42" fmla="*/ 550 w 550"/>
              <a:gd name="T43" fmla="*/ 291 h 436"/>
              <a:gd name="T44" fmla="*/ 497 w 550"/>
              <a:gd name="T45" fmla="*/ 306 h 436"/>
              <a:gd name="T46" fmla="*/ 418 w 550"/>
              <a:gd name="T47" fmla="*/ 220 h 436"/>
              <a:gd name="T48" fmla="*/ 497 w 550"/>
              <a:gd name="T49" fmla="*/ 134 h 436"/>
              <a:gd name="T50" fmla="*/ 550 w 550"/>
              <a:gd name="T51" fmla="*/ 15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0" h="436">
                <a:moveTo>
                  <a:pt x="550" y="150"/>
                </a:moveTo>
                <a:cubicBezTo>
                  <a:pt x="550" y="0"/>
                  <a:pt x="550" y="0"/>
                  <a:pt x="550" y="0"/>
                </a:cubicBezTo>
                <a:cubicBezTo>
                  <a:pt x="479" y="0"/>
                  <a:pt x="479" y="0"/>
                  <a:pt x="479" y="0"/>
                </a:cubicBezTo>
                <a:cubicBezTo>
                  <a:pt x="479" y="0"/>
                  <a:pt x="398" y="0"/>
                  <a:pt x="339" y="0"/>
                </a:cubicBezTo>
                <a:cubicBezTo>
                  <a:pt x="286" y="0"/>
                  <a:pt x="279" y="0"/>
                  <a:pt x="277" y="0"/>
                </a:cubicBezTo>
                <a:cubicBezTo>
                  <a:pt x="275" y="0"/>
                  <a:pt x="275" y="0"/>
                  <a:pt x="275" y="0"/>
                </a:cubicBezTo>
                <a:cubicBezTo>
                  <a:pt x="132" y="0"/>
                  <a:pt x="132" y="0"/>
                  <a:pt x="132" y="0"/>
                </a:cubicBezTo>
                <a:cubicBezTo>
                  <a:pt x="132" y="156"/>
                  <a:pt x="132" y="156"/>
                  <a:pt x="132" y="156"/>
                </a:cubicBezTo>
                <a:cubicBezTo>
                  <a:pt x="131" y="174"/>
                  <a:pt x="123" y="189"/>
                  <a:pt x="109" y="197"/>
                </a:cubicBezTo>
                <a:cubicBezTo>
                  <a:pt x="96"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6"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cubicBezTo>
                  <a:pt x="132" y="436"/>
                  <a:pt x="132" y="436"/>
                  <a:pt x="132"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path>
            </a:pathLst>
          </a:custGeom>
          <a:gradFill>
            <a:gsLst>
              <a:gs pos="100000">
                <a:srgbClr val="18478F"/>
              </a:gs>
              <a:gs pos="0">
                <a:srgbClr val="238DED"/>
              </a:gs>
            </a:gsLst>
            <a:lin ang="7200000" scaled="0"/>
          </a:gradFill>
          <a:ln w="28575">
            <a:noFill/>
            <a:round/>
          </a:ln>
        </p:spPr>
        <p:txBody>
          <a:bodyPr vert="horz" wrap="square" lIns="91440" tIns="45720" rIns="91440" bIns="45720" numCol="1" anchor="t" anchorCtr="0" compatLnSpc="1"/>
          <a:p>
            <a:endParaRPr lang="zh-CN" altLang="en-US"/>
          </a:p>
        </p:txBody>
      </p:sp>
      <p:sp>
        <p:nvSpPr>
          <p:cNvPr id="4" name="Freeform 7"/>
          <p:cNvSpPr/>
          <p:nvPr/>
        </p:nvSpPr>
        <p:spPr bwMode="auto">
          <a:xfrm>
            <a:off x="7823728" y="1624013"/>
            <a:ext cx="2906456" cy="2241383"/>
          </a:xfrm>
          <a:custGeom>
            <a:avLst/>
            <a:gdLst>
              <a:gd name="T0" fmla="*/ 108 w 569"/>
              <a:gd name="T1" fmla="*/ 194 h 437"/>
              <a:gd name="T2" fmla="*/ 63 w 569"/>
              <a:gd name="T3" fmla="*/ 195 h 437"/>
              <a:gd name="T4" fmla="*/ 28 w 569"/>
              <a:gd name="T5" fmla="*/ 182 h 437"/>
              <a:gd name="T6" fmla="*/ 0 w 569"/>
              <a:gd name="T7" fmla="*/ 219 h 437"/>
              <a:gd name="T8" fmla="*/ 28 w 569"/>
              <a:gd name="T9" fmla="*/ 255 h 437"/>
              <a:gd name="T10" fmla="*/ 63 w 569"/>
              <a:gd name="T11" fmla="*/ 243 h 437"/>
              <a:gd name="T12" fmla="*/ 108 w 569"/>
              <a:gd name="T13" fmla="*/ 243 h 437"/>
              <a:gd name="T14" fmla="*/ 131 w 569"/>
              <a:gd name="T15" fmla="*/ 279 h 437"/>
              <a:gd name="T16" fmla="*/ 131 w 569"/>
              <a:gd name="T17" fmla="*/ 282 h 437"/>
              <a:gd name="T18" fmla="*/ 131 w 569"/>
              <a:gd name="T19" fmla="*/ 286 h 437"/>
              <a:gd name="T20" fmla="*/ 131 w 569"/>
              <a:gd name="T21" fmla="*/ 291 h 437"/>
              <a:gd name="T22" fmla="*/ 131 w 569"/>
              <a:gd name="T23" fmla="*/ 437 h 437"/>
              <a:gd name="T24" fmla="*/ 283 w 569"/>
              <a:gd name="T25" fmla="*/ 437 h 437"/>
              <a:gd name="T26" fmla="*/ 267 w 569"/>
              <a:gd name="T27" fmla="*/ 382 h 437"/>
              <a:gd name="T28" fmla="*/ 353 w 569"/>
              <a:gd name="T29" fmla="*/ 300 h 437"/>
              <a:gd name="T30" fmla="*/ 438 w 569"/>
              <a:gd name="T31" fmla="*/ 382 h 437"/>
              <a:gd name="T32" fmla="*/ 423 w 569"/>
              <a:gd name="T33" fmla="*/ 437 h 437"/>
              <a:gd name="T34" fmla="*/ 567 w 569"/>
              <a:gd name="T35" fmla="*/ 437 h 437"/>
              <a:gd name="T36" fmla="*/ 567 w 569"/>
              <a:gd name="T37" fmla="*/ 295 h 437"/>
              <a:gd name="T38" fmla="*/ 567 w 569"/>
              <a:gd name="T39" fmla="*/ 162 h 437"/>
              <a:gd name="T40" fmla="*/ 567 w 569"/>
              <a:gd name="T41" fmla="*/ 158 h 437"/>
              <a:gd name="T42" fmla="*/ 567 w 569"/>
              <a:gd name="T43" fmla="*/ 1 h 437"/>
              <a:gd name="T44" fmla="*/ 397 w 569"/>
              <a:gd name="T45" fmla="*/ 1 h 437"/>
              <a:gd name="T46" fmla="*/ 397 w 569"/>
              <a:gd name="T47" fmla="*/ 1 h 437"/>
              <a:gd name="T48" fmla="*/ 215 w 569"/>
              <a:gd name="T49" fmla="*/ 1 h 437"/>
              <a:gd name="T50" fmla="*/ 202 w 569"/>
              <a:gd name="T51" fmla="*/ 0 h 437"/>
              <a:gd name="T52" fmla="*/ 202 w 569"/>
              <a:gd name="T53" fmla="*/ 1 h 437"/>
              <a:gd name="T54" fmla="*/ 142 w 569"/>
              <a:gd name="T55" fmla="*/ 1 h 437"/>
              <a:gd name="T56" fmla="*/ 131 w 569"/>
              <a:gd name="T57" fmla="*/ 1 h 437"/>
              <a:gd name="T58" fmla="*/ 131 w 569"/>
              <a:gd name="T59" fmla="*/ 151 h 437"/>
              <a:gd name="T60" fmla="*/ 131 w 569"/>
              <a:gd name="T61" fmla="*/ 152 h 437"/>
              <a:gd name="T62" fmla="*/ 132 w 569"/>
              <a:gd name="T63" fmla="*/ 169 h 437"/>
              <a:gd name="T64" fmla="*/ 128 w 569"/>
              <a:gd name="T65" fmla="*/ 169 h 437"/>
              <a:gd name="T66" fmla="*/ 108 w 569"/>
              <a:gd name="T67" fmla="*/ 194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9" h="437">
                <a:moveTo>
                  <a:pt x="108" y="194"/>
                </a:moveTo>
                <a:cubicBezTo>
                  <a:pt x="95" y="202"/>
                  <a:pt x="79" y="203"/>
                  <a:pt x="63" y="195"/>
                </a:cubicBezTo>
                <a:cubicBezTo>
                  <a:pt x="50" y="188"/>
                  <a:pt x="33" y="182"/>
                  <a:pt x="28" y="182"/>
                </a:cubicBezTo>
                <a:cubicBezTo>
                  <a:pt x="13" y="182"/>
                  <a:pt x="0" y="199"/>
                  <a:pt x="0" y="219"/>
                </a:cubicBezTo>
                <a:cubicBezTo>
                  <a:pt x="0" y="239"/>
                  <a:pt x="13" y="255"/>
                  <a:pt x="28" y="255"/>
                </a:cubicBezTo>
                <a:cubicBezTo>
                  <a:pt x="33" y="255"/>
                  <a:pt x="50" y="249"/>
                  <a:pt x="63" y="243"/>
                </a:cubicBezTo>
                <a:cubicBezTo>
                  <a:pt x="79" y="235"/>
                  <a:pt x="95" y="235"/>
                  <a:pt x="108" y="243"/>
                </a:cubicBezTo>
                <a:cubicBezTo>
                  <a:pt x="121" y="250"/>
                  <a:pt x="129" y="263"/>
                  <a:pt x="131" y="279"/>
                </a:cubicBezTo>
                <a:cubicBezTo>
                  <a:pt x="131" y="282"/>
                  <a:pt x="131" y="282"/>
                  <a:pt x="131" y="282"/>
                </a:cubicBezTo>
                <a:cubicBezTo>
                  <a:pt x="131" y="286"/>
                  <a:pt x="131" y="286"/>
                  <a:pt x="131" y="286"/>
                </a:cubicBezTo>
                <a:cubicBezTo>
                  <a:pt x="131" y="291"/>
                  <a:pt x="131" y="291"/>
                  <a:pt x="131" y="291"/>
                </a:cubicBezTo>
                <a:cubicBezTo>
                  <a:pt x="131" y="437"/>
                  <a:pt x="131" y="437"/>
                  <a:pt x="131" y="437"/>
                </a:cubicBezTo>
                <a:cubicBezTo>
                  <a:pt x="283" y="437"/>
                  <a:pt x="283" y="437"/>
                  <a:pt x="283" y="437"/>
                </a:cubicBezTo>
                <a:cubicBezTo>
                  <a:pt x="277" y="424"/>
                  <a:pt x="267" y="400"/>
                  <a:pt x="267" y="382"/>
                </a:cubicBezTo>
                <a:cubicBezTo>
                  <a:pt x="267" y="337"/>
                  <a:pt x="306" y="300"/>
                  <a:pt x="353" y="300"/>
                </a:cubicBezTo>
                <a:cubicBezTo>
                  <a:pt x="400" y="300"/>
                  <a:pt x="438" y="337"/>
                  <a:pt x="438" y="382"/>
                </a:cubicBezTo>
                <a:cubicBezTo>
                  <a:pt x="438" y="400"/>
                  <a:pt x="429" y="424"/>
                  <a:pt x="423" y="437"/>
                </a:cubicBezTo>
                <a:cubicBezTo>
                  <a:pt x="567" y="437"/>
                  <a:pt x="567" y="437"/>
                  <a:pt x="567" y="437"/>
                </a:cubicBezTo>
                <a:cubicBezTo>
                  <a:pt x="567" y="295"/>
                  <a:pt x="567" y="295"/>
                  <a:pt x="567" y="295"/>
                </a:cubicBezTo>
                <a:cubicBezTo>
                  <a:pt x="567" y="294"/>
                  <a:pt x="569" y="184"/>
                  <a:pt x="567" y="162"/>
                </a:cubicBezTo>
                <a:cubicBezTo>
                  <a:pt x="567" y="160"/>
                  <a:pt x="567" y="159"/>
                  <a:pt x="567" y="158"/>
                </a:cubicBezTo>
                <a:cubicBezTo>
                  <a:pt x="567" y="1"/>
                  <a:pt x="567" y="1"/>
                  <a:pt x="567" y="1"/>
                </a:cubicBezTo>
                <a:cubicBezTo>
                  <a:pt x="397" y="1"/>
                  <a:pt x="397" y="1"/>
                  <a:pt x="397" y="1"/>
                </a:cubicBezTo>
                <a:cubicBezTo>
                  <a:pt x="397" y="1"/>
                  <a:pt x="397" y="1"/>
                  <a:pt x="397" y="1"/>
                </a:cubicBezTo>
                <a:cubicBezTo>
                  <a:pt x="215" y="1"/>
                  <a:pt x="215" y="1"/>
                  <a:pt x="215" y="1"/>
                </a:cubicBezTo>
                <a:cubicBezTo>
                  <a:pt x="210" y="1"/>
                  <a:pt x="206" y="1"/>
                  <a:pt x="202" y="0"/>
                </a:cubicBezTo>
                <a:cubicBezTo>
                  <a:pt x="202" y="1"/>
                  <a:pt x="202" y="1"/>
                  <a:pt x="202" y="1"/>
                </a:cubicBezTo>
                <a:cubicBezTo>
                  <a:pt x="142" y="1"/>
                  <a:pt x="142" y="1"/>
                  <a:pt x="142" y="1"/>
                </a:cubicBezTo>
                <a:cubicBezTo>
                  <a:pt x="141" y="1"/>
                  <a:pt x="137" y="1"/>
                  <a:pt x="131" y="1"/>
                </a:cubicBezTo>
                <a:cubicBezTo>
                  <a:pt x="131" y="151"/>
                  <a:pt x="131" y="151"/>
                  <a:pt x="131" y="151"/>
                </a:cubicBezTo>
                <a:cubicBezTo>
                  <a:pt x="131" y="152"/>
                  <a:pt x="131" y="152"/>
                  <a:pt x="131" y="152"/>
                </a:cubicBezTo>
                <a:cubicBezTo>
                  <a:pt x="132" y="169"/>
                  <a:pt x="132" y="169"/>
                  <a:pt x="132" y="169"/>
                </a:cubicBezTo>
                <a:cubicBezTo>
                  <a:pt x="128" y="169"/>
                  <a:pt x="128" y="169"/>
                  <a:pt x="128" y="169"/>
                </a:cubicBezTo>
                <a:cubicBezTo>
                  <a:pt x="125" y="180"/>
                  <a:pt x="118" y="189"/>
                  <a:pt x="108" y="194"/>
                </a:cubicBezTo>
              </a:path>
            </a:pathLst>
          </a:custGeom>
          <a:gradFill>
            <a:gsLst>
              <a:gs pos="100000">
                <a:srgbClr val="18478F"/>
              </a:gs>
              <a:gs pos="0">
                <a:srgbClr val="238DED"/>
              </a:gs>
            </a:gsLst>
            <a:lin ang="7200000" scaled="0"/>
          </a:gradFill>
          <a:ln w="28575">
            <a:noFill/>
            <a:round/>
          </a:ln>
        </p:spPr>
        <p:txBody>
          <a:bodyPr vert="horz" wrap="square" lIns="91440" tIns="45720" rIns="91440" bIns="45720" numCol="1" anchor="t" anchorCtr="0" compatLnSpc="1"/>
          <a:p>
            <a:endParaRPr lang="zh-CN" altLang="en-US"/>
          </a:p>
        </p:txBody>
      </p:sp>
      <p:sp>
        <p:nvSpPr>
          <p:cNvPr id="5" name="Freeform 8"/>
          <p:cNvSpPr/>
          <p:nvPr/>
        </p:nvSpPr>
        <p:spPr bwMode="auto">
          <a:xfrm>
            <a:off x="1218342" y="1630491"/>
            <a:ext cx="2226268" cy="2912934"/>
          </a:xfrm>
          <a:custGeom>
            <a:avLst/>
            <a:gdLst>
              <a:gd name="T0" fmla="*/ 194 w 436"/>
              <a:gd name="T1" fmla="*/ 459 h 568"/>
              <a:gd name="T2" fmla="*/ 194 w 436"/>
              <a:gd name="T3" fmla="*/ 505 h 568"/>
              <a:gd name="T4" fmla="*/ 181 w 436"/>
              <a:gd name="T5" fmla="*/ 539 h 568"/>
              <a:gd name="T6" fmla="*/ 218 w 436"/>
              <a:gd name="T7" fmla="*/ 568 h 568"/>
              <a:gd name="T8" fmla="*/ 255 w 436"/>
              <a:gd name="T9" fmla="*/ 539 h 568"/>
              <a:gd name="T10" fmla="*/ 242 w 436"/>
              <a:gd name="T11" fmla="*/ 505 h 568"/>
              <a:gd name="T12" fmla="*/ 242 w 436"/>
              <a:gd name="T13" fmla="*/ 459 h 568"/>
              <a:gd name="T14" fmla="*/ 279 w 436"/>
              <a:gd name="T15" fmla="*/ 437 h 568"/>
              <a:gd name="T16" fmla="*/ 281 w 436"/>
              <a:gd name="T17" fmla="*/ 437 h 568"/>
              <a:gd name="T18" fmla="*/ 285 w 436"/>
              <a:gd name="T19" fmla="*/ 437 h 568"/>
              <a:gd name="T20" fmla="*/ 290 w 436"/>
              <a:gd name="T21" fmla="*/ 436 h 568"/>
              <a:gd name="T22" fmla="*/ 436 w 436"/>
              <a:gd name="T23" fmla="*/ 436 h 568"/>
              <a:gd name="T24" fmla="*/ 436 w 436"/>
              <a:gd name="T25" fmla="*/ 285 h 568"/>
              <a:gd name="T26" fmla="*/ 381 w 436"/>
              <a:gd name="T27" fmla="*/ 301 h 568"/>
              <a:gd name="T28" fmla="*/ 300 w 436"/>
              <a:gd name="T29" fmla="*/ 215 h 568"/>
              <a:gd name="T30" fmla="*/ 381 w 436"/>
              <a:gd name="T31" fmla="*/ 129 h 568"/>
              <a:gd name="T32" fmla="*/ 436 w 436"/>
              <a:gd name="T33" fmla="*/ 145 h 568"/>
              <a:gd name="T34" fmla="*/ 436 w 436"/>
              <a:gd name="T35" fmla="*/ 0 h 568"/>
              <a:gd name="T36" fmla="*/ 294 w 436"/>
              <a:gd name="T37" fmla="*/ 0 h 568"/>
              <a:gd name="T38" fmla="*/ 201 w 436"/>
              <a:gd name="T39" fmla="*/ 0 h 568"/>
              <a:gd name="T40" fmla="*/ 161 w 436"/>
              <a:gd name="T41" fmla="*/ 0 h 568"/>
              <a:gd name="T42" fmla="*/ 157 w 436"/>
              <a:gd name="T43" fmla="*/ 0 h 568"/>
              <a:gd name="T44" fmla="*/ 0 w 436"/>
              <a:gd name="T45" fmla="*/ 0 h 568"/>
              <a:gd name="T46" fmla="*/ 0 w 436"/>
              <a:gd name="T47" fmla="*/ 161 h 568"/>
              <a:gd name="T48" fmla="*/ 0 w 436"/>
              <a:gd name="T49" fmla="*/ 353 h 568"/>
              <a:gd name="T50" fmla="*/ 0 w 436"/>
              <a:gd name="T51" fmla="*/ 366 h 568"/>
              <a:gd name="T52" fmla="*/ 0 w 436"/>
              <a:gd name="T53" fmla="*/ 366 h 568"/>
              <a:gd name="T54" fmla="*/ 0 w 436"/>
              <a:gd name="T55" fmla="*/ 426 h 568"/>
              <a:gd name="T56" fmla="*/ 0 w 436"/>
              <a:gd name="T57" fmla="*/ 436 h 568"/>
              <a:gd name="T58" fmla="*/ 150 w 436"/>
              <a:gd name="T59" fmla="*/ 437 h 568"/>
              <a:gd name="T60" fmla="*/ 151 w 436"/>
              <a:gd name="T61" fmla="*/ 437 h 568"/>
              <a:gd name="T62" fmla="*/ 168 w 436"/>
              <a:gd name="T63" fmla="*/ 436 h 568"/>
              <a:gd name="T64" fmla="*/ 168 w 436"/>
              <a:gd name="T65" fmla="*/ 439 h 568"/>
              <a:gd name="T66" fmla="*/ 194 w 436"/>
              <a:gd name="T67" fmla="*/ 459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6" h="568">
                <a:moveTo>
                  <a:pt x="194" y="459"/>
                </a:moveTo>
                <a:cubicBezTo>
                  <a:pt x="202" y="473"/>
                  <a:pt x="202" y="489"/>
                  <a:pt x="194" y="505"/>
                </a:cubicBezTo>
                <a:cubicBezTo>
                  <a:pt x="187" y="518"/>
                  <a:pt x="181" y="534"/>
                  <a:pt x="181" y="539"/>
                </a:cubicBezTo>
                <a:cubicBezTo>
                  <a:pt x="181" y="555"/>
                  <a:pt x="198" y="568"/>
                  <a:pt x="218" y="568"/>
                </a:cubicBezTo>
                <a:cubicBezTo>
                  <a:pt x="238" y="568"/>
                  <a:pt x="255" y="555"/>
                  <a:pt x="255" y="539"/>
                </a:cubicBezTo>
                <a:cubicBezTo>
                  <a:pt x="255" y="534"/>
                  <a:pt x="249" y="518"/>
                  <a:pt x="242" y="505"/>
                </a:cubicBezTo>
                <a:cubicBezTo>
                  <a:pt x="234" y="489"/>
                  <a:pt x="234" y="473"/>
                  <a:pt x="242" y="459"/>
                </a:cubicBezTo>
                <a:cubicBezTo>
                  <a:pt x="249" y="447"/>
                  <a:pt x="262" y="439"/>
                  <a:pt x="279" y="437"/>
                </a:cubicBezTo>
                <a:cubicBezTo>
                  <a:pt x="281" y="437"/>
                  <a:pt x="281" y="437"/>
                  <a:pt x="281" y="437"/>
                </a:cubicBezTo>
                <a:cubicBezTo>
                  <a:pt x="285" y="437"/>
                  <a:pt x="285" y="437"/>
                  <a:pt x="285" y="437"/>
                </a:cubicBezTo>
                <a:cubicBezTo>
                  <a:pt x="290" y="436"/>
                  <a:pt x="290" y="436"/>
                  <a:pt x="290" y="436"/>
                </a:cubicBezTo>
                <a:cubicBezTo>
                  <a:pt x="436" y="436"/>
                  <a:pt x="436" y="436"/>
                  <a:pt x="436" y="436"/>
                </a:cubicBezTo>
                <a:cubicBezTo>
                  <a:pt x="436" y="285"/>
                  <a:pt x="436" y="285"/>
                  <a:pt x="436" y="285"/>
                </a:cubicBezTo>
                <a:cubicBezTo>
                  <a:pt x="423" y="291"/>
                  <a:pt x="399" y="301"/>
                  <a:pt x="381" y="301"/>
                </a:cubicBezTo>
                <a:cubicBezTo>
                  <a:pt x="336" y="301"/>
                  <a:pt x="300" y="262"/>
                  <a:pt x="300" y="215"/>
                </a:cubicBezTo>
                <a:cubicBezTo>
                  <a:pt x="300" y="168"/>
                  <a:pt x="336" y="129"/>
                  <a:pt x="381" y="129"/>
                </a:cubicBezTo>
                <a:cubicBezTo>
                  <a:pt x="399" y="129"/>
                  <a:pt x="423" y="139"/>
                  <a:pt x="436" y="145"/>
                </a:cubicBezTo>
                <a:cubicBezTo>
                  <a:pt x="436" y="0"/>
                  <a:pt x="436" y="0"/>
                  <a:pt x="436" y="0"/>
                </a:cubicBezTo>
                <a:cubicBezTo>
                  <a:pt x="294" y="0"/>
                  <a:pt x="294" y="0"/>
                  <a:pt x="294" y="0"/>
                </a:cubicBezTo>
                <a:cubicBezTo>
                  <a:pt x="294" y="0"/>
                  <a:pt x="242" y="0"/>
                  <a:pt x="201" y="0"/>
                </a:cubicBezTo>
                <a:cubicBezTo>
                  <a:pt x="176" y="0"/>
                  <a:pt x="165" y="0"/>
                  <a:pt x="161" y="0"/>
                </a:cubicBezTo>
                <a:cubicBezTo>
                  <a:pt x="160" y="0"/>
                  <a:pt x="159" y="0"/>
                  <a:pt x="157" y="0"/>
                </a:cubicBezTo>
                <a:cubicBezTo>
                  <a:pt x="0" y="0"/>
                  <a:pt x="0" y="0"/>
                  <a:pt x="0" y="0"/>
                </a:cubicBezTo>
                <a:cubicBezTo>
                  <a:pt x="0" y="161"/>
                  <a:pt x="0" y="161"/>
                  <a:pt x="0" y="161"/>
                </a:cubicBezTo>
                <a:cubicBezTo>
                  <a:pt x="0" y="353"/>
                  <a:pt x="0" y="353"/>
                  <a:pt x="0" y="353"/>
                </a:cubicBezTo>
                <a:cubicBezTo>
                  <a:pt x="0" y="358"/>
                  <a:pt x="0" y="362"/>
                  <a:pt x="0" y="366"/>
                </a:cubicBezTo>
                <a:cubicBezTo>
                  <a:pt x="0" y="366"/>
                  <a:pt x="0" y="366"/>
                  <a:pt x="0" y="366"/>
                </a:cubicBezTo>
                <a:cubicBezTo>
                  <a:pt x="0" y="426"/>
                  <a:pt x="0" y="426"/>
                  <a:pt x="0" y="426"/>
                </a:cubicBezTo>
                <a:cubicBezTo>
                  <a:pt x="0" y="427"/>
                  <a:pt x="0" y="431"/>
                  <a:pt x="0" y="436"/>
                </a:cubicBezTo>
                <a:cubicBezTo>
                  <a:pt x="150" y="437"/>
                  <a:pt x="150" y="437"/>
                  <a:pt x="150" y="437"/>
                </a:cubicBezTo>
                <a:cubicBezTo>
                  <a:pt x="151" y="437"/>
                  <a:pt x="151" y="437"/>
                  <a:pt x="151" y="437"/>
                </a:cubicBezTo>
                <a:cubicBezTo>
                  <a:pt x="168" y="436"/>
                  <a:pt x="168" y="436"/>
                  <a:pt x="168" y="436"/>
                </a:cubicBezTo>
                <a:cubicBezTo>
                  <a:pt x="168" y="439"/>
                  <a:pt x="168" y="439"/>
                  <a:pt x="168" y="439"/>
                </a:cubicBezTo>
                <a:cubicBezTo>
                  <a:pt x="179" y="443"/>
                  <a:pt x="188" y="450"/>
                  <a:pt x="194" y="45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grpSp>
        <p:nvGrpSpPr>
          <p:cNvPr id="6" name="组合 5"/>
          <p:cNvGrpSpPr/>
          <p:nvPr/>
        </p:nvGrpSpPr>
        <p:grpSpPr>
          <a:xfrm>
            <a:off x="9410834" y="2025648"/>
            <a:ext cx="475052" cy="682348"/>
            <a:chOff x="9410834" y="2025648"/>
            <a:chExt cx="475052" cy="682348"/>
          </a:xfrm>
        </p:grpSpPr>
        <p:sp>
          <p:nvSpPr>
            <p:cNvPr id="7" name="Freeform 9"/>
            <p:cNvSpPr/>
            <p:nvPr/>
          </p:nvSpPr>
          <p:spPr bwMode="auto">
            <a:xfrm>
              <a:off x="9503685" y="2081791"/>
              <a:ext cx="86373" cy="51824"/>
            </a:xfrm>
            <a:custGeom>
              <a:avLst/>
              <a:gdLst>
                <a:gd name="T0" fmla="*/ 15 w 17"/>
                <a:gd name="T1" fmla="*/ 0 h 10"/>
                <a:gd name="T2" fmla="*/ 15 w 17"/>
                <a:gd name="T3" fmla="*/ 0 h 10"/>
                <a:gd name="T4" fmla="*/ 14 w 17"/>
                <a:gd name="T5" fmla="*/ 0 h 10"/>
                <a:gd name="T6" fmla="*/ 14 w 17"/>
                <a:gd name="T7" fmla="*/ 0 h 10"/>
                <a:gd name="T8" fmla="*/ 1 w 17"/>
                <a:gd name="T9" fmla="*/ 6 h 10"/>
                <a:gd name="T10" fmla="*/ 1 w 17"/>
                <a:gd name="T11" fmla="*/ 6 h 10"/>
                <a:gd name="T12" fmla="*/ 1 w 17"/>
                <a:gd name="T13" fmla="*/ 7 h 10"/>
                <a:gd name="T14" fmla="*/ 0 w 17"/>
                <a:gd name="T15" fmla="*/ 8 h 10"/>
                <a:gd name="T16" fmla="*/ 1 w 17"/>
                <a:gd name="T17" fmla="*/ 9 h 10"/>
                <a:gd name="T18" fmla="*/ 2 w 17"/>
                <a:gd name="T19" fmla="*/ 10 h 10"/>
                <a:gd name="T20" fmla="*/ 2 w 17"/>
                <a:gd name="T21" fmla="*/ 10 h 10"/>
                <a:gd name="T22" fmla="*/ 3 w 17"/>
                <a:gd name="T23" fmla="*/ 10 h 10"/>
                <a:gd name="T24" fmla="*/ 3 w 17"/>
                <a:gd name="T25" fmla="*/ 10 h 10"/>
                <a:gd name="T26" fmla="*/ 16 w 17"/>
                <a:gd name="T27" fmla="*/ 4 h 10"/>
                <a:gd name="T28" fmla="*/ 16 w 17"/>
                <a:gd name="T29" fmla="*/ 4 h 10"/>
                <a:gd name="T30" fmla="*/ 16 w 17"/>
                <a:gd name="T31" fmla="*/ 3 h 10"/>
                <a:gd name="T32" fmla="*/ 17 w 17"/>
                <a:gd name="T33" fmla="*/ 2 h 10"/>
                <a:gd name="T34" fmla="*/ 16 w 17"/>
                <a:gd name="T35" fmla="*/ 1 h 10"/>
                <a:gd name="T36" fmla="*/ 15 w 17"/>
                <a:gd name="T3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10">
                  <a:moveTo>
                    <a:pt x="15" y="0"/>
                  </a:moveTo>
                  <a:cubicBezTo>
                    <a:pt x="15" y="0"/>
                    <a:pt x="15" y="0"/>
                    <a:pt x="15" y="0"/>
                  </a:cubicBezTo>
                  <a:cubicBezTo>
                    <a:pt x="14" y="0"/>
                    <a:pt x="14" y="0"/>
                    <a:pt x="14" y="0"/>
                  </a:cubicBezTo>
                  <a:cubicBezTo>
                    <a:pt x="14" y="0"/>
                    <a:pt x="14" y="0"/>
                    <a:pt x="14" y="0"/>
                  </a:cubicBezTo>
                  <a:cubicBezTo>
                    <a:pt x="1" y="6"/>
                    <a:pt x="1" y="6"/>
                    <a:pt x="1" y="6"/>
                  </a:cubicBezTo>
                  <a:cubicBezTo>
                    <a:pt x="1" y="6"/>
                    <a:pt x="1" y="6"/>
                    <a:pt x="1" y="6"/>
                  </a:cubicBezTo>
                  <a:cubicBezTo>
                    <a:pt x="1" y="7"/>
                    <a:pt x="1" y="7"/>
                    <a:pt x="1" y="7"/>
                  </a:cubicBezTo>
                  <a:cubicBezTo>
                    <a:pt x="0" y="7"/>
                    <a:pt x="0" y="8"/>
                    <a:pt x="0" y="8"/>
                  </a:cubicBezTo>
                  <a:cubicBezTo>
                    <a:pt x="1" y="9"/>
                    <a:pt x="1" y="9"/>
                    <a:pt x="1" y="9"/>
                  </a:cubicBezTo>
                  <a:cubicBezTo>
                    <a:pt x="1" y="10"/>
                    <a:pt x="1" y="10"/>
                    <a:pt x="2" y="10"/>
                  </a:cubicBezTo>
                  <a:cubicBezTo>
                    <a:pt x="2" y="10"/>
                    <a:pt x="2" y="10"/>
                    <a:pt x="2" y="10"/>
                  </a:cubicBezTo>
                  <a:cubicBezTo>
                    <a:pt x="3" y="10"/>
                    <a:pt x="3" y="10"/>
                    <a:pt x="3" y="10"/>
                  </a:cubicBezTo>
                  <a:cubicBezTo>
                    <a:pt x="3" y="10"/>
                    <a:pt x="3" y="10"/>
                    <a:pt x="3" y="10"/>
                  </a:cubicBezTo>
                  <a:cubicBezTo>
                    <a:pt x="16" y="4"/>
                    <a:pt x="16" y="4"/>
                    <a:pt x="16" y="4"/>
                  </a:cubicBezTo>
                  <a:cubicBezTo>
                    <a:pt x="16" y="4"/>
                    <a:pt x="16" y="4"/>
                    <a:pt x="16" y="4"/>
                  </a:cubicBezTo>
                  <a:cubicBezTo>
                    <a:pt x="16" y="3"/>
                    <a:pt x="16" y="3"/>
                    <a:pt x="16" y="3"/>
                  </a:cubicBezTo>
                  <a:cubicBezTo>
                    <a:pt x="17" y="3"/>
                    <a:pt x="17" y="2"/>
                    <a:pt x="17" y="2"/>
                  </a:cubicBezTo>
                  <a:cubicBezTo>
                    <a:pt x="16" y="1"/>
                    <a:pt x="16" y="1"/>
                    <a:pt x="16" y="1"/>
                  </a:cubicBezTo>
                  <a:cubicBezTo>
                    <a:pt x="16" y="0"/>
                    <a:pt x="16" y="0"/>
                    <a:pt x="15" y="0"/>
                  </a:cubicBezTo>
                </a:path>
              </a:pathLst>
            </a:custGeom>
            <a:solidFill>
              <a:schemeClr val="bg1"/>
            </a:solidFill>
            <a:ln>
              <a:noFill/>
            </a:ln>
          </p:spPr>
          <p:txBody>
            <a:bodyPr vert="horz" wrap="square" lIns="91440" tIns="45720" rIns="91440" bIns="45720" numCol="1" anchor="t" anchorCtr="0" compatLnSpc="1"/>
            <a:p>
              <a:endParaRPr lang="zh-CN" altLang="en-US"/>
            </a:p>
          </p:txBody>
        </p:sp>
        <p:sp>
          <p:nvSpPr>
            <p:cNvPr id="8" name="Freeform 10"/>
            <p:cNvSpPr/>
            <p:nvPr/>
          </p:nvSpPr>
          <p:spPr bwMode="auto">
            <a:xfrm>
              <a:off x="9523119" y="2112021"/>
              <a:ext cx="77736" cy="51824"/>
            </a:xfrm>
            <a:custGeom>
              <a:avLst/>
              <a:gdLst>
                <a:gd name="T0" fmla="*/ 13 w 15"/>
                <a:gd name="T1" fmla="*/ 0 h 10"/>
                <a:gd name="T2" fmla="*/ 0 w 15"/>
                <a:gd name="T3" fmla="*/ 6 h 10"/>
                <a:gd name="T4" fmla="*/ 0 w 15"/>
                <a:gd name="T5" fmla="*/ 7 h 10"/>
                <a:gd name="T6" fmla="*/ 1 w 15"/>
                <a:gd name="T7" fmla="*/ 8 h 10"/>
                <a:gd name="T8" fmla="*/ 1 w 15"/>
                <a:gd name="T9" fmla="*/ 8 h 10"/>
                <a:gd name="T10" fmla="*/ 1 w 15"/>
                <a:gd name="T11" fmla="*/ 8 h 10"/>
                <a:gd name="T12" fmla="*/ 2 w 15"/>
                <a:gd name="T13" fmla="*/ 10 h 10"/>
                <a:gd name="T14" fmla="*/ 15 w 15"/>
                <a:gd name="T15" fmla="*/ 5 h 10"/>
                <a:gd name="T16" fmla="*/ 13 w 15"/>
                <a:gd name="T17" fmla="*/ 2 h 10"/>
                <a:gd name="T18" fmla="*/ 13 w 15"/>
                <a:gd name="T19" fmla="*/ 2 h 10"/>
                <a:gd name="T20" fmla="*/ 13 w 15"/>
                <a:gd name="T21" fmla="*/ 1 h 10"/>
                <a:gd name="T22" fmla="*/ 13 w 15"/>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0">
                  <a:moveTo>
                    <a:pt x="13" y="0"/>
                  </a:moveTo>
                  <a:cubicBezTo>
                    <a:pt x="0" y="6"/>
                    <a:pt x="0" y="6"/>
                    <a:pt x="0" y="6"/>
                  </a:cubicBezTo>
                  <a:cubicBezTo>
                    <a:pt x="0" y="7"/>
                    <a:pt x="0" y="7"/>
                    <a:pt x="0" y="7"/>
                  </a:cubicBezTo>
                  <a:cubicBezTo>
                    <a:pt x="0" y="7"/>
                    <a:pt x="1" y="8"/>
                    <a:pt x="1" y="8"/>
                  </a:cubicBezTo>
                  <a:cubicBezTo>
                    <a:pt x="1" y="8"/>
                    <a:pt x="1" y="8"/>
                    <a:pt x="1" y="8"/>
                  </a:cubicBezTo>
                  <a:cubicBezTo>
                    <a:pt x="1" y="8"/>
                    <a:pt x="1" y="8"/>
                    <a:pt x="1" y="8"/>
                  </a:cubicBezTo>
                  <a:cubicBezTo>
                    <a:pt x="2" y="10"/>
                    <a:pt x="2" y="10"/>
                    <a:pt x="2" y="10"/>
                  </a:cubicBezTo>
                  <a:cubicBezTo>
                    <a:pt x="15" y="5"/>
                    <a:pt x="15" y="5"/>
                    <a:pt x="15" y="5"/>
                  </a:cubicBezTo>
                  <a:cubicBezTo>
                    <a:pt x="13" y="2"/>
                    <a:pt x="13" y="2"/>
                    <a:pt x="13" y="2"/>
                  </a:cubicBezTo>
                  <a:cubicBezTo>
                    <a:pt x="13" y="2"/>
                    <a:pt x="13" y="2"/>
                    <a:pt x="13" y="2"/>
                  </a:cubicBezTo>
                  <a:cubicBezTo>
                    <a:pt x="13" y="2"/>
                    <a:pt x="13" y="1"/>
                    <a:pt x="13" y="1"/>
                  </a:cubicBezTo>
                  <a:cubicBezTo>
                    <a:pt x="13" y="0"/>
                    <a:pt x="13" y="0"/>
                    <a:pt x="13" y="0"/>
                  </a:cubicBezTo>
                </a:path>
              </a:pathLst>
            </a:custGeom>
            <a:solidFill>
              <a:schemeClr val="bg1"/>
            </a:solidFill>
            <a:ln>
              <a:noFill/>
            </a:ln>
          </p:spPr>
          <p:txBody>
            <a:bodyPr vert="horz" wrap="square" lIns="91440" tIns="45720" rIns="91440" bIns="45720" numCol="1" anchor="t" anchorCtr="0" compatLnSpc="1"/>
            <a:p>
              <a:endParaRPr lang="zh-CN" altLang="en-US"/>
            </a:p>
          </p:txBody>
        </p:sp>
        <p:sp>
          <p:nvSpPr>
            <p:cNvPr id="9" name="Freeform 11"/>
            <p:cNvSpPr/>
            <p:nvPr/>
          </p:nvSpPr>
          <p:spPr bwMode="auto">
            <a:xfrm>
              <a:off x="9518801" y="2641057"/>
              <a:ext cx="328218" cy="30231"/>
            </a:xfrm>
            <a:custGeom>
              <a:avLst/>
              <a:gdLst>
                <a:gd name="T0" fmla="*/ 63 w 64"/>
                <a:gd name="T1" fmla="*/ 0 h 6"/>
                <a:gd name="T2" fmla="*/ 1 w 64"/>
                <a:gd name="T3" fmla="*/ 0 h 6"/>
                <a:gd name="T4" fmla="*/ 0 w 64"/>
                <a:gd name="T5" fmla="*/ 2 h 6"/>
                <a:gd name="T6" fmla="*/ 0 w 64"/>
                <a:gd name="T7" fmla="*/ 6 h 6"/>
                <a:gd name="T8" fmla="*/ 64 w 64"/>
                <a:gd name="T9" fmla="*/ 6 h 6"/>
                <a:gd name="T10" fmla="*/ 64 w 64"/>
                <a:gd name="T11" fmla="*/ 2 h 6"/>
                <a:gd name="T12" fmla="*/ 63 w 6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4" h="6">
                  <a:moveTo>
                    <a:pt x="63" y="0"/>
                  </a:moveTo>
                  <a:cubicBezTo>
                    <a:pt x="1" y="0"/>
                    <a:pt x="1" y="0"/>
                    <a:pt x="1" y="0"/>
                  </a:cubicBezTo>
                  <a:cubicBezTo>
                    <a:pt x="0" y="1"/>
                    <a:pt x="0" y="1"/>
                    <a:pt x="0" y="2"/>
                  </a:cubicBezTo>
                  <a:cubicBezTo>
                    <a:pt x="0" y="6"/>
                    <a:pt x="0" y="6"/>
                    <a:pt x="0" y="6"/>
                  </a:cubicBezTo>
                  <a:cubicBezTo>
                    <a:pt x="64" y="6"/>
                    <a:pt x="64" y="6"/>
                    <a:pt x="64" y="6"/>
                  </a:cubicBezTo>
                  <a:cubicBezTo>
                    <a:pt x="64" y="2"/>
                    <a:pt x="64" y="2"/>
                    <a:pt x="64" y="2"/>
                  </a:cubicBezTo>
                  <a:cubicBezTo>
                    <a:pt x="64" y="1"/>
                    <a:pt x="64" y="1"/>
                    <a:pt x="63" y="0"/>
                  </a:cubicBezTo>
                </a:path>
              </a:pathLst>
            </a:custGeom>
            <a:solidFill>
              <a:schemeClr val="bg1"/>
            </a:solidFill>
            <a:ln>
              <a:noFill/>
            </a:ln>
          </p:spPr>
          <p:txBody>
            <a:bodyPr vert="horz" wrap="square" lIns="91440" tIns="45720" rIns="91440" bIns="45720" numCol="1" anchor="t" anchorCtr="0" compatLnSpc="1"/>
            <a:p>
              <a:endParaRPr lang="zh-CN" altLang="en-US"/>
            </a:p>
          </p:txBody>
        </p:sp>
        <p:sp>
          <p:nvSpPr>
            <p:cNvPr id="15" name="Freeform 12"/>
            <p:cNvSpPr/>
            <p:nvPr/>
          </p:nvSpPr>
          <p:spPr bwMode="auto">
            <a:xfrm>
              <a:off x="9484251" y="2025648"/>
              <a:ext cx="86373" cy="75576"/>
            </a:xfrm>
            <a:custGeom>
              <a:avLst/>
              <a:gdLst>
                <a:gd name="T0" fmla="*/ 12 w 17"/>
                <a:gd name="T1" fmla="*/ 0 h 15"/>
                <a:gd name="T2" fmla="*/ 12 w 17"/>
                <a:gd name="T3" fmla="*/ 0 h 15"/>
                <a:gd name="T4" fmla="*/ 0 w 17"/>
                <a:gd name="T5" fmla="*/ 5 h 15"/>
                <a:gd name="T6" fmla="*/ 0 w 17"/>
                <a:gd name="T7" fmla="*/ 6 h 15"/>
                <a:gd name="T8" fmla="*/ 4 w 17"/>
                <a:gd name="T9" fmla="*/ 15 h 15"/>
                <a:gd name="T10" fmla="*/ 17 w 17"/>
                <a:gd name="T11" fmla="*/ 9 h 15"/>
                <a:gd name="T12" fmla="*/ 13 w 17"/>
                <a:gd name="T13" fmla="*/ 0 h 15"/>
                <a:gd name="T14" fmla="*/ 12 w 17"/>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5">
                  <a:moveTo>
                    <a:pt x="12" y="0"/>
                  </a:moveTo>
                  <a:cubicBezTo>
                    <a:pt x="12" y="0"/>
                    <a:pt x="12" y="0"/>
                    <a:pt x="12" y="0"/>
                  </a:cubicBezTo>
                  <a:cubicBezTo>
                    <a:pt x="0" y="5"/>
                    <a:pt x="0" y="5"/>
                    <a:pt x="0" y="5"/>
                  </a:cubicBezTo>
                  <a:cubicBezTo>
                    <a:pt x="0" y="5"/>
                    <a:pt x="0" y="6"/>
                    <a:pt x="0" y="6"/>
                  </a:cubicBezTo>
                  <a:cubicBezTo>
                    <a:pt x="4" y="15"/>
                    <a:pt x="4" y="15"/>
                    <a:pt x="4" y="15"/>
                  </a:cubicBezTo>
                  <a:cubicBezTo>
                    <a:pt x="17" y="9"/>
                    <a:pt x="17" y="9"/>
                    <a:pt x="17" y="9"/>
                  </a:cubicBezTo>
                  <a:cubicBezTo>
                    <a:pt x="13" y="0"/>
                    <a:pt x="13" y="0"/>
                    <a:pt x="13" y="0"/>
                  </a:cubicBezTo>
                  <a:cubicBezTo>
                    <a:pt x="13" y="0"/>
                    <a:pt x="12" y="0"/>
                    <a:pt x="12" y="0"/>
                  </a:cubicBezTo>
                </a:path>
              </a:pathLst>
            </a:custGeom>
            <a:solidFill>
              <a:schemeClr val="bg1"/>
            </a:solidFill>
            <a:ln>
              <a:noFill/>
            </a:ln>
          </p:spPr>
          <p:txBody>
            <a:bodyPr vert="horz" wrap="square" lIns="91440" tIns="45720" rIns="91440" bIns="45720" numCol="1" anchor="t" anchorCtr="0" compatLnSpc="1"/>
            <a:p>
              <a:endParaRPr lang="zh-CN" altLang="en-US"/>
            </a:p>
          </p:txBody>
        </p:sp>
        <p:sp>
          <p:nvSpPr>
            <p:cNvPr id="16" name="Freeform 13"/>
            <p:cNvSpPr/>
            <p:nvPr/>
          </p:nvSpPr>
          <p:spPr bwMode="auto">
            <a:xfrm>
              <a:off x="9477773" y="2682084"/>
              <a:ext cx="408113" cy="25912"/>
            </a:xfrm>
            <a:custGeom>
              <a:avLst/>
              <a:gdLst>
                <a:gd name="T0" fmla="*/ 185 w 189"/>
                <a:gd name="T1" fmla="*/ 0 h 12"/>
                <a:gd name="T2" fmla="*/ 5 w 189"/>
                <a:gd name="T3" fmla="*/ 0 h 12"/>
                <a:gd name="T4" fmla="*/ 5 w 189"/>
                <a:gd name="T5" fmla="*/ 2 h 12"/>
                <a:gd name="T6" fmla="*/ 0 w 189"/>
                <a:gd name="T7" fmla="*/ 2 h 12"/>
                <a:gd name="T8" fmla="*/ 0 w 189"/>
                <a:gd name="T9" fmla="*/ 12 h 12"/>
                <a:gd name="T10" fmla="*/ 189 w 189"/>
                <a:gd name="T11" fmla="*/ 12 h 12"/>
                <a:gd name="T12" fmla="*/ 189 w 189"/>
                <a:gd name="T13" fmla="*/ 2 h 12"/>
                <a:gd name="T14" fmla="*/ 185 w 189"/>
                <a:gd name="T15" fmla="*/ 2 h 12"/>
                <a:gd name="T16" fmla="*/ 185 w 189"/>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2">
                  <a:moveTo>
                    <a:pt x="185" y="0"/>
                  </a:moveTo>
                  <a:lnTo>
                    <a:pt x="5" y="0"/>
                  </a:lnTo>
                  <a:lnTo>
                    <a:pt x="5" y="2"/>
                  </a:lnTo>
                  <a:lnTo>
                    <a:pt x="0" y="2"/>
                  </a:lnTo>
                  <a:lnTo>
                    <a:pt x="0" y="12"/>
                  </a:lnTo>
                  <a:lnTo>
                    <a:pt x="189" y="12"/>
                  </a:lnTo>
                  <a:lnTo>
                    <a:pt x="189" y="2"/>
                  </a:lnTo>
                  <a:lnTo>
                    <a:pt x="185" y="2"/>
                  </a:lnTo>
                  <a:lnTo>
                    <a:pt x="185" y="0"/>
                  </a:ln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17" name="Freeform 14"/>
            <p:cNvSpPr/>
            <p:nvPr/>
          </p:nvSpPr>
          <p:spPr bwMode="auto">
            <a:xfrm>
              <a:off x="9477773" y="2682084"/>
              <a:ext cx="408113" cy="25912"/>
            </a:xfrm>
            <a:custGeom>
              <a:avLst/>
              <a:gdLst>
                <a:gd name="T0" fmla="*/ 185 w 189"/>
                <a:gd name="T1" fmla="*/ 0 h 12"/>
                <a:gd name="T2" fmla="*/ 5 w 189"/>
                <a:gd name="T3" fmla="*/ 0 h 12"/>
                <a:gd name="T4" fmla="*/ 5 w 189"/>
                <a:gd name="T5" fmla="*/ 2 h 12"/>
                <a:gd name="T6" fmla="*/ 0 w 189"/>
                <a:gd name="T7" fmla="*/ 2 h 12"/>
                <a:gd name="T8" fmla="*/ 0 w 189"/>
                <a:gd name="T9" fmla="*/ 12 h 12"/>
                <a:gd name="T10" fmla="*/ 189 w 189"/>
                <a:gd name="T11" fmla="*/ 12 h 12"/>
                <a:gd name="T12" fmla="*/ 189 w 189"/>
                <a:gd name="T13" fmla="*/ 2 h 12"/>
                <a:gd name="T14" fmla="*/ 185 w 189"/>
                <a:gd name="T15" fmla="*/ 2 h 12"/>
                <a:gd name="T16" fmla="*/ 185 w 189"/>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2">
                  <a:moveTo>
                    <a:pt x="185" y="0"/>
                  </a:moveTo>
                  <a:lnTo>
                    <a:pt x="5" y="0"/>
                  </a:lnTo>
                  <a:lnTo>
                    <a:pt x="5" y="2"/>
                  </a:lnTo>
                  <a:lnTo>
                    <a:pt x="0" y="2"/>
                  </a:lnTo>
                  <a:lnTo>
                    <a:pt x="0" y="12"/>
                  </a:lnTo>
                  <a:lnTo>
                    <a:pt x="189" y="12"/>
                  </a:lnTo>
                  <a:lnTo>
                    <a:pt x="189" y="2"/>
                  </a:lnTo>
                  <a:lnTo>
                    <a:pt x="185" y="2"/>
                  </a:lnTo>
                  <a:lnTo>
                    <a:pt x="185" y="0"/>
                  </a:lnTo>
                </a:path>
              </a:pathLst>
            </a:custGeom>
            <a:solidFill>
              <a:schemeClr val="bg1"/>
            </a:solidFill>
            <a:ln>
              <a:noFill/>
            </a:ln>
          </p:spPr>
          <p:txBody>
            <a:bodyPr vert="horz" wrap="square" lIns="91440" tIns="45720" rIns="91440" bIns="45720" numCol="1" anchor="t" anchorCtr="0" compatLnSpc="1"/>
            <a:p>
              <a:endParaRPr lang="zh-CN" altLang="en-US"/>
            </a:p>
          </p:txBody>
        </p:sp>
        <p:sp>
          <p:nvSpPr>
            <p:cNvPr id="18" name="Freeform 15"/>
            <p:cNvSpPr/>
            <p:nvPr/>
          </p:nvSpPr>
          <p:spPr bwMode="auto">
            <a:xfrm>
              <a:off x="9615970" y="2312839"/>
              <a:ext cx="71258" cy="41027"/>
            </a:xfrm>
            <a:custGeom>
              <a:avLst/>
              <a:gdLst>
                <a:gd name="T0" fmla="*/ 12 w 14"/>
                <a:gd name="T1" fmla="*/ 0 h 8"/>
                <a:gd name="T2" fmla="*/ 0 w 14"/>
                <a:gd name="T3" fmla="*/ 5 h 8"/>
                <a:gd name="T4" fmla="*/ 1 w 14"/>
                <a:gd name="T5" fmla="*/ 7 h 8"/>
                <a:gd name="T6" fmla="*/ 2 w 14"/>
                <a:gd name="T7" fmla="*/ 8 h 8"/>
                <a:gd name="T8" fmla="*/ 3 w 14"/>
                <a:gd name="T9" fmla="*/ 8 h 8"/>
                <a:gd name="T10" fmla="*/ 4 w 14"/>
                <a:gd name="T11" fmla="*/ 8 h 8"/>
                <a:gd name="T12" fmla="*/ 4 w 14"/>
                <a:gd name="T13" fmla="*/ 8 h 8"/>
                <a:gd name="T14" fmla="*/ 12 w 14"/>
                <a:gd name="T15" fmla="*/ 4 h 8"/>
                <a:gd name="T16" fmla="*/ 12 w 14"/>
                <a:gd name="T17" fmla="*/ 4 h 8"/>
                <a:gd name="T18" fmla="*/ 13 w 14"/>
                <a:gd name="T19" fmla="*/ 3 h 8"/>
                <a:gd name="T20" fmla="*/ 13 w 14"/>
                <a:gd name="T21" fmla="*/ 2 h 8"/>
                <a:gd name="T22" fmla="*/ 12 w 14"/>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2" y="0"/>
                  </a:moveTo>
                  <a:cubicBezTo>
                    <a:pt x="0" y="5"/>
                    <a:pt x="0" y="5"/>
                    <a:pt x="0" y="5"/>
                  </a:cubicBezTo>
                  <a:cubicBezTo>
                    <a:pt x="1" y="7"/>
                    <a:pt x="1" y="7"/>
                    <a:pt x="1" y="7"/>
                  </a:cubicBezTo>
                  <a:cubicBezTo>
                    <a:pt x="2" y="8"/>
                    <a:pt x="2" y="8"/>
                    <a:pt x="2" y="8"/>
                  </a:cubicBezTo>
                  <a:cubicBezTo>
                    <a:pt x="2" y="8"/>
                    <a:pt x="3" y="8"/>
                    <a:pt x="3" y="8"/>
                  </a:cubicBezTo>
                  <a:cubicBezTo>
                    <a:pt x="4" y="8"/>
                    <a:pt x="4" y="8"/>
                    <a:pt x="4" y="8"/>
                  </a:cubicBezTo>
                  <a:cubicBezTo>
                    <a:pt x="4" y="8"/>
                    <a:pt x="4" y="8"/>
                    <a:pt x="4" y="8"/>
                  </a:cubicBezTo>
                  <a:cubicBezTo>
                    <a:pt x="12" y="4"/>
                    <a:pt x="12" y="4"/>
                    <a:pt x="12" y="4"/>
                  </a:cubicBezTo>
                  <a:cubicBezTo>
                    <a:pt x="12" y="4"/>
                    <a:pt x="12" y="4"/>
                    <a:pt x="12" y="4"/>
                  </a:cubicBezTo>
                  <a:cubicBezTo>
                    <a:pt x="13" y="3"/>
                    <a:pt x="13" y="3"/>
                    <a:pt x="13" y="3"/>
                  </a:cubicBezTo>
                  <a:cubicBezTo>
                    <a:pt x="14" y="3"/>
                    <a:pt x="14" y="2"/>
                    <a:pt x="13" y="2"/>
                  </a:cubicBezTo>
                  <a:cubicBezTo>
                    <a:pt x="12" y="0"/>
                    <a:pt x="12" y="0"/>
                    <a:pt x="12" y="0"/>
                  </a:cubicBezTo>
                </a:path>
              </a:pathLst>
            </a:custGeom>
            <a:solidFill>
              <a:schemeClr val="bg1"/>
            </a:solidFill>
            <a:ln>
              <a:noFill/>
            </a:ln>
          </p:spPr>
          <p:txBody>
            <a:bodyPr vert="horz" wrap="square" lIns="91440" tIns="45720" rIns="91440" bIns="45720" numCol="1" anchor="t" anchorCtr="0" compatLnSpc="1"/>
            <a:p>
              <a:endParaRPr lang="zh-CN" altLang="en-US"/>
            </a:p>
          </p:txBody>
        </p:sp>
        <p:sp>
          <p:nvSpPr>
            <p:cNvPr id="24" name="Freeform 16"/>
            <p:cNvSpPr/>
            <p:nvPr/>
          </p:nvSpPr>
          <p:spPr bwMode="auto">
            <a:xfrm>
              <a:off x="9641882" y="2343069"/>
              <a:ext cx="60461" cy="60461"/>
            </a:xfrm>
            <a:custGeom>
              <a:avLst/>
              <a:gdLst>
                <a:gd name="T0" fmla="*/ 8 w 12"/>
                <a:gd name="T1" fmla="*/ 0 h 12"/>
                <a:gd name="T2" fmla="*/ 0 w 12"/>
                <a:gd name="T3" fmla="*/ 4 h 12"/>
                <a:gd name="T4" fmla="*/ 3 w 12"/>
                <a:gd name="T5" fmla="*/ 11 h 12"/>
                <a:gd name="T6" fmla="*/ 4 w 12"/>
                <a:gd name="T7" fmla="*/ 12 h 12"/>
                <a:gd name="T8" fmla="*/ 4 w 12"/>
                <a:gd name="T9" fmla="*/ 12 h 12"/>
                <a:gd name="T10" fmla="*/ 12 w 12"/>
                <a:gd name="T11" fmla="*/ 9 h 12"/>
                <a:gd name="T12" fmla="*/ 12 w 12"/>
                <a:gd name="T13" fmla="*/ 7 h 12"/>
                <a:gd name="T14" fmla="*/ 8 w 12"/>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8" y="0"/>
                  </a:moveTo>
                  <a:cubicBezTo>
                    <a:pt x="0" y="4"/>
                    <a:pt x="0" y="4"/>
                    <a:pt x="0" y="4"/>
                  </a:cubicBezTo>
                  <a:cubicBezTo>
                    <a:pt x="3" y="11"/>
                    <a:pt x="3" y="11"/>
                    <a:pt x="3" y="11"/>
                  </a:cubicBezTo>
                  <a:cubicBezTo>
                    <a:pt x="3" y="12"/>
                    <a:pt x="4" y="12"/>
                    <a:pt x="4" y="12"/>
                  </a:cubicBezTo>
                  <a:cubicBezTo>
                    <a:pt x="4" y="12"/>
                    <a:pt x="4" y="12"/>
                    <a:pt x="4" y="12"/>
                  </a:cubicBezTo>
                  <a:cubicBezTo>
                    <a:pt x="12" y="9"/>
                    <a:pt x="12" y="9"/>
                    <a:pt x="12" y="9"/>
                  </a:cubicBezTo>
                  <a:cubicBezTo>
                    <a:pt x="12" y="9"/>
                    <a:pt x="12" y="8"/>
                    <a:pt x="12" y="7"/>
                  </a:cubicBezTo>
                  <a:cubicBezTo>
                    <a:pt x="8" y="0"/>
                    <a:pt x="8" y="0"/>
                    <a:pt x="8" y="0"/>
                  </a:cubicBezTo>
                </a:path>
              </a:pathLst>
            </a:custGeom>
            <a:solidFill>
              <a:schemeClr val="bg1"/>
            </a:solidFill>
            <a:ln>
              <a:noFill/>
            </a:ln>
          </p:spPr>
          <p:txBody>
            <a:bodyPr vert="horz" wrap="square" lIns="91440" tIns="45720" rIns="91440" bIns="45720" numCol="1" anchor="t" anchorCtr="0" compatLnSpc="1"/>
            <a:p>
              <a:endParaRPr lang="zh-CN" altLang="en-US"/>
            </a:p>
          </p:txBody>
        </p:sp>
        <p:sp>
          <p:nvSpPr>
            <p:cNvPr id="25" name="Freeform 17"/>
            <p:cNvSpPr>
              <a:spLocks noEditPoints="1"/>
            </p:cNvSpPr>
            <p:nvPr/>
          </p:nvSpPr>
          <p:spPr bwMode="auto">
            <a:xfrm>
              <a:off x="9410834" y="2142252"/>
              <a:ext cx="410272" cy="492327"/>
            </a:xfrm>
            <a:custGeom>
              <a:avLst/>
              <a:gdLst>
                <a:gd name="T0" fmla="*/ 23 w 80"/>
                <a:gd name="T1" fmla="*/ 25 h 96"/>
                <a:gd name="T2" fmla="*/ 28 w 80"/>
                <a:gd name="T3" fmla="*/ 18 h 96"/>
                <a:gd name="T4" fmla="*/ 30 w 80"/>
                <a:gd name="T5" fmla="*/ 27 h 96"/>
                <a:gd name="T6" fmla="*/ 40 w 80"/>
                <a:gd name="T7" fmla="*/ 0 h 96"/>
                <a:gd name="T8" fmla="*/ 37 w 80"/>
                <a:gd name="T9" fmla="*/ 1 h 96"/>
                <a:gd name="T10" fmla="*/ 25 w 80"/>
                <a:gd name="T11" fmla="*/ 6 h 96"/>
                <a:gd name="T12" fmla="*/ 24 w 80"/>
                <a:gd name="T13" fmla="*/ 7 h 96"/>
                <a:gd name="T14" fmla="*/ 26 w 80"/>
                <a:gd name="T15" fmla="*/ 15 h 96"/>
                <a:gd name="T16" fmla="*/ 20 w 80"/>
                <a:gd name="T17" fmla="*/ 23 h 96"/>
                <a:gd name="T18" fmla="*/ 29 w 80"/>
                <a:gd name="T19" fmla="*/ 88 h 96"/>
                <a:gd name="T20" fmla="*/ 43 w 80"/>
                <a:gd name="T21" fmla="*/ 96 h 96"/>
                <a:gd name="T22" fmla="*/ 53 w 80"/>
                <a:gd name="T23" fmla="*/ 88 h 96"/>
                <a:gd name="T24" fmla="*/ 56 w 80"/>
                <a:gd name="T25" fmla="*/ 78 h 96"/>
                <a:gd name="T26" fmla="*/ 61 w 80"/>
                <a:gd name="T27" fmla="*/ 77 h 96"/>
                <a:gd name="T28" fmla="*/ 76 w 80"/>
                <a:gd name="T29" fmla="*/ 70 h 96"/>
                <a:gd name="T30" fmla="*/ 75 w 80"/>
                <a:gd name="T31" fmla="*/ 66 h 96"/>
                <a:gd name="T32" fmla="*/ 73 w 80"/>
                <a:gd name="T33" fmla="*/ 64 h 96"/>
                <a:gd name="T34" fmla="*/ 58 w 80"/>
                <a:gd name="T35" fmla="*/ 73 h 96"/>
                <a:gd name="T36" fmla="*/ 53 w 80"/>
                <a:gd name="T37" fmla="*/ 71 h 96"/>
                <a:gd name="T38" fmla="*/ 60 w 80"/>
                <a:gd name="T39" fmla="*/ 65 h 96"/>
                <a:gd name="T40" fmla="*/ 80 w 80"/>
                <a:gd name="T41" fmla="*/ 55 h 96"/>
                <a:gd name="T42" fmla="*/ 79 w 80"/>
                <a:gd name="T43" fmla="*/ 52 h 96"/>
                <a:gd name="T44" fmla="*/ 78 w 80"/>
                <a:gd name="T45" fmla="*/ 51 h 96"/>
                <a:gd name="T46" fmla="*/ 41 w 80"/>
                <a:gd name="T47" fmla="*/ 70 h 96"/>
                <a:gd name="T48" fmla="*/ 43 w 80"/>
                <a:gd name="T49" fmla="*/ 72 h 96"/>
                <a:gd name="T50" fmla="*/ 44 w 80"/>
                <a:gd name="T51" fmla="*/ 71 h 96"/>
                <a:gd name="T52" fmla="*/ 46 w 80"/>
                <a:gd name="T53" fmla="*/ 74 h 96"/>
                <a:gd name="T54" fmla="*/ 50 w 80"/>
                <a:gd name="T55" fmla="*/ 72 h 96"/>
                <a:gd name="T56" fmla="*/ 41 w 80"/>
                <a:gd name="T57" fmla="*/ 81 h 96"/>
                <a:gd name="T58" fmla="*/ 23 w 80"/>
                <a:gd name="T59" fmla="*/ 33 h 96"/>
                <a:gd name="T60" fmla="*/ 36 w 80"/>
                <a:gd name="T61" fmla="*/ 37 h 96"/>
                <a:gd name="T62" fmla="*/ 54 w 80"/>
                <a:gd name="T63" fmla="*/ 29 h 96"/>
                <a:gd name="T64" fmla="*/ 40 w 80"/>
                <a:gd name="T6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96">
                  <a:moveTo>
                    <a:pt x="28" y="28"/>
                  </a:moveTo>
                  <a:cubicBezTo>
                    <a:pt x="26" y="28"/>
                    <a:pt x="24" y="27"/>
                    <a:pt x="23" y="25"/>
                  </a:cubicBezTo>
                  <a:cubicBezTo>
                    <a:pt x="22" y="22"/>
                    <a:pt x="23" y="19"/>
                    <a:pt x="26" y="18"/>
                  </a:cubicBezTo>
                  <a:cubicBezTo>
                    <a:pt x="27" y="18"/>
                    <a:pt x="27" y="18"/>
                    <a:pt x="28" y="18"/>
                  </a:cubicBezTo>
                  <a:cubicBezTo>
                    <a:pt x="30" y="18"/>
                    <a:pt x="32" y="19"/>
                    <a:pt x="33" y="21"/>
                  </a:cubicBezTo>
                  <a:cubicBezTo>
                    <a:pt x="34" y="23"/>
                    <a:pt x="33" y="26"/>
                    <a:pt x="30" y="27"/>
                  </a:cubicBezTo>
                  <a:cubicBezTo>
                    <a:pt x="30" y="28"/>
                    <a:pt x="29" y="28"/>
                    <a:pt x="28" y="28"/>
                  </a:cubicBezTo>
                  <a:moveTo>
                    <a:pt x="40" y="0"/>
                  </a:moveTo>
                  <a:cubicBezTo>
                    <a:pt x="40" y="0"/>
                    <a:pt x="39" y="0"/>
                    <a:pt x="39" y="0"/>
                  </a:cubicBezTo>
                  <a:cubicBezTo>
                    <a:pt x="37" y="1"/>
                    <a:pt x="37" y="1"/>
                    <a:pt x="37" y="1"/>
                  </a:cubicBezTo>
                  <a:cubicBezTo>
                    <a:pt x="37" y="0"/>
                    <a:pt x="37" y="0"/>
                    <a:pt x="37" y="0"/>
                  </a:cubicBezTo>
                  <a:cubicBezTo>
                    <a:pt x="25" y="6"/>
                    <a:pt x="25" y="6"/>
                    <a:pt x="25" y="6"/>
                  </a:cubicBezTo>
                  <a:cubicBezTo>
                    <a:pt x="25" y="6"/>
                    <a:pt x="25" y="6"/>
                    <a:pt x="25" y="6"/>
                  </a:cubicBezTo>
                  <a:cubicBezTo>
                    <a:pt x="24" y="7"/>
                    <a:pt x="24" y="7"/>
                    <a:pt x="24" y="7"/>
                  </a:cubicBezTo>
                  <a:cubicBezTo>
                    <a:pt x="23" y="7"/>
                    <a:pt x="23" y="8"/>
                    <a:pt x="23" y="9"/>
                  </a:cubicBezTo>
                  <a:cubicBezTo>
                    <a:pt x="26" y="15"/>
                    <a:pt x="26" y="15"/>
                    <a:pt x="26" y="15"/>
                  </a:cubicBezTo>
                  <a:cubicBezTo>
                    <a:pt x="25" y="15"/>
                    <a:pt x="25" y="15"/>
                    <a:pt x="25" y="15"/>
                  </a:cubicBezTo>
                  <a:cubicBezTo>
                    <a:pt x="22" y="17"/>
                    <a:pt x="20" y="20"/>
                    <a:pt x="20" y="23"/>
                  </a:cubicBezTo>
                  <a:cubicBezTo>
                    <a:pt x="6" y="32"/>
                    <a:pt x="0" y="51"/>
                    <a:pt x="8" y="69"/>
                  </a:cubicBezTo>
                  <a:cubicBezTo>
                    <a:pt x="13" y="78"/>
                    <a:pt x="21" y="85"/>
                    <a:pt x="29" y="88"/>
                  </a:cubicBezTo>
                  <a:cubicBezTo>
                    <a:pt x="26" y="96"/>
                    <a:pt x="26" y="96"/>
                    <a:pt x="26" y="96"/>
                  </a:cubicBezTo>
                  <a:cubicBezTo>
                    <a:pt x="43" y="96"/>
                    <a:pt x="43" y="96"/>
                    <a:pt x="43" y="96"/>
                  </a:cubicBezTo>
                  <a:cubicBezTo>
                    <a:pt x="42" y="90"/>
                    <a:pt x="42" y="90"/>
                    <a:pt x="42" y="90"/>
                  </a:cubicBezTo>
                  <a:cubicBezTo>
                    <a:pt x="46" y="90"/>
                    <a:pt x="49" y="89"/>
                    <a:pt x="53" y="88"/>
                  </a:cubicBezTo>
                  <a:cubicBezTo>
                    <a:pt x="55" y="87"/>
                    <a:pt x="57" y="85"/>
                    <a:pt x="59" y="84"/>
                  </a:cubicBezTo>
                  <a:cubicBezTo>
                    <a:pt x="56" y="78"/>
                    <a:pt x="56" y="78"/>
                    <a:pt x="56" y="78"/>
                  </a:cubicBezTo>
                  <a:cubicBezTo>
                    <a:pt x="60" y="76"/>
                    <a:pt x="60" y="76"/>
                    <a:pt x="60" y="76"/>
                  </a:cubicBezTo>
                  <a:cubicBezTo>
                    <a:pt x="60" y="76"/>
                    <a:pt x="61" y="77"/>
                    <a:pt x="61" y="77"/>
                  </a:cubicBezTo>
                  <a:cubicBezTo>
                    <a:pt x="61" y="77"/>
                    <a:pt x="61" y="77"/>
                    <a:pt x="61" y="77"/>
                  </a:cubicBezTo>
                  <a:cubicBezTo>
                    <a:pt x="76" y="70"/>
                    <a:pt x="76" y="70"/>
                    <a:pt x="76" y="70"/>
                  </a:cubicBezTo>
                  <a:cubicBezTo>
                    <a:pt x="76" y="70"/>
                    <a:pt x="76" y="68"/>
                    <a:pt x="76" y="67"/>
                  </a:cubicBezTo>
                  <a:cubicBezTo>
                    <a:pt x="75" y="66"/>
                    <a:pt x="75" y="66"/>
                    <a:pt x="75" y="66"/>
                  </a:cubicBezTo>
                  <a:cubicBezTo>
                    <a:pt x="74" y="65"/>
                    <a:pt x="74" y="64"/>
                    <a:pt x="73" y="64"/>
                  </a:cubicBezTo>
                  <a:cubicBezTo>
                    <a:pt x="73" y="64"/>
                    <a:pt x="73" y="64"/>
                    <a:pt x="73" y="64"/>
                  </a:cubicBezTo>
                  <a:cubicBezTo>
                    <a:pt x="59" y="71"/>
                    <a:pt x="59" y="71"/>
                    <a:pt x="59" y="71"/>
                  </a:cubicBezTo>
                  <a:cubicBezTo>
                    <a:pt x="58" y="71"/>
                    <a:pt x="58" y="72"/>
                    <a:pt x="58" y="73"/>
                  </a:cubicBezTo>
                  <a:cubicBezTo>
                    <a:pt x="54" y="75"/>
                    <a:pt x="54" y="75"/>
                    <a:pt x="54" y="75"/>
                  </a:cubicBezTo>
                  <a:cubicBezTo>
                    <a:pt x="53" y="71"/>
                    <a:pt x="53" y="71"/>
                    <a:pt x="53" y="71"/>
                  </a:cubicBezTo>
                  <a:cubicBezTo>
                    <a:pt x="60" y="67"/>
                    <a:pt x="60" y="67"/>
                    <a:pt x="60" y="67"/>
                  </a:cubicBezTo>
                  <a:cubicBezTo>
                    <a:pt x="61" y="67"/>
                    <a:pt x="61" y="66"/>
                    <a:pt x="60" y="65"/>
                  </a:cubicBezTo>
                  <a:cubicBezTo>
                    <a:pt x="60" y="64"/>
                    <a:pt x="60" y="64"/>
                    <a:pt x="60" y="64"/>
                  </a:cubicBezTo>
                  <a:cubicBezTo>
                    <a:pt x="80" y="55"/>
                    <a:pt x="80" y="55"/>
                    <a:pt x="80" y="55"/>
                  </a:cubicBezTo>
                  <a:cubicBezTo>
                    <a:pt x="80" y="54"/>
                    <a:pt x="80" y="54"/>
                    <a:pt x="80" y="53"/>
                  </a:cubicBezTo>
                  <a:cubicBezTo>
                    <a:pt x="79" y="52"/>
                    <a:pt x="79" y="52"/>
                    <a:pt x="79" y="52"/>
                  </a:cubicBezTo>
                  <a:cubicBezTo>
                    <a:pt x="79" y="51"/>
                    <a:pt x="79" y="51"/>
                    <a:pt x="78" y="51"/>
                  </a:cubicBezTo>
                  <a:cubicBezTo>
                    <a:pt x="78" y="51"/>
                    <a:pt x="78" y="51"/>
                    <a:pt x="78" y="51"/>
                  </a:cubicBezTo>
                  <a:cubicBezTo>
                    <a:pt x="41" y="68"/>
                    <a:pt x="41" y="68"/>
                    <a:pt x="41" y="68"/>
                  </a:cubicBezTo>
                  <a:cubicBezTo>
                    <a:pt x="41" y="68"/>
                    <a:pt x="40" y="69"/>
                    <a:pt x="41" y="70"/>
                  </a:cubicBezTo>
                  <a:cubicBezTo>
                    <a:pt x="41" y="71"/>
                    <a:pt x="41" y="71"/>
                    <a:pt x="41" y="71"/>
                  </a:cubicBezTo>
                  <a:cubicBezTo>
                    <a:pt x="42" y="71"/>
                    <a:pt x="42" y="72"/>
                    <a:pt x="43" y="72"/>
                  </a:cubicBezTo>
                  <a:cubicBezTo>
                    <a:pt x="43" y="72"/>
                    <a:pt x="43" y="72"/>
                    <a:pt x="43" y="72"/>
                  </a:cubicBezTo>
                  <a:cubicBezTo>
                    <a:pt x="44" y="71"/>
                    <a:pt x="44" y="71"/>
                    <a:pt x="44" y="71"/>
                  </a:cubicBezTo>
                  <a:cubicBezTo>
                    <a:pt x="44" y="72"/>
                    <a:pt x="44" y="72"/>
                    <a:pt x="44" y="72"/>
                  </a:cubicBezTo>
                  <a:cubicBezTo>
                    <a:pt x="45" y="73"/>
                    <a:pt x="45" y="74"/>
                    <a:pt x="46" y="74"/>
                  </a:cubicBezTo>
                  <a:cubicBezTo>
                    <a:pt x="46" y="74"/>
                    <a:pt x="46" y="74"/>
                    <a:pt x="46" y="74"/>
                  </a:cubicBezTo>
                  <a:cubicBezTo>
                    <a:pt x="50" y="72"/>
                    <a:pt x="50" y="72"/>
                    <a:pt x="50" y="72"/>
                  </a:cubicBezTo>
                  <a:cubicBezTo>
                    <a:pt x="49" y="76"/>
                    <a:pt x="47" y="79"/>
                    <a:pt x="45" y="80"/>
                  </a:cubicBezTo>
                  <a:cubicBezTo>
                    <a:pt x="44" y="81"/>
                    <a:pt x="42" y="81"/>
                    <a:pt x="41" y="81"/>
                  </a:cubicBezTo>
                  <a:cubicBezTo>
                    <a:pt x="34" y="81"/>
                    <a:pt x="26" y="74"/>
                    <a:pt x="21" y="63"/>
                  </a:cubicBezTo>
                  <a:cubicBezTo>
                    <a:pt x="15" y="50"/>
                    <a:pt x="16" y="37"/>
                    <a:pt x="23" y="33"/>
                  </a:cubicBezTo>
                  <a:cubicBezTo>
                    <a:pt x="24" y="33"/>
                    <a:pt x="25" y="33"/>
                    <a:pt x="26" y="33"/>
                  </a:cubicBezTo>
                  <a:cubicBezTo>
                    <a:pt x="29" y="33"/>
                    <a:pt x="33" y="34"/>
                    <a:pt x="36" y="37"/>
                  </a:cubicBezTo>
                  <a:cubicBezTo>
                    <a:pt x="36" y="37"/>
                    <a:pt x="36" y="37"/>
                    <a:pt x="36" y="37"/>
                  </a:cubicBezTo>
                  <a:cubicBezTo>
                    <a:pt x="54" y="29"/>
                    <a:pt x="54" y="29"/>
                    <a:pt x="54" y="29"/>
                  </a:cubicBezTo>
                  <a:cubicBezTo>
                    <a:pt x="41" y="0"/>
                    <a:pt x="41" y="0"/>
                    <a:pt x="41" y="0"/>
                  </a:cubicBezTo>
                  <a:cubicBezTo>
                    <a:pt x="41" y="0"/>
                    <a:pt x="40" y="0"/>
                    <a:pt x="40" y="0"/>
                  </a:cubicBezTo>
                </a:path>
              </a:pathLst>
            </a:custGeom>
            <a:solidFill>
              <a:schemeClr val="bg1"/>
            </a:solidFill>
            <a:ln>
              <a:noFill/>
            </a:ln>
          </p:spPr>
          <p:txBody>
            <a:bodyPr vert="horz" wrap="square" lIns="91440" tIns="45720" rIns="91440" bIns="45720" numCol="1" anchor="t" anchorCtr="0" compatLnSpc="1"/>
            <a:p>
              <a:endParaRPr lang="zh-CN" altLang="en-US"/>
            </a:p>
          </p:txBody>
        </p:sp>
        <p:sp>
          <p:nvSpPr>
            <p:cNvPr id="26" name="Freeform 18"/>
            <p:cNvSpPr/>
            <p:nvPr/>
          </p:nvSpPr>
          <p:spPr bwMode="auto">
            <a:xfrm>
              <a:off x="9533916" y="2239422"/>
              <a:ext cx="41027" cy="36709"/>
            </a:xfrm>
            <a:custGeom>
              <a:avLst/>
              <a:gdLst>
                <a:gd name="T0" fmla="*/ 4 w 8"/>
                <a:gd name="T1" fmla="*/ 0 h 7"/>
                <a:gd name="T2" fmla="*/ 3 w 8"/>
                <a:gd name="T3" fmla="*/ 1 h 7"/>
                <a:gd name="T4" fmla="*/ 1 w 8"/>
                <a:gd name="T5" fmla="*/ 5 h 7"/>
                <a:gd name="T6" fmla="*/ 4 w 8"/>
                <a:gd name="T7" fmla="*/ 7 h 7"/>
                <a:gd name="T8" fmla="*/ 5 w 8"/>
                <a:gd name="T9" fmla="*/ 6 h 7"/>
                <a:gd name="T10" fmla="*/ 7 w 8"/>
                <a:gd name="T11" fmla="*/ 2 h 7"/>
                <a:gd name="T12" fmla="*/ 4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4" y="0"/>
                  </a:moveTo>
                  <a:cubicBezTo>
                    <a:pt x="4" y="0"/>
                    <a:pt x="3" y="0"/>
                    <a:pt x="3" y="1"/>
                  </a:cubicBezTo>
                  <a:cubicBezTo>
                    <a:pt x="1" y="1"/>
                    <a:pt x="0" y="3"/>
                    <a:pt x="1" y="5"/>
                  </a:cubicBezTo>
                  <a:cubicBezTo>
                    <a:pt x="2" y="6"/>
                    <a:pt x="3" y="7"/>
                    <a:pt x="4" y="7"/>
                  </a:cubicBezTo>
                  <a:cubicBezTo>
                    <a:pt x="4" y="7"/>
                    <a:pt x="5" y="7"/>
                    <a:pt x="5" y="6"/>
                  </a:cubicBezTo>
                  <a:cubicBezTo>
                    <a:pt x="7" y="6"/>
                    <a:pt x="8" y="4"/>
                    <a:pt x="7" y="2"/>
                  </a:cubicBezTo>
                  <a:cubicBezTo>
                    <a:pt x="6" y="1"/>
                    <a:pt x="5" y="0"/>
                    <a:pt x="4" y="0"/>
                  </a:cubicBezTo>
                </a:path>
              </a:pathLst>
            </a:custGeom>
            <a:solidFill>
              <a:schemeClr val="bg1"/>
            </a:solidFill>
            <a:ln>
              <a:noFill/>
            </a:ln>
          </p:spPr>
          <p:txBody>
            <a:bodyPr vert="horz" wrap="square" lIns="91440" tIns="45720" rIns="91440" bIns="45720" numCol="1" anchor="t" anchorCtr="0" compatLnSpc="1"/>
            <a:p>
              <a:endParaRPr lang="zh-CN" altLang="en-US"/>
            </a:p>
          </p:txBody>
        </p:sp>
      </p:grpSp>
      <p:grpSp>
        <p:nvGrpSpPr>
          <p:cNvPr id="27" name="组合 26"/>
          <p:cNvGrpSpPr/>
          <p:nvPr/>
        </p:nvGrpSpPr>
        <p:grpSpPr>
          <a:xfrm>
            <a:off x="1816476" y="2075313"/>
            <a:ext cx="602453" cy="606771"/>
            <a:chOff x="1816476" y="2075313"/>
            <a:chExt cx="602453" cy="606771"/>
          </a:xfrm>
        </p:grpSpPr>
        <p:sp>
          <p:nvSpPr>
            <p:cNvPr id="37" name="Oval 19"/>
            <p:cNvSpPr>
              <a:spLocks noChangeArrowheads="1"/>
            </p:cNvSpPr>
            <p:nvPr/>
          </p:nvSpPr>
          <p:spPr bwMode="auto">
            <a:xfrm>
              <a:off x="2060480" y="2321476"/>
              <a:ext cx="112285" cy="118763"/>
            </a:xfrm>
            <a:prstGeom prst="ellipse">
              <a:avLst/>
            </a:prstGeom>
            <a:solidFill>
              <a:srgbClr val="18478F"/>
            </a:solidFill>
            <a:ln>
              <a:noFill/>
            </a:ln>
          </p:spPr>
          <p:txBody>
            <a:bodyPr vert="horz" wrap="square" lIns="91440" tIns="45720" rIns="91440" bIns="45720" numCol="1" anchor="t" anchorCtr="0" compatLnSpc="1"/>
            <a:p>
              <a:endParaRPr lang="zh-CN" altLang="en-US"/>
            </a:p>
          </p:txBody>
        </p:sp>
        <p:sp>
          <p:nvSpPr>
            <p:cNvPr id="38" name="Freeform 20"/>
            <p:cNvSpPr>
              <a:spLocks noEditPoints="1"/>
            </p:cNvSpPr>
            <p:nvPr/>
          </p:nvSpPr>
          <p:spPr bwMode="auto">
            <a:xfrm>
              <a:off x="1816476" y="2075313"/>
              <a:ext cx="602453" cy="606771"/>
            </a:xfrm>
            <a:custGeom>
              <a:avLst/>
              <a:gdLst>
                <a:gd name="T0" fmla="*/ 59 w 118"/>
                <a:gd name="T1" fmla="*/ 90 h 118"/>
                <a:gd name="T2" fmla="*/ 29 w 118"/>
                <a:gd name="T3" fmla="*/ 60 h 118"/>
                <a:gd name="T4" fmla="*/ 59 w 118"/>
                <a:gd name="T5" fmla="*/ 30 h 118"/>
                <a:gd name="T6" fmla="*/ 89 w 118"/>
                <a:gd name="T7" fmla="*/ 60 h 118"/>
                <a:gd name="T8" fmla="*/ 59 w 118"/>
                <a:gd name="T9" fmla="*/ 90 h 118"/>
                <a:gd name="T10" fmla="*/ 64 w 118"/>
                <a:gd name="T11" fmla="*/ 0 h 118"/>
                <a:gd name="T12" fmla="*/ 54 w 118"/>
                <a:gd name="T13" fmla="*/ 0 h 118"/>
                <a:gd name="T14" fmla="*/ 47 w 118"/>
                <a:gd name="T15" fmla="*/ 6 h 118"/>
                <a:gd name="T16" fmla="*/ 44 w 118"/>
                <a:gd name="T17" fmla="*/ 17 h 118"/>
                <a:gd name="T18" fmla="*/ 40 w 118"/>
                <a:gd name="T19" fmla="*/ 19 h 118"/>
                <a:gd name="T20" fmla="*/ 30 w 118"/>
                <a:gd name="T21" fmla="*/ 13 h 118"/>
                <a:gd name="T22" fmla="*/ 26 w 118"/>
                <a:gd name="T23" fmla="*/ 12 h 118"/>
                <a:gd name="T24" fmla="*/ 21 w 118"/>
                <a:gd name="T25" fmla="*/ 14 h 118"/>
                <a:gd name="T26" fmla="*/ 14 w 118"/>
                <a:gd name="T27" fmla="*/ 21 h 118"/>
                <a:gd name="T28" fmla="*/ 13 w 118"/>
                <a:gd name="T29" fmla="*/ 30 h 118"/>
                <a:gd name="T30" fmla="*/ 19 w 118"/>
                <a:gd name="T31" fmla="*/ 40 h 118"/>
                <a:gd name="T32" fmla="*/ 17 w 118"/>
                <a:gd name="T33" fmla="*/ 44 h 118"/>
                <a:gd name="T34" fmla="*/ 6 w 118"/>
                <a:gd name="T35" fmla="*/ 47 h 118"/>
                <a:gd name="T36" fmla="*/ 0 w 118"/>
                <a:gd name="T37" fmla="*/ 54 h 118"/>
                <a:gd name="T38" fmla="*/ 0 w 118"/>
                <a:gd name="T39" fmla="*/ 64 h 118"/>
                <a:gd name="T40" fmla="*/ 6 w 118"/>
                <a:gd name="T41" fmla="*/ 71 h 118"/>
                <a:gd name="T42" fmla="*/ 17 w 118"/>
                <a:gd name="T43" fmla="*/ 73 h 118"/>
                <a:gd name="T44" fmla="*/ 19 w 118"/>
                <a:gd name="T45" fmla="*/ 78 h 118"/>
                <a:gd name="T46" fmla="*/ 13 w 118"/>
                <a:gd name="T47" fmla="*/ 88 h 118"/>
                <a:gd name="T48" fmla="*/ 14 w 118"/>
                <a:gd name="T49" fmla="*/ 97 h 118"/>
                <a:gd name="T50" fmla="*/ 21 w 118"/>
                <a:gd name="T51" fmla="*/ 104 h 118"/>
                <a:gd name="T52" fmla="*/ 26 w 118"/>
                <a:gd name="T53" fmla="*/ 106 h 118"/>
                <a:gd name="T54" fmla="*/ 30 w 118"/>
                <a:gd name="T55" fmla="*/ 105 h 118"/>
                <a:gd name="T56" fmla="*/ 40 w 118"/>
                <a:gd name="T57" fmla="*/ 99 h 118"/>
                <a:gd name="T58" fmla="*/ 44 w 118"/>
                <a:gd name="T59" fmla="*/ 101 h 118"/>
                <a:gd name="T60" fmla="*/ 47 w 118"/>
                <a:gd name="T61" fmla="*/ 112 h 118"/>
                <a:gd name="T62" fmla="*/ 54 w 118"/>
                <a:gd name="T63" fmla="*/ 118 h 118"/>
                <a:gd name="T64" fmla="*/ 64 w 118"/>
                <a:gd name="T65" fmla="*/ 118 h 118"/>
                <a:gd name="T66" fmla="*/ 71 w 118"/>
                <a:gd name="T67" fmla="*/ 112 h 118"/>
                <a:gd name="T68" fmla="*/ 73 w 118"/>
                <a:gd name="T69" fmla="*/ 101 h 118"/>
                <a:gd name="T70" fmla="*/ 78 w 118"/>
                <a:gd name="T71" fmla="*/ 99 h 118"/>
                <a:gd name="T72" fmla="*/ 88 w 118"/>
                <a:gd name="T73" fmla="*/ 105 h 118"/>
                <a:gd name="T74" fmla="*/ 92 w 118"/>
                <a:gd name="T75" fmla="*/ 106 h 118"/>
                <a:gd name="T76" fmla="*/ 97 w 118"/>
                <a:gd name="T77" fmla="*/ 104 h 118"/>
                <a:gd name="T78" fmla="*/ 104 w 118"/>
                <a:gd name="T79" fmla="*/ 97 h 118"/>
                <a:gd name="T80" fmla="*/ 105 w 118"/>
                <a:gd name="T81" fmla="*/ 88 h 118"/>
                <a:gd name="T82" fmla="*/ 99 w 118"/>
                <a:gd name="T83" fmla="*/ 78 h 118"/>
                <a:gd name="T84" fmla="*/ 101 w 118"/>
                <a:gd name="T85" fmla="*/ 73 h 118"/>
                <a:gd name="T86" fmla="*/ 112 w 118"/>
                <a:gd name="T87" fmla="*/ 71 h 118"/>
                <a:gd name="T88" fmla="*/ 118 w 118"/>
                <a:gd name="T89" fmla="*/ 64 h 118"/>
                <a:gd name="T90" fmla="*/ 118 w 118"/>
                <a:gd name="T91" fmla="*/ 54 h 118"/>
                <a:gd name="T92" fmla="*/ 112 w 118"/>
                <a:gd name="T93" fmla="*/ 47 h 118"/>
                <a:gd name="T94" fmla="*/ 101 w 118"/>
                <a:gd name="T95" fmla="*/ 44 h 118"/>
                <a:gd name="T96" fmla="*/ 99 w 118"/>
                <a:gd name="T97" fmla="*/ 40 h 118"/>
                <a:gd name="T98" fmla="*/ 105 w 118"/>
                <a:gd name="T99" fmla="*/ 30 h 118"/>
                <a:gd name="T100" fmla="*/ 104 w 118"/>
                <a:gd name="T101" fmla="*/ 21 h 118"/>
                <a:gd name="T102" fmla="*/ 97 w 118"/>
                <a:gd name="T103" fmla="*/ 14 h 118"/>
                <a:gd name="T104" fmla="*/ 92 w 118"/>
                <a:gd name="T105" fmla="*/ 12 h 118"/>
                <a:gd name="T106" fmla="*/ 88 w 118"/>
                <a:gd name="T107" fmla="*/ 13 h 118"/>
                <a:gd name="T108" fmla="*/ 78 w 118"/>
                <a:gd name="T109" fmla="*/ 19 h 118"/>
                <a:gd name="T110" fmla="*/ 73 w 118"/>
                <a:gd name="T111" fmla="*/ 17 h 118"/>
                <a:gd name="T112" fmla="*/ 71 w 118"/>
                <a:gd name="T113" fmla="*/ 6 h 118"/>
                <a:gd name="T114" fmla="*/ 64 w 118"/>
                <a:gd name="T11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8" h="118">
                  <a:moveTo>
                    <a:pt x="59" y="90"/>
                  </a:moveTo>
                  <a:cubicBezTo>
                    <a:pt x="42" y="90"/>
                    <a:pt x="29" y="76"/>
                    <a:pt x="29" y="60"/>
                  </a:cubicBezTo>
                  <a:cubicBezTo>
                    <a:pt x="29" y="43"/>
                    <a:pt x="42" y="30"/>
                    <a:pt x="59" y="30"/>
                  </a:cubicBezTo>
                  <a:cubicBezTo>
                    <a:pt x="75" y="30"/>
                    <a:pt x="89" y="43"/>
                    <a:pt x="89" y="60"/>
                  </a:cubicBezTo>
                  <a:cubicBezTo>
                    <a:pt x="89" y="76"/>
                    <a:pt x="75" y="90"/>
                    <a:pt x="59" y="90"/>
                  </a:cubicBezTo>
                  <a:moveTo>
                    <a:pt x="64" y="0"/>
                  </a:moveTo>
                  <a:cubicBezTo>
                    <a:pt x="54" y="0"/>
                    <a:pt x="54" y="0"/>
                    <a:pt x="54" y="0"/>
                  </a:cubicBezTo>
                  <a:cubicBezTo>
                    <a:pt x="50" y="0"/>
                    <a:pt x="47" y="3"/>
                    <a:pt x="47" y="6"/>
                  </a:cubicBezTo>
                  <a:cubicBezTo>
                    <a:pt x="44" y="17"/>
                    <a:pt x="44" y="17"/>
                    <a:pt x="44" y="17"/>
                  </a:cubicBezTo>
                  <a:cubicBezTo>
                    <a:pt x="43" y="18"/>
                    <a:pt x="41" y="18"/>
                    <a:pt x="40" y="19"/>
                  </a:cubicBezTo>
                  <a:cubicBezTo>
                    <a:pt x="30" y="13"/>
                    <a:pt x="30" y="13"/>
                    <a:pt x="30" y="13"/>
                  </a:cubicBezTo>
                  <a:cubicBezTo>
                    <a:pt x="29" y="12"/>
                    <a:pt x="28" y="12"/>
                    <a:pt x="26" y="12"/>
                  </a:cubicBezTo>
                  <a:cubicBezTo>
                    <a:pt x="24" y="12"/>
                    <a:pt x="22" y="12"/>
                    <a:pt x="21" y="14"/>
                  </a:cubicBezTo>
                  <a:cubicBezTo>
                    <a:pt x="14" y="21"/>
                    <a:pt x="14" y="21"/>
                    <a:pt x="14" y="21"/>
                  </a:cubicBezTo>
                  <a:cubicBezTo>
                    <a:pt x="11" y="23"/>
                    <a:pt x="11" y="27"/>
                    <a:pt x="13" y="30"/>
                  </a:cubicBezTo>
                  <a:cubicBezTo>
                    <a:pt x="19" y="40"/>
                    <a:pt x="19" y="40"/>
                    <a:pt x="19" y="40"/>
                  </a:cubicBezTo>
                  <a:cubicBezTo>
                    <a:pt x="19" y="41"/>
                    <a:pt x="18" y="43"/>
                    <a:pt x="17" y="44"/>
                  </a:cubicBezTo>
                  <a:cubicBezTo>
                    <a:pt x="6" y="47"/>
                    <a:pt x="6" y="47"/>
                    <a:pt x="6" y="47"/>
                  </a:cubicBezTo>
                  <a:cubicBezTo>
                    <a:pt x="3" y="47"/>
                    <a:pt x="0" y="50"/>
                    <a:pt x="0" y="54"/>
                  </a:cubicBezTo>
                  <a:cubicBezTo>
                    <a:pt x="0" y="64"/>
                    <a:pt x="0" y="64"/>
                    <a:pt x="0" y="64"/>
                  </a:cubicBezTo>
                  <a:cubicBezTo>
                    <a:pt x="0" y="67"/>
                    <a:pt x="3" y="70"/>
                    <a:pt x="6" y="71"/>
                  </a:cubicBezTo>
                  <a:cubicBezTo>
                    <a:pt x="17" y="73"/>
                    <a:pt x="17" y="73"/>
                    <a:pt x="17" y="73"/>
                  </a:cubicBezTo>
                  <a:cubicBezTo>
                    <a:pt x="18" y="75"/>
                    <a:pt x="19" y="77"/>
                    <a:pt x="19" y="78"/>
                  </a:cubicBezTo>
                  <a:cubicBezTo>
                    <a:pt x="13" y="88"/>
                    <a:pt x="13" y="88"/>
                    <a:pt x="13" y="88"/>
                  </a:cubicBezTo>
                  <a:cubicBezTo>
                    <a:pt x="11" y="91"/>
                    <a:pt x="11" y="95"/>
                    <a:pt x="14" y="97"/>
                  </a:cubicBezTo>
                  <a:cubicBezTo>
                    <a:pt x="21" y="104"/>
                    <a:pt x="21" y="104"/>
                    <a:pt x="21" y="104"/>
                  </a:cubicBezTo>
                  <a:cubicBezTo>
                    <a:pt x="22" y="105"/>
                    <a:pt x="24" y="106"/>
                    <a:pt x="26" y="106"/>
                  </a:cubicBezTo>
                  <a:cubicBezTo>
                    <a:pt x="28" y="106"/>
                    <a:pt x="29" y="106"/>
                    <a:pt x="30" y="105"/>
                  </a:cubicBezTo>
                  <a:cubicBezTo>
                    <a:pt x="40" y="99"/>
                    <a:pt x="40" y="99"/>
                    <a:pt x="40" y="99"/>
                  </a:cubicBezTo>
                  <a:cubicBezTo>
                    <a:pt x="41" y="99"/>
                    <a:pt x="43" y="100"/>
                    <a:pt x="44" y="101"/>
                  </a:cubicBezTo>
                  <a:cubicBezTo>
                    <a:pt x="47" y="112"/>
                    <a:pt x="47" y="112"/>
                    <a:pt x="47" y="112"/>
                  </a:cubicBezTo>
                  <a:cubicBezTo>
                    <a:pt x="47" y="115"/>
                    <a:pt x="50" y="118"/>
                    <a:pt x="54" y="118"/>
                  </a:cubicBezTo>
                  <a:cubicBezTo>
                    <a:pt x="64" y="118"/>
                    <a:pt x="64" y="118"/>
                    <a:pt x="64" y="118"/>
                  </a:cubicBezTo>
                  <a:cubicBezTo>
                    <a:pt x="67" y="118"/>
                    <a:pt x="70" y="115"/>
                    <a:pt x="71" y="112"/>
                  </a:cubicBezTo>
                  <a:cubicBezTo>
                    <a:pt x="73" y="101"/>
                    <a:pt x="73" y="101"/>
                    <a:pt x="73" y="101"/>
                  </a:cubicBezTo>
                  <a:cubicBezTo>
                    <a:pt x="75" y="100"/>
                    <a:pt x="77" y="99"/>
                    <a:pt x="78" y="99"/>
                  </a:cubicBezTo>
                  <a:cubicBezTo>
                    <a:pt x="88" y="105"/>
                    <a:pt x="88" y="105"/>
                    <a:pt x="88" y="105"/>
                  </a:cubicBezTo>
                  <a:cubicBezTo>
                    <a:pt x="89" y="106"/>
                    <a:pt x="90" y="106"/>
                    <a:pt x="92" y="106"/>
                  </a:cubicBezTo>
                  <a:cubicBezTo>
                    <a:pt x="94" y="106"/>
                    <a:pt x="96" y="105"/>
                    <a:pt x="97" y="104"/>
                  </a:cubicBezTo>
                  <a:cubicBezTo>
                    <a:pt x="104" y="97"/>
                    <a:pt x="104" y="97"/>
                    <a:pt x="104" y="97"/>
                  </a:cubicBezTo>
                  <a:cubicBezTo>
                    <a:pt x="107" y="95"/>
                    <a:pt x="107" y="91"/>
                    <a:pt x="105" y="88"/>
                  </a:cubicBezTo>
                  <a:cubicBezTo>
                    <a:pt x="99" y="78"/>
                    <a:pt x="99" y="78"/>
                    <a:pt x="99" y="78"/>
                  </a:cubicBezTo>
                  <a:cubicBezTo>
                    <a:pt x="99" y="77"/>
                    <a:pt x="100" y="75"/>
                    <a:pt x="101" y="73"/>
                  </a:cubicBezTo>
                  <a:cubicBezTo>
                    <a:pt x="112" y="71"/>
                    <a:pt x="112" y="71"/>
                    <a:pt x="112" y="71"/>
                  </a:cubicBezTo>
                  <a:cubicBezTo>
                    <a:pt x="115" y="70"/>
                    <a:pt x="118" y="67"/>
                    <a:pt x="118" y="64"/>
                  </a:cubicBezTo>
                  <a:cubicBezTo>
                    <a:pt x="118" y="54"/>
                    <a:pt x="118" y="54"/>
                    <a:pt x="118" y="54"/>
                  </a:cubicBezTo>
                  <a:cubicBezTo>
                    <a:pt x="118" y="50"/>
                    <a:pt x="115" y="47"/>
                    <a:pt x="112" y="47"/>
                  </a:cubicBezTo>
                  <a:cubicBezTo>
                    <a:pt x="101" y="44"/>
                    <a:pt x="101" y="44"/>
                    <a:pt x="101" y="44"/>
                  </a:cubicBezTo>
                  <a:cubicBezTo>
                    <a:pt x="100" y="43"/>
                    <a:pt x="99" y="41"/>
                    <a:pt x="99" y="40"/>
                  </a:cubicBezTo>
                  <a:cubicBezTo>
                    <a:pt x="105" y="30"/>
                    <a:pt x="105" y="30"/>
                    <a:pt x="105" y="30"/>
                  </a:cubicBezTo>
                  <a:cubicBezTo>
                    <a:pt x="107" y="27"/>
                    <a:pt x="107" y="23"/>
                    <a:pt x="104" y="21"/>
                  </a:cubicBezTo>
                  <a:cubicBezTo>
                    <a:pt x="97" y="14"/>
                    <a:pt x="97" y="14"/>
                    <a:pt x="97" y="14"/>
                  </a:cubicBezTo>
                  <a:cubicBezTo>
                    <a:pt x="96" y="12"/>
                    <a:pt x="94" y="12"/>
                    <a:pt x="92" y="12"/>
                  </a:cubicBezTo>
                  <a:cubicBezTo>
                    <a:pt x="90" y="12"/>
                    <a:pt x="89" y="12"/>
                    <a:pt x="88" y="13"/>
                  </a:cubicBezTo>
                  <a:cubicBezTo>
                    <a:pt x="78" y="19"/>
                    <a:pt x="78" y="19"/>
                    <a:pt x="78" y="19"/>
                  </a:cubicBezTo>
                  <a:cubicBezTo>
                    <a:pt x="77" y="18"/>
                    <a:pt x="75" y="18"/>
                    <a:pt x="73" y="17"/>
                  </a:cubicBezTo>
                  <a:cubicBezTo>
                    <a:pt x="71" y="6"/>
                    <a:pt x="71" y="6"/>
                    <a:pt x="71" y="6"/>
                  </a:cubicBezTo>
                  <a:cubicBezTo>
                    <a:pt x="70" y="3"/>
                    <a:pt x="67" y="0"/>
                    <a:pt x="64" y="0"/>
                  </a:cubicBezTo>
                </a:path>
              </a:pathLst>
            </a:custGeom>
            <a:solidFill>
              <a:srgbClr val="18478F"/>
            </a:solidFill>
            <a:ln>
              <a:noFill/>
            </a:ln>
          </p:spPr>
          <p:txBody>
            <a:bodyPr vert="horz" wrap="square" lIns="91440" tIns="45720" rIns="91440" bIns="45720" numCol="1" anchor="t" anchorCtr="0" compatLnSpc="1"/>
            <a:p>
              <a:endParaRPr lang="zh-CN" altLang="en-US"/>
            </a:p>
          </p:txBody>
        </p:sp>
      </p:grpSp>
      <p:sp>
        <p:nvSpPr>
          <p:cNvPr id="39" name="Freeform 21"/>
          <p:cNvSpPr>
            <a:spLocks noEditPoints="1"/>
          </p:cNvSpPr>
          <p:nvPr/>
        </p:nvSpPr>
        <p:spPr bwMode="auto">
          <a:xfrm>
            <a:off x="6709514" y="2127137"/>
            <a:ext cx="546310" cy="457778"/>
          </a:xfrm>
          <a:custGeom>
            <a:avLst/>
            <a:gdLst>
              <a:gd name="T0" fmla="*/ 34 w 107"/>
              <a:gd name="T1" fmla="*/ 82 h 89"/>
              <a:gd name="T2" fmla="*/ 34 w 107"/>
              <a:gd name="T3" fmla="*/ 74 h 89"/>
              <a:gd name="T4" fmla="*/ 40 w 107"/>
              <a:gd name="T5" fmla="*/ 75 h 89"/>
              <a:gd name="T6" fmla="*/ 34 w 107"/>
              <a:gd name="T7" fmla="*/ 82 h 89"/>
              <a:gd name="T8" fmla="*/ 32 w 107"/>
              <a:gd name="T9" fmla="*/ 68 h 89"/>
              <a:gd name="T10" fmla="*/ 6 w 107"/>
              <a:gd name="T11" fmla="*/ 41 h 89"/>
              <a:gd name="T12" fmla="*/ 97 w 107"/>
              <a:gd name="T13" fmla="*/ 7 h 89"/>
              <a:gd name="T14" fmla="*/ 32 w 107"/>
              <a:gd name="T15" fmla="*/ 68 h 89"/>
              <a:gd name="T16" fmla="*/ 105 w 107"/>
              <a:gd name="T17" fmla="*/ 0 h 89"/>
              <a:gd name="T18" fmla="*/ 105 w 107"/>
              <a:gd name="T19" fmla="*/ 0 h 89"/>
              <a:gd name="T20" fmla="*/ 105 w 107"/>
              <a:gd name="T21" fmla="*/ 0 h 89"/>
              <a:gd name="T22" fmla="*/ 1 w 107"/>
              <a:gd name="T23" fmla="*/ 38 h 89"/>
              <a:gd name="T24" fmla="*/ 0 w 107"/>
              <a:gd name="T25" fmla="*/ 39 h 89"/>
              <a:gd name="T26" fmla="*/ 1 w 107"/>
              <a:gd name="T27" fmla="*/ 41 h 89"/>
              <a:gd name="T28" fmla="*/ 30 w 107"/>
              <a:gd name="T29" fmla="*/ 72 h 89"/>
              <a:gd name="T30" fmla="*/ 30 w 107"/>
              <a:gd name="T31" fmla="*/ 87 h 89"/>
              <a:gd name="T32" fmla="*/ 31 w 107"/>
              <a:gd name="T33" fmla="*/ 89 h 89"/>
              <a:gd name="T34" fmla="*/ 32 w 107"/>
              <a:gd name="T35" fmla="*/ 89 h 89"/>
              <a:gd name="T36" fmla="*/ 33 w 107"/>
              <a:gd name="T37" fmla="*/ 89 h 89"/>
              <a:gd name="T38" fmla="*/ 44 w 107"/>
              <a:gd name="T39" fmla="*/ 76 h 89"/>
              <a:gd name="T40" fmla="*/ 87 w 107"/>
              <a:gd name="T41" fmla="*/ 86 h 89"/>
              <a:gd name="T42" fmla="*/ 87 w 107"/>
              <a:gd name="T43" fmla="*/ 86 h 89"/>
              <a:gd name="T44" fmla="*/ 88 w 107"/>
              <a:gd name="T45" fmla="*/ 86 h 89"/>
              <a:gd name="T46" fmla="*/ 89 w 107"/>
              <a:gd name="T47" fmla="*/ 84 h 89"/>
              <a:gd name="T48" fmla="*/ 107 w 107"/>
              <a:gd name="T49" fmla="*/ 2 h 89"/>
              <a:gd name="T50" fmla="*/ 107 w 107"/>
              <a:gd name="T51" fmla="*/ 2 h 89"/>
              <a:gd name="T52" fmla="*/ 107 w 107"/>
              <a:gd name="T53" fmla="*/ 2 h 89"/>
              <a:gd name="T54" fmla="*/ 107 w 107"/>
              <a:gd name="T55" fmla="*/ 1 h 89"/>
              <a:gd name="T56" fmla="*/ 107 w 107"/>
              <a:gd name="T57" fmla="*/ 1 h 89"/>
              <a:gd name="T58" fmla="*/ 107 w 107"/>
              <a:gd name="T59" fmla="*/ 1 h 89"/>
              <a:gd name="T60" fmla="*/ 107 w 107"/>
              <a:gd name="T61" fmla="*/ 1 h 89"/>
              <a:gd name="T62" fmla="*/ 107 w 107"/>
              <a:gd name="T63" fmla="*/ 1 h 89"/>
              <a:gd name="T64" fmla="*/ 107 w 107"/>
              <a:gd name="T65" fmla="*/ 0 h 89"/>
              <a:gd name="T66" fmla="*/ 107 w 107"/>
              <a:gd name="T67" fmla="*/ 0 h 89"/>
              <a:gd name="T68" fmla="*/ 106 w 107"/>
              <a:gd name="T69" fmla="*/ 0 h 89"/>
              <a:gd name="T70" fmla="*/ 106 w 107"/>
              <a:gd name="T71" fmla="*/ 0 h 89"/>
              <a:gd name="T72" fmla="*/ 106 w 107"/>
              <a:gd name="T73" fmla="*/ 0 h 89"/>
              <a:gd name="T74" fmla="*/ 106 w 107"/>
              <a:gd name="T75" fmla="*/ 0 h 89"/>
              <a:gd name="T76" fmla="*/ 105 w 107"/>
              <a:gd name="T7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7" h="89">
                <a:moveTo>
                  <a:pt x="34" y="82"/>
                </a:moveTo>
                <a:cubicBezTo>
                  <a:pt x="34" y="74"/>
                  <a:pt x="34" y="74"/>
                  <a:pt x="34" y="74"/>
                </a:cubicBezTo>
                <a:cubicBezTo>
                  <a:pt x="40" y="75"/>
                  <a:pt x="40" y="75"/>
                  <a:pt x="40" y="75"/>
                </a:cubicBezTo>
                <a:cubicBezTo>
                  <a:pt x="34" y="82"/>
                  <a:pt x="34" y="82"/>
                  <a:pt x="34" y="82"/>
                </a:cubicBezTo>
                <a:moveTo>
                  <a:pt x="32" y="68"/>
                </a:moveTo>
                <a:cubicBezTo>
                  <a:pt x="6" y="41"/>
                  <a:pt x="6" y="41"/>
                  <a:pt x="6" y="41"/>
                </a:cubicBezTo>
                <a:cubicBezTo>
                  <a:pt x="97" y="7"/>
                  <a:pt x="97" y="7"/>
                  <a:pt x="97" y="7"/>
                </a:cubicBezTo>
                <a:cubicBezTo>
                  <a:pt x="32" y="68"/>
                  <a:pt x="32" y="68"/>
                  <a:pt x="32" y="68"/>
                </a:cubicBezTo>
                <a:moveTo>
                  <a:pt x="105" y="0"/>
                </a:moveTo>
                <a:cubicBezTo>
                  <a:pt x="105" y="0"/>
                  <a:pt x="105" y="0"/>
                  <a:pt x="105" y="0"/>
                </a:cubicBezTo>
                <a:cubicBezTo>
                  <a:pt x="105" y="0"/>
                  <a:pt x="105" y="0"/>
                  <a:pt x="105" y="0"/>
                </a:cubicBezTo>
                <a:cubicBezTo>
                  <a:pt x="1" y="38"/>
                  <a:pt x="1" y="38"/>
                  <a:pt x="1" y="38"/>
                </a:cubicBezTo>
                <a:cubicBezTo>
                  <a:pt x="1" y="38"/>
                  <a:pt x="0" y="39"/>
                  <a:pt x="0" y="39"/>
                </a:cubicBezTo>
                <a:cubicBezTo>
                  <a:pt x="0" y="40"/>
                  <a:pt x="0" y="41"/>
                  <a:pt x="1" y="41"/>
                </a:cubicBezTo>
                <a:cubicBezTo>
                  <a:pt x="30" y="72"/>
                  <a:pt x="30" y="72"/>
                  <a:pt x="30" y="72"/>
                </a:cubicBezTo>
                <a:cubicBezTo>
                  <a:pt x="30" y="87"/>
                  <a:pt x="30" y="87"/>
                  <a:pt x="30" y="87"/>
                </a:cubicBezTo>
                <a:cubicBezTo>
                  <a:pt x="30" y="88"/>
                  <a:pt x="30" y="89"/>
                  <a:pt x="31" y="89"/>
                </a:cubicBezTo>
                <a:cubicBezTo>
                  <a:pt x="32" y="89"/>
                  <a:pt x="32" y="89"/>
                  <a:pt x="32" y="89"/>
                </a:cubicBezTo>
                <a:cubicBezTo>
                  <a:pt x="32" y="89"/>
                  <a:pt x="33" y="89"/>
                  <a:pt x="33" y="89"/>
                </a:cubicBezTo>
                <a:cubicBezTo>
                  <a:pt x="44" y="76"/>
                  <a:pt x="44" y="76"/>
                  <a:pt x="44" y="76"/>
                </a:cubicBezTo>
                <a:cubicBezTo>
                  <a:pt x="87" y="86"/>
                  <a:pt x="87" y="86"/>
                  <a:pt x="87" y="86"/>
                </a:cubicBezTo>
                <a:cubicBezTo>
                  <a:pt x="87" y="86"/>
                  <a:pt x="87" y="86"/>
                  <a:pt x="87" y="86"/>
                </a:cubicBezTo>
                <a:cubicBezTo>
                  <a:pt x="88" y="86"/>
                  <a:pt x="88" y="86"/>
                  <a:pt x="88" y="86"/>
                </a:cubicBezTo>
                <a:cubicBezTo>
                  <a:pt x="89" y="85"/>
                  <a:pt x="89" y="85"/>
                  <a:pt x="89" y="84"/>
                </a:cubicBezTo>
                <a:cubicBezTo>
                  <a:pt x="107" y="2"/>
                  <a:pt x="107" y="2"/>
                  <a:pt x="107" y="2"/>
                </a:cubicBezTo>
                <a:cubicBezTo>
                  <a:pt x="107" y="2"/>
                  <a:pt x="107" y="2"/>
                  <a:pt x="107" y="2"/>
                </a:cubicBezTo>
                <a:cubicBezTo>
                  <a:pt x="107" y="2"/>
                  <a:pt x="107" y="2"/>
                  <a:pt x="107" y="2"/>
                </a:cubicBezTo>
                <a:cubicBezTo>
                  <a:pt x="107" y="1"/>
                  <a:pt x="107" y="1"/>
                  <a:pt x="107" y="1"/>
                </a:cubicBezTo>
                <a:cubicBezTo>
                  <a:pt x="107" y="1"/>
                  <a:pt x="107" y="1"/>
                  <a:pt x="107" y="1"/>
                </a:cubicBezTo>
                <a:cubicBezTo>
                  <a:pt x="107" y="1"/>
                  <a:pt x="107" y="1"/>
                  <a:pt x="107" y="1"/>
                </a:cubicBezTo>
                <a:cubicBezTo>
                  <a:pt x="107" y="1"/>
                  <a:pt x="107" y="1"/>
                  <a:pt x="107" y="1"/>
                </a:cubicBezTo>
                <a:cubicBezTo>
                  <a:pt x="107" y="1"/>
                  <a:pt x="107" y="1"/>
                  <a:pt x="107" y="1"/>
                </a:cubicBezTo>
                <a:cubicBezTo>
                  <a:pt x="107" y="0"/>
                  <a:pt x="107" y="0"/>
                  <a:pt x="107" y="0"/>
                </a:cubicBezTo>
                <a:cubicBezTo>
                  <a:pt x="107" y="0"/>
                  <a:pt x="107" y="0"/>
                  <a:pt x="107" y="0"/>
                </a:cubicBezTo>
                <a:cubicBezTo>
                  <a:pt x="106" y="0"/>
                  <a:pt x="106" y="0"/>
                  <a:pt x="106" y="0"/>
                </a:cubicBezTo>
                <a:cubicBezTo>
                  <a:pt x="106" y="0"/>
                  <a:pt x="106" y="0"/>
                  <a:pt x="106" y="0"/>
                </a:cubicBezTo>
                <a:cubicBezTo>
                  <a:pt x="106" y="0"/>
                  <a:pt x="106" y="0"/>
                  <a:pt x="106" y="0"/>
                </a:cubicBezTo>
                <a:cubicBezTo>
                  <a:pt x="106" y="0"/>
                  <a:pt x="106" y="0"/>
                  <a:pt x="106" y="0"/>
                </a:cubicBezTo>
                <a:cubicBezTo>
                  <a:pt x="105" y="0"/>
                  <a:pt x="105" y="0"/>
                  <a:pt x="105" y="0"/>
                </a:cubicBezTo>
              </a:path>
            </a:pathLst>
          </a:custGeom>
          <a:solidFill>
            <a:schemeClr val="bg1"/>
          </a:solidFill>
          <a:ln>
            <a:noFill/>
          </a:ln>
        </p:spPr>
        <p:txBody>
          <a:bodyPr vert="horz" wrap="square" lIns="91440" tIns="45720" rIns="91440" bIns="45720" numCol="1" anchor="t" anchorCtr="0" compatLnSpc="1"/>
          <a:p>
            <a:endParaRPr lang="zh-CN" altLang="en-US"/>
          </a:p>
        </p:txBody>
      </p:sp>
      <p:grpSp>
        <p:nvGrpSpPr>
          <p:cNvPr id="49" name="组合 48"/>
          <p:cNvGrpSpPr/>
          <p:nvPr/>
        </p:nvGrpSpPr>
        <p:grpSpPr>
          <a:xfrm>
            <a:off x="4297544" y="2142252"/>
            <a:ext cx="619727" cy="431866"/>
            <a:chOff x="4297544" y="2142252"/>
            <a:chExt cx="619727" cy="431866"/>
          </a:xfrm>
        </p:grpSpPr>
        <p:sp>
          <p:nvSpPr>
            <p:cNvPr id="50" name="Freeform 22"/>
            <p:cNvSpPr>
              <a:spLocks noEditPoints="1"/>
            </p:cNvSpPr>
            <p:nvPr/>
          </p:nvSpPr>
          <p:spPr bwMode="auto">
            <a:xfrm>
              <a:off x="4297544" y="2142252"/>
              <a:ext cx="619727" cy="431866"/>
            </a:xfrm>
            <a:custGeom>
              <a:avLst/>
              <a:gdLst>
                <a:gd name="T0" fmla="*/ 61 w 121"/>
                <a:gd name="T1" fmla="*/ 73 h 84"/>
                <a:gd name="T2" fmla="*/ 30 w 121"/>
                <a:gd name="T3" fmla="*/ 42 h 84"/>
                <a:gd name="T4" fmla="*/ 61 w 121"/>
                <a:gd name="T5" fmla="*/ 12 h 84"/>
                <a:gd name="T6" fmla="*/ 61 w 121"/>
                <a:gd name="T7" fmla="*/ 12 h 84"/>
                <a:gd name="T8" fmla="*/ 91 w 121"/>
                <a:gd name="T9" fmla="*/ 42 h 84"/>
                <a:gd name="T10" fmla="*/ 61 w 121"/>
                <a:gd name="T11" fmla="*/ 73 h 84"/>
                <a:gd name="T12" fmla="*/ 61 w 121"/>
                <a:gd name="T13" fmla="*/ 0 h 84"/>
                <a:gd name="T14" fmla="*/ 2 w 121"/>
                <a:gd name="T15" fmla="*/ 39 h 84"/>
                <a:gd name="T16" fmla="*/ 0 w 121"/>
                <a:gd name="T17" fmla="*/ 42 h 84"/>
                <a:gd name="T18" fmla="*/ 2 w 121"/>
                <a:gd name="T19" fmla="*/ 45 h 84"/>
                <a:gd name="T20" fmla="*/ 61 w 121"/>
                <a:gd name="T21" fmla="*/ 84 h 84"/>
                <a:gd name="T22" fmla="*/ 120 w 121"/>
                <a:gd name="T23" fmla="*/ 45 h 84"/>
                <a:gd name="T24" fmla="*/ 121 w 121"/>
                <a:gd name="T25" fmla="*/ 42 h 84"/>
                <a:gd name="T26" fmla="*/ 120 w 121"/>
                <a:gd name="T27" fmla="*/ 39 h 84"/>
                <a:gd name="T28" fmla="*/ 61 w 121"/>
                <a:gd name="T2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84">
                  <a:moveTo>
                    <a:pt x="61" y="73"/>
                  </a:moveTo>
                  <a:cubicBezTo>
                    <a:pt x="44" y="73"/>
                    <a:pt x="30" y="59"/>
                    <a:pt x="30" y="42"/>
                  </a:cubicBezTo>
                  <a:cubicBezTo>
                    <a:pt x="30" y="26"/>
                    <a:pt x="44" y="12"/>
                    <a:pt x="61" y="12"/>
                  </a:cubicBezTo>
                  <a:cubicBezTo>
                    <a:pt x="61" y="12"/>
                    <a:pt x="61" y="12"/>
                    <a:pt x="61" y="12"/>
                  </a:cubicBezTo>
                  <a:cubicBezTo>
                    <a:pt x="77" y="12"/>
                    <a:pt x="91" y="26"/>
                    <a:pt x="91" y="42"/>
                  </a:cubicBezTo>
                  <a:cubicBezTo>
                    <a:pt x="91" y="59"/>
                    <a:pt x="77" y="73"/>
                    <a:pt x="61" y="73"/>
                  </a:cubicBezTo>
                  <a:moveTo>
                    <a:pt x="61" y="0"/>
                  </a:moveTo>
                  <a:cubicBezTo>
                    <a:pt x="28" y="0"/>
                    <a:pt x="3" y="38"/>
                    <a:pt x="2" y="39"/>
                  </a:cubicBezTo>
                  <a:cubicBezTo>
                    <a:pt x="0" y="42"/>
                    <a:pt x="0" y="42"/>
                    <a:pt x="0" y="42"/>
                  </a:cubicBezTo>
                  <a:cubicBezTo>
                    <a:pt x="2" y="45"/>
                    <a:pt x="2" y="45"/>
                    <a:pt x="2" y="45"/>
                  </a:cubicBezTo>
                  <a:cubicBezTo>
                    <a:pt x="3" y="47"/>
                    <a:pt x="28" y="84"/>
                    <a:pt x="61" y="84"/>
                  </a:cubicBezTo>
                  <a:cubicBezTo>
                    <a:pt x="93" y="84"/>
                    <a:pt x="119" y="47"/>
                    <a:pt x="120" y="45"/>
                  </a:cubicBezTo>
                  <a:cubicBezTo>
                    <a:pt x="121" y="42"/>
                    <a:pt x="121" y="42"/>
                    <a:pt x="121" y="42"/>
                  </a:cubicBezTo>
                  <a:cubicBezTo>
                    <a:pt x="120" y="39"/>
                    <a:pt x="120" y="39"/>
                    <a:pt x="120" y="39"/>
                  </a:cubicBezTo>
                  <a:cubicBezTo>
                    <a:pt x="119" y="38"/>
                    <a:pt x="93" y="0"/>
                    <a:pt x="61" y="0"/>
                  </a:cubicBezTo>
                </a:path>
              </a:pathLst>
            </a:custGeom>
            <a:solidFill>
              <a:schemeClr val="bg1"/>
            </a:solidFill>
            <a:ln>
              <a:noFill/>
            </a:ln>
          </p:spPr>
          <p:txBody>
            <a:bodyPr vert="horz" wrap="square" lIns="91440" tIns="45720" rIns="91440" bIns="45720" numCol="1" anchor="t" anchorCtr="0" compatLnSpc="1"/>
            <a:p>
              <a:endParaRPr lang="zh-CN" altLang="en-US"/>
            </a:p>
          </p:txBody>
        </p:sp>
        <p:sp>
          <p:nvSpPr>
            <p:cNvPr id="51" name="Freeform 23"/>
            <p:cNvSpPr/>
            <p:nvPr/>
          </p:nvSpPr>
          <p:spPr bwMode="auto">
            <a:xfrm>
              <a:off x="4517796" y="2261015"/>
              <a:ext cx="190021" cy="190021"/>
            </a:xfrm>
            <a:custGeom>
              <a:avLst/>
              <a:gdLst>
                <a:gd name="T0" fmla="*/ 18 w 37"/>
                <a:gd name="T1" fmla="*/ 0 h 37"/>
                <a:gd name="T2" fmla="*/ 17 w 37"/>
                <a:gd name="T3" fmla="*/ 1 h 37"/>
                <a:gd name="T4" fmla="*/ 19 w 37"/>
                <a:gd name="T5" fmla="*/ 20 h 37"/>
                <a:gd name="T6" fmla="*/ 1 w 37"/>
                <a:gd name="T7" fmla="*/ 14 h 37"/>
                <a:gd name="T8" fmla="*/ 0 w 37"/>
                <a:gd name="T9" fmla="*/ 19 h 37"/>
                <a:gd name="T10" fmla="*/ 18 w 37"/>
                <a:gd name="T11" fmla="*/ 37 h 37"/>
                <a:gd name="T12" fmla="*/ 37 w 37"/>
                <a:gd name="T13" fmla="*/ 19 h 37"/>
                <a:gd name="T14" fmla="*/ 18 w 37"/>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18" y="0"/>
                  </a:moveTo>
                  <a:cubicBezTo>
                    <a:pt x="18" y="0"/>
                    <a:pt x="17" y="0"/>
                    <a:pt x="17" y="1"/>
                  </a:cubicBezTo>
                  <a:cubicBezTo>
                    <a:pt x="19" y="20"/>
                    <a:pt x="19" y="20"/>
                    <a:pt x="19" y="20"/>
                  </a:cubicBezTo>
                  <a:cubicBezTo>
                    <a:pt x="1" y="14"/>
                    <a:pt x="1" y="14"/>
                    <a:pt x="1" y="14"/>
                  </a:cubicBezTo>
                  <a:cubicBezTo>
                    <a:pt x="1" y="15"/>
                    <a:pt x="0" y="17"/>
                    <a:pt x="0" y="19"/>
                  </a:cubicBezTo>
                  <a:cubicBezTo>
                    <a:pt x="0" y="29"/>
                    <a:pt x="8" y="37"/>
                    <a:pt x="18" y="37"/>
                  </a:cubicBezTo>
                  <a:cubicBezTo>
                    <a:pt x="28" y="37"/>
                    <a:pt x="37" y="29"/>
                    <a:pt x="37" y="19"/>
                  </a:cubicBezTo>
                  <a:cubicBezTo>
                    <a:pt x="37" y="9"/>
                    <a:pt x="28" y="0"/>
                    <a:pt x="18" y="0"/>
                  </a:cubicBezTo>
                </a:path>
              </a:pathLst>
            </a:custGeom>
            <a:solidFill>
              <a:schemeClr val="bg1"/>
            </a:solidFill>
            <a:ln>
              <a:noFill/>
            </a:ln>
          </p:spPr>
          <p:txBody>
            <a:bodyPr vert="horz" wrap="square" lIns="91440" tIns="45720" rIns="91440" bIns="45720" numCol="1" anchor="t" anchorCtr="0" compatLnSpc="1"/>
            <a:p>
              <a:endParaRPr lang="zh-CN" altLang="en-US"/>
            </a:p>
          </p:txBody>
        </p:sp>
      </p:grpSp>
      <p:sp>
        <p:nvSpPr>
          <p:cNvPr id="56"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387998" y="4543287"/>
            <a:ext cx="2056781" cy="1876425"/>
          </a:xfrm>
          <a:prstGeom prst="rect">
            <a:avLst/>
          </a:prstGeom>
        </p:spPr>
        <p:txBody>
          <a:bodyPr wrap="square">
            <a:spAutoFit/>
          </a:bodyPr>
          <a:p>
            <a:pPr fontAlgn="auto">
              <a:lnSpc>
                <a:spcPct val="200000"/>
              </a:lnSpc>
            </a:pPr>
            <a:r>
              <a:rPr lang="en-US" altLang="zh-CN" sz="16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设计需求不是特性</a:t>
            </a:r>
            <a:endParaRPr lang="en-US" altLang="zh-CN" sz="1400"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fontAlgn="auto">
              <a:lnSpc>
                <a:spcPct val="100000"/>
              </a:lnSpc>
            </a:pPr>
            <a:r>
              <a:rPr lang="en-U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在许多产品开发组织中，‘需求’已经成了产品特征或者功能的同义词，但是我们建议把设计需求当成需要（needs）的同义词——必须满足人类和商业的需要，这是产品必须满足的目标。</a:t>
            </a:r>
            <a:endParaRPr lang="zh-CN" altLang="en-US" sz="12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5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3679190" y="4543425"/>
            <a:ext cx="2321560" cy="1691640"/>
          </a:xfrm>
          <a:prstGeom prst="rect">
            <a:avLst/>
          </a:prstGeom>
        </p:spPr>
        <p:txBody>
          <a:bodyPr wrap="square">
            <a:spAutoFit/>
          </a:bodyPr>
          <a:p>
            <a:pPr fontAlgn="auto">
              <a:lnSpc>
                <a:spcPct val="200000"/>
              </a:lnSpc>
            </a:pPr>
            <a:r>
              <a:rPr lang="en-US" altLang="zh-CN" sz="16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设计需求不是规格说明</a:t>
            </a:r>
            <a:endParaRPr lang="en-US" altLang="zh-CN" sz="1600"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fontAlgn="auto">
              <a:lnSpc>
                <a:spcPct val="100000"/>
              </a:lnSpc>
            </a:pPr>
            <a:r>
              <a:rPr lang="en-U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产品经理的MRD (市场营销需求文档)和PRD（项目需求文档）是试图描述产品是什么的问题，但是在制定时往往没有认证研究用户需求，没办法保证会是用户喜欢的产品。</a:t>
            </a:r>
            <a:endParaRPr lang="en-U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376932" y="4543287"/>
            <a:ext cx="2056781" cy="1876425"/>
          </a:xfrm>
          <a:prstGeom prst="rect">
            <a:avLst/>
          </a:prstGeom>
        </p:spPr>
        <p:txBody>
          <a:bodyPr wrap="square">
            <a:spAutoFit/>
          </a:bodyPr>
          <a:p>
            <a:pPr>
              <a:lnSpc>
                <a:spcPct val="200000"/>
              </a:lnSpc>
            </a:pPr>
            <a:r>
              <a:rPr lang="en-US" altLang="zh-CN" sz="16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设计需求是战略性的</a:t>
            </a:r>
            <a:endParaRPr lang="en-US" altLang="zh-CN" sz="1600"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en-U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通过明确定义用户需求，设 计师能够同技术人员一道，</a:t>
            </a:r>
            <a:endParaRPr lang="en-U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找到切实可行的最佳方案，同时保证产品帮助人们达成目标的能力 不会妥协。这样的话，执行出现问题时不会殃及产品定义。</a:t>
            </a:r>
            <a:endParaRPr lang="en-U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623158" y="4543287"/>
            <a:ext cx="2056781" cy="1506855"/>
          </a:xfrm>
          <a:prstGeom prst="rect">
            <a:avLst/>
          </a:prstGeom>
        </p:spPr>
        <p:txBody>
          <a:bodyPr wrap="square">
            <a:spAutoFit/>
          </a:bodyPr>
          <a:p>
            <a:pPr>
              <a:lnSpc>
                <a:spcPct val="200000"/>
              </a:lnSpc>
            </a:pPr>
            <a:r>
              <a:rPr lang="en-US" altLang="zh-CN" sz="16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设计需求来源广泛</a:t>
            </a:r>
            <a:endParaRPr lang="en-US" altLang="zh-CN" sz="1600"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en-U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人物模型和场景是设计需求的主要来源，当然还包括其他诸如：人物模型商业需求和限制，以及技术和法律的约束。</a:t>
            </a:r>
            <a:endParaRPr lang="en-U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0" name="矩形 59"/>
          <p:cNvSpPr/>
          <p:nvPr userDrawn="1"/>
        </p:nvSpPr>
        <p:spPr>
          <a:xfrm>
            <a:off x="1727200" y="436245"/>
            <a:ext cx="4241800" cy="460375"/>
          </a:xfrm>
          <a:prstGeom prst="rect">
            <a:avLst/>
          </a:prstGeom>
        </p:spPr>
        <p:txBody>
          <a:bodyPr wrap="square">
            <a:spAutoFit/>
          </a:bodyPr>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设计需求：交互的“什么”问题</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35" presetClass="path" presetSubtype="0" accel="50000" decel="50000" fill="hold" grpId="1" nodeType="withEffect">
                                  <p:stCondLst>
                                    <p:cond delay="2000"/>
                                  </p:stCondLst>
                                  <p:childTnLst>
                                    <p:animMotion origin="layout" path="M 0.07812 0 L -2.91667E-6 0 " pathEditMode="relative" rAng="0" ptsTypes="AA">
                                      <p:cBhvr>
                                        <p:cTn id="9" dur="2000" fill="hold"/>
                                        <p:tgtEl>
                                          <p:spTgt spid="5"/>
                                        </p:tgtEl>
                                        <p:attrNameLst>
                                          <p:attrName>ppt_x</p:attrName>
                                          <p:attrName>ppt_y</p:attrName>
                                        </p:attrNameLst>
                                      </p:cBhvr>
                                      <p:rCtr x="-3997" y="0"/>
                                    </p:animMotion>
                                  </p:childTnLst>
                                </p:cTn>
                              </p:par>
                              <p:par>
                                <p:cTn id="10" presetID="10" presetClass="entr" presetSubtype="0" fill="hold" grpId="0" nodeType="withEffect">
                                  <p:stCondLst>
                                    <p:cond delay="225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35" presetClass="path" presetSubtype="0" accel="50000" decel="50000" fill="hold" grpId="1" nodeType="withEffect">
                                  <p:stCondLst>
                                    <p:cond delay="2250"/>
                                  </p:stCondLst>
                                  <p:childTnLst>
                                    <p:animMotion origin="layout" path="M 0.07812 0 L -2.91667E-6 0 " pathEditMode="relative" rAng="0" ptsTypes="AA">
                                      <p:cBhvr>
                                        <p:cTn id="14" dur="2000" fill="hold"/>
                                        <p:tgtEl>
                                          <p:spTgt spid="2"/>
                                        </p:tgtEl>
                                        <p:attrNameLst>
                                          <p:attrName>ppt_x</p:attrName>
                                          <p:attrName>ppt_y</p:attrName>
                                        </p:attrNameLst>
                                      </p:cBhvr>
                                      <p:rCtr x="-3997" y="0"/>
                                    </p:animMotion>
                                  </p:childTnLst>
                                </p:cTn>
                              </p:par>
                              <p:par>
                                <p:cTn id="15" presetID="10" presetClass="entr" presetSubtype="0" fill="hold" grpId="0" nodeType="withEffect">
                                  <p:stCondLst>
                                    <p:cond delay="250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35" presetClass="path" presetSubtype="0" accel="50000" decel="50000" fill="hold" grpId="1" nodeType="withEffect">
                                  <p:stCondLst>
                                    <p:cond delay="2500"/>
                                  </p:stCondLst>
                                  <p:childTnLst>
                                    <p:animMotion origin="layout" path="M 0.07812 0 L -2.91667E-6 0 " pathEditMode="relative" rAng="0" ptsTypes="AA">
                                      <p:cBhvr>
                                        <p:cTn id="19" dur="2000" fill="hold"/>
                                        <p:tgtEl>
                                          <p:spTgt spid="3"/>
                                        </p:tgtEl>
                                        <p:attrNameLst>
                                          <p:attrName>ppt_x</p:attrName>
                                          <p:attrName>ppt_y</p:attrName>
                                        </p:attrNameLst>
                                      </p:cBhvr>
                                      <p:rCtr x="-3997" y="0"/>
                                    </p:animMotion>
                                  </p:childTnLst>
                                </p:cTn>
                              </p:par>
                              <p:par>
                                <p:cTn id="20" presetID="10" presetClass="entr" presetSubtype="0" fill="hold" grpId="0" nodeType="withEffect">
                                  <p:stCondLst>
                                    <p:cond delay="275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35" presetClass="path" presetSubtype="0" accel="50000" decel="50000" fill="hold" grpId="1" nodeType="withEffect">
                                  <p:stCondLst>
                                    <p:cond delay="2750"/>
                                  </p:stCondLst>
                                  <p:childTnLst>
                                    <p:animMotion origin="layout" path="M 0.07812 0 L -2.91667E-6 0 " pathEditMode="relative" rAng="0" ptsTypes="AA">
                                      <p:cBhvr>
                                        <p:cTn id="24" dur="2000" fill="hold"/>
                                        <p:tgtEl>
                                          <p:spTgt spid="4"/>
                                        </p:tgtEl>
                                        <p:attrNameLst>
                                          <p:attrName>ppt_x</p:attrName>
                                          <p:attrName>ppt_y</p:attrName>
                                        </p:attrNameLst>
                                      </p:cBhvr>
                                      <p:rCtr x="-3997" y="0"/>
                                    </p:animMotion>
                                  </p:childTnLst>
                                </p:cTn>
                              </p:par>
                              <p:par>
                                <p:cTn id="25" presetID="53" presetClass="entr" presetSubtype="16" fill="hold" nodeType="withEffect">
                                  <p:stCondLst>
                                    <p:cond delay="350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nodeType="withEffect">
                                  <p:stCondLst>
                                    <p:cond delay="350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53" presetClass="entr" presetSubtype="16" fill="hold" grpId="0" nodeType="withEffect">
                                  <p:stCondLst>
                                    <p:cond delay="3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500" fill="hold"/>
                                        <p:tgtEl>
                                          <p:spTgt spid="39"/>
                                        </p:tgtEl>
                                        <p:attrNameLst>
                                          <p:attrName>ppt_w</p:attrName>
                                        </p:attrNameLst>
                                      </p:cBhvr>
                                      <p:tavLst>
                                        <p:tav tm="0">
                                          <p:val>
                                            <p:fltVal val="0"/>
                                          </p:val>
                                        </p:tav>
                                        <p:tav tm="100000">
                                          <p:val>
                                            <p:strVal val="#ppt_w"/>
                                          </p:val>
                                        </p:tav>
                                      </p:tavLst>
                                    </p:anim>
                                    <p:anim calcmode="lin" valueType="num">
                                      <p:cBhvr>
                                        <p:cTn id="38" dur="500" fill="hold"/>
                                        <p:tgtEl>
                                          <p:spTgt spid="39"/>
                                        </p:tgtEl>
                                        <p:attrNameLst>
                                          <p:attrName>ppt_h</p:attrName>
                                        </p:attrNameLst>
                                      </p:cBhvr>
                                      <p:tavLst>
                                        <p:tav tm="0">
                                          <p:val>
                                            <p:fltVal val="0"/>
                                          </p:val>
                                        </p:tav>
                                        <p:tav tm="100000">
                                          <p:val>
                                            <p:strVal val="#ppt_h"/>
                                          </p:val>
                                        </p:tav>
                                      </p:tavLst>
                                    </p:anim>
                                    <p:animEffect transition="in" filter="fade">
                                      <p:cBhvr>
                                        <p:cTn id="39" dur="500"/>
                                        <p:tgtEl>
                                          <p:spTgt spid="39"/>
                                        </p:tgtEl>
                                      </p:cBhvr>
                                    </p:animEffect>
                                  </p:childTnLst>
                                </p:cTn>
                              </p:par>
                              <p:par>
                                <p:cTn id="40" presetID="53" presetClass="entr" presetSubtype="16" fill="hold" nodeType="withEffect">
                                  <p:stCondLst>
                                    <p:cond delay="3500"/>
                                  </p:stCondLst>
                                  <p:childTnLst>
                                    <p:set>
                                      <p:cBhvr>
                                        <p:cTn id="41" dur="1" fill="hold">
                                          <p:stCondLst>
                                            <p:cond delay="0"/>
                                          </p:stCondLst>
                                        </p:cTn>
                                        <p:tgtEl>
                                          <p:spTgt spid="49"/>
                                        </p:tgtEl>
                                        <p:attrNameLst>
                                          <p:attrName>style.visibility</p:attrName>
                                        </p:attrNameLst>
                                      </p:cBhvr>
                                      <p:to>
                                        <p:strVal val="visible"/>
                                      </p:to>
                                    </p:set>
                                    <p:anim calcmode="lin" valueType="num">
                                      <p:cBhvr>
                                        <p:cTn id="42" dur="500" fill="hold"/>
                                        <p:tgtEl>
                                          <p:spTgt spid="49"/>
                                        </p:tgtEl>
                                        <p:attrNameLst>
                                          <p:attrName>ppt_w</p:attrName>
                                        </p:attrNameLst>
                                      </p:cBhvr>
                                      <p:tavLst>
                                        <p:tav tm="0">
                                          <p:val>
                                            <p:fltVal val="0"/>
                                          </p:val>
                                        </p:tav>
                                        <p:tav tm="100000">
                                          <p:val>
                                            <p:strVal val="#ppt_w"/>
                                          </p:val>
                                        </p:tav>
                                      </p:tavLst>
                                    </p:anim>
                                    <p:anim calcmode="lin" valueType="num">
                                      <p:cBhvr>
                                        <p:cTn id="43" dur="500" fill="hold"/>
                                        <p:tgtEl>
                                          <p:spTgt spid="49"/>
                                        </p:tgtEl>
                                        <p:attrNameLst>
                                          <p:attrName>ppt_h</p:attrName>
                                        </p:attrNameLst>
                                      </p:cBhvr>
                                      <p:tavLst>
                                        <p:tav tm="0">
                                          <p:val>
                                            <p:fltVal val="0"/>
                                          </p:val>
                                        </p:tav>
                                        <p:tav tm="100000">
                                          <p:val>
                                            <p:strVal val="#ppt_h"/>
                                          </p:val>
                                        </p:tav>
                                      </p:tavLst>
                                    </p:anim>
                                    <p:animEffect transition="in" filter="fade">
                                      <p:cBhvr>
                                        <p:cTn id="44" dur="500"/>
                                        <p:tgtEl>
                                          <p:spTgt spid="49"/>
                                        </p:tgtEl>
                                      </p:cBhvr>
                                    </p:animEffect>
                                  </p:childTnLst>
                                </p:cTn>
                              </p:par>
                              <p:par>
                                <p:cTn id="45" presetID="22" presetClass="entr" presetSubtype="1" fill="hold" grpId="0" nodeType="withEffect">
                                  <p:stCondLst>
                                    <p:cond delay="3500"/>
                                  </p:stCondLst>
                                  <p:childTnLst>
                                    <p:set>
                                      <p:cBhvr>
                                        <p:cTn id="46" dur="1" fill="hold">
                                          <p:stCondLst>
                                            <p:cond delay="0"/>
                                          </p:stCondLst>
                                        </p:cTn>
                                        <p:tgtEl>
                                          <p:spTgt spid="56"/>
                                        </p:tgtEl>
                                        <p:attrNameLst>
                                          <p:attrName>style.visibility</p:attrName>
                                        </p:attrNameLst>
                                      </p:cBhvr>
                                      <p:to>
                                        <p:strVal val="visible"/>
                                      </p:to>
                                    </p:set>
                                    <p:animEffect transition="in" filter="wipe(up)">
                                      <p:cBhvr>
                                        <p:cTn id="47" dur="500"/>
                                        <p:tgtEl>
                                          <p:spTgt spid="56"/>
                                        </p:tgtEl>
                                      </p:cBhvr>
                                    </p:animEffect>
                                  </p:childTnLst>
                                </p:cTn>
                              </p:par>
                              <p:par>
                                <p:cTn id="48" presetID="22" presetClass="entr" presetSubtype="1" fill="hold" grpId="0" nodeType="withEffect">
                                  <p:stCondLst>
                                    <p:cond delay="3500"/>
                                  </p:stCondLst>
                                  <p:childTnLst>
                                    <p:set>
                                      <p:cBhvr>
                                        <p:cTn id="49" dur="1" fill="hold">
                                          <p:stCondLst>
                                            <p:cond delay="0"/>
                                          </p:stCondLst>
                                        </p:cTn>
                                        <p:tgtEl>
                                          <p:spTgt spid="57"/>
                                        </p:tgtEl>
                                        <p:attrNameLst>
                                          <p:attrName>style.visibility</p:attrName>
                                        </p:attrNameLst>
                                      </p:cBhvr>
                                      <p:to>
                                        <p:strVal val="visible"/>
                                      </p:to>
                                    </p:set>
                                    <p:animEffect transition="in" filter="wipe(up)">
                                      <p:cBhvr>
                                        <p:cTn id="50" dur="500"/>
                                        <p:tgtEl>
                                          <p:spTgt spid="57"/>
                                        </p:tgtEl>
                                      </p:cBhvr>
                                    </p:animEffect>
                                  </p:childTnLst>
                                </p:cTn>
                              </p:par>
                              <p:par>
                                <p:cTn id="51" presetID="22" presetClass="entr" presetSubtype="1" fill="hold" grpId="0" nodeType="withEffect">
                                  <p:stCondLst>
                                    <p:cond delay="3500"/>
                                  </p:stCondLst>
                                  <p:childTnLst>
                                    <p:set>
                                      <p:cBhvr>
                                        <p:cTn id="52" dur="1" fill="hold">
                                          <p:stCondLst>
                                            <p:cond delay="0"/>
                                          </p:stCondLst>
                                        </p:cTn>
                                        <p:tgtEl>
                                          <p:spTgt spid="58"/>
                                        </p:tgtEl>
                                        <p:attrNameLst>
                                          <p:attrName>style.visibility</p:attrName>
                                        </p:attrNameLst>
                                      </p:cBhvr>
                                      <p:to>
                                        <p:strVal val="visible"/>
                                      </p:to>
                                    </p:set>
                                    <p:animEffect transition="in" filter="wipe(up)">
                                      <p:cBhvr>
                                        <p:cTn id="53" dur="500"/>
                                        <p:tgtEl>
                                          <p:spTgt spid="58"/>
                                        </p:tgtEl>
                                      </p:cBhvr>
                                    </p:animEffect>
                                  </p:childTnLst>
                                </p:cTn>
                              </p:par>
                              <p:par>
                                <p:cTn id="54" presetID="22" presetClass="entr" presetSubtype="1" fill="hold" grpId="0" nodeType="withEffect">
                                  <p:stCondLst>
                                    <p:cond delay="3500"/>
                                  </p:stCondLst>
                                  <p:childTnLst>
                                    <p:set>
                                      <p:cBhvr>
                                        <p:cTn id="55" dur="1" fill="hold">
                                          <p:stCondLst>
                                            <p:cond delay="0"/>
                                          </p:stCondLst>
                                        </p:cTn>
                                        <p:tgtEl>
                                          <p:spTgt spid="59"/>
                                        </p:tgtEl>
                                        <p:attrNameLst>
                                          <p:attrName>style.visibility</p:attrName>
                                        </p:attrNameLst>
                                      </p:cBhvr>
                                      <p:to>
                                        <p:strVal val="visible"/>
                                      </p:to>
                                    </p:set>
                                    <p:animEffect transition="in" filter="wipe(up)">
                                      <p:cBhvr>
                                        <p:cTn id="56" dur="500"/>
                                        <p:tgtEl>
                                          <p:spTgt spid="59"/>
                                        </p:tgtEl>
                                      </p:cBhvr>
                                    </p:animEffect>
                                  </p:childTnLst>
                                </p:cTn>
                              </p:par>
                              <p:par>
                                <p:cTn id="57" presetID="41" presetClass="entr" presetSubtype="0" fill="hold" grpId="0" nodeType="withEffect">
                                  <p:stCondLst>
                                    <p:cond delay="500"/>
                                  </p:stCondLst>
                                  <p:iterate type="lt">
                                    <p:tmPct val="10000"/>
                                  </p:iterate>
                                  <p:childTnLst>
                                    <p:set>
                                      <p:cBhvr>
                                        <p:cTn id="58" dur="1" fill="hold">
                                          <p:stCondLst>
                                            <p:cond delay="0"/>
                                          </p:stCondLst>
                                        </p:cTn>
                                        <p:tgtEl>
                                          <p:spTgt spid="60"/>
                                        </p:tgtEl>
                                        <p:attrNameLst>
                                          <p:attrName>style.visibility</p:attrName>
                                        </p:attrNameLst>
                                      </p:cBhvr>
                                      <p:to>
                                        <p:strVal val="visible"/>
                                      </p:to>
                                    </p:set>
                                    <p:anim calcmode="lin" valueType="num">
                                      <p:cBhvr>
                                        <p:cTn id="59"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60"/>
                                        </p:tgtEl>
                                        <p:attrNameLst>
                                          <p:attrName>ppt_y</p:attrName>
                                        </p:attrNameLst>
                                      </p:cBhvr>
                                      <p:tavLst>
                                        <p:tav tm="0">
                                          <p:val>
                                            <p:strVal val="#ppt_y"/>
                                          </p:val>
                                        </p:tav>
                                        <p:tav tm="100000">
                                          <p:val>
                                            <p:strVal val="#ppt_y"/>
                                          </p:val>
                                        </p:tav>
                                      </p:tavLst>
                                    </p:anim>
                                    <p:anim calcmode="lin" valueType="num">
                                      <p:cBhvr>
                                        <p:cTn id="61"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bldLvl="0" animBg="1"/>
      <p:bldP spid="3" grpId="0" bldLvl="0" animBg="1"/>
      <p:bldP spid="3" grpId="1" bldLvl="0" animBg="1"/>
      <p:bldP spid="4" grpId="0" bldLvl="0" animBg="1"/>
      <p:bldP spid="4" grpId="1" bldLvl="0" animBg="1"/>
      <p:bldP spid="5" grpId="0" bldLvl="0" animBg="1"/>
      <p:bldP spid="5" grpId="1" bldLvl="0" animBg="1"/>
      <p:bldP spid="39" grpId="0" bldLvl="0" animBg="1"/>
      <p:bldP spid="56" grpId="0"/>
      <p:bldP spid="57" grpId="0"/>
      <p:bldP spid="58" grpId="0"/>
      <p:bldP spid="59" grpId="0"/>
      <p:bldP spid="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1</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3325495" y="2096770"/>
            <a:ext cx="3209290" cy="460375"/>
          </a:xfrm>
          <a:prstGeom prst="rect">
            <a:avLst/>
          </a:prstGeom>
        </p:spPr>
        <p:txBody>
          <a:bodyPr wrap="square">
            <a:spAutoFit/>
          </a:bodyPr>
          <a:lstStyle/>
          <a:p>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创建问题和愿景陈述</a:t>
            </a:r>
            <a:endPar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userDrawn="1"/>
        </p:nvSpPr>
        <p:spPr>
          <a:xfrm>
            <a:off x="1727200" y="436245"/>
            <a:ext cx="4241800" cy="460375"/>
          </a:xfrm>
          <a:prstGeom prst="rect">
            <a:avLst/>
          </a:prstGeom>
        </p:spPr>
        <p:txBody>
          <a:bodyPr wrap="square">
            <a:spAutoFit/>
          </a:bodyPr>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需求定义过程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矩形 1"/>
          <p:cNvSpPr/>
          <p:nvPr/>
        </p:nvSpPr>
        <p:spPr>
          <a:xfrm>
            <a:off x="3141345" y="3126105"/>
            <a:ext cx="6448425" cy="922020"/>
          </a:xfrm>
          <a:prstGeom prst="rect">
            <a:avLst/>
          </a:prstGeom>
        </p:spPr>
        <p:txBody>
          <a:bodyPr wrap="square">
            <a:spAutoFit/>
          </a:bodyPr>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在构思过程开始前，设计师要对前进方向有明确的指令，这点很重要。问题和愿景陈述提供了这种指令，非常有利于在设计过程向前推进之前，在利益相关者之间达成共识。</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 name="矩形 2"/>
          <p:cNvSpPr/>
          <p:nvPr/>
        </p:nvSpPr>
        <p:spPr>
          <a:xfrm>
            <a:off x="3140710" y="4048125"/>
            <a:ext cx="6449060" cy="645160"/>
          </a:xfrm>
          <a:prstGeom prst="rect">
            <a:avLst/>
          </a:prstGeom>
        </p:spPr>
        <p:txBody>
          <a:bodyPr wrap="square">
            <a:spAutoFit/>
          </a:bodyPr>
          <a:p>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问题陈述</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定义了设计启动的目标。设计的问题陈述应该同时为人物模型以及提供产品给人物模型的企业，简明地反应变化。</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矩形 3"/>
          <p:cNvSpPr/>
          <p:nvPr/>
        </p:nvSpPr>
        <p:spPr>
          <a:xfrm>
            <a:off x="3140710" y="4693285"/>
            <a:ext cx="6449060" cy="922020"/>
          </a:xfrm>
          <a:prstGeom prst="rect">
            <a:avLst/>
          </a:prstGeom>
        </p:spPr>
        <p:txBody>
          <a:bodyPr wrap="square">
            <a:spAutoFit/>
          </a:bodyPr>
          <a:p>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愿景陈述</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是问题陈述的</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倒转</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，是高层设计目标或委托。在愿景陈述中，将以用户需求为引领，将需求转化为如何让设计愿景满足商业目标。</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0"/>
                                        </p:tgtEl>
                                        <p:attrNameLst>
                                          <p:attrName>ppt_y</p:attrName>
                                        </p:attrNameLst>
                                      </p:cBhvr>
                                      <p:tavLst>
                                        <p:tav tm="0">
                                          <p:val>
                                            <p:strVal val="#ppt_y"/>
                                          </p:val>
                                        </p:tav>
                                        <p:tav tm="100000">
                                          <p:val>
                                            <p:strVal val="#ppt_y"/>
                                          </p:val>
                                        </p:tav>
                                      </p:tavLst>
                                    </p:anim>
                                    <p:anim calcmode="lin" valueType="num">
                                      <p:cBhvr>
                                        <p:cTn id="27"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2</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3314700" y="2096135"/>
            <a:ext cx="3500120" cy="460375"/>
          </a:xfrm>
          <a:prstGeom prst="rect">
            <a:avLst/>
          </a:prstGeom>
        </p:spPr>
        <p:txBody>
          <a:bodyPr wrap="square">
            <a:spAutoFit/>
          </a:bodyPr>
          <a:lstStyle/>
          <a:p>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探索和头脑风暴</a:t>
            </a:r>
            <a:endPar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userDrawn="1"/>
        </p:nvSpPr>
        <p:spPr>
          <a:xfrm>
            <a:off x="1727200" y="436245"/>
            <a:ext cx="4241800" cy="460375"/>
          </a:xfrm>
          <a:prstGeom prst="rect">
            <a:avLst/>
          </a:prstGeom>
        </p:spPr>
        <p:txBody>
          <a:bodyPr wrap="square">
            <a:spAutoFit/>
          </a:bodyPr>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需求定义过程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矩形 1"/>
          <p:cNvSpPr/>
          <p:nvPr/>
        </p:nvSpPr>
        <p:spPr>
          <a:xfrm>
            <a:off x="3492500" y="3269615"/>
            <a:ext cx="6785610" cy="2030095"/>
          </a:xfrm>
          <a:prstGeom prst="rect">
            <a:avLst/>
          </a:prstGeom>
        </p:spPr>
        <p:txBody>
          <a:bodyPr wrap="square">
            <a:spAutoFit/>
          </a:bodyPr>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这里的主要目的是尽可能地剔除先入之见。这么做允许设计师保持开发灵活。另一个好处是将你的思维切换到“</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解决方案模式</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”，开始</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创造性设计</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探索</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（exploration）一词表明，应该不受约束，不予批判。把所有的想法记录下来，妥善保留到过程的后期。或许这些想法能派上用场。</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0"/>
                                        </p:tgtEl>
                                        <p:attrNameLst>
                                          <p:attrName>ppt_y</p:attrName>
                                        </p:attrNameLst>
                                      </p:cBhvr>
                                      <p:tavLst>
                                        <p:tav tm="0">
                                          <p:val>
                                            <p:strVal val="#ppt_y"/>
                                          </p:val>
                                        </p:tav>
                                        <p:tav tm="100000">
                                          <p:val>
                                            <p:strVal val="#ppt_y"/>
                                          </p:val>
                                        </p:tav>
                                      </p:tavLst>
                                    </p:anim>
                                    <p:anim calcmode="lin" valueType="num">
                                      <p:cBhvr>
                                        <p:cTn id="27"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3</a:t>
            </a:r>
            <a:endParaRPr 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3385820" y="2096770"/>
            <a:ext cx="3624580" cy="460375"/>
          </a:xfrm>
          <a:prstGeom prst="rect">
            <a:avLst/>
          </a:prstGeom>
        </p:spPr>
        <p:txBody>
          <a:bodyPr wrap="square">
            <a:spAutoFit/>
          </a:bodyPr>
          <a:lstStyle/>
          <a:p>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确定人物模型期望</a:t>
            </a:r>
            <a:endPar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userDrawn="1"/>
        </p:nvSpPr>
        <p:spPr>
          <a:xfrm>
            <a:off x="1727200" y="436245"/>
            <a:ext cx="4241800" cy="460375"/>
          </a:xfrm>
          <a:prstGeom prst="rect">
            <a:avLst/>
          </a:prstGeom>
        </p:spPr>
        <p:txBody>
          <a:bodyPr wrap="square">
            <a:spAutoFit/>
          </a:bodyPr>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需求定义过程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矩形 1"/>
          <p:cNvSpPr/>
          <p:nvPr/>
        </p:nvSpPr>
        <p:spPr>
          <a:xfrm>
            <a:off x="3385820" y="3191510"/>
            <a:ext cx="6785610" cy="2306955"/>
          </a:xfrm>
          <a:prstGeom prst="rect">
            <a:avLst/>
          </a:prstGeom>
        </p:spPr>
        <p:txBody>
          <a:bodyPr wrap="square">
            <a:spAutoFit/>
          </a:bodyPr>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为了达到这一目标，我们正式记录这些期望。这是需求的一个重要来源，对于每一个主要和次要模型，我们要确定以下几点：</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pPr marL="342900" indent="-342900">
              <a:buFont typeface="Arial" panose="020B0604020202020204" pitchFamily="34" charset="0"/>
              <a:buChar char="•"/>
            </a:pP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影响人物模型的态度、经历、渴望和其他社会、文化、环境，以及人物模型认知因素。</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pPr marL="342900" indent="-342900">
              <a:buFont typeface="Arial" panose="020B0604020202020204" pitchFamily="34" charset="0"/>
              <a:buChar char="•"/>
            </a:pP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人物模型对使用产品的体验可能持有的一般期望和愿望。</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pPr marL="342900" indent="-342900">
              <a:buFont typeface="Arial" panose="020B0604020202020204" pitchFamily="34" charset="0"/>
              <a:buChar char="•"/>
            </a:pP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人物模型对产品行为的期待和愿望</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pPr marL="342900" indent="-342900">
              <a:buFont typeface="Arial" panose="020B0604020202020204" pitchFamily="34" charset="0"/>
              <a:buChar char="•"/>
            </a:pP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人物模型如何看待数据的基本元素或单位。</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0"/>
                                        </p:tgtEl>
                                        <p:attrNameLst>
                                          <p:attrName>ppt_y</p:attrName>
                                        </p:attrNameLst>
                                      </p:cBhvr>
                                      <p:tavLst>
                                        <p:tav tm="0">
                                          <p:val>
                                            <p:strVal val="#ppt_y"/>
                                          </p:val>
                                        </p:tav>
                                        <p:tav tm="100000">
                                          <p:val>
                                            <p:strVal val="#ppt_y"/>
                                          </p:val>
                                        </p:tav>
                                      </p:tavLst>
                                    </p:anim>
                                    <p:anim calcmode="lin" valueType="num">
                                      <p:cBhvr>
                                        <p:cTn id="27"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6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4</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3509645" y="2096770"/>
            <a:ext cx="3966845" cy="460375"/>
          </a:xfrm>
          <a:prstGeom prst="rect">
            <a:avLst/>
          </a:prstGeom>
        </p:spPr>
        <p:txBody>
          <a:bodyPr wrap="square">
            <a:spAutoFit/>
          </a:bodyPr>
          <a:lstStyle/>
          <a:p>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构建情境场景</a:t>
            </a:r>
            <a:endPar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userDrawn="1"/>
        </p:nvSpPr>
        <p:spPr>
          <a:xfrm>
            <a:off x="1727200" y="436245"/>
            <a:ext cx="4241800" cy="460375"/>
          </a:xfrm>
          <a:prstGeom prst="rect">
            <a:avLst/>
          </a:prstGeom>
        </p:spPr>
        <p:txBody>
          <a:bodyPr wrap="square">
            <a:spAutoFit/>
          </a:bodyPr>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需求定义过程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矩形 1"/>
          <p:cNvSpPr/>
          <p:nvPr/>
        </p:nvSpPr>
        <p:spPr>
          <a:xfrm>
            <a:off x="3385820" y="3191510"/>
            <a:ext cx="6785610" cy="1198880"/>
          </a:xfrm>
          <a:prstGeom prst="rect">
            <a:avLst/>
          </a:prstGeom>
        </p:spPr>
        <p:txBody>
          <a:bodyPr wrap="square">
            <a:spAutoFit/>
          </a:bodyPr>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设计由此开始。开发情境场景时，重点是如何才能使设计的产品最有效地帮助人物模型实现目标。情境场景建立在一天或者其他有意义的一段时间中名主要和次要人物模型与系统之间（或其他人物模型之间）的主要接触点。</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0"/>
                                        </p:tgtEl>
                                        <p:attrNameLst>
                                          <p:attrName>ppt_y</p:attrName>
                                        </p:attrNameLst>
                                      </p:cBhvr>
                                      <p:tavLst>
                                        <p:tav tm="0">
                                          <p:val>
                                            <p:strVal val="#ppt_y"/>
                                          </p:val>
                                        </p:tav>
                                        <p:tav tm="100000">
                                          <p:val>
                                            <p:strVal val="#ppt_y"/>
                                          </p:val>
                                        </p:tav>
                                      </p:tavLst>
                                    </p:anim>
                                    <p:anim calcmode="lin" valueType="num">
                                      <p:cBhvr>
                                        <p:cTn id="27"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5</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3385185" y="2096135"/>
            <a:ext cx="2583815" cy="460375"/>
          </a:xfrm>
          <a:prstGeom prst="rect">
            <a:avLst/>
          </a:prstGeom>
        </p:spPr>
        <p:txBody>
          <a:bodyPr wrap="square">
            <a:spAutoFit/>
          </a:bodyPr>
          <a:lstStyle/>
          <a:p>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明确设计需求</a:t>
            </a:r>
            <a:endPar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userDrawn="1"/>
        </p:nvSpPr>
        <p:spPr>
          <a:xfrm>
            <a:off x="1727200" y="436245"/>
            <a:ext cx="4241800" cy="460375"/>
          </a:xfrm>
          <a:prstGeom prst="rect">
            <a:avLst/>
          </a:prstGeom>
        </p:spPr>
        <p:txBody>
          <a:bodyPr wrap="square">
            <a:spAutoFit/>
          </a:bodyPr>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需求定义过程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矩形 1"/>
          <p:cNvSpPr/>
          <p:nvPr/>
        </p:nvSpPr>
        <p:spPr>
          <a:xfrm>
            <a:off x="3385820" y="3191510"/>
            <a:ext cx="6785610" cy="922020"/>
          </a:xfrm>
          <a:prstGeom prst="rect">
            <a:avLst/>
          </a:prstGeom>
        </p:spPr>
        <p:txBody>
          <a:bodyPr wrap="square">
            <a:spAutoFit/>
          </a:bodyPr>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在对情境场景初稿满意后，可以分析草稿，提炼出人物模型的需要或设计需求。这些设计需求包括对象、动作和情境。切记，我们不倾向于将需求等同于功能和任务。</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0"/>
                                        </p:tgtEl>
                                        <p:attrNameLst>
                                          <p:attrName>ppt_y</p:attrName>
                                        </p:attrNameLst>
                                      </p:cBhvr>
                                      <p:tavLst>
                                        <p:tav tm="0">
                                          <p:val>
                                            <p:strVal val="#ppt_y"/>
                                          </p:val>
                                        </p:tav>
                                        <p:tav tm="100000">
                                          <p:val>
                                            <p:strVal val="#ppt_y"/>
                                          </p:val>
                                        </p:tav>
                                      </p:tavLst>
                                    </p:anim>
                                    <p:anim calcmode="lin" valueType="num">
                                      <p:cBhvr>
                                        <p:cTn id="27"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1207455" y="1576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0494498" y="1027286"/>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0128738" y="2035739"/>
            <a:ext cx="422031" cy="422031"/>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9083385" y="1641843"/>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0104119" y="375750"/>
            <a:ext cx="302456" cy="302456"/>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1118973" y="19442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90500" y="5924841"/>
            <a:ext cx="1098259" cy="109825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184400" y="4749799"/>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428873" y="5924841"/>
            <a:ext cx="847727" cy="847727"/>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90560" y="5569741"/>
            <a:ext cx="1288259" cy="128825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84161" y="5093491"/>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92854" y="4279899"/>
            <a:ext cx="204399" cy="20439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082200" y="448249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38831" y="53024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067119" y="540463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3227778" y="5609038"/>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908818" y="2710230"/>
            <a:ext cx="4570483" cy="923330"/>
          </a:xfrm>
          <a:prstGeom prst="rect">
            <a:avLst/>
          </a:prstGeom>
          <a:noFill/>
        </p:spPr>
        <p:txBody>
          <a:bodyPr wrap="none" rtlCol="0">
            <a:spAutoFit/>
          </a:bodyPr>
          <a:lstStyle/>
          <a:p>
            <a:pPr algn="ctr"/>
            <a:r>
              <a:rPr lang="zh-CN" altLang="en-US" sz="5400" b="1" spc="300" dirty="0" smtClean="0">
                <a:solidFill>
                  <a:schemeClr val="tx1">
                    <a:lumMod val="75000"/>
                    <a:lumOff val="25000"/>
                  </a:schemeClr>
                </a:solidFill>
                <a:latin typeface="微软雅黑" panose="020B0503020204020204" pitchFamily="34" charset="-122"/>
                <a:ea typeface="微软雅黑" panose="020B0503020204020204" pitchFamily="34" charset="-122"/>
              </a:rPr>
              <a:t>感谢您的聆听</a:t>
            </a:r>
            <a:endParaRPr lang="zh-CN" altLang="en-US" sz="54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46309" y="3607452"/>
            <a:ext cx="3695499" cy="400110"/>
          </a:xfrm>
          <a:prstGeom prst="rect">
            <a:avLst/>
          </a:prstGeom>
          <a:noFill/>
        </p:spPr>
        <p:txBody>
          <a:bodyPr wrap="none" rtlCol="0">
            <a:spAutoFit/>
          </a:bodyPr>
          <a:lstStyle/>
          <a:p>
            <a:pPr algn="ctr"/>
            <a:r>
              <a:rPr lang="en-US" altLang="zh-CN" sz="2000" dirty="0" smtClean="0">
                <a:solidFill>
                  <a:srgbClr val="18478F"/>
                </a:solidFill>
                <a:latin typeface="微软雅黑" panose="020B0503020204020204" pitchFamily="34" charset="-122"/>
                <a:ea typeface="微软雅黑" panose="020B0503020204020204" pitchFamily="34" charset="-122"/>
              </a:rPr>
              <a:t>THANK YOU FOR LISTENING</a:t>
            </a:r>
            <a:endParaRPr lang="zh-CN" altLang="en-US" sz="2000" dirty="0">
              <a:solidFill>
                <a:srgbClr val="18478F"/>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4654427" y="4718860"/>
            <a:ext cx="1667728" cy="276971"/>
            <a:chOff x="4654427" y="4718860"/>
            <a:chExt cx="1667728" cy="276971"/>
          </a:xfrm>
        </p:grpSpPr>
        <p:grpSp>
          <p:nvGrpSpPr>
            <p:cNvPr id="11" name="组合 10"/>
            <p:cNvGrpSpPr/>
            <p:nvPr/>
          </p:nvGrpSpPr>
          <p:grpSpPr>
            <a:xfrm>
              <a:off x="4654427" y="4718860"/>
              <a:ext cx="276971" cy="276971"/>
              <a:chOff x="3725237" y="4930504"/>
              <a:chExt cx="531780" cy="531780"/>
            </a:xfrm>
          </p:grpSpPr>
          <p:sp>
            <p:nvSpPr>
              <p:cNvPr id="61" name="圆角矩形 2"/>
              <p:cNvSpPr/>
              <p:nvPr/>
            </p:nvSpPr>
            <p:spPr>
              <a:xfrm>
                <a:off x="3725237" y="4930504"/>
                <a:ext cx="531780" cy="531780"/>
              </a:xfrm>
              <a:prstGeom prst="ellipse">
                <a:avLst/>
              </a:prstGeom>
              <a:gradFill>
                <a:gsLst>
                  <a:gs pos="0">
                    <a:srgbClr val="18478F"/>
                  </a:gs>
                  <a:gs pos="100000">
                    <a:srgbClr val="238DED"/>
                  </a:gs>
                </a:gsLst>
                <a:lin ang="180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57"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grpSp>
        <p:sp>
          <p:nvSpPr>
            <p:cNvPr id="58" name="文本框 57"/>
            <p:cNvSpPr txBox="1"/>
            <p:nvPr/>
          </p:nvSpPr>
          <p:spPr>
            <a:xfrm>
              <a:off x="4929482" y="4729942"/>
              <a:ext cx="139267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汇报人：</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优</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品</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PPT</a:t>
              </a:r>
              <a:endParaRPr kumimoji="0" lang="zh-CN" altLang="en-US" sz="11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6395842" y="4718860"/>
            <a:ext cx="2019971" cy="282717"/>
            <a:chOff x="6395842" y="4718860"/>
            <a:chExt cx="2019971" cy="282717"/>
          </a:xfrm>
        </p:grpSpPr>
        <p:grpSp>
          <p:nvGrpSpPr>
            <p:cNvPr id="12" name="组合 11"/>
            <p:cNvGrpSpPr/>
            <p:nvPr/>
          </p:nvGrpSpPr>
          <p:grpSpPr>
            <a:xfrm>
              <a:off x="6395842" y="4718860"/>
              <a:ext cx="276971" cy="276971"/>
              <a:chOff x="6392770" y="4930504"/>
              <a:chExt cx="531780" cy="531780"/>
            </a:xfrm>
          </p:grpSpPr>
          <p:sp>
            <p:nvSpPr>
              <p:cNvPr id="64" name="圆角矩形 2"/>
              <p:cNvSpPr/>
              <p:nvPr/>
            </p:nvSpPr>
            <p:spPr>
              <a:xfrm>
                <a:off x="6392770" y="4930504"/>
                <a:ext cx="531780" cy="531780"/>
              </a:xfrm>
              <a:prstGeom prst="ellipse">
                <a:avLst/>
              </a:prstGeom>
              <a:gradFill>
                <a:gsLst>
                  <a:gs pos="0">
                    <a:srgbClr val="18478F"/>
                  </a:gs>
                  <a:gs pos="100000">
                    <a:srgbClr val="238DED"/>
                  </a:gs>
                </a:gsLst>
                <a:lin ang="168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59"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grpSp>
        <p:sp>
          <p:nvSpPr>
            <p:cNvPr id="60" name="文本框 59"/>
            <p:cNvSpPr txBox="1"/>
            <p:nvPr/>
          </p:nvSpPr>
          <p:spPr>
            <a:xfrm>
              <a:off x="6672877" y="4739967"/>
              <a:ext cx="1742936"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时间：</a:t>
              </a:r>
              <a:r>
                <a:rPr kumimoji="0" lang="en-US" altLang="zh-CN"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2018</a:t>
              </a:r>
              <a:r>
                <a:rPr kumimoji="0" lang="zh-CN" altLang="en-US"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年</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11</a:t>
              </a:r>
              <a:r>
                <a:rPr kumimoji="0" lang="zh-CN" altLang="en-US"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月</a:t>
              </a:r>
              <a:endParaRPr kumimoji="0" lang="zh-CN" altLang="en-US" sz="11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0-#ppt_w/2"/>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0-#ppt_w/2"/>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0-#ppt_w/2"/>
                                          </p:val>
                                        </p:tav>
                                        <p:tav tm="100000">
                                          <p:val>
                                            <p:strVal val="#ppt_x"/>
                                          </p:val>
                                        </p:tav>
                                      </p:tavLst>
                                    </p:anim>
                                    <p:anim calcmode="lin" valueType="num">
                                      <p:cBhvr additive="base">
                                        <p:cTn id="32" dur="50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additive="base">
                                        <p:cTn id="35" dur="500" fill="hold"/>
                                        <p:tgtEl>
                                          <p:spTgt spid="48"/>
                                        </p:tgtEl>
                                        <p:attrNameLst>
                                          <p:attrName>ppt_x</p:attrName>
                                        </p:attrNameLst>
                                      </p:cBhvr>
                                      <p:tavLst>
                                        <p:tav tm="0">
                                          <p:val>
                                            <p:strVal val="0-#ppt_w/2"/>
                                          </p:val>
                                        </p:tav>
                                        <p:tav tm="100000">
                                          <p:val>
                                            <p:strVal val="#ppt_x"/>
                                          </p:val>
                                        </p:tav>
                                      </p:tavLst>
                                    </p:anim>
                                    <p:anim calcmode="lin" valueType="num">
                                      <p:cBhvr additive="base">
                                        <p:cTn id="36" dur="500" fill="hold"/>
                                        <p:tgtEl>
                                          <p:spTgt spid="48"/>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0-#ppt_w/2"/>
                                          </p:val>
                                        </p:tav>
                                        <p:tav tm="100000">
                                          <p:val>
                                            <p:strVal val="#ppt_x"/>
                                          </p:val>
                                        </p:tav>
                                      </p:tavLst>
                                    </p:anim>
                                    <p:anim calcmode="lin" valueType="num">
                                      <p:cBhvr additive="base">
                                        <p:cTn id="40" dur="5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500" fill="hold"/>
                                        <p:tgtEl>
                                          <p:spTgt spid="50"/>
                                        </p:tgtEl>
                                        <p:attrNameLst>
                                          <p:attrName>ppt_x</p:attrName>
                                        </p:attrNameLst>
                                      </p:cBhvr>
                                      <p:tavLst>
                                        <p:tav tm="0">
                                          <p:val>
                                            <p:strVal val="0-#ppt_w/2"/>
                                          </p:val>
                                        </p:tav>
                                        <p:tav tm="100000">
                                          <p:val>
                                            <p:strVal val="#ppt_x"/>
                                          </p:val>
                                        </p:tav>
                                      </p:tavLst>
                                    </p:anim>
                                    <p:anim calcmode="lin" valueType="num">
                                      <p:cBhvr additive="base">
                                        <p:cTn id="44" dur="5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1+#ppt_w/2"/>
                                          </p:val>
                                        </p:tav>
                                        <p:tav tm="100000">
                                          <p:val>
                                            <p:strVal val="#ppt_x"/>
                                          </p:val>
                                        </p:tav>
                                      </p:tavLst>
                                    </p:anim>
                                    <p:anim calcmode="lin" valueType="num">
                                      <p:cBhvr additive="base">
                                        <p:cTn id="48" dur="500" fill="hold"/>
                                        <p:tgtEl>
                                          <p:spTgt spid="6"/>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1+#ppt_w/2"/>
                                          </p:val>
                                        </p:tav>
                                        <p:tav tm="100000">
                                          <p:val>
                                            <p:strVal val="#ppt_x"/>
                                          </p:val>
                                        </p:tav>
                                      </p:tavLst>
                                    </p:anim>
                                    <p:anim calcmode="lin" valueType="num">
                                      <p:cBhvr additive="base">
                                        <p:cTn id="52" dur="500" fill="hold"/>
                                        <p:tgtEl>
                                          <p:spTgt spid="24"/>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1+#ppt_w/2"/>
                                          </p:val>
                                        </p:tav>
                                        <p:tav tm="100000">
                                          <p:val>
                                            <p:strVal val="#ppt_x"/>
                                          </p:val>
                                        </p:tav>
                                      </p:tavLst>
                                    </p:anim>
                                    <p:anim calcmode="lin" valueType="num">
                                      <p:cBhvr additive="base">
                                        <p:cTn id="56" dur="500" fill="hold"/>
                                        <p:tgtEl>
                                          <p:spTgt spid="28"/>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500" fill="hold"/>
                                        <p:tgtEl>
                                          <p:spTgt spid="34"/>
                                        </p:tgtEl>
                                        <p:attrNameLst>
                                          <p:attrName>ppt_x</p:attrName>
                                        </p:attrNameLst>
                                      </p:cBhvr>
                                      <p:tavLst>
                                        <p:tav tm="0">
                                          <p:val>
                                            <p:strVal val="1+#ppt_w/2"/>
                                          </p:val>
                                        </p:tav>
                                        <p:tav tm="100000">
                                          <p:val>
                                            <p:strVal val="#ppt_x"/>
                                          </p:val>
                                        </p:tav>
                                      </p:tavLst>
                                    </p:anim>
                                    <p:anim calcmode="lin" valueType="num">
                                      <p:cBhvr additive="base">
                                        <p:cTn id="60" dur="500" fill="hold"/>
                                        <p:tgtEl>
                                          <p:spTgt spid="34"/>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fill="hold"/>
                                        <p:tgtEl>
                                          <p:spTgt spid="35"/>
                                        </p:tgtEl>
                                        <p:attrNameLst>
                                          <p:attrName>ppt_x</p:attrName>
                                        </p:attrNameLst>
                                      </p:cBhvr>
                                      <p:tavLst>
                                        <p:tav tm="0">
                                          <p:val>
                                            <p:strVal val="1+#ppt_w/2"/>
                                          </p:val>
                                        </p:tav>
                                        <p:tav tm="100000">
                                          <p:val>
                                            <p:strVal val="#ppt_x"/>
                                          </p:val>
                                        </p:tav>
                                      </p:tavLst>
                                    </p:anim>
                                    <p:anim calcmode="lin" valueType="num">
                                      <p:cBhvr additive="base">
                                        <p:cTn id="64" dur="500" fill="hold"/>
                                        <p:tgtEl>
                                          <p:spTgt spid="35"/>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fill="hold"/>
                                        <p:tgtEl>
                                          <p:spTgt spid="36"/>
                                        </p:tgtEl>
                                        <p:attrNameLst>
                                          <p:attrName>ppt_x</p:attrName>
                                        </p:attrNameLst>
                                      </p:cBhvr>
                                      <p:tavLst>
                                        <p:tav tm="0">
                                          <p:val>
                                            <p:strVal val="1+#ppt_w/2"/>
                                          </p:val>
                                        </p:tav>
                                        <p:tav tm="100000">
                                          <p:val>
                                            <p:strVal val="#ppt_x"/>
                                          </p:val>
                                        </p:tav>
                                      </p:tavLst>
                                    </p:anim>
                                    <p:anim calcmode="lin" valueType="num">
                                      <p:cBhvr additive="base">
                                        <p:cTn id="68" dur="500" fill="hold"/>
                                        <p:tgtEl>
                                          <p:spTgt spid="36"/>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9"/>
                                        </p:tgtEl>
                                        <p:attrNameLst>
                                          <p:attrName>style.visibility</p:attrName>
                                        </p:attrNameLst>
                                      </p:cBhvr>
                                      <p:to>
                                        <p:strVal val="visible"/>
                                      </p:to>
                                    </p:set>
                                    <p:anim calcmode="lin" valueType="num">
                                      <p:cBhvr>
                                        <p:cTn id="72"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9"/>
                                        </p:tgtEl>
                                        <p:attrNameLst>
                                          <p:attrName>ppt_y</p:attrName>
                                        </p:attrNameLst>
                                      </p:cBhvr>
                                      <p:tavLst>
                                        <p:tav tm="0">
                                          <p:val>
                                            <p:strVal val="#ppt_y"/>
                                          </p:val>
                                        </p:tav>
                                        <p:tav tm="100000">
                                          <p:val>
                                            <p:strVal val="#ppt_y"/>
                                          </p:val>
                                        </p:tav>
                                      </p:tavLst>
                                    </p:anim>
                                    <p:anim calcmode="lin" valueType="num">
                                      <p:cBhvr>
                                        <p:cTn id="74"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9"/>
                                        </p:tgtEl>
                                      </p:cBhvr>
                                    </p:animEffect>
                                  </p:childTnLst>
                                </p:cTn>
                              </p:par>
                              <p:par>
                                <p:cTn id="77" presetID="16" presetClass="entr" presetSubtype="37" fill="hold" grpId="0" nodeType="withEffect">
                                  <p:stCondLst>
                                    <p:cond delay="500"/>
                                  </p:stCondLst>
                                  <p:childTnLst>
                                    <p:set>
                                      <p:cBhvr>
                                        <p:cTn id="78" dur="1" fill="hold">
                                          <p:stCondLst>
                                            <p:cond delay="0"/>
                                          </p:stCondLst>
                                        </p:cTn>
                                        <p:tgtEl>
                                          <p:spTgt spid="51"/>
                                        </p:tgtEl>
                                        <p:attrNameLst>
                                          <p:attrName>style.visibility</p:attrName>
                                        </p:attrNameLst>
                                      </p:cBhvr>
                                      <p:to>
                                        <p:strVal val="visible"/>
                                      </p:to>
                                    </p:set>
                                    <p:animEffect transition="in" filter="barn(outVertical)">
                                      <p:cBhvr>
                                        <p:cTn id="79" dur="500"/>
                                        <p:tgtEl>
                                          <p:spTgt spid="51"/>
                                        </p:tgtEl>
                                      </p:cBhvr>
                                    </p:animEffect>
                                  </p:childTnLst>
                                </p:cTn>
                              </p:par>
                            </p:childTnLst>
                          </p:cTn>
                        </p:par>
                        <p:par>
                          <p:cTn id="80" fill="hold">
                            <p:stCondLst>
                              <p:cond delay="1000"/>
                            </p:stCondLst>
                            <p:childTnLst>
                              <p:par>
                                <p:cTn id="81" presetID="2" presetClass="entr" presetSubtype="4" fill="hold" nodeType="after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childTnLst>
                          </p:cTn>
                        </p:par>
                        <p:par>
                          <p:cTn id="85" fill="hold">
                            <p:stCondLst>
                              <p:cond delay="1500"/>
                            </p:stCondLst>
                            <p:childTnLst>
                              <p:par>
                                <p:cTn id="86" presetID="2" presetClass="entr" presetSubtype="4" fill="hold" nodeType="afterEffect">
                                  <p:stCondLst>
                                    <p:cond delay="0"/>
                                  </p:stCondLst>
                                  <p:childTnLst>
                                    <p:set>
                                      <p:cBhvr>
                                        <p:cTn id="87" dur="1" fill="hold">
                                          <p:stCondLst>
                                            <p:cond delay="0"/>
                                          </p:stCondLst>
                                        </p:cTn>
                                        <p:tgtEl>
                                          <p:spTgt spid="14"/>
                                        </p:tgtEl>
                                        <p:attrNameLst>
                                          <p:attrName>style.visibility</p:attrName>
                                        </p:attrNameLst>
                                      </p:cBhvr>
                                      <p:to>
                                        <p:strVal val="visible"/>
                                      </p:to>
                                    </p:set>
                                    <p:anim calcmode="lin" valueType="num">
                                      <p:cBhvr additive="base">
                                        <p:cTn id="88" dur="500" fill="hold"/>
                                        <p:tgtEl>
                                          <p:spTgt spid="14"/>
                                        </p:tgtEl>
                                        <p:attrNameLst>
                                          <p:attrName>ppt_x</p:attrName>
                                        </p:attrNameLst>
                                      </p:cBhvr>
                                      <p:tavLst>
                                        <p:tav tm="0">
                                          <p:val>
                                            <p:strVal val="#ppt_x"/>
                                          </p:val>
                                        </p:tav>
                                        <p:tav tm="100000">
                                          <p:val>
                                            <p:strVal val="#ppt_x"/>
                                          </p:val>
                                        </p:tav>
                                      </p:tavLst>
                                    </p:anim>
                                    <p:anim calcmode="lin" valueType="num">
                                      <p:cBhvr additive="base">
                                        <p:cTn id="8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28"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8" grpId="0" animBg="1"/>
      <p:bldP spid="49" grpId="0" animBg="1"/>
      <p:bldP spid="50" grpId="0" animBg="1"/>
      <p:bldP spid="9" grpId="0"/>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55694"/>
            <a:ext cx="12192000" cy="3778623"/>
          </a:xfrm>
          <a:prstGeom prst="rect">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01154" y="1906550"/>
            <a:ext cx="2628646" cy="3468352"/>
          </a:xfrm>
          <a:prstGeom prst="rect">
            <a:avLst/>
          </a:prstGeom>
        </p:spPr>
      </p:pic>
      <p:sp>
        <p:nvSpPr>
          <p:cNvPr id="1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04495" y="2129790"/>
            <a:ext cx="4446270" cy="1568450"/>
          </a:xfrm>
          <a:prstGeom prst="rect">
            <a:avLst/>
          </a:prstGeom>
        </p:spPr>
        <p:txBody>
          <a:bodyPr wrap="square">
            <a:spAutoFit/>
          </a:bodyPr>
          <a:lstStyle/>
          <a:p>
            <a:pPr algn="l" fontAlgn="auto">
              <a:lnSpc>
                <a:spcPct val="100000"/>
              </a:lnSpc>
            </a:pPr>
            <a:r>
              <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产品团队启动一个新项目后不久，通常会碰到一个严重的阻碍。开始的时候满怀壮志，收集了大量研究数据，或者更典型的做法是，雇人收集市场、用户或者竞争产品研究的相关数据。 又或者是不做研究</a:t>
            </a:r>
            <a:r>
              <a:rPr lang="zh-CN" altLang="en-US" sz="1600" dirty="0">
                <a:solidFill>
                  <a:schemeClr val="bg1"/>
                </a:solidFill>
                <a:latin typeface="Open Sans" panose="020B0606030504020204" pitchFamily="34" charset="0"/>
                <a:ea typeface="宋体" panose="02010600030101010101" pitchFamily="2" charset="-122"/>
                <a:cs typeface="Open Sans" panose="020B0606030504020204" pitchFamily="34" charset="0"/>
              </a:rPr>
              <a:t>，</a:t>
            </a:r>
            <a:r>
              <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直接进行头脑风暴，收集了一堆貌似很酷又很有用的点子。</a:t>
            </a:r>
            <a:endPar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04495" y="3907790"/>
            <a:ext cx="4446905" cy="1322070"/>
          </a:xfrm>
          <a:prstGeom prst="rect">
            <a:avLst/>
          </a:prstGeom>
        </p:spPr>
        <p:txBody>
          <a:bodyPr wrap="square">
            <a:spAutoFit/>
          </a:bodyPr>
          <a:lstStyle/>
          <a:p>
            <a:pPr algn="l" fontAlgn="auto">
              <a:lnSpc>
                <a:spcPct val="100000"/>
              </a:lnSpc>
            </a:pP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研究固然能够深入理解用户，头脑风暴也的确很有趣，能够激发团队灵感，但一旦开始制 订详细的设计和开发决策，团队很快就会意识到，遗漏了理论研究到实际产品设计的过程的一个</a:t>
            </a:r>
            <a:r>
              <a:rPr lang="en-US" sz="1600" dirty="0">
                <a:solidFill>
                  <a:srgbClr val="FF0000"/>
                </a:solidFill>
                <a:latin typeface="Open Sans" panose="020B0606030504020204" pitchFamily="34" charset="0"/>
                <a:ea typeface="Open Sans" panose="020B0606030504020204" pitchFamily="34" charset="0"/>
                <a:cs typeface="Open Sans" panose="020B0606030504020204" pitchFamily="34" charset="0"/>
              </a:rPr>
              <a:t>关键环节</a:t>
            </a: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Shape 1619"/>
          <p:cNvSpPr/>
          <p:nvPr/>
        </p:nvSpPr>
        <p:spPr bwMode="auto">
          <a:xfrm>
            <a:off x="5034754" y="3964480"/>
            <a:ext cx="918227" cy="919163"/>
          </a:xfrm>
          <a:custGeom>
            <a:avLst/>
            <a:gdLst>
              <a:gd name="T0" fmla="*/ 779362 w 19679"/>
              <a:gd name="T1" fmla="*/ 779362 h 19679"/>
              <a:gd name="T2" fmla="*/ 779362 w 19679"/>
              <a:gd name="T3" fmla="*/ 779362 h 19679"/>
              <a:gd name="T4" fmla="*/ 779362 w 19679"/>
              <a:gd name="T5" fmla="*/ 779362 h 19679"/>
              <a:gd name="T6" fmla="*/ 779362 w 19679"/>
              <a:gd name="T7" fmla="*/ 77936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Shape 1645"/>
          <p:cNvSpPr/>
          <p:nvPr/>
        </p:nvSpPr>
        <p:spPr>
          <a:xfrm>
            <a:off x="5287477" y="4193802"/>
            <a:ext cx="412781" cy="412781"/>
          </a:xfrm>
          <a:custGeom>
            <a:avLst/>
            <a:gdLst/>
            <a:ahLst/>
            <a:cxnLst>
              <a:cxn ang="0">
                <a:pos x="wd2" y="hd2"/>
              </a:cxn>
              <a:cxn ang="5400000">
                <a:pos x="wd2" y="hd2"/>
              </a:cxn>
              <a:cxn ang="10800000">
                <a:pos x="wd2" y="hd2"/>
              </a:cxn>
              <a:cxn ang="16200000">
                <a:pos x="wd2" y="hd2"/>
              </a:cxn>
            </a:cxnLst>
            <a:rect l="0" t="0" r="r" b="b"/>
            <a:pathLst>
              <a:path w="20512" h="21600" extrusionOk="0">
                <a:moveTo>
                  <a:pt x="13692" y="8626"/>
                </a:moveTo>
                <a:lnTo>
                  <a:pt x="12040" y="10330"/>
                </a:lnTo>
                <a:cubicBezTo>
                  <a:pt x="12133" y="10461"/>
                  <a:pt x="12223" y="10598"/>
                  <a:pt x="12309" y="10739"/>
                </a:cubicBezTo>
                <a:cubicBezTo>
                  <a:pt x="13857" y="13353"/>
                  <a:pt x="13057" y="16782"/>
                  <a:pt x="10523" y="18381"/>
                </a:cubicBezTo>
                <a:cubicBezTo>
                  <a:pt x="9676" y="18917"/>
                  <a:pt x="8707" y="19199"/>
                  <a:pt x="7721" y="19199"/>
                </a:cubicBezTo>
                <a:cubicBezTo>
                  <a:pt x="5825" y="19199"/>
                  <a:pt x="4105" y="18206"/>
                  <a:pt x="3118" y="16540"/>
                </a:cubicBezTo>
                <a:cubicBezTo>
                  <a:pt x="2367" y="15274"/>
                  <a:pt x="2141" y="13783"/>
                  <a:pt x="2477" y="12337"/>
                </a:cubicBezTo>
                <a:cubicBezTo>
                  <a:pt x="2815" y="10895"/>
                  <a:pt x="3674" y="9673"/>
                  <a:pt x="4902" y="8899"/>
                </a:cubicBezTo>
                <a:cubicBezTo>
                  <a:pt x="5751" y="8364"/>
                  <a:pt x="6720" y="8081"/>
                  <a:pt x="7707" y="8081"/>
                </a:cubicBezTo>
                <a:cubicBezTo>
                  <a:pt x="8723" y="8081"/>
                  <a:pt x="9686" y="8368"/>
                  <a:pt x="10517" y="8891"/>
                </a:cubicBezTo>
                <a:lnTo>
                  <a:pt x="9430" y="10070"/>
                </a:lnTo>
                <a:cubicBezTo>
                  <a:pt x="8906" y="9801"/>
                  <a:pt x="8322" y="9649"/>
                  <a:pt x="7711" y="9649"/>
                </a:cubicBezTo>
                <a:cubicBezTo>
                  <a:pt x="7000" y="9649"/>
                  <a:pt x="6303" y="9853"/>
                  <a:pt x="5695" y="10236"/>
                </a:cubicBezTo>
                <a:cubicBezTo>
                  <a:pt x="3875" y="11384"/>
                  <a:pt x="3302" y="13845"/>
                  <a:pt x="4414" y="15722"/>
                </a:cubicBezTo>
                <a:cubicBezTo>
                  <a:pt x="5123" y="16918"/>
                  <a:pt x="6358" y="17632"/>
                  <a:pt x="7715" y="17632"/>
                </a:cubicBezTo>
                <a:cubicBezTo>
                  <a:pt x="8425" y="17632"/>
                  <a:pt x="9122" y="17428"/>
                  <a:pt x="9730" y="17045"/>
                </a:cubicBezTo>
                <a:cubicBezTo>
                  <a:pt x="10611" y="16490"/>
                  <a:pt x="11230" y="15614"/>
                  <a:pt x="11471" y="14577"/>
                </a:cubicBezTo>
                <a:cubicBezTo>
                  <a:pt x="11713" y="13538"/>
                  <a:pt x="11550" y="12468"/>
                  <a:pt x="11010" y="11560"/>
                </a:cubicBezTo>
                <a:cubicBezTo>
                  <a:pt x="10991" y="11525"/>
                  <a:pt x="10967" y="11494"/>
                  <a:pt x="10946" y="11460"/>
                </a:cubicBezTo>
                <a:lnTo>
                  <a:pt x="8192" y="14304"/>
                </a:lnTo>
                <a:cubicBezTo>
                  <a:pt x="8116" y="14383"/>
                  <a:pt x="8016" y="14422"/>
                  <a:pt x="7917" y="14422"/>
                </a:cubicBezTo>
                <a:cubicBezTo>
                  <a:pt x="7819" y="14422"/>
                  <a:pt x="7718" y="14383"/>
                  <a:pt x="7644" y="14304"/>
                </a:cubicBezTo>
                <a:cubicBezTo>
                  <a:pt x="7490" y="14146"/>
                  <a:pt x="7490" y="13895"/>
                  <a:pt x="7644" y="13739"/>
                </a:cubicBezTo>
                <a:lnTo>
                  <a:pt x="17851" y="3203"/>
                </a:lnTo>
                <a:lnTo>
                  <a:pt x="17079" y="2942"/>
                </a:lnTo>
                <a:lnTo>
                  <a:pt x="15933" y="0"/>
                </a:lnTo>
                <a:lnTo>
                  <a:pt x="11871" y="4408"/>
                </a:lnTo>
                <a:lnTo>
                  <a:pt x="12605" y="6622"/>
                </a:lnTo>
                <a:lnTo>
                  <a:pt x="12142" y="7125"/>
                </a:lnTo>
                <a:cubicBezTo>
                  <a:pt x="10838" y="6182"/>
                  <a:pt x="9285" y="5680"/>
                  <a:pt x="7706" y="5680"/>
                </a:cubicBezTo>
                <a:cubicBezTo>
                  <a:pt x="6334" y="5680"/>
                  <a:pt x="4945" y="6058"/>
                  <a:pt x="3690" y="6850"/>
                </a:cubicBezTo>
                <a:cubicBezTo>
                  <a:pt x="56" y="9143"/>
                  <a:pt x="-1088" y="14042"/>
                  <a:pt x="1135" y="17791"/>
                </a:cubicBezTo>
                <a:cubicBezTo>
                  <a:pt x="2588" y="20245"/>
                  <a:pt x="5125" y="21600"/>
                  <a:pt x="7722" y="21600"/>
                </a:cubicBezTo>
                <a:cubicBezTo>
                  <a:pt x="9093" y="21600"/>
                  <a:pt x="10482" y="21221"/>
                  <a:pt x="11738" y="20430"/>
                </a:cubicBezTo>
                <a:cubicBezTo>
                  <a:pt x="15371" y="18135"/>
                  <a:pt x="16514" y="13237"/>
                  <a:pt x="14292" y="9487"/>
                </a:cubicBezTo>
                <a:cubicBezTo>
                  <a:pt x="14111" y="9179"/>
                  <a:pt x="13906" y="8898"/>
                  <a:pt x="13692" y="8626"/>
                </a:cubicBezTo>
                <a:moveTo>
                  <a:pt x="18676" y="3481"/>
                </a:moveTo>
                <a:lnTo>
                  <a:pt x="14381" y="7915"/>
                </a:lnTo>
                <a:lnTo>
                  <a:pt x="16451" y="8512"/>
                </a:lnTo>
                <a:lnTo>
                  <a:pt x="20512" y="4103"/>
                </a:lnTo>
                <a:lnTo>
                  <a:pt x="18676" y="3481"/>
                </a:lnTo>
                <a:close/>
              </a:path>
            </a:pathLst>
          </a:custGeom>
          <a:gradFill>
            <a:gsLst>
              <a:gs pos="100000">
                <a:srgbClr val="18478F"/>
              </a:gs>
              <a:gs pos="0">
                <a:srgbClr val="238DED"/>
              </a:gs>
            </a:gsLst>
            <a:lin ang="7200000" scaled="0"/>
          </a:gradFill>
          <a:ln w="12700">
            <a:miter lim="400000"/>
          </a:ln>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1627"/>
          <p:cNvSpPr/>
          <p:nvPr/>
        </p:nvSpPr>
        <p:spPr bwMode="auto">
          <a:xfrm>
            <a:off x="5033818" y="2587582"/>
            <a:ext cx="919163" cy="919163"/>
          </a:xfrm>
          <a:custGeom>
            <a:avLst/>
            <a:gdLst>
              <a:gd name="T0" fmla="*/ 779362 w 19679"/>
              <a:gd name="T1" fmla="*/ 779362 h 19679"/>
              <a:gd name="T2" fmla="*/ 779362 w 19679"/>
              <a:gd name="T3" fmla="*/ 779362 h 19679"/>
              <a:gd name="T4" fmla="*/ 779362 w 19679"/>
              <a:gd name="T5" fmla="*/ 779362 h 19679"/>
              <a:gd name="T6" fmla="*/ 779362 w 19679"/>
              <a:gd name="T7" fmla="*/ 77936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2" name="Group 1649"/>
          <p:cNvGrpSpPr/>
          <p:nvPr/>
        </p:nvGrpSpPr>
        <p:grpSpPr bwMode="auto">
          <a:xfrm>
            <a:off x="5313685" y="2864641"/>
            <a:ext cx="360365" cy="365980"/>
            <a:chOff x="0" y="0"/>
            <a:chExt cx="611749" cy="619876"/>
          </a:xfrm>
          <a:gradFill>
            <a:gsLst>
              <a:gs pos="100000">
                <a:srgbClr val="18478F"/>
              </a:gs>
              <a:gs pos="0">
                <a:srgbClr val="238DED"/>
              </a:gs>
            </a:gsLst>
            <a:lin ang="7200000" scaled="0"/>
          </a:gradFill>
        </p:grpSpPr>
        <p:sp>
          <p:nvSpPr>
            <p:cNvPr id="23" name="Shape 1647"/>
            <p:cNvSpPr/>
            <p:nvPr/>
          </p:nvSpPr>
          <p:spPr>
            <a:xfrm>
              <a:off x="42902" y="283779"/>
              <a:ext cx="522766" cy="3360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grpFill/>
            <a:ln w="12700" cap="flat">
              <a:noFill/>
              <a:miter lim="400000"/>
            </a:ln>
            <a:effectLst/>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8" name="Shape 1648"/>
            <p:cNvSpPr/>
            <p:nvPr/>
          </p:nvSpPr>
          <p:spPr>
            <a:xfrm>
              <a:off x="0" y="0"/>
              <a:ext cx="611749" cy="4153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5023" y="21600"/>
                  </a:lnTo>
                  <a:lnTo>
                    <a:pt x="6823" y="18190"/>
                  </a:lnTo>
                  <a:lnTo>
                    <a:pt x="2314" y="18190"/>
                  </a:lnTo>
                  <a:lnTo>
                    <a:pt x="2314" y="3410"/>
                  </a:lnTo>
                  <a:lnTo>
                    <a:pt x="19286" y="3410"/>
                  </a:lnTo>
                  <a:lnTo>
                    <a:pt x="19286" y="18190"/>
                  </a:lnTo>
                  <a:lnTo>
                    <a:pt x="14777" y="18190"/>
                  </a:lnTo>
                  <a:lnTo>
                    <a:pt x="16577" y="21600"/>
                  </a:lnTo>
                  <a:lnTo>
                    <a:pt x="21600" y="21600"/>
                  </a:lnTo>
                  <a:lnTo>
                    <a:pt x="21600" y="0"/>
                  </a:lnTo>
                  <a:close/>
                </a:path>
              </a:pathLst>
            </a:custGeom>
            <a:grpFill/>
            <a:ln w="12700" cap="flat">
              <a:noFill/>
              <a:miter lim="400000"/>
            </a:ln>
            <a:effectLst/>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pic>
        <p:nvPicPr>
          <p:cNvPr id="11" name="H0006(Black_iPhone6)2.png"/>
          <p:cNvPicPr>
            <a:picLocks noChangeAspect="1" noChangeArrowheads="1"/>
          </p:cNvPicPr>
          <p:nvPr/>
        </p:nvPicPr>
        <p:blipFill>
          <a:blip r:embed="rId2">
            <a:extLst>
              <a:ext uri="{28A0092B-C50C-407E-A947-70E740481C1C}">
                <a14:useLocalDpi xmlns:a14="http://schemas.microsoft.com/office/drawing/2010/main" val="0"/>
              </a:ext>
            </a:extLst>
          </a:blip>
          <a:srcRect b="14998"/>
          <a:stretch>
            <a:fillRect/>
          </a:stretch>
        </p:blipFill>
        <p:spPr bwMode="auto">
          <a:xfrm>
            <a:off x="6260461" y="1528549"/>
            <a:ext cx="4550938" cy="532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4" name="矩形 3"/>
          <p:cNvSpPr/>
          <p:nvPr userDrawn="1"/>
        </p:nvSpPr>
        <p:spPr>
          <a:xfrm>
            <a:off x="1727200" y="436245"/>
            <a:ext cx="3881120" cy="460375"/>
          </a:xfrm>
          <a:prstGeom prst="rect">
            <a:avLst/>
          </a:prstGeom>
        </p:spPr>
        <p:txBody>
          <a:bodyPr wrap="square">
            <a:spAutoFit/>
          </a:bodyPr>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弥合研究与设计之间的鸿沟</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275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par>
                                <p:cTn id="14" presetID="53" presetClass="entr" presetSubtype="16" fill="hold" grpId="0" nodeType="withEffect">
                                  <p:stCondLst>
                                    <p:cond delay="2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500" fill="hold"/>
                                        <p:tgtEl>
                                          <p:spTgt spid="19"/>
                                        </p:tgtEl>
                                        <p:attrNameLst>
                                          <p:attrName>ppt_w</p:attrName>
                                        </p:attrNameLst>
                                      </p:cBhvr>
                                      <p:tavLst>
                                        <p:tav tm="0">
                                          <p:val>
                                            <p:fltVal val="0"/>
                                          </p:val>
                                        </p:tav>
                                        <p:tav tm="100000">
                                          <p:val>
                                            <p:strVal val="#ppt_w"/>
                                          </p:val>
                                        </p:tav>
                                      </p:tavLst>
                                    </p:anim>
                                    <p:anim calcmode="lin" valueType="num">
                                      <p:cBhvr>
                                        <p:cTn id="17" dur="500" fill="hold"/>
                                        <p:tgtEl>
                                          <p:spTgt spid="19"/>
                                        </p:tgtEl>
                                        <p:attrNameLst>
                                          <p:attrName>ppt_h</p:attrName>
                                        </p:attrNameLst>
                                      </p:cBhvr>
                                      <p:tavLst>
                                        <p:tav tm="0">
                                          <p:val>
                                            <p:fltVal val="0"/>
                                          </p:val>
                                        </p:tav>
                                        <p:tav tm="100000">
                                          <p:val>
                                            <p:strVal val="#ppt_h"/>
                                          </p:val>
                                        </p:tav>
                                      </p:tavLst>
                                    </p:anim>
                                    <p:animEffect transition="in" filter="fade">
                                      <p:cBhvr>
                                        <p:cTn id="18" dur="500"/>
                                        <p:tgtEl>
                                          <p:spTgt spid="19"/>
                                        </p:tgtEl>
                                      </p:cBhvr>
                                    </p:animEffect>
                                  </p:childTnLst>
                                </p:cTn>
                              </p:par>
                              <p:par>
                                <p:cTn id="19" presetID="53" presetClass="entr" presetSubtype="16" fill="hold" nodeType="withEffect">
                                  <p:stCondLst>
                                    <p:cond delay="300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par>
                                <p:cTn id="24" presetID="53" presetClass="entr" presetSubtype="16" fill="hold" grpId="0" nodeType="withEffect">
                                  <p:stCondLst>
                                    <p:cond delay="300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par>
                                <p:cTn id="29" presetID="22" presetClass="entr" presetSubtype="8" fill="hold" grpId="0" nodeType="withEffect">
                                  <p:stCondLst>
                                    <p:cond delay="325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grpId="0" nodeType="withEffect">
                                  <p:stCondLst>
                                    <p:cond delay="325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41" presetClass="entr" presetSubtype="0" fill="hold" grpId="0" nodeType="withEffect">
                                  <p:stCondLst>
                                    <p:cond delay="500"/>
                                  </p:stCondLst>
                                  <p:iterate type="lt">
                                    <p:tmPct val="10000"/>
                                  </p:iterate>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4"/>
                                        </p:tgtEl>
                                        <p:attrNameLst>
                                          <p:attrName>ppt_y</p:attrName>
                                        </p:attrNameLst>
                                      </p:cBhvr>
                                      <p:tavLst>
                                        <p:tav tm="0">
                                          <p:val>
                                            <p:strVal val="#ppt_y"/>
                                          </p:val>
                                        </p:tav>
                                        <p:tav tm="100000">
                                          <p:val>
                                            <p:strVal val="#ppt_y"/>
                                          </p:val>
                                        </p:tav>
                                      </p:tavLst>
                                    </p:anim>
                                    <p:anim calcmode="lin" valueType="num">
                                      <p:cBhvr>
                                        <p:cTn id="3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p:bldP spid="19" grpId="0" bldLvl="0" animBg="1"/>
      <p:bldP spid="21" grpId="0" bldLvl="0" animBg="1"/>
      <p:bldP spid="20" grpId="0" bldLvl="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1285692" y="1942946"/>
            <a:ext cx="1272313" cy="1257421"/>
          </a:xfrm>
          <a:custGeom>
            <a:avLst/>
            <a:gdLst>
              <a:gd name="connsiteX0" fmla="*/ 1170878 w 1176453"/>
              <a:gd name="connsiteY0" fmla="*/ 741556 h 1143000"/>
              <a:gd name="connsiteX1" fmla="*/ 585439 w 1176453"/>
              <a:gd name="connsiteY1" fmla="*/ 0 h 1143000"/>
              <a:gd name="connsiteX2" fmla="*/ 390292 w 1176453"/>
              <a:gd name="connsiteY2" fmla="*/ 22302 h 1143000"/>
              <a:gd name="connsiteX3" fmla="*/ 0 w 1176453"/>
              <a:gd name="connsiteY3" fmla="*/ 998034 h 1143000"/>
              <a:gd name="connsiteX4" fmla="*/ 117087 w 1176453"/>
              <a:gd name="connsiteY4" fmla="*/ 1143000 h 1143000"/>
              <a:gd name="connsiteX5" fmla="*/ 1020336 w 1176453"/>
              <a:gd name="connsiteY5" fmla="*/ 1143000 h 1143000"/>
              <a:gd name="connsiteX6" fmla="*/ 1137424 w 1176453"/>
              <a:gd name="connsiteY6" fmla="*/ 1042639 h 1143000"/>
              <a:gd name="connsiteX7" fmla="*/ 1176453 w 1176453"/>
              <a:gd name="connsiteY7" fmla="*/ 841917 h 1143000"/>
              <a:gd name="connsiteX8" fmla="*/ 1170878 w 1176453"/>
              <a:gd name="connsiteY8" fmla="*/ 741556 h 1143000"/>
              <a:gd name="connsiteX0-1" fmla="*/ 1170878 w 1176453"/>
              <a:gd name="connsiteY0-2" fmla="*/ 741556 h 1143000"/>
              <a:gd name="connsiteX1-3" fmla="*/ 585439 w 1176453"/>
              <a:gd name="connsiteY1-4" fmla="*/ 0 h 1143000"/>
              <a:gd name="connsiteX2-5" fmla="*/ 390292 w 1176453"/>
              <a:gd name="connsiteY2-6" fmla="*/ 22302 h 1143000"/>
              <a:gd name="connsiteX3-7" fmla="*/ 0 w 1176453"/>
              <a:gd name="connsiteY3-8" fmla="*/ 998034 h 1143000"/>
              <a:gd name="connsiteX4-9" fmla="*/ 117087 w 1176453"/>
              <a:gd name="connsiteY4-10" fmla="*/ 1143000 h 1143000"/>
              <a:gd name="connsiteX5-11" fmla="*/ 1020336 w 1176453"/>
              <a:gd name="connsiteY5-12" fmla="*/ 1143000 h 1143000"/>
              <a:gd name="connsiteX6-13" fmla="*/ 1137424 w 1176453"/>
              <a:gd name="connsiteY6-14" fmla="*/ 1042639 h 1143000"/>
              <a:gd name="connsiteX7-15" fmla="*/ 1176453 w 1176453"/>
              <a:gd name="connsiteY7-16" fmla="*/ 841917 h 1143000"/>
              <a:gd name="connsiteX8-17" fmla="*/ 1170878 w 1176453"/>
              <a:gd name="connsiteY8-18" fmla="*/ 741556 h 1143000"/>
              <a:gd name="connsiteX0-19" fmla="*/ 1170878 w 1176453"/>
              <a:gd name="connsiteY0-20" fmla="*/ 741556 h 1143000"/>
              <a:gd name="connsiteX1-21" fmla="*/ 585439 w 1176453"/>
              <a:gd name="connsiteY1-22" fmla="*/ 0 h 1143000"/>
              <a:gd name="connsiteX2-23" fmla="*/ 390292 w 1176453"/>
              <a:gd name="connsiteY2-24" fmla="*/ 22302 h 1143000"/>
              <a:gd name="connsiteX3-25" fmla="*/ 0 w 1176453"/>
              <a:gd name="connsiteY3-26" fmla="*/ 998034 h 1143000"/>
              <a:gd name="connsiteX4-27" fmla="*/ 117087 w 1176453"/>
              <a:gd name="connsiteY4-28" fmla="*/ 1143000 h 1143000"/>
              <a:gd name="connsiteX5-29" fmla="*/ 1020336 w 1176453"/>
              <a:gd name="connsiteY5-30" fmla="*/ 1143000 h 1143000"/>
              <a:gd name="connsiteX6-31" fmla="*/ 1137424 w 1176453"/>
              <a:gd name="connsiteY6-32" fmla="*/ 1042639 h 1143000"/>
              <a:gd name="connsiteX7-33" fmla="*/ 1176453 w 1176453"/>
              <a:gd name="connsiteY7-34" fmla="*/ 841917 h 1143000"/>
              <a:gd name="connsiteX8-35" fmla="*/ 1170878 w 1176453"/>
              <a:gd name="connsiteY8-36" fmla="*/ 741556 h 1143000"/>
              <a:gd name="connsiteX0-37" fmla="*/ 1170878 w 1176453"/>
              <a:gd name="connsiteY0-38" fmla="*/ 754669 h 1156113"/>
              <a:gd name="connsiteX1-39" fmla="*/ 585439 w 1176453"/>
              <a:gd name="connsiteY1-40" fmla="*/ 13113 h 1156113"/>
              <a:gd name="connsiteX2-41" fmla="*/ 390292 w 1176453"/>
              <a:gd name="connsiteY2-42" fmla="*/ 35415 h 1156113"/>
              <a:gd name="connsiteX3-43" fmla="*/ 0 w 1176453"/>
              <a:gd name="connsiteY3-44" fmla="*/ 1011147 h 1156113"/>
              <a:gd name="connsiteX4-45" fmla="*/ 117087 w 1176453"/>
              <a:gd name="connsiteY4-46" fmla="*/ 1156113 h 1156113"/>
              <a:gd name="connsiteX5-47" fmla="*/ 1020336 w 1176453"/>
              <a:gd name="connsiteY5-48" fmla="*/ 1156113 h 1156113"/>
              <a:gd name="connsiteX6-49" fmla="*/ 1137424 w 1176453"/>
              <a:gd name="connsiteY6-50" fmla="*/ 1055752 h 1156113"/>
              <a:gd name="connsiteX7-51" fmla="*/ 1176453 w 1176453"/>
              <a:gd name="connsiteY7-52" fmla="*/ 855030 h 1156113"/>
              <a:gd name="connsiteX8-53" fmla="*/ 1170878 w 1176453"/>
              <a:gd name="connsiteY8-54" fmla="*/ 754669 h 1156113"/>
              <a:gd name="connsiteX0-55" fmla="*/ 1170878 w 1176453"/>
              <a:gd name="connsiteY0-56" fmla="*/ 779400 h 1180844"/>
              <a:gd name="connsiteX1-57" fmla="*/ 585439 w 1176453"/>
              <a:gd name="connsiteY1-58" fmla="*/ 37844 h 1180844"/>
              <a:gd name="connsiteX2-59" fmla="*/ 390292 w 1176453"/>
              <a:gd name="connsiteY2-60" fmla="*/ 60146 h 1180844"/>
              <a:gd name="connsiteX3-61" fmla="*/ 0 w 1176453"/>
              <a:gd name="connsiteY3-62" fmla="*/ 1035878 h 1180844"/>
              <a:gd name="connsiteX4-63" fmla="*/ 117087 w 1176453"/>
              <a:gd name="connsiteY4-64" fmla="*/ 1180844 h 1180844"/>
              <a:gd name="connsiteX5-65" fmla="*/ 1020336 w 1176453"/>
              <a:gd name="connsiteY5-66" fmla="*/ 1180844 h 1180844"/>
              <a:gd name="connsiteX6-67" fmla="*/ 1137424 w 1176453"/>
              <a:gd name="connsiteY6-68" fmla="*/ 1080483 h 1180844"/>
              <a:gd name="connsiteX7-69" fmla="*/ 1176453 w 1176453"/>
              <a:gd name="connsiteY7-70" fmla="*/ 879761 h 1180844"/>
              <a:gd name="connsiteX8-71" fmla="*/ 1170878 w 1176453"/>
              <a:gd name="connsiteY8-72" fmla="*/ 779400 h 1180844"/>
              <a:gd name="connsiteX0-73" fmla="*/ 1171143 w 1176718"/>
              <a:gd name="connsiteY0-74" fmla="*/ 779400 h 1180844"/>
              <a:gd name="connsiteX1-75" fmla="*/ 585704 w 1176718"/>
              <a:gd name="connsiteY1-76" fmla="*/ 37844 h 1180844"/>
              <a:gd name="connsiteX2-77" fmla="*/ 390557 w 1176718"/>
              <a:gd name="connsiteY2-78" fmla="*/ 60146 h 1180844"/>
              <a:gd name="connsiteX3-79" fmla="*/ 265 w 1176718"/>
              <a:gd name="connsiteY3-80" fmla="*/ 1035878 h 1180844"/>
              <a:gd name="connsiteX4-81" fmla="*/ 117352 w 1176718"/>
              <a:gd name="connsiteY4-82" fmla="*/ 1180844 h 1180844"/>
              <a:gd name="connsiteX5-83" fmla="*/ 1020601 w 1176718"/>
              <a:gd name="connsiteY5-84" fmla="*/ 1180844 h 1180844"/>
              <a:gd name="connsiteX6-85" fmla="*/ 1137689 w 1176718"/>
              <a:gd name="connsiteY6-86" fmla="*/ 1080483 h 1180844"/>
              <a:gd name="connsiteX7-87" fmla="*/ 1176718 w 1176718"/>
              <a:gd name="connsiteY7-88" fmla="*/ 879761 h 1180844"/>
              <a:gd name="connsiteX8-89" fmla="*/ 1171143 w 1176718"/>
              <a:gd name="connsiteY8-90" fmla="*/ 779400 h 1180844"/>
              <a:gd name="connsiteX0-91" fmla="*/ 1171231 w 1176806"/>
              <a:gd name="connsiteY0-92" fmla="*/ 779400 h 1180844"/>
              <a:gd name="connsiteX1-93" fmla="*/ 585792 w 1176806"/>
              <a:gd name="connsiteY1-94" fmla="*/ 37844 h 1180844"/>
              <a:gd name="connsiteX2-95" fmla="*/ 390645 w 1176806"/>
              <a:gd name="connsiteY2-96" fmla="*/ 60146 h 1180844"/>
              <a:gd name="connsiteX3-97" fmla="*/ 353 w 1176806"/>
              <a:gd name="connsiteY3-98" fmla="*/ 1035878 h 1180844"/>
              <a:gd name="connsiteX4-99" fmla="*/ 117440 w 1176806"/>
              <a:gd name="connsiteY4-100" fmla="*/ 1180844 h 1180844"/>
              <a:gd name="connsiteX5-101" fmla="*/ 1020689 w 1176806"/>
              <a:gd name="connsiteY5-102" fmla="*/ 1180844 h 1180844"/>
              <a:gd name="connsiteX6-103" fmla="*/ 1137777 w 1176806"/>
              <a:gd name="connsiteY6-104" fmla="*/ 1080483 h 1180844"/>
              <a:gd name="connsiteX7-105" fmla="*/ 1176806 w 1176806"/>
              <a:gd name="connsiteY7-106" fmla="*/ 879761 h 1180844"/>
              <a:gd name="connsiteX8-107" fmla="*/ 1171231 w 1176806"/>
              <a:gd name="connsiteY8-108" fmla="*/ 779400 h 1180844"/>
              <a:gd name="connsiteX0-109" fmla="*/ 1171231 w 1176806"/>
              <a:gd name="connsiteY0-110" fmla="*/ 779400 h 1180844"/>
              <a:gd name="connsiteX1-111" fmla="*/ 585792 w 1176806"/>
              <a:gd name="connsiteY1-112" fmla="*/ 37844 h 1180844"/>
              <a:gd name="connsiteX2-113" fmla="*/ 390645 w 1176806"/>
              <a:gd name="connsiteY2-114" fmla="*/ 60146 h 1180844"/>
              <a:gd name="connsiteX3-115" fmla="*/ 353 w 1176806"/>
              <a:gd name="connsiteY3-116" fmla="*/ 1035878 h 1180844"/>
              <a:gd name="connsiteX4-117" fmla="*/ 117440 w 1176806"/>
              <a:gd name="connsiteY4-118" fmla="*/ 1180844 h 1180844"/>
              <a:gd name="connsiteX5-119" fmla="*/ 1020689 w 1176806"/>
              <a:gd name="connsiteY5-120" fmla="*/ 1180844 h 1180844"/>
              <a:gd name="connsiteX6-121" fmla="*/ 1137777 w 1176806"/>
              <a:gd name="connsiteY6-122" fmla="*/ 1080483 h 1180844"/>
              <a:gd name="connsiteX7-123" fmla="*/ 1176806 w 1176806"/>
              <a:gd name="connsiteY7-124" fmla="*/ 879761 h 1180844"/>
              <a:gd name="connsiteX8-125" fmla="*/ 1171231 w 1176806"/>
              <a:gd name="connsiteY8-126" fmla="*/ 779400 h 1180844"/>
              <a:gd name="connsiteX0-127" fmla="*/ 1171231 w 1176806"/>
              <a:gd name="connsiteY0-128" fmla="*/ 779400 h 1180844"/>
              <a:gd name="connsiteX1-129" fmla="*/ 585792 w 1176806"/>
              <a:gd name="connsiteY1-130" fmla="*/ 37844 h 1180844"/>
              <a:gd name="connsiteX2-131" fmla="*/ 390645 w 1176806"/>
              <a:gd name="connsiteY2-132" fmla="*/ 60146 h 1180844"/>
              <a:gd name="connsiteX3-133" fmla="*/ 353 w 1176806"/>
              <a:gd name="connsiteY3-134" fmla="*/ 1035878 h 1180844"/>
              <a:gd name="connsiteX4-135" fmla="*/ 117440 w 1176806"/>
              <a:gd name="connsiteY4-136" fmla="*/ 1180844 h 1180844"/>
              <a:gd name="connsiteX5-137" fmla="*/ 1020689 w 1176806"/>
              <a:gd name="connsiteY5-138" fmla="*/ 1180844 h 1180844"/>
              <a:gd name="connsiteX6-139" fmla="*/ 1137777 w 1176806"/>
              <a:gd name="connsiteY6-140" fmla="*/ 1080483 h 1180844"/>
              <a:gd name="connsiteX7-141" fmla="*/ 1176806 w 1176806"/>
              <a:gd name="connsiteY7-142" fmla="*/ 879761 h 1180844"/>
              <a:gd name="connsiteX8-143" fmla="*/ 1171231 w 1176806"/>
              <a:gd name="connsiteY8-144" fmla="*/ 779400 h 1180844"/>
              <a:gd name="connsiteX0-145" fmla="*/ 1171231 w 1176806"/>
              <a:gd name="connsiteY0-146" fmla="*/ 779400 h 1180844"/>
              <a:gd name="connsiteX1-147" fmla="*/ 585792 w 1176806"/>
              <a:gd name="connsiteY1-148" fmla="*/ 37844 h 1180844"/>
              <a:gd name="connsiteX2-149" fmla="*/ 390645 w 1176806"/>
              <a:gd name="connsiteY2-150" fmla="*/ 60146 h 1180844"/>
              <a:gd name="connsiteX3-151" fmla="*/ 353 w 1176806"/>
              <a:gd name="connsiteY3-152" fmla="*/ 1035878 h 1180844"/>
              <a:gd name="connsiteX4-153" fmla="*/ 117440 w 1176806"/>
              <a:gd name="connsiteY4-154" fmla="*/ 1180844 h 1180844"/>
              <a:gd name="connsiteX5-155" fmla="*/ 1020689 w 1176806"/>
              <a:gd name="connsiteY5-156" fmla="*/ 1180844 h 1180844"/>
              <a:gd name="connsiteX6-157" fmla="*/ 1137777 w 1176806"/>
              <a:gd name="connsiteY6-158" fmla="*/ 1080483 h 1180844"/>
              <a:gd name="connsiteX7-159" fmla="*/ 1176806 w 1176806"/>
              <a:gd name="connsiteY7-160" fmla="*/ 879761 h 1180844"/>
              <a:gd name="connsiteX8-161" fmla="*/ 1171231 w 1176806"/>
              <a:gd name="connsiteY8-162" fmla="*/ 779400 h 1180844"/>
              <a:gd name="connsiteX0-163" fmla="*/ 1171231 w 1176806"/>
              <a:gd name="connsiteY0-164" fmla="*/ 779400 h 1180844"/>
              <a:gd name="connsiteX1-165" fmla="*/ 585792 w 1176806"/>
              <a:gd name="connsiteY1-166" fmla="*/ 37844 h 1180844"/>
              <a:gd name="connsiteX2-167" fmla="*/ 390645 w 1176806"/>
              <a:gd name="connsiteY2-168" fmla="*/ 60146 h 1180844"/>
              <a:gd name="connsiteX3-169" fmla="*/ 353 w 1176806"/>
              <a:gd name="connsiteY3-170" fmla="*/ 1035878 h 1180844"/>
              <a:gd name="connsiteX4-171" fmla="*/ 117440 w 1176806"/>
              <a:gd name="connsiteY4-172" fmla="*/ 1180844 h 1180844"/>
              <a:gd name="connsiteX5-173" fmla="*/ 1020689 w 1176806"/>
              <a:gd name="connsiteY5-174" fmla="*/ 1180844 h 1180844"/>
              <a:gd name="connsiteX6-175" fmla="*/ 1137777 w 1176806"/>
              <a:gd name="connsiteY6-176" fmla="*/ 1080483 h 1180844"/>
              <a:gd name="connsiteX7-177" fmla="*/ 1176806 w 1176806"/>
              <a:gd name="connsiteY7-178" fmla="*/ 879761 h 1180844"/>
              <a:gd name="connsiteX8-179" fmla="*/ 1171231 w 1176806"/>
              <a:gd name="connsiteY8-180" fmla="*/ 779400 h 1180844"/>
              <a:gd name="connsiteX0-181" fmla="*/ 1171231 w 1189891"/>
              <a:gd name="connsiteY0-182" fmla="*/ 779400 h 1180844"/>
              <a:gd name="connsiteX1-183" fmla="*/ 585792 w 1189891"/>
              <a:gd name="connsiteY1-184" fmla="*/ 37844 h 1180844"/>
              <a:gd name="connsiteX2-185" fmla="*/ 390645 w 1189891"/>
              <a:gd name="connsiteY2-186" fmla="*/ 60146 h 1180844"/>
              <a:gd name="connsiteX3-187" fmla="*/ 353 w 1189891"/>
              <a:gd name="connsiteY3-188" fmla="*/ 1035878 h 1180844"/>
              <a:gd name="connsiteX4-189" fmla="*/ 117440 w 1189891"/>
              <a:gd name="connsiteY4-190" fmla="*/ 1180844 h 1180844"/>
              <a:gd name="connsiteX5-191" fmla="*/ 1020689 w 1189891"/>
              <a:gd name="connsiteY5-192" fmla="*/ 1180844 h 1180844"/>
              <a:gd name="connsiteX6-193" fmla="*/ 1137777 w 1189891"/>
              <a:gd name="connsiteY6-194" fmla="*/ 1080483 h 1180844"/>
              <a:gd name="connsiteX7-195" fmla="*/ 1176806 w 1189891"/>
              <a:gd name="connsiteY7-196" fmla="*/ 879761 h 1180844"/>
              <a:gd name="connsiteX8-197" fmla="*/ 1171231 w 1189891"/>
              <a:gd name="connsiteY8-198" fmla="*/ 779400 h 1180844"/>
              <a:gd name="connsiteX0-199" fmla="*/ 1171231 w 1194829"/>
              <a:gd name="connsiteY0-200" fmla="*/ 779400 h 1180844"/>
              <a:gd name="connsiteX1-201" fmla="*/ 585792 w 1194829"/>
              <a:gd name="connsiteY1-202" fmla="*/ 37844 h 1180844"/>
              <a:gd name="connsiteX2-203" fmla="*/ 390645 w 1194829"/>
              <a:gd name="connsiteY2-204" fmla="*/ 60146 h 1180844"/>
              <a:gd name="connsiteX3-205" fmla="*/ 353 w 1194829"/>
              <a:gd name="connsiteY3-206" fmla="*/ 1035878 h 1180844"/>
              <a:gd name="connsiteX4-207" fmla="*/ 117440 w 1194829"/>
              <a:gd name="connsiteY4-208" fmla="*/ 1180844 h 1180844"/>
              <a:gd name="connsiteX5-209" fmla="*/ 1020689 w 1194829"/>
              <a:gd name="connsiteY5-210" fmla="*/ 1180844 h 1180844"/>
              <a:gd name="connsiteX6-211" fmla="*/ 1137777 w 1194829"/>
              <a:gd name="connsiteY6-212" fmla="*/ 1080483 h 1180844"/>
              <a:gd name="connsiteX7-213" fmla="*/ 1176806 w 1194829"/>
              <a:gd name="connsiteY7-214" fmla="*/ 879761 h 1180844"/>
              <a:gd name="connsiteX8-215" fmla="*/ 1171231 w 1194829"/>
              <a:gd name="connsiteY8-216" fmla="*/ 779400 h 11808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94829" h="1180844">
                <a:moveTo>
                  <a:pt x="1171231" y="779400"/>
                </a:moveTo>
                <a:lnTo>
                  <a:pt x="585792" y="37844"/>
                </a:lnTo>
                <a:cubicBezTo>
                  <a:pt x="520743" y="-21629"/>
                  <a:pt x="455694" y="-8619"/>
                  <a:pt x="390645" y="60146"/>
                </a:cubicBezTo>
                <a:cubicBezTo>
                  <a:pt x="171338" y="262727"/>
                  <a:pt x="13363" y="643727"/>
                  <a:pt x="353" y="1035878"/>
                </a:cubicBezTo>
                <a:cubicBezTo>
                  <a:pt x="-5223" y="1145532"/>
                  <a:pt x="56108" y="1165976"/>
                  <a:pt x="117440" y="1180844"/>
                </a:cubicBezTo>
                <a:lnTo>
                  <a:pt x="1020689" y="1180844"/>
                </a:lnTo>
                <a:cubicBezTo>
                  <a:pt x="1082020" y="1169692"/>
                  <a:pt x="1109899" y="1125088"/>
                  <a:pt x="1137777" y="1080483"/>
                </a:cubicBezTo>
                <a:cubicBezTo>
                  <a:pt x="1122909" y="1013576"/>
                  <a:pt x="1130342" y="941092"/>
                  <a:pt x="1176806" y="879761"/>
                </a:cubicBezTo>
                <a:cubicBezTo>
                  <a:pt x="1219553" y="835155"/>
                  <a:pt x="1173089" y="812854"/>
                  <a:pt x="1171231" y="77940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2" name="任意多边形 11"/>
          <p:cNvSpPr/>
          <p:nvPr/>
        </p:nvSpPr>
        <p:spPr>
          <a:xfrm>
            <a:off x="2011723" y="1496929"/>
            <a:ext cx="1857961" cy="1255150"/>
          </a:xfrm>
          <a:custGeom>
            <a:avLst/>
            <a:gdLst>
              <a:gd name="connsiteX0" fmla="*/ 646771 w 1689410"/>
              <a:gd name="connsiteY0" fmla="*/ 953429 h 970156"/>
              <a:gd name="connsiteX1" fmla="*/ 0 w 1689410"/>
              <a:gd name="connsiteY1" fmla="*/ 156117 h 970156"/>
              <a:gd name="connsiteX2" fmla="*/ 27878 w 1689410"/>
              <a:gd name="connsiteY2" fmla="*/ 0 h 970156"/>
              <a:gd name="connsiteX3" fmla="*/ 1689410 w 1689410"/>
              <a:gd name="connsiteY3" fmla="*/ 100361 h 970156"/>
              <a:gd name="connsiteX4" fmla="*/ 1683834 w 1689410"/>
              <a:gd name="connsiteY4" fmla="*/ 234175 h 970156"/>
              <a:gd name="connsiteX5" fmla="*/ 981307 w 1689410"/>
              <a:gd name="connsiteY5" fmla="*/ 947853 h 970156"/>
              <a:gd name="connsiteX6" fmla="*/ 847493 w 1689410"/>
              <a:gd name="connsiteY6" fmla="*/ 970156 h 970156"/>
              <a:gd name="connsiteX7" fmla="*/ 646771 w 1689410"/>
              <a:gd name="connsiteY7" fmla="*/ 953429 h 970156"/>
              <a:gd name="connsiteX0-1" fmla="*/ 668124 w 1710763"/>
              <a:gd name="connsiteY0-2" fmla="*/ 953429 h 970156"/>
              <a:gd name="connsiteX1-3" fmla="*/ 21353 w 1710763"/>
              <a:gd name="connsiteY1-4" fmla="*/ 156117 h 970156"/>
              <a:gd name="connsiteX2-5" fmla="*/ 49231 w 1710763"/>
              <a:gd name="connsiteY2-6" fmla="*/ 0 h 970156"/>
              <a:gd name="connsiteX3-7" fmla="*/ 1710763 w 1710763"/>
              <a:gd name="connsiteY3-8" fmla="*/ 100361 h 970156"/>
              <a:gd name="connsiteX4-9" fmla="*/ 1705187 w 1710763"/>
              <a:gd name="connsiteY4-10" fmla="*/ 234175 h 970156"/>
              <a:gd name="connsiteX5-11" fmla="*/ 1002660 w 1710763"/>
              <a:gd name="connsiteY5-12" fmla="*/ 947853 h 970156"/>
              <a:gd name="connsiteX6-13" fmla="*/ 868846 w 1710763"/>
              <a:gd name="connsiteY6-14" fmla="*/ 970156 h 970156"/>
              <a:gd name="connsiteX7-15" fmla="*/ 668124 w 1710763"/>
              <a:gd name="connsiteY7-16" fmla="*/ 953429 h 970156"/>
              <a:gd name="connsiteX0-17" fmla="*/ 673409 w 1716048"/>
              <a:gd name="connsiteY0-18" fmla="*/ 953429 h 970156"/>
              <a:gd name="connsiteX1-19" fmla="*/ 26638 w 1716048"/>
              <a:gd name="connsiteY1-20" fmla="*/ 156117 h 970156"/>
              <a:gd name="connsiteX2-21" fmla="*/ 54516 w 1716048"/>
              <a:gd name="connsiteY2-22" fmla="*/ 0 h 970156"/>
              <a:gd name="connsiteX3-23" fmla="*/ 1716048 w 1716048"/>
              <a:gd name="connsiteY3-24" fmla="*/ 100361 h 970156"/>
              <a:gd name="connsiteX4-25" fmla="*/ 1710472 w 1716048"/>
              <a:gd name="connsiteY4-26" fmla="*/ 234175 h 970156"/>
              <a:gd name="connsiteX5-27" fmla="*/ 1007945 w 1716048"/>
              <a:gd name="connsiteY5-28" fmla="*/ 947853 h 970156"/>
              <a:gd name="connsiteX6-29" fmla="*/ 874131 w 1716048"/>
              <a:gd name="connsiteY6-30" fmla="*/ 970156 h 970156"/>
              <a:gd name="connsiteX7-31" fmla="*/ 673409 w 1716048"/>
              <a:gd name="connsiteY7-32" fmla="*/ 953429 h 970156"/>
              <a:gd name="connsiteX0-33" fmla="*/ 673409 w 1716048"/>
              <a:gd name="connsiteY0-34" fmla="*/ 1063740 h 1080467"/>
              <a:gd name="connsiteX1-35" fmla="*/ 26638 w 1716048"/>
              <a:gd name="connsiteY1-36" fmla="*/ 266428 h 1080467"/>
              <a:gd name="connsiteX2-37" fmla="*/ 54516 w 1716048"/>
              <a:gd name="connsiteY2-38" fmla="*/ 110311 h 1080467"/>
              <a:gd name="connsiteX3-39" fmla="*/ 1716048 w 1716048"/>
              <a:gd name="connsiteY3-40" fmla="*/ 210672 h 1080467"/>
              <a:gd name="connsiteX4-41" fmla="*/ 1710472 w 1716048"/>
              <a:gd name="connsiteY4-42" fmla="*/ 344486 h 1080467"/>
              <a:gd name="connsiteX5-43" fmla="*/ 1007945 w 1716048"/>
              <a:gd name="connsiteY5-44" fmla="*/ 1058164 h 1080467"/>
              <a:gd name="connsiteX6-45" fmla="*/ 874131 w 1716048"/>
              <a:gd name="connsiteY6-46" fmla="*/ 1080467 h 1080467"/>
              <a:gd name="connsiteX7-47" fmla="*/ 673409 w 1716048"/>
              <a:gd name="connsiteY7-48" fmla="*/ 1063740 h 1080467"/>
              <a:gd name="connsiteX0-49" fmla="*/ 673409 w 1716048"/>
              <a:gd name="connsiteY0-50" fmla="*/ 1140572 h 1157299"/>
              <a:gd name="connsiteX1-51" fmla="*/ 26638 w 1716048"/>
              <a:gd name="connsiteY1-52" fmla="*/ 343260 h 1157299"/>
              <a:gd name="connsiteX2-53" fmla="*/ 54516 w 1716048"/>
              <a:gd name="connsiteY2-54" fmla="*/ 187143 h 1157299"/>
              <a:gd name="connsiteX3-55" fmla="*/ 1716048 w 1716048"/>
              <a:gd name="connsiteY3-56" fmla="*/ 287504 h 1157299"/>
              <a:gd name="connsiteX4-57" fmla="*/ 1710472 w 1716048"/>
              <a:gd name="connsiteY4-58" fmla="*/ 421318 h 1157299"/>
              <a:gd name="connsiteX5-59" fmla="*/ 1007945 w 1716048"/>
              <a:gd name="connsiteY5-60" fmla="*/ 1134996 h 1157299"/>
              <a:gd name="connsiteX6-61" fmla="*/ 874131 w 1716048"/>
              <a:gd name="connsiteY6-62" fmla="*/ 1157299 h 1157299"/>
              <a:gd name="connsiteX7-63" fmla="*/ 673409 w 1716048"/>
              <a:gd name="connsiteY7-64" fmla="*/ 1140572 h 1157299"/>
              <a:gd name="connsiteX0-65" fmla="*/ 673409 w 1734070"/>
              <a:gd name="connsiteY0-66" fmla="*/ 1140572 h 1157299"/>
              <a:gd name="connsiteX1-67" fmla="*/ 26638 w 1734070"/>
              <a:gd name="connsiteY1-68" fmla="*/ 343260 h 1157299"/>
              <a:gd name="connsiteX2-69" fmla="*/ 54516 w 1734070"/>
              <a:gd name="connsiteY2-70" fmla="*/ 187143 h 1157299"/>
              <a:gd name="connsiteX3-71" fmla="*/ 1716048 w 1734070"/>
              <a:gd name="connsiteY3-72" fmla="*/ 287504 h 1157299"/>
              <a:gd name="connsiteX4-73" fmla="*/ 1710472 w 1734070"/>
              <a:gd name="connsiteY4-74" fmla="*/ 421318 h 1157299"/>
              <a:gd name="connsiteX5-75" fmla="*/ 1007945 w 1734070"/>
              <a:gd name="connsiteY5-76" fmla="*/ 1134996 h 1157299"/>
              <a:gd name="connsiteX6-77" fmla="*/ 874131 w 1734070"/>
              <a:gd name="connsiteY6-78" fmla="*/ 1157299 h 1157299"/>
              <a:gd name="connsiteX7-79" fmla="*/ 673409 w 1734070"/>
              <a:gd name="connsiteY7-80" fmla="*/ 1140572 h 1157299"/>
              <a:gd name="connsiteX0-81" fmla="*/ 673409 w 1744811"/>
              <a:gd name="connsiteY0-82" fmla="*/ 1140572 h 1157299"/>
              <a:gd name="connsiteX1-83" fmla="*/ 26638 w 1744811"/>
              <a:gd name="connsiteY1-84" fmla="*/ 343260 h 1157299"/>
              <a:gd name="connsiteX2-85" fmla="*/ 54516 w 1744811"/>
              <a:gd name="connsiteY2-86" fmla="*/ 187143 h 1157299"/>
              <a:gd name="connsiteX3-87" fmla="*/ 1716048 w 1744811"/>
              <a:gd name="connsiteY3-88" fmla="*/ 287504 h 1157299"/>
              <a:gd name="connsiteX4-89" fmla="*/ 1710472 w 1744811"/>
              <a:gd name="connsiteY4-90" fmla="*/ 421318 h 1157299"/>
              <a:gd name="connsiteX5-91" fmla="*/ 1007945 w 1744811"/>
              <a:gd name="connsiteY5-92" fmla="*/ 1134996 h 1157299"/>
              <a:gd name="connsiteX6-93" fmla="*/ 874131 w 1744811"/>
              <a:gd name="connsiteY6-94" fmla="*/ 1157299 h 1157299"/>
              <a:gd name="connsiteX7-95" fmla="*/ 673409 w 1744811"/>
              <a:gd name="connsiteY7-96" fmla="*/ 1140572 h 1157299"/>
              <a:gd name="connsiteX0-97" fmla="*/ 673409 w 1744811"/>
              <a:gd name="connsiteY0-98" fmla="*/ 1140572 h 1165633"/>
              <a:gd name="connsiteX1-99" fmla="*/ 26638 w 1744811"/>
              <a:gd name="connsiteY1-100" fmla="*/ 343260 h 1165633"/>
              <a:gd name="connsiteX2-101" fmla="*/ 54516 w 1744811"/>
              <a:gd name="connsiteY2-102" fmla="*/ 187143 h 1165633"/>
              <a:gd name="connsiteX3-103" fmla="*/ 1716048 w 1744811"/>
              <a:gd name="connsiteY3-104" fmla="*/ 287504 h 1165633"/>
              <a:gd name="connsiteX4-105" fmla="*/ 1710472 w 1744811"/>
              <a:gd name="connsiteY4-106" fmla="*/ 421318 h 1165633"/>
              <a:gd name="connsiteX5-107" fmla="*/ 1007945 w 1744811"/>
              <a:gd name="connsiteY5-108" fmla="*/ 1134996 h 1165633"/>
              <a:gd name="connsiteX6-109" fmla="*/ 874131 w 1744811"/>
              <a:gd name="connsiteY6-110" fmla="*/ 1157299 h 1165633"/>
              <a:gd name="connsiteX7-111" fmla="*/ 673409 w 1744811"/>
              <a:gd name="connsiteY7-112" fmla="*/ 1140572 h 1165633"/>
              <a:gd name="connsiteX0-113" fmla="*/ 673409 w 1744811"/>
              <a:gd name="connsiteY0-114" fmla="*/ 1140572 h 1165633"/>
              <a:gd name="connsiteX1-115" fmla="*/ 26638 w 1744811"/>
              <a:gd name="connsiteY1-116" fmla="*/ 343260 h 1165633"/>
              <a:gd name="connsiteX2-117" fmla="*/ 54516 w 1744811"/>
              <a:gd name="connsiteY2-118" fmla="*/ 187143 h 1165633"/>
              <a:gd name="connsiteX3-119" fmla="*/ 1716048 w 1744811"/>
              <a:gd name="connsiteY3-120" fmla="*/ 287504 h 1165633"/>
              <a:gd name="connsiteX4-121" fmla="*/ 1710472 w 1744811"/>
              <a:gd name="connsiteY4-122" fmla="*/ 421318 h 1165633"/>
              <a:gd name="connsiteX5-123" fmla="*/ 1007945 w 1744811"/>
              <a:gd name="connsiteY5-124" fmla="*/ 1134996 h 1165633"/>
              <a:gd name="connsiteX6-125" fmla="*/ 874131 w 1744811"/>
              <a:gd name="connsiteY6-126" fmla="*/ 1157299 h 1165633"/>
              <a:gd name="connsiteX7-127" fmla="*/ 673409 w 1744811"/>
              <a:gd name="connsiteY7-128" fmla="*/ 1140572 h 1165633"/>
              <a:gd name="connsiteX0-129" fmla="*/ 673409 w 1744811"/>
              <a:gd name="connsiteY0-130" fmla="*/ 1153650 h 1178711"/>
              <a:gd name="connsiteX1-131" fmla="*/ 26638 w 1744811"/>
              <a:gd name="connsiteY1-132" fmla="*/ 356338 h 1178711"/>
              <a:gd name="connsiteX2-133" fmla="*/ 54516 w 1744811"/>
              <a:gd name="connsiteY2-134" fmla="*/ 200221 h 1178711"/>
              <a:gd name="connsiteX3-135" fmla="*/ 1716048 w 1744811"/>
              <a:gd name="connsiteY3-136" fmla="*/ 300582 h 1178711"/>
              <a:gd name="connsiteX4-137" fmla="*/ 1710472 w 1744811"/>
              <a:gd name="connsiteY4-138" fmla="*/ 434396 h 1178711"/>
              <a:gd name="connsiteX5-139" fmla="*/ 1007945 w 1744811"/>
              <a:gd name="connsiteY5-140" fmla="*/ 1148074 h 1178711"/>
              <a:gd name="connsiteX6-141" fmla="*/ 874131 w 1744811"/>
              <a:gd name="connsiteY6-142" fmla="*/ 1170377 h 1178711"/>
              <a:gd name="connsiteX7-143" fmla="*/ 673409 w 1744811"/>
              <a:gd name="connsiteY7-144" fmla="*/ 1153650 h 11787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744811" h="1178711">
                <a:moveTo>
                  <a:pt x="673409" y="1153650"/>
                </a:moveTo>
                <a:lnTo>
                  <a:pt x="26638" y="356338"/>
                </a:lnTo>
                <a:cubicBezTo>
                  <a:pt x="-30976" y="293148"/>
                  <a:pt x="17345" y="235533"/>
                  <a:pt x="54516" y="200221"/>
                </a:cubicBezTo>
                <a:cubicBezTo>
                  <a:pt x="541453" y="-84135"/>
                  <a:pt x="1229112" y="-78559"/>
                  <a:pt x="1716048" y="300582"/>
                </a:cubicBezTo>
                <a:cubicBezTo>
                  <a:pt x="1758794" y="345187"/>
                  <a:pt x="1751360" y="395367"/>
                  <a:pt x="1710472" y="434396"/>
                </a:cubicBezTo>
                <a:lnTo>
                  <a:pt x="1007945" y="1148074"/>
                </a:lnTo>
                <a:cubicBezTo>
                  <a:pt x="952189" y="1205689"/>
                  <a:pt x="918736" y="1162943"/>
                  <a:pt x="874131" y="1170377"/>
                </a:cubicBezTo>
                <a:cubicBezTo>
                  <a:pt x="807224" y="1136923"/>
                  <a:pt x="740316" y="1159226"/>
                  <a:pt x="673409" y="115365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3" name="任意多边形 12"/>
          <p:cNvSpPr/>
          <p:nvPr/>
        </p:nvSpPr>
        <p:spPr>
          <a:xfrm>
            <a:off x="3109326" y="2008903"/>
            <a:ext cx="1321362" cy="1996313"/>
          </a:xfrm>
          <a:custGeom>
            <a:avLst/>
            <a:gdLst>
              <a:gd name="connsiteX0" fmla="*/ 791736 w 903248"/>
              <a:gd name="connsiteY0" fmla="*/ 0 h 1828800"/>
              <a:gd name="connsiteX1" fmla="*/ 0 w 903248"/>
              <a:gd name="connsiteY1" fmla="*/ 802888 h 1828800"/>
              <a:gd name="connsiteX2" fmla="*/ 5575 w 903248"/>
              <a:gd name="connsiteY2" fmla="*/ 1098396 h 1828800"/>
              <a:gd name="connsiteX3" fmla="*/ 713678 w 903248"/>
              <a:gd name="connsiteY3" fmla="*/ 1828800 h 1828800"/>
              <a:gd name="connsiteX4" fmla="*/ 836341 w 903248"/>
              <a:gd name="connsiteY4" fmla="*/ 1806498 h 1828800"/>
              <a:gd name="connsiteX5" fmla="*/ 903248 w 903248"/>
              <a:gd name="connsiteY5" fmla="*/ 5576 h 1828800"/>
              <a:gd name="connsiteX6" fmla="*/ 791736 w 903248"/>
              <a:gd name="connsiteY6" fmla="*/ 0 h 1828800"/>
              <a:gd name="connsiteX0-1" fmla="*/ 791736 w 1136822"/>
              <a:gd name="connsiteY0-2" fmla="*/ 0 h 1828800"/>
              <a:gd name="connsiteX1-3" fmla="*/ 0 w 1136822"/>
              <a:gd name="connsiteY1-4" fmla="*/ 802888 h 1828800"/>
              <a:gd name="connsiteX2-5" fmla="*/ 5575 w 1136822"/>
              <a:gd name="connsiteY2-6" fmla="*/ 1098396 h 1828800"/>
              <a:gd name="connsiteX3-7" fmla="*/ 713678 w 1136822"/>
              <a:gd name="connsiteY3-8" fmla="*/ 1828800 h 1828800"/>
              <a:gd name="connsiteX4-9" fmla="*/ 836341 w 1136822"/>
              <a:gd name="connsiteY4-10" fmla="*/ 1806498 h 1828800"/>
              <a:gd name="connsiteX5-11" fmla="*/ 903248 w 1136822"/>
              <a:gd name="connsiteY5-12" fmla="*/ 5576 h 1828800"/>
              <a:gd name="connsiteX6-13" fmla="*/ 791736 w 1136822"/>
              <a:gd name="connsiteY6-14" fmla="*/ 0 h 1828800"/>
              <a:gd name="connsiteX0-15" fmla="*/ 791736 w 1224674"/>
              <a:gd name="connsiteY0-16" fmla="*/ 0 h 1828800"/>
              <a:gd name="connsiteX1-17" fmla="*/ 0 w 1224674"/>
              <a:gd name="connsiteY1-18" fmla="*/ 802888 h 1828800"/>
              <a:gd name="connsiteX2-19" fmla="*/ 5575 w 1224674"/>
              <a:gd name="connsiteY2-20" fmla="*/ 1098396 h 1828800"/>
              <a:gd name="connsiteX3-21" fmla="*/ 713678 w 1224674"/>
              <a:gd name="connsiteY3-22" fmla="*/ 1828800 h 1828800"/>
              <a:gd name="connsiteX4-23" fmla="*/ 836341 w 1224674"/>
              <a:gd name="connsiteY4-24" fmla="*/ 1806498 h 1828800"/>
              <a:gd name="connsiteX5-25" fmla="*/ 903248 w 1224674"/>
              <a:gd name="connsiteY5-26" fmla="*/ 5576 h 1828800"/>
              <a:gd name="connsiteX6-27" fmla="*/ 791736 w 1224674"/>
              <a:gd name="connsiteY6-28" fmla="*/ 0 h 1828800"/>
              <a:gd name="connsiteX0-29" fmla="*/ 791736 w 1224674"/>
              <a:gd name="connsiteY0-30" fmla="*/ 0 h 1830231"/>
              <a:gd name="connsiteX1-31" fmla="*/ 0 w 1224674"/>
              <a:gd name="connsiteY1-32" fmla="*/ 802888 h 1830231"/>
              <a:gd name="connsiteX2-33" fmla="*/ 5575 w 1224674"/>
              <a:gd name="connsiteY2-34" fmla="*/ 1098396 h 1830231"/>
              <a:gd name="connsiteX3-35" fmla="*/ 713678 w 1224674"/>
              <a:gd name="connsiteY3-36" fmla="*/ 1828800 h 1830231"/>
              <a:gd name="connsiteX4-37" fmla="*/ 836341 w 1224674"/>
              <a:gd name="connsiteY4-38" fmla="*/ 1806498 h 1830231"/>
              <a:gd name="connsiteX5-39" fmla="*/ 903248 w 1224674"/>
              <a:gd name="connsiteY5-40" fmla="*/ 5576 h 1830231"/>
              <a:gd name="connsiteX6-41" fmla="*/ 791736 w 1224674"/>
              <a:gd name="connsiteY6-42" fmla="*/ 0 h 1830231"/>
              <a:gd name="connsiteX0-43" fmla="*/ 791736 w 1224674"/>
              <a:gd name="connsiteY0-44" fmla="*/ 0 h 1848859"/>
              <a:gd name="connsiteX1-45" fmla="*/ 0 w 1224674"/>
              <a:gd name="connsiteY1-46" fmla="*/ 802888 h 1848859"/>
              <a:gd name="connsiteX2-47" fmla="*/ 5575 w 1224674"/>
              <a:gd name="connsiteY2-48" fmla="*/ 1098396 h 1848859"/>
              <a:gd name="connsiteX3-49" fmla="*/ 713678 w 1224674"/>
              <a:gd name="connsiteY3-50" fmla="*/ 1828800 h 1848859"/>
              <a:gd name="connsiteX4-51" fmla="*/ 836341 w 1224674"/>
              <a:gd name="connsiteY4-52" fmla="*/ 1806498 h 1848859"/>
              <a:gd name="connsiteX5-53" fmla="*/ 903248 w 1224674"/>
              <a:gd name="connsiteY5-54" fmla="*/ 5576 h 1848859"/>
              <a:gd name="connsiteX6-55" fmla="*/ 791736 w 1224674"/>
              <a:gd name="connsiteY6-56" fmla="*/ 0 h 1848859"/>
              <a:gd name="connsiteX0-57" fmla="*/ 815320 w 1248258"/>
              <a:gd name="connsiteY0-58" fmla="*/ 0 h 1848859"/>
              <a:gd name="connsiteX1-59" fmla="*/ 23584 w 1248258"/>
              <a:gd name="connsiteY1-60" fmla="*/ 802888 h 1848859"/>
              <a:gd name="connsiteX2-61" fmla="*/ 29159 w 1248258"/>
              <a:gd name="connsiteY2-62" fmla="*/ 1098396 h 1848859"/>
              <a:gd name="connsiteX3-63" fmla="*/ 737262 w 1248258"/>
              <a:gd name="connsiteY3-64" fmla="*/ 1828800 h 1848859"/>
              <a:gd name="connsiteX4-65" fmla="*/ 859925 w 1248258"/>
              <a:gd name="connsiteY4-66" fmla="*/ 1806498 h 1848859"/>
              <a:gd name="connsiteX5-67" fmla="*/ 926832 w 1248258"/>
              <a:gd name="connsiteY5-68" fmla="*/ 5576 h 1848859"/>
              <a:gd name="connsiteX6-69" fmla="*/ 815320 w 1248258"/>
              <a:gd name="connsiteY6-70" fmla="*/ 0 h 1848859"/>
              <a:gd name="connsiteX0-71" fmla="*/ 807953 w 1240891"/>
              <a:gd name="connsiteY0-72" fmla="*/ 0 h 1848859"/>
              <a:gd name="connsiteX1-73" fmla="*/ 16217 w 1240891"/>
              <a:gd name="connsiteY1-74" fmla="*/ 802888 h 1848859"/>
              <a:gd name="connsiteX2-75" fmla="*/ 21792 w 1240891"/>
              <a:gd name="connsiteY2-76" fmla="*/ 1098396 h 1848859"/>
              <a:gd name="connsiteX3-77" fmla="*/ 729895 w 1240891"/>
              <a:gd name="connsiteY3-78" fmla="*/ 1828800 h 1848859"/>
              <a:gd name="connsiteX4-79" fmla="*/ 852558 w 1240891"/>
              <a:gd name="connsiteY4-80" fmla="*/ 1806498 h 1848859"/>
              <a:gd name="connsiteX5-81" fmla="*/ 919465 w 1240891"/>
              <a:gd name="connsiteY5-82" fmla="*/ 5576 h 1848859"/>
              <a:gd name="connsiteX6-83" fmla="*/ 807953 w 1240891"/>
              <a:gd name="connsiteY6-84" fmla="*/ 0 h 1848859"/>
              <a:gd name="connsiteX0-85" fmla="*/ 807953 w 1240891"/>
              <a:gd name="connsiteY0-86" fmla="*/ 20494 h 1869353"/>
              <a:gd name="connsiteX1-87" fmla="*/ 16217 w 1240891"/>
              <a:gd name="connsiteY1-88" fmla="*/ 823382 h 1869353"/>
              <a:gd name="connsiteX2-89" fmla="*/ 21792 w 1240891"/>
              <a:gd name="connsiteY2-90" fmla="*/ 1118890 h 1869353"/>
              <a:gd name="connsiteX3-91" fmla="*/ 729895 w 1240891"/>
              <a:gd name="connsiteY3-92" fmla="*/ 1849294 h 1869353"/>
              <a:gd name="connsiteX4-93" fmla="*/ 852558 w 1240891"/>
              <a:gd name="connsiteY4-94" fmla="*/ 1826992 h 1869353"/>
              <a:gd name="connsiteX5-95" fmla="*/ 919465 w 1240891"/>
              <a:gd name="connsiteY5-96" fmla="*/ 26070 h 1869353"/>
              <a:gd name="connsiteX6-97" fmla="*/ 807953 w 1240891"/>
              <a:gd name="connsiteY6-98" fmla="*/ 20494 h 1869353"/>
              <a:gd name="connsiteX0-99" fmla="*/ 807953 w 1240891"/>
              <a:gd name="connsiteY0-100" fmla="*/ 25879 h 1874738"/>
              <a:gd name="connsiteX1-101" fmla="*/ 16217 w 1240891"/>
              <a:gd name="connsiteY1-102" fmla="*/ 828767 h 1874738"/>
              <a:gd name="connsiteX2-103" fmla="*/ 21792 w 1240891"/>
              <a:gd name="connsiteY2-104" fmla="*/ 1124275 h 1874738"/>
              <a:gd name="connsiteX3-105" fmla="*/ 729895 w 1240891"/>
              <a:gd name="connsiteY3-106" fmla="*/ 1854679 h 1874738"/>
              <a:gd name="connsiteX4-107" fmla="*/ 852558 w 1240891"/>
              <a:gd name="connsiteY4-108" fmla="*/ 1832377 h 1874738"/>
              <a:gd name="connsiteX5-109" fmla="*/ 919465 w 1240891"/>
              <a:gd name="connsiteY5-110" fmla="*/ 31455 h 1874738"/>
              <a:gd name="connsiteX6-111" fmla="*/ 807953 w 1240891"/>
              <a:gd name="connsiteY6-112" fmla="*/ 25879 h 18747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0891" h="1874738">
                <a:moveTo>
                  <a:pt x="807953" y="25879"/>
                </a:moveTo>
                <a:lnTo>
                  <a:pt x="16217" y="828767"/>
                </a:lnTo>
                <a:cubicBezTo>
                  <a:pt x="57104" y="1016480"/>
                  <a:pt x="-41397" y="1064801"/>
                  <a:pt x="21792" y="1124275"/>
                </a:cubicBezTo>
                <a:lnTo>
                  <a:pt x="729895" y="1854679"/>
                </a:lnTo>
                <a:cubicBezTo>
                  <a:pt x="770783" y="1891850"/>
                  <a:pt x="806095" y="1873265"/>
                  <a:pt x="852558" y="1832377"/>
                </a:cubicBezTo>
                <a:cubicBezTo>
                  <a:pt x="1220548" y="1583333"/>
                  <a:pt x="1471451" y="592733"/>
                  <a:pt x="919465" y="31455"/>
                </a:cubicBezTo>
                <a:cubicBezTo>
                  <a:pt x="887869" y="7293"/>
                  <a:pt x="850700" y="-22442"/>
                  <a:pt x="807953" y="25879"/>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任意多边形 13"/>
          <p:cNvSpPr/>
          <p:nvPr/>
        </p:nvSpPr>
        <p:spPr>
          <a:xfrm>
            <a:off x="2171639" y="3338878"/>
            <a:ext cx="1535481" cy="1316100"/>
          </a:xfrm>
          <a:custGeom>
            <a:avLst/>
            <a:gdLst>
              <a:gd name="connsiteX0" fmla="*/ 769434 w 1416205"/>
              <a:gd name="connsiteY0" fmla="*/ 0 h 1215483"/>
              <a:gd name="connsiteX1" fmla="*/ 1416205 w 1416205"/>
              <a:gd name="connsiteY1" fmla="*/ 646771 h 1215483"/>
              <a:gd name="connsiteX2" fmla="*/ 1221059 w 1416205"/>
              <a:gd name="connsiteY2" fmla="*/ 1115122 h 1215483"/>
              <a:gd name="connsiteX3" fmla="*/ 1137424 w 1416205"/>
              <a:gd name="connsiteY3" fmla="*/ 1215483 h 1215483"/>
              <a:gd name="connsiteX4" fmla="*/ 111512 w 1416205"/>
              <a:gd name="connsiteY4" fmla="*/ 1215483 h 1215483"/>
              <a:gd name="connsiteX5" fmla="*/ 0 w 1416205"/>
              <a:gd name="connsiteY5" fmla="*/ 1092820 h 1215483"/>
              <a:gd name="connsiteX6" fmla="*/ 613317 w 1416205"/>
              <a:gd name="connsiteY6" fmla="*/ 5576 h 1215483"/>
              <a:gd name="connsiteX7" fmla="*/ 769434 w 1416205"/>
              <a:gd name="connsiteY7" fmla="*/ 0 h 1215483"/>
              <a:gd name="connsiteX0-1" fmla="*/ 772739 w 1419510"/>
              <a:gd name="connsiteY0-2" fmla="*/ 0 h 1215483"/>
              <a:gd name="connsiteX1-3" fmla="*/ 1419510 w 1419510"/>
              <a:gd name="connsiteY1-4" fmla="*/ 646771 h 1215483"/>
              <a:gd name="connsiteX2-5" fmla="*/ 1224364 w 1419510"/>
              <a:gd name="connsiteY2-6" fmla="*/ 1115122 h 1215483"/>
              <a:gd name="connsiteX3-7" fmla="*/ 1140729 w 1419510"/>
              <a:gd name="connsiteY3-8" fmla="*/ 1215483 h 1215483"/>
              <a:gd name="connsiteX4-9" fmla="*/ 114817 w 1419510"/>
              <a:gd name="connsiteY4-10" fmla="*/ 1215483 h 1215483"/>
              <a:gd name="connsiteX5-11" fmla="*/ 3305 w 1419510"/>
              <a:gd name="connsiteY5-12" fmla="*/ 1092820 h 1215483"/>
              <a:gd name="connsiteX6-13" fmla="*/ 616622 w 1419510"/>
              <a:gd name="connsiteY6-14" fmla="*/ 5576 h 1215483"/>
              <a:gd name="connsiteX7-15" fmla="*/ 772739 w 1419510"/>
              <a:gd name="connsiteY7-16" fmla="*/ 0 h 1215483"/>
              <a:gd name="connsiteX0-17" fmla="*/ 774134 w 1420905"/>
              <a:gd name="connsiteY0-18" fmla="*/ 0 h 1215483"/>
              <a:gd name="connsiteX1-19" fmla="*/ 1420905 w 1420905"/>
              <a:gd name="connsiteY1-20" fmla="*/ 646771 h 1215483"/>
              <a:gd name="connsiteX2-21" fmla="*/ 1225759 w 1420905"/>
              <a:gd name="connsiteY2-22" fmla="*/ 1115122 h 1215483"/>
              <a:gd name="connsiteX3-23" fmla="*/ 1142124 w 1420905"/>
              <a:gd name="connsiteY3-24" fmla="*/ 1215483 h 1215483"/>
              <a:gd name="connsiteX4-25" fmla="*/ 116212 w 1420905"/>
              <a:gd name="connsiteY4-26" fmla="*/ 1215483 h 1215483"/>
              <a:gd name="connsiteX5-27" fmla="*/ 4700 w 1420905"/>
              <a:gd name="connsiteY5-28" fmla="*/ 1092820 h 1215483"/>
              <a:gd name="connsiteX6-29" fmla="*/ 618017 w 1420905"/>
              <a:gd name="connsiteY6-30" fmla="*/ 5576 h 1215483"/>
              <a:gd name="connsiteX7-31" fmla="*/ 774134 w 1420905"/>
              <a:gd name="connsiteY7-32" fmla="*/ 0 h 1215483"/>
              <a:gd name="connsiteX0-33" fmla="*/ 774134 w 1420905"/>
              <a:gd name="connsiteY0-34" fmla="*/ 8769 h 1224252"/>
              <a:gd name="connsiteX1-35" fmla="*/ 1420905 w 1420905"/>
              <a:gd name="connsiteY1-36" fmla="*/ 655540 h 1224252"/>
              <a:gd name="connsiteX2-37" fmla="*/ 1225759 w 1420905"/>
              <a:gd name="connsiteY2-38" fmla="*/ 1123891 h 1224252"/>
              <a:gd name="connsiteX3-39" fmla="*/ 1142124 w 1420905"/>
              <a:gd name="connsiteY3-40" fmla="*/ 1224252 h 1224252"/>
              <a:gd name="connsiteX4-41" fmla="*/ 116212 w 1420905"/>
              <a:gd name="connsiteY4-42" fmla="*/ 1224252 h 1224252"/>
              <a:gd name="connsiteX5-43" fmla="*/ 4700 w 1420905"/>
              <a:gd name="connsiteY5-44" fmla="*/ 1101589 h 1224252"/>
              <a:gd name="connsiteX6-45" fmla="*/ 618017 w 1420905"/>
              <a:gd name="connsiteY6-46" fmla="*/ 14345 h 1224252"/>
              <a:gd name="connsiteX7-47" fmla="*/ 774134 w 1420905"/>
              <a:gd name="connsiteY7-48" fmla="*/ 8769 h 1224252"/>
              <a:gd name="connsiteX0-49" fmla="*/ 774134 w 1420905"/>
              <a:gd name="connsiteY0-50" fmla="*/ 20467 h 1235950"/>
              <a:gd name="connsiteX1-51" fmla="*/ 1420905 w 1420905"/>
              <a:gd name="connsiteY1-52" fmla="*/ 667238 h 1235950"/>
              <a:gd name="connsiteX2-53" fmla="*/ 1225759 w 1420905"/>
              <a:gd name="connsiteY2-54" fmla="*/ 1135589 h 1235950"/>
              <a:gd name="connsiteX3-55" fmla="*/ 1142124 w 1420905"/>
              <a:gd name="connsiteY3-56" fmla="*/ 1235950 h 1235950"/>
              <a:gd name="connsiteX4-57" fmla="*/ 116212 w 1420905"/>
              <a:gd name="connsiteY4-58" fmla="*/ 1235950 h 1235950"/>
              <a:gd name="connsiteX5-59" fmla="*/ 4700 w 1420905"/>
              <a:gd name="connsiteY5-60" fmla="*/ 1113287 h 1235950"/>
              <a:gd name="connsiteX6-61" fmla="*/ 618017 w 1420905"/>
              <a:gd name="connsiteY6-62" fmla="*/ 26043 h 1235950"/>
              <a:gd name="connsiteX7-63" fmla="*/ 774134 w 1420905"/>
              <a:gd name="connsiteY7-64" fmla="*/ 20467 h 1235950"/>
              <a:gd name="connsiteX0-65" fmla="*/ 774134 w 1435161"/>
              <a:gd name="connsiteY0-66" fmla="*/ 20467 h 1235950"/>
              <a:gd name="connsiteX1-67" fmla="*/ 1420905 w 1435161"/>
              <a:gd name="connsiteY1-68" fmla="*/ 667238 h 1235950"/>
              <a:gd name="connsiteX2-69" fmla="*/ 1225759 w 1435161"/>
              <a:gd name="connsiteY2-70" fmla="*/ 1135589 h 1235950"/>
              <a:gd name="connsiteX3-71" fmla="*/ 1142124 w 1435161"/>
              <a:gd name="connsiteY3-72" fmla="*/ 1235950 h 1235950"/>
              <a:gd name="connsiteX4-73" fmla="*/ 116212 w 1435161"/>
              <a:gd name="connsiteY4-74" fmla="*/ 1235950 h 1235950"/>
              <a:gd name="connsiteX5-75" fmla="*/ 4700 w 1435161"/>
              <a:gd name="connsiteY5-76" fmla="*/ 1113287 h 1235950"/>
              <a:gd name="connsiteX6-77" fmla="*/ 618017 w 1435161"/>
              <a:gd name="connsiteY6-78" fmla="*/ 26043 h 1235950"/>
              <a:gd name="connsiteX7-79" fmla="*/ 774134 w 1435161"/>
              <a:gd name="connsiteY7-80" fmla="*/ 20467 h 1235950"/>
              <a:gd name="connsiteX0-81" fmla="*/ 774134 w 1433330"/>
              <a:gd name="connsiteY0-82" fmla="*/ 20467 h 1235950"/>
              <a:gd name="connsiteX1-83" fmla="*/ 1420905 w 1433330"/>
              <a:gd name="connsiteY1-84" fmla="*/ 667238 h 1235950"/>
              <a:gd name="connsiteX2-85" fmla="*/ 1225759 w 1433330"/>
              <a:gd name="connsiteY2-86" fmla="*/ 1135589 h 1235950"/>
              <a:gd name="connsiteX3-87" fmla="*/ 1142124 w 1433330"/>
              <a:gd name="connsiteY3-88" fmla="*/ 1235950 h 1235950"/>
              <a:gd name="connsiteX4-89" fmla="*/ 116212 w 1433330"/>
              <a:gd name="connsiteY4-90" fmla="*/ 1235950 h 1235950"/>
              <a:gd name="connsiteX5-91" fmla="*/ 4700 w 1433330"/>
              <a:gd name="connsiteY5-92" fmla="*/ 1113287 h 1235950"/>
              <a:gd name="connsiteX6-93" fmla="*/ 618017 w 1433330"/>
              <a:gd name="connsiteY6-94" fmla="*/ 26043 h 1235950"/>
              <a:gd name="connsiteX7-95" fmla="*/ 774134 w 1433330"/>
              <a:gd name="connsiteY7-96" fmla="*/ 20467 h 1235950"/>
              <a:gd name="connsiteX0-97" fmla="*/ 774134 w 1441970"/>
              <a:gd name="connsiteY0-98" fmla="*/ 20467 h 1235950"/>
              <a:gd name="connsiteX1-99" fmla="*/ 1420905 w 1441970"/>
              <a:gd name="connsiteY1-100" fmla="*/ 667238 h 1235950"/>
              <a:gd name="connsiteX2-101" fmla="*/ 1225759 w 1441970"/>
              <a:gd name="connsiteY2-102" fmla="*/ 1135589 h 1235950"/>
              <a:gd name="connsiteX3-103" fmla="*/ 1142124 w 1441970"/>
              <a:gd name="connsiteY3-104" fmla="*/ 1235950 h 1235950"/>
              <a:gd name="connsiteX4-105" fmla="*/ 116212 w 1441970"/>
              <a:gd name="connsiteY4-106" fmla="*/ 1235950 h 1235950"/>
              <a:gd name="connsiteX5-107" fmla="*/ 4700 w 1441970"/>
              <a:gd name="connsiteY5-108" fmla="*/ 1113287 h 1235950"/>
              <a:gd name="connsiteX6-109" fmla="*/ 618017 w 1441970"/>
              <a:gd name="connsiteY6-110" fmla="*/ 26043 h 1235950"/>
              <a:gd name="connsiteX7-111" fmla="*/ 774134 w 1441970"/>
              <a:gd name="connsiteY7-112" fmla="*/ 20467 h 1235950"/>
              <a:gd name="connsiteX0-113" fmla="*/ 774134 w 1441970"/>
              <a:gd name="connsiteY0-114" fmla="*/ 20467 h 1235950"/>
              <a:gd name="connsiteX1-115" fmla="*/ 1420905 w 1441970"/>
              <a:gd name="connsiteY1-116" fmla="*/ 667238 h 1235950"/>
              <a:gd name="connsiteX2-117" fmla="*/ 1225759 w 1441970"/>
              <a:gd name="connsiteY2-118" fmla="*/ 1135589 h 1235950"/>
              <a:gd name="connsiteX3-119" fmla="*/ 1142124 w 1441970"/>
              <a:gd name="connsiteY3-120" fmla="*/ 1235950 h 1235950"/>
              <a:gd name="connsiteX4-121" fmla="*/ 116212 w 1441970"/>
              <a:gd name="connsiteY4-122" fmla="*/ 1235950 h 1235950"/>
              <a:gd name="connsiteX5-123" fmla="*/ 4700 w 1441970"/>
              <a:gd name="connsiteY5-124" fmla="*/ 1113287 h 1235950"/>
              <a:gd name="connsiteX6-125" fmla="*/ 618017 w 1441970"/>
              <a:gd name="connsiteY6-126" fmla="*/ 26043 h 1235950"/>
              <a:gd name="connsiteX7-127" fmla="*/ 774134 w 1441970"/>
              <a:gd name="connsiteY7-128" fmla="*/ 20467 h 1235950"/>
              <a:gd name="connsiteX0-129" fmla="*/ 774134 w 1441970"/>
              <a:gd name="connsiteY0-130" fmla="*/ 20467 h 1235950"/>
              <a:gd name="connsiteX1-131" fmla="*/ 1420905 w 1441970"/>
              <a:gd name="connsiteY1-132" fmla="*/ 667238 h 1235950"/>
              <a:gd name="connsiteX2-133" fmla="*/ 1225759 w 1441970"/>
              <a:gd name="connsiteY2-134" fmla="*/ 1135589 h 1235950"/>
              <a:gd name="connsiteX3-135" fmla="*/ 1142124 w 1441970"/>
              <a:gd name="connsiteY3-136" fmla="*/ 1235950 h 1235950"/>
              <a:gd name="connsiteX4-137" fmla="*/ 116212 w 1441970"/>
              <a:gd name="connsiteY4-138" fmla="*/ 1235950 h 1235950"/>
              <a:gd name="connsiteX5-139" fmla="*/ 4700 w 1441970"/>
              <a:gd name="connsiteY5-140" fmla="*/ 1113287 h 1235950"/>
              <a:gd name="connsiteX6-141" fmla="*/ 618017 w 1441970"/>
              <a:gd name="connsiteY6-142" fmla="*/ 26043 h 1235950"/>
              <a:gd name="connsiteX7-143" fmla="*/ 774134 w 1441970"/>
              <a:gd name="connsiteY7-144" fmla="*/ 20467 h 1235950"/>
              <a:gd name="connsiteX0-145" fmla="*/ 774134 w 1441970"/>
              <a:gd name="connsiteY0-146" fmla="*/ 20467 h 1235950"/>
              <a:gd name="connsiteX1-147" fmla="*/ 1420905 w 1441970"/>
              <a:gd name="connsiteY1-148" fmla="*/ 667238 h 1235950"/>
              <a:gd name="connsiteX2-149" fmla="*/ 1225759 w 1441970"/>
              <a:gd name="connsiteY2-150" fmla="*/ 1135589 h 1235950"/>
              <a:gd name="connsiteX3-151" fmla="*/ 1142124 w 1441970"/>
              <a:gd name="connsiteY3-152" fmla="*/ 1235950 h 1235950"/>
              <a:gd name="connsiteX4-153" fmla="*/ 116212 w 1441970"/>
              <a:gd name="connsiteY4-154" fmla="*/ 1235950 h 1235950"/>
              <a:gd name="connsiteX5-155" fmla="*/ 4700 w 1441970"/>
              <a:gd name="connsiteY5-156" fmla="*/ 1113287 h 1235950"/>
              <a:gd name="connsiteX6-157" fmla="*/ 618017 w 1441970"/>
              <a:gd name="connsiteY6-158" fmla="*/ 26043 h 1235950"/>
              <a:gd name="connsiteX7-159" fmla="*/ 774134 w 1441970"/>
              <a:gd name="connsiteY7-160" fmla="*/ 20467 h 1235950"/>
              <a:gd name="connsiteX0-161" fmla="*/ 774134 w 1441970"/>
              <a:gd name="connsiteY0-162" fmla="*/ 20467 h 1235950"/>
              <a:gd name="connsiteX1-163" fmla="*/ 1420905 w 1441970"/>
              <a:gd name="connsiteY1-164" fmla="*/ 667238 h 1235950"/>
              <a:gd name="connsiteX2-165" fmla="*/ 1225759 w 1441970"/>
              <a:gd name="connsiteY2-166" fmla="*/ 1135589 h 1235950"/>
              <a:gd name="connsiteX3-167" fmla="*/ 1142124 w 1441970"/>
              <a:gd name="connsiteY3-168" fmla="*/ 1235950 h 1235950"/>
              <a:gd name="connsiteX4-169" fmla="*/ 116212 w 1441970"/>
              <a:gd name="connsiteY4-170" fmla="*/ 1235950 h 1235950"/>
              <a:gd name="connsiteX5-171" fmla="*/ 4700 w 1441970"/>
              <a:gd name="connsiteY5-172" fmla="*/ 1113287 h 1235950"/>
              <a:gd name="connsiteX6-173" fmla="*/ 618017 w 1441970"/>
              <a:gd name="connsiteY6-174" fmla="*/ 26043 h 1235950"/>
              <a:gd name="connsiteX7-175" fmla="*/ 774134 w 1441970"/>
              <a:gd name="connsiteY7-176" fmla="*/ 20467 h 1235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441970" h="1235950">
                <a:moveTo>
                  <a:pt x="774134" y="20467"/>
                </a:moveTo>
                <a:lnTo>
                  <a:pt x="1420905" y="667238"/>
                </a:lnTo>
                <a:cubicBezTo>
                  <a:pt x="1517549" y="762022"/>
                  <a:pt x="1251779" y="879111"/>
                  <a:pt x="1225759" y="1135589"/>
                </a:cubicBezTo>
                <a:cubicBezTo>
                  <a:pt x="1225759" y="1180194"/>
                  <a:pt x="1197880" y="1224798"/>
                  <a:pt x="1142124" y="1235950"/>
                </a:cubicBezTo>
                <a:lnTo>
                  <a:pt x="116212" y="1235950"/>
                </a:lnTo>
                <a:cubicBezTo>
                  <a:pt x="23284" y="1228516"/>
                  <a:pt x="8418" y="1182053"/>
                  <a:pt x="4700" y="1113287"/>
                </a:cubicBezTo>
                <a:cubicBezTo>
                  <a:pt x="-41764" y="315974"/>
                  <a:pt x="263036" y="187736"/>
                  <a:pt x="618017" y="26043"/>
                </a:cubicBezTo>
                <a:cubicBezTo>
                  <a:pt x="670056" y="-3694"/>
                  <a:pt x="727671" y="-11128"/>
                  <a:pt x="774134" y="2046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8478F"/>
              </a:solidFill>
              <a:latin typeface="Open Sans" panose="020B0606030504020204" pitchFamily="34" charset="0"/>
              <a:cs typeface="Open Sans" panose="020B0606030504020204" pitchFamily="34" charset="0"/>
            </a:endParaRPr>
          </a:p>
        </p:txBody>
      </p:sp>
      <p:sp>
        <p:nvSpPr>
          <p:cNvPr id="19" name="椭圆 18"/>
          <p:cNvSpPr/>
          <p:nvPr/>
        </p:nvSpPr>
        <p:spPr>
          <a:xfrm>
            <a:off x="1981261" y="4833094"/>
            <a:ext cx="1703429" cy="1703429"/>
          </a:xfrm>
          <a:prstGeom prst="ellipse">
            <a:avLst/>
          </a:prstGeom>
          <a:gradFill>
            <a:gsLst>
              <a:gs pos="100000">
                <a:srgbClr val="18478F"/>
              </a:gs>
              <a:gs pos="0">
                <a:srgbClr val="238DED"/>
              </a:gs>
            </a:gsLst>
            <a:lin ang="72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7"/>
          <p:cNvSpPr>
            <a:spLocks noEditPoints="1"/>
          </p:cNvSpPr>
          <p:nvPr/>
        </p:nvSpPr>
        <p:spPr bwMode="auto">
          <a:xfrm>
            <a:off x="2459513" y="5303421"/>
            <a:ext cx="746924" cy="728854"/>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477302" y="2503075"/>
            <a:ext cx="3925778" cy="1076325"/>
          </a:xfrm>
          <a:prstGeom prst="rect">
            <a:avLst/>
          </a:prstGeom>
        </p:spPr>
        <p:txBody>
          <a:bodyPr wrap="square">
            <a:spAutoFit/>
          </a:bodyPr>
          <a:lstStyle/>
          <a:p>
            <a:pPr>
              <a:lnSpc>
                <a:spcPct val="200000"/>
              </a:lnSpc>
            </a:pPr>
            <a:r>
              <a:rPr lang="zh-CN" altLang="en-US" sz="24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问题</a:t>
            </a:r>
            <a:endParaRPr lang="en-US" sz="16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sz="1600" dirty="0" smtClean="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那么这个关键环节指的是什么呢？</a:t>
            </a:r>
            <a:endParaRPr lang="zh-CN" sz="16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8" name="矩形 7"/>
          <p:cNvSpPr/>
          <p:nvPr userDrawn="1"/>
        </p:nvSpPr>
        <p:spPr>
          <a:xfrm>
            <a:off x="1727200" y="436245"/>
            <a:ext cx="3966210" cy="460375"/>
          </a:xfrm>
          <a:prstGeom prst="rect">
            <a:avLst/>
          </a:prstGeom>
        </p:spPr>
        <p:txBody>
          <a:bodyPr wrap="square">
            <a:spAutoFit/>
          </a:bodyPr>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提问</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0" presetClass="entr" presetSubtype="0" decel="100000" fill="hold" grpId="0" nodeType="withEffect">
                                  <p:stCondLst>
                                    <p:cond delay="20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strVal val="#ppt_w+.3"/>
                                          </p:val>
                                        </p:tav>
                                        <p:tav tm="100000">
                                          <p:val>
                                            <p:strVal val="#ppt_w"/>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animEffect transition="in" filter="fade">
                                      <p:cBhvr>
                                        <p:cTn id="19" dur="1000"/>
                                        <p:tgtEl>
                                          <p:spTgt spid="13"/>
                                        </p:tgtEl>
                                      </p:cBhvr>
                                    </p:animEffect>
                                  </p:childTnLst>
                                </p:cTn>
                              </p:par>
                              <p:par>
                                <p:cTn id="20" presetID="50" presetClass="entr" presetSubtype="0" decel="100000" fill="hold" grpId="0" nodeType="withEffect">
                                  <p:stCondLst>
                                    <p:cond delay="2000"/>
                                  </p:stCondLst>
                                  <p:childTnLst>
                                    <p:set>
                                      <p:cBhvr>
                                        <p:cTn id="21" dur="1" fill="hold">
                                          <p:stCondLst>
                                            <p:cond delay="0"/>
                                          </p:stCondLst>
                                        </p:cTn>
                                        <p:tgtEl>
                                          <p:spTgt spid="14"/>
                                        </p:tgtEl>
                                        <p:attrNameLst>
                                          <p:attrName>style.visibility</p:attrName>
                                        </p:attrNameLst>
                                      </p:cBhvr>
                                      <p:to>
                                        <p:strVal val="visible"/>
                                      </p:to>
                                    </p:set>
                                    <p:anim calcmode="lin" valueType="num">
                                      <p:cBhvr>
                                        <p:cTn id="22" dur="1000" fill="hold"/>
                                        <p:tgtEl>
                                          <p:spTgt spid="14"/>
                                        </p:tgtEl>
                                        <p:attrNameLst>
                                          <p:attrName>ppt_w</p:attrName>
                                        </p:attrNameLst>
                                      </p:cBhvr>
                                      <p:tavLst>
                                        <p:tav tm="0">
                                          <p:val>
                                            <p:strVal val="#ppt_w+.3"/>
                                          </p:val>
                                        </p:tav>
                                        <p:tav tm="100000">
                                          <p:val>
                                            <p:strVal val="#ppt_w"/>
                                          </p:val>
                                        </p:tav>
                                      </p:tavLst>
                                    </p:anim>
                                    <p:anim calcmode="lin" valueType="num">
                                      <p:cBhvr>
                                        <p:cTn id="23" dur="1000" fill="hold"/>
                                        <p:tgtEl>
                                          <p:spTgt spid="14"/>
                                        </p:tgtEl>
                                        <p:attrNameLst>
                                          <p:attrName>ppt_h</p:attrName>
                                        </p:attrNameLst>
                                      </p:cBhvr>
                                      <p:tavLst>
                                        <p:tav tm="0">
                                          <p:val>
                                            <p:strVal val="#ppt_h"/>
                                          </p:val>
                                        </p:tav>
                                        <p:tav tm="100000">
                                          <p:val>
                                            <p:strVal val="#ppt_h"/>
                                          </p:val>
                                        </p:tav>
                                      </p:tavLst>
                                    </p:anim>
                                    <p:animEffect transition="in" filter="fade">
                                      <p:cBhvr>
                                        <p:cTn id="24" dur="1000"/>
                                        <p:tgtEl>
                                          <p:spTgt spid="14"/>
                                        </p:tgtEl>
                                      </p:cBhvr>
                                    </p:animEffect>
                                  </p:childTnLst>
                                </p:cTn>
                              </p:par>
                              <p:par>
                                <p:cTn id="25" presetID="50" presetClass="entr" presetSubtype="0" decel="100000" fill="hold" grpId="0" nodeType="withEffect">
                                  <p:stCondLst>
                                    <p:cond delay="200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3" presetClass="entr" presetSubtype="16" fill="hold" grpId="0" nodeType="withEffect">
                                  <p:stCondLst>
                                    <p:cond delay="225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22" presetClass="entr" presetSubtype="2" fill="hold" grpId="0" nodeType="withEffect">
                                  <p:stCondLst>
                                    <p:cond delay="225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1000"/>
                                        <p:tgtEl>
                                          <p:spTgt spid="30"/>
                                        </p:tgtEl>
                                      </p:cBhvr>
                                    </p:animEffect>
                                  </p:childTnLst>
                                </p:cTn>
                              </p:par>
                              <p:par>
                                <p:cTn id="38" presetID="41" presetClass="entr" presetSubtype="0" fill="hold" grpId="0" nodeType="withEffect">
                                  <p:stCondLst>
                                    <p:cond delay="500"/>
                                  </p:stCondLst>
                                  <p:iterate type="lt">
                                    <p:tmPct val="10000"/>
                                  </p:iterate>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8"/>
                                        </p:tgtEl>
                                        <p:attrNameLst>
                                          <p:attrName>ppt_y</p:attrName>
                                        </p:attrNameLst>
                                      </p:cBhvr>
                                      <p:tavLst>
                                        <p:tav tm="0">
                                          <p:val>
                                            <p:strVal val="#ppt_y"/>
                                          </p:val>
                                        </p:tav>
                                        <p:tav tm="100000">
                                          <p:val>
                                            <p:strVal val="#ppt_y"/>
                                          </p:val>
                                        </p:tav>
                                      </p:tavLst>
                                    </p:anim>
                                    <p:anim calcmode="lin" valueType="num">
                                      <p:cBhvr>
                                        <p:cTn id="42"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bldLvl="0" animBg="1"/>
      <p:bldP spid="14" grpId="0" bldLvl="0" animBg="1"/>
      <p:bldP spid="19" grpId="0" bldLvl="0" animBg="1"/>
      <p:bldP spid="20" grpId="0" bldLvl="0" animBg="1"/>
      <p:bldP spid="30"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338185" y="1579245"/>
            <a:ext cx="3164205" cy="645160"/>
          </a:xfrm>
          <a:prstGeom prst="rect">
            <a:avLst/>
          </a:prstGeom>
        </p:spPr>
        <p:txBody>
          <a:bodyPr wrap="square">
            <a:spAutoFit/>
          </a:bodyPr>
          <a:lstStyle/>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利用故事情节或场景剧本来设想理想的用户交互过程</a:t>
            </a:r>
            <a:r>
              <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14" name="矩形 13"/>
          <p:cNvSpPr/>
          <p:nvPr/>
        </p:nvSpPr>
        <p:spPr>
          <a:xfrm>
            <a:off x="8338185" y="2955925"/>
            <a:ext cx="3164205" cy="368300"/>
          </a:xfrm>
          <a:prstGeom prst="rect">
            <a:avLst/>
          </a:prstGeom>
        </p:spPr>
        <p:txBody>
          <a:bodyPr wrap="square">
            <a:spAutoFit/>
          </a:bodyPr>
          <a:lstStyle/>
          <a:p>
            <a:r>
              <a:rPr lang="en-US" altLang="zh-CN"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运用场景剧本提取设计需求</a:t>
            </a:r>
            <a:r>
              <a:rPr lang="zh-CN" altLang="en-US"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lang="zh-CN" altLang="en-US"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21" name="矩形 20"/>
          <p:cNvSpPr/>
          <p:nvPr/>
        </p:nvSpPr>
        <p:spPr>
          <a:xfrm>
            <a:off x="8338185" y="4078605"/>
            <a:ext cx="3164205" cy="645160"/>
          </a:xfrm>
          <a:prstGeom prst="rect">
            <a:avLst/>
          </a:prstGeom>
        </p:spPr>
        <p:txBody>
          <a:bodyPr wrap="square">
            <a:spAutoFit/>
          </a:bodyPr>
          <a:lstStyle/>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依次使用这些需求来定义产品的基本交互需要</a:t>
            </a:r>
            <a:r>
              <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28" name="矩形 27"/>
          <p:cNvSpPr/>
          <p:nvPr/>
        </p:nvSpPr>
        <p:spPr>
          <a:xfrm>
            <a:off x="8338185" y="5349240"/>
            <a:ext cx="3164205" cy="645160"/>
          </a:xfrm>
          <a:prstGeom prst="rect">
            <a:avLst/>
          </a:prstGeom>
        </p:spPr>
        <p:txBody>
          <a:bodyPr wrap="square">
            <a:spAutoFit/>
          </a:bodyPr>
          <a:lstStyle/>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在这个框架中不断增加设计细节</a:t>
            </a:r>
            <a:r>
              <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30" name="椭圆 29"/>
          <p:cNvSpPr/>
          <p:nvPr/>
        </p:nvSpPr>
        <p:spPr>
          <a:xfrm>
            <a:off x="7278531" y="1556937"/>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7278531" y="2786246"/>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278531" y="4056952"/>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椭圆 32"/>
          <p:cNvSpPr/>
          <p:nvPr/>
        </p:nvSpPr>
        <p:spPr>
          <a:xfrm>
            <a:off x="7283270" y="5327658"/>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矩形 66"/>
          <p:cNvSpPr/>
          <p:nvPr/>
        </p:nvSpPr>
        <p:spPr>
          <a:xfrm>
            <a:off x="7163229" y="4201081"/>
            <a:ext cx="897143" cy="398780"/>
          </a:xfrm>
          <a:prstGeom prst="rect">
            <a:avLst/>
          </a:prstGeom>
          <a:effectLst/>
        </p:spPr>
        <p:txBody>
          <a:bodyPr wrap="square">
            <a:spAutoFit/>
          </a:bodyPr>
          <a:lstStyle/>
          <a:p>
            <a:pPr algn="ctr"/>
            <a:r>
              <a:rPr lang="en-US" altLang="zh-CN" sz="2000" b="1" dirty="0">
                <a:solidFill>
                  <a:srgbClr val="18478F"/>
                </a:solidFill>
                <a:latin typeface="Dotum" panose="020B0600000101010101" pitchFamily="34" charset="-127"/>
                <a:ea typeface="Dotum" panose="020B0600000101010101" pitchFamily="34" charset="-127"/>
              </a:rPr>
              <a:t>3</a:t>
            </a:r>
            <a:endParaRPr lang="zh-CN" altLang="en-US" sz="2000" b="1" dirty="0">
              <a:solidFill>
                <a:srgbClr val="18478F"/>
              </a:solidFill>
              <a:latin typeface="Dotum" panose="020B0600000101010101" pitchFamily="34" charset="-127"/>
              <a:ea typeface="Dotum" panose="020B0600000101010101" pitchFamily="34" charset="-127"/>
            </a:endParaRPr>
          </a:p>
        </p:txBody>
      </p:sp>
      <p:sp>
        <p:nvSpPr>
          <p:cNvPr id="68" name="矩形 67"/>
          <p:cNvSpPr/>
          <p:nvPr/>
        </p:nvSpPr>
        <p:spPr>
          <a:xfrm>
            <a:off x="7174779" y="1702745"/>
            <a:ext cx="897143" cy="398780"/>
          </a:xfrm>
          <a:prstGeom prst="rect">
            <a:avLst/>
          </a:prstGeom>
          <a:effectLst/>
        </p:spPr>
        <p:txBody>
          <a:bodyPr wrap="square">
            <a:spAutoFit/>
          </a:bodyPr>
          <a:lstStyle/>
          <a:p>
            <a:pPr algn="ctr"/>
            <a:r>
              <a:rPr lang="en-US" altLang="zh-CN" sz="2000" b="1" dirty="0">
                <a:solidFill>
                  <a:srgbClr val="18478F"/>
                </a:solidFill>
                <a:latin typeface="Dotum" panose="020B0600000101010101" pitchFamily="34" charset="-127"/>
                <a:ea typeface="Dotum" panose="020B0600000101010101" pitchFamily="34" charset="-127"/>
              </a:rPr>
              <a:t>1</a:t>
            </a:r>
            <a:endParaRPr lang="zh-CN" altLang="en-US" sz="2000" b="1" dirty="0">
              <a:solidFill>
                <a:srgbClr val="18478F"/>
              </a:solidFill>
              <a:latin typeface="Dotum" panose="020B0600000101010101" pitchFamily="34" charset="-127"/>
              <a:ea typeface="Dotum" panose="020B0600000101010101" pitchFamily="34" charset="-127"/>
            </a:endParaRPr>
          </a:p>
        </p:txBody>
      </p:sp>
      <p:sp>
        <p:nvSpPr>
          <p:cNvPr id="69" name="矩形 68"/>
          <p:cNvSpPr/>
          <p:nvPr/>
        </p:nvSpPr>
        <p:spPr>
          <a:xfrm>
            <a:off x="7202017" y="2940730"/>
            <a:ext cx="897143" cy="398780"/>
          </a:xfrm>
          <a:prstGeom prst="rect">
            <a:avLst/>
          </a:prstGeom>
          <a:effectLst/>
        </p:spPr>
        <p:txBody>
          <a:bodyPr wrap="square">
            <a:spAutoFit/>
          </a:bodyPr>
          <a:lstStyle/>
          <a:p>
            <a:pPr algn="ctr"/>
            <a:r>
              <a:rPr lang="en-US" altLang="zh-CN" sz="2000" b="1" dirty="0">
                <a:solidFill>
                  <a:srgbClr val="18478F"/>
                </a:solidFill>
                <a:latin typeface="Dotum" panose="020B0600000101010101" pitchFamily="34" charset="-127"/>
                <a:ea typeface="Dotum" panose="020B0600000101010101" pitchFamily="34" charset="-127"/>
              </a:rPr>
              <a:t>2</a:t>
            </a:r>
            <a:endParaRPr lang="zh-CN" altLang="en-US" sz="2000" b="1" dirty="0">
              <a:solidFill>
                <a:srgbClr val="18478F"/>
              </a:solidFill>
              <a:latin typeface="Dotum" panose="020B0600000101010101" pitchFamily="34" charset="-127"/>
              <a:ea typeface="Dotum" panose="020B0600000101010101" pitchFamily="34" charset="-127"/>
            </a:endParaRPr>
          </a:p>
        </p:txBody>
      </p:sp>
      <p:sp>
        <p:nvSpPr>
          <p:cNvPr id="70" name="矩形 69"/>
          <p:cNvSpPr/>
          <p:nvPr/>
        </p:nvSpPr>
        <p:spPr>
          <a:xfrm>
            <a:off x="7213734" y="5477928"/>
            <a:ext cx="897143" cy="398780"/>
          </a:xfrm>
          <a:prstGeom prst="rect">
            <a:avLst/>
          </a:prstGeom>
          <a:effectLst/>
        </p:spPr>
        <p:txBody>
          <a:bodyPr wrap="square">
            <a:spAutoFit/>
          </a:bodyPr>
          <a:lstStyle/>
          <a:p>
            <a:pPr algn="ctr"/>
            <a:r>
              <a:rPr lang="en-US" altLang="zh-CN" sz="2000" b="1" dirty="0">
                <a:solidFill>
                  <a:srgbClr val="18478F"/>
                </a:solidFill>
                <a:latin typeface="Dotum" panose="020B0600000101010101" pitchFamily="34" charset="-127"/>
                <a:ea typeface="Dotum" panose="020B0600000101010101" pitchFamily="34" charset="-127"/>
              </a:rPr>
              <a:t>4</a:t>
            </a:r>
            <a:endParaRPr lang="zh-CN" altLang="en-US" sz="2000" b="1" dirty="0">
              <a:solidFill>
                <a:srgbClr val="18478F"/>
              </a:solidFill>
              <a:latin typeface="Dotum" panose="020B0600000101010101" pitchFamily="34" charset="-127"/>
              <a:ea typeface="Dotum" panose="020B0600000101010101" pitchFamily="34" charset="-127"/>
            </a:endParaRPr>
          </a:p>
        </p:txBody>
      </p:sp>
      <p:grpSp>
        <p:nvGrpSpPr>
          <p:cNvPr id="74" name="组合 73"/>
          <p:cNvGrpSpPr/>
          <p:nvPr/>
        </p:nvGrpSpPr>
        <p:grpSpPr>
          <a:xfrm>
            <a:off x="735965" y="2341880"/>
            <a:ext cx="5923280" cy="1859446"/>
            <a:chOff x="2399" y="3050"/>
            <a:chExt cx="6677" cy="2051"/>
          </a:xfrm>
        </p:grpSpPr>
        <p:sp>
          <p:nvSpPr>
            <p:cNvPr id="17" name="Freeform 5"/>
            <p:cNvSpPr/>
            <p:nvPr/>
          </p:nvSpPr>
          <p:spPr bwMode="auto">
            <a:xfrm>
              <a:off x="2399" y="3050"/>
              <a:ext cx="2769" cy="2051"/>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18" name="Freeform 6"/>
            <p:cNvSpPr/>
            <p:nvPr/>
          </p:nvSpPr>
          <p:spPr bwMode="auto">
            <a:xfrm>
              <a:off x="4514" y="3050"/>
              <a:ext cx="4562" cy="2051"/>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p>
              <a:endParaRPr lang="zh-CN" altLang="en-US"/>
            </a:p>
          </p:txBody>
        </p:sp>
        <p:grpSp>
          <p:nvGrpSpPr>
            <p:cNvPr id="24" name="组合 23"/>
            <p:cNvGrpSpPr/>
            <p:nvPr/>
          </p:nvGrpSpPr>
          <p:grpSpPr>
            <a:xfrm>
              <a:off x="3056" y="3642"/>
              <a:ext cx="727" cy="867"/>
              <a:chOff x="689553" y="1041991"/>
              <a:chExt cx="461652" cy="550860"/>
            </a:xfrm>
            <a:gradFill>
              <a:gsLst>
                <a:gs pos="100000">
                  <a:srgbClr val="18478F"/>
                </a:gs>
                <a:gs pos="0">
                  <a:srgbClr val="238DED"/>
                </a:gs>
              </a:gsLst>
              <a:lin ang="7200000" scaled="0"/>
            </a:gradFill>
          </p:grpSpPr>
          <p:sp>
            <p:nvSpPr>
              <p:cNvPr id="25"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6"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71" name="矩形 70"/>
            <p:cNvSpPr/>
            <p:nvPr/>
          </p:nvSpPr>
          <p:spPr>
            <a:xfrm>
              <a:off x="5475" y="3099"/>
              <a:ext cx="3377" cy="2002"/>
            </a:xfrm>
            <a:prstGeom prst="rect">
              <a:avLst/>
            </a:prstGeom>
          </p:spPr>
          <p:txBody>
            <a:bodyPr wrap="square">
              <a:spAutoFit/>
            </a:bodyPr>
            <a:p>
              <a:r>
                <a:rPr sz="1600" dirty="0">
                  <a:solidFill>
                    <a:schemeClr val="bg1"/>
                  </a:solidFill>
                  <a:latin typeface="微软雅黑" panose="020B0503020204020204" pitchFamily="34" charset="-122"/>
                  <a:cs typeface="Segoe UI Semilight" panose="020B0402040204020203" pitchFamily="34" charset="0"/>
                  <a:sym typeface="+mn-ea"/>
                </a:rPr>
                <a:t>本章讲解弥合研究与设计之间鸿沟的过程的前半部分。这里采用的一系列技巧均以人物模 型为主角。这些技巧以</a:t>
              </a:r>
              <a:r>
                <a:rPr sz="1600" dirty="0">
                  <a:solidFill>
                    <a:srgbClr val="FF0000"/>
                  </a:solidFill>
                  <a:latin typeface="微软雅黑" panose="020B0503020204020204" pitchFamily="34" charset="-122"/>
                  <a:cs typeface="Segoe UI Semilight" panose="020B0402040204020203" pitchFamily="34" charset="0"/>
                  <a:sym typeface="+mn-ea"/>
                </a:rPr>
                <a:t>迭代</a:t>
              </a:r>
              <a:r>
                <a:rPr sz="1600" dirty="0">
                  <a:solidFill>
                    <a:schemeClr val="bg1"/>
                  </a:solidFill>
                  <a:latin typeface="微软雅黑" panose="020B0503020204020204" pitchFamily="34" charset="-122"/>
                  <a:cs typeface="Segoe UI Semilight" panose="020B0402040204020203" pitchFamily="34" charset="0"/>
                  <a:sym typeface="+mn-ea"/>
                </a:rPr>
                <a:t>、</a:t>
              </a:r>
              <a:r>
                <a:rPr sz="1600" dirty="0">
                  <a:solidFill>
                    <a:srgbClr val="FF0000"/>
                  </a:solidFill>
                  <a:latin typeface="微软雅黑" panose="020B0503020204020204" pitchFamily="34" charset="-122"/>
                  <a:cs typeface="Segoe UI Semilight" panose="020B0402040204020203" pitchFamily="34" charset="0"/>
                  <a:sym typeface="+mn-ea"/>
                </a:rPr>
                <a:t>可重复</a:t>
              </a:r>
              <a:r>
                <a:rPr sz="1600" dirty="0">
                  <a:solidFill>
                    <a:schemeClr val="bg1"/>
                  </a:solidFill>
                  <a:latin typeface="微软雅黑" panose="020B0503020204020204" pitchFamily="34" charset="-122"/>
                  <a:cs typeface="Segoe UI Semilight" panose="020B0402040204020203" pitchFamily="34" charset="0"/>
                  <a:sym typeface="+mn-ea"/>
                </a:rPr>
                <a:t>和</a:t>
              </a:r>
              <a:r>
                <a:rPr sz="1600" dirty="0">
                  <a:solidFill>
                    <a:srgbClr val="FF0000"/>
                  </a:solidFill>
                  <a:latin typeface="微软雅黑" panose="020B0503020204020204" pitchFamily="34" charset="-122"/>
                  <a:cs typeface="Segoe UI Semilight" panose="020B0402040204020203" pitchFamily="34" charset="0"/>
                  <a:sym typeface="+mn-ea"/>
                </a:rPr>
                <a:t>可测试</a:t>
              </a:r>
              <a:r>
                <a:rPr sz="1600" dirty="0">
                  <a:solidFill>
                    <a:schemeClr val="bg1"/>
                  </a:solidFill>
                  <a:latin typeface="微软雅黑" panose="020B0503020204020204" pitchFamily="34" charset="-122"/>
                  <a:cs typeface="Segoe UI Semilight" panose="020B0402040204020203" pitchFamily="34" charset="0"/>
                  <a:sym typeface="+mn-ea"/>
                </a:rPr>
                <a:t>的方式迅速推出设计方案。这一过程包含四个主要活动</a:t>
              </a:r>
              <a:r>
                <a:rPr lang="zh-CN" sz="1600" dirty="0">
                  <a:solidFill>
                    <a:schemeClr val="bg1"/>
                  </a:solidFill>
                  <a:latin typeface="微软雅黑" panose="020B0503020204020204" pitchFamily="34" charset="-122"/>
                  <a:cs typeface="Segoe UI Semilight" panose="020B0402040204020203" pitchFamily="34" charset="0"/>
                  <a:sym typeface="+mn-ea"/>
                </a:rPr>
                <a:t>。</a:t>
              </a:r>
              <a:endParaRPr lang="zh-CN" altLang="en-US" sz="16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sym typeface="+mn-ea"/>
              </a:endParaRPr>
            </a:p>
          </p:txBody>
        </p:sp>
      </p:grpSp>
      <p:sp>
        <p:nvSpPr>
          <p:cNvPr id="8" name="矩形 7"/>
          <p:cNvSpPr/>
          <p:nvPr userDrawn="1"/>
        </p:nvSpPr>
        <p:spPr>
          <a:xfrm>
            <a:off x="1727200" y="436245"/>
            <a:ext cx="3881120" cy="460375"/>
          </a:xfrm>
          <a:prstGeom prst="rect">
            <a:avLst/>
          </a:prstGeom>
        </p:spPr>
        <p:txBody>
          <a:bodyPr wrap="square">
            <a:spAutoFit/>
          </a:bodyPr>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弥合研究与设计之间的鸿沟</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300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1+#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300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1+#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300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1+#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300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1+#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3500"/>
                                  </p:stCondLst>
                                  <p:childTnLst>
                                    <p:set>
                                      <p:cBhvr>
                                        <p:cTn id="22" dur="1" fill="hold">
                                          <p:stCondLst>
                                            <p:cond delay="0"/>
                                          </p:stCondLst>
                                        </p:cTn>
                                        <p:tgtEl>
                                          <p:spTgt spid="68"/>
                                        </p:tgtEl>
                                        <p:attrNameLst>
                                          <p:attrName>style.visibility</p:attrName>
                                        </p:attrNameLst>
                                      </p:cBhvr>
                                      <p:to>
                                        <p:strVal val="visible"/>
                                      </p:to>
                                    </p:set>
                                    <p:anim calcmode="lin" valueType="num">
                                      <p:cBhvr>
                                        <p:cTn id="23" dur="500" fill="hold"/>
                                        <p:tgtEl>
                                          <p:spTgt spid="68"/>
                                        </p:tgtEl>
                                        <p:attrNameLst>
                                          <p:attrName>ppt_w</p:attrName>
                                        </p:attrNameLst>
                                      </p:cBhvr>
                                      <p:tavLst>
                                        <p:tav tm="0">
                                          <p:val>
                                            <p:fltVal val="0"/>
                                          </p:val>
                                        </p:tav>
                                        <p:tav tm="100000">
                                          <p:val>
                                            <p:strVal val="#ppt_w"/>
                                          </p:val>
                                        </p:tav>
                                      </p:tavLst>
                                    </p:anim>
                                    <p:anim calcmode="lin" valueType="num">
                                      <p:cBhvr>
                                        <p:cTn id="24" dur="500" fill="hold"/>
                                        <p:tgtEl>
                                          <p:spTgt spid="68"/>
                                        </p:tgtEl>
                                        <p:attrNameLst>
                                          <p:attrName>ppt_h</p:attrName>
                                        </p:attrNameLst>
                                      </p:cBhvr>
                                      <p:tavLst>
                                        <p:tav tm="0">
                                          <p:val>
                                            <p:fltVal val="0"/>
                                          </p:val>
                                        </p:tav>
                                        <p:tav tm="100000">
                                          <p:val>
                                            <p:strVal val="#ppt_h"/>
                                          </p:val>
                                        </p:tav>
                                      </p:tavLst>
                                    </p:anim>
                                    <p:animEffect transition="in" filter="fade">
                                      <p:cBhvr>
                                        <p:cTn id="25" dur="500"/>
                                        <p:tgtEl>
                                          <p:spTgt spid="68"/>
                                        </p:tgtEl>
                                      </p:cBhvr>
                                    </p:animEffect>
                                  </p:childTnLst>
                                </p:cTn>
                              </p:par>
                              <p:par>
                                <p:cTn id="26" presetID="53" presetClass="entr" presetSubtype="16" fill="hold" grpId="0" nodeType="withEffect">
                                  <p:stCondLst>
                                    <p:cond delay="3500"/>
                                  </p:stCondLst>
                                  <p:childTnLst>
                                    <p:set>
                                      <p:cBhvr>
                                        <p:cTn id="27" dur="1" fill="hold">
                                          <p:stCondLst>
                                            <p:cond delay="0"/>
                                          </p:stCondLst>
                                        </p:cTn>
                                        <p:tgtEl>
                                          <p:spTgt spid="69"/>
                                        </p:tgtEl>
                                        <p:attrNameLst>
                                          <p:attrName>style.visibility</p:attrName>
                                        </p:attrNameLst>
                                      </p:cBhvr>
                                      <p:to>
                                        <p:strVal val="visible"/>
                                      </p:to>
                                    </p:set>
                                    <p:anim calcmode="lin" valueType="num">
                                      <p:cBhvr>
                                        <p:cTn id="28" dur="500" fill="hold"/>
                                        <p:tgtEl>
                                          <p:spTgt spid="69"/>
                                        </p:tgtEl>
                                        <p:attrNameLst>
                                          <p:attrName>ppt_w</p:attrName>
                                        </p:attrNameLst>
                                      </p:cBhvr>
                                      <p:tavLst>
                                        <p:tav tm="0">
                                          <p:val>
                                            <p:fltVal val="0"/>
                                          </p:val>
                                        </p:tav>
                                        <p:tav tm="100000">
                                          <p:val>
                                            <p:strVal val="#ppt_w"/>
                                          </p:val>
                                        </p:tav>
                                      </p:tavLst>
                                    </p:anim>
                                    <p:anim calcmode="lin" valueType="num">
                                      <p:cBhvr>
                                        <p:cTn id="29" dur="500" fill="hold"/>
                                        <p:tgtEl>
                                          <p:spTgt spid="69"/>
                                        </p:tgtEl>
                                        <p:attrNameLst>
                                          <p:attrName>ppt_h</p:attrName>
                                        </p:attrNameLst>
                                      </p:cBhvr>
                                      <p:tavLst>
                                        <p:tav tm="0">
                                          <p:val>
                                            <p:fltVal val="0"/>
                                          </p:val>
                                        </p:tav>
                                        <p:tav tm="100000">
                                          <p:val>
                                            <p:strVal val="#ppt_h"/>
                                          </p:val>
                                        </p:tav>
                                      </p:tavLst>
                                    </p:anim>
                                    <p:animEffect transition="in" filter="fade">
                                      <p:cBhvr>
                                        <p:cTn id="30" dur="500"/>
                                        <p:tgtEl>
                                          <p:spTgt spid="69"/>
                                        </p:tgtEl>
                                      </p:cBhvr>
                                    </p:animEffect>
                                  </p:childTnLst>
                                </p:cTn>
                              </p:par>
                              <p:par>
                                <p:cTn id="31" presetID="53" presetClass="entr" presetSubtype="16" fill="hold" grpId="0" nodeType="withEffect">
                                  <p:stCondLst>
                                    <p:cond delay="3500"/>
                                  </p:stCondLst>
                                  <p:childTnLst>
                                    <p:set>
                                      <p:cBhvr>
                                        <p:cTn id="32" dur="1" fill="hold">
                                          <p:stCondLst>
                                            <p:cond delay="0"/>
                                          </p:stCondLst>
                                        </p:cTn>
                                        <p:tgtEl>
                                          <p:spTgt spid="67"/>
                                        </p:tgtEl>
                                        <p:attrNameLst>
                                          <p:attrName>style.visibility</p:attrName>
                                        </p:attrNameLst>
                                      </p:cBhvr>
                                      <p:to>
                                        <p:strVal val="visible"/>
                                      </p:to>
                                    </p:set>
                                    <p:anim calcmode="lin" valueType="num">
                                      <p:cBhvr>
                                        <p:cTn id="33" dur="500" fill="hold"/>
                                        <p:tgtEl>
                                          <p:spTgt spid="67"/>
                                        </p:tgtEl>
                                        <p:attrNameLst>
                                          <p:attrName>ppt_w</p:attrName>
                                        </p:attrNameLst>
                                      </p:cBhvr>
                                      <p:tavLst>
                                        <p:tav tm="0">
                                          <p:val>
                                            <p:fltVal val="0"/>
                                          </p:val>
                                        </p:tav>
                                        <p:tav tm="100000">
                                          <p:val>
                                            <p:strVal val="#ppt_w"/>
                                          </p:val>
                                        </p:tav>
                                      </p:tavLst>
                                    </p:anim>
                                    <p:anim calcmode="lin" valueType="num">
                                      <p:cBhvr>
                                        <p:cTn id="34" dur="500" fill="hold"/>
                                        <p:tgtEl>
                                          <p:spTgt spid="67"/>
                                        </p:tgtEl>
                                        <p:attrNameLst>
                                          <p:attrName>ppt_h</p:attrName>
                                        </p:attrNameLst>
                                      </p:cBhvr>
                                      <p:tavLst>
                                        <p:tav tm="0">
                                          <p:val>
                                            <p:fltVal val="0"/>
                                          </p:val>
                                        </p:tav>
                                        <p:tav tm="100000">
                                          <p:val>
                                            <p:strVal val="#ppt_h"/>
                                          </p:val>
                                        </p:tav>
                                      </p:tavLst>
                                    </p:anim>
                                    <p:animEffect transition="in" filter="fade">
                                      <p:cBhvr>
                                        <p:cTn id="35" dur="500"/>
                                        <p:tgtEl>
                                          <p:spTgt spid="67"/>
                                        </p:tgtEl>
                                      </p:cBhvr>
                                    </p:animEffect>
                                  </p:childTnLst>
                                </p:cTn>
                              </p:par>
                              <p:par>
                                <p:cTn id="36" presetID="53" presetClass="entr" presetSubtype="16" fill="hold" grpId="0" nodeType="withEffect">
                                  <p:stCondLst>
                                    <p:cond delay="3500"/>
                                  </p:stCondLst>
                                  <p:childTnLst>
                                    <p:set>
                                      <p:cBhvr>
                                        <p:cTn id="37" dur="1" fill="hold">
                                          <p:stCondLst>
                                            <p:cond delay="0"/>
                                          </p:stCondLst>
                                        </p:cTn>
                                        <p:tgtEl>
                                          <p:spTgt spid="70"/>
                                        </p:tgtEl>
                                        <p:attrNameLst>
                                          <p:attrName>style.visibility</p:attrName>
                                        </p:attrNameLst>
                                      </p:cBhvr>
                                      <p:to>
                                        <p:strVal val="visible"/>
                                      </p:to>
                                    </p:set>
                                    <p:anim calcmode="lin" valueType="num">
                                      <p:cBhvr>
                                        <p:cTn id="38" dur="500" fill="hold"/>
                                        <p:tgtEl>
                                          <p:spTgt spid="70"/>
                                        </p:tgtEl>
                                        <p:attrNameLst>
                                          <p:attrName>ppt_w</p:attrName>
                                        </p:attrNameLst>
                                      </p:cBhvr>
                                      <p:tavLst>
                                        <p:tav tm="0">
                                          <p:val>
                                            <p:fltVal val="0"/>
                                          </p:val>
                                        </p:tav>
                                        <p:tav tm="100000">
                                          <p:val>
                                            <p:strVal val="#ppt_w"/>
                                          </p:val>
                                        </p:tav>
                                      </p:tavLst>
                                    </p:anim>
                                    <p:anim calcmode="lin" valueType="num">
                                      <p:cBhvr>
                                        <p:cTn id="39" dur="500" fill="hold"/>
                                        <p:tgtEl>
                                          <p:spTgt spid="70"/>
                                        </p:tgtEl>
                                        <p:attrNameLst>
                                          <p:attrName>ppt_h</p:attrName>
                                        </p:attrNameLst>
                                      </p:cBhvr>
                                      <p:tavLst>
                                        <p:tav tm="0">
                                          <p:val>
                                            <p:fltVal val="0"/>
                                          </p:val>
                                        </p:tav>
                                        <p:tav tm="100000">
                                          <p:val>
                                            <p:strVal val="#ppt_h"/>
                                          </p:val>
                                        </p:tav>
                                      </p:tavLst>
                                    </p:anim>
                                    <p:animEffect transition="in" filter="fade">
                                      <p:cBhvr>
                                        <p:cTn id="40" dur="500"/>
                                        <p:tgtEl>
                                          <p:spTgt spid="70"/>
                                        </p:tgtEl>
                                      </p:cBhvr>
                                    </p:animEffect>
                                  </p:childTnLst>
                                </p:cTn>
                              </p:par>
                              <p:par>
                                <p:cTn id="41" presetID="41" presetClass="entr" presetSubtype="0" fill="hold" grpId="0" nodeType="withEffect">
                                  <p:stCondLst>
                                    <p:cond delay="500"/>
                                  </p:stCondLst>
                                  <p:iterate type="lt">
                                    <p:tmPct val="10000"/>
                                  </p:iterate>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8"/>
                                        </p:tgtEl>
                                        <p:attrNameLst>
                                          <p:attrName>ppt_y</p:attrName>
                                        </p:attrNameLst>
                                      </p:cBhvr>
                                      <p:tavLst>
                                        <p:tav tm="0">
                                          <p:val>
                                            <p:strVal val="#ppt_y"/>
                                          </p:val>
                                        </p:tav>
                                        <p:tav tm="100000">
                                          <p:val>
                                            <p:strVal val="#ppt_y"/>
                                          </p:val>
                                        </p:tav>
                                      </p:tavLst>
                                    </p:anim>
                                    <p:anim calcmode="lin" valueType="num">
                                      <p:cBhvr>
                                        <p:cTn id="4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67" grpId="0" bldLvl="0" animBg="1"/>
      <p:bldP spid="68" grpId="0" bldLvl="0" animBg="1"/>
      <p:bldP spid="69" grpId="0" bldLvl="0" animBg="1"/>
      <p:bldP spid="70" grpId="0" bldLvl="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95425" y="1717590"/>
            <a:ext cx="4239593" cy="1323868"/>
            <a:chOff x="10476" y="3033"/>
            <a:chExt cx="6677" cy="2085"/>
          </a:xfrm>
        </p:grpSpPr>
        <p:sp>
          <p:nvSpPr>
            <p:cNvPr id="14" name="Freeform 7"/>
            <p:cNvSpPr/>
            <p:nvPr/>
          </p:nvSpPr>
          <p:spPr bwMode="auto">
            <a:xfrm>
              <a:off x="10476" y="3033"/>
              <a:ext cx="2802" cy="2085"/>
            </a:xfrm>
            <a:custGeom>
              <a:avLst/>
              <a:gdLst>
                <a:gd name="T0" fmla="*/ 61 w 86"/>
                <a:gd name="T1" fmla="*/ 38 h 64"/>
                <a:gd name="T2" fmla="*/ 65 w 86"/>
                <a:gd name="T3" fmla="*/ 34 h 64"/>
                <a:gd name="T4" fmla="*/ 70 w 86"/>
                <a:gd name="T5" fmla="*/ 37 h 64"/>
                <a:gd name="T6" fmla="*/ 77 w 86"/>
                <a:gd name="T7" fmla="*/ 41 h 64"/>
                <a:gd name="T8" fmla="*/ 86 w 86"/>
                <a:gd name="T9" fmla="*/ 32 h 64"/>
                <a:gd name="T10" fmla="*/ 77 w 86"/>
                <a:gd name="T11" fmla="*/ 23 h 64"/>
                <a:gd name="T12" fmla="*/ 70 w 86"/>
                <a:gd name="T13" fmla="*/ 27 h 64"/>
                <a:gd name="T14" fmla="*/ 65 w 86"/>
                <a:gd name="T15" fmla="*/ 30 h 64"/>
                <a:gd name="T16" fmla="*/ 61 w 86"/>
                <a:gd name="T17" fmla="*/ 26 h 64"/>
                <a:gd name="T18" fmla="*/ 61 w 86"/>
                <a:gd name="T19" fmla="*/ 26 h 64"/>
                <a:gd name="T20" fmla="*/ 61 w 86"/>
                <a:gd name="T21" fmla="*/ 0 h 64"/>
                <a:gd name="T22" fmla="*/ 10 w 86"/>
                <a:gd name="T23" fmla="*/ 0 h 64"/>
                <a:gd name="T24" fmla="*/ 0 w 86"/>
                <a:gd name="T25" fmla="*/ 10 h 64"/>
                <a:gd name="T26" fmla="*/ 0 w 86"/>
                <a:gd name="T27" fmla="*/ 54 h 64"/>
                <a:gd name="T28" fmla="*/ 10 w 86"/>
                <a:gd name="T29" fmla="*/ 64 h 64"/>
                <a:gd name="T30" fmla="*/ 61 w 86"/>
                <a:gd name="T31" fmla="*/ 64 h 64"/>
                <a:gd name="T32" fmla="*/ 61 w 86"/>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64">
                  <a:moveTo>
                    <a:pt x="61" y="38"/>
                  </a:moveTo>
                  <a:cubicBezTo>
                    <a:pt x="62" y="36"/>
                    <a:pt x="63" y="34"/>
                    <a:pt x="65" y="34"/>
                  </a:cubicBezTo>
                  <a:cubicBezTo>
                    <a:pt x="68" y="34"/>
                    <a:pt x="69" y="36"/>
                    <a:pt x="70" y="37"/>
                  </a:cubicBezTo>
                  <a:cubicBezTo>
                    <a:pt x="71" y="39"/>
                    <a:pt x="74" y="41"/>
                    <a:pt x="77" y="41"/>
                  </a:cubicBezTo>
                  <a:cubicBezTo>
                    <a:pt x="82" y="41"/>
                    <a:pt x="86" y="37"/>
                    <a:pt x="86" y="32"/>
                  </a:cubicBezTo>
                  <a:cubicBezTo>
                    <a:pt x="86" y="27"/>
                    <a:pt x="82" y="23"/>
                    <a:pt x="77" y="23"/>
                  </a:cubicBezTo>
                  <a:cubicBezTo>
                    <a:pt x="74" y="23"/>
                    <a:pt x="71" y="25"/>
                    <a:pt x="70" y="27"/>
                  </a:cubicBezTo>
                  <a:cubicBezTo>
                    <a:pt x="69" y="27"/>
                    <a:pt x="68" y="30"/>
                    <a:pt x="65" y="30"/>
                  </a:cubicBezTo>
                  <a:cubicBezTo>
                    <a:pt x="63" y="30"/>
                    <a:pt x="62" y="28"/>
                    <a:pt x="61" y="26"/>
                  </a:cubicBezTo>
                  <a:cubicBezTo>
                    <a:pt x="61" y="26"/>
                    <a:pt x="61" y="26"/>
                    <a:pt x="61" y="26"/>
                  </a:cubicBezTo>
                  <a:cubicBezTo>
                    <a:pt x="61" y="0"/>
                    <a:pt x="61" y="0"/>
                    <a:pt x="61" y="0"/>
                  </a:cubicBezTo>
                  <a:cubicBezTo>
                    <a:pt x="10" y="0"/>
                    <a:pt x="10" y="0"/>
                    <a:pt x="10" y="0"/>
                  </a:cubicBezTo>
                  <a:cubicBezTo>
                    <a:pt x="5" y="0"/>
                    <a:pt x="0" y="4"/>
                    <a:pt x="0" y="10"/>
                  </a:cubicBezTo>
                  <a:cubicBezTo>
                    <a:pt x="0" y="54"/>
                    <a:pt x="0" y="54"/>
                    <a:pt x="0" y="54"/>
                  </a:cubicBezTo>
                  <a:cubicBezTo>
                    <a:pt x="0" y="59"/>
                    <a:pt x="5"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8"/>
            <p:cNvSpPr/>
            <p:nvPr/>
          </p:nvSpPr>
          <p:spPr bwMode="auto">
            <a:xfrm>
              <a:off x="12594" y="3033"/>
              <a:ext cx="4558" cy="2085"/>
            </a:xfrm>
            <a:custGeom>
              <a:avLst/>
              <a:gdLst>
                <a:gd name="T0" fmla="*/ 130 w 140"/>
                <a:gd name="T1" fmla="*/ 0 h 64"/>
                <a:gd name="T2" fmla="*/ 0 w 140"/>
                <a:gd name="T3" fmla="*/ 0 h 64"/>
                <a:gd name="T4" fmla="*/ 0 w 140"/>
                <a:gd name="T5" fmla="*/ 25 h 64"/>
                <a:gd name="T6" fmla="*/ 0 w 140"/>
                <a:gd name="T7" fmla="*/ 26 h 64"/>
                <a:gd name="T8" fmla="*/ 1 w 140"/>
                <a:gd name="T9" fmla="*/ 25 h 64"/>
                <a:gd name="T10" fmla="*/ 1 w 140"/>
                <a:gd name="T11" fmla="*/ 25 h 64"/>
                <a:gd name="T12" fmla="*/ 12 w 140"/>
                <a:gd name="T13" fmla="*/ 19 h 64"/>
                <a:gd name="T14" fmla="*/ 24 w 140"/>
                <a:gd name="T15" fmla="*/ 32 h 64"/>
                <a:gd name="T16" fmla="*/ 12 w 140"/>
                <a:gd name="T17" fmla="*/ 45 h 64"/>
                <a:gd name="T18" fmla="*/ 1 w 140"/>
                <a:gd name="T19" fmla="*/ 39 h 64"/>
                <a:gd name="T20" fmla="*/ 1 w 140"/>
                <a:gd name="T21" fmla="*/ 39 h 64"/>
                <a:gd name="T22" fmla="*/ 0 w 140"/>
                <a:gd name="T23" fmla="*/ 38 h 64"/>
                <a:gd name="T24" fmla="*/ 0 w 140"/>
                <a:gd name="T25" fmla="*/ 38 h 64"/>
                <a:gd name="T26" fmla="*/ 0 w 140"/>
                <a:gd name="T27" fmla="*/ 64 h 64"/>
                <a:gd name="T28" fmla="*/ 130 w 140"/>
                <a:gd name="T29" fmla="*/ 64 h 64"/>
                <a:gd name="T30" fmla="*/ 140 w 140"/>
                <a:gd name="T31" fmla="*/ 54 h 64"/>
                <a:gd name="T32" fmla="*/ 140 w 140"/>
                <a:gd name="T33" fmla="*/ 10 h 64"/>
                <a:gd name="T34" fmla="*/ 130 w 140"/>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4">
                  <a:moveTo>
                    <a:pt x="130" y="0"/>
                  </a:moveTo>
                  <a:cubicBezTo>
                    <a:pt x="0" y="0"/>
                    <a:pt x="0" y="0"/>
                    <a:pt x="0" y="0"/>
                  </a:cubicBezTo>
                  <a:cubicBezTo>
                    <a:pt x="0" y="25"/>
                    <a:pt x="0" y="25"/>
                    <a:pt x="0" y="25"/>
                  </a:cubicBezTo>
                  <a:cubicBezTo>
                    <a:pt x="0" y="26"/>
                    <a:pt x="0" y="26"/>
                    <a:pt x="0" y="26"/>
                  </a:cubicBezTo>
                  <a:cubicBezTo>
                    <a:pt x="1" y="26"/>
                    <a:pt x="1" y="25"/>
                    <a:pt x="1" y="25"/>
                  </a:cubicBezTo>
                  <a:cubicBezTo>
                    <a:pt x="1" y="25"/>
                    <a:pt x="1" y="25"/>
                    <a:pt x="1" y="25"/>
                  </a:cubicBezTo>
                  <a:cubicBezTo>
                    <a:pt x="4" y="21"/>
                    <a:pt x="8" y="19"/>
                    <a:pt x="12" y="19"/>
                  </a:cubicBezTo>
                  <a:cubicBezTo>
                    <a:pt x="19" y="19"/>
                    <a:pt x="24" y="25"/>
                    <a:pt x="24" y="32"/>
                  </a:cubicBezTo>
                  <a:cubicBezTo>
                    <a:pt x="24" y="39"/>
                    <a:pt x="19" y="45"/>
                    <a:pt x="12" y="45"/>
                  </a:cubicBezTo>
                  <a:cubicBezTo>
                    <a:pt x="8" y="45"/>
                    <a:pt x="4" y="43"/>
                    <a:pt x="1" y="39"/>
                  </a:cubicBezTo>
                  <a:cubicBezTo>
                    <a:pt x="1" y="39"/>
                    <a:pt x="1" y="39"/>
                    <a:pt x="1" y="39"/>
                  </a:cubicBezTo>
                  <a:cubicBezTo>
                    <a:pt x="1" y="39"/>
                    <a:pt x="1" y="38"/>
                    <a:pt x="0" y="38"/>
                  </a:cubicBezTo>
                  <a:cubicBezTo>
                    <a:pt x="0" y="38"/>
                    <a:pt x="0" y="38"/>
                    <a:pt x="0" y="38"/>
                  </a:cubicBezTo>
                  <a:cubicBezTo>
                    <a:pt x="0" y="64"/>
                    <a:pt x="0" y="64"/>
                    <a:pt x="0" y="64"/>
                  </a:cubicBezTo>
                  <a:cubicBezTo>
                    <a:pt x="130" y="64"/>
                    <a:pt x="130" y="64"/>
                    <a:pt x="130" y="64"/>
                  </a:cubicBezTo>
                  <a:cubicBezTo>
                    <a:pt x="136" y="64"/>
                    <a:pt x="140" y="59"/>
                    <a:pt x="140" y="54"/>
                  </a:cubicBezTo>
                  <a:cubicBezTo>
                    <a:pt x="140" y="10"/>
                    <a:pt x="140" y="10"/>
                    <a:pt x="140" y="10"/>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42" name="组合 41"/>
            <p:cNvGrpSpPr/>
            <p:nvPr/>
          </p:nvGrpSpPr>
          <p:grpSpPr>
            <a:xfrm>
              <a:off x="10955" y="3642"/>
              <a:ext cx="1047" cy="913"/>
              <a:chOff x="4499856" y="8587886"/>
              <a:chExt cx="664601" cy="579853"/>
            </a:xfrm>
            <a:gradFill>
              <a:gsLst>
                <a:gs pos="100000">
                  <a:srgbClr val="18478F"/>
                </a:gs>
                <a:gs pos="0">
                  <a:srgbClr val="238DED"/>
                </a:gs>
              </a:gsLst>
              <a:lin ang="7200000" scaled="0"/>
            </a:gradFill>
          </p:grpSpPr>
          <p:sp>
            <p:nvSpPr>
              <p:cNvPr id="43" name="Freeform 36"/>
              <p:cNvSpPr>
                <a:spLocks noEditPoints="1"/>
              </p:cNvSpPr>
              <p:nvPr/>
            </p:nvSpPr>
            <p:spPr bwMode="auto">
              <a:xfrm>
                <a:off x="4499856" y="8727274"/>
                <a:ext cx="440465" cy="440465"/>
              </a:xfrm>
              <a:custGeom>
                <a:avLst/>
                <a:gdLst>
                  <a:gd name="T0" fmla="*/ 161 w 167"/>
                  <a:gd name="T1" fmla="*/ 71 h 167"/>
                  <a:gd name="T2" fmla="*/ 148 w 167"/>
                  <a:gd name="T3" fmla="*/ 71 h 167"/>
                  <a:gd name="T4" fmla="*/ 138 w 167"/>
                  <a:gd name="T5" fmla="*/ 47 h 167"/>
                  <a:gd name="T6" fmla="*/ 147 w 167"/>
                  <a:gd name="T7" fmla="*/ 38 h 167"/>
                  <a:gd name="T8" fmla="*/ 148 w 167"/>
                  <a:gd name="T9" fmla="*/ 31 h 167"/>
                  <a:gd name="T10" fmla="*/ 136 w 167"/>
                  <a:gd name="T11" fmla="*/ 19 h 167"/>
                  <a:gd name="T12" fmla="*/ 129 w 167"/>
                  <a:gd name="T13" fmla="*/ 20 h 167"/>
                  <a:gd name="T14" fmla="*/ 120 w 167"/>
                  <a:gd name="T15" fmla="*/ 29 h 167"/>
                  <a:gd name="T16" fmla="*/ 96 w 167"/>
                  <a:gd name="T17" fmla="*/ 19 h 167"/>
                  <a:gd name="T18" fmla="*/ 96 w 167"/>
                  <a:gd name="T19" fmla="*/ 6 h 167"/>
                  <a:gd name="T20" fmla="*/ 92 w 167"/>
                  <a:gd name="T21" fmla="*/ 0 h 167"/>
                  <a:gd name="T22" fmla="*/ 75 w 167"/>
                  <a:gd name="T23" fmla="*/ 0 h 167"/>
                  <a:gd name="T24" fmla="*/ 71 w 167"/>
                  <a:gd name="T25" fmla="*/ 6 h 167"/>
                  <a:gd name="T26" fmla="*/ 71 w 167"/>
                  <a:gd name="T27" fmla="*/ 19 h 167"/>
                  <a:gd name="T28" fmla="*/ 46 w 167"/>
                  <a:gd name="T29" fmla="*/ 29 h 167"/>
                  <a:gd name="T30" fmla="*/ 37 w 167"/>
                  <a:gd name="T31" fmla="*/ 20 h 167"/>
                  <a:gd name="T32" fmla="*/ 30 w 167"/>
                  <a:gd name="T33" fmla="*/ 19 h 167"/>
                  <a:gd name="T34" fmla="*/ 18 w 167"/>
                  <a:gd name="T35" fmla="*/ 31 h 167"/>
                  <a:gd name="T36" fmla="*/ 19 w 167"/>
                  <a:gd name="T37" fmla="*/ 38 h 167"/>
                  <a:gd name="T38" fmla="*/ 29 w 167"/>
                  <a:gd name="T39" fmla="*/ 47 h 167"/>
                  <a:gd name="T40" fmla="*/ 19 w 167"/>
                  <a:gd name="T41" fmla="*/ 71 h 167"/>
                  <a:gd name="T42" fmla="*/ 6 w 167"/>
                  <a:gd name="T43" fmla="*/ 71 h 167"/>
                  <a:gd name="T44" fmla="*/ 0 w 167"/>
                  <a:gd name="T45" fmla="*/ 75 h 167"/>
                  <a:gd name="T46" fmla="*/ 0 w 167"/>
                  <a:gd name="T47" fmla="*/ 92 h 167"/>
                  <a:gd name="T48" fmla="*/ 6 w 167"/>
                  <a:gd name="T49" fmla="*/ 96 h 167"/>
                  <a:gd name="T50" fmla="*/ 19 w 167"/>
                  <a:gd name="T51" fmla="*/ 96 h 167"/>
                  <a:gd name="T52" fmla="*/ 29 w 167"/>
                  <a:gd name="T53" fmla="*/ 120 h 167"/>
                  <a:gd name="T54" fmla="*/ 19 w 167"/>
                  <a:gd name="T55" fmla="*/ 130 h 167"/>
                  <a:gd name="T56" fmla="*/ 18 w 167"/>
                  <a:gd name="T57" fmla="*/ 137 h 167"/>
                  <a:gd name="T58" fmla="*/ 30 w 167"/>
                  <a:gd name="T59" fmla="*/ 148 h 167"/>
                  <a:gd name="T60" fmla="*/ 37 w 167"/>
                  <a:gd name="T61" fmla="*/ 147 h 167"/>
                  <a:gd name="T62" fmla="*/ 46 w 167"/>
                  <a:gd name="T63" fmla="*/ 138 h 167"/>
                  <a:gd name="T64" fmla="*/ 71 w 167"/>
                  <a:gd name="T65" fmla="*/ 148 h 167"/>
                  <a:gd name="T66" fmla="*/ 71 w 167"/>
                  <a:gd name="T67" fmla="*/ 161 h 167"/>
                  <a:gd name="T68" fmla="*/ 75 w 167"/>
                  <a:gd name="T69" fmla="*/ 167 h 167"/>
                  <a:gd name="T70" fmla="*/ 92 w 167"/>
                  <a:gd name="T71" fmla="*/ 167 h 167"/>
                  <a:gd name="T72" fmla="*/ 96 w 167"/>
                  <a:gd name="T73" fmla="*/ 161 h 167"/>
                  <a:gd name="T74" fmla="*/ 96 w 167"/>
                  <a:gd name="T75" fmla="*/ 148 h 167"/>
                  <a:gd name="T76" fmla="*/ 120 w 167"/>
                  <a:gd name="T77" fmla="*/ 138 h 167"/>
                  <a:gd name="T78" fmla="*/ 129 w 167"/>
                  <a:gd name="T79" fmla="*/ 147 h 167"/>
                  <a:gd name="T80" fmla="*/ 136 w 167"/>
                  <a:gd name="T81" fmla="*/ 148 h 167"/>
                  <a:gd name="T82" fmla="*/ 148 w 167"/>
                  <a:gd name="T83" fmla="*/ 137 h 167"/>
                  <a:gd name="T84" fmla="*/ 147 w 167"/>
                  <a:gd name="T85" fmla="*/ 130 h 167"/>
                  <a:gd name="T86" fmla="*/ 138 w 167"/>
                  <a:gd name="T87" fmla="*/ 120 h 167"/>
                  <a:gd name="T88" fmla="*/ 148 w 167"/>
                  <a:gd name="T89" fmla="*/ 96 h 167"/>
                  <a:gd name="T90" fmla="*/ 161 w 167"/>
                  <a:gd name="T91" fmla="*/ 96 h 167"/>
                  <a:gd name="T92" fmla="*/ 167 w 167"/>
                  <a:gd name="T93" fmla="*/ 92 h 167"/>
                  <a:gd name="T94" fmla="*/ 167 w 167"/>
                  <a:gd name="T95" fmla="*/ 75 h 167"/>
                  <a:gd name="T96" fmla="*/ 161 w 167"/>
                  <a:gd name="T97" fmla="*/ 71 h 167"/>
                  <a:gd name="T98" fmla="*/ 83 w 167"/>
                  <a:gd name="T99" fmla="*/ 114 h 167"/>
                  <a:gd name="T100" fmla="*/ 52 w 167"/>
                  <a:gd name="T101" fmla="*/ 84 h 167"/>
                  <a:gd name="T102" fmla="*/ 83 w 167"/>
                  <a:gd name="T103" fmla="*/ 53 h 167"/>
                  <a:gd name="T104" fmla="*/ 114 w 167"/>
                  <a:gd name="T105" fmla="*/ 84 h 167"/>
                  <a:gd name="T106" fmla="*/ 83 w 167"/>
                  <a:gd name="T107" fmla="*/ 11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7" h="167">
                    <a:moveTo>
                      <a:pt x="161" y="71"/>
                    </a:moveTo>
                    <a:cubicBezTo>
                      <a:pt x="148" y="71"/>
                      <a:pt x="148" y="71"/>
                      <a:pt x="148" y="71"/>
                    </a:cubicBezTo>
                    <a:cubicBezTo>
                      <a:pt x="146" y="62"/>
                      <a:pt x="143" y="54"/>
                      <a:pt x="138" y="47"/>
                    </a:cubicBezTo>
                    <a:cubicBezTo>
                      <a:pt x="147" y="38"/>
                      <a:pt x="147" y="38"/>
                      <a:pt x="147" y="38"/>
                    </a:cubicBezTo>
                    <a:cubicBezTo>
                      <a:pt x="149" y="36"/>
                      <a:pt x="150" y="32"/>
                      <a:pt x="148" y="31"/>
                    </a:cubicBezTo>
                    <a:cubicBezTo>
                      <a:pt x="136" y="19"/>
                      <a:pt x="136" y="19"/>
                      <a:pt x="136" y="19"/>
                    </a:cubicBezTo>
                    <a:cubicBezTo>
                      <a:pt x="135" y="17"/>
                      <a:pt x="131" y="18"/>
                      <a:pt x="129" y="20"/>
                    </a:cubicBezTo>
                    <a:cubicBezTo>
                      <a:pt x="120" y="29"/>
                      <a:pt x="120" y="29"/>
                      <a:pt x="120" y="29"/>
                    </a:cubicBezTo>
                    <a:cubicBezTo>
                      <a:pt x="113" y="24"/>
                      <a:pt x="105" y="21"/>
                      <a:pt x="96" y="19"/>
                    </a:cubicBezTo>
                    <a:cubicBezTo>
                      <a:pt x="96" y="6"/>
                      <a:pt x="96" y="6"/>
                      <a:pt x="96" y="6"/>
                    </a:cubicBezTo>
                    <a:cubicBezTo>
                      <a:pt x="96" y="3"/>
                      <a:pt x="94" y="0"/>
                      <a:pt x="92" y="0"/>
                    </a:cubicBezTo>
                    <a:cubicBezTo>
                      <a:pt x="75" y="0"/>
                      <a:pt x="75" y="0"/>
                      <a:pt x="75" y="0"/>
                    </a:cubicBezTo>
                    <a:cubicBezTo>
                      <a:pt x="73" y="0"/>
                      <a:pt x="71" y="3"/>
                      <a:pt x="71" y="6"/>
                    </a:cubicBezTo>
                    <a:cubicBezTo>
                      <a:pt x="71" y="19"/>
                      <a:pt x="71" y="19"/>
                      <a:pt x="71" y="19"/>
                    </a:cubicBezTo>
                    <a:cubicBezTo>
                      <a:pt x="62" y="21"/>
                      <a:pt x="54" y="24"/>
                      <a:pt x="46" y="29"/>
                    </a:cubicBezTo>
                    <a:cubicBezTo>
                      <a:pt x="37" y="20"/>
                      <a:pt x="37" y="20"/>
                      <a:pt x="37" y="20"/>
                    </a:cubicBezTo>
                    <a:cubicBezTo>
                      <a:pt x="35" y="18"/>
                      <a:pt x="32" y="17"/>
                      <a:pt x="30" y="19"/>
                    </a:cubicBezTo>
                    <a:cubicBezTo>
                      <a:pt x="18" y="31"/>
                      <a:pt x="18" y="31"/>
                      <a:pt x="18" y="31"/>
                    </a:cubicBezTo>
                    <a:cubicBezTo>
                      <a:pt x="17" y="32"/>
                      <a:pt x="17" y="36"/>
                      <a:pt x="19" y="38"/>
                    </a:cubicBezTo>
                    <a:cubicBezTo>
                      <a:pt x="29" y="47"/>
                      <a:pt x="29" y="47"/>
                      <a:pt x="29" y="47"/>
                    </a:cubicBezTo>
                    <a:cubicBezTo>
                      <a:pt x="24" y="54"/>
                      <a:pt x="20" y="62"/>
                      <a:pt x="19" y="71"/>
                    </a:cubicBezTo>
                    <a:cubicBezTo>
                      <a:pt x="6" y="71"/>
                      <a:pt x="6" y="71"/>
                      <a:pt x="6" y="71"/>
                    </a:cubicBezTo>
                    <a:cubicBezTo>
                      <a:pt x="2" y="71"/>
                      <a:pt x="0" y="73"/>
                      <a:pt x="0" y="75"/>
                    </a:cubicBezTo>
                    <a:cubicBezTo>
                      <a:pt x="0" y="92"/>
                      <a:pt x="0" y="92"/>
                      <a:pt x="0" y="92"/>
                    </a:cubicBezTo>
                    <a:cubicBezTo>
                      <a:pt x="0" y="94"/>
                      <a:pt x="2" y="96"/>
                      <a:pt x="6" y="96"/>
                    </a:cubicBezTo>
                    <a:cubicBezTo>
                      <a:pt x="19" y="96"/>
                      <a:pt x="19" y="96"/>
                      <a:pt x="19" y="96"/>
                    </a:cubicBezTo>
                    <a:cubicBezTo>
                      <a:pt x="20" y="105"/>
                      <a:pt x="24" y="113"/>
                      <a:pt x="29" y="120"/>
                    </a:cubicBezTo>
                    <a:cubicBezTo>
                      <a:pt x="19" y="130"/>
                      <a:pt x="19" y="130"/>
                      <a:pt x="19" y="130"/>
                    </a:cubicBezTo>
                    <a:cubicBezTo>
                      <a:pt x="17" y="132"/>
                      <a:pt x="17" y="135"/>
                      <a:pt x="18" y="137"/>
                    </a:cubicBezTo>
                    <a:cubicBezTo>
                      <a:pt x="30" y="148"/>
                      <a:pt x="30" y="148"/>
                      <a:pt x="30" y="148"/>
                    </a:cubicBezTo>
                    <a:cubicBezTo>
                      <a:pt x="32" y="150"/>
                      <a:pt x="35" y="150"/>
                      <a:pt x="37" y="147"/>
                    </a:cubicBezTo>
                    <a:cubicBezTo>
                      <a:pt x="46" y="138"/>
                      <a:pt x="46" y="138"/>
                      <a:pt x="46" y="138"/>
                    </a:cubicBezTo>
                    <a:cubicBezTo>
                      <a:pt x="54" y="143"/>
                      <a:pt x="62" y="147"/>
                      <a:pt x="71" y="148"/>
                    </a:cubicBezTo>
                    <a:cubicBezTo>
                      <a:pt x="71" y="161"/>
                      <a:pt x="71" y="161"/>
                      <a:pt x="71" y="161"/>
                    </a:cubicBezTo>
                    <a:cubicBezTo>
                      <a:pt x="71" y="164"/>
                      <a:pt x="73" y="167"/>
                      <a:pt x="75" y="167"/>
                    </a:cubicBezTo>
                    <a:cubicBezTo>
                      <a:pt x="92" y="167"/>
                      <a:pt x="92" y="167"/>
                      <a:pt x="92" y="167"/>
                    </a:cubicBezTo>
                    <a:cubicBezTo>
                      <a:pt x="94" y="167"/>
                      <a:pt x="96" y="164"/>
                      <a:pt x="96" y="161"/>
                    </a:cubicBezTo>
                    <a:cubicBezTo>
                      <a:pt x="96" y="148"/>
                      <a:pt x="96" y="148"/>
                      <a:pt x="96" y="148"/>
                    </a:cubicBezTo>
                    <a:cubicBezTo>
                      <a:pt x="105" y="147"/>
                      <a:pt x="113" y="143"/>
                      <a:pt x="120" y="138"/>
                    </a:cubicBezTo>
                    <a:cubicBezTo>
                      <a:pt x="129" y="147"/>
                      <a:pt x="129" y="147"/>
                      <a:pt x="129" y="147"/>
                    </a:cubicBezTo>
                    <a:cubicBezTo>
                      <a:pt x="131" y="150"/>
                      <a:pt x="135" y="150"/>
                      <a:pt x="136" y="148"/>
                    </a:cubicBezTo>
                    <a:cubicBezTo>
                      <a:pt x="148" y="137"/>
                      <a:pt x="148" y="137"/>
                      <a:pt x="148" y="137"/>
                    </a:cubicBezTo>
                    <a:cubicBezTo>
                      <a:pt x="150" y="135"/>
                      <a:pt x="149" y="132"/>
                      <a:pt x="147" y="130"/>
                    </a:cubicBezTo>
                    <a:cubicBezTo>
                      <a:pt x="138" y="120"/>
                      <a:pt x="138" y="120"/>
                      <a:pt x="138" y="120"/>
                    </a:cubicBezTo>
                    <a:cubicBezTo>
                      <a:pt x="143" y="113"/>
                      <a:pt x="146" y="105"/>
                      <a:pt x="148" y="96"/>
                    </a:cubicBezTo>
                    <a:cubicBezTo>
                      <a:pt x="161" y="96"/>
                      <a:pt x="161" y="96"/>
                      <a:pt x="161" y="96"/>
                    </a:cubicBezTo>
                    <a:cubicBezTo>
                      <a:pt x="164" y="96"/>
                      <a:pt x="167" y="94"/>
                      <a:pt x="167" y="92"/>
                    </a:cubicBezTo>
                    <a:cubicBezTo>
                      <a:pt x="167" y="75"/>
                      <a:pt x="167" y="75"/>
                      <a:pt x="167" y="75"/>
                    </a:cubicBezTo>
                    <a:cubicBezTo>
                      <a:pt x="167" y="73"/>
                      <a:pt x="164" y="71"/>
                      <a:pt x="161" y="71"/>
                    </a:cubicBezTo>
                    <a:close/>
                    <a:moveTo>
                      <a:pt x="83" y="114"/>
                    </a:moveTo>
                    <a:cubicBezTo>
                      <a:pt x="66" y="114"/>
                      <a:pt x="52" y="101"/>
                      <a:pt x="52" y="84"/>
                    </a:cubicBezTo>
                    <a:cubicBezTo>
                      <a:pt x="52" y="67"/>
                      <a:pt x="66" y="53"/>
                      <a:pt x="83" y="53"/>
                    </a:cubicBezTo>
                    <a:cubicBezTo>
                      <a:pt x="100" y="53"/>
                      <a:pt x="114" y="67"/>
                      <a:pt x="114" y="84"/>
                    </a:cubicBezTo>
                    <a:cubicBezTo>
                      <a:pt x="114" y="101"/>
                      <a:pt x="100" y="114"/>
                      <a:pt x="83"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7"/>
              <p:cNvSpPr>
                <a:spLocks noEditPoints="1"/>
              </p:cNvSpPr>
              <p:nvPr/>
            </p:nvSpPr>
            <p:spPr bwMode="auto">
              <a:xfrm>
                <a:off x="4845538" y="8587886"/>
                <a:ext cx="318919" cy="316689"/>
              </a:xfrm>
              <a:custGeom>
                <a:avLst/>
                <a:gdLst>
                  <a:gd name="T0" fmla="*/ 117 w 121"/>
                  <a:gd name="T1" fmla="*/ 51 h 120"/>
                  <a:gd name="T2" fmla="*/ 108 w 121"/>
                  <a:gd name="T3" fmla="*/ 51 h 120"/>
                  <a:gd name="T4" fmla="*/ 100 w 121"/>
                  <a:gd name="T5" fmla="*/ 33 h 120"/>
                  <a:gd name="T6" fmla="*/ 107 w 121"/>
                  <a:gd name="T7" fmla="*/ 27 h 120"/>
                  <a:gd name="T8" fmla="*/ 108 w 121"/>
                  <a:gd name="T9" fmla="*/ 22 h 120"/>
                  <a:gd name="T10" fmla="*/ 99 w 121"/>
                  <a:gd name="T11" fmla="*/ 13 h 120"/>
                  <a:gd name="T12" fmla="*/ 94 w 121"/>
                  <a:gd name="T13" fmla="*/ 14 h 120"/>
                  <a:gd name="T14" fmla="*/ 87 w 121"/>
                  <a:gd name="T15" fmla="*/ 20 h 120"/>
                  <a:gd name="T16" fmla="*/ 70 w 121"/>
                  <a:gd name="T17" fmla="*/ 13 h 120"/>
                  <a:gd name="T18" fmla="*/ 70 w 121"/>
                  <a:gd name="T19" fmla="*/ 4 h 120"/>
                  <a:gd name="T20" fmla="*/ 67 w 121"/>
                  <a:gd name="T21" fmla="*/ 0 h 120"/>
                  <a:gd name="T22" fmla="*/ 55 w 121"/>
                  <a:gd name="T23" fmla="*/ 0 h 120"/>
                  <a:gd name="T24" fmla="*/ 52 w 121"/>
                  <a:gd name="T25" fmla="*/ 4 h 120"/>
                  <a:gd name="T26" fmla="*/ 52 w 121"/>
                  <a:gd name="T27" fmla="*/ 13 h 120"/>
                  <a:gd name="T28" fmla="*/ 34 w 121"/>
                  <a:gd name="T29" fmla="*/ 20 h 120"/>
                  <a:gd name="T30" fmla="*/ 28 w 121"/>
                  <a:gd name="T31" fmla="*/ 14 h 120"/>
                  <a:gd name="T32" fmla="*/ 22 w 121"/>
                  <a:gd name="T33" fmla="*/ 13 h 120"/>
                  <a:gd name="T34" fmla="*/ 14 w 121"/>
                  <a:gd name="T35" fmla="*/ 22 h 120"/>
                  <a:gd name="T36" fmla="*/ 15 w 121"/>
                  <a:gd name="T37" fmla="*/ 27 h 120"/>
                  <a:gd name="T38" fmla="*/ 21 w 121"/>
                  <a:gd name="T39" fmla="*/ 33 h 120"/>
                  <a:gd name="T40" fmla="*/ 14 w 121"/>
                  <a:gd name="T41" fmla="*/ 51 h 120"/>
                  <a:gd name="T42" fmla="*/ 5 w 121"/>
                  <a:gd name="T43" fmla="*/ 51 h 120"/>
                  <a:gd name="T44" fmla="*/ 0 w 121"/>
                  <a:gd name="T45" fmla="*/ 54 h 120"/>
                  <a:gd name="T46" fmla="*/ 0 w 121"/>
                  <a:gd name="T47" fmla="*/ 66 h 120"/>
                  <a:gd name="T48" fmla="*/ 5 w 121"/>
                  <a:gd name="T49" fmla="*/ 69 h 120"/>
                  <a:gd name="T50" fmla="*/ 14 w 121"/>
                  <a:gd name="T51" fmla="*/ 69 h 120"/>
                  <a:gd name="T52" fmla="*/ 21 w 121"/>
                  <a:gd name="T53" fmla="*/ 87 h 120"/>
                  <a:gd name="T54" fmla="*/ 15 w 121"/>
                  <a:gd name="T55" fmla="*/ 93 h 120"/>
                  <a:gd name="T56" fmla="*/ 14 w 121"/>
                  <a:gd name="T57" fmla="*/ 98 h 120"/>
                  <a:gd name="T58" fmla="*/ 22 w 121"/>
                  <a:gd name="T59" fmla="*/ 107 h 120"/>
                  <a:gd name="T60" fmla="*/ 28 w 121"/>
                  <a:gd name="T61" fmla="*/ 106 h 120"/>
                  <a:gd name="T62" fmla="*/ 34 w 121"/>
                  <a:gd name="T63" fmla="*/ 100 h 120"/>
                  <a:gd name="T64" fmla="*/ 52 w 121"/>
                  <a:gd name="T65" fmla="*/ 107 h 120"/>
                  <a:gd name="T66" fmla="*/ 52 w 121"/>
                  <a:gd name="T67" fmla="*/ 116 h 120"/>
                  <a:gd name="T68" fmla="*/ 55 w 121"/>
                  <a:gd name="T69" fmla="*/ 120 h 120"/>
                  <a:gd name="T70" fmla="*/ 67 w 121"/>
                  <a:gd name="T71" fmla="*/ 120 h 120"/>
                  <a:gd name="T72" fmla="*/ 70 w 121"/>
                  <a:gd name="T73" fmla="*/ 116 h 120"/>
                  <a:gd name="T74" fmla="*/ 70 w 121"/>
                  <a:gd name="T75" fmla="*/ 107 h 120"/>
                  <a:gd name="T76" fmla="*/ 87 w 121"/>
                  <a:gd name="T77" fmla="*/ 100 h 120"/>
                  <a:gd name="T78" fmla="*/ 94 w 121"/>
                  <a:gd name="T79" fmla="*/ 106 h 120"/>
                  <a:gd name="T80" fmla="*/ 99 w 121"/>
                  <a:gd name="T81" fmla="*/ 107 h 120"/>
                  <a:gd name="T82" fmla="*/ 108 w 121"/>
                  <a:gd name="T83" fmla="*/ 98 h 120"/>
                  <a:gd name="T84" fmla="*/ 107 w 121"/>
                  <a:gd name="T85" fmla="*/ 93 h 120"/>
                  <a:gd name="T86" fmla="*/ 100 w 121"/>
                  <a:gd name="T87" fmla="*/ 87 h 120"/>
                  <a:gd name="T88" fmla="*/ 108 w 121"/>
                  <a:gd name="T89" fmla="*/ 69 h 120"/>
                  <a:gd name="T90" fmla="*/ 117 w 121"/>
                  <a:gd name="T91" fmla="*/ 69 h 120"/>
                  <a:gd name="T92" fmla="*/ 121 w 121"/>
                  <a:gd name="T93" fmla="*/ 66 h 120"/>
                  <a:gd name="T94" fmla="*/ 121 w 121"/>
                  <a:gd name="T95" fmla="*/ 54 h 120"/>
                  <a:gd name="T96" fmla="*/ 117 w 121"/>
                  <a:gd name="T97" fmla="*/ 51 h 120"/>
                  <a:gd name="T98" fmla="*/ 61 w 121"/>
                  <a:gd name="T99" fmla="*/ 82 h 120"/>
                  <a:gd name="T100" fmla="*/ 38 w 121"/>
                  <a:gd name="T101" fmla="*/ 60 h 120"/>
                  <a:gd name="T102" fmla="*/ 61 w 121"/>
                  <a:gd name="T103" fmla="*/ 38 h 120"/>
                  <a:gd name="T104" fmla="*/ 83 w 121"/>
                  <a:gd name="T105" fmla="*/ 60 h 120"/>
                  <a:gd name="T106" fmla="*/ 61 w 121"/>
                  <a:gd name="T107" fmla="*/ 8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20">
                    <a:moveTo>
                      <a:pt x="117" y="51"/>
                    </a:moveTo>
                    <a:cubicBezTo>
                      <a:pt x="108" y="51"/>
                      <a:pt x="108" y="51"/>
                      <a:pt x="108" y="51"/>
                    </a:cubicBezTo>
                    <a:cubicBezTo>
                      <a:pt x="106" y="44"/>
                      <a:pt x="104" y="38"/>
                      <a:pt x="100" y="33"/>
                    </a:cubicBezTo>
                    <a:cubicBezTo>
                      <a:pt x="107" y="27"/>
                      <a:pt x="107" y="27"/>
                      <a:pt x="107" y="27"/>
                    </a:cubicBezTo>
                    <a:cubicBezTo>
                      <a:pt x="109" y="25"/>
                      <a:pt x="109" y="23"/>
                      <a:pt x="108" y="22"/>
                    </a:cubicBezTo>
                    <a:cubicBezTo>
                      <a:pt x="99" y="13"/>
                      <a:pt x="99" y="13"/>
                      <a:pt x="99" y="13"/>
                    </a:cubicBezTo>
                    <a:cubicBezTo>
                      <a:pt x="98" y="12"/>
                      <a:pt x="96" y="12"/>
                      <a:pt x="94" y="14"/>
                    </a:cubicBezTo>
                    <a:cubicBezTo>
                      <a:pt x="87" y="20"/>
                      <a:pt x="87" y="20"/>
                      <a:pt x="87" y="20"/>
                    </a:cubicBezTo>
                    <a:cubicBezTo>
                      <a:pt x="82" y="17"/>
                      <a:pt x="76" y="14"/>
                      <a:pt x="70" y="13"/>
                    </a:cubicBezTo>
                    <a:cubicBezTo>
                      <a:pt x="70" y="4"/>
                      <a:pt x="70" y="4"/>
                      <a:pt x="70" y="4"/>
                    </a:cubicBezTo>
                    <a:cubicBezTo>
                      <a:pt x="70" y="1"/>
                      <a:pt x="69" y="0"/>
                      <a:pt x="67" y="0"/>
                    </a:cubicBezTo>
                    <a:cubicBezTo>
                      <a:pt x="55" y="0"/>
                      <a:pt x="55" y="0"/>
                      <a:pt x="55" y="0"/>
                    </a:cubicBezTo>
                    <a:cubicBezTo>
                      <a:pt x="53" y="0"/>
                      <a:pt x="52" y="1"/>
                      <a:pt x="52" y="4"/>
                    </a:cubicBezTo>
                    <a:cubicBezTo>
                      <a:pt x="52" y="13"/>
                      <a:pt x="52" y="13"/>
                      <a:pt x="52" y="13"/>
                    </a:cubicBezTo>
                    <a:cubicBezTo>
                      <a:pt x="45" y="14"/>
                      <a:pt x="39" y="17"/>
                      <a:pt x="34" y="20"/>
                    </a:cubicBezTo>
                    <a:cubicBezTo>
                      <a:pt x="28" y="14"/>
                      <a:pt x="28" y="14"/>
                      <a:pt x="28" y="14"/>
                    </a:cubicBezTo>
                    <a:cubicBezTo>
                      <a:pt x="26" y="12"/>
                      <a:pt x="24" y="12"/>
                      <a:pt x="22" y="13"/>
                    </a:cubicBezTo>
                    <a:cubicBezTo>
                      <a:pt x="14" y="22"/>
                      <a:pt x="14" y="22"/>
                      <a:pt x="14" y="22"/>
                    </a:cubicBezTo>
                    <a:cubicBezTo>
                      <a:pt x="13" y="23"/>
                      <a:pt x="13" y="25"/>
                      <a:pt x="15" y="27"/>
                    </a:cubicBezTo>
                    <a:cubicBezTo>
                      <a:pt x="21" y="33"/>
                      <a:pt x="21" y="33"/>
                      <a:pt x="21" y="33"/>
                    </a:cubicBezTo>
                    <a:cubicBezTo>
                      <a:pt x="18" y="38"/>
                      <a:pt x="15" y="44"/>
                      <a:pt x="14" y="51"/>
                    </a:cubicBezTo>
                    <a:cubicBezTo>
                      <a:pt x="5" y="51"/>
                      <a:pt x="5" y="51"/>
                      <a:pt x="5" y="51"/>
                    </a:cubicBezTo>
                    <a:cubicBezTo>
                      <a:pt x="2" y="51"/>
                      <a:pt x="0" y="52"/>
                      <a:pt x="0" y="54"/>
                    </a:cubicBezTo>
                    <a:cubicBezTo>
                      <a:pt x="0" y="66"/>
                      <a:pt x="0" y="66"/>
                      <a:pt x="0" y="66"/>
                    </a:cubicBezTo>
                    <a:cubicBezTo>
                      <a:pt x="0" y="68"/>
                      <a:pt x="2" y="69"/>
                      <a:pt x="5" y="69"/>
                    </a:cubicBezTo>
                    <a:cubicBezTo>
                      <a:pt x="14" y="69"/>
                      <a:pt x="14" y="69"/>
                      <a:pt x="14" y="69"/>
                    </a:cubicBezTo>
                    <a:cubicBezTo>
                      <a:pt x="15" y="76"/>
                      <a:pt x="18" y="81"/>
                      <a:pt x="21" y="87"/>
                    </a:cubicBezTo>
                    <a:cubicBezTo>
                      <a:pt x="15" y="93"/>
                      <a:pt x="15" y="93"/>
                      <a:pt x="15" y="93"/>
                    </a:cubicBezTo>
                    <a:cubicBezTo>
                      <a:pt x="13" y="95"/>
                      <a:pt x="13" y="97"/>
                      <a:pt x="14" y="98"/>
                    </a:cubicBezTo>
                    <a:cubicBezTo>
                      <a:pt x="22" y="107"/>
                      <a:pt x="22" y="107"/>
                      <a:pt x="22" y="107"/>
                    </a:cubicBezTo>
                    <a:cubicBezTo>
                      <a:pt x="24" y="108"/>
                      <a:pt x="26" y="108"/>
                      <a:pt x="28" y="106"/>
                    </a:cubicBezTo>
                    <a:cubicBezTo>
                      <a:pt x="34" y="100"/>
                      <a:pt x="34" y="100"/>
                      <a:pt x="34" y="100"/>
                    </a:cubicBezTo>
                    <a:cubicBezTo>
                      <a:pt x="39" y="103"/>
                      <a:pt x="45" y="106"/>
                      <a:pt x="52" y="107"/>
                    </a:cubicBezTo>
                    <a:cubicBezTo>
                      <a:pt x="52" y="116"/>
                      <a:pt x="52" y="116"/>
                      <a:pt x="52" y="116"/>
                    </a:cubicBezTo>
                    <a:cubicBezTo>
                      <a:pt x="52" y="118"/>
                      <a:pt x="53" y="120"/>
                      <a:pt x="55" y="120"/>
                    </a:cubicBezTo>
                    <a:cubicBezTo>
                      <a:pt x="67" y="120"/>
                      <a:pt x="67" y="120"/>
                      <a:pt x="67" y="120"/>
                    </a:cubicBezTo>
                    <a:cubicBezTo>
                      <a:pt x="69" y="120"/>
                      <a:pt x="70" y="118"/>
                      <a:pt x="70" y="116"/>
                    </a:cubicBezTo>
                    <a:cubicBezTo>
                      <a:pt x="70" y="107"/>
                      <a:pt x="70" y="107"/>
                      <a:pt x="70" y="107"/>
                    </a:cubicBezTo>
                    <a:cubicBezTo>
                      <a:pt x="76" y="106"/>
                      <a:pt x="82" y="103"/>
                      <a:pt x="87" y="100"/>
                    </a:cubicBezTo>
                    <a:cubicBezTo>
                      <a:pt x="94" y="106"/>
                      <a:pt x="94" y="106"/>
                      <a:pt x="94" y="106"/>
                    </a:cubicBezTo>
                    <a:cubicBezTo>
                      <a:pt x="96" y="108"/>
                      <a:pt x="98" y="108"/>
                      <a:pt x="99" y="107"/>
                    </a:cubicBezTo>
                    <a:cubicBezTo>
                      <a:pt x="108" y="98"/>
                      <a:pt x="108" y="98"/>
                      <a:pt x="108" y="98"/>
                    </a:cubicBezTo>
                    <a:cubicBezTo>
                      <a:pt x="109" y="97"/>
                      <a:pt x="109" y="95"/>
                      <a:pt x="107" y="93"/>
                    </a:cubicBezTo>
                    <a:cubicBezTo>
                      <a:pt x="100" y="87"/>
                      <a:pt x="100" y="87"/>
                      <a:pt x="100" y="87"/>
                    </a:cubicBezTo>
                    <a:cubicBezTo>
                      <a:pt x="104" y="81"/>
                      <a:pt x="106" y="76"/>
                      <a:pt x="108" y="69"/>
                    </a:cubicBezTo>
                    <a:cubicBezTo>
                      <a:pt x="117" y="69"/>
                      <a:pt x="117" y="69"/>
                      <a:pt x="117" y="69"/>
                    </a:cubicBezTo>
                    <a:cubicBezTo>
                      <a:pt x="119" y="69"/>
                      <a:pt x="121" y="68"/>
                      <a:pt x="121" y="66"/>
                    </a:cubicBezTo>
                    <a:cubicBezTo>
                      <a:pt x="121" y="54"/>
                      <a:pt x="121" y="54"/>
                      <a:pt x="121" y="54"/>
                    </a:cubicBezTo>
                    <a:cubicBezTo>
                      <a:pt x="121" y="52"/>
                      <a:pt x="119" y="51"/>
                      <a:pt x="117" y="51"/>
                    </a:cubicBezTo>
                    <a:close/>
                    <a:moveTo>
                      <a:pt x="61" y="82"/>
                    </a:moveTo>
                    <a:cubicBezTo>
                      <a:pt x="48" y="82"/>
                      <a:pt x="38" y="72"/>
                      <a:pt x="38" y="60"/>
                    </a:cubicBezTo>
                    <a:cubicBezTo>
                      <a:pt x="38" y="48"/>
                      <a:pt x="48" y="38"/>
                      <a:pt x="61" y="38"/>
                    </a:cubicBezTo>
                    <a:cubicBezTo>
                      <a:pt x="73" y="38"/>
                      <a:pt x="83" y="48"/>
                      <a:pt x="83" y="60"/>
                    </a:cubicBezTo>
                    <a:cubicBezTo>
                      <a:pt x="83" y="72"/>
                      <a:pt x="73" y="82"/>
                      <a:pt x="6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2" name="矩形 51"/>
            <p:cNvSpPr/>
            <p:nvPr/>
          </p:nvSpPr>
          <p:spPr>
            <a:xfrm>
              <a:off x="13510" y="3156"/>
              <a:ext cx="3377" cy="1840"/>
            </a:xfrm>
            <a:prstGeom prst="rect">
              <a:avLst/>
            </a:prstGeom>
          </p:spPr>
          <p:txBody>
            <a:bodyPr wrap="square">
              <a:spAutoFit/>
            </a:bodyPr>
            <a:lstStyle/>
            <a:p>
              <a:r>
                <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叙事是这一过程的黏合剂，是研究数据和潜在产品特性的指南针：用人物模型创造故事， 让故事指明用户满意的地方</a:t>
              </a:r>
              <a:r>
                <a:rPr lang="zh-CN" sz="14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rPr>
                <a:t>。</a:t>
              </a:r>
              <a:endParaRPr lang="zh-CN" sz="14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3" name="矩形 2"/>
          <p:cNvSpPr/>
          <p:nvPr/>
        </p:nvSpPr>
        <p:spPr>
          <a:xfrm>
            <a:off x="1395704" y="3444450"/>
            <a:ext cx="8889537" cy="922020"/>
          </a:xfrm>
          <a:prstGeom prst="rect">
            <a:avLst/>
          </a:prstGeom>
        </p:spPr>
        <p:txBody>
          <a:bodyPr wrap="square">
            <a:spAutoFit/>
          </a:bodyPr>
          <a:p>
            <a:r>
              <a:rPr lang="zh-CN" altLang="en-US" dirty="0"/>
              <a:t>叙述是</a:t>
            </a:r>
            <a:r>
              <a:rPr lang="zh-CN" altLang="en-US" dirty="0">
                <a:solidFill>
                  <a:srgbClr val="FF0000"/>
                </a:solidFill>
              </a:rPr>
              <a:t>高效的设计工具</a:t>
            </a:r>
            <a:r>
              <a:rPr lang="zh-CN" altLang="en-US" dirty="0"/>
              <a:t>，证据随处可见。著名的迪士尼幻想工程师（Disney Imagineer)®构 建的体验如果不是以现代神话为基础，他们也会迷失方向。我们为数字产品创造的体验都有其 自己的叙事结构（可能更有根据），交互设计就建立在这些叙事的基础上。</a:t>
            </a:r>
            <a:endParaRPr lang="zh-CN" altLang="en-US" dirty="0"/>
          </a:p>
        </p:txBody>
      </p:sp>
      <p:sp>
        <p:nvSpPr>
          <p:cNvPr id="8" name="矩形 7"/>
          <p:cNvSpPr/>
          <p:nvPr userDrawn="1"/>
        </p:nvSpPr>
        <p:spPr>
          <a:xfrm>
            <a:off x="1727200" y="436245"/>
            <a:ext cx="3646170" cy="460375"/>
          </a:xfrm>
          <a:prstGeom prst="rect">
            <a:avLst/>
          </a:prstGeom>
        </p:spPr>
        <p:txBody>
          <a:bodyPr wrap="square">
            <a:spAutoFit/>
          </a:bodyPr>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场景：以叙述为设计工具</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矩形 3"/>
          <p:cNvSpPr/>
          <p:nvPr/>
        </p:nvSpPr>
        <p:spPr>
          <a:xfrm>
            <a:off x="1395704" y="4595705"/>
            <a:ext cx="8889537" cy="922020"/>
          </a:xfrm>
          <a:prstGeom prst="rect">
            <a:avLst/>
          </a:prstGeom>
        </p:spPr>
        <p:txBody>
          <a:bodyPr wrap="square">
            <a:spAutoFit/>
          </a:bodyPr>
          <a:p>
            <a:r>
              <a:rPr lang="zh-CN" altLang="en-US" dirty="0"/>
              <a:t>叙述在交互产品的</a:t>
            </a:r>
            <a:r>
              <a:rPr lang="zh-CN" altLang="en-US" dirty="0">
                <a:solidFill>
                  <a:srgbClr val="FF0000"/>
                </a:solidFill>
              </a:rPr>
              <a:t>视觉描述方面</a:t>
            </a:r>
            <a:r>
              <a:rPr lang="zh-CN" altLang="en-US" dirty="0"/>
              <a:t>也很有效。交互设计首先是对不断发生的行为进行设计。 因此，叙事结构结合快速、灵活的视觉工具（比如不起眼的白板），能够完美地激发、想象、呈 现、验证各种交互概念。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19" name="椭圆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21" name="组合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3503711"/>
            <a:ext cx="688368" cy="688368"/>
            <a:chOff x="7242071" y="3488471"/>
            <a:chExt cx="688368" cy="688368"/>
          </a:xfrm>
        </p:grpSpPr>
        <p:sp>
          <p:nvSpPr>
            <p:cNvPr id="22" name="椭圆 21"/>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286625" y="353405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28" name="组合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5118601"/>
            <a:ext cx="688368" cy="688368"/>
            <a:chOff x="7242071" y="5103361"/>
            <a:chExt cx="688368" cy="688368"/>
          </a:xfrm>
        </p:grpSpPr>
        <p:sp>
          <p:nvSpPr>
            <p:cNvPr id="29" name="椭圆 28"/>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7286625" y="514894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sp>
        <p:nvSpPr>
          <p:cNvPr id="32" name="矩形 31"/>
          <p:cNvSpPr/>
          <p:nvPr/>
        </p:nvSpPr>
        <p:spPr>
          <a:xfrm>
            <a:off x="2545080" y="1590040"/>
            <a:ext cx="2967990" cy="1322070"/>
          </a:xfrm>
          <a:prstGeom prst="rect">
            <a:avLst/>
          </a:prstGeom>
        </p:spPr>
        <p:txBody>
          <a:bodyPr wrap="square">
            <a:spAutoFit/>
          </a:bodyPr>
          <a:lstStyle/>
          <a:p>
            <a:r>
              <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布伦达•劳雷尔</a:t>
            </a:r>
            <a:r>
              <a:rPr lang="en-US"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r>
              <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Brenda Laurel)在《计算机影院》</a:t>
            </a:r>
            <a:r>
              <a:rPr lang="en-US" altLang="zh-CN" sz="16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(Computers as Theatre)</a:t>
            </a:r>
            <a:r>
              <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一书中，探索了采用戏剧原则来构造交互设计的概念。</a:t>
            </a:r>
            <a:endPar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5" name="矩形 34"/>
          <p:cNvSpPr/>
          <p:nvPr/>
        </p:nvSpPr>
        <p:spPr>
          <a:xfrm>
            <a:off x="2601595" y="5047615"/>
            <a:ext cx="2854960" cy="829945"/>
          </a:xfrm>
          <a:prstGeom prst="rect">
            <a:avLst/>
          </a:prstGeom>
        </p:spPr>
        <p:txBody>
          <a:bodyPr wrap="square">
            <a:spAutoFit/>
          </a:bodyPr>
          <a:lstStyle/>
          <a:p>
            <a:r>
              <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约翰•卡罗尔（John Carroll)也围绕基于情境的设计创作了大量作品</a:t>
            </a:r>
            <a:r>
              <a:rPr lang="zh-CN" sz="16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lang="zh-CN" sz="16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38" name="矩形 37"/>
          <p:cNvSpPr/>
          <p:nvPr/>
        </p:nvSpPr>
        <p:spPr>
          <a:xfrm>
            <a:off x="2601595" y="3187065"/>
            <a:ext cx="2854960" cy="1322070"/>
          </a:xfrm>
          <a:prstGeom prst="rect">
            <a:avLst/>
          </a:prstGeom>
        </p:spPr>
        <p:txBody>
          <a:bodyPr wrap="square">
            <a:spAutoFit/>
          </a:bodyPr>
          <a:lstStyle/>
          <a:p>
            <a:r>
              <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约翰•莱因弗兰克</a:t>
            </a:r>
            <a:r>
              <a:rPr lang="en-US" altLang="zh-CN" sz="16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r>
              <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John Rheinfrank)和谢利• 埃文森（Shelley Evenson)也谈到了在开发概念复杂的交互系统时“未来故事”的力量。</a:t>
            </a:r>
            <a:endPar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grpSp>
        <p:nvGrpSpPr>
          <p:cNvPr id="40" name="组合 3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7" y="5279546"/>
            <a:ext cx="367805" cy="366477"/>
            <a:chOff x="5287964" y="2994026"/>
            <a:chExt cx="879475" cy="876300"/>
          </a:xfrm>
          <a:solidFill>
            <a:schemeClr val="bg1"/>
          </a:solidFill>
        </p:grpSpPr>
        <p:sp>
          <p:nvSpPr>
            <p:cNvPr id="41"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组合 4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1"/>
            <a:ext cx="369488" cy="372593"/>
            <a:chOff x="5216526" y="1358901"/>
            <a:chExt cx="566738" cy="571500"/>
          </a:xfrm>
          <a:solidFill>
            <a:schemeClr val="bg1"/>
          </a:solidFill>
        </p:grpSpPr>
        <p:sp>
          <p:nvSpPr>
            <p:cNvPr id="45"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8" name="组合 4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15159" y="3654932"/>
            <a:ext cx="425378" cy="404678"/>
            <a:chOff x="6323014" y="4870451"/>
            <a:chExt cx="652463" cy="620713"/>
          </a:xfrm>
          <a:solidFill>
            <a:schemeClr val="bg1"/>
          </a:solidFill>
        </p:grpSpPr>
        <p:sp>
          <p:nvSpPr>
            <p:cNvPr id="49"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13" name="H0009(S3).png"/>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6751389" y="1594421"/>
            <a:ext cx="5123298" cy="526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6160" y="1999203"/>
            <a:ext cx="1859280" cy="3279648"/>
          </a:xfrm>
          <a:prstGeom prst="rect">
            <a:avLst/>
          </a:prstGeom>
        </p:spPr>
      </p:pic>
      <p:sp>
        <p:nvSpPr>
          <p:cNvPr id="8" name="矩形 7"/>
          <p:cNvSpPr/>
          <p:nvPr userDrawn="1"/>
        </p:nvSpPr>
        <p:spPr>
          <a:xfrm>
            <a:off x="1734185" y="426085"/>
            <a:ext cx="3997325" cy="460375"/>
          </a:xfrm>
          <a:prstGeom prst="rect">
            <a:avLst/>
          </a:prstGeom>
        </p:spPr>
        <p:txBody>
          <a:bodyPr wrap="square">
            <a:spAutoFit/>
          </a:bodyPr>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很多文字就是讨论这一想法</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par>
                                <p:cTn id="35" presetID="41" presetClass="entr" presetSubtype="0" fill="hold" grpId="0" nodeType="withEffect">
                                  <p:stCondLst>
                                    <p:cond delay="500"/>
                                  </p:stCondLst>
                                  <p:iterate type="lt">
                                    <p:tmPct val="10000"/>
                                  </p:iterate>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8"/>
                                        </p:tgtEl>
                                        <p:attrNameLst>
                                          <p:attrName>ppt_y</p:attrName>
                                        </p:attrNameLst>
                                      </p:cBhvr>
                                      <p:tavLst>
                                        <p:tav tm="0">
                                          <p:val>
                                            <p:strVal val="#ppt_y"/>
                                          </p:val>
                                        </p:tav>
                                        <p:tav tm="100000">
                                          <p:val>
                                            <p:strVal val="#ppt_y"/>
                                          </p:val>
                                        </p:tav>
                                      </p:tavLst>
                                    </p:anim>
                                    <p:anim calcmode="lin" valueType="num">
                                      <p:cBhvr>
                                        <p:cTn id="3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p:nvPr/>
        </p:nvSpPr>
        <p:spPr bwMode="auto">
          <a:xfrm>
            <a:off x="5365750" y="1640806"/>
            <a:ext cx="1414463" cy="1225550"/>
          </a:xfrm>
          <a:custGeom>
            <a:avLst/>
            <a:gdLst>
              <a:gd name="T0" fmla="*/ 314 w 375"/>
              <a:gd name="T1" fmla="*/ 326 h 326"/>
              <a:gd name="T2" fmla="*/ 375 w 375"/>
              <a:gd name="T3" fmla="*/ 187 h 326"/>
              <a:gd name="T4" fmla="*/ 188 w 375"/>
              <a:gd name="T5" fmla="*/ 0 h 326"/>
              <a:gd name="T6" fmla="*/ 0 w 375"/>
              <a:gd name="T7" fmla="*/ 187 h 326"/>
              <a:gd name="T8" fmla="*/ 61 w 375"/>
              <a:gd name="T9" fmla="*/ 326 h 326"/>
              <a:gd name="T10" fmla="*/ 188 w 375"/>
              <a:gd name="T11" fmla="*/ 278 h 326"/>
              <a:gd name="T12" fmla="*/ 314 w 375"/>
              <a:gd name="T13" fmla="*/ 326 h 326"/>
            </a:gdLst>
            <a:ahLst/>
            <a:cxnLst>
              <a:cxn ang="0">
                <a:pos x="T0" y="T1"/>
              </a:cxn>
              <a:cxn ang="0">
                <a:pos x="T2" y="T3"/>
              </a:cxn>
              <a:cxn ang="0">
                <a:pos x="T4" y="T5"/>
              </a:cxn>
              <a:cxn ang="0">
                <a:pos x="T6" y="T7"/>
              </a:cxn>
              <a:cxn ang="0">
                <a:pos x="T8" y="T9"/>
              </a:cxn>
              <a:cxn ang="0">
                <a:pos x="T10" y="T11"/>
              </a:cxn>
              <a:cxn ang="0">
                <a:pos x="T12" y="T13"/>
              </a:cxn>
            </a:cxnLst>
            <a:rect l="0" t="0" r="r" b="b"/>
            <a:pathLst>
              <a:path w="375" h="326">
                <a:moveTo>
                  <a:pt x="314" y="326"/>
                </a:moveTo>
                <a:cubicBezTo>
                  <a:pt x="352" y="292"/>
                  <a:pt x="375" y="243"/>
                  <a:pt x="375" y="187"/>
                </a:cubicBezTo>
                <a:cubicBezTo>
                  <a:pt x="375" y="84"/>
                  <a:pt x="291" y="0"/>
                  <a:pt x="188" y="0"/>
                </a:cubicBezTo>
                <a:cubicBezTo>
                  <a:pt x="84" y="0"/>
                  <a:pt x="0" y="84"/>
                  <a:pt x="0" y="187"/>
                </a:cubicBezTo>
                <a:cubicBezTo>
                  <a:pt x="0" y="243"/>
                  <a:pt x="24" y="292"/>
                  <a:pt x="61" y="326"/>
                </a:cubicBezTo>
                <a:cubicBezTo>
                  <a:pt x="95" y="296"/>
                  <a:pt x="139" y="278"/>
                  <a:pt x="188" y="278"/>
                </a:cubicBezTo>
                <a:cubicBezTo>
                  <a:pt x="236" y="278"/>
                  <a:pt x="281" y="296"/>
                  <a:pt x="314" y="326"/>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Freeform 6"/>
          <p:cNvSpPr/>
          <p:nvPr/>
        </p:nvSpPr>
        <p:spPr bwMode="auto">
          <a:xfrm>
            <a:off x="5365750" y="2866356"/>
            <a:ext cx="1414463" cy="1044575"/>
          </a:xfrm>
          <a:custGeom>
            <a:avLst/>
            <a:gdLst>
              <a:gd name="T0" fmla="*/ 375 w 375"/>
              <a:gd name="T1" fmla="*/ 139 h 278"/>
              <a:gd name="T2" fmla="*/ 314 w 375"/>
              <a:gd name="T3" fmla="*/ 0 h 278"/>
              <a:gd name="T4" fmla="*/ 188 w 375"/>
              <a:gd name="T5" fmla="*/ 49 h 278"/>
              <a:gd name="T6" fmla="*/ 61 w 375"/>
              <a:gd name="T7" fmla="*/ 0 h 278"/>
              <a:gd name="T8" fmla="*/ 0 w 375"/>
              <a:gd name="T9" fmla="*/ 139 h 278"/>
              <a:gd name="T10" fmla="*/ 61 w 375"/>
              <a:gd name="T11" fmla="*/ 278 h 278"/>
              <a:gd name="T12" fmla="*/ 188 w 375"/>
              <a:gd name="T13" fmla="*/ 230 h 278"/>
              <a:gd name="T14" fmla="*/ 314 w 375"/>
              <a:gd name="T15" fmla="*/ 278 h 278"/>
              <a:gd name="T16" fmla="*/ 375 w 375"/>
              <a:gd name="T17"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375" y="139"/>
                </a:moveTo>
                <a:cubicBezTo>
                  <a:pt x="375" y="84"/>
                  <a:pt x="352" y="35"/>
                  <a:pt x="314" y="0"/>
                </a:cubicBezTo>
                <a:cubicBezTo>
                  <a:pt x="281" y="31"/>
                  <a:pt x="236" y="49"/>
                  <a:pt x="188" y="49"/>
                </a:cubicBezTo>
                <a:cubicBezTo>
                  <a:pt x="139" y="49"/>
                  <a:pt x="95" y="31"/>
                  <a:pt x="61" y="0"/>
                </a:cubicBez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7"/>
          <p:cNvSpPr/>
          <p:nvPr/>
        </p:nvSpPr>
        <p:spPr bwMode="auto">
          <a:xfrm>
            <a:off x="5595938" y="2685381"/>
            <a:ext cx="954088" cy="365125"/>
          </a:xfrm>
          <a:custGeom>
            <a:avLst/>
            <a:gdLst>
              <a:gd name="T0" fmla="*/ 253 w 253"/>
              <a:gd name="T1" fmla="*/ 48 h 97"/>
              <a:gd name="T2" fmla="*/ 127 w 253"/>
              <a:gd name="T3" fmla="*/ 0 h 97"/>
              <a:gd name="T4" fmla="*/ 0 w 253"/>
              <a:gd name="T5" fmla="*/ 48 h 97"/>
              <a:gd name="T6" fmla="*/ 127 w 253"/>
              <a:gd name="T7" fmla="*/ 97 h 97"/>
              <a:gd name="T8" fmla="*/ 253 w 253"/>
              <a:gd name="T9" fmla="*/ 48 h 97"/>
            </a:gdLst>
            <a:ahLst/>
            <a:cxnLst>
              <a:cxn ang="0">
                <a:pos x="T0" y="T1"/>
              </a:cxn>
              <a:cxn ang="0">
                <a:pos x="T2" y="T3"/>
              </a:cxn>
              <a:cxn ang="0">
                <a:pos x="T4" y="T5"/>
              </a:cxn>
              <a:cxn ang="0">
                <a:pos x="T6" y="T7"/>
              </a:cxn>
              <a:cxn ang="0">
                <a:pos x="T8" y="T9"/>
              </a:cxn>
            </a:cxnLst>
            <a:rect l="0" t="0" r="r" b="b"/>
            <a:pathLst>
              <a:path w="253" h="97">
                <a:moveTo>
                  <a:pt x="253" y="48"/>
                </a:moveTo>
                <a:cubicBezTo>
                  <a:pt x="220" y="18"/>
                  <a:pt x="175" y="0"/>
                  <a:pt x="127" y="0"/>
                </a:cubicBezTo>
                <a:cubicBezTo>
                  <a:pt x="78" y="0"/>
                  <a:pt x="34" y="18"/>
                  <a:pt x="0" y="48"/>
                </a:cubicBezTo>
                <a:cubicBezTo>
                  <a:pt x="34" y="79"/>
                  <a:pt x="78" y="97"/>
                  <a:pt x="127" y="97"/>
                </a:cubicBezTo>
                <a:cubicBezTo>
                  <a:pt x="175" y="97"/>
                  <a:pt x="220" y="79"/>
                  <a:pt x="253"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sp>
        <p:nvSpPr>
          <p:cNvPr id="13" name="Freeform 8"/>
          <p:cNvSpPr/>
          <p:nvPr/>
        </p:nvSpPr>
        <p:spPr bwMode="auto">
          <a:xfrm>
            <a:off x="5365750" y="3910931"/>
            <a:ext cx="1414463" cy="1046162"/>
          </a:xfrm>
          <a:custGeom>
            <a:avLst/>
            <a:gdLst>
              <a:gd name="T0" fmla="*/ 61 w 375"/>
              <a:gd name="T1" fmla="*/ 0 h 278"/>
              <a:gd name="T2" fmla="*/ 0 w 375"/>
              <a:gd name="T3" fmla="*/ 139 h 278"/>
              <a:gd name="T4" fmla="*/ 61 w 375"/>
              <a:gd name="T5" fmla="*/ 278 h 278"/>
              <a:gd name="T6" fmla="*/ 188 w 375"/>
              <a:gd name="T7" fmla="*/ 230 h 278"/>
              <a:gd name="T8" fmla="*/ 314 w 375"/>
              <a:gd name="T9" fmla="*/ 278 h 278"/>
              <a:gd name="T10" fmla="*/ 375 w 375"/>
              <a:gd name="T11" fmla="*/ 139 h 278"/>
              <a:gd name="T12" fmla="*/ 314 w 375"/>
              <a:gd name="T13" fmla="*/ 0 h 278"/>
              <a:gd name="T14" fmla="*/ 188 w 375"/>
              <a:gd name="T15" fmla="*/ 49 h 278"/>
              <a:gd name="T16" fmla="*/ 61 w 375"/>
              <a:gd name="T1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61" y="0"/>
                </a:move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Freeform 9"/>
          <p:cNvSpPr/>
          <p:nvPr/>
        </p:nvSpPr>
        <p:spPr bwMode="auto">
          <a:xfrm>
            <a:off x="5595938" y="3731543"/>
            <a:ext cx="954088" cy="363537"/>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sp>
        <p:nvSpPr>
          <p:cNvPr id="19" name="Freeform 10"/>
          <p:cNvSpPr/>
          <p:nvPr/>
        </p:nvSpPr>
        <p:spPr bwMode="auto">
          <a:xfrm>
            <a:off x="5365750" y="4957093"/>
            <a:ext cx="1414463" cy="1228725"/>
          </a:xfrm>
          <a:custGeom>
            <a:avLst/>
            <a:gdLst>
              <a:gd name="T0" fmla="*/ 61 w 375"/>
              <a:gd name="T1" fmla="*/ 0 h 327"/>
              <a:gd name="T2" fmla="*/ 0 w 375"/>
              <a:gd name="T3" fmla="*/ 139 h 327"/>
              <a:gd name="T4" fmla="*/ 188 w 375"/>
              <a:gd name="T5" fmla="*/ 327 h 327"/>
              <a:gd name="T6" fmla="*/ 375 w 375"/>
              <a:gd name="T7" fmla="*/ 139 h 327"/>
              <a:gd name="T8" fmla="*/ 314 w 375"/>
              <a:gd name="T9" fmla="*/ 0 h 327"/>
              <a:gd name="T10" fmla="*/ 188 w 375"/>
              <a:gd name="T11" fmla="*/ 49 h 327"/>
              <a:gd name="T12" fmla="*/ 61 w 375"/>
              <a:gd name="T13" fmla="*/ 0 h 327"/>
            </a:gdLst>
            <a:ahLst/>
            <a:cxnLst>
              <a:cxn ang="0">
                <a:pos x="T0" y="T1"/>
              </a:cxn>
              <a:cxn ang="0">
                <a:pos x="T2" y="T3"/>
              </a:cxn>
              <a:cxn ang="0">
                <a:pos x="T4" y="T5"/>
              </a:cxn>
              <a:cxn ang="0">
                <a:pos x="T6" y="T7"/>
              </a:cxn>
              <a:cxn ang="0">
                <a:pos x="T8" y="T9"/>
              </a:cxn>
              <a:cxn ang="0">
                <a:pos x="T10" y="T11"/>
              </a:cxn>
              <a:cxn ang="0">
                <a:pos x="T12" y="T13"/>
              </a:cxn>
            </a:cxnLst>
            <a:rect l="0" t="0" r="r" b="b"/>
            <a:pathLst>
              <a:path w="375" h="327">
                <a:moveTo>
                  <a:pt x="61" y="0"/>
                </a:moveTo>
                <a:cubicBezTo>
                  <a:pt x="24" y="35"/>
                  <a:pt x="0" y="84"/>
                  <a:pt x="0" y="139"/>
                </a:cubicBezTo>
                <a:cubicBezTo>
                  <a:pt x="0" y="243"/>
                  <a:pt x="84" y="327"/>
                  <a:pt x="188" y="327"/>
                </a:cubicBezTo>
                <a:cubicBezTo>
                  <a:pt x="291" y="327"/>
                  <a:pt x="375" y="243"/>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11"/>
          <p:cNvSpPr/>
          <p:nvPr/>
        </p:nvSpPr>
        <p:spPr bwMode="auto">
          <a:xfrm>
            <a:off x="5595938" y="4776118"/>
            <a:ext cx="954088" cy="365125"/>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grpSp>
        <p:nvGrpSpPr>
          <p:cNvPr id="21" name="组合 20"/>
          <p:cNvGrpSpPr/>
          <p:nvPr/>
        </p:nvGrpSpPr>
        <p:grpSpPr>
          <a:xfrm>
            <a:off x="5850201" y="2005768"/>
            <a:ext cx="445559" cy="428489"/>
            <a:chOff x="9791183" y="5224434"/>
            <a:chExt cx="645684" cy="620945"/>
          </a:xfrm>
          <a:gradFill>
            <a:gsLst>
              <a:gs pos="0">
                <a:srgbClr val="238DED"/>
              </a:gs>
              <a:gs pos="100000">
                <a:srgbClr val="18478F"/>
              </a:gs>
            </a:gsLst>
            <a:lin ang="8400000" scaled="0"/>
          </a:gradFill>
        </p:grpSpPr>
        <p:sp>
          <p:nvSpPr>
            <p:cNvPr id="22" name="Oval 131"/>
            <p:cNvSpPr>
              <a:spLocks noChangeArrowheads="1"/>
            </p:cNvSpPr>
            <p:nvPr/>
          </p:nvSpPr>
          <p:spPr bwMode="auto">
            <a:xfrm>
              <a:off x="9968746" y="5224434"/>
              <a:ext cx="290558" cy="294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134"/>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8" name="组合 27"/>
          <p:cNvGrpSpPr/>
          <p:nvPr/>
        </p:nvGrpSpPr>
        <p:grpSpPr>
          <a:xfrm>
            <a:off x="5781429" y="4238516"/>
            <a:ext cx="561428" cy="426575"/>
            <a:chOff x="4268086" y="4221191"/>
            <a:chExt cx="509646" cy="387231"/>
          </a:xfrm>
          <a:solidFill>
            <a:srgbClr val="18478F"/>
          </a:solidFill>
        </p:grpSpPr>
        <p:sp>
          <p:nvSpPr>
            <p:cNvPr id="29"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1" name="组合 30"/>
          <p:cNvGrpSpPr/>
          <p:nvPr/>
        </p:nvGrpSpPr>
        <p:grpSpPr>
          <a:xfrm>
            <a:off x="5913472" y="5475272"/>
            <a:ext cx="364772" cy="361011"/>
            <a:chOff x="6967126" y="4092464"/>
            <a:chExt cx="453105" cy="448433"/>
          </a:xfrm>
          <a:gradFill>
            <a:gsLst>
              <a:gs pos="0">
                <a:srgbClr val="238DED"/>
              </a:gs>
              <a:gs pos="100000">
                <a:srgbClr val="18478F"/>
              </a:gs>
            </a:gsLst>
            <a:lin ang="8400000" scaled="0"/>
          </a:gradFill>
        </p:grpSpPr>
        <p:sp>
          <p:nvSpPr>
            <p:cNvPr id="32"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4" name="组合 33"/>
          <p:cNvGrpSpPr/>
          <p:nvPr/>
        </p:nvGrpSpPr>
        <p:grpSpPr>
          <a:xfrm>
            <a:off x="5875340" y="3260152"/>
            <a:ext cx="375609" cy="359225"/>
            <a:chOff x="1004888" y="993775"/>
            <a:chExt cx="2438400" cy="2332038"/>
          </a:xfrm>
          <a:solidFill>
            <a:srgbClr val="18478F"/>
          </a:solidFill>
        </p:grpSpPr>
        <p:sp>
          <p:nvSpPr>
            <p:cNvPr id="35"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任意多边形 35"/>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grpSp>
      <p:sp>
        <p:nvSpPr>
          <p:cNvPr id="3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2570894"/>
            <a:ext cx="3350072" cy="1476375"/>
          </a:xfrm>
          <a:prstGeom prst="rect">
            <a:avLst/>
          </a:prstGeom>
        </p:spPr>
        <p:txBody>
          <a:bodyPr wrap="square">
            <a:spAutoFit/>
          </a:bodyPr>
          <a:lstStyle/>
          <a:p>
            <a:pPr fontAlgn="auto">
              <a:lnSpc>
                <a:spcPct val="100000"/>
              </a:lnSpc>
            </a:pPr>
            <a:r>
              <a:rPr lang="en-US"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敏捷编程方法中会采用用户故事的方式，但通常这些故事并非真实的故事或叙事。用户故事更像是非正式的措辞要求， 而不是场景。</a:t>
            </a:r>
            <a:endParaRPr lang="en-US"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314" y="1792539"/>
            <a:ext cx="3459514" cy="922020"/>
          </a:xfrm>
          <a:prstGeom prst="rect">
            <a:avLst/>
          </a:prstGeom>
        </p:spPr>
        <p:txBody>
          <a:bodyPr wrap="square">
            <a:spAutoFit/>
          </a:bodyPr>
          <a:lstStyle/>
          <a:p>
            <a:pPr algn="just" fontAlgn="auto">
              <a:lnSpc>
                <a:spcPct val="100000"/>
              </a:lnSpc>
            </a:pPr>
            <a:r>
              <a:rPr lang="en-US"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场景和使用案例都是用来描述用户与系统交互的方法。不过，它们服务于不同的功能。</a:t>
            </a:r>
            <a:endParaRPr lang="en-US"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314" y="3883121"/>
            <a:ext cx="3459514" cy="1476375"/>
          </a:xfrm>
          <a:prstGeom prst="rect">
            <a:avLst/>
          </a:prstGeom>
        </p:spPr>
        <p:txBody>
          <a:bodyPr wrap="square">
            <a:spAutoFit/>
          </a:bodyPr>
          <a:lstStyle/>
          <a:p>
            <a:pPr algn="l" fontAlgn="auto">
              <a:lnSpc>
                <a:spcPct val="100000"/>
              </a:lnSpc>
            </a:pPr>
            <a:r>
              <a:rPr lang="en-US"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另一方面，使用案例通常是一种技术，基于对系统功能需求的全面描述上，具有事务</a:t>
            </a:r>
            <a:r>
              <a:rPr lang="zh-CN" altLang="en-US"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性</a:t>
            </a:r>
            <a:r>
              <a:rPr lang="en-US"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(transactionalnature)，关注低层用户行为和相应的系统反应。</a:t>
            </a:r>
            <a:endParaRPr lang="en-US"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椭圆 1"/>
          <p:cNvSpPr/>
          <p:nvPr/>
        </p:nvSpPr>
        <p:spPr>
          <a:xfrm>
            <a:off x="4937841" y="2190967"/>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049226" y="3229748"/>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937841" y="4334321"/>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7049226" y="5373102"/>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734185" y="426085"/>
            <a:ext cx="4278630" cy="460375"/>
          </a:xfrm>
          <a:prstGeom prst="rect">
            <a:avLst/>
          </a:prstGeom>
        </p:spPr>
        <p:txBody>
          <a:bodyPr wrap="square">
            <a:spAutoFit/>
          </a:bodyPr>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场景对比使用案例、用户故事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4575589"/>
            <a:ext cx="3350072" cy="1753235"/>
          </a:xfrm>
          <a:prstGeom prst="rect">
            <a:avLst/>
          </a:prstGeom>
        </p:spPr>
        <p:txBody>
          <a:bodyPr wrap="square">
            <a:spAutoFit/>
          </a:bodyPr>
          <a:p>
            <a:pPr fontAlgn="auto">
              <a:lnSpc>
                <a:spcPct val="100000"/>
              </a:lnSpc>
            </a:pPr>
            <a:r>
              <a:rPr lang="en-US"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场景更类似于敏捷方法所描述的叙事诗（epic)。同场景一样，叙事诗不描述任务层面的交 互，而是主要描述更广泛深远的交互集合，这里的交互旨在满足用户需求。</a:t>
            </a:r>
            <a:endParaRPr lang="en-US"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ppt_x"/>
                                          </p:val>
                                        </p:tav>
                                        <p:tav tm="100000">
                                          <p:val>
                                            <p:strVal val="#ppt_x"/>
                                          </p:val>
                                        </p:tav>
                                      </p:tavLst>
                                    </p:anim>
                                    <p:anim calcmode="lin" valueType="num">
                                      <p:cBhvr additive="base">
                                        <p:cTn id="12" dur="10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7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000" fill="hold"/>
                                        <p:tgtEl>
                                          <p:spTgt spid="19"/>
                                        </p:tgtEl>
                                        <p:attrNameLst>
                                          <p:attrName>ppt_x</p:attrName>
                                        </p:attrNameLst>
                                      </p:cBhvr>
                                      <p:tavLst>
                                        <p:tav tm="0">
                                          <p:val>
                                            <p:strVal val="#ppt_x"/>
                                          </p:val>
                                        </p:tav>
                                        <p:tav tm="100000">
                                          <p:val>
                                            <p:strVal val="#ppt_x"/>
                                          </p:val>
                                        </p:tav>
                                      </p:tavLst>
                                    </p:anim>
                                    <p:anim calcmode="lin" valueType="num">
                                      <p:cBhvr additive="base">
                                        <p:cTn id="20" dur="1000" fill="hold"/>
                                        <p:tgtEl>
                                          <p:spTgt spid="19"/>
                                        </p:tgtEl>
                                        <p:attrNameLst>
                                          <p:attrName>ppt_y</p:attrName>
                                        </p:attrNameLst>
                                      </p:cBhvr>
                                      <p:tavLst>
                                        <p:tav tm="0">
                                          <p:val>
                                            <p:strVal val="1+#ppt_h/2"/>
                                          </p:val>
                                        </p:tav>
                                        <p:tav tm="100000">
                                          <p:val>
                                            <p:strVal val="#ppt_y"/>
                                          </p:val>
                                        </p:tav>
                                      </p:tavLst>
                                    </p:anim>
                                  </p:childTnLst>
                                </p:cTn>
                              </p:par>
                              <p:par>
                                <p:cTn id="21" presetID="53" presetClass="entr" presetSubtype="16" fill="hold" grpId="0" nodeType="withEffect">
                                  <p:stCondLst>
                                    <p:cond delay="300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53" presetClass="entr" presetSubtype="16" fill="hold" grpId="0" nodeType="withEffect">
                                  <p:stCondLst>
                                    <p:cond delay="300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nodeType="withEffect">
                                  <p:stCondLst>
                                    <p:cond delay="325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Effect transition="in" filter="fade">
                                      <p:cBhvr>
                                        <p:cTn id="40" dur="500"/>
                                        <p:tgtEl>
                                          <p:spTgt spid="21"/>
                                        </p:tgtEl>
                                      </p:cBhvr>
                                    </p:animEffect>
                                  </p:childTnLst>
                                </p:cTn>
                              </p:par>
                              <p:par>
                                <p:cTn id="41" presetID="53" presetClass="entr" presetSubtype="16" fill="hold" nodeType="withEffect">
                                  <p:stCondLst>
                                    <p:cond delay="325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Effect transition="in" filter="fade">
                                      <p:cBhvr>
                                        <p:cTn id="45" dur="500"/>
                                        <p:tgtEl>
                                          <p:spTgt spid="34"/>
                                        </p:tgtEl>
                                      </p:cBhvr>
                                    </p:animEffect>
                                  </p:childTnLst>
                                </p:cTn>
                              </p:par>
                              <p:par>
                                <p:cTn id="46" presetID="53" presetClass="entr" presetSubtype="16" fill="hold" nodeType="withEffect">
                                  <p:stCondLst>
                                    <p:cond delay="325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childTnLst>
                                </p:cTn>
                              </p:par>
                              <p:par>
                                <p:cTn id="51" presetID="53" presetClass="entr" presetSubtype="16" fill="hold" nodeType="withEffect">
                                  <p:stCondLst>
                                    <p:cond delay="325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par>
                                <p:cTn id="56" presetID="53" presetClass="entr" presetSubtype="16" fill="hold" grpId="0" nodeType="withEffect">
                                  <p:stCondLst>
                                    <p:cond delay="325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325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par>
                                <p:cTn id="66" presetID="53" presetClass="entr" presetSubtype="16" fill="hold" grpId="0" nodeType="withEffect">
                                  <p:stCondLst>
                                    <p:cond delay="3250"/>
                                  </p:stCondLst>
                                  <p:childTnLst>
                                    <p:set>
                                      <p:cBhvr>
                                        <p:cTn id="67" dur="1" fill="hold">
                                          <p:stCondLst>
                                            <p:cond delay="0"/>
                                          </p:stCondLst>
                                        </p:cTn>
                                        <p:tgtEl>
                                          <p:spTgt spid="2"/>
                                        </p:tgtEl>
                                        <p:attrNameLst>
                                          <p:attrName>style.visibility</p:attrName>
                                        </p:attrNameLst>
                                      </p:cBhvr>
                                      <p:to>
                                        <p:strVal val="visible"/>
                                      </p:to>
                                    </p:set>
                                    <p:anim calcmode="lin" valueType="num">
                                      <p:cBhvr>
                                        <p:cTn id="68" dur="500" fill="hold"/>
                                        <p:tgtEl>
                                          <p:spTgt spid="2"/>
                                        </p:tgtEl>
                                        <p:attrNameLst>
                                          <p:attrName>ppt_w</p:attrName>
                                        </p:attrNameLst>
                                      </p:cBhvr>
                                      <p:tavLst>
                                        <p:tav tm="0">
                                          <p:val>
                                            <p:fltVal val="0"/>
                                          </p:val>
                                        </p:tav>
                                        <p:tav tm="100000">
                                          <p:val>
                                            <p:strVal val="#ppt_w"/>
                                          </p:val>
                                        </p:tav>
                                      </p:tavLst>
                                    </p:anim>
                                    <p:anim calcmode="lin" valueType="num">
                                      <p:cBhvr>
                                        <p:cTn id="69" dur="500" fill="hold"/>
                                        <p:tgtEl>
                                          <p:spTgt spid="2"/>
                                        </p:tgtEl>
                                        <p:attrNameLst>
                                          <p:attrName>ppt_h</p:attrName>
                                        </p:attrNameLst>
                                      </p:cBhvr>
                                      <p:tavLst>
                                        <p:tav tm="0">
                                          <p:val>
                                            <p:fltVal val="0"/>
                                          </p:val>
                                        </p:tav>
                                        <p:tav tm="100000">
                                          <p:val>
                                            <p:strVal val="#ppt_h"/>
                                          </p:val>
                                        </p:tav>
                                      </p:tavLst>
                                    </p:anim>
                                    <p:animEffect transition="in" filter="fade">
                                      <p:cBhvr>
                                        <p:cTn id="70" dur="500"/>
                                        <p:tgtEl>
                                          <p:spTgt spid="2"/>
                                        </p:tgtEl>
                                      </p:cBhvr>
                                    </p:animEffect>
                                  </p:childTnLst>
                                </p:cTn>
                              </p:par>
                              <p:par>
                                <p:cTn id="71" presetID="53" presetClass="entr" presetSubtype="16" fill="hold" grpId="0" nodeType="withEffect">
                                  <p:stCondLst>
                                    <p:cond delay="3250"/>
                                  </p:stCondLst>
                                  <p:childTnLst>
                                    <p:set>
                                      <p:cBhvr>
                                        <p:cTn id="72" dur="1" fill="hold">
                                          <p:stCondLst>
                                            <p:cond delay="0"/>
                                          </p:stCondLst>
                                        </p:cTn>
                                        <p:tgtEl>
                                          <p:spTgt spid="42"/>
                                        </p:tgtEl>
                                        <p:attrNameLst>
                                          <p:attrName>style.visibility</p:attrName>
                                        </p:attrNameLst>
                                      </p:cBhvr>
                                      <p:to>
                                        <p:strVal val="visible"/>
                                      </p:to>
                                    </p:set>
                                    <p:anim calcmode="lin" valueType="num">
                                      <p:cBhvr>
                                        <p:cTn id="73" dur="500" fill="hold"/>
                                        <p:tgtEl>
                                          <p:spTgt spid="42"/>
                                        </p:tgtEl>
                                        <p:attrNameLst>
                                          <p:attrName>ppt_w</p:attrName>
                                        </p:attrNameLst>
                                      </p:cBhvr>
                                      <p:tavLst>
                                        <p:tav tm="0">
                                          <p:val>
                                            <p:fltVal val="0"/>
                                          </p:val>
                                        </p:tav>
                                        <p:tav tm="100000">
                                          <p:val>
                                            <p:strVal val="#ppt_w"/>
                                          </p:val>
                                        </p:tav>
                                      </p:tavLst>
                                    </p:anim>
                                    <p:anim calcmode="lin" valueType="num">
                                      <p:cBhvr>
                                        <p:cTn id="74" dur="500" fill="hold"/>
                                        <p:tgtEl>
                                          <p:spTgt spid="42"/>
                                        </p:tgtEl>
                                        <p:attrNameLst>
                                          <p:attrName>ppt_h</p:attrName>
                                        </p:attrNameLst>
                                      </p:cBhvr>
                                      <p:tavLst>
                                        <p:tav tm="0">
                                          <p:val>
                                            <p:fltVal val="0"/>
                                          </p:val>
                                        </p:tav>
                                        <p:tav tm="100000">
                                          <p:val>
                                            <p:strVal val="#ppt_h"/>
                                          </p:val>
                                        </p:tav>
                                      </p:tavLst>
                                    </p:anim>
                                    <p:animEffect transition="in" filter="fade">
                                      <p:cBhvr>
                                        <p:cTn id="75" dur="500"/>
                                        <p:tgtEl>
                                          <p:spTgt spid="42"/>
                                        </p:tgtEl>
                                      </p:cBhvr>
                                    </p:animEffect>
                                  </p:childTnLst>
                                </p:cTn>
                              </p:par>
                              <p:par>
                                <p:cTn id="76" presetID="22" presetClass="entr" presetSubtype="2" fill="hold" grpId="0" nodeType="withEffect">
                                  <p:stCondLst>
                                    <p:cond delay="3500"/>
                                  </p:stCondLst>
                                  <p:childTnLst>
                                    <p:set>
                                      <p:cBhvr>
                                        <p:cTn id="77" dur="1" fill="hold">
                                          <p:stCondLst>
                                            <p:cond delay="0"/>
                                          </p:stCondLst>
                                        </p:cTn>
                                        <p:tgtEl>
                                          <p:spTgt spid="38"/>
                                        </p:tgtEl>
                                        <p:attrNameLst>
                                          <p:attrName>style.visibility</p:attrName>
                                        </p:attrNameLst>
                                      </p:cBhvr>
                                      <p:to>
                                        <p:strVal val="visible"/>
                                      </p:to>
                                    </p:set>
                                    <p:animEffect transition="in" filter="wipe(right)">
                                      <p:cBhvr>
                                        <p:cTn id="78" dur="500"/>
                                        <p:tgtEl>
                                          <p:spTgt spid="38"/>
                                        </p:tgtEl>
                                      </p:cBhvr>
                                    </p:animEffect>
                                  </p:childTnLst>
                                </p:cTn>
                              </p:par>
                              <p:par>
                                <p:cTn id="79" presetID="22" presetClass="entr" presetSubtype="2" fill="hold" grpId="0" nodeType="withEffect">
                                  <p:stCondLst>
                                    <p:cond delay="3500"/>
                                  </p:stCondLst>
                                  <p:childTnLst>
                                    <p:set>
                                      <p:cBhvr>
                                        <p:cTn id="80" dur="1" fill="hold">
                                          <p:stCondLst>
                                            <p:cond delay="0"/>
                                          </p:stCondLst>
                                        </p:cTn>
                                        <p:tgtEl>
                                          <p:spTgt spid="40"/>
                                        </p:tgtEl>
                                        <p:attrNameLst>
                                          <p:attrName>style.visibility</p:attrName>
                                        </p:attrNameLst>
                                      </p:cBhvr>
                                      <p:to>
                                        <p:strVal val="visible"/>
                                      </p:to>
                                    </p:set>
                                    <p:animEffect transition="in" filter="wipe(right)">
                                      <p:cBhvr>
                                        <p:cTn id="81" dur="500"/>
                                        <p:tgtEl>
                                          <p:spTgt spid="40"/>
                                        </p:tgtEl>
                                      </p:cBhvr>
                                    </p:animEffect>
                                  </p:childTnLst>
                                </p:cTn>
                              </p:par>
                              <p:par>
                                <p:cTn id="82" presetID="22" presetClass="entr" presetSubtype="8" fill="hold" grpId="0" nodeType="withEffect">
                                  <p:stCondLst>
                                    <p:cond delay="3500"/>
                                  </p:stCondLst>
                                  <p:childTnLst>
                                    <p:set>
                                      <p:cBhvr>
                                        <p:cTn id="83" dur="1" fill="hold">
                                          <p:stCondLst>
                                            <p:cond delay="0"/>
                                          </p:stCondLst>
                                        </p:cTn>
                                        <p:tgtEl>
                                          <p:spTgt spid="37"/>
                                        </p:tgtEl>
                                        <p:attrNameLst>
                                          <p:attrName>style.visibility</p:attrName>
                                        </p:attrNameLst>
                                      </p:cBhvr>
                                      <p:to>
                                        <p:strVal val="visible"/>
                                      </p:to>
                                    </p:set>
                                    <p:animEffect transition="in" filter="wipe(left)">
                                      <p:cBhvr>
                                        <p:cTn id="84" dur="500"/>
                                        <p:tgtEl>
                                          <p:spTgt spid="37"/>
                                        </p:tgtEl>
                                      </p:cBhvr>
                                    </p:animEffect>
                                  </p:childTnLst>
                                </p:cTn>
                              </p:par>
                              <p:par>
                                <p:cTn id="85" presetID="41" presetClass="entr" presetSubtype="0" fill="hold" grpId="0" nodeType="withEffect">
                                  <p:stCondLst>
                                    <p:cond delay="500"/>
                                  </p:stCondLst>
                                  <p:iterate type="lt">
                                    <p:tmPct val="10000"/>
                                  </p:iterate>
                                  <p:childTnLst>
                                    <p:set>
                                      <p:cBhvr>
                                        <p:cTn id="86" dur="1" fill="hold">
                                          <p:stCondLst>
                                            <p:cond delay="0"/>
                                          </p:stCondLst>
                                        </p:cTn>
                                        <p:tgtEl>
                                          <p:spTgt spid="8"/>
                                        </p:tgtEl>
                                        <p:attrNameLst>
                                          <p:attrName>style.visibility</p:attrName>
                                        </p:attrNameLst>
                                      </p:cBhvr>
                                      <p:to>
                                        <p:strVal val="visible"/>
                                      </p:to>
                                    </p:set>
                                    <p:anim calcmode="lin" valueType="num">
                                      <p:cBhvr>
                                        <p:cTn id="8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8" dur="500" fill="hold"/>
                                        <p:tgtEl>
                                          <p:spTgt spid="8"/>
                                        </p:tgtEl>
                                        <p:attrNameLst>
                                          <p:attrName>ppt_y</p:attrName>
                                        </p:attrNameLst>
                                      </p:cBhvr>
                                      <p:tavLst>
                                        <p:tav tm="0">
                                          <p:val>
                                            <p:strVal val="#ppt_y"/>
                                          </p:val>
                                        </p:tav>
                                        <p:tav tm="100000">
                                          <p:val>
                                            <p:strVal val="#ppt_y"/>
                                          </p:val>
                                        </p:tav>
                                      </p:tavLst>
                                    </p:anim>
                                    <p:anim calcmode="lin" valueType="num">
                                      <p:cBhvr>
                                        <p:cTn id="8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9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91" dur="500" tmFilter="0,0; .5, 1; 1, 1"/>
                                        <p:tgtEl>
                                          <p:spTgt spid="8"/>
                                        </p:tgtEl>
                                      </p:cBhvr>
                                    </p:animEffect>
                                  </p:childTnLst>
                                </p:cTn>
                              </p:par>
                              <p:par>
                                <p:cTn id="92" presetID="22" presetClass="entr" presetSubtype="8" fill="hold" grpId="0" nodeType="withEffect">
                                  <p:stCondLst>
                                    <p:cond delay="3500"/>
                                  </p:stCondLst>
                                  <p:childTnLst>
                                    <p:set>
                                      <p:cBhvr>
                                        <p:cTn id="93" dur="1" fill="hold">
                                          <p:stCondLst>
                                            <p:cond delay="0"/>
                                          </p:stCondLst>
                                        </p:cTn>
                                        <p:tgtEl>
                                          <p:spTgt spid="3"/>
                                        </p:tgtEl>
                                        <p:attrNameLst>
                                          <p:attrName>style.visibility</p:attrName>
                                        </p:attrNameLst>
                                      </p:cBhvr>
                                      <p:to>
                                        <p:strVal val="visible"/>
                                      </p:to>
                                    </p:set>
                                    <p:animEffect transition="in" filter="wipe(left)">
                                      <p:cBhvr>
                                        <p:cTn id="9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20" grpId="0" animBg="1"/>
      <p:bldP spid="37" grpId="0"/>
      <p:bldP spid="38" grpId="0"/>
      <p:bldP spid="40" grpId="0"/>
      <p:bldP spid="2" grpId="0" animBg="1"/>
      <p:bldP spid="41" grpId="0" animBg="1"/>
      <p:bldP spid="42" grpId="0" animBg="1"/>
      <p:bldP spid="43" grpId="0" animBg="1"/>
      <p:bldP spid="8"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c-mockup.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2737" y="1981200"/>
            <a:ext cx="5365933" cy="402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657" y="2214491"/>
            <a:ext cx="4051563" cy="2650271"/>
          </a:xfrm>
          <a:prstGeom prst="rect">
            <a:avLst/>
          </a:prstGeom>
        </p:spPr>
      </p:pic>
      <p:grpSp>
        <p:nvGrpSpPr>
          <p:cNvPr id="19" name="组合 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1866154"/>
            <a:ext cx="688368" cy="688368"/>
            <a:chOff x="7242071" y="1820434"/>
            <a:chExt cx="688368" cy="688368"/>
          </a:xfrm>
        </p:grpSpPr>
        <p:sp>
          <p:nvSpPr>
            <p:cNvPr id="20" name="椭圆 19"/>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椭圆 20"/>
            <p:cNvSpPr/>
            <p:nvPr/>
          </p:nvSpPr>
          <p:spPr>
            <a:xfrm>
              <a:off x="7286625" y="1866019"/>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2" name="组合 2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3534191"/>
            <a:ext cx="688368" cy="688368"/>
            <a:chOff x="7242071" y="3488471"/>
            <a:chExt cx="688368" cy="688368"/>
          </a:xfrm>
        </p:grpSpPr>
        <p:sp>
          <p:nvSpPr>
            <p:cNvPr id="23" name="椭圆 22"/>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7286625" y="353405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9" name="组合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5149081"/>
            <a:ext cx="688368" cy="688368"/>
            <a:chOff x="7242071" y="5103361"/>
            <a:chExt cx="688368" cy="688368"/>
          </a:xfrm>
        </p:grpSpPr>
        <p:sp>
          <p:nvSpPr>
            <p:cNvPr id="30" name="椭圆 29"/>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7286625" y="514894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sp>
        <p:nvSpPr>
          <p:cNvPr id="33" name="矩形 32"/>
          <p:cNvSpPr/>
          <p:nvPr/>
        </p:nvSpPr>
        <p:spPr>
          <a:xfrm>
            <a:off x="7981315" y="1576705"/>
            <a:ext cx="2967990" cy="1076325"/>
          </a:xfrm>
          <a:prstGeom prst="rect">
            <a:avLst/>
          </a:prstGeom>
        </p:spPr>
        <p:txBody>
          <a:bodyPr wrap="square">
            <a:spAutoFit/>
          </a:bodyPr>
          <a:lstStyle/>
          <a:p>
            <a:r>
              <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20 世纪 90 年代，人机交互（HCI)社区围绕面向用户的软件（use-oriented software)设计概念做了大量工作。</a:t>
            </a:r>
            <a:endPar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6" name="矩形 35"/>
          <p:cNvSpPr/>
          <p:nvPr/>
        </p:nvSpPr>
        <p:spPr>
          <a:xfrm>
            <a:off x="7981315" y="4832350"/>
            <a:ext cx="2854960" cy="1322070"/>
          </a:xfrm>
          <a:prstGeom prst="rect">
            <a:avLst/>
          </a:prstGeom>
        </p:spPr>
        <p:txBody>
          <a:bodyPr wrap="square">
            <a:spAutoFit/>
          </a:bodyPr>
          <a:lstStyle/>
          <a:p>
            <a:r>
              <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约翰•卡罗尔在“Making Use” 一 书中讨论这些概念</a:t>
            </a:r>
            <a:r>
              <a:rPr lang="zh-CN" sz="16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r>
              <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卡罗尔所采用的基于场景的设计（scenario-based design)描述了用户完成任务的方式。</a:t>
            </a:r>
            <a:endPar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9" name="矩形 38"/>
          <p:cNvSpPr/>
          <p:nvPr/>
        </p:nvSpPr>
        <p:spPr>
          <a:xfrm>
            <a:off x="7981315" y="3244215"/>
            <a:ext cx="2854960" cy="1322070"/>
          </a:xfrm>
          <a:prstGeom prst="rect">
            <a:avLst/>
          </a:prstGeom>
        </p:spPr>
        <p:txBody>
          <a:bodyPr wrap="square">
            <a:spAutoFit/>
          </a:bodyPr>
          <a:lstStyle/>
          <a:p>
            <a:r>
              <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从这些工作中产生了场景（scenario)这一概念，一般用来描述具体解决设 计问题的方法：运用一个具体的故事构建并阐明设计方案。</a:t>
            </a:r>
            <a:endPar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sym typeface="+mn-ea"/>
            </a:endParaRPr>
          </a:p>
        </p:txBody>
      </p:sp>
      <p:grpSp>
        <p:nvGrpSpPr>
          <p:cNvPr id="41" name="组合 4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42697" y="5310026"/>
            <a:ext cx="367805" cy="366477"/>
            <a:chOff x="5287964" y="2994026"/>
            <a:chExt cx="879475" cy="876300"/>
          </a:xfrm>
          <a:solidFill>
            <a:schemeClr val="bg1"/>
          </a:solidFill>
        </p:grpSpPr>
        <p:sp>
          <p:nvSpPr>
            <p:cNvPr id="4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37831" y="2028991"/>
            <a:ext cx="369488" cy="372593"/>
            <a:chOff x="5216526" y="1358901"/>
            <a:chExt cx="566738" cy="571500"/>
          </a:xfrm>
          <a:solidFill>
            <a:schemeClr val="bg1"/>
          </a:solidFill>
        </p:grpSpPr>
        <p:sp>
          <p:nvSpPr>
            <p:cNvPr id="46"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4879" y="3685412"/>
            <a:ext cx="425378" cy="404678"/>
            <a:chOff x="6323014" y="4870451"/>
            <a:chExt cx="652463" cy="620713"/>
          </a:xfrm>
          <a:solidFill>
            <a:schemeClr val="bg1"/>
          </a:solidFill>
        </p:grpSpPr>
        <p:sp>
          <p:nvSpPr>
            <p:cNvPr id="50"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 name="矩形 7"/>
          <p:cNvSpPr/>
          <p:nvPr userDrawn="1"/>
        </p:nvSpPr>
        <p:spPr>
          <a:xfrm>
            <a:off x="1734185" y="426085"/>
            <a:ext cx="4278630" cy="460375"/>
          </a:xfrm>
          <a:prstGeom prst="rect">
            <a:avLst/>
          </a:prstGeom>
        </p:spPr>
        <p:txBody>
          <a:bodyPr wrap="square">
            <a:spAutoFit/>
          </a:bodyPr>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基于场景的设计</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41" presetClass="entr" presetSubtype="0" fill="hold" grpId="0" nodeType="withEffect">
                                  <p:stCondLst>
                                    <p:cond delay="500"/>
                                  </p:stCondLst>
                                  <p:iterate type="lt">
                                    <p:tmPct val="10000"/>
                                  </p:iterate>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8"/>
                                        </p:tgtEl>
                                        <p:attrNameLst>
                                          <p:attrName>ppt_y</p:attrName>
                                        </p:attrNameLst>
                                      </p:cBhvr>
                                      <p:tavLst>
                                        <p:tav tm="0">
                                          <p:val>
                                            <p:strVal val="#ppt_y"/>
                                          </p:val>
                                        </p:tav>
                                        <p:tav tm="100000">
                                          <p:val>
                                            <p:strVal val="#ppt_y"/>
                                          </p:val>
                                        </p:tav>
                                      </p:tavLst>
                                    </p:anim>
                                    <p:anim calcmode="lin" valueType="num">
                                      <p:cBhvr>
                                        <p:cTn id="3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78230" y="1553760"/>
            <a:ext cx="4239593" cy="1323868"/>
            <a:chOff x="10476" y="3033"/>
            <a:chExt cx="6677" cy="2085"/>
          </a:xfrm>
        </p:grpSpPr>
        <p:sp>
          <p:nvSpPr>
            <p:cNvPr id="14" name="Freeform 7"/>
            <p:cNvSpPr/>
            <p:nvPr/>
          </p:nvSpPr>
          <p:spPr bwMode="auto">
            <a:xfrm>
              <a:off x="10476" y="3033"/>
              <a:ext cx="2802" cy="2085"/>
            </a:xfrm>
            <a:custGeom>
              <a:avLst/>
              <a:gdLst>
                <a:gd name="T0" fmla="*/ 61 w 86"/>
                <a:gd name="T1" fmla="*/ 38 h 64"/>
                <a:gd name="T2" fmla="*/ 65 w 86"/>
                <a:gd name="T3" fmla="*/ 34 h 64"/>
                <a:gd name="T4" fmla="*/ 70 w 86"/>
                <a:gd name="T5" fmla="*/ 37 h 64"/>
                <a:gd name="T6" fmla="*/ 77 w 86"/>
                <a:gd name="T7" fmla="*/ 41 h 64"/>
                <a:gd name="T8" fmla="*/ 86 w 86"/>
                <a:gd name="T9" fmla="*/ 32 h 64"/>
                <a:gd name="T10" fmla="*/ 77 w 86"/>
                <a:gd name="T11" fmla="*/ 23 h 64"/>
                <a:gd name="T12" fmla="*/ 70 w 86"/>
                <a:gd name="T13" fmla="*/ 27 h 64"/>
                <a:gd name="T14" fmla="*/ 65 w 86"/>
                <a:gd name="T15" fmla="*/ 30 h 64"/>
                <a:gd name="T16" fmla="*/ 61 w 86"/>
                <a:gd name="T17" fmla="*/ 26 h 64"/>
                <a:gd name="T18" fmla="*/ 61 w 86"/>
                <a:gd name="T19" fmla="*/ 26 h 64"/>
                <a:gd name="T20" fmla="*/ 61 w 86"/>
                <a:gd name="T21" fmla="*/ 0 h 64"/>
                <a:gd name="T22" fmla="*/ 10 w 86"/>
                <a:gd name="T23" fmla="*/ 0 h 64"/>
                <a:gd name="T24" fmla="*/ 0 w 86"/>
                <a:gd name="T25" fmla="*/ 10 h 64"/>
                <a:gd name="T26" fmla="*/ 0 w 86"/>
                <a:gd name="T27" fmla="*/ 54 h 64"/>
                <a:gd name="T28" fmla="*/ 10 w 86"/>
                <a:gd name="T29" fmla="*/ 64 h 64"/>
                <a:gd name="T30" fmla="*/ 61 w 86"/>
                <a:gd name="T31" fmla="*/ 64 h 64"/>
                <a:gd name="T32" fmla="*/ 61 w 86"/>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64">
                  <a:moveTo>
                    <a:pt x="61" y="38"/>
                  </a:moveTo>
                  <a:cubicBezTo>
                    <a:pt x="62" y="36"/>
                    <a:pt x="63" y="34"/>
                    <a:pt x="65" y="34"/>
                  </a:cubicBezTo>
                  <a:cubicBezTo>
                    <a:pt x="68" y="34"/>
                    <a:pt x="69" y="36"/>
                    <a:pt x="70" y="37"/>
                  </a:cubicBezTo>
                  <a:cubicBezTo>
                    <a:pt x="71" y="39"/>
                    <a:pt x="74" y="41"/>
                    <a:pt x="77" y="41"/>
                  </a:cubicBezTo>
                  <a:cubicBezTo>
                    <a:pt x="82" y="41"/>
                    <a:pt x="86" y="37"/>
                    <a:pt x="86" y="32"/>
                  </a:cubicBezTo>
                  <a:cubicBezTo>
                    <a:pt x="86" y="27"/>
                    <a:pt x="82" y="23"/>
                    <a:pt x="77" y="23"/>
                  </a:cubicBezTo>
                  <a:cubicBezTo>
                    <a:pt x="74" y="23"/>
                    <a:pt x="71" y="25"/>
                    <a:pt x="70" y="27"/>
                  </a:cubicBezTo>
                  <a:cubicBezTo>
                    <a:pt x="69" y="27"/>
                    <a:pt x="68" y="30"/>
                    <a:pt x="65" y="30"/>
                  </a:cubicBezTo>
                  <a:cubicBezTo>
                    <a:pt x="63" y="30"/>
                    <a:pt x="62" y="28"/>
                    <a:pt x="61" y="26"/>
                  </a:cubicBezTo>
                  <a:cubicBezTo>
                    <a:pt x="61" y="26"/>
                    <a:pt x="61" y="26"/>
                    <a:pt x="61" y="26"/>
                  </a:cubicBezTo>
                  <a:cubicBezTo>
                    <a:pt x="61" y="0"/>
                    <a:pt x="61" y="0"/>
                    <a:pt x="61" y="0"/>
                  </a:cubicBezTo>
                  <a:cubicBezTo>
                    <a:pt x="10" y="0"/>
                    <a:pt x="10" y="0"/>
                    <a:pt x="10" y="0"/>
                  </a:cubicBezTo>
                  <a:cubicBezTo>
                    <a:pt x="5" y="0"/>
                    <a:pt x="0" y="4"/>
                    <a:pt x="0" y="10"/>
                  </a:cubicBezTo>
                  <a:cubicBezTo>
                    <a:pt x="0" y="54"/>
                    <a:pt x="0" y="54"/>
                    <a:pt x="0" y="54"/>
                  </a:cubicBezTo>
                  <a:cubicBezTo>
                    <a:pt x="0" y="59"/>
                    <a:pt x="5"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8"/>
            <p:cNvSpPr/>
            <p:nvPr/>
          </p:nvSpPr>
          <p:spPr bwMode="auto">
            <a:xfrm>
              <a:off x="12594" y="3033"/>
              <a:ext cx="4558" cy="2085"/>
            </a:xfrm>
            <a:custGeom>
              <a:avLst/>
              <a:gdLst>
                <a:gd name="T0" fmla="*/ 130 w 140"/>
                <a:gd name="T1" fmla="*/ 0 h 64"/>
                <a:gd name="T2" fmla="*/ 0 w 140"/>
                <a:gd name="T3" fmla="*/ 0 h 64"/>
                <a:gd name="T4" fmla="*/ 0 w 140"/>
                <a:gd name="T5" fmla="*/ 25 h 64"/>
                <a:gd name="T6" fmla="*/ 0 w 140"/>
                <a:gd name="T7" fmla="*/ 26 h 64"/>
                <a:gd name="T8" fmla="*/ 1 w 140"/>
                <a:gd name="T9" fmla="*/ 25 h 64"/>
                <a:gd name="T10" fmla="*/ 1 w 140"/>
                <a:gd name="T11" fmla="*/ 25 h 64"/>
                <a:gd name="T12" fmla="*/ 12 w 140"/>
                <a:gd name="T13" fmla="*/ 19 h 64"/>
                <a:gd name="T14" fmla="*/ 24 w 140"/>
                <a:gd name="T15" fmla="*/ 32 h 64"/>
                <a:gd name="T16" fmla="*/ 12 w 140"/>
                <a:gd name="T17" fmla="*/ 45 h 64"/>
                <a:gd name="T18" fmla="*/ 1 w 140"/>
                <a:gd name="T19" fmla="*/ 39 h 64"/>
                <a:gd name="T20" fmla="*/ 1 w 140"/>
                <a:gd name="T21" fmla="*/ 39 h 64"/>
                <a:gd name="T22" fmla="*/ 0 w 140"/>
                <a:gd name="T23" fmla="*/ 38 h 64"/>
                <a:gd name="T24" fmla="*/ 0 w 140"/>
                <a:gd name="T25" fmla="*/ 38 h 64"/>
                <a:gd name="T26" fmla="*/ 0 w 140"/>
                <a:gd name="T27" fmla="*/ 64 h 64"/>
                <a:gd name="T28" fmla="*/ 130 w 140"/>
                <a:gd name="T29" fmla="*/ 64 h 64"/>
                <a:gd name="T30" fmla="*/ 140 w 140"/>
                <a:gd name="T31" fmla="*/ 54 h 64"/>
                <a:gd name="T32" fmla="*/ 140 w 140"/>
                <a:gd name="T33" fmla="*/ 10 h 64"/>
                <a:gd name="T34" fmla="*/ 130 w 140"/>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4">
                  <a:moveTo>
                    <a:pt x="130" y="0"/>
                  </a:moveTo>
                  <a:cubicBezTo>
                    <a:pt x="0" y="0"/>
                    <a:pt x="0" y="0"/>
                    <a:pt x="0" y="0"/>
                  </a:cubicBezTo>
                  <a:cubicBezTo>
                    <a:pt x="0" y="25"/>
                    <a:pt x="0" y="25"/>
                    <a:pt x="0" y="25"/>
                  </a:cubicBezTo>
                  <a:cubicBezTo>
                    <a:pt x="0" y="26"/>
                    <a:pt x="0" y="26"/>
                    <a:pt x="0" y="26"/>
                  </a:cubicBezTo>
                  <a:cubicBezTo>
                    <a:pt x="1" y="26"/>
                    <a:pt x="1" y="25"/>
                    <a:pt x="1" y="25"/>
                  </a:cubicBezTo>
                  <a:cubicBezTo>
                    <a:pt x="1" y="25"/>
                    <a:pt x="1" y="25"/>
                    <a:pt x="1" y="25"/>
                  </a:cubicBezTo>
                  <a:cubicBezTo>
                    <a:pt x="4" y="21"/>
                    <a:pt x="8" y="19"/>
                    <a:pt x="12" y="19"/>
                  </a:cubicBezTo>
                  <a:cubicBezTo>
                    <a:pt x="19" y="19"/>
                    <a:pt x="24" y="25"/>
                    <a:pt x="24" y="32"/>
                  </a:cubicBezTo>
                  <a:cubicBezTo>
                    <a:pt x="24" y="39"/>
                    <a:pt x="19" y="45"/>
                    <a:pt x="12" y="45"/>
                  </a:cubicBezTo>
                  <a:cubicBezTo>
                    <a:pt x="8" y="45"/>
                    <a:pt x="4" y="43"/>
                    <a:pt x="1" y="39"/>
                  </a:cubicBezTo>
                  <a:cubicBezTo>
                    <a:pt x="1" y="39"/>
                    <a:pt x="1" y="39"/>
                    <a:pt x="1" y="39"/>
                  </a:cubicBezTo>
                  <a:cubicBezTo>
                    <a:pt x="1" y="39"/>
                    <a:pt x="1" y="38"/>
                    <a:pt x="0" y="38"/>
                  </a:cubicBezTo>
                  <a:cubicBezTo>
                    <a:pt x="0" y="38"/>
                    <a:pt x="0" y="38"/>
                    <a:pt x="0" y="38"/>
                  </a:cubicBezTo>
                  <a:cubicBezTo>
                    <a:pt x="0" y="64"/>
                    <a:pt x="0" y="64"/>
                    <a:pt x="0" y="64"/>
                  </a:cubicBezTo>
                  <a:cubicBezTo>
                    <a:pt x="130" y="64"/>
                    <a:pt x="130" y="64"/>
                    <a:pt x="130" y="64"/>
                  </a:cubicBezTo>
                  <a:cubicBezTo>
                    <a:pt x="136" y="64"/>
                    <a:pt x="140" y="59"/>
                    <a:pt x="140" y="54"/>
                  </a:cubicBezTo>
                  <a:cubicBezTo>
                    <a:pt x="140" y="10"/>
                    <a:pt x="140" y="10"/>
                    <a:pt x="140" y="10"/>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42" name="组合 41"/>
            <p:cNvGrpSpPr/>
            <p:nvPr/>
          </p:nvGrpSpPr>
          <p:grpSpPr>
            <a:xfrm>
              <a:off x="10955" y="3642"/>
              <a:ext cx="1047" cy="913"/>
              <a:chOff x="4499856" y="8587886"/>
              <a:chExt cx="664601" cy="579853"/>
            </a:xfrm>
            <a:gradFill>
              <a:gsLst>
                <a:gs pos="100000">
                  <a:srgbClr val="18478F"/>
                </a:gs>
                <a:gs pos="0">
                  <a:srgbClr val="238DED"/>
                </a:gs>
              </a:gsLst>
              <a:lin ang="7200000" scaled="0"/>
            </a:gradFill>
          </p:grpSpPr>
          <p:sp>
            <p:nvSpPr>
              <p:cNvPr id="43" name="Freeform 36"/>
              <p:cNvSpPr>
                <a:spLocks noEditPoints="1"/>
              </p:cNvSpPr>
              <p:nvPr/>
            </p:nvSpPr>
            <p:spPr bwMode="auto">
              <a:xfrm>
                <a:off x="4499856" y="8727274"/>
                <a:ext cx="440465" cy="440465"/>
              </a:xfrm>
              <a:custGeom>
                <a:avLst/>
                <a:gdLst>
                  <a:gd name="T0" fmla="*/ 161 w 167"/>
                  <a:gd name="T1" fmla="*/ 71 h 167"/>
                  <a:gd name="T2" fmla="*/ 148 w 167"/>
                  <a:gd name="T3" fmla="*/ 71 h 167"/>
                  <a:gd name="T4" fmla="*/ 138 w 167"/>
                  <a:gd name="T5" fmla="*/ 47 h 167"/>
                  <a:gd name="T6" fmla="*/ 147 w 167"/>
                  <a:gd name="T7" fmla="*/ 38 h 167"/>
                  <a:gd name="T8" fmla="*/ 148 w 167"/>
                  <a:gd name="T9" fmla="*/ 31 h 167"/>
                  <a:gd name="T10" fmla="*/ 136 w 167"/>
                  <a:gd name="T11" fmla="*/ 19 h 167"/>
                  <a:gd name="T12" fmla="*/ 129 w 167"/>
                  <a:gd name="T13" fmla="*/ 20 h 167"/>
                  <a:gd name="T14" fmla="*/ 120 w 167"/>
                  <a:gd name="T15" fmla="*/ 29 h 167"/>
                  <a:gd name="T16" fmla="*/ 96 w 167"/>
                  <a:gd name="T17" fmla="*/ 19 h 167"/>
                  <a:gd name="T18" fmla="*/ 96 w 167"/>
                  <a:gd name="T19" fmla="*/ 6 h 167"/>
                  <a:gd name="T20" fmla="*/ 92 w 167"/>
                  <a:gd name="T21" fmla="*/ 0 h 167"/>
                  <a:gd name="T22" fmla="*/ 75 w 167"/>
                  <a:gd name="T23" fmla="*/ 0 h 167"/>
                  <a:gd name="T24" fmla="*/ 71 w 167"/>
                  <a:gd name="T25" fmla="*/ 6 h 167"/>
                  <a:gd name="T26" fmla="*/ 71 w 167"/>
                  <a:gd name="T27" fmla="*/ 19 h 167"/>
                  <a:gd name="T28" fmla="*/ 46 w 167"/>
                  <a:gd name="T29" fmla="*/ 29 h 167"/>
                  <a:gd name="T30" fmla="*/ 37 w 167"/>
                  <a:gd name="T31" fmla="*/ 20 h 167"/>
                  <a:gd name="T32" fmla="*/ 30 w 167"/>
                  <a:gd name="T33" fmla="*/ 19 h 167"/>
                  <a:gd name="T34" fmla="*/ 18 w 167"/>
                  <a:gd name="T35" fmla="*/ 31 h 167"/>
                  <a:gd name="T36" fmla="*/ 19 w 167"/>
                  <a:gd name="T37" fmla="*/ 38 h 167"/>
                  <a:gd name="T38" fmla="*/ 29 w 167"/>
                  <a:gd name="T39" fmla="*/ 47 h 167"/>
                  <a:gd name="T40" fmla="*/ 19 w 167"/>
                  <a:gd name="T41" fmla="*/ 71 h 167"/>
                  <a:gd name="T42" fmla="*/ 6 w 167"/>
                  <a:gd name="T43" fmla="*/ 71 h 167"/>
                  <a:gd name="T44" fmla="*/ 0 w 167"/>
                  <a:gd name="T45" fmla="*/ 75 h 167"/>
                  <a:gd name="T46" fmla="*/ 0 w 167"/>
                  <a:gd name="T47" fmla="*/ 92 h 167"/>
                  <a:gd name="T48" fmla="*/ 6 w 167"/>
                  <a:gd name="T49" fmla="*/ 96 h 167"/>
                  <a:gd name="T50" fmla="*/ 19 w 167"/>
                  <a:gd name="T51" fmla="*/ 96 h 167"/>
                  <a:gd name="T52" fmla="*/ 29 w 167"/>
                  <a:gd name="T53" fmla="*/ 120 h 167"/>
                  <a:gd name="T54" fmla="*/ 19 w 167"/>
                  <a:gd name="T55" fmla="*/ 130 h 167"/>
                  <a:gd name="T56" fmla="*/ 18 w 167"/>
                  <a:gd name="T57" fmla="*/ 137 h 167"/>
                  <a:gd name="T58" fmla="*/ 30 w 167"/>
                  <a:gd name="T59" fmla="*/ 148 h 167"/>
                  <a:gd name="T60" fmla="*/ 37 w 167"/>
                  <a:gd name="T61" fmla="*/ 147 h 167"/>
                  <a:gd name="T62" fmla="*/ 46 w 167"/>
                  <a:gd name="T63" fmla="*/ 138 h 167"/>
                  <a:gd name="T64" fmla="*/ 71 w 167"/>
                  <a:gd name="T65" fmla="*/ 148 h 167"/>
                  <a:gd name="T66" fmla="*/ 71 w 167"/>
                  <a:gd name="T67" fmla="*/ 161 h 167"/>
                  <a:gd name="T68" fmla="*/ 75 w 167"/>
                  <a:gd name="T69" fmla="*/ 167 h 167"/>
                  <a:gd name="T70" fmla="*/ 92 w 167"/>
                  <a:gd name="T71" fmla="*/ 167 h 167"/>
                  <a:gd name="T72" fmla="*/ 96 w 167"/>
                  <a:gd name="T73" fmla="*/ 161 h 167"/>
                  <a:gd name="T74" fmla="*/ 96 w 167"/>
                  <a:gd name="T75" fmla="*/ 148 h 167"/>
                  <a:gd name="T76" fmla="*/ 120 w 167"/>
                  <a:gd name="T77" fmla="*/ 138 h 167"/>
                  <a:gd name="T78" fmla="*/ 129 w 167"/>
                  <a:gd name="T79" fmla="*/ 147 h 167"/>
                  <a:gd name="T80" fmla="*/ 136 w 167"/>
                  <a:gd name="T81" fmla="*/ 148 h 167"/>
                  <a:gd name="T82" fmla="*/ 148 w 167"/>
                  <a:gd name="T83" fmla="*/ 137 h 167"/>
                  <a:gd name="T84" fmla="*/ 147 w 167"/>
                  <a:gd name="T85" fmla="*/ 130 h 167"/>
                  <a:gd name="T86" fmla="*/ 138 w 167"/>
                  <a:gd name="T87" fmla="*/ 120 h 167"/>
                  <a:gd name="T88" fmla="*/ 148 w 167"/>
                  <a:gd name="T89" fmla="*/ 96 h 167"/>
                  <a:gd name="T90" fmla="*/ 161 w 167"/>
                  <a:gd name="T91" fmla="*/ 96 h 167"/>
                  <a:gd name="T92" fmla="*/ 167 w 167"/>
                  <a:gd name="T93" fmla="*/ 92 h 167"/>
                  <a:gd name="T94" fmla="*/ 167 w 167"/>
                  <a:gd name="T95" fmla="*/ 75 h 167"/>
                  <a:gd name="T96" fmla="*/ 161 w 167"/>
                  <a:gd name="T97" fmla="*/ 71 h 167"/>
                  <a:gd name="T98" fmla="*/ 83 w 167"/>
                  <a:gd name="T99" fmla="*/ 114 h 167"/>
                  <a:gd name="T100" fmla="*/ 52 w 167"/>
                  <a:gd name="T101" fmla="*/ 84 h 167"/>
                  <a:gd name="T102" fmla="*/ 83 w 167"/>
                  <a:gd name="T103" fmla="*/ 53 h 167"/>
                  <a:gd name="T104" fmla="*/ 114 w 167"/>
                  <a:gd name="T105" fmla="*/ 84 h 167"/>
                  <a:gd name="T106" fmla="*/ 83 w 167"/>
                  <a:gd name="T107" fmla="*/ 11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7" h="167">
                    <a:moveTo>
                      <a:pt x="161" y="71"/>
                    </a:moveTo>
                    <a:cubicBezTo>
                      <a:pt x="148" y="71"/>
                      <a:pt x="148" y="71"/>
                      <a:pt x="148" y="71"/>
                    </a:cubicBezTo>
                    <a:cubicBezTo>
                      <a:pt x="146" y="62"/>
                      <a:pt x="143" y="54"/>
                      <a:pt x="138" y="47"/>
                    </a:cubicBezTo>
                    <a:cubicBezTo>
                      <a:pt x="147" y="38"/>
                      <a:pt x="147" y="38"/>
                      <a:pt x="147" y="38"/>
                    </a:cubicBezTo>
                    <a:cubicBezTo>
                      <a:pt x="149" y="36"/>
                      <a:pt x="150" y="32"/>
                      <a:pt x="148" y="31"/>
                    </a:cubicBezTo>
                    <a:cubicBezTo>
                      <a:pt x="136" y="19"/>
                      <a:pt x="136" y="19"/>
                      <a:pt x="136" y="19"/>
                    </a:cubicBezTo>
                    <a:cubicBezTo>
                      <a:pt x="135" y="17"/>
                      <a:pt x="131" y="18"/>
                      <a:pt x="129" y="20"/>
                    </a:cubicBezTo>
                    <a:cubicBezTo>
                      <a:pt x="120" y="29"/>
                      <a:pt x="120" y="29"/>
                      <a:pt x="120" y="29"/>
                    </a:cubicBezTo>
                    <a:cubicBezTo>
                      <a:pt x="113" y="24"/>
                      <a:pt x="105" y="21"/>
                      <a:pt x="96" y="19"/>
                    </a:cubicBezTo>
                    <a:cubicBezTo>
                      <a:pt x="96" y="6"/>
                      <a:pt x="96" y="6"/>
                      <a:pt x="96" y="6"/>
                    </a:cubicBezTo>
                    <a:cubicBezTo>
                      <a:pt x="96" y="3"/>
                      <a:pt x="94" y="0"/>
                      <a:pt x="92" y="0"/>
                    </a:cubicBezTo>
                    <a:cubicBezTo>
                      <a:pt x="75" y="0"/>
                      <a:pt x="75" y="0"/>
                      <a:pt x="75" y="0"/>
                    </a:cubicBezTo>
                    <a:cubicBezTo>
                      <a:pt x="73" y="0"/>
                      <a:pt x="71" y="3"/>
                      <a:pt x="71" y="6"/>
                    </a:cubicBezTo>
                    <a:cubicBezTo>
                      <a:pt x="71" y="19"/>
                      <a:pt x="71" y="19"/>
                      <a:pt x="71" y="19"/>
                    </a:cubicBezTo>
                    <a:cubicBezTo>
                      <a:pt x="62" y="21"/>
                      <a:pt x="54" y="24"/>
                      <a:pt x="46" y="29"/>
                    </a:cubicBezTo>
                    <a:cubicBezTo>
                      <a:pt x="37" y="20"/>
                      <a:pt x="37" y="20"/>
                      <a:pt x="37" y="20"/>
                    </a:cubicBezTo>
                    <a:cubicBezTo>
                      <a:pt x="35" y="18"/>
                      <a:pt x="32" y="17"/>
                      <a:pt x="30" y="19"/>
                    </a:cubicBezTo>
                    <a:cubicBezTo>
                      <a:pt x="18" y="31"/>
                      <a:pt x="18" y="31"/>
                      <a:pt x="18" y="31"/>
                    </a:cubicBezTo>
                    <a:cubicBezTo>
                      <a:pt x="17" y="32"/>
                      <a:pt x="17" y="36"/>
                      <a:pt x="19" y="38"/>
                    </a:cubicBezTo>
                    <a:cubicBezTo>
                      <a:pt x="29" y="47"/>
                      <a:pt x="29" y="47"/>
                      <a:pt x="29" y="47"/>
                    </a:cubicBezTo>
                    <a:cubicBezTo>
                      <a:pt x="24" y="54"/>
                      <a:pt x="20" y="62"/>
                      <a:pt x="19" y="71"/>
                    </a:cubicBezTo>
                    <a:cubicBezTo>
                      <a:pt x="6" y="71"/>
                      <a:pt x="6" y="71"/>
                      <a:pt x="6" y="71"/>
                    </a:cubicBezTo>
                    <a:cubicBezTo>
                      <a:pt x="2" y="71"/>
                      <a:pt x="0" y="73"/>
                      <a:pt x="0" y="75"/>
                    </a:cubicBezTo>
                    <a:cubicBezTo>
                      <a:pt x="0" y="92"/>
                      <a:pt x="0" y="92"/>
                      <a:pt x="0" y="92"/>
                    </a:cubicBezTo>
                    <a:cubicBezTo>
                      <a:pt x="0" y="94"/>
                      <a:pt x="2" y="96"/>
                      <a:pt x="6" y="96"/>
                    </a:cubicBezTo>
                    <a:cubicBezTo>
                      <a:pt x="19" y="96"/>
                      <a:pt x="19" y="96"/>
                      <a:pt x="19" y="96"/>
                    </a:cubicBezTo>
                    <a:cubicBezTo>
                      <a:pt x="20" y="105"/>
                      <a:pt x="24" y="113"/>
                      <a:pt x="29" y="120"/>
                    </a:cubicBezTo>
                    <a:cubicBezTo>
                      <a:pt x="19" y="130"/>
                      <a:pt x="19" y="130"/>
                      <a:pt x="19" y="130"/>
                    </a:cubicBezTo>
                    <a:cubicBezTo>
                      <a:pt x="17" y="132"/>
                      <a:pt x="17" y="135"/>
                      <a:pt x="18" y="137"/>
                    </a:cubicBezTo>
                    <a:cubicBezTo>
                      <a:pt x="30" y="148"/>
                      <a:pt x="30" y="148"/>
                      <a:pt x="30" y="148"/>
                    </a:cubicBezTo>
                    <a:cubicBezTo>
                      <a:pt x="32" y="150"/>
                      <a:pt x="35" y="150"/>
                      <a:pt x="37" y="147"/>
                    </a:cubicBezTo>
                    <a:cubicBezTo>
                      <a:pt x="46" y="138"/>
                      <a:pt x="46" y="138"/>
                      <a:pt x="46" y="138"/>
                    </a:cubicBezTo>
                    <a:cubicBezTo>
                      <a:pt x="54" y="143"/>
                      <a:pt x="62" y="147"/>
                      <a:pt x="71" y="148"/>
                    </a:cubicBezTo>
                    <a:cubicBezTo>
                      <a:pt x="71" y="161"/>
                      <a:pt x="71" y="161"/>
                      <a:pt x="71" y="161"/>
                    </a:cubicBezTo>
                    <a:cubicBezTo>
                      <a:pt x="71" y="164"/>
                      <a:pt x="73" y="167"/>
                      <a:pt x="75" y="167"/>
                    </a:cubicBezTo>
                    <a:cubicBezTo>
                      <a:pt x="92" y="167"/>
                      <a:pt x="92" y="167"/>
                      <a:pt x="92" y="167"/>
                    </a:cubicBezTo>
                    <a:cubicBezTo>
                      <a:pt x="94" y="167"/>
                      <a:pt x="96" y="164"/>
                      <a:pt x="96" y="161"/>
                    </a:cubicBezTo>
                    <a:cubicBezTo>
                      <a:pt x="96" y="148"/>
                      <a:pt x="96" y="148"/>
                      <a:pt x="96" y="148"/>
                    </a:cubicBezTo>
                    <a:cubicBezTo>
                      <a:pt x="105" y="147"/>
                      <a:pt x="113" y="143"/>
                      <a:pt x="120" y="138"/>
                    </a:cubicBezTo>
                    <a:cubicBezTo>
                      <a:pt x="129" y="147"/>
                      <a:pt x="129" y="147"/>
                      <a:pt x="129" y="147"/>
                    </a:cubicBezTo>
                    <a:cubicBezTo>
                      <a:pt x="131" y="150"/>
                      <a:pt x="135" y="150"/>
                      <a:pt x="136" y="148"/>
                    </a:cubicBezTo>
                    <a:cubicBezTo>
                      <a:pt x="148" y="137"/>
                      <a:pt x="148" y="137"/>
                      <a:pt x="148" y="137"/>
                    </a:cubicBezTo>
                    <a:cubicBezTo>
                      <a:pt x="150" y="135"/>
                      <a:pt x="149" y="132"/>
                      <a:pt x="147" y="130"/>
                    </a:cubicBezTo>
                    <a:cubicBezTo>
                      <a:pt x="138" y="120"/>
                      <a:pt x="138" y="120"/>
                      <a:pt x="138" y="120"/>
                    </a:cubicBezTo>
                    <a:cubicBezTo>
                      <a:pt x="143" y="113"/>
                      <a:pt x="146" y="105"/>
                      <a:pt x="148" y="96"/>
                    </a:cubicBezTo>
                    <a:cubicBezTo>
                      <a:pt x="161" y="96"/>
                      <a:pt x="161" y="96"/>
                      <a:pt x="161" y="96"/>
                    </a:cubicBezTo>
                    <a:cubicBezTo>
                      <a:pt x="164" y="96"/>
                      <a:pt x="167" y="94"/>
                      <a:pt x="167" y="92"/>
                    </a:cubicBezTo>
                    <a:cubicBezTo>
                      <a:pt x="167" y="75"/>
                      <a:pt x="167" y="75"/>
                      <a:pt x="167" y="75"/>
                    </a:cubicBezTo>
                    <a:cubicBezTo>
                      <a:pt x="167" y="73"/>
                      <a:pt x="164" y="71"/>
                      <a:pt x="161" y="71"/>
                    </a:cubicBezTo>
                    <a:close/>
                    <a:moveTo>
                      <a:pt x="83" y="114"/>
                    </a:moveTo>
                    <a:cubicBezTo>
                      <a:pt x="66" y="114"/>
                      <a:pt x="52" y="101"/>
                      <a:pt x="52" y="84"/>
                    </a:cubicBezTo>
                    <a:cubicBezTo>
                      <a:pt x="52" y="67"/>
                      <a:pt x="66" y="53"/>
                      <a:pt x="83" y="53"/>
                    </a:cubicBezTo>
                    <a:cubicBezTo>
                      <a:pt x="100" y="53"/>
                      <a:pt x="114" y="67"/>
                      <a:pt x="114" y="84"/>
                    </a:cubicBezTo>
                    <a:cubicBezTo>
                      <a:pt x="114" y="101"/>
                      <a:pt x="100" y="114"/>
                      <a:pt x="83"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7"/>
              <p:cNvSpPr>
                <a:spLocks noEditPoints="1"/>
              </p:cNvSpPr>
              <p:nvPr/>
            </p:nvSpPr>
            <p:spPr bwMode="auto">
              <a:xfrm>
                <a:off x="4845538" y="8587886"/>
                <a:ext cx="318919" cy="316689"/>
              </a:xfrm>
              <a:custGeom>
                <a:avLst/>
                <a:gdLst>
                  <a:gd name="T0" fmla="*/ 117 w 121"/>
                  <a:gd name="T1" fmla="*/ 51 h 120"/>
                  <a:gd name="T2" fmla="*/ 108 w 121"/>
                  <a:gd name="T3" fmla="*/ 51 h 120"/>
                  <a:gd name="T4" fmla="*/ 100 w 121"/>
                  <a:gd name="T5" fmla="*/ 33 h 120"/>
                  <a:gd name="T6" fmla="*/ 107 w 121"/>
                  <a:gd name="T7" fmla="*/ 27 h 120"/>
                  <a:gd name="T8" fmla="*/ 108 w 121"/>
                  <a:gd name="T9" fmla="*/ 22 h 120"/>
                  <a:gd name="T10" fmla="*/ 99 w 121"/>
                  <a:gd name="T11" fmla="*/ 13 h 120"/>
                  <a:gd name="T12" fmla="*/ 94 w 121"/>
                  <a:gd name="T13" fmla="*/ 14 h 120"/>
                  <a:gd name="T14" fmla="*/ 87 w 121"/>
                  <a:gd name="T15" fmla="*/ 20 h 120"/>
                  <a:gd name="T16" fmla="*/ 70 w 121"/>
                  <a:gd name="T17" fmla="*/ 13 h 120"/>
                  <a:gd name="T18" fmla="*/ 70 w 121"/>
                  <a:gd name="T19" fmla="*/ 4 h 120"/>
                  <a:gd name="T20" fmla="*/ 67 w 121"/>
                  <a:gd name="T21" fmla="*/ 0 h 120"/>
                  <a:gd name="T22" fmla="*/ 55 w 121"/>
                  <a:gd name="T23" fmla="*/ 0 h 120"/>
                  <a:gd name="T24" fmla="*/ 52 w 121"/>
                  <a:gd name="T25" fmla="*/ 4 h 120"/>
                  <a:gd name="T26" fmla="*/ 52 w 121"/>
                  <a:gd name="T27" fmla="*/ 13 h 120"/>
                  <a:gd name="T28" fmla="*/ 34 w 121"/>
                  <a:gd name="T29" fmla="*/ 20 h 120"/>
                  <a:gd name="T30" fmla="*/ 28 w 121"/>
                  <a:gd name="T31" fmla="*/ 14 h 120"/>
                  <a:gd name="T32" fmla="*/ 22 w 121"/>
                  <a:gd name="T33" fmla="*/ 13 h 120"/>
                  <a:gd name="T34" fmla="*/ 14 w 121"/>
                  <a:gd name="T35" fmla="*/ 22 h 120"/>
                  <a:gd name="T36" fmla="*/ 15 w 121"/>
                  <a:gd name="T37" fmla="*/ 27 h 120"/>
                  <a:gd name="T38" fmla="*/ 21 w 121"/>
                  <a:gd name="T39" fmla="*/ 33 h 120"/>
                  <a:gd name="T40" fmla="*/ 14 w 121"/>
                  <a:gd name="T41" fmla="*/ 51 h 120"/>
                  <a:gd name="T42" fmla="*/ 5 w 121"/>
                  <a:gd name="T43" fmla="*/ 51 h 120"/>
                  <a:gd name="T44" fmla="*/ 0 w 121"/>
                  <a:gd name="T45" fmla="*/ 54 h 120"/>
                  <a:gd name="T46" fmla="*/ 0 w 121"/>
                  <a:gd name="T47" fmla="*/ 66 h 120"/>
                  <a:gd name="T48" fmla="*/ 5 w 121"/>
                  <a:gd name="T49" fmla="*/ 69 h 120"/>
                  <a:gd name="T50" fmla="*/ 14 w 121"/>
                  <a:gd name="T51" fmla="*/ 69 h 120"/>
                  <a:gd name="T52" fmla="*/ 21 w 121"/>
                  <a:gd name="T53" fmla="*/ 87 h 120"/>
                  <a:gd name="T54" fmla="*/ 15 w 121"/>
                  <a:gd name="T55" fmla="*/ 93 h 120"/>
                  <a:gd name="T56" fmla="*/ 14 w 121"/>
                  <a:gd name="T57" fmla="*/ 98 h 120"/>
                  <a:gd name="T58" fmla="*/ 22 w 121"/>
                  <a:gd name="T59" fmla="*/ 107 h 120"/>
                  <a:gd name="T60" fmla="*/ 28 w 121"/>
                  <a:gd name="T61" fmla="*/ 106 h 120"/>
                  <a:gd name="T62" fmla="*/ 34 w 121"/>
                  <a:gd name="T63" fmla="*/ 100 h 120"/>
                  <a:gd name="T64" fmla="*/ 52 w 121"/>
                  <a:gd name="T65" fmla="*/ 107 h 120"/>
                  <a:gd name="T66" fmla="*/ 52 w 121"/>
                  <a:gd name="T67" fmla="*/ 116 h 120"/>
                  <a:gd name="T68" fmla="*/ 55 w 121"/>
                  <a:gd name="T69" fmla="*/ 120 h 120"/>
                  <a:gd name="T70" fmla="*/ 67 w 121"/>
                  <a:gd name="T71" fmla="*/ 120 h 120"/>
                  <a:gd name="T72" fmla="*/ 70 w 121"/>
                  <a:gd name="T73" fmla="*/ 116 h 120"/>
                  <a:gd name="T74" fmla="*/ 70 w 121"/>
                  <a:gd name="T75" fmla="*/ 107 h 120"/>
                  <a:gd name="T76" fmla="*/ 87 w 121"/>
                  <a:gd name="T77" fmla="*/ 100 h 120"/>
                  <a:gd name="T78" fmla="*/ 94 w 121"/>
                  <a:gd name="T79" fmla="*/ 106 h 120"/>
                  <a:gd name="T80" fmla="*/ 99 w 121"/>
                  <a:gd name="T81" fmla="*/ 107 h 120"/>
                  <a:gd name="T82" fmla="*/ 108 w 121"/>
                  <a:gd name="T83" fmla="*/ 98 h 120"/>
                  <a:gd name="T84" fmla="*/ 107 w 121"/>
                  <a:gd name="T85" fmla="*/ 93 h 120"/>
                  <a:gd name="T86" fmla="*/ 100 w 121"/>
                  <a:gd name="T87" fmla="*/ 87 h 120"/>
                  <a:gd name="T88" fmla="*/ 108 w 121"/>
                  <a:gd name="T89" fmla="*/ 69 h 120"/>
                  <a:gd name="T90" fmla="*/ 117 w 121"/>
                  <a:gd name="T91" fmla="*/ 69 h 120"/>
                  <a:gd name="T92" fmla="*/ 121 w 121"/>
                  <a:gd name="T93" fmla="*/ 66 h 120"/>
                  <a:gd name="T94" fmla="*/ 121 w 121"/>
                  <a:gd name="T95" fmla="*/ 54 h 120"/>
                  <a:gd name="T96" fmla="*/ 117 w 121"/>
                  <a:gd name="T97" fmla="*/ 51 h 120"/>
                  <a:gd name="T98" fmla="*/ 61 w 121"/>
                  <a:gd name="T99" fmla="*/ 82 h 120"/>
                  <a:gd name="T100" fmla="*/ 38 w 121"/>
                  <a:gd name="T101" fmla="*/ 60 h 120"/>
                  <a:gd name="T102" fmla="*/ 61 w 121"/>
                  <a:gd name="T103" fmla="*/ 38 h 120"/>
                  <a:gd name="T104" fmla="*/ 83 w 121"/>
                  <a:gd name="T105" fmla="*/ 60 h 120"/>
                  <a:gd name="T106" fmla="*/ 61 w 121"/>
                  <a:gd name="T107" fmla="*/ 8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20">
                    <a:moveTo>
                      <a:pt x="117" y="51"/>
                    </a:moveTo>
                    <a:cubicBezTo>
                      <a:pt x="108" y="51"/>
                      <a:pt x="108" y="51"/>
                      <a:pt x="108" y="51"/>
                    </a:cubicBezTo>
                    <a:cubicBezTo>
                      <a:pt x="106" y="44"/>
                      <a:pt x="104" y="38"/>
                      <a:pt x="100" y="33"/>
                    </a:cubicBezTo>
                    <a:cubicBezTo>
                      <a:pt x="107" y="27"/>
                      <a:pt x="107" y="27"/>
                      <a:pt x="107" y="27"/>
                    </a:cubicBezTo>
                    <a:cubicBezTo>
                      <a:pt x="109" y="25"/>
                      <a:pt x="109" y="23"/>
                      <a:pt x="108" y="22"/>
                    </a:cubicBezTo>
                    <a:cubicBezTo>
                      <a:pt x="99" y="13"/>
                      <a:pt x="99" y="13"/>
                      <a:pt x="99" y="13"/>
                    </a:cubicBezTo>
                    <a:cubicBezTo>
                      <a:pt x="98" y="12"/>
                      <a:pt x="96" y="12"/>
                      <a:pt x="94" y="14"/>
                    </a:cubicBezTo>
                    <a:cubicBezTo>
                      <a:pt x="87" y="20"/>
                      <a:pt x="87" y="20"/>
                      <a:pt x="87" y="20"/>
                    </a:cubicBezTo>
                    <a:cubicBezTo>
                      <a:pt x="82" y="17"/>
                      <a:pt x="76" y="14"/>
                      <a:pt x="70" y="13"/>
                    </a:cubicBezTo>
                    <a:cubicBezTo>
                      <a:pt x="70" y="4"/>
                      <a:pt x="70" y="4"/>
                      <a:pt x="70" y="4"/>
                    </a:cubicBezTo>
                    <a:cubicBezTo>
                      <a:pt x="70" y="1"/>
                      <a:pt x="69" y="0"/>
                      <a:pt x="67" y="0"/>
                    </a:cubicBezTo>
                    <a:cubicBezTo>
                      <a:pt x="55" y="0"/>
                      <a:pt x="55" y="0"/>
                      <a:pt x="55" y="0"/>
                    </a:cubicBezTo>
                    <a:cubicBezTo>
                      <a:pt x="53" y="0"/>
                      <a:pt x="52" y="1"/>
                      <a:pt x="52" y="4"/>
                    </a:cubicBezTo>
                    <a:cubicBezTo>
                      <a:pt x="52" y="13"/>
                      <a:pt x="52" y="13"/>
                      <a:pt x="52" y="13"/>
                    </a:cubicBezTo>
                    <a:cubicBezTo>
                      <a:pt x="45" y="14"/>
                      <a:pt x="39" y="17"/>
                      <a:pt x="34" y="20"/>
                    </a:cubicBezTo>
                    <a:cubicBezTo>
                      <a:pt x="28" y="14"/>
                      <a:pt x="28" y="14"/>
                      <a:pt x="28" y="14"/>
                    </a:cubicBezTo>
                    <a:cubicBezTo>
                      <a:pt x="26" y="12"/>
                      <a:pt x="24" y="12"/>
                      <a:pt x="22" y="13"/>
                    </a:cubicBezTo>
                    <a:cubicBezTo>
                      <a:pt x="14" y="22"/>
                      <a:pt x="14" y="22"/>
                      <a:pt x="14" y="22"/>
                    </a:cubicBezTo>
                    <a:cubicBezTo>
                      <a:pt x="13" y="23"/>
                      <a:pt x="13" y="25"/>
                      <a:pt x="15" y="27"/>
                    </a:cubicBezTo>
                    <a:cubicBezTo>
                      <a:pt x="21" y="33"/>
                      <a:pt x="21" y="33"/>
                      <a:pt x="21" y="33"/>
                    </a:cubicBezTo>
                    <a:cubicBezTo>
                      <a:pt x="18" y="38"/>
                      <a:pt x="15" y="44"/>
                      <a:pt x="14" y="51"/>
                    </a:cubicBezTo>
                    <a:cubicBezTo>
                      <a:pt x="5" y="51"/>
                      <a:pt x="5" y="51"/>
                      <a:pt x="5" y="51"/>
                    </a:cubicBezTo>
                    <a:cubicBezTo>
                      <a:pt x="2" y="51"/>
                      <a:pt x="0" y="52"/>
                      <a:pt x="0" y="54"/>
                    </a:cubicBezTo>
                    <a:cubicBezTo>
                      <a:pt x="0" y="66"/>
                      <a:pt x="0" y="66"/>
                      <a:pt x="0" y="66"/>
                    </a:cubicBezTo>
                    <a:cubicBezTo>
                      <a:pt x="0" y="68"/>
                      <a:pt x="2" y="69"/>
                      <a:pt x="5" y="69"/>
                    </a:cubicBezTo>
                    <a:cubicBezTo>
                      <a:pt x="14" y="69"/>
                      <a:pt x="14" y="69"/>
                      <a:pt x="14" y="69"/>
                    </a:cubicBezTo>
                    <a:cubicBezTo>
                      <a:pt x="15" y="76"/>
                      <a:pt x="18" y="81"/>
                      <a:pt x="21" y="87"/>
                    </a:cubicBezTo>
                    <a:cubicBezTo>
                      <a:pt x="15" y="93"/>
                      <a:pt x="15" y="93"/>
                      <a:pt x="15" y="93"/>
                    </a:cubicBezTo>
                    <a:cubicBezTo>
                      <a:pt x="13" y="95"/>
                      <a:pt x="13" y="97"/>
                      <a:pt x="14" y="98"/>
                    </a:cubicBezTo>
                    <a:cubicBezTo>
                      <a:pt x="22" y="107"/>
                      <a:pt x="22" y="107"/>
                      <a:pt x="22" y="107"/>
                    </a:cubicBezTo>
                    <a:cubicBezTo>
                      <a:pt x="24" y="108"/>
                      <a:pt x="26" y="108"/>
                      <a:pt x="28" y="106"/>
                    </a:cubicBezTo>
                    <a:cubicBezTo>
                      <a:pt x="34" y="100"/>
                      <a:pt x="34" y="100"/>
                      <a:pt x="34" y="100"/>
                    </a:cubicBezTo>
                    <a:cubicBezTo>
                      <a:pt x="39" y="103"/>
                      <a:pt x="45" y="106"/>
                      <a:pt x="52" y="107"/>
                    </a:cubicBezTo>
                    <a:cubicBezTo>
                      <a:pt x="52" y="116"/>
                      <a:pt x="52" y="116"/>
                      <a:pt x="52" y="116"/>
                    </a:cubicBezTo>
                    <a:cubicBezTo>
                      <a:pt x="52" y="118"/>
                      <a:pt x="53" y="120"/>
                      <a:pt x="55" y="120"/>
                    </a:cubicBezTo>
                    <a:cubicBezTo>
                      <a:pt x="67" y="120"/>
                      <a:pt x="67" y="120"/>
                      <a:pt x="67" y="120"/>
                    </a:cubicBezTo>
                    <a:cubicBezTo>
                      <a:pt x="69" y="120"/>
                      <a:pt x="70" y="118"/>
                      <a:pt x="70" y="116"/>
                    </a:cubicBezTo>
                    <a:cubicBezTo>
                      <a:pt x="70" y="107"/>
                      <a:pt x="70" y="107"/>
                      <a:pt x="70" y="107"/>
                    </a:cubicBezTo>
                    <a:cubicBezTo>
                      <a:pt x="76" y="106"/>
                      <a:pt x="82" y="103"/>
                      <a:pt x="87" y="100"/>
                    </a:cubicBezTo>
                    <a:cubicBezTo>
                      <a:pt x="94" y="106"/>
                      <a:pt x="94" y="106"/>
                      <a:pt x="94" y="106"/>
                    </a:cubicBezTo>
                    <a:cubicBezTo>
                      <a:pt x="96" y="108"/>
                      <a:pt x="98" y="108"/>
                      <a:pt x="99" y="107"/>
                    </a:cubicBezTo>
                    <a:cubicBezTo>
                      <a:pt x="108" y="98"/>
                      <a:pt x="108" y="98"/>
                      <a:pt x="108" y="98"/>
                    </a:cubicBezTo>
                    <a:cubicBezTo>
                      <a:pt x="109" y="97"/>
                      <a:pt x="109" y="95"/>
                      <a:pt x="107" y="93"/>
                    </a:cubicBezTo>
                    <a:cubicBezTo>
                      <a:pt x="100" y="87"/>
                      <a:pt x="100" y="87"/>
                      <a:pt x="100" y="87"/>
                    </a:cubicBezTo>
                    <a:cubicBezTo>
                      <a:pt x="104" y="81"/>
                      <a:pt x="106" y="76"/>
                      <a:pt x="108" y="69"/>
                    </a:cubicBezTo>
                    <a:cubicBezTo>
                      <a:pt x="117" y="69"/>
                      <a:pt x="117" y="69"/>
                      <a:pt x="117" y="69"/>
                    </a:cubicBezTo>
                    <a:cubicBezTo>
                      <a:pt x="119" y="69"/>
                      <a:pt x="121" y="68"/>
                      <a:pt x="121" y="66"/>
                    </a:cubicBezTo>
                    <a:cubicBezTo>
                      <a:pt x="121" y="54"/>
                      <a:pt x="121" y="54"/>
                      <a:pt x="121" y="54"/>
                    </a:cubicBezTo>
                    <a:cubicBezTo>
                      <a:pt x="121" y="52"/>
                      <a:pt x="119" y="51"/>
                      <a:pt x="117" y="51"/>
                    </a:cubicBezTo>
                    <a:close/>
                    <a:moveTo>
                      <a:pt x="61" y="82"/>
                    </a:moveTo>
                    <a:cubicBezTo>
                      <a:pt x="48" y="82"/>
                      <a:pt x="38" y="72"/>
                      <a:pt x="38" y="60"/>
                    </a:cubicBezTo>
                    <a:cubicBezTo>
                      <a:pt x="38" y="48"/>
                      <a:pt x="48" y="38"/>
                      <a:pt x="61" y="38"/>
                    </a:cubicBezTo>
                    <a:cubicBezTo>
                      <a:pt x="73" y="38"/>
                      <a:pt x="83" y="48"/>
                      <a:pt x="83" y="60"/>
                    </a:cubicBezTo>
                    <a:cubicBezTo>
                      <a:pt x="83" y="72"/>
                      <a:pt x="73" y="82"/>
                      <a:pt x="6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3" name="矩形 52"/>
            <p:cNvSpPr/>
            <p:nvPr/>
          </p:nvSpPr>
          <p:spPr>
            <a:xfrm>
              <a:off x="13279" y="3834"/>
              <a:ext cx="3689" cy="531"/>
            </a:xfrm>
            <a:prstGeom prst="rect">
              <a:avLst/>
            </a:prstGeom>
          </p:spPr>
          <p:txBody>
            <a:bodyPr wrap="square">
              <a:spAutoFit/>
            </a:bodyPr>
            <a:lstStyle/>
            <a:p>
              <a:r>
                <a:rPr lang="zh-CN" sz="1600" b="1"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rPr>
                <a:t>基于场景的设计的缺陷</a:t>
              </a:r>
              <a:endParaRPr lang="zh-CN" sz="1600" b="1"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8" name="矩形 7"/>
          <p:cNvSpPr/>
          <p:nvPr userDrawn="1"/>
        </p:nvSpPr>
        <p:spPr>
          <a:xfrm>
            <a:off x="1734185" y="426085"/>
            <a:ext cx="4278630" cy="460375"/>
          </a:xfrm>
          <a:prstGeom prst="rect">
            <a:avLst/>
          </a:prstGeom>
        </p:spPr>
        <p:txBody>
          <a:bodyPr wrap="square">
            <a:spAutoFit/>
          </a:bodyPr>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基于场景的设计</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矩形 3"/>
          <p:cNvSpPr/>
          <p:nvPr/>
        </p:nvSpPr>
        <p:spPr>
          <a:xfrm>
            <a:off x="1628114" y="3591770"/>
            <a:ext cx="8889537" cy="1476375"/>
          </a:xfrm>
          <a:prstGeom prst="rect">
            <a:avLst/>
          </a:prstGeom>
        </p:spPr>
        <p:txBody>
          <a:bodyPr wrap="square">
            <a:spAutoFit/>
          </a:bodyPr>
          <a:p>
            <a:r>
              <a:rPr lang="zh-CN" altLang="en-US" dirty="0"/>
              <a:t>卡罗尔基于场景的设计方法中缺少了一环，即使用</a:t>
            </a:r>
            <a:r>
              <a:rPr lang="zh-CN" altLang="en-US" dirty="0">
                <a:solidFill>
                  <a:srgbClr val="FF0000"/>
                </a:solidFill>
              </a:rPr>
              <a:t>人物模型</a:t>
            </a:r>
            <a:r>
              <a:rPr lang="zh-CN" altLang="en-US" dirty="0"/>
              <a:t>。人物模型是</a:t>
            </a:r>
            <a:r>
              <a:rPr lang="zh-CN" altLang="en-US" dirty="0">
                <a:solidFill>
                  <a:srgbClr val="FF0000"/>
                </a:solidFill>
              </a:rPr>
              <a:t>用户的有形代表</a:t>
            </a:r>
            <a:r>
              <a:rPr lang="zh-CN" altLang="en-US" dirty="0"/>
              <a:t>， 是场景设定中的</a:t>
            </a:r>
            <a:r>
              <a:rPr lang="zh-CN" altLang="en-US" dirty="0">
                <a:solidFill>
                  <a:srgbClr val="FF0000"/>
                </a:solidFill>
              </a:rPr>
              <a:t>可靠代理人</a:t>
            </a:r>
            <a:r>
              <a:rPr lang="zh-CN" altLang="en-US" dirty="0"/>
              <a:t>。人物模型除了反映当前的行为模式和动机外，人物模型还能让人去探索未来用户动机如何影响任务，以及如何对任务进行优先级排序。因为人物模型仿效的是</a:t>
            </a:r>
            <a:r>
              <a:rPr lang="zh-CN" altLang="en-US" dirty="0">
                <a:solidFill>
                  <a:srgbClr val="FF0000"/>
                </a:solidFill>
              </a:rPr>
              <a:t>目标</a:t>
            </a:r>
            <a:r>
              <a:rPr lang="zh-CN" altLang="en-US" dirty="0"/>
              <a:t>，而不仅仅是任务，因此场景解决的问题范围能够扩展到产品定义。</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3337</Words>
  <Application>WPS 演示</Application>
  <PresentationFormat>宽屏</PresentationFormat>
  <Paragraphs>179</Paragraphs>
  <Slides>19</Slides>
  <Notes>28</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19</vt:i4>
      </vt:variant>
    </vt:vector>
  </HeadingPairs>
  <TitlesOfParts>
    <vt:vector size="38" baseType="lpstr">
      <vt:lpstr>Arial</vt:lpstr>
      <vt:lpstr>宋体</vt:lpstr>
      <vt:lpstr>Wingdings</vt:lpstr>
      <vt:lpstr>Open Sans</vt:lpstr>
      <vt:lpstr>Impact</vt:lpstr>
      <vt:lpstr>微软雅黑</vt:lpstr>
      <vt:lpstr>Arial</vt:lpstr>
      <vt:lpstr>Gill Sans</vt:lpstr>
      <vt:lpstr>Dotum</vt:lpstr>
      <vt:lpstr>Segoe UI Semilight</vt:lpstr>
      <vt:lpstr>Calibri</vt:lpstr>
      <vt:lpstr>Arial Unicode MS</vt:lpstr>
      <vt:lpstr>Calibri Light</vt:lpstr>
      <vt:lpstr>Meiryo</vt:lpstr>
      <vt:lpstr>Arial Narrow</vt:lpstr>
      <vt:lpstr>Segoe Print</vt:lpstr>
      <vt:lpstr>Malgun Gothic</vt:lpstr>
      <vt:lpstr>Yu Gothic UI</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Foyer</cp:lastModifiedBy>
  <cp:revision>201</cp:revision>
  <dcterms:created xsi:type="dcterms:W3CDTF">2016-06-30T07:01:00Z</dcterms:created>
  <dcterms:modified xsi:type="dcterms:W3CDTF">2018-11-06T07:02:46Z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2052-10.1.0.7643</vt:lpwstr>
  </property>
</Properties>
</file>