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1" r:id="rId6"/>
    <p:sldId id="282" r:id="rId7"/>
    <p:sldId id="4789" r:id="rId8"/>
    <p:sldId id="4790" r:id="rId9"/>
    <p:sldId id="4791" r:id="rId10"/>
    <p:sldId id="4792" r:id="rId11"/>
    <p:sldId id="4793" r:id="rId12"/>
    <p:sldId id="4794" r:id="rId13"/>
    <p:sldId id="4795" r:id="rId14"/>
    <p:sldId id="4816" r:id="rId15"/>
    <p:sldId id="4815" r:id="rId16"/>
    <p:sldId id="4796" r:id="rId17"/>
    <p:sldId id="4817" r:id="rId18"/>
    <p:sldId id="4818" r:id="rId19"/>
    <p:sldId id="4797" r:id="rId20"/>
    <p:sldId id="4798" r:id="rId21"/>
    <p:sldId id="4799" r:id="rId22"/>
    <p:sldId id="4801" r:id="rId23"/>
    <p:sldId id="4802" r:id="rId24"/>
    <p:sldId id="4803" r:id="rId25"/>
    <p:sldId id="4843" r:id="rId26"/>
    <p:sldId id="4839" r:id="rId27"/>
    <p:sldId id="4840" r:id="rId28"/>
    <p:sldId id="4841" r:id="rId29"/>
    <p:sldId id="4804" r:id="rId30"/>
    <p:sldId id="4819" r:id="rId31"/>
    <p:sldId id="4805" r:id="rId32"/>
    <p:sldId id="4827" r:id="rId33"/>
    <p:sldId id="4806" r:id="rId34"/>
    <p:sldId id="4842" r:id="rId35"/>
    <p:sldId id="4821" r:id="rId36"/>
    <p:sldId id="4835" r:id="rId37"/>
    <p:sldId id="4807" r:id="rId38"/>
    <p:sldId id="4808" r:id="rId39"/>
    <p:sldId id="4822" r:id="rId40"/>
    <p:sldId id="4823" r:id="rId41"/>
    <p:sldId id="4809" r:id="rId42"/>
    <p:sldId id="4810" r:id="rId43"/>
    <p:sldId id="4824" r:id="rId44"/>
    <p:sldId id="4825" r:id="rId45"/>
    <p:sldId id="4826" r:id="rId46"/>
    <p:sldId id="4811" r:id="rId47"/>
    <p:sldId id="4846" r:id="rId48"/>
    <p:sldId id="4845" r:id="rId49"/>
    <p:sldId id="4812" r:id="rId50"/>
    <p:sldId id="4820" r:id="rId51"/>
    <p:sldId id="4837" r:id="rId52"/>
    <p:sldId id="4838" r:id="rId53"/>
    <p:sldId id="4844" r:id="rId54"/>
    <p:sldId id="4813" r:id="rId55"/>
    <p:sldId id="4814" r:id="rId56"/>
    <p:sldId id="4834" r:id="rId57"/>
    <p:sldId id="4828" r:id="rId58"/>
    <p:sldId id="4833" r:id="rId59"/>
    <p:sldId id="4832" r:id="rId60"/>
    <p:sldId id="478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5293" autoAdjust="0"/>
  </p:normalViewPr>
  <p:slideViewPr>
    <p:cSldViewPr snapToGrid="0">
      <p:cViewPr>
        <p:scale>
          <a:sx n="100" d="100"/>
          <a:sy n="100" d="100"/>
        </p:scale>
        <p:origin x="4302" y="2754"/>
      </p:cViewPr>
      <p:guideLst>
        <p:guide orient="horz" pos="2167"/>
        <p:guide pos="383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平台大部分都是可以值得肯定的地方，但是详细来讲没有相关连接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学校内其他网站的信息，也没有关于单个课程的从诞生到成熟的过程，相应的还有价格颇高等缺点，对于单个课程的介绍基本上是没有的，在布局上我认为我们学校的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平台已经做得比较不错了。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布局，可以看到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平台把菜单和结束按钮影藏在两侧，增强了总体网页的简介风格。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赛课的网页端可以看到最大的一个缺点就是布局不好看，影响使用体验，虽然有相关网页链接的信息，但是仍然没有记录单个课程从诞生到成熟的过程，对于课程的介绍也偏少，其内容没有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平台的详细，没有包括工具栏，论坛，搜索课程等功能，体验只局限在课程的记录方面。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端的布局上还是非常不足的，很多功能上和网页端是一样的，是缺失的，但是优点就是该平台是免费的。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pss-system.gov.cn/" TargetMode="Externa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hyperlink" Target="../WBS(2).pdf%20-%20&#24555;&#25463;&#26041;&#24335;.lnk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://elearning.hpu.edu.cn/portal%20&#21442;&#32771;&#26102;&#38388;2018&#24180;11" TargetMode="External"/><Relationship Id="rId3" Type="http://schemas.openxmlformats.org/officeDocument/2006/relationships/hyperlink" Target="http://bb.zucc.edu.cn/" TargetMode="External"/><Relationship Id="rId2" Type="http://schemas.openxmlformats.org/officeDocument/2006/relationships/hyperlink" Target="http://www.pss-system.gov.cn/" TargetMode="Externa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2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25372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73" y="322838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免费</a:t>
            </a:r>
            <a:r>
              <a:rPr lang="zh-CN" altLang="zh-CN" sz="2000" dirty="0"/>
              <a:t>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收费</a:t>
            </a:r>
            <a:r>
              <a:rPr lang="zh-CN" altLang="zh-CN" sz="2000" dirty="0"/>
              <a:t>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网站主要面对的用户大致可以分为三类：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（指软件工程课程的授课教师），</a:t>
            </a:r>
            <a:r>
              <a:rPr lang="zh-CN" altLang="zh-CN" sz="2000" dirty="0">
                <a:solidFill>
                  <a:srgbClr val="FF0000"/>
                </a:solidFill>
              </a:rPr>
              <a:t>注册学生</a:t>
            </a:r>
            <a:r>
              <a:rPr lang="zh-CN" altLang="zh-CN" sz="2000" dirty="0"/>
              <a:t>（该课程的注册学生，即当前学期选修该课程的学生），</a:t>
            </a:r>
            <a:r>
              <a:rPr lang="zh-CN" altLang="zh-CN" sz="2000" dirty="0">
                <a:solidFill>
                  <a:srgbClr val="FF0000"/>
                </a:solidFill>
              </a:rPr>
              <a:t>游客</a:t>
            </a:r>
            <a:r>
              <a:rPr lang="zh-CN" altLang="zh-CN" sz="2000" dirty="0"/>
              <a:t>（当前学期未选该课程，但对该课程有兴趣的学生，通常指软件学院低年级学生，也泛指所有在校学生）。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法律</a:t>
            </a:r>
            <a:r>
              <a:rPr lang="zh-CN" altLang="zh-CN" sz="3200" b="1" dirty="0" smtClean="0"/>
              <a:t>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项目的服务器以及软件都是正版或者试用版，在法律上并不是造成侵权等行为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本项目在以后的开发中并不会产生盈利的现象，因此在法律上出现问题的可能性相对比较小。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操作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实力分析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48" y="2624735"/>
            <a:ext cx="7933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本</a:t>
            </a:r>
            <a:r>
              <a:rPr lang="zh-CN" altLang="zh-CN" dirty="0"/>
              <a:t>系统的用户群体主要是教师（在该网站有申请开课的用户），注册学生，游客（未注册的用户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因此</a:t>
            </a:r>
            <a:r>
              <a:rPr lang="zh-CN" altLang="zh-CN" dirty="0"/>
              <a:t>项目开发的目标是具有正常交互能力的网站，上述的三类用户都是具有正常使用能力的群体，因此在操作上是可行的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2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2" name="PA_MH_Others_2"/>
          <p:cNvSpPr txBox="1"/>
          <p:nvPr>
            <p:custDataLst>
              <p:tags r:id="rId3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/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/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/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/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/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1890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</a:t>
            </a:r>
            <a:r>
              <a:rPr lang="zh-CN" altLang="zh-CN" sz="2000" dirty="0" smtClean="0"/>
              <a:t>服务器</a:t>
            </a:r>
            <a:r>
              <a:rPr lang="zh-CN" altLang="zh-CN" sz="2000" dirty="0"/>
              <a:t>建议选用</a:t>
            </a:r>
            <a:r>
              <a:rPr lang="en-US" altLang="zh-CN" sz="2000" dirty="0"/>
              <a:t>Intel CPU,</a:t>
            </a:r>
            <a:r>
              <a:rPr lang="zh-CN" altLang="zh-CN" sz="2000" dirty="0"/>
              <a:t>可以选择</a:t>
            </a:r>
            <a:r>
              <a:rPr lang="en-US" altLang="zh-CN" sz="2000" dirty="0"/>
              <a:t>Windows</a:t>
            </a:r>
            <a:r>
              <a:rPr lang="zh-CN" altLang="zh-CN" sz="2000" dirty="0"/>
              <a:t>或者</a:t>
            </a:r>
            <a:r>
              <a:rPr lang="en-US" altLang="zh-CN" sz="2000" dirty="0"/>
              <a:t>Linux.</a:t>
            </a:r>
            <a:endParaRPr lang="zh-CN" altLang="zh-CN" sz="2000" dirty="0"/>
          </a:p>
          <a:p>
            <a:r>
              <a:rPr lang="zh-CN" altLang="zh-CN" sz="2000" dirty="0"/>
              <a:t>开发平台可以选择</a:t>
            </a:r>
            <a:r>
              <a:rPr lang="en-US" altLang="zh-CN" sz="2000" dirty="0">
                <a:solidFill>
                  <a:srgbClr val="FF0000"/>
                </a:solidFill>
              </a:rPr>
              <a:t>IIS, .NET</a:t>
            </a:r>
            <a:r>
              <a:rPr lang="zh-CN" altLang="zh-CN" sz="2000" dirty="0"/>
              <a:t>或者</a:t>
            </a:r>
            <a:r>
              <a:rPr lang="en-US" altLang="zh-CN" sz="2000" dirty="0">
                <a:solidFill>
                  <a:srgbClr val="FF0000"/>
                </a:solidFill>
              </a:rPr>
              <a:t>apache, tomcat/</a:t>
            </a:r>
            <a:r>
              <a:rPr lang="en-US" altLang="zh-CN" sz="2000" dirty="0" err="1">
                <a:solidFill>
                  <a:srgbClr val="FF0000"/>
                </a:solidFill>
              </a:rPr>
              <a:t>jboss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开发网站上，我们使用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有额外的时间可以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在制作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，并且有热加载，跨平台等</a:t>
            </a:r>
            <a:r>
              <a:rPr lang="zh-CN" altLang="en-US" sz="2000" dirty="0"/>
              <a:t>优势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按照</a:t>
            </a:r>
            <a:r>
              <a:rPr lang="zh-CN" altLang="zh-CN" sz="2000" dirty="0"/>
              <a:t>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  <a:endParaRPr lang="zh-CN" altLang="zh-CN" sz="2000" dirty="0"/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预算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8680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本产品</a:t>
            </a:r>
            <a:r>
              <a:rPr lang="zh-CN" altLang="zh-CN" sz="2000" dirty="0"/>
              <a:t>在知识产品上是可行的，并没有某些相关的教学辅助网站专利（结果来自</a:t>
            </a:r>
            <a:r>
              <a:rPr lang="en-US" altLang="zh-CN" sz="2000" dirty="0">
                <a:hlinkClick r:id="rId2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  <a:endParaRPr lang="zh-CN" altLang="zh-CN" sz="2000" dirty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经济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554960"/>
            <a:ext cx="7534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个系统的开发中需要大量的经费，本次项目是教学课程项目，在经费上开销不会很大，因此所有在经费上的开销都由我们组内平摊。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方案一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：无需下载安装，用浏览器即可登录使用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：跨平台，兼容性强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：开发速度快，成本较低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：迭代周期短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：用户使用成本低，即点即用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r>
                        <a:rPr lang="zh-CN" sz="2000" kern="100" dirty="0">
                          <a:effectLst/>
                        </a:rPr>
                        <a:t>：技术成本低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：用户体验一般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：界面不够精致华丽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：运行速度慢，耗费网速，用户体验受限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：用户黏度不高，关闭后用户可能已经忘记自己刚刚的操作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2028197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：提供最佳的用户体验，最优质的用户界面，最华丽的交互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：每一种移动操作系统都需要独立的开发项目，针对不同平台提供不同体验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：可节省带宽成本，以独立的应用程序运行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并不需要浏览器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zh-CN" sz="2000" kern="100" dirty="0" smtClean="0">
                          <a:effectLst/>
                        </a:rPr>
                        <a:t>用户必须手动去下载并安装这些原生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：能够与移动硬件设备的底层功能，可访问本地资源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：要至少生成</a:t>
                      </a:r>
                      <a:r>
                        <a:rPr lang="en-US" sz="2000" kern="100" dirty="0" smtClean="0">
                          <a:effectLst/>
                        </a:rPr>
                        <a:t>Android</a:t>
                      </a:r>
                      <a:r>
                        <a:rPr lang="zh-CN" sz="2000" kern="100" dirty="0" smtClean="0">
                          <a:effectLst/>
                        </a:rPr>
                        <a:t>和</a:t>
                      </a:r>
                      <a:r>
                        <a:rPr lang="en-US" sz="2000" kern="100" dirty="0" smtClean="0">
                          <a:effectLst/>
                        </a:rPr>
                        <a:t>IOS</a:t>
                      </a:r>
                      <a:r>
                        <a:rPr lang="zh-CN" sz="2000" kern="100" dirty="0" smtClean="0">
                          <a:effectLst/>
                        </a:rPr>
                        <a:t>两种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，开发周期较长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：开发费用较高，维持多个版本的成本比较高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：需要用户下载安装，占用空间，卸载有残留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07878" y="1781111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二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做成小程序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：轻，无需下载安装，用户扫一扫或者搜一下即可打开应用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：小程序提供了丰富的</a:t>
                      </a:r>
                      <a:r>
                        <a:rPr lang="en-US" sz="2000" kern="100" dirty="0" smtClean="0">
                          <a:effectLst/>
                        </a:rPr>
                        <a:t>API</a:t>
                      </a:r>
                      <a:r>
                        <a:rPr lang="zh-CN" sz="2000" kern="100" dirty="0" smtClean="0">
                          <a:effectLst/>
                        </a:rPr>
                        <a:t>接口和组件，让程序更加流畅，其体验优于</a:t>
                      </a:r>
                      <a:r>
                        <a:rPr lang="en-US" sz="2000" kern="100" dirty="0" smtClean="0">
                          <a:effectLst/>
                        </a:rPr>
                        <a:t>Web/</a:t>
                      </a:r>
                      <a:r>
                        <a:rPr lang="en-US" sz="2000" kern="100" dirty="0" err="1" smtClean="0">
                          <a:effectLst/>
                        </a:rPr>
                        <a:t>Wap</a:t>
                      </a:r>
                      <a:r>
                        <a:rPr lang="en-US" sz="2000" kern="100" dirty="0" smtClean="0">
                          <a:effectLst/>
                        </a:rPr>
                        <a:t> App</a:t>
                      </a:r>
                      <a:r>
                        <a:rPr lang="zh-CN" sz="2000" kern="100" dirty="0" smtClean="0">
                          <a:effectLst/>
                        </a:rPr>
                        <a:t>，接近原生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sz="2000" kern="100" dirty="0" smtClean="0">
                          <a:effectLst/>
                        </a:rPr>
                        <a:t>Native App</a:t>
                      </a:r>
                      <a:r>
                        <a:rPr lang="zh-CN" sz="2000" kern="100" dirty="0" smtClean="0">
                          <a:effectLst/>
                        </a:rPr>
                        <a:t>）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：开发周期较短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：很多功能在小程序上面是无法展现的（如输入和社交），小程序只能展现一部分的核心功能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：在交互跟功能、体验等上有所欠缺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2" y="1267259"/>
            <a:ext cx="3564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  </a:t>
            </a:r>
            <a:r>
              <a:rPr lang="zh-CN" altLang="en-US" dirty="0" smtClean="0"/>
              <a:t>范围管理计划</a:t>
            </a:r>
            <a:endParaRPr lang="zh-CN" altLang="zh-CN" dirty="0" smtClean="0"/>
          </a:p>
          <a:p>
            <a:endParaRPr lang="en-US" altLang="zh-CN" dirty="0" smtClean="0"/>
          </a:p>
          <a:p>
            <a:pPr lvl="0"/>
            <a:r>
              <a:rPr lang="en-US" altLang="zh-CN" dirty="0" smtClean="0"/>
              <a:t>2.  </a:t>
            </a:r>
            <a:r>
              <a:rPr lang="zh-CN" altLang="en-US" dirty="0" smtClean="0"/>
              <a:t>人力管理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3.  </a:t>
            </a:r>
            <a:r>
              <a:rPr lang="zh-CN" altLang="en-US" dirty="0" smtClean="0"/>
              <a:t>干系人管理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4.  </a:t>
            </a:r>
            <a:r>
              <a:rPr lang="zh-CN" altLang="en-US" dirty="0" smtClean="0"/>
              <a:t>沟通管理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5.  </a:t>
            </a:r>
            <a:r>
              <a:rPr lang="zh-CN" altLang="en-US" dirty="0" smtClean="0"/>
              <a:t>时间管理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6.  </a:t>
            </a:r>
            <a:r>
              <a:rPr lang="zh-CN" altLang="en-US" dirty="0" smtClean="0"/>
              <a:t>风险管理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7.  </a:t>
            </a:r>
            <a:r>
              <a:rPr lang="zh-CN" altLang="en-US" dirty="0" smtClean="0"/>
              <a:t>成本管理计划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en-US" altLang="zh-CN" dirty="0" smtClean="0"/>
              <a:t>8.  </a:t>
            </a:r>
            <a:r>
              <a:rPr lang="zh-CN" altLang="en-US" dirty="0" smtClean="0"/>
              <a:t>质量管理计划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9.  </a:t>
            </a:r>
            <a:r>
              <a:rPr lang="zh-CN" altLang="en-US" dirty="0" smtClean="0"/>
              <a:t>配置管理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zh-CN" altLang="zh-CN" dirty="0"/>
          </a:p>
          <a:p>
            <a:pPr lvl="0"/>
            <a:endParaRPr lang="zh-CN" altLang="zh-CN" b="1" dirty="0"/>
          </a:p>
        </p:txBody>
      </p:sp>
      <p:sp>
        <p:nvSpPr>
          <p:cNvPr id="27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59" y="1243315"/>
            <a:ext cx="8110991" cy="476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850" y="59780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 action="ppaction://hlinkfile"/>
              </a:rPr>
              <a:t>WBS</a:t>
            </a:r>
            <a:r>
              <a:rPr lang="zh-CN" altLang="en-US" dirty="0" smtClean="0">
                <a:hlinkClick r:id="rId3" action="ppaction://hlinkfile"/>
              </a:rPr>
              <a:t>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甘特图编写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r>
                        <a:rPr lang="zh-CN" sz="1600" kern="100" dirty="0">
                          <a:effectLst/>
                        </a:rPr>
                        <a:t>编写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WBS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51693" y="1595714"/>
          <a:ext cx="9511127" cy="2818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1.2.2.3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  <a:endParaRPr 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  <a:endParaRPr lang="zh-CN" sz="20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  <a:endParaRPr lang="zh-CN" sz="20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1.2.2.4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编写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需求工程计划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</a:rPr>
                        <a:t>需求管理</a:t>
                      </a:r>
                      <a:endParaRPr lang="zh-CN" sz="1800" b="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需求变更管理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软件需求规格说明书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需求变更控制文档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详细设计说明书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03086" y="1344702"/>
          <a:ext cx="9511127" cy="375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编码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实现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18358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确定编码风格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全套代码与产品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系统测试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软件发行产生的</a:t>
                      </a:r>
                      <a:r>
                        <a:rPr lang="en-US" sz="2000" kern="100">
                          <a:effectLst/>
                        </a:rPr>
                        <a:t>BUG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改正性维护计划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24141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软件发行后环境变化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适应性维护计划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1.7.3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完善性维护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添加或改动功能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完善性维护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2" descr="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81" y="669681"/>
            <a:ext cx="6497332" cy="553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819650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详情请见</a:t>
            </a:r>
            <a:r>
              <a:rPr lang="en-US" altLang="zh-CN" sz="2400" dirty="0" smtClean="0"/>
              <a:t>PRD2018-G14-</a:t>
            </a:r>
            <a:r>
              <a:rPr lang="zh-CN" altLang="en-US" sz="2400" dirty="0" smtClean="0"/>
              <a:t>需求计划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人力资源管理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03086" y="1452280"/>
          <a:ext cx="9457339" cy="483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043"/>
                <a:gridCol w="1048227"/>
                <a:gridCol w="1001638"/>
                <a:gridCol w="745406"/>
                <a:gridCol w="2457045"/>
                <a:gridCol w="1304461"/>
                <a:gridCol w="1467519"/>
              </a:tblGrid>
              <a:tr h="6856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班级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人员属性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邮箱地址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联系电话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干系人分工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31601420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72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31601349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业务分析师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31602220@stu.zucc.edu.cn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houhl@zucc.edu.cn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用户代表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用户代表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64864" y="1265192"/>
          <a:ext cx="9609324" cy="492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62"/>
                <a:gridCol w="4804662"/>
              </a:tblGrid>
              <a:tr h="38482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123142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5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964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6231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9699" y="1267259"/>
          <a:ext cx="9785194" cy="480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597"/>
                <a:gridCol w="4892597"/>
              </a:tblGrid>
              <a:tr h="30480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</a:tr>
              <a:tr h="23298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  <a:tr h="210440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63487" y="1380568"/>
          <a:ext cx="9883806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903"/>
                <a:gridCol w="4941903"/>
              </a:tblGrid>
              <a:tr h="29653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158648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86934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05271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1779270"/>
            <a:ext cx="10582275" cy="439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8" y="207463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</a:t>
            </a:r>
            <a:r>
              <a:rPr lang="zh-CN" altLang="zh-CN" sz="2000" dirty="0">
                <a:solidFill>
                  <a:srgbClr val="FF0000"/>
                </a:solidFill>
              </a:rPr>
              <a:t>软件工程系列课程教学辅助网站</a:t>
            </a:r>
            <a:r>
              <a:rPr lang="zh-CN" altLang="zh-CN" sz="2000" dirty="0"/>
              <a:t>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>
                <a:solidFill>
                  <a:srgbClr val="FF0000"/>
                </a:solidFill>
              </a:rPr>
              <a:t>上的</a:t>
            </a:r>
            <a:r>
              <a:rPr lang="zh-CN" altLang="zh-CN" sz="2000" dirty="0">
                <a:solidFill>
                  <a:srgbClr val="FF0000"/>
                </a:solidFill>
              </a:rPr>
              <a:t>出色</a:t>
            </a:r>
            <a:r>
              <a:rPr lang="zh-CN" altLang="zh-CN" sz="2000" dirty="0"/>
              <a:t>，使学生能够获得</a:t>
            </a:r>
            <a:r>
              <a:rPr lang="zh-CN" altLang="zh-CN" sz="2000" dirty="0">
                <a:solidFill>
                  <a:srgbClr val="FF0000"/>
                </a:solidFill>
              </a:rPr>
              <a:t>最多的</a:t>
            </a:r>
            <a:r>
              <a:rPr lang="zh-CN" altLang="zh-CN" sz="2000" dirty="0" smtClean="0">
                <a:solidFill>
                  <a:srgbClr val="FF0000"/>
                </a:solidFill>
              </a:rPr>
              <a:t>资料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</a:t>
            </a:r>
            <a:r>
              <a:rPr lang="zh-CN" altLang="zh-CN" sz="2000" dirty="0">
                <a:solidFill>
                  <a:srgbClr val="FF0000"/>
                </a:solidFill>
              </a:rPr>
              <a:t>了解</a:t>
            </a:r>
            <a:r>
              <a:rPr lang="zh-CN" altLang="zh-CN" sz="2000" dirty="0"/>
              <a:t>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</a:t>
            </a:r>
            <a:r>
              <a:rPr lang="zh-CN" altLang="zh-CN" sz="2000" dirty="0">
                <a:solidFill>
                  <a:srgbClr val="FF0000"/>
                </a:solidFill>
              </a:rPr>
              <a:t>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</a:t>
            </a:r>
            <a:r>
              <a:rPr lang="zh-CN" altLang="zh-CN" sz="2000" dirty="0">
                <a:solidFill>
                  <a:srgbClr val="FF0000"/>
                </a:solidFill>
              </a:rPr>
              <a:t>相互</a:t>
            </a:r>
            <a:r>
              <a:rPr lang="zh-CN" altLang="zh-CN" sz="2000" dirty="0" smtClean="0">
                <a:solidFill>
                  <a:srgbClr val="FF0000"/>
                </a:solidFill>
              </a:rPr>
              <a:t>交流</a:t>
            </a:r>
            <a:r>
              <a:rPr lang="zh-CN" altLang="zh-CN" sz="2000" dirty="0" smtClean="0"/>
              <a:t>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>
                <a:solidFill>
                  <a:srgbClr val="FF0000"/>
                </a:solidFill>
              </a:rPr>
              <a:t>任务提出</a:t>
            </a:r>
            <a:r>
              <a:rPr lang="zh-CN" altLang="zh-CN" sz="2000" dirty="0">
                <a:solidFill>
                  <a:srgbClr val="FF0000"/>
                </a:solidFill>
              </a:rPr>
              <a:t>者</a:t>
            </a:r>
            <a:r>
              <a:rPr lang="zh-CN" altLang="zh-CN" sz="2000" dirty="0"/>
              <a:t>为杨枨老师，</a:t>
            </a:r>
            <a:r>
              <a:rPr lang="zh-CN" altLang="zh-CN" sz="2000" dirty="0">
                <a:solidFill>
                  <a:srgbClr val="FF0000"/>
                </a:solidFill>
              </a:rPr>
              <a:t>开发者</a:t>
            </a:r>
            <a:r>
              <a:rPr lang="zh-CN" altLang="zh-CN" sz="2000" dirty="0"/>
              <a:t>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34702" y="1581152"/>
          <a:ext cx="9695224" cy="4476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548"/>
                <a:gridCol w="6924676"/>
              </a:tblGrid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电子书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预备工具软件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网盘会员购买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UML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建模工具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</a:rPr>
                        <a:t>AxureRP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Office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623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IBM Rational Software Architect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58633" y="608129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0144" y="1485898"/>
          <a:ext cx="9343556" cy="5099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806"/>
                <a:gridCol w="6000750"/>
              </a:tblGrid>
              <a:tr h="11332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个人电脑及其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操作系统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1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</a:rPr>
                        <a:t>Vmware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硬件设施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服务器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资源开销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电费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学校提供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宽带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学校网络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人力资源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41604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团队建设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Team building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总计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41704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53858" y="672120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图片 1" descr="质量保证小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9" y="1632664"/>
            <a:ext cx="6848475" cy="295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28699" y="1361758"/>
          <a:ext cx="9791700" cy="5272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933"/>
                <a:gridCol w="2015330"/>
                <a:gridCol w="1628120"/>
                <a:gridCol w="1690166"/>
                <a:gridCol w="2276151"/>
              </a:tblGrid>
              <a:tr h="213291">
                <a:tc gridSpan="5">
                  <a:txBody>
                    <a:bodyPr/>
                    <a:lstStyle/>
                    <a:p>
                      <a:pPr indent="27813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过程与产品质量检查计划表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</a:rPr>
                        <a:t>质量保证员：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indent="27813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主要过程域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主要工作成果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负责人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检查时间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参加人员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M0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项目可行性报告，项目任务书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2018/10/14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项目章程、项目总体计划、需求工程计划</a:t>
                      </a:r>
                      <a:r>
                        <a:rPr lang="en-US" sz="1600" kern="100">
                          <a:effectLst/>
                        </a:rPr>
                        <a:t>-</a:t>
                      </a:r>
                      <a:r>
                        <a:rPr lang="zh-CN" sz="1600" kern="100">
                          <a:effectLst/>
                        </a:rPr>
                        <a:t>初步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诸葛志相，程天珂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2018/10/21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M2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质量保证计划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2018/10/28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 修改及评审评审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M4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软件需求规格说明书 修改及评审评审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M5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软件需求变更文档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M6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软件概要设计说明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程天珂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5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M7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测试计划、安装部署计划、培训计划、系统维护计划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M8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项目总结报告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G14</a:t>
                      </a:r>
                      <a:r>
                        <a:rPr lang="zh-CN" sz="1600" kern="100" dirty="0">
                          <a:effectLst/>
                        </a:rPr>
                        <a:t>全组人员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03085" y="1390650"/>
          <a:ext cx="9641115" cy="501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891"/>
                <a:gridCol w="1802791"/>
                <a:gridCol w="1662070"/>
                <a:gridCol w="1648774"/>
                <a:gridCol w="2077589"/>
              </a:tblGrid>
              <a:tr h="152996">
                <a:tc gridSpan="5">
                  <a:txBody>
                    <a:bodyPr/>
                    <a:lstStyle/>
                    <a:p>
                      <a:pPr indent="24003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</a:t>
                      </a:r>
                      <a:r>
                        <a:rPr lang="zh-CN" sz="1400" kern="100" dirty="0" smtClean="0">
                          <a:effectLst/>
                        </a:rPr>
                        <a:t>评审</a:t>
                      </a:r>
                      <a:r>
                        <a:rPr lang="zh-CN" altLang="en-US" sz="1400" kern="100" dirty="0" smtClean="0">
                          <a:effectLst/>
                        </a:rPr>
                        <a:t>表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52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软件需求工程计划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2018/11/27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软件需求规格说明书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需求变更文档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软件概要设计说明书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编码与实现计划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工程部署计划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系统维护设计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CMS</a:t>
                      </a:r>
                      <a:r>
                        <a:rPr lang="zh-CN" sz="1400" kern="100">
                          <a:effectLst/>
                        </a:rPr>
                        <a:t>部署与设计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非正式评审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诸葛志相、陈伟峰、程天珂、邓晰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26723" y="1875015"/>
          <a:ext cx="8128000" cy="356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配置标识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软件项的标识基本按照《软件配置标识命名规则》进行。要通过标识能够确定软件项之间的相互联系。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配置项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包括可行性报告、项目计划书、需求工程计划书、软件需求规格说明计划书、软件需求变更计划、系统设计与实现计划、软件概要设计说明、测试和运维计划书、会议记录等受控文档。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配置命名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文件名（名字首字母小写）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整合文档提交命名规则：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文件提交信息命名规则：名字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提交文档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83061" y="2510119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</a:t>
            </a:r>
            <a:r>
              <a:rPr lang="zh-CN" altLang="zh-CN" sz="2000" dirty="0">
                <a:solidFill>
                  <a:srgbClr val="FF0000"/>
                </a:solidFill>
              </a:rPr>
              <a:t>一个教师</a:t>
            </a:r>
            <a:r>
              <a:rPr lang="zh-CN" altLang="zh-CN" sz="2000" dirty="0"/>
              <a:t>，</a:t>
            </a:r>
            <a:r>
              <a:rPr lang="zh-CN" altLang="zh-CN" sz="2000" dirty="0">
                <a:solidFill>
                  <a:srgbClr val="FF0000"/>
                </a:solidFill>
              </a:rPr>
              <a:t>一门课程</a:t>
            </a:r>
            <a:r>
              <a:rPr lang="zh-CN" altLang="zh-CN" sz="2000" dirty="0"/>
              <a:t>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和选了这门课的</a:t>
            </a:r>
            <a:r>
              <a:rPr lang="zh-CN" altLang="zh-CN" sz="2000" dirty="0">
                <a:solidFill>
                  <a:srgbClr val="FF0000"/>
                </a:solidFill>
              </a:rPr>
              <a:t>所有</a:t>
            </a:r>
            <a:r>
              <a:rPr lang="zh-CN" altLang="zh-CN" sz="2000" dirty="0" smtClean="0">
                <a:solidFill>
                  <a:srgbClr val="FF0000"/>
                </a:solidFill>
              </a:rPr>
              <a:t>学生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>
                <a:solidFill>
                  <a:srgbClr val="FF0000"/>
                </a:solidFill>
              </a:rPr>
              <a:t>网友</a:t>
            </a:r>
            <a:r>
              <a:rPr lang="zh-CN" altLang="zh-CN" sz="2000" dirty="0"/>
              <a:t>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</a:t>
            </a:r>
            <a:r>
              <a:rPr lang="zh-CN" altLang="zh-CN" sz="2000" dirty="0">
                <a:solidFill>
                  <a:srgbClr val="FF0000"/>
                </a:solidFill>
              </a:rPr>
              <a:t>便捷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</a:t>
            </a:r>
            <a:r>
              <a:rPr lang="zh-CN" altLang="zh-CN" sz="2000" dirty="0" smtClean="0"/>
              <a:t>过程。</a:t>
            </a:r>
            <a:endParaRPr lang="zh-CN" altLang="zh-CN" sz="2000" dirty="0"/>
          </a:p>
        </p:txBody>
      </p:sp>
      <p:sp>
        <p:nvSpPr>
          <p:cNvPr id="1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00840" y="1681939"/>
          <a:ext cx="9188479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543"/>
                <a:gridCol w="6722936"/>
              </a:tblGrid>
              <a:tr h="8879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2800559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配置审核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保证各项产品在技术上和管理上的完整性，根据杨枨老师在课堂上的要求和候老师的评审计划表，在软件开发过程中的详细设计阶段和测试阶段完成时，对配置情况进行抽查。先提出要审核的内容和各项指标，逐项审核完成后要作好记录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977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变更控制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详见文档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2" name="Picture 2" descr="配置管理计划流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1" y="1267259"/>
            <a:ext cx="3288011" cy="51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418" y="2640673"/>
            <a:ext cx="776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我们仍然有很多地方需要改进和学习，因此，对于需求开发的学习，我们仍然需要大量的看书学习，来巩固自己的知识基础，然后对现有的需求工程上进行迭代改进！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  <a:endParaRPr lang="zh-CN" altLang="en-US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88188" y="1267985"/>
            <a:ext cx="5336304" cy="3476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92.25</a:t>
            </a:r>
            <a:endParaRPr lang="en-US" altLang="zh-CN" sz="2000" b="1" dirty="0"/>
          </a:p>
          <a:p>
            <a:r>
              <a:rPr lang="zh-CN" altLang="en-US" sz="2000" dirty="0"/>
              <a:t>诸葛志相：甘特图，成本管理，项目章程，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邓晰：配置管理、配置管理。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  <a:endParaRPr lang="en-US" altLang="zh-CN" sz="2000" b="1" dirty="0" smtClean="0"/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评价雷达图（时间</a:t>
            </a:r>
            <a:r>
              <a:rPr lang="en-US" altLang="zh-CN" sz="3200" b="1" dirty="0" smtClean="0"/>
              <a:t>11/21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1" y="1661832"/>
            <a:ext cx="2798086" cy="16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9106" y="3474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陈伟峰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1680815"/>
            <a:ext cx="2671482" cy="16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7910" y="354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程天珂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70" y="1661832"/>
            <a:ext cx="2792189" cy="167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50051" y="3588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邓晰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7" y="4087906"/>
            <a:ext cx="2498437" cy="15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0344" y="5721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诸葛志相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2" y="4129169"/>
            <a:ext cx="2483091" cy="1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90879" y="5811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庄毓勋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2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3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4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2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  <a:endParaRPr lang="zh-CN" altLang="en-US" sz="5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9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3" y="1456344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 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2.  </a:t>
            </a:r>
            <a:r>
              <a:rPr lang="zh-CN" altLang="zh-CN" sz="2000" dirty="0" smtClean="0"/>
              <a:t>市场可行性分析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3.  </a:t>
            </a:r>
            <a:r>
              <a:rPr lang="zh-CN" altLang="en-US" sz="2000" dirty="0" smtClean="0"/>
              <a:t>法律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4.  </a:t>
            </a:r>
            <a:r>
              <a:rPr lang="zh-CN" altLang="en-US" sz="2000" dirty="0" smtClean="0"/>
              <a:t>操作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5.  </a:t>
            </a:r>
            <a:r>
              <a:rPr lang="zh-CN" altLang="zh-CN" sz="2000" dirty="0" smtClean="0"/>
              <a:t>技术可行性分析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6.  </a:t>
            </a:r>
            <a:r>
              <a:rPr lang="zh-CN" altLang="zh-CN" sz="2000" dirty="0" smtClean="0"/>
              <a:t>时间</a:t>
            </a:r>
            <a:r>
              <a:rPr lang="zh-CN" altLang="zh-CN" sz="2000" dirty="0"/>
              <a:t>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7.  </a:t>
            </a:r>
            <a:r>
              <a:rPr lang="zh-CN" altLang="zh-CN" sz="2000" dirty="0" smtClean="0"/>
              <a:t>知识产权可行性分析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8.  </a:t>
            </a:r>
            <a:r>
              <a:rPr lang="zh-CN" altLang="en-US" sz="2000" dirty="0" smtClean="0"/>
              <a:t>经济</a:t>
            </a:r>
            <a:r>
              <a:rPr lang="zh-CN" altLang="zh-CN" sz="2000" dirty="0" smtClean="0"/>
              <a:t>可行性分析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7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内合作关系和谐，有着完成这一共同目标的决心。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认真</a:t>
            </a:r>
            <a:r>
              <a:rPr lang="zh-CN" altLang="zh-CN" sz="2000" dirty="0"/>
              <a:t>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现有教学辅助网站存在想要改进的点，并且有决心可以做的更好。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内成员学习能力强，对待新的事物有着很快的接收能力和运用能力。</a:t>
            </a:r>
            <a:endParaRPr lang="zh-CN" altLang="zh-CN" sz="2000" dirty="0"/>
          </a:p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>
                <a:solidFill>
                  <a:srgbClr val="FF0000"/>
                </a:solidFill>
              </a:rPr>
              <a:t>劣势</a:t>
            </a:r>
            <a:r>
              <a:rPr lang="zh-CN" altLang="zh-CN" sz="2000" b="1" dirty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内成员中会网站交互设计的人并不多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其他</a:t>
            </a:r>
            <a:r>
              <a:rPr lang="zh-CN" altLang="zh-CN" sz="2000" dirty="0"/>
              <a:t>课程的压力也不容小觑。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内成员对于软件需求的认识不够深刻，需要更多时间学习和提升。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课程</a:t>
            </a:r>
            <a:r>
              <a:rPr lang="zh-CN" altLang="zh-CN" sz="2000" dirty="0"/>
              <a:t>老师严格要求，组内成员要学会抗压并且更改自己错误的方面。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3942" y="2479307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的比较火热的教学辅助平台有：</a:t>
            </a:r>
            <a:r>
              <a:rPr lang="en-US" altLang="zh-CN" sz="2000" dirty="0">
                <a:solidFill>
                  <a:srgbClr val="FF0000"/>
                </a:solidFill>
              </a:rPr>
              <a:t>Moodle</a:t>
            </a:r>
            <a:r>
              <a:rPr lang="zh-CN" altLang="zh-CN" sz="2000" dirty="0"/>
              <a:t>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sakai</a:t>
            </a:r>
            <a:r>
              <a:rPr lang="zh-CN" altLang="en-US" sz="2000" dirty="0" smtClean="0"/>
              <a:t>（赛课）</a:t>
            </a:r>
            <a:r>
              <a:rPr lang="zh-CN" altLang="zh-CN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drupal</a:t>
            </a:r>
            <a:r>
              <a:rPr lang="zh-CN" altLang="zh-CN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Blackboard</a:t>
            </a:r>
            <a:r>
              <a:rPr lang="en-US" altLang="zh-CN" sz="2000" dirty="0"/>
              <a:t> </a:t>
            </a:r>
            <a:r>
              <a:rPr lang="zh-CN" altLang="zh-CN" sz="2000" dirty="0"/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sakai</a:t>
            </a:r>
            <a:r>
              <a:rPr lang="zh-CN" altLang="en-US" sz="2000" dirty="0"/>
              <a:t>（赛课）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</a:t>
            </a:r>
            <a:r>
              <a:rPr lang="zh-CN" altLang="zh-CN" sz="2000" dirty="0">
                <a:solidFill>
                  <a:srgbClr val="FF0000"/>
                </a:solidFill>
              </a:rPr>
              <a:t>二次</a:t>
            </a:r>
            <a:r>
              <a:rPr lang="zh-CN" altLang="zh-CN" sz="2000" dirty="0" smtClean="0">
                <a:solidFill>
                  <a:srgbClr val="FF0000"/>
                </a:solidFill>
              </a:rPr>
              <a:t>开发</a:t>
            </a:r>
            <a:r>
              <a:rPr lang="zh-CN" altLang="zh-CN" sz="2000" dirty="0" smtClean="0"/>
              <a:t>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</a:t>
            </a:r>
            <a:r>
              <a:rPr lang="zh-CN" altLang="zh-CN" sz="2000" dirty="0">
                <a:solidFill>
                  <a:srgbClr val="FF0000"/>
                </a:solidFill>
              </a:rPr>
              <a:t>技术研究</a:t>
            </a:r>
            <a:r>
              <a:rPr lang="zh-CN" altLang="zh-CN" sz="2000" dirty="0"/>
              <a:t>和</a:t>
            </a:r>
            <a:r>
              <a:rPr lang="zh-CN" altLang="zh-CN" sz="2000" dirty="0">
                <a:solidFill>
                  <a:srgbClr val="FF0000"/>
                </a:solidFill>
              </a:rPr>
              <a:t>技术团队</a:t>
            </a:r>
            <a:r>
              <a:rPr lang="zh-CN" altLang="zh-CN" sz="2000" dirty="0"/>
              <a:t>，主要面向高校或科研机构提 供专业的网络教学支持，集成性较高，平台运行</a:t>
            </a:r>
            <a:r>
              <a:rPr lang="zh-CN" altLang="zh-CN" sz="2000" dirty="0">
                <a:solidFill>
                  <a:srgbClr val="FF0000"/>
                </a:solidFill>
              </a:rPr>
              <a:t>稳定</a:t>
            </a:r>
            <a:r>
              <a:rPr lang="zh-CN" altLang="zh-CN" sz="2000" dirty="0"/>
              <a:t>，能够保证持续的更新建设。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8780</Words>
  <Application>WPS 演示</Application>
  <PresentationFormat>自定义</PresentationFormat>
  <Paragraphs>1470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FZHei-B01S</vt:lpstr>
      <vt:lpstr>等线</vt:lpstr>
      <vt:lpstr>Arial Unicode MS</vt:lpstr>
      <vt:lpstr>等线 Light</vt:lpstr>
      <vt:lpstr>Times New Roman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傀</cp:lastModifiedBy>
  <cp:revision>72</cp:revision>
  <dcterms:created xsi:type="dcterms:W3CDTF">2018-09-05T05:55:00Z</dcterms:created>
  <dcterms:modified xsi:type="dcterms:W3CDTF">2018-11-29T03:00:13Z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