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59" r:id="rId5"/>
    <p:sldId id="267" r:id="rId6"/>
    <p:sldId id="261" r:id="rId7"/>
    <p:sldId id="279" r:id="rId8"/>
    <p:sldId id="295" r:id="rId9"/>
    <p:sldId id="296" r:id="rId10"/>
    <p:sldId id="262" r:id="rId11"/>
    <p:sldId id="297" r:id="rId12"/>
    <p:sldId id="298" r:id="rId13"/>
    <p:sldId id="299" r:id="rId14"/>
    <p:sldId id="30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70AE"/>
    <a:srgbClr val="8FD152"/>
    <a:srgbClr val="00B0F0"/>
    <a:srgbClr val="002060"/>
    <a:srgbClr val="FFFFFF"/>
    <a:srgbClr val="5B9BD5"/>
    <a:srgbClr val="225686"/>
    <a:srgbClr val="143350"/>
    <a:srgbClr val="255F93"/>
    <a:srgbClr val="20EC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4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4512-798E-4AED-9D54-8770414CA2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7141-2036-48B1-B783-C4BC4FF1B0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4512-798E-4AED-9D54-8770414CA2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7141-2036-48B1-B783-C4BC4FF1B0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4512-798E-4AED-9D54-8770414CA2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7141-2036-48B1-B783-C4BC4FF1B0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4512-798E-4AED-9D54-8770414CA2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7141-2036-48B1-B783-C4BC4FF1B0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4512-798E-4AED-9D54-8770414CA2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7141-2036-48B1-B783-C4BC4FF1B0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4512-798E-4AED-9D54-8770414CA2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7141-2036-48B1-B783-C4BC4FF1B0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4512-798E-4AED-9D54-8770414CA2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7141-2036-48B1-B783-C4BC4FF1B0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4512-798E-4AED-9D54-8770414CA2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7141-2036-48B1-B783-C4BC4FF1B0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4512-798E-4AED-9D54-8770414CA2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7141-2036-48B1-B783-C4BC4FF1B0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4512-798E-4AED-9D54-8770414CA2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7141-2036-48B1-B783-C4BC4FF1B0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4512-798E-4AED-9D54-8770414CA2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7141-2036-48B1-B783-C4BC4FF1B0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04512-798E-4AED-9D54-8770414CA2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D7141-2036-48B1-B783-C4BC4FF1B0A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梯形 4"/>
          <p:cNvSpPr/>
          <p:nvPr/>
        </p:nvSpPr>
        <p:spPr>
          <a:xfrm flipV="1">
            <a:off x="4797079" y="3712699"/>
            <a:ext cx="2546254" cy="1252024"/>
          </a:xfrm>
          <a:prstGeom prst="trapezoid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685732" y="211016"/>
            <a:ext cx="4768948" cy="4600135"/>
          </a:xfrm>
          <a:prstGeom prst="ellipse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梯形 6"/>
          <p:cNvSpPr/>
          <p:nvPr/>
        </p:nvSpPr>
        <p:spPr>
          <a:xfrm flipV="1">
            <a:off x="5277137" y="4964723"/>
            <a:ext cx="1586137" cy="2414955"/>
          </a:xfrm>
          <a:prstGeom prst="trapezoid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635301" y="5322277"/>
            <a:ext cx="2869807" cy="464234"/>
          </a:xfrm>
          <a:prstGeom prst="rect">
            <a:avLst/>
          </a:prstGeom>
          <a:solidFill>
            <a:srgbClr val="8FD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368013" y="6077829"/>
            <a:ext cx="3404381" cy="467751"/>
          </a:xfrm>
          <a:prstGeom prst="rect">
            <a:avLst/>
          </a:prstGeom>
          <a:solidFill>
            <a:srgbClr val="8FD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直角三角形 11"/>
          <p:cNvSpPr/>
          <p:nvPr/>
        </p:nvSpPr>
        <p:spPr>
          <a:xfrm flipV="1">
            <a:off x="6696222" y="5786511"/>
            <a:ext cx="808886" cy="153572"/>
          </a:xfrm>
          <a:prstGeom prst="rtTriangle">
            <a:avLst/>
          </a:prstGeom>
          <a:solidFill>
            <a:srgbClr val="2C70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直角三角形 12"/>
          <p:cNvSpPr/>
          <p:nvPr/>
        </p:nvSpPr>
        <p:spPr>
          <a:xfrm flipH="1">
            <a:off x="4368012" y="5924257"/>
            <a:ext cx="1076184" cy="139504"/>
          </a:xfrm>
          <a:prstGeom prst="rtTriangle">
            <a:avLst/>
          </a:prstGeom>
          <a:solidFill>
            <a:srgbClr val="2C70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梯形 13"/>
          <p:cNvSpPr/>
          <p:nvPr/>
        </p:nvSpPr>
        <p:spPr>
          <a:xfrm rot="7082194">
            <a:off x="2948473" y="569621"/>
            <a:ext cx="297371" cy="1087828"/>
          </a:xfrm>
          <a:prstGeom prst="trapezoid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梯形 14"/>
          <p:cNvSpPr/>
          <p:nvPr/>
        </p:nvSpPr>
        <p:spPr>
          <a:xfrm rot="5965581">
            <a:off x="2958975" y="1347216"/>
            <a:ext cx="276367" cy="666497"/>
          </a:xfrm>
          <a:prstGeom prst="trapezoid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梯形 15"/>
          <p:cNvSpPr/>
          <p:nvPr/>
        </p:nvSpPr>
        <p:spPr>
          <a:xfrm rot="8204592">
            <a:off x="3458819" y="521073"/>
            <a:ext cx="256220" cy="595662"/>
          </a:xfrm>
          <a:prstGeom prst="trapezoid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717145" y="856644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大气简约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695679" y="1921028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年终总结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700931" y="2936764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汇报模板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4325808" y="1793041"/>
            <a:ext cx="34043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4325808" y="2857425"/>
            <a:ext cx="34043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4368012" y="3820993"/>
            <a:ext cx="34043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4761772" y="3984839"/>
            <a:ext cx="289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The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Yearly Report of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2016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531470" y="53697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营销新人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454526" y="612703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2016.1.1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11741833" y="445376"/>
            <a:ext cx="450167" cy="426822"/>
          </a:xfrm>
          <a:prstGeom prst="rtTriangle">
            <a:avLst/>
          </a:prstGeom>
          <a:solidFill>
            <a:srgbClr val="225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741832" y="0"/>
            <a:ext cx="450167" cy="422031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>
            <a:off x="11291665" y="-4791"/>
            <a:ext cx="450167" cy="426822"/>
          </a:xfrm>
          <a:prstGeom prst="rtTriangle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5400000">
            <a:off x="10864844" y="6881"/>
            <a:ext cx="450167" cy="426822"/>
          </a:xfrm>
          <a:prstGeom prst="rtTriangle">
            <a:avLst/>
          </a:prstGeom>
          <a:solidFill>
            <a:srgbClr val="8FD152"/>
          </a:solidFill>
          <a:ln>
            <a:solidFill>
              <a:srgbClr val="8FD1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角三角形 7"/>
          <p:cNvSpPr/>
          <p:nvPr/>
        </p:nvSpPr>
        <p:spPr>
          <a:xfrm rot="10800000">
            <a:off x="10426349" y="0"/>
            <a:ext cx="450167" cy="426822"/>
          </a:xfrm>
          <a:prstGeom prst="rtTriangle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0252" y="152273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60252" y="340799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53218" y="529325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58129" y="55768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2C70AE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母版基础</a:t>
            </a:r>
            <a:endParaRPr lang="zh-CN" altLang="en-US" sz="2400" dirty="0">
              <a:solidFill>
                <a:srgbClr val="2C70AE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6675" y="871563"/>
            <a:ext cx="12191999" cy="5985802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2" name="直接连接符 21"/>
          <p:cNvCxnSpPr/>
          <p:nvPr/>
        </p:nvCxnSpPr>
        <p:spPr>
          <a:xfrm>
            <a:off x="1218489" y="1379944"/>
            <a:ext cx="0" cy="91249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377315" y="1379855"/>
            <a:ext cx="795274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母版可用来创建可重复使用的资源和管理全局变化，是整个项目中重复使用的部件容器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。对母版的任何修改提交后，任何页面中所使用的相同的母版都会同时改变。</a:t>
            </a:r>
            <a:endPara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创建母版的常用元素有：页头、页脚、导航、模板和广告等。母版的强大之处在于，你可以在任何页面轻松地使用母版，而不需要再次制作或复制粘贴，并且你可以在母版面板对母版进行统一管理。对母版的任何修改提交后，其他页面中所使用的相同的母版都会同时改变。你还可以使用多个母版并将其添加到任何页面上。比如，你创建了一个全局导航菜单并将其放在了多个页面中，但是你想在全局导航菜单中添加一个“最新团购”栏目，为此你可以直接编辑母版，在全局导航菜单母版中添加这个栏目，所有页面中的全局导航菜单母版也将同步发生改变。当每个页面中有大量相同重复的部件时，使用母版能够节省时间，提高效率。</a:t>
            </a:r>
            <a:endPara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11741833" y="445376"/>
            <a:ext cx="450167" cy="426822"/>
          </a:xfrm>
          <a:prstGeom prst="rtTriangle">
            <a:avLst/>
          </a:prstGeom>
          <a:solidFill>
            <a:srgbClr val="225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741832" y="0"/>
            <a:ext cx="450167" cy="422031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>
            <a:off x="11291665" y="-4791"/>
            <a:ext cx="450167" cy="426822"/>
          </a:xfrm>
          <a:prstGeom prst="rtTriangle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5400000">
            <a:off x="10864844" y="6881"/>
            <a:ext cx="450167" cy="426822"/>
          </a:xfrm>
          <a:prstGeom prst="rtTriangle">
            <a:avLst/>
          </a:prstGeom>
          <a:solidFill>
            <a:srgbClr val="8FD152"/>
          </a:solidFill>
          <a:ln>
            <a:solidFill>
              <a:srgbClr val="8FD1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角三角形 7"/>
          <p:cNvSpPr/>
          <p:nvPr/>
        </p:nvSpPr>
        <p:spPr>
          <a:xfrm rot="10800000">
            <a:off x="10426349" y="0"/>
            <a:ext cx="450167" cy="426822"/>
          </a:xfrm>
          <a:prstGeom prst="rtTriangle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0252" y="152273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60252" y="340799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53218" y="529325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58129" y="55768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2C70AE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创建母版</a:t>
            </a:r>
            <a:endParaRPr lang="zh-CN" altLang="en-US" sz="2400" dirty="0">
              <a:solidFill>
                <a:srgbClr val="2C70AE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6675" y="871563"/>
            <a:ext cx="12191999" cy="5985802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2" name="直接连接符 21"/>
          <p:cNvCxnSpPr/>
          <p:nvPr/>
        </p:nvCxnSpPr>
        <p:spPr>
          <a:xfrm>
            <a:off x="1218489" y="1379944"/>
            <a:ext cx="0" cy="91249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377315" y="1379855"/>
            <a:ext cx="795274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1.在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母版]面板中单击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新增母版]，给新增的母版命名，双击该母版进入编辑，见下图。</a:t>
            </a:r>
            <a:endPara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2.在设计区域选中要转换为母版的部件，然后单击右键，在弹出的关联菜单中选择I转换为母版]，见右图。</a:t>
            </a:r>
            <a:endPara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在弹出对话框中设置母版的名称。</a:t>
            </a:r>
            <a:endPara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215" y="4128770"/>
            <a:ext cx="3390265" cy="139954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635" y="1119505"/>
            <a:ext cx="2343150" cy="56095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11741833" y="445376"/>
            <a:ext cx="450167" cy="426822"/>
          </a:xfrm>
          <a:prstGeom prst="rtTriangle">
            <a:avLst/>
          </a:prstGeom>
          <a:solidFill>
            <a:srgbClr val="225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741832" y="0"/>
            <a:ext cx="450167" cy="422031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>
            <a:off x="11291665" y="-4791"/>
            <a:ext cx="450167" cy="426822"/>
          </a:xfrm>
          <a:prstGeom prst="rtTriangle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5400000">
            <a:off x="10864844" y="6881"/>
            <a:ext cx="450167" cy="426822"/>
          </a:xfrm>
          <a:prstGeom prst="rtTriangle">
            <a:avLst/>
          </a:prstGeom>
          <a:solidFill>
            <a:srgbClr val="8FD152"/>
          </a:solidFill>
          <a:ln>
            <a:solidFill>
              <a:srgbClr val="8FD1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角三角形 7"/>
          <p:cNvSpPr/>
          <p:nvPr/>
        </p:nvSpPr>
        <p:spPr>
          <a:xfrm rot="10800000">
            <a:off x="10426349" y="0"/>
            <a:ext cx="450167" cy="426822"/>
          </a:xfrm>
          <a:prstGeom prst="rtTriangle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0252" y="152273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60252" y="340799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53218" y="529325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58129" y="55768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2C70AE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使用母版</a:t>
            </a:r>
            <a:endParaRPr lang="zh-CN" altLang="en-US" sz="2400" dirty="0">
              <a:solidFill>
                <a:srgbClr val="2C70AE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6675" y="871563"/>
            <a:ext cx="12191999" cy="5985802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2" name="直接连接符 21"/>
          <p:cNvCxnSpPr/>
          <p:nvPr/>
        </p:nvCxnSpPr>
        <p:spPr>
          <a:xfrm>
            <a:off x="1218489" y="1379944"/>
            <a:ext cx="0" cy="91249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377315" y="1379855"/>
            <a:ext cx="795274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使用母版面板对母版进行管理</a:t>
            </a:r>
            <a:r>
              <a:rPr 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见右图</a:t>
            </a:r>
            <a:r>
              <a:rPr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在母版面板中，你可以对母版进行添加、删除、排序等管理。</a:t>
            </a:r>
            <a:endParaRPr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要对母版重新命名，请慢速双击母版，或者单击右键选择</a:t>
            </a:r>
            <a:r>
              <a:rPr 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重命名]。</a:t>
            </a:r>
            <a:endParaRPr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删除母版，单击选中母版，并单击右键选择</a:t>
            </a:r>
            <a:r>
              <a:rPr 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删除」</a:t>
            </a:r>
            <a:endParaRPr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拖动母版或单击右键选择</a:t>
            </a:r>
            <a:r>
              <a:rPr 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移动],可以对母版进行排序。</a:t>
            </a:r>
            <a:endParaRPr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母版面板还可以添加文件夹，与站点地图相似，母版还可以新增子母版。</a:t>
            </a:r>
            <a:endParaRPr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拖放</a:t>
            </a:r>
            <a:r>
              <a:rPr 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拖放母版到设计区域即可，就像操作部件一样。</a:t>
            </a:r>
            <a:endParaRPr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批量添加/删除</a:t>
            </a:r>
            <a:r>
              <a:rPr 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右键单击母版，选择</a:t>
            </a:r>
            <a:r>
              <a:rPr 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添加到页面中</a:t>
            </a:r>
            <a:r>
              <a:rPr 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]，在弹出的</a:t>
            </a:r>
            <a:r>
              <a:rPr 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添加母版到页面中</a:t>
            </a:r>
            <a:r>
              <a:rPr 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对话框中选择想要添加母版的页面。右键单击母版，选择[从页面中移除母版]，可以在页面中批量删除母版</a:t>
            </a:r>
            <a:endParaRPr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0835" y="1494155"/>
            <a:ext cx="2637790" cy="2980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11741833" y="445376"/>
            <a:ext cx="450167" cy="426822"/>
          </a:xfrm>
          <a:prstGeom prst="rtTriangle">
            <a:avLst/>
          </a:prstGeom>
          <a:solidFill>
            <a:srgbClr val="225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741832" y="0"/>
            <a:ext cx="450167" cy="422031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>
            <a:off x="11291665" y="-4791"/>
            <a:ext cx="450167" cy="426822"/>
          </a:xfrm>
          <a:prstGeom prst="rtTriangle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5400000">
            <a:off x="10864844" y="6881"/>
            <a:ext cx="450167" cy="426822"/>
          </a:xfrm>
          <a:prstGeom prst="rtTriangle">
            <a:avLst/>
          </a:prstGeom>
          <a:solidFill>
            <a:srgbClr val="8FD152"/>
          </a:solidFill>
          <a:ln>
            <a:solidFill>
              <a:srgbClr val="8FD1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角三角形 7"/>
          <p:cNvSpPr/>
          <p:nvPr/>
        </p:nvSpPr>
        <p:spPr>
          <a:xfrm rot="10800000">
            <a:off x="10426349" y="0"/>
            <a:ext cx="450167" cy="426822"/>
          </a:xfrm>
          <a:prstGeom prst="rtTriangle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0252" y="152273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60252" y="340799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53218" y="529325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58129" y="55768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2C70AE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拖放行为</a:t>
            </a:r>
            <a:endParaRPr lang="zh-CN" altLang="en-US" sz="2400" dirty="0">
              <a:solidFill>
                <a:srgbClr val="2C70AE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6675" y="871563"/>
            <a:ext cx="12191999" cy="5985802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2" name="直接连接符 21"/>
          <p:cNvCxnSpPr/>
          <p:nvPr/>
        </p:nvCxnSpPr>
        <p:spPr>
          <a:xfrm>
            <a:off x="1218489" y="1379944"/>
            <a:ext cx="0" cy="91249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377315" y="1379855"/>
            <a:ext cx="795274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母版有三种不同的拖放行为。</a:t>
            </a:r>
            <a:endParaRPr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buFont typeface="Wingdings" panose="05000000000000000000" charset="0"/>
              <a:buChar char="l"/>
            </a:pPr>
            <a:r>
              <a:rPr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任意位置</a:t>
            </a:r>
            <a:r>
              <a:rPr 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当拖动母版到设计区域时，你可以将母版自由放置于任何位置。</a:t>
            </a:r>
            <a:endParaRPr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buFont typeface="Wingdings" panose="05000000000000000000" charset="0"/>
              <a:buChar char="l"/>
            </a:pPr>
            <a:r>
              <a:rPr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固定位置</a:t>
            </a:r>
            <a:r>
              <a:rPr 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当拖动母版到设计区域时，母版会被自动锁定到母版内容所处的位置。</a:t>
            </a:r>
            <a:endParaRPr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buFont typeface="Wingdings" panose="05000000000000000000" charset="0"/>
              <a:buChar char="l"/>
            </a:pPr>
            <a:r>
              <a:rPr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脱离母版</a:t>
            </a:r>
            <a:r>
              <a:rPr 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当拖动母版到设计区域时，该元素会与母版脱离关系，变成可以编辑的部件。</a:t>
            </a:r>
            <a:endParaRPr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20230" y="3686810"/>
            <a:ext cx="4733290" cy="2980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4851" y="2665927"/>
            <a:ext cx="49248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 smtClean="0">
                <a:solidFill>
                  <a:srgbClr val="2C70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6600" b="1" dirty="0">
              <a:solidFill>
                <a:srgbClr val="2C70A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988679" y="0"/>
            <a:ext cx="0" cy="6858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001558" y="1106280"/>
            <a:ext cx="2318197" cy="5537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014437" y="1964769"/>
            <a:ext cx="2318197" cy="553791"/>
          </a:xfrm>
          <a:prstGeom prst="rect">
            <a:avLst/>
          </a:prstGeom>
          <a:solidFill>
            <a:srgbClr val="8FD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027316" y="2823258"/>
            <a:ext cx="2318197" cy="5537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014437" y="3681747"/>
            <a:ext cx="2318197" cy="553791"/>
          </a:xfrm>
          <a:prstGeom prst="rect">
            <a:avLst/>
          </a:prstGeom>
          <a:solidFill>
            <a:srgbClr val="8FD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027316" y="4540236"/>
            <a:ext cx="2318197" cy="5537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029715" y="5398725"/>
            <a:ext cx="1620336" cy="553791"/>
          </a:xfrm>
          <a:prstGeom prst="rect">
            <a:avLst/>
          </a:prstGeom>
          <a:solidFill>
            <a:srgbClr val="8FD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333764" y="1198509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、回顾今年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333764" y="2056998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、经营分析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333764" y="2901304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、展望来年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333764" y="3738071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、战略规划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333764" y="4632465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、团队建设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333764" y="5490954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、结语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>
          <a:xfrm rot="7424275">
            <a:off x="3601522" y="264778"/>
            <a:ext cx="5171474" cy="6535186"/>
          </a:xfrm>
          <a:custGeom>
            <a:avLst/>
            <a:gdLst>
              <a:gd name="connsiteX0" fmla="*/ 627111 w 5171474"/>
              <a:gd name="connsiteY0" fmla="*/ 4996729 h 6535186"/>
              <a:gd name="connsiteX1" fmla="*/ 897662 w 5171474"/>
              <a:gd name="connsiteY1" fmla="*/ 1161078 h 6535186"/>
              <a:gd name="connsiteX2" fmla="*/ 2035001 w 5171474"/>
              <a:gd name="connsiteY2" fmla="*/ 842612 h 6535186"/>
              <a:gd name="connsiteX3" fmla="*/ 2039894 w 5171474"/>
              <a:gd name="connsiteY3" fmla="*/ 842985 h 6535186"/>
              <a:gd name="connsiteX4" fmla="*/ 2462358 w 5171474"/>
              <a:gd name="connsiteY4" fmla="*/ 0 h 6535186"/>
              <a:gd name="connsiteX5" fmla="*/ 2993565 w 5171474"/>
              <a:gd name="connsiteY5" fmla="*/ 1059970 h 6535186"/>
              <a:gd name="connsiteX6" fmla="*/ 3023336 w 5171474"/>
              <a:gd name="connsiteY6" fmla="*/ 1071461 h 6535186"/>
              <a:gd name="connsiteX7" fmla="*/ 4544363 w 5171474"/>
              <a:gd name="connsiteY7" fmla="*/ 2380499 h 6535186"/>
              <a:gd name="connsiteX8" fmla="*/ 4273812 w 5171474"/>
              <a:gd name="connsiteY8" fmla="*/ 6216151 h 6535186"/>
              <a:gd name="connsiteX9" fmla="*/ 627111 w 5171474"/>
              <a:gd name="connsiteY9" fmla="*/ 4996729 h 6535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71474" h="6535186">
                <a:moveTo>
                  <a:pt x="627111" y="4996729"/>
                </a:moveTo>
                <a:cubicBezTo>
                  <a:pt x="-305187" y="3600809"/>
                  <a:pt x="-184058" y="1883530"/>
                  <a:pt x="897662" y="1161078"/>
                </a:cubicBezTo>
                <a:cubicBezTo>
                  <a:pt x="1235699" y="935311"/>
                  <a:pt x="1627542" y="833413"/>
                  <a:pt x="2035001" y="842612"/>
                </a:cubicBezTo>
                <a:lnTo>
                  <a:pt x="2039894" y="842985"/>
                </a:lnTo>
                <a:lnTo>
                  <a:pt x="2462358" y="0"/>
                </a:lnTo>
                <a:lnTo>
                  <a:pt x="2993565" y="1059970"/>
                </a:lnTo>
                <a:lnTo>
                  <a:pt x="3023336" y="1071461"/>
                </a:lnTo>
                <a:cubicBezTo>
                  <a:pt x="3594545" y="1321758"/>
                  <a:pt x="4136483" y="1769784"/>
                  <a:pt x="4544363" y="2380499"/>
                </a:cubicBezTo>
                <a:cubicBezTo>
                  <a:pt x="5476661" y="3776419"/>
                  <a:pt x="5355532" y="5493699"/>
                  <a:pt x="4273812" y="6216151"/>
                </a:cubicBezTo>
                <a:cubicBezTo>
                  <a:pt x="3192092" y="6938603"/>
                  <a:pt x="1559409" y="6392649"/>
                  <a:pt x="627111" y="4996729"/>
                </a:cubicBezTo>
                <a:close/>
              </a:path>
            </a:pathLst>
          </a:custGeom>
          <a:solidFill>
            <a:srgbClr val="2C70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069723" y="1922780"/>
            <a:ext cx="34493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 </a:t>
            </a:r>
            <a:r>
              <a:rPr lang="en-US" altLang="zh-CN" sz="6600" b="1" dirty="0" smtClean="0">
                <a:solidFill>
                  <a:srgbClr val="8FD1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6600" b="1" dirty="0">
              <a:solidFill>
                <a:srgbClr val="8FD1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 flipH="1">
            <a:off x="4069723" y="3030776"/>
            <a:ext cx="4011128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 础 交 互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069723" y="3017897"/>
            <a:ext cx="35803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069723" y="3954106"/>
            <a:ext cx="35803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>
            <a:off x="11741833" y="445376"/>
            <a:ext cx="450167" cy="426822"/>
          </a:xfrm>
          <a:prstGeom prst="rtTriangle">
            <a:avLst/>
          </a:prstGeom>
          <a:solidFill>
            <a:srgbClr val="225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1741832" y="0"/>
            <a:ext cx="450167" cy="422031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>
            <a:off x="11291665" y="-4791"/>
            <a:ext cx="450167" cy="426822"/>
          </a:xfrm>
          <a:prstGeom prst="rtTriangle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 rot="5400000">
            <a:off x="10864844" y="6881"/>
            <a:ext cx="450167" cy="426822"/>
          </a:xfrm>
          <a:prstGeom prst="rtTriangle">
            <a:avLst/>
          </a:prstGeom>
          <a:solidFill>
            <a:srgbClr val="8FD152"/>
          </a:solidFill>
          <a:ln>
            <a:solidFill>
              <a:srgbClr val="8FD1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 rot="10800000">
            <a:off x="10426349" y="0"/>
            <a:ext cx="450167" cy="426822"/>
          </a:xfrm>
          <a:prstGeom prst="rtTriangle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60252" y="152273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60252" y="340799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53218" y="529325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58129" y="5576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2C70AE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展望来年</a:t>
            </a:r>
            <a:endParaRPr lang="zh-CN" altLang="en-US" sz="2400" dirty="0">
              <a:solidFill>
                <a:srgbClr val="2C70AE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" y="916450"/>
            <a:ext cx="12191999" cy="0"/>
          </a:xfrm>
          <a:prstGeom prst="line">
            <a:avLst/>
          </a:prstGeom>
          <a:ln w="82550">
            <a:solidFill>
              <a:srgbClr val="2C7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0" y="6805974"/>
            <a:ext cx="12191999" cy="0"/>
          </a:xfrm>
          <a:prstGeom prst="line">
            <a:avLst/>
          </a:prstGeom>
          <a:ln w="82550">
            <a:solidFill>
              <a:srgbClr val="2C7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1365885" y="1438910"/>
            <a:ext cx="2188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2C70AE"/>
                </a:solidFill>
              </a:rPr>
              <a:t>欢迎界面</a:t>
            </a:r>
            <a:endParaRPr lang="zh-CN" altLang="en-US" b="1" dirty="0" smtClean="0">
              <a:solidFill>
                <a:srgbClr val="2C70AE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1000" y="1283970"/>
            <a:ext cx="7505065" cy="49714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11741833" y="445376"/>
            <a:ext cx="450167" cy="426822"/>
          </a:xfrm>
          <a:prstGeom prst="rtTriangle">
            <a:avLst/>
          </a:prstGeom>
          <a:solidFill>
            <a:srgbClr val="225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741832" y="0"/>
            <a:ext cx="450167" cy="422031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>
            <a:off x="11291665" y="-4791"/>
            <a:ext cx="450167" cy="426822"/>
          </a:xfrm>
          <a:prstGeom prst="rtTriangle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5400000">
            <a:off x="10864844" y="6881"/>
            <a:ext cx="450167" cy="426822"/>
          </a:xfrm>
          <a:prstGeom prst="rtTriangle">
            <a:avLst/>
          </a:prstGeom>
          <a:solidFill>
            <a:srgbClr val="8FD152"/>
          </a:solidFill>
          <a:ln>
            <a:solidFill>
              <a:srgbClr val="8FD1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角三角形 7"/>
          <p:cNvSpPr/>
          <p:nvPr/>
        </p:nvSpPr>
        <p:spPr>
          <a:xfrm rot="10800000">
            <a:off x="10426349" y="0"/>
            <a:ext cx="450167" cy="426822"/>
          </a:xfrm>
          <a:prstGeom prst="rtTriangle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0252" y="152273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60252" y="340799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53218" y="529325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58129" y="55768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2C70AE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文件格式</a:t>
            </a:r>
            <a:endParaRPr lang="zh-CN" altLang="en-US" sz="2400" dirty="0">
              <a:solidFill>
                <a:srgbClr val="2C70AE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871563"/>
            <a:ext cx="12191999" cy="5985802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2" name="直接连接符 21"/>
          <p:cNvCxnSpPr/>
          <p:nvPr/>
        </p:nvCxnSpPr>
        <p:spPr>
          <a:xfrm>
            <a:off x="1218489" y="1379944"/>
            <a:ext cx="0" cy="91249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377315" y="1379855"/>
            <a:ext cx="795274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Axure包含以下三种不同的文件格式。</a:t>
            </a:r>
            <a:endPara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.rp文件：这是使用Axure进行原型设计时所创建的单独的文件，也是我们创建新项目时的默认格式。</a:t>
            </a:r>
            <a:endPara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.rplib文件：这是自定义部件库文件。我们可以到网上下载Axure部件库使用，也可以自己制作自定义部件库并将其分享给其他成员使用。</a:t>
            </a:r>
            <a:endPara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.rpprj文件：这是团队协作的项目文件，通常用于团队中多人协作处理同一个较为复杂的项目。不过，在你自己制作复杂的项目时也可以选择使用团队项目，因为团队项目允许你随时查看并恢复到任意的历史版本。</a:t>
            </a:r>
            <a:endPara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>
            <a:off x="11741833" y="445376"/>
            <a:ext cx="450167" cy="426822"/>
          </a:xfrm>
          <a:prstGeom prst="rtTriangle">
            <a:avLst/>
          </a:prstGeom>
          <a:solidFill>
            <a:srgbClr val="225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1741832" y="0"/>
            <a:ext cx="450167" cy="422031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>
            <a:off x="11291665" y="-4791"/>
            <a:ext cx="450167" cy="426822"/>
          </a:xfrm>
          <a:prstGeom prst="rtTriangle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 rot="5400000">
            <a:off x="10864844" y="6881"/>
            <a:ext cx="450167" cy="426822"/>
          </a:xfrm>
          <a:prstGeom prst="rtTriangle">
            <a:avLst/>
          </a:prstGeom>
          <a:solidFill>
            <a:srgbClr val="8FD152"/>
          </a:solidFill>
          <a:ln>
            <a:solidFill>
              <a:srgbClr val="8FD1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 rot="10800000">
            <a:off x="10426349" y="0"/>
            <a:ext cx="450167" cy="426822"/>
          </a:xfrm>
          <a:prstGeom prst="rtTriangle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60252" y="152273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60252" y="340799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53218" y="529325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58129" y="55768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2C70AE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设计窗口</a:t>
            </a:r>
            <a:endParaRPr lang="zh-CN" altLang="en-US" sz="2400" dirty="0">
              <a:solidFill>
                <a:srgbClr val="2C70AE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" y="916450"/>
            <a:ext cx="12191999" cy="0"/>
          </a:xfrm>
          <a:prstGeom prst="line">
            <a:avLst/>
          </a:prstGeom>
          <a:ln w="82550">
            <a:solidFill>
              <a:srgbClr val="2C7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0" y="6805974"/>
            <a:ext cx="12191999" cy="0"/>
          </a:xfrm>
          <a:prstGeom prst="line">
            <a:avLst/>
          </a:prstGeom>
          <a:ln w="82550">
            <a:solidFill>
              <a:srgbClr val="2C7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1725" y="475615"/>
            <a:ext cx="10123170" cy="6216015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4057015" y="529590"/>
            <a:ext cx="10826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 smtClean="0">
                <a:solidFill>
                  <a:srgbClr val="FF0000"/>
                </a:solidFill>
                <a:latin typeface="等线 Light" panose="02010600030101010101" charset="-122"/>
                <a:ea typeface="等线 Light" panose="02010600030101010101" charset="-122"/>
              </a:rPr>
              <a:t>菜单栏</a:t>
            </a:r>
            <a:endParaRPr lang="zh-CN" altLang="en-US" sz="2000" b="1" dirty="0" smtClean="0">
              <a:solidFill>
                <a:srgbClr val="FF0000"/>
              </a:solidFill>
              <a:latin typeface="等线 Light" panose="02010600030101010101" charset="-122"/>
              <a:ea typeface="等线 Light" panose="0201060003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355840" y="871855"/>
            <a:ext cx="10826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 smtClean="0">
                <a:solidFill>
                  <a:srgbClr val="FF0000"/>
                </a:solidFill>
                <a:latin typeface="等线 Light" panose="02010600030101010101" charset="-122"/>
                <a:ea typeface="等线 Light" panose="02010600030101010101" charset="-122"/>
              </a:rPr>
              <a:t>工具栏</a:t>
            </a:r>
            <a:endParaRPr lang="zh-CN" altLang="en-US" sz="2000" b="1" dirty="0" smtClean="0">
              <a:solidFill>
                <a:srgbClr val="FF0000"/>
              </a:solidFill>
              <a:latin typeface="等线 Light" panose="02010600030101010101" charset="-122"/>
              <a:ea typeface="等线 Light" panose="02010600030101010101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412240" y="2218690"/>
            <a:ext cx="10826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 smtClean="0">
                <a:solidFill>
                  <a:srgbClr val="FF0000"/>
                </a:solidFill>
                <a:latin typeface="等线 Light" panose="02010600030101010101" charset="-122"/>
                <a:ea typeface="等线 Light" panose="02010600030101010101" charset="-122"/>
              </a:rPr>
              <a:t>页面</a:t>
            </a:r>
            <a:endParaRPr lang="zh-CN" altLang="en-US" sz="2000" b="1" dirty="0" smtClean="0">
              <a:solidFill>
                <a:srgbClr val="FF0000"/>
              </a:solidFill>
              <a:latin typeface="等线 Light" panose="02010600030101010101" charset="-122"/>
              <a:ea typeface="等线 Light" panose="02010600030101010101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412240" y="3837940"/>
            <a:ext cx="10826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 dirty="0" smtClean="0">
                <a:solidFill>
                  <a:srgbClr val="FF0000"/>
                </a:solidFill>
                <a:latin typeface="等线 Light" panose="02010600030101010101" charset="-122"/>
                <a:ea typeface="等线 Light" panose="02010600030101010101" charset="-122"/>
              </a:rPr>
              <a:t>部件库面板</a:t>
            </a:r>
            <a:endParaRPr lang="zh-CN" altLang="en-US" sz="2000" b="1" dirty="0" smtClean="0">
              <a:solidFill>
                <a:srgbClr val="FF0000"/>
              </a:solidFill>
              <a:latin typeface="等线 Light" panose="02010600030101010101" charset="-122"/>
              <a:ea typeface="等线 Light" panose="02010600030101010101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236345" y="5676265"/>
            <a:ext cx="14351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 smtClean="0">
                <a:solidFill>
                  <a:srgbClr val="FF0000"/>
                </a:solidFill>
                <a:latin typeface="等线 Light" panose="02010600030101010101" charset="-122"/>
                <a:ea typeface="等线 Light" panose="02010600030101010101" charset="-122"/>
              </a:rPr>
              <a:t>母版面板</a:t>
            </a:r>
            <a:endParaRPr lang="zh-CN" altLang="en-US" sz="2000" b="1" dirty="0" smtClean="0">
              <a:solidFill>
                <a:srgbClr val="FF0000"/>
              </a:solidFill>
              <a:latin typeface="等线 Light" panose="02010600030101010101" charset="-122"/>
              <a:ea typeface="等线 Light" panose="02010600030101010101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069840" y="3439160"/>
            <a:ext cx="12915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 smtClean="0">
                <a:solidFill>
                  <a:srgbClr val="FF0000"/>
                </a:solidFill>
                <a:latin typeface="等线 Light" panose="02010600030101010101" charset="-122"/>
                <a:ea typeface="等线 Light" panose="02010600030101010101" charset="-122"/>
              </a:rPr>
              <a:t>设计区域</a:t>
            </a:r>
            <a:endParaRPr lang="zh-CN" altLang="en-US" sz="2000" b="1" dirty="0" smtClean="0">
              <a:solidFill>
                <a:srgbClr val="FF0000"/>
              </a:solidFill>
              <a:latin typeface="等线 Light" panose="02010600030101010101" charset="-122"/>
              <a:ea typeface="等线 Light" panose="02010600030101010101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754870" y="5219065"/>
            <a:ext cx="13017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 smtClean="0">
                <a:solidFill>
                  <a:srgbClr val="FF0000"/>
                </a:solidFill>
                <a:latin typeface="等线 Light" panose="02010600030101010101" charset="-122"/>
                <a:ea typeface="等线 Light" panose="02010600030101010101" charset="-122"/>
              </a:rPr>
              <a:t>概要面板</a:t>
            </a:r>
            <a:endParaRPr lang="zh-CN" altLang="en-US" sz="2000" b="1" dirty="0" smtClean="0">
              <a:solidFill>
                <a:srgbClr val="FF0000"/>
              </a:solidFill>
              <a:latin typeface="等线 Light" panose="02010600030101010101" charset="-122"/>
              <a:ea typeface="等线 Light" panose="02010600030101010101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754870" y="2424430"/>
            <a:ext cx="13011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 smtClean="0">
                <a:solidFill>
                  <a:srgbClr val="FF0000"/>
                </a:solidFill>
                <a:latin typeface="等线 Light" panose="02010600030101010101" charset="-122"/>
                <a:ea typeface="等线 Light" panose="02010600030101010101" charset="-122"/>
              </a:rPr>
              <a:t>部件属性和</a:t>
            </a:r>
            <a:endParaRPr lang="zh-CN" altLang="en-US" sz="2000" b="1" dirty="0" smtClean="0">
              <a:solidFill>
                <a:srgbClr val="FF0000"/>
              </a:solidFill>
              <a:latin typeface="等线 Light" panose="02010600030101010101" charset="-122"/>
              <a:ea typeface="等线 Light" panose="02010600030101010101" charset="-122"/>
            </a:endParaRPr>
          </a:p>
          <a:p>
            <a:r>
              <a:rPr lang="zh-CN" altLang="en-US" sz="2000" b="1" dirty="0" smtClean="0">
                <a:solidFill>
                  <a:srgbClr val="FF0000"/>
                </a:solidFill>
                <a:latin typeface="等线 Light" panose="02010600030101010101" charset="-122"/>
                <a:ea typeface="等线 Light" panose="02010600030101010101" charset="-122"/>
              </a:rPr>
              <a:t>样式面板</a:t>
            </a:r>
            <a:endParaRPr lang="zh-CN" altLang="en-US" sz="2000" b="1" dirty="0" smtClean="0">
              <a:solidFill>
                <a:srgbClr val="FF0000"/>
              </a:solidFill>
              <a:latin typeface="等线 Light" panose="02010600030101010101" charset="-122"/>
              <a:ea typeface="等线 Light" panose="02010600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11741833" y="445376"/>
            <a:ext cx="450167" cy="426822"/>
          </a:xfrm>
          <a:prstGeom prst="rtTriangle">
            <a:avLst/>
          </a:prstGeom>
          <a:solidFill>
            <a:srgbClr val="225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741832" y="0"/>
            <a:ext cx="450167" cy="422031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>
            <a:off x="11291665" y="-4791"/>
            <a:ext cx="450167" cy="426822"/>
          </a:xfrm>
          <a:prstGeom prst="rtTriangle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5400000">
            <a:off x="10864844" y="6881"/>
            <a:ext cx="450167" cy="426822"/>
          </a:xfrm>
          <a:prstGeom prst="rtTriangle">
            <a:avLst/>
          </a:prstGeom>
          <a:solidFill>
            <a:srgbClr val="8FD152"/>
          </a:solidFill>
          <a:ln>
            <a:solidFill>
              <a:srgbClr val="8FD1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角三角形 7"/>
          <p:cNvSpPr/>
          <p:nvPr/>
        </p:nvSpPr>
        <p:spPr>
          <a:xfrm rot="10800000">
            <a:off x="10426349" y="0"/>
            <a:ext cx="450167" cy="426822"/>
          </a:xfrm>
          <a:prstGeom prst="rtTriangle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0252" y="152273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60252" y="340799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53218" y="529325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58129" y="55768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2C70AE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站点地图</a:t>
            </a:r>
            <a:endParaRPr lang="zh-CN" altLang="en-US" sz="2400" dirty="0">
              <a:solidFill>
                <a:srgbClr val="2C70AE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6675" y="871563"/>
            <a:ext cx="12191999" cy="5985802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2" name="直接连接符 21"/>
          <p:cNvCxnSpPr/>
          <p:nvPr/>
        </p:nvCxnSpPr>
        <p:spPr>
          <a:xfrm>
            <a:off x="1218489" y="1379944"/>
            <a:ext cx="0" cy="91249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377315" y="1379855"/>
            <a:ext cx="795274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页面（站点地图）是用来增加、删除和组织管理原型中的页面。</a:t>
            </a:r>
            <a:endPara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添加页面的数量是没有限制的，但是如果你的页面非常多，强烈建议使用文件夹进行管理</a:t>
            </a:r>
            <a:endPara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：添加新页面；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：添加文件夹；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：查找页面。</a:t>
            </a:r>
            <a:endPara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185" y="3576955"/>
            <a:ext cx="2571115" cy="26758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475" y="3576955"/>
            <a:ext cx="2856865" cy="2675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11741833" y="445376"/>
            <a:ext cx="450167" cy="426822"/>
          </a:xfrm>
          <a:prstGeom prst="rtTriangle">
            <a:avLst/>
          </a:prstGeom>
          <a:solidFill>
            <a:srgbClr val="225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741832" y="0"/>
            <a:ext cx="450167" cy="422031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>
            <a:off x="11291665" y="-4791"/>
            <a:ext cx="450167" cy="426822"/>
          </a:xfrm>
          <a:prstGeom prst="rtTriangle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5400000">
            <a:off x="10864844" y="6881"/>
            <a:ext cx="450167" cy="426822"/>
          </a:xfrm>
          <a:prstGeom prst="rtTriangle">
            <a:avLst/>
          </a:prstGeom>
          <a:solidFill>
            <a:srgbClr val="8FD152"/>
          </a:solidFill>
          <a:ln>
            <a:solidFill>
              <a:srgbClr val="8FD1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角三角形 7"/>
          <p:cNvSpPr/>
          <p:nvPr/>
        </p:nvSpPr>
        <p:spPr>
          <a:xfrm rot="10800000">
            <a:off x="10426349" y="0"/>
            <a:ext cx="450167" cy="426822"/>
          </a:xfrm>
          <a:prstGeom prst="rtTriangle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0252" y="152273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60252" y="340799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53218" y="529325"/>
            <a:ext cx="464234" cy="134328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58129" y="55768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2C70AE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元件面板</a:t>
            </a:r>
            <a:endParaRPr lang="zh-CN" altLang="en-US" sz="2400" dirty="0">
              <a:solidFill>
                <a:srgbClr val="2C70AE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6675" y="871563"/>
            <a:ext cx="12191999" cy="5985802"/>
          </a:xfrm>
          <a:prstGeom prst="rect">
            <a:avLst/>
          </a:prstGeom>
          <a:solidFill>
            <a:srgbClr val="2C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2" name="直接连接符 21"/>
          <p:cNvCxnSpPr/>
          <p:nvPr/>
        </p:nvCxnSpPr>
        <p:spPr>
          <a:xfrm>
            <a:off x="1218489" y="1379944"/>
            <a:ext cx="0" cy="91249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377315" y="1379855"/>
            <a:ext cx="79527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通过部件面板，你可以使用Axure内建的部件库，也可以下载并导入第三方部件库，或者管理自己的自定义部件库。</a:t>
            </a:r>
            <a:endPara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在默认显示的线框图部件库中包含基本元件、表单元件、菜单和表格，以及标记元件4个类别</a:t>
            </a:r>
            <a:endPara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1135" y="3434080"/>
            <a:ext cx="2561590" cy="2675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 rot="7424275">
            <a:off x="3601522" y="264778"/>
            <a:ext cx="5171474" cy="6535186"/>
          </a:xfrm>
          <a:custGeom>
            <a:avLst/>
            <a:gdLst>
              <a:gd name="connsiteX0" fmla="*/ 627111 w 5171474"/>
              <a:gd name="connsiteY0" fmla="*/ 4996729 h 6535186"/>
              <a:gd name="connsiteX1" fmla="*/ 897662 w 5171474"/>
              <a:gd name="connsiteY1" fmla="*/ 1161078 h 6535186"/>
              <a:gd name="connsiteX2" fmla="*/ 2035001 w 5171474"/>
              <a:gd name="connsiteY2" fmla="*/ 842612 h 6535186"/>
              <a:gd name="connsiteX3" fmla="*/ 2039894 w 5171474"/>
              <a:gd name="connsiteY3" fmla="*/ 842985 h 6535186"/>
              <a:gd name="connsiteX4" fmla="*/ 2462358 w 5171474"/>
              <a:gd name="connsiteY4" fmla="*/ 0 h 6535186"/>
              <a:gd name="connsiteX5" fmla="*/ 2993565 w 5171474"/>
              <a:gd name="connsiteY5" fmla="*/ 1059970 h 6535186"/>
              <a:gd name="connsiteX6" fmla="*/ 3023336 w 5171474"/>
              <a:gd name="connsiteY6" fmla="*/ 1071461 h 6535186"/>
              <a:gd name="connsiteX7" fmla="*/ 4544363 w 5171474"/>
              <a:gd name="connsiteY7" fmla="*/ 2380499 h 6535186"/>
              <a:gd name="connsiteX8" fmla="*/ 4273812 w 5171474"/>
              <a:gd name="connsiteY8" fmla="*/ 6216151 h 6535186"/>
              <a:gd name="connsiteX9" fmla="*/ 627111 w 5171474"/>
              <a:gd name="connsiteY9" fmla="*/ 4996729 h 6535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71474" h="6535186">
                <a:moveTo>
                  <a:pt x="627111" y="4996729"/>
                </a:moveTo>
                <a:cubicBezTo>
                  <a:pt x="-305187" y="3600809"/>
                  <a:pt x="-184058" y="1883530"/>
                  <a:pt x="897662" y="1161078"/>
                </a:cubicBezTo>
                <a:cubicBezTo>
                  <a:pt x="1235699" y="935311"/>
                  <a:pt x="1627542" y="833413"/>
                  <a:pt x="2035001" y="842612"/>
                </a:cubicBezTo>
                <a:lnTo>
                  <a:pt x="2039894" y="842985"/>
                </a:lnTo>
                <a:lnTo>
                  <a:pt x="2462358" y="0"/>
                </a:lnTo>
                <a:lnTo>
                  <a:pt x="2993565" y="1059970"/>
                </a:lnTo>
                <a:lnTo>
                  <a:pt x="3023336" y="1071461"/>
                </a:lnTo>
                <a:cubicBezTo>
                  <a:pt x="3594545" y="1321758"/>
                  <a:pt x="4136483" y="1769784"/>
                  <a:pt x="4544363" y="2380499"/>
                </a:cubicBezTo>
                <a:cubicBezTo>
                  <a:pt x="5476661" y="3776419"/>
                  <a:pt x="5355532" y="5493699"/>
                  <a:pt x="4273812" y="6216151"/>
                </a:cubicBezTo>
                <a:cubicBezTo>
                  <a:pt x="3192092" y="6938603"/>
                  <a:pt x="1559409" y="6392649"/>
                  <a:pt x="627111" y="4996729"/>
                </a:cubicBezTo>
                <a:close/>
              </a:path>
            </a:pathLst>
          </a:custGeom>
          <a:solidFill>
            <a:srgbClr val="2C70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069723" y="1922780"/>
            <a:ext cx="34493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 </a:t>
            </a:r>
            <a:r>
              <a:rPr lang="en-US" altLang="zh-CN" sz="6600" b="1" dirty="0">
                <a:solidFill>
                  <a:srgbClr val="8FD1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6600" b="1" dirty="0">
              <a:solidFill>
                <a:srgbClr val="8FD1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 flipH="1">
            <a:off x="4069723" y="3030776"/>
            <a:ext cx="4011128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母 版 基 础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069723" y="3017897"/>
            <a:ext cx="35803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069723" y="3954106"/>
            <a:ext cx="35803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1490</Words>
  <Application>WPS 演示</Application>
  <PresentationFormat>宽屏</PresentationFormat>
  <Paragraphs>118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华文琥珀</vt:lpstr>
      <vt:lpstr>Calibri</vt:lpstr>
      <vt:lpstr>Arial Unicode MS</vt:lpstr>
      <vt:lpstr>Calibri Light</vt:lpstr>
      <vt:lpstr>Ebrima</vt:lpstr>
      <vt:lpstr>腾祥婀娜体简</vt:lpstr>
      <vt:lpstr>腾祥倩影简</vt:lpstr>
      <vt:lpstr>Comic Sans MS</vt:lpstr>
      <vt:lpstr>Century Gothic</vt:lpstr>
      <vt:lpstr>等线</vt:lpstr>
      <vt:lpstr>等线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qianwen</dc:creator>
  <cp:lastModifiedBy>Arturia</cp:lastModifiedBy>
  <cp:revision>48</cp:revision>
  <dcterms:created xsi:type="dcterms:W3CDTF">2015-06-03T08:39:00Z</dcterms:created>
  <dcterms:modified xsi:type="dcterms:W3CDTF">2018-11-04T02:26:54Z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2052-10.1.0.7566</vt:lpwstr>
  </property>
</Properties>
</file>