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97" r:id="rId2"/>
    <p:sldId id="298" r:id="rId3"/>
    <p:sldId id="299" r:id="rId4"/>
    <p:sldId id="300" r:id="rId5"/>
    <p:sldId id="274" r:id="rId6"/>
    <p:sldId id="275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F"/>
    <a:srgbClr val="238DED"/>
    <a:srgbClr val="D4D2D3"/>
    <a:srgbClr val="1FABF1"/>
    <a:srgbClr val="20CDF0"/>
    <a:srgbClr val="277FE9"/>
    <a:srgbClr val="3378DD"/>
    <a:srgbClr val="2165C9"/>
    <a:srgbClr val="DFDDDE"/>
    <a:srgbClr val="CFC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8" autoAdjust="0"/>
  </p:normalViewPr>
  <p:slideViewPr>
    <p:cSldViewPr snapToGrid="0">
      <p:cViewPr varScale="1">
        <p:scale>
          <a:sx n="110" d="100"/>
          <a:sy n="110" d="100"/>
        </p:scale>
        <p:origin x="-55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88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0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7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4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4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2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02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02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02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02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26" y="1855694"/>
            <a:ext cx="12192000" cy="3778623"/>
          </a:xfrm>
          <a:prstGeom prst="rect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54" y="1906550"/>
            <a:ext cx="2628646" cy="3468352"/>
          </a:xfrm>
          <a:prstGeom prst="rect">
            <a:avLst/>
          </a:prstGeom>
        </p:spPr>
      </p:pic>
      <p:sp>
        <p:nvSpPr>
          <p:cNvPr id="1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26" y="2461441"/>
            <a:ext cx="43455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目标驱动使用</a:t>
            </a:r>
            <a:r>
              <a:rPr lang="zh-CN" altLang="en-US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模式</a:t>
            </a:r>
            <a:endParaRPr lang="en-US" altLang="zh-CN" b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人或者人物模型的目标驱动着大家的</a:t>
            </a:r>
            <a:r>
              <a:rPr lang="zh-CN" altLang="en-US" sz="1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行为</a:t>
            </a:r>
            <a:r>
              <a:rPr lang="zh-CN" alt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0" y="3834944"/>
            <a:ext cx="43541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目标必须来自定性</a:t>
            </a:r>
            <a:r>
              <a:rPr lang="zh-CN" altLang="en-US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数据</a:t>
            </a:r>
            <a:endParaRPr lang="en-US" altLang="zh-CN" b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通常一个用户并不能直接描述出自己的目标是什么，</a:t>
            </a:r>
            <a:endParaRPr lang="en-US" altLang="zh-CN" sz="1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但是我们需要认真</a:t>
            </a:r>
            <a:r>
              <a:rPr lang="zh-CN" alt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地从观察到的行为、</a:t>
            </a:r>
            <a:r>
              <a:rPr lang="zh-CN" alt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对用户问题</a:t>
            </a:r>
            <a:r>
              <a:rPr lang="zh-CN" alt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的回答、非言语暗示</a:t>
            </a:r>
            <a:r>
              <a:rPr lang="zh-CN" alt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，为用户</a:t>
            </a:r>
            <a:r>
              <a:rPr lang="zh-CN" altLang="en-US" sz="12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找出目标</a:t>
            </a:r>
            <a:r>
              <a:rPr lang="zh-CN" alt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，并且简明的表示出来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Shape 1619"/>
          <p:cNvSpPr>
            <a:spLocks/>
          </p:cNvSpPr>
          <p:nvPr/>
        </p:nvSpPr>
        <p:spPr bwMode="auto">
          <a:xfrm>
            <a:off x="5034754" y="3964480"/>
            <a:ext cx="918227" cy="919163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Shape 1645"/>
          <p:cNvSpPr/>
          <p:nvPr/>
        </p:nvSpPr>
        <p:spPr>
          <a:xfrm>
            <a:off x="5287477" y="4193802"/>
            <a:ext cx="412781" cy="412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2" h="21600" extrusionOk="0">
                <a:moveTo>
                  <a:pt x="13692" y="8626"/>
                </a:moveTo>
                <a:lnTo>
                  <a:pt x="12040" y="10330"/>
                </a:lnTo>
                <a:cubicBezTo>
                  <a:pt x="12133" y="10461"/>
                  <a:pt x="12223" y="10598"/>
                  <a:pt x="12309" y="10739"/>
                </a:cubicBezTo>
                <a:cubicBezTo>
                  <a:pt x="13857" y="13353"/>
                  <a:pt x="13057" y="16782"/>
                  <a:pt x="10523" y="18381"/>
                </a:cubicBezTo>
                <a:cubicBezTo>
                  <a:pt x="9676" y="18917"/>
                  <a:pt x="8707" y="19199"/>
                  <a:pt x="7721" y="19199"/>
                </a:cubicBezTo>
                <a:cubicBezTo>
                  <a:pt x="5825" y="19199"/>
                  <a:pt x="4105" y="18206"/>
                  <a:pt x="3118" y="16540"/>
                </a:cubicBezTo>
                <a:cubicBezTo>
                  <a:pt x="2367" y="15274"/>
                  <a:pt x="2141" y="13783"/>
                  <a:pt x="2477" y="12337"/>
                </a:cubicBezTo>
                <a:cubicBezTo>
                  <a:pt x="2815" y="10895"/>
                  <a:pt x="3674" y="9673"/>
                  <a:pt x="4902" y="8899"/>
                </a:cubicBezTo>
                <a:cubicBezTo>
                  <a:pt x="5751" y="8364"/>
                  <a:pt x="6720" y="8081"/>
                  <a:pt x="7707" y="8081"/>
                </a:cubicBezTo>
                <a:cubicBezTo>
                  <a:pt x="8723" y="8081"/>
                  <a:pt x="9686" y="8368"/>
                  <a:pt x="10517" y="8891"/>
                </a:cubicBezTo>
                <a:lnTo>
                  <a:pt x="9430" y="10070"/>
                </a:lnTo>
                <a:cubicBezTo>
                  <a:pt x="8906" y="9801"/>
                  <a:pt x="8322" y="9649"/>
                  <a:pt x="7711" y="9649"/>
                </a:cubicBezTo>
                <a:cubicBezTo>
                  <a:pt x="7000" y="9649"/>
                  <a:pt x="6303" y="9853"/>
                  <a:pt x="5695" y="10236"/>
                </a:cubicBezTo>
                <a:cubicBezTo>
                  <a:pt x="3875" y="11384"/>
                  <a:pt x="3302" y="13845"/>
                  <a:pt x="4414" y="15722"/>
                </a:cubicBezTo>
                <a:cubicBezTo>
                  <a:pt x="5123" y="16918"/>
                  <a:pt x="6358" y="17632"/>
                  <a:pt x="7715" y="17632"/>
                </a:cubicBezTo>
                <a:cubicBezTo>
                  <a:pt x="8425" y="17632"/>
                  <a:pt x="9122" y="17428"/>
                  <a:pt x="9730" y="17045"/>
                </a:cubicBezTo>
                <a:cubicBezTo>
                  <a:pt x="10611" y="16490"/>
                  <a:pt x="11230" y="15614"/>
                  <a:pt x="11471" y="14577"/>
                </a:cubicBezTo>
                <a:cubicBezTo>
                  <a:pt x="11713" y="13538"/>
                  <a:pt x="11550" y="12468"/>
                  <a:pt x="11010" y="11560"/>
                </a:cubicBezTo>
                <a:cubicBezTo>
                  <a:pt x="10991" y="11525"/>
                  <a:pt x="10967" y="11494"/>
                  <a:pt x="10946" y="11460"/>
                </a:cubicBezTo>
                <a:lnTo>
                  <a:pt x="8192" y="14304"/>
                </a:lnTo>
                <a:cubicBezTo>
                  <a:pt x="8116" y="14383"/>
                  <a:pt x="8016" y="14422"/>
                  <a:pt x="7917" y="14422"/>
                </a:cubicBezTo>
                <a:cubicBezTo>
                  <a:pt x="7819" y="14422"/>
                  <a:pt x="7718" y="14383"/>
                  <a:pt x="7644" y="14304"/>
                </a:cubicBezTo>
                <a:cubicBezTo>
                  <a:pt x="7490" y="14146"/>
                  <a:pt x="7490" y="13895"/>
                  <a:pt x="7644" y="13739"/>
                </a:cubicBezTo>
                <a:lnTo>
                  <a:pt x="17851" y="3203"/>
                </a:lnTo>
                <a:lnTo>
                  <a:pt x="17079" y="2942"/>
                </a:lnTo>
                <a:lnTo>
                  <a:pt x="15933" y="0"/>
                </a:lnTo>
                <a:lnTo>
                  <a:pt x="11871" y="4408"/>
                </a:lnTo>
                <a:lnTo>
                  <a:pt x="12605" y="6622"/>
                </a:lnTo>
                <a:lnTo>
                  <a:pt x="12142" y="7125"/>
                </a:lnTo>
                <a:cubicBezTo>
                  <a:pt x="10838" y="6182"/>
                  <a:pt x="9285" y="5680"/>
                  <a:pt x="7706" y="5680"/>
                </a:cubicBezTo>
                <a:cubicBezTo>
                  <a:pt x="6334" y="5680"/>
                  <a:pt x="4945" y="6058"/>
                  <a:pt x="3690" y="6850"/>
                </a:cubicBezTo>
                <a:cubicBezTo>
                  <a:pt x="56" y="9143"/>
                  <a:pt x="-1088" y="14042"/>
                  <a:pt x="1135" y="17791"/>
                </a:cubicBezTo>
                <a:cubicBezTo>
                  <a:pt x="2588" y="20245"/>
                  <a:pt x="5125" y="21600"/>
                  <a:pt x="7722" y="21600"/>
                </a:cubicBezTo>
                <a:cubicBezTo>
                  <a:pt x="9093" y="21600"/>
                  <a:pt x="10482" y="21221"/>
                  <a:pt x="11738" y="20430"/>
                </a:cubicBezTo>
                <a:cubicBezTo>
                  <a:pt x="15371" y="18135"/>
                  <a:pt x="16514" y="13237"/>
                  <a:pt x="14292" y="9487"/>
                </a:cubicBezTo>
                <a:cubicBezTo>
                  <a:pt x="14111" y="9179"/>
                  <a:pt x="13906" y="8898"/>
                  <a:pt x="13692" y="8626"/>
                </a:cubicBezTo>
                <a:moveTo>
                  <a:pt x="18676" y="3481"/>
                </a:moveTo>
                <a:lnTo>
                  <a:pt x="14381" y="7915"/>
                </a:lnTo>
                <a:lnTo>
                  <a:pt x="16451" y="8512"/>
                </a:lnTo>
                <a:lnTo>
                  <a:pt x="20512" y="4103"/>
                </a:lnTo>
                <a:lnTo>
                  <a:pt x="18676" y="3481"/>
                </a:ln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Shape 1627"/>
          <p:cNvSpPr>
            <a:spLocks/>
          </p:cNvSpPr>
          <p:nvPr/>
        </p:nvSpPr>
        <p:spPr bwMode="auto">
          <a:xfrm>
            <a:off x="5033818" y="2587582"/>
            <a:ext cx="919163" cy="919163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2" name="Group 1649"/>
          <p:cNvGrpSpPr>
            <a:grpSpLocks/>
          </p:cNvGrpSpPr>
          <p:nvPr/>
        </p:nvGrpSpPr>
        <p:grpSpPr bwMode="auto">
          <a:xfrm>
            <a:off x="5313685" y="2864641"/>
            <a:ext cx="360365" cy="365980"/>
            <a:chOff x="0" y="0"/>
            <a:chExt cx="611749" cy="619876"/>
          </a:xfr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</p:grpSpPr>
        <p:sp>
          <p:nvSpPr>
            <p:cNvPr id="23" name="Shape 1647"/>
            <p:cNvSpPr/>
            <p:nvPr/>
          </p:nvSpPr>
          <p:spPr>
            <a:xfrm>
              <a:off x="42902" y="283779"/>
              <a:ext cx="522766" cy="33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" name="Shape 1648"/>
            <p:cNvSpPr/>
            <p:nvPr/>
          </p:nvSpPr>
          <p:spPr>
            <a:xfrm>
              <a:off x="0" y="0"/>
              <a:ext cx="611749" cy="41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023" y="21600"/>
                  </a:lnTo>
                  <a:lnTo>
                    <a:pt x="6823" y="18190"/>
                  </a:lnTo>
                  <a:lnTo>
                    <a:pt x="2314" y="18190"/>
                  </a:lnTo>
                  <a:lnTo>
                    <a:pt x="2314" y="3410"/>
                  </a:lnTo>
                  <a:lnTo>
                    <a:pt x="19286" y="3410"/>
                  </a:lnTo>
                  <a:lnTo>
                    <a:pt x="19286" y="18190"/>
                  </a:lnTo>
                  <a:lnTo>
                    <a:pt x="14777" y="18190"/>
                  </a:lnTo>
                  <a:lnTo>
                    <a:pt x="16577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1" name="H0006(Black_iPhone6)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98"/>
          <a:stretch>
            <a:fillRect/>
          </a:stretch>
        </p:blipFill>
        <p:spPr bwMode="auto">
          <a:xfrm>
            <a:off x="6260461" y="1528549"/>
            <a:ext cx="4550938" cy="532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TextBox 62"/>
          <p:cNvSpPr txBox="1"/>
          <p:nvPr/>
        </p:nvSpPr>
        <p:spPr>
          <a:xfrm>
            <a:off x="1758762" y="830645"/>
            <a:ext cx="638457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假如人物模型为观察到的行为提供了情境，用户目标就是这些行为背后的</a:t>
            </a:r>
            <a:r>
              <a:rPr lang="zh-CN" altLang="en-US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驱动力</a:t>
            </a:r>
          </a:p>
        </p:txBody>
      </p:sp>
      <p:sp>
        <p:nvSpPr>
          <p:cNvPr id="15" name="矩形 14"/>
          <p:cNvSpPr/>
          <p:nvPr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目标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2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19" grpId="0" animBg="1"/>
      <p:bldP spid="21" grpId="0" animBg="1"/>
      <p:bldP spid="20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3025700" y="1630491"/>
            <a:ext cx="2811446" cy="2234905"/>
          </a:xfrm>
          <a:custGeom>
            <a:avLst/>
            <a:gdLst>
              <a:gd name="T0" fmla="*/ 132 w 550"/>
              <a:gd name="T1" fmla="*/ 289 h 436"/>
              <a:gd name="T2" fmla="*/ 132 w 550"/>
              <a:gd name="T3" fmla="*/ 436 h 436"/>
              <a:gd name="T4" fmla="*/ 276 w 550"/>
              <a:gd name="T5" fmla="*/ 436 h 436"/>
              <a:gd name="T6" fmla="*/ 408 w 550"/>
              <a:gd name="T7" fmla="*/ 436 h 436"/>
              <a:gd name="T8" fmla="*/ 447 w 550"/>
              <a:gd name="T9" fmla="*/ 436 h 436"/>
              <a:gd name="T10" fmla="*/ 550 w 550"/>
              <a:gd name="T11" fmla="*/ 436 h 436"/>
              <a:gd name="T12" fmla="*/ 550 w 550"/>
              <a:gd name="T13" fmla="*/ 291 h 436"/>
              <a:gd name="T14" fmla="*/ 497 w 550"/>
              <a:gd name="T15" fmla="*/ 306 h 436"/>
              <a:gd name="T16" fmla="*/ 418 w 550"/>
              <a:gd name="T17" fmla="*/ 220 h 436"/>
              <a:gd name="T18" fmla="*/ 497 w 550"/>
              <a:gd name="T19" fmla="*/ 134 h 436"/>
              <a:gd name="T20" fmla="*/ 550 w 550"/>
              <a:gd name="T21" fmla="*/ 150 h 436"/>
              <a:gd name="T22" fmla="*/ 550 w 550"/>
              <a:gd name="T23" fmla="*/ 0 h 436"/>
              <a:gd name="T24" fmla="*/ 132 w 550"/>
              <a:gd name="T25" fmla="*/ 0 h 436"/>
              <a:gd name="T26" fmla="*/ 132 w 550"/>
              <a:gd name="T27" fmla="*/ 156 h 436"/>
              <a:gd name="T28" fmla="*/ 109 w 550"/>
              <a:gd name="T29" fmla="*/ 197 h 436"/>
              <a:gd name="T30" fmla="*/ 64 w 550"/>
              <a:gd name="T31" fmla="*/ 197 h 436"/>
              <a:gd name="T32" fmla="*/ 29 w 550"/>
              <a:gd name="T33" fmla="*/ 185 h 436"/>
              <a:gd name="T34" fmla="*/ 0 w 550"/>
              <a:gd name="T35" fmla="*/ 220 h 436"/>
              <a:gd name="T36" fmla="*/ 29 w 550"/>
              <a:gd name="T37" fmla="*/ 255 h 436"/>
              <a:gd name="T38" fmla="*/ 64 w 550"/>
              <a:gd name="T39" fmla="*/ 243 h 436"/>
              <a:gd name="T40" fmla="*/ 109 w 550"/>
              <a:gd name="T41" fmla="*/ 243 h 436"/>
              <a:gd name="T42" fmla="*/ 129 w 550"/>
              <a:gd name="T43" fmla="*/ 268 h 436"/>
              <a:gd name="T44" fmla="*/ 133 w 550"/>
              <a:gd name="T45" fmla="*/ 268 h 436"/>
              <a:gd name="T46" fmla="*/ 132 w 550"/>
              <a:gd name="T47" fmla="*/ 285 h 436"/>
              <a:gd name="T48" fmla="*/ 132 w 550"/>
              <a:gd name="T49" fmla="*/ 289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0" h="436">
                <a:moveTo>
                  <a:pt x="132" y="289"/>
                </a:moveTo>
                <a:cubicBezTo>
                  <a:pt x="132" y="436"/>
                  <a:pt x="132" y="436"/>
                  <a:pt x="132" y="436"/>
                </a:cubicBezTo>
                <a:cubicBezTo>
                  <a:pt x="276" y="436"/>
                  <a:pt x="276" y="436"/>
                  <a:pt x="276" y="436"/>
                </a:cubicBezTo>
                <a:cubicBezTo>
                  <a:pt x="276" y="436"/>
                  <a:pt x="408" y="436"/>
                  <a:pt x="408" y="436"/>
                </a:cubicBezTo>
                <a:cubicBezTo>
                  <a:pt x="410" y="436"/>
                  <a:pt x="416" y="436"/>
                  <a:pt x="447" y="436"/>
                </a:cubicBezTo>
                <a:cubicBezTo>
                  <a:pt x="550" y="436"/>
                  <a:pt x="550" y="436"/>
                  <a:pt x="550" y="436"/>
                </a:cubicBezTo>
                <a:cubicBezTo>
                  <a:pt x="550" y="291"/>
                  <a:pt x="550" y="291"/>
                  <a:pt x="550" y="291"/>
                </a:cubicBezTo>
                <a:cubicBezTo>
                  <a:pt x="537" y="296"/>
                  <a:pt x="514" y="306"/>
                  <a:pt x="497" y="306"/>
                </a:cubicBezTo>
                <a:cubicBezTo>
                  <a:pt x="453" y="306"/>
                  <a:pt x="418" y="267"/>
                  <a:pt x="418" y="220"/>
                </a:cubicBezTo>
                <a:cubicBezTo>
                  <a:pt x="418" y="173"/>
                  <a:pt x="453" y="134"/>
                  <a:pt x="497" y="134"/>
                </a:cubicBezTo>
                <a:cubicBezTo>
                  <a:pt x="514" y="134"/>
                  <a:pt x="537" y="144"/>
                  <a:pt x="550" y="150"/>
                </a:cubicBezTo>
                <a:cubicBezTo>
                  <a:pt x="550" y="0"/>
                  <a:pt x="550" y="0"/>
                  <a:pt x="550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2" y="156"/>
                  <a:pt x="132" y="156"/>
                  <a:pt x="132" y="156"/>
                </a:cubicBezTo>
                <a:cubicBezTo>
                  <a:pt x="131" y="174"/>
                  <a:pt x="123" y="189"/>
                  <a:pt x="109" y="197"/>
                </a:cubicBezTo>
                <a:cubicBezTo>
                  <a:pt x="95" y="205"/>
                  <a:pt x="79" y="205"/>
                  <a:pt x="64" y="197"/>
                </a:cubicBezTo>
                <a:cubicBezTo>
                  <a:pt x="51" y="191"/>
                  <a:pt x="34" y="185"/>
                  <a:pt x="29" y="185"/>
                </a:cubicBezTo>
                <a:cubicBezTo>
                  <a:pt x="13" y="185"/>
                  <a:pt x="0" y="201"/>
                  <a:pt x="0" y="220"/>
                </a:cubicBezTo>
                <a:cubicBezTo>
                  <a:pt x="0" y="239"/>
                  <a:pt x="13" y="255"/>
                  <a:pt x="29" y="255"/>
                </a:cubicBezTo>
                <a:cubicBezTo>
                  <a:pt x="34" y="255"/>
                  <a:pt x="51" y="249"/>
                  <a:pt x="64" y="243"/>
                </a:cubicBezTo>
                <a:cubicBezTo>
                  <a:pt x="79" y="235"/>
                  <a:pt x="95" y="235"/>
                  <a:pt x="109" y="243"/>
                </a:cubicBezTo>
                <a:cubicBezTo>
                  <a:pt x="118" y="248"/>
                  <a:pt x="125" y="257"/>
                  <a:pt x="129" y="268"/>
                </a:cubicBezTo>
                <a:cubicBezTo>
                  <a:pt x="133" y="268"/>
                  <a:pt x="133" y="268"/>
                  <a:pt x="133" y="268"/>
                </a:cubicBezTo>
                <a:cubicBezTo>
                  <a:pt x="132" y="285"/>
                  <a:pt x="132" y="285"/>
                  <a:pt x="132" y="285"/>
                </a:cubicBezTo>
                <a:cubicBezTo>
                  <a:pt x="132" y="286"/>
                  <a:pt x="132" y="287"/>
                  <a:pt x="132" y="289"/>
                </a:cubicBezTo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857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5418236" y="1630491"/>
            <a:ext cx="2809286" cy="2234905"/>
          </a:xfrm>
          <a:custGeom>
            <a:avLst/>
            <a:gdLst>
              <a:gd name="T0" fmla="*/ 550 w 550"/>
              <a:gd name="T1" fmla="*/ 150 h 436"/>
              <a:gd name="T2" fmla="*/ 550 w 550"/>
              <a:gd name="T3" fmla="*/ 0 h 436"/>
              <a:gd name="T4" fmla="*/ 479 w 550"/>
              <a:gd name="T5" fmla="*/ 0 h 436"/>
              <a:gd name="T6" fmla="*/ 339 w 550"/>
              <a:gd name="T7" fmla="*/ 0 h 436"/>
              <a:gd name="T8" fmla="*/ 277 w 550"/>
              <a:gd name="T9" fmla="*/ 0 h 436"/>
              <a:gd name="T10" fmla="*/ 275 w 550"/>
              <a:gd name="T11" fmla="*/ 0 h 436"/>
              <a:gd name="T12" fmla="*/ 132 w 550"/>
              <a:gd name="T13" fmla="*/ 0 h 436"/>
              <a:gd name="T14" fmla="*/ 132 w 550"/>
              <a:gd name="T15" fmla="*/ 156 h 436"/>
              <a:gd name="T16" fmla="*/ 109 w 550"/>
              <a:gd name="T17" fmla="*/ 197 h 436"/>
              <a:gd name="T18" fmla="*/ 64 w 550"/>
              <a:gd name="T19" fmla="*/ 197 h 436"/>
              <a:gd name="T20" fmla="*/ 29 w 550"/>
              <a:gd name="T21" fmla="*/ 185 h 436"/>
              <a:gd name="T22" fmla="*/ 0 w 550"/>
              <a:gd name="T23" fmla="*/ 220 h 436"/>
              <a:gd name="T24" fmla="*/ 29 w 550"/>
              <a:gd name="T25" fmla="*/ 255 h 436"/>
              <a:gd name="T26" fmla="*/ 64 w 550"/>
              <a:gd name="T27" fmla="*/ 243 h 436"/>
              <a:gd name="T28" fmla="*/ 109 w 550"/>
              <a:gd name="T29" fmla="*/ 243 h 436"/>
              <a:gd name="T30" fmla="*/ 129 w 550"/>
              <a:gd name="T31" fmla="*/ 268 h 436"/>
              <a:gd name="T32" fmla="*/ 133 w 550"/>
              <a:gd name="T33" fmla="*/ 268 h 436"/>
              <a:gd name="T34" fmla="*/ 132 w 550"/>
              <a:gd name="T35" fmla="*/ 285 h 436"/>
              <a:gd name="T36" fmla="*/ 132 w 550"/>
              <a:gd name="T37" fmla="*/ 289 h 436"/>
              <a:gd name="T38" fmla="*/ 132 w 550"/>
              <a:gd name="T39" fmla="*/ 436 h 436"/>
              <a:gd name="T40" fmla="*/ 550 w 550"/>
              <a:gd name="T41" fmla="*/ 436 h 436"/>
              <a:gd name="T42" fmla="*/ 550 w 550"/>
              <a:gd name="T43" fmla="*/ 291 h 436"/>
              <a:gd name="T44" fmla="*/ 497 w 550"/>
              <a:gd name="T45" fmla="*/ 306 h 436"/>
              <a:gd name="T46" fmla="*/ 418 w 550"/>
              <a:gd name="T47" fmla="*/ 220 h 436"/>
              <a:gd name="T48" fmla="*/ 497 w 550"/>
              <a:gd name="T49" fmla="*/ 134 h 436"/>
              <a:gd name="T50" fmla="*/ 550 w 550"/>
              <a:gd name="T51" fmla="*/ 15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0" h="436">
                <a:moveTo>
                  <a:pt x="550" y="150"/>
                </a:moveTo>
                <a:cubicBezTo>
                  <a:pt x="550" y="0"/>
                  <a:pt x="550" y="0"/>
                  <a:pt x="550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479" y="0"/>
                  <a:pt x="398" y="0"/>
                  <a:pt x="339" y="0"/>
                </a:cubicBezTo>
                <a:cubicBezTo>
                  <a:pt x="286" y="0"/>
                  <a:pt x="279" y="0"/>
                  <a:pt x="277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2" y="156"/>
                  <a:pt x="132" y="156"/>
                  <a:pt x="132" y="156"/>
                </a:cubicBezTo>
                <a:cubicBezTo>
                  <a:pt x="131" y="174"/>
                  <a:pt x="123" y="189"/>
                  <a:pt x="109" y="197"/>
                </a:cubicBezTo>
                <a:cubicBezTo>
                  <a:pt x="96" y="205"/>
                  <a:pt x="79" y="205"/>
                  <a:pt x="64" y="197"/>
                </a:cubicBezTo>
                <a:cubicBezTo>
                  <a:pt x="51" y="191"/>
                  <a:pt x="34" y="185"/>
                  <a:pt x="29" y="185"/>
                </a:cubicBezTo>
                <a:cubicBezTo>
                  <a:pt x="13" y="185"/>
                  <a:pt x="0" y="201"/>
                  <a:pt x="0" y="220"/>
                </a:cubicBezTo>
                <a:cubicBezTo>
                  <a:pt x="0" y="239"/>
                  <a:pt x="13" y="255"/>
                  <a:pt x="29" y="255"/>
                </a:cubicBezTo>
                <a:cubicBezTo>
                  <a:pt x="34" y="255"/>
                  <a:pt x="51" y="249"/>
                  <a:pt x="64" y="243"/>
                </a:cubicBezTo>
                <a:cubicBezTo>
                  <a:pt x="79" y="235"/>
                  <a:pt x="96" y="235"/>
                  <a:pt x="109" y="243"/>
                </a:cubicBezTo>
                <a:cubicBezTo>
                  <a:pt x="118" y="248"/>
                  <a:pt x="125" y="257"/>
                  <a:pt x="129" y="268"/>
                </a:cubicBezTo>
                <a:cubicBezTo>
                  <a:pt x="133" y="268"/>
                  <a:pt x="133" y="268"/>
                  <a:pt x="133" y="268"/>
                </a:cubicBezTo>
                <a:cubicBezTo>
                  <a:pt x="132" y="285"/>
                  <a:pt x="132" y="285"/>
                  <a:pt x="132" y="285"/>
                </a:cubicBezTo>
                <a:cubicBezTo>
                  <a:pt x="132" y="286"/>
                  <a:pt x="132" y="287"/>
                  <a:pt x="132" y="289"/>
                </a:cubicBezTo>
                <a:cubicBezTo>
                  <a:pt x="132" y="436"/>
                  <a:pt x="132" y="436"/>
                  <a:pt x="132" y="436"/>
                </a:cubicBezTo>
                <a:cubicBezTo>
                  <a:pt x="550" y="436"/>
                  <a:pt x="550" y="436"/>
                  <a:pt x="550" y="436"/>
                </a:cubicBezTo>
                <a:cubicBezTo>
                  <a:pt x="550" y="291"/>
                  <a:pt x="550" y="291"/>
                  <a:pt x="550" y="291"/>
                </a:cubicBezTo>
                <a:cubicBezTo>
                  <a:pt x="537" y="296"/>
                  <a:pt x="514" y="306"/>
                  <a:pt x="497" y="306"/>
                </a:cubicBezTo>
                <a:cubicBezTo>
                  <a:pt x="453" y="306"/>
                  <a:pt x="418" y="267"/>
                  <a:pt x="418" y="220"/>
                </a:cubicBezTo>
                <a:cubicBezTo>
                  <a:pt x="418" y="173"/>
                  <a:pt x="453" y="134"/>
                  <a:pt x="497" y="134"/>
                </a:cubicBezTo>
                <a:cubicBezTo>
                  <a:pt x="514" y="134"/>
                  <a:pt x="537" y="144"/>
                  <a:pt x="550" y="150"/>
                </a:cubicBezTo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857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7823728" y="1624013"/>
            <a:ext cx="2906456" cy="2241383"/>
          </a:xfrm>
          <a:custGeom>
            <a:avLst/>
            <a:gdLst>
              <a:gd name="T0" fmla="*/ 108 w 569"/>
              <a:gd name="T1" fmla="*/ 194 h 437"/>
              <a:gd name="T2" fmla="*/ 63 w 569"/>
              <a:gd name="T3" fmla="*/ 195 h 437"/>
              <a:gd name="T4" fmla="*/ 28 w 569"/>
              <a:gd name="T5" fmla="*/ 182 h 437"/>
              <a:gd name="T6" fmla="*/ 0 w 569"/>
              <a:gd name="T7" fmla="*/ 219 h 437"/>
              <a:gd name="T8" fmla="*/ 28 w 569"/>
              <a:gd name="T9" fmla="*/ 255 h 437"/>
              <a:gd name="T10" fmla="*/ 63 w 569"/>
              <a:gd name="T11" fmla="*/ 243 h 437"/>
              <a:gd name="T12" fmla="*/ 108 w 569"/>
              <a:gd name="T13" fmla="*/ 243 h 437"/>
              <a:gd name="T14" fmla="*/ 131 w 569"/>
              <a:gd name="T15" fmla="*/ 279 h 437"/>
              <a:gd name="T16" fmla="*/ 131 w 569"/>
              <a:gd name="T17" fmla="*/ 282 h 437"/>
              <a:gd name="T18" fmla="*/ 131 w 569"/>
              <a:gd name="T19" fmla="*/ 286 h 437"/>
              <a:gd name="T20" fmla="*/ 131 w 569"/>
              <a:gd name="T21" fmla="*/ 291 h 437"/>
              <a:gd name="T22" fmla="*/ 131 w 569"/>
              <a:gd name="T23" fmla="*/ 437 h 437"/>
              <a:gd name="T24" fmla="*/ 283 w 569"/>
              <a:gd name="T25" fmla="*/ 437 h 437"/>
              <a:gd name="T26" fmla="*/ 267 w 569"/>
              <a:gd name="T27" fmla="*/ 382 h 437"/>
              <a:gd name="T28" fmla="*/ 353 w 569"/>
              <a:gd name="T29" fmla="*/ 300 h 437"/>
              <a:gd name="T30" fmla="*/ 438 w 569"/>
              <a:gd name="T31" fmla="*/ 382 h 437"/>
              <a:gd name="T32" fmla="*/ 423 w 569"/>
              <a:gd name="T33" fmla="*/ 437 h 437"/>
              <a:gd name="T34" fmla="*/ 567 w 569"/>
              <a:gd name="T35" fmla="*/ 437 h 437"/>
              <a:gd name="T36" fmla="*/ 567 w 569"/>
              <a:gd name="T37" fmla="*/ 295 h 437"/>
              <a:gd name="T38" fmla="*/ 567 w 569"/>
              <a:gd name="T39" fmla="*/ 162 h 437"/>
              <a:gd name="T40" fmla="*/ 567 w 569"/>
              <a:gd name="T41" fmla="*/ 158 h 437"/>
              <a:gd name="T42" fmla="*/ 567 w 569"/>
              <a:gd name="T43" fmla="*/ 1 h 437"/>
              <a:gd name="T44" fmla="*/ 397 w 569"/>
              <a:gd name="T45" fmla="*/ 1 h 437"/>
              <a:gd name="T46" fmla="*/ 397 w 569"/>
              <a:gd name="T47" fmla="*/ 1 h 437"/>
              <a:gd name="T48" fmla="*/ 215 w 569"/>
              <a:gd name="T49" fmla="*/ 1 h 437"/>
              <a:gd name="T50" fmla="*/ 202 w 569"/>
              <a:gd name="T51" fmla="*/ 0 h 437"/>
              <a:gd name="T52" fmla="*/ 202 w 569"/>
              <a:gd name="T53" fmla="*/ 1 h 437"/>
              <a:gd name="T54" fmla="*/ 142 w 569"/>
              <a:gd name="T55" fmla="*/ 1 h 437"/>
              <a:gd name="T56" fmla="*/ 131 w 569"/>
              <a:gd name="T57" fmla="*/ 1 h 437"/>
              <a:gd name="T58" fmla="*/ 131 w 569"/>
              <a:gd name="T59" fmla="*/ 151 h 437"/>
              <a:gd name="T60" fmla="*/ 131 w 569"/>
              <a:gd name="T61" fmla="*/ 152 h 437"/>
              <a:gd name="T62" fmla="*/ 132 w 569"/>
              <a:gd name="T63" fmla="*/ 169 h 437"/>
              <a:gd name="T64" fmla="*/ 128 w 569"/>
              <a:gd name="T65" fmla="*/ 169 h 437"/>
              <a:gd name="T66" fmla="*/ 108 w 569"/>
              <a:gd name="T67" fmla="*/ 194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9" h="437">
                <a:moveTo>
                  <a:pt x="108" y="194"/>
                </a:moveTo>
                <a:cubicBezTo>
                  <a:pt x="95" y="202"/>
                  <a:pt x="79" y="203"/>
                  <a:pt x="63" y="195"/>
                </a:cubicBezTo>
                <a:cubicBezTo>
                  <a:pt x="50" y="188"/>
                  <a:pt x="33" y="182"/>
                  <a:pt x="28" y="182"/>
                </a:cubicBezTo>
                <a:cubicBezTo>
                  <a:pt x="13" y="182"/>
                  <a:pt x="0" y="199"/>
                  <a:pt x="0" y="219"/>
                </a:cubicBezTo>
                <a:cubicBezTo>
                  <a:pt x="0" y="239"/>
                  <a:pt x="13" y="255"/>
                  <a:pt x="28" y="255"/>
                </a:cubicBezTo>
                <a:cubicBezTo>
                  <a:pt x="33" y="255"/>
                  <a:pt x="50" y="249"/>
                  <a:pt x="63" y="243"/>
                </a:cubicBezTo>
                <a:cubicBezTo>
                  <a:pt x="79" y="235"/>
                  <a:pt x="95" y="235"/>
                  <a:pt x="108" y="243"/>
                </a:cubicBezTo>
                <a:cubicBezTo>
                  <a:pt x="121" y="250"/>
                  <a:pt x="129" y="263"/>
                  <a:pt x="131" y="279"/>
                </a:cubicBezTo>
                <a:cubicBezTo>
                  <a:pt x="131" y="282"/>
                  <a:pt x="131" y="282"/>
                  <a:pt x="131" y="282"/>
                </a:cubicBezTo>
                <a:cubicBezTo>
                  <a:pt x="131" y="286"/>
                  <a:pt x="131" y="286"/>
                  <a:pt x="131" y="286"/>
                </a:cubicBezTo>
                <a:cubicBezTo>
                  <a:pt x="131" y="291"/>
                  <a:pt x="131" y="291"/>
                  <a:pt x="131" y="291"/>
                </a:cubicBezTo>
                <a:cubicBezTo>
                  <a:pt x="131" y="437"/>
                  <a:pt x="131" y="437"/>
                  <a:pt x="131" y="437"/>
                </a:cubicBezTo>
                <a:cubicBezTo>
                  <a:pt x="283" y="437"/>
                  <a:pt x="283" y="437"/>
                  <a:pt x="283" y="437"/>
                </a:cubicBezTo>
                <a:cubicBezTo>
                  <a:pt x="277" y="424"/>
                  <a:pt x="267" y="400"/>
                  <a:pt x="267" y="382"/>
                </a:cubicBezTo>
                <a:cubicBezTo>
                  <a:pt x="267" y="337"/>
                  <a:pt x="306" y="300"/>
                  <a:pt x="353" y="300"/>
                </a:cubicBezTo>
                <a:cubicBezTo>
                  <a:pt x="400" y="300"/>
                  <a:pt x="438" y="337"/>
                  <a:pt x="438" y="382"/>
                </a:cubicBezTo>
                <a:cubicBezTo>
                  <a:pt x="438" y="400"/>
                  <a:pt x="429" y="424"/>
                  <a:pt x="423" y="437"/>
                </a:cubicBezTo>
                <a:cubicBezTo>
                  <a:pt x="567" y="437"/>
                  <a:pt x="567" y="437"/>
                  <a:pt x="567" y="437"/>
                </a:cubicBezTo>
                <a:cubicBezTo>
                  <a:pt x="567" y="295"/>
                  <a:pt x="567" y="295"/>
                  <a:pt x="567" y="295"/>
                </a:cubicBezTo>
                <a:cubicBezTo>
                  <a:pt x="567" y="294"/>
                  <a:pt x="569" y="184"/>
                  <a:pt x="567" y="162"/>
                </a:cubicBezTo>
                <a:cubicBezTo>
                  <a:pt x="567" y="160"/>
                  <a:pt x="567" y="159"/>
                  <a:pt x="567" y="158"/>
                </a:cubicBezTo>
                <a:cubicBezTo>
                  <a:pt x="567" y="1"/>
                  <a:pt x="567" y="1"/>
                  <a:pt x="567" y="1"/>
                </a:cubicBezTo>
                <a:cubicBezTo>
                  <a:pt x="397" y="1"/>
                  <a:pt x="397" y="1"/>
                  <a:pt x="397" y="1"/>
                </a:cubicBezTo>
                <a:cubicBezTo>
                  <a:pt x="397" y="1"/>
                  <a:pt x="397" y="1"/>
                  <a:pt x="397" y="1"/>
                </a:cubicBezTo>
                <a:cubicBezTo>
                  <a:pt x="215" y="1"/>
                  <a:pt x="215" y="1"/>
                  <a:pt x="215" y="1"/>
                </a:cubicBezTo>
                <a:cubicBezTo>
                  <a:pt x="210" y="1"/>
                  <a:pt x="206" y="1"/>
                  <a:pt x="202" y="0"/>
                </a:cubicBezTo>
                <a:cubicBezTo>
                  <a:pt x="202" y="1"/>
                  <a:pt x="202" y="1"/>
                  <a:pt x="202" y="1"/>
                </a:cubicBezTo>
                <a:cubicBezTo>
                  <a:pt x="142" y="1"/>
                  <a:pt x="142" y="1"/>
                  <a:pt x="142" y="1"/>
                </a:cubicBezTo>
                <a:cubicBezTo>
                  <a:pt x="141" y="1"/>
                  <a:pt x="137" y="1"/>
                  <a:pt x="131" y="1"/>
                </a:cubicBezTo>
                <a:cubicBezTo>
                  <a:pt x="131" y="151"/>
                  <a:pt x="131" y="151"/>
                  <a:pt x="131" y="151"/>
                </a:cubicBezTo>
                <a:cubicBezTo>
                  <a:pt x="131" y="152"/>
                  <a:pt x="131" y="152"/>
                  <a:pt x="131" y="152"/>
                </a:cubicBezTo>
                <a:cubicBezTo>
                  <a:pt x="132" y="169"/>
                  <a:pt x="132" y="169"/>
                  <a:pt x="132" y="169"/>
                </a:cubicBezTo>
                <a:cubicBezTo>
                  <a:pt x="128" y="169"/>
                  <a:pt x="128" y="169"/>
                  <a:pt x="128" y="169"/>
                </a:cubicBezTo>
                <a:cubicBezTo>
                  <a:pt x="125" y="180"/>
                  <a:pt x="118" y="189"/>
                  <a:pt x="108" y="194"/>
                </a:cubicBezTo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857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218342" y="1630491"/>
            <a:ext cx="2226268" cy="2912934"/>
          </a:xfrm>
          <a:custGeom>
            <a:avLst/>
            <a:gdLst>
              <a:gd name="T0" fmla="*/ 194 w 436"/>
              <a:gd name="T1" fmla="*/ 459 h 568"/>
              <a:gd name="T2" fmla="*/ 194 w 436"/>
              <a:gd name="T3" fmla="*/ 505 h 568"/>
              <a:gd name="T4" fmla="*/ 181 w 436"/>
              <a:gd name="T5" fmla="*/ 539 h 568"/>
              <a:gd name="T6" fmla="*/ 218 w 436"/>
              <a:gd name="T7" fmla="*/ 568 h 568"/>
              <a:gd name="T8" fmla="*/ 255 w 436"/>
              <a:gd name="T9" fmla="*/ 539 h 568"/>
              <a:gd name="T10" fmla="*/ 242 w 436"/>
              <a:gd name="T11" fmla="*/ 505 h 568"/>
              <a:gd name="T12" fmla="*/ 242 w 436"/>
              <a:gd name="T13" fmla="*/ 459 h 568"/>
              <a:gd name="T14" fmla="*/ 279 w 436"/>
              <a:gd name="T15" fmla="*/ 437 h 568"/>
              <a:gd name="T16" fmla="*/ 281 w 436"/>
              <a:gd name="T17" fmla="*/ 437 h 568"/>
              <a:gd name="T18" fmla="*/ 285 w 436"/>
              <a:gd name="T19" fmla="*/ 437 h 568"/>
              <a:gd name="T20" fmla="*/ 290 w 436"/>
              <a:gd name="T21" fmla="*/ 436 h 568"/>
              <a:gd name="T22" fmla="*/ 436 w 436"/>
              <a:gd name="T23" fmla="*/ 436 h 568"/>
              <a:gd name="T24" fmla="*/ 436 w 436"/>
              <a:gd name="T25" fmla="*/ 285 h 568"/>
              <a:gd name="T26" fmla="*/ 381 w 436"/>
              <a:gd name="T27" fmla="*/ 301 h 568"/>
              <a:gd name="T28" fmla="*/ 300 w 436"/>
              <a:gd name="T29" fmla="*/ 215 h 568"/>
              <a:gd name="T30" fmla="*/ 381 w 436"/>
              <a:gd name="T31" fmla="*/ 129 h 568"/>
              <a:gd name="T32" fmla="*/ 436 w 436"/>
              <a:gd name="T33" fmla="*/ 145 h 568"/>
              <a:gd name="T34" fmla="*/ 436 w 436"/>
              <a:gd name="T35" fmla="*/ 0 h 568"/>
              <a:gd name="T36" fmla="*/ 294 w 436"/>
              <a:gd name="T37" fmla="*/ 0 h 568"/>
              <a:gd name="T38" fmla="*/ 201 w 436"/>
              <a:gd name="T39" fmla="*/ 0 h 568"/>
              <a:gd name="T40" fmla="*/ 161 w 436"/>
              <a:gd name="T41" fmla="*/ 0 h 568"/>
              <a:gd name="T42" fmla="*/ 157 w 436"/>
              <a:gd name="T43" fmla="*/ 0 h 568"/>
              <a:gd name="T44" fmla="*/ 0 w 436"/>
              <a:gd name="T45" fmla="*/ 0 h 568"/>
              <a:gd name="T46" fmla="*/ 0 w 436"/>
              <a:gd name="T47" fmla="*/ 161 h 568"/>
              <a:gd name="T48" fmla="*/ 0 w 436"/>
              <a:gd name="T49" fmla="*/ 353 h 568"/>
              <a:gd name="T50" fmla="*/ 0 w 436"/>
              <a:gd name="T51" fmla="*/ 366 h 568"/>
              <a:gd name="T52" fmla="*/ 0 w 436"/>
              <a:gd name="T53" fmla="*/ 366 h 568"/>
              <a:gd name="T54" fmla="*/ 0 w 436"/>
              <a:gd name="T55" fmla="*/ 426 h 568"/>
              <a:gd name="T56" fmla="*/ 0 w 436"/>
              <a:gd name="T57" fmla="*/ 436 h 568"/>
              <a:gd name="T58" fmla="*/ 150 w 436"/>
              <a:gd name="T59" fmla="*/ 437 h 568"/>
              <a:gd name="T60" fmla="*/ 151 w 436"/>
              <a:gd name="T61" fmla="*/ 437 h 568"/>
              <a:gd name="T62" fmla="*/ 168 w 436"/>
              <a:gd name="T63" fmla="*/ 436 h 568"/>
              <a:gd name="T64" fmla="*/ 168 w 436"/>
              <a:gd name="T65" fmla="*/ 439 h 568"/>
              <a:gd name="T66" fmla="*/ 194 w 436"/>
              <a:gd name="T67" fmla="*/ 459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36" h="568">
                <a:moveTo>
                  <a:pt x="194" y="459"/>
                </a:moveTo>
                <a:cubicBezTo>
                  <a:pt x="202" y="473"/>
                  <a:pt x="202" y="489"/>
                  <a:pt x="194" y="505"/>
                </a:cubicBezTo>
                <a:cubicBezTo>
                  <a:pt x="187" y="518"/>
                  <a:pt x="181" y="534"/>
                  <a:pt x="181" y="539"/>
                </a:cubicBezTo>
                <a:cubicBezTo>
                  <a:pt x="181" y="555"/>
                  <a:pt x="198" y="568"/>
                  <a:pt x="218" y="568"/>
                </a:cubicBezTo>
                <a:cubicBezTo>
                  <a:pt x="238" y="568"/>
                  <a:pt x="255" y="555"/>
                  <a:pt x="255" y="539"/>
                </a:cubicBezTo>
                <a:cubicBezTo>
                  <a:pt x="255" y="534"/>
                  <a:pt x="249" y="518"/>
                  <a:pt x="242" y="505"/>
                </a:cubicBezTo>
                <a:cubicBezTo>
                  <a:pt x="234" y="489"/>
                  <a:pt x="234" y="473"/>
                  <a:pt x="242" y="459"/>
                </a:cubicBezTo>
                <a:cubicBezTo>
                  <a:pt x="249" y="447"/>
                  <a:pt x="262" y="439"/>
                  <a:pt x="279" y="437"/>
                </a:cubicBezTo>
                <a:cubicBezTo>
                  <a:pt x="281" y="437"/>
                  <a:pt x="281" y="437"/>
                  <a:pt x="281" y="437"/>
                </a:cubicBezTo>
                <a:cubicBezTo>
                  <a:pt x="285" y="437"/>
                  <a:pt x="285" y="437"/>
                  <a:pt x="285" y="437"/>
                </a:cubicBezTo>
                <a:cubicBezTo>
                  <a:pt x="290" y="436"/>
                  <a:pt x="290" y="436"/>
                  <a:pt x="290" y="436"/>
                </a:cubicBezTo>
                <a:cubicBezTo>
                  <a:pt x="436" y="436"/>
                  <a:pt x="436" y="436"/>
                  <a:pt x="436" y="436"/>
                </a:cubicBezTo>
                <a:cubicBezTo>
                  <a:pt x="436" y="285"/>
                  <a:pt x="436" y="285"/>
                  <a:pt x="436" y="285"/>
                </a:cubicBezTo>
                <a:cubicBezTo>
                  <a:pt x="423" y="291"/>
                  <a:pt x="399" y="301"/>
                  <a:pt x="381" y="301"/>
                </a:cubicBezTo>
                <a:cubicBezTo>
                  <a:pt x="336" y="301"/>
                  <a:pt x="300" y="262"/>
                  <a:pt x="300" y="215"/>
                </a:cubicBezTo>
                <a:cubicBezTo>
                  <a:pt x="300" y="168"/>
                  <a:pt x="336" y="129"/>
                  <a:pt x="381" y="129"/>
                </a:cubicBezTo>
                <a:cubicBezTo>
                  <a:pt x="399" y="129"/>
                  <a:pt x="423" y="139"/>
                  <a:pt x="436" y="145"/>
                </a:cubicBezTo>
                <a:cubicBezTo>
                  <a:pt x="436" y="0"/>
                  <a:pt x="436" y="0"/>
                  <a:pt x="436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294" y="0"/>
                  <a:pt x="242" y="0"/>
                  <a:pt x="201" y="0"/>
                </a:cubicBezTo>
                <a:cubicBezTo>
                  <a:pt x="176" y="0"/>
                  <a:pt x="165" y="0"/>
                  <a:pt x="161" y="0"/>
                </a:cubicBezTo>
                <a:cubicBezTo>
                  <a:pt x="160" y="0"/>
                  <a:pt x="159" y="0"/>
                  <a:pt x="15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58"/>
                  <a:pt x="0" y="362"/>
                  <a:pt x="0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0" y="431"/>
                  <a:pt x="0" y="436"/>
                </a:cubicBezTo>
                <a:cubicBezTo>
                  <a:pt x="150" y="437"/>
                  <a:pt x="150" y="437"/>
                  <a:pt x="150" y="437"/>
                </a:cubicBezTo>
                <a:cubicBezTo>
                  <a:pt x="151" y="437"/>
                  <a:pt x="151" y="437"/>
                  <a:pt x="151" y="437"/>
                </a:cubicBezTo>
                <a:cubicBezTo>
                  <a:pt x="168" y="436"/>
                  <a:pt x="168" y="436"/>
                  <a:pt x="168" y="436"/>
                </a:cubicBezTo>
                <a:cubicBezTo>
                  <a:pt x="168" y="439"/>
                  <a:pt x="168" y="439"/>
                  <a:pt x="168" y="439"/>
                </a:cubicBezTo>
                <a:cubicBezTo>
                  <a:pt x="179" y="443"/>
                  <a:pt x="188" y="450"/>
                  <a:pt x="194" y="459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410834" y="2025648"/>
            <a:ext cx="475052" cy="682348"/>
            <a:chOff x="9410834" y="2025648"/>
            <a:chExt cx="475052" cy="682348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9503685" y="2081791"/>
              <a:ext cx="86373" cy="51824"/>
            </a:xfrm>
            <a:custGeom>
              <a:avLst/>
              <a:gdLst>
                <a:gd name="T0" fmla="*/ 15 w 17"/>
                <a:gd name="T1" fmla="*/ 0 h 10"/>
                <a:gd name="T2" fmla="*/ 15 w 17"/>
                <a:gd name="T3" fmla="*/ 0 h 10"/>
                <a:gd name="T4" fmla="*/ 14 w 17"/>
                <a:gd name="T5" fmla="*/ 0 h 10"/>
                <a:gd name="T6" fmla="*/ 14 w 17"/>
                <a:gd name="T7" fmla="*/ 0 h 10"/>
                <a:gd name="T8" fmla="*/ 1 w 17"/>
                <a:gd name="T9" fmla="*/ 6 h 10"/>
                <a:gd name="T10" fmla="*/ 1 w 17"/>
                <a:gd name="T11" fmla="*/ 6 h 10"/>
                <a:gd name="T12" fmla="*/ 1 w 17"/>
                <a:gd name="T13" fmla="*/ 7 h 10"/>
                <a:gd name="T14" fmla="*/ 0 w 17"/>
                <a:gd name="T15" fmla="*/ 8 h 10"/>
                <a:gd name="T16" fmla="*/ 1 w 17"/>
                <a:gd name="T17" fmla="*/ 9 h 10"/>
                <a:gd name="T18" fmla="*/ 2 w 17"/>
                <a:gd name="T19" fmla="*/ 10 h 10"/>
                <a:gd name="T20" fmla="*/ 2 w 17"/>
                <a:gd name="T21" fmla="*/ 10 h 10"/>
                <a:gd name="T22" fmla="*/ 3 w 17"/>
                <a:gd name="T23" fmla="*/ 10 h 10"/>
                <a:gd name="T24" fmla="*/ 3 w 17"/>
                <a:gd name="T25" fmla="*/ 10 h 10"/>
                <a:gd name="T26" fmla="*/ 16 w 17"/>
                <a:gd name="T27" fmla="*/ 4 h 10"/>
                <a:gd name="T28" fmla="*/ 16 w 17"/>
                <a:gd name="T29" fmla="*/ 4 h 10"/>
                <a:gd name="T30" fmla="*/ 16 w 17"/>
                <a:gd name="T31" fmla="*/ 3 h 10"/>
                <a:gd name="T32" fmla="*/ 17 w 17"/>
                <a:gd name="T33" fmla="*/ 2 h 10"/>
                <a:gd name="T34" fmla="*/ 16 w 17"/>
                <a:gd name="T35" fmla="*/ 1 h 10"/>
                <a:gd name="T36" fmla="*/ 15 w 17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1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9523119" y="2112021"/>
              <a:ext cx="77736" cy="51824"/>
            </a:xfrm>
            <a:custGeom>
              <a:avLst/>
              <a:gdLst>
                <a:gd name="T0" fmla="*/ 13 w 15"/>
                <a:gd name="T1" fmla="*/ 0 h 10"/>
                <a:gd name="T2" fmla="*/ 0 w 15"/>
                <a:gd name="T3" fmla="*/ 6 h 10"/>
                <a:gd name="T4" fmla="*/ 0 w 15"/>
                <a:gd name="T5" fmla="*/ 7 h 10"/>
                <a:gd name="T6" fmla="*/ 1 w 15"/>
                <a:gd name="T7" fmla="*/ 8 h 10"/>
                <a:gd name="T8" fmla="*/ 1 w 15"/>
                <a:gd name="T9" fmla="*/ 8 h 10"/>
                <a:gd name="T10" fmla="*/ 1 w 15"/>
                <a:gd name="T11" fmla="*/ 8 h 10"/>
                <a:gd name="T12" fmla="*/ 2 w 15"/>
                <a:gd name="T13" fmla="*/ 10 h 10"/>
                <a:gd name="T14" fmla="*/ 15 w 15"/>
                <a:gd name="T15" fmla="*/ 5 h 10"/>
                <a:gd name="T16" fmla="*/ 13 w 15"/>
                <a:gd name="T17" fmla="*/ 2 h 10"/>
                <a:gd name="T18" fmla="*/ 13 w 15"/>
                <a:gd name="T19" fmla="*/ 2 h 10"/>
                <a:gd name="T20" fmla="*/ 13 w 15"/>
                <a:gd name="T21" fmla="*/ 1 h 10"/>
                <a:gd name="T22" fmla="*/ 13 w 15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0">
                  <a:moveTo>
                    <a:pt x="13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9518801" y="2641057"/>
              <a:ext cx="328218" cy="30231"/>
            </a:xfrm>
            <a:custGeom>
              <a:avLst/>
              <a:gdLst>
                <a:gd name="T0" fmla="*/ 63 w 64"/>
                <a:gd name="T1" fmla="*/ 0 h 6"/>
                <a:gd name="T2" fmla="*/ 1 w 64"/>
                <a:gd name="T3" fmla="*/ 0 h 6"/>
                <a:gd name="T4" fmla="*/ 0 w 64"/>
                <a:gd name="T5" fmla="*/ 2 h 6"/>
                <a:gd name="T6" fmla="*/ 0 w 64"/>
                <a:gd name="T7" fmla="*/ 6 h 6"/>
                <a:gd name="T8" fmla="*/ 64 w 64"/>
                <a:gd name="T9" fmla="*/ 6 h 6"/>
                <a:gd name="T10" fmla="*/ 64 w 64"/>
                <a:gd name="T11" fmla="*/ 2 h 6"/>
                <a:gd name="T12" fmla="*/ 63 w 6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">
                  <a:moveTo>
                    <a:pt x="6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4" y="1"/>
                    <a:pt x="6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9484251" y="2025648"/>
              <a:ext cx="86373" cy="75576"/>
            </a:xfrm>
            <a:custGeom>
              <a:avLst/>
              <a:gdLst>
                <a:gd name="T0" fmla="*/ 12 w 17"/>
                <a:gd name="T1" fmla="*/ 0 h 15"/>
                <a:gd name="T2" fmla="*/ 12 w 17"/>
                <a:gd name="T3" fmla="*/ 0 h 15"/>
                <a:gd name="T4" fmla="*/ 0 w 17"/>
                <a:gd name="T5" fmla="*/ 5 h 15"/>
                <a:gd name="T6" fmla="*/ 0 w 17"/>
                <a:gd name="T7" fmla="*/ 6 h 15"/>
                <a:gd name="T8" fmla="*/ 4 w 17"/>
                <a:gd name="T9" fmla="*/ 15 h 15"/>
                <a:gd name="T10" fmla="*/ 17 w 17"/>
                <a:gd name="T11" fmla="*/ 9 h 15"/>
                <a:gd name="T12" fmla="*/ 13 w 17"/>
                <a:gd name="T13" fmla="*/ 0 h 15"/>
                <a:gd name="T14" fmla="*/ 12 w 17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5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9477773" y="2682084"/>
              <a:ext cx="408113" cy="25912"/>
            </a:xfrm>
            <a:custGeom>
              <a:avLst/>
              <a:gdLst>
                <a:gd name="T0" fmla="*/ 185 w 189"/>
                <a:gd name="T1" fmla="*/ 0 h 12"/>
                <a:gd name="T2" fmla="*/ 5 w 189"/>
                <a:gd name="T3" fmla="*/ 0 h 12"/>
                <a:gd name="T4" fmla="*/ 5 w 189"/>
                <a:gd name="T5" fmla="*/ 2 h 12"/>
                <a:gd name="T6" fmla="*/ 0 w 189"/>
                <a:gd name="T7" fmla="*/ 2 h 12"/>
                <a:gd name="T8" fmla="*/ 0 w 189"/>
                <a:gd name="T9" fmla="*/ 12 h 12"/>
                <a:gd name="T10" fmla="*/ 189 w 189"/>
                <a:gd name="T11" fmla="*/ 12 h 12"/>
                <a:gd name="T12" fmla="*/ 189 w 189"/>
                <a:gd name="T13" fmla="*/ 2 h 12"/>
                <a:gd name="T14" fmla="*/ 185 w 189"/>
                <a:gd name="T15" fmla="*/ 2 h 12"/>
                <a:gd name="T16" fmla="*/ 185 w 18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2">
                  <a:moveTo>
                    <a:pt x="18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12"/>
                  </a:lnTo>
                  <a:lnTo>
                    <a:pt x="189" y="12"/>
                  </a:lnTo>
                  <a:lnTo>
                    <a:pt x="189" y="2"/>
                  </a:lnTo>
                  <a:lnTo>
                    <a:pt x="185" y="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9477773" y="2682084"/>
              <a:ext cx="408113" cy="25912"/>
            </a:xfrm>
            <a:custGeom>
              <a:avLst/>
              <a:gdLst>
                <a:gd name="T0" fmla="*/ 185 w 189"/>
                <a:gd name="T1" fmla="*/ 0 h 12"/>
                <a:gd name="T2" fmla="*/ 5 w 189"/>
                <a:gd name="T3" fmla="*/ 0 h 12"/>
                <a:gd name="T4" fmla="*/ 5 w 189"/>
                <a:gd name="T5" fmla="*/ 2 h 12"/>
                <a:gd name="T6" fmla="*/ 0 w 189"/>
                <a:gd name="T7" fmla="*/ 2 h 12"/>
                <a:gd name="T8" fmla="*/ 0 w 189"/>
                <a:gd name="T9" fmla="*/ 12 h 12"/>
                <a:gd name="T10" fmla="*/ 189 w 189"/>
                <a:gd name="T11" fmla="*/ 12 h 12"/>
                <a:gd name="T12" fmla="*/ 189 w 189"/>
                <a:gd name="T13" fmla="*/ 2 h 12"/>
                <a:gd name="T14" fmla="*/ 185 w 189"/>
                <a:gd name="T15" fmla="*/ 2 h 12"/>
                <a:gd name="T16" fmla="*/ 185 w 18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2">
                  <a:moveTo>
                    <a:pt x="18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12"/>
                  </a:lnTo>
                  <a:lnTo>
                    <a:pt x="189" y="12"/>
                  </a:lnTo>
                  <a:lnTo>
                    <a:pt x="189" y="2"/>
                  </a:lnTo>
                  <a:lnTo>
                    <a:pt x="185" y="2"/>
                  </a:lnTo>
                  <a:lnTo>
                    <a:pt x="18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9615970" y="2312839"/>
              <a:ext cx="71258" cy="41027"/>
            </a:xfrm>
            <a:custGeom>
              <a:avLst/>
              <a:gdLst>
                <a:gd name="T0" fmla="*/ 12 w 14"/>
                <a:gd name="T1" fmla="*/ 0 h 8"/>
                <a:gd name="T2" fmla="*/ 0 w 14"/>
                <a:gd name="T3" fmla="*/ 5 h 8"/>
                <a:gd name="T4" fmla="*/ 1 w 14"/>
                <a:gd name="T5" fmla="*/ 7 h 8"/>
                <a:gd name="T6" fmla="*/ 2 w 14"/>
                <a:gd name="T7" fmla="*/ 8 h 8"/>
                <a:gd name="T8" fmla="*/ 3 w 14"/>
                <a:gd name="T9" fmla="*/ 8 h 8"/>
                <a:gd name="T10" fmla="*/ 4 w 14"/>
                <a:gd name="T11" fmla="*/ 8 h 8"/>
                <a:gd name="T12" fmla="*/ 4 w 14"/>
                <a:gd name="T13" fmla="*/ 8 h 8"/>
                <a:gd name="T14" fmla="*/ 12 w 14"/>
                <a:gd name="T15" fmla="*/ 4 h 8"/>
                <a:gd name="T16" fmla="*/ 12 w 14"/>
                <a:gd name="T17" fmla="*/ 4 h 8"/>
                <a:gd name="T18" fmla="*/ 13 w 14"/>
                <a:gd name="T19" fmla="*/ 3 h 8"/>
                <a:gd name="T20" fmla="*/ 13 w 14"/>
                <a:gd name="T21" fmla="*/ 2 h 8"/>
                <a:gd name="T22" fmla="*/ 12 w 14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2"/>
                    <a:pt x="13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9641882" y="2343069"/>
              <a:ext cx="60461" cy="60461"/>
            </a:xfrm>
            <a:custGeom>
              <a:avLst/>
              <a:gdLst>
                <a:gd name="T0" fmla="*/ 8 w 12"/>
                <a:gd name="T1" fmla="*/ 0 h 12"/>
                <a:gd name="T2" fmla="*/ 0 w 12"/>
                <a:gd name="T3" fmla="*/ 4 h 12"/>
                <a:gd name="T4" fmla="*/ 3 w 12"/>
                <a:gd name="T5" fmla="*/ 11 h 12"/>
                <a:gd name="T6" fmla="*/ 4 w 12"/>
                <a:gd name="T7" fmla="*/ 12 h 12"/>
                <a:gd name="T8" fmla="*/ 4 w 12"/>
                <a:gd name="T9" fmla="*/ 12 h 12"/>
                <a:gd name="T10" fmla="*/ 12 w 12"/>
                <a:gd name="T11" fmla="*/ 9 h 12"/>
                <a:gd name="T12" fmla="*/ 12 w 12"/>
                <a:gd name="T13" fmla="*/ 7 h 12"/>
                <a:gd name="T14" fmla="*/ 8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8"/>
                    <a:pt x="12" y="7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auto">
            <a:xfrm>
              <a:off x="9410834" y="2142252"/>
              <a:ext cx="410272" cy="492327"/>
            </a:xfrm>
            <a:custGeom>
              <a:avLst/>
              <a:gdLst>
                <a:gd name="T0" fmla="*/ 23 w 80"/>
                <a:gd name="T1" fmla="*/ 25 h 96"/>
                <a:gd name="T2" fmla="*/ 28 w 80"/>
                <a:gd name="T3" fmla="*/ 18 h 96"/>
                <a:gd name="T4" fmla="*/ 30 w 80"/>
                <a:gd name="T5" fmla="*/ 27 h 96"/>
                <a:gd name="T6" fmla="*/ 40 w 80"/>
                <a:gd name="T7" fmla="*/ 0 h 96"/>
                <a:gd name="T8" fmla="*/ 37 w 80"/>
                <a:gd name="T9" fmla="*/ 1 h 96"/>
                <a:gd name="T10" fmla="*/ 25 w 80"/>
                <a:gd name="T11" fmla="*/ 6 h 96"/>
                <a:gd name="T12" fmla="*/ 24 w 80"/>
                <a:gd name="T13" fmla="*/ 7 h 96"/>
                <a:gd name="T14" fmla="*/ 26 w 80"/>
                <a:gd name="T15" fmla="*/ 15 h 96"/>
                <a:gd name="T16" fmla="*/ 20 w 80"/>
                <a:gd name="T17" fmla="*/ 23 h 96"/>
                <a:gd name="T18" fmla="*/ 29 w 80"/>
                <a:gd name="T19" fmla="*/ 88 h 96"/>
                <a:gd name="T20" fmla="*/ 43 w 80"/>
                <a:gd name="T21" fmla="*/ 96 h 96"/>
                <a:gd name="T22" fmla="*/ 53 w 80"/>
                <a:gd name="T23" fmla="*/ 88 h 96"/>
                <a:gd name="T24" fmla="*/ 56 w 80"/>
                <a:gd name="T25" fmla="*/ 78 h 96"/>
                <a:gd name="T26" fmla="*/ 61 w 80"/>
                <a:gd name="T27" fmla="*/ 77 h 96"/>
                <a:gd name="T28" fmla="*/ 76 w 80"/>
                <a:gd name="T29" fmla="*/ 70 h 96"/>
                <a:gd name="T30" fmla="*/ 75 w 80"/>
                <a:gd name="T31" fmla="*/ 66 h 96"/>
                <a:gd name="T32" fmla="*/ 73 w 80"/>
                <a:gd name="T33" fmla="*/ 64 h 96"/>
                <a:gd name="T34" fmla="*/ 58 w 80"/>
                <a:gd name="T35" fmla="*/ 73 h 96"/>
                <a:gd name="T36" fmla="*/ 53 w 80"/>
                <a:gd name="T37" fmla="*/ 71 h 96"/>
                <a:gd name="T38" fmla="*/ 60 w 80"/>
                <a:gd name="T39" fmla="*/ 65 h 96"/>
                <a:gd name="T40" fmla="*/ 80 w 80"/>
                <a:gd name="T41" fmla="*/ 55 h 96"/>
                <a:gd name="T42" fmla="*/ 79 w 80"/>
                <a:gd name="T43" fmla="*/ 52 h 96"/>
                <a:gd name="T44" fmla="*/ 78 w 80"/>
                <a:gd name="T45" fmla="*/ 51 h 96"/>
                <a:gd name="T46" fmla="*/ 41 w 80"/>
                <a:gd name="T47" fmla="*/ 70 h 96"/>
                <a:gd name="T48" fmla="*/ 43 w 80"/>
                <a:gd name="T49" fmla="*/ 72 h 96"/>
                <a:gd name="T50" fmla="*/ 44 w 80"/>
                <a:gd name="T51" fmla="*/ 71 h 96"/>
                <a:gd name="T52" fmla="*/ 46 w 80"/>
                <a:gd name="T53" fmla="*/ 74 h 96"/>
                <a:gd name="T54" fmla="*/ 50 w 80"/>
                <a:gd name="T55" fmla="*/ 72 h 96"/>
                <a:gd name="T56" fmla="*/ 41 w 80"/>
                <a:gd name="T57" fmla="*/ 81 h 96"/>
                <a:gd name="T58" fmla="*/ 23 w 80"/>
                <a:gd name="T59" fmla="*/ 33 h 96"/>
                <a:gd name="T60" fmla="*/ 36 w 80"/>
                <a:gd name="T61" fmla="*/ 37 h 96"/>
                <a:gd name="T62" fmla="*/ 54 w 80"/>
                <a:gd name="T63" fmla="*/ 29 h 96"/>
                <a:gd name="T64" fmla="*/ 40 w 80"/>
                <a:gd name="T6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" h="96">
                  <a:moveTo>
                    <a:pt x="28" y="28"/>
                  </a:moveTo>
                  <a:cubicBezTo>
                    <a:pt x="26" y="28"/>
                    <a:pt x="24" y="27"/>
                    <a:pt x="23" y="25"/>
                  </a:cubicBezTo>
                  <a:cubicBezTo>
                    <a:pt x="22" y="22"/>
                    <a:pt x="23" y="19"/>
                    <a:pt x="26" y="18"/>
                  </a:cubicBezTo>
                  <a:cubicBezTo>
                    <a:pt x="27" y="18"/>
                    <a:pt x="27" y="18"/>
                    <a:pt x="28" y="18"/>
                  </a:cubicBezTo>
                  <a:cubicBezTo>
                    <a:pt x="30" y="18"/>
                    <a:pt x="32" y="19"/>
                    <a:pt x="33" y="21"/>
                  </a:cubicBezTo>
                  <a:cubicBezTo>
                    <a:pt x="34" y="23"/>
                    <a:pt x="33" y="26"/>
                    <a:pt x="30" y="27"/>
                  </a:cubicBezTo>
                  <a:cubicBezTo>
                    <a:pt x="30" y="28"/>
                    <a:pt x="29" y="28"/>
                    <a:pt x="28" y="28"/>
                  </a:cubicBezTo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8"/>
                    <a:pt x="23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2" y="17"/>
                    <a:pt x="20" y="20"/>
                    <a:pt x="20" y="23"/>
                  </a:cubicBezTo>
                  <a:cubicBezTo>
                    <a:pt x="6" y="32"/>
                    <a:pt x="0" y="51"/>
                    <a:pt x="8" y="69"/>
                  </a:cubicBezTo>
                  <a:cubicBezTo>
                    <a:pt x="13" y="78"/>
                    <a:pt x="21" y="85"/>
                    <a:pt x="29" y="88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6" y="90"/>
                    <a:pt x="49" y="89"/>
                    <a:pt x="53" y="88"/>
                  </a:cubicBezTo>
                  <a:cubicBezTo>
                    <a:pt x="55" y="87"/>
                    <a:pt x="57" y="85"/>
                    <a:pt x="59" y="84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76"/>
                    <a:pt x="61" y="77"/>
                    <a:pt x="61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70"/>
                    <a:pt x="76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4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8" y="71"/>
                    <a:pt x="58" y="72"/>
                    <a:pt x="58" y="73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1" y="67"/>
                    <a:pt x="61" y="66"/>
                    <a:pt x="60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4"/>
                    <a:pt x="80" y="54"/>
                    <a:pt x="80" y="53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9" y="51"/>
                    <a:pt x="79" y="51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0" y="69"/>
                    <a:pt x="41" y="70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2" y="71"/>
                    <a:pt x="42" y="72"/>
                    <a:pt x="43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3"/>
                    <a:pt x="45" y="74"/>
                    <a:pt x="46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49" y="76"/>
                    <a:pt x="47" y="79"/>
                    <a:pt x="45" y="80"/>
                  </a:cubicBezTo>
                  <a:cubicBezTo>
                    <a:pt x="44" y="81"/>
                    <a:pt x="42" y="81"/>
                    <a:pt x="41" y="81"/>
                  </a:cubicBezTo>
                  <a:cubicBezTo>
                    <a:pt x="34" y="81"/>
                    <a:pt x="26" y="74"/>
                    <a:pt x="21" y="63"/>
                  </a:cubicBezTo>
                  <a:cubicBezTo>
                    <a:pt x="15" y="50"/>
                    <a:pt x="16" y="37"/>
                    <a:pt x="23" y="33"/>
                  </a:cubicBezTo>
                  <a:cubicBezTo>
                    <a:pt x="24" y="33"/>
                    <a:pt x="25" y="33"/>
                    <a:pt x="26" y="33"/>
                  </a:cubicBezTo>
                  <a:cubicBezTo>
                    <a:pt x="29" y="33"/>
                    <a:pt x="33" y="34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0" y="0"/>
                    <a:pt x="4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9533916" y="2239422"/>
              <a:ext cx="41027" cy="36709"/>
            </a:xfrm>
            <a:custGeom>
              <a:avLst/>
              <a:gdLst>
                <a:gd name="T0" fmla="*/ 4 w 8"/>
                <a:gd name="T1" fmla="*/ 0 h 7"/>
                <a:gd name="T2" fmla="*/ 3 w 8"/>
                <a:gd name="T3" fmla="*/ 1 h 7"/>
                <a:gd name="T4" fmla="*/ 1 w 8"/>
                <a:gd name="T5" fmla="*/ 5 h 7"/>
                <a:gd name="T6" fmla="*/ 4 w 8"/>
                <a:gd name="T7" fmla="*/ 7 h 7"/>
                <a:gd name="T8" fmla="*/ 5 w 8"/>
                <a:gd name="T9" fmla="*/ 6 h 7"/>
                <a:gd name="T10" fmla="*/ 7 w 8"/>
                <a:gd name="T11" fmla="*/ 2 h 7"/>
                <a:gd name="T12" fmla="*/ 4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4" y="0"/>
                    <a:pt x="3" y="0"/>
                    <a:pt x="3" y="1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2" y="6"/>
                    <a:pt x="3" y="7"/>
                    <a:pt x="4" y="7"/>
                  </a:cubicBezTo>
                  <a:cubicBezTo>
                    <a:pt x="4" y="7"/>
                    <a:pt x="5" y="7"/>
                    <a:pt x="5" y="6"/>
                  </a:cubicBezTo>
                  <a:cubicBezTo>
                    <a:pt x="7" y="6"/>
                    <a:pt x="8" y="4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16476" y="2075313"/>
            <a:ext cx="602453" cy="606771"/>
            <a:chOff x="1816476" y="2075313"/>
            <a:chExt cx="602453" cy="606771"/>
          </a:xfrm>
        </p:grpSpPr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2060480" y="2321476"/>
              <a:ext cx="112285" cy="118763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1816476" y="2075313"/>
              <a:ext cx="602453" cy="606771"/>
            </a:xfrm>
            <a:custGeom>
              <a:avLst/>
              <a:gdLst>
                <a:gd name="T0" fmla="*/ 59 w 118"/>
                <a:gd name="T1" fmla="*/ 90 h 118"/>
                <a:gd name="T2" fmla="*/ 29 w 118"/>
                <a:gd name="T3" fmla="*/ 60 h 118"/>
                <a:gd name="T4" fmla="*/ 59 w 118"/>
                <a:gd name="T5" fmla="*/ 30 h 118"/>
                <a:gd name="T6" fmla="*/ 89 w 118"/>
                <a:gd name="T7" fmla="*/ 60 h 118"/>
                <a:gd name="T8" fmla="*/ 59 w 118"/>
                <a:gd name="T9" fmla="*/ 90 h 118"/>
                <a:gd name="T10" fmla="*/ 64 w 118"/>
                <a:gd name="T11" fmla="*/ 0 h 118"/>
                <a:gd name="T12" fmla="*/ 54 w 118"/>
                <a:gd name="T13" fmla="*/ 0 h 118"/>
                <a:gd name="T14" fmla="*/ 47 w 118"/>
                <a:gd name="T15" fmla="*/ 6 h 118"/>
                <a:gd name="T16" fmla="*/ 44 w 118"/>
                <a:gd name="T17" fmla="*/ 17 h 118"/>
                <a:gd name="T18" fmla="*/ 40 w 118"/>
                <a:gd name="T19" fmla="*/ 19 h 118"/>
                <a:gd name="T20" fmla="*/ 30 w 118"/>
                <a:gd name="T21" fmla="*/ 13 h 118"/>
                <a:gd name="T22" fmla="*/ 26 w 118"/>
                <a:gd name="T23" fmla="*/ 12 h 118"/>
                <a:gd name="T24" fmla="*/ 21 w 118"/>
                <a:gd name="T25" fmla="*/ 14 h 118"/>
                <a:gd name="T26" fmla="*/ 14 w 118"/>
                <a:gd name="T27" fmla="*/ 21 h 118"/>
                <a:gd name="T28" fmla="*/ 13 w 118"/>
                <a:gd name="T29" fmla="*/ 30 h 118"/>
                <a:gd name="T30" fmla="*/ 19 w 118"/>
                <a:gd name="T31" fmla="*/ 40 h 118"/>
                <a:gd name="T32" fmla="*/ 17 w 118"/>
                <a:gd name="T33" fmla="*/ 44 h 118"/>
                <a:gd name="T34" fmla="*/ 6 w 118"/>
                <a:gd name="T35" fmla="*/ 47 h 118"/>
                <a:gd name="T36" fmla="*/ 0 w 118"/>
                <a:gd name="T37" fmla="*/ 54 h 118"/>
                <a:gd name="T38" fmla="*/ 0 w 118"/>
                <a:gd name="T39" fmla="*/ 64 h 118"/>
                <a:gd name="T40" fmla="*/ 6 w 118"/>
                <a:gd name="T41" fmla="*/ 71 h 118"/>
                <a:gd name="T42" fmla="*/ 17 w 118"/>
                <a:gd name="T43" fmla="*/ 73 h 118"/>
                <a:gd name="T44" fmla="*/ 19 w 118"/>
                <a:gd name="T45" fmla="*/ 78 h 118"/>
                <a:gd name="T46" fmla="*/ 13 w 118"/>
                <a:gd name="T47" fmla="*/ 88 h 118"/>
                <a:gd name="T48" fmla="*/ 14 w 118"/>
                <a:gd name="T49" fmla="*/ 97 h 118"/>
                <a:gd name="T50" fmla="*/ 21 w 118"/>
                <a:gd name="T51" fmla="*/ 104 h 118"/>
                <a:gd name="T52" fmla="*/ 26 w 118"/>
                <a:gd name="T53" fmla="*/ 106 h 118"/>
                <a:gd name="T54" fmla="*/ 30 w 118"/>
                <a:gd name="T55" fmla="*/ 105 h 118"/>
                <a:gd name="T56" fmla="*/ 40 w 118"/>
                <a:gd name="T57" fmla="*/ 99 h 118"/>
                <a:gd name="T58" fmla="*/ 44 w 118"/>
                <a:gd name="T59" fmla="*/ 101 h 118"/>
                <a:gd name="T60" fmla="*/ 47 w 118"/>
                <a:gd name="T61" fmla="*/ 112 h 118"/>
                <a:gd name="T62" fmla="*/ 54 w 118"/>
                <a:gd name="T63" fmla="*/ 118 h 118"/>
                <a:gd name="T64" fmla="*/ 64 w 118"/>
                <a:gd name="T65" fmla="*/ 118 h 118"/>
                <a:gd name="T66" fmla="*/ 71 w 118"/>
                <a:gd name="T67" fmla="*/ 112 h 118"/>
                <a:gd name="T68" fmla="*/ 73 w 118"/>
                <a:gd name="T69" fmla="*/ 101 h 118"/>
                <a:gd name="T70" fmla="*/ 78 w 118"/>
                <a:gd name="T71" fmla="*/ 99 h 118"/>
                <a:gd name="T72" fmla="*/ 88 w 118"/>
                <a:gd name="T73" fmla="*/ 105 h 118"/>
                <a:gd name="T74" fmla="*/ 92 w 118"/>
                <a:gd name="T75" fmla="*/ 106 h 118"/>
                <a:gd name="T76" fmla="*/ 97 w 118"/>
                <a:gd name="T77" fmla="*/ 104 h 118"/>
                <a:gd name="T78" fmla="*/ 104 w 118"/>
                <a:gd name="T79" fmla="*/ 97 h 118"/>
                <a:gd name="T80" fmla="*/ 105 w 118"/>
                <a:gd name="T81" fmla="*/ 88 h 118"/>
                <a:gd name="T82" fmla="*/ 99 w 118"/>
                <a:gd name="T83" fmla="*/ 78 h 118"/>
                <a:gd name="T84" fmla="*/ 101 w 118"/>
                <a:gd name="T85" fmla="*/ 73 h 118"/>
                <a:gd name="T86" fmla="*/ 112 w 118"/>
                <a:gd name="T87" fmla="*/ 71 h 118"/>
                <a:gd name="T88" fmla="*/ 118 w 118"/>
                <a:gd name="T89" fmla="*/ 64 h 118"/>
                <a:gd name="T90" fmla="*/ 118 w 118"/>
                <a:gd name="T91" fmla="*/ 54 h 118"/>
                <a:gd name="T92" fmla="*/ 112 w 118"/>
                <a:gd name="T93" fmla="*/ 47 h 118"/>
                <a:gd name="T94" fmla="*/ 101 w 118"/>
                <a:gd name="T95" fmla="*/ 44 h 118"/>
                <a:gd name="T96" fmla="*/ 99 w 118"/>
                <a:gd name="T97" fmla="*/ 40 h 118"/>
                <a:gd name="T98" fmla="*/ 105 w 118"/>
                <a:gd name="T99" fmla="*/ 30 h 118"/>
                <a:gd name="T100" fmla="*/ 104 w 118"/>
                <a:gd name="T101" fmla="*/ 21 h 118"/>
                <a:gd name="T102" fmla="*/ 97 w 118"/>
                <a:gd name="T103" fmla="*/ 14 h 118"/>
                <a:gd name="T104" fmla="*/ 92 w 118"/>
                <a:gd name="T105" fmla="*/ 12 h 118"/>
                <a:gd name="T106" fmla="*/ 88 w 118"/>
                <a:gd name="T107" fmla="*/ 13 h 118"/>
                <a:gd name="T108" fmla="*/ 78 w 118"/>
                <a:gd name="T109" fmla="*/ 19 h 118"/>
                <a:gd name="T110" fmla="*/ 73 w 118"/>
                <a:gd name="T111" fmla="*/ 17 h 118"/>
                <a:gd name="T112" fmla="*/ 71 w 118"/>
                <a:gd name="T113" fmla="*/ 6 h 118"/>
                <a:gd name="T114" fmla="*/ 64 w 118"/>
                <a:gd name="T1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8" h="118">
                  <a:moveTo>
                    <a:pt x="59" y="90"/>
                  </a:moveTo>
                  <a:cubicBezTo>
                    <a:pt x="42" y="90"/>
                    <a:pt x="29" y="76"/>
                    <a:pt x="29" y="60"/>
                  </a:cubicBezTo>
                  <a:cubicBezTo>
                    <a:pt x="29" y="43"/>
                    <a:pt x="42" y="30"/>
                    <a:pt x="59" y="30"/>
                  </a:cubicBezTo>
                  <a:cubicBezTo>
                    <a:pt x="75" y="30"/>
                    <a:pt x="89" y="43"/>
                    <a:pt x="89" y="60"/>
                  </a:cubicBezTo>
                  <a:cubicBezTo>
                    <a:pt x="89" y="76"/>
                    <a:pt x="75" y="90"/>
                    <a:pt x="59" y="90"/>
                  </a:cubicBezTo>
                  <a:moveTo>
                    <a:pt x="6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7" y="3"/>
                    <a:pt x="47" y="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3" y="18"/>
                    <a:pt x="41" y="18"/>
                    <a:pt x="40" y="19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2"/>
                    <a:pt x="28" y="12"/>
                    <a:pt x="26" y="12"/>
                  </a:cubicBezTo>
                  <a:cubicBezTo>
                    <a:pt x="24" y="12"/>
                    <a:pt x="22" y="12"/>
                    <a:pt x="21" y="1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3"/>
                    <a:pt x="11" y="27"/>
                    <a:pt x="13" y="3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8" y="43"/>
                    <a:pt x="17" y="44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7"/>
                    <a:pt x="0" y="50"/>
                    <a:pt x="0" y="5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1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8" y="75"/>
                    <a:pt x="19" y="77"/>
                    <a:pt x="19" y="7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1" y="91"/>
                    <a:pt x="11" y="95"/>
                    <a:pt x="14" y="97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2" y="105"/>
                    <a:pt x="24" y="106"/>
                    <a:pt x="26" y="106"/>
                  </a:cubicBezTo>
                  <a:cubicBezTo>
                    <a:pt x="28" y="106"/>
                    <a:pt x="29" y="106"/>
                    <a:pt x="30" y="105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1" y="99"/>
                    <a:pt x="43" y="100"/>
                    <a:pt x="44" y="101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7" y="115"/>
                    <a:pt x="50" y="118"/>
                    <a:pt x="54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7" y="118"/>
                    <a:pt x="70" y="115"/>
                    <a:pt x="71" y="11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5" y="100"/>
                    <a:pt x="77" y="99"/>
                    <a:pt x="78" y="99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9" y="106"/>
                    <a:pt x="90" y="106"/>
                    <a:pt x="92" y="106"/>
                  </a:cubicBezTo>
                  <a:cubicBezTo>
                    <a:pt x="94" y="106"/>
                    <a:pt x="96" y="105"/>
                    <a:pt x="97" y="104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7" y="95"/>
                    <a:pt x="107" y="91"/>
                    <a:pt x="105" y="8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77"/>
                    <a:pt x="100" y="75"/>
                    <a:pt x="101" y="73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5" y="70"/>
                    <a:pt x="118" y="67"/>
                    <a:pt x="118" y="64"/>
                  </a:cubicBezTo>
                  <a:cubicBezTo>
                    <a:pt x="118" y="54"/>
                    <a:pt x="118" y="54"/>
                    <a:pt x="118" y="54"/>
                  </a:cubicBezTo>
                  <a:cubicBezTo>
                    <a:pt x="118" y="50"/>
                    <a:pt x="115" y="47"/>
                    <a:pt x="112" y="47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0" y="43"/>
                    <a:pt x="99" y="41"/>
                    <a:pt x="99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7" y="27"/>
                    <a:pt x="107" y="23"/>
                    <a:pt x="104" y="21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6" y="12"/>
                    <a:pt x="94" y="12"/>
                    <a:pt x="92" y="12"/>
                  </a:cubicBezTo>
                  <a:cubicBezTo>
                    <a:pt x="90" y="12"/>
                    <a:pt x="89" y="12"/>
                    <a:pt x="88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7" y="18"/>
                    <a:pt x="75" y="18"/>
                    <a:pt x="73" y="17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3"/>
                    <a:pt x="67" y="0"/>
                    <a:pt x="64" y="0"/>
                  </a:cubicBezTo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21"/>
          <p:cNvSpPr>
            <a:spLocks noEditPoints="1"/>
          </p:cNvSpPr>
          <p:nvPr/>
        </p:nvSpPr>
        <p:spPr bwMode="auto">
          <a:xfrm>
            <a:off x="6709514" y="2127137"/>
            <a:ext cx="546310" cy="457778"/>
          </a:xfrm>
          <a:custGeom>
            <a:avLst/>
            <a:gdLst>
              <a:gd name="T0" fmla="*/ 34 w 107"/>
              <a:gd name="T1" fmla="*/ 82 h 89"/>
              <a:gd name="T2" fmla="*/ 34 w 107"/>
              <a:gd name="T3" fmla="*/ 74 h 89"/>
              <a:gd name="T4" fmla="*/ 40 w 107"/>
              <a:gd name="T5" fmla="*/ 75 h 89"/>
              <a:gd name="T6" fmla="*/ 34 w 107"/>
              <a:gd name="T7" fmla="*/ 82 h 89"/>
              <a:gd name="T8" fmla="*/ 32 w 107"/>
              <a:gd name="T9" fmla="*/ 68 h 89"/>
              <a:gd name="T10" fmla="*/ 6 w 107"/>
              <a:gd name="T11" fmla="*/ 41 h 89"/>
              <a:gd name="T12" fmla="*/ 97 w 107"/>
              <a:gd name="T13" fmla="*/ 7 h 89"/>
              <a:gd name="T14" fmla="*/ 32 w 107"/>
              <a:gd name="T15" fmla="*/ 68 h 89"/>
              <a:gd name="T16" fmla="*/ 105 w 107"/>
              <a:gd name="T17" fmla="*/ 0 h 89"/>
              <a:gd name="T18" fmla="*/ 105 w 107"/>
              <a:gd name="T19" fmla="*/ 0 h 89"/>
              <a:gd name="T20" fmla="*/ 105 w 107"/>
              <a:gd name="T21" fmla="*/ 0 h 89"/>
              <a:gd name="T22" fmla="*/ 1 w 107"/>
              <a:gd name="T23" fmla="*/ 38 h 89"/>
              <a:gd name="T24" fmla="*/ 0 w 107"/>
              <a:gd name="T25" fmla="*/ 39 h 89"/>
              <a:gd name="T26" fmla="*/ 1 w 107"/>
              <a:gd name="T27" fmla="*/ 41 h 89"/>
              <a:gd name="T28" fmla="*/ 30 w 107"/>
              <a:gd name="T29" fmla="*/ 72 h 89"/>
              <a:gd name="T30" fmla="*/ 30 w 107"/>
              <a:gd name="T31" fmla="*/ 87 h 89"/>
              <a:gd name="T32" fmla="*/ 31 w 107"/>
              <a:gd name="T33" fmla="*/ 89 h 89"/>
              <a:gd name="T34" fmla="*/ 32 w 107"/>
              <a:gd name="T35" fmla="*/ 89 h 89"/>
              <a:gd name="T36" fmla="*/ 33 w 107"/>
              <a:gd name="T37" fmla="*/ 89 h 89"/>
              <a:gd name="T38" fmla="*/ 44 w 107"/>
              <a:gd name="T39" fmla="*/ 76 h 89"/>
              <a:gd name="T40" fmla="*/ 87 w 107"/>
              <a:gd name="T41" fmla="*/ 86 h 89"/>
              <a:gd name="T42" fmla="*/ 87 w 107"/>
              <a:gd name="T43" fmla="*/ 86 h 89"/>
              <a:gd name="T44" fmla="*/ 88 w 107"/>
              <a:gd name="T45" fmla="*/ 86 h 89"/>
              <a:gd name="T46" fmla="*/ 89 w 107"/>
              <a:gd name="T47" fmla="*/ 84 h 89"/>
              <a:gd name="T48" fmla="*/ 107 w 107"/>
              <a:gd name="T49" fmla="*/ 2 h 89"/>
              <a:gd name="T50" fmla="*/ 107 w 107"/>
              <a:gd name="T51" fmla="*/ 2 h 89"/>
              <a:gd name="T52" fmla="*/ 107 w 107"/>
              <a:gd name="T53" fmla="*/ 2 h 89"/>
              <a:gd name="T54" fmla="*/ 107 w 107"/>
              <a:gd name="T55" fmla="*/ 1 h 89"/>
              <a:gd name="T56" fmla="*/ 107 w 107"/>
              <a:gd name="T57" fmla="*/ 1 h 89"/>
              <a:gd name="T58" fmla="*/ 107 w 107"/>
              <a:gd name="T59" fmla="*/ 1 h 89"/>
              <a:gd name="T60" fmla="*/ 107 w 107"/>
              <a:gd name="T61" fmla="*/ 1 h 89"/>
              <a:gd name="T62" fmla="*/ 107 w 107"/>
              <a:gd name="T63" fmla="*/ 1 h 89"/>
              <a:gd name="T64" fmla="*/ 107 w 107"/>
              <a:gd name="T65" fmla="*/ 0 h 89"/>
              <a:gd name="T66" fmla="*/ 107 w 107"/>
              <a:gd name="T67" fmla="*/ 0 h 89"/>
              <a:gd name="T68" fmla="*/ 106 w 107"/>
              <a:gd name="T69" fmla="*/ 0 h 89"/>
              <a:gd name="T70" fmla="*/ 106 w 107"/>
              <a:gd name="T71" fmla="*/ 0 h 89"/>
              <a:gd name="T72" fmla="*/ 106 w 107"/>
              <a:gd name="T73" fmla="*/ 0 h 89"/>
              <a:gd name="T74" fmla="*/ 106 w 107"/>
              <a:gd name="T75" fmla="*/ 0 h 89"/>
              <a:gd name="T76" fmla="*/ 105 w 107"/>
              <a:gd name="T7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7" h="89">
                <a:moveTo>
                  <a:pt x="34" y="82"/>
                </a:moveTo>
                <a:cubicBezTo>
                  <a:pt x="34" y="74"/>
                  <a:pt x="34" y="74"/>
                  <a:pt x="34" y="74"/>
                </a:cubicBezTo>
                <a:cubicBezTo>
                  <a:pt x="40" y="75"/>
                  <a:pt x="40" y="75"/>
                  <a:pt x="40" y="75"/>
                </a:cubicBezTo>
                <a:cubicBezTo>
                  <a:pt x="34" y="82"/>
                  <a:pt x="34" y="82"/>
                  <a:pt x="34" y="82"/>
                </a:cubicBezTo>
                <a:moveTo>
                  <a:pt x="32" y="68"/>
                </a:moveTo>
                <a:cubicBezTo>
                  <a:pt x="6" y="41"/>
                  <a:pt x="6" y="41"/>
                  <a:pt x="6" y="41"/>
                </a:cubicBezTo>
                <a:cubicBezTo>
                  <a:pt x="97" y="7"/>
                  <a:pt x="97" y="7"/>
                  <a:pt x="97" y="7"/>
                </a:cubicBezTo>
                <a:cubicBezTo>
                  <a:pt x="32" y="68"/>
                  <a:pt x="32" y="68"/>
                  <a:pt x="32" y="68"/>
                </a:cubicBezTo>
                <a:moveTo>
                  <a:pt x="105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0" y="39"/>
                  <a:pt x="0" y="39"/>
                </a:cubicBezTo>
                <a:cubicBezTo>
                  <a:pt x="0" y="40"/>
                  <a:pt x="0" y="41"/>
                  <a:pt x="1" y="41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87"/>
                  <a:pt x="30" y="87"/>
                  <a:pt x="30" y="87"/>
                </a:cubicBezTo>
                <a:cubicBezTo>
                  <a:pt x="30" y="88"/>
                  <a:pt x="30" y="89"/>
                  <a:pt x="31" y="89"/>
                </a:cubicBezTo>
                <a:cubicBezTo>
                  <a:pt x="32" y="89"/>
                  <a:pt x="32" y="89"/>
                  <a:pt x="32" y="89"/>
                </a:cubicBezTo>
                <a:cubicBezTo>
                  <a:pt x="32" y="89"/>
                  <a:pt x="33" y="89"/>
                  <a:pt x="33" y="89"/>
                </a:cubicBezTo>
                <a:cubicBezTo>
                  <a:pt x="44" y="76"/>
                  <a:pt x="44" y="76"/>
                  <a:pt x="44" y="7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8" y="86"/>
                  <a:pt x="88" y="86"/>
                  <a:pt x="88" y="86"/>
                </a:cubicBezTo>
                <a:cubicBezTo>
                  <a:pt x="89" y="85"/>
                  <a:pt x="89" y="85"/>
                  <a:pt x="89" y="84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1"/>
                  <a:pt x="107" y="1"/>
                  <a:pt x="107" y="1"/>
                </a:cubicBezTo>
                <a:cubicBezTo>
                  <a:pt x="107" y="1"/>
                  <a:pt x="107" y="1"/>
                  <a:pt x="107" y="1"/>
                </a:cubicBezTo>
                <a:cubicBezTo>
                  <a:pt x="107" y="1"/>
                  <a:pt x="107" y="1"/>
                  <a:pt x="107" y="1"/>
                </a:cubicBezTo>
                <a:cubicBezTo>
                  <a:pt x="107" y="1"/>
                  <a:pt x="107" y="1"/>
                  <a:pt x="107" y="1"/>
                </a:cubicBezTo>
                <a:cubicBezTo>
                  <a:pt x="107" y="1"/>
                  <a:pt x="107" y="1"/>
                  <a:pt x="107" y="1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5" y="0"/>
                  <a:pt x="105" y="0"/>
                  <a:pt x="105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297544" y="2142252"/>
            <a:ext cx="619727" cy="431866"/>
            <a:chOff x="4297544" y="2142252"/>
            <a:chExt cx="619727" cy="431866"/>
          </a:xfrm>
        </p:grpSpPr>
        <p:sp>
          <p:nvSpPr>
            <p:cNvPr id="36" name="Freeform 22"/>
            <p:cNvSpPr>
              <a:spLocks noEditPoints="1"/>
            </p:cNvSpPr>
            <p:nvPr/>
          </p:nvSpPr>
          <p:spPr bwMode="auto">
            <a:xfrm>
              <a:off x="4297544" y="2142252"/>
              <a:ext cx="619727" cy="431866"/>
            </a:xfrm>
            <a:custGeom>
              <a:avLst/>
              <a:gdLst>
                <a:gd name="T0" fmla="*/ 61 w 121"/>
                <a:gd name="T1" fmla="*/ 73 h 84"/>
                <a:gd name="T2" fmla="*/ 30 w 121"/>
                <a:gd name="T3" fmla="*/ 42 h 84"/>
                <a:gd name="T4" fmla="*/ 61 w 121"/>
                <a:gd name="T5" fmla="*/ 12 h 84"/>
                <a:gd name="T6" fmla="*/ 61 w 121"/>
                <a:gd name="T7" fmla="*/ 12 h 84"/>
                <a:gd name="T8" fmla="*/ 91 w 121"/>
                <a:gd name="T9" fmla="*/ 42 h 84"/>
                <a:gd name="T10" fmla="*/ 61 w 121"/>
                <a:gd name="T11" fmla="*/ 73 h 84"/>
                <a:gd name="T12" fmla="*/ 61 w 121"/>
                <a:gd name="T13" fmla="*/ 0 h 84"/>
                <a:gd name="T14" fmla="*/ 2 w 121"/>
                <a:gd name="T15" fmla="*/ 39 h 84"/>
                <a:gd name="T16" fmla="*/ 0 w 121"/>
                <a:gd name="T17" fmla="*/ 42 h 84"/>
                <a:gd name="T18" fmla="*/ 2 w 121"/>
                <a:gd name="T19" fmla="*/ 45 h 84"/>
                <a:gd name="T20" fmla="*/ 61 w 121"/>
                <a:gd name="T21" fmla="*/ 84 h 84"/>
                <a:gd name="T22" fmla="*/ 120 w 121"/>
                <a:gd name="T23" fmla="*/ 45 h 84"/>
                <a:gd name="T24" fmla="*/ 121 w 121"/>
                <a:gd name="T25" fmla="*/ 42 h 84"/>
                <a:gd name="T26" fmla="*/ 120 w 121"/>
                <a:gd name="T27" fmla="*/ 39 h 84"/>
                <a:gd name="T28" fmla="*/ 61 w 121"/>
                <a:gd name="T2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84">
                  <a:moveTo>
                    <a:pt x="61" y="73"/>
                  </a:moveTo>
                  <a:cubicBezTo>
                    <a:pt x="44" y="73"/>
                    <a:pt x="30" y="59"/>
                    <a:pt x="30" y="42"/>
                  </a:cubicBezTo>
                  <a:cubicBezTo>
                    <a:pt x="30" y="26"/>
                    <a:pt x="44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77" y="12"/>
                    <a:pt x="91" y="26"/>
                    <a:pt x="91" y="42"/>
                  </a:cubicBezTo>
                  <a:cubicBezTo>
                    <a:pt x="91" y="59"/>
                    <a:pt x="77" y="73"/>
                    <a:pt x="61" y="73"/>
                  </a:cubicBezTo>
                  <a:moveTo>
                    <a:pt x="61" y="0"/>
                  </a:moveTo>
                  <a:cubicBezTo>
                    <a:pt x="28" y="0"/>
                    <a:pt x="3" y="38"/>
                    <a:pt x="2" y="3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7"/>
                    <a:pt x="28" y="84"/>
                    <a:pt x="61" y="84"/>
                  </a:cubicBezTo>
                  <a:cubicBezTo>
                    <a:pt x="93" y="84"/>
                    <a:pt x="119" y="47"/>
                    <a:pt x="120" y="45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38"/>
                    <a:pt x="93" y="0"/>
                    <a:pt x="6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517796" y="2261015"/>
              <a:ext cx="190021" cy="190021"/>
            </a:xfrm>
            <a:custGeom>
              <a:avLst/>
              <a:gdLst>
                <a:gd name="T0" fmla="*/ 18 w 37"/>
                <a:gd name="T1" fmla="*/ 0 h 37"/>
                <a:gd name="T2" fmla="*/ 17 w 37"/>
                <a:gd name="T3" fmla="*/ 1 h 37"/>
                <a:gd name="T4" fmla="*/ 19 w 37"/>
                <a:gd name="T5" fmla="*/ 20 h 37"/>
                <a:gd name="T6" fmla="*/ 1 w 37"/>
                <a:gd name="T7" fmla="*/ 14 h 37"/>
                <a:gd name="T8" fmla="*/ 0 w 37"/>
                <a:gd name="T9" fmla="*/ 19 h 37"/>
                <a:gd name="T10" fmla="*/ 18 w 37"/>
                <a:gd name="T11" fmla="*/ 37 h 37"/>
                <a:gd name="T12" fmla="*/ 37 w 37"/>
                <a:gd name="T13" fmla="*/ 19 h 37"/>
                <a:gd name="T14" fmla="*/ 18 w 37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7" y="29"/>
                    <a:pt x="37" y="19"/>
                  </a:cubicBezTo>
                  <a:cubicBezTo>
                    <a:pt x="37" y="9"/>
                    <a:pt x="28" y="0"/>
                    <a:pt x="1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1909604" y="2963315"/>
            <a:ext cx="758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8478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01</a:t>
            </a:r>
            <a:endParaRPr lang="zh-CN" altLang="en-US" sz="3200" b="1" dirty="0">
              <a:solidFill>
                <a:srgbClr val="18478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297544" y="2969078"/>
            <a:ext cx="758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02</a:t>
            </a:r>
            <a:endParaRPr lang="zh-CN" altLang="en-US" sz="3200" b="1" dirty="0">
              <a:solidFill>
                <a:prstClr val="white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27179" y="2970887"/>
            <a:ext cx="758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03</a:t>
            </a:r>
            <a:endParaRPr lang="zh-CN" altLang="en-US" sz="3200" b="1" dirty="0">
              <a:solidFill>
                <a:prstClr val="white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93776" y="2970887"/>
            <a:ext cx="758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04</a:t>
            </a:r>
            <a:endParaRPr lang="zh-CN" altLang="en-US" sz="3200" b="1" dirty="0">
              <a:solidFill>
                <a:prstClr val="white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390538" y="4978262"/>
            <a:ext cx="22584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产品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设计应该解决</a:t>
            </a:r>
            <a:r>
              <a:rPr lang="zh-CN" alt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三 个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不同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层次的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认知和情感处理过程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本能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lang="zh-CN" alt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行为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和</a:t>
            </a:r>
            <a:r>
              <a:rPr lang="zh-CN" alt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反思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648974" y="4725101"/>
            <a:ext cx="251952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本能是最直接的处理</a:t>
            </a:r>
            <a:r>
              <a:rPr lang="zh-CN" altLang="en-US" sz="16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层面</a:t>
            </a:r>
            <a:endParaRPr lang="en-US" altLang="zh-CN" sz="16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本能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处理帮助我们迅速判断出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好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还是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坏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、安全还是危险。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085177" y="4697047"/>
            <a:ext cx="24085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行为是处理的中间</a:t>
            </a:r>
            <a:r>
              <a:rPr lang="zh-CN" altLang="en-US" sz="16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阶段</a:t>
            </a:r>
            <a:endParaRPr lang="en-US" altLang="zh-CN" sz="16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行为构成了人类活动的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大部分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，以往的交互设计和可用性实践几乎全 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部都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在解决这一层面的认知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处理。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493776" y="4717295"/>
            <a:ext cx="281975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反思是最不直接的处理</a:t>
            </a:r>
            <a:r>
              <a:rPr lang="zh-CN" altLang="en-US" sz="16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过程</a:t>
            </a:r>
            <a:endParaRPr lang="en-US" altLang="zh-CN" sz="16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反思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处理能够</a:t>
            </a:r>
            <a:r>
              <a:rPr lang="zh-CN" altLang="en-US" sz="11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增强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或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抑制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行为处理过程，但不能直接访问本能反应。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27418" y="436538"/>
            <a:ext cx="3051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用户目标和认知处理</a:t>
            </a:r>
          </a:p>
        </p:txBody>
      </p:sp>
    </p:spTree>
    <p:extLst>
      <p:ext uri="{BB962C8B-B14F-4D97-AF65-F5344CB8AC3E}">
        <p14:creationId xmlns:p14="http://schemas.microsoft.com/office/powerpoint/2010/main" val="71396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812 0 L -2.91667E-6 0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7812 0 L -2.91667E-6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7812 0 L -2.91667E-6 0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7812 0 L -2.91667E-6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5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5426917" y="1762551"/>
            <a:ext cx="1445801" cy="144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/>
        </p:nvSpPr>
        <p:spPr>
          <a:xfrm rot="10800000">
            <a:off x="5175474" y="2627734"/>
            <a:ext cx="1948687" cy="963867"/>
          </a:xfrm>
          <a:prstGeom prst="triangl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 rot="8100000">
            <a:off x="6847822" y="3193934"/>
            <a:ext cx="1445800" cy="14458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5972162" y="3434901"/>
            <a:ext cx="1948687" cy="963867"/>
          </a:xfrm>
          <a:prstGeom prst="triangl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 rot="18900000">
            <a:off x="3990975" y="3187905"/>
            <a:ext cx="1445800" cy="14458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等腰三角形 29"/>
          <p:cNvSpPr/>
          <p:nvPr/>
        </p:nvSpPr>
        <p:spPr>
          <a:xfrm rot="5400000">
            <a:off x="4363748" y="3428871"/>
            <a:ext cx="1948687" cy="963867"/>
          </a:xfrm>
          <a:prstGeom prst="triangl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53916" y="2660698"/>
            <a:ext cx="652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34578" y="3670134"/>
            <a:ext cx="652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36211" y="4520962"/>
            <a:ext cx="652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38741" y="3577273"/>
            <a:ext cx="652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701428" y="3564360"/>
            <a:ext cx="389632" cy="577350"/>
            <a:chOff x="1788810" y="2276744"/>
            <a:chExt cx="392113" cy="581026"/>
          </a:xfr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</p:grpSpPr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7" name="Freeform 19"/>
          <p:cNvSpPr>
            <a:spLocks noEditPoints="1"/>
          </p:cNvSpPr>
          <p:nvPr/>
        </p:nvSpPr>
        <p:spPr bwMode="auto">
          <a:xfrm>
            <a:off x="4182318" y="3705377"/>
            <a:ext cx="480390" cy="481040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882712" y="1925281"/>
            <a:ext cx="457381" cy="439854"/>
            <a:chOff x="2607983" y="4241292"/>
            <a:chExt cx="490600" cy="471805"/>
          </a:xfr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</p:grpSpPr>
        <p:sp>
          <p:nvSpPr>
            <p:cNvPr id="39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134"/>
            <p:cNvSpPr>
              <a:spLocks/>
            </p:cNvSpPr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593058" y="1874889"/>
            <a:ext cx="30248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为行为而</a:t>
            </a:r>
            <a:r>
              <a:rPr lang="zh-CN" altLang="en-US" sz="16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</a:t>
            </a:r>
            <a:endParaRPr lang="en-US" altLang="zh-CN" sz="16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设计出的行为可以补充用户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自己行为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隐含假设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和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心理模型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的产品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行为，</a:t>
            </a:r>
            <a:endParaRPr lang="en-US" altLang="zh-CN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只有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把行为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部分设计好，才最有机会积极影响用户构建产品体验的方式。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61960" y="1874789"/>
            <a:ext cx="31236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6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为本能反应而</a:t>
            </a:r>
            <a:r>
              <a:rPr lang="zh-CN" altLang="en-US" sz="16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</a:t>
            </a:r>
            <a:endParaRPr lang="en-US" altLang="zh-CN" sz="16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200000"/>
              </a:lnSpc>
            </a:pP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为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本能反应而设计，是指设计初见产品时的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感受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，此时还没有与产品进一步交互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altLang="zh-CN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对于消费品和服务来说，有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吸引力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的用户界面通常是恰当的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587975" y="5050538"/>
            <a:ext cx="31236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6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为反思而</a:t>
            </a:r>
            <a:r>
              <a:rPr lang="zh-CN" altLang="en-US" sz="16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</a:t>
            </a:r>
            <a:endParaRPr lang="en-US" altLang="zh-CN" sz="16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反思层次设计意味着打造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长期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的产品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关系。</a:t>
            </a:r>
            <a:endParaRPr lang="en-US" altLang="zh-CN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优雅漂亮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和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功能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之间保持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平衡</a:t>
            </a:r>
            <a:endParaRPr lang="en-US" altLang="zh-CN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成为人们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日常生活标志</a:t>
            </a:r>
            <a:endParaRPr lang="en-US" sz="11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设计的要求</a:t>
            </a:r>
          </a:p>
        </p:txBody>
      </p:sp>
    </p:spTree>
    <p:extLst>
      <p:ext uri="{BB962C8B-B14F-4D97-AF65-F5344CB8AC3E}">
        <p14:creationId xmlns:p14="http://schemas.microsoft.com/office/powerpoint/2010/main" val="406772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 tmFilter="0,0; .5, 1; 1, 1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9" grpId="0" animBg="1"/>
          <p:bldP spid="30" grpId="0" animBg="1"/>
          <p:bldP spid="31" grpId="0"/>
          <p:bldP spid="32" grpId="0"/>
          <p:bldP spid="33" grpId="0"/>
          <p:bldP spid="34" grpId="0"/>
          <p:bldP spid="37" grpId="0" animBg="1"/>
          <p:bldP spid="44" grpId="0"/>
          <p:bldP spid="45" grpId="0"/>
          <p:bldP spid="47" grpId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 tmFilter="0,0; .5, 1; 1, 1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9" grpId="0" animBg="1"/>
          <p:bldP spid="30" grpId="0" animBg="1"/>
          <p:bldP spid="31" grpId="0"/>
          <p:bldP spid="32" grpId="0"/>
          <p:bldP spid="33" grpId="0"/>
          <p:bldP spid="34" grpId="0"/>
          <p:bldP spid="37" grpId="0" animBg="1"/>
          <p:bldP spid="44" grpId="0"/>
          <p:bldP spid="45" grpId="0"/>
          <p:bldP spid="47" grpId="0"/>
          <p:bldP spid="4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922280" y="667370"/>
            <a:ext cx="3886618" cy="1901003"/>
            <a:chOff x="8548024" y="1459078"/>
            <a:chExt cx="3164515" cy="2123659"/>
          </a:xfrm>
          <a:effectLst/>
        </p:grpSpPr>
        <p:sp>
          <p:nvSpPr>
            <p:cNvPr id="11" name="矩形 10"/>
            <p:cNvSpPr/>
            <p:nvPr/>
          </p:nvSpPr>
          <p:spPr>
            <a:xfrm>
              <a:off x="8548025" y="1766855"/>
              <a:ext cx="316451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体验目标表达了人们在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使用产品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所期望的感受或者与产品交互时期的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感觉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。如下所示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感觉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灵敏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、掌控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事物</a:t>
              </a:r>
            </a:p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有趣</a:t>
              </a:r>
            </a:p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再次确保安全性和敏感性</a:t>
              </a:r>
            </a:p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感觉很酷或很时髦或者放松</a:t>
              </a:r>
            </a:p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保持专注警醒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8548024" y="1459078"/>
              <a:ext cx="2626039" cy="378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体验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目标</a:t>
              </a:r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〈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本能层次）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22279" y="2633663"/>
            <a:ext cx="3947004" cy="1859639"/>
            <a:chOff x="8493337" y="1030457"/>
            <a:chExt cx="3164514" cy="2009316"/>
          </a:xfrm>
          <a:effectLst/>
        </p:grpSpPr>
        <p:sp>
          <p:nvSpPr>
            <p:cNvPr id="14" name="矩形 13"/>
            <p:cNvSpPr/>
            <p:nvPr/>
          </p:nvSpPr>
          <p:spPr>
            <a:xfrm>
              <a:off x="8493337" y="1310520"/>
              <a:ext cx="3164514" cy="17292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最终目标代表用户使用某个具体产品时执行任务的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动机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。以下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是最终目标的一些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例子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：</a:t>
              </a:r>
            </a:p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将问题消灭在萌芽状态。</a:t>
              </a:r>
            </a:p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和朋友家人保持联系。</a:t>
              </a:r>
            </a:p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每天早上 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5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点前清空待办事项列表。</a:t>
              </a:r>
            </a:p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搜寻我喜爱的歌曲。</a:t>
              </a:r>
            </a:p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完成最划算的交易。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8493338" y="1030457"/>
              <a:ext cx="2169962" cy="365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最终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目标</a:t>
              </a:r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(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行为层次）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942927" y="4673469"/>
            <a:ext cx="4007387" cy="2035987"/>
            <a:chOff x="8548024" y="1459078"/>
            <a:chExt cx="3164515" cy="2497558"/>
          </a:xfrm>
          <a:effectLst/>
        </p:grpSpPr>
        <p:sp>
          <p:nvSpPr>
            <p:cNvPr id="21" name="矩形 20"/>
            <p:cNvSpPr/>
            <p:nvPr/>
          </p:nvSpPr>
          <p:spPr>
            <a:xfrm>
              <a:off x="8548025" y="1925311"/>
              <a:ext cx="316451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人生目标代表用户的个人期待，这通常超越了所要涉及的产品的情境。以下目标</a:t>
              </a: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就是产品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整体设计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、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战略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和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品牌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的关注点：</a:t>
              </a:r>
            </a:p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过美好的生活。</a:t>
              </a:r>
            </a:p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成就自己的抱负。</a:t>
              </a:r>
            </a:p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成为某个方面的行家。</a:t>
              </a:r>
            </a:p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在同辈中有魅力、受欢迎、被尊重。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8548024" y="1459078"/>
              <a:ext cx="2526865" cy="415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人生目标 </a:t>
              </a:r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( 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反思层次）</a:t>
              </a:r>
            </a:p>
          </p:txBody>
        </p:sp>
      </p:grpSp>
      <p:sp>
        <p:nvSpPr>
          <p:cNvPr id="30" name="椭圆 29"/>
          <p:cNvSpPr/>
          <p:nvPr/>
        </p:nvSpPr>
        <p:spPr>
          <a:xfrm>
            <a:off x="5890548" y="598602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918422" y="2573308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918422" y="4673469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1385888" y="3725863"/>
            <a:ext cx="928687" cy="2168525"/>
          </a:xfrm>
          <a:prstGeom prst="rect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2525713" y="2892425"/>
            <a:ext cx="927100" cy="3001962"/>
          </a:xfrm>
          <a:prstGeom prst="rect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8575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3663950" y="2195513"/>
            <a:ext cx="927100" cy="3698875"/>
          </a:xfrm>
          <a:prstGeom prst="rect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1547813" y="5549900"/>
            <a:ext cx="627062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725613" y="5727700"/>
            <a:ext cx="268287" cy="269875"/>
            <a:chOff x="1725613" y="5727700"/>
            <a:chExt cx="268287" cy="269875"/>
          </a:xfrm>
          <a:solidFill>
            <a:srgbClr val="18478F"/>
          </a:solidFill>
          <a:effectLst/>
        </p:grpSpPr>
        <p:sp>
          <p:nvSpPr>
            <p:cNvPr id="40" name="Freeform 10"/>
            <p:cNvSpPr>
              <a:spLocks/>
            </p:cNvSpPr>
            <p:nvPr/>
          </p:nvSpPr>
          <p:spPr bwMode="auto">
            <a:xfrm>
              <a:off x="1766888" y="5757863"/>
              <a:ext cx="31750" cy="31750"/>
            </a:xfrm>
            <a:custGeom>
              <a:avLst/>
              <a:gdLst>
                <a:gd name="T0" fmla="*/ 10 w 12"/>
                <a:gd name="T1" fmla="*/ 6 h 12"/>
                <a:gd name="T2" fmla="*/ 6 w 12"/>
                <a:gd name="T3" fmla="*/ 2 h 12"/>
                <a:gd name="T4" fmla="*/ 2 w 12"/>
                <a:gd name="T5" fmla="*/ 2 h 12"/>
                <a:gd name="T6" fmla="*/ 2 w 12"/>
                <a:gd name="T7" fmla="*/ 6 h 12"/>
                <a:gd name="T8" fmla="*/ 6 w 12"/>
                <a:gd name="T9" fmla="*/ 10 h 12"/>
                <a:gd name="T10" fmla="*/ 10 w 12"/>
                <a:gd name="T11" fmla="*/ 10 h 12"/>
                <a:gd name="T12" fmla="*/ 10 w 1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0" y="6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2"/>
                    <a:pt x="9" y="12"/>
                    <a:pt x="10" y="10"/>
                  </a:cubicBezTo>
                  <a:cubicBezTo>
                    <a:pt x="12" y="9"/>
                    <a:pt x="12" y="7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725613" y="5846763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960563" y="5862638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933575" y="5770563"/>
              <a:ext cx="30162" cy="30162"/>
            </a:xfrm>
            <a:custGeom>
              <a:avLst/>
              <a:gdLst>
                <a:gd name="T0" fmla="*/ 10 w 11"/>
                <a:gd name="T1" fmla="*/ 1 h 11"/>
                <a:gd name="T2" fmla="*/ 5 w 11"/>
                <a:gd name="T3" fmla="*/ 1 h 11"/>
                <a:gd name="T4" fmla="*/ 1 w 11"/>
                <a:gd name="T5" fmla="*/ 5 h 11"/>
                <a:gd name="T6" fmla="*/ 1 w 11"/>
                <a:gd name="T7" fmla="*/ 10 h 11"/>
                <a:gd name="T8" fmla="*/ 5 w 11"/>
                <a:gd name="T9" fmla="*/ 10 h 11"/>
                <a:gd name="T10" fmla="*/ 10 w 11"/>
                <a:gd name="T11" fmla="*/ 5 h 11"/>
                <a:gd name="T12" fmla="*/ 10 w 1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1"/>
                  </a:moveTo>
                  <a:cubicBezTo>
                    <a:pt x="9" y="0"/>
                    <a:pt x="7" y="0"/>
                    <a:pt x="5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9"/>
                    <a:pt x="1" y="10"/>
                  </a:cubicBezTo>
                  <a:cubicBezTo>
                    <a:pt x="2" y="11"/>
                    <a:pt x="4" y="11"/>
                    <a:pt x="5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860550" y="5727700"/>
              <a:ext cx="17462" cy="34925"/>
            </a:xfrm>
            <a:custGeom>
              <a:avLst/>
              <a:gdLst>
                <a:gd name="T0" fmla="*/ 3 w 6"/>
                <a:gd name="T1" fmla="*/ 13 h 13"/>
                <a:gd name="T2" fmla="*/ 5 w 6"/>
                <a:gd name="T3" fmla="*/ 12 h 13"/>
                <a:gd name="T4" fmla="*/ 6 w 6"/>
                <a:gd name="T5" fmla="*/ 10 h 13"/>
                <a:gd name="T6" fmla="*/ 6 w 6"/>
                <a:gd name="T7" fmla="*/ 3 h 13"/>
                <a:gd name="T8" fmla="*/ 3 w 6"/>
                <a:gd name="T9" fmla="*/ 0 h 13"/>
                <a:gd name="T10" fmla="*/ 0 w 6"/>
                <a:gd name="T11" fmla="*/ 2 h 13"/>
                <a:gd name="T12" fmla="*/ 0 w 6"/>
                <a:gd name="T13" fmla="*/ 3 h 13"/>
                <a:gd name="T14" fmla="*/ 0 w 6"/>
                <a:gd name="T15" fmla="*/ 10 h 13"/>
                <a:gd name="T16" fmla="*/ 3 w 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5" y="11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1793875" y="5794375"/>
              <a:ext cx="131762" cy="152400"/>
            </a:xfrm>
            <a:custGeom>
              <a:avLst/>
              <a:gdLst>
                <a:gd name="T0" fmla="*/ 25 w 49"/>
                <a:gd name="T1" fmla="*/ 0 h 56"/>
                <a:gd name="T2" fmla="*/ 0 w 49"/>
                <a:gd name="T3" fmla="*/ 25 h 56"/>
                <a:gd name="T4" fmla="*/ 12 w 49"/>
                <a:gd name="T5" fmla="*/ 46 h 56"/>
                <a:gd name="T6" fmla="*/ 12 w 49"/>
                <a:gd name="T7" fmla="*/ 56 h 56"/>
                <a:gd name="T8" fmla="*/ 37 w 49"/>
                <a:gd name="T9" fmla="*/ 56 h 56"/>
                <a:gd name="T10" fmla="*/ 37 w 49"/>
                <a:gd name="T11" fmla="*/ 46 h 56"/>
                <a:gd name="T12" fmla="*/ 49 w 49"/>
                <a:gd name="T13" fmla="*/ 25 h 56"/>
                <a:gd name="T14" fmla="*/ 25 w 49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6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4"/>
                    <a:pt x="5" y="42"/>
                    <a:pt x="12" y="4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2"/>
                    <a:pt x="49" y="34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1825625" y="5962650"/>
              <a:ext cx="68262" cy="34925"/>
            </a:xfrm>
            <a:custGeom>
              <a:avLst/>
              <a:gdLst>
                <a:gd name="T0" fmla="*/ 0 w 25"/>
                <a:gd name="T1" fmla="*/ 6 h 13"/>
                <a:gd name="T2" fmla="*/ 7 w 25"/>
                <a:gd name="T3" fmla="*/ 6 h 13"/>
                <a:gd name="T4" fmla="*/ 6 w 25"/>
                <a:gd name="T5" fmla="*/ 7 h 13"/>
                <a:gd name="T6" fmla="*/ 13 w 25"/>
                <a:gd name="T7" fmla="*/ 13 h 13"/>
                <a:gd name="T8" fmla="*/ 19 w 25"/>
                <a:gd name="T9" fmla="*/ 7 h 13"/>
                <a:gd name="T10" fmla="*/ 19 w 25"/>
                <a:gd name="T11" fmla="*/ 6 h 13"/>
                <a:gd name="T12" fmla="*/ 25 w 25"/>
                <a:gd name="T13" fmla="*/ 6 h 13"/>
                <a:gd name="T14" fmla="*/ 25 w 25"/>
                <a:gd name="T15" fmla="*/ 0 h 13"/>
                <a:gd name="T16" fmla="*/ 0 w 25"/>
                <a:gd name="T17" fmla="*/ 0 h 13"/>
                <a:gd name="T18" fmla="*/ 0 w 25"/>
                <a:gd name="T1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3">
                  <a:moveTo>
                    <a:pt x="0" y="6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0"/>
                    <a:pt x="9" y="13"/>
                    <a:pt x="13" y="13"/>
                  </a:cubicBezTo>
                  <a:cubicBezTo>
                    <a:pt x="16" y="13"/>
                    <a:pt x="19" y="10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Oval 17"/>
          <p:cNvSpPr>
            <a:spLocks noChangeArrowheads="1"/>
          </p:cNvSpPr>
          <p:nvPr/>
        </p:nvSpPr>
        <p:spPr bwMode="auto">
          <a:xfrm>
            <a:off x="2684463" y="5549900"/>
            <a:ext cx="625475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Freeform 18"/>
          <p:cNvSpPr>
            <a:spLocks/>
          </p:cNvSpPr>
          <p:nvPr/>
        </p:nvSpPr>
        <p:spPr bwMode="auto">
          <a:xfrm>
            <a:off x="2881313" y="5770563"/>
            <a:ext cx="228600" cy="211137"/>
          </a:xfrm>
          <a:custGeom>
            <a:avLst/>
            <a:gdLst>
              <a:gd name="T0" fmla="*/ 63 w 85"/>
              <a:gd name="T1" fmla="*/ 4 h 78"/>
              <a:gd name="T2" fmla="*/ 35 w 85"/>
              <a:gd name="T3" fmla="*/ 6 h 78"/>
              <a:gd name="T4" fmla="*/ 6 w 85"/>
              <a:gd name="T5" fmla="*/ 11 h 78"/>
              <a:gd name="T6" fmla="*/ 2 w 85"/>
              <a:gd name="T7" fmla="*/ 11 h 78"/>
              <a:gd name="T8" fmla="*/ 1 w 85"/>
              <a:gd name="T9" fmla="*/ 16 h 78"/>
              <a:gd name="T10" fmla="*/ 38 w 85"/>
              <a:gd name="T11" fmla="*/ 76 h 78"/>
              <a:gd name="T12" fmla="*/ 42 w 85"/>
              <a:gd name="T13" fmla="*/ 78 h 78"/>
              <a:gd name="T14" fmla="*/ 43 w 85"/>
              <a:gd name="T15" fmla="*/ 77 h 78"/>
              <a:gd name="T16" fmla="*/ 45 w 85"/>
              <a:gd name="T17" fmla="*/ 72 h 78"/>
              <a:gd name="T18" fmla="*/ 28 w 85"/>
              <a:gd name="T19" fmla="*/ 45 h 78"/>
              <a:gd name="T20" fmla="*/ 57 w 85"/>
              <a:gd name="T21" fmla="*/ 40 h 78"/>
              <a:gd name="T22" fmla="*/ 85 w 85"/>
              <a:gd name="T23" fmla="*/ 39 h 78"/>
              <a:gd name="T24" fmla="*/ 63 w 85"/>
              <a:gd name="T25" fmla="*/ 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" h="78">
                <a:moveTo>
                  <a:pt x="63" y="4"/>
                </a:moveTo>
                <a:cubicBezTo>
                  <a:pt x="63" y="4"/>
                  <a:pt x="49" y="11"/>
                  <a:pt x="35" y="6"/>
                </a:cubicBezTo>
                <a:cubicBezTo>
                  <a:pt x="20" y="0"/>
                  <a:pt x="13" y="3"/>
                  <a:pt x="6" y="11"/>
                </a:cubicBezTo>
                <a:cubicBezTo>
                  <a:pt x="5" y="10"/>
                  <a:pt x="4" y="10"/>
                  <a:pt x="2" y="11"/>
                </a:cubicBezTo>
                <a:cubicBezTo>
                  <a:pt x="1" y="12"/>
                  <a:pt x="0" y="14"/>
                  <a:pt x="1" y="16"/>
                </a:cubicBezTo>
                <a:cubicBezTo>
                  <a:pt x="38" y="76"/>
                  <a:pt x="38" y="76"/>
                  <a:pt x="38" y="76"/>
                </a:cubicBezTo>
                <a:cubicBezTo>
                  <a:pt x="39" y="77"/>
                  <a:pt x="40" y="78"/>
                  <a:pt x="42" y="78"/>
                </a:cubicBezTo>
                <a:cubicBezTo>
                  <a:pt x="42" y="78"/>
                  <a:pt x="43" y="77"/>
                  <a:pt x="43" y="77"/>
                </a:cubicBezTo>
                <a:cubicBezTo>
                  <a:pt x="45" y="76"/>
                  <a:pt x="46" y="74"/>
                  <a:pt x="45" y="72"/>
                </a:cubicBezTo>
                <a:cubicBezTo>
                  <a:pt x="28" y="45"/>
                  <a:pt x="28" y="45"/>
                  <a:pt x="28" y="45"/>
                </a:cubicBezTo>
                <a:cubicBezTo>
                  <a:pt x="35" y="37"/>
                  <a:pt x="41" y="35"/>
                  <a:pt x="57" y="40"/>
                </a:cubicBezTo>
                <a:cubicBezTo>
                  <a:pt x="71" y="45"/>
                  <a:pt x="85" y="39"/>
                  <a:pt x="85" y="39"/>
                </a:cubicBezTo>
                <a:lnTo>
                  <a:pt x="63" y="4"/>
                </a:lnTo>
                <a:close/>
              </a:path>
            </a:pathLst>
          </a:custGeom>
          <a:solidFill>
            <a:srgbClr val="18478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Oval 19"/>
          <p:cNvSpPr>
            <a:spLocks noChangeArrowheads="1"/>
          </p:cNvSpPr>
          <p:nvPr/>
        </p:nvSpPr>
        <p:spPr bwMode="auto">
          <a:xfrm>
            <a:off x="3819525" y="5549900"/>
            <a:ext cx="627062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Freeform 20"/>
          <p:cNvSpPr>
            <a:spLocks/>
          </p:cNvSpPr>
          <p:nvPr/>
        </p:nvSpPr>
        <p:spPr bwMode="auto">
          <a:xfrm>
            <a:off x="4000500" y="5735638"/>
            <a:ext cx="266700" cy="242887"/>
          </a:xfrm>
          <a:custGeom>
            <a:avLst/>
            <a:gdLst>
              <a:gd name="T0" fmla="*/ 82 w 168"/>
              <a:gd name="T1" fmla="*/ 0 h 153"/>
              <a:gd name="T2" fmla="*/ 106 w 168"/>
              <a:gd name="T3" fmla="*/ 59 h 153"/>
              <a:gd name="T4" fmla="*/ 168 w 168"/>
              <a:gd name="T5" fmla="*/ 59 h 153"/>
              <a:gd name="T6" fmla="*/ 114 w 168"/>
              <a:gd name="T7" fmla="*/ 95 h 153"/>
              <a:gd name="T8" fmla="*/ 136 w 168"/>
              <a:gd name="T9" fmla="*/ 153 h 153"/>
              <a:gd name="T10" fmla="*/ 82 w 168"/>
              <a:gd name="T11" fmla="*/ 119 h 153"/>
              <a:gd name="T12" fmla="*/ 33 w 168"/>
              <a:gd name="T13" fmla="*/ 153 h 153"/>
              <a:gd name="T14" fmla="*/ 49 w 168"/>
              <a:gd name="T15" fmla="*/ 95 h 153"/>
              <a:gd name="T16" fmla="*/ 0 w 168"/>
              <a:gd name="T17" fmla="*/ 59 h 153"/>
              <a:gd name="T18" fmla="*/ 63 w 168"/>
              <a:gd name="T19" fmla="*/ 59 h 153"/>
              <a:gd name="T20" fmla="*/ 82 w 168"/>
              <a:gd name="T21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153">
                <a:moveTo>
                  <a:pt x="82" y="0"/>
                </a:moveTo>
                <a:lnTo>
                  <a:pt x="106" y="59"/>
                </a:lnTo>
                <a:lnTo>
                  <a:pt x="168" y="59"/>
                </a:lnTo>
                <a:lnTo>
                  <a:pt x="114" y="95"/>
                </a:lnTo>
                <a:lnTo>
                  <a:pt x="136" y="153"/>
                </a:lnTo>
                <a:lnTo>
                  <a:pt x="82" y="119"/>
                </a:lnTo>
                <a:lnTo>
                  <a:pt x="33" y="153"/>
                </a:lnTo>
                <a:lnTo>
                  <a:pt x="49" y="95"/>
                </a:lnTo>
                <a:lnTo>
                  <a:pt x="0" y="59"/>
                </a:lnTo>
                <a:lnTo>
                  <a:pt x="63" y="59"/>
                </a:lnTo>
                <a:lnTo>
                  <a:pt x="82" y="0"/>
                </a:lnTo>
                <a:close/>
              </a:path>
            </a:pathLst>
          </a:custGeom>
          <a:solidFill>
            <a:srgbClr val="18478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1428750" y="2633663"/>
            <a:ext cx="871538" cy="1031874"/>
            <a:chOff x="1428750" y="2633663"/>
            <a:chExt cx="871538" cy="1031874"/>
          </a:xfrm>
          <a:solidFill>
            <a:srgbClr val="18478F"/>
          </a:solidFill>
          <a:effectLst/>
        </p:grpSpPr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1895475" y="2633663"/>
              <a:ext cx="280987" cy="279400"/>
            </a:xfrm>
            <a:custGeom>
              <a:avLst/>
              <a:gdLst>
                <a:gd name="T0" fmla="*/ 99 w 104"/>
                <a:gd name="T1" fmla="*/ 44 h 104"/>
                <a:gd name="T2" fmla="*/ 60 w 104"/>
                <a:gd name="T3" fmla="*/ 100 h 104"/>
                <a:gd name="T4" fmla="*/ 4 w 104"/>
                <a:gd name="T5" fmla="*/ 60 h 104"/>
                <a:gd name="T6" fmla="*/ 44 w 104"/>
                <a:gd name="T7" fmla="*/ 4 h 104"/>
                <a:gd name="T8" fmla="*/ 99 w 104"/>
                <a:gd name="T9" fmla="*/ 4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9" y="44"/>
                  </a:moveTo>
                  <a:cubicBezTo>
                    <a:pt x="104" y="70"/>
                    <a:pt x="86" y="95"/>
                    <a:pt x="60" y="100"/>
                  </a:cubicBezTo>
                  <a:cubicBezTo>
                    <a:pt x="34" y="104"/>
                    <a:pt x="9" y="87"/>
                    <a:pt x="4" y="60"/>
                  </a:cubicBezTo>
                  <a:cubicBezTo>
                    <a:pt x="0" y="34"/>
                    <a:pt x="17" y="9"/>
                    <a:pt x="44" y="4"/>
                  </a:cubicBezTo>
                  <a:cubicBezTo>
                    <a:pt x="70" y="0"/>
                    <a:pt x="95" y="17"/>
                    <a:pt x="99" y="44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1966913" y="2965450"/>
              <a:ext cx="333375" cy="231775"/>
            </a:xfrm>
            <a:custGeom>
              <a:avLst/>
              <a:gdLst>
                <a:gd name="T0" fmla="*/ 97 w 124"/>
                <a:gd name="T1" fmla="*/ 28 h 86"/>
                <a:gd name="T2" fmla="*/ 35 w 124"/>
                <a:gd name="T3" fmla="*/ 38 h 86"/>
                <a:gd name="T4" fmla="*/ 14 w 124"/>
                <a:gd name="T5" fmla="*/ 0 h 86"/>
                <a:gd name="T6" fmla="*/ 12 w 124"/>
                <a:gd name="T7" fmla="*/ 44 h 86"/>
                <a:gd name="T8" fmla="*/ 0 w 124"/>
                <a:gd name="T9" fmla="*/ 67 h 86"/>
                <a:gd name="T10" fmla="*/ 4 w 124"/>
                <a:gd name="T11" fmla="*/ 74 h 86"/>
                <a:gd name="T12" fmla="*/ 28 w 124"/>
                <a:gd name="T13" fmla="*/ 85 h 86"/>
                <a:gd name="T14" fmla="*/ 104 w 124"/>
                <a:gd name="T15" fmla="*/ 71 h 86"/>
                <a:gd name="T16" fmla="*/ 122 w 124"/>
                <a:gd name="T17" fmla="*/ 46 h 86"/>
                <a:gd name="T18" fmla="*/ 97 w 124"/>
                <a:gd name="T19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86">
                  <a:moveTo>
                    <a:pt x="97" y="28"/>
                  </a:moveTo>
                  <a:cubicBezTo>
                    <a:pt x="35" y="38"/>
                    <a:pt x="35" y="38"/>
                    <a:pt x="35" y="3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14"/>
                    <a:pt x="20" y="30"/>
                    <a:pt x="12" y="4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9" y="82"/>
                    <a:pt x="18" y="86"/>
                    <a:pt x="28" y="85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16" y="69"/>
                    <a:pt x="124" y="58"/>
                    <a:pt x="122" y="46"/>
                  </a:cubicBezTo>
                  <a:cubicBezTo>
                    <a:pt x="120" y="34"/>
                    <a:pt x="109" y="26"/>
                    <a:pt x="97" y="2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1428750" y="2835275"/>
              <a:ext cx="592137" cy="736600"/>
            </a:xfrm>
            <a:custGeom>
              <a:avLst/>
              <a:gdLst>
                <a:gd name="T0" fmla="*/ 203 w 219"/>
                <a:gd name="T1" fmla="*/ 169 h 273"/>
                <a:gd name="T2" fmla="*/ 176 w 219"/>
                <a:gd name="T3" fmla="*/ 159 h 273"/>
                <a:gd name="T4" fmla="*/ 165 w 219"/>
                <a:gd name="T5" fmla="*/ 155 h 273"/>
                <a:gd name="T6" fmla="*/ 203 w 219"/>
                <a:gd name="T7" fmla="*/ 81 h 273"/>
                <a:gd name="T8" fmla="*/ 187 w 219"/>
                <a:gd name="T9" fmla="*/ 28 h 273"/>
                <a:gd name="T10" fmla="*/ 182 w 219"/>
                <a:gd name="T11" fmla="*/ 26 h 273"/>
                <a:gd name="T12" fmla="*/ 177 w 219"/>
                <a:gd name="T13" fmla="*/ 24 h 273"/>
                <a:gd name="T14" fmla="*/ 109 w 219"/>
                <a:gd name="T15" fmla="*/ 2 h 273"/>
                <a:gd name="T16" fmla="*/ 91 w 219"/>
                <a:gd name="T17" fmla="*/ 4 h 273"/>
                <a:gd name="T18" fmla="*/ 14 w 219"/>
                <a:gd name="T19" fmla="*/ 51 h 273"/>
                <a:gd name="T20" fmla="*/ 6 w 219"/>
                <a:gd name="T21" fmla="*/ 81 h 273"/>
                <a:gd name="T22" fmla="*/ 29 w 219"/>
                <a:gd name="T23" fmla="*/ 92 h 273"/>
                <a:gd name="T24" fmla="*/ 36 w 219"/>
                <a:gd name="T25" fmla="*/ 89 h 273"/>
                <a:gd name="T26" fmla="*/ 105 w 219"/>
                <a:gd name="T27" fmla="*/ 48 h 273"/>
                <a:gd name="T28" fmla="*/ 128 w 219"/>
                <a:gd name="T29" fmla="*/ 55 h 273"/>
                <a:gd name="T30" fmla="*/ 92 w 219"/>
                <a:gd name="T31" fmla="*/ 127 h 273"/>
                <a:gd name="T32" fmla="*/ 107 w 219"/>
                <a:gd name="T33" fmla="*/ 180 h 273"/>
                <a:gd name="T34" fmla="*/ 110 w 219"/>
                <a:gd name="T35" fmla="*/ 181 h 273"/>
                <a:gd name="T36" fmla="*/ 109 w 219"/>
                <a:gd name="T37" fmla="*/ 181 h 273"/>
                <a:gd name="T38" fmla="*/ 141 w 219"/>
                <a:gd name="T39" fmla="*/ 194 h 273"/>
                <a:gd name="T40" fmla="*/ 154 w 219"/>
                <a:gd name="T41" fmla="*/ 198 h 273"/>
                <a:gd name="T42" fmla="*/ 115 w 219"/>
                <a:gd name="T43" fmla="*/ 234 h 273"/>
                <a:gd name="T44" fmla="*/ 114 w 219"/>
                <a:gd name="T45" fmla="*/ 265 h 273"/>
                <a:gd name="T46" fmla="*/ 134 w 219"/>
                <a:gd name="T47" fmla="*/ 272 h 273"/>
                <a:gd name="T48" fmla="*/ 146 w 219"/>
                <a:gd name="T49" fmla="*/ 266 h 273"/>
                <a:gd name="T50" fmla="*/ 210 w 219"/>
                <a:gd name="T51" fmla="*/ 206 h 273"/>
                <a:gd name="T52" fmla="*/ 217 w 219"/>
                <a:gd name="T53" fmla="*/ 185 h 273"/>
                <a:gd name="T54" fmla="*/ 203 w 219"/>
                <a:gd name="T55" fmla="*/ 16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9" h="273">
                  <a:moveTo>
                    <a:pt x="203" y="169"/>
                  </a:moveTo>
                  <a:cubicBezTo>
                    <a:pt x="176" y="159"/>
                    <a:pt x="176" y="159"/>
                    <a:pt x="176" y="159"/>
                  </a:cubicBezTo>
                  <a:cubicBezTo>
                    <a:pt x="165" y="155"/>
                    <a:pt x="165" y="155"/>
                    <a:pt x="165" y="155"/>
                  </a:cubicBezTo>
                  <a:cubicBezTo>
                    <a:pt x="203" y="81"/>
                    <a:pt x="203" y="81"/>
                    <a:pt x="203" y="81"/>
                  </a:cubicBezTo>
                  <a:cubicBezTo>
                    <a:pt x="213" y="62"/>
                    <a:pt x="206" y="38"/>
                    <a:pt x="187" y="28"/>
                  </a:cubicBezTo>
                  <a:cubicBezTo>
                    <a:pt x="185" y="27"/>
                    <a:pt x="183" y="26"/>
                    <a:pt x="182" y="26"/>
                  </a:cubicBezTo>
                  <a:cubicBezTo>
                    <a:pt x="180" y="25"/>
                    <a:pt x="179" y="24"/>
                    <a:pt x="177" y="24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3" y="0"/>
                    <a:pt x="96" y="1"/>
                    <a:pt x="91" y="4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3" y="57"/>
                    <a:pt x="0" y="71"/>
                    <a:pt x="6" y="81"/>
                  </a:cubicBezTo>
                  <a:cubicBezTo>
                    <a:pt x="11" y="89"/>
                    <a:pt x="20" y="93"/>
                    <a:pt x="29" y="92"/>
                  </a:cubicBezTo>
                  <a:cubicBezTo>
                    <a:pt x="31" y="91"/>
                    <a:pt x="34" y="90"/>
                    <a:pt x="36" y="89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92" y="127"/>
                    <a:pt x="92" y="127"/>
                    <a:pt x="92" y="127"/>
                  </a:cubicBezTo>
                  <a:cubicBezTo>
                    <a:pt x="81" y="146"/>
                    <a:pt x="88" y="170"/>
                    <a:pt x="107" y="180"/>
                  </a:cubicBezTo>
                  <a:cubicBezTo>
                    <a:pt x="108" y="180"/>
                    <a:pt x="109" y="181"/>
                    <a:pt x="110" y="181"/>
                  </a:cubicBezTo>
                  <a:cubicBezTo>
                    <a:pt x="110" y="181"/>
                    <a:pt x="110" y="181"/>
                    <a:pt x="109" y="181"/>
                  </a:cubicBezTo>
                  <a:cubicBezTo>
                    <a:pt x="141" y="194"/>
                    <a:pt x="141" y="194"/>
                    <a:pt x="141" y="194"/>
                  </a:cubicBezTo>
                  <a:cubicBezTo>
                    <a:pt x="154" y="198"/>
                    <a:pt x="154" y="198"/>
                    <a:pt x="154" y="198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06" y="242"/>
                    <a:pt x="106" y="256"/>
                    <a:pt x="114" y="265"/>
                  </a:cubicBezTo>
                  <a:cubicBezTo>
                    <a:pt x="120" y="271"/>
                    <a:pt x="127" y="273"/>
                    <a:pt x="134" y="272"/>
                  </a:cubicBezTo>
                  <a:cubicBezTo>
                    <a:pt x="138" y="271"/>
                    <a:pt x="142" y="269"/>
                    <a:pt x="146" y="266"/>
                  </a:cubicBezTo>
                  <a:cubicBezTo>
                    <a:pt x="210" y="206"/>
                    <a:pt x="210" y="206"/>
                    <a:pt x="210" y="206"/>
                  </a:cubicBezTo>
                  <a:cubicBezTo>
                    <a:pt x="216" y="200"/>
                    <a:pt x="219" y="193"/>
                    <a:pt x="217" y="185"/>
                  </a:cubicBezTo>
                  <a:cubicBezTo>
                    <a:pt x="215" y="177"/>
                    <a:pt x="210" y="171"/>
                    <a:pt x="203" y="169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1428750" y="3289300"/>
              <a:ext cx="315912" cy="376237"/>
            </a:xfrm>
            <a:custGeom>
              <a:avLst/>
              <a:gdLst>
                <a:gd name="T0" fmla="*/ 82 w 117"/>
                <a:gd name="T1" fmla="*/ 0 h 140"/>
                <a:gd name="T2" fmla="*/ 7 w 117"/>
                <a:gd name="T3" fmla="*/ 105 h 140"/>
                <a:gd name="T4" fmla="*/ 12 w 117"/>
                <a:gd name="T5" fmla="*/ 135 h 140"/>
                <a:gd name="T6" fmla="*/ 29 w 117"/>
                <a:gd name="T7" fmla="*/ 139 h 140"/>
                <a:gd name="T8" fmla="*/ 43 w 117"/>
                <a:gd name="T9" fmla="*/ 130 h 140"/>
                <a:gd name="T10" fmla="*/ 117 w 117"/>
                <a:gd name="T11" fmla="*/ 26 h 140"/>
                <a:gd name="T12" fmla="*/ 102 w 117"/>
                <a:gd name="T13" fmla="*/ 21 h 140"/>
                <a:gd name="T14" fmla="*/ 82 w 117"/>
                <a:gd name="T1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40">
                  <a:moveTo>
                    <a:pt x="82" y="0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0" y="114"/>
                    <a:pt x="2" y="128"/>
                    <a:pt x="12" y="135"/>
                  </a:cubicBezTo>
                  <a:cubicBezTo>
                    <a:pt x="17" y="139"/>
                    <a:pt x="23" y="140"/>
                    <a:pt x="29" y="139"/>
                  </a:cubicBezTo>
                  <a:cubicBezTo>
                    <a:pt x="35" y="138"/>
                    <a:pt x="40" y="135"/>
                    <a:pt x="43" y="130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2" y="25"/>
                    <a:pt x="107" y="24"/>
                    <a:pt x="102" y="21"/>
                  </a:cubicBezTo>
                  <a:cubicBezTo>
                    <a:pt x="93" y="16"/>
                    <a:pt x="86" y="9"/>
                    <a:pt x="82" y="0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矩形 62"/>
          <p:cNvSpPr/>
          <p:nvPr/>
        </p:nvSpPr>
        <p:spPr>
          <a:xfrm rot="16200000">
            <a:off x="1316792" y="4450835"/>
            <a:ext cx="1046440" cy="307777"/>
          </a:xfrm>
          <a:prstGeom prst="rect">
            <a:avLst/>
          </a:prstGeom>
          <a:effectLst/>
        </p:spPr>
        <p:txBody>
          <a:bodyPr vert="eaVert"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体验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目标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 rot="16200000">
            <a:off x="2351640" y="4052995"/>
            <a:ext cx="1261884" cy="307777"/>
          </a:xfrm>
          <a:prstGeom prst="rect">
            <a:avLst/>
          </a:prstGeom>
          <a:effectLst/>
        </p:spPr>
        <p:txBody>
          <a:bodyPr vert="eaVert"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最终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目标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	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 rot="16200000">
            <a:off x="3632043" y="3439353"/>
            <a:ext cx="1046440" cy="307777"/>
          </a:xfrm>
          <a:prstGeom prst="rect">
            <a:avLst/>
          </a:prstGeom>
          <a:effectLst/>
        </p:spPr>
        <p:txBody>
          <a:bodyPr vert="eaVert"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人生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目标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38792" y="4863704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18478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03</a:t>
            </a:r>
            <a:endParaRPr lang="zh-CN" altLang="en-US" sz="2000" b="1" dirty="0">
              <a:solidFill>
                <a:srgbClr val="18478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786161" y="752491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18478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01</a:t>
            </a:r>
            <a:endParaRPr lang="zh-CN" altLang="en-US" sz="2000" b="1" dirty="0">
              <a:solidFill>
                <a:srgbClr val="18478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811616" y="2760567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18478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02</a:t>
            </a:r>
            <a:endParaRPr lang="zh-CN" altLang="en-US" sz="2000" b="1" dirty="0">
              <a:solidFill>
                <a:srgbClr val="18478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27417" y="436538"/>
            <a:ext cx="381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用户目标的三种类型</a:t>
            </a:r>
          </a:p>
        </p:txBody>
      </p:sp>
    </p:spTree>
    <p:extLst>
      <p:ext uri="{BB962C8B-B14F-4D97-AF65-F5344CB8AC3E}">
        <p14:creationId xmlns:p14="http://schemas.microsoft.com/office/powerpoint/2010/main" val="174721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37" grpId="0" animBg="1"/>
      <p:bldP spid="38" grpId="0" animBg="1"/>
      <p:bldP spid="47" grpId="0" animBg="1"/>
      <p:bldP spid="48" grpId="0" animBg="1"/>
      <p:bldP spid="49" grpId="0" animBg="1"/>
      <p:bldP spid="50" grpId="0" animBg="1"/>
      <p:bldP spid="63" grpId="0"/>
      <p:bldP spid="64" grpId="0"/>
      <p:bldP spid="65" grpId="0"/>
      <p:bldP spid="67" grpId="0"/>
      <p:bldP spid="68" grpId="0"/>
      <p:bldP spid="69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1835674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7800000" scaled="0"/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3503711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7800000" scaled="0"/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5118601"/>
            <a:ext cx="688368" cy="688368"/>
            <a:chOff x="7242071" y="5103361"/>
            <a:chExt cx="688368" cy="688368"/>
          </a:xfrm>
        </p:grpSpPr>
        <p:sp>
          <p:nvSpPr>
            <p:cNvPr id="29" name="椭圆 28"/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7800000" scaled="0"/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52357" y="1907881"/>
            <a:ext cx="4098609" cy="646331"/>
            <a:chOff x="8548024" y="1459078"/>
            <a:chExt cx="3066087" cy="646331"/>
          </a:xfrm>
        </p:grpSpPr>
        <p:sp>
          <p:nvSpPr>
            <p:cNvPr id="32" name="矩形 31"/>
            <p:cNvSpPr/>
            <p:nvPr/>
          </p:nvSpPr>
          <p:spPr>
            <a:xfrm>
              <a:off x="8548025" y="1766855"/>
              <a:ext cx="29678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4" y="1459078"/>
              <a:ext cx="30660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体验目标同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本能</a:t>
              </a:r>
              <a:r>
                <a:rPr lang="zh-CN" altLang="en-US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处理过程相关，即用户想要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感受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什么</a:t>
              </a:r>
              <a:r>
                <a:rPr lang="zh-CN" altLang="en-US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。</a:t>
              </a:r>
              <a:endParaRPr lang="zh-CN" altLang="en-US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4" name="组合 3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52357" y="5197230"/>
            <a:ext cx="4598941" cy="646331"/>
            <a:chOff x="8498914" y="1643744"/>
            <a:chExt cx="2903961" cy="646331"/>
          </a:xfrm>
        </p:grpSpPr>
        <p:sp>
          <p:nvSpPr>
            <p:cNvPr id="35" name="矩形 34"/>
            <p:cNvSpPr/>
            <p:nvPr/>
          </p:nvSpPr>
          <p:spPr>
            <a:xfrm>
              <a:off x="8548025" y="1766855"/>
              <a:ext cx="28548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498914" y="1643744"/>
              <a:ext cx="28548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人生目标同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反思处理过程相关</a:t>
              </a:r>
              <a:r>
                <a:rPr lang="zh-CN" altLang="en-US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，即用户想要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成为什么</a:t>
              </a:r>
              <a:r>
                <a:rPr lang="zh-CN" altLang="en-US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。</a:t>
              </a:r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601466" y="3475464"/>
            <a:ext cx="4756866" cy="646331"/>
            <a:chOff x="8548023" y="1505245"/>
            <a:chExt cx="2854852" cy="646331"/>
          </a:xfrm>
        </p:grpSpPr>
        <p:sp>
          <p:nvSpPr>
            <p:cNvPr id="38" name="矩形 37"/>
            <p:cNvSpPr/>
            <p:nvPr/>
          </p:nvSpPr>
          <p:spPr>
            <a:xfrm>
              <a:off x="8548025" y="1766855"/>
              <a:ext cx="28548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48023" y="1505245"/>
              <a:ext cx="26002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最终目标同行为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处理过程</a:t>
              </a:r>
              <a:r>
                <a:rPr lang="zh-CN" altLang="en-US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相关，即用户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想要做什么</a:t>
              </a:r>
              <a:r>
                <a:rPr lang="zh-CN" altLang="en-US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。</a:t>
              </a:r>
            </a:p>
          </p:txBody>
        </p:sp>
      </p:grpSp>
      <p:grpSp>
        <p:nvGrpSpPr>
          <p:cNvPr id="40" name="组合 3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62977" y="5279546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58111" y="1998511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15159" y="3654932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1727418" y="436538"/>
            <a:ext cx="4207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用户目标是用户的动机</a:t>
            </a:r>
          </a:p>
        </p:txBody>
      </p:sp>
    </p:spTree>
    <p:extLst>
      <p:ext uri="{BB962C8B-B14F-4D97-AF65-F5344CB8AC3E}">
        <p14:creationId xmlns:p14="http://schemas.microsoft.com/office/powerpoint/2010/main" val="26496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5365750" y="1640806"/>
            <a:ext cx="1414463" cy="1225550"/>
          </a:xfrm>
          <a:custGeom>
            <a:avLst/>
            <a:gdLst>
              <a:gd name="T0" fmla="*/ 314 w 375"/>
              <a:gd name="T1" fmla="*/ 326 h 326"/>
              <a:gd name="T2" fmla="*/ 375 w 375"/>
              <a:gd name="T3" fmla="*/ 187 h 326"/>
              <a:gd name="T4" fmla="*/ 188 w 375"/>
              <a:gd name="T5" fmla="*/ 0 h 326"/>
              <a:gd name="T6" fmla="*/ 0 w 375"/>
              <a:gd name="T7" fmla="*/ 187 h 326"/>
              <a:gd name="T8" fmla="*/ 61 w 375"/>
              <a:gd name="T9" fmla="*/ 326 h 326"/>
              <a:gd name="T10" fmla="*/ 188 w 375"/>
              <a:gd name="T11" fmla="*/ 278 h 326"/>
              <a:gd name="T12" fmla="*/ 314 w 375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6">
                <a:moveTo>
                  <a:pt x="314" y="326"/>
                </a:moveTo>
                <a:cubicBezTo>
                  <a:pt x="352" y="292"/>
                  <a:pt x="375" y="243"/>
                  <a:pt x="375" y="187"/>
                </a:cubicBez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7"/>
                </a:cubicBezTo>
                <a:cubicBezTo>
                  <a:pt x="0" y="243"/>
                  <a:pt x="24" y="292"/>
                  <a:pt x="61" y="326"/>
                </a:cubicBezTo>
                <a:cubicBezTo>
                  <a:pt x="95" y="296"/>
                  <a:pt x="139" y="278"/>
                  <a:pt x="188" y="278"/>
                </a:cubicBezTo>
                <a:cubicBezTo>
                  <a:pt x="236" y="278"/>
                  <a:pt x="281" y="296"/>
                  <a:pt x="314" y="326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5365750" y="2866356"/>
            <a:ext cx="1414463" cy="1044575"/>
          </a:xfrm>
          <a:custGeom>
            <a:avLst/>
            <a:gdLst>
              <a:gd name="T0" fmla="*/ 375 w 375"/>
              <a:gd name="T1" fmla="*/ 139 h 278"/>
              <a:gd name="T2" fmla="*/ 314 w 375"/>
              <a:gd name="T3" fmla="*/ 0 h 278"/>
              <a:gd name="T4" fmla="*/ 188 w 375"/>
              <a:gd name="T5" fmla="*/ 49 h 278"/>
              <a:gd name="T6" fmla="*/ 61 w 375"/>
              <a:gd name="T7" fmla="*/ 0 h 278"/>
              <a:gd name="T8" fmla="*/ 0 w 375"/>
              <a:gd name="T9" fmla="*/ 139 h 278"/>
              <a:gd name="T10" fmla="*/ 61 w 375"/>
              <a:gd name="T11" fmla="*/ 278 h 278"/>
              <a:gd name="T12" fmla="*/ 188 w 375"/>
              <a:gd name="T13" fmla="*/ 230 h 278"/>
              <a:gd name="T14" fmla="*/ 314 w 375"/>
              <a:gd name="T15" fmla="*/ 278 h 278"/>
              <a:gd name="T16" fmla="*/ 375 w 375"/>
              <a:gd name="T17" fmla="*/ 139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375" y="139"/>
                </a:move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595938" y="2685381"/>
            <a:ext cx="954088" cy="365125"/>
          </a:xfrm>
          <a:custGeom>
            <a:avLst/>
            <a:gdLst>
              <a:gd name="T0" fmla="*/ 253 w 253"/>
              <a:gd name="T1" fmla="*/ 48 h 97"/>
              <a:gd name="T2" fmla="*/ 127 w 253"/>
              <a:gd name="T3" fmla="*/ 0 h 97"/>
              <a:gd name="T4" fmla="*/ 0 w 253"/>
              <a:gd name="T5" fmla="*/ 48 h 97"/>
              <a:gd name="T6" fmla="*/ 127 w 253"/>
              <a:gd name="T7" fmla="*/ 97 h 97"/>
              <a:gd name="T8" fmla="*/ 253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253" y="48"/>
                </a:move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5365750" y="3910931"/>
            <a:ext cx="1414463" cy="1046162"/>
          </a:xfrm>
          <a:custGeom>
            <a:avLst/>
            <a:gdLst>
              <a:gd name="T0" fmla="*/ 61 w 375"/>
              <a:gd name="T1" fmla="*/ 0 h 278"/>
              <a:gd name="T2" fmla="*/ 0 w 375"/>
              <a:gd name="T3" fmla="*/ 139 h 278"/>
              <a:gd name="T4" fmla="*/ 61 w 375"/>
              <a:gd name="T5" fmla="*/ 278 h 278"/>
              <a:gd name="T6" fmla="*/ 188 w 375"/>
              <a:gd name="T7" fmla="*/ 230 h 278"/>
              <a:gd name="T8" fmla="*/ 314 w 375"/>
              <a:gd name="T9" fmla="*/ 278 h 278"/>
              <a:gd name="T10" fmla="*/ 375 w 375"/>
              <a:gd name="T11" fmla="*/ 139 h 278"/>
              <a:gd name="T12" fmla="*/ 314 w 375"/>
              <a:gd name="T13" fmla="*/ 0 h 278"/>
              <a:gd name="T14" fmla="*/ 188 w 375"/>
              <a:gd name="T15" fmla="*/ 49 h 278"/>
              <a:gd name="T16" fmla="*/ 61 w 375"/>
              <a:gd name="T17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5595938" y="3731543"/>
            <a:ext cx="954088" cy="363537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5365750" y="4957093"/>
            <a:ext cx="1414463" cy="1228725"/>
          </a:xfrm>
          <a:custGeom>
            <a:avLst/>
            <a:gdLst>
              <a:gd name="T0" fmla="*/ 61 w 375"/>
              <a:gd name="T1" fmla="*/ 0 h 327"/>
              <a:gd name="T2" fmla="*/ 0 w 375"/>
              <a:gd name="T3" fmla="*/ 139 h 327"/>
              <a:gd name="T4" fmla="*/ 188 w 375"/>
              <a:gd name="T5" fmla="*/ 327 h 327"/>
              <a:gd name="T6" fmla="*/ 375 w 375"/>
              <a:gd name="T7" fmla="*/ 139 h 327"/>
              <a:gd name="T8" fmla="*/ 314 w 375"/>
              <a:gd name="T9" fmla="*/ 0 h 327"/>
              <a:gd name="T10" fmla="*/ 188 w 375"/>
              <a:gd name="T11" fmla="*/ 49 h 327"/>
              <a:gd name="T12" fmla="*/ 61 w 375"/>
              <a:gd name="T13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7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243"/>
                  <a:pt x="84" y="327"/>
                  <a:pt x="188" y="327"/>
                </a:cubicBezTo>
                <a:cubicBezTo>
                  <a:pt x="291" y="327"/>
                  <a:pt x="375" y="243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5595938" y="4776118"/>
            <a:ext cx="954088" cy="365125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850201" y="2005768"/>
            <a:ext cx="445559" cy="428489"/>
            <a:chOff x="9791183" y="5224434"/>
            <a:chExt cx="645684" cy="620945"/>
          </a:xfr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</p:grpSpPr>
        <p:sp>
          <p:nvSpPr>
            <p:cNvPr id="22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81429" y="4238516"/>
            <a:ext cx="561428" cy="426575"/>
            <a:chOff x="4268086" y="4221191"/>
            <a:chExt cx="509646" cy="387231"/>
          </a:xfrm>
          <a:solidFill>
            <a:srgbClr val="18478F"/>
          </a:solidFill>
        </p:grpSpPr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13472" y="5475272"/>
            <a:ext cx="364772" cy="361011"/>
            <a:chOff x="6967126" y="4092464"/>
            <a:chExt cx="453105" cy="448433"/>
          </a:xfr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</p:grpSpPr>
        <p:sp>
          <p:nvSpPr>
            <p:cNvPr id="32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875340" y="3260152"/>
            <a:ext cx="375609" cy="359225"/>
            <a:chOff x="1004888" y="993775"/>
            <a:chExt cx="2438400" cy="2332038"/>
          </a:xfrm>
          <a:solidFill>
            <a:srgbClr val="18478F"/>
          </a:solidFill>
        </p:grpSpPr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任意多边形 3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551367" y="2315295"/>
            <a:ext cx="33500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商业和组织</a:t>
            </a:r>
            <a:r>
              <a:rPr lang="zh-CN" altLang="en-US" sz="16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目标</a:t>
            </a:r>
            <a:endParaRPr lang="en-US" altLang="zh-CN" sz="16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商业目标包括：</a:t>
            </a:r>
          </a:p>
          <a:p>
            <a:pPr>
              <a:lnSpc>
                <a:spcPct val="200000"/>
              </a:lnSpc>
            </a:pP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增加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利润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提高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市场占有率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留住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现有客户。</a:t>
            </a:r>
          </a:p>
          <a:p>
            <a:pPr>
              <a:lnSpc>
                <a:spcPct val="200000"/>
              </a:lnSpc>
            </a:pP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</a:t>
            </a:r>
            <a:r>
              <a:rPr lang="en-US" altLang="zh-CN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打败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竞争对手。</a:t>
            </a:r>
          </a:p>
          <a:p>
            <a:pPr>
              <a:lnSpc>
                <a:spcPct val="200000"/>
              </a:lnSpc>
            </a:pP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更高效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地使用资源。</a:t>
            </a:r>
          </a:p>
          <a:p>
            <a:pPr>
              <a:lnSpc>
                <a:spcPct val="200000"/>
              </a:lnSpc>
            </a:pP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提供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更多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产品和服务。</a:t>
            </a:r>
          </a:p>
          <a:p>
            <a:pPr>
              <a:lnSpc>
                <a:spcPct val="200000"/>
              </a:lnSpc>
            </a:pP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保证知识产权安全。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36822" y="1420565"/>
            <a:ext cx="3459514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6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客户</a:t>
            </a:r>
            <a:r>
              <a:rPr lang="zh-CN" altLang="en-US" sz="16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目标</a:t>
            </a:r>
            <a:endParaRPr lang="en-US" altLang="zh-CN" sz="16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分为</a:t>
            </a:r>
            <a:r>
              <a:rPr lang="zh-CN" altLang="en-US" sz="11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消费型客户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和</a:t>
            </a:r>
            <a:r>
              <a:rPr lang="zh-CN" altLang="en-US" sz="11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企业型客户</a:t>
            </a:r>
            <a:endParaRPr lang="en-US" altLang="zh-CN" sz="1100" b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消费性产品客户：通常是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父母亲友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，关注的是使用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者是否得 到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安全感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和幸福感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altLang="zh-CN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企业型客户：通常是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信息管理人员或釆购专员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主要关注产品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安全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、维护难易 程度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、定制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难易程度和价格。</a:t>
            </a:r>
            <a:endParaRPr lang="en-US" altLang="zh-CN" sz="11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36822" y="3883121"/>
            <a:ext cx="345951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6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技术</a:t>
            </a:r>
            <a:r>
              <a:rPr lang="zh-CN" altLang="en-US" sz="16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目标</a:t>
            </a:r>
            <a:endParaRPr lang="en-US" altLang="zh-CN" sz="16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技术目标包括如下内容：</a:t>
            </a:r>
          </a:p>
          <a:p>
            <a:pPr algn="r">
              <a:lnSpc>
                <a:spcPct val="200000"/>
              </a:lnSpc>
            </a:pP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能够在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不同浏览器中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运行。</a:t>
            </a:r>
          </a:p>
          <a:p>
            <a:pPr algn="r">
              <a:lnSpc>
                <a:spcPct val="200000"/>
              </a:lnSpc>
            </a:pP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保护数据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完整性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</a:p>
          <a:p>
            <a:pPr algn="r">
              <a:lnSpc>
                <a:spcPct val="200000"/>
              </a:lnSpc>
            </a:pP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提尚应用程序的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执行效率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</a:p>
          <a:p>
            <a:pPr algn="r">
              <a:lnSpc>
                <a:spcPct val="200000"/>
              </a:lnSpc>
            </a:pP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使用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特定幵发语言或库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</a:p>
          <a:p>
            <a:pPr algn="r">
              <a:lnSpc>
                <a:spcPct val="200000"/>
              </a:lnSpc>
            </a:pP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保持跨平台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一致性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937841" y="2190967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049226" y="3229748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937841" y="4334321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非用户目标</a:t>
            </a:r>
          </a:p>
        </p:txBody>
      </p:sp>
    </p:spTree>
    <p:extLst>
      <p:ext uri="{BB962C8B-B14F-4D97-AF65-F5344CB8AC3E}">
        <p14:creationId xmlns:p14="http://schemas.microsoft.com/office/powerpoint/2010/main" val="273262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37" grpId="0"/>
      <p:bldP spid="38" grpId="0"/>
      <p:bldP spid="40" grpId="0"/>
      <p:bldP spid="2" grpId="0" animBg="1"/>
      <p:bldP spid="41" grpId="0" animBg="1"/>
      <p:bldP spid="42" grpId="0" animBg="1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737</Words>
  <Application>Microsoft Office PowerPoint</Application>
  <PresentationFormat>自定义</PresentationFormat>
  <Paragraphs>94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天宇科技</cp:lastModifiedBy>
  <cp:revision>198</cp:revision>
  <dcterms:created xsi:type="dcterms:W3CDTF">2016-06-30T07:01:47Z</dcterms:created>
  <dcterms:modified xsi:type="dcterms:W3CDTF">2018-11-06T03:35:11Z</dcterms:modified>
</cp:coreProperties>
</file>