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97" r:id="rId3"/>
    <p:sldId id="325" r:id="rId4"/>
    <p:sldId id="334" r:id="rId5"/>
    <p:sldId id="337" r:id="rId6"/>
    <p:sldId id="338" r:id="rId7"/>
    <p:sldId id="339" r:id="rId8"/>
    <p:sldId id="336" r:id="rId9"/>
    <p:sldId id="328" r:id="rId10"/>
    <p:sldId id="341" r:id="rId11"/>
    <p:sldId id="327" r:id="rId12"/>
    <p:sldId id="343" r:id="rId13"/>
    <p:sldId id="342" r:id="rId14"/>
    <p:sldId id="344" r:id="rId15"/>
    <p:sldId id="292" r:id="rId16"/>
    <p:sldId id="29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F"/>
    <a:srgbClr val="238DED"/>
    <a:srgbClr val="D4D2D3"/>
    <a:srgbClr val="1FABF1"/>
    <a:srgbClr val="20CDF0"/>
    <a:srgbClr val="277FE9"/>
    <a:srgbClr val="3378DD"/>
    <a:srgbClr val="2165C9"/>
    <a:srgbClr val="DFDDDE"/>
    <a:srgbClr val="CFC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53" autoAdjust="0"/>
  </p:normalViewPr>
  <p:slideViewPr>
    <p:cSldViewPr snapToGrid="0">
      <p:cViewPr varScale="1">
        <p:scale>
          <a:sx n="108" d="100"/>
          <a:sy n="108" d="100"/>
        </p:scale>
        <p:origin x="-78" y="-126"/>
      </p:cViewPr>
      <p:guideLst>
        <p:guide orient="horz" pos="2179"/>
        <p:guide pos="3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E39F-EE86-4AF3-9575-05EC66EB18F9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17AEB-0161-420D-B88D-4603BC716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109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9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05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05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05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05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484376" y="2841530"/>
            <a:ext cx="431025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良好产品行为的基础</a:t>
            </a:r>
            <a:endParaRPr lang="en-US" altLang="zh-CN" sz="32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84376" y="3466350"/>
            <a:ext cx="4497824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第五部分主要介绍了好的</a:t>
            </a:r>
            <a:r>
              <a:rPr lang="zh-CN" altLang="en-US" sz="12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设计价值</a:t>
            </a:r>
            <a:r>
              <a: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lang="zh-CN" altLang="en-US" sz="12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设计原则</a:t>
            </a:r>
            <a:r>
              <a: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和</a:t>
            </a:r>
            <a:r>
              <a:rPr lang="zh-CN" altLang="en-US" sz="12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设计模式</a:t>
            </a:r>
            <a:r>
              <a: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是良好产品行为的基础</a:t>
            </a:r>
            <a:endParaRPr lang="pt-BR" altLang="zh-CN" sz="12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05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0" grpId="0"/>
          <p:bldP spid="21" grpId="0"/>
          <p:bldP spid="14" grpId="0" animBg="1"/>
          <p:bldP spid="16" grpId="0" animBg="1"/>
          <p:bldP spid="17" grpId="0" animBg="1"/>
          <p:bldP spid="18" grpId="0" animBg="1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6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0" grpId="0"/>
          <p:bldP spid="21" grpId="0"/>
          <p:bldP spid="14" grpId="0" animBg="1"/>
          <p:bldP spid="16" grpId="0" animBg="1"/>
          <p:bldP spid="17" grpId="0" animBg="1"/>
          <p:bldP spid="18" grpId="0" animBg="1"/>
          <p:bldP spid="19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48663" y="2215290"/>
            <a:ext cx="2721764" cy="4108670"/>
            <a:chOff x="4648663" y="2215290"/>
            <a:chExt cx="2721764" cy="4108670"/>
          </a:xfrm>
        </p:grpSpPr>
        <p:sp>
          <p:nvSpPr>
            <p:cNvPr id="14" name="任意多边形 13"/>
            <p:cNvSpPr/>
            <p:nvPr/>
          </p:nvSpPr>
          <p:spPr>
            <a:xfrm>
              <a:off x="4648663" y="2215290"/>
              <a:ext cx="2721764" cy="3285383"/>
            </a:xfrm>
            <a:custGeom>
              <a:avLst/>
              <a:gdLst>
                <a:gd name="connsiteX0" fmla="*/ 1195827 w 2382916"/>
                <a:gd name="connsiteY0" fmla="*/ 0 h 2876366"/>
                <a:gd name="connsiteX1" fmla="*/ 1953127 w 2382916"/>
                <a:gd name="connsiteY1" fmla="*/ 2163140 h 2876366"/>
                <a:gd name="connsiteX2" fmla="*/ 1622815 w 2382916"/>
                <a:gd name="connsiteY2" fmla="*/ 2706946 h 2876366"/>
                <a:gd name="connsiteX3" fmla="*/ 1505998 w 2382916"/>
                <a:gd name="connsiteY3" fmla="*/ 2876130 h 2876366"/>
                <a:gd name="connsiteX4" fmla="*/ 893712 w 2382916"/>
                <a:gd name="connsiteY4" fmla="*/ 2876130 h 2876366"/>
                <a:gd name="connsiteX5" fmla="*/ 788979 w 2382916"/>
                <a:gd name="connsiteY5" fmla="*/ 2735143 h 2876366"/>
                <a:gd name="connsiteX6" fmla="*/ 438526 w 2382916"/>
                <a:gd name="connsiteY6" fmla="*/ 2187309 h 2876366"/>
                <a:gd name="connsiteX7" fmla="*/ 1195827 w 2382916"/>
                <a:gd name="connsiteY7" fmla="*/ 0 h 2876366"/>
                <a:gd name="connsiteX8" fmla="*/ 1191458 w 2382916"/>
                <a:gd name="connsiteY8" fmla="*/ 185295 h 2876366"/>
                <a:gd name="connsiteX9" fmla="*/ 194480 w 2382916"/>
                <a:gd name="connsiteY9" fmla="*/ 1182273 h 2876366"/>
                <a:gd name="connsiteX10" fmla="*/ 1191458 w 2382916"/>
                <a:gd name="connsiteY10" fmla="*/ 2179251 h 2876366"/>
                <a:gd name="connsiteX11" fmla="*/ 2188436 w 2382916"/>
                <a:gd name="connsiteY11" fmla="*/ 1182273 h 2876366"/>
                <a:gd name="connsiteX12" fmla="*/ 1191458 w 2382916"/>
                <a:gd name="connsiteY12" fmla="*/ 185295 h 2876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2916" h="2876366">
                  <a:moveTo>
                    <a:pt x="1195827" y="0"/>
                  </a:moveTo>
                  <a:cubicBezTo>
                    <a:pt x="2036376" y="12085"/>
                    <a:pt x="2937349" y="1063442"/>
                    <a:pt x="1953127" y="2163140"/>
                  </a:cubicBezTo>
                  <a:cubicBezTo>
                    <a:pt x="1818853" y="2283986"/>
                    <a:pt x="1616101" y="2513592"/>
                    <a:pt x="1622815" y="2706946"/>
                  </a:cubicBezTo>
                  <a:cubicBezTo>
                    <a:pt x="1632215" y="2815707"/>
                    <a:pt x="1577163" y="2868074"/>
                    <a:pt x="1505998" y="2876130"/>
                  </a:cubicBezTo>
                  <a:lnTo>
                    <a:pt x="893712" y="2876130"/>
                  </a:lnTo>
                  <a:cubicBezTo>
                    <a:pt x="790322" y="2881501"/>
                    <a:pt x="815833" y="2794224"/>
                    <a:pt x="788979" y="2735143"/>
                  </a:cubicBezTo>
                  <a:cubicBezTo>
                    <a:pt x="712442" y="2463912"/>
                    <a:pt x="587570" y="2321582"/>
                    <a:pt x="438526" y="2187309"/>
                  </a:cubicBezTo>
                  <a:cubicBezTo>
                    <a:pt x="-537639" y="1232627"/>
                    <a:pt x="294854" y="12085"/>
                    <a:pt x="1195827" y="0"/>
                  </a:cubicBezTo>
                  <a:close/>
                  <a:moveTo>
                    <a:pt x="1191458" y="185295"/>
                  </a:moveTo>
                  <a:cubicBezTo>
                    <a:pt x="640842" y="185295"/>
                    <a:pt x="194480" y="631657"/>
                    <a:pt x="194480" y="1182273"/>
                  </a:cubicBezTo>
                  <a:cubicBezTo>
                    <a:pt x="194480" y="1732889"/>
                    <a:pt x="640842" y="2179251"/>
                    <a:pt x="1191458" y="2179251"/>
                  </a:cubicBezTo>
                  <a:cubicBezTo>
                    <a:pt x="1742074" y="2179251"/>
                    <a:pt x="2188436" y="1732889"/>
                    <a:pt x="2188436" y="1182273"/>
                  </a:cubicBezTo>
                  <a:cubicBezTo>
                    <a:pt x="2188436" y="631657"/>
                    <a:pt x="1742074" y="185295"/>
                    <a:pt x="1191458" y="18529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649676" y="5624630"/>
              <a:ext cx="760544" cy="69933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559036" y="5546412"/>
              <a:ext cx="920200" cy="556722"/>
            </a:xfrm>
            <a:prstGeom prst="roundRect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4367584" y="1628170"/>
            <a:ext cx="1150042" cy="1396481"/>
          </a:xfrm>
          <a:custGeom>
            <a:avLst/>
            <a:gdLst>
              <a:gd name="connsiteX0" fmla="*/ 1006867 w 1006867"/>
              <a:gd name="connsiteY0" fmla="*/ 955497 h 1222625"/>
              <a:gd name="connsiteX1" fmla="*/ 318498 w 1006867"/>
              <a:gd name="connsiteY1" fmla="*/ 0 h 1222625"/>
              <a:gd name="connsiteX2" fmla="*/ 0 w 1006867"/>
              <a:gd name="connsiteY2" fmla="*/ 380144 h 1222625"/>
              <a:gd name="connsiteX3" fmla="*/ 729465 w 1006867"/>
              <a:gd name="connsiteY3" fmla="*/ 1222625 h 1222625"/>
              <a:gd name="connsiteX4" fmla="*/ 1006867 w 1006867"/>
              <a:gd name="connsiteY4" fmla="*/ 955497 h 122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867" h="1222625">
                <a:moveTo>
                  <a:pt x="1006867" y="955497"/>
                </a:moveTo>
                <a:lnTo>
                  <a:pt x="318498" y="0"/>
                </a:lnTo>
                <a:lnTo>
                  <a:pt x="0" y="380144"/>
                </a:lnTo>
                <a:lnTo>
                  <a:pt x="729465" y="1222625"/>
                </a:lnTo>
                <a:lnTo>
                  <a:pt x="1006867" y="955497"/>
                </a:ln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933384" y="4033872"/>
            <a:ext cx="1525566" cy="1103103"/>
          </a:xfrm>
          <a:custGeom>
            <a:avLst/>
            <a:gdLst>
              <a:gd name="connsiteX0" fmla="*/ 1037690 w 1335640"/>
              <a:gd name="connsiteY0" fmla="*/ 0 h 965771"/>
              <a:gd name="connsiteX1" fmla="*/ 0 w 1335640"/>
              <a:gd name="connsiteY1" fmla="*/ 626724 h 965771"/>
              <a:gd name="connsiteX2" fmla="*/ 339047 w 1335640"/>
              <a:gd name="connsiteY2" fmla="*/ 965771 h 965771"/>
              <a:gd name="connsiteX3" fmla="*/ 1335640 w 1335640"/>
              <a:gd name="connsiteY3" fmla="*/ 267128 h 965771"/>
              <a:gd name="connsiteX4" fmla="*/ 1037690 w 1335640"/>
              <a:gd name="connsiteY4" fmla="*/ 0 h 9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640" h="965771">
                <a:moveTo>
                  <a:pt x="1037690" y="0"/>
                </a:moveTo>
                <a:lnTo>
                  <a:pt x="0" y="626724"/>
                </a:lnTo>
                <a:lnTo>
                  <a:pt x="339047" y="965771"/>
                </a:lnTo>
                <a:lnTo>
                  <a:pt x="1335640" y="267128"/>
                </a:lnTo>
                <a:lnTo>
                  <a:pt x="1037690" y="0"/>
                </a:ln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任意多边形 30"/>
          <p:cNvSpPr/>
          <p:nvPr/>
        </p:nvSpPr>
        <p:spPr>
          <a:xfrm flipH="1">
            <a:off x="6445729" y="1628170"/>
            <a:ext cx="1150042" cy="1396481"/>
          </a:xfrm>
          <a:custGeom>
            <a:avLst/>
            <a:gdLst>
              <a:gd name="connsiteX0" fmla="*/ 1006867 w 1006867"/>
              <a:gd name="connsiteY0" fmla="*/ 955497 h 1222625"/>
              <a:gd name="connsiteX1" fmla="*/ 318498 w 1006867"/>
              <a:gd name="connsiteY1" fmla="*/ 0 h 1222625"/>
              <a:gd name="connsiteX2" fmla="*/ 0 w 1006867"/>
              <a:gd name="connsiteY2" fmla="*/ 380144 h 1222625"/>
              <a:gd name="connsiteX3" fmla="*/ 729465 w 1006867"/>
              <a:gd name="connsiteY3" fmla="*/ 1222625 h 1222625"/>
              <a:gd name="connsiteX4" fmla="*/ 1006867 w 1006867"/>
              <a:gd name="connsiteY4" fmla="*/ 955497 h 122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867" h="1222625">
                <a:moveTo>
                  <a:pt x="1006867" y="955497"/>
                </a:moveTo>
                <a:lnTo>
                  <a:pt x="318498" y="0"/>
                </a:lnTo>
                <a:lnTo>
                  <a:pt x="0" y="380144"/>
                </a:lnTo>
                <a:lnTo>
                  <a:pt x="729465" y="1222625"/>
                </a:lnTo>
                <a:lnTo>
                  <a:pt x="1006867" y="955497"/>
                </a:ln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525485" y="4033872"/>
            <a:ext cx="1525566" cy="1103103"/>
          </a:xfrm>
          <a:custGeom>
            <a:avLst/>
            <a:gdLst>
              <a:gd name="connsiteX0" fmla="*/ 1037690 w 1335640"/>
              <a:gd name="connsiteY0" fmla="*/ 0 h 965771"/>
              <a:gd name="connsiteX1" fmla="*/ 0 w 1335640"/>
              <a:gd name="connsiteY1" fmla="*/ 626724 h 965771"/>
              <a:gd name="connsiteX2" fmla="*/ 339047 w 1335640"/>
              <a:gd name="connsiteY2" fmla="*/ 965771 h 965771"/>
              <a:gd name="connsiteX3" fmla="*/ 1335640 w 1335640"/>
              <a:gd name="connsiteY3" fmla="*/ 267128 h 965771"/>
              <a:gd name="connsiteX4" fmla="*/ 1037690 w 1335640"/>
              <a:gd name="connsiteY4" fmla="*/ 0 h 9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640" h="965771">
                <a:moveTo>
                  <a:pt x="1037690" y="0"/>
                </a:moveTo>
                <a:lnTo>
                  <a:pt x="0" y="626724"/>
                </a:lnTo>
                <a:lnTo>
                  <a:pt x="339047" y="965771"/>
                </a:lnTo>
                <a:lnTo>
                  <a:pt x="1335640" y="267128"/>
                </a:lnTo>
                <a:lnTo>
                  <a:pt x="1037690" y="0"/>
                </a:ln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014041" y="2564757"/>
            <a:ext cx="2006708" cy="2006709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457595" y="3024683"/>
            <a:ext cx="1038747" cy="998951"/>
            <a:chOff x="2607983" y="4241292"/>
            <a:chExt cx="490600" cy="471805"/>
          </a:xfr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</p:grpSpPr>
        <p:sp>
          <p:nvSpPr>
            <p:cNvPr id="36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Freeform 134"/>
            <p:cNvSpPr/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578253" y="2037491"/>
            <a:ext cx="618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0795" y="2030797"/>
            <a:ext cx="618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34981" y="4481267"/>
            <a:ext cx="618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01694" y="4423097"/>
            <a:ext cx="618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595771" y="1522965"/>
            <a:ext cx="3024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大多数</a:t>
            </a:r>
            <a:r>
              <a:rPr lang="zh-CN" alt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的交互设计与视觉设计原则是跨平台的。但是对于类似移动设备和嵌入式系统这样 的产品</a:t>
            </a:r>
            <a:r>
              <a:rPr lang="zh-CN" alt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，由于</a:t>
            </a:r>
            <a:r>
              <a:rPr lang="zh-CN" altLang="en-US" sz="12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屏幕面积</a:t>
            </a:r>
            <a:r>
              <a:rPr lang="zh-CN" alt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lang="zh-CN" altLang="en-US" sz="12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输入方式</a:t>
            </a:r>
            <a:r>
              <a:rPr lang="zh-CN" alt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及</a:t>
            </a:r>
            <a:r>
              <a:rPr lang="zh-CN" altLang="en-US" sz="12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使用情境</a:t>
            </a:r>
            <a:r>
              <a:rPr lang="zh-CN" alt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等因素的制约需要特殊考虑。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178010" y="1813453"/>
            <a:ext cx="312368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交互</a:t>
            </a:r>
            <a:r>
              <a:rPr lang="zh-CN" alt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设计原则是关于</a:t>
            </a:r>
            <a:r>
              <a:rPr lang="zh-CN" altLang="en-US" sz="11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行为</a:t>
            </a:r>
            <a:r>
              <a:rPr lang="zh-CN" alt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lang="zh-CN" altLang="en-US" sz="11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形式</a:t>
            </a:r>
            <a:r>
              <a:rPr lang="zh-CN" alt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与</a:t>
            </a:r>
            <a:r>
              <a:rPr lang="zh-CN" altLang="en-US" sz="11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内容</a:t>
            </a:r>
            <a:r>
              <a:rPr lang="zh-CN" alt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的普遍适用法则，促使产品行为支持用户目标与</a:t>
            </a:r>
            <a:r>
              <a:rPr lang="zh-CN" alt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需求</a:t>
            </a:r>
            <a:r>
              <a:rPr lang="zh-CN" alt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，</a:t>
            </a:r>
            <a:r>
              <a:rPr lang="zh-CN" alt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创建</a:t>
            </a:r>
            <a:r>
              <a:rPr lang="zh-CN" alt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积极的用户体验</a:t>
            </a:r>
            <a:r>
              <a:rPr lang="zh-CN" alt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201639" y="4272210"/>
            <a:ext cx="30248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游戏和其他类似娱乐产品则需要在某种程度上以</a:t>
            </a:r>
            <a:r>
              <a:rPr lang="zh-CN" altLang="en-US" sz="12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不同的方式</a:t>
            </a:r>
            <a:r>
              <a:rPr lang="zh-CN" alt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降低工作负荷，而不是简单地 减少</a:t>
            </a:r>
            <a:r>
              <a:rPr lang="zh-CN" alt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工作量。</a:t>
            </a:r>
            <a:endParaRPr lang="en-US" altLang="zh-CN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他们</a:t>
            </a:r>
            <a:r>
              <a:rPr lang="zh-CN" alt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可以要求用户完成一定量的工作然后给予</a:t>
            </a:r>
            <a:r>
              <a:rPr lang="zh-CN" altLang="en-US" sz="12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相应奖励</a:t>
            </a:r>
            <a:r>
              <a:rPr lang="zh-CN" alt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lang="en-US" altLang="zh-CN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当然</a:t>
            </a:r>
            <a:r>
              <a:rPr lang="zh-CN" alt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，过多的任务或者太少的奖励都有可能使游戏</a:t>
            </a:r>
            <a:r>
              <a:rPr lang="zh-CN" altLang="en-US" sz="12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变得 乏味</a:t>
            </a:r>
            <a:r>
              <a:rPr lang="zh-CN" alt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。此类交互设计需要把握得当。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09700" y="4737898"/>
            <a:ext cx="3123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</a:t>
            </a:r>
            <a:r>
              <a:rPr lang="zh-CN" alt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原则的主要目的之一就是</a:t>
            </a:r>
            <a:r>
              <a:rPr lang="zh-CN" altLang="en-US" sz="12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优化用户的产品体验</a:t>
            </a:r>
            <a:r>
              <a:rPr lang="zh-CN" alt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。对于生产工具和其他非娱乐导向的产 品而言</a:t>
            </a:r>
            <a:r>
              <a:rPr lang="zh-CN" alt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，这</a:t>
            </a:r>
            <a:r>
              <a:rPr lang="zh-CN" alt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意味着将工作负荷降至最低 </a:t>
            </a:r>
            <a:r>
              <a:rPr lang="zh-CN" alt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r>
              <a:rPr lang="en-US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设计原则概述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4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c-mock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37" y="1981200"/>
            <a:ext cx="5365933" cy="402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grpSp>
        <p:nvGrpSpPr>
          <p:cNvPr id="32" name="组合 3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8002680" y="804023"/>
            <a:ext cx="3831766" cy="615554"/>
            <a:chOff x="8548025" y="1459078"/>
            <a:chExt cx="2967866" cy="615554"/>
          </a:xfrm>
        </p:grpSpPr>
        <p:sp>
          <p:nvSpPr>
            <p:cNvPr id="33" name="矩形 32"/>
            <p:cNvSpPr/>
            <p:nvPr/>
          </p:nvSpPr>
          <p:spPr>
            <a:xfrm>
              <a:off x="8548025" y="1766855"/>
              <a:ext cx="2967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548025" y="1459078"/>
              <a:ext cx="15892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Segoe UI Semilight" panose="020B0402040204020203" pitchFamily="34" charset="0"/>
                </a:rPr>
                <a:t>节省新项目的设计时间和精力。</a:t>
              </a:r>
              <a:endParaRPr lang="zh-CN" sz="1400" b="1" dirty="0">
                <a:solidFill>
                  <a:srgbClr val="18478F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8108188" y="5641578"/>
            <a:ext cx="15892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帮助设计师成长。</a:t>
            </a:r>
            <a:endParaRPr lang="en-US" altLang="zh-CN" sz="1400" b="1" dirty="0">
              <a:solidFill>
                <a:srgbClr val="18478F"/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02911" y="3961570"/>
            <a:ext cx="1589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rPr>
              <a:t>促进设计师与程序员的沟通。</a:t>
            </a:r>
            <a:endParaRPr lang="zh-CN" altLang="en-US" sz="1400" b="1" dirty="0">
              <a:solidFill>
                <a:srgbClr val="18478F"/>
              </a:solidFill>
              <a:latin typeface="微软雅黑" panose="020B0503020204020204" pitchFamily="34" charset="-122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grpSp>
        <p:nvGrpSpPr>
          <p:cNvPr id="58" name="组合 5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8108188" y="2327287"/>
            <a:ext cx="2967866" cy="615554"/>
            <a:chOff x="8548025" y="1459078"/>
            <a:chExt cx="2967866" cy="615554"/>
          </a:xfrm>
        </p:grpSpPr>
        <p:sp>
          <p:nvSpPr>
            <p:cNvPr id="59" name="矩形 58"/>
            <p:cNvSpPr/>
            <p:nvPr/>
          </p:nvSpPr>
          <p:spPr>
            <a:xfrm>
              <a:off x="8548025" y="1766855"/>
              <a:ext cx="29678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548025" y="1459078"/>
              <a:ext cx="15892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提高设计方案的质量。</a:t>
              </a:r>
              <a:endParaRPr lang="en-US" altLang="zh-CN" sz="14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75" y="2261040"/>
            <a:ext cx="3923787" cy="26158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左大括号 1"/>
          <p:cNvSpPr/>
          <p:nvPr/>
        </p:nvSpPr>
        <p:spPr>
          <a:xfrm>
            <a:off x="6828092" y="893766"/>
            <a:ext cx="1174588" cy="5225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设计模式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3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519979" y="2803124"/>
            <a:ext cx="335007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结构</a:t>
            </a:r>
            <a:r>
              <a:rPr lang="zh-CN" altLang="en-US" sz="14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模式</a:t>
            </a:r>
            <a:endParaRPr lang="en-US" altLang="zh-CN" sz="1400" b="1" dirty="0" smtClean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结构模式解答如何在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屏幕上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安排信息和功能元素之类的问题。尤其是随着 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ios 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和安卓等移 动用户</a:t>
            </a:r>
          </a:p>
          <a:p>
            <a:pPr>
              <a:lnSpc>
                <a:spcPct val="200000"/>
              </a:lnSpc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界面和平台的广泛使用，结构模式越来越多地被记录下来。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465258" y="1293983"/>
            <a:ext cx="345951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定位</a:t>
            </a:r>
            <a:r>
              <a:rPr lang="zh-CN" altLang="en-US" sz="14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模式</a:t>
            </a:r>
            <a:endParaRPr lang="en-US" altLang="zh-CN" sz="1400" b="1" dirty="0" smtClean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应用于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概念层面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，帮助界定产品对于用户的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整体定位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。定位模式的实例之一就是 “ 暂态 ” ，</a:t>
            </a:r>
          </a:p>
          <a:p>
            <a:pPr>
              <a:lnSpc>
                <a:spcPct val="200000"/>
              </a:lnSpc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即使用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很短的时间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服务于一个在别处实现的高级目标。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519979" y="4574338"/>
            <a:ext cx="345951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行为模式</a:t>
            </a:r>
            <a:endParaRPr lang="en-US" altLang="zh-CN" sz="1400" b="1" dirty="0" smtClean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行为模式旨在解决功能或数据元素的具体</a:t>
            </a:r>
            <a:r>
              <a:rPr lang="zh-CN" altLang="en-US" sz="11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交互问题</a:t>
            </a: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，大多数人所说的器件行为即属于此。 还有很</a:t>
            </a:r>
          </a:p>
          <a:p>
            <a:pPr>
              <a:lnSpc>
                <a:spcPct val="200000"/>
              </a:lnSpc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多类似的低层次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模式。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5400000">
            <a:off x="2156639" y="1283567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-1" fmla="*/ 0 w 980075"/>
              <a:gd name="connsiteY0-2" fmla="*/ 417065 h 1447659"/>
              <a:gd name="connsiteX1-3" fmla="*/ 378895 w 980075"/>
              <a:gd name="connsiteY1-4" fmla="*/ 38170 h 1447659"/>
              <a:gd name="connsiteX2-5" fmla="*/ 601180 w 980075"/>
              <a:gd name="connsiteY2-6" fmla="*/ 38170 h 1447659"/>
              <a:gd name="connsiteX3-7" fmla="*/ 980075 w 980075"/>
              <a:gd name="connsiteY3-8" fmla="*/ 417065 h 1447659"/>
              <a:gd name="connsiteX4-9" fmla="*/ 980075 w 980075"/>
              <a:gd name="connsiteY4-10" fmla="*/ 1447659 h 1447659"/>
              <a:gd name="connsiteX5-11" fmla="*/ 5051 w 980075"/>
              <a:gd name="connsiteY5-12" fmla="*/ 1447659 h 1447659"/>
              <a:gd name="connsiteX6-13" fmla="*/ 0 w 980075"/>
              <a:gd name="connsiteY6-14" fmla="*/ 417065 h 1447659"/>
              <a:gd name="connsiteX0-15" fmla="*/ 0 w 980075"/>
              <a:gd name="connsiteY0-16" fmla="*/ 437760 h 1468354"/>
              <a:gd name="connsiteX1-17" fmla="*/ 378895 w 980075"/>
              <a:gd name="connsiteY1-18" fmla="*/ 58865 h 1468354"/>
              <a:gd name="connsiteX2-19" fmla="*/ 601180 w 980075"/>
              <a:gd name="connsiteY2-20" fmla="*/ 58865 h 1468354"/>
              <a:gd name="connsiteX3-21" fmla="*/ 980075 w 980075"/>
              <a:gd name="connsiteY3-22" fmla="*/ 437760 h 1468354"/>
              <a:gd name="connsiteX4-23" fmla="*/ 980075 w 980075"/>
              <a:gd name="connsiteY4-24" fmla="*/ 1468354 h 1468354"/>
              <a:gd name="connsiteX5-25" fmla="*/ 5051 w 980075"/>
              <a:gd name="connsiteY5-26" fmla="*/ 1468354 h 1468354"/>
              <a:gd name="connsiteX6-27" fmla="*/ 0 w 980075"/>
              <a:gd name="connsiteY6-28" fmla="*/ 437760 h 1468354"/>
              <a:gd name="connsiteX0-29" fmla="*/ 0 w 980075"/>
              <a:gd name="connsiteY0-30" fmla="*/ 439753 h 1470347"/>
              <a:gd name="connsiteX1-31" fmla="*/ 378895 w 980075"/>
              <a:gd name="connsiteY1-32" fmla="*/ 60858 h 1470347"/>
              <a:gd name="connsiteX2-33" fmla="*/ 601180 w 980075"/>
              <a:gd name="connsiteY2-34" fmla="*/ 60858 h 1470347"/>
              <a:gd name="connsiteX3-35" fmla="*/ 980075 w 980075"/>
              <a:gd name="connsiteY3-36" fmla="*/ 439753 h 1470347"/>
              <a:gd name="connsiteX4-37" fmla="*/ 980075 w 980075"/>
              <a:gd name="connsiteY4-38" fmla="*/ 1470347 h 1470347"/>
              <a:gd name="connsiteX5-39" fmla="*/ 5051 w 980075"/>
              <a:gd name="connsiteY5-40" fmla="*/ 1470347 h 1470347"/>
              <a:gd name="connsiteX6-41" fmla="*/ 0 w 980075"/>
              <a:gd name="connsiteY6-42" fmla="*/ 439753 h 1470347"/>
              <a:gd name="connsiteX0-43" fmla="*/ 0 w 980075"/>
              <a:gd name="connsiteY0-44" fmla="*/ 445215 h 1475809"/>
              <a:gd name="connsiteX1-45" fmla="*/ 378895 w 980075"/>
              <a:gd name="connsiteY1-46" fmla="*/ 66320 h 1475809"/>
              <a:gd name="connsiteX2-47" fmla="*/ 601180 w 980075"/>
              <a:gd name="connsiteY2-48" fmla="*/ 66320 h 1475809"/>
              <a:gd name="connsiteX3-49" fmla="*/ 980075 w 980075"/>
              <a:gd name="connsiteY3-50" fmla="*/ 445215 h 1475809"/>
              <a:gd name="connsiteX4-51" fmla="*/ 980075 w 980075"/>
              <a:gd name="connsiteY4-52" fmla="*/ 1475809 h 1475809"/>
              <a:gd name="connsiteX5-53" fmla="*/ 5051 w 980075"/>
              <a:gd name="connsiteY5-54" fmla="*/ 1475809 h 1475809"/>
              <a:gd name="connsiteX6-55" fmla="*/ 0 w 980075"/>
              <a:gd name="connsiteY6-56" fmla="*/ 445215 h 14758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5400000">
            <a:off x="1256289" y="1568592"/>
            <a:ext cx="1115632" cy="11098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2615293" y="1760177"/>
            <a:ext cx="434666" cy="744569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任意多边形 51"/>
          <p:cNvSpPr/>
          <p:nvPr/>
        </p:nvSpPr>
        <p:spPr>
          <a:xfrm rot="5400000">
            <a:off x="2156639" y="2809547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-1" fmla="*/ 0 w 980075"/>
              <a:gd name="connsiteY0-2" fmla="*/ 417065 h 1447659"/>
              <a:gd name="connsiteX1-3" fmla="*/ 378895 w 980075"/>
              <a:gd name="connsiteY1-4" fmla="*/ 38170 h 1447659"/>
              <a:gd name="connsiteX2-5" fmla="*/ 601180 w 980075"/>
              <a:gd name="connsiteY2-6" fmla="*/ 38170 h 1447659"/>
              <a:gd name="connsiteX3-7" fmla="*/ 980075 w 980075"/>
              <a:gd name="connsiteY3-8" fmla="*/ 417065 h 1447659"/>
              <a:gd name="connsiteX4-9" fmla="*/ 980075 w 980075"/>
              <a:gd name="connsiteY4-10" fmla="*/ 1447659 h 1447659"/>
              <a:gd name="connsiteX5-11" fmla="*/ 5051 w 980075"/>
              <a:gd name="connsiteY5-12" fmla="*/ 1447659 h 1447659"/>
              <a:gd name="connsiteX6-13" fmla="*/ 0 w 980075"/>
              <a:gd name="connsiteY6-14" fmla="*/ 417065 h 1447659"/>
              <a:gd name="connsiteX0-15" fmla="*/ 0 w 980075"/>
              <a:gd name="connsiteY0-16" fmla="*/ 437760 h 1468354"/>
              <a:gd name="connsiteX1-17" fmla="*/ 378895 w 980075"/>
              <a:gd name="connsiteY1-18" fmla="*/ 58865 h 1468354"/>
              <a:gd name="connsiteX2-19" fmla="*/ 601180 w 980075"/>
              <a:gd name="connsiteY2-20" fmla="*/ 58865 h 1468354"/>
              <a:gd name="connsiteX3-21" fmla="*/ 980075 w 980075"/>
              <a:gd name="connsiteY3-22" fmla="*/ 437760 h 1468354"/>
              <a:gd name="connsiteX4-23" fmla="*/ 980075 w 980075"/>
              <a:gd name="connsiteY4-24" fmla="*/ 1468354 h 1468354"/>
              <a:gd name="connsiteX5-25" fmla="*/ 5051 w 980075"/>
              <a:gd name="connsiteY5-26" fmla="*/ 1468354 h 1468354"/>
              <a:gd name="connsiteX6-27" fmla="*/ 0 w 980075"/>
              <a:gd name="connsiteY6-28" fmla="*/ 437760 h 1468354"/>
              <a:gd name="connsiteX0-29" fmla="*/ 0 w 980075"/>
              <a:gd name="connsiteY0-30" fmla="*/ 439753 h 1470347"/>
              <a:gd name="connsiteX1-31" fmla="*/ 378895 w 980075"/>
              <a:gd name="connsiteY1-32" fmla="*/ 60858 h 1470347"/>
              <a:gd name="connsiteX2-33" fmla="*/ 601180 w 980075"/>
              <a:gd name="connsiteY2-34" fmla="*/ 60858 h 1470347"/>
              <a:gd name="connsiteX3-35" fmla="*/ 980075 w 980075"/>
              <a:gd name="connsiteY3-36" fmla="*/ 439753 h 1470347"/>
              <a:gd name="connsiteX4-37" fmla="*/ 980075 w 980075"/>
              <a:gd name="connsiteY4-38" fmla="*/ 1470347 h 1470347"/>
              <a:gd name="connsiteX5-39" fmla="*/ 5051 w 980075"/>
              <a:gd name="connsiteY5-40" fmla="*/ 1470347 h 1470347"/>
              <a:gd name="connsiteX6-41" fmla="*/ 0 w 980075"/>
              <a:gd name="connsiteY6-42" fmla="*/ 439753 h 1470347"/>
              <a:gd name="connsiteX0-43" fmla="*/ 0 w 980075"/>
              <a:gd name="connsiteY0-44" fmla="*/ 445215 h 1475809"/>
              <a:gd name="connsiteX1-45" fmla="*/ 378895 w 980075"/>
              <a:gd name="connsiteY1-46" fmla="*/ 66320 h 1475809"/>
              <a:gd name="connsiteX2-47" fmla="*/ 601180 w 980075"/>
              <a:gd name="connsiteY2-48" fmla="*/ 66320 h 1475809"/>
              <a:gd name="connsiteX3-49" fmla="*/ 980075 w 980075"/>
              <a:gd name="connsiteY3-50" fmla="*/ 445215 h 1475809"/>
              <a:gd name="connsiteX4-51" fmla="*/ 980075 w 980075"/>
              <a:gd name="connsiteY4-52" fmla="*/ 1475809 h 1475809"/>
              <a:gd name="connsiteX5-53" fmla="*/ 5051 w 980075"/>
              <a:gd name="connsiteY5-54" fmla="*/ 1475809 h 1475809"/>
              <a:gd name="connsiteX6-55" fmla="*/ 0 w 980075"/>
              <a:gd name="connsiteY6-56" fmla="*/ 445215 h 14758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5400000">
            <a:off x="1256289" y="3094572"/>
            <a:ext cx="1115632" cy="11098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2156639" y="4313879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-1" fmla="*/ 0 w 980075"/>
              <a:gd name="connsiteY0-2" fmla="*/ 417065 h 1447659"/>
              <a:gd name="connsiteX1-3" fmla="*/ 378895 w 980075"/>
              <a:gd name="connsiteY1-4" fmla="*/ 38170 h 1447659"/>
              <a:gd name="connsiteX2-5" fmla="*/ 601180 w 980075"/>
              <a:gd name="connsiteY2-6" fmla="*/ 38170 h 1447659"/>
              <a:gd name="connsiteX3-7" fmla="*/ 980075 w 980075"/>
              <a:gd name="connsiteY3-8" fmla="*/ 417065 h 1447659"/>
              <a:gd name="connsiteX4-9" fmla="*/ 980075 w 980075"/>
              <a:gd name="connsiteY4-10" fmla="*/ 1447659 h 1447659"/>
              <a:gd name="connsiteX5-11" fmla="*/ 5051 w 980075"/>
              <a:gd name="connsiteY5-12" fmla="*/ 1447659 h 1447659"/>
              <a:gd name="connsiteX6-13" fmla="*/ 0 w 980075"/>
              <a:gd name="connsiteY6-14" fmla="*/ 417065 h 1447659"/>
              <a:gd name="connsiteX0-15" fmla="*/ 0 w 980075"/>
              <a:gd name="connsiteY0-16" fmla="*/ 437760 h 1468354"/>
              <a:gd name="connsiteX1-17" fmla="*/ 378895 w 980075"/>
              <a:gd name="connsiteY1-18" fmla="*/ 58865 h 1468354"/>
              <a:gd name="connsiteX2-19" fmla="*/ 601180 w 980075"/>
              <a:gd name="connsiteY2-20" fmla="*/ 58865 h 1468354"/>
              <a:gd name="connsiteX3-21" fmla="*/ 980075 w 980075"/>
              <a:gd name="connsiteY3-22" fmla="*/ 437760 h 1468354"/>
              <a:gd name="connsiteX4-23" fmla="*/ 980075 w 980075"/>
              <a:gd name="connsiteY4-24" fmla="*/ 1468354 h 1468354"/>
              <a:gd name="connsiteX5-25" fmla="*/ 5051 w 980075"/>
              <a:gd name="connsiteY5-26" fmla="*/ 1468354 h 1468354"/>
              <a:gd name="connsiteX6-27" fmla="*/ 0 w 980075"/>
              <a:gd name="connsiteY6-28" fmla="*/ 437760 h 1468354"/>
              <a:gd name="connsiteX0-29" fmla="*/ 0 w 980075"/>
              <a:gd name="connsiteY0-30" fmla="*/ 439753 h 1470347"/>
              <a:gd name="connsiteX1-31" fmla="*/ 378895 w 980075"/>
              <a:gd name="connsiteY1-32" fmla="*/ 60858 h 1470347"/>
              <a:gd name="connsiteX2-33" fmla="*/ 601180 w 980075"/>
              <a:gd name="connsiteY2-34" fmla="*/ 60858 h 1470347"/>
              <a:gd name="connsiteX3-35" fmla="*/ 980075 w 980075"/>
              <a:gd name="connsiteY3-36" fmla="*/ 439753 h 1470347"/>
              <a:gd name="connsiteX4-37" fmla="*/ 980075 w 980075"/>
              <a:gd name="connsiteY4-38" fmla="*/ 1470347 h 1470347"/>
              <a:gd name="connsiteX5-39" fmla="*/ 5051 w 980075"/>
              <a:gd name="connsiteY5-40" fmla="*/ 1470347 h 1470347"/>
              <a:gd name="connsiteX6-41" fmla="*/ 0 w 980075"/>
              <a:gd name="connsiteY6-42" fmla="*/ 439753 h 1470347"/>
              <a:gd name="connsiteX0-43" fmla="*/ 0 w 980075"/>
              <a:gd name="connsiteY0-44" fmla="*/ 445215 h 1475809"/>
              <a:gd name="connsiteX1-45" fmla="*/ 378895 w 980075"/>
              <a:gd name="connsiteY1-46" fmla="*/ 66320 h 1475809"/>
              <a:gd name="connsiteX2-47" fmla="*/ 601180 w 980075"/>
              <a:gd name="connsiteY2-48" fmla="*/ 66320 h 1475809"/>
              <a:gd name="connsiteX3-49" fmla="*/ 980075 w 980075"/>
              <a:gd name="connsiteY3-50" fmla="*/ 445215 h 1475809"/>
              <a:gd name="connsiteX4-51" fmla="*/ 980075 w 980075"/>
              <a:gd name="connsiteY4-52" fmla="*/ 1475809 h 1475809"/>
              <a:gd name="connsiteX5-53" fmla="*/ 5051 w 980075"/>
              <a:gd name="connsiteY5-54" fmla="*/ 1475809 h 1475809"/>
              <a:gd name="connsiteX6-55" fmla="*/ 0 w 980075"/>
              <a:gd name="connsiteY6-56" fmla="*/ 445215 h 14758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rot="5400000">
            <a:off x="1256289" y="4598904"/>
            <a:ext cx="1115632" cy="11098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552907" y="3306590"/>
            <a:ext cx="497052" cy="736524"/>
            <a:chOff x="1788810" y="2276744"/>
            <a:chExt cx="392113" cy="581026"/>
          </a:xfrm>
          <a:solidFill>
            <a:schemeClr val="bg1"/>
          </a:solidFill>
          <a:effectLst/>
        </p:grpSpPr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Freeform 10"/>
            <p:cNvSpPr/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Freeform 11"/>
            <p:cNvSpPr/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19"/>
          <p:cNvSpPr>
            <a:spLocks noEditPoints="1"/>
          </p:cNvSpPr>
          <p:nvPr/>
        </p:nvSpPr>
        <p:spPr bwMode="auto">
          <a:xfrm>
            <a:off x="2615293" y="4847019"/>
            <a:ext cx="612826" cy="613652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设计模式的类型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 tmFilter="0,0; .5, 1; 1, 1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/>
          <p:bldP spid="49" grpId="0"/>
          <p:bldP spid="51" grpId="0"/>
          <p:bldP spid="29" grpId="0" animBg="1"/>
          <p:bldP spid="31" grpId="0" animBg="1"/>
          <p:bldP spid="33" grpId="0" animBg="1"/>
          <p:bldP spid="52" grpId="0" animBg="1"/>
          <p:bldP spid="53" grpId="0" animBg="1"/>
          <p:bldP spid="55" grpId="0" animBg="1"/>
          <p:bldP spid="56" grpId="0" animBg="1"/>
          <p:bldP spid="44" grpId="0" animBg="1"/>
          <p:bldP spid="5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 tmFilter="0,0; .5, 1; 1, 1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/>
          <p:bldP spid="49" grpId="0"/>
          <p:bldP spid="51" grpId="0"/>
          <p:bldP spid="29" grpId="0" animBg="1"/>
          <p:bldP spid="31" grpId="0" animBg="1"/>
          <p:bldP spid="33" grpId="0" animBg="1"/>
          <p:bldP spid="52" grpId="0" animBg="1"/>
          <p:bldP spid="53" grpId="0" animBg="1"/>
          <p:bldP spid="55" grpId="0" animBg="1"/>
          <p:bldP spid="56" grpId="0" animBg="1"/>
          <p:bldP spid="44" grpId="0" animBg="1"/>
          <p:bldP spid="58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dell\Desktop\图片\y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40" y="1318260"/>
            <a:ext cx="8844979" cy="49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结构模式示例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4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1835674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7800000" scaled="0"/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601468" y="1753993"/>
            <a:ext cx="3357372" cy="1877437"/>
            <a:chOff x="8548025" y="1459078"/>
            <a:chExt cx="2967866" cy="1877437"/>
          </a:xfrm>
        </p:grpSpPr>
        <p:sp>
          <p:nvSpPr>
            <p:cNvPr id="32" name="矩形 31"/>
            <p:cNvSpPr/>
            <p:nvPr/>
          </p:nvSpPr>
          <p:spPr>
            <a:xfrm>
              <a:off x="8548025" y="1766855"/>
              <a:ext cx="296786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以 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安卓手机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App 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作为实例，可以向左策划出现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左侧抽屉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界面。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这一功能在 </a:t>
              </a:r>
              <a:r>
                <a: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IOS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和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安卓系统的许多应用中都很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常见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。通常左侧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抽屉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包含手机应用的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主要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导航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。</a:t>
              </a:r>
              <a:endPara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  <a:p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是行为模式的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典型例子</a:t>
              </a:r>
              <a:endPara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5" y="1459078"/>
              <a:ext cx="15105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手机交互例子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pic>
        <p:nvPicPr>
          <p:cNvPr id="13" name="H0009(S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1389" y="1594421"/>
            <a:ext cx="5123298" cy="526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027" name="Picture 3" descr="C:\Users\dell\AppData\Local\Temp\1541428538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38" y="1998511"/>
            <a:ext cx="1895080" cy="328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矩形 52"/>
          <p:cNvSpPr/>
          <p:nvPr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行为模式示例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3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285692" y="1942946"/>
            <a:ext cx="1272313" cy="1257421"/>
          </a:xfrm>
          <a:custGeom>
            <a:avLst/>
            <a:gdLst>
              <a:gd name="connsiteX0" fmla="*/ 1170878 w 1176453"/>
              <a:gd name="connsiteY0" fmla="*/ 741556 h 1143000"/>
              <a:gd name="connsiteX1" fmla="*/ 585439 w 1176453"/>
              <a:gd name="connsiteY1" fmla="*/ 0 h 1143000"/>
              <a:gd name="connsiteX2" fmla="*/ 390292 w 1176453"/>
              <a:gd name="connsiteY2" fmla="*/ 22302 h 1143000"/>
              <a:gd name="connsiteX3" fmla="*/ 0 w 1176453"/>
              <a:gd name="connsiteY3" fmla="*/ 998034 h 1143000"/>
              <a:gd name="connsiteX4" fmla="*/ 117087 w 1176453"/>
              <a:gd name="connsiteY4" fmla="*/ 1143000 h 1143000"/>
              <a:gd name="connsiteX5" fmla="*/ 1020336 w 1176453"/>
              <a:gd name="connsiteY5" fmla="*/ 1143000 h 1143000"/>
              <a:gd name="connsiteX6" fmla="*/ 1137424 w 1176453"/>
              <a:gd name="connsiteY6" fmla="*/ 1042639 h 1143000"/>
              <a:gd name="connsiteX7" fmla="*/ 1176453 w 1176453"/>
              <a:gd name="connsiteY7" fmla="*/ 841917 h 1143000"/>
              <a:gd name="connsiteX8" fmla="*/ 1170878 w 1176453"/>
              <a:gd name="connsiteY8" fmla="*/ 741556 h 1143000"/>
              <a:gd name="connsiteX0-1" fmla="*/ 1170878 w 1176453"/>
              <a:gd name="connsiteY0-2" fmla="*/ 741556 h 1143000"/>
              <a:gd name="connsiteX1-3" fmla="*/ 585439 w 1176453"/>
              <a:gd name="connsiteY1-4" fmla="*/ 0 h 1143000"/>
              <a:gd name="connsiteX2-5" fmla="*/ 390292 w 1176453"/>
              <a:gd name="connsiteY2-6" fmla="*/ 22302 h 1143000"/>
              <a:gd name="connsiteX3-7" fmla="*/ 0 w 1176453"/>
              <a:gd name="connsiteY3-8" fmla="*/ 998034 h 1143000"/>
              <a:gd name="connsiteX4-9" fmla="*/ 117087 w 1176453"/>
              <a:gd name="connsiteY4-10" fmla="*/ 1143000 h 1143000"/>
              <a:gd name="connsiteX5-11" fmla="*/ 1020336 w 1176453"/>
              <a:gd name="connsiteY5-12" fmla="*/ 1143000 h 1143000"/>
              <a:gd name="connsiteX6-13" fmla="*/ 1137424 w 1176453"/>
              <a:gd name="connsiteY6-14" fmla="*/ 1042639 h 1143000"/>
              <a:gd name="connsiteX7-15" fmla="*/ 1176453 w 1176453"/>
              <a:gd name="connsiteY7-16" fmla="*/ 841917 h 1143000"/>
              <a:gd name="connsiteX8-17" fmla="*/ 1170878 w 1176453"/>
              <a:gd name="connsiteY8-18" fmla="*/ 741556 h 1143000"/>
              <a:gd name="connsiteX0-19" fmla="*/ 1170878 w 1176453"/>
              <a:gd name="connsiteY0-20" fmla="*/ 741556 h 1143000"/>
              <a:gd name="connsiteX1-21" fmla="*/ 585439 w 1176453"/>
              <a:gd name="connsiteY1-22" fmla="*/ 0 h 1143000"/>
              <a:gd name="connsiteX2-23" fmla="*/ 390292 w 1176453"/>
              <a:gd name="connsiteY2-24" fmla="*/ 22302 h 1143000"/>
              <a:gd name="connsiteX3-25" fmla="*/ 0 w 1176453"/>
              <a:gd name="connsiteY3-26" fmla="*/ 998034 h 1143000"/>
              <a:gd name="connsiteX4-27" fmla="*/ 117087 w 1176453"/>
              <a:gd name="connsiteY4-28" fmla="*/ 1143000 h 1143000"/>
              <a:gd name="connsiteX5-29" fmla="*/ 1020336 w 1176453"/>
              <a:gd name="connsiteY5-30" fmla="*/ 1143000 h 1143000"/>
              <a:gd name="connsiteX6-31" fmla="*/ 1137424 w 1176453"/>
              <a:gd name="connsiteY6-32" fmla="*/ 1042639 h 1143000"/>
              <a:gd name="connsiteX7-33" fmla="*/ 1176453 w 1176453"/>
              <a:gd name="connsiteY7-34" fmla="*/ 841917 h 1143000"/>
              <a:gd name="connsiteX8-35" fmla="*/ 1170878 w 1176453"/>
              <a:gd name="connsiteY8-36" fmla="*/ 741556 h 1143000"/>
              <a:gd name="connsiteX0-37" fmla="*/ 1170878 w 1176453"/>
              <a:gd name="connsiteY0-38" fmla="*/ 754669 h 1156113"/>
              <a:gd name="connsiteX1-39" fmla="*/ 585439 w 1176453"/>
              <a:gd name="connsiteY1-40" fmla="*/ 13113 h 1156113"/>
              <a:gd name="connsiteX2-41" fmla="*/ 390292 w 1176453"/>
              <a:gd name="connsiteY2-42" fmla="*/ 35415 h 1156113"/>
              <a:gd name="connsiteX3-43" fmla="*/ 0 w 1176453"/>
              <a:gd name="connsiteY3-44" fmla="*/ 1011147 h 1156113"/>
              <a:gd name="connsiteX4-45" fmla="*/ 117087 w 1176453"/>
              <a:gd name="connsiteY4-46" fmla="*/ 1156113 h 1156113"/>
              <a:gd name="connsiteX5-47" fmla="*/ 1020336 w 1176453"/>
              <a:gd name="connsiteY5-48" fmla="*/ 1156113 h 1156113"/>
              <a:gd name="connsiteX6-49" fmla="*/ 1137424 w 1176453"/>
              <a:gd name="connsiteY6-50" fmla="*/ 1055752 h 1156113"/>
              <a:gd name="connsiteX7-51" fmla="*/ 1176453 w 1176453"/>
              <a:gd name="connsiteY7-52" fmla="*/ 855030 h 1156113"/>
              <a:gd name="connsiteX8-53" fmla="*/ 1170878 w 1176453"/>
              <a:gd name="connsiteY8-54" fmla="*/ 754669 h 1156113"/>
              <a:gd name="connsiteX0-55" fmla="*/ 1170878 w 1176453"/>
              <a:gd name="connsiteY0-56" fmla="*/ 779400 h 1180844"/>
              <a:gd name="connsiteX1-57" fmla="*/ 585439 w 1176453"/>
              <a:gd name="connsiteY1-58" fmla="*/ 37844 h 1180844"/>
              <a:gd name="connsiteX2-59" fmla="*/ 390292 w 1176453"/>
              <a:gd name="connsiteY2-60" fmla="*/ 60146 h 1180844"/>
              <a:gd name="connsiteX3-61" fmla="*/ 0 w 1176453"/>
              <a:gd name="connsiteY3-62" fmla="*/ 1035878 h 1180844"/>
              <a:gd name="connsiteX4-63" fmla="*/ 117087 w 1176453"/>
              <a:gd name="connsiteY4-64" fmla="*/ 1180844 h 1180844"/>
              <a:gd name="connsiteX5-65" fmla="*/ 1020336 w 1176453"/>
              <a:gd name="connsiteY5-66" fmla="*/ 1180844 h 1180844"/>
              <a:gd name="connsiteX6-67" fmla="*/ 1137424 w 1176453"/>
              <a:gd name="connsiteY6-68" fmla="*/ 1080483 h 1180844"/>
              <a:gd name="connsiteX7-69" fmla="*/ 1176453 w 1176453"/>
              <a:gd name="connsiteY7-70" fmla="*/ 879761 h 1180844"/>
              <a:gd name="connsiteX8-71" fmla="*/ 1170878 w 1176453"/>
              <a:gd name="connsiteY8-72" fmla="*/ 779400 h 1180844"/>
              <a:gd name="connsiteX0-73" fmla="*/ 1171143 w 1176718"/>
              <a:gd name="connsiteY0-74" fmla="*/ 779400 h 1180844"/>
              <a:gd name="connsiteX1-75" fmla="*/ 585704 w 1176718"/>
              <a:gd name="connsiteY1-76" fmla="*/ 37844 h 1180844"/>
              <a:gd name="connsiteX2-77" fmla="*/ 390557 w 1176718"/>
              <a:gd name="connsiteY2-78" fmla="*/ 60146 h 1180844"/>
              <a:gd name="connsiteX3-79" fmla="*/ 265 w 1176718"/>
              <a:gd name="connsiteY3-80" fmla="*/ 1035878 h 1180844"/>
              <a:gd name="connsiteX4-81" fmla="*/ 117352 w 1176718"/>
              <a:gd name="connsiteY4-82" fmla="*/ 1180844 h 1180844"/>
              <a:gd name="connsiteX5-83" fmla="*/ 1020601 w 1176718"/>
              <a:gd name="connsiteY5-84" fmla="*/ 1180844 h 1180844"/>
              <a:gd name="connsiteX6-85" fmla="*/ 1137689 w 1176718"/>
              <a:gd name="connsiteY6-86" fmla="*/ 1080483 h 1180844"/>
              <a:gd name="connsiteX7-87" fmla="*/ 1176718 w 1176718"/>
              <a:gd name="connsiteY7-88" fmla="*/ 879761 h 1180844"/>
              <a:gd name="connsiteX8-89" fmla="*/ 1171143 w 1176718"/>
              <a:gd name="connsiteY8-90" fmla="*/ 779400 h 1180844"/>
              <a:gd name="connsiteX0-91" fmla="*/ 1171231 w 1176806"/>
              <a:gd name="connsiteY0-92" fmla="*/ 779400 h 1180844"/>
              <a:gd name="connsiteX1-93" fmla="*/ 585792 w 1176806"/>
              <a:gd name="connsiteY1-94" fmla="*/ 37844 h 1180844"/>
              <a:gd name="connsiteX2-95" fmla="*/ 390645 w 1176806"/>
              <a:gd name="connsiteY2-96" fmla="*/ 60146 h 1180844"/>
              <a:gd name="connsiteX3-97" fmla="*/ 353 w 1176806"/>
              <a:gd name="connsiteY3-98" fmla="*/ 1035878 h 1180844"/>
              <a:gd name="connsiteX4-99" fmla="*/ 117440 w 1176806"/>
              <a:gd name="connsiteY4-100" fmla="*/ 1180844 h 1180844"/>
              <a:gd name="connsiteX5-101" fmla="*/ 1020689 w 1176806"/>
              <a:gd name="connsiteY5-102" fmla="*/ 1180844 h 1180844"/>
              <a:gd name="connsiteX6-103" fmla="*/ 1137777 w 1176806"/>
              <a:gd name="connsiteY6-104" fmla="*/ 1080483 h 1180844"/>
              <a:gd name="connsiteX7-105" fmla="*/ 1176806 w 1176806"/>
              <a:gd name="connsiteY7-106" fmla="*/ 879761 h 1180844"/>
              <a:gd name="connsiteX8-107" fmla="*/ 1171231 w 1176806"/>
              <a:gd name="connsiteY8-108" fmla="*/ 779400 h 1180844"/>
              <a:gd name="connsiteX0-109" fmla="*/ 1171231 w 1176806"/>
              <a:gd name="connsiteY0-110" fmla="*/ 779400 h 1180844"/>
              <a:gd name="connsiteX1-111" fmla="*/ 585792 w 1176806"/>
              <a:gd name="connsiteY1-112" fmla="*/ 37844 h 1180844"/>
              <a:gd name="connsiteX2-113" fmla="*/ 390645 w 1176806"/>
              <a:gd name="connsiteY2-114" fmla="*/ 60146 h 1180844"/>
              <a:gd name="connsiteX3-115" fmla="*/ 353 w 1176806"/>
              <a:gd name="connsiteY3-116" fmla="*/ 1035878 h 1180844"/>
              <a:gd name="connsiteX4-117" fmla="*/ 117440 w 1176806"/>
              <a:gd name="connsiteY4-118" fmla="*/ 1180844 h 1180844"/>
              <a:gd name="connsiteX5-119" fmla="*/ 1020689 w 1176806"/>
              <a:gd name="connsiteY5-120" fmla="*/ 1180844 h 1180844"/>
              <a:gd name="connsiteX6-121" fmla="*/ 1137777 w 1176806"/>
              <a:gd name="connsiteY6-122" fmla="*/ 1080483 h 1180844"/>
              <a:gd name="connsiteX7-123" fmla="*/ 1176806 w 1176806"/>
              <a:gd name="connsiteY7-124" fmla="*/ 879761 h 1180844"/>
              <a:gd name="connsiteX8-125" fmla="*/ 1171231 w 1176806"/>
              <a:gd name="connsiteY8-126" fmla="*/ 779400 h 1180844"/>
              <a:gd name="connsiteX0-127" fmla="*/ 1171231 w 1176806"/>
              <a:gd name="connsiteY0-128" fmla="*/ 779400 h 1180844"/>
              <a:gd name="connsiteX1-129" fmla="*/ 585792 w 1176806"/>
              <a:gd name="connsiteY1-130" fmla="*/ 37844 h 1180844"/>
              <a:gd name="connsiteX2-131" fmla="*/ 390645 w 1176806"/>
              <a:gd name="connsiteY2-132" fmla="*/ 60146 h 1180844"/>
              <a:gd name="connsiteX3-133" fmla="*/ 353 w 1176806"/>
              <a:gd name="connsiteY3-134" fmla="*/ 1035878 h 1180844"/>
              <a:gd name="connsiteX4-135" fmla="*/ 117440 w 1176806"/>
              <a:gd name="connsiteY4-136" fmla="*/ 1180844 h 1180844"/>
              <a:gd name="connsiteX5-137" fmla="*/ 1020689 w 1176806"/>
              <a:gd name="connsiteY5-138" fmla="*/ 1180844 h 1180844"/>
              <a:gd name="connsiteX6-139" fmla="*/ 1137777 w 1176806"/>
              <a:gd name="connsiteY6-140" fmla="*/ 1080483 h 1180844"/>
              <a:gd name="connsiteX7-141" fmla="*/ 1176806 w 1176806"/>
              <a:gd name="connsiteY7-142" fmla="*/ 879761 h 1180844"/>
              <a:gd name="connsiteX8-143" fmla="*/ 1171231 w 1176806"/>
              <a:gd name="connsiteY8-144" fmla="*/ 779400 h 1180844"/>
              <a:gd name="connsiteX0-145" fmla="*/ 1171231 w 1176806"/>
              <a:gd name="connsiteY0-146" fmla="*/ 779400 h 1180844"/>
              <a:gd name="connsiteX1-147" fmla="*/ 585792 w 1176806"/>
              <a:gd name="connsiteY1-148" fmla="*/ 37844 h 1180844"/>
              <a:gd name="connsiteX2-149" fmla="*/ 390645 w 1176806"/>
              <a:gd name="connsiteY2-150" fmla="*/ 60146 h 1180844"/>
              <a:gd name="connsiteX3-151" fmla="*/ 353 w 1176806"/>
              <a:gd name="connsiteY3-152" fmla="*/ 1035878 h 1180844"/>
              <a:gd name="connsiteX4-153" fmla="*/ 117440 w 1176806"/>
              <a:gd name="connsiteY4-154" fmla="*/ 1180844 h 1180844"/>
              <a:gd name="connsiteX5-155" fmla="*/ 1020689 w 1176806"/>
              <a:gd name="connsiteY5-156" fmla="*/ 1180844 h 1180844"/>
              <a:gd name="connsiteX6-157" fmla="*/ 1137777 w 1176806"/>
              <a:gd name="connsiteY6-158" fmla="*/ 1080483 h 1180844"/>
              <a:gd name="connsiteX7-159" fmla="*/ 1176806 w 1176806"/>
              <a:gd name="connsiteY7-160" fmla="*/ 879761 h 1180844"/>
              <a:gd name="connsiteX8-161" fmla="*/ 1171231 w 1176806"/>
              <a:gd name="connsiteY8-162" fmla="*/ 779400 h 1180844"/>
              <a:gd name="connsiteX0-163" fmla="*/ 1171231 w 1176806"/>
              <a:gd name="connsiteY0-164" fmla="*/ 779400 h 1180844"/>
              <a:gd name="connsiteX1-165" fmla="*/ 585792 w 1176806"/>
              <a:gd name="connsiteY1-166" fmla="*/ 37844 h 1180844"/>
              <a:gd name="connsiteX2-167" fmla="*/ 390645 w 1176806"/>
              <a:gd name="connsiteY2-168" fmla="*/ 60146 h 1180844"/>
              <a:gd name="connsiteX3-169" fmla="*/ 353 w 1176806"/>
              <a:gd name="connsiteY3-170" fmla="*/ 1035878 h 1180844"/>
              <a:gd name="connsiteX4-171" fmla="*/ 117440 w 1176806"/>
              <a:gd name="connsiteY4-172" fmla="*/ 1180844 h 1180844"/>
              <a:gd name="connsiteX5-173" fmla="*/ 1020689 w 1176806"/>
              <a:gd name="connsiteY5-174" fmla="*/ 1180844 h 1180844"/>
              <a:gd name="connsiteX6-175" fmla="*/ 1137777 w 1176806"/>
              <a:gd name="connsiteY6-176" fmla="*/ 1080483 h 1180844"/>
              <a:gd name="connsiteX7-177" fmla="*/ 1176806 w 1176806"/>
              <a:gd name="connsiteY7-178" fmla="*/ 879761 h 1180844"/>
              <a:gd name="connsiteX8-179" fmla="*/ 1171231 w 1176806"/>
              <a:gd name="connsiteY8-180" fmla="*/ 779400 h 1180844"/>
              <a:gd name="connsiteX0-181" fmla="*/ 1171231 w 1189891"/>
              <a:gd name="connsiteY0-182" fmla="*/ 779400 h 1180844"/>
              <a:gd name="connsiteX1-183" fmla="*/ 585792 w 1189891"/>
              <a:gd name="connsiteY1-184" fmla="*/ 37844 h 1180844"/>
              <a:gd name="connsiteX2-185" fmla="*/ 390645 w 1189891"/>
              <a:gd name="connsiteY2-186" fmla="*/ 60146 h 1180844"/>
              <a:gd name="connsiteX3-187" fmla="*/ 353 w 1189891"/>
              <a:gd name="connsiteY3-188" fmla="*/ 1035878 h 1180844"/>
              <a:gd name="connsiteX4-189" fmla="*/ 117440 w 1189891"/>
              <a:gd name="connsiteY4-190" fmla="*/ 1180844 h 1180844"/>
              <a:gd name="connsiteX5-191" fmla="*/ 1020689 w 1189891"/>
              <a:gd name="connsiteY5-192" fmla="*/ 1180844 h 1180844"/>
              <a:gd name="connsiteX6-193" fmla="*/ 1137777 w 1189891"/>
              <a:gd name="connsiteY6-194" fmla="*/ 1080483 h 1180844"/>
              <a:gd name="connsiteX7-195" fmla="*/ 1176806 w 1189891"/>
              <a:gd name="connsiteY7-196" fmla="*/ 879761 h 1180844"/>
              <a:gd name="connsiteX8-197" fmla="*/ 1171231 w 1189891"/>
              <a:gd name="connsiteY8-198" fmla="*/ 779400 h 1180844"/>
              <a:gd name="connsiteX0-199" fmla="*/ 1171231 w 1194829"/>
              <a:gd name="connsiteY0-200" fmla="*/ 779400 h 1180844"/>
              <a:gd name="connsiteX1-201" fmla="*/ 585792 w 1194829"/>
              <a:gd name="connsiteY1-202" fmla="*/ 37844 h 1180844"/>
              <a:gd name="connsiteX2-203" fmla="*/ 390645 w 1194829"/>
              <a:gd name="connsiteY2-204" fmla="*/ 60146 h 1180844"/>
              <a:gd name="connsiteX3-205" fmla="*/ 353 w 1194829"/>
              <a:gd name="connsiteY3-206" fmla="*/ 1035878 h 1180844"/>
              <a:gd name="connsiteX4-207" fmla="*/ 117440 w 1194829"/>
              <a:gd name="connsiteY4-208" fmla="*/ 1180844 h 1180844"/>
              <a:gd name="connsiteX5-209" fmla="*/ 1020689 w 1194829"/>
              <a:gd name="connsiteY5-210" fmla="*/ 1180844 h 1180844"/>
              <a:gd name="connsiteX6-211" fmla="*/ 1137777 w 1194829"/>
              <a:gd name="connsiteY6-212" fmla="*/ 1080483 h 1180844"/>
              <a:gd name="connsiteX7-213" fmla="*/ 1176806 w 1194829"/>
              <a:gd name="connsiteY7-214" fmla="*/ 879761 h 1180844"/>
              <a:gd name="connsiteX8-215" fmla="*/ 1171231 w 1194829"/>
              <a:gd name="connsiteY8-216" fmla="*/ 779400 h 11808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194829" h="1180844">
                <a:moveTo>
                  <a:pt x="1171231" y="779400"/>
                </a:moveTo>
                <a:lnTo>
                  <a:pt x="585792" y="37844"/>
                </a:lnTo>
                <a:cubicBezTo>
                  <a:pt x="520743" y="-21629"/>
                  <a:pt x="455694" y="-8619"/>
                  <a:pt x="390645" y="60146"/>
                </a:cubicBezTo>
                <a:cubicBezTo>
                  <a:pt x="171338" y="262727"/>
                  <a:pt x="13363" y="643727"/>
                  <a:pt x="353" y="1035878"/>
                </a:cubicBezTo>
                <a:cubicBezTo>
                  <a:pt x="-5223" y="1145532"/>
                  <a:pt x="56108" y="1165976"/>
                  <a:pt x="117440" y="1180844"/>
                </a:cubicBezTo>
                <a:lnTo>
                  <a:pt x="1020689" y="1180844"/>
                </a:lnTo>
                <a:cubicBezTo>
                  <a:pt x="1082020" y="1169692"/>
                  <a:pt x="1109899" y="1125088"/>
                  <a:pt x="1137777" y="1080483"/>
                </a:cubicBezTo>
                <a:cubicBezTo>
                  <a:pt x="1122909" y="1013576"/>
                  <a:pt x="1130342" y="941092"/>
                  <a:pt x="1176806" y="879761"/>
                </a:cubicBezTo>
                <a:cubicBezTo>
                  <a:pt x="1219553" y="835155"/>
                  <a:pt x="1173089" y="812854"/>
                  <a:pt x="1171231" y="7794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011723" y="1496929"/>
            <a:ext cx="1857961" cy="1255150"/>
          </a:xfrm>
          <a:custGeom>
            <a:avLst/>
            <a:gdLst>
              <a:gd name="connsiteX0" fmla="*/ 646771 w 1689410"/>
              <a:gd name="connsiteY0" fmla="*/ 953429 h 970156"/>
              <a:gd name="connsiteX1" fmla="*/ 0 w 1689410"/>
              <a:gd name="connsiteY1" fmla="*/ 156117 h 970156"/>
              <a:gd name="connsiteX2" fmla="*/ 27878 w 1689410"/>
              <a:gd name="connsiteY2" fmla="*/ 0 h 970156"/>
              <a:gd name="connsiteX3" fmla="*/ 1689410 w 1689410"/>
              <a:gd name="connsiteY3" fmla="*/ 100361 h 970156"/>
              <a:gd name="connsiteX4" fmla="*/ 1683834 w 1689410"/>
              <a:gd name="connsiteY4" fmla="*/ 234175 h 970156"/>
              <a:gd name="connsiteX5" fmla="*/ 981307 w 1689410"/>
              <a:gd name="connsiteY5" fmla="*/ 947853 h 970156"/>
              <a:gd name="connsiteX6" fmla="*/ 847493 w 1689410"/>
              <a:gd name="connsiteY6" fmla="*/ 970156 h 970156"/>
              <a:gd name="connsiteX7" fmla="*/ 646771 w 1689410"/>
              <a:gd name="connsiteY7" fmla="*/ 953429 h 970156"/>
              <a:gd name="connsiteX0-1" fmla="*/ 668124 w 1710763"/>
              <a:gd name="connsiteY0-2" fmla="*/ 953429 h 970156"/>
              <a:gd name="connsiteX1-3" fmla="*/ 21353 w 1710763"/>
              <a:gd name="connsiteY1-4" fmla="*/ 156117 h 970156"/>
              <a:gd name="connsiteX2-5" fmla="*/ 49231 w 1710763"/>
              <a:gd name="connsiteY2-6" fmla="*/ 0 h 970156"/>
              <a:gd name="connsiteX3-7" fmla="*/ 1710763 w 1710763"/>
              <a:gd name="connsiteY3-8" fmla="*/ 100361 h 970156"/>
              <a:gd name="connsiteX4-9" fmla="*/ 1705187 w 1710763"/>
              <a:gd name="connsiteY4-10" fmla="*/ 234175 h 970156"/>
              <a:gd name="connsiteX5-11" fmla="*/ 1002660 w 1710763"/>
              <a:gd name="connsiteY5-12" fmla="*/ 947853 h 970156"/>
              <a:gd name="connsiteX6-13" fmla="*/ 868846 w 1710763"/>
              <a:gd name="connsiteY6-14" fmla="*/ 970156 h 970156"/>
              <a:gd name="connsiteX7-15" fmla="*/ 668124 w 1710763"/>
              <a:gd name="connsiteY7-16" fmla="*/ 953429 h 970156"/>
              <a:gd name="connsiteX0-17" fmla="*/ 673409 w 1716048"/>
              <a:gd name="connsiteY0-18" fmla="*/ 953429 h 970156"/>
              <a:gd name="connsiteX1-19" fmla="*/ 26638 w 1716048"/>
              <a:gd name="connsiteY1-20" fmla="*/ 156117 h 970156"/>
              <a:gd name="connsiteX2-21" fmla="*/ 54516 w 1716048"/>
              <a:gd name="connsiteY2-22" fmla="*/ 0 h 970156"/>
              <a:gd name="connsiteX3-23" fmla="*/ 1716048 w 1716048"/>
              <a:gd name="connsiteY3-24" fmla="*/ 100361 h 970156"/>
              <a:gd name="connsiteX4-25" fmla="*/ 1710472 w 1716048"/>
              <a:gd name="connsiteY4-26" fmla="*/ 234175 h 970156"/>
              <a:gd name="connsiteX5-27" fmla="*/ 1007945 w 1716048"/>
              <a:gd name="connsiteY5-28" fmla="*/ 947853 h 970156"/>
              <a:gd name="connsiteX6-29" fmla="*/ 874131 w 1716048"/>
              <a:gd name="connsiteY6-30" fmla="*/ 970156 h 970156"/>
              <a:gd name="connsiteX7-31" fmla="*/ 673409 w 1716048"/>
              <a:gd name="connsiteY7-32" fmla="*/ 953429 h 970156"/>
              <a:gd name="connsiteX0-33" fmla="*/ 673409 w 1716048"/>
              <a:gd name="connsiteY0-34" fmla="*/ 1063740 h 1080467"/>
              <a:gd name="connsiteX1-35" fmla="*/ 26638 w 1716048"/>
              <a:gd name="connsiteY1-36" fmla="*/ 266428 h 1080467"/>
              <a:gd name="connsiteX2-37" fmla="*/ 54516 w 1716048"/>
              <a:gd name="connsiteY2-38" fmla="*/ 110311 h 1080467"/>
              <a:gd name="connsiteX3-39" fmla="*/ 1716048 w 1716048"/>
              <a:gd name="connsiteY3-40" fmla="*/ 210672 h 1080467"/>
              <a:gd name="connsiteX4-41" fmla="*/ 1710472 w 1716048"/>
              <a:gd name="connsiteY4-42" fmla="*/ 344486 h 1080467"/>
              <a:gd name="connsiteX5-43" fmla="*/ 1007945 w 1716048"/>
              <a:gd name="connsiteY5-44" fmla="*/ 1058164 h 1080467"/>
              <a:gd name="connsiteX6-45" fmla="*/ 874131 w 1716048"/>
              <a:gd name="connsiteY6-46" fmla="*/ 1080467 h 1080467"/>
              <a:gd name="connsiteX7-47" fmla="*/ 673409 w 1716048"/>
              <a:gd name="connsiteY7-48" fmla="*/ 1063740 h 1080467"/>
              <a:gd name="connsiteX0-49" fmla="*/ 673409 w 1716048"/>
              <a:gd name="connsiteY0-50" fmla="*/ 1140572 h 1157299"/>
              <a:gd name="connsiteX1-51" fmla="*/ 26638 w 1716048"/>
              <a:gd name="connsiteY1-52" fmla="*/ 343260 h 1157299"/>
              <a:gd name="connsiteX2-53" fmla="*/ 54516 w 1716048"/>
              <a:gd name="connsiteY2-54" fmla="*/ 187143 h 1157299"/>
              <a:gd name="connsiteX3-55" fmla="*/ 1716048 w 1716048"/>
              <a:gd name="connsiteY3-56" fmla="*/ 287504 h 1157299"/>
              <a:gd name="connsiteX4-57" fmla="*/ 1710472 w 1716048"/>
              <a:gd name="connsiteY4-58" fmla="*/ 421318 h 1157299"/>
              <a:gd name="connsiteX5-59" fmla="*/ 1007945 w 1716048"/>
              <a:gd name="connsiteY5-60" fmla="*/ 1134996 h 1157299"/>
              <a:gd name="connsiteX6-61" fmla="*/ 874131 w 1716048"/>
              <a:gd name="connsiteY6-62" fmla="*/ 1157299 h 1157299"/>
              <a:gd name="connsiteX7-63" fmla="*/ 673409 w 1716048"/>
              <a:gd name="connsiteY7-64" fmla="*/ 1140572 h 1157299"/>
              <a:gd name="connsiteX0-65" fmla="*/ 673409 w 1734070"/>
              <a:gd name="connsiteY0-66" fmla="*/ 1140572 h 1157299"/>
              <a:gd name="connsiteX1-67" fmla="*/ 26638 w 1734070"/>
              <a:gd name="connsiteY1-68" fmla="*/ 343260 h 1157299"/>
              <a:gd name="connsiteX2-69" fmla="*/ 54516 w 1734070"/>
              <a:gd name="connsiteY2-70" fmla="*/ 187143 h 1157299"/>
              <a:gd name="connsiteX3-71" fmla="*/ 1716048 w 1734070"/>
              <a:gd name="connsiteY3-72" fmla="*/ 287504 h 1157299"/>
              <a:gd name="connsiteX4-73" fmla="*/ 1710472 w 1734070"/>
              <a:gd name="connsiteY4-74" fmla="*/ 421318 h 1157299"/>
              <a:gd name="connsiteX5-75" fmla="*/ 1007945 w 1734070"/>
              <a:gd name="connsiteY5-76" fmla="*/ 1134996 h 1157299"/>
              <a:gd name="connsiteX6-77" fmla="*/ 874131 w 1734070"/>
              <a:gd name="connsiteY6-78" fmla="*/ 1157299 h 1157299"/>
              <a:gd name="connsiteX7-79" fmla="*/ 673409 w 1734070"/>
              <a:gd name="connsiteY7-80" fmla="*/ 1140572 h 1157299"/>
              <a:gd name="connsiteX0-81" fmla="*/ 673409 w 1744811"/>
              <a:gd name="connsiteY0-82" fmla="*/ 1140572 h 1157299"/>
              <a:gd name="connsiteX1-83" fmla="*/ 26638 w 1744811"/>
              <a:gd name="connsiteY1-84" fmla="*/ 343260 h 1157299"/>
              <a:gd name="connsiteX2-85" fmla="*/ 54516 w 1744811"/>
              <a:gd name="connsiteY2-86" fmla="*/ 187143 h 1157299"/>
              <a:gd name="connsiteX3-87" fmla="*/ 1716048 w 1744811"/>
              <a:gd name="connsiteY3-88" fmla="*/ 287504 h 1157299"/>
              <a:gd name="connsiteX4-89" fmla="*/ 1710472 w 1744811"/>
              <a:gd name="connsiteY4-90" fmla="*/ 421318 h 1157299"/>
              <a:gd name="connsiteX5-91" fmla="*/ 1007945 w 1744811"/>
              <a:gd name="connsiteY5-92" fmla="*/ 1134996 h 1157299"/>
              <a:gd name="connsiteX6-93" fmla="*/ 874131 w 1744811"/>
              <a:gd name="connsiteY6-94" fmla="*/ 1157299 h 1157299"/>
              <a:gd name="connsiteX7-95" fmla="*/ 673409 w 1744811"/>
              <a:gd name="connsiteY7-96" fmla="*/ 1140572 h 1157299"/>
              <a:gd name="connsiteX0-97" fmla="*/ 673409 w 1744811"/>
              <a:gd name="connsiteY0-98" fmla="*/ 1140572 h 1165633"/>
              <a:gd name="connsiteX1-99" fmla="*/ 26638 w 1744811"/>
              <a:gd name="connsiteY1-100" fmla="*/ 343260 h 1165633"/>
              <a:gd name="connsiteX2-101" fmla="*/ 54516 w 1744811"/>
              <a:gd name="connsiteY2-102" fmla="*/ 187143 h 1165633"/>
              <a:gd name="connsiteX3-103" fmla="*/ 1716048 w 1744811"/>
              <a:gd name="connsiteY3-104" fmla="*/ 287504 h 1165633"/>
              <a:gd name="connsiteX4-105" fmla="*/ 1710472 w 1744811"/>
              <a:gd name="connsiteY4-106" fmla="*/ 421318 h 1165633"/>
              <a:gd name="connsiteX5-107" fmla="*/ 1007945 w 1744811"/>
              <a:gd name="connsiteY5-108" fmla="*/ 1134996 h 1165633"/>
              <a:gd name="connsiteX6-109" fmla="*/ 874131 w 1744811"/>
              <a:gd name="connsiteY6-110" fmla="*/ 1157299 h 1165633"/>
              <a:gd name="connsiteX7-111" fmla="*/ 673409 w 1744811"/>
              <a:gd name="connsiteY7-112" fmla="*/ 1140572 h 1165633"/>
              <a:gd name="connsiteX0-113" fmla="*/ 673409 w 1744811"/>
              <a:gd name="connsiteY0-114" fmla="*/ 1140572 h 1165633"/>
              <a:gd name="connsiteX1-115" fmla="*/ 26638 w 1744811"/>
              <a:gd name="connsiteY1-116" fmla="*/ 343260 h 1165633"/>
              <a:gd name="connsiteX2-117" fmla="*/ 54516 w 1744811"/>
              <a:gd name="connsiteY2-118" fmla="*/ 187143 h 1165633"/>
              <a:gd name="connsiteX3-119" fmla="*/ 1716048 w 1744811"/>
              <a:gd name="connsiteY3-120" fmla="*/ 287504 h 1165633"/>
              <a:gd name="connsiteX4-121" fmla="*/ 1710472 w 1744811"/>
              <a:gd name="connsiteY4-122" fmla="*/ 421318 h 1165633"/>
              <a:gd name="connsiteX5-123" fmla="*/ 1007945 w 1744811"/>
              <a:gd name="connsiteY5-124" fmla="*/ 1134996 h 1165633"/>
              <a:gd name="connsiteX6-125" fmla="*/ 874131 w 1744811"/>
              <a:gd name="connsiteY6-126" fmla="*/ 1157299 h 1165633"/>
              <a:gd name="connsiteX7-127" fmla="*/ 673409 w 1744811"/>
              <a:gd name="connsiteY7-128" fmla="*/ 1140572 h 1165633"/>
              <a:gd name="connsiteX0-129" fmla="*/ 673409 w 1744811"/>
              <a:gd name="connsiteY0-130" fmla="*/ 1153650 h 1178711"/>
              <a:gd name="connsiteX1-131" fmla="*/ 26638 w 1744811"/>
              <a:gd name="connsiteY1-132" fmla="*/ 356338 h 1178711"/>
              <a:gd name="connsiteX2-133" fmla="*/ 54516 w 1744811"/>
              <a:gd name="connsiteY2-134" fmla="*/ 200221 h 1178711"/>
              <a:gd name="connsiteX3-135" fmla="*/ 1716048 w 1744811"/>
              <a:gd name="connsiteY3-136" fmla="*/ 300582 h 1178711"/>
              <a:gd name="connsiteX4-137" fmla="*/ 1710472 w 1744811"/>
              <a:gd name="connsiteY4-138" fmla="*/ 434396 h 1178711"/>
              <a:gd name="connsiteX5-139" fmla="*/ 1007945 w 1744811"/>
              <a:gd name="connsiteY5-140" fmla="*/ 1148074 h 1178711"/>
              <a:gd name="connsiteX6-141" fmla="*/ 874131 w 1744811"/>
              <a:gd name="connsiteY6-142" fmla="*/ 1170377 h 1178711"/>
              <a:gd name="connsiteX7-143" fmla="*/ 673409 w 1744811"/>
              <a:gd name="connsiteY7-144" fmla="*/ 1153650 h 11787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744811" h="1178711">
                <a:moveTo>
                  <a:pt x="673409" y="1153650"/>
                </a:moveTo>
                <a:lnTo>
                  <a:pt x="26638" y="356338"/>
                </a:lnTo>
                <a:cubicBezTo>
                  <a:pt x="-30976" y="293148"/>
                  <a:pt x="17345" y="235533"/>
                  <a:pt x="54516" y="200221"/>
                </a:cubicBezTo>
                <a:cubicBezTo>
                  <a:pt x="541453" y="-84135"/>
                  <a:pt x="1229112" y="-78559"/>
                  <a:pt x="1716048" y="300582"/>
                </a:cubicBezTo>
                <a:cubicBezTo>
                  <a:pt x="1758794" y="345187"/>
                  <a:pt x="1751360" y="395367"/>
                  <a:pt x="1710472" y="434396"/>
                </a:cubicBezTo>
                <a:lnTo>
                  <a:pt x="1007945" y="1148074"/>
                </a:lnTo>
                <a:cubicBezTo>
                  <a:pt x="952189" y="1205689"/>
                  <a:pt x="918736" y="1162943"/>
                  <a:pt x="874131" y="1170377"/>
                </a:cubicBezTo>
                <a:cubicBezTo>
                  <a:pt x="807224" y="1136923"/>
                  <a:pt x="740316" y="1159226"/>
                  <a:pt x="673409" y="115365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109326" y="2008903"/>
            <a:ext cx="1321362" cy="1996313"/>
          </a:xfrm>
          <a:custGeom>
            <a:avLst/>
            <a:gdLst>
              <a:gd name="connsiteX0" fmla="*/ 791736 w 903248"/>
              <a:gd name="connsiteY0" fmla="*/ 0 h 1828800"/>
              <a:gd name="connsiteX1" fmla="*/ 0 w 903248"/>
              <a:gd name="connsiteY1" fmla="*/ 802888 h 1828800"/>
              <a:gd name="connsiteX2" fmla="*/ 5575 w 903248"/>
              <a:gd name="connsiteY2" fmla="*/ 1098396 h 1828800"/>
              <a:gd name="connsiteX3" fmla="*/ 713678 w 903248"/>
              <a:gd name="connsiteY3" fmla="*/ 1828800 h 1828800"/>
              <a:gd name="connsiteX4" fmla="*/ 836341 w 903248"/>
              <a:gd name="connsiteY4" fmla="*/ 1806498 h 1828800"/>
              <a:gd name="connsiteX5" fmla="*/ 903248 w 903248"/>
              <a:gd name="connsiteY5" fmla="*/ 5576 h 1828800"/>
              <a:gd name="connsiteX6" fmla="*/ 791736 w 903248"/>
              <a:gd name="connsiteY6" fmla="*/ 0 h 1828800"/>
              <a:gd name="connsiteX0-1" fmla="*/ 791736 w 1136822"/>
              <a:gd name="connsiteY0-2" fmla="*/ 0 h 1828800"/>
              <a:gd name="connsiteX1-3" fmla="*/ 0 w 1136822"/>
              <a:gd name="connsiteY1-4" fmla="*/ 802888 h 1828800"/>
              <a:gd name="connsiteX2-5" fmla="*/ 5575 w 1136822"/>
              <a:gd name="connsiteY2-6" fmla="*/ 1098396 h 1828800"/>
              <a:gd name="connsiteX3-7" fmla="*/ 713678 w 1136822"/>
              <a:gd name="connsiteY3-8" fmla="*/ 1828800 h 1828800"/>
              <a:gd name="connsiteX4-9" fmla="*/ 836341 w 1136822"/>
              <a:gd name="connsiteY4-10" fmla="*/ 1806498 h 1828800"/>
              <a:gd name="connsiteX5-11" fmla="*/ 903248 w 1136822"/>
              <a:gd name="connsiteY5-12" fmla="*/ 5576 h 1828800"/>
              <a:gd name="connsiteX6-13" fmla="*/ 791736 w 1136822"/>
              <a:gd name="connsiteY6-14" fmla="*/ 0 h 1828800"/>
              <a:gd name="connsiteX0-15" fmla="*/ 791736 w 1224674"/>
              <a:gd name="connsiteY0-16" fmla="*/ 0 h 1828800"/>
              <a:gd name="connsiteX1-17" fmla="*/ 0 w 1224674"/>
              <a:gd name="connsiteY1-18" fmla="*/ 802888 h 1828800"/>
              <a:gd name="connsiteX2-19" fmla="*/ 5575 w 1224674"/>
              <a:gd name="connsiteY2-20" fmla="*/ 1098396 h 1828800"/>
              <a:gd name="connsiteX3-21" fmla="*/ 713678 w 1224674"/>
              <a:gd name="connsiteY3-22" fmla="*/ 1828800 h 1828800"/>
              <a:gd name="connsiteX4-23" fmla="*/ 836341 w 1224674"/>
              <a:gd name="connsiteY4-24" fmla="*/ 1806498 h 1828800"/>
              <a:gd name="connsiteX5-25" fmla="*/ 903248 w 1224674"/>
              <a:gd name="connsiteY5-26" fmla="*/ 5576 h 1828800"/>
              <a:gd name="connsiteX6-27" fmla="*/ 791736 w 1224674"/>
              <a:gd name="connsiteY6-28" fmla="*/ 0 h 1828800"/>
              <a:gd name="connsiteX0-29" fmla="*/ 791736 w 1224674"/>
              <a:gd name="connsiteY0-30" fmla="*/ 0 h 1830231"/>
              <a:gd name="connsiteX1-31" fmla="*/ 0 w 1224674"/>
              <a:gd name="connsiteY1-32" fmla="*/ 802888 h 1830231"/>
              <a:gd name="connsiteX2-33" fmla="*/ 5575 w 1224674"/>
              <a:gd name="connsiteY2-34" fmla="*/ 1098396 h 1830231"/>
              <a:gd name="connsiteX3-35" fmla="*/ 713678 w 1224674"/>
              <a:gd name="connsiteY3-36" fmla="*/ 1828800 h 1830231"/>
              <a:gd name="connsiteX4-37" fmla="*/ 836341 w 1224674"/>
              <a:gd name="connsiteY4-38" fmla="*/ 1806498 h 1830231"/>
              <a:gd name="connsiteX5-39" fmla="*/ 903248 w 1224674"/>
              <a:gd name="connsiteY5-40" fmla="*/ 5576 h 1830231"/>
              <a:gd name="connsiteX6-41" fmla="*/ 791736 w 1224674"/>
              <a:gd name="connsiteY6-42" fmla="*/ 0 h 1830231"/>
              <a:gd name="connsiteX0-43" fmla="*/ 791736 w 1224674"/>
              <a:gd name="connsiteY0-44" fmla="*/ 0 h 1848859"/>
              <a:gd name="connsiteX1-45" fmla="*/ 0 w 1224674"/>
              <a:gd name="connsiteY1-46" fmla="*/ 802888 h 1848859"/>
              <a:gd name="connsiteX2-47" fmla="*/ 5575 w 1224674"/>
              <a:gd name="connsiteY2-48" fmla="*/ 1098396 h 1848859"/>
              <a:gd name="connsiteX3-49" fmla="*/ 713678 w 1224674"/>
              <a:gd name="connsiteY3-50" fmla="*/ 1828800 h 1848859"/>
              <a:gd name="connsiteX4-51" fmla="*/ 836341 w 1224674"/>
              <a:gd name="connsiteY4-52" fmla="*/ 1806498 h 1848859"/>
              <a:gd name="connsiteX5-53" fmla="*/ 903248 w 1224674"/>
              <a:gd name="connsiteY5-54" fmla="*/ 5576 h 1848859"/>
              <a:gd name="connsiteX6-55" fmla="*/ 791736 w 1224674"/>
              <a:gd name="connsiteY6-56" fmla="*/ 0 h 1848859"/>
              <a:gd name="connsiteX0-57" fmla="*/ 815320 w 1248258"/>
              <a:gd name="connsiteY0-58" fmla="*/ 0 h 1848859"/>
              <a:gd name="connsiteX1-59" fmla="*/ 23584 w 1248258"/>
              <a:gd name="connsiteY1-60" fmla="*/ 802888 h 1848859"/>
              <a:gd name="connsiteX2-61" fmla="*/ 29159 w 1248258"/>
              <a:gd name="connsiteY2-62" fmla="*/ 1098396 h 1848859"/>
              <a:gd name="connsiteX3-63" fmla="*/ 737262 w 1248258"/>
              <a:gd name="connsiteY3-64" fmla="*/ 1828800 h 1848859"/>
              <a:gd name="connsiteX4-65" fmla="*/ 859925 w 1248258"/>
              <a:gd name="connsiteY4-66" fmla="*/ 1806498 h 1848859"/>
              <a:gd name="connsiteX5-67" fmla="*/ 926832 w 1248258"/>
              <a:gd name="connsiteY5-68" fmla="*/ 5576 h 1848859"/>
              <a:gd name="connsiteX6-69" fmla="*/ 815320 w 1248258"/>
              <a:gd name="connsiteY6-70" fmla="*/ 0 h 1848859"/>
              <a:gd name="connsiteX0-71" fmla="*/ 807953 w 1240891"/>
              <a:gd name="connsiteY0-72" fmla="*/ 0 h 1848859"/>
              <a:gd name="connsiteX1-73" fmla="*/ 16217 w 1240891"/>
              <a:gd name="connsiteY1-74" fmla="*/ 802888 h 1848859"/>
              <a:gd name="connsiteX2-75" fmla="*/ 21792 w 1240891"/>
              <a:gd name="connsiteY2-76" fmla="*/ 1098396 h 1848859"/>
              <a:gd name="connsiteX3-77" fmla="*/ 729895 w 1240891"/>
              <a:gd name="connsiteY3-78" fmla="*/ 1828800 h 1848859"/>
              <a:gd name="connsiteX4-79" fmla="*/ 852558 w 1240891"/>
              <a:gd name="connsiteY4-80" fmla="*/ 1806498 h 1848859"/>
              <a:gd name="connsiteX5-81" fmla="*/ 919465 w 1240891"/>
              <a:gd name="connsiteY5-82" fmla="*/ 5576 h 1848859"/>
              <a:gd name="connsiteX6-83" fmla="*/ 807953 w 1240891"/>
              <a:gd name="connsiteY6-84" fmla="*/ 0 h 1848859"/>
              <a:gd name="connsiteX0-85" fmla="*/ 807953 w 1240891"/>
              <a:gd name="connsiteY0-86" fmla="*/ 20494 h 1869353"/>
              <a:gd name="connsiteX1-87" fmla="*/ 16217 w 1240891"/>
              <a:gd name="connsiteY1-88" fmla="*/ 823382 h 1869353"/>
              <a:gd name="connsiteX2-89" fmla="*/ 21792 w 1240891"/>
              <a:gd name="connsiteY2-90" fmla="*/ 1118890 h 1869353"/>
              <a:gd name="connsiteX3-91" fmla="*/ 729895 w 1240891"/>
              <a:gd name="connsiteY3-92" fmla="*/ 1849294 h 1869353"/>
              <a:gd name="connsiteX4-93" fmla="*/ 852558 w 1240891"/>
              <a:gd name="connsiteY4-94" fmla="*/ 1826992 h 1869353"/>
              <a:gd name="connsiteX5-95" fmla="*/ 919465 w 1240891"/>
              <a:gd name="connsiteY5-96" fmla="*/ 26070 h 1869353"/>
              <a:gd name="connsiteX6-97" fmla="*/ 807953 w 1240891"/>
              <a:gd name="connsiteY6-98" fmla="*/ 20494 h 1869353"/>
              <a:gd name="connsiteX0-99" fmla="*/ 807953 w 1240891"/>
              <a:gd name="connsiteY0-100" fmla="*/ 25879 h 1874738"/>
              <a:gd name="connsiteX1-101" fmla="*/ 16217 w 1240891"/>
              <a:gd name="connsiteY1-102" fmla="*/ 828767 h 1874738"/>
              <a:gd name="connsiteX2-103" fmla="*/ 21792 w 1240891"/>
              <a:gd name="connsiteY2-104" fmla="*/ 1124275 h 1874738"/>
              <a:gd name="connsiteX3-105" fmla="*/ 729895 w 1240891"/>
              <a:gd name="connsiteY3-106" fmla="*/ 1854679 h 1874738"/>
              <a:gd name="connsiteX4-107" fmla="*/ 852558 w 1240891"/>
              <a:gd name="connsiteY4-108" fmla="*/ 1832377 h 1874738"/>
              <a:gd name="connsiteX5-109" fmla="*/ 919465 w 1240891"/>
              <a:gd name="connsiteY5-110" fmla="*/ 31455 h 1874738"/>
              <a:gd name="connsiteX6-111" fmla="*/ 807953 w 1240891"/>
              <a:gd name="connsiteY6-112" fmla="*/ 25879 h 18747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40891" h="1874738">
                <a:moveTo>
                  <a:pt x="807953" y="25879"/>
                </a:moveTo>
                <a:lnTo>
                  <a:pt x="16217" y="828767"/>
                </a:lnTo>
                <a:cubicBezTo>
                  <a:pt x="57104" y="1016480"/>
                  <a:pt x="-41397" y="1064801"/>
                  <a:pt x="21792" y="1124275"/>
                </a:cubicBezTo>
                <a:lnTo>
                  <a:pt x="729895" y="1854679"/>
                </a:lnTo>
                <a:cubicBezTo>
                  <a:pt x="770783" y="1891850"/>
                  <a:pt x="806095" y="1873265"/>
                  <a:pt x="852558" y="1832377"/>
                </a:cubicBezTo>
                <a:cubicBezTo>
                  <a:pt x="1220548" y="1583333"/>
                  <a:pt x="1471451" y="592733"/>
                  <a:pt x="919465" y="31455"/>
                </a:cubicBezTo>
                <a:cubicBezTo>
                  <a:pt x="887869" y="7293"/>
                  <a:pt x="850700" y="-22442"/>
                  <a:pt x="807953" y="25879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171639" y="3338878"/>
            <a:ext cx="1535481" cy="1316100"/>
          </a:xfrm>
          <a:custGeom>
            <a:avLst/>
            <a:gdLst>
              <a:gd name="connsiteX0" fmla="*/ 769434 w 1416205"/>
              <a:gd name="connsiteY0" fmla="*/ 0 h 1215483"/>
              <a:gd name="connsiteX1" fmla="*/ 1416205 w 1416205"/>
              <a:gd name="connsiteY1" fmla="*/ 646771 h 1215483"/>
              <a:gd name="connsiteX2" fmla="*/ 1221059 w 1416205"/>
              <a:gd name="connsiteY2" fmla="*/ 1115122 h 1215483"/>
              <a:gd name="connsiteX3" fmla="*/ 1137424 w 1416205"/>
              <a:gd name="connsiteY3" fmla="*/ 1215483 h 1215483"/>
              <a:gd name="connsiteX4" fmla="*/ 111512 w 1416205"/>
              <a:gd name="connsiteY4" fmla="*/ 1215483 h 1215483"/>
              <a:gd name="connsiteX5" fmla="*/ 0 w 1416205"/>
              <a:gd name="connsiteY5" fmla="*/ 1092820 h 1215483"/>
              <a:gd name="connsiteX6" fmla="*/ 613317 w 1416205"/>
              <a:gd name="connsiteY6" fmla="*/ 5576 h 1215483"/>
              <a:gd name="connsiteX7" fmla="*/ 769434 w 1416205"/>
              <a:gd name="connsiteY7" fmla="*/ 0 h 1215483"/>
              <a:gd name="connsiteX0-1" fmla="*/ 772739 w 1419510"/>
              <a:gd name="connsiteY0-2" fmla="*/ 0 h 1215483"/>
              <a:gd name="connsiteX1-3" fmla="*/ 1419510 w 1419510"/>
              <a:gd name="connsiteY1-4" fmla="*/ 646771 h 1215483"/>
              <a:gd name="connsiteX2-5" fmla="*/ 1224364 w 1419510"/>
              <a:gd name="connsiteY2-6" fmla="*/ 1115122 h 1215483"/>
              <a:gd name="connsiteX3-7" fmla="*/ 1140729 w 1419510"/>
              <a:gd name="connsiteY3-8" fmla="*/ 1215483 h 1215483"/>
              <a:gd name="connsiteX4-9" fmla="*/ 114817 w 1419510"/>
              <a:gd name="connsiteY4-10" fmla="*/ 1215483 h 1215483"/>
              <a:gd name="connsiteX5-11" fmla="*/ 3305 w 1419510"/>
              <a:gd name="connsiteY5-12" fmla="*/ 1092820 h 1215483"/>
              <a:gd name="connsiteX6-13" fmla="*/ 616622 w 1419510"/>
              <a:gd name="connsiteY6-14" fmla="*/ 5576 h 1215483"/>
              <a:gd name="connsiteX7-15" fmla="*/ 772739 w 1419510"/>
              <a:gd name="connsiteY7-16" fmla="*/ 0 h 1215483"/>
              <a:gd name="connsiteX0-17" fmla="*/ 774134 w 1420905"/>
              <a:gd name="connsiteY0-18" fmla="*/ 0 h 1215483"/>
              <a:gd name="connsiteX1-19" fmla="*/ 1420905 w 1420905"/>
              <a:gd name="connsiteY1-20" fmla="*/ 646771 h 1215483"/>
              <a:gd name="connsiteX2-21" fmla="*/ 1225759 w 1420905"/>
              <a:gd name="connsiteY2-22" fmla="*/ 1115122 h 1215483"/>
              <a:gd name="connsiteX3-23" fmla="*/ 1142124 w 1420905"/>
              <a:gd name="connsiteY3-24" fmla="*/ 1215483 h 1215483"/>
              <a:gd name="connsiteX4-25" fmla="*/ 116212 w 1420905"/>
              <a:gd name="connsiteY4-26" fmla="*/ 1215483 h 1215483"/>
              <a:gd name="connsiteX5-27" fmla="*/ 4700 w 1420905"/>
              <a:gd name="connsiteY5-28" fmla="*/ 1092820 h 1215483"/>
              <a:gd name="connsiteX6-29" fmla="*/ 618017 w 1420905"/>
              <a:gd name="connsiteY6-30" fmla="*/ 5576 h 1215483"/>
              <a:gd name="connsiteX7-31" fmla="*/ 774134 w 1420905"/>
              <a:gd name="connsiteY7-32" fmla="*/ 0 h 1215483"/>
              <a:gd name="connsiteX0-33" fmla="*/ 774134 w 1420905"/>
              <a:gd name="connsiteY0-34" fmla="*/ 8769 h 1224252"/>
              <a:gd name="connsiteX1-35" fmla="*/ 1420905 w 1420905"/>
              <a:gd name="connsiteY1-36" fmla="*/ 655540 h 1224252"/>
              <a:gd name="connsiteX2-37" fmla="*/ 1225759 w 1420905"/>
              <a:gd name="connsiteY2-38" fmla="*/ 1123891 h 1224252"/>
              <a:gd name="connsiteX3-39" fmla="*/ 1142124 w 1420905"/>
              <a:gd name="connsiteY3-40" fmla="*/ 1224252 h 1224252"/>
              <a:gd name="connsiteX4-41" fmla="*/ 116212 w 1420905"/>
              <a:gd name="connsiteY4-42" fmla="*/ 1224252 h 1224252"/>
              <a:gd name="connsiteX5-43" fmla="*/ 4700 w 1420905"/>
              <a:gd name="connsiteY5-44" fmla="*/ 1101589 h 1224252"/>
              <a:gd name="connsiteX6-45" fmla="*/ 618017 w 1420905"/>
              <a:gd name="connsiteY6-46" fmla="*/ 14345 h 1224252"/>
              <a:gd name="connsiteX7-47" fmla="*/ 774134 w 1420905"/>
              <a:gd name="connsiteY7-48" fmla="*/ 8769 h 1224252"/>
              <a:gd name="connsiteX0-49" fmla="*/ 774134 w 1420905"/>
              <a:gd name="connsiteY0-50" fmla="*/ 20467 h 1235950"/>
              <a:gd name="connsiteX1-51" fmla="*/ 1420905 w 1420905"/>
              <a:gd name="connsiteY1-52" fmla="*/ 667238 h 1235950"/>
              <a:gd name="connsiteX2-53" fmla="*/ 1225759 w 1420905"/>
              <a:gd name="connsiteY2-54" fmla="*/ 1135589 h 1235950"/>
              <a:gd name="connsiteX3-55" fmla="*/ 1142124 w 1420905"/>
              <a:gd name="connsiteY3-56" fmla="*/ 1235950 h 1235950"/>
              <a:gd name="connsiteX4-57" fmla="*/ 116212 w 1420905"/>
              <a:gd name="connsiteY4-58" fmla="*/ 1235950 h 1235950"/>
              <a:gd name="connsiteX5-59" fmla="*/ 4700 w 1420905"/>
              <a:gd name="connsiteY5-60" fmla="*/ 1113287 h 1235950"/>
              <a:gd name="connsiteX6-61" fmla="*/ 618017 w 1420905"/>
              <a:gd name="connsiteY6-62" fmla="*/ 26043 h 1235950"/>
              <a:gd name="connsiteX7-63" fmla="*/ 774134 w 1420905"/>
              <a:gd name="connsiteY7-64" fmla="*/ 20467 h 1235950"/>
              <a:gd name="connsiteX0-65" fmla="*/ 774134 w 1435161"/>
              <a:gd name="connsiteY0-66" fmla="*/ 20467 h 1235950"/>
              <a:gd name="connsiteX1-67" fmla="*/ 1420905 w 1435161"/>
              <a:gd name="connsiteY1-68" fmla="*/ 667238 h 1235950"/>
              <a:gd name="connsiteX2-69" fmla="*/ 1225759 w 1435161"/>
              <a:gd name="connsiteY2-70" fmla="*/ 1135589 h 1235950"/>
              <a:gd name="connsiteX3-71" fmla="*/ 1142124 w 1435161"/>
              <a:gd name="connsiteY3-72" fmla="*/ 1235950 h 1235950"/>
              <a:gd name="connsiteX4-73" fmla="*/ 116212 w 1435161"/>
              <a:gd name="connsiteY4-74" fmla="*/ 1235950 h 1235950"/>
              <a:gd name="connsiteX5-75" fmla="*/ 4700 w 1435161"/>
              <a:gd name="connsiteY5-76" fmla="*/ 1113287 h 1235950"/>
              <a:gd name="connsiteX6-77" fmla="*/ 618017 w 1435161"/>
              <a:gd name="connsiteY6-78" fmla="*/ 26043 h 1235950"/>
              <a:gd name="connsiteX7-79" fmla="*/ 774134 w 1435161"/>
              <a:gd name="connsiteY7-80" fmla="*/ 20467 h 1235950"/>
              <a:gd name="connsiteX0-81" fmla="*/ 774134 w 1433330"/>
              <a:gd name="connsiteY0-82" fmla="*/ 20467 h 1235950"/>
              <a:gd name="connsiteX1-83" fmla="*/ 1420905 w 1433330"/>
              <a:gd name="connsiteY1-84" fmla="*/ 667238 h 1235950"/>
              <a:gd name="connsiteX2-85" fmla="*/ 1225759 w 1433330"/>
              <a:gd name="connsiteY2-86" fmla="*/ 1135589 h 1235950"/>
              <a:gd name="connsiteX3-87" fmla="*/ 1142124 w 1433330"/>
              <a:gd name="connsiteY3-88" fmla="*/ 1235950 h 1235950"/>
              <a:gd name="connsiteX4-89" fmla="*/ 116212 w 1433330"/>
              <a:gd name="connsiteY4-90" fmla="*/ 1235950 h 1235950"/>
              <a:gd name="connsiteX5-91" fmla="*/ 4700 w 1433330"/>
              <a:gd name="connsiteY5-92" fmla="*/ 1113287 h 1235950"/>
              <a:gd name="connsiteX6-93" fmla="*/ 618017 w 1433330"/>
              <a:gd name="connsiteY6-94" fmla="*/ 26043 h 1235950"/>
              <a:gd name="connsiteX7-95" fmla="*/ 774134 w 1433330"/>
              <a:gd name="connsiteY7-96" fmla="*/ 20467 h 1235950"/>
              <a:gd name="connsiteX0-97" fmla="*/ 774134 w 1441970"/>
              <a:gd name="connsiteY0-98" fmla="*/ 20467 h 1235950"/>
              <a:gd name="connsiteX1-99" fmla="*/ 1420905 w 1441970"/>
              <a:gd name="connsiteY1-100" fmla="*/ 667238 h 1235950"/>
              <a:gd name="connsiteX2-101" fmla="*/ 1225759 w 1441970"/>
              <a:gd name="connsiteY2-102" fmla="*/ 1135589 h 1235950"/>
              <a:gd name="connsiteX3-103" fmla="*/ 1142124 w 1441970"/>
              <a:gd name="connsiteY3-104" fmla="*/ 1235950 h 1235950"/>
              <a:gd name="connsiteX4-105" fmla="*/ 116212 w 1441970"/>
              <a:gd name="connsiteY4-106" fmla="*/ 1235950 h 1235950"/>
              <a:gd name="connsiteX5-107" fmla="*/ 4700 w 1441970"/>
              <a:gd name="connsiteY5-108" fmla="*/ 1113287 h 1235950"/>
              <a:gd name="connsiteX6-109" fmla="*/ 618017 w 1441970"/>
              <a:gd name="connsiteY6-110" fmla="*/ 26043 h 1235950"/>
              <a:gd name="connsiteX7-111" fmla="*/ 774134 w 1441970"/>
              <a:gd name="connsiteY7-112" fmla="*/ 20467 h 1235950"/>
              <a:gd name="connsiteX0-113" fmla="*/ 774134 w 1441970"/>
              <a:gd name="connsiteY0-114" fmla="*/ 20467 h 1235950"/>
              <a:gd name="connsiteX1-115" fmla="*/ 1420905 w 1441970"/>
              <a:gd name="connsiteY1-116" fmla="*/ 667238 h 1235950"/>
              <a:gd name="connsiteX2-117" fmla="*/ 1225759 w 1441970"/>
              <a:gd name="connsiteY2-118" fmla="*/ 1135589 h 1235950"/>
              <a:gd name="connsiteX3-119" fmla="*/ 1142124 w 1441970"/>
              <a:gd name="connsiteY3-120" fmla="*/ 1235950 h 1235950"/>
              <a:gd name="connsiteX4-121" fmla="*/ 116212 w 1441970"/>
              <a:gd name="connsiteY4-122" fmla="*/ 1235950 h 1235950"/>
              <a:gd name="connsiteX5-123" fmla="*/ 4700 w 1441970"/>
              <a:gd name="connsiteY5-124" fmla="*/ 1113287 h 1235950"/>
              <a:gd name="connsiteX6-125" fmla="*/ 618017 w 1441970"/>
              <a:gd name="connsiteY6-126" fmla="*/ 26043 h 1235950"/>
              <a:gd name="connsiteX7-127" fmla="*/ 774134 w 1441970"/>
              <a:gd name="connsiteY7-128" fmla="*/ 20467 h 1235950"/>
              <a:gd name="connsiteX0-129" fmla="*/ 774134 w 1441970"/>
              <a:gd name="connsiteY0-130" fmla="*/ 20467 h 1235950"/>
              <a:gd name="connsiteX1-131" fmla="*/ 1420905 w 1441970"/>
              <a:gd name="connsiteY1-132" fmla="*/ 667238 h 1235950"/>
              <a:gd name="connsiteX2-133" fmla="*/ 1225759 w 1441970"/>
              <a:gd name="connsiteY2-134" fmla="*/ 1135589 h 1235950"/>
              <a:gd name="connsiteX3-135" fmla="*/ 1142124 w 1441970"/>
              <a:gd name="connsiteY3-136" fmla="*/ 1235950 h 1235950"/>
              <a:gd name="connsiteX4-137" fmla="*/ 116212 w 1441970"/>
              <a:gd name="connsiteY4-138" fmla="*/ 1235950 h 1235950"/>
              <a:gd name="connsiteX5-139" fmla="*/ 4700 w 1441970"/>
              <a:gd name="connsiteY5-140" fmla="*/ 1113287 h 1235950"/>
              <a:gd name="connsiteX6-141" fmla="*/ 618017 w 1441970"/>
              <a:gd name="connsiteY6-142" fmla="*/ 26043 h 1235950"/>
              <a:gd name="connsiteX7-143" fmla="*/ 774134 w 1441970"/>
              <a:gd name="connsiteY7-144" fmla="*/ 20467 h 1235950"/>
              <a:gd name="connsiteX0-145" fmla="*/ 774134 w 1441970"/>
              <a:gd name="connsiteY0-146" fmla="*/ 20467 h 1235950"/>
              <a:gd name="connsiteX1-147" fmla="*/ 1420905 w 1441970"/>
              <a:gd name="connsiteY1-148" fmla="*/ 667238 h 1235950"/>
              <a:gd name="connsiteX2-149" fmla="*/ 1225759 w 1441970"/>
              <a:gd name="connsiteY2-150" fmla="*/ 1135589 h 1235950"/>
              <a:gd name="connsiteX3-151" fmla="*/ 1142124 w 1441970"/>
              <a:gd name="connsiteY3-152" fmla="*/ 1235950 h 1235950"/>
              <a:gd name="connsiteX4-153" fmla="*/ 116212 w 1441970"/>
              <a:gd name="connsiteY4-154" fmla="*/ 1235950 h 1235950"/>
              <a:gd name="connsiteX5-155" fmla="*/ 4700 w 1441970"/>
              <a:gd name="connsiteY5-156" fmla="*/ 1113287 h 1235950"/>
              <a:gd name="connsiteX6-157" fmla="*/ 618017 w 1441970"/>
              <a:gd name="connsiteY6-158" fmla="*/ 26043 h 1235950"/>
              <a:gd name="connsiteX7-159" fmla="*/ 774134 w 1441970"/>
              <a:gd name="connsiteY7-160" fmla="*/ 20467 h 1235950"/>
              <a:gd name="connsiteX0-161" fmla="*/ 774134 w 1441970"/>
              <a:gd name="connsiteY0-162" fmla="*/ 20467 h 1235950"/>
              <a:gd name="connsiteX1-163" fmla="*/ 1420905 w 1441970"/>
              <a:gd name="connsiteY1-164" fmla="*/ 667238 h 1235950"/>
              <a:gd name="connsiteX2-165" fmla="*/ 1225759 w 1441970"/>
              <a:gd name="connsiteY2-166" fmla="*/ 1135589 h 1235950"/>
              <a:gd name="connsiteX3-167" fmla="*/ 1142124 w 1441970"/>
              <a:gd name="connsiteY3-168" fmla="*/ 1235950 h 1235950"/>
              <a:gd name="connsiteX4-169" fmla="*/ 116212 w 1441970"/>
              <a:gd name="connsiteY4-170" fmla="*/ 1235950 h 1235950"/>
              <a:gd name="connsiteX5-171" fmla="*/ 4700 w 1441970"/>
              <a:gd name="connsiteY5-172" fmla="*/ 1113287 h 1235950"/>
              <a:gd name="connsiteX6-173" fmla="*/ 618017 w 1441970"/>
              <a:gd name="connsiteY6-174" fmla="*/ 26043 h 1235950"/>
              <a:gd name="connsiteX7-175" fmla="*/ 774134 w 1441970"/>
              <a:gd name="connsiteY7-176" fmla="*/ 20467 h 12359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441970" h="1235950">
                <a:moveTo>
                  <a:pt x="774134" y="20467"/>
                </a:moveTo>
                <a:lnTo>
                  <a:pt x="1420905" y="667238"/>
                </a:lnTo>
                <a:cubicBezTo>
                  <a:pt x="1517549" y="762022"/>
                  <a:pt x="1251779" y="879111"/>
                  <a:pt x="1225759" y="1135589"/>
                </a:cubicBezTo>
                <a:cubicBezTo>
                  <a:pt x="1225759" y="1180194"/>
                  <a:pt x="1197880" y="1224798"/>
                  <a:pt x="1142124" y="1235950"/>
                </a:cubicBezTo>
                <a:lnTo>
                  <a:pt x="116212" y="1235950"/>
                </a:lnTo>
                <a:cubicBezTo>
                  <a:pt x="23284" y="1228516"/>
                  <a:pt x="8418" y="1182053"/>
                  <a:pt x="4700" y="1113287"/>
                </a:cubicBezTo>
                <a:cubicBezTo>
                  <a:pt x="-41764" y="315974"/>
                  <a:pt x="263036" y="187736"/>
                  <a:pt x="618017" y="26043"/>
                </a:cubicBezTo>
                <a:cubicBezTo>
                  <a:pt x="670056" y="-3694"/>
                  <a:pt x="727671" y="-11128"/>
                  <a:pt x="774134" y="20467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81261" y="4833094"/>
            <a:ext cx="1703429" cy="1703429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2459513" y="5303421"/>
            <a:ext cx="746924" cy="728854"/>
          </a:xfrm>
          <a:custGeom>
            <a:avLst/>
            <a:gdLst>
              <a:gd name="T0" fmla="*/ 19 w 209"/>
              <a:gd name="T1" fmla="*/ 205 h 205"/>
              <a:gd name="T2" fmla="*/ 0 w 209"/>
              <a:gd name="T3" fmla="*/ 106 h 205"/>
              <a:gd name="T4" fmla="*/ 41 w 209"/>
              <a:gd name="T5" fmla="*/ 94 h 205"/>
              <a:gd name="T6" fmla="*/ 81 w 209"/>
              <a:gd name="T7" fmla="*/ 37 h 205"/>
              <a:gd name="T8" fmla="*/ 86 w 209"/>
              <a:gd name="T9" fmla="*/ 4 h 205"/>
              <a:gd name="T10" fmla="*/ 125 w 209"/>
              <a:gd name="T11" fmla="*/ 34 h 205"/>
              <a:gd name="T12" fmla="*/ 186 w 209"/>
              <a:gd name="T13" fmla="*/ 73 h 205"/>
              <a:gd name="T14" fmla="*/ 199 w 209"/>
              <a:gd name="T15" fmla="*/ 114 h 205"/>
              <a:gd name="T16" fmla="*/ 188 w 209"/>
              <a:gd name="T17" fmla="*/ 144 h 205"/>
              <a:gd name="T18" fmla="*/ 180 w 209"/>
              <a:gd name="T19" fmla="*/ 174 h 205"/>
              <a:gd name="T20" fmla="*/ 181 w 209"/>
              <a:gd name="T21" fmla="*/ 180 h 205"/>
              <a:gd name="T22" fmla="*/ 72 w 209"/>
              <a:gd name="T23" fmla="*/ 200 h 205"/>
              <a:gd name="T24" fmla="*/ 48 w 209"/>
              <a:gd name="T25" fmla="*/ 205 h 205"/>
              <a:gd name="T26" fmla="*/ 8 w 209"/>
              <a:gd name="T27" fmla="*/ 105 h 205"/>
              <a:gd name="T28" fmla="*/ 19 w 209"/>
              <a:gd name="T29" fmla="*/ 197 h 205"/>
              <a:gd name="T30" fmla="*/ 56 w 209"/>
              <a:gd name="T31" fmla="*/ 194 h 205"/>
              <a:gd name="T32" fmla="*/ 63 w 209"/>
              <a:gd name="T33" fmla="*/ 187 h 205"/>
              <a:gd name="T34" fmla="*/ 160 w 209"/>
              <a:gd name="T35" fmla="*/ 192 h 205"/>
              <a:gd name="T36" fmla="*/ 173 w 209"/>
              <a:gd name="T37" fmla="*/ 179 h 205"/>
              <a:gd name="T38" fmla="*/ 170 w 209"/>
              <a:gd name="T39" fmla="*/ 169 h 205"/>
              <a:gd name="T40" fmla="*/ 183 w 209"/>
              <a:gd name="T41" fmla="*/ 156 h 205"/>
              <a:gd name="T42" fmla="*/ 171 w 209"/>
              <a:gd name="T43" fmla="*/ 138 h 205"/>
              <a:gd name="T44" fmla="*/ 193 w 209"/>
              <a:gd name="T45" fmla="*/ 125 h 205"/>
              <a:gd name="T46" fmla="*/ 185 w 209"/>
              <a:gd name="T47" fmla="*/ 110 h 205"/>
              <a:gd name="T48" fmla="*/ 201 w 209"/>
              <a:gd name="T49" fmla="*/ 96 h 205"/>
              <a:gd name="T50" fmla="*/ 112 w 209"/>
              <a:gd name="T51" fmla="*/ 81 h 205"/>
              <a:gd name="T52" fmla="*/ 117 w 209"/>
              <a:gd name="T53" fmla="*/ 34 h 205"/>
              <a:gd name="T54" fmla="*/ 92 w 209"/>
              <a:gd name="T55" fmla="*/ 10 h 205"/>
              <a:gd name="T56" fmla="*/ 89 w 209"/>
              <a:gd name="T57" fmla="*/ 37 h 205"/>
              <a:gd name="T58" fmla="*/ 54 w 209"/>
              <a:gd name="T59" fmla="*/ 109 h 205"/>
              <a:gd name="T60" fmla="*/ 48 w 209"/>
              <a:gd name="T61" fmla="*/ 105 h 205"/>
              <a:gd name="T62" fmla="*/ 15 w 209"/>
              <a:gd name="T63" fmla="*/ 102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9" h="205">
                <a:moveTo>
                  <a:pt x="48" y="205"/>
                </a:moveTo>
                <a:cubicBezTo>
                  <a:pt x="19" y="205"/>
                  <a:pt x="19" y="205"/>
                  <a:pt x="19" y="205"/>
                </a:cubicBezTo>
                <a:cubicBezTo>
                  <a:pt x="15" y="205"/>
                  <a:pt x="4" y="205"/>
                  <a:pt x="4" y="194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94"/>
                  <a:pt x="11" y="94"/>
                  <a:pt x="15" y="94"/>
                </a:cubicBezTo>
                <a:cubicBezTo>
                  <a:pt x="41" y="94"/>
                  <a:pt x="41" y="94"/>
                  <a:pt x="41" y="94"/>
                </a:cubicBezTo>
                <a:cubicBezTo>
                  <a:pt x="44" y="94"/>
                  <a:pt x="51" y="94"/>
                  <a:pt x="54" y="100"/>
                </a:cubicBezTo>
                <a:cubicBezTo>
                  <a:pt x="69" y="87"/>
                  <a:pt x="81" y="47"/>
                  <a:pt x="81" y="37"/>
                </a:cubicBezTo>
                <a:cubicBezTo>
                  <a:pt x="81" y="35"/>
                  <a:pt x="81" y="33"/>
                  <a:pt x="81" y="31"/>
                </a:cubicBezTo>
                <a:cubicBezTo>
                  <a:pt x="81" y="21"/>
                  <a:pt x="80" y="10"/>
                  <a:pt x="86" y="4"/>
                </a:cubicBezTo>
                <a:cubicBezTo>
                  <a:pt x="89" y="1"/>
                  <a:pt x="92" y="0"/>
                  <a:pt x="96" y="0"/>
                </a:cubicBezTo>
                <a:cubicBezTo>
                  <a:pt x="113" y="0"/>
                  <a:pt x="123" y="17"/>
                  <a:pt x="125" y="34"/>
                </a:cubicBezTo>
                <a:cubicBezTo>
                  <a:pt x="126" y="52"/>
                  <a:pt x="126" y="65"/>
                  <a:pt x="124" y="73"/>
                </a:cubicBezTo>
                <a:cubicBezTo>
                  <a:pt x="186" y="73"/>
                  <a:pt x="186" y="73"/>
                  <a:pt x="186" y="73"/>
                </a:cubicBezTo>
                <a:cubicBezTo>
                  <a:pt x="199" y="73"/>
                  <a:pt x="209" y="83"/>
                  <a:pt x="209" y="95"/>
                </a:cubicBezTo>
                <a:cubicBezTo>
                  <a:pt x="209" y="103"/>
                  <a:pt x="205" y="110"/>
                  <a:pt x="199" y="114"/>
                </a:cubicBezTo>
                <a:cubicBezTo>
                  <a:pt x="200" y="117"/>
                  <a:pt x="201" y="121"/>
                  <a:pt x="201" y="124"/>
                </a:cubicBezTo>
                <a:cubicBezTo>
                  <a:pt x="201" y="133"/>
                  <a:pt x="196" y="141"/>
                  <a:pt x="188" y="144"/>
                </a:cubicBezTo>
                <a:cubicBezTo>
                  <a:pt x="190" y="148"/>
                  <a:pt x="191" y="151"/>
                  <a:pt x="191" y="155"/>
                </a:cubicBezTo>
                <a:cubicBezTo>
                  <a:pt x="191" y="163"/>
                  <a:pt x="187" y="170"/>
                  <a:pt x="180" y="174"/>
                </a:cubicBezTo>
                <a:cubicBezTo>
                  <a:pt x="180" y="175"/>
                  <a:pt x="181" y="177"/>
                  <a:pt x="181" y="179"/>
                </a:cubicBezTo>
                <a:cubicBezTo>
                  <a:pt x="181" y="180"/>
                  <a:pt x="181" y="180"/>
                  <a:pt x="181" y="180"/>
                </a:cubicBezTo>
                <a:cubicBezTo>
                  <a:pt x="181" y="191"/>
                  <a:pt x="171" y="200"/>
                  <a:pt x="160" y="200"/>
                </a:cubicBezTo>
                <a:cubicBezTo>
                  <a:pt x="72" y="200"/>
                  <a:pt x="72" y="200"/>
                  <a:pt x="72" y="200"/>
                </a:cubicBezTo>
                <a:cubicBezTo>
                  <a:pt x="69" y="200"/>
                  <a:pt x="66" y="199"/>
                  <a:pt x="63" y="198"/>
                </a:cubicBezTo>
                <a:cubicBezTo>
                  <a:pt x="61" y="205"/>
                  <a:pt x="52" y="205"/>
                  <a:pt x="48" y="205"/>
                </a:cubicBezTo>
                <a:moveTo>
                  <a:pt x="15" y="102"/>
                </a:moveTo>
                <a:cubicBezTo>
                  <a:pt x="8" y="102"/>
                  <a:pt x="8" y="104"/>
                  <a:pt x="8" y="105"/>
                </a:cubicBezTo>
                <a:cubicBezTo>
                  <a:pt x="12" y="194"/>
                  <a:pt x="12" y="194"/>
                  <a:pt x="12" y="194"/>
                </a:cubicBezTo>
                <a:cubicBezTo>
                  <a:pt x="12" y="196"/>
                  <a:pt x="12" y="197"/>
                  <a:pt x="19" y="197"/>
                </a:cubicBezTo>
                <a:cubicBezTo>
                  <a:pt x="48" y="197"/>
                  <a:pt x="48" y="197"/>
                  <a:pt x="48" y="197"/>
                </a:cubicBezTo>
                <a:cubicBezTo>
                  <a:pt x="56" y="197"/>
                  <a:pt x="56" y="196"/>
                  <a:pt x="56" y="194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3" y="187"/>
                  <a:pt x="63" y="187"/>
                  <a:pt x="63" y="187"/>
                </a:cubicBezTo>
                <a:cubicBezTo>
                  <a:pt x="65" y="190"/>
                  <a:pt x="69" y="192"/>
                  <a:pt x="72" y="192"/>
                </a:cubicBezTo>
                <a:cubicBezTo>
                  <a:pt x="160" y="192"/>
                  <a:pt x="160" y="192"/>
                  <a:pt x="160" y="192"/>
                </a:cubicBezTo>
                <a:cubicBezTo>
                  <a:pt x="167" y="192"/>
                  <a:pt x="173" y="186"/>
                  <a:pt x="173" y="180"/>
                </a:cubicBezTo>
                <a:cubicBezTo>
                  <a:pt x="173" y="179"/>
                  <a:pt x="173" y="179"/>
                  <a:pt x="173" y="179"/>
                </a:cubicBezTo>
                <a:cubicBezTo>
                  <a:pt x="173" y="177"/>
                  <a:pt x="172" y="175"/>
                  <a:pt x="171" y="173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4" y="168"/>
                  <a:pt x="174" y="168"/>
                  <a:pt x="174" y="168"/>
                </a:cubicBezTo>
                <a:cubicBezTo>
                  <a:pt x="179" y="166"/>
                  <a:pt x="183" y="161"/>
                  <a:pt x="183" y="156"/>
                </a:cubicBezTo>
                <a:cubicBezTo>
                  <a:pt x="183" y="151"/>
                  <a:pt x="181" y="147"/>
                  <a:pt x="178" y="144"/>
                </a:cubicBezTo>
                <a:cubicBezTo>
                  <a:pt x="171" y="138"/>
                  <a:pt x="171" y="138"/>
                  <a:pt x="17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88" y="137"/>
                  <a:pt x="193" y="132"/>
                  <a:pt x="193" y="125"/>
                </a:cubicBezTo>
                <a:cubicBezTo>
                  <a:pt x="193" y="121"/>
                  <a:pt x="192" y="117"/>
                  <a:pt x="189" y="114"/>
                </a:cubicBezTo>
                <a:cubicBezTo>
                  <a:pt x="185" y="110"/>
                  <a:pt x="185" y="110"/>
                  <a:pt x="185" y="110"/>
                </a:cubicBezTo>
                <a:cubicBezTo>
                  <a:pt x="191" y="108"/>
                  <a:pt x="191" y="108"/>
                  <a:pt x="191" y="108"/>
                </a:cubicBezTo>
                <a:cubicBezTo>
                  <a:pt x="197" y="106"/>
                  <a:pt x="201" y="101"/>
                  <a:pt x="201" y="96"/>
                </a:cubicBezTo>
                <a:cubicBezTo>
                  <a:pt x="201" y="87"/>
                  <a:pt x="194" y="81"/>
                  <a:pt x="186" y="81"/>
                </a:cubicBezTo>
                <a:cubicBezTo>
                  <a:pt x="112" y="81"/>
                  <a:pt x="112" y="81"/>
                  <a:pt x="112" y="81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116" y="72"/>
                  <a:pt x="119" y="63"/>
                  <a:pt x="117" y="34"/>
                </a:cubicBezTo>
                <a:cubicBezTo>
                  <a:pt x="116" y="24"/>
                  <a:pt x="110" y="8"/>
                  <a:pt x="96" y="8"/>
                </a:cubicBezTo>
                <a:cubicBezTo>
                  <a:pt x="94" y="8"/>
                  <a:pt x="92" y="9"/>
                  <a:pt x="92" y="10"/>
                </a:cubicBezTo>
                <a:cubicBezTo>
                  <a:pt x="88" y="13"/>
                  <a:pt x="89" y="23"/>
                  <a:pt x="89" y="30"/>
                </a:cubicBezTo>
                <a:cubicBezTo>
                  <a:pt x="89" y="33"/>
                  <a:pt x="89" y="35"/>
                  <a:pt x="89" y="37"/>
                </a:cubicBezTo>
                <a:cubicBezTo>
                  <a:pt x="89" y="50"/>
                  <a:pt x="74" y="99"/>
                  <a:pt x="55" y="109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104"/>
                  <a:pt x="48" y="102"/>
                  <a:pt x="41" y="102"/>
                </a:cubicBezTo>
                <a:lnTo>
                  <a:pt x="15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477302" y="2503075"/>
            <a:ext cx="39257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问题</a:t>
            </a:r>
            <a:endParaRPr lang="en-US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请再举一个行为模式的例子，要求符合行为模式的定义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问题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30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207455" y="157627"/>
            <a:ext cx="869659" cy="8696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494498" y="1027286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0128738" y="2035739"/>
            <a:ext cx="422031" cy="422031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083385" y="1641843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104119" y="375750"/>
            <a:ext cx="302456" cy="3024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1118973" y="19442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-190500" y="5924841"/>
            <a:ext cx="1098259" cy="10982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184400" y="4749799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428873" y="5924841"/>
            <a:ext cx="847727" cy="84772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90560" y="5569741"/>
            <a:ext cx="1288259" cy="128825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84161" y="5093491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92854" y="4279899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082200" y="448249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238831" y="5302440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067119" y="540463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227778" y="5609038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08818" y="2710230"/>
            <a:ext cx="4570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endParaRPr lang="zh-CN" altLang="en-US" sz="5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346309" y="3607452"/>
            <a:ext cx="3695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LISTENING</a:t>
            </a:r>
            <a:endParaRPr lang="zh-CN" altLang="en-US" sz="20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654427" y="4718860"/>
            <a:ext cx="1667728" cy="276971"/>
            <a:chOff x="4654427" y="4718860"/>
            <a:chExt cx="1667728" cy="276971"/>
          </a:xfrm>
        </p:grpSpPr>
        <p:grpSp>
          <p:nvGrpSpPr>
            <p:cNvPr id="11" name="组合 10"/>
            <p:cNvGrpSpPr/>
            <p:nvPr/>
          </p:nvGrpSpPr>
          <p:grpSpPr>
            <a:xfrm>
              <a:off x="4654427" y="4718860"/>
              <a:ext cx="276971" cy="276971"/>
              <a:chOff x="3725237" y="4930504"/>
              <a:chExt cx="531780" cy="531780"/>
            </a:xfrm>
          </p:grpSpPr>
          <p:sp>
            <p:nvSpPr>
              <p:cNvPr id="61" name="圆角矩形 2"/>
              <p:cNvSpPr/>
              <p:nvPr/>
            </p:nvSpPr>
            <p:spPr>
              <a:xfrm>
                <a:off x="3725237" y="4930504"/>
                <a:ext cx="531780" cy="531780"/>
              </a:xfrm>
              <a:prstGeom prst="ellipse">
                <a:avLst/>
              </a:prstGeom>
              <a:gradFill>
                <a:gsLst>
                  <a:gs pos="0">
                    <a:srgbClr val="18478F"/>
                  </a:gs>
                  <a:gs pos="100000">
                    <a:srgbClr val="238DED"/>
                  </a:gs>
                </a:gsLst>
                <a:lin ang="18000000" scaled="0"/>
              </a:gradFill>
              <a:ln w="25400">
                <a:noFill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4929482" y="4729942"/>
              <a:ext cx="13926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G14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95842" y="4718860"/>
            <a:ext cx="2019971" cy="282717"/>
            <a:chOff x="6395842" y="4718860"/>
            <a:chExt cx="2019971" cy="282717"/>
          </a:xfrm>
        </p:grpSpPr>
        <p:grpSp>
          <p:nvGrpSpPr>
            <p:cNvPr id="12" name="组合 11"/>
            <p:cNvGrpSpPr/>
            <p:nvPr/>
          </p:nvGrpSpPr>
          <p:grpSpPr>
            <a:xfrm>
              <a:off x="6395842" y="4718860"/>
              <a:ext cx="276971" cy="276971"/>
              <a:chOff x="6392770" y="4930504"/>
              <a:chExt cx="531780" cy="531780"/>
            </a:xfrm>
          </p:grpSpPr>
          <p:sp>
            <p:nvSpPr>
              <p:cNvPr id="64" name="圆角矩形 2"/>
              <p:cNvSpPr/>
              <p:nvPr/>
            </p:nvSpPr>
            <p:spPr>
              <a:xfrm>
                <a:off x="6392770" y="4930504"/>
                <a:ext cx="531780" cy="531780"/>
              </a:xfrm>
              <a:prstGeom prst="ellipse">
                <a:avLst/>
              </a:prstGeom>
              <a:gradFill>
                <a:gsLst>
                  <a:gs pos="0">
                    <a:srgbClr val="18478F"/>
                  </a:gs>
                  <a:gs pos="100000">
                    <a:srgbClr val="238DED"/>
                  </a:gs>
                </a:gsLst>
                <a:lin ang="16800000" scaled="0"/>
              </a:gradFill>
              <a:ln w="25400">
                <a:noFill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student-graduation-cap-shape_52041"/>
              <p:cNvSpPr>
                <a:spLocks noChangeAspect="1"/>
              </p:cNvSpPr>
              <p:nvPr/>
            </p:nvSpPr>
            <p:spPr bwMode="auto">
              <a:xfrm>
                <a:off x="6527005" y="5064598"/>
                <a:ext cx="256066" cy="264808"/>
              </a:xfrm>
              <a:custGeom>
                <a:avLst/>
                <a:gdLst>
                  <a:gd name="connsiteX0" fmla="*/ 233363 w 325438"/>
                  <a:gd name="connsiteY0" fmla="*/ 249238 h 336550"/>
                  <a:gd name="connsiteX1" fmla="*/ 279401 w 325438"/>
                  <a:gd name="connsiteY1" fmla="*/ 249238 h 336550"/>
                  <a:gd name="connsiteX2" fmla="*/ 279401 w 325438"/>
                  <a:gd name="connsiteY2" fmla="*/ 290513 h 336550"/>
                  <a:gd name="connsiteX3" fmla="*/ 233363 w 325438"/>
                  <a:gd name="connsiteY3" fmla="*/ 290513 h 336550"/>
                  <a:gd name="connsiteX4" fmla="*/ 171450 w 325438"/>
                  <a:gd name="connsiteY4" fmla="*/ 249238 h 336550"/>
                  <a:gd name="connsiteX5" fmla="*/ 217488 w 325438"/>
                  <a:gd name="connsiteY5" fmla="*/ 249238 h 336550"/>
                  <a:gd name="connsiteX6" fmla="*/ 217488 w 325438"/>
                  <a:gd name="connsiteY6" fmla="*/ 290513 h 336550"/>
                  <a:gd name="connsiteX7" fmla="*/ 171450 w 325438"/>
                  <a:gd name="connsiteY7" fmla="*/ 290513 h 336550"/>
                  <a:gd name="connsiteX8" fmla="*/ 107950 w 325438"/>
                  <a:gd name="connsiteY8" fmla="*/ 249238 h 336550"/>
                  <a:gd name="connsiteX9" fmla="*/ 155575 w 325438"/>
                  <a:gd name="connsiteY9" fmla="*/ 249238 h 336550"/>
                  <a:gd name="connsiteX10" fmla="*/ 155575 w 325438"/>
                  <a:gd name="connsiteY10" fmla="*/ 290513 h 336550"/>
                  <a:gd name="connsiteX11" fmla="*/ 107950 w 325438"/>
                  <a:gd name="connsiteY11" fmla="*/ 290513 h 336550"/>
                  <a:gd name="connsiteX12" fmla="*/ 46038 w 325438"/>
                  <a:gd name="connsiteY12" fmla="*/ 249238 h 336550"/>
                  <a:gd name="connsiteX13" fmla="*/ 93663 w 325438"/>
                  <a:gd name="connsiteY13" fmla="*/ 249238 h 336550"/>
                  <a:gd name="connsiteX14" fmla="*/ 93663 w 325438"/>
                  <a:gd name="connsiteY14" fmla="*/ 290513 h 336550"/>
                  <a:gd name="connsiteX15" fmla="*/ 46038 w 325438"/>
                  <a:gd name="connsiteY15" fmla="*/ 290513 h 336550"/>
                  <a:gd name="connsiteX16" fmla="*/ 233363 w 325438"/>
                  <a:gd name="connsiteY16" fmla="*/ 195263 h 336550"/>
                  <a:gd name="connsiteX17" fmla="*/ 279401 w 325438"/>
                  <a:gd name="connsiteY17" fmla="*/ 195263 h 336550"/>
                  <a:gd name="connsiteX18" fmla="*/ 279401 w 325438"/>
                  <a:gd name="connsiteY18" fmla="*/ 234951 h 336550"/>
                  <a:gd name="connsiteX19" fmla="*/ 233363 w 325438"/>
                  <a:gd name="connsiteY19" fmla="*/ 234951 h 336550"/>
                  <a:gd name="connsiteX20" fmla="*/ 171450 w 325438"/>
                  <a:gd name="connsiteY20" fmla="*/ 195263 h 336550"/>
                  <a:gd name="connsiteX21" fmla="*/ 217488 w 325438"/>
                  <a:gd name="connsiteY21" fmla="*/ 195263 h 336550"/>
                  <a:gd name="connsiteX22" fmla="*/ 217488 w 325438"/>
                  <a:gd name="connsiteY22" fmla="*/ 234951 h 336550"/>
                  <a:gd name="connsiteX23" fmla="*/ 171450 w 325438"/>
                  <a:gd name="connsiteY23" fmla="*/ 234951 h 336550"/>
                  <a:gd name="connsiteX24" fmla="*/ 107950 w 325438"/>
                  <a:gd name="connsiteY24" fmla="*/ 195263 h 336550"/>
                  <a:gd name="connsiteX25" fmla="*/ 155575 w 325438"/>
                  <a:gd name="connsiteY25" fmla="*/ 195263 h 336550"/>
                  <a:gd name="connsiteX26" fmla="*/ 155575 w 325438"/>
                  <a:gd name="connsiteY26" fmla="*/ 234951 h 336550"/>
                  <a:gd name="connsiteX27" fmla="*/ 107950 w 325438"/>
                  <a:gd name="connsiteY27" fmla="*/ 234951 h 336550"/>
                  <a:gd name="connsiteX28" fmla="*/ 46038 w 325438"/>
                  <a:gd name="connsiteY28" fmla="*/ 195263 h 336550"/>
                  <a:gd name="connsiteX29" fmla="*/ 93663 w 325438"/>
                  <a:gd name="connsiteY29" fmla="*/ 195263 h 336550"/>
                  <a:gd name="connsiteX30" fmla="*/ 93663 w 325438"/>
                  <a:gd name="connsiteY30" fmla="*/ 234951 h 336550"/>
                  <a:gd name="connsiteX31" fmla="*/ 46038 w 325438"/>
                  <a:gd name="connsiteY31" fmla="*/ 234951 h 336550"/>
                  <a:gd name="connsiteX32" fmla="*/ 233363 w 325438"/>
                  <a:gd name="connsiteY32" fmla="*/ 139700 h 336550"/>
                  <a:gd name="connsiteX33" fmla="*/ 279401 w 325438"/>
                  <a:gd name="connsiteY33" fmla="*/ 139700 h 336550"/>
                  <a:gd name="connsiteX34" fmla="*/ 279401 w 325438"/>
                  <a:gd name="connsiteY34" fmla="*/ 180975 h 336550"/>
                  <a:gd name="connsiteX35" fmla="*/ 233363 w 325438"/>
                  <a:gd name="connsiteY35" fmla="*/ 180975 h 336550"/>
                  <a:gd name="connsiteX36" fmla="*/ 171450 w 325438"/>
                  <a:gd name="connsiteY36" fmla="*/ 139700 h 336550"/>
                  <a:gd name="connsiteX37" fmla="*/ 217488 w 325438"/>
                  <a:gd name="connsiteY37" fmla="*/ 139700 h 336550"/>
                  <a:gd name="connsiteX38" fmla="*/ 217488 w 325438"/>
                  <a:gd name="connsiteY38" fmla="*/ 180975 h 336550"/>
                  <a:gd name="connsiteX39" fmla="*/ 171450 w 325438"/>
                  <a:gd name="connsiteY39" fmla="*/ 180975 h 336550"/>
                  <a:gd name="connsiteX40" fmla="*/ 107950 w 325438"/>
                  <a:gd name="connsiteY40" fmla="*/ 139700 h 336550"/>
                  <a:gd name="connsiteX41" fmla="*/ 155575 w 325438"/>
                  <a:gd name="connsiteY41" fmla="*/ 139700 h 336550"/>
                  <a:gd name="connsiteX42" fmla="*/ 155575 w 325438"/>
                  <a:gd name="connsiteY42" fmla="*/ 180975 h 336550"/>
                  <a:gd name="connsiteX43" fmla="*/ 107950 w 325438"/>
                  <a:gd name="connsiteY43" fmla="*/ 180975 h 336550"/>
                  <a:gd name="connsiteX44" fmla="*/ 49167 w 325438"/>
                  <a:gd name="connsiteY44" fmla="*/ 38100 h 336550"/>
                  <a:gd name="connsiteX45" fmla="*/ 25400 w 325438"/>
                  <a:gd name="connsiteY45" fmla="*/ 61753 h 336550"/>
                  <a:gd name="connsiteX46" fmla="*/ 25400 w 325438"/>
                  <a:gd name="connsiteY46" fmla="*/ 289085 h 336550"/>
                  <a:gd name="connsiteX47" fmla="*/ 49167 w 325438"/>
                  <a:gd name="connsiteY47" fmla="*/ 312738 h 336550"/>
                  <a:gd name="connsiteX48" fmla="*/ 276271 w 325438"/>
                  <a:gd name="connsiteY48" fmla="*/ 312738 h 336550"/>
                  <a:gd name="connsiteX49" fmla="*/ 300038 w 325438"/>
                  <a:gd name="connsiteY49" fmla="*/ 289085 h 336550"/>
                  <a:gd name="connsiteX50" fmla="*/ 300038 w 325438"/>
                  <a:gd name="connsiteY50" fmla="*/ 61753 h 336550"/>
                  <a:gd name="connsiteX51" fmla="*/ 276271 w 325438"/>
                  <a:gd name="connsiteY51" fmla="*/ 38100 h 336550"/>
                  <a:gd name="connsiteX52" fmla="*/ 269669 w 325438"/>
                  <a:gd name="connsiteY52" fmla="*/ 38100 h 336550"/>
                  <a:gd name="connsiteX53" fmla="*/ 269669 w 325438"/>
                  <a:gd name="connsiteY53" fmla="*/ 63067 h 336550"/>
                  <a:gd name="connsiteX54" fmla="*/ 276271 w 325438"/>
                  <a:gd name="connsiteY54" fmla="*/ 74894 h 336550"/>
                  <a:gd name="connsiteX55" fmla="*/ 260427 w 325438"/>
                  <a:gd name="connsiteY55" fmla="*/ 90662 h 336550"/>
                  <a:gd name="connsiteX56" fmla="*/ 244582 w 325438"/>
                  <a:gd name="connsiteY56" fmla="*/ 74894 h 336550"/>
                  <a:gd name="connsiteX57" fmla="*/ 249864 w 325438"/>
                  <a:gd name="connsiteY57" fmla="*/ 63067 h 336550"/>
                  <a:gd name="connsiteX58" fmla="*/ 249864 w 325438"/>
                  <a:gd name="connsiteY58" fmla="*/ 38100 h 336550"/>
                  <a:gd name="connsiteX59" fmla="*/ 231379 w 325438"/>
                  <a:gd name="connsiteY59" fmla="*/ 38100 h 336550"/>
                  <a:gd name="connsiteX60" fmla="*/ 231379 w 325438"/>
                  <a:gd name="connsiteY60" fmla="*/ 63067 h 336550"/>
                  <a:gd name="connsiteX61" fmla="*/ 236660 w 325438"/>
                  <a:gd name="connsiteY61" fmla="*/ 74894 h 336550"/>
                  <a:gd name="connsiteX62" fmla="*/ 220816 w 325438"/>
                  <a:gd name="connsiteY62" fmla="*/ 90662 h 336550"/>
                  <a:gd name="connsiteX63" fmla="*/ 204971 w 325438"/>
                  <a:gd name="connsiteY63" fmla="*/ 74894 h 336550"/>
                  <a:gd name="connsiteX64" fmla="*/ 210253 w 325438"/>
                  <a:gd name="connsiteY64" fmla="*/ 63067 h 336550"/>
                  <a:gd name="connsiteX65" fmla="*/ 210253 w 325438"/>
                  <a:gd name="connsiteY65" fmla="*/ 38100 h 336550"/>
                  <a:gd name="connsiteX66" fmla="*/ 191767 w 325438"/>
                  <a:gd name="connsiteY66" fmla="*/ 38100 h 336550"/>
                  <a:gd name="connsiteX67" fmla="*/ 191767 w 325438"/>
                  <a:gd name="connsiteY67" fmla="*/ 63067 h 336550"/>
                  <a:gd name="connsiteX68" fmla="*/ 198369 w 325438"/>
                  <a:gd name="connsiteY68" fmla="*/ 74894 h 336550"/>
                  <a:gd name="connsiteX69" fmla="*/ 182525 w 325438"/>
                  <a:gd name="connsiteY69" fmla="*/ 90662 h 336550"/>
                  <a:gd name="connsiteX70" fmla="*/ 166680 w 325438"/>
                  <a:gd name="connsiteY70" fmla="*/ 74894 h 336550"/>
                  <a:gd name="connsiteX71" fmla="*/ 171962 w 325438"/>
                  <a:gd name="connsiteY71" fmla="*/ 63067 h 336550"/>
                  <a:gd name="connsiteX72" fmla="*/ 171962 w 325438"/>
                  <a:gd name="connsiteY72" fmla="*/ 38100 h 336550"/>
                  <a:gd name="connsiteX73" fmla="*/ 153476 w 325438"/>
                  <a:gd name="connsiteY73" fmla="*/ 38100 h 336550"/>
                  <a:gd name="connsiteX74" fmla="*/ 153476 w 325438"/>
                  <a:gd name="connsiteY74" fmla="*/ 63067 h 336550"/>
                  <a:gd name="connsiteX75" fmla="*/ 158758 w 325438"/>
                  <a:gd name="connsiteY75" fmla="*/ 74894 h 336550"/>
                  <a:gd name="connsiteX76" fmla="*/ 142913 w 325438"/>
                  <a:gd name="connsiteY76" fmla="*/ 90662 h 336550"/>
                  <a:gd name="connsiteX77" fmla="*/ 127069 w 325438"/>
                  <a:gd name="connsiteY77" fmla="*/ 74894 h 336550"/>
                  <a:gd name="connsiteX78" fmla="*/ 133671 w 325438"/>
                  <a:gd name="connsiteY78" fmla="*/ 63067 h 336550"/>
                  <a:gd name="connsiteX79" fmla="*/ 133671 w 325438"/>
                  <a:gd name="connsiteY79" fmla="*/ 38100 h 336550"/>
                  <a:gd name="connsiteX80" fmla="*/ 115186 w 325438"/>
                  <a:gd name="connsiteY80" fmla="*/ 38100 h 336550"/>
                  <a:gd name="connsiteX81" fmla="*/ 115186 w 325438"/>
                  <a:gd name="connsiteY81" fmla="*/ 63067 h 336550"/>
                  <a:gd name="connsiteX82" fmla="*/ 120467 w 325438"/>
                  <a:gd name="connsiteY82" fmla="*/ 74894 h 336550"/>
                  <a:gd name="connsiteX83" fmla="*/ 104623 w 325438"/>
                  <a:gd name="connsiteY83" fmla="*/ 90662 h 336550"/>
                  <a:gd name="connsiteX84" fmla="*/ 88778 w 325438"/>
                  <a:gd name="connsiteY84" fmla="*/ 74894 h 336550"/>
                  <a:gd name="connsiteX85" fmla="*/ 94060 w 325438"/>
                  <a:gd name="connsiteY85" fmla="*/ 63067 h 336550"/>
                  <a:gd name="connsiteX86" fmla="*/ 94060 w 325438"/>
                  <a:gd name="connsiteY86" fmla="*/ 38100 h 336550"/>
                  <a:gd name="connsiteX87" fmla="*/ 75574 w 325438"/>
                  <a:gd name="connsiteY87" fmla="*/ 38100 h 336550"/>
                  <a:gd name="connsiteX88" fmla="*/ 75574 w 325438"/>
                  <a:gd name="connsiteY88" fmla="*/ 63067 h 336550"/>
                  <a:gd name="connsiteX89" fmla="*/ 80856 w 325438"/>
                  <a:gd name="connsiteY89" fmla="*/ 74894 h 336550"/>
                  <a:gd name="connsiteX90" fmla="*/ 65011 w 325438"/>
                  <a:gd name="connsiteY90" fmla="*/ 90662 h 336550"/>
                  <a:gd name="connsiteX91" fmla="*/ 49167 w 325438"/>
                  <a:gd name="connsiteY91" fmla="*/ 74894 h 336550"/>
                  <a:gd name="connsiteX92" fmla="*/ 55769 w 325438"/>
                  <a:gd name="connsiteY92" fmla="*/ 63067 h 336550"/>
                  <a:gd name="connsiteX93" fmla="*/ 55769 w 325438"/>
                  <a:gd name="connsiteY93" fmla="*/ 38100 h 336550"/>
                  <a:gd name="connsiteX94" fmla="*/ 49167 w 325438"/>
                  <a:gd name="connsiteY94" fmla="*/ 38100 h 336550"/>
                  <a:gd name="connsiteX95" fmla="*/ 65315 w 325438"/>
                  <a:gd name="connsiteY95" fmla="*/ 4763 h 336550"/>
                  <a:gd name="connsiteX96" fmla="*/ 61913 w 325438"/>
                  <a:gd name="connsiteY96" fmla="*/ 10110 h 336550"/>
                  <a:gd name="connsiteX97" fmla="*/ 61913 w 325438"/>
                  <a:gd name="connsiteY97" fmla="*/ 75616 h 336550"/>
                  <a:gd name="connsiteX98" fmla="*/ 65315 w 325438"/>
                  <a:gd name="connsiteY98" fmla="*/ 80963 h 336550"/>
                  <a:gd name="connsiteX99" fmla="*/ 69851 w 325438"/>
                  <a:gd name="connsiteY99" fmla="*/ 75616 h 336550"/>
                  <a:gd name="connsiteX100" fmla="*/ 69851 w 325438"/>
                  <a:gd name="connsiteY100" fmla="*/ 10110 h 336550"/>
                  <a:gd name="connsiteX101" fmla="*/ 65315 w 325438"/>
                  <a:gd name="connsiteY101" fmla="*/ 4763 h 336550"/>
                  <a:gd name="connsiteX102" fmla="*/ 104776 w 325438"/>
                  <a:gd name="connsiteY102" fmla="*/ 4763 h 336550"/>
                  <a:gd name="connsiteX103" fmla="*/ 100013 w 325438"/>
                  <a:gd name="connsiteY103" fmla="*/ 10110 h 336550"/>
                  <a:gd name="connsiteX104" fmla="*/ 100013 w 325438"/>
                  <a:gd name="connsiteY104" fmla="*/ 75616 h 336550"/>
                  <a:gd name="connsiteX105" fmla="*/ 104776 w 325438"/>
                  <a:gd name="connsiteY105" fmla="*/ 80963 h 336550"/>
                  <a:gd name="connsiteX106" fmla="*/ 109538 w 325438"/>
                  <a:gd name="connsiteY106" fmla="*/ 75616 h 336550"/>
                  <a:gd name="connsiteX107" fmla="*/ 109538 w 325438"/>
                  <a:gd name="connsiteY107" fmla="*/ 10110 h 336550"/>
                  <a:gd name="connsiteX108" fmla="*/ 104776 w 325438"/>
                  <a:gd name="connsiteY108" fmla="*/ 4763 h 336550"/>
                  <a:gd name="connsiteX109" fmla="*/ 142876 w 325438"/>
                  <a:gd name="connsiteY109" fmla="*/ 4763 h 336550"/>
                  <a:gd name="connsiteX110" fmla="*/ 138113 w 325438"/>
                  <a:gd name="connsiteY110" fmla="*/ 10110 h 336550"/>
                  <a:gd name="connsiteX111" fmla="*/ 138113 w 325438"/>
                  <a:gd name="connsiteY111" fmla="*/ 75616 h 336550"/>
                  <a:gd name="connsiteX112" fmla="*/ 142876 w 325438"/>
                  <a:gd name="connsiteY112" fmla="*/ 80963 h 336550"/>
                  <a:gd name="connsiteX113" fmla="*/ 147638 w 325438"/>
                  <a:gd name="connsiteY113" fmla="*/ 75616 h 336550"/>
                  <a:gd name="connsiteX114" fmla="*/ 147638 w 325438"/>
                  <a:gd name="connsiteY114" fmla="*/ 10110 h 336550"/>
                  <a:gd name="connsiteX115" fmla="*/ 142876 w 325438"/>
                  <a:gd name="connsiteY115" fmla="*/ 4763 h 336550"/>
                  <a:gd name="connsiteX116" fmla="*/ 182563 w 325438"/>
                  <a:gd name="connsiteY116" fmla="*/ 4763 h 336550"/>
                  <a:gd name="connsiteX117" fmla="*/ 177800 w 325438"/>
                  <a:gd name="connsiteY117" fmla="*/ 10110 h 336550"/>
                  <a:gd name="connsiteX118" fmla="*/ 177800 w 325438"/>
                  <a:gd name="connsiteY118" fmla="*/ 75616 h 336550"/>
                  <a:gd name="connsiteX119" fmla="*/ 182563 w 325438"/>
                  <a:gd name="connsiteY119" fmla="*/ 80963 h 336550"/>
                  <a:gd name="connsiteX120" fmla="*/ 187325 w 325438"/>
                  <a:gd name="connsiteY120" fmla="*/ 75616 h 336550"/>
                  <a:gd name="connsiteX121" fmla="*/ 187325 w 325438"/>
                  <a:gd name="connsiteY121" fmla="*/ 10110 h 336550"/>
                  <a:gd name="connsiteX122" fmla="*/ 182563 w 325438"/>
                  <a:gd name="connsiteY122" fmla="*/ 4763 h 336550"/>
                  <a:gd name="connsiteX123" fmla="*/ 220663 w 325438"/>
                  <a:gd name="connsiteY123" fmla="*/ 4763 h 336550"/>
                  <a:gd name="connsiteX124" fmla="*/ 215900 w 325438"/>
                  <a:gd name="connsiteY124" fmla="*/ 10110 h 336550"/>
                  <a:gd name="connsiteX125" fmla="*/ 215900 w 325438"/>
                  <a:gd name="connsiteY125" fmla="*/ 75616 h 336550"/>
                  <a:gd name="connsiteX126" fmla="*/ 220663 w 325438"/>
                  <a:gd name="connsiteY126" fmla="*/ 80963 h 336550"/>
                  <a:gd name="connsiteX127" fmla="*/ 225425 w 325438"/>
                  <a:gd name="connsiteY127" fmla="*/ 75616 h 336550"/>
                  <a:gd name="connsiteX128" fmla="*/ 225425 w 325438"/>
                  <a:gd name="connsiteY128" fmla="*/ 10110 h 336550"/>
                  <a:gd name="connsiteX129" fmla="*/ 220663 w 325438"/>
                  <a:gd name="connsiteY129" fmla="*/ 4763 h 336550"/>
                  <a:gd name="connsiteX130" fmla="*/ 260124 w 325438"/>
                  <a:gd name="connsiteY130" fmla="*/ 4763 h 336550"/>
                  <a:gd name="connsiteX131" fmla="*/ 255588 w 325438"/>
                  <a:gd name="connsiteY131" fmla="*/ 10110 h 336550"/>
                  <a:gd name="connsiteX132" fmla="*/ 255588 w 325438"/>
                  <a:gd name="connsiteY132" fmla="*/ 75616 h 336550"/>
                  <a:gd name="connsiteX133" fmla="*/ 260124 w 325438"/>
                  <a:gd name="connsiteY133" fmla="*/ 80963 h 336550"/>
                  <a:gd name="connsiteX134" fmla="*/ 263526 w 325438"/>
                  <a:gd name="connsiteY134" fmla="*/ 75616 h 336550"/>
                  <a:gd name="connsiteX135" fmla="*/ 263526 w 325438"/>
                  <a:gd name="connsiteY135" fmla="*/ 10110 h 336550"/>
                  <a:gd name="connsiteX136" fmla="*/ 260124 w 325438"/>
                  <a:gd name="connsiteY136" fmla="*/ 4763 h 336550"/>
                  <a:gd name="connsiteX137" fmla="*/ 64823 w 325438"/>
                  <a:gd name="connsiteY137" fmla="*/ 0 h 336550"/>
                  <a:gd name="connsiteX138" fmla="*/ 75406 w 325438"/>
                  <a:gd name="connsiteY138" fmla="*/ 10517 h 336550"/>
                  <a:gd name="connsiteX139" fmla="*/ 75406 w 325438"/>
                  <a:gd name="connsiteY139" fmla="*/ 14461 h 336550"/>
                  <a:gd name="connsiteX140" fmla="*/ 93927 w 325438"/>
                  <a:gd name="connsiteY140" fmla="*/ 14461 h 336550"/>
                  <a:gd name="connsiteX141" fmla="*/ 93927 w 325438"/>
                  <a:gd name="connsiteY141" fmla="*/ 10517 h 336550"/>
                  <a:gd name="connsiteX142" fmla="*/ 104511 w 325438"/>
                  <a:gd name="connsiteY142" fmla="*/ 0 h 336550"/>
                  <a:gd name="connsiteX143" fmla="*/ 115094 w 325438"/>
                  <a:gd name="connsiteY143" fmla="*/ 10517 h 336550"/>
                  <a:gd name="connsiteX144" fmla="*/ 115094 w 325438"/>
                  <a:gd name="connsiteY144" fmla="*/ 14461 h 336550"/>
                  <a:gd name="connsiteX145" fmla="*/ 133615 w 325438"/>
                  <a:gd name="connsiteY145" fmla="*/ 14461 h 336550"/>
                  <a:gd name="connsiteX146" fmla="*/ 133615 w 325438"/>
                  <a:gd name="connsiteY146" fmla="*/ 10517 h 336550"/>
                  <a:gd name="connsiteX147" fmla="*/ 142875 w 325438"/>
                  <a:gd name="connsiteY147" fmla="*/ 0 h 336550"/>
                  <a:gd name="connsiteX148" fmla="*/ 153459 w 325438"/>
                  <a:gd name="connsiteY148" fmla="*/ 10517 h 336550"/>
                  <a:gd name="connsiteX149" fmla="*/ 153459 w 325438"/>
                  <a:gd name="connsiteY149" fmla="*/ 14461 h 336550"/>
                  <a:gd name="connsiteX150" fmla="*/ 171980 w 325438"/>
                  <a:gd name="connsiteY150" fmla="*/ 14461 h 336550"/>
                  <a:gd name="connsiteX151" fmla="*/ 171980 w 325438"/>
                  <a:gd name="connsiteY151" fmla="*/ 10517 h 336550"/>
                  <a:gd name="connsiteX152" fmla="*/ 182563 w 325438"/>
                  <a:gd name="connsiteY152" fmla="*/ 0 h 336550"/>
                  <a:gd name="connsiteX153" fmla="*/ 191823 w 325438"/>
                  <a:gd name="connsiteY153" fmla="*/ 10517 h 336550"/>
                  <a:gd name="connsiteX154" fmla="*/ 191823 w 325438"/>
                  <a:gd name="connsiteY154" fmla="*/ 14461 h 336550"/>
                  <a:gd name="connsiteX155" fmla="*/ 210344 w 325438"/>
                  <a:gd name="connsiteY155" fmla="*/ 14461 h 336550"/>
                  <a:gd name="connsiteX156" fmla="*/ 210344 w 325438"/>
                  <a:gd name="connsiteY156" fmla="*/ 10517 h 336550"/>
                  <a:gd name="connsiteX157" fmla="*/ 220927 w 325438"/>
                  <a:gd name="connsiteY157" fmla="*/ 0 h 336550"/>
                  <a:gd name="connsiteX158" fmla="*/ 231511 w 325438"/>
                  <a:gd name="connsiteY158" fmla="*/ 10517 h 336550"/>
                  <a:gd name="connsiteX159" fmla="*/ 231511 w 325438"/>
                  <a:gd name="connsiteY159" fmla="*/ 14461 h 336550"/>
                  <a:gd name="connsiteX160" fmla="*/ 250032 w 325438"/>
                  <a:gd name="connsiteY160" fmla="*/ 14461 h 336550"/>
                  <a:gd name="connsiteX161" fmla="*/ 250032 w 325438"/>
                  <a:gd name="connsiteY161" fmla="*/ 10517 h 336550"/>
                  <a:gd name="connsiteX162" fmla="*/ 260615 w 325438"/>
                  <a:gd name="connsiteY162" fmla="*/ 0 h 336550"/>
                  <a:gd name="connsiteX163" fmla="*/ 269875 w 325438"/>
                  <a:gd name="connsiteY163" fmla="*/ 10517 h 336550"/>
                  <a:gd name="connsiteX164" fmla="*/ 269875 w 325438"/>
                  <a:gd name="connsiteY164" fmla="*/ 14461 h 336550"/>
                  <a:gd name="connsiteX165" fmla="*/ 276490 w 325438"/>
                  <a:gd name="connsiteY165" fmla="*/ 14461 h 336550"/>
                  <a:gd name="connsiteX166" fmla="*/ 325438 w 325438"/>
                  <a:gd name="connsiteY166" fmla="*/ 61789 h 336550"/>
                  <a:gd name="connsiteX167" fmla="*/ 325438 w 325438"/>
                  <a:gd name="connsiteY167" fmla="*/ 289223 h 336550"/>
                  <a:gd name="connsiteX168" fmla="*/ 276490 w 325438"/>
                  <a:gd name="connsiteY168" fmla="*/ 336550 h 336550"/>
                  <a:gd name="connsiteX169" fmla="*/ 48948 w 325438"/>
                  <a:gd name="connsiteY169" fmla="*/ 336550 h 336550"/>
                  <a:gd name="connsiteX170" fmla="*/ 0 w 325438"/>
                  <a:gd name="connsiteY170" fmla="*/ 289223 h 336550"/>
                  <a:gd name="connsiteX171" fmla="*/ 0 w 325438"/>
                  <a:gd name="connsiteY171" fmla="*/ 61789 h 336550"/>
                  <a:gd name="connsiteX172" fmla="*/ 48948 w 325438"/>
                  <a:gd name="connsiteY172" fmla="*/ 14461 h 336550"/>
                  <a:gd name="connsiteX173" fmla="*/ 55563 w 325438"/>
                  <a:gd name="connsiteY173" fmla="*/ 14461 h 336550"/>
                  <a:gd name="connsiteX174" fmla="*/ 55563 w 325438"/>
                  <a:gd name="connsiteY174" fmla="*/ 10517 h 336550"/>
                  <a:gd name="connsiteX175" fmla="*/ 64823 w 325438"/>
                  <a:gd name="connsiteY175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325438" h="336550">
                    <a:moveTo>
                      <a:pt x="233363" y="249238"/>
                    </a:moveTo>
                    <a:lnTo>
                      <a:pt x="279401" y="249238"/>
                    </a:lnTo>
                    <a:lnTo>
                      <a:pt x="279401" y="290513"/>
                    </a:lnTo>
                    <a:lnTo>
                      <a:pt x="233363" y="290513"/>
                    </a:lnTo>
                    <a:close/>
                    <a:moveTo>
                      <a:pt x="171450" y="249238"/>
                    </a:moveTo>
                    <a:lnTo>
                      <a:pt x="217488" y="249238"/>
                    </a:lnTo>
                    <a:lnTo>
                      <a:pt x="217488" y="290513"/>
                    </a:lnTo>
                    <a:lnTo>
                      <a:pt x="171450" y="290513"/>
                    </a:lnTo>
                    <a:close/>
                    <a:moveTo>
                      <a:pt x="107950" y="249238"/>
                    </a:moveTo>
                    <a:lnTo>
                      <a:pt x="155575" y="249238"/>
                    </a:lnTo>
                    <a:lnTo>
                      <a:pt x="155575" y="290513"/>
                    </a:lnTo>
                    <a:lnTo>
                      <a:pt x="107950" y="290513"/>
                    </a:lnTo>
                    <a:close/>
                    <a:moveTo>
                      <a:pt x="46038" y="249238"/>
                    </a:moveTo>
                    <a:lnTo>
                      <a:pt x="93663" y="249238"/>
                    </a:lnTo>
                    <a:lnTo>
                      <a:pt x="93663" y="290513"/>
                    </a:lnTo>
                    <a:lnTo>
                      <a:pt x="46038" y="290513"/>
                    </a:lnTo>
                    <a:close/>
                    <a:moveTo>
                      <a:pt x="233363" y="195263"/>
                    </a:moveTo>
                    <a:lnTo>
                      <a:pt x="279401" y="195263"/>
                    </a:lnTo>
                    <a:lnTo>
                      <a:pt x="279401" y="234951"/>
                    </a:lnTo>
                    <a:lnTo>
                      <a:pt x="233363" y="234951"/>
                    </a:lnTo>
                    <a:close/>
                    <a:moveTo>
                      <a:pt x="171450" y="195263"/>
                    </a:moveTo>
                    <a:lnTo>
                      <a:pt x="217488" y="195263"/>
                    </a:lnTo>
                    <a:lnTo>
                      <a:pt x="217488" y="234951"/>
                    </a:lnTo>
                    <a:lnTo>
                      <a:pt x="171450" y="234951"/>
                    </a:lnTo>
                    <a:close/>
                    <a:moveTo>
                      <a:pt x="107950" y="195263"/>
                    </a:moveTo>
                    <a:lnTo>
                      <a:pt x="155575" y="195263"/>
                    </a:lnTo>
                    <a:lnTo>
                      <a:pt x="155575" y="234951"/>
                    </a:lnTo>
                    <a:lnTo>
                      <a:pt x="107950" y="234951"/>
                    </a:lnTo>
                    <a:close/>
                    <a:moveTo>
                      <a:pt x="46038" y="195263"/>
                    </a:moveTo>
                    <a:lnTo>
                      <a:pt x="93663" y="195263"/>
                    </a:lnTo>
                    <a:lnTo>
                      <a:pt x="93663" y="234951"/>
                    </a:lnTo>
                    <a:lnTo>
                      <a:pt x="46038" y="234951"/>
                    </a:lnTo>
                    <a:close/>
                    <a:moveTo>
                      <a:pt x="233363" y="139700"/>
                    </a:moveTo>
                    <a:lnTo>
                      <a:pt x="279401" y="139700"/>
                    </a:lnTo>
                    <a:lnTo>
                      <a:pt x="279401" y="180975"/>
                    </a:lnTo>
                    <a:lnTo>
                      <a:pt x="233363" y="180975"/>
                    </a:lnTo>
                    <a:close/>
                    <a:moveTo>
                      <a:pt x="171450" y="139700"/>
                    </a:moveTo>
                    <a:lnTo>
                      <a:pt x="217488" y="139700"/>
                    </a:lnTo>
                    <a:lnTo>
                      <a:pt x="217488" y="180975"/>
                    </a:lnTo>
                    <a:lnTo>
                      <a:pt x="171450" y="180975"/>
                    </a:lnTo>
                    <a:close/>
                    <a:moveTo>
                      <a:pt x="107950" y="139700"/>
                    </a:moveTo>
                    <a:lnTo>
                      <a:pt x="155575" y="139700"/>
                    </a:lnTo>
                    <a:lnTo>
                      <a:pt x="155575" y="180975"/>
                    </a:lnTo>
                    <a:lnTo>
                      <a:pt x="107950" y="180975"/>
                    </a:lnTo>
                    <a:close/>
                    <a:moveTo>
                      <a:pt x="49167" y="38100"/>
                    </a:moveTo>
                    <a:cubicBezTo>
                      <a:pt x="35963" y="38100"/>
                      <a:pt x="25400" y="48613"/>
                      <a:pt x="25400" y="61753"/>
                    </a:cubicBezTo>
                    <a:cubicBezTo>
                      <a:pt x="25400" y="61753"/>
                      <a:pt x="25400" y="61753"/>
                      <a:pt x="25400" y="289085"/>
                    </a:cubicBezTo>
                    <a:cubicBezTo>
                      <a:pt x="25400" y="302226"/>
                      <a:pt x="35963" y="312738"/>
                      <a:pt x="49167" y="312738"/>
                    </a:cubicBezTo>
                    <a:cubicBezTo>
                      <a:pt x="49167" y="312738"/>
                      <a:pt x="49167" y="312738"/>
                      <a:pt x="276271" y="312738"/>
                    </a:cubicBezTo>
                    <a:cubicBezTo>
                      <a:pt x="289475" y="312738"/>
                      <a:pt x="300038" y="302226"/>
                      <a:pt x="300038" y="289085"/>
                    </a:cubicBezTo>
                    <a:cubicBezTo>
                      <a:pt x="300038" y="289085"/>
                      <a:pt x="300038" y="289085"/>
                      <a:pt x="300038" y="61753"/>
                    </a:cubicBezTo>
                    <a:cubicBezTo>
                      <a:pt x="300038" y="48613"/>
                      <a:pt x="289475" y="38100"/>
                      <a:pt x="276271" y="38100"/>
                    </a:cubicBezTo>
                    <a:cubicBezTo>
                      <a:pt x="276271" y="38100"/>
                      <a:pt x="276271" y="38100"/>
                      <a:pt x="269669" y="38100"/>
                    </a:cubicBezTo>
                    <a:cubicBezTo>
                      <a:pt x="269669" y="38100"/>
                      <a:pt x="269669" y="38100"/>
                      <a:pt x="269669" y="63067"/>
                    </a:cubicBezTo>
                    <a:cubicBezTo>
                      <a:pt x="273631" y="65695"/>
                      <a:pt x="276271" y="70951"/>
                      <a:pt x="276271" y="74894"/>
                    </a:cubicBezTo>
                    <a:cubicBezTo>
                      <a:pt x="276271" y="84092"/>
                      <a:pt x="268349" y="90662"/>
                      <a:pt x="260427" y="90662"/>
                    </a:cubicBezTo>
                    <a:cubicBezTo>
                      <a:pt x="251184" y="90662"/>
                      <a:pt x="244582" y="84092"/>
                      <a:pt x="244582" y="74894"/>
                    </a:cubicBezTo>
                    <a:cubicBezTo>
                      <a:pt x="244582" y="70951"/>
                      <a:pt x="245903" y="65695"/>
                      <a:pt x="249864" y="63067"/>
                    </a:cubicBezTo>
                    <a:cubicBezTo>
                      <a:pt x="249864" y="63067"/>
                      <a:pt x="249864" y="63067"/>
                      <a:pt x="249864" y="38100"/>
                    </a:cubicBezTo>
                    <a:cubicBezTo>
                      <a:pt x="249864" y="38100"/>
                      <a:pt x="249864" y="38100"/>
                      <a:pt x="231379" y="38100"/>
                    </a:cubicBezTo>
                    <a:cubicBezTo>
                      <a:pt x="231379" y="38100"/>
                      <a:pt x="231379" y="38100"/>
                      <a:pt x="231379" y="63067"/>
                    </a:cubicBezTo>
                    <a:cubicBezTo>
                      <a:pt x="234019" y="65695"/>
                      <a:pt x="236660" y="70951"/>
                      <a:pt x="236660" y="74894"/>
                    </a:cubicBezTo>
                    <a:cubicBezTo>
                      <a:pt x="236660" y="84092"/>
                      <a:pt x="230058" y="90662"/>
                      <a:pt x="220816" y="90662"/>
                    </a:cubicBezTo>
                    <a:cubicBezTo>
                      <a:pt x="212893" y="90662"/>
                      <a:pt x="204971" y="84092"/>
                      <a:pt x="204971" y="74894"/>
                    </a:cubicBezTo>
                    <a:cubicBezTo>
                      <a:pt x="204971" y="70951"/>
                      <a:pt x="207612" y="65695"/>
                      <a:pt x="210253" y="63067"/>
                    </a:cubicBezTo>
                    <a:cubicBezTo>
                      <a:pt x="210253" y="63067"/>
                      <a:pt x="210253" y="63067"/>
                      <a:pt x="210253" y="38100"/>
                    </a:cubicBezTo>
                    <a:cubicBezTo>
                      <a:pt x="210253" y="38100"/>
                      <a:pt x="210253" y="38100"/>
                      <a:pt x="191767" y="38100"/>
                    </a:cubicBezTo>
                    <a:cubicBezTo>
                      <a:pt x="191767" y="38100"/>
                      <a:pt x="191767" y="38100"/>
                      <a:pt x="191767" y="63067"/>
                    </a:cubicBezTo>
                    <a:cubicBezTo>
                      <a:pt x="195728" y="65695"/>
                      <a:pt x="198369" y="70951"/>
                      <a:pt x="198369" y="74894"/>
                    </a:cubicBezTo>
                    <a:cubicBezTo>
                      <a:pt x="198369" y="84092"/>
                      <a:pt x="190447" y="90662"/>
                      <a:pt x="182525" y="90662"/>
                    </a:cubicBezTo>
                    <a:cubicBezTo>
                      <a:pt x="173282" y="90662"/>
                      <a:pt x="166680" y="84092"/>
                      <a:pt x="166680" y="74894"/>
                    </a:cubicBezTo>
                    <a:cubicBezTo>
                      <a:pt x="166680" y="70951"/>
                      <a:pt x="168001" y="65695"/>
                      <a:pt x="171962" y="63067"/>
                    </a:cubicBezTo>
                    <a:cubicBezTo>
                      <a:pt x="171962" y="63067"/>
                      <a:pt x="171962" y="63067"/>
                      <a:pt x="171962" y="38100"/>
                    </a:cubicBezTo>
                    <a:cubicBezTo>
                      <a:pt x="171962" y="38100"/>
                      <a:pt x="171962" y="38100"/>
                      <a:pt x="153476" y="38100"/>
                    </a:cubicBezTo>
                    <a:cubicBezTo>
                      <a:pt x="153476" y="38100"/>
                      <a:pt x="153476" y="38100"/>
                      <a:pt x="153476" y="63067"/>
                    </a:cubicBezTo>
                    <a:cubicBezTo>
                      <a:pt x="157438" y="65695"/>
                      <a:pt x="158758" y="70951"/>
                      <a:pt x="158758" y="74894"/>
                    </a:cubicBezTo>
                    <a:cubicBezTo>
                      <a:pt x="158758" y="84092"/>
                      <a:pt x="152156" y="90662"/>
                      <a:pt x="142913" y="90662"/>
                    </a:cubicBezTo>
                    <a:cubicBezTo>
                      <a:pt x="134991" y="90662"/>
                      <a:pt x="127069" y="84092"/>
                      <a:pt x="127069" y="74894"/>
                    </a:cubicBezTo>
                    <a:cubicBezTo>
                      <a:pt x="127069" y="70951"/>
                      <a:pt x="129710" y="65695"/>
                      <a:pt x="133671" y="63067"/>
                    </a:cubicBezTo>
                    <a:cubicBezTo>
                      <a:pt x="133671" y="63067"/>
                      <a:pt x="133671" y="63067"/>
                      <a:pt x="133671" y="38100"/>
                    </a:cubicBezTo>
                    <a:cubicBezTo>
                      <a:pt x="133671" y="38100"/>
                      <a:pt x="133671" y="38100"/>
                      <a:pt x="115186" y="38100"/>
                    </a:cubicBezTo>
                    <a:cubicBezTo>
                      <a:pt x="115186" y="38100"/>
                      <a:pt x="115186" y="38100"/>
                      <a:pt x="115186" y="63067"/>
                    </a:cubicBezTo>
                    <a:cubicBezTo>
                      <a:pt x="117826" y="65695"/>
                      <a:pt x="120467" y="70951"/>
                      <a:pt x="120467" y="74894"/>
                    </a:cubicBezTo>
                    <a:cubicBezTo>
                      <a:pt x="120467" y="84092"/>
                      <a:pt x="112545" y="90662"/>
                      <a:pt x="104623" y="90662"/>
                    </a:cubicBezTo>
                    <a:cubicBezTo>
                      <a:pt x="95380" y="90662"/>
                      <a:pt x="88778" y="84092"/>
                      <a:pt x="88778" y="74894"/>
                    </a:cubicBezTo>
                    <a:cubicBezTo>
                      <a:pt x="88778" y="70951"/>
                      <a:pt x="91419" y="65695"/>
                      <a:pt x="94060" y="63067"/>
                    </a:cubicBezTo>
                    <a:cubicBezTo>
                      <a:pt x="94060" y="63067"/>
                      <a:pt x="94060" y="63067"/>
                      <a:pt x="94060" y="38100"/>
                    </a:cubicBezTo>
                    <a:cubicBezTo>
                      <a:pt x="94060" y="38100"/>
                      <a:pt x="94060" y="38100"/>
                      <a:pt x="75574" y="38100"/>
                    </a:cubicBezTo>
                    <a:cubicBezTo>
                      <a:pt x="75574" y="38100"/>
                      <a:pt x="75574" y="38100"/>
                      <a:pt x="75574" y="63067"/>
                    </a:cubicBezTo>
                    <a:cubicBezTo>
                      <a:pt x="79535" y="65695"/>
                      <a:pt x="80856" y="70951"/>
                      <a:pt x="80856" y="74894"/>
                    </a:cubicBezTo>
                    <a:cubicBezTo>
                      <a:pt x="80856" y="84092"/>
                      <a:pt x="74254" y="90662"/>
                      <a:pt x="65011" y="90662"/>
                    </a:cubicBezTo>
                    <a:cubicBezTo>
                      <a:pt x="57089" y="90662"/>
                      <a:pt x="49167" y="84092"/>
                      <a:pt x="49167" y="74894"/>
                    </a:cubicBezTo>
                    <a:cubicBezTo>
                      <a:pt x="49167" y="70951"/>
                      <a:pt x="51808" y="65695"/>
                      <a:pt x="55769" y="63067"/>
                    </a:cubicBezTo>
                    <a:cubicBezTo>
                      <a:pt x="55769" y="63067"/>
                      <a:pt x="55769" y="63067"/>
                      <a:pt x="55769" y="38100"/>
                    </a:cubicBezTo>
                    <a:cubicBezTo>
                      <a:pt x="55769" y="38100"/>
                      <a:pt x="55769" y="38100"/>
                      <a:pt x="49167" y="38100"/>
                    </a:cubicBezTo>
                    <a:close/>
                    <a:moveTo>
                      <a:pt x="65315" y="4763"/>
                    </a:moveTo>
                    <a:cubicBezTo>
                      <a:pt x="63047" y="4763"/>
                      <a:pt x="61913" y="7437"/>
                      <a:pt x="61913" y="10110"/>
                    </a:cubicBezTo>
                    <a:lnTo>
                      <a:pt x="61913" y="75616"/>
                    </a:lnTo>
                    <a:cubicBezTo>
                      <a:pt x="61913" y="79626"/>
                      <a:pt x="63047" y="80963"/>
                      <a:pt x="65315" y="80963"/>
                    </a:cubicBezTo>
                    <a:cubicBezTo>
                      <a:pt x="68717" y="80963"/>
                      <a:pt x="69851" y="79626"/>
                      <a:pt x="69851" y="75616"/>
                    </a:cubicBezTo>
                    <a:cubicBezTo>
                      <a:pt x="69851" y="75616"/>
                      <a:pt x="69851" y="75616"/>
                      <a:pt x="69851" y="10110"/>
                    </a:cubicBezTo>
                    <a:cubicBezTo>
                      <a:pt x="69851" y="7437"/>
                      <a:pt x="68717" y="4763"/>
                      <a:pt x="65315" y="4763"/>
                    </a:cubicBezTo>
                    <a:close/>
                    <a:moveTo>
                      <a:pt x="104776" y="4763"/>
                    </a:moveTo>
                    <a:cubicBezTo>
                      <a:pt x="102394" y="4763"/>
                      <a:pt x="100013" y="7437"/>
                      <a:pt x="100013" y="10110"/>
                    </a:cubicBezTo>
                    <a:lnTo>
                      <a:pt x="100013" y="75616"/>
                    </a:lnTo>
                    <a:cubicBezTo>
                      <a:pt x="100013" y="79626"/>
                      <a:pt x="102394" y="80963"/>
                      <a:pt x="104776" y="80963"/>
                    </a:cubicBezTo>
                    <a:cubicBezTo>
                      <a:pt x="107157" y="80963"/>
                      <a:pt x="109538" y="79626"/>
                      <a:pt x="109538" y="75616"/>
                    </a:cubicBezTo>
                    <a:cubicBezTo>
                      <a:pt x="109538" y="75616"/>
                      <a:pt x="109538" y="75616"/>
                      <a:pt x="109538" y="10110"/>
                    </a:cubicBezTo>
                    <a:cubicBezTo>
                      <a:pt x="109538" y="7437"/>
                      <a:pt x="107157" y="4763"/>
                      <a:pt x="104776" y="4763"/>
                    </a:cubicBezTo>
                    <a:close/>
                    <a:moveTo>
                      <a:pt x="142876" y="4763"/>
                    </a:moveTo>
                    <a:cubicBezTo>
                      <a:pt x="140494" y="4763"/>
                      <a:pt x="138113" y="7437"/>
                      <a:pt x="138113" y="10110"/>
                    </a:cubicBezTo>
                    <a:lnTo>
                      <a:pt x="138113" y="75616"/>
                    </a:lnTo>
                    <a:cubicBezTo>
                      <a:pt x="138113" y="79626"/>
                      <a:pt x="140494" y="80963"/>
                      <a:pt x="142876" y="80963"/>
                    </a:cubicBezTo>
                    <a:cubicBezTo>
                      <a:pt x="145257" y="80963"/>
                      <a:pt x="147638" y="79626"/>
                      <a:pt x="147638" y="75616"/>
                    </a:cubicBezTo>
                    <a:cubicBezTo>
                      <a:pt x="147638" y="75616"/>
                      <a:pt x="147638" y="75616"/>
                      <a:pt x="147638" y="10110"/>
                    </a:cubicBezTo>
                    <a:cubicBezTo>
                      <a:pt x="147638" y="7437"/>
                      <a:pt x="145257" y="4763"/>
                      <a:pt x="142876" y="4763"/>
                    </a:cubicBezTo>
                    <a:close/>
                    <a:moveTo>
                      <a:pt x="182563" y="4763"/>
                    </a:moveTo>
                    <a:cubicBezTo>
                      <a:pt x="180181" y="4763"/>
                      <a:pt x="177800" y="7437"/>
                      <a:pt x="177800" y="10110"/>
                    </a:cubicBezTo>
                    <a:lnTo>
                      <a:pt x="177800" y="75616"/>
                    </a:lnTo>
                    <a:cubicBezTo>
                      <a:pt x="177800" y="79626"/>
                      <a:pt x="180181" y="80963"/>
                      <a:pt x="182563" y="80963"/>
                    </a:cubicBezTo>
                    <a:cubicBezTo>
                      <a:pt x="184944" y="80963"/>
                      <a:pt x="187325" y="79626"/>
                      <a:pt x="187325" y="75616"/>
                    </a:cubicBezTo>
                    <a:cubicBezTo>
                      <a:pt x="187325" y="75616"/>
                      <a:pt x="187325" y="75616"/>
                      <a:pt x="187325" y="10110"/>
                    </a:cubicBezTo>
                    <a:cubicBezTo>
                      <a:pt x="187325" y="7437"/>
                      <a:pt x="184944" y="4763"/>
                      <a:pt x="182563" y="4763"/>
                    </a:cubicBezTo>
                    <a:close/>
                    <a:moveTo>
                      <a:pt x="220663" y="4763"/>
                    </a:moveTo>
                    <a:cubicBezTo>
                      <a:pt x="218281" y="4763"/>
                      <a:pt x="215900" y="7437"/>
                      <a:pt x="215900" y="10110"/>
                    </a:cubicBezTo>
                    <a:lnTo>
                      <a:pt x="215900" y="75616"/>
                    </a:lnTo>
                    <a:cubicBezTo>
                      <a:pt x="215900" y="79626"/>
                      <a:pt x="218281" y="80963"/>
                      <a:pt x="220663" y="80963"/>
                    </a:cubicBezTo>
                    <a:cubicBezTo>
                      <a:pt x="223044" y="80963"/>
                      <a:pt x="225425" y="79626"/>
                      <a:pt x="225425" y="75616"/>
                    </a:cubicBezTo>
                    <a:cubicBezTo>
                      <a:pt x="225425" y="75616"/>
                      <a:pt x="225425" y="75616"/>
                      <a:pt x="225425" y="10110"/>
                    </a:cubicBezTo>
                    <a:cubicBezTo>
                      <a:pt x="225425" y="7437"/>
                      <a:pt x="223044" y="4763"/>
                      <a:pt x="220663" y="4763"/>
                    </a:cubicBezTo>
                    <a:close/>
                    <a:moveTo>
                      <a:pt x="260124" y="4763"/>
                    </a:moveTo>
                    <a:cubicBezTo>
                      <a:pt x="256722" y="4763"/>
                      <a:pt x="255588" y="7437"/>
                      <a:pt x="255588" y="10110"/>
                    </a:cubicBezTo>
                    <a:lnTo>
                      <a:pt x="255588" y="75616"/>
                    </a:lnTo>
                    <a:cubicBezTo>
                      <a:pt x="255588" y="79626"/>
                      <a:pt x="256722" y="80963"/>
                      <a:pt x="260124" y="80963"/>
                    </a:cubicBezTo>
                    <a:cubicBezTo>
                      <a:pt x="262392" y="80963"/>
                      <a:pt x="263526" y="79626"/>
                      <a:pt x="263526" y="75616"/>
                    </a:cubicBezTo>
                    <a:cubicBezTo>
                      <a:pt x="263526" y="75616"/>
                      <a:pt x="263526" y="75616"/>
                      <a:pt x="263526" y="10110"/>
                    </a:cubicBezTo>
                    <a:cubicBezTo>
                      <a:pt x="263526" y="7437"/>
                      <a:pt x="262392" y="4763"/>
                      <a:pt x="260124" y="4763"/>
                    </a:cubicBezTo>
                    <a:close/>
                    <a:moveTo>
                      <a:pt x="64823" y="0"/>
                    </a:moveTo>
                    <a:cubicBezTo>
                      <a:pt x="71438" y="0"/>
                      <a:pt x="75406" y="3944"/>
                      <a:pt x="75406" y="10517"/>
                    </a:cubicBezTo>
                    <a:cubicBezTo>
                      <a:pt x="75406" y="10517"/>
                      <a:pt x="75406" y="10517"/>
                      <a:pt x="75406" y="14461"/>
                    </a:cubicBezTo>
                    <a:cubicBezTo>
                      <a:pt x="75406" y="14461"/>
                      <a:pt x="75406" y="14461"/>
                      <a:pt x="93927" y="14461"/>
                    </a:cubicBezTo>
                    <a:cubicBezTo>
                      <a:pt x="93927" y="14461"/>
                      <a:pt x="93927" y="14461"/>
                      <a:pt x="93927" y="10517"/>
                    </a:cubicBezTo>
                    <a:cubicBezTo>
                      <a:pt x="93927" y="3944"/>
                      <a:pt x="99219" y="0"/>
                      <a:pt x="104511" y="0"/>
                    </a:cubicBezTo>
                    <a:cubicBezTo>
                      <a:pt x="109802" y="0"/>
                      <a:pt x="115094" y="3944"/>
                      <a:pt x="115094" y="10517"/>
                    </a:cubicBezTo>
                    <a:cubicBezTo>
                      <a:pt x="115094" y="10517"/>
                      <a:pt x="115094" y="10517"/>
                      <a:pt x="115094" y="14461"/>
                    </a:cubicBezTo>
                    <a:cubicBezTo>
                      <a:pt x="115094" y="14461"/>
                      <a:pt x="115094" y="14461"/>
                      <a:pt x="133615" y="14461"/>
                    </a:cubicBezTo>
                    <a:cubicBezTo>
                      <a:pt x="133615" y="14461"/>
                      <a:pt x="133615" y="14461"/>
                      <a:pt x="133615" y="10517"/>
                    </a:cubicBezTo>
                    <a:cubicBezTo>
                      <a:pt x="133615" y="3944"/>
                      <a:pt x="137584" y="0"/>
                      <a:pt x="142875" y="0"/>
                    </a:cubicBezTo>
                    <a:cubicBezTo>
                      <a:pt x="149490" y="0"/>
                      <a:pt x="153459" y="3944"/>
                      <a:pt x="153459" y="10517"/>
                    </a:cubicBezTo>
                    <a:cubicBezTo>
                      <a:pt x="153459" y="10517"/>
                      <a:pt x="153459" y="10517"/>
                      <a:pt x="153459" y="14461"/>
                    </a:cubicBezTo>
                    <a:cubicBezTo>
                      <a:pt x="153459" y="14461"/>
                      <a:pt x="153459" y="14461"/>
                      <a:pt x="171980" y="14461"/>
                    </a:cubicBezTo>
                    <a:cubicBezTo>
                      <a:pt x="171980" y="14461"/>
                      <a:pt x="171980" y="14461"/>
                      <a:pt x="171980" y="10517"/>
                    </a:cubicBezTo>
                    <a:cubicBezTo>
                      <a:pt x="171980" y="3944"/>
                      <a:pt x="175948" y="0"/>
                      <a:pt x="182563" y="0"/>
                    </a:cubicBezTo>
                    <a:cubicBezTo>
                      <a:pt x="187855" y="0"/>
                      <a:pt x="191823" y="3944"/>
                      <a:pt x="191823" y="10517"/>
                    </a:cubicBezTo>
                    <a:cubicBezTo>
                      <a:pt x="191823" y="10517"/>
                      <a:pt x="191823" y="10517"/>
                      <a:pt x="191823" y="14461"/>
                    </a:cubicBezTo>
                    <a:cubicBezTo>
                      <a:pt x="191823" y="14461"/>
                      <a:pt x="191823" y="14461"/>
                      <a:pt x="210344" y="14461"/>
                    </a:cubicBezTo>
                    <a:cubicBezTo>
                      <a:pt x="210344" y="14461"/>
                      <a:pt x="210344" y="14461"/>
                      <a:pt x="210344" y="10517"/>
                    </a:cubicBezTo>
                    <a:cubicBezTo>
                      <a:pt x="210344" y="3944"/>
                      <a:pt x="215636" y="0"/>
                      <a:pt x="220927" y="0"/>
                    </a:cubicBezTo>
                    <a:cubicBezTo>
                      <a:pt x="226219" y="0"/>
                      <a:pt x="231511" y="3944"/>
                      <a:pt x="231511" y="10517"/>
                    </a:cubicBezTo>
                    <a:cubicBezTo>
                      <a:pt x="231511" y="10517"/>
                      <a:pt x="231511" y="10517"/>
                      <a:pt x="231511" y="14461"/>
                    </a:cubicBezTo>
                    <a:cubicBezTo>
                      <a:pt x="231511" y="14461"/>
                      <a:pt x="231511" y="14461"/>
                      <a:pt x="250032" y="14461"/>
                    </a:cubicBezTo>
                    <a:cubicBezTo>
                      <a:pt x="250032" y="14461"/>
                      <a:pt x="250032" y="14461"/>
                      <a:pt x="250032" y="10517"/>
                    </a:cubicBezTo>
                    <a:cubicBezTo>
                      <a:pt x="250032" y="3944"/>
                      <a:pt x="254000" y="0"/>
                      <a:pt x="260615" y="0"/>
                    </a:cubicBezTo>
                    <a:cubicBezTo>
                      <a:pt x="265907" y="0"/>
                      <a:pt x="269875" y="3944"/>
                      <a:pt x="269875" y="10517"/>
                    </a:cubicBezTo>
                    <a:cubicBezTo>
                      <a:pt x="269875" y="10517"/>
                      <a:pt x="269875" y="10517"/>
                      <a:pt x="269875" y="14461"/>
                    </a:cubicBezTo>
                    <a:cubicBezTo>
                      <a:pt x="269875" y="14461"/>
                      <a:pt x="269875" y="14461"/>
                      <a:pt x="276490" y="14461"/>
                    </a:cubicBezTo>
                    <a:cubicBezTo>
                      <a:pt x="302948" y="14461"/>
                      <a:pt x="325438" y="35496"/>
                      <a:pt x="325438" y="61789"/>
                    </a:cubicBezTo>
                    <a:cubicBezTo>
                      <a:pt x="325438" y="61789"/>
                      <a:pt x="325438" y="61789"/>
                      <a:pt x="325438" y="289223"/>
                    </a:cubicBezTo>
                    <a:cubicBezTo>
                      <a:pt x="325438" y="315516"/>
                      <a:pt x="302948" y="336550"/>
                      <a:pt x="276490" y="336550"/>
                    </a:cubicBezTo>
                    <a:cubicBezTo>
                      <a:pt x="276490" y="336550"/>
                      <a:pt x="276490" y="336550"/>
                      <a:pt x="48948" y="336550"/>
                    </a:cubicBezTo>
                    <a:cubicBezTo>
                      <a:pt x="22490" y="336550"/>
                      <a:pt x="0" y="315516"/>
                      <a:pt x="0" y="289223"/>
                    </a:cubicBezTo>
                    <a:cubicBezTo>
                      <a:pt x="0" y="289223"/>
                      <a:pt x="0" y="289223"/>
                      <a:pt x="0" y="61789"/>
                    </a:cubicBezTo>
                    <a:cubicBezTo>
                      <a:pt x="0" y="35496"/>
                      <a:pt x="22490" y="14461"/>
                      <a:pt x="48948" y="14461"/>
                    </a:cubicBezTo>
                    <a:cubicBezTo>
                      <a:pt x="48948" y="14461"/>
                      <a:pt x="48948" y="14461"/>
                      <a:pt x="55563" y="14461"/>
                    </a:cubicBezTo>
                    <a:cubicBezTo>
                      <a:pt x="55563" y="14461"/>
                      <a:pt x="55563" y="14461"/>
                      <a:pt x="55563" y="10517"/>
                    </a:cubicBezTo>
                    <a:cubicBezTo>
                      <a:pt x="55563" y="3944"/>
                      <a:pt x="59531" y="0"/>
                      <a:pt x="648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6672877" y="4739967"/>
              <a:ext cx="17429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时间：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2018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年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月</a:t>
              </a: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914" y="2711020"/>
            <a:ext cx="1084658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8" grpId="0" animBg="1"/>
      <p:bldP spid="49" grpId="0" animBg="1"/>
      <p:bldP spid="50" grpId="0" animBg="1"/>
      <p:bldP spid="9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38" y="1983455"/>
            <a:ext cx="3194340" cy="21295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80" y="1981769"/>
            <a:ext cx="3197752" cy="21257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862852" y="4978262"/>
            <a:ext cx="28546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设计原则</a:t>
            </a:r>
            <a:endParaRPr lang="en-US" sz="12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交互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设计原则是关于</a:t>
            </a:r>
            <a:r>
              <a:rPr lang="zh-CN" alt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行为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、</a:t>
            </a:r>
            <a:r>
              <a:rPr lang="zh-CN" alt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形式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与</a:t>
            </a:r>
            <a:r>
              <a:rPr lang="zh-CN" alt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内容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普遍适用法则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，促使产品行为支持用户目标与需 求，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创建</a:t>
            </a:r>
            <a:r>
              <a:rPr lang="zh-CN" alt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积极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的用户体验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994402" y="4978262"/>
            <a:ext cx="276091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设计模式</a:t>
            </a:r>
            <a:endParaRPr lang="en-US" sz="12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模式是</a:t>
            </a:r>
            <a:r>
              <a:rPr lang="zh-CN" alt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捕捉有效设计方案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并将其应用于类似问题的方法，尝试将</a:t>
            </a:r>
            <a:r>
              <a:rPr lang="zh-CN" alt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设计理论形式化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，记 录最好</a:t>
            </a:r>
          </a:p>
          <a:p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的实践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工作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image9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7"/>
          <a:stretch>
            <a:fillRect/>
          </a:stretch>
        </p:blipFill>
        <p:spPr bwMode="auto">
          <a:xfrm>
            <a:off x="3627903" y="1710846"/>
            <a:ext cx="4683856" cy="266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528" y="1865376"/>
            <a:ext cx="3493008" cy="2212848"/>
          </a:xfrm>
          <a:prstGeom prst="rect">
            <a:avLst/>
          </a:prstGeom>
        </p:spPr>
      </p:pic>
      <p:sp>
        <p:nvSpPr>
          <p:cNvPr id="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324303" y="4978262"/>
            <a:ext cx="25706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设计价值</a:t>
            </a:r>
            <a:endParaRPr lang="en-US" sz="12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价值描述</a:t>
            </a:r>
            <a:r>
              <a:rPr lang="zh-CN" alt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有效、合乎道德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的设计实践所遵循的规则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目录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9" grpId="0"/>
          <p:bldP spid="9" grpId="0"/>
          <p:bldP spid="1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9" grpId="0"/>
          <p:bldP spid="9" grpId="0"/>
          <p:bldP spid="1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c-mock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37" y="1981200"/>
            <a:ext cx="5365933" cy="402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grpSp>
        <p:nvGrpSpPr>
          <p:cNvPr id="19" name="组合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191432" y="2276999"/>
            <a:ext cx="688368" cy="688368"/>
            <a:chOff x="7242071" y="1820434"/>
            <a:chExt cx="688368" cy="688368"/>
          </a:xfrm>
        </p:grpSpPr>
        <p:sp>
          <p:nvSpPr>
            <p:cNvPr id="20" name="椭圆 19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7200000" scaled="0"/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196512" y="3878996"/>
            <a:ext cx="688368" cy="688368"/>
            <a:chOff x="7242071" y="3488471"/>
            <a:chExt cx="688368" cy="688368"/>
          </a:xfrm>
        </p:grpSpPr>
        <p:sp>
          <p:nvSpPr>
            <p:cNvPr id="23" name="椭圆 22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7200000" scaled="0"/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196512" y="5420861"/>
            <a:ext cx="688368" cy="688368"/>
            <a:chOff x="7242071" y="5103361"/>
            <a:chExt cx="688368" cy="688368"/>
          </a:xfrm>
        </p:grpSpPr>
        <p:sp>
          <p:nvSpPr>
            <p:cNvPr id="30" name="椭圆 29"/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7200000" scaled="0"/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8108188" y="542413"/>
            <a:ext cx="2967866" cy="829747"/>
            <a:chOff x="8548025" y="1459078"/>
            <a:chExt cx="2967866" cy="829747"/>
          </a:xfrm>
        </p:grpSpPr>
        <p:sp>
          <p:nvSpPr>
            <p:cNvPr id="33" name="矩形 32"/>
            <p:cNvSpPr/>
            <p:nvPr/>
          </p:nvSpPr>
          <p:spPr>
            <a:xfrm>
              <a:off x="8548025" y="1766855"/>
              <a:ext cx="2967866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■ 不造成伤害</a:t>
              </a:r>
            </a:p>
            <a:p>
              <a:r>
                <a:rPr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■ 改善人类环境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8548025" y="1459078"/>
              <a:ext cx="1589210" cy="306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sz="1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宋体" panose="02010600030101010101" pitchFamily="2" charset="-122"/>
                  <a:cs typeface="Segoe UI Semilight" panose="020B0402040204020203" pitchFamily="34" charset="0"/>
                </a:rPr>
                <a:t>合乎伦理</a:t>
              </a:r>
            </a:p>
          </p:txBody>
        </p:sp>
      </p:grpSp>
      <p:grpSp>
        <p:nvGrpSpPr>
          <p:cNvPr id="35" name="组合 3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8108188" y="5314824"/>
            <a:ext cx="2854850" cy="1260912"/>
            <a:chOff x="8548025" y="1459078"/>
            <a:chExt cx="2854850" cy="1260912"/>
          </a:xfrm>
        </p:grpSpPr>
        <p:sp>
          <p:nvSpPr>
            <p:cNvPr id="36" name="矩形 35"/>
            <p:cNvSpPr/>
            <p:nvPr/>
          </p:nvSpPr>
          <p:spPr>
            <a:xfrm>
              <a:off x="8548025" y="1766855"/>
              <a:ext cx="2854850" cy="953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■ 代表最简单而完整的方案</a:t>
              </a:r>
            </a:p>
            <a:p>
              <a:r>
                <a:rPr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■ 内在一致性（自我表现、可理解的）</a:t>
              </a:r>
            </a:p>
            <a:p>
              <a:r>
                <a:rPr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■ 恰当顺应、调动认知与情感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8548025" y="1459078"/>
              <a:ext cx="1589210" cy="306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优雅</a:t>
              </a:r>
            </a:p>
          </p:txBody>
        </p:sp>
      </p:grpSp>
      <p:grpSp>
        <p:nvGrpSpPr>
          <p:cNvPr id="38" name="组合 3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8108188" y="3804582"/>
            <a:ext cx="2854850" cy="829747"/>
            <a:chOff x="8548025" y="1459078"/>
            <a:chExt cx="2854850" cy="829747"/>
          </a:xfrm>
        </p:grpSpPr>
        <p:sp>
          <p:nvSpPr>
            <p:cNvPr id="39" name="矩形 38"/>
            <p:cNvSpPr/>
            <p:nvPr/>
          </p:nvSpPr>
          <p:spPr>
            <a:xfrm>
              <a:off x="8548025" y="1766855"/>
              <a:ext cx="285485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■ 帮助设计机构实现目标</a:t>
              </a:r>
            </a:p>
            <a:p>
              <a:r>
                <a:rPr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■ 满足商业和技术需求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8548025" y="1459078"/>
              <a:ext cx="1589210" cy="306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实用</a:t>
              </a:r>
            </a:p>
          </p:txBody>
        </p:sp>
      </p:grpSp>
      <p:grpSp>
        <p:nvGrpSpPr>
          <p:cNvPr id="41" name="组合 4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378489" y="5573014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42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5" name="组合 4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360386" y="2415706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6" name="Freeform 78"/>
            <p:cNvSpPr/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339463" y="4012633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50" name="Freeform 81"/>
            <p:cNvSpPr/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3"/>
            <p:cNvSpPr/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84"/>
            <p:cNvSpPr/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5" name="组合 5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192702" y="829199"/>
            <a:ext cx="688368" cy="688368"/>
            <a:chOff x="7242071" y="1820434"/>
            <a:chExt cx="688368" cy="688368"/>
          </a:xfrm>
        </p:grpSpPr>
        <p:sp>
          <p:nvSpPr>
            <p:cNvPr id="56" name="椭圆 55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7200000" scaled="0"/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8" name="组合 5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8108188" y="2107688"/>
            <a:ext cx="2967866" cy="829747"/>
            <a:chOff x="8548025" y="1459078"/>
            <a:chExt cx="2967866" cy="829747"/>
          </a:xfrm>
        </p:grpSpPr>
        <p:sp>
          <p:nvSpPr>
            <p:cNvPr id="59" name="矩形 58"/>
            <p:cNvSpPr/>
            <p:nvPr/>
          </p:nvSpPr>
          <p:spPr>
            <a:xfrm>
              <a:off x="8548025" y="1766855"/>
              <a:ext cx="2967866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■ 帮助用户实现目标和期望</a:t>
              </a:r>
            </a:p>
            <a:p>
              <a:r>
                <a:rPr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■ 符合用户场景和能力水平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8548025" y="1459078"/>
              <a:ext cx="1589210" cy="306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目标明确</a:t>
              </a:r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2219325"/>
            <a:ext cx="4028440" cy="26784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0" name="组合 69"/>
          <p:cNvGrpSpPr/>
          <p:nvPr/>
        </p:nvGrpSpPr>
        <p:grpSpPr>
          <a:xfrm>
            <a:off x="7351594" y="983220"/>
            <a:ext cx="386871" cy="363061"/>
            <a:chOff x="4557733" y="2434359"/>
            <a:chExt cx="512624" cy="510606"/>
          </a:xfrm>
          <a:solidFill>
            <a:schemeClr val="bg1"/>
          </a:solidFill>
        </p:grpSpPr>
        <p:sp>
          <p:nvSpPr>
            <p:cNvPr id="71" name="Freeform 7"/>
            <p:cNvSpPr>
              <a:spLocks noEditPoints="1"/>
            </p:cNvSpPr>
            <p:nvPr/>
          </p:nvSpPr>
          <p:spPr bwMode="auto">
            <a:xfrm>
              <a:off x="4557733" y="2434359"/>
              <a:ext cx="512624" cy="510606"/>
            </a:xfrm>
            <a:custGeom>
              <a:avLst/>
              <a:gdLst>
                <a:gd name="T0" fmla="*/ 86 w 172"/>
                <a:gd name="T1" fmla="*/ 21 h 172"/>
                <a:gd name="T2" fmla="*/ 151 w 172"/>
                <a:gd name="T3" fmla="*/ 86 h 172"/>
                <a:gd name="T4" fmla="*/ 86 w 172"/>
                <a:gd name="T5" fmla="*/ 151 h 172"/>
                <a:gd name="T6" fmla="*/ 21 w 172"/>
                <a:gd name="T7" fmla="*/ 86 h 172"/>
                <a:gd name="T8" fmla="*/ 86 w 172"/>
                <a:gd name="T9" fmla="*/ 21 h 172"/>
                <a:gd name="T10" fmla="*/ 86 w 172"/>
                <a:gd name="T11" fmla="*/ 0 h 172"/>
                <a:gd name="T12" fmla="*/ 0 w 172"/>
                <a:gd name="T13" fmla="*/ 86 h 172"/>
                <a:gd name="T14" fmla="*/ 86 w 172"/>
                <a:gd name="T15" fmla="*/ 172 h 172"/>
                <a:gd name="T16" fmla="*/ 172 w 172"/>
                <a:gd name="T17" fmla="*/ 86 h 172"/>
                <a:gd name="T18" fmla="*/ 86 w 172"/>
                <a:gd name="T1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72">
                  <a:moveTo>
                    <a:pt x="86" y="21"/>
                  </a:moveTo>
                  <a:cubicBezTo>
                    <a:pt x="122" y="21"/>
                    <a:pt x="151" y="50"/>
                    <a:pt x="151" y="86"/>
                  </a:cubicBezTo>
                  <a:cubicBezTo>
                    <a:pt x="151" y="122"/>
                    <a:pt x="122" y="151"/>
                    <a:pt x="86" y="151"/>
                  </a:cubicBezTo>
                  <a:cubicBezTo>
                    <a:pt x="50" y="151"/>
                    <a:pt x="21" y="122"/>
                    <a:pt x="21" y="86"/>
                  </a:cubicBezTo>
                  <a:cubicBezTo>
                    <a:pt x="21" y="50"/>
                    <a:pt x="50" y="21"/>
                    <a:pt x="86" y="21"/>
                  </a:cubicBezTo>
                  <a:moveTo>
                    <a:pt x="86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4"/>
                    <a:pt x="38" y="172"/>
                    <a:pt x="86" y="172"/>
                  </a:cubicBezTo>
                  <a:cubicBezTo>
                    <a:pt x="134" y="172"/>
                    <a:pt x="172" y="134"/>
                    <a:pt x="172" y="86"/>
                  </a:cubicBezTo>
                  <a:cubicBezTo>
                    <a:pt x="172" y="38"/>
                    <a:pt x="134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8"/>
            <p:cNvSpPr/>
            <p:nvPr/>
          </p:nvSpPr>
          <p:spPr bwMode="auto">
            <a:xfrm>
              <a:off x="4781753" y="2529215"/>
              <a:ext cx="129165" cy="254294"/>
            </a:xfrm>
            <a:custGeom>
              <a:avLst/>
              <a:gdLst>
                <a:gd name="T0" fmla="*/ 33 w 44"/>
                <a:gd name="T1" fmla="*/ 86 h 86"/>
                <a:gd name="T2" fmla="*/ 25 w 44"/>
                <a:gd name="T3" fmla="*/ 83 h 86"/>
                <a:gd name="T4" fmla="*/ 3 w 44"/>
                <a:gd name="T5" fmla="*/ 62 h 86"/>
                <a:gd name="T6" fmla="*/ 0 w 44"/>
                <a:gd name="T7" fmla="*/ 54 h 86"/>
                <a:gd name="T8" fmla="*/ 0 w 44"/>
                <a:gd name="T9" fmla="*/ 54 h 86"/>
                <a:gd name="T10" fmla="*/ 0 w 44"/>
                <a:gd name="T11" fmla="*/ 54 h 86"/>
                <a:gd name="T12" fmla="*/ 0 w 44"/>
                <a:gd name="T13" fmla="*/ 11 h 86"/>
                <a:gd name="T14" fmla="*/ 11 w 44"/>
                <a:gd name="T15" fmla="*/ 0 h 86"/>
                <a:gd name="T16" fmla="*/ 22 w 44"/>
                <a:gd name="T17" fmla="*/ 11 h 86"/>
                <a:gd name="T18" fmla="*/ 22 w 44"/>
                <a:gd name="T19" fmla="*/ 50 h 86"/>
                <a:gd name="T20" fmla="*/ 40 w 44"/>
                <a:gd name="T21" fmla="*/ 68 h 86"/>
                <a:gd name="T22" fmla="*/ 40 w 44"/>
                <a:gd name="T23" fmla="*/ 83 h 86"/>
                <a:gd name="T24" fmla="*/ 33 w 44"/>
                <a:gd name="T2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86">
                  <a:moveTo>
                    <a:pt x="33" y="86"/>
                  </a:moveTo>
                  <a:cubicBezTo>
                    <a:pt x="30" y="86"/>
                    <a:pt x="27" y="85"/>
                    <a:pt x="25" y="8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0"/>
                    <a:pt x="0" y="57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4" y="72"/>
                    <a:pt x="44" y="79"/>
                    <a:pt x="40" y="83"/>
                  </a:cubicBezTo>
                  <a:cubicBezTo>
                    <a:pt x="38" y="85"/>
                    <a:pt x="35" y="86"/>
                    <a:pt x="3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3" name="矩形 72"/>
          <p:cNvSpPr/>
          <p:nvPr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设计价值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141840" y="1384335"/>
            <a:ext cx="1885203" cy="188520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饼形 10"/>
          <p:cNvSpPr/>
          <p:nvPr/>
        </p:nvSpPr>
        <p:spPr>
          <a:xfrm>
            <a:off x="1141840" y="1384335"/>
            <a:ext cx="1885203" cy="1885203"/>
          </a:xfrm>
          <a:prstGeom prst="pi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00073" y="1742568"/>
            <a:ext cx="1168737" cy="116873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80527" y="3690337"/>
            <a:ext cx="1885203" cy="188520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饼形 13"/>
          <p:cNvSpPr/>
          <p:nvPr/>
        </p:nvSpPr>
        <p:spPr>
          <a:xfrm>
            <a:off x="1180527" y="3690337"/>
            <a:ext cx="1885203" cy="1885203"/>
          </a:xfrm>
          <a:prstGeom prst="pi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538760" y="4048570"/>
            <a:ext cx="1168737" cy="116873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34939" y="2096103"/>
            <a:ext cx="1376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01%</a:t>
            </a:r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34937" y="4384300"/>
            <a:ext cx="1376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02%</a:t>
            </a:r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314937" y="1287064"/>
            <a:ext cx="5108094" cy="1911332"/>
            <a:chOff x="8548024" y="1459078"/>
            <a:chExt cx="2486421" cy="2409563"/>
          </a:xfrm>
        </p:grpSpPr>
        <p:sp>
          <p:nvSpPr>
            <p:cNvPr id="35" name="矩形 34"/>
            <p:cNvSpPr/>
            <p:nvPr/>
          </p:nvSpPr>
          <p:spPr>
            <a:xfrm>
              <a:off x="8548025" y="1889814"/>
              <a:ext cx="2486420" cy="1978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产品不应该伤害任何人。或者，鉴于现实世界生活的复杂性，产品应该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最低限度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地减少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伤害。主要体现在如下几个方面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人际关系上的伤害（缺乏尊严、侵犯他人、羞辱他们）。</a:t>
              </a:r>
            </a:p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心理伤害（困惑、不舒服、烦躁、强迫性、无趣）。</a:t>
              </a:r>
            </a:p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身体伤害（疼痛、受伤、残疾、死亡、威胁安全）。</a:t>
              </a:r>
            </a:p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经济伤害（减少利润、降低生产力、失去财产或积蓄）。</a:t>
              </a:r>
            </a:p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社交和社会伤害（受到剥削或不公正的对待）。</a:t>
              </a:r>
            </a:p>
            <a:p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环境伤害（污染、生物多样性灭绝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)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548024" y="1459078"/>
              <a:ext cx="15581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不造成伤害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314937" y="3948155"/>
            <a:ext cx="5685721" cy="1689908"/>
            <a:chOff x="8548024" y="1459078"/>
            <a:chExt cx="2486421" cy="1705781"/>
          </a:xfrm>
        </p:grpSpPr>
        <p:sp>
          <p:nvSpPr>
            <p:cNvPr id="44" name="矩形 43"/>
            <p:cNvSpPr/>
            <p:nvPr/>
          </p:nvSpPr>
          <p:spPr>
            <a:xfrm>
              <a:off x="8548025" y="1766855"/>
              <a:ext cx="2486420" cy="1398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当然，真正合乎伦理的设计不仅无害，还应当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造福人类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。交互系统可以改善以下很多方面 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。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增进理解（个人、社会及文化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)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。</a:t>
              </a:r>
            </a:p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提高个人与团体的效率或效力。</a:t>
              </a:r>
            </a:p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促进个人与团体之间的沟通。</a:t>
              </a:r>
            </a:p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降低个人与团体之间的社会文化张力。</a:t>
              </a:r>
            </a:p>
            <a:p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•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促进平等（经济、社会及法律）。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548024" y="1459078"/>
              <a:ext cx="16071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改善人类处境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727417" y="436538"/>
            <a:ext cx="3055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设计价值</a:t>
            </a:r>
            <a:r>
              <a:rPr lang="en-US" altLang="zh-CN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合乎常理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30" grpId="0"/>
      <p:bldP spid="31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/>
          <p:nvPr/>
        </p:nvSpPr>
        <p:spPr bwMode="auto">
          <a:xfrm>
            <a:off x="1523507" y="1294348"/>
            <a:ext cx="1758010" cy="1302429"/>
          </a:xfrm>
          <a:custGeom>
            <a:avLst/>
            <a:gdLst>
              <a:gd name="T0" fmla="*/ 61 w 85"/>
              <a:gd name="T1" fmla="*/ 37 h 63"/>
              <a:gd name="T2" fmla="*/ 65 w 85"/>
              <a:gd name="T3" fmla="*/ 34 h 63"/>
              <a:gd name="T4" fmla="*/ 69 w 85"/>
              <a:gd name="T5" fmla="*/ 37 h 63"/>
              <a:gd name="T6" fmla="*/ 77 w 85"/>
              <a:gd name="T7" fmla="*/ 40 h 63"/>
              <a:gd name="T8" fmla="*/ 85 w 85"/>
              <a:gd name="T9" fmla="*/ 32 h 63"/>
              <a:gd name="T10" fmla="*/ 77 w 85"/>
              <a:gd name="T11" fmla="*/ 23 h 63"/>
              <a:gd name="T12" fmla="*/ 69 w 85"/>
              <a:gd name="T13" fmla="*/ 26 h 63"/>
              <a:gd name="T14" fmla="*/ 65 w 85"/>
              <a:gd name="T15" fmla="*/ 29 h 63"/>
              <a:gd name="T16" fmla="*/ 61 w 85"/>
              <a:gd name="T17" fmla="*/ 26 h 63"/>
              <a:gd name="T18" fmla="*/ 61 w 85"/>
              <a:gd name="T19" fmla="*/ 26 h 63"/>
              <a:gd name="T20" fmla="*/ 61 w 85"/>
              <a:gd name="T21" fmla="*/ 0 h 63"/>
              <a:gd name="T22" fmla="*/ 10 w 85"/>
              <a:gd name="T23" fmla="*/ 0 h 63"/>
              <a:gd name="T24" fmla="*/ 0 w 85"/>
              <a:gd name="T25" fmla="*/ 9 h 63"/>
              <a:gd name="T26" fmla="*/ 0 w 85"/>
              <a:gd name="T27" fmla="*/ 53 h 63"/>
              <a:gd name="T28" fmla="*/ 10 w 85"/>
              <a:gd name="T29" fmla="*/ 63 h 63"/>
              <a:gd name="T30" fmla="*/ 61 w 85"/>
              <a:gd name="T31" fmla="*/ 63 h 63"/>
              <a:gd name="T32" fmla="*/ 61 w 85"/>
              <a:gd name="T33" fmla="*/ 3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63">
                <a:moveTo>
                  <a:pt x="61" y="37"/>
                </a:moveTo>
                <a:cubicBezTo>
                  <a:pt x="61" y="36"/>
                  <a:pt x="63" y="34"/>
                  <a:pt x="65" y="34"/>
                </a:cubicBezTo>
                <a:cubicBezTo>
                  <a:pt x="68" y="34"/>
                  <a:pt x="69" y="36"/>
                  <a:pt x="69" y="37"/>
                </a:cubicBezTo>
                <a:cubicBezTo>
                  <a:pt x="71" y="39"/>
                  <a:pt x="74" y="40"/>
                  <a:pt x="77" y="40"/>
                </a:cubicBezTo>
                <a:cubicBezTo>
                  <a:pt x="81" y="40"/>
                  <a:pt x="85" y="36"/>
                  <a:pt x="85" y="32"/>
                </a:cubicBezTo>
                <a:cubicBezTo>
                  <a:pt x="85" y="27"/>
                  <a:pt x="81" y="23"/>
                  <a:pt x="77" y="23"/>
                </a:cubicBezTo>
                <a:cubicBezTo>
                  <a:pt x="74" y="23"/>
                  <a:pt x="71" y="24"/>
                  <a:pt x="69" y="26"/>
                </a:cubicBezTo>
                <a:cubicBezTo>
                  <a:pt x="69" y="27"/>
                  <a:pt x="68" y="29"/>
                  <a:pt x="65" y="29"/>
                </a:cubicBezTo>
                <a:cubicBezTo>
                  <a:pt x="63" y="29"/>
                  <a:pt x="61" y="27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0"/>
                  <a:pt x="61" y="0"/>
                  <a:pt x="6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9"/>
                  <a:pt x="5" y="63"/>
                  <a:pt x="10" y="63"/>
                </a:cubicBezTo>
                <a:cubicBezTo>
                  <a:pt x="61" y="63"/>
                  <a:pt x="61" y="63"/>
                  <a:pt x="61" y="63"/>
                </a:cubicBezTo>
                <a:cubicBezTo>
                  <a:pt x="61" y="37"/>
                  <a:pt x="61" y="37"/>
                  <a:pt x="61" y="37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2866135" y="1294348"/>
            <a:ext cx="2896966" cy="1302429"/>
          </a:xfrm>
          <a:custGeom>
            <a:avLst/>
            <a:gdLst>
              <a:gd name="T0" fmla="*/ 130 w 140"/>
              <a:gd name="T1" fmla="*/ 0 h 63"/>
              <a:gd name="T2" fmla="*/ 0 w 140"/>
              <a:gd name="T3" fmla="*/ 0 h 63"/>
              <a:gd name="T4" fmla="*/ 0 w 140"/>
              <a:gd name="T5" fmla="*/ 25 h 63"/>
              <a:gd name="T6" fmla="*/ 0 w 140"/>
              <a:gd name="T7" fmla="*/ 25 h 63"/>
              <a:gd name="T8" fmla="*/ 1 w 140"/>
              <a:gd name="T9" fmla="*/ 24 h 63"/>
              <a:gd name="T10" fmla="*/ 1 w 140"/>
              <a:gd name="T11" fmla="*/ 24 h 63"/>
              <a:gd name="T12" fmla="*/ 12 w 140"/>
              <a:gd name="T13" fmla="*/ 19 h 63"/>
              <a:gd name="T14" fmla="*/ 24 w 140"/>
              <a:gd name="T15" fmla="*/ 32 h 63"/>
              <a:gd name="T16" fmla="*/ 12 w 140"/>
              <a:gd name="T17" fmla="*/ 44 h 63"/>
              <a:gd name="T18" fmla="*/ 1 w 140"/>
              <a:gd name="T19" fmla="*/ 39 h 63"/>
              <a:gd name="T20" fmla="*/ 1 w 140"/>
              <a:gd name="T21" fmla="*/ 39 h 63"/>
              <a:gd name="T22" fmla="*/ 0 w 140"/>
              <a:gd name="T23" fmla="*/ 38 h 63"/>
              <a:gd name="T24" fmla="*/ 0 w 140"/>
              <a:gd name="T25" fmla="*/ 38 h 63"/>
              <a:gd name="T26" fmla="*/ 0 w 140"/>
              <a:gd name="T27" fmla="*/ 63 h 63"/>
              <a:gd name="T28" fmla="*/ 130 w 140"/>
              <a:gd name="T29" fmla="*/ 63 h 63"/>
              <a:gd name="T30" fmla="*/ 140 w 140"/>
              <a:gd name="T31" fmla="*/ 53 h 63"/>
              <a:gd name="T32" fmla="*/ 140 w 140"/>
              <a:gd name="T33" fmla="*/ 9 h 63"/>
              <a:gd name="T34" fmla="*/ 130 w 140"/>
              <a:gd name="T3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0" h="63">
                <a:moveTo>
                  <a:pt x="13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1" y="25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4" y="21"/>
                  <a:pt x="7" y="19"/>
                  <a:pt x="12" y="19"/>
                </a:cubicBezTo>
                <a:cubicBezTo>
                  <a:pt x="19" y="19"/>
                  <a:pt x="24" y="24"/>
                  <a:pt x="24" y="32"/>
                </a:cubicBezTo>
                <a:cubicBezTo>
                  <a:pt x="24" y="39"/>
                  <a:pt x="19" y="44"/>
                  <a:pt x="12" y="44"/>
                </a:cubicBezTo>
                <a:cubicBezTo>
                  <a:pt x="7" y="44"/>
                  <a:pt x="4" y="42"/>
                  <a:pt x="1" y="39"/>
                </a:cubicBezTo>
                <a:cubicBezTo>
                  <a:pt x="1" y="39"/>
                  <a:pt x="1" y="39"/>
                  <a:pt x="1" y="39"/>
                </a:cubicBezTo>
                <a:cubicBezTo>
                  <a:pt x="1" y="38"/>
                  <a:pt x="0" y="38"/>
                  <a:pt x="0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63"/>
                  <a:pt x="0" y="63"/>
                  <a:pt x="0" y="63"/>
                </a:cubicBezTo>
                <a:cubicBezTo>
                  <a:pt x="130" y="63"/>
                  <a:pt x="130" y="63"/>
                  <a:pt x="130" y="63"/>
                </a:cubicBezTo>
                <a:cubicBezTo>
                  <a:pt x="136" y="63"/>
                  <a:pt x="140" y="59"/>
                  <a:pt x="140" y="53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4"/>
                  <a:pt x="136" y="0"/>
                  <a:pt x="130" y="0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28575">
            <a:noFill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940860" y="1670132"/>
            <a:ext cx="461652" cy="550860"/>
            <a:chOff x="689553" y="1041991"/>
            <a:chExt cx="461652" cy="550860"/>
          </a:xfr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</p:grpSpPr>
        <p:sp>
          <p:nvSpPr>
            <p:cNvPr id="40" name="Freeform 34"/>
            <p:cNvSpPr/>
            <p:nvPr/>
          </p:nvSpPr>
          <p:spPr bwMode="auto">
            <a:xfrm>
              <a:off x="855703" y="1147926"/>
              <a:ext cx="147193" cy="176186"/>
            </a:xfrm>
            <a:custGeom>
              <a:avLst/>
              <a:gdLst>
                <a:gd name="T0" fmla="*/ 28 w 56"/>
                <a:gd name="T1" fmla="*/ 0 h 67"/>
                <a:gd name="T2" fmla="*/ 0 w 56"/>
                <a:gd name="T3" fmla="*/ 28 h 67"/>
                <a:gd name="T4" fmla="*/ 7 w 56"/>
                <a:gd name="T5" fmla="*/ 46 h 67"/>
                <a:gd name="T6" fmla="*/ 16 w 56"/>
                <a:gd name="T7" fmla="*/ 65 h 67"/>
                <a:gd name="T8" fmla="*/ 16 w 56"/>
                <a:gd name="T9" fmla="*/ 67 h 67"/>
                <a:gd name="T10" fmla="*/ 25 w 56"/>
                <a:gd name="T11" fmla="*/ 67 h 67"/>
                <a:gd name="T12" fmla="*/ 26 w 56"/>
                <a:gd name="T13" fmla="*/ 65 h 67"/>
                <a:gd name="T14" fmla="*/ 22 w 56"/>
                <a:gd name="T15" fmla="*/ 42 h 67"/>
                <a:gd name="T16" fmla="*/ 28 w 56"/>
                <a:gd name="T17" fmla="*/ 41 h 67"/>
                <a:gd name="T18" fmla="*/ 29 w 56"/>
                <a:gd name="T19" fmla="*/ 41 h 67"/>
                <a:gd name="T20" fmla="*/ 34 w 56"/>
                <a:gd name="T21" fmla="*/ 42 h 67"/>
                <a:gd name="T22" fmla="*/ 31 w 56"/>
                <a:gd name="T23" fmla="*/ 65 h 67"/>
                <a:gd name="T24" fmla="*/ 31 w 56"/>
                <a:gd name="T25" fmla="*/ 67 h 67"/>
                <a:gd name="T26" fmla="*/ 40 w 56"/>
                <a:gd name="T27" fmla="*/ 67 h 67"/>
                <a:gd name="T28" fmla="*/ 41 w 56"/>
                <a:gd name="T29" fmla="*/ 65 h 67"/>
                <a:gd name="T30" fmla="*/ 50 w 56"/>
                <a:gd name="T31" fmla="*/ 46 h 67"/>
                <a:gd name="T32" fmla="*/ 56 w 56"/>
                <a:gd name="T33" fmla="*/ 28 h 67"/>
                <a:gd name="T34" fmla="*/ 28 w 56"/>
                <a:gd name="T3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67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34"/>
                    <a:pt x="2" y="40"/>
                    <a:pt x="7" y="46"/>
                  </a:cubicBezTo>
                  <a:cubicBezTo>
                    <a:pt x="11" y="52"/>
                    <a:pt x="15" y="58"/>
                    <a:pt x="16" y="65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1"/>
                    <a:pt x="26" y="50"/>
                    <a:pt x="22" y="42"/>
                  </a:cubicBezTo>
                  <a:cubicBezTo>
                    <a:pt x="24" y="42"/>
                    <a:pt x="26" y="41"/>
                    <a:pt x="28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1" y="41"/>
                    <a:pt x="33" y="42"/>
                    <a:pt x="34" y="42"/>
                  </a:cubicBezTo>
                  <a:cubicBezTo>
                    <a:pt x="32" y="48"/>
                    <a:pt x="31" y="55"/>
                    <a:pt x="31" y="65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2" y="58"/>
                    <a:pt x="46" y="52"/>
                    <a:pt x="50" y="46"/>
                  </a:cubicBezTo>
                  <a:cubicBezTo>
                    <a:pt x="54" y="41"/>
                    <a:pt x="56" y="34"/>
                    <a:pt x="56" y="28"/>
                  </a:cubicBezTo>
                  <a:cubicBezTo>
                    <a:pt x="56" y="13"/>
                    <a:pt x="44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689553" y="1041991"/>
              <a:ext cx="461652" cy="550860"/>
            </a:xfrm>
            <a:custGeom>
              <a:avLst/>
              <a:gdLst>
                <a:gd name="T0" fmla="*/ 146 w 175"/>
                <a:gd name="T1" fmla="*/ 24 h 209"/>
                <a:gd name="T2" fmla="*/ 66 w 175"/>
                <a:gd name="T3" fmla="*/ 8 h 209"/>
                <a:gd name="T4" fmla="*/ 16 w 175"/>
                <a:gd name="T5" fmla="*/ 67 h 209"/>
                <a:gd name="T6" fmla="*/ 16 w 175"/>
                <a:gd name="T7" fmla="*/ 85 h 209"/>
                <a:gd name="T8" fmla="*/ 20 w 175"/>
                <a:gd name="T9" fmla="*/ 94 h 209"/>
                <a:gd name="T10" fmla="*/ 19 w 175"/>
                <a:gd name="T11" fmla="*/ 97 h 209"/>
                <a:gd name="T12" fmla="*/ 2 w 175"/>
                <a:gd name="T13" fmla="*/ 121 h 209"/>
                <a:gd name="T14" fmla="*/ 1 w 175"/>
                <a:gd name="T15" fmla="*/ 127 h 209"/>
                <a:gd name="T16" fmla="*/ 14 w 175"/>
                <a:gd name="T17" fmla="*/ 132 h 209"/>
                <a:gd name="T18" fmla="*/ 16 w 175"/>
                <a:gd name="T19" fmla="*/ 139 h 209"/>
                <a:gd name="T20" fmla="*/ 15 w 175"/>
                <a:gd name="T21" fmla="*/ 146 h 209"/>
                <a:gd name="T22" fmla="*/ 19 w 175"/>
                <a:gd name="T23" fmla="*/ 148 h 209"/>
                <a:gd name="T24" fmla="*/ 16 w 175"/>
                <a:gd name="T25" fmla="*/ 151 h 209"/>
                <a:gd name="T26" fmla="*/ 19 w 175"/>
                <a:gd name="T27" fmla="*/ 157 h 209"/>
                <a:gd name="T28" fmla="*/ 21 w 175"/>
                <a:gd name="T29" fmla="*/ 171 h 209"/>
                <a:gd name="T30" fmla="*/ 23 w 175"/>
                <a:gd name="T31" fmla="*/ 187 h 209"/>
                <a:gd name="T32" fmla="*/ 60 w 175"/>
                <a:gd name="T33" fmla="*/ 184 h 209"/>
                <a:gd name="T34" fmla="*/ 68 w 175"/>
                <a:gd name="T35" fmla="*/ 209 h 209"/>
                <a:gd name="T36" fmla="*/ 152 w 175"/>
                <a:gd name="T37" fmla="*/ 183 h 209"/>
                <a:gd name="T38" fmla="*/ 145 w 175"/>
                <a:gd name="T39" fmla="*/ 159 h 209"/>
                <a:gd name="T40" fmla="*/ 166 w 175"/>
                <a:gd name="T41" fmla="*/ 106 h 209"/>
                <a:gd name="T42" fmla="*/ 146 w 175"/>
                <a:gd name="T43" fmla="*/ 24 h 209"/>
                <a:gd name="T44" fmla="*/ 118 w 175"/>
                <a:gd name="T45" fmla="*/ 90 h 209"/>
                <a:gd name="T46" fmla="*/ 110 w 175"/>
                <a:gd name="T47" fmla="*/ 110 h 209"/>
                <a:gd name="T48" fmla="*/ 110 w 175"/>
                <a:gd name="T49" fmla="*/ 128 h 209"/>
                <a:gd name="T50" fmla="*/ 104 w 175"/>
                <a:gd name="T51" fmla="*/ 136 h 209"/>
                <a:gd name="T52" fmla="*/ 97 w 175"/>
                <a:gd name="T53" fmla="*/ 136 h 209"/>
                <a:gd name="T54" fmla="*/ 96 w 175"/>
                <a:gd name="T55" fmla="*/ 136 h 209"/>
                <a:gd name="T56" fmla="*/ 91 w 175"/>
                <a:gd name="T57" fmla="*/ 139 h 209"/>
                <a:gd name="T58" fmla="*/ 87 w 175"/>
                <a:gd name="T59" fmla="*/ 136 h 209"/>
                <a:gd name="T60" fmla="*/ 86 w 175"/>
                <a:gd name="T61" fmla="*/ 136 h 209"/>
                <a:gd name="T62" fmla="*/ 79 w 175"/>
                <a:gd name="T63" fmla="*/ 136 h 209"/>
                <a:gd name="T64" fmla="*/ 73 w 175"/>
                <a:gd name="T65" fmla="*/ 129 h 209"/>
                <a:gd name="T66" fmla="*/ 73 w 175"/>
                <a:gd name="T67" fmla="*/ 110 h 209"/>
                <a:gd name="T68" fmla="*/ 65 w 175"/>
                <a:gd name="T69" fmla="*/ 90 h 209"/>
                <a:gd name="T70" fmla="*/ 57 w 175"/>
                <a:gd name="T71" fmla="*/ 68 h 209"/>
                <a:gd name="T72" fmla="*/ 91 w 175"/>
                <a:gd name="T73" fmla="*/ 34 h 209"/>
                <a:gd name="T74" fmla="*/ 126 w 175"/>
                <a:gd name="T75" fmla="*/ 68 h 209"/>
                <a:gd name="T76" fmla="*/ 118 w 175"/>
                <a:gd name="T77" fmla="*/ 9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5" h="209">
                  <a:moveTo>
                    <a:pt x="146" y="24"/>
                  </a:moveTo>
                  <a:cubicBezTo>
                    <a:pt x="126" y="8"/>
                    <a:pt x="100" y="0"/>
                    <a:pt x="66" y="8"/>
                  </a:cubicBezTo>
                  <a:cubicBezTo>
                    <a:pt x="42" y="15"/>
                    <a:pt x="21" y="33"/>
                    <a:pt x="16" y="67"/>
                  </a:cubicBezTo>
                  <a:cubicBezTo>
                    <a:pt x="14" y="78"/>
                    <a:pt x="16" y="84"/>
                    <a:pt x="16" y="85"/>
                  </a:cubicBezTo>
                  <a:cubicBezTo>
                    <a:pt x="18" y="87"/>
                    <a:pt x="20" y="91"/>
                    <a:pt x="20" y="94"/>
                  </a:cubicBezTo>
                  <a:cubicBezTo>
                    <a:pt x="20" y="95"/>
                    <a:pt x="19" y="96"/>
                    <a:pt x="19" y="97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3"/>
                    <a:pt x="0" y="125"/>
                    <a:pt x="1" y="127"/>
                  </a:cubicBezTo>
                  <a:cubicBezTo>
                    <a:pt x="4" y="132"/>
                    <a:pt x="12" y="131"/>
                    <a:pt x="14" y="132"/>
                  </a:cubicBezTo>
                  <a:cubicBezTo>
                    <a:pt x="16" y="133"/>
                    <a:pt x="17" y="136"/>
                    <a:pt x="16" y="139"/>
                  </a:cubicBezTo>
                  <a:cubicBezTo>
                    <a:pt x="15" y="141"/>
                    <a:pt x="13" y="145"/>
                    <a:pt x="15" y="146"/>
                  </a:cubicBezTo>
                  <a:cubicBezTo>
                    <a:pt x="17" y="147"/>
                    <a:pt x="19" y="148"/>
                    <a:pt x="19" y="148"/>
                  </a:cubicBezTo>
                  <a:cubicBezTo>
                    <a:pt x="19" y="148"/>
                    <a:pt x="16" y="149"/>
                    <a:pt x="16" y="151"/>
                  </a:cubicBezTo>
                  <a:cubicBezTo>
                    <a:pt x="15" y="153"/>
                    <a:pt x="16" y="156"/>
                    <a:pt x="19" y="157"/>
                  </a:cubicBezTo>
                  <a:cubicBezTo>
                    <a:pt x="19" y="157"/>
                    <a:pt x="22" y="164"/>
                    <a:pt x="21" y="171"/>
                  </a:cubicBezTo>
                  <a:cubicBezTo>
                    <a:pt x="20" y="177"/>
                    <a:pt x="18" y="183"/>
                    <a:pt x="23" y="187"/>
                  </a:cubicBezTo>
                  <a:cubicBezTo>
                    <a:pt x="28" y="191"/>
                    <a:pt x="48" y="188"/>
                    <a:pt x="60" y="184"/>
                  </a:cubicBezTo>
                  <a:cubicBezTo>
                    <a:pt x="60" y="184"/>
                    <a:pt x="64" y="191"/>
                    <a:pt x="68" y="209"/>
                  </a:cubicBezTo>
                  <a:cubicBezTo>
                    <a:pt x="152" y="183"/>
                    <a:pt x="152" y="183"/>
                    <a:pt x="152" y="183"/>
                  </a:cubicBezTo>
                  <a:cubicBezTo>
                    <a:pt x="147" y="170"/>
                    <a:pt x="145" y="163"/>
                    <a:pt x="145" y="159"/>
                  </a:cubicBezTo>
                  <a:cubicBezTo>
                    <a:pt x="143" y="148"/>
                    <a:pt x="160" y="128"/>
                    <a:pt x="166" y="106"/>
                  </a:cubicBezTo>
                  <a:cubicBezTo>
                    <a:pt x="173" y="81"/>
                    <a:pt x="175" y="48"/>
                    <a:pt x="146" y="24"/>
                  </a:cubicBezTo>
                  <a:close/>
                  <a:moveTo>
                    <a:pt x="118" y="90"/>
                  </a:moveTo>
                  <a:cubicBezTo>
                    <a:pt x="112" y="98"/>
                    <a:pt x="110" y="104"/>
                    <a:pt x="110" y="110"/>
                  </a:cubicBezTo>
                  <a:cubicBezTo>
                    <a:pt x="110" y="128"/>
                    <a:pt x="110" y="128"/>
                    <a:pt x="110" y="128"/>
                  </a:cubicBezTo>
                  <a:cubicBezTo>
                    <a:pt x="110" y="133"/>
                    <a:pt x="107" y="136"/>
                    <a:pt x="104" y="136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95" y="138"/>
                    <a:pt x="93" y="139"/>
                    <a:pt x="91" y="139"/>
                  </a:cubicBezTo>
                  <a:cubicBezTo>
                    <a:pt x="89" y="139"/>
                    <a:pt x="88" y="138"/>
                    <a:pt x="87" y="136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6" y="136"/>
                    <a:pt x="73" y="133"/>
                    <a:pt x="73" y="129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04"/>
                    <a:pt x="70" y="98"/>
                    <a:pt x="65" y="90"/>
                  </a:cubicBezTo>
                  <a:cubicBezTo>
                    <a:pt x="59" y="83"/>
                    <a:pt x="57" y="76"/>
                    <a:pt x="57" y="68"/>
                  </a:cubicBezTo>
                  <a:cubicBezTo>
                    <a:pt x="57" y="49"/>
                    <a:pt x="72" y="34"/>
                    <a:pt x="91" y="34"/>
                  </a:cubicBezTo>
                  <a:cubicBezTo>
                    <a:pt x="110" y="34"/>
                    <a:pt x="126" y="49"/>
                    <a:pt x="126" y="68"/>
                  </a:cubicBezTo>
                  <a:cubicBezTo>
                    <a:pt x="126" y="76"/>
                    <a:pt x="123" y="83"/>
                    <a:pt x="11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480265" y="1515231"/>
            <a:ext cx="2282836" cy="954108"/>
            <a:chOff x="8548024" y="1459078"/>
            <a:chExt cx="2282836" cy="954108"/>
          </a:xfrm>
        </p:grpSpPr>
        <p:sp>
          <p:nvSpPr>
            <p:cNvPr id="46" name="矩形 45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本书的主题是基于用户目标与动机的理解，采取目标明确（ 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purposeful) 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的设计。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548024" y="1459078"/>
              <a:ext cx="22828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目标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明确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的交互设计</a:t>
              </a:r>
            </a:p>
            <a:p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555724" y="2937720"/>
            <a:ext cx="8889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我们需要理解用户的目标，不仅在于</a:t>
            </a:r>
            <a:r>
              <a:rPr lang="zh-CN" altLang="en-US" dirty="0"/>
              <a:t>建立</a:t>
            </a:r>
            <a:r>
              <a:rPr lang="zh-CN" altLang="en-US" dirty="0">
                <a:solidFill>
                  <a:srgbClr val="FF0000"/>
                </a:solidFill>
              </a:rPr>
              <a:t>人物模型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用户</a:t>
            </a:r>
            <a:r>
              <a:rPr lang="zh-CN" altLang="en-US" dirty="0" smtClean="0">
                <a:solidFill>
                  <a:srgbClr val="FF0000"/>
                </a:solidFill>
              </a:rPr>
              <a:t>研究</a:t>
            </a:r>
            <a:r>
              <a:rPr lang="zh-CN" altLang="en-US" dirty="0" smtClean="0"/>
              <a:t>去理解他们的</a:t>
            </a:r>
            <a:r>
              <a:rPr lang="zh-CN" altLang="en-US" dirty="0" smtClean="0">
                <a:solidFill>
                  <a:srgbClr val="FF0000"/>
                </a:solidFill>
              </a:rPr>
              <a:t>局限性</a:t>
            </a:r>
            <a:r>
              <a:rPr lang="zh-CN" altLang="en-US" dirty="0" smtClean="0"/>
              <a:t>，</a:t>
            </a:r>
            <a:r>
              <a:rPr lang="zh-CN" altLang="en-US" dirty="0"/>
              <a:t>还应当包括他们的</a:t>
            </a:r>
            <a:r>
              <a:rPr lang="zh-CN" altLang="en-US" dirty="0">
                <a:solidFill>
                  <a:srgbClr val="FF0000"/>
                </a:solidFill>
              </a:rPr>
              <a:t>弱点与</a:t>
            </a:r>
            <a:r>
              <a:rPr lang="zh-CN" altLang="en-US" dirty="0" smtClean="0">
                <a:solidFill>
                  <a:srgbClr val="FF0000"/>
                </a:solidFill>
              </a:rPr>
              <a:t>盲点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目标导向的设计流程帮助设计师创造出弥补缺憾且锦上 添花的产品。</a:t>
            </a:r>
          </a:p>
        </p:txBody>
      </p:sp>
      <p:sp>
        <p:nvSpPr>
          <p:cNvPr id="57" name="矩形 56"/>
          <p:cNvSpPr/>
          <p:nvPr/>
        </p:nvSpPr>
        <p:spPr>
          <a:xfrm>
            <a:off x="1727417" y="436538"/>
            <a:ext cx="3732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设计价值</a:t>
            </a:r>
            <a:r>
              <a:rPr lang="en-US" altLang="zh-CN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目标明确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/>
          <p:nvPr/>
        </p:nvSpPr>
        <p:spPr bwMode="auto">
          <a:xfrm>
            <a:off x="1523507" y="1294348"/>
            <a:ext cx="1758010" cy="1302429"/>
          </a:xfrm>
          <a:custGeom>
            <a:avLst/>
            <a:gdLst>
              <a:gd name="T0" fmla="*/ 61 w 85"/>
              <a:gd name="T1" fmla="*/ 37 h 63"/>
              <a:gd name="T2" fmla="*/ 65 w 85"/>
              <a:gd name="T3" fmla="*/ 34 h 63"/>
              <a:gd name="T4" fmla="*/ 69 w 85"/>
              <a:gd name="T5" fmla="*/ 37 h 63"/>
              <a:gd name="T6" fmla="*/ 77 w 85"/>
              <a:gd name="T7" fmla="*/ 40 h 63"/>
              <a:gd name="T8" fmla="*/ 85 w 85"/>
              <a:gd name="T9" fmla="*/ 32 h 63"/>
              <a:gd name="T10" fmla="*/ 77 w 85"/>
              <a:gd name="T11" fmla="*/ 23 h 63"/>
              <a:gd name="T12" fmla="*/ 69 w 85"/>
              <a:gd name="T13" fmla="*/ 26 h 63"/>
              <a:gd name="T14" fmla="*/ 65 w 85"/>
              <a:gd name="T15" fmla="*/ 29 h 63"/>
              <a:gd name="T16" fmla="*/ 61 w 85"/>
              <a:gd name="T17" fmla="*/ 26 h 63"/>
              <a:gd name="T18" fmla="*/ 61 w 85"/>
              <a:gd name="T19" fmla="*/ 26 h 63"/>
              <a:gd name="T20" fmla="*/ 61 w 85"/>
              <a:gd name="T21" fmla="*/ 0 h 63"/>
              <a:gd name="T22" fmla="*/ 10 w 85"/>
              <a:gd name="T23" fmla="*/ 0 h 63"/>
              <a:gd name="T24" fmla="*/ 0 w 85"/>
              <a:gd name="T25" fmla="*/ 9 h 63"/>
              <a:gd name="T26" fmla="*/ 0 w 85"/>
              <a:gd name="T27" fmla="*/ 53 h 63"/>
              <a:gd name="T28" fmla="*/ 10 w 85"/>
              <a:gd name="T29" fmla="*/ 63 h 63"/>
              <a:gd name="T30" fmla="*/ 61 w 85"/>
              <a:gd name="T31" fmla="*/ 63 h 63"/>
              <a:gd name="T32" fmla="*/ 61 w 85"/>
              <a:gd name="T33" fmla="*/ 3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63">
                <a:moveTo>
                  <a:pt x="61" y="37"/>
                </a:moveTo>
                <a:cubicBezTo>
                  <a:pt x="61" y="36"/>
                  <a:pt x="63" y="34"/>
                  <a:pt x="65" y="34"/>
                </a:cubicBezTo>
                <a:cubicBezTo>
                  <a:pt x="68" y="34"/>
                  <a:pt x="69" y="36"/>
                  <a:pt x="69" y="37"/>
                </a:cubicBezTo>
                <a:cubicBezTo>
                  <a:pt x="71" y="39"/>
                  <a:pt x="74" y="40"/>
                  <a:pt x="77" y="40"/>
                </a:cubicBezTo>
                <a:cubicBezTo>
                  <a:pt x="81" y="40"/>
                  <a:pt x="85" y="36"/>
                  <a:pt x="85" y="32"/>
                </a:cubicBezTo>
                <a:cubicBezTo>
                  <a:pt x="85" y="27"/>
                  <a:pt x="81" y="23"/>
                  <a:pt x="77" y="23"/>
                </a:cubicBezTo>
                <a:cubicBezTo>
                  <a:pt x="74" y="23"/>
                  <a:pt x="71" y="24"/>
                  <a:pt x="69" y="26"/>
                </a:cubicBezTo>
                <a:cubicBezTo>
                  <a:pt x="69" y="27"/>
                  <a:pt x="68" y="29"/>
                  <a:pt x="65" y="29"/>
                </a:cubicBezTo>
                <a:cubicBezTo>
                  <a:pt x="63" y="29"/>
                  <a:pt x="61" y="27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0"/>
                  <a:pt x="61" y="0"/>
                  <a:pt x="6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9"/>
                  <a:pt x="5" y="63"/>
                  <a:pt x="10" y="63"/>
                </a:cubicBezTo>
                <a:cubicBezTo>
                  <a:pt x="61" y="63"/>
                  <a:pt x="61" y="63"/>
                  <a:pt x="61" y="63"/>
                </a:cubicBezTo>
                <a:cubicBezTo>
                  <a:pt x="61" y="37"/>
                  <a:pt x="61" y="37"/>
                  <a:pt x="61" y="37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2866135" y="1294348"/>
            <a:ext cx="2896966" cy="1302429"/>
          </a:xfrm>
          <a:custGeom>
            <a:avLst/>
            <a:gdLst>
              <a:gd name="T0" fmla="*/ 130 w 140"/>
              <a:gd name="T1" fmla="*/ 0 h 63"/>
              <a:gd name="T2" fmla="*/ 0 w 140"/>
              <a:gd name="T3" fmla="*/ 0 h 63"/>
              <a:gd name="T4" fmla="*/ 0 w 140"/>
              <a:gd name="T5" fmla="*/ 25 h 63"/>
              <a:gd name="T6" fmla="*/ 0 w 140"/>
              <a:gd name="T7" fmla="*/ 25 h 63"/>
              <a:gd name="T8" fmla="*/ 1 w 140"/>
              <a:gd name="T9" fmla="*/ 24 h 63"/>
              <a:gd name="T10" fmla="*/ 1 w 140"/>
              <a:gd name="T11" fmla="*/ 24 h 63"/>
              <a:gd name="T12" fmla="*/ 12 w 140"/>
              <a:gd name="T13" fmla="*/ 19 h 63"/>
              <a:gd name="T14" fmla="*/ 24 w 140"/>
              <a:gd name="T15" fmla="*/ 32 h 63"/>
              <a:gd name="T16" fmla="*/ 12 w 140"/>
              <a:gd name="T17" fmla="*/ 44 h 63"/>
              <a:gd name="T18" fmla="*/ 1 w 140"/>
              <a:gd name="T19" fmla="*/ 39 h 63"/>
              <a:gd name="T20" fmla="*/ 1 w 140"/>
              <a:gd name="T21" fmla="*/ 39 h 63"/>
              <a:gd name="T22" fmla="*/ 0 w 140"/>
              <a:gd name="T23" fmla="*/ 38 h 63"/>
              <a:gd name="T24" fmla="*/ 0 w 140"/>
              <a:gd name="T25" fmla="*/ 38 h 63"/>
              <a:gd name="T26" fmla="*/ 0 w 140"/>
              <a:gd name="T27" fmla="*/ 63 h 63"/>
              <a:gd name="T28" fmla="*/ 130 w 140"/>
              <a:gd name="T29" fmla="*/ 63 h 63"/>
              <a:gd name="T30" fmla="*/ 140 w 140"/>
              <a:gd name="T31" fmla="*/ 53 h 63"/>
              <a:gd name="T32" fmla="*/ 140 w 140"/>
              <a:gd name="T33" fmla="*/ 9 h 63"/>
              <a:gd name="T34" fmla="*/ 130 w 140"/>
              <a:gd name="T3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0" h="63">
                <a:moveTo>
                  <a:pt x="13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1" y="25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4" y="21"/>
                  <a:pt x="7" y="19"/>
                  <a:pt x="12" y="19"/>
                </a:cubicBezTo>
                <a:cubicBezTo>
                  <a:pt x="19" y="19"/>
                  <a:pt x="24" y="24"/>
                  <a:pt x="24" y="32"/>
                </a:cubicBezTo>
                <a:cubicBezTo>
                  <a:pt x="24" y="39"/>
                  <a:pt x="19" y="44"/>
                  <a:pt x="12" y="44"/>
                </a:cubicBezTo>
                <a:cubicBezTo>
                  <a:pt x="7" y="44"/>
                  <a:pt x="4" y="42"/>
                  <a:pt x="1" y="39"/>
                </a:cubicBezTo>
                <a:cubicBezTo>
                  <a:pt x="1" y="39"/>
                  <a:pt x="1" y="39"/>
                  <a:pt x="1" y="39"/>
                </a:cubicBezTo>
                <a:cubicBezTo>
                  <a:pt x="1" y="38"/>
                  <a:pt x="0" y="38"/>
                  <a:pt x="0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63"/>
                  <a:pt x="0" y="63"/>
                  <a:pt x="0" y="63"/>
                </a:cubicBezTo>
                <a:cubicBezTo>
                  <a:pt x="130" y="63"/>
                  <a:pt x="130" y="63"/>
                  <a:pt x="130" y="63"/>
                </a:cubicBezTo>
                <a:cubicBezTo>
                  <a:pt x="136" y="63"/>
                  <a:pt x="140" y="59"/>
                  <a:pt x="140" y="53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4"/>
                  <a:pt x="136" y="0"/>
                  <a:pt x="130" y="0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28575">
            <a:noFill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940860" y="1670132"/>
            <a:ext cx="461652" cy="550860"/>
            <a:chOff x="689553" y="1041991"/>
            <a:chExt cx="461652" cy="550860"/>
          </a:xfr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</p:grpSpPr>
        <p:sp>
          <p:nvSpPr>
            <p:cNvPr id="40" name="Freeform 34"/>
            <p:cNvSpPr/>
            <p:nvPr/>
          </p:nvSpPr>
          <p:spPr bwMode="auto">
            <a:xfrm>
              <a:off x="855703" y="1147926"/>
              <a:ext cx="147193" cy="176186"/>
            </a:xfrm>
            <a:custGeom>
              <a:avLst/>
              <a:gdLst>
                <a:gd name="T0" fmla="*/ 28 w 56"/>
                <a:gd name="T1" fmla="*/ 0 h 67"/>
                <a:gd name="T2" fmla="*/ 0 w 56"/>
                <a:gd name="T3" fmla="*/ 28 h 67"/>
                <a:gd name="T4" fmla="*/ 7 w 56"/>
                <a:gd name="T5" fmla="*/ 46 h 67"/>
                <a:gd name="T6" fmla="*/ 16 w 56"/>
                <a:gd name="T7" fmla="*/ 65 h 67"/>
                <a:gd name="T8" fmla="*/ 16 w 56"/>
                <a:gd name="T9" fmla="*/ 67 h 67"/>
                <a:gd name="T10" fmla="*/ 25 w 56"/>
                <a:gd name="T11" fmla="*/ 67 h 67"/>
                <a:gd name="T12" fmla="*/ 26 w 56"/>
                <a:gd name="T13" fmla="*/ 65 h 67"/>
                <a:gd name="T14" fmla="*/ 22 w 56"/>
                <a:gd name="T15" fmla="*/ 42 h 67"/>
                <a:gd name="T16" fmla="*/ 28 w 56"/>
                <a:gd name="T17" fmla="*/ 41 h 67"/>
                <a:gd name="T18" fmla="*/ 29 w 56"/>
                <a:gd name="T19" fmla="*/ 41 h 67"/>
                <a:gd name="T20" fmla="*/ 34 w 56"/>
                <a:gd name="T21" fmla="*/ 42 h 67"/>
                <a:gd name="T22" fmla="*/ 31 w 56"/>
                <a:gd name="T23" fmla="*/ 65 h 67"/>
                <a:gd name="T24" fmla="*/ 31 w 56"/>
                <a:gd name="T25" fmla="*/ 67 h 67"/>
                <a:gd name="T26" fmla="*/ 40 w 56"/>
                <a:gd name="T27" fmla="*/ 67 h 67"/>
                <a:gd name="T28" fmla="*/ 41 w 56"/>
                <a:gd name="T29" fmla="*/ 65 h 67"/>
                <a:gd name="T30" fmla="*/ 50 w 56"/>
                <a:gd name="T31" fmla="*/ 46 h 67"/>
                <a:gd name="T32" fmla="*/ 56 w 56"/>
                <a:gd name="T33" fmla="*/ 28 h 67"/>
                <a:gd name="T34" fmla="*/ 28 w 56"/>
                <a:gd name="T3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67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34"/>
                    <a:pt x="2" y="40"/>
                    <a:pt x="7" y="46"/>
                  </a:cubicBezTo>
                  <a:cubicBezTo>
                    <a:pt x="11" y="52"/>
                    <a:pt x="15" y="58"/>
                    <a:pt x="16" y="65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1"/>
                    <a:pt x="26" y="50"/>
                    <a:pt x="22" y="42"/>
                  </a:cubicBezTo>
                  <a:cubicBezTo>
                    <a:pt x="24" y="42"/>
                    <a:pt x="26" y="41"/>
                    <a:pt x="28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1" y="41"/>
                    <a:pt x="33" y="42"/>
                    <a:pt x="34" y="42"/>
                  </a:cubicBezTo>
                  <a:cubicBezTo>
                    <a:pt x="32" y="48"/>
                    <a:pt x="31" y="55"/>
                    <a:pt x="31" y="65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2" y="58"/>
                    <a:pt x="46" y="52"/>
                    <a:pt x="50" y="46"/>
                  </a:cubicBezTo>
                  <a:cubicBezTo>
                    <a:pt x="54" y="41"/>
                    <a:pt x="56" y="34"/>
                    <a:pt x="56" y="28"/>
                  </a:cubicBezTo>
                  <a:cubicBezTo>
                    <a:pt x="56" y="13"/>
                    <a:pt x="44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689553" y="1041991"/>
              <a:ext cx="461652" cy="550860"/>
            </a:xfrm>
            <a:custGeom>
              <a:avLst/>
              <a:gdLst>
                <a:gd name="T0" fmla="*/ 146 w 175"/>
                <a:gd name="T1" fmla="*/ 24 h 209"/>
                <a:gd name="T2" fmla="*/ 66 w 175"/>
                <a:gd name="T3" fmla="*/ 8 h 209"/>
                <a:gd name="T4" fmla="*/ 16 w 175"/>
                <a:gd name="T5" fmla="*/ 67 h 209"/>
                <a:gd name="T6" fmla="*/ 16 w 175"/>
                <a:gd name="T7" fmla="*/ 85 h 209"/>
                <a:gd name="T8" fmla="*/ 20 w 175"/>
                <a:gd name="T9" fmla="*/ 94 h 209"/>
                <a:gd name="T10" fmla="*/ 19 w 175"/>
                <a:gd name="T11" fmla="*/ 97 h 209"/>
                <a:gd name="T12" fmla="*/ 2 w 175"/>
                <a:gd name="T13" fmla="*/ 121 h 209"/>
                <a:gd name="T14" fmla="*/ 1 w 175"/>
                <a:gd name="T15" fmla="*/ 127 h 209"/>
                <a:gd name="T16" fmla="*/ 14 w 175"/>
                <a:gd name="T17" fmla="*/ 132 h 209"/>
                <a:gd name="T18" fmla="*/ 16 w 175"/>
                <a:gd name="T19" fmla="*/ 139 h 209"/>
                <a:gd name="T20" fmla="*/ 15 w 175"/>
                <a:gd name="T21" fmla="*/ 146 h 209"/>
                <a:gd name="T22" fmla="*/ 19 w 175"/>
                <a:gd name="T23" fmla="*/ 148 h 209"/>
                <a:gd name="T24" fmla="*/ 16 w 175"/>
                <a:gd name="T25" fmla="*/ 151 h 209"/>
                <a:gd name="T26" fmla="*/ 19 w 175"/>
                <a:gd name="T27" fmla="*/ 157 h 209"/>
                <a:gd name="T28" fmla="*/ 21 w 175"/>
                <a:gd name="T29" fmla="*/ 171 h 209"/>
                <a:gd name="T30" fmla="*/ 23 w 175"/>
                <a:gd name="T31" fmla="*/ 187 h 209"/>
                <a:gd name="T32" fmla="*/ 60 w 175"/>
                <a:gd name="T33" fmla="*/ 184 h 209"/>
                <a:gd name="T34" fmla="*/ 68 w 175"/>
                <a:gd name="T35" fmla="*/ 209 h 209"/>
                <a:gd name="T36" fmla="*/ 152 w 175"/>
                <a:gd name="T37" fmla="*/ 183 h 209"/>
                <a:gd name="T38" fmla="*/ 145 w 175"/>
                <a:gd name="T39" fmla="*/ 159 h 209"/>
                <a:gd name="T40" fmla="*/ 166 w 175"/>
                <a:gd name="T41" fmla="*/ 106 h 209"/>
                <a:gd name="T42" fmla="*/ 146 w 175"/>
                <a:gd name="T43" fmla="*/ 24 h 209"/>
                <a:gd name="T44" fmla="*/ 118 w 175"/>
                <a:gd name="T45" fmla="*/ 90 h 209"/>
                <a:gd name="T46" fmla="*/ 110 w 175"/>
                <a:gd name="T47" fmla="*/ 110 h 209"/>
                <a:gd name="T48" fmla="*/ 110 w 175"/>
                <a:gd name="T49" fmla="*/ 128 h 209"/>
                <a:gd name="T50" fmla="*/ 104 w 175"/>
                <a:gd name="T51" fmla="*/ 136 h 209"/>
                <a:gd name="T52" fmla="*/ 97 w 175"/>
                <a:gd name="T53" fmla="*/ 136 h 209"/>
                <a:gd name="T54" fmla="*/ 96 w 175"/>
                <a:gd name="T55" fmla="*/ 136 h 209"/>
                <a:gd name="T56" fmla="*/ 91 w 175"/>
                <a:gd name="T57" fmla="*/ 139 h 209"/>
                <a:gd name="T58" fmla="*/ 87 w 175"/>
                <a:gd name="T59" fmla="*/ 136 h 209"/>
                <a:gd name="T60" fmla="*/ 86 w 175"/>
                <a:gd name="T61" fmla="*/ 136 h 209"/>
                <a:gd name="T62" fmla="*/ 79 w 175"/>
                <a:gd name="T63" fmla="*/ 136 h 209"/>
                <a:gd name="T64" fmla="*/ 73 w 175"/>
                <a:gd name="T65" fmla="*/ 129 h 209"/>
                <a:gd name="T66" fmla="*/ 73 w 175"/>
                <a:gd name="T67" fmla="*/ 110 h 209"/>
                <a:gd name="T68" fmla="*/ 65 w 175"/>
                <a:gd name="T69" fmla="*/ 90 h 209"/>
                <a:gd name="T70" fmla="*/ 57 w 175"/>
                <a:gd name="T71" fmla="*/ 68 h 209"/>
                <a:gd name="T72" fmla="*/ 91 w 175"/>
                <a:gd name="T73" fmla="*/ 34 h 209"/>
                <a:gd name="T74" fmla="*/ 126 w 175"/>
                <a:gd name="T75" fmla="*/ 68 h 209"/>
                <a:gd name="T76" fmla="*/ 118 w 175"/>
                <a:gd name="T77" fmla="*/ 9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5" h="209">
                  <a:moveTo>
                    <a:pt x="146" y="24"/>
                  </a:moveTo>
                  <a:cubicBezTo>
                    <a:pt x="126" y="8"/>
                    <a:pt x="100" y="0"/>
                    <a:pt x="66" y="8"/>
                  </a:cubicBezTo>
                  <a:cubicBezTo>
                    <a:pt x="42" y="15"/>
                    <a:pt x="21" y="33"/>
                    <a:pt x="16" y="67"/>
                  </a:cubicBezTo>
                  <a:cubicBezTo>
                    <a:pt x="14" y="78"/>
                    <a:pt x="16" y="84"/>
                    <a:pt x="16" y="85"/>
                  </a:cubicBezTo>
                  <a:cubicBezTo>
                    <a:pt x="18" y="87"/>
                    <a:pt x="20" y="91"/>
                    <a:pt x="20" y="94"/>
                  </a:cubicBezTo>
                  <a:cubicBezTo>
                    <a:pt x="20" y="95"/>
                    <a:pt x="19" y="96"/>
                    <a:pt x="19" y="97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3"/>
                    <a:pt x="0" y="125"/>
                    <a:pt x="1" y="127"/>
                  </a:cubicBezTo>
                  <a:cubicBezTo>
                    <a:pt x="4" y="132"/>
                    <a:pt x="12" y="131"/>
                    <a:pt x="14" y="132"/>
                  </a:cubicBezTo>
                  <a:cubicBezTo>
                    <a:pt x="16" y="133"/>
                    <a:pt x="17" y="136"/>
                    <a:pt x="16" y="139"/>
                  </a:cubicBezTo>
                  <a:cubicBezTo>
                    <a:pt x="15" y="141"/>
                    <a:pt x="13" y="145"/>
                    <a:pt x="15" y="146"/>
                  </a:cubicBezTo>
                  <a:cubicBezTo>
                    <a:pt x="17" y="147"/>
                    <a:pt x="19" y="148"/>
                    <a:pt x="19" y="148"/>
                  </a:cubicBezTo>
                  <a:cubicBezTo>
                    <a:pt x="19" y="148"/>
                    <a:pt x="16" y="149"/>
                    <a:pt x="16" y="151"/>
                  </a:cubicBezTo>
                  <a:cubicBezTo>
                    <a:pt x="15" y="153"/>
                    <a:pt x="16" y="156"/>
                    <a:pt x="19" y="157"/>
                  </a:cubicBezTo>
                  <a:cubicBezTo>
                    <a:pt x="19" y="157"/>
                    <a:pt x="22" y="164"/>
                    <a:pt x="21" y="171"/>
                  </a:cubicBezTo>
                  <a:cubicBezTo>
                    <a:pt x="20" y="177"/>
                    <a:pt x="18" y="183"/>
                    <a:pt x="23" y="187"/>
                  </a:cubicBezTo>
                  <a:cubicBezTo>
                    <a:pt x="28" y="191"/>
                    <a:pt x="48" y="188"/>
                    <a:pt x="60" y="184"/>
                  </a:cubicBezTo>
                  <a:cubicBezTo>
                    <a:pt x="60" y="184"/>
                    <a:pt x="64" y="191"/>
                    <a:pt x="68" y="209"/>
                  </a:cubicBezTo>
                  <a:cubicBezTo>
                    <a:pt x="152" y="183"/>
                    <a:pt x="152" y="183"/>
                    <a:pt x="152" y="183"/>
                  </a:cubicBezTo>
                  <a:cubicBezTo>
                    <a:pt x="147" y="170"/>
                    <a:pt x="145" y="163"/>
                    <a:pt x="145" y="159"/>
                  </a:cubicBezTo>
                  <a:cubicBezTo>
                    <a:pt x="143" y="148"/>
                    <a:pt x="160" y="128"/>
                    <a:pt x="166" y="106"/>
                  </a:cubicBezTo>
                  <a:cubicBezTo>
                    <a:pt x="173" y="81"/>
                    <a:pt x="175" y="48"/>
                    <a:pt x="146" y="24"/>
                  </a:cubicBezTo>
                  <a:close/>
                  <a:moveTo>
                    <a:pt x="118" y="90"/>
                  </a:moveTo>
                  <a:cubicBezTo>
                    <a:pt x="112" y="98"/>
                    <a:pt x="110" y="104"/>
                    <a:pt x="110" y="110"/>
                  </a:cubicBezTo>
                  <a:cubicBezTo>
                    <a:pt x="110" y="128"/>
                    <a:pt x="110" y="128"/>
                    <a:pt x="110" y="128"/>
                  </a:cubicBezTo>
                  <a:cubicBezTo>
                    <a:pt x="110" y="133"/>
                    <a:pt x="107" y="136"/>
                    <a:pt x="104" y="136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95" y="138"/>
                    <a:pt x="93" y="139"/>
                    <a:pt x="91" y="139"/>
                  </a:cubicBezTo>
                  <a:cubicBezTo>
                    <a:pt x="89" y="139"/>
                    <a:pt x="88" y="138"/>
                    <a:pt x="87" y="136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6" y="136"/>
                    <a:pt x="73" y="133"/>
                    <a:pt x="73" y="129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04"/>
                    <a:pt x="70" y="98"/>
                    <a:pt x="65" y="90"/>
                  </a:cubicBezTo>
                  <a:cubicBezTo>
                    <a:pt x="59" y="83"/>
                    <a:pt x="57" y="76"/>
                    <a:pt x="57" y="68"/>
                  </a:cubicBezTo>
                  <a:cubicBezTo>
                    <a:pt x="57" y="49"/>
                    <a:pt x="72" y="34"/>
                    <a:pt x="91" y="34"/>
                  </a:cubicBezTo>
                  <a:cubicBezTo>
                    <a:pt x="110" y="34"/>
                    <a:pt x="126" y="49"/>
                    <a:pt x="126" y="68"/>
                  </a:cubicBezTo>
                  <a:cubicBezTo>
                    <a:pt x="126" y="76"/>
                    <a:pt x="123" y="83"/>
                    <a:pt x="11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480265" y="1515231"/>
            <a:ext cx="2282836" cy="954108"/>
            <a:chOff x="8548024" y="1459078"/>
            <a:chExt cx="2282836" cy="954108"/>
          </a:xfrm>
        </p:grpSpPr>
        <p:sp>
          <p:nvSpPr>
            <p:cNvPr id="46" name="矩形 45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书架上尘封的设计说明书没有任何用处，设计只有问世才具有价值。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548024" y="1459078"/>
              <a:ext cx="22828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实用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的交互设计</a:t>
              </a:r>
            </a:p>
            <a:p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555724" y="2937720"/>
            <a:ext cx="97687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实用的交互设计要求我们一经</a:t>
            </a:r>
            <a:r>
              <a:rPr lang="zh-CN" altLang="en-US" dirty="0"/>
              <a:t>制造，就需要</a:t>
            </a:r>
            <a:r>
              <a:rPr lang="zh-CN" altLang="en-US" dirty="0">
                <a:solidFill>
                  <a:srgbClr val="FF0000"/>
                </a:solidFill>
              </a:rPr>
              <a:t>为 人所用</a:t>
            </a:r>
            <a:r>
              <a:rPr lang="zh-CN" altLang="en-US" dirty="0" smtClean="0"/>
              <a:t>；一经</a:t>
            </a:r>
            <a:r>
              <a:rPr lang="zh-CN" altLang="en-US" dirty="0"/>
              <a:t>使用，就需要为用户</a:t>
            </a:r>
            <a:r>
              <a:rPr lang="zh-CN" altLang="en-US" dirty="0">
                <a:solidFill>
                  <a:srgbClr val="FF0000"/>
                </a:solidFill>
              </a:rPr>
              <a:t>带来好处</a:t>
            </a:r>
            <a:r>
              <a:rPr lang="zh-CN" altLang="en-US" dirty="0"/>
              <a:t>。在设计过程中考虑</a:t>
            </a:r>
            <a:r>
              <a:rPr lang="zh-CN" altLang="en-US" dirty="0">
                <a:solidFill>
                  <a:srgbClr val="FF0000"/>
                </a:solidFill>
              </a:rPr>
              <a:t>商业目标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技术要求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限制条 </a:t>
            </a:r>
            <a:r>
              <a:rPr lang="zh-CN" altLang="en-US" dirty="0" smtClean="0">
                <a:solidFill>
                  <a:srgbClr val="FF0000"/>
                </a:solidFill>
              </a:rPr>
              <a:t>件都</a:t>
            </a:r>
            <a:r>
              <a:rPr lang="zh-CN" altLang="en-US" dirty="0" smtClean="0"/>
              <a:t>十分</a:t>
            </a:r>
            <a:r>
              <a:rPr lang="zh-CN" altLang="en-US" dirty="0"/>
              <a:t>重要，这</a:t>
            </a:r>
            <a:r>
              <a:rPr lang="zh-CN" altLang="en-US" dirty="0" smtClean="0"/>
              <a:t>并不是</a:t>
            </a:r>
            <a:r>
              <a:rPr lang="zh-CN" altLang="en-US" dirty="0"/>
              <a:t>说设计师必须对涉众和程序员言听计从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</a:t>
            </a:r>
            <a:r>
              <a:rPr lang="zh-CN" altLang="en-US" dirty="0"/>
              <a:t>商业、工程与设计团队之间 必须进行</a:t>
            </a:r>
            <a:r>
              <a:rPr lang="zh-CN" altLang="en-US" dirty="0">
                <a:solidFill>
                  <a:srgbClr val="FF0000"/>
                </a:solidFill>
              </a:rPr>
              <a:t>积极</a:t>
            </a:r>
            <a:r>
              <a:rPr lang="zh-CN" altLang="en-US" dirty="0"/>
              <a:t>的对话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即产品</a:t>
            </a:r>
            <a:r>
              <a:rPr lang="zh-CN" altLang="en-US" dirty="0"/>
              <a:t>定义的哪些部分是灵活可变的，哪里有着明确的界限。程序员们 经常声称某个设计方案无法实现，</a:t>
            </a:r>
            <a:r>
              <a:rPr lang="zh-CN" altLang="en-US" dirty="0" smtClean="0"/>
              <a:t>其实</a:t>
            </a:r>
            <a:r>
              <a:rPr lang="zh-CN" altLang="en-US" dirty="0"/>
              <a:t>他们的意思是</a:t>
            </a:r>
            <a:r>
              <a:rPr lang="zh-CN" altLang="en-US" dirty="0">
                <a:solidFill>
                  <a:srgbClr val="FF0000"/>
                </a:solidFill>
              </a:rPr>
              <a:t>根据目前的进度</a:t>
            </a:r>
            <a:r>
              <a:rPr lang="zh-CN" altLang="en-US" dirty="0"/>
              <a:t>，该方案无法按时完成。 </a:t>
            </a:r>
            <a:endParaRPr lang="en-US" altLang="zh-CN" dirty="0" smtClean="0"/>
          </a:p>
          <a:p>
            <a:r>
              <a:rPr lang="zh-CN" altLang="en-US" dirty="0" smtClean="0"/>
              <a:t>市场</a:t>
            </a:r>
            <a:r>
              <a:rPr lang="zh-CN" altLang="en-US" dirty="0"/>
              <a:t>机构可能根据综合的统计数据制定商业</a:t>
            </a:r>
            <a:r>
              <a:rPr lang="zh-CN" altLang="en-US" dirty="0" smtClean="0"/>
              <a:t>计划</a:t>
            </a:r>
            <a:r>
              <a:rPr lang="zh-CN" altLang="en-US" dirty="0"/>
              <a:t>，而不详细考虑用户个体可能出现的行为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设计价值</a:t>
            </a:r>
            <a:r>
              <a:rPr lang="en-US" altLang="zh-CN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实用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9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/>
          <p:nvPr/>
        </p:nvSpPr>
        <p:spPr bwMode="auto">
          <a:xfrm>
            <a:off x="1523507" y="1294348"/>
            <a:ext cx="1758010" cy="1302429"/>
          </a:xfrm>
          <a:custGeom>
            <a:avLst/>
            <a:gdLst>
              <a:gd name="T0" fmla="*/ 61 w 85"/>
              <a:gd name="T1" fmla="*/ 37 h 63"/>
              <a:gd name="T2" fmla="*/ 65 w 85"/>
              <a:gd name="T3" fmla="*/ 34 h 63"/>
              <a:gd name="T4" fmla="*/ 69 w 85"/>
              <a:gd name="T5" fmla="*/ 37 h 63"/>
              <a:gd name="T6" fmla="*/ 77 w 85"/>
              <a:gd name="T7" fmla="*/ 40 h 63"/>
              <a:gd name="T8" fmla="*/ 85 w 85"/>
              <a:gd name="T9" fmla="*/ 32 h 63"/>
              <a:gd name="T10" fmla="*/ 77 w 85"/>
              <a:gd name="T11" fmla="*/ 23 h 63"/>
              <a:gd name="T12" fmla="*/ 69 w 85"/>
              <a:gd name="T13" fmla="*/ 26 h 63"/>
              <a:gd name="T14" fmla="*/ 65 w 85"/>
              <a:gd name="T15" fmla="*/ 29 h 63"/>
              <a:gd name="T16" fmla="*/ 61 w 85"/>
              <a:gd name="T17" fmla="*/ 26 h 63"/>
              <a:gd name="T18" fmla="*/ 61 w 85"/>
              <a:gd name="T19" fmla="*/ 26 h 63"/>
              <a:gd name="T20" fmla="*/ 61 w 85"/>
              <a:gd name="T21" fmla="*/ 0 h 63"/>
              <a:gd name="T22" fmla="*/ 10 w 85"/>
              <a:gd name="T23" fmla="*/ 0 h 63"/>
              <a:gd name="T24" fmla="*/ 0 w 85"/>
              <a:gd name="T25" fmla="*/ 9 h 63"/>
              <a:gd name="T26" fmla="*/ 0 w 85"/>
              <a:gd name="T27" fmla="*/ 53 h 63"/>
              <a:gd name="T28" fmla="*/ 10 w 85"/>
              <a:gd name="T29" fmla="*/ 63 h 63"/>
              <a:gd name="T30" fmla="*/ 61 w 85"/>
              <a:gd name="T31" fmla="*/ 63 h 63"/>
              <a:gd name="T32" fmla="*/ 61 w 85"/>
              <a:gd name="T33" fmla="*/ 3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63">
                <a:moveTo>
                  <a:pt x="61" y="37"/>
                </a:moveTo>
                <a:cubicBezTo>
                  <a:pt x="61" y="36"/>
                  <a:pt x="63" y="34"/>
                  <a:pt x="65" y="34"/>
                </a:cubicBezTo>
                <a:cubicBezTo>
                  <a:pt x="68" y="34"/>
                  <a:pt x="69" y="36"/>
                  <a:pt x="69" y="37"/>
                </a:cubicBezTo>
                <a:cubicBezTo>
                  <a:pt x="71" y="39"/>
                  <a:pt x="74" y="40"/>
                  <a:pt x="77" y="40"/>
                </a:cubicBezTo>
                <a:cubicBezTo>
                  <a:pt x="81" y="40"/>
                  <a:pt x="85" y="36"/>
                  <a:pt x="85" y="32"/>
                </a:cubicBezTo>
                <a:cubicBezTo>
                  <a:pt x="85" y="27"/>
                  <a:pt x="81" y="23"/>
                  <a:pt x="77" y="23"/>
                </a:cubicBezTo>
                <a:cubicBezTo>
                  <a:pt x="74" y="23"/>
                  <a:pt x="71" y="24"/>
                  <a:pt x="69" y="26"/>
                </a:cubicBezTo>
                <a:cubicBezTo>
                  <a:pt x="69" y="27"/>
                  <a:pt x="68" y="29"/>
                  <a:pt x="65" y="29"/>
                </a:cubicBezTo>
                <a:cubicBezTo>
                  <a:pt x="63" y="29"/>
                  <a:pt x="61" y="27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0"/>
                  <a:pt x="61" y="0"/>
                  <a:pt x="6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9"/>
                  <a:pt x="5" y="63"/>
                  <a:pt x="10" y="63"/>
                </a:cubicBezTo>
                <a:cubicBezTo>
                  <a:pt x="61" y="63"/>
                  <a:pt x="61" y="63"/>
                  <a:pt x="61" y="63"/>
                </a:cubicBezTo>
                <a:cubicBezTo>
                  <a:pt x="61" y="37"/>
                  <a:pt x="61" y="37"/>
                  <a:pt x="61" y="37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2866135" y="1294348"/>
            <a:ext cx="2896966" cy="1302429"/>
          </a:xfrm>
          <a:custGeom>
            <a:avLst/>
            <a:gdLst>
              <a:gd name="T0" fmla="*/ 130 w 140"/>
              <a:gd name="T1" fmla="*/ 0 h 63"/>
              <a:gd name="T2" fmla="*/ 0 w 140"/>
              <a:gd name="T3" fmla="*/ 0 h 63"/>
              <a:gd name="T4" fmla="*/ 0 w 140"/>
              <a:gd name="T5" fmla="*/ 25 h 63"/>
              <a:gd name="T6" fmla="*/ 0 w 140"/>
              <a:gd name="T7" fmla="*/ 25 h 63"/>
              <a:gd name="T8" fmla="*/ 1 w 140"/>
              <a:gd name="T9" fmla="*/ 24 h 63"/>
              <a:gd name="T10" fmla="*/ 1 w 140"/>
              <a:gd name="T11" fmla="*/ 24 h 63"/>
              <a:gd name="T12" fmla="*/ 12 w 140"/>
              <a:gd name="T13" fmla="*/ 19 h 63"/>
              <a:gd name="T14" fmla="*/ 24 w 140"/>
              <a:gd name="T15" fmla="*/ 32 h 63"/>
              <a:gd name="T16" fmla="*/ 12 w 140"/>
              <a:gd name="T17" fmla="*/ 44 h 63"/>
              <a:gd name="T18" fmla="*/ 1 w 140"/>
              <a:gd name="T19" fmla="*/ 39 h 63"/>
              <a:gd name="T20" fmla="*/ 1 w 140"/>
              <a:gd name="T21" fmla="*/ 39 h 63"/>
              <a:gd name="T22" fmla="*/ 0 w 140"/>
              <a:gd name="T23" fmla="*/ 38 h 63"/>
              <a:gd name="T24" fmla="*/ 0 w 140"/>
              <a:gd name="T25" fmla="*/ 38 h 63"/>
              <a:gd name="T26" fmla="*/ 0 w 140"/>
              <a:gd name="T27" fmla="*/ 63 h 63"/>
              <a:gd name="T28" fmla="*/ 130 w 140"/>
              <a:gd name="T29" fmla="*/ 63 h 63"/>
              <a:gd name="T30" fmla="*/ 140 w 140"/>
              <a:gd name="T31" fmla="*/ 53 h 63"/>
              <a:gd name="T32" fmla="*/ 140 w 140"/>
              <a:gd name="T33" fmla="*/ 9 h 63"/>
              <a:gd name="T34" fmla="*/ 130 w 140"/>
              <a:gd name="T3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0" h="63">
                <a:moveTo>
                  <a:pt x="13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1" y="25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4" y="21"/>
                  <a:pt x="7" y="19"/>
                  <a:pt x="12" y="19"/>
                </a:cubicBezTo>
                <a:cubicBezTo>
                  <a:pt x="19" y="19"/>
                  <a:pt x="24" y="24"/>
                  <a:pt x="24" y="32"/>
                </a:cubicBezTo>
                <a:cubicBezTo>
                  <a:pt x="24" y="39"/>
                  <a:pt x="19" y="44"/>
                  <a:pt x="12" y="44"/>
                </a:cubicBezTo>
                <a:cubicBezTo>
                  <a:pt x="7" y="44"/>
                  <a:pt x="4" y="42"/>
                  <a:pt x="1" y="39"/>
                </a:cubicBezTo>
                <a:cubicBezTo>
                  <a:pt x="1" y="39"/>
                  <a:pt x="1" y="39"/>
                  <a:pt x="1" y="39"/>
                </a:cubicBezTo>
                <a:cubicBezTo>
                  <a:pt x="1" y="38"/>
                  <a:pt x="0" y="38"/>
                  <a:pt x="0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63"/>
                  <a:pt x="0" y="63"/>
                  <a:pt x="0" y="63"/>
                </a:cubicBezTo>
                <a:cubicBezTo>
                  <a:pt x="130" y="63"/>
                  <a:pt x="130" y="63"/>
                  <a:pt x="130" y="63"/>
                </a:cubicBezTo>
                <a:cubicBezTo>
                  <a:pt x="136" y="63"/>
                  <a:pt x="140" y="59"/>
                  <a:pt x="140" y="53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4"/>
                  <a:pt x="136" y="0"/>
                  <a:pt x="130" y="0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 w="28575">
            <a:noFill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940860" y="1670132"/>
            <a:ext cx="461652" cy="550860"/>
            <a:chOff x="689553" y="1041991"/>
            <a:chExt cx="461652" cy="550860"/>
          </a:xfr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</p:grpSpPr>
        <p:sp>
          <p:nvSpPr>
            <p:cNvPr id="40" name="Freeform 34"/>
            <p:cNvSpPr/>
            <p:nvPr/>
          </p:nvSpPr>
          <p:spPr bwMode="auto">
            <a:xfrm>
              <a:off x="855703" y="1147926"/>
              <a:ext cx="147193" cy="176186"/>
            </a:xfrm>
            <a:custGeom>
              <a:avLst/>
              <a:gdLst>
                <a:gd name="T0" fmla="*/ 28 w 56"/>
                <a:gd name="T1" fmla="*/ 0 h 67"/>
                <a:gd name="T2" fmla="*/ 0 w 56"/>
                <a:gd name="T3" fmla="*/ 28 h 67"/>
                <a:gd name="T4" fmla="*/ 7 w 56"/>
                <a:gd name="T5" fmla="*/ 46 h 67"/>
                <a:gd name="T6" fmla="*/ 16 w 56"/>
                <a:gd name="T7" fmla="*/ 65 h 67"/>
                <a:gd name="T8" fmla="*/ 16 w 56"/>
                <a:gd name="T9" fmla="*/ 67 h 67"/>
                <a:gd name="T10" fmla="*/ 25 w 56"/>
                <a:gd name="T11" fmla="*/ 67 h 67"/>
                <a:gd name="T12" fmla="*/ 26 w 56"/>
                <a:gd name="T13" fmla="*/ 65 h 67"/>
                <a:gd name="T14" fmla="*/ 22 w 56"/>
                <a:gd name="T15" fmla="*/ 42 h 67"/>
                <a:gd name="T16" fmla="*/ 28 w 56"/>
                <a:gd name="T17" fmla="*/ 41 h 67"/>
                <a:gd name="T18" fmla="*/ 29 w 56"/>
                <a:gd name="T19" fmla="*/ 41 h 67"/>
                <a:gd name="T20" fmla="*/ 34 w 56"/>
                <a:gd name="T21" fmla="*/ 42 h 67"/>
                <a:gd name="T22" fmla="*/ 31 w 56"/>
                <a:gd name="T23" fmla="*/ 65 h 67"/>
                <a:gd name="T24" fmla="*/ 31 w 56"/>
                <a:gd name="T25" fmla="*/ 67 h 67"/>
                <a:gd name="T26" fmla="*/ 40 w 56"/>
                <a:gd name="T27" fmla="*/ 67 h 67"/>
                <a:gd name="T28" fmla="*/ 41 w 56"/>
                <a:gd name="T29" fmla="*/ 65 h 67"/>
                <a:gd name="T30" fmla="*/ 50 w 56"/>
                <a:gd name="T31" fmla="*/ 46 h 67"/>
                <a:gd name="T32" fmla="*/ 56 w 56"/>
                <a:gd name="T33" fmla="*/ 28 h 67"/>
                <a:gd name="T34" fmla="*/ 28 w 56"/>
                <a:gd name="T3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67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34"/>
                    <a:pt x="2" y="40"/>
                    <a:pt x="7" y="46"/>
                  </a:cubicBezTo>
                  <a:cubicBezTo>
                    <a:pt x="11" y="52"/>
                    <a:pt x="15" y="58"/>
                    <a:pt x="16" y="65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1"/>
                    <a:pt x="26" y="50"/>
                    <a:pt x="22" y="42"/>
                  </a:cubicBezTo>
                  <a:cubicBezTo>
                    <a:pt x="24" y="42"/>
                    <a:pt x="26" y="41"/>
                    <a:pt x="28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1" y="41"/>
                    <a:pt x="33" y="42"/>
                    <a:pt x="34" y="42"/>
                  </a:cubicBezTo>
                  <a:cubicBezTo>
                    <a:pt x="32" y="48"/>
                    <a:pt x="31" y="55"/>
                    <a:pt x="31" y="65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2" y="58"/>
                    <a:pt x="46" y="52"/>
                    <a:pt x="50" y="46"/>
                  </a:cubicBezTo>
                  <a:cubicBezTo>
                    <a:pt x="54" y="41"/>
                    <a:pt x="56" y="34"/>
                    <a:pt x="56" y="28"/>
                  </a:cubicBezTo>
                  <a:cubicBezTo>
                    <a:pt x="56" y="13"/>
                    <a:pt x="44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689553" y="1041991"/>
              <a:ext cx="461652" cy="550860"/>
            </a:xfrm>
            <a:custGeom>
              <a:avLst/>
              <a:gdLst>
                <a:gd name="T0" fmla="*/ 146 w 175"/>
                <a:gd name="T1" fmla="*/ 24 h 209"/>
                <a:gd name="T2" fmla="*/ 66 w 175"/>
                <a:gd name="T3" fmla="*/ 8 h 209"/>
                <a:gd name="T4" fmla="*/ 16 w 175"/>
                <a:gd name="T5" fmla="*/ 67 h 209"/>
                <a:gd name="T6" fmla="*/ 16 w 175"/>
                <a:gd name="T7" fmla="*/ 85 h 209"/>
                <a:gd name="T8" fmla="*/ 20 w 175"/>
                <a:gd name="T9" fmla="*/ 94 h 209"/>
                <a:gd name="T10" fmla="*/ 19 w 175"/>
                <a:gd name="T11" fmla="*/ 97 h 209"/>
                <a:gd name="T12" fmla="*/ 2 w 175"/>
                <a:gd name="T13" fmla="*/ 121 h 209"/>
                <a:gd name="T14" fmla="*/ 1 w 175"/>
                <a:gd name="T15" fmla="*/ 127 h 209"/>
                <a:gd name="T16" fmla="*/ 14 w 175"/>
                <a:gd name="T17" fmla="*/ 132 h 209"/>
                <a:gd name="T18" fmla="*/ 16 w 175"/>
                <a:gd name="T19" fmla="*/ 139 h 209"/>
                <a:gd name="T20" fmla="*/ 15 w 175"/>
                <a:gd name="T21" fmla="*/ 146 h 209"/>
                <a:gd name="T22" fmla="*/ 19 w 175"/>
                <a:gd name="T23" fmla="*/ 148 h 209"/>
                <a:gd name="T24" fmla="*/ 16 w 175"/>
                <a:gd name="T25" fmla="*/ 151 h 209"/>
                <a:gd name="T26" fmla="*/ 19 w 175"/>
                <a:gd name="T27" fmla="*/ 157 h 209"/>
                <a:gd name="T28" fmla="*/ 21 w 175"/>
                <a:gd name="T29" fmla="*/ 171 h 209"/>
                <a:gd name="T30" fmla="*/ 23 w 175"/>
                <a:gd name="T31" fmla="*/ 187 h 209"/>
                <a:gd name="T32" fmla="*/ 60 w 175"/>
                <a:gd name="T33" fmla="*/ 184 h 209"/>
                <a:gd name="T34" fmla="*/ 68 w 175"/>
                <a:gd name="T35" fmla="*/ 209 h 209"/>
                <a:gd name="T36" fmla="*/ 152 w 175"/>
                <a:gd name="T37" fmla="*/ 183 h 209"/>
                <a:gd name="T38" fmla="*/ 145 w 175"/>
                <a:gd name="T39" fmla="*/ 159 h 209"/>
                <a:gd name="T40" fmla="*/ 166 w 175"/>
                <a:gd name="T41" fmla="*/ 106 h 209"/>
                <a:gd name="T42" fmla="*/ 146 w 175"/>
                <a:gd name="T43" fmla="*/ 24 h 209"/>
                <a:gd name="T44" fmla="*/ 118 w 175"/>
                <a:gd name="T45" fmla="*/ 90 h 209"/>
                <a:gd name="T46" fmla="*/ 110 w 175"/>
                <a:gd name="T47" fmla="*/ 110 h 209"/>
                <a:gd name="T48" fmla="*/ 110 w 175"/>
                <a:gd name="T49" fmla="*/ 128 h 209"/>
                <a:gd name="T50" fmla="*/ 104 w 175"/>
                <a:gd name="T51" fmla="*/ 136 h 209"/>
                <a:gd name="T52" fmla="*/ 97 w 175"/>
                <a:gd name="T53" fmla="*/ 136 h 209"/>
                <a:gd name="T54" fmla="*/ 96 w 175"/>
                <a:gd name="T55" fmla="*/ 136 h 209"/>
                <a:gd name="T56" fmla="*/ 91 w 175"/>
                <a:gd name="T57" fmla="*/ 139 h 209"/>
                <a:gd name="T58" fmla="*/ 87 w 175"/>
                <a:gd name="T59" fmla="*/ 136 h 209"/>
                <a:gd name="T60" fmla="*/ 86 w 175"/>
                <a:gd name="T61" fmla="*/ 136 h 209"/>
                <a:gd name="T62" fmla="*/ 79 w 175"/>
                <a:gd name="T63" fmla="*/ 136 h 209"/>
                <a:gd name="T64" fmla="*/ 73 w 175"/>
                <a:gd name="T65" fmla="*/ 129 h 209"/>
                <a:gd name="T66" fmla="*/ 73 w 175"/>
                <a:gd name="T67" fmla="*/ 110 h 209"/>
                <a:gd name="T68" fmla="*/ 65 w 175"/>
                <a:gd name="T69" fmla="*/ 90 h 209"/>
                <a:gd name="T70" fmla="*/ 57 w 175"/>
                <a:gd name="T71" fmla="*/ 68 h 209"/>
                <a:gd name="T72" fmla="*/ 91 w 175"/>
                <a:gd name="T73" fmla="*/ 34 h 209"/>
                <a:gd name="T74" fmla="*/ 126 w 175"/>
                <a:gd name="T75" fmla="*/ 68 h 209"/>
                <a:gd name="T76" fmla="*/ 118 w 175"/>
                <a:gd name="T77" fmla="*/ 9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5" h="209">
                  <a:moveTo>
                    <a:pt x="146" y="24"/>
                  </a:moveTo>
                  <a:cubicBezTo>
                    <a:pt x="126" y="8"/>
                    <a:pt x="100" y="0"/>
                    <a:pt x="66" y="8"/>
                  </a:cubicBezTo>
                  <a:cubicBezTo>
                    <a:pt x="42" y="15"/>
                    <a:pt x="21" y="33"/>
                    <a:pt x="16" y="67"/>
                  </a:cubicBezTo>
                  <a:cubicBezTo>
                    <a:pt x="14" y="78"/>
                    <a:pt x="16" y="84"/>
                    <a:pt x="16" y="85"/>
                  </a:cubicBezTo>
                  <a:cubicBezTo>
                    <a:pt x="18" y="87"/>
                    <a:pt x="20" y="91"/>
                    <a:pt x="20" y="94"/>
                  </a:cubicBezTo>
                  <a:cubicBezTo>
                    <a:pt x="20" y="95"/>
                    <a:pt x="19" y="96"/>
                    <a:pt x="19" y="97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3"/>
                    <a:pt x="0" y="125"/>
                    <a:pt x="1" y="127"/>
                  </a:cubicBezTo>
                  <a:cubicBezTo>
                    <a:pt x="4" y="132"/>
                    <a:pt x="12" y="131"/>
                    <a:pt x="14" y="132"/>
                  </a:cubicBezTo>
                  <a:cubicBezTo>
                    <a:pt x="16" y="133"/>
                    <a:pt x="17" y="136"/>
                    <a:pt x="16" y="139"/>
                  </a:cubicBezTo>
                  <a:cubicBezTo>
                    <a:pt x="15" y="141"/>
                    <a:pt x="13" y="145"/>
                    <a:pt x="15" y="146"/>
                  </a:cubicBezTo>
                  <a:cubicBezTo>
                    <a:pt x="17" y="147"/>
                    <a:pt x="19" y="148"/>
                    <a:pt x="19" y="148"/>
                  </a:cubicBezTo>
                  <a:cubicBezTo>
                    <a:pt x="19" y="148"/>
                    <a:pt x="16" y="149"/>
                    <a:pt x="16" y="151"/>
                  </a:cubicBezTo>
                  <a:cubicBezTo>
                    <a:pt x="15" y="153"/>
                    <a:pt x="16" y="156"/>
                    <a:pt x="19" y="157"/>
                  </a:cubicBezTo>
                  <a:cubicBezTo>
                    <a:pt x="19" y="157"/>
                    <a:pt x="22" y="164"/>
                    <a:pt x="21" y="171"/>
                  </a:cubicBezTo>
                  <a:cubicBezTo>
                    <a:pt x="20" y="177"/>
                    <a:pt x="18" y="183"/>
                    <a:pt x="23" y="187"/>
                  </a:cubicBezTo>
                  <a:cubicBezTo>
                    <a:pt x="28" y="191"/>
                    <a:pt x="48" y="188"/>
                    <a:pt x="60" y="184"/>
                  </a:cubicBezTo>
                  <a:cubicBezTo>
                    <a:pt x="60" y="184"/>
                    <a:pt x="64" y="191"/>
                    <a:pt x="68" y="209"/>
                  </a:cubicBezTo>
                  <a:cubicBezTo>
                    <a:pt x="152" y="183"/>
                    <a:pt x="152" y="183"/>
                    <a:pt x="152" y="183"/>
                  </a:cubicBezTo>
                  <a:cubicBezTo>
                    <a:pt x="147" y="170"/>
                    <a:pt x="145" y="163"/>
                    <a:pt x="145" y="159"/>
                  </a:cubicBezTo>
                  <a:cubicBezTo>
                    <a:pt x="143" y="148"/>
                    <a:pt x="160" y="128"/>
                    <a:pt x="166" y="106"/>
                  </a:cubicBezTo>
                  <a:cubicBezTo>
                    <a:pt x="173" y="81"/>
                    <a:pt x="175" y="48"/>
                    <a:pt x="146" y="24"/>
                  </a:cubicBezTo>
                  <a:close/>
                  <a:moveTo>
                    <a:pt x="118" y="90"/>
                  </a:moveTo>
                  <a:cubicBezTo>
                    <a:pt x="112" y="98"/>
                    <a:pt x="110" y="104"/>
                    <a:pt x="110" y="110"/>
                  </a:cubicBezTo>
                  <a:cubicBezTo>
                    <a:pt x="110" y="128"/>
                    <a:pt x="110" y="128"/>
                    <a:pt x="110" y="128"/>
                  </a:cubicBezTo>
                  <a:cubicBezTo>
                    <a:pt x="110" y="133"/>
                    <a:pt x="107" y="136"/>
                    <a:pt x="104" y="136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95" y="138"/>
                    <a:pt x="93" y="139"/>
                    <a:pt x="91" y="139"/>
                  </a:cubicBezTo>
                  <a:cubicBezTo>
                    <a:pt x="89" y="139"/>
                    <a:pt x="88" y="138"/>
                    <a:pt x="87" y="136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6" y="136"/>
                    <a:pt x="73" y="133"/>
                    <a:pt x="73" y="129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04"/>
                    <a:pt x="70" y="98"/>
                    <a:pt x="65" y="90"/>
                  </a:cubicBezTo>
                  <a:cubicBezTo>
                    <a:pt x="59" y="83"/>
                    <a:pt x="57" y="76"/>
                    <a:pt x="57" y="68"/>
                  </a:cubicBezTo>
                  <a:cubicBezTo>
                    <a:pt x="57" y="49"/>
                    <a:pt x="72" y="34"/>
                    <a:pt x="91" y="34"/>
                  </a:cubicBezTo>
                  <a:cubicBezTo>
                    <a:pt x="110" y="34"/>
                    <a:pt x="126" y="49"/>
                    <a:pt x="126" y="68"/>
                  </a:cubicBezTo>
                  <a:cubicBezTo>
                    <a:pt x="126" y="76"/>
                    <a:pt x="123" y="83"/>
                    <a:pt x="11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480266" y="1719254"/>
            <a:ext cx="2282836" cy="380753"/>
            <a:chOff x="8548025" y="1663101"/>
            <a:chExt cx="2282836" cy="380753"/>
          </a:xfrm>
        </p:grpSpPr>
        <p:sp>
          <p:nvSpPr>
            <p:cNvPr id="46" name="矩形 45"/>
            <p:cNvSpPr/>
            <p:nvPr/>
          </p:nvSpPr>
          <p:spPr>
            <a:xfrm>
              <a:off x="8548025" y="1766855"/>
              <a:ext cx="21443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548025" y="1663101"/>
              <a:ext cx="22828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优雅的交互设计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555724" y="2937720"/>
            <a:ext cx="9768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一经制造，就需要</a:t>
            </a:r>
            <a:r>
              <a:rPr lang="zh-CN" altLang="en-US" dirty="0">
                <a:solidFill>
                  <a:srgbClr val="FF0000"/>
                </a:solidFill>
              </a:rPr>
              <a:t>为 人所用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一经使用，就需要为用户</a:t>
            </a:r>
            <a:r>
              <a:rPr lang="zh-CN" altLang="en-US" dirty="0">
                <a:solidFill>
                  <a:srgbClr val="FF0000"/>
                </a:solidFill>
              </a:rPr>
              <a:t>带来好处</a:t>
            </a:r>
            <a:r>
              <a:rPr lang="zh-CN" altLang="en-US" dirty="0"/>
              <a:t>。在设计过程中考虑商业目标、技术要求与限制条 件十分</a:t>
            </a:r>
            <a:r>
              <a:rPr lang="zh-CN" altLang="en-US" dirty="0" smtClean="0"/>
              <a:t>重要。</a:t>
            </a:r>
            <a:endParaRPr lang="en-US" altLang="zh-CN" dirty="0" smtClean="0"/>
          </a:p>
          <a:p>
            <a:r>
              <a:rPr lang="zh-CN" altLang="en-US" dirty="0" smtClean="0"/>
              <a:t>商业</a:t>
            </a:r>
            <a:r>
              <a:rPr lang="zh-CN" altLang="en-US" dirty="0"/>
              <a:t>、工程与设计团队之间 必须进行积极的对话，即</a:t>
            </a:r>
            <a:r>
              <a:rPr lang="zh-CN" altLang="en-US" dirty="0" smtClean="0"/>
              <a:t>产品</a:t>
            </a:r>
            <a:r>
              <a:rPr lang="zh-CN" altLang="en-US" dirty="0"/>
              <a:t>定义的哪些部分是灵活可变的，哪里有着明确的界限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市场</a:t>
            </a:r>
            <a:r>
              <a:rPr lang="zh-CN" altLang="en-US" dirty="0"/>
              <a:t>机构可能根据综合的统计数据制定商业</a:t>
            </a:r>
            <a:r>
              <a:rPr lang="zh-CN" altLang="en-US" dirty="0" smtClean="0"/>
              <a:t>计划</a:t>
            </a:r>
            <a:r>
              <a:rPr lang="zh-CN" altLang="en-US" dirty="0"/>
              <a:t>，而不详细考虑用户个体可能出现的行为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</a:t>
            </a:r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价值</a:t>
            </a:r>
            <a:r>
              <a:rPr lang="en-US" altLang="zh-CN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优雅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0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141840" y="1384335"/>
            <a:ext cx="1885203" cy="188520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饼形 10"/>
          <p:cNvSpPr/>
          <p:nvPr/>
        </p:nvSpPr>
        <p:spPr>
          <a:xfrm>
            <a:off x="1141840" y="1384335"/>
            <a:ext cx="1885203" cy="1885203"/>
          </a:xfrm>
          <a:prstGeom prst="pi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00073" y="1742568"/>
            <a:ext cx="1168737" cy="116873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456267" y="1384335"/>
            <a:ext cx="1885203" cy="188520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饼形 13"/>
          <p:cNvSpPr/>
          <p:nvPr/>
        </p:nvSpPr>
        <p:spPr>
          <a:xfrm>
            <a:off x="6456267" y="1384335"/>
            <a:ext cx="1885203" cy="1885203"/>
          </a:xfrm>
          <a:prstGeom prst="pi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814500" y="1742568"/>
            <a:ext cx="1168737" cy="116873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920209" y="3872306"/>
            <a:ext cx="1885203" cy="188520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饼形 20"/>
          <p:cNvSpPr/>
          <p:nvPr/>
        </p:nvSpPr>
        <p:spPr>
          <a:xfrm>
            <a:off x="3920209" y="3872306"/>
            <a:ext cx="1885203" cy="1885203"/>
          </a:xfrm>
          <a:prstGeom prst="pi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278442" y="4230539"/>
            <a:ext cx="1168737" cy="116873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E2E2E2"/>
              </a:gs>
            </a:gsLst>
            <a:lin ang="2700000" scaled="1"/>
          </a:gra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34939" y="2096103"/>
            <a:ext cx="1376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01%</a:t>
            </a:r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10677" y="2078298"/>
            <a:ext cx="1376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02%</a:t>
            </a:r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74619" y="4607221"/>
            <a:ext cx="1376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03%</a:t>
            </a:r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385275" y="1832076"/>
            <a:ext cx="2883640" cy="1477328"/>
            <a:chOff x="8548024" y="1459078"/>
            <a:chExt cx="2486421" cy="1477328"/>
          </a:xfrm>
        </p:grpSpPr>
        <p:sp>
          <p:nvSpPr>
            <p:cNvPr id="35" name="矩形 34"/>
            <p:cNvSpPr/>
            <p:nvPr/>
          </p:nvSpPr>
          <p:spPr>
            <a:xfrm>
              <a:off x="8548025" y="1766855"/>
              <a:ext cx="248642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优秀的设计让人感觉是一个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整体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，各部分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平衡和谐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。通过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迭代精确细节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为创造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内在和谐提供了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理想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的环境，尤其是场景的应用，确保设计方案 具有统一的叙述主线。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548024" y="1459078"/>
              <a:ext cx="15581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拥有内在一致性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163644" y="4337853"/>
            <a:ext cx="3463933" cy="1692772"/>
            <a:chOff x="8548024" y="1459078"/>
            <a:chExt cx="2716587" cy="1692772"/>
          </a:xfrm>
        </p:grpSpPr>
        <p:sp>
          <p:nvSpPr>
            <p:cNvPr id="41" name="矩形 40"/>
            <p:cNvSpPr/>
            <p:nvPr/>
          </p:nvSpPr>
          <p:spPr>
            <a:xfrm>
              <a:off x="8548025" y="1766855"/>
              <a:ext cx="248642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优秀设计的经典要素之一是形式的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简约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 ，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以简驭繁。对于界面设计，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就是用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最少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的屏幕与器件来完成任务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。少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即是多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。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程序员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们应当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十分熟悉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简约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的概念，他们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知道算法往往需要更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简短、更清楚。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548024" y="1459078"/>
              <a:ext cx="27165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代表最简单而完整的设计方案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698850" y="1832076"/>
            <a:ext cx="3047673" cy="1908215"/>
            <a:chOff x="8548024" y="1459078"/>
            <a:chExt cx="2486421" cy="1908215"/>
          </a:xfrm>
        </p:grpSpPr>
        <p:sp>
          <p:nvSpPr>
            <p:cNvPr id="44" name="矩形 43"/>
            <p:cNvSpPr/>
            <p:nvPr/>
          </p:nvSpPr>
          <p:spPr>
            <a:xfrm>
              <a:off x="8548025" y="1766855"/>
              <a:ext cx="2486420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过分强调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某个单一（模糊且复杂）的情绪，有时会导致一叶障目。</a:t>
              </a: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产品设计过程中，假如目标明确，或者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高度技术化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、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专业化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，则期望只是我们追求的一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小部分情感。较之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期望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，笔者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认为优雅意味着在任何情况下适当地顺应、调动用户的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认知与情感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548024" y="1459078"/>
              <a:ext cx="24864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适当顺应、调动认知与情感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优雅的交互设计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7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30" grpId="0"/>
      <p:bldP spid="31" grpId="0"/>
      <p:bldP spid="32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c-mock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37" y="1981200"/>
            <a:ext cx="5365933" cy="402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57" y="2214491"/>
            <a:ext cx="4051563" cy="2650271"/>
          </a:xfrm>
          <a:prstGeom prst="rect">
            <a:avLst/>
          </a:prstGeom>
        </p:spPr>
      </p:pic>
      <p:grpSp>
        <p:nvGrpSpPr>
          <p:cNvPr id="19" name="组合 1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069512" y="1866154"/>
            <a:ext cx="688368" cy="688368"/>
            <a:chOff x="7242071" y="1820434"/>
            <a:chExt cx="688368" cy="688368"/>
          </a:xfrm>
        </p:grpSpPr>
        <p:sp>
          <p:nvSpPr>
            <p:cNvPr id="20" name="椭圆 19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7200000" scaled="0"/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069512" y="3534191"/>
            <a:ext cx="688368" cy="688368"/>
            <a:chOff x="7242071" y="3488471"/>
            <a:chExt cx="688368" cy="688368"/>
          </a:xfrm>
        </p:grpSpPr>
        <p:sp>
          <p:nvSpPr>
            <p:cNvPr id="23" name="椭圆 22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7200000" scaled="0"/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069512" y="5149081"/>
            <a:ext cx="688368" cy="688368"/>
            <a:chOff x="7242071" y="5103361"/>
            <a:chExt cx="688368" cy="688368"/>
          </a:xfrm>
        </p:grpSpPr>
        <p:sp>
          <p:nvSpPr>
            <p:cNvPr id="30" name="椭圆 29"/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7200000" scaled="0"/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981188" y="1784473"/>
            <a:ext cx="2967866" cy="769442"/>
            <a:chOff x="8548025" y="1459078"/>
            <a:chExt cx="2967866" cy="769442"/>
          </a:xfrm>
        </p:grpSpPr>
        <p:sp>
          <p:nvSpPr>
            <p:cNvPr id="33" name="矩形 32"/>
            <p:cNvSpPr/>
            <p:nvPr/>
          </p:nvSpPr>
          <p:spPr>
            <a:xfrm>
              <a:off x="8548025" y="1766855"/>
              <a:ext cx="29678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用来界定产品定义，产品如何融入广泛的使用情境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548025" y="1459078"/>
              <a:ext cx="1589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概念原则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5" name="组合 3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981188" y="5043044"/>
            <a:ext cx="2854850" cy="584776"/>
            <a:chOff x="8548025" y="1459078"/>
            <a:chExt cx="2854850" cy="584776"/>
          </a:xfrm>
        </p:grpSpPr>
        <p:sp>
          <p:nvSpPr>
            <p:cNvPr id="36" name="矩形 35"/>
            <p:cNvSpPr/>
            <p:nvPr/>
          </p:nvSpPr>
          <p:spPr>
            <a:xfrm>
              <a:off x="8548025" y="1766855"/>
              <a:ext cx="28548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描述行为及信息有效的视觉传达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策略。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548025" y="1459078"/>
              <a:ext cx="1589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界面原则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8" name="组合 3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981188" y="3459777"/>
            <a:ext cx="2854850" cy="769442"/>
            <a:chOff x="8548025" y="1459078"/>
            <a:chExt cx="2854850" cy="769442"/>
          </a:xfrm>
        </p:grpSpPr>
        <p:sp>
          <p:nvSpPr>
            <p:cNvPr id="39" name="矩形 38"/>
            <p:cNvSpPr/>
            <p:nvPr/>
          </p:nvSpPr>
          <p:spPr>
            <a:xfrm>
              <a:off x="8548025" y="1766855"/>
              <a:ext cx="28548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描述产品在一般情境与特殊情境中应有的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行为。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548025" y="1459078"/>
              <a:ext cx="1589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18478F"/>
                  </a:solidFill>
                  <a:latin typeface="微软雅黑" panose="020B0503020204020204" pitchFamily="34" charset="-122"/>
                  <a:ea typeface="Dotum" panose="020B0600000101010101" pitchFamily="34" charset="-127"/>
                  <a:cs typeface="Segoe UI Semilight" panose="020B0402040204020203" pitchFamily="34" charset="0"/>
                </a:rPr>
                <a:t>行为原则</a:t>
              </a:r>
              <a:endParaRPr lang="zh-CN" altLang="en-US" sz="1400" b="1" dirty="0">
                <a:solidFill>
                  <a:srgbClr val="18478F"/>
                </a:solidFill>
                <a:latin typeface="微软雅黑" panose="020B0503020204020204" pitchFamily="34" charset="-122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41" name="组合 4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251489" y="5292442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42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5" name="组合 4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237831" y="2028991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6" name="Freeform 78"/>
            <p:cNvSpPr/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7212463" y="3667828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50" name="Freeform 81"/>
            <p:cNvSpPr/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3"/>
            <p:cNvSpPr/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84"/>
            <p:cNvSpPr/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设计原则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6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1345</Words>
  <Application>Microsoft Office PowerPoint</Application>
  <PresentationFormat>自定义</PresentationFormat>
  <Paragraphs>133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天宇科技</cp:lastModifiedBy>
  <cp:revision>205</cp:revision>
  <dcterms:created xsi:type="dcterms:W3CDTF">2016-06-30T07:01:00Z</dcterms:created>
  <dcterms:modified xsi:type="dcterms:W3CDTF">2018-11-05T15:53:08Z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