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8" r:id="rId3"/>
    <p:sldId id="275" r:id="rId4"/>
    <p:sldId id="260" r:id="rId5"/>
    <p:sldId id="289" r:id="rId6"/>
    <p:sldId id="290" r:id="rId7"/>
    <p:sldId id="291" r:id="rId9"/>
    <p:sldId id="292" r:id="rId10"/>
    <p:sldId id="293" r:id="rId11"/>
    <p:sldId id="296" r:id="rId12"/>
    <p:sldId id="294" r:id="rId13"/>
    <p:sldId id="297" r:id="rId14"/>
    <p:sldId id="295" r:id="rId15"/>
    <p:sldId id="298" r:id="rId16"/>
    <p:sldId id="299" r:id="rId17"/>
    <p:sldId id="300" r:id="rId18"/>
    <p:sldId id="301" r:id="rId19"/>
    <p:sldId id="302" r:id="rId20"/>
    <p:sldId id="303"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39" r:id="rId41"/>
    <p:sldId id="326" r:id="rId42"/>
    <p:sldId id="327" r:id="rId43"/>
    <p:sldId id="328" r:id="rId44"/>
    <p:sldId id="329" r:id="rId45"/>
    <p:sldId id="330" r:id="rId46"/>
    <p:sldId id="332" r:id="rId47"/>
    <p:sldId id="333" r:id="rId48"/>
    <p:sldId id="334" r:id="rId49"/>
    <p:sldId id="335" r:id="rId50"/>
    <p:sldId id="336" r:id="rId51"/>
    <p:sldId id="337" r:id="rId52"/>
    <p:sldId id="338" r:id="rId53"/>
    <p:sldId id="276" r:id="rId54"/>
  </p:sldIdLst>
  <p:sldSz cx="12192000" cy="6858000"/>
  <p:notesSz cx="6858000" cy="9144000"/>
  <p:embeddedFontLst>
    <p:embeddedFont>
      <p:font typeface="等线" panose="02010600030101010101" charset="-122"/>
      <p:regular r:id="rId58"/>
    </p:embeddedFont>
    <p:embeddedFont>
      <p:font typeface="微软雅黑" panose="020B0503020204020204" charset="-122"/>
      <p:regular r:id="rId59"/>
    </p:embeddedFont>
    <p:embeddedFont>
      <p:font typeface="等线 Light" panose="02010600030101010101" charset="-122"/>
      <p:regular r:id="rId6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DBB"/>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4" d="100"/>
          <a:sy n="114" d="100"/>
        </p:scale>
        <p:origin x="120" y="150"/>
      </p:cViewPr>
      <p:guideLst>
        <p:guide orient="horz" pos="218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0" Type="http://schemas.openxmlformats.org/officeDocument/2006/relationships/font" Target="fonts/font3.fntdata"/><Relationship Id="rId6" Type="http://schemas.openxmlformats.org/officeDocument/2006/relationships/slide" Target="slides/slide4.xml"/><Relationship Id="rId59" Type="http://schemas.openxmlformats.org/officeDocument/2006/relationships/font" Target="fonts/font2.fntdata"/><Relationship Id="rId58" Type="http://schemas.openxmlformats.org/officeDocument/2006/relationships/font" Target="fonts/font1.fntdata"/><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705957" y="111792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0479" y="-1016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069322"/>
            <a:ext cx="5715000" cy="645160"/>
          </a:xfrm>
          <a:prstGeom prst="rect">
            <a:avLst/>
          </a:prstGeom>
          <a:noFill/>
        </p:spPr>
        <p:txBody>
          <a:bodyPr wrap="none" rtlCol="0">
            <a:spAutoFit/>
          </a:bodyPr>
          <a:lstStyle/>
          <a:p>
            <a:r>
              <a:rPr lang="zh-CN" altLang="en-US" sz="3600" b="1" dirty="0">
                <a:solidFill>
                  <a:schemeClr val="bg1"/>
                </a:solidFill>
                <a:latin typeface="Gotham Rounded Medium" panose="02000000000000000000" pitchFamily="50" charset="0"/>
              </a:rPr>
              <a:t>第三章 </a:t>
            </a:r>
            <a:r>
              <a:rPr lang="en-US" altLang="zh-CN" sz="3600" b="1" dirty="0">
                <a:solidFill>
                  <a:schemeClr val="bg1"/>
                </a:solidFill>
                <a:latin typeface="Gotham Rounded Medium" panose="02000000000000000000" pitchFamily="50" charset="0"/>
              </a:rPr>
              <a:t>·UML</a:t>
            </a:r>
            <a:r>
              <a:rPr lang="zh-CN" altLang="en-US" sz="3600" b="1" dirty="0">
                <a:solidFill>
                  <a:schemeClr val="bg1"/>
                </a:solidFill>
                <a:latin typeface="Gotham Rounded Medium" panose="02000000000000000000" pitchFamily="50" charset="0"/>
              </a:rPr>
              <a:t>建模工具简介</a:t>
            </a:r>
            <a:endParaRPr lang="zh-CN" altLang="en-US" sz="3600" b="1" dirty="0">
              <a:solidFill>
                <a:schemeClr val="bg1"/>
              </a:solidFill>
              <a:latin typeface="Gotham Rounded Medium" panose="02000000000000000000" pitchFamily="50" charset="0"/>
            </a:endParaRPr>
          </a:p>
        </p:txBody>
      </p:sp>
      <p:sp>
        <p:nvSpPr>
          <p:cNvPr id="7" name="文本框 6"/>
          <p:cNvSpPr txBox="1"/>
          <p:nvPr/>
        </p:nvSpPr>
        <p:spPr>
          <a:xfrm>
            <a:off x="871550" y="4348475"/>
            <a:ext cx="1353820" cy="368300"/>
          </a:xfrm>
          <a:prstGeom prst="rect">
            <a:avLst/>
          </a:prstGeom>
          <a:solidFill>
            <a:schemeClr val="bg1"/>
          </a:solidFill>
        </p:spPr>
        <p:txBody>
          <a:bodyPr wrap="none" rtlCol="0">
            <a:spAutoFit/>
          </a:bodyPr>
          <a:lstStyle/>
          <a:p>
            <a:r>
              <a:rPr lang="en-US" altLang="zh-CN" dirty="0" smtClean="0">
                <a:solidFill>
                  <a:srgbClr val="48A2A0"/>
                </a:solidFill>
              </a:rPr>
              <a:t>Report: G14</a:t>
            </a:r>
            <a:endParaRPr lang="zh-CN" altLang="en-US" dirty="0">
              <a:solidFill>
                <a:srgbClr val="48A2A0"/>
              </a:solidFill>
            </a:endParaRPr>
          </a:p>
        </p:txBody>
      </p:sp>
      <p:sp>
        <p:nvSpPr>
          <p:cNvPr id="10" name="矩形 9"/>
          <p:cNvSpPr/>
          <p:nvPr/>
        </p:nvSpPr>
        <p:spPr>
          <a:xfrm>
            <a:off x="737021" y="1821389"/>
            <a:ext cx="3307715" cy="1322070"/>
          </a:xfrm>
          <a:prstGeom prst="rect">
            <a:avLst/>
          </a:prstGeom>
        </p:spPr>
        <p:txBody>
          <a:bodyPr wrap="none">
            <a:spAutoFit/>
          </a:bodyPr>
          <a:lstStyle/>
          <a:p>
            <a:r>
              <a:rPr lang="en-US" altLang="zh-CN" sz="8000" b="1" dirty="0">
                <a:solidFill>
                  <a:schemeClr val="bg1"/>
                </a:solidFill>
                <a:latin typeface="Gotham Rounded Medium" panose="02000000000000000000" pitchFamily="50" charset="0"/>
              </a:rPr>
              <a:t>2018</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981835" cy="521970"/>
          </a:xfrm>
          <a:prstGeom prst="rect">
            <a:avLst/>
          </a:prstGeom>
        </p:spPr>
        <p:txBody>
          <a:bodyPr wrap="none">
            <a:spAutoFit/>
          </a:bodyPr>
          <a:lstStyle/>
          <a:p>
            <a:pPr algn="l"/>
            <a:r>
              <a:rPr lang="en-US" sz="2800" dirty="0" smtClean="0">
                <a:sym typeface="+mn-ea"/>
              </a:rPr>
              <a:t>3.1.2</a:t>
            </a:r>
            <a:r>
              <a:rPr lang="zh-CN" altLang="en-US" sz="2800" dirty="0" smtClean="0">
                <a:sym typeface="+mn-ea"/>
              </a:rPr>
              <a:t>：</a:t>
            </a:r>
            <a:r>
              <a:rPr lang="en-US" sz="2800" dirty="0" smtClean="0">
                <a:sym typeface="+mn-ea"/>
              </a:rPr>
              <a:t>Visio</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188"/>
              <a:ext cx="7023" cy="1612"/>
            </a:xfrm>
            <a:prstGeom prst="rect">
              <a:avLst/>
            </a:prstGeom>
          </p:spPr>
          <p:txBody>
            <a:bodyPr wrap="square">
              <a:spAutoFit/>
            </a:bodyPr>
            <a:p>
              <a:r>
                <a:rPr lang="en-US" altLang="zh-CN" sz="2000" b="1" dirty="0">
                  <a:solidFill>
                    <a:schemeClr val="bg1"/>
                  </a:solidFill>
                </a:rPr>
                <a:t>	</a:t>
              </a:r>
              <a:r>
                <a:rPr lang="zh-CN" altLang="en-US" sz="2000" b="1" dirty="0">
                  <a:solidFill>
                    <a:schemeClr val="bg1"/>
                  </a:solidFill>
                </a:rPr>
                <a:t>Microsoft Office Visio绘图和图表制作软件有助于IT和商务专业人员轻松地可视化、分析和交流复杂信息。它能够将难以理解的复杂文本和表格转换为一目了然的Visio图表。该软件通过创建与数据相关的Visio图表(而不使用静态图片)来显示数据，这些图表易于刷新,并能够显著提高生产率。使用O</a:t>
              </a:r>
              <a:r>
                <a:rPr lang="en-US" altLang="zh-CN" sz="2000" b="1" dirty="0">
                  <a:solidFill>
                    <a:schemeClr val="bg1"/>
                  </a:solidFill>
                </a:rPr>
                <a:t>f</a:t>
              </a:r>
              <a:r>
                <a:rPr lang="zh-CN" altLang="en-US" sz="2000" b="1" dirty="0">
                  <a:solidFill>
                    <a:schemeClr val="bg1"/>
                  </a:solidFill>
                </a:rPr>
                <a:t>fice Visio中的各种图表可了解、操作和共享企业内组织系统、资源和流程的有关信息。</a:t>
              </a:r>
              <a:endParaRPr lang="zh-CN" altLang="en-US" sz="2000" b="1" dirty="0">
                <a:solidFill>
                  <a:schemeClr val="bg1"/>
                </a:solidFill>
              </a:endParaRPr>
            </a:p>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Visi</a:t>
              </a:r>
              <a:r>
                <a:rPr lang="en-US" altLang="zh-CN" sz="2000" b="1" dirty="0">
                  <a:solidFill>
                    <a:schemeClr val="bg1"/>
                  </a:solidFill>
                </a:rPr>
                <a:t>o</a:t>
              </a:r>
              <a:r>
                <a:rPr lang="zh-CN" altLang="en-US" sz="2000" b="1" dirty="0">
                  <a:solidFill>
                    <a:schemeClr val="bg1"/>
                  </a:solidFill>
                </a:rPr>
                <a:t>与微软的</a:t>
              </a:r>
              <a:r>
                <a:rPr lang="en-US" altLang="zh-CN" sz="2000" b="1" dirty="0">
                  <a:solidFill>
                    <a:schemeClr val="bg1"/>
                  </a:solidFill>
                </a:rPr>
                <a:t>Office</a:t>
              </a:r>
              <a:r>
                <a:rPr lang="zh-CN" altLang="en-US" sz="2000" b="1" dirty="0">
                  <a:solidFill>
                    <a:schemeClr val="bg1"/>
                  </a:solidFill>
                </a:rPr>
                <a:t>产品能够很好地兼容，能够把图形直接制或者内嵌到Word的文档中。但是对于代码的生成更多是支持微软的产品如VB，</a:t>
              </a:r>
              <a:r>
                <a:rPr lang="en-US" altLang="zh-CN" sz="2000" b="1" dirty="0">
                  <a:solidFill>
                    <a:schemeClr val="bg1"/>
                  </a:solidFill>
                </a:rPr>
                <a:t>VC++</a:t>
              </a:r>
              <a:r>
                <a:rPr lang="zh-CN" altLang="en-US" sz="2000" b="1" dirty="0">
                  <a:solidFill>
                    <a:schemeClr val="bg1"/>
                  </a:solidFill>
                </a:rPr>
                <a:t>，</a:t>
              </a:r>
              <a:endParaRPr lang="zh-CN" altLang="en-US" sz="2000" b="1" dirty="0">
                <a:solidFill>
                  <a:schemeClr val="bg1"/>
                </a:solidFill>
              </a:endParaRPr>
            </a:p>
            <a:p>
              <a:r>
                <a:rPr lang="zh-CN" altLang="en-US" sz="2000" b="1" dirty="0">
                  <a:solidFill>
                    <a:schemeClr val="bg1"/>
                  </a:solidFill>
                </a:rPr>
                <a:t>MS SQL S</a:t>
              </a:r>
              <a:r>
                <a:rPr lang="en-US" altLang="zh-CN" sz="2000" b="1" dirty="0">
                  <a:solidFill>
                    <a:schemeClr val="bg1"/>
                  </a:solidFill>
                </a:rPr>
                <a:t>erver</a:t>
              </a:r>
              <a:r>
                <a:rPr lang="zh-CN" altLang="en-US" sz="2000" b="1" dirty="0">
                  <a:solidFill>
                    <a:schemeClr val="bg1"/>
                  </a:solidFill>
                </a:rPr>
                <a:t>等</a:t>
              </a:r>
              <a:r>
                <a:rPr lang="en-US" altLang="zh-CN" sz="2000" b="1" dirty="0">
                  <a:solidFill>
                    <a:schemeClr val="bg1"/>
                  </a:solidFill>
                </a:rPr>
                <a:t>(</a:t>
              </a:r>
              <a:r>
                <a:rPr lang="zh-CN" altLang="en-US" sz="2000" b="1" dirty="0">
                  <a:solidFill>
                    <a:schemeClr val="bg1"/>
                  </a:solidFill>
                </a:rPr>
                <a:t>这也是微软的传统)，所以用于图形语义的描述比较方便，但是用于软件开发过程的选代开发则力不从心。</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24338" y="449618"/>
            <a:ext cx="5764530" cy="521970"/>
          </a:xfrm>
          <a:prstGeom prst="rect">
            <a:avLst/>
          </a:prstGeom>
        </p:spPr>
        <p:txBody>
          <a:bodyPr wrap="none">
            <a:spAutoFit/>
          </a:bodyPr>
          <a:lstStyle/>
          <a:p>
            <a:pPr algn="l"/>
            <a:r>
              <a:rPr sz="2800" dirty="0" smtClean="0">
                <a:sym typeface="+mn-ea"/>
              </a:rPr>
              <a:t>Mi</a:t>
            </a:r>
            <a:r>
              <a:rPr lang="en-US" sz="2800" dirty="0" smtClean="0">
                <a:sym typeface="+mn-ea"/>
              </a:rPr>
              <a:t>c</a:t>
            </a:r>
            <a:r>
              <a:rPr sz="2800" dirty="0" smtClean="0">
                <a:sym typeface="+mn-ea"/>
              </a:rPr>
              <a:t>ro</a:t>
            </a:r>
            <a:r>
              <a:rPr lang="en-US" sz="2800" dirty="0" smtClean="0">
                <a:sym typeface="+mn-ea"/>
              </a:rPr>
              <a:t>s</a:t>
            </a:r>
            <a:r>
              <a:rPr sz="2800" dirty="0" smtClean="0">
                <a:sym typeface="+mn-ea"/>
              </a:rPr>
              <a:t>o</a:t>
            </a:r>
            <a:r>
              <a:rPr lang="en-US" sz="2800" dirty="0" smtClean="0">
                <a:sym typeface="+mn-ea"/>
              </a:rPr>
              <a:t>f</a:t>
            </a:r>
            <a:r>
              <a:rPr sz="2800" dirty="0" smtClean="0">
                <a:sym typeface="+mn-ea"/>
              </a:rPr>
              <a:t>t </a:t>
            </a:r>
            <a:r>
              <a:rPr lang="en-US" sz="2800" dirty="0" smtClean="0">
                <a:sym typeface="+mn-ea"/>
              </a:rPr>
              <a:t>Of</a:t>
            </a:r>
            <a:r>
              <a:rPr sz="2800" dirty="0" smtClean="0">
                <a:sym typeface="+mn-ea"/>
              </a:rPr>
              <a:t>fice Visio Stand</a:t>
            </a:r>
            <a:r>
              <a:rPr lang="en-US" sz="2800" dirty="0" smtClean="0">
                <a:sym typeface="+mn-ea"/>
              </a:rPr>
              <a:t>a</a:t>
            </a:r>
            <a:r>
              <a:rPr sz="2800" dirty="0" smtClean="0">
                <a:sym typeface="+mn-ea"/>
              </a:rPr>
              <a:t>rd </a:t>
            </a:r>
            <a:r>
              <a:rPr lang="en-US" sz="2800" dirty="0" smtClean="0">
                <a:sym typeface="+mn-ea"/>
              </a:rPr>
              <a:t>2016</a:t>
            </a:r>
            <a:endParaRPr lang="en-US" altLang="zh-CN" sz="2800" b="1" dirty="0" smtClean="0">
              <a:solidFill>
                <a:schemeClr val="tx1"/>
              </a:solidFill>
              <a:sym typeface="+mn-ea"/>
            </a:endParaRPr>
          </a:p>
        </p:txBody>
      </p:sp>
      <p:pic>
        <p:nvPicPr>
          <p:cNvPr id="2" name="图片 1"/>
          <p:cNvPicPr>
            <a:picLocks noChangeAspect="1"/>
          </p:cNvPicPr>
          <p:nvPr/>
        </p:nvPicPr>
        <p:blipFill>
          <a:blip r:embed="rId1"/>
          <a:stretch>
            <a:fillRect/>
          </a:stretch>
        </p:blipFill>
        <p:spPr>
          <a:xfrm>
            <a:off x="1107440" y="1106805"/>
            <a:ext cx="9977755" cy="565848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564255" cy="521970"/>
          </a:xfrm>
          <a:prstGeom prst="rect">
            <a:avLst/>
          </a:prstGeom>
        </p:spPr>
        <p:txBody>
          <a:bodyPr wrap="none">
            <a:spAutoFit/>
          </a:bodyPr>
          <a:lstStyle/>
          <a:p>
            <a:pPr algn="l"/>
            <a:r>
              <a:rPr lang="en-US" sz="2800" dirty="0" smtClean="0">
                <a:solidFill>
                  <a:schemeClr val="tx1"/>
                </a:solidFill>
                <a:sym typeface="+mn-ea"/>
              </a:rPr>
              <a:t>3.1.3</a:t>
            </a:r>
            <a:r>
              <a:rPr lang="zh-CN" altLang="en-US" sz="2800" dirty="0" smtClean="0">
                <a:solidFill>
                  <a:schemeClr val="tx1"/>
                </a:solidFill>
                <a:sym typeface="+mn-ea"/>
              </a:rPr>
              <a:t>：</a:t>
            </a:r>
            <a:r>
              <a:rPr lang="en-US" sz="2800" dirty="0" smtClean="0">
                <a:sym typeface="+mn-ea"/>
              </a:rPr>
              <a:t>PowerDesigner</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084" y="3188"/>
              <a:ext cx="7698" cy="1925"/>
            </a:xfrm>
            <a:prstGeom prst="rect">
              <a:avLst/>
            </a:prstGeom>
          </p:spPr>
          <p:txBody>
            <a:bodyPr wrap="square">
              <a:spAutoFit/>
            </a:bodyPr>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PowerDesigner是</a:t>
              </a:r>
              <a:r>
                <a:rPr lang="zh-CN" altLang="en-US" sz="2000" b="1" dirty="0">
                  <a:solidFill>
                    <a:srgbClr val="FF0000"/>
                  </a:solidFill>
                </a:rPr>
                <a:t>Sybase 公司的CASE工具集</a:t>
              </a:r>
              <a:r>
                <a:rPr lang="zh-CN" altLang="en-US" sz="2000" b="1" dirty="0">
                  <a:solidFill>
                    <a:schemeClr val="bg1"/>
                  </a:solidFill>
                </a:rPr>
                <a:t>，使用它可以方便地对管理信息系统进行分析设计，它几乎包括数据库模型设计的全过程。利用PowerDesigner可以</a:t>
              </a:r>
              <a:r>
                <a:rPr lang="zh-CN" altLang="en-US" sz="2000" b="1" dirty="0">
                  <a:solidFill>
                    <a:srgbClr val="FF0000"/>
                  </a:solidFill>
                </a:rPr>
                <a:t>制作数据流程图、概念数据模型、物理数据模型</a:t>
              </a:r>
              <a:r>
                <a:rPr lang="zh-CN" altLang="en-US" sz="2000" b="1" dirty="0">
                  <a:solidFill>
                    <a:schemeClr val="bg1"/>
                  </a:solidFill>
                </a:rPr>
                <a:t>，可以</a:t>
              </a:r>
              <a:r>
                <a:rPr lang="zh-CN" altLang="en-US" sz="2000" b="1" dirty="0">
                  <a:solidFill>
                    <a:srgbClr val="FF0000"/>
                  </a:solidFill>
                </a:rPr>
                <a:t>生成多种客户端开发工具的应用程序</a:t>
              </a:r>
              <a:r>
                <a:rPr lang="zh-CN" altLang="en-US" sz="2000" b="1" dirty="0">
                  <a:solidFill>
                    <a:schemeClr val="bg1"/>
                  </a:solidFill>
                </a:rPr>
                <a:t>，还可</a:t>
              </a:r>
              <a:r>
                <a:rPr lang="zh-CN" altLang="en-US" sz="2000" b="1" dirty="0">
                  <a:solidFill>
                    <a:srgbClr val="FF0000"/>
                  </a:solidFill>
                </a:rPr>
                <a:t>为数据仓库制作结构模型</a:t>
              </a:r>
              <a:r>
                <a:rPr lang="zh-CN" altLang="en-US" sz="2000" b="1" dirty="0">
                  <a:solidFill>
                    <a:schemeClr val="bg1"/>
                  </a:solidFill>
                </a:rPr>
                <a:t>，也能</a:t>
              </a:r>
              <a:r>
                <a:rPr lang="zh-CN" altLang="en-US" sz="2000" b="1" dirty="0">
                  <a:solidFill>
                    <a:srgbClr val="FF0000"/>
                  </a:solidFill>
                </a:rPr>
                <a:t>对团队设备模型进行控制</a:t>
              </a:r>
              <a:r>
                <a:rPr lang="zh-CN" altLang="en-US" sz="2000" b="1" dirty="0">
                  <a:solidFill>
                    <a:schemeClr val="bg1"/>
                  </a:solidFill>
                </a:rPr>
                <a:t>。它可与许多流行的数据库设计软件，如PowerBuilder、Delphi、VB等相配合使用来缩短开发时间和使系统设计更优化。</a:t>
              </a:r>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PowerDesigner开始是对数据库建模而发展起来的一种数据库建模工具，直到7.0版才开始支持面向对象的开发，后来又引入了对UM</a:t>
              </a:r>
              <a:r>
                <a:rPr lang="en-US" altLang="zh-CN" sz="2000" b="1" dirty="0">
                  <a:solidFill>
                    <a:schemeClr val="bg1"/>
                  </a:solidFill>
                </a:rPr>
                <a:t>L</a:t>
              </a:r>
              <a:r>
                <a:rPr lang="zh-CN" altLang="en-US" sz="2000" b="1" dirty="0">
                  <a:solidFill>
                    <a:schemeClr val="bg1"/>
                  </a:solidFill>
                </a:rPr>
                <a:t>的支持。</a:t>
              </a:r>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PowerDesigner是Sybase的企业建模和设计解决方案，采用模型驱动方法，将业务与IT结合起来，可帮助部署有效的企业体系架构，并为研发生命周期管理提供强大的分析与设计技术。PowerDesigner 支持</a:t>
              </a:r>
              <a:r>
                <a:rPr lang="zh-CN" altLang="en-US" sz="2000" b="1" dirty="0">
                  <a:solidFill>
                    <a:srgbClr val="FF0000"/>
                  </a:solidFill>
                </a:rPr>
                <a:t>六十多种数据库系统(RDBMS)/版本</a:t>
              </a:r>
              <a:r>
                <a:rPr lang="zh-CN" altLang="en-US" sz="2000" b="1" dirty="0">
                  <a:solidFill>
                    <a:schemeClr val="bg1"/>
                  </a:solidFill>
                </a:rPr>
                <a:t>。PowerDesigner 运行在Microsoft Windows平台上，并提供了Eclipse 插件。</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564255" cy="521970"/>
          </a:xfrm>
          <a:prstGeom prst="rect">
            <a:avLst/>
          </a:prstGeom>
        </p:spPr>
        <p:txBody>
          <a:bodyPr wrap="none">
            <a:spAutoFit/>
          </a:bodyPr>
          <a:lstStyle/>
          <a:p>
            <a:pPr algn="l"/>
            <a:r>
              <a:rPr lang="en-US" sz="2800" dirty="0" smtClean="0">
                <a:sym typeface="+mn-ea"/>
              </a:rPr>
              <a:t>3.1.3</a:t>
            </a:r>
            <a:r>
              <a:rPr lang="zh-CN" altLang="en-US" sz="2800" dirty="0" smtClean="0">
                <a:sym typeface="+mn-ea"/>
              </a:rPr>
              <a:t>：</a:t>
            </a:r>
            <a:r>
              <a:rPr lang="en-US" sz="2800" dirty="0" smtClean="0">
                <a:sym typeface="+mn-ea"/>
              </a:rPr>
              <a:t>PowerDesigner</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175" y="3059"/>
              <a:ext cx="7485" cy="1455"/>
            </a:xfrm>
            <a:prstGeom prst="rect">
              <a:avLst/>
            </a:prstGeom>
          </p:spPr>
          <p:txBody>
            <a:bodyPr wrap="square">
              <a:spAutoFit/>
            </a:bodyPr>
            <a:p>
              <a:pPr algn="l"/>
              <a:r>
                <a:rPr lang="en-US" altLang="zh-CN" sz="2000" b="1" dirty="0">
                  <a:solidFill>
                    <a:schemeClr val="bg1"/>
                  </a:solidFill>
                </a:rPr>
                <a:t>	</a:t>
              </a:r>
              <a:r>
                <a:rPr lang="zh-CN" altLang="en-US" sz="2000" b="1" dirty="0"/>
                <a:t> </a:t>
              </a:r>
              <a:r>
                <a:rPr lang="zh-CN" altLang="en-US" sz="2000" b="1" dirty="0">
                  <a:solidFill>
                    <a:schemeClr val="bg1"/>
                  </a:solidFill>
                </a:rPr>
                <a:t>PowerDesigner对数据库建模的支持非常好，支持了90%左右的数据库，但对</a:t>
              </a:r>
              <a:endParaRPr lang="zh-CN" altLang="en-US" sz="2000" b="1" dirty="0">
                <a:solidFill>
                  <a:schemeClr val="bg1"/>
                </a:solidFill>
              </a:endParaRPr>
            </a:p>
            <a:p>
              <a:pPr algn="l"/>
              <a:endParaRPr lang="zh-CN" altLang="en-US" sz="2000" b="1" dirty="0">
                <a:solidFill>
                  <a:schemeClr val="bg1"/>
                </a:solidFill>
              </a:endParaRPr>
            </a:p>
            <a:p>
              <a:pPr algn="l"/>
              <a:r>
                <a:rPr lang="zh-CN" altLang="en-US" sz="2000" b="1" dirty="0">
                  <a:solidFill>
                    <a:schemeClr val="bg1"/>
                  </a:solidFill>
                </a:rPr>
                <a:t>UM</a:t>
              </a:r>
              <a:r>
                <a:rPr lang="en-US" altLang="zh-CN" sz="2000" b="1" dirty="0">
                  <a:solidFill>
                    <a:schemeClr val="bg1"/>
                  </a:solidFill>
                </a:rPr>
                <a:t>L</a:t>
              </a:r>
              <a:r>
                <a:rPr lang="zh-CN" altLang="en-US" sz="2000" b="1" dirty="0">
                  <a:solidFill>
                    <a:schemeClr val="bg1"/>
                  </a:solidFill>
                </a:rPr>
                <a:t>建模使用的各种图的支持不尽人意，虽然在近几个版本上有所加强，但使用它来进行</a:t>
              </a:r>
              <a:endParaRPr lang="zh-CN" altLang="en-US" sz="2000" b="1" dirty="0">
                <a:solidFill>
                  <a:schemeClr val="bg1"/>
                </a:solidFill>
              </a:endParaRPr>
            </a:p>
            <a:p>
              <a:pPr algn="l"/>
              <a:endParaRPr lang="zh-CN" altLang="en-US" sz="2000" b="1" dirty="0">
                <a:solidFill>
                  <a:schemeClr val="bg1"/>
                </a:solidFill>
              </a:endParaRPr>
            </a:p>
            <a:p>
              <a:pPr algn="l"/>
              <a:r>
                <a:rPr lang="zh-CN" altLang="en-US" sz="2000" b="1" dirty="0">
                  <a:solidFill>
                    <a:schemeClr val="bg1"/>
                  </a:solidFill>
                </a:rPr>
                <a:t>UML开发的人并不是很多，很多人都是用它米进行数据库的建模。</a:t>
              </a:r>
              <a:endParaRPr lang="zh-CN" altLang="en-US" sz="2000" b="1" dirty="0">
                <a:solidFill>
                  <a:schemeClr val="bg1"/>
                </a:solidFill>
              </a:endParaRPr>
            </a:p>
            <a:p>
              <a:pPr algn="l"/>
              <a:endParaRPr lang="zh-CN" altLang="en-US" sz="2000" b="1" dirty="0">
                <a:solidFill>
                  <a:schemeClr val="bg1"/>
                </a:solidFill>
              </a:endParaRPr>
            </a:p>
            <a:p>
              <a:pPr algn="l"/>
              <a:r>
                <a:rPr lang="en-US" altLang="zh-CN" sz="2000" b="1" dirty="0">
                  <a:solidFill>
                    <a:schemeClr val="bg1"/>
                  </a:solidFill>
                </a:rPr>
                <a:t>	</a:t>
              </a:r>
              <a:r>
                <a:rPr lang="zh-CN" altLang="en-US" sz="2000" b="1" dirty="0">
                  <a:solidFill>
                    <a:schemeClr val="bg1"/>
                  </a:solidFill>
                </a:rPr>
                <a:t>但不可否认的是，使用UML分析，PowerDesigner可以生成代码，并对Sybase的</a:t>
              </a:r>
              <a:endParaRPr lang="zh-CN" altLang="en-US" sz="2000" b="1" dirty="0">
                <a:solidFill>
                  <a:schemeClr val="bg1"/>
                </a:solidFill>
              </a:endParaRPr>
            </a:p>
            <a:p>
              <a:pPr algn="l"/>
              <a:endParaRPr lang="zh-CN" altLang="en-US" sz="2000" b="1" dirty="0">
                <a:solidFill>
                  <a:schemeClr val="bg1"/>
                </a:solidFill>
              </a:endParaRPr>
            </a:p>
            <a:p>
              <a:pPr algn="l"/>
              <a:r>
                <a:rPr lang="zh-CN" altLang="en-US" sz="2000" b="1" dirty="0">
                  <a:solidFill>
                    <a:schemeClr val="bg1"/>
                  </a:solidFill>
                </a:rPr>
                <a:t>产品、C++、Java、VB、C#有很好的支持。</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562225" cy="521970"/>
          </a:xfrm>
          <a:prstGeom prst="rect">
            <a:avLst/>
          </a:prstGeom>
        </p:spPr>
        <p:txBody>
          <a:bodyPr wrap="none">
            <a:spAutoFit/>
          </a:bodyPr>
          <a:lstStyle/>
          <a:p>
            <a:pPr algn="l"/>
            <a:r>
              <a:rPr lang="en-US" sz="2800" dirty="0" smtClean="0">
                <a:sym typeface="+mn-ea"/>
              </a:rPr>
              <a:t>3.1.4</a:t>
            </a:r>
            <a:r>
              <a:rPr lang="zh-CN" altLang="en-US" sz="2800" dirty="0" smtClean="0">
                <a:sym typeface="+mn-ea"/>
              </a:rPr>
              <a:t>：</a:t>
            </a:r>
            <a:r>
              <a:rPr lang="en-US" sz="2800" dirty="0" smtClean="0">
                <a:sym typeface="+mn-ea"/>
              </a:rPr>
              <a:t>StarUML</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188"/>
              <a:ext cx="7023" cy="2082"/>
            </a:xfrm>
            <a:prstGeom prst="rect">
              <a:avLst/>
            </a:prstGeom>
          </p:spPr>
          <p:txBody>
            <a:bodyPr wrap="square">
              <a:spAutoFit/>
            </a:bodyPr>
            <a:p>
              <a:r>
                <a:rPr lang="en-US" altLang="zh-CN" sz="2000" b="1" dirty="0">
                  <a:solidFill>
                    <a:schemeClr val="bg1"/>
                  </a:solidFill>
                </a:rPr>
                <a:t>	</a:t>
              </a:r>
              <a:r>
                <a:rPr lang="zh-CN" altLang="en-US" sz="2000" b="1" dirty="0">
                  <a:solidFill>
                    <a:schemeClr val="bg1"/>
                  </a:solidFill>
                </a:rPr>
                <a:t>StarUML(简称SU)，是一款开放源代码的UM</a:t>
              </a:r>
              <a:r>
                <a:rPr lang="en-US" altLang="zh-CN" sz="2000" b="1" dirty="0">
                  <a:solidFill>
                    <a:schemeClr val="bg1"/>
                  </a:solidFill>
                </a:rPr>
                <a:t>L</a:t>
              </a:r>
              <a:r>
                <a:rPr lang="zh-CN" altLang="en-US" sz="2000" b="1" dirty="0">
                  <a:solidFill>
                    <a:schemeClr val="bg1"/>
                  </a:solidFill>
                </a:rPr>
                <a:t>开发工具，是由韩国公司主导开发出来的产品，可以直接到StarUML网站下载。</a:t>
              </a:r>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StarUML是一种创建UML类图，生成类图和其他类型的统一建模语言(UML)图表的工具。StarUML 发展快、灵活、可扩展性强。</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      </a:t>
              </a:r>
              <a:r>
                <a:rPr lang="zh-CN" altLang="en-US" sz="2000" b="1" dirty="0">
                  <a:solidFill>
                    <a:schemeClr val="tx1"/>
                  </a:solidFill>
                </a:rPr>
                <a:t>1.可绘制UML中的常用图</a:t>
              </a:r>
              <a:endParaRPr lang="zh-CN" altLang="en-US" sz="2000" b="1" dirty="0">
                <a:solidFill>
                  <a:schemeClr val="bg1"/>
                </a:solidFill>
              </a:endParaRPr>
            </a:p>
            <a:p>
              <a:r>
                <a:rPr lang="zh-CN" altLang="en-US" sz="2000" b="1" dirty="0">
                  <a:solidFill>
                    <a:schemeClr val="bg1"/>
                  </a:solidFill>
                </a:rPr>
                <a:t>      UML2.0分为两大类：结构图(Structure Diagram)和行为图(Behavior Diagram)共13种图。结构图用于对系统的静态结构建模，包括类图、组合结构图、构件图、部署图、对象图和包图；行为图用于对系统的动态行为建模，包括实例图、交互图(顺序图、通信图、交互概览图、计时图)、活动图和状态机图。StarUML可支持这些图的绘制。</a:t>
              </a:r>
              <a:endParaRPr lang="zh-CN" altLang="en-US" sz="2000" b="1" dirty="0">
                <a:solidFill>
                  <a:schemeClr val="bg1"/>
                </a:solidFill>
              </a:endParaRPr>
            </a:p>
            <a:p>
              <a:r>
                <a:rPr lang="zh-CN" altLang="en-US" sz="2000" b="1" dirty="0">
                  <a:solidFill>
                    <a:schemeClr val="bg1"/>
                  </a:solidFill>
                </a:rPr>
                <a:t>     </a:t>
              </a:r>
              <a:r>
                <a:rPr lang="zh-CN" altLang="en-US" sz="2000" b="1" dirty="0">
                  <a:solidFill>
                    <a:schemeClr val="tx1"/>
                  </a:solidFill>
                </a:rPr>
                <a:t> 2.完全免费</a:t>
              </a:r>
              <a:endParaRPr lang="zh-CN" altLang="en-US" sz="2000" b="1" dirty="0">
                <a:solidFill>
                  <a:schemeClr val="tx1"/>
                </a:solidFill>
              </a:endParaRPr>
            </a:p>
            <a:p>
              <a:r>
                <a:rPr lang="zh-CN" altLang="en-US" sz="2000" b="1" dirty="0">
                  <a:solidFill>
                    <a:schemeClr val="bg1"/>
                  </a:solidFill>
                </a:rPr>
                <a:t>      StarUML是一套开放源码的软件，不仅免费自由下载，连代码都免费开放。</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562225" cy="521970"/>
          </a:xfrm>
          <a:prstGeom prst="rect">
            <a:avLst/>
          </a:prstGeom>
        </p:spPr>
        <p:txBody>
          <a:bodyPr wrap="none">
            <a:spAutoFit/>
          </a:bodyPr>
          <a:lstStyle/>
          <a:p>
            <a:pPr algn="l"/>
            <a:r>
              <a:rPr lang="en-US" sz="2800" dirty="0" smtClean="0">
                <a:sym typeface="+mn-ea"/>
              </a:rPr>
              <a:t>3.1.4</a:t>
            </a:r>
            <a:r>
              <a:rPr lang="zh-CN" altLang="en-US" sz="2800" dirty="0" smtClean="0">
                <a:sym typeface="+mn-ea"/>
              </a:rPr>
              <a:t>：</a:t>
            </a:r>
            <a:r>
              <a:rPr lang="en-US" sz="2800" dirty="0" smtClean="0">
                <a:sym typeface="+mn-ea"/>
              </a:rPr>
              <a:t>StarUML</a:t>
            </a:r>
            <a:endParaRPr lang="en-US" altLang="zh-CN" sz="2800" b="1" dirty="0" smtClean="0">
              <a:solidFill>
                <a:schemeClr val="tx1"/>
              </a:solidFill>
              <a:sym typeface="+mn-ea"/>
            </a:endParaRPr>
          </a:p>
        </p:txBody>
      </p:sp>
      <p:grpSp>
        <p:nvGrpSpPr>
          <p:cNvPr id="6" name="组合 5"/>
          <p:cNvGrpSpPr/>
          <p:nvPr/>
        </p:nvGrpSpPr>
        <p:grpSpPr>
          <a:xfrm>
            <a:off x="668655" y="1362075"/>
            <a:ext cx="10854055" cy="5110480"/>
            <a:chOff x="9928" y="2992"/>
            <a:chExt cx="7981" cy="2462"/>
          </a:xfrm>
        </p:grpSpPr>
        <p:sp>
          <p:nvSpPr>
            <p:cNvPr id="19" name="矩形 18"/>
            <p:cNvSpPr/>
            <p:nvPr/>
          </p:nvSpPr>
          <p:spPr>
            <a:xfrm>
              <a:off x="9928" y="2992"/>
              <a:ext cx="7981" cy="2462"/>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029" y="3059"/>
              <a:ext cx="7778" cy="2268"/>
            </a:xfrm>
            <a:prstGeom prst="rect">
              <a:avLst/>
            </a:prstGeom>
          </p:spPr>
          <p:txBody>
            <a:bodyPr wrap="square">
              <a:spAutoFit/>
            </a:bodyPr>
            <a:p>
              <a:pPr algn="l"/>
              <a:r>
                <a:rPr lang="en-US" altLang="zh-CN" sz="2000" b="1" dirty="0">
                  <a:solidFill>
                    <a:schemeClr val="bg1"/>
                  </a:solidFill>
                </a:rPr>
                <a:t>      </a:t>
              </a:r>
              <a:r>
                <a:rPr lang="zh-CN" altLang="en-US" sz="2000" b="1" dirty="0">
                  <a:solidFill>
                    <a:schemeClr val="tx1"/>
                  </a:solidFill>
                </a:rPr>
                <a:t>3.多种格式</a:t>
              </a:r>
              <a:endParaRPr lang="zh-CN" altLang="en-US" sz="2000" b="1" dirty="0">
                <a:solidFill>
                  <a:schemeClr val="tx1"/>
                </a:solidFill>
              </a:endParaRPr>
            </a:p>
            <a:p>
              <a:pPr algn="l"/>
              <a:r>
                <a:rPr lang="zh-CN" altLang="en-US" sz="2000" b="1" dirty="0">
                  <a:solidFill>
                    <a:schemeClr val="bg1"/>
                  </a:solidFill>
                </a:rPr>
                <a:t>      StarUML遵守UM</a:t>
              </a:r>
              <a:r>
                <a:rPr lang="en-US" altLang="zh-CN" sz="2000" b="1" dirty="0">
                  <a:solidFill>
                    <a:schemeClr val="bg1"/>
                  </a:solidFill>
                </a:rPr>
                <a:t>L</a:t>
              </a:r>
              <a:r>
                <a:rPr lang="zh-CN" altLang="en-US" sz="2000" b="1" dirty="0">
                  <a:solidFill>
                    <a:schemeClr val="bg1"/>
                  </a:solidFill>
                </a:rPr>
                <a:t>的语法规则，不支持违反语法的动作。</a:t>
              </a:r>
              <a:endParaRPr lang="zh-CN" altLang="en-US" sz="2000" b="1" dirty="0">
                <a:solidFill>
                  <a:schemeClr val="bg1"/>
                </a:solidFill>
              </a:endParaRPr>
            </a:p>
            <a:p>
              <a:pPr algn="l"/>
              <a:r>
                <a:rPr lang="zh-CN" altLang="en-US" sz="2000" b="1" dirty="0">
                  <a:solidFill>
                    <a:schemeClr val="bg1"/>
                  </a:solidFill>
                </a:rPr>
                <a:t>      </a:t>
              </a:r>
              <a:r>
                <a:rPr lang="zh-CN" altLang="en-US" sz="2000" b="1" dirty="0">
                  <a:solidFill>
                    <a:schemeClr val="tx1"/>
                  </a:solidFill>
                </a:rPr>
                <a:t>4.双向工程</a:t>
              </a:r>
              <a:endParaRPr lang="zh-CN" altLang="en-US" sz="2000" b="1" dirty="0">
                <a:solidFill>
                  <a:schemeClr val="bg1"/>
                </a:solidFill>
              </a:endParaRPr>
            </a:p>
            <a:p>
              <a:pPr algn="l"/>
              <a:r>
                <a:rPr lang="zh-CN" altLang="en-US" sz="2000" b="1" dirty="0">
                  <a:solidFill>
                    <a:schemeClr val="bg1"/>
                  </a:solidFill>
                </a:rPr>
                <a:t>      无论是把设计模型转换成代码，还是把代码转换为设计模型，都是一项非常复杂的工作。正向和逆向工程这两方面结合在一起，定义为双向工程。双向工程提供了一种机制，它使系统架构或者设计模型与代码之间进行双向交换。</a:t>
              </a:r>
              <a:endParaRPr lang="zh-CN" altLang="en-US" sz="2000" b="1" dirty="0">
                <a:solidFill>
                  <a:schemeClr val="bg1"/>
                </a:solidFill>
              </a:endParaRPr>
            </a:p>
            <a:p>
              <a:pPr algn="l"/>
              <a:r>
                <a:rPr lang="zh-CN" altLang="en-US" sz="2000" b="1" dirty="0">
                  <a:solidFill>
                    <a:schemeClr val="bg1"/>
                  </a:solidFill>
                </a:rPr>
                <a:t>      (1)：正向工程把</a:t>
              </a:r>
              <a:r>
                <a:rPr lang="zh-CN" altLang="en-US" sz="2000" b="1" dirty="0">
                  <a:solidFill>
                    <a:srgbClr val="FF0000"/>
                  </a:solidFill>
                </a:rPr>
                <a:t>设计模型转换为代码框架</a:t>
              </a:r>
              <a:r>
                <a:rPr lang="zh-CN" altLang="en-US" sz="2000" b="1" dirty="0">
                  <a:solidFill>
                    <a:schemeClr val="bg1"/>
                  </a:solidFill>
                </a:rPr>
                <a:t>，开发者不需要编写类、属性、方法代码。一般情况下，开发人员将系统设计细化到一定的级别，然后应用正向工程。</a:t>
              </a:r>
              <a:endParaRPr lang="zh-CN" altLang="en-US" sz="2000" b="1" dirty="0">
                <a:solidFill>
                  <a:schemeClr val="bg1"/>
                </a:solidFill>
              </a:endParaRPr>
            </a:p>
            <a:p>
              <a:pPr algn="l"/>
              <a:r>
                <a:rPr lang="zh-CN" altLang="en-US" sz="2000" b="1" dirty="0">
                  <a:solidFill>
                    <a:schemeClr val="bg1"/>
                  </a:solidFill>
                </a:rPr>
                <a:t>      (2)： 逆向工程是指把</a:t>
              </a:r>
              <a:r>
                <a:rPr lang="zh-CN" altLang="en-US" sz="2000" b="1" dirty="0">
                  <a:solidFill>
                    <a:srgbClr val="FF0000"/>
                  </a:solidFill>
                </a:rPr>
                <a:t>代码转换成设计模型</a:t>
              </a:r>
              <a:r>
                <a:rPr lang="zh-CN" altLang="en-US" sz="2000" b="1" dirty="0">
                  <a:solidFill>
                    <a:schemeClr val="bg1"/>
                  </a:solidFill>
                </a:rPr>
                <a:t>。 在选代开发周期中，一旦某个模型作为迭代的一部分被修改,采用正向工程把新的类、方法、属性加入代码；同时，一旦某些代码被修改，采用逆向工程，将修改后的代码转换为设计模型。</a:t>
              </a:r>
              <a:endParaRPr lang="zh-CN" altLang="en-US" sz="2000" b="1" dirty="0">
                <a:solidFill>
                  <a:schemeClr val="bg1"/>
                </a:solidFill>
              </a:endParaRPr>
            </a:p>
            <a:p>
              <a:pPr algn="l"/>
              <a:r>
                <a:rPr lang="zh-CN" altLang="en-US" sz="2000" b="1" dirty="0">
                  <a:solidFill>
                    <a:schemeClr val="bg1"/>
                  </a:solidFill>
                </a:rPr>
                <a:t>      StarUML可以依据类图的内容生成Java、C++、C#代码，也能够读取Java、C++、C#代码反向生成类图。逆向工程有两个主要用途，</a:t>
              </a:r>
              <a:r>
                <a:rPr lang="zh-CN" altLang="en-US" sz="2000" b="1" dirty="0">
                  <a:solidFill>
                    <a:srgbClr val="FF0000"/>
                  </a:solidFill>
                </a:rPr>
                <a:t>其一，</a:t>
              </a:r>
              <a:r>
                <a:rPr lang="zh-CN" altLang="en-US" sz="2000" b="1" dirty="0">
                  <a:solidFill>
                    <a:schemeClr val="bg1"/>
                  </a:solidFill>
                </a:rPr>
                <a:t>是就有的源码反转成图之后，可以构建UML模型的方式继续将新的设计添加上去；</a:t>
              </a:r>
              <a:r>
                <a:rPr lang="zh-CN" altLang="en-US" sz="2000" b="1" dirty="0">
                  <a:solidFill>
                    <a:srgbClr val="FF0000"/>
                  </a:solidFill>
                </a:rPr>
                <a:t>其二，</a:t>
              </a:r>
              <a:r>
                <a:rPr lang="zh-CN" altLang="en-US" sz="2000" b="1" dirty="0">
                  <a:solidFill>
                    <a:schemeClr val="bg1"/>
                  </a:solidFill>
                </a:rPr>
                <a:t>是想要解析源码时，可以通过反转的类图来理解，不再需要查看一行又一行的代码，这将节省大量的时间和精力。</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562225" cy="521970"/>
          </a:xfrm>
          <a:prstGeom prst="rect">
            <a:avLst/>
          </a:prstGeom>
        </p:spPr>
        <p:txBody>
          <a:bodyPr wrap="none">
            <a:spAutoFit/>
          </a:bodyPr>
          <a:lstStyle/>
          <a:p>
            <a:pPr algn="l"/>
            <a:r>
              <a:rPr lang="en-US" sz="2800" dirty="0" smtClean="0">
                <a:sym typeface="+mn-ea"/>
              </a:rPr>
              <a:t>3.1.4</a:t>
            </a:r>
            <a:r>
              <a:rPr lang="zh-CN" altLang="en-US" sz="2800" dirty="0" smtClean="0">
                <a:sym typeface="+mn-ea"/>
              </a:rPr>
              <a:t>：</a:t>
            </a:r>
            <a:r>
              <a:rPr lang="en-US" sz="2800" dirty="0" smtClean="0">
                <a:sym typeface="+mn-ea"/>
              </a:rPr>
              <a:t>StarUML</a:t>
            </a:r>
            <a:endParaRPr lang="en-US" altLang="zh-CN" sz="2800" b="1" dirty="0" smtClean="0">
              <a:solidFill>
                <a:schemeClr val="tx1"/>
              </a:solidFill>
              <a:sym typeface="+mn-ea"/>
            </a:endParaRPr>
          </a:p>
        </p:txBody>
      </p:sp>
      <p:grpSp>
        <p:nvGrpSpPr>
          <p:cNvPr id="6" name="组合 5"/>
          <p:cNvGrpSpPr/>
          <p:nvPr/>
        </p:nvGrpSpPr>
        <p:grpSpPr>
          <a:xfrm>
            <a:off x="669290" y="1402080"/>
            <a:ext cx="10854055" cy="493458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188"/>
              <a:ext cx="7023" cy="1968"/>
            </a:xfrm>
            <a:prstGeom prst="rect">
              <a:avLst/>
            </a:prstGeom>
          </p:spPr>
          <p:txBody>
            <a:bodyPr wrap="square">
              <a:spAutoFit/>
            </a:bodyPr>
            <a:p>
              <a:r>
                <a:rPr lang="en-US" sz="2000" b="1" dirty="0">
                  <a:solidFill>
                    <a:schemeClr val="bg1"/>
                  </a:solidFill>
                </a:rPr>
                <a:t>      </a:t>
              </a:r>
              <a:r>
                <a:rPr sz="2000" b="1" dirty="0">
                  <a:solidFill>
                    <a:schemeClr val="tx1"/>
                  </a:solidFill>
                </a:rPr>
                <a:t>5.支持XMI</a:t>
              </a:r>
              <a:endParaRPr sz="2000" b="1" dirty="0">
                <a:solidFill>
                  <a:schemeClr val="tx1"/>
                </a:solidFill>
              </a:endParaRPr>
            </a:p>
            <a:p>
              <a:r>
                <a:rPr sz="2000" b="1" dirty="0">
                  <a:solidFill>
                    <a:schemeClr val="bg1"/>
                  </a:solidFill>
                </a:rPr>
                <a:t>      StarUML接受XMI1.1、1.2和1.3版的导人导出。XMI(XM</a:t>
              </a:r>
              <a:r>
                <a:rPr lang="en-US" sz="2000" b="1" dirty="0">
                  <a:solidFill>
                    <a:schemeClr val="bg1"/>
                  </a:solidFill>
                </a:rPr>
                <a:t>L-</a:t>
              </a:r>
              <a:r>
                <a:rPr sz="2000" b="1" dirty="0">
                  <a:solidFill>
                    <a:schemeClr val="bg1"/>
                  </a:solidFill>
                </a:rPr>
                <a:t>based Metadata Interchange)是种</a:t>
              </a:r>
              <a:r>
                <a:rPr sz="2000" b="1" dirty="0">
                  <a:solidFill>
                    <a:srgbClr val="FF0000"/>
                  </a:solidFill>
                </a:rPr>
                <a:t>以XML为基础</a:t>
              </a:r>
              <a:r>
                <a:rPr sz="2000" b="1" dirty="0">
                  <a:solidFill>
                    <a:schemeClr val="bg1"/>
                  </a:solidFill>
                </a:rPr>
                <a:t>的交换格式，用以交换不同开发工具所生成的UM</a:t>
              </a:r>
              <a:r>
                <a:rPr lang="en-US" sz="2000" b="1" dirty="0">
                  <a:solidFill>
                    <a:schemeClr val="bg1"/>
                  </a:solidFill>
                </a:rPr>
                <a:t>L</a:t>
              </a:r>
              <a:r>
                <a:rPr sz="2000" b="1" dirty="0">
                  <a:solidFill>
                    <a:schemeClr val="bg1"/>
                  </a:solidFill>
                </a:rPr>
                <a:t>模型。</a:t>
              </a:r>
              <a:endParaRPr sz="2000" b="1" dirty="0">
                <a:solidFill>
                  <a:schemeClr val="bg1"/>
                </a:solidFill>
              </a:endParaRPr>
            </a:p>
            <a:p>
              <a:r>
                <a:rPr sz="2000" b="1" dirty="0">
                  <a:solidFill>
                    <a:schemeClr val="bg1"/>
                  </a:solidFill>
                </a:rPr>
                <a:t>     </a:t>
              </a:r>
              <a:r>
                <a:rPr sz="2000" b="1" dirty="0">
                  <a:solidFill>
                    <a:schemeClr val="tx1"/>
                  </a:solidFill>
                </a:rPr>
                <a:t> 6.导人Rose文件</a:t>
              </a:r>
              <a:endParaRPr sz="2000" b="1" dirty="0">
                <a:solidFill>
                  <a:schemeClr val="tx1"/>
                </a:solidFill>
              </a:endParaRPr>
            </a:p>
            <a:p>
              <a:r>
                <a:rPr sz="2000" b="1" dirty="0">
                  <a:solidFill>
                    <a:schemeClr val="bg1"/>
                  </a:solidFill>
                </a:rPr>
                <a:t>      StarUML可以读取Rational Rose生成的文件，让原先Rose的用户可以转而使用免费的StarUMI。早期Rational Rose是市场占有率最高的UML开发工具，同时也是相当昂贵的工具。由于Rational Rose非常闻名，后来被IBM收购了。</a:t>
              </a:r>
              <a:endParaRPr sz="2000" b="1" dirty="0">
                <a:solidFill>
                  <a:schemeClr val="bg1"/>
                </a:solidFill>
              </a:endParaRPr>
            </a:p>
            <a:p>
              <a:r>
                <a:rPr sz="2000" b="1" dirty="0">
                  <a:solidFill>
                    <a:schemeClr val="bg1"/>
                  </a:solidFill>
                </a:rPr>
                <a:t>      </a:t>
              </a:r>
              <a:r>
                <a:rPr sz="2000" b="1" dirty="0">
                  <a:solidFill>
                    <a:schemeClr val="tx1"/>
                  </a:solidFill>
                </a:rPr>
                <a:t>7.支持模式</a:t>
              </a:r>
              <a:endParaRPr sz="2000" b="1" dirty="0">
                <a:solidFill>
                  <a:schemeClr val="bg1"/>
                </a:solidFill>
              </a:endParaRPr>
            </a:p>
            <a:p>
              <a:r>
                <a:rPr sz="2000" b="1" dirty="0">
                  <a:solidFill>
                    <a:schemeClr val="bg1"/>
                  </a:solidFill>
                </a:rPr>
                <a:t>      支持23种GoF模式(Pattern),以及三种EJB模式。GoF模式出自于Erich Gamma等4人合著的Design Patterns: Elements of Reusable Object</a:t>
              </a:r>
              <a:r>
                <a:rPr lang="en-US" sz="2000" b="1" dirty="0">
                  <a:solidFill>
                    <a:schemeClr val="bg1"/>
                  </a:solidFill>
                </a:rPr>
                <a:t>-</a:t>
              </a:r>
              <a:r>
                <a:rPr sz="2000" b="1" dirty="0">
                  <a:solidFill>
                    <a:schemeClr val="bg1"/>
                  </a:solidFill>
                </a:rPr>
                <a:t>Oriented Software一书，其内列出了23种软件模式，可解决软件设计上的特定问题。StarUM</a:t>
              </a:r>
              <a:r>
                <a:rPr lang="en-US" sz="2000" b="1" dirty="0">
                  <a:solidFill>
                    <a:schemeClr val="bg1"/>
                  </a:solidFill>
                </a:rPr>
                <a:t>L</a:t>
              </a:r>
              <a:r>
                <a:rPr sz="2000" b="1" dirty="0">
                  <a:solidFill>
                    <a:schemeClr val="bg1"/>
                  </a:solidFill>
                </a:rPr>
                <a:t>也支持三种常用的EJB模式，分别为EntityEJB、MessageDrivenEJB、SessionEJB。</a:t>
              </a:r>
              <a:endParaRPr sz="2000" b="1" dirty="0">
                <a:solidFill>
                  <a:schemeClr val="bg1"/>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4238" y="1457363"/>
            <a:ext cx="1605280" cy="953135"/>
          </a:xfrm>
          <a:prstGeom prst="rect">
            <a:avLst/>
          </a:prstGeom>
        </p:spPr>
        <p:txBody>
          <a:bodyPr wrap="none">
            <a:spAutoFit/>
          </a:bodyPr>
          <a:lstStyle/>
          <a:p>
            <a:pPr algn="l"/>
            <a:r>
              <a:rPr lang="en-US" sz="2800" dirty="0" smtClean="0">
                <a:sym typeface="+mn-ea"/>
              </a:rPr>
              <a:t>StarUML</a:t>
            </a:r>
            <a:endParaRPr lang="en-US" sz="2800" dirty="0" smtClean="0">
              <a:sym typeface="+mn-ea"/>
            </a:endParaRPr>
          </a:p>
          <a:p>
            <a:pPr algn="l"/>
            <a:r>
              <a:rPr lang="zh-CN" altLang="en-US" sz="2800" dirty="0" smtClean="0">
                <a:sym typeface="+mn-ea"/>
              </a:rPr>
              <a:t>设计窗口</a:t>
            </a:r>
            <a:endParaRPr lang="zh-CN" altLang="en-US" sz="2800" b="1" dirty="0" smtClean="0">
              <a:solidFill>
                <a:schemeClr val="tx1"/>
              </a:solidFill>
              <a:sym typeface="+mn-ea"/>
            </a:endParaRPr>
          </a:p>
        </p:txBody>
      </p:sp>
      <p:pic>
        <p:nvPicPr>
          <p:cNvPr id="2" name="图片 1"/>
          <p:cNvPicPr>
            <a:picLocks noChangeAspect="1"/>
          </p:cNvPicPr>
          <p:nvPr/>
        </p:nvPicPr>
        <p:blipFill>
          <a:blip r:embed="rId1"/>
          <a:stretch>
            <a:fillRect/>
          </a:stretch>
        </p:blipFill>
        <p:spPr>
          <a:xfrm>
            <a:off x="2745740" y="314325"/>
            <a:ext cx="8956675" cy="64103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894080" cy="521970"/>
          </a:xfrm>
          <a:prstGeom prst="rect">
            <a:avLst/>
          </a:prstGeom>
        </p:spPr>
        <p:txBody>
          <a:bodyPr wrap="none">
            <a:spAutoFit/>
          </a:bodyPr>
          <a:lstStyle/>
          <a:p>
            <a:pPr algn="l"/>
            <a:r>
              <a:rPr lang="zh-CN" sz="2800" dirty="0" smtClean="0">
                <a:sym typeface="+mn-ea"/>
              </a:rPr>
              <a:t>问：</a:t>
            </a:r>
            <a:endParaRPr lang="zh-CN" sz="2800" b="1" dirty="0" smtClean="0">
              <a:solidFill>
                <a:schemeClr val="tx1"/>
              </a:solidFill>
              <a:sym typeface="+mn-ea"/>
            </a:endParaRPr>
          </a:p>
        </p:txBody>
      </p:sp>
      <p:grpSp>
        <p:nvGrpSpPr>
          <p:cNvPr id="6" name="组合 5"/>
          <p:cNvGrpSpPr/>
          <p:nvPr/>
        </p:nvGrpSpPr>
        <p:grpSpPr>
          <a:xfrm>
            <a:off x="669290" y="1402080"/>
            <a:ext cx="10854055" cy="2556510"/>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672"/>
              <a:ext cx="7023" cy="485"/>
            </a:xfrm>
            <a:prstGeom prst="rect">
              <a:avLst/>
            </a:prstGeom>
          </p:spPr>
          <p:txBody>
            <a:bodyPr wrap="square">
              <a:spAutoFit/>
            </a:bodyPr>
            <a:p>
              <a:r>
                <a:rPr lang="en-US" sz="2000" b="1" dirty="0">
                  <a:solidFill>
                    <a:schemeClr val="bg1"/>
                  </a:solidFill>
                </a:rPr>
                <a:t>     </a:t>
              </a:r>
              <a:r>
                <a:rPr lang="en-US" sz="2800" b="1" dirty="0">
                  <a:solidFill>
                    <a:schemeClr val="bg1"/>
                  </a:solidFill>
                </a:rPr>
                <a:t>StarUML</a:t>
              </a:r>
              <a:r>
                <a:rPr lang="zh-CN" altLang="en-US" sz="2800" b="1" dirty="0">
                  <a:solidFill>
                    <a:schemeClr val="bg1"/>
                  </a:solidFill>
                </a:rPr>
                <a:t>支持的常用的三种</a:t>
              </a:r>
              <a:r>
                <a:rPr lang="en-US" altLang="zh-CN" sz="2800" b="1" dirty="0">
                  <a:solidFill>
                    <a:schemeClr val="bg1"/>
                  </a:solidFill>
                </a:rPr>
                <a:t>EJB</a:t>
              </a:r>
              <a:r>
                <a:rPr lang="zh-CN" altLang="en-US" sz="2800" b="1" dirty="0">
                  <a:solidFill>
                    <a:schemeClr val="bg1"/>
                  </a:solidFill>
                </a:rPr>
                <a:t>模式分别是什么：</a:t>
              </a:r>
              <a:endParaRPr lang="zh-CN" altLang="en-US" sz="2800" b="1" dirty="0">
                <a:solidFill>
                  <a:schemeClr val="bg1"/>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1616075" y="2057400"/>
            <a:ext cx="2452688" cy="2454275"/>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椭圆 4"/>
          <p:cNvSpPr/>
          <p:nvPr/>
        </p:nvSpPr>
        <p:spPr>
          <a:xfrm>
            <a:off x="3276600" y="3717925"/>
            <a:ext cx="792163" cy="79375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MH_Others_1"/>
          <p:cNvSpPr txBox="1"/>
          <p:nvPr>
            <p:custDataLst>
              <p:tags r:id="rId1"/>
            </p:custDataLst>
          </p:nvPr>
        </p:nvSpPr>
        <p:spPr>
          <a:xfrm>
            <a:off x="1236980" y="2898775"/>
            <a:ext cx="3063875" cy="772160"/>
          </a:xfrm>
          <a:prstGeom prst="rect">
            <a:avLst/>
          </a:prstGeom>
          <a:noFill/>
        </p:spPr>
        <p:txBody>
          <a:bodyPr wrap="square" rtlCol="0">
            <a:noAutofit/>
          </a:bodyPr>
          <a:lstStyle/>
          <a:p>
            <a:pPr algn="ctr" fontAlgn="auto"/>
            <a:r>
              <a:rPr lang="en-US" sz="2800" noProof="1" dirty="0" smtClean="0">
                <a:solidFill>
                  <a:schemeClr val="bg1"/>
                </a:solidFill>
                <a:effectLst>
                  <a:outerShdw blurRad="38100" dist="38100" dir="2700000" algn="tl">
                    <a:srgbClr val="000000">
                      <a:alpha val="43137"/>
                    </a:srgbClr>
                  </a:outerShdw>
                </a:effectLst>
                <a:latin typeface="+mj-lt"/>
                <a:ea typeface="+mn-ea"/>
                <a:cs typeface="Arial" panose="020B0604020202020204" pitchFamily="34" charset="0"/>
              </a:rPr>
              <a:t>3.2</a:t>
            </a:r>
            <a:r>
              <a:rPr lang="en-US" altLang="zh-CN" sz="2800" noProof="1" dirty="0" smtClean="0">
                <a:solidFill>
                  <a:schemeClr val="bg1"/>
                </a:solidFill>
                <a:effectLst>
                  <a:outerShdw blurRad="38100" dist="38100" dir="2700000" algn="tl">
                    <a:srgbClr val="000000">
                      <a:alpha val="43137"/>
                    </a:srgbClr>
                  </a:outerShdw>
                </a:effectLst>
                <a:latin typeface="+mj-lt"/>
                <a:ea typeface="+mn-ea"/>
                <a:cs typeface="Arial" panose="020B0604020202020204" pitchFamily="34" charset="0"/>
              </a:rPr>
              <a:t>StarUML</a:t>
            </a:r>
            <a:r>
              <a:rPr lang="zh-CN" altLang="en-US" sz="2800" noProof="1" dirty="0" smtClean="0">
                <a:solidFill>
                  <a:schemeClr val="bg1"/>
                </a:solidFill>
                <a:effectLst>
                  <a:outerShdw blurRad="38100" dist="38100" dir="2700000" algn="tl">
                    <a:srgbClr val="000000">
                      <a:alpha val="43137"/>
                    </a:srgbClr>
                  </a:outerShdw>
                </a:effectLst>
                <a:latin typeface="+mj-lt"/>
                <a:ea typeface="+mn-ea"/>
                <a:cs typeface="Arial" panose="020B0604020202020204" pitchFamily="34" charset="0"/>
              </a:rPr>
              <a:t>的安装和配置</a:t>
            </a:r>
            <a:endParaRPr lang="zh-CN" altLang="en-US" sz="2800" noProof="1" dirty="0" smtClean="0">
              <a:solidFill>
                <a:schemeClr val="bg1"/>
              </a:solidFill>
              <a:effectLst>
                <a:outerShdw blurRad="38100" dist="38100" dir="2700000" algn="tl">
                  <a:srgbClr val="000000">
                    <a:alpha val="43137"/>
                  </a:srgbClr>
                </a:outerShdw>
              </a:effectLst>
              <a:latin typeface="+mj-lt"/>
              <a:ea typeface="+mn-ea"/>
              <a:cs typeface="Arial" panose="020B0604020202020204" pitchFamily="34" charset="0"/>
            </a:endParaRPr>
          </a:p>
        </p:txBody>
      </p:sp>
      <p:sp>
        <p:nvSpPr>
          <p:cNvPr id="3076" name="文本框 7"/>
          <p:cNvSpPr txBox="1"/>
          <p:nvPr/>
        </p:nvSpPr>
        <p:spPr>
          <a:xfrm>
            <a:off x="4819650" y="3487738"/>
            <a:ext cx="6318250" cy="275590"/>
          </a:xfrm>
          <a:prstGeom prst="rect">
            <a:avLst/>
          </a:prstGeom>
          <a:noFill/>
          <a:ln w="9525">
            <a:noFill/>
          </a:ln>
        </p:spPr>
        <p:txBody>
          <a:bodyPr wrap="square" anchor="t">
            <a:spAutoFit/>
          </a:bodyPr>
          <a:p>
            <a:r>
              <a:rPr lang="zh-CN" altLang="en-US" sz="1200" dirty="0">
                <a:latin typeface="等线" panose="02010600030101010101" charset="-122"/>
                <a:ea typeface="等线" panose="02010600030101010101" charset="-122"/>
              </a:rPr>
              <a:t>安装和配置</a:t>
            </a:r>
            <a:r>
              <a:rPr lang="en-US" altLang="zh-CN" sz="1200" dirty="0">
                <a:latin typeface="等线" panose="02010600030101010101" charset="-122"/>
                <a:ea typeface="等线" panose="02010600030101010101" charset="-122"/>
              </a:rPr>
              <a:t>StarUML5.0.2</a:t>
            </a:r>
            <a:r>
              <a:rPr lang="zh-CN" altLang="en-US" sz="1200" dirty="0">
                <a:latin typeface="等线" panose="02010600030101010101" charset="-122"/>
                <a:ea typeface="等线" panose="02010600030101010101" charset="-122"/>
              </a:rPr>
              <a:t>版本</a:t>
            </a:r>
            <a:endParaRPr lang="zh-CN" altLang="en-US" sz="1200" dirty="0">
              <a:latin typeface="等线" panose="02010600030101010101" charset="-122"/>
              <a:ea typeface="等线" panose="02010600030101010101" charset="-122"/>
            </a:endParaRPr>
          </a:p>
        </p:txBody>
      </p:sp>
      <p:sp>
        <p:nvSpPr>
          <p:cNvPr id="3077" name="矩形 1"/>
          <p:cNvSpPr/>
          <p:nvPr/>
        </p:nvSpPr>
        <p:spPr>
          <a:xfrm>
            <a:off x="4819650" y="3040063"/>
            <a:ext cx="690563" cy="398462"/>
          </a:xfrm>
          <a:prstGeom prst="rect">
            <a:avLst/>
          </a:prstGeom>
          <a:noFill/>
          <a:ln w="9525">
            <a:noFill/>
          </a:ln>
        </p:spPr>
        <p:txBody>
          <a:bodyPr wrap="none" anchor="t">
            <a:spAutoFit/>
          </a:bodyPr>
          <a:p>
            <a:r>
              <a:rPr lang="zh-CN" altLang="zh-CN" sz="2000" b="1" dirty="0">
                <a:latin typeface="等线" panose="02010600030101010101" charset="-122"/>
                <a:ea typeface="等线" panose="02010600030101010101" charset="-122"/>
              </a:rPr>
              <a:t>简述</a:t>
            </a:r>
            <a:endParaRPr lang="zh-CN" altLang="zh-CN" sz="2000" b="1" dirty="0">
              <a:latin typeface="等线" panose="02010600030101010101" charset="-122"/>
              <a:ea typeface="等线" panose="0201060003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34435" y="3514494"/>
            <a:ext cx="938530" cy="768350"/>
          </a:xfrm>
          <a:prstGeom prst="rect">
            <a:avLst/>
          </a:prstGeom>
          <a:noFill/>
        </p:spPr>
        <p:txBody>
          <a:bodyPr wrap="none" rtlCol="0">
            <a:spAutoFit/>
          </a:bodyPr>
          <a:lstStyle/>
          <a:p>
            <a:pPr algn="ctr"/>
            <a:r>
              <a:rPr lang="en-US" altLang="zh-CN" sz="4400" b="1" dirty="0" smtClean="0">
                <a:solidFill>
                  <a:schemeClr val="bg1"/>
                </a:solidFill>
              </a:rPr>
              <a:t>3.1</a:t>
            </a:r>
            <a:endParaRPr lang="zh-CN" altLang="en-US" sz="4400" b="1" dirty="0">
              <a:solidFill>
                <a:schemeClr val="bg1"/>
              </a:solidFill>
            </a:endParaRPr>
          </a:p>
        </p:txBody>
      </p:sp>
      <p:sp>
        <p:nvSpPr>
          <p:cNvPr id="6" name="文本框 5"/>
          <p:cNvSpPr txBox="1"/>
          <p:nvPr/>
        </p:nvSpPr>
        <p:spPr>
          <a:xfrm>
            <a:off x="1901144" y="4487314"/>
            <a:ext cx="1605280" cy="953135"/>
          </a:xfrm>
          <a:prstGeom prst="rect">
            <a:avLst/>
          </a:prstGeom>
          <a:noFill/>
        </p:spPr>
        <p:txBody>
          <a:bodyPr wrap="none" rtlCol="0">
            <a:spAutoFit/>
          </a:bodyPr>
          <a:lstStyle/>
          <a:p>
            <a:pPr algn="ctr"/>
            <a:r>
              <a:rPr lang="zh-CN" sz="2800" dirty="0" smtClean="0">
                <a:latin typeface="+mj-lt"/>
              </a:rPr>
              <a:t>常用</a:t>
            </a:r>
            <a:r>
              <a:rPr lang="en-US" altLang="zh-CN" sz="2800" dirty="0" smtClean="0">
                <a:latin typeface="+mj-lt"/>
              </a:rPr>
              <a:t>UML</a:t>
            </a:r>
            <a:endParaRPr lang="en-US" altLang="zh-CN" sz="2800" dirty="0" smtClean="0">
              <a:latin typeface="+mj-lt"/>
            </a:endParaRPr>
          </a:p>
          <a:p>
            <a:pPr algn="ctr"/>
            <a:r>
              <a:rPr lang="zh-CN" altLang="en-US" sz="2800" dirty="0" smtClean="0">
                <a:latin typeface="+mj-lt"/>
              </a:rPr>
              <a:t>建模工具</a:t>
            </a:r>
            <a:endParaRPr lang="zh-CN" altLang="en-US" sz="2800" dirty="0" smtClean="0">
              <a:latin typeface="+mj-lt"/>
            </a:endParaRPr>
          </a:p>
        </p:txBody>
      </p:sp>
      <p:sp>
        <p:nvSpPr>
          <p:cNvPr id="11" name="文本框 10"/>
          <p:cNvSpPr txBox="1"/>
          <p:nvPr/>
        </p:nvSpPr>
        <p:spPr>
          <a:xfrm>
            <a:off x="3992008" y="4487629"/>
            <a:ext cx="1960880" cy="953135"/>
          </a:xfrm>
          <a:prstGeom prst="rect">
            <a:avLst/>
          </a:prstGeom>
          <a:noFill/>
        </p:spPr>
        <p:txBody>
          <a:bodyPr wrap="none" rtlCol="0">
            <a:spAutoFit/>
          </a:bodyPr>
          <a:lstStyle/>
          <a:p>
            <a:pPr algn="ctr"/>
            <a:r>
              <a:rPr lang="en-US" sz="2800" dirty="0" smtClean="0">
                <a:latin typeface="+mj-lt"/>
              </a:rPr>
              <a:t>StarUML</a:t>
            </a:r>
            <a:endParaRPr lang="en-US" sz="2800" dirty="0" smtClean="0">
              <a:latin typeface="+mj-lt"/>
            </a:endParaRPr>
          </a:p>
          <a:p>
            <a:pPr algn="ctr"/>
            <a:r>
              <a:rPr lang="zh-CN" altLang="en-US" sz="2800" dirty="0">
                <a:latin typeface="+mj-lt"/>
              </a:rPr>
              <a:t>安装与配置</a:t>
            </a:r>
            <a:endParaRPr lang="zh-CN" altLang="en-US" sz="2800" dirty="0">
              <a:latin typeface="+mj-lt"/>
            </a:endParaRPr>
          </a:p>
        </p:txBody>
      </p:sp>
      <p:sp>
        <p:nvSpPr>
          <p:cNvPr id="16" name="文本框 15"/>
          <p:cNvSpPr txBox="1"/>
          <p:nvPr/>
        </p:nvSpPr>
        <p:spPr>
          <a:xfrm>
            <a:off x="6232755" y="4487676"/>
            <a:ext cx="2158365" cy="953135"/>
          </a:xfrm>
          <a:prstGeom prst="rect">
            <a:avLst/>
          </a:prstGeom>
          <a:noFill/>
        </p:spPr>
        <p:txBody>
          <a:bodyPr wrap="none" rtlCol="0">
            <a:spAutoFit/>
          </a:bodyPr>
          <a:lstStyle/>
          <a:p>
            <a:pPr algn="ctr"/>
            <a:r>
              <a:rPr lang="zh-CN" altLang="en-US" sz="2800" dirty="0" smtClean="0">
                <a:latin typeface="+mj-lt"/>
              </a:rPr>
              <a:t>使用</a:t>
            </a:r>
            <a:r>
              <a:rPr lang="en-US" altLang="zh-CN" sz="2800" dirty="0" smtClean="0">
                <a:latin typeface="+mj-lt"/>
              </a:rPr>
              <a:t>StarUML</a:t>
            </a:r>
            <a:endParaRPr lang="en-US" altLang="zh-CN" sz="2800" dirty="0" smtClean="0">
              <a:latin typeface="+mj-lt"/>
            </a:endParaRPr>
          </a:p>
          <a:p>
            <a:pPr algn="ctr"/>
            <a:r>
              <a:rPr lang="zh-CN" altLang="en-US" sz="2800" dirty="0" smtClean="0">
                <a:latin typeface="+mj-lt"/>
              </a:rPr>
              <a:t>建模</a:t>
            </a:r>
            <a:endParaRPr lang="zh-CN" altLang="en-US" sz="2800" dirty="0" smtClean="0">
              <a:latin typeface="+mj-lt"/>
            </a:endParaRPr>
          </a:p>
        </p:txBody>
      </p:sp>
      <p:sp>
        <p:nvSpPr>
          <p:cNvPr id="21" name="文本框 20"/>
          <p:cNvSpPr txBox="1"/>
          <p:nvPr/>
        </p:nvSpPr>
        <p:spPr>
          <a:xfrm>
            <a:off x="8765711" y="4487361"/>
            <a:ext cx="1605280" cy="521970"/>
          </a:xfrm>
          <a:prstGeom prst="rect">
            <a:avLst/>
          </a:prstGeom>
          <a:noFill/>
        </p:spPr>
        <p:txBody>
          <a:bodyPr wrap="none" rtlCol="0">
            <a:spAutoFit/>
          </a:bodyPr>
          <a:lstStyle/>
          <a:p>
            <a:pPr algn="ctr"/>
            <a:r>
              <a:rPr lang="zh-CN" sz="2800" dirty="0" smtClean="0">
                <a:latin typeface="+mj-lt"/>
              </a:rPr>
              <a:t>双向工程</a:t>
            </a:r>
            <a:endParaRPr lang="zh-CN" sz="2800" dirty="0" smtClean="0">
              <a:latin typeface="+mj-lt"/>
            </a:endParaRP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17722" y="1467321"/>
            <a:ext cx="3955467" cy="847938"/>
          </a:xfrm>
          <a:prstGeom prst="rect">
            <a:avLst/>
          </a:prstGeom>
          <a:noFill/>
        </p:spPr>
        <p:txBody>
          <a:bodyPr wrap="square" rtlCol="0">
            <a:noAutofit/>
          </a:bodyPr>
          <a:lstStyle/>
          <a:p>
            <a:pPr algn="ctr"/>
            <a:r>
              <a:rPr lang="en-US" altLang="zh-CN" sz="4800" dirty="0">
                <a:solidFill>
                  <a:schemeClr val="bg1"/>
                </a:solidFill>
                <a:effectLst>
                  <a:outerShdw blurRad="38100" dist="38100" dir="2700000" algn="tl">
                    <a:srgbClr val="000000">
                      <a:alpha val="43137"/>
                    </a:srgbClr>
                  </a:outerShdw>
                </a:effectLst>
                <a:latin typeface="+mj-lt"/>
                <a:cs typeface="Arial" panose="020B0604020202020204" pitchFamily="34" charset="0"/>
              </a:rPr>
              <a:t>Contents</a:t>
            </a:r>
            <a:endParaRPr lang="en-US" altLang="zh-CN" sz="48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9" name="椭圆 8"/>
          <p:cNvSpPr/>
          <p:nvPr/>
        </p:nvSpPr>
        <p:spPr>
          <a:xfrm>
            <a:off x="4495929"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02914" y="3533229"/>
            <a:ext cx="938530" cy="768350"/>
          </a:xfrm>
          <a:prstGeom prst="rect">
            <a:avLst/>
          </a:prstGeom>
          <a:noFill/>
        </p:spPr>
        <p:txBody>
          <a:bodyPr wrap="none" rtlCol="0">
            <a:spAutoFit/>
          </a:bodyPr>
          <a:lstStyle/>
          <a:p>
            <a:pPr algn="ctr"/>
            <a:r>
              <a:rPr lang="en-US" sz="4400" b="1" dirty="0" smtClean="0">
                <a:solidFill>
                  <a:schemeClr val="bg1"/>
                </a:solidFill>
              </a:rPr>
              <a:t>3.2</a:t>
            </a:r>
            <a:endParaRPr lang="en-US" sz="4400" b="1" dirty="0">
              <a:solidFill>
                <a:schemeClr val="bg1"/>
              </a:solidFill>
            </a:endParaRPr>
          </a:p>
        </p:txBody>
      </p:sp>
      <p:sp>
        <p:nvSpPr>
          <p:cNvPr id="33" name="椭圆 32"/>
          <p:cNvSpPr/>
          <p:nvPr/>
        </p:nvSpPr>
        <p:spPr>
          <a:xfrm>
            <a:off x="5203969"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75579"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753741" y="3533229"/>
            <a:ext cx="938530" cy="768350"/>
          </a:xfrm>
          <a:prstGeom prst="rect">
            <a:avLst/>
          </a:prstGeom>
          <a:noFill/>
        </p:spPr>
        <p:txBody>
          <a:bodyPr wrap="none" rtlCol="0">
            <a:spAutoFit/>
          </a:bodyPr>
          <a:lstStyle/>
          <a:p>
            <a:pPr algn="ctr"/>
            <a:r>
              <a:rPr lang="en-US" sz="4400" b="1" dirty="0" smtClean="0">
                <a:solidFill>
                  <a:schemeClr val="bg1"/>
                </a:solidFill>
              </a:rPr>
              <a:t>3.3</a:t>
            </a:r>
            <a:endParaRPr lang="en-US" sz="4400" b="1" dirty="0">
              <a:solidFill>
                <a:schemeClr val="bg1"/>
              </a:solidFill>
            </a:endParaRPr>
          </a:p>
        </p:txBody>
      </p:sp>
      <p:sp>
        <p:nvSpPr>
          <p:cNvPr id="34" name="椭圆 33"/>
          <p:cNvSpPr/>
          <p:nvPr/>
        </p:nvSpPr>
        <p:spPr>
          <a:xfrm>
            <a:off x="7516801"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055229" y="3416616"/>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062214" y="3508145"/>
            <a:ext cx="938530" cy="768350"/>
          </a:xfrm>
          <a:prstGeom prst="rect">
            <a:avLst/>
          </a:prstGeom>
          <a:noFill/>
        </p:spPr>
        <p:txBody>
          <a:bodyPr wrap="none" rtlCol="0">
            <a:spAutoFit/>
          </a:bodyPr>
          <a:lstStyle/>
          <a:p>
            <a:pPr algn="ctr"/>
            <a:r>
              <a:rPr lang="en-US" sz="4400" b="1" dirty="0" smtClean="0">
                <a:solidFill>
                  <a:schemeClr val="bg1"/>
                </a:solidFill>
              </a:rPr>
              <a:t>3.4</a:t>
            </a:r>
            <a:endParaRPr lang="en-US" sz="4400" b="1" dirty="0">
              <a:solidFill>
                <a:schemeClr val="bg1"/>
              </a:solidFill>
            </a:endParaRPr>
          </a:p>
        </p:txBody>
      </p:sp>
      <p:sp>
        <p:nvSpPr>
          <p:cNvPr id="35" name="椭圆 34"/>
          <p:cNvSpPr/>
          <p:nvPr/>
        </p:nvSpPr>
        <p:spPr>
          <a:xfrm>
            <a:off x="9770535"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trike="noStrike" noProof="1" dirty="0"/>
              <a:t>网上下载</a:t>
            </a:r>
            <a:r>
              <a:rPr lang="en-US" altLang="zh-CN" strike="noStrike" noProof="1" dirty="0"/>
              <a:t>StarUML</a:t>
            </a:r>
            <a:r>
              <a:rPr lang="zh-CN" altLang="en-US" strike="noStrike" noProof="1" dirty="0"/>
              <a:t>安装包</a:t>
            </a:r>
            <a:endParaRPr lang="zh-CN" altLang="en-US" strike="noStrike" noProof="1" dirty="0"/>
          </a:p>
        </p:txBody>
      </p:sp>
      <p:sp>
        <p:nvSpPr>
          <p:cNvPr id="6" name="矩形 5"/>
          <p:cNvSpPr/>
          <p:nvPr/>
        </p:nvSpPr>
        <p:spPr>
          <a:xfrm>
            <a:off x="4314508"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trike="noStrike" noProof="1" dirty="0"/>
              <a:t>接受协议</a:t>
            </a:r>
            <a:endParaRPr lang="zh-CN" altLang="en-US" strike="noStrike" noProof="1" dirty="0"/>
          </a:p>
        </p:txBody>
      </p:sp>
      <p:sp>
        <p:nvSpPr>
          <p:cNvPr id="7" name="矩形 6"/>
          <p:cNvSpPr/>
          <p:nvPr/>
        </p:nvSpPr>
        <p:spPr>
          <a:xfrm>
            <a:off x="8225155"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选择路径</a:t>
            </a:r>
            <a:endParaRPr lang="zh-CN" strike="noStrike" noProof="1" dirty="0"/>
          </a:p>
        </p:txBody>
      </p:sp>
      <p:sp>
        <p:nvSpPr>
          <p:cNvPr id="5124" name="矩形 7"/>
          <p:cNvSpPr/>
          <p:nvPr/>
        </p:nvSpPr>
        <p:spPr>
          <a:xfrm>
            <a:off x="514350" y="4592638"/>
            <a:ext cx="3562350" cy="953135"/>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网址https://staruml.en.softonic.com/</a:t>
            </a:r>
            <a:endParaRPr lang="zh-CN" altLang="en-US"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点击</a:t>
            </a:r>
            <a:r>
              <a:rPr lang="en-US" altLang="zh-CN" sz="1400" dirty="0">
                <a:solidFill>
                  <a:srgbClr val="4D402B"/>
                </a:solidFill>
                <a:latin typeface="等线" panose="02010600030101010101" charset="-122"/>
                <a:ea typeface="等线" panose="02010600030101010101" charset="-122"/>
              </a:rPr>
              <a:t>download</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下载</a:t>
            </a:r>
            <a:endParaRPr lang="zh-CN" altLang="en-US"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latin typeface="等线" panose="02010600030101010101" charset="-122"/>
                <a:ea typeface="等线" panose="02010600030101010101" charset="-122"/>
              </a:rPr>
              <a:t>打开安装包</a:t>
            </a:r>
            <a:endParaRPr lang="zh-CN" altLang="en-US" sz="1400" dirty="0">
              <a:latin typeface="等线" panose="02010600030101010101" charset="-122"/>
              <a:ea typeface="等线" panose="02010600030101010101" charset="-122"/>
            </a:endParaRPr>
          </a:p>
        </p:txBody>
      </p:sp>
      <p:sp>
        <p:nvSpPr>
          <p:cNvPr id="5125" name="矩形 8"/>
          <p:cNvSpPr/>
          <p:nvPr/>
        </p:nvSpPr>
        <p:spPr>
          <a:xfrm>
            <a:off x="4314825" y="4592638"/>
            <a:ext cx="3562350" cy="737235"/>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选择接受</a:t>
            </a:r>
            <a:endParaRPr lang="zh-CN" altLang="en-US"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点击</a:t>
            </a:r>
            <a:r>
              <a:rPr lang="en-US" altLang="zh-CN" sz="1400" dirty="0">
                <a:solidFill>
                  <a:srgbClr val="4D402B"/>
                </a:solidFill>
                <a:latin typeface="等线" panose="02010600030101010101" charset="-122"/>
                <a:ea typeface="等线" panose="02010600030101010101" charset="-122"/>
              </a:rPr>
              <a:t>Next</a:t>
            </a:r>
            <a:endParaRPr lang="en-US" altLang="zh-CN" sz="1400" dirty="0">
              <a:solidFill>
                <a:srgbClr val="4D402B"/>
              </a:solidFill>
              <a:latin typeface="等线" panose="02010600030101010101" charset="-122"/>
              <a:ea typeface="等线" panose="02010600030101010101" charset="-122"/>
            </a:endParaRPr>
          </a:p>
          <a:p>
            <a:pPr>
              <a:buClr>
                <a:srgbClr val="48A2A0"/>
              </a:buClr>
              <a:buFont typeface="Wingdings" panose="05000000000000000000" pitchFamily="2" charset="2"/>
            </a:pPr>
            <a:endParaRPr lang="zh-CN" altLang="en-US" sz="1400" dirty="0">
              <a:solidFill>
                <a:srgbClr val="4D402B"/>
              </a:solidFill>
              <a:latin typeface="等线" panose="02010600030101010101" charset="-122"/>
              <a:ea typeface="等线" panose="02010600030101010101" charset="-122"/>
            </a:endParaRPr>
          </a:p>
        </p:txBody>
      </p:sp>
      <p:sp>
        <p:nvSpPr>
          <p:cNvPr id="10" name="矩形 9"/>
          <p:cNvSpPr/>
          <p:nvPr/>
        </p:nvSpPr>
        <p:spPr>
          <a:xfrm>
            <a:off x="8115300" y="4592638"/>
            <a:ext cx="3562350" cy="953135"/>
          </a:xfrm>
          <a:prstGeom prst="rect">
            <a:avLst/>
          </a:prstGeom>
        </p:spPr>
        <p:txBody>
          <a:bodyPr wrap="square">
            <a:spAutoFit/>
          </a:bodyPr>
          <a:lstStyle/>
          <a:p>
            <a:pPr marL="285750" indent="-285750" fontAlgn="auto">
              <a:buClr>
                <a:srgbClr val="48A2A0"/>
              </a:buClr>
              <a:buFont typeface="Wingdings" panose="05000000000000000000" pitchFamily="2" charset="2"/>
              <a:buChar char="l"/>
            </a:pPr>
            <a:r>
              <a:rPr lang="zh-CN" altLang="en-US" sz="1400" strike="noStrike" noProof="1" dirty="0">
                <a:solidFill>
                  <a:srgbClr val="4D402B"/>
                </a:solidFill>
                <a:latin typeface="+mn-lt"/>
                <a:ea typeface="+mn-ea"/>
                <a:cs typeface="+mn-cs"/>
              </a:rPr>
              <a:t>对话框中的界面为默认路径，如需修改需点击</a:t>
            </a:r>
            <a:r>
              <a:rPr lang="en-US" altLang="zh-CN" sz="1400" strike="noStrike" noProof="1" dirty="0">
                <a:solidFill>
                  <a:srgbClr val="4D402B"/>
                </a:solidFill>
                <a:latin typeface="+mn-lt"/>
                <a:ea typeface="+mn-ea"/>
                <a:cs typeface="+mn-cs"/>
              </a:rPr>
              <a:t>browse</a:t>
            </a:r>
            <a:endParaRPr lang="en-US" altLang="zh-CN" sz="1400" strike="noStrike" noProof="1" dirty="0">
              <a:solidFill>
                <a:srgbClr val="4D402B"/>
              </a:solidFill>
              <a:latin typeface="+mn-lt"/>
              <a:ea typeface="+mn-ea"/>
              <a:cs typeface="+mn-cs"/>
            </a:endParaRPr>
          </a:p>
          <a:p>
            <a:pPr indent="0" fontAlgn="auto">
              <a:buClr>
                <a:srgbClr val="48A2A0"/>
              </a:buClr>
              <a:buFont typeface="Wingdings" panose="05000000000000000000" pitchFamily="2" charset="2"/>
              <a:buNone/>
            </a:pPr>
            <a:endParaRPr lang="en-US" altLang="zh-CN" sz="1400" strike="noStrike" noProof="1" dirty="0">
              <a:solidFill>
                <a:srgbClr val="4D402B"/>
              </a:solidFill>
            </a:endParaRPr>
          </a:p>
          <a:p>
            <a:pPr indent="0" fontAlgn="auto">
              <a:buClr>
                <a:srgbClr val="48A2A0"/>
              </a:buClr>
              <a:buFont typeface="Wingdings" panose="05000000000000000000" pitchFamily="2" charset="2"/>
              <a:buNone/>
            </a:pPr>
            <a:endParaRPr lang="zh-CN" altLang="en-US" sz="1400" strike="noStrike" noProof="1" dirty="0">
              <a:solidFill>
                <a:srgbClr val="4D402B"/>
              </a:solidFill>
            </a:endParaRP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129" name="矩形 14"/>
          <p:cNvSpPr/>
          <p:nvPr/>
        </p:nvSpPr>
        <p:spPr>
          <a:xfrm>
            <a:off x="1344613" y="447675"/>
            <a:ext cx="2193925" cy="398780"/>
          </a:xfrm>
          <a:prstGeom prst="rect">
            <a:avLst/>
          </a:prstGeom>
          <a:noFill/>
          <a:ln w="9525">
            <a:noFill/>
          </a:ln>
        </p:spPr>
        <p:txBody>
          <a:bodyPr wrap="none" anchor="t">
            <a:spAutoFit/>
          </a:bodyPr>
          <a:p>
            <a:r>
              <a:rPr lang="en-US" altLang="zh-CN" sz="2000" b="1" dirty="0">
                <a:solidFill>
                  <a:srgbClr val="404040"/>
                </a:solidFill>
                <a:latin typeface="等线" panose="02010600030101010101" charset="-122"/>
                <a:ea typeface="等线" panose="02010600030101010101" charset="-122"/>
              </a:rPr>
              <a:t>StarUML</a:t>
            </a:r>
            <a:r>
              <a:rPr lang="zh-CN" altLang="en-US" sz="2000" b="1" dirty="0">
                <a:solidFill>
                  <a:srgbClr val="404040"/>
                </a:solidFill>
                <a:latin typeface="等线" panose="02010600030101010101" charset="-122"/>
                <a:ea typeface="等线" panose="02010600030101010101" charset="-122"/>
              </a:rPr>
              <a:t>安装</a:t>
            </a:r>
            <a:r>
              <a:rPr lang="zh-CN" altLang="zh-CN" sz="2000" b="1" dirty="0">
                <a:solidFill>
                  <a:srgbClr val="404040"/>
                </a:solidFill>
                <a:latin typeface="等线" panose="02010600030101010101" charset="-122"/>
                <a:ea typeface="等线" panose="02010600030101010101" charset="-122"/>
              </a:rPr>
              <a:t>示例</a:t>
            </a:r>
            <a:endParaRPr lang="zh-CN" altLang="zh-CN" sz="2000" b="1" dirty="0">
              <a:solidFill>
                <a:srgbClr val="404040"/>
              </a:solidFill>
              <a:latin typeface="等线" panose="02010600030101010101" charset="-122"/>
              <a:ea typeface="等线" panose="02010600030101010101" charset="-122"/>
            </a:endParaRPr>
          </a:p>
        </p:txBody>
      </p:sp>
      <p:pic>
        <p:nvPicPr>
          <p:cNvPr id="2" name="图片 1"/>
          <p:cNvPicPr>
            <a:picLocks noChangeAspect="1"/>
          </p:cNvPicPr>
          <p:nvPr/>
        </p:nvPicPr>
        <p:blipFill>
          <a:blip r:embed="rId1"/>
          <a:stretch>
            <a:fillRect/>
          </a:stretch>
        </p:blipFill>
        <p:spPr>
          <a:xfrm>
            <a:off x="404495" y="1254125"/>
            <a:ext cx="3134360" cy="2422525"/>
          </a:xfrm>
          <a:prstGeom prst="rect">
            <a:avLst/>
          </a:prstGeom>
        </p:spPr>
      </p:pic>
      <p:pic>
        <p:nvPicPr>
          <p:cNvPr id="3" name="图片 2"/>
          <p:cNvPicPr>
            <a:picLocks noChangeAspect="1"/>
          </p:cNvPicPr>
          <p:nvPr/>
        </p:nvPicPr>
        <p:blipFill>
          <a:blip r:embed="rId2"/>
          <a:stretch>
            <a:fillRect/>
          </a:stretch>
        </p:blipFill>
        <p:spPr>
          <a:xfrm>
            <a:off x="4314825" y="1285875"/>
            <a:ext cx="3104515" cy="2390775"/>
          </a:xfrm>
          <a:prstGeom prst="rect">
            <a:avLst/>
          </a:prstGeom>
        </p:spPr>
      </p:pic>
      <p:pic>
        <p:nvPicPr>
          <p:cNvPr id="4" name="图片 3"/>
          <p:cNvPicPr>
            <a:picLocks noChangeAspect="1"/>
          </p:cNvPicPr>
          <p:nvPr/>
        </p:nvPicPr>
        <p:blipFill>
          <a:blip r:embed="rId3"/>
          <a:stretch>
            <a:fillRect/>
          </a:stretch>
        </p:blipFill>
        <p:spPr>
          <a:xfrm>
            <a:off x="8115300" y="1267460"/>
            <a:ext cx="3322955" cy="24282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选择文件夹</a:t>
            </a:r>
            <a:endParaRPr lang="zh-CN" strike="noStrike" noProof="1" dirty="0"/>
          </a:p>
        </p:txBody>
      </p:sp>
      <p:sp>
        <p:nvSpPr>
          <p:cNvPr id="6" name="矩形 5"/>
          <p:cNvSpPr/>
          <p:nvPr/>
        </p:nvSpPr>
        <p:spPr>
          <a:xfrm>
            <a:off x="4256088"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选择创建快捷方式</a:t>
            </a:r>
            <a:endParaRPr lang="zh-CN" strike="noStrike" noProof="1" dirty="0"/>
          </a:p>
        </p:txBody>
      </p:sp>
      <p:sp>
        <p:nvSpPr>
          <p:cNvPr id="7" name="矩形 6"/>
          <p:cNvSpPr/>
          <p:nvPr/>
        </p:nvSpPr>
        <p:spPr>
          <a:xfrm>
            <a:off x="8054975"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成功安装</a:t>
            </a:r>
            <a:endParaRPr lang="zh-CN" strike="noStrike" noProof="1" dirty="0"/>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153" name="矩形 14"/>
          <p:cNvSpPr/>
          <p:nvPr/>
        </p:nvSpPr>
        <p:spPr>
          <a:xfrm>
            <a:off x="1344613" y="447675"/>
            <a:ext cx="2193925" cy="398780"/>
          </a:xfrm>
          <a:prstGeom prst="rect">
            <a:avLst/>
          </a:prstGeom>
          <a:noFill/>
          <a:ln w="9525">
            <a:noFill/>
          </a:ln>
        </p:spPr>
        <p:txBody>
          <a:bodyPr wrap="none" anchor="t">
            <a:spAutoFit/>
          </a:bodyPr>
          <a:p>
            <a:r>
              <a:rPr lang="en-US" altLang="zh-CN" sz="2000" b="1" dirty="0">
                <a:solidFill>
                  <a:srgbClr val="404040"/>
                </a:solidFill>
                <a:latin typeface="等线" panose="02010600030101010101" charset="-122"/>
                <a:ea typeface="等线" panose="02010600030101010101" charset="-122"/>
              </a:rPr>
              <a:t>StarUML</a:t>
            </a:r>
            <a:r>
              <a:rPr lang="zh-CN" altLang="en-US" sz="2000" b="1" dirty="0">
                <a:solidFill>
                  <a:srgbClr val="404040"/>
                </a:solidFill>
                <a:latin typeface="等线" panose="02010600030101010101" charset="-122"/>
                <a:ea typeface="等线" panose="02010600030101010101" charset="-122"/>
              </a:rPr>
              <a:t>安装</a:t>
            </a:r>
            <a:r>
              <a:rPr lang="zh-CN" altLang="zh-CN" sz="2000" b="1" dirty="0">
                <a:solidFill>
                  <a:srgbClr val="404040"/>
                </a:solidFill>
                <a:latin typeface="等线" panose="02010600030101010101" charset="-122"/>
                <a:ea typeface="等线" panose="02010600030101010101" charset="-122"/>
              </a:rPr>
              <a:t>示例</a:t>
            </a:r>
            <a:endParaRPr lang="zh-CN" altLang="zh-CN" sz="2000" b="1" dirty="0">
              <a:solidFill>
                <a:srgbClr val="404040"/>
              </a:solidFill>
              <a:latin typeface="等线" panose="02010600030101010101" charset="-122"/>
              <a:ea typeface="等线" panose="02010600030101010101" charset="-122"/>
            </a:endParaRPr>
          </a:p>
        </p:txBody>
      </p:sp>
      <p:sp>
        <p:nvSpPr>
          <p:cNvPr id="6154" name="矩形 15"/>
          <p:cNvSpPr/>
          <p:nvPr/>
        </p:nvSpPr>
        <p:spPr>
          <a:xfrm>
            <a:off x="1344613" y="765175"/>
            <a:ext cx="2195512" cy="261938"/>
          </a:xfrm>
          <a:prstGeom prst="rect">
            <a:avLst/>
          </a:prstGeom>
          <a:noFill/>
          <a:ln w="9525">
            <a:noFill/>
          </a:ln>
        </p:spPr>
        <p:txBody>
          <a:bodyPr wrap="none" anchor="t">
            <a:spAutoFit/>
          </a:bodyPr>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2" name="图片 1"/>
          <p:cNvPicPr>
            <a:picLocks noChangeAspect="1"/>
          </p:cNvPicPr>
          <p:nvPr/>
        </p:nvPicPr>
        <p:blipFill>
          <a:blip r:embed="rId1"/>
          <a:stretch>
            <a:fillRect/>
          </a:stretch>
        </p:blipFill>
        <p:spPr>
          <a:xfrm>
            <a:off x="438150" y="1341755"/>
            <a:ext cx="3009900" cy="2334895"/>
          </a:xfrm>
          <a:prstGeom prst="rect">
            <a:avLst/>
          </a:prstGeom>
        </p:spPr>
      </p:pic>
      <p:pic>
        <p:nvPicPr>
          <p:cNvPr id="3" name="图片 2"/>
          <p:cNvPicPr>
            <a:picLocks noChangeAspect="1"/>
          </p:cNvPicPr>
          <p:nvPr/>
        </p:nvPicPr>
        <p:blipFill>
          <a:blip r:embed="rId2"/>
          <a:stretch>
            <a:fillRect/>
          </a:stretch>
        </p:blipFill>
        <p:spPr>
          <a:xfrm>
            <a:off x="4166870" y="1341755"/>
            <a:ext cx="3189605" cy="2310130"/>
          </a:xfrm>
          <a:prstGeom prst="rect">
            <a:avLst/>
          </a:prstGeom>
        </p:spPr>
      </p:pic>
      <p:pic>
        <p:nvPicPr>
          <p:cNvPr id="4" name="图片 3"/>
          <p:cNvPicPr>
            <a:picLocks noChangeAspect="1"/>
          </p:cNvPicPr>
          <p:nvPr/>
        </p:nvPicPr>
        <p:blipFill>
          <a:blip r:embed="rId3"/>
          <a:stretch>
            <a:fillRect/>
          </a:stretch>
        </p:blipFill>
        <p:spPr>
          <a:xfrm>
            <a:off x="8054975" y="1343025"/>
            <a:ext cx="3009265" cy="23336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矩形 7"/>
          <p:cNvSpPr/>
          <p:nvPr/>
        </p:nvSpPr>
        <p:spPr>
          <a:xfrm>
            <a:off x="1642110" y="5221605"/>
            <a:ext cx="7188200" cy="521970"/>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en-US" sz="1400" dirty="0">
                <a:latin typeface="等线" panose="02010600030101010101" charset="-122"/>
                <a:ea typeface="等线" panose="02010600030101010101" charset="-122"/>
              </a:rPr>
              <a:t>打开</a:t>
            </a:r>
            <a:r>
              <a:rPr lang="en-US" altLang="zh-CN" sz="1400" dirty="0">
                <a:latin typeface="等线" panose="02010600030101010101" charset="-122"/>
                <a:ea typeface="等线" panose="02010600030101010101" charset="-122"/>
              </a:rPr>
              <a:t>StarUML</a:t>
            </a:r>
            <a:r>
              <a:rPr lang="zh-CN" altLang="en-US" sz="1400" dirty="0">
                <a:latin typeface="等线" panose="02010600030101010101" charset="-122"/>
                <a:ea typeface="等线" panose="02010600030101010101" charset="-122"/>
              </a:rPr>
              <a:t>设计界面，通过</a:t>
            </a:r>
            <a:r>
              <a:rPr lang="en-US" altLang="zh-CN" sz="1400" dirty="0">
                <a:latin typeface="等线" panose="02010600030101010101" charset="-122"/>
                <a:ea typeface="等线" panose="02010600030101010101" charset="-122"/>
              </a:rPr>
              <a:t>Model/Profile</a:t>
            </a:r>
            <a:r>
              <a:rPr lang="zh-CN" altLang="en-US" sz="1400" dirty="0">
                <a:latin typeface="等线" panose="02010600030101010101" charset="-122"/>
                <a:ea typeface="等线" panose="02010600030101010101" charset="-122"/>
              </a:rPr>
              <a:t>进行设置，设置成功就决定了工程所用的规则和约定，根据语言的关联选择合适的项</a:t>
            </a:r>
            <a:endParaRPr lang="zh-CN" altLang="en-US" sz="1400" dirty="0">
              <a:latin typeface="等线" panose="02010600030101010101" charset="-122"/>
              <a:ea typeface="等线" panose="02010600030101010101" charset="-122"/>
            </a:endParaRP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72" name="矩形 14"/>
          <p:cNvSpPr/>
          <p:nvPr/>
        </p:nvSpPr>
        <p:spPr>
          <a:xfrm>
            <a:off x="1344613" y="447675"/>
            <a:ext cx="2193925" cy="706755"/>
          </a:xfrm>
          <a:prstGeom prst="rect">
            <a:avLst/>
          </a:prstGeom>
          <a:noFill/>
          <a:ln w="9525">
            <a:noFill/>
          </a:ln>
        </p:spPr>
        <p:txBody>
          <a:bodyPr wrap="none" anchor="t">
            <a:spAutoFit/>
          </a:bodyPr>
          <a:p>
            <a:pPr algn="l"/>
            <a:r>
              <a:rPr lang="en-US" altLang="zh-CN" sz="2000" b="1" dirty="0">
                <a:solidFill>
                  <a:srgbClr val="404040"/>
                </a:solidFill>
                <a:latin typeface="等线" panose="02010600030101010101" charset="-122"/>
                <a:ea typeface="等线" panose="02010600030101010101" charset="-122"/>
              </a:rPr>
              <a:t>StarUML</a:t>
            </a:r>
            <a:r>
              <a:rPr lang="zh-CN" altLang="en-US" sz="2000" b="1" dirty="0">
                <a:solidFill>
                  <a:srgbClr val="404040"/>
                </a:solidFill>
                <a:latin typeface="等线" panose="02010600030101010101" charset="-122"/>
                <a:ea typeface="等线" panose="02010600030101010101" charset="-122"/>
              </a:rPr>
              <a:t>配置</a:t>
            </a:r>
            <a:r>
              <a:rPr lang="zh-CN" altLang="zh-CN" sz="2000" b="1" dirty="0">
                <a:solidFill>
                  <a:srgbClr val="404040"/>
                </a:solidFill>
                <a:sym typeface="+mn-ea"/>
              </a:rPr>
              <a:t>示例</a:t>
            </a:r>
            <a:endParaRPr lang="zh-CN" altLang="zh-CN" sz="2000" b="1" dirty="0">
              <a:solidFill>
                <a:srgbClr val="404040"/>
              </a:solidFill>
              <a:latin typeface="等线" panose="02010600030101010101" charset="-122"/>
              <a:ea typeface="等线" panose="02010600030101010101" charset="-122"/>
            </a:endParaRPr>
          </a:p>
          <a:p>
            <a:endParaRPr lang="zh-CN" altLang="en-US" sz="2000" b="1" dirty="0">
              <a:solidFill>
                <a:srgbClr val="404040"/>
              </a:solidFill>
              <a:latin typeface="等线" panose="02010600030101010101" charset="-122"/>
              <a:ea typeface="等线" panose="02010600030101010101" charset="-122"/>
            </a:endParaRPr>
          </a:p>
        </p:txBody>
      </p:sp>
      <p:sp>
        <p:nvSpPr>
          <p:cNvPr id="7173" name="矩形 15"/>
          <p:cNvSpPr/>
          <p:nvPr/>
        </p:nvSpPr>
        <p:spPr>
          <a:xfrm>
            <a:off x="1344613" y="765175"/>
            <a:ext cx="2195512" cy="261938"/>
          </a:xfrm>
          <a:prstGeom prst="rect">
            <a:avLst/>
          </a:prstGeom>
          <a:noFill/>
          <a:ln w="9525">
            <a:noFill/>
          </a:ln>
        </p:spPr>
        <p:txBody>
          <a:bodyPr wrap="none" anchor="t">
            <a:spAutoFit/>
          </a:bodyPr>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2" name="图片 1"/>
          <p:cNvPicPr>
            <a:picLocks noChangeAspect="1"/>
          </p:cNvPicPr>
          <p:nvPr/>
        </p:nvPicPr>
        <p:blipFill>
          <a:blip r:embed="rId1"/>
          <a:stretch>
            <a:fillRect/>
          </a:stretch>
        </p:blipFill>
        <p:spPr>
          <a:xfrm>
            <a:off x="1455420" y="899795"/>
            <a:ext cx="7256145" cy="39001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3.3 </a:t>
            </a:r>
            <a:r>
              <a:rPr lang="zh-CN" altLang="en-US"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使用</a:t>
            </a: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StarUML</a:t>
            </a:r>
            <a:r>
              <a:rPr lang="zh-CN" altLang="en-US"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建模</a:t>
            </a:r>
            <a:endParaRPr lang="zh-CN" altLang="en-US"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8" name="文本框 7"/>
          <p:cNvSpPr txBox="1"/>
          <p:nvPr/>
        </p:nvSpPr>
        <p:spPr>
          <a:xfrm>
            <a:off x="4819992" y="3487622"/>
            <a:ext cx="6318345" cy="460375"/>
          </a:xfrm>
          <a:prstGeom prst="rect">
            <a:avLst/>
          </a:prstGeom>
          <a:noFill/>
        </p:spPr>
        <p:txBody>
          <a:bodyPr wrap="square" rtlCol="0">
            <a:spAutoFit/>
          </a:bodyPr>
          <a:lstStyle/>
          <a:p>
            <a:r>
              <a:rPr lang="en-US" altLang="zh-CN" sz="1200" dirty="0"/>
              <a:t>StarUML</a:t>
            </a:r>
            <a:r>
              <a:rPr lang="zh-CN" altLang="en-US" sz="1200" dirty="0"/>
              <a:t>支持</a:t>
            </a:r>
            <a:r>
              <a:rPr lang="en-US" altLang="zh-CN" sz="1200" dirty="0"/>
              <a:t>UML</a:t>
            </a:r>
            <a:r>
              <a:rPr lang="zh-CN" altLang="en-US" sz="1200" dirty="0"/>
              <a:t>语法规则检验，正反向</a:t>
            </a:r>
            <a:r>
              <a:rPr lang="en-US" altLang="zh-CN" sz="1200" dirty="0"/>
              <a:t>Java</a:t>
            </a:r>
            <a:r>
              <a:rPr lang="zh-CN" altLang="en-US" sz="1200" dirty="0"/>
              <a:t>、</a:t>
            </a:r>
            <a:r>
              <a:rPr lang="en-US" altLang="zh-CN" sz="1200" dirty="0"/>
              <a:t>C++</a:t>
            </a:r>
            <a:r>
              <a:rPr lang="zh-CN" altLang="en-US" sz="1200" dirty="0"/>
              <a:t>、</a:t>
            </a:r>
            <a:r>
              <a:rPr lang="en-US" altLang="zh-CN" sz="1200" dirty="0"/>
              <a:t>C#</a:t>
            </a:r>
            <a:r>
              <a:rPr lang="zh-CN" altLang="en-US" sz="1200" dirty="0"/>
              <a:t>工程，并且支持多种图片格式导出。同时它支持</a:t>
            </a:r>
            <a:r>
              <a:rPr lang="en-US" altLang="zh-CN" sz="1200" dirty="0"/>
              <a:t>23</a:t>
            </a:r>
            <a:r>
              <a:rPr lang="zh-CN" altLang="en-US" sz="1200" dirty="0"/>
              <a:t>种</a:t>
            </a:r>
            <a:r>
              <a:rPr lang="en-US" altLang="zh-CN" sz="1200" dirty="0"/>
              <a:t>GOF</a:t>
            </a:r>
            <a:r>
              <a:rPr lang="zh-CN" altLang="en-US" sz="1200" dirty="0"/>
              <a:t>（</a:t>
            </a:r>
            <a:r>
              <a:rPr lang="en-US" altLang="zh-CN" sz="1200" dirty="0"/>
              <a:t>Gang of Four</a:t>
            </a:r>
            <a:r>
              <a:rPr lang="zh-CN" altLang="en-US" sz="1200" dirty="0"/>
              <a:t>）模式以及三种</a:t>
            </a:r>
            <a:r>
              <a:rPr lang="en-US" altLang="zh-CN" sz="1200" dirty="0"/>
              <a:t>EJB</a:t>
            </a:r>
            <a:r>
              <a:rPr lang="zh-CN" altLang="en-US" sz="1200" dirty="0"/>
              <a:t>（</a:t>
            </a:r>
            <a:r>
              <a:rPr lang="en-US" altLang="zh-CN" sz="1200" dirty="0"/>
              <a:t>Enterprise Java Bean</a:t>
            </a:r>
            <a:r>
              <a:rPr lang="zh-CN" altLang="en-US" sz="1200" dirty="0"/>
              <a:t>）模式。</a:t>
            </a:r>
            <a:endParaRPr lang="zh-CN" altLang="en-US" sz="1200" dirty="0"/>
          </a:p>
        </p:txBody>
      </p:sp>
      <p:sp>
        <p:nvSpPr>
          <p:cNvPr id="2" name="矩形 1"/>
          <p:cNvSpPr/>
          <p:nvPr/>
        </p:nvSpPr>
        <p:spPr>
          <a:xfrm>
            <a:off x="4819993" y="3040204"/>
            <a:ext cx="690880" cy="398780"/>
          </a:xfrm>
          <a:prstGeom prst="rect">
            <a:avLst/>
          </a:prstGeom>
        </p:spPr>
        <p:txBody>
          <a:bodyPr wrap="none">
            <a:spAutoFit/>
          </a:bodyPr>
          <a:lstStyle/>
          <a:p>
            <a:r>
              <a:rPr lang="zh-CN" altLang="en-US" sz="2000" b="1" dirty="0"/>
              <a:t>简述</a:t>
            </a:r>
            <a:endParaRPr lang="en-US" altLang="zh-CN" sz="20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矩形 181"/>
          <p:cNvSpPr/>
          <p:nvPr/>
        </p:nvSpPr>
        <p:spPr>
          <a:xfrm>
            <a:off x="3643565" y="5614434"/>
            <a:ext cx="5683386" cy="521970"/>
          </a:xfrm>
          <a:prstGeom prst="rect">
            <a:avLst/>
          </a:prstGeom>
        </p:spPr>
        <p:txBody>
          <a:bodyPr wrap="square">
            <a:spAutoFit/>
          </a:bodyPr>
          <a:lstStyle/>
          <a:p>
            <a:pPr algn="ctr"/>
            <a:r>
              <a:rPr lang="en-US" sz="1400" dirty="0">
                <a:solidFill>
                  <a:schemeClr val="tx1">
                    <a:lumMod val="75000"/>
                    <a:lumOff val="25000"/>
                  </a:schemeClr>
                </a:solidFill>
                <a:latin typeface="+mj-lt"/>
              </a:rPr>
              <a:t>StarUML</a:t>
            </a:r>
            <a:r>
              <a:rPr lang="zh-CN" altLang="en-US" sz="1400" dirty="0">
                <a:solidFill>
                  <a:schemeClr val="tx1">
                    <a:lumMod val="75000"/>
                    <a:lumOff val="25000"/>
                  </a:schemeClr>
                </a:solidFill>
                <a:latin typeface="+mj-lt"/>
              </a:rPr>
              <a:t>的开发界面主要由工具箱、绘图区、模型资源管理器和属性区等构成。</a:t>
            </a:r>
            <a:endParaRPr lang="zh-CN" altLang="en-US" sz="1400" dirty="0">
              <a:solidFill>
                <a:schemeClr val="tx1">
                  <a:lumMod val="75000"/>
                  <a:lumOff val="25000"/>
                </a:schemeClr>
              </a:solidFill>
              <a:latin typeface="+mj-lt"/>
            </a:endParaRPr>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2554605" cy="398780"/>
          </a:xfrm>
          <a:prstGeom prst="rect">
            <a:avLst/>
          </a:prstGeom>
        </p:spPr>
        <p:txBody>
          <a:bodyPr wrap="none">
            <a:spAutoFit/>
          </a:bodyPr>
          <a:lstStyle/>
          <a:p>
            <a:r>
              <a:rPr lang="en-US" sz="2000" b="1" dirty="0">
                <a:solidFill>
                  <a:schemeClr val="tx1">
                    <a:lumMod val="75000"/>
                    <a:lumOff val="25000"/>
                  </a:schemeClr>
                </a:solidFill>
              </a:rPr>
              <a:t>3.3.1 StarUML</a:t>
            </a:r>
            <a:r>
              <a:rPr lang="zh-CN" altLang="en-US" sz="2000" b="1" dirty="0">
                <a:solidFill>
                  <a:schemeClr val="tx1">
                    <a:lumMod val="75000"/>
                    <a:lumOff val="25000"/>
                  </a:schemeClr>
                </a:solidFill>
              </a:rPr>
              <a:t>主界面</a:t>
            </a:r>
            <a:endParaRPr lang="zh-CN" altLang="en-US" sz="2000" b="1" dirty="0">
              <a:solidFill>
                <a:schemeClr val="tx1">
                  <a:lumMod val="75000"/>
                  <a:lumOff val="25000"/>
                </a:schemeClr>
              </a:solidFill>
            </a:endParaRPr>
          </a:p>
        </p:txBody>
      </p:sp>
      <p:pic>
        <p:nvPicPr>
          <p:cNvPr id="186" name="图片 185" descr="微信截图_20181021085143"/>
          <p:cNvPicPr>
            <a:picLocks noChangeAspect="1"/>
          </p:cNvPicPr>
          <p:nvPr/>
        </p:nvPicPr>
        <p:blipFill>
          <a:blip r:embed="rId1"/>
          <a:stretch>
            <a:fillRect/>
          </a:stretch>
        </p:blipFill>
        <p:spPr>
          <a:xfrm>
            <a:off x="2620645" y="1336040"/>
            <a:ext cx="7729220" cy="418592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1226185" y="1670050"/>
            <a:ext cx="4811395" cy="3610610"/>
            <a:chOff x="9682" y="4004"/>
            <a:chExt cx="7919" cy="4298"/>
          </a:xfrm>
        </p:grpSpPr>
        <p:sp>
          <p:nvSpPr>
            <p:cNvPr id="13" name="矩形 12"/>
            <p:cNvSpPr/>
            <p:nvPr/>
          </p:nvSpPr>
          <p:spPr>
            <a:xfrm>
              <a:off x="9682" y="5962"/>
              <a:ext cx="7918" cy="989"/>
            </a:xfrm>
            <a:prstGeom prst="rect">
              <a:avLst/>
            </a:prstGeom>
          </p:spPr>
          <p:txBody>
            <a:bodyPr wrap="square" tIns="46990">
              <a:spAutoFit/>
            </a:bodyPr>
            <a:lstStyle/>
            <a:p>
              <a:pPr>
                <a:lnSpc>
                  <a:spcPct val="100000"/>
                </a:lnSpc>
              </a:pPr>
              <a:r>
                <a:rPr lang="en-US" altLang="zh-CN" sz="1600" dirty="0">
                  <a:latin typeface="宋体" panose="02010600030101010101" pitchFamily="2" charset="-122"/>
                  <a:ea typeface="宋体" panose="02010600030101010101" pitchFamily="2" charset="-122"/>
                  <a:cs typeface="宋体" panose="02010600030101010101" pitchFamily="2" charset="-122"/>
                </a:rPr>
                <a:t>UML2.0</a:t>
              </a:r>
              <a:r>
                <a:rPr lang="zh-CN" altLang="en-US" sz="1600" dirty="0">
                  <a:latin typeface="宋体" panose="02010600030101010101" pitchFamily="2" charset="-122"/>
                  <a:ea typeface="宋体" panose="02010600030101010101" pitchFamily="2" charset="-122"/>
                  <a:cs typeface="宋体" panose="02010600030101010101" pitchFamily="2" charset="-122"/>
                </a:rPr>
                <a:t>包含</a:t>
              </a:r>
              <a:r>
                <a:rPr lang="en-US" altLang="zh-CN" sz="1600" dirty="0">
                  <a:latin typeface="宋体" panose="02010600030101010101" pitchFamily="2" charset="-122"/>
                  <a:ea typeface="宋体" panose="02010600030101010101" pitchFamily="2" charset="-122"/>
                  <a:cs typeface="宋体" panose="02010600030101010101" pitchFamily="2" charset="-122"/>
                </a:rPr>
                <a:t>13</a:t>
              </a:r>
              <a:r>
                <a:rPr lang="zh-CN" altLang="en-US" sz="1600" dirty="0">
                  <a:latin typeface="宋体" panose="02010600030101010101" pitchFamily="2" charset="-122"/>
                  <a:ea typeface="宋体" panose="02010600030101010101" pitchFamily="2" charset="-122"/>
                  <a:cs typeface="宋体" panose="02010600030101010101" pitchFamily="2" charset="-122"/>
                </a:rPr>
                <a:t>种图：类图、组合结构图、构件图、部署图、对象图、活动图、顺序图、通信图、交互概览图、计时图、用例图和状态机图。</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9683" y="7534"/>
              <a:ext cx="7918" cy="768"/>
            </a:xfrm>
            <a:prstGeom prst="rect">
              <a:avLst/>
            </a:prstGeom>
          </p:spPr>
          <p:txBody>
            <a:bodyPr wrap="square">
              <a:spAutoFit/>
            </a:bodyPr>
            <a:lstStyle/>
            <a:p>
              <a:pPr>
                <a:lnSpc>
                  <a:spcPct val="100000"/>
                </a:lnSpc>
              </a:pPr>
              <a:r>
                <a:rPr lang="zh-CN" altLang="en-US" dirty="0">
                  <a:latin typeface="宋体" panose="02010600030101010101" pitchFamily="2" charset="-122"/>
                  <a:ea typeface="宋体" panose="02010600030101010101" pitchFamily="2" charset="-122"/>
                  <a:cs typeface="宋体" panose="02010600030101010101" pitchFamily="2" charset="-122"/>
                </a:rPr>
                <a:t>在</a:t>
              </a:r>
              <a:r>
                <a:rPr lang="en-US" altLang="zh-CN" dirty="0">
                  <a:latin typeface="宋体" panose="02010600030101010101" pitchFamily="2" charset="-122"/>
                  <a:ea typeface="宋体" panose="02010600030101010101" pitchFamily="2" charset="-122"/>
                  <a:cs typeface="宋体" panose="02010600030101010101" pitchFamily="2" charset="-122"/>
                </a:rPr>
                <a:t>StarUML</a:t>
              </a:r>
              <a:r>
                <a:rPr lang="zh-CN" altLang="en-US" dirty="0">
                  <a:latin typeface="宋体" panose="02010600030101010101" pitchFamily="2" charset="-122"/>
                  <a:ea typeface="宋体" panose="02010600030101010101" pitchFamily="2" charset="-122"/>
                  <a:cs typeface="宋体" panose="02010600030101010101" pitchFamily="2" charset="-122"/>
                </a:rPr>
                <a:t>开发中选择</a:t>
              </a:r>
              <a:r>
                <a:rPr lang="en-US" altLang="zh-CN" dirty="0">
                  <a:latin typeface="宋体" panose="02010600030101010101" pitchFamily="2" charset="-122"/>
                  <a:ea typeface="宋体" panose="02010600030101010101" pitchFamily="2" charset="-122"/>
                  <a:cs typeface="宋体" panose="02010600030101010101" pitchFamily="2" charset="-122"/>
                </a:rPr>
                <a:t>Add Diagram</a:t>
              </a:r>
              <a:r>
                <a:rPr lang="zh-CN" altLang="en-US" dirty="0">
                  <a:latin typeface="宋体" panose="02010600030101010101" pitchFamily="2" charset="-122"/>
                  <a:ea typeface="宋体" panose="02010600030101010101" pitchFamily="2" charset="-122"/>
                  <a:cs typeface="宋体" panose="02010600030101010101" pitchFamily="2" charset="-122"/>
                </a:rPr>
                <a:t>命令可以弹出如右图所示的菜单以供设计时选择。</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24" name="矩形 23"/>
            <p:cNvSpPr/>
            <p:nvPr/>
          </p:nvSpPr>
          <p:spPr>
            <a:xfrm>
              <a:off x="9699" y="4004"/>
              <a:ext cx="7901" cy="1281"/>
            </a:xfrm>
            <a:prstGeom prst="rect">
              <a:avLst/>
            </a:prstGeom>
          </p:spPr>
          <p:txBody>
            <a:bodyPr wrap="square">
              <a:spAutoFit/>
            </a:bodyPr>
            <a:lstStyle/>
            <a:p>
              <a:pPr algn="l">
                <a:lnSpc>
                  <a:spcPct val="100000"/>
                </a:lnSpc>
              </a:pPr>
              <a:r>
                <a:rPr 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StarUML</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中清晰地区分了</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模型（</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Model</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视（</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View</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与</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图（</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Diagram</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的概念。模型是包含软件信息的元素。视则是模型中信息的</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可视表达法</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，图则是表示用户特定设计思想的可视元素的组合。</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3.2.2 StarUML</a:t>
            </a:r>
            <a:r>
              <a:rPr lang="zh-CN" altLang="en-US" sz="2000" b="1" dirty="0">
                <a:solidFill>
                  <a:schemeClr val="tx1">
                    <a:lumMod val="75000"/>
                    <a:lumOff val="25000"/>
                  </a:schemeClr>
                </a:solidFill>
              </a:rPr>
              <a:t>的模型、视与图</a:t>
            </a:r>
            <a:endParaRPr lang="zh-CN" altLang="en-US" sz="2000" b="1" dirty="0">
              <a:solidFill>
                <a:schemeClr val="tx1">
                  <a:lumMod val="75000"/>
                  <a:lumOff val="25000"/>
                </a:schemeClr>
              </a:solidFill>
            </a:endParaRPr>
          </a:p>
        </p:txBody>
      </p:sp>
      <p:pic>
        <p:nvPicPr>
          <p:cNvPr id="7" name="图片 6"/>
          <p:cNvPicPr>
            <a:picLocks noChangeAspect="1"/>
          </p:cNvPicPr>
          <p:nvPr/>
        </p:nvPicPr>
        <p:blipFill>
          <a:blip r:embed="rId1"/>
          <a:stretch>
            <a:fillRect/>
          </a:stretch>
        </p:blipFill>
        <p:spPr>
          <a:xfrm>
            <a:off x="6127750" y="2167890"/>
            <a:ext cx="4717415" cy="292798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矩形 181"/>
          <p:cNvSpPr/>
          <p:nvPr/>
        </p:nvSpPr>
        <p:spPr>
          <a:xfrm>
            <a:off x="1734820" y="1844675"/>
            <a:ext cx="8963660" cy="1014730"/>
          </a:xfrm>
          <a:prstGeom prst="rect">
            <a:avLst/>
          </a:prstGeom>
        </p:spPr>
        <p:txBody>
          <a:bodyPr wrap="square">
            <a:spAutoFit/>
          </a:bodyPr>
          <a:lstStyle/>
          <a:p>
            <a:pPr algn="l"/>
            <a:r>
              <a:rPr lang="zh-CN" sz="2000" dirty="0">
                <a:solidFill>
                  <a:schemeClr val="tx1">
                    <a:lumMod val="75000"/>
                    <a:lumOff val="25000"/>
                  </a:schemeClr>
                </a:solidFill>
                <a:latin typeface="+mj-lt"/>
              </a:rPr>
              <a:t>在</a:t>
            </a:r>
            <a:r>
              <a:rPr lang="en-US" altLang="zh-CN" sz="2000" dirty="0">
                <a:solidFill>
                  <a:schemeClr val="tx1">
                    <a:lumMod val="75000"/>
                    <a:lumOff val="25000"/>
                  </a:schemeClr>
                </a:solidFill>
                <a:latin typeface="+mj-lt"/>
              </a:rPr>
              <a:t>StarUML</a:t>
            </a:r>
            <a:r>
              <a:rPr lang="zh-CN" altLang="en-US" sz="2000" dirty="0">
                <a:solidFill>
                  <a:schemeClr val="tx1">
                    <a:lumMod val="75000"/>
                    <a:lumOff val="25000"/>
                  </a:schemeClr>
                </a:solidFill>
                <a:latin typeface="+mj-lt"/>
              </a:rPr>
              <a:t>中，项目是基本的管理单位。一个项目可以管理一个或多个软件模型，它是在任何模型中都存在的顶级的包。一般地说，一个项目保存在一个文件中。一个项目包含并管理如下表所示的三个子元素。</a:t>
            </a:r>
            <a:endParaRPr lang="zh-CN" altLang="en-US" sz="2000" dirty="0">
              <a:solidFill>
                <a:schemeClr val="tx1">
                  <a:lumMod val="75000"/>
                  <a:lumOff val="25000"/>
                </a:schemeClr>
              </a:solidFill>
              <a:latin typeface="+mj-lt"/>
            </a:endParaRPr>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graphicFrame>
        <p:nvGraphicFramePr>
          <p:cNvPr id="186" name="表格 185"/>
          <p:cNvGraphicFramePr/>
          <p:nvPr/>
        </p:nvGraphicFramePr>
        <p:xfrm>
          <a:off x="1829435" y="3856990"/>
          <a:ext cx="8533765" cy="1524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t>项目子元素</a:t>
                      </a:r>
                      <a:endParaRPr lang="zh-CN" altLang="en-US"/>
                    </a:p>
                  </a:txBody>
                  <a:tcPr anchor="ctr" anchorCtr="0"/>
                </a:tc>
                <a:tc>
                  <a:txBody>
                    <a:bodyPr/>
                    <a:p>
                      <a:pPr algn="ctr">
                        <a:buNone/>
                      </a:pPr>
                      <a:r>
                        <a:rPr lang="zh-CN" altLang="en-US"/>
                        <a:t>描      述</a:t>
                      </a:r>
                      <a:endParaRPr lang="zh-CN" altLang="en-US"/>
                    </a:p>
                  </a:txBody>
                  <a:tcPr anchor="ctr" anchorCtr="0"/>
                </a:tc>
              </a:tr>
              <a:tr h="381000">
                <a:tc>
                  <a:txBody>
                    <a:bodyPr/>
                    <a:p>
                      <a:pPr algn="ctr">
                        <a:buNone/>
                      </a:pPr>
                      <a:r>
                        <a:rPr lang="zh-CN" altLang="en-US"/>
                        <a:t>模型（</a:t>
                      </a:r>
                      <a:r>
                        <a:rPr lang="en-US" altLang="zh-CN"/>
                        <a:t>Model</a:t>
                      </a:r>
                      <a:r>
                        <a:rPr lang="zh-CN" altLang="en-US"/>
                        <a:t>）</a:t>
                      </a:r>
                      <a:endParaRPr lang="zh-CN" altLang="en-US"/>
                    </a:p>
                  </a:txBody>
                  <a:tcPr anchor="ctr" anchorCtr="0"/>
                </a:tc>
                <a:tc>
                  <a:txBody>
                    <a:bodyPr/>
                    <a:p>
                      <a:pPr algn="ctr">
                        <a:buNone/>
                      </a:pPr>
                      <a:r>
                        <a:rPr lang="zh-CN" altLang="en-US"/>
                        <a:t>管理一软件模型的元素</a:t>
                      </a:r>
                      <a:endParaRPr lang="zh-CN" altLang="en-US"/>
                    </a:p>
                  </a:txBody>
                  <a:tcPr anchor="ctr" anchorCtr="0"/>
                </a:tc>
              </a:tr>
              <a:tr h="381000">
                <a:tc>
                  <a:txBody>
                    <a:bodyPr/>
                    <a:p>
                      <a:pPr algn="ctr">
                        <a:buNone/>
                      </a:pPr>
                      <a:r>
                        <a:rPr lang="zh-CN" altLang="en-US"/>
                        <a:t>子系统（</a:t>
                      </a:r>
                      <a:r>
                        <a:rPr lang="en-US" altLang="zh-CN"/>
                        <a:t>Subsystem</a:t>
                      </a:r>
                      <a:r>
                        <a:rPr lang="zh-CN" altLang="en-US"/>
                        <a:t>）</a:t>
                      </a:r>
                      <a:endParaRPr lang="zh-CN" altLang="en-US"/>
                    </a:p>
                  </a:txBody>
                  <a:tcPr anchor="ctr" anchorCtr="0"/>
                </a:tc>
                <a:tc>
                  <a:txBody>
                    <a:bodyPr/>
                    <a:p>
                      <a:pPr algn="ctr">
                        <a:buNone/>
                      </a:pPr>
                      <a:r>
                        <a:rPr lang="zh-CN" altLang="en-US"/>
                        <a:t>管理表示子系统的模型的元素</a:t>
                      </a:r>
                      <a:endParaRPr lang="zh-CN" altLang="en-US"/>
                    </a:p>
                  </a:txBody>
                  <a:tcPr anchor="ctr" anchorCtr="0"/>
                </a:tc>
              </a:tr>
              <a:tr h="381000">
                <a:tc>
                  <a:txBody>
                    <a:bodyPr/>
                    <a:p>
                      <a:pPr algn="ctr">
                        <a:buNone/>
                      </a:pPr>
                      <a:r>
                        <a:rPr lang="zh-CN" altLang="en-US"/>
                        <a:t>包（</a:t>
                      </a:r>
                      <a:r>
                        <a:rPr lang="en-US" altLang="zh-CN"/>
                        <a:t>Package</a:t>
                      </a:r>
                      <a:r>
                        <a:rPr lang="zh-CN" altLang="en-US"/>
                        <a:t>）</a:t>
                      </a:r>
                      <a:endParaRPr lang="zh-CN" altLang="en-US"/>
                    </a:p>
                  </a:txBody>
                  <a:tcPr anchor="ctr" anchorCtr="0"/>
                </a:tc>
                <a:tc>
                  <a:txBody>
                    <a:bodyPr/>
                    <a:p>
                      <a:pPr algn="ctr">
                        <a:buNone/>
                      </a:pPr>
                      <a:r>
                        <a:rPr lang="zh-CN" altLang="en-US"/>
                        <a:t>管理元素所需的最一般的元素</a:t>
                      </a:r>
                      <a:endParaRPr lang="zh-CN" altLang="en-US"/>
                    </a:p>
                  </a:txBody>
                  <a:tcPr anchor="ctr" anchorCtr="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094430.png微信截图_20181021094430"/>
          <p:cNvPicPr>
            <a:picLocks noChangeAspect="1"/>
          </p:cNvPicPr>
          <p:nvPr/>
        </p:nvPicPr>
        <p:blipFill>
          <a:blip r:embed="rId1"/>
          <a:srcRect/>
          <a:stretch>
            <a:fillRect/>
          </a:stretch>
        </p:blipFill>
        <p:spPr>
          <a:xfrm>
            <a:off x="514350" y="1624330"/>
            <a:ext cx="3407410" cy="2414270"/>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创建新项目</a:t>
            </a:r>
            <a:endParaRPr lang="zh-CN" dirty="0"/>
          </a:p>
        </p:txBody>
      </p:sp>
      <p:sp>
        <p:nvSpPr>
          <p:cNvPr id="8" name="矩形 7"/>
          <p:cNvSpPr/>
          <p:nvPr/>
        </p:nvSpPr>
        <p:spPr>
          <a:xfrm>
            <a:off x="514350" y="4593074"/>
            <a:ext cx="3562350" cy="203009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smtClean="0">
                <a:solidFill>
                  <a:srgbClr val="4D402B"/>
                </a:solidFill>
              </a:rPr>
              <a:t>在设计窗口中选择</a:t>
            </a:r>
            <a:r>
              <a:rPr lang="en-US" altLang="zh-CN" sz="1400" dirty="0" smtClean="0">
                <a:solidFill>
                  <a:srgbClr val="4D402B"/>
                </a:solidFill>
              </a:rPr>
              <a:t>File→New Project By Approach...</a:t>
            </a:r>
            <a:r>
              <a:rPr lang="zh-CN" altLang="en-US" sz="1400" dirty="0" smtClean="0">
                <a:solidFill>
                  <a:srgbClr val="4D402B"/>
                </a:solidFill>
              </a:rPr>
              <a:t>选项。</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zh-CN" altLang="en-US" sz="1400" dirty="0" smtClean="0">
                <a:solidFill>
                  <a:srgbClr val="4D402B"/>
                </a:solidFill>
              </a:rPr>
              <a:t>从项目列表中选择合适的方法后单机</a:t>
            </a:r>
            <a:r>
              <a:rPr lang="en-US" altLang="zh-CN" sz="1400" dirty="0" smtClean="0">
                <a:solidFill>
                  <a:srgbClr val="4D402B"/>
                </a:solidFill>
              </a:rPr>
              <a:t>OK</a:t>
            </a:r>
            <a:r>
              <a:rPr lang="zh-CN" altLang="en-US" sz="1400" dirty="0" smtClean="0">
                <a:solidFill>
                  <a:srgbClr val="4D402B"/>
                </a:solidFill>
              </a:rPr>
              <a:t>按钮（建议不要选</a:t>
            </a:r>
            <a:r>
              <a:rPr lang="en-US" altLang="zh-CN" sz="1400" dirty="0" smtClean="0">
                <a:solidFill>
                  <a:srgbClr val="4D402B"/>
                </a:solidFill>
              </a:rPr>
              <a:t>Set As Default Approach</a:t>
            </a:r>
            <a:r>
              <a:rPr lang="zh-CN" altLang="en-US" sz="1400" dirty="0" smtClean="0">
                <a:solidFill>
                  <a:srgbClr val="4D402B"/>
                </a:solidFill>
              </a:rPr>
              <a:t>复选框）。</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zh-CN" altLang="en-US" sz="1400" dirty="0" smtClean="0">
                <a:solidFill>
                  <a:srgbClr val="4D402B"/>
                </a:solidFill>
              </a:rPr>
              <a:t>另外，还可以选择</a:t>
            </a:r>
            <a:r>
              <a:rPr lang="en-US" altLang="zh-CN" sz="1400" dirty="0" smtClean="0">
                <a:solidFill>
                  <a:srgbClr val="4D402B"/>
                </a:solidFill>
              </a:rPr>
              <a:t>File→New Project</a:t>
            </a:r>
            <a:r>
              <a:rPr lang="zh-CN" altLang="en-US" sz="1400" dirty="0" smtClean="0">
                <a:solidFill>
                  <a:srgbClr val="4D402B"/>
                </a:solidFill>
              </a:rPr>
              <a:t>，采用默认的方法创建项目。</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zh-CN" sz="1400" dirty="0" smtClean="0">
                <a:solidFill>
                  <a:srgbClr val="4D402B"/>
                </a:solidFill>
              </a:rPr>
              <a:t>如果之前在环境中修改过默认方法，则以最后一次修改为准。</a:t>
            </a:r>
            <a:endParaRPr lang="zh-CN" sz="1400" dirty="0"/>
          </a:p>
        </p:txBody>
      </p:sp>
      <p:pic>
        <p:nvPicPr>
          <p:cNvPr id="3" name="图片占位符 5" descr="C:\Users\Foyer\Desktop\微信截图_20181021094632.png微信截图_20181021094632"/>
          <p:cNvPicPr>
            <a:picLocks noChangeAspect="1"/>
          </p:cNvPicPr>
          <p:nvPr/>
        </p:nvPicPr>
        <p:blipFill>
          <a:blip r:embed="rId2"/>
          <a:srcRect/>
          <a:stretch>
            <a:fillRect/>
          </a:stretch>
        </p:blipFill>
        <p:spPr>
          <a:xfrm>
            <a:off x="8487410" y="1624330"/>
            <a:ext cx="3670300" cy="241490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设置</a:t>
            </a:r>
            <a:r>
              <a:rPr lang="en-US" altLang="zh-CN" dirty="0"/>
              <a:t>Profile</a:t>
            </a:r>
            <a:endParaRPr lang="en-US" altLang="zh-CN" dirty="0"/>
          </a:p>
        </p:txBody>
      </p:sp>
      <p:sp>
        <p:nvSpPr>
          <p:cNvPr id="9" name="矩形 8"/>
          <p:cNvSpPr/>
          <p:nvPr/>
        </p:nvSpPr>
        <p:spPr>
          <a:xfrm>
            <a:off x="8487410" y="4592955"/>
            <a:ext cx="3562350" cy="15995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a:solidFill>
                  <a:srgbClr val="4D402B"/>
                </a:solidFill>
              </a:rPr>
              <a:t>通过</a:t>
            </a:r>
            <a:r>
              <a:rPr lang="en-US" altLang="zh-CN" sz="1400" dirty="0">
                <a:solidFill>
                  <a:srgbClr val="4D402B"/>
                </a:solidFill>
              </a:rPr>
              <a:t>Model/Profile...</a:t>
            </a:r>
            <a:r>
              <a:rPr lang="zh-CN" altLang="en-US" sz="1400" dirty="0">
                <a:solidFill>
                  <a:srgbClr val="4D402B"/>
                </a:solidFill>
              </a:rPr>
              <a:t>菜单设置工程所需的</a:t>
            </a:r>
            <a:r>
              <a:rPr lang="en-US" altLang="zh-CN" sz="1400" dirty="0">
                <a:solidFill>
                  <a:srgbClr val="4D402B"/>
                </a:solidFill>
              </a:rPr>
              <a:t>profile</a:t>
            </a:r>
            <a:r>
              <a:rPr lang="zh-CN" altLang="en-US" sz="1400" dirty="0">
                <a:solidFill>
                  <a:srgbClr val="4D402B"/>
                </a:solidFill>
              </a:rPr>
              <a:t>。</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zh-CN" altLang="en-US" sz="1400" dirty="0">
                <a:solidFill>
                  <a:srgbClr val="4D402B"/>
                </a:solidFill>
              </a:rPr>
              <a:t>设置成功后就决定了工程所使用的规则和约定。</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zh-CN" altLang="en-US" sz="1400" dirty="0">
                <a:solidFill>
                  <a:srgbClr val="4D402B"/>
                </a:solidFill>
              </a:rPr>
              <a:t>根据语言的关联，可以选择适合的项，这里为了与</a:t>
            </a:r>
            <a:r>
              <a:rPr lang="en-US" altLang="zh-CN" sz="1400" dirty="0">
                <a:solidFill>
                  <a:srgbClr val="4D402B"/>
                </a:solidFill>
              </a:rPr>
              <a:t>Java</a:t>
            </a:r>
            <a:r>
              <a:rPr lang="zh-CN" altLang="en-US" sz="1400" dirty="0">
                <a:solidFill>
                  <a:srgbClr val="4D402B"/>
                </a:solidFill>
              </a:rPr>
              <a:t>语言关联，必须包含</a:t>
            </a:r>
            <a:r>
              <a:rPr lang="en-US" altLang="zh-CN" sz="1400" dirty="0">
                <a:solidFill>
                  <a:srgbClr val="4D402B"/>
                </a:solidFill>
              </a:rPr>
              <a:t>Java Profile</a:t>
            </a:r>
            <a:r>
              <a:rPr lang="zh-CN" altLang="en-US" sz="1400" dirty="0">
                <a:solidFill>
                  <a:srgbClr val="4D402B"/>
                </a:solidFill>
              </a:rPr>
              <a:t>项。</a:t>
            </a:r>
            <a:endParaRPr lang="zh-CN" altLang="en-US" sz="1400" dirty="0">
              <a:solidFill>
                <a:srgbClr val="4D402B"/>
              </a:solidFill>
            </a:endParaRPr>
          </a:p>
        </p:txBody>
      </p:sp>
      <p:pic>
        <p:nvPicPr>
          <p:cNvPr id="4" name="图片占位符 6" descr="C:\Users\Foyer\Desktop\微信截图_20181021101442.png微信截图_20181021101442"/>
          <p:cNvPicPr>
            <a:picLocks noChangeAspect="1"/>
          </p:cNvPicPr>
          <p:nvPr/>
        </p:nvPicPr>
        <p:blipFill>
          <a:blip r:embed="rId3"/>
          <a:srcRect/>
          <a:stretch>
            <a:fillRect/>
          </a:stretch>
        </p:blipFill>
        <p:spPr>
          <a:xfrm>
            <a:off x="4314190" y="1624965"/>
            <a:ext cx="3780790" cy="241363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打开项目</a:t>
            </a:r>
            <a:endParaRPr lang="zh-CN" altLang="en-US" dirty="0"/>
          </a:p>
        </p:txBody>
      </p:sp>
      <p:sp>
        <p:nvSpPr>
          <p:cNvPr id="10" name="矩形 9"/>
          <p:cNvSpPr/>
          <p:nvPr/>
        </p:nvSpPr>
        <p:spPr>
          <a:xfrm>
            <a:off x="4314190" y="4592955"/>
            <a:ext cx="3562350" cy="9531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选择</a:t>
            </a:r>
            <a:r>
              <a:rPr lang="en-US" altLang="zh-CN" sz="1400" dirty="0">
                <a:solidFill>
                  <a:srgbClr val="4D402B"/>
                </a:solidFill>
              </a:rPr>
              <a:t>File→Open...</a:t>
            </a:r>
            <a:r>
              <a:rPr lang="zh-CN" altLang="en-US" sz="1400" dirty="0">
                <a:solidFill>
                  <a:srgbClr val="4D402B"/>
                </a:solidFill>
              </a:rPr>
              <a:t>，打开项目对话框，选择一个项目文件（</a:t>
            </a:r>
            <a:r>
              <a:rPr lang="en-US" altLang="zh-CN" sz="1400" dirty="0">
                <a:solidFill>
                  <a:srgbClr val="4D402B"/>
                </a:solidFill>
              </a:rPr>
              <a:t>.UML</a:t>
            </a:r>
            <a:r>
              <a:rPr lang="zh-CN" altLang="en-US" sz="1400" dirty="0">
                <a:solidFill>
                  <a:srgbClr val="4D402B"/>
                </a:solidFill>
              </a:rPr>
              <a:t>），单击</a:t>
            </a:r>
            <a:r>
              <a:rPr lang="en-US" altLang="zh-CN" sz="1400" dirty="0">
                <a:solidFill>
                  <a:srgbClr val="4D402B"/>
                </a:solidFill>
              </a:rPr>
              <a:t>Open</a:t>
            </a:r>
            <a:r>
              <a:rPr lang="zh-CN" altLang="en-US" sz="1400" dirty="0">
                <a:solidFill>
                  <a:srgbClr val="4D402B"/>
                </a:solidFill>
              </a:rPr>
              <a:t>按钮即可打开。</a:t>
            </a: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4421505" cy="368300"/>
          </a:xfrm>
          <a:prstGeom prst="rect">
            <a:avLst/>
          </a:prstGeom>
          <a:noFill/>
        </p:spPr>
        <p:txBody>
          <a:bodyPr wrap="none" rtlCol="0">
            <a:spAutoFit/>
          </a:bodyPr>
          <a:p>
            <a:r>
              <a:rPr lang="en-US" altLang="zh-CN" b="1"/>
              <a:t>1.</a:t>
            </a:r>
            <a:r>
              <a:rPr lang="zh-CN" altLang="en-US" b="1"/>
              <a:t>创建或打开项目（工程）、</a:t>
            </a:r>
            <a:r>
              <a:rPr lang="en-US" altLang="zh-CN" b="1"/>
              <a:t>2.</a:t>
            </a:r>
            <a:r>
              <a:rPr lang="zh-CN" altLang="en-US" b="1"/>
              <a:t>设置</a:t>
            </a:r>
            <a:r>
              <a:rPr lang="en-US" altLang="zh-CN" b="1"/>
              <a:t>Profile</a:t>
            </a:r>
            <a:endParaRPr lang="en-US" altLang="zh-CN" b="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44295" y="2281555"/>
            <a:ext cx="4084320" cy="1753235"/>
          </a:xfrm>
          <a:prstGeom prst="rect">
            <a:avLst/>
          </a:prstGeom>
        </p:spPr>
        <p:txBody>
          <a:bodyPr wrap="square">
            <a:spAutoFit/>
          </a:bodyPr>
          <a:lstStyle/>
          <a:p>
            <a:pPr>
              <a:lnSpc>
                <a:spcPct val="100000"/>
              </a:lnSpc>
            </a:pPr>
            <a:r>
              <a:rPr lang="zh-CN" dirty="0">
                <a:solidFill>
                  <a:srgbClr val="4D402B"/>
                </a:solidFill>
              </a:rPr>
              <a:t>模块是一种包，它提供了对</a:t>
            </a:r>
            <a:r>
              <a:rPr lang="en-US" altLang="zh-CN" dirty="0">
                <a:solidFill>
                  <a:srgbClr val="4D402B"/>
                </a:solidFill>
              </a:rPr>
              <a:t>StarUML</a:t>
            </a:r>
            <a:r>
              <a:rPr lang="zh-CN" altLang="en-US" dirty="0">
                <a:solidFill>
                  <a:srgbClr val="4D402B"/>
                </a:solidFill>
              </a:rPr>
              <a:t>功能与特征的扩充。模块的创建可以是几种新扩充元素 结合。不但可以为某用途对一个独立的模块配置扩充元素，而且还可以在统一模块中创建同一类型的扩充元素。</a:t>
            </a:r>
            <a:endParaRPr lang="zh-CN" altLang="en-US" dirty="0">
              <a:solidFill>
                <a:srgbClr val="4D402B"/>
              </a:solidFill>
            </a:endParaRPr>
          </a:p>
        </p:txBody>
      </p:sp>
      <p:sp>
        <p:nvSpPr>
          <p:cNvPr id="16" name="矩形 15"/>
          <p:cNvSpPr/>
          <p:nvPr/>
        </p:nvSpPr>
        <p:spPr>
          <a:xfrm>
            <a:off x="6767195" y="2804795"/>
            <a:ext cx="3232785" cy="2553335"/>
          </a:xfrm>
          <a:prstGeom prst="rect">
            <a:avLst/>
          </a:prstGeom>
        </p:spPr>
        <p:txBody>
          <a:bodyPr wrap="square">
            <a:spAutoFit/>
          </a:bodyPr>
          <a:lstStyle/>
          <a:p>
            <a:pPr marL="228600" indent="-228600">
              <a:lnSpc>
                <a:spcPct val="100000"/>
              </a:lnSpc>
              <a:buFont typeface="+mj-lt"/>
              <a:buAutoNum type="arabicPeriod"/>
            </a:pPr>
            <a:r>
              <a:rPr lang="zh-CN" altLang="en-US" sz="1600" dirty="0"/>
              <a:t>扩展主菜单或弹出菜单。</a:t>
            </a:r>
            <a:endParaRPr lang="zh-CN" altLang="en-US" sz="1600" dirty="0"/>
          </a:p>
          <a:p>
            <a:pPr marL="228600" indent="-228600">
              <a:lnSpc>
                <a:spcPct val="100000"/>
              </a:lnSpc>
              <a:buFont typeface="+mj-lt"/>
              <a:buAutoNum type="arabicPeriod"/>
            </a:pPr>
            <a:r>
              <a:rPr lang="zh-CN" altLang="en-US" sz="1600" dirty="0"/>
              <a:t>添加新方法（</a:t>
            </a:r>
            <a:r>
              <a:rPr lang="en-US" altLang="zh-CN" sz="1600" dirty="0"/>
              <a:t>Approach</a:t>
            </a:r>
            <a:r>
              <a:rPr lang="zh-CN" altLang="en-US" sz="1600" dirty="0"/>
              <a:t>）。</a:t>
            </a:r>
            <a:endParaRPr lang="zh-CN" altLang="en-US" sz="1600" dirty="0"/>
          </a:p>
          <a:p>
            <a:pPr marL="228600" indent="-228600">
              <a:lnSpc>
                <a:spcPct val="100000"/>
              </a:lnSpc>
              <a:buFont typeface="+mj-lt"/>
              <a:buAutoNum type="arabicPeriod"/>
            </a:pPr>
            <a:r>
              <a:rPr lang="zh-CN" altLang="en-US" sz="1600" dirty="0"/>
              <a:t>添加新轮廓（</a:t>
            </a:r>
            <a:r>
              <a:rPr lang="en-US" altLang="zh-CN" sz="1600" dirty="0"/>
              <a:t>Profile</a:t>
            </a:r>
            <a:r>
              <a:rPr lang="zh-CN" altLang="en-US" sz="1600" dirty="0"/>
              <a:t>）。</a:t>
            </a:r>
            <a:endParaRPr lang="zh-CN" altLang="en-US" sz="1600" dirty="0"/>
          </a:p>
          <a:p>
            <a:pPr marL="228600" indent="-228600">
              <a:lnSpc>
                <a:spcPct val="100000"/>
              </a:lnSpc>
              <a:buFont typeface="+mj-lt"/>
              <a:buAutoNum type="arabicPeriod"/>
            </a:pPr>
            <a:r>
              <a:rPr lang="zh-CN" altLang="en-US" sz="1600" dirty="0"/>
              <a:t>通过构造性（</a:t>
            </a:r>
            <a:r>
              <a:rPr lang="en-US" altLang="zh-CN" sz="1600" dirty="0"/>
              <a:t>Stereotype</a:t>
            </a:r>
            <a:r>
              <a:rPr lang="zh-CN" altLang="en-US" sz="1600" dirty="0"/>
              <a:t>）或表示法（</a:t>
            </a:r>
            <a:r>
              <a:rPr lang="en-US" altLang="zh-CN" sz="1600" dirty="0"/>
              <a:t>Notation</a:t>
            </a:r>
            <a:r>
              <a:rPr lang="zh-CN" altLang="en-US" sz="1600" dirty="0"/>
              <a:t>）的扩充添加新元素。</a:t>
            </a:r>
            <a:endParaRPr lang="zh-CN" altLang="en-US" sz="1600" dirty="0"/>
          </a:p>
          <a:p>
            <a:pPr marL="228600" indent="-228600">
              <a:lnSpc>
                <a:spcPct val="100000"/>
              </a:lnSpc>
              <a:buFont typeface="+mj-lt"/>
              <a:buAutoNum type="arabicPeriod"/>
            </a:pPr>
            <a:r>
              <a:rPr lang="zh-CN" altLang="en-US" sz="1600" dirty="0"/>
              <a:t>通过</a:t>
            </a:r>
            <a:r>
              <a:rPr lang="en-US" altLang="zh-CN" sz="1600" dirty="0"/>
              <a:t>COM</a:t>
            </a:r>
            <a:r>
              <a:rPr lang="zh-CN" altLang="en-US" sz="1600" dirty="0"/>
              <a:t>服务器或简单的脚本文件实现新的功能。</a:t>
            </a:r>
            <a:endParaRPr lang="zh-CN" altLang="en-US" sz="1600" dirty="0"/>
          </a:p>
          <a:p>
            <a:pPr marL="228600" indent="-228600">
              <a:lnSpc>
                <a:spcPct val="100000"/>
              </a:lnSpc>
              <a:buFont typeface="+mj-lt"/>
              <a:buAutoNum type="arabicPeriod"/>
            </a:pPr>
            <a:r>
              <a:rPr lang="zh-CN" altLang="en-US" sz="1600" dirty="0"/>
              <a:t>与其他应用程序集成。</a:t>
            </a:r>
            <a:endParaRPr lang="zh-CN" altLang="en-US" sz="1600" dirty="0"/>
          </a:p>
          <a:p>
            <a:pPr marL="228600" indent="-228600">
              <a:lnSpc>
                <a:spcPct val="100000"/>
              </a:lnSpc>
              <a:buFont typeface="+mj-lt"/>
              <a:buAutoNum type="arabicPeriod"/>
            </a:pPr>
            <a:r>
              <a:rPr lang="zh-CN" altLang="en-US" sz="1600" dirty="0"/>
              <a:t>其他的插件（</a:t>
            </a:r>
            <a:r>
              <a:rPr lang="en-US" altLang="zh-CN" sz="1600" dirty="0"/>
              <a:t>Add-In</a:t>
            </a:r>
            <a:r>
              <a:rPr lang="zh-CN" altLang="en-US" sz="1600" dirty="0"/>
              <a:t>）功能。</a:t>
            </a:r>
            <a:endParaRPr lang="zh-CN" altLang="en-US" sz="1600" dirty="0"/>
          </a:p>
        </p:txBody>
      </p:sp>
      <p:sp>
        <p:nvSpPr>
          <p:cNvPr id="17" name="文本框 16"/>
          <p:cNvSpPr txBox="1"/>
          <p:nvPr/>
        </p:nvSpPr>
        <p:spPr>
          <a:xfrm>
            <a:off x="6694805" y="2281555"/>
            <a:ext cx="4349115" cy="460375"/>
          </a:xfrm>
          <a:prstGeom prst="rect">
            <a:avLst/>
          </a:prstGeom>
          <a:noFill/>
        </p:spPr>
        <p:txBody>
          <a:bodyPr wrap="none" rtlCol="0">
            <a:spAutoFit/>
          </a:bodyPr>
          <a:lstStyle>
            <a:defPPr>
              <a:defRPr lang="zh-CN"/>
            </a:defPPr>
            <a:lvl1pPr>
              <a:defRPr sz="2800">
                <a:solidFill>
                  <a:srgbClr val="48A2A0"/>
                </a:solidFill>
              </a:defRPr>
            </a:lvl1pPr>
          </a:lstStyle>
          <a:p>
            <a:r>
              <a:rPr lang="en-US" sz="2400" dirty="0"/>
              <a:t>StarUML</a:t>
            </a:r>
            <a:r>
              <a:rPr lang="zh-CN" altLang="en-US" sz="2400" dirty="0"/>
              <a:t>的模块具有以下功能。</a:t>
            </a:r>
            <a:endParaRPr lang="zh-CN" altLang="en-US" sz="2400" dirty="0"/>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pPr algn="l"/>
            <a:r>
              <a:rPr lang="en-US" sz="2000" b="1" dirty="0">
                <a:solidFill>
                  <a:schemeClr val="tx1">
                    <a:lumMod val="75000"/>
                    <a:lumOff val="25000"/>
                  </a:schemeClr>
                </a:solidFill>
                <a:sym typeface="+mn-ea"/>
              </a:rPr>
              <a:t>3.3.3 StarUML</a:t>
            </a:r>
            <a:r>
              <a:rPr lang="zh-CN" altLang="en-US" sz="2000" b="1" dirty="0">
                <a:solidFill>
                  <a:schemeClr val="tx1">
                    <a:lumMod val="75000"/>
                    <a:lumOff val="25000"/>
                  </a:schemeClr>
                </a:solidFill>
                <a:sym typeface="+mn-ea"/>
              </a:rPr>
              <a:t>建模的基本过程</a:t>
            </a:r>
            <a:endParaRPr lang="zh-CN" sz="2000" b="1" dirty="0">
              <a:solidFill>
                <a:schemeClr val="tx1">
                  <a:lumMod val="75000"/>
                  <a:lumOff val="25000"/>
                </a:schemeClr>
              </a:solidFill>
            </a:endParaRPr>
          </a:p>
        </p:txBody>
      </p:sp>
      <p:sp>
        <p:nvSpPr>
          <p:cNvPr id="12" name="文本框 11"/>
          <p:cNvSpPr txBox="1"/>
          <p:nvPr/>
        </p:nvSpPr>
        <p:spPr>
          <a:xfrm>
            <a:off x="1226820" y="1051560"/>
            <a:ext cx="1279525" cy="368300"/>
          </a:xfrm>
          <a:prstGeom prst="rect">
            <a:avLst/>
          </a:prstGeom>
          <a:noFill/>
        </p:spPr>
        <p:txBody>
          <a:bodyPr wrap="none" rtlCol="0">
            <a:spAutoFit/>
          </a:bodyPr>
          <a:p>
            <a:r>
              <a:rPr lang="en-US" b="1"/>
              <a:t>3.</a:t>
            </a:r>
            <a:r>
              <a:rPr lang="zh-CN" altLang="en-US" b="1"/>
              <a:t>创建模块</a:t>
            </a:r>
            <a:endParaRPr lang="zh-CN" altLang="en-US"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00315.png微信截图_20181021100315"/>
          <p:cNvPicPr>
            <a:picLocks noChangeAspect="1"/>
          </p:cNvPicPr>
          <p:nvPr/>
        </p:nvPicPr>
        <p:blipFill>
          <a:blip r:embed="rId1"/>
          <a:srcRect/>
          <a:stretch>
            <a:fillRect/>
          </a:stretch>
        </p:blipFill>
        <p:spPr>
          <a:xfrm>
            <a:off x="4371658" y="1666240"/>
            <a:ext cx="3890645" cy="2331085"/>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添加模块</a:t>
            </a:r>
            <a:endParaRPr lang="zh-CN" dirty="0"/>
          </a:p>
        </p:txBody>
      </p:sp>
      <p:sp>
        <p:nvSpPr>
          <p:cNvPr id="8" name="矩形 7"/>
          <p:cNvSpPr/>
          <p:nvPr/>
        </p:nvSpPr>
        <p:spPr>
          <a:xfrm>
            <a:off x="514350" y="4593074"/>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选择</a:t>
            </a:r>
            <a:r>
              <a:rPr lang="en-US" altLang="zh-CN" sz="1400" dirty="0"/>
              <a:t>Model Explorer</a:t>
            </a:r>
            <a:r>
              <a:rPr lang="zh-CN" altLang="en-US" sz="1400" dirty="0"/>
              <a:t>小窗口中的</a:t>
            </a:r>
            <a:r>
              <a:rPr lang="en-US" altLang="zh-CN" sz="1400" dirty="0"/>
              <a:t>Untitled</a:t>
            </a:r>
            <a:r>
              <a:rPr lang="zh-CN" altLang="en-US" sz="1400" dirty="0"/>
              <a:t>模块。</a:t>
            </a:r>
            <a:endParaRPr lang="zh-CN" altLang="en-US" sz="1400" dirty="0"/>
          </a:p>
        </p:txBody>
      </p:sp>
      <p:pic>
        <p:nvPicPr>
          <p:cNvPr id="3" name="图片占位符 5" descr="C:\Users\Foyer\Desktop\微信截图_20181021103621.png微信截图_20181021103621"/>
          <p:cNvPicPr>
            <a:picLocks noChangeAspect="1"/>
          </p:cNvPicPr>
          <p:nvPr/>
        </p:nvPicPr>
        <p:blipFill>
          <a:blip r:embed="rId2"/>
          <a:srcRect/>
          <a:stretch>
            <a:fillRect/>
          </a:stretch>
        </p:blipFill>
        <p:spPr>
          <a:xfrm>
            <a:off x="8487410" y="1624965"/>
            <a:ext cx="3670300" cy="2413000"/>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修改名称</a:t>
            </a:r>
            <a:endParaRPr lang="zh-CN" dirty="0"/>
          </a:p>
        </p:txBody>
      </p:sp>
      <p:sp>
        <p:nvSpPr>
          <p:cNvPr id="9" name="矩形 8"/>
          <p:cNvSpPr/>
          <p:nvPr/>
        </p:nvSpPr>
        <p:spPr>
          <a:xfrm>
            <a:off x="8487410" y="4592955"/>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在其属性区可以修改所需要的名称，如</a:t>
            </a:r>
            <a:r>
              <a:rPr lang="en-US" altLang="zh-CN" sz="1400" dirty="0">
                <a:solidFill>
                  <a:srgbClr val="4D402B"/>
                </a:solidFill>
              </a:rPr>
              <a:t>tsgl</a:t>
            </a:r>
            <a:r>
              <a:rPr lang="zh-CN" altLang="en-US" sz="1400" dirty="0">
                <a:solidFill>
                  <a:srgbClr val="4D402B"/>
                </a:solidFill>
              </a:rPr>
              <a:t>。</a:t>
            </a:r>
            <a:endParaRPr lang="zh-CN" altLang="en-US" sz="1400" dirty="0">
              <a:solidFill>
                <a:srgbClr val="4D402B"/>
              </a:solidFill>
            </a:endParaRPr>
          </a:p>
        </p:txBody>
      </p:sp>
      <p:pic>
        <p:nvPicPr>
          <p:cNvPr id="4" name="图片占位符 6" descr="C:\Users\Foyer\Desktop\微信截图_20181021102926.png微信截图_20181021102926"/>
          <p:cNvPicPr>
            <a:picLocks noChangeAspect="1"/>
          </p:cNvPicPr>
          <p:nvPr/>
        </p:nvPicPr>
        <p:blipFill>
          <a:blip r:embed="rId3"/>
          <a:srcRect/>
          <a:stretch>
            <a:fillRect/>
          </a:stretch>
        </p:blipFill>
        <p:spPr>
          <a:xfrm>
            <a:off x="504190" y="1624965"/>
            <a:ext cx="3641725" cy="241363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添加模块</a:t>
            </a:r>
            <a:endParaRPr lang="zh-CN" altLang="en-US" dirty="0"/>
          </a:p>
        </p:txBody>
      </p:sp>
      <p:sp>
        <p:nvSpPr>
          <p:cNvPr id="10" name="矩形 9"/>
          <p:cNvSpPr/>
          <p:nvPr/>
        </p:nvSpPr>
        <p:spPr>
          <a:xfrm>
            <a:off x="4314190" y="4592955"/>
            <a:ext cx="3562350" cy="9531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通过</a:t>
            </a:r>
            <a:r>
              <a:rPr lang="en-US" altLang="zh-CN" sz="1400" dirty="0">
                <a:solidFill>
                  <a:srgbClr val="4D402B"/>
                </a:solidFill>
              </a:rPr>
              <a:t>Model</a:t>
            </a:r>
            <a:r>
              <a:rPr lang="zh-CN" altLang="en-US" sz="1400" dirty="0">
                <a:solidFill>
                  <a:srgbClr val="4D402B"/>
                </a:solidFill>
              </a:rPr>
              <a:t>主菜单或右击选定的模型，可选择</a:t>
            </a:r>
            <a:r>
              <a:rPr lang="en-US" altLang="zh-CN" sz="1400" dirty="0">
                <a:solidFill>
                  <a:srgbClr val="4D402B"/>
                </a:solidFill>
              </a:rPr>
              <a:t>Add→Model</a:t>
            </a:r>
            <a:r>
              <a:rPr lang="zh-CN" altLang="en-US" sz="1400" dirty="0">
                <a:solidFill>
                  <a:srgbClr val="4D402B"/>
                </a:solidFill>
              </a:rPr>
              <a:t>命令，默认名称为</a:t>
            </a:r>
            <a:r>
              <a:rPr lang="en-US" altLang="zh-CN" sz="1400" dirty="0">
                <a:solidFill>
                  <a:srgbClr val="4D402B"/>
                </a:solidFill>
              </a:rPr>
              <a:t>Model1</a:t>
            </a: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1279525" cy="368300"/>
          </a:xfrm>
          <a:prstGeom prst="rect">
            <a:avLst/>
          </a:prstGeom>
          <a:noFill/>
        </p:spPr>
        <p:txBody>
          <a:bodyPr wrap="none" rtlCol="0">
            <a:spAutoFit/>
          </a:bodyPr>
          <a:p>
            <a:pPr algn="l"/>
            <a:r>
              <a:rPr lang="en-US" b="1">
                <a:sym typeface="+mn-ea"/>
              </a:rPr>
              <a:t>3.</a:t>
            </a:r>
            <a:r>
              <a:rPr lang="zh-CN" altLang="en-US" b="1">
                <a:sym typeface="+mn-ea"/>
              </a:rPr>
              <a:t>创建模块</a:t>
            </a:r>
            <a:endParaRPr lang="en-US" altLang="zh-CN"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8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1</a:t>
            </a:r>
            <a:endParaRPr lang="en-US" altLang="zh-CN" sz="4800" dirty="0" smtClean="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2" name="矩形 1"/>
          <p:cNvSpPr/>
          <p:nvPr/>
        </p:nvSpPr>
        <p:spPr>
          <a:xfrm>
            <a:off x="4766336" y="2620469"/>
            <a:ext cx="3805555" cy="521970"/>
          </a:xfrm>
          <a:prstGeom prst="rect">
            <a:avLst/>
          </a:prstGeom>
        </p:spPr>
        <p:txBody>
          <a:bodyPr wrap="none">
            <a:spAutoFit/>
          </a:bodyPr>
          <a:lstStyle/>
          <a:p>
            <a:pPr algn="ctr"/>
            <a:r>
              <a:rPr lang="en-US" altLang="zh-CN" sz="2800" dirty="0" smtClean="0">
                <a:latin typeface="+mj-lt"/>
                <a:sym typeface="+mn-ea"/>
              </a:rPr>
              <a:t>3.3</a:t>
            </a:r>
            <a:r>
              <a:rPr lang="zh-CN" altLang="en-US" sz="2800" dirty="0" smtClean="0">
                <a:latin typeface="+mj-lt"/>
                <a:sym typeface="+mn-ea"/>
              </a:rPr>
              <a:t>：</a:t>
            </a:r>
            <a:r>
              <a:rPr lang="zh-CN" sz="2800" dirty="0" smtClean="0">
                <a:latin typeface="+mj-lt"/>
                <a:sym typeface="+mn-ea"/>
              </a:rPr>
              <a:t>常用</a:t>
            </a:r>
            <a:r>
              <a:rPr lang="en-US" altLang="zh-CN" sz="2800" dirty="0" smtClean="0">
                <a:latin typeface="+mj-lt"/>
                <a:sym typeface="+mn-ea"/>
              </a:rPr>
              <a:t>UML</a:t>
            </a:r>
            <a:r>
              <a:rPr lang="zh-CN" altLang="en-US" sz="2800" dirty="0" smtClean="0">
                <a:latin typeface="+mj-lt"/>
                <a:sym typeface="+mn-ea"/>
              </a:rPr>
              <a:t>建模工具</a:t>
            </a:r>
            <a:endParaRPr lang="zh-CN" altLang="en-US" sz="2800" b="1" dirty="0" smtClean="0">
              <a:latin typeface="+mj-lt"/>
              <a:sym typeface="+mn-ea"/>
            </a:endParaRPr>
          </a:p>
        </p:txBody>
      </p:sp>
      <p:grpSp>
        <p:nvGrpSpPr>
          <p:cNvPr id="36" name="组合 35"/>
          <p:cNvGrpSpPr/>
          <p:nvPr/>
        </p:nvGrpSpPr>
        <p:grpSpPr>
          <a:xfrm>
            <a:off x="5255260" y="3884295"/>
            <a:ext cx="2827655" cy="460375"/>
            <a:chOff x="1587" y="3557"/>
            <a:chExt cx="4453" cy="725"/>
          </a:xfrm>
        </p:grpSpPr>
        <p:sp>
          <p:nvSpPr>
            <p:cNvPr id="7" name="圆角矩形 6"/>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1952" y="3557"/>
              <a:ext cx="3724" cy="725"/>
            </a:xfrm>
            <a:prstGeom prst="rect">
              <a:avLst/>
            </a:prstGeom>
            <a:noFill/>
          </p:spPr>
          <p:txBody>
            <a:bodyPr wrap="square" rtlCol="0">
              <a:spAutoFit/>
            </a:bodyPr>
            <a:p>
              <a:pPr algn="l"/>
              <a:r>
                <a:rPr lang="en-US" sz="2400" dirty="0" smtClean="0">
                  <a:solidFill>
                    <a:schemeClr val="bg1"/>
                  </a:solidFill>
                </a:rPr>
                <a:t>Rational Rose</a:t>
              </a:r>
              <a:endParaRPr lang="en-US" sz="2400" dirty="0" smtClean="0">
                <a:solidFill>
                  <a:schemeClr val="bg1"/>
                </a:solidFill>
              </a:endParaRPr>
            </a:p>
          </p:txBody>
        </p:sp>
      </p:grpSp>
      <p:grpSp>
        <p:nvGrpSpPr>
          <p:cNvPr id="22" name="组合 21"/>
          <p:cNvGrpSpPr/>
          <p:nvPr/>
        </p:nvGrpSpPr>
        <p:grpSpPr>
          <a:xfrm>
            <a:off x="8654415" y="5038090"/>
            <a:ext cx="2827655" cy="460375"/>
            <a:chOff x="1587" y="3557"/>
            <a:chExt cx="4453" cy="725"/>
          </a:xfrm>
        </p:grpSpPr>
        <p:sp>
          <p:nvSpPr>
            <p:cNvPr id="23" name="圆角矩形 22"/>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角矩形 23"/>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952" y="3557"/>
              <a:ext cx="3724" cy="725"/>
            </a:xfrm>
            <a:prstGeom prst="rect">
              <a:avLst/>
            </a:prstGeom>
            <a:noFill/>
          </p:spPr>
          <p:txBody>
            <a:bodyPr wrap="square" rtlCol="0">
              <a:spAutoFit/>
            </a:bodyPr>
            <a:p>
              <a:pPr algn="l"/>
              <a:r>
                <a:rPr lang="en-US" sz="2400" dirty="0" smtClean="0">
                  <a:solidFill>
                    <a:schemeClr val="bg1"/>
                  </a:solidFill>
                </a:rPr>
                <a:t>StarUML</a:t>
              </a:r>
              <a:endParaRPr lang="en-US" sz="2400" dirty="0" smtClean="0">
                <a:solidFill>
                  <a:schemeClr val="bg1"/>
                </a:solidFill>
              </a:endParaRPr>
            </a:p>
          </p:txBody>
        </p:sp>
      </p:grpSp>
      <p:grpSp>
        <p:nvGrpSpPr>
          <p:cNvPr id="27" name="组合 26"/>
          <p:cNvGrpSpPr/>
          <p:nvPr/>
        </p:nvGrpSpPr>
        <p:grpSpPr>
          <a:xfrm>
            <a:off x="5255260" y="5037455"/>
            <a:ext cx="2827655" cy="460375"/>
            <a:chOff x="1587" y="3557"/>
            <a:chExt cx="4453" cy="725"/>
          </a:xfrm>
        </p:grpSpPr>
        <p:sp>
          <p:nvSpPr>
            <p:cNvPr id="28" name="圆角矩形 27"/>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952" y="3557"/>
              <a:ext cx="3724" cy="725"/>
            </a:xfrm>
            <a:prstGeom prst="rect">
              <a:avLst/>
            </a:prstGeom>
            <a:noFill/>
          </p:spPr>
          <p:txBody>
            <a:bodyPr wrap="square" rtlCol="0">
              <a:spAutoFit/>
            </a:bodyPr>
            <a:p>
              <a:pPr algn="l"/>
              <a:r>
                <a:rPr lang="en-US" sz="2400" dirty="0" smtClean="0">
                  <a:solidFill>
                    <a:schemeClr val="bg1"/>
                  </a:solidFill>
                </a:rPr>
                <a:t>PowerDesigner</a:t>
              </a:r>
              <a:endParaRPr lang="en-US" sz="2400" dirty="0" smtClean="0">
                <a:solidFill>
                  <a:schemeClr val="bg1"/>
                </a:solidFill>
              </a:endParaRPr>
            </a:p>
          </p:txBody>
        </p:sp>
      </p:grpSp>
      <p:grpSp>
        <p:nvGrpSpPr>
          <p:cNvPr id="31" name="组合 30"/>
          <p:cNvGrpSpPr/>
          <p:nvPr/>
        </p:nvGrpSpPr>
        <p:grpSpPr>
          <a:xfrm>
            <a:off x="8654415" y="3884930"/>
            <a:ext cx="2827655" cy="460375"/>
            <a:chOff x="1587" y="3557"/>
            <a:chExt cx="4453" cy="725"/>
          </a:xfrm>
        </p:grpSpPr>
        <p:sp>
          <p:nvSpPr>
            <p:cNvPr id="32" name="圆角矩形 31"/>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圆角矩形 32"/>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1952" y="3557"/>
              <a:ext cx="3724" cy="725"/>
            </a:xfrm>
            <a:prstGeom prst="rect">
              <a:avLst/>
            </a:prstGeom>
            <a:noFill/>
          </p:spPr>
          <p:txBody>
            <a:bodyPr wrap="square" rtlCol="0">
              <a:spAutoFit/>
            </a:bodyPr>
            <a:p>
              <a:pPr algn="l"/>
              <a:r>
                <a:rPr lang="en-US" sz="2400" dirty="0" smtClean="0">
                  <a:solidFill>
                    <a:schemeClr val="bg1"/>
                  </a:solidFill>
                </a:rPr>
                <a:t>Visio</a:t>
              </a:r>
              <a:endParaRPr lang="en-US" sz="2400" dirty="0" smtClean="0">
                <a:solidFill>
                  <a:schemeClr val="bg1"/>
                </a:solidFill>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44295" y="2281555"/>
            <a:ext cx="4084320" cy="1198880"/>
          </a:xfrm>
          <a:prstGeom prst="rect">
            <a:avLst/>
          </a:prstGeom>
        </p:spPr>
        <p:txBody>
          <a:bodyPr wrap="square">
            <a:spAutoFit/>
          </a:bodyPr>
          <a:lstStyle/>
          <a:p>
            <a:pPr>
              <a:lnSpc>
                <a:spcPct val="100000"/>
              </a:lnSpc>
            </a:pPr>
            <a:r>
              <a:rPr lang="zh-CN" dirty="0">
                <a:solidFill>
                  <a:srgbClr val="4D402B"/>
                </a:solidFill>
              </a:rPr>
              <a:t>参与者定义了在与实体交互时该实体的用户可以发挥作用的一套清楚地角色。参与者可以被认为是对于每个用来交流的用例而言的独立角色。</a:t>
            </a:r>
            <a:endParaRPr lang="zh-CN" dirty="0">
              <a:solidFill>
                <a:srgbClr val="4D402B"/>
              </a:solidFill>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pPr algn="l"/>
            <a:r>
              <a:rPr lang="en-US" sz="2000" b="1" dirty="0">
                <a:solidFill>
                  <a:schemeClr val="tx1">
                    <a:lumMod val="75000"/>
                    <a:lumOff val="25000"/>
                  </a:schemeClr>
                </a:solidFill>
                <a:sym typeface="+mn-ea"/>
              </a:rPr>
              <a:t>3.3.3 StarUML</a:t>
            </a:r>
            <a:r>
              <a:rPr lang="zh-CN" altLang="en-US" sz="2000" b="1" dirty="0">
                <a:solidFill>
                  <a:schemeClr val="tx1">
                    <a:lumMod val="75000"/>
                    <a:lumOff val="25000"/>
                  </a:schemeClr>
                </a:solidFill>
                <a:sym typeface="+mn-ea"/>
              </a:rPr>
              <a:t>建模的基本过程</a:t>
            </a:r>
            <a:endParaRPr lang="zh-CN" sz="2000" b="1" dirty="0">
              <a:solidFill>
                <a:schemeClr val="tx1">
                  <a:lumMod val="75000"/>
                  <a:lumOff val="25000"/>
                </a:schemeClr>
              </a:solidFill>
            </a:endParaRPr>
          </a:p>
        </p:txBody>
      </p:sp>
      <p:sp>
        <p:nvSpPr>
          <p:cNvPr id="12" name="文本框 11"/>
          <p:cNvSpPr txBox="1"/>
          <p:nvPr/>
        </p:nvSpPr>
        <p:spPr>
          <a:xfrm>
            <a:off x="1226820" y="1051560"/>
            <a:ext cx="2193925" cy="368300"/>
          </a:xfrm>
          <a:prstGeom prst="rect">
            <a:avLst/>
          </a:prstGeom>
          <a:noFill/>
        </p:spPr>
        <p:txBody>
          <a:bodyPr wrap="none" rtlCol="0">
            <a:spAutoFit/>
          </a:bodyPr>
          <a:p>
            <a:r>
              <a:rPr lang="en-US" b="1"/>
              <a:t>4.</a:t>
            </a:r>
            <a:r>
              <a:rPr lang="zh-CN" altLang="en-US" b="1"/>
              <a:t>创建参与者和用例</a:t>
            </a:r>
            <a:endParaRPr lang="zh-CN" altLang="en-US" b="1"/>
          </a:p>
        </p:txBody>
      </p:sp>
      <p:sp>
        <p:nvSpPr>
          <p:cNvPr id="2" name="矩形 1"/>
          <p:cNvSpPr/>
          <p:nvPr/>
        </p:nvSpPr>
        <p:spPr>
          <a:xfrm>
            <a:off x="6882130" y="3480435"/>
            <a:ext cx="4084320" cy="1198880"/>
          </a:xfrm>
          <a:prstGeom prst="rect">
            <a:avLst/>
          </a:prstGeom>
        </p:spPr>
        <p:txBody>
          <a:bodyPr wrap="square">
            <a:spAutoFit/>
          </a:bodyPr>
          <a:p>
            <a:pPr>
              <a:lnSpc>
                <a:spcPct val="100000"/>
              </a:lnSpc>
            </a:pPr>
            <a:r>
              <a:rPr lang="zh-CN" dirty="0">
                <a:solidFill>
                  <a:srgbClr val="4D402B"/>
                </a:solidFill>
              </a:rPr>
              <a:t>用例构造用于定义系统行为或者其他的语义实体而不展示其内部结构。每个用例指定一个系列行为，包括变体，可执行的实体，与参与者实体交互。</a:t>
            </a:r>
            <a:endParaRPr lang="zh-CN" dirty="0">
              <a:solidFill>
                <a:srgbClr val="4D402B"/>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04702.png微信截图_20181021104702"/>
          <p:cNvPicPr>
            <a:picLocks noChangeAspect="1"/>
          </p:cNvPicPr>
          <p:nvPr/>
        </p:nvPicPr>
        <p:blipFill>
          <a:blip r:embed="rId1"/>
          <a:srcRect/>
          <a:stretch>
            <a:fillRect/>
          </a:stretch>
        </p:blipFill>
        <p:spPr>
          <a:xfrm>
            <a:off x="4466591" y="1666240"/>
            <a:ext cx="3700780" cy="2331085"/>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创建参与者</a:t>
            </a:r>
            <a:endParaRPr lang="zh-CN" dirty="0"/>
          </a:p>
        </p:txBody>
      </p:sp>
      <p:sp>
        <p:nvSpPr>
          <p:cNvPr id="8" name="矩形 7"/>
          <p:cNvSpPr/>
          <p:nvPr/>
        </p:nvSpPr>
        <p:spPr>
          <a:xfrm>
            <a:off x="514350" y="4593074"/>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通过</a:t>
            </a:r>
            <a:r>
              <a:rPr lang="en-US" altLang="zh-CN" sz="1400" dirty="0"/>
              <a:t>Model</a:t>
            </a:r>
            <a:r>
              <a:rPr lang="zh-CN" altLang="en-US" sz="1400" dirty="0"/>
              <a:t>主菜单或右击选定模型，选择</a:t>
            </a:r>
            <a:r>
              <a:rPr lang="en-US" altLang="zh-CN" sz="1400" dirty="0"/>
              <a:t>Add→Actor</a:t>
            </a:r>
            <a:r>
              <a:rPr lang="zh-CN" altLang="en-US" sz="1400" dirty="0"/>
              <a:t>命令。</a:t>
            </a:r>
            <a:endParaRPr lang="zh-CN" altLang="en-US" sz="1400" dirty="0"/>
          </a:p>
        </p:txBody>
      </p:sp>
      <p:pic>
        <p:nvPicPr>
          <p:cNvPr id="3" name="图片占位符 5" descr="C:\Users\Foyer\Desktop\微信截图_20181021105022.png微信截图_20181021105022"/>
          <p:cNvPicPr>
            <a:picLocks noChangeAspect="1"/>
          </p:cNvPicPr>
          <p:nvPr/>
        </p:nvPicPr>
        <p:blipFill>
          <a:blip r:embed="rId2"/>
          <a:srcRect/>
          <a:stretch>
            <a:fillRect/>
          </a:stretch>
        </p:blipFill>
        <p:spPr>
          <a:xfrm>
            <a:off x="8487410" y="1724978"/>
            <a:ext cx="3670300" cy="221297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创建参与者</a:t>
            </a:r>
            <a:endParaRPr lang="zh-CN" dirty="0"/>
          </a:p>
        </p:txBody>
      </p:sp>
      <p:sp>
        <p:nvSpPr>
          <p:cNvPr id="9" name="矩形 8"/>
          <p:cNvSpPr/>
          <p:nvPr/>
        </p:nvSpPr>
        <p:spPr>
          <a:xfrm>
            <a:off x="8487410" y="4592955"/>
            <a:ext cx="3562350" cy="30670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相关属性可以在属性区设置和修改。</a:t>
            </a:r>
            <a:endParaRPr lang="zh-CN" sz="1400" dirty="0">
              <a:solidFill>
                <a:srgbClr val="4D402B"/>
              </a:solidFill>
            </a:endParaRPr>
          </a:p>
        </p:txBody>
      </p:sp>
      <p:pic>
        <p:nvPicPr>
          <p:cNvPr id="4" name="图片占位符 6" descr="C:\Users\Foyer\Desktop\微信截图_20181021104637.png微信截图_20181021104637"/>
          <p:cNvPicPr>
            <a:picLocks noChangeAspect="1"/>
          </p:cNvPicPr>
          <p:nvPr/>
        </p:nvPicPr>
        <p:blipFill>
          <a:blip r:embed="rId3"/>
          <a:srcRect/>
          <a:stretch>
            <a:fillRect/>
          </a:stretch>
        </p:blipFill>
        <p:spPr>
          <a:xfrm>
            <a:off x="504190" y="1751330"/>
            <a:ext cx="3641725" cy="216090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创建参与者</a:t>
            </a:r>
            <a:endParaRPr lang="zh-CN" altLang="en-US" dirty="0"/>
          </a:p>
        </p:txBody>
      </p:sp>
      <p:sp>
        <p:nvSpPr>
          <p:cNvPr id="10" name="矩形 9"/>
          <p:cNvSpPr/>
          <p:nvPr/>
        </p:nvSpPr>
        <p:spPr>
          <a:xfrm>
            <a:off x="4314190" y="4592955"/>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在模型资源管理其中就会出现     图标。</a:t>
            </a: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2193925" cy="368300"/>
          </a:xfrm>
          <a:prstGeom prst="rect">
            <a:avLst/>
          </a:prstGeom>
          <a:noFill/>
        </p:spPr>
        <p:txBody>
          <a:bodyPr wrap="none" rtlCol="0">
            <a:spAutoFit/>
          </a:bodyPr>
          <a:p>
            <a:pPr algn="l"/>
            <a:r>
              <a:rPr lang="en-US" b="1">
                <a:sym typeface="+mn-ea"/>
              </a:rPr>
              <a:t>4.</a:t>
            </a:r>
            <a:r>
              <a:rPr lang="zh-CN" b="1">
                <a:sym typeface="+mn-ea"/>
              </a:rPr>
              <a:t>创建参与者与用例</a:t>
            </a:r>
            <a:endParaRPr lang="zh-CN" b="1"/>
          </a:p>
        </p:txBody>
      </p:sp>
      <p:pic>
        <p:nvPicPr>
          <p:cNvPr id="11" name="图片 10"/>
          <p:cNvPicPr>
            <a:picLocks noChangeAspect="1"/>
          </p:cNvPicPr>
          <p:nvPr/>
        </p:nvPicPr>
        <p:blipFill>
          <a:blip r:embed="rId4"/>
          <a:stretch>
            <a:fillRect/>
          </a:stretch>
        </p:blipFill>
        <p:spPr>
          <a:xfrm>
            <a:off x="6979920" y="4610100"/>
            <a:ext cx="267335" cy="287020"/>
          </a:xfrm>
          <a:prstGeom prst="rect">
            <a:avLst/>
          </a:prstGeom>
        </p:spPr>
      </p:pic>
      <p:sp>
        <p:nvSpPr>
          <p:cNvPr id="16" name="文本框 15"/>
          <p:cNvSpPr txBox="1"/>
          <p:nvPr/>
        </p:nvSpPr>
        <p:spPr>
          <a:xfrm>
            <a:off x="1226820" y="5403850"/>
            <a:ext cx="6546850" cy="829945"/>
          </a:xfrm>
          <a:prstGeom prst="rect">
            <a:avLst/>
          </a:prstGeom>
          <a:noFill/>
        </p:spPr>
        <p:txBody>
          <a:bodyPr wrap="none" rtlCol="0">
            <a:spAutoFit/>
          </a:bodyPr>
          <a:p>
            <a:r>
              <a:rPr lang="zh-CN" altLang="en-US" sz="1600"/>
              <a:t>如果在用例图中创建参与者，则只需要选择工具箱中的</a:t>
            </a:r>
            <a:r>
              <a:rPr lang="en-US" altLang="zh-CN" sz="1600"/>
              <a:t>Actor</a:t>
            </a:r>
            <a:r>
              <a:rPr lang="zh-CN" altLang="en-US" sz="1600"/>
              <a:t>元素即可。</a:t>
            </a:r>
            <a:endParaRPr lang="zh-CN" altLang="en-US" sz="1600"/>
          </a:p>
          <a:p>
            <a:endParaRPr lang="zh-CN" altLang="en-US" sz="1600"/>
          </a:p>
          <a:p>
            <a:r>
              <a:rPr lang="zh-CN" altLang="en-US" sz="1600"/>
              <a:t>创建用例图的过程与参与者类似，不再赘述。</a:t>
            </a:r>
            <a:endParaRPr lang="zh-CN" altLang="en-US" sz="16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10413.png微信截图_20181021110413"/>
          <p:cNvPicPr>
            <a:picLocks noChangeAspect="1"/>
          </p:cNvPicPr>
          <p:nvPr/>
        </p:nvPicPr>
        <p:blipFill>
          <a:blip r:embed="rId1"/>
          <a:srcRect/>
          <a:stretch>
            <a:fillRect/>
          </a:stretch>
        </p:blipFill>
        <p:spPr>
          <a:xfrm>
            <a:off x="4466591" y="1792923"/>
            <a:ext cx="3700780" cy="2077720"/>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创建类</a:t>
            </a:r>
            <a:endParaRPr lang="zh-CN" dirty="0"/>
          </a:p>
        </p:txBody>
      </p:sp>
      <p:sp>
        <p:nvSpPr>
          <p:cNvPr id="8" name="矩形 7"/>
          <p:cNvSpPr/>
          <p:nvPr/>
        </p:nvSpPr>
        <p:spPr>
          <a:xfrm>
            <a:off x="514350" y="4593074"/>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通过</a:t>
            </a:r>
            <a:r>
              <a:rPr lang="en-US" altLang="zh-CN" sz="1400" dirty="0"/>
              <a:t>Model</a:t>
            </a:r>
            <a:r>
              <a:rPr lang="zh-CN" altLang="en-US" sz="1400" dirty="0"/>
              <a:t>主菜单或右击选定模型，选择</a:t>
            </a:r>
            <a:r>
              <a:rPr lang="en-US" altLang="zh-CN" sz="1400" dirty="0"/>
              <a:t>Add→Class</a:t>
            </a:r>
            <a:r>
              <a:rPr lang="zh-CN" altLang="en-US" sz="1400" dirty="0"/>
              <a:t>命令。</a:t>
            </a:r>
            <a:endParaRPr lang="zh-CN" altLang="en-US" sz="1400" dirty="0"/>
          </a:p>
        </p:txBody>
      </p:sp>
      <p:pic>
        <p:nvPicPr>
          <p:cNvPr id="3" name="图片占位符 5" descr="C:\Users\Foyer\Desktop\微信截图_20181021111033.png微信截图_20181021111033"/>
          <p:cNvPicPr>
            <a:picLocks noChangeAspect="1"/>
          </p:cNvPicPr>
          <p:nvPr/>
        </p:nvPicPr>
        <p:blipFill>
          <a:blip r:embed="rId2"/>
          <a:srcRect/>
          <a:stretch>
            <a:fillRect/>
          </a:stretch>
        </p:blipFill>
        <p:spPr>
          <a:xfrm>
            <a:off x="8496935" y="1823720"/>
            <a:ext cx="3651885" cy="208851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对属性或操作设置数据类型</a:t>
            </a:r>
            <a:endParaRPr lang="en-US" altLang="zh-CN" dirty="0"/>
          </a:p>
        </p:txBody>
      </p:sp>
      <p:sp>
        <p:nvSpPr>
          <p:cNvPr id="9" name="矩形 8"/>
          <p:cNvSpPr/>
          <p:nvPr/>
        </p:nvSpPr>
        <p:spPr>
          <a:xfrm>
            <a:off x="8487410" y="4592955"/>
            <a:ext cx="3562350" cy="13836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在窗体右下角的</a:t>
            </a:r>
            <a:r>
              <a:rPr lang="en-US" altLang="zh-CN" sz="1400" dirty="0">
                <a:solidFill>
                  <a:srgbClr val="4D402B"/>
                </a:solidFill>
              </a:rPr>
              <a:t>Properties</a:t>
            </a:r>
            <a:r>
              <a:rPr lang="zh-CN" altLang="en-US" sz="1400" dirty="0">
                <a:solidFill>
                  <a:srgbClr val="4D402B"/>
                </a:solidFill>
              </a:rPr>
              <a:t>窗口中，找到</a:t>
            </a:r>
            <a:r>
              <a:rPr lang="en-US" altLang="zh-CN" sz="1400" dirty="0">
                <a:solidFill>
                  <a:srgbClr val="4D402B"/>
                </a:solidFill>
              </a:rPr>
              <a:t>Type</a:t>
            </a:r>
            <a:r>
              <a:rPr lang="zh-CN" altLang="en-US" sz="1400" dirty="0">
                <a:solidFill>
                  <a:srgbClr val="4D402B"/>
                </a:solidFill>
              </a:rPr>
              <a:t>输入框，输入属性或操作的类型。</a:t>
            </a:r>
            <a:endParaRPr lang="zh-CN" altLang="en-US" sz="1400" dirty="0">
              <a:solidFill>
                <a:srgbClr val="4D402B"/>
              </a:solidFill>
            </a:endParaRPr>
          </a:p>
          <a:p>
            <a:pPr marL="285750" indent="-285750">
              <a:buClr>
                <a:srgbClr val="48A2A0"/>
              </a:buClr>
              <a:buFont typeface="Wingdings" panose="05000000000000000000" pitchFamily="2" charset="2"/>
              <a:buChar char="l"/>
            </a:pPr>
            <a:r>
              <a:rPr lang="zh-CN" altLang="en-US" sz="1400" dirty="0">
                <a:solidFill>
                  <a:srgbClr val="4D402B"/>
                </a:solidFill>
              </a:rPr>
              <a:t>其中由于类的封装性和类内部使用的规范性，其内部数据（属性）都是私有的，所以，在</a:t>
            </a:r>
            <a:r>
              <a:rPr lang="en-US" altLang="zh-CN" sz="1400" dirty="0">
                <a:solidFill>
                  <a:srgbClr val="4D402B"/>
                </a:solidFill>
              </a:rPr>
              <a:t>Properties</a:t>
            </a:r>
            <a:r>
              <a:rPr lang="zh-CN" altLang="en-US" sz="1400" dirty="0">
                <a:solidFill>
                  <a:srgbClr val="4D402B"/>
                </a:solidFill>
              </a:rPr>
              <a:t>面板中将属性设置为</a:t>
            </a:r>
            <a:r>
              <a:rPr lang="en-US" altLang="zh-CN" sz="1400" dirty="0">
                <a:solidFill>
                  <a:srgbClr val="4D402B"/>
                </a:solidFill>
              </a:rPr>
              <a:t>Private</a:t>
            </a:r>
            <a:r>
              <a:rPr lang="zh-CN" altLang="en-US" sz="1400" dirty="0">
                <a:solidFill>
                  <a:srgbClr val="4D402B"/>
                </a:solidFill>
              </a:rPr>
              <a:t>。</a:t>
            </a:r>
            <a:endParaRPr lang="zh-CN" altLang="en-US" sz="1400" dirty="0">
              <a:solidFill>
                <a:srgbClr val="4D402B"/>
              </a:solidFill>
            </a:endParaRPr>
          </a:p>
        </p:txBody>
      </p:sp>
      <p:pic>
        <p:nvPicPr>
          <p:cNvPr id="4" name="图片占位符 6" descr="C:\Users\Foyer\Desktop\微信截图_20181021110212.png微信截图_20181021110212"/>
          <p:cNvPicPr>
            <a:picLocks noChangeAspect="1"/>
          </p:cNvPicPr>
          <p:nvPr/>
        </p:nvPicPr>
        <p:blipFill>
          <a:blip r:embed="rId3"/>
          <a:srcRect/>
          <a:stretch>
            <a:fillRect/>
          </a:stretch>
        </p:blipFill>
        <p:spPr>
          <a:xfrm>
            <a:off x="512445" y="1751330"/>
            <a:ext cx="3625215" cy="216090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对类创建属性或操作</a:t>
            </a:r>
            <a:endParaRPr lang="zh-CN" altLang="en-US" dirty="0"/>
          </a:p>
        </p:txBody>
      </p:sp>
      <p:sp>
        <p:nvSpPr>
          <p:cNvPr id="10" name="矩形 9"/>
          <p:cNvSpPr/>
          <p:nvPr/>
        </p:nvSpPr>
        <p:spPr>
          <a:xfrm>
            <a:off x="4314190" y="4592955"/>
            <a:ext cx="3562350" cy="181483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a:solidFill>
                  <a:srgbClr val="4D402B"/>
                </a:solidFill>
              </a:rPr>
              <a:t>右击类目标，在弹出菜单中选择</a:t>
            </a:r>
            <a:r>
              <a:rPr lang="en-US" altLang="zh-CN" sz="1400" dirty="0">
                <a:solidFill>
                  <a:srgbClr val="4D402B"/>
                </a:solidFill>
              </a:rPr>
              <a:t>Add</a:t>
            </a:r>
            <a:r>
              <a:rPr lang="zh-CN" altLang="en-US" sz="1400" dirty="0">
                <a:solidFill>
                  <a:srgbClr val="4D402B"/>
                </a:solidFill>
              </a:rPr>
              <a:t>中的</a:t>
            </a:r>
            <a:r>
              <a:rPr lang="en-US" altLang="zh-CN" sz="1400" dirty="0">
                <a:solidFill>
                  <a:srgbClr val="4D402B"/>
                </a:solidFill>
              </a:rPr>
              <a:t>Atrribute</a:t>
            </a:r>
            <a:r>
              <a:rPr lang="zh-CN" altLang="en-US" sz="1400" dirty="0">
                <a:solidFill>
                  <a:srgbClr val="4D402B"/>
                </a:solidFill>
              </a:rPr>
              <a:t>（被标识为绿色）或</a:t>
            </a:r>
            <a:r>
              <a:rPr lang="en-US" altLang="zh-CN" sz="1400" dirty="0">
                <a:solidFill>
                  <a:srgbClr val="4D402B"/>
                </a:solidFill>
              </a:rPr>
              <a:t>Operation</a:t>
            </a:r>
            <a:r>
              <a:rPr lang="zh-CN" altLang="en-US" sz="1400" dirty="0">
                <a:solidFill>
                  <a:srgbClr val="4D402B"/>
                </a:solidFill>
              </a:rPr>
              <a:t>（被标识为红色）命令，为其创建属性或操作。</a:t>
            </a:r>
            <a:endParaRPr lang="zh-CN" altLang="en-US"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sym typeface="+mn-ea"/>
              </a:rPr>
              <a:t>也可以通过其属性窗口的</a:t>
            </a:r>
            <a:r>
              <a:rPr lang="en-US" altLang="zh-CN" sz="1400" dirty="0">
                <a:solidFill>
                  <a:srgbClr val="4D402B"/>
                </a:solidFill>
                <a:sym typeface="+mn-ea"/>
              </a:rPr>
              <a:t>Attributes</a:t>
            </a:r>
            <a:r>
              <a:rPr lang="zh-CN" altLang="en-US" sz="1400" dirty="0">
                <a:solidFill>
                  <a:srgbClr val="4D402B"/>
                </a:solidFill>
                <a:sym typeface="+mn-ea"/>
              </a:rPr>
              <a:t>或</a:t>
            </a:r>
            <a:r>
              <a:rPr lang="en-US" altLang="zh-CN" sz="1400" dirty="0">
                <a:solidFill>
                  <a:srgbClr val="4D402B"/>
                </a:solidFill>
                <a:sym typeface="+mn-ea"/>
              </a:rPr>
              <a:t>Operation</a:t>
            </a:r>
            <a:r>
              <a:rPr lang="zh-CN" altLang="en-US" sz="1400" dirty="0">
                <a:solidFill>
                  <a:srgbClr val="4D402B"/>
                </a:solidFill>
                <a:sym typeface="+mn-ea"/>
              </a:rPr>
              <a:t>后的按钮进行创建。</a:t>
            </a:r>
            <a:endParaRPr lang="zh-CN" altLang="en-US" sz="1400" dirty="0">
              <a:solidFill>
                <a:srgbClr val="4D402B"/>
              </a:solidFill>
            </a:endParaRPr>
          </a:p>
          <a:p>
            <a:pPr marL="285750" indent="-285750">
              <a:buClr>
                <a:srgbClr val="48A2A0"/>
              </a:buClr>
              <a:buFont typeface="Wingdings" panose="05000000000000000000" pitchFamily="2" charset="2"/>
              <a:buChar char="l"/>
            </a:pP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1050925" cy="368300"/>
          </a:xfrm>
          <a:prstGeom prst="rect">
            <a:avLst/>
          </a:prstGeom>
          <a:noFill/>
        </p:spPr>
        <p:txBody>
          <a:bodyPr wrap="none" rtlCol="0">
            <a:spAutoFit/>
          </a:bodyPr>
          <a:p>
            <a:pPr algn="l"/>
            <a:r>
              <a:rPr lang="en-US" b="1">
                <a:sym typeface="+mn-ea"/>
              </a:rPr>
              <a:t>5.</a:t>
            </a:r>
            <a:r>
              <a:rPr lang="zh-CN" altLang="en-US" b="1">
                <a:sym typeface="+mn-ea"/>
              </a:rPr>
              <a:t>创建类</a:t>
            </a:r>
            <a:endParaRPr lang="zh-CN" altLang="en-US" b="1">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pPr algn="l"/>
            <a:r>
              <a:rPr lang="en-US" sz="2000" b="1" dirty="0">
                <a:solidFill>
                  <a:schemeClr val="tx1">
                    <a:lumMod val="75000"/>
                    <a:lumOff val="25000"/>
                  </a:schemeClr>
                </a:solidFill>
                <a:sym typeface="+mn-ea"/>
              </a:rPr>
              <a:t>3.3.3 StarUML</a:t>
            </a:r>
            <a:r>
              <a:rPr lang="zh-CN" altLang="en-US" sz="2000" b="1" dirty="0">
                <a:solidFill>
                  <a:schemeClr val="tx1">
                    <a:lumMod val="75000"/>
                    <a:lumOff val="25000"/>
                  </a:schemeClr>
                </a:solidFill>
                <a:sym typeface="+mn-ea"/>
              </a:rPr>
              <a:t>建模的基本过程</a:t>
            </a:r>
            <a:endParaRPr lang="zh-CN" sz="2000" b="1" dirty="0">
              <a:solidFill>
                <a:schemeClr val="tx1">
                  <a:lumMod val="75000"/>
                  <a:lumOff val="25000"/>
                </a:schemeClr>
              </a:solidFill>
            </a:endParaRPr>
          </a:p>
        </p:txBody>
      </p:sp>
      <p:sp>
        <p:nvSpPr>
          <p:cNvPr id="12" name="文本框 11"/>
          <p:cNvSpPr txBox="1"/>
          <p:nvPr/>
        </p:nvSpPr>
        <p:spPr>
          <a:xfrm>
            <a:off x="1226820" y="1051560"/>
            <a:ext cx="1050925" cy="368300"/>
          </a:xfrm>
          <a:prstGeom prst="rect">
            <a:avLst/>
          </a:prstGeom>
          <a:noFill/>
        </p:spPr>
        <p:txBody>
          <a:bodyPr wrap="none" rtlCol="0">
            <a:spAutoFit/>
          </a:bodyPr>
          <a:p>
            <a:r>
              <a:rPr lang="en-US" b="1"/>
              <a:t>5.</a:t>
            </a:r>
            <a:r>
              <a:rPr lang="zh-CN" altLang="en-US" b="1"/>
              <a:t>创建类</a:t>
            </a:r>
            <a:endParaRPr lang="zh-CN" altLang="en-US" b="1"/>
          </a:p>
        </p:txBody>
      </p:sp>
      <p:sp>
        <p:nvSpPr>
          <p:cNvPr id="17" name="文本框 16"/>
          <p:cNvSpPr txBox="1"/>
          <p:nvPr/>
        </p:nvSpPr>
        <p:spPr>
          <a:xfrm>
            <a:off x="2804160" y="1595755"/>
            <a:ext cx="6583680" cy="460375"/>
          </a:xfrm>
          <a:prstGeom prst="rect">
            <a:avLst/>
          </a:prstGeom>
          <a:noFill/>
        </p:spPr>
        <p:txBody>
          <a:bodyPr wrap="none" rtlCol="0">
            <a:spAutoFit/>
          </a:bodyPr>
          <a:lstStyle>
            <a:defPPr>
              <a:defRPr lang="zh-CN"/>
            </a:defPPr>
            <a:lvl1pPr>
              <a:defRPr sz="2800">
                <a:solidFill>
                  <a:srgbClr val="48A2A0"/>
                </a:solidFill>
              </a:defRPr>
            </a:lvl1pPr>
          </a:lstStyle>
          <a:p>
            <a:r>
              <a:rPr lang="zh-CN" sz="2400" dirty="0"/>
              <a:t>在属性区中常见的属性类型及描述形式如下表：</a:t>
            </a:r>
            <a:endParaRPr lang="zh-CN" sz="2400" dirty="0"/>
          </a:p>
        </p:txBody>
      </p:sp>
      <p:graphicFrame>
        <p:nvGraphicFramePr>
          <p:cNvPr id="3" name="表格 2"/>
          <p:cNvGraphicFramePr/>
          <p:nvPr/>
        </p:nvGraphicFramePr>
        <p:xfrm>
          <a:off x="1829435" y="2458085"/>
          <a:ext cx="8533765" cy="3429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t>属性类型</a:t>
                      </a:r>
                      <a:endParaRPr lang="zh-CN" altLang="en-US"/>
                    </a:p>
                  </a:txBody>
                  <a:tcPr/>
                </a:tc>
                <a:tc>
                  <a:txBody>
                    <a:bodyPr/>
                    <a:p>
                      <a:pPr algn="ctr">
                        <a:buNone/>
                      </a:pPr>
                      <a:r>
                        <a:rPr lang="zh-CN" altLang="en-US"/>
                        <a:t>描     述</a:t>
                      </a:r>
                      <a:endParaRPr lang="zh-CN" altLang="en-US"/>
                    </a:p>
                  </a:txBody>
                  <a:tcPr/>
                </a:tc>
              </a:tr>
              <a:tr h="381000">
                <a:tc>
                  <a:txBody>
                    <a:bodyPr/>
                    <a:p>
                      <a:pPr algn="l">
                        <a:buNone/>
                      </a:pPr>
                      <a:r>
                        <a:rPr lang="en-US" altLang="zh-CN"/>
                        <a:t>Name </a:t>
                      </a:r>
                      <a:r>
                        <a:rPr lang="zh-CN" altLang="en-US"/>
                        <a:t>名称</a:t>
                      </a:r>
                      <a:endParaRPr lang="zh-CN" altLang="en-US"/>
                    </a:p>
                  </a:txBody>
                  <a:tcPr/>
                </a:tc>
                <a:tc>
                  <a:txBody>
                    <a:bodyPr/>
                    <a:p>
                      <a:pPr algn="l">
                        <a:buNone/>
                      </a:pPr>
                      <a:r>
                        <a:rPr lang="zh-CN" altLang="en-US"/>
                        <a:t>表示模型元素名称</a:t>
                      </a:r>
                      <a:endParaRPr lang="zh-CN" altLang="en-US"/>
                    </a:p>
                  </a:txBody>
                  <a:tcPr/>
                </a:tc>
              </a:tr>
              <a:tr h="381000">
                <a:tc>
                  <a:txBody>
                    <a:bodyPr/>
                    <a:p>
                      <a:pPr algn="l">
                        <a:buNone/>
                      </a:pPr>
                      <a:r>
                        <a:rPr lang="en-US" altLang="zh-CN"/>
                        <a:t>Stereotype </a:t>
                      </a:r>
                      <a:r>
                        <a:rPr lang="zh-CN" altLang="en-US"/>
                        <a:t>构造型</a:t>
                      </a:r>
                      <a:endParaRPr lang="zh-CN" altLang="en-US"/>
                    </a:p>
                  </a:txBody>
                  <a:tcPr/>
                </a:tc>
                <a:tc>
                  <a:txBody>
                    <a:bodyPr/>
                    <a:p>
                      <a:pPr algn="l">
                        <a:buNone/>
                      </a:pPr>
                      <a:r>
                        <a:rPr lang="zh-CN" altLang="en-US"/>
                        <a:t>表示模型元素的构造型</a:t>
                      </a:r>
                      <a:endParaRPr lang="zh-CN" altLang="en-US"/>
                    </a:p>
                  </a:txBody>
                  <a:tcPr/>
                </a:tc>
              </a:tr>
              <a:tr h="381000">
                <a:tc>
                  <a:txBody>
                    <a:bodyPr/>
                    <a:p>
                      <a:pPr algn="l">
                        <a:buNone/>
                      </a:pPr>
                      <a:r>
                        <a:rPr lang="en-US" altLang="zh-CN"/>
                        <a:t>TypeExpression </a:t>
                      </a:r>
                      <a:r>
                        <a:rPr lang="zh-CN" altLang="en-US"/>
                        <a:t>类型表达式</a:t>
                      </a:r>
                      <a:endParaRPr lang="zh-CN" altLang="en-US"/>
                    </a:p>
                  </a:txBody>
                  <a:tcPr/>
                </a:tc>
                <a:tc>
                  <a:txBody>
                    <a:bodyPr/>
                    <a:p>
                      <a:pPr algn="l">
                        <a:buNone/>
                      </a:pPr>
                      <a:r>
                        <a:rPr lang="zh-CN" altLang="en-US"/>
                        <a:t>特殊类型的表达式</a:t>
                      </a:r>
                      <a:endParaRPr lang="zh-CN" altLang="en-US"/>
                    </a:p>
                  </a:txBody>
                  <a:tcPr/>
                </a:tc>
              </a:tr>
              <a:tr h="381000">
                <a:tc>
                  <a:txBody>
                    <a:bodyPr/>
                    <a:p>
                      <a:pPr algn="l">
                        <a:buNone/>
                      </a:pPr>
                      <a:r>
                        <a:rPr lang="en-US" altLang="zh-CN"/>
                        <a:t>String </a:t>
                      </a:r>
                      <a:r>
                        <a:rPr lang="zh-CN" altLang="en-US"/>
                        <a:t>字符串</a:t>
                      </a:r>
                      <a:endParaRPr lang="zh-CN" altLang="en-US"/>
                    </a:p>
                  </a:txBody>
                  <a:tcPr/>
                </a:tc>
                <a:tc>
                  <a:txBody>
                    <a:bodyPr/>
                    <a:p>
                      <a:pPr algn="l">
                        <a:buNone/>
                      </a:pPr>
                      <a:r>
                        <a:rPr lang="zh-CN" altLang="en-US"/>
                        <a:t>表示字符串</a:t>
                      </a:r>
                      <a:endParaRPr lang="zh-CN" altLang="en-US"/>
                    </a:p>
                  </a:txBody>
                  <a:tcPr/>
                </a:tc>
              </a:tr>
              <a:tr h="381000">
                <a:tc>
                  <a:txBody>
                    <a:bodyPr/>
                    <a:p>
                      <a:pPr algn="l">
                        <a:buNone/>
                      </a:pPr>
                      <a:r>
                        <a:rPr lang="en-US" altLang="zh-CN"/>
                        <a:t>Boolean </a:t>
                      </a:r>
                      <a:r>
                        <a:rPr lang="zh-CN" altLang="en-US"/>
                        <a:t>布尔</a:t>
                      </a:r>
                      <a:endParaRPr lang="zh-CN" altLang="en-US"/>
                    </a:p>
                  </a:txBody>
                  <a:tcPr/>
                </a:tc>
                <a:tc>
                  <a:txBody>
                    <a:bodyPr/>
                    <a:p>
                      <a:pPr algn="l">
                        <a:buNone/>
                      </a:pPr>
                      <a:r>
                        <a:rPr lang="zh-CN" altLang="en-US"/>
                        <a:t>表示真假值</a:t>
                      </a:r>
                      <a:endParaRPr lang="zh-CN" altLang="en-US"/>
                    </a:p>
                  </a:txBody>
                  <a:tcPr/>
                </a:tc>
              </a:tr>
              <a:tr h="381000">
                <a:tc>
                  <a:txBody>
                    <a:bodyPr/>
                    <a:p>
                      <a:pPr algn="l">
                        <a:buNone/>
                      </a:pPr>
                      <a:r>
                        <a:rPr lang="en-US" altLang="zh-CN"/>
                        <a:t>Enumeration </a:t>
                      </a:r>
                      <a:r>
                        <a:rPr lang="zh-CN" altLang="en-US"/>
                        <a:t>枚举</a:t>
                      </a:r>
                      <a:endParaRPr lang="zh-CN" altLang="en-US"/>
                    </a:p>
                  </a:txBody>
                  <a:tcPr/>
                </a:tc>
                <a:tc>
                  <a:txBody>
                    <a:bodyPr/>
                    <a:p>
                      <a:pPr algn="l">
                        <a:buNone/>
                      </a:pPr>
                      <a:r>
                        <a:rPr lang="zh-CN" altLang="en-US"/>
                        <a:t>在各字面值中选一</a:t>
                      </a:r>
                      <a:endParaRPr lang="zh-CN" altLang="en-US"/>
                    </a:p>
                  </a:txBody>
                  <a:tcPr/>
                </a:tc>
              </a:tr>
              <a:tr h="381000">
                <a:tc>
                  <a:txBody>
                    <a:bodyPr/>
                    <a:p>
                      <a:pPr algn="l">
                        <a:buNone/>
                      </a:pPr>
                      <a:r>
                        <a:rPr lang="en-US" altLang="zh-CN"/>
                        <a:t>Reference </a:t>
                      </a:r>
                      <a:r>
                        <a:rPr lang="zh-CN" altLang="en-US"/>
                        <a:t>引用</a:t>
                      </a:r>
                      <a:endParaRPr lang="zh-CN" altLang="en-US"/>
                    </a:p>
                  </a:txBody>
                  <a:tcPr/>
                </a:tc>
                <a:tc>
                  <a:txBody>
                    <a:bodyPr/>
                    <a:p>
                      <a:pPr algn="l">
                        <a:buNone/>
                      </a:pPr>
                      <a:r>
                        <a:rPr lang="zh-CN" altLang="en-US"/>
                        <a:t>表示特定元素</a:t>
                      </a:r>
                      <a:endParaRPr lang="zh-CN" altLang="en-US"/>
                    </a:p>
                  </a:txBody>
                  <a:tcPr/>
                </a:tc>
              </a:tr>
              <a:tr h="381000">
                <a:tc>
                  <a:txBody>
                    <a:bodyPr/>
                    <a:p>
                      <a:pPr algn="l">
                        <a:buNone/>
                      </a:pPr>
                      <a:r>
                        <a:rPr lang="en-US" altLang="zh-CN"/>
                        <a:t>Collection </a:t>
                      </a:r>
                      <a:r>
                        <a:rPr lang="zh-CN" altLang="en-US"/>
                        <a:t>集合</a:t>
                      </a:r>
                      <a:endParaRPr lang="zh-CN" altLang="en-US"/>
                    </a:p>
                  </a:txBody>
                  <a:tcPr/>
                </a:tc>
                <a:tc>
                  <a:txBody>
                    <a:bodyPr/>
                    <a:p>
                      <a:pPr algn="l">
                        <a:buNone/>
                      </a:pPr>
                      <a:r>
                        <a:rPr lang="zh-CN" altLang="en-US"/>
                        <a:t>表示多个元素（通过集合编译器可编辑）</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创建图</a:t>
            </a:r>
            <a:endParaRPr lang="zh-CN" dirty="0"/>
          </a:p>
        </p:txBody>
      </p:sp>
      <p:sp>
        <p:nvSpPr>
          <p:cNvPr id="8" name="矩形 7"/>
          <p:cNvSpPr/>
          <p:nvPr/>
        </p:nvSpPr>
        <p:spPr>
          <a:xfrm>
            <a:off x="514350" y="4593074"/>
            <a:ext cx="3562350" cy="7372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从模型资源管理器选择相应的模型。</a:t>
            </a:r>
            <a:endParaRPr lang="zh-CN" sz="1400" dirty="0"/>
          </a:p>
          <a:p>
            <a:pPr marL="285750" indent="-285750">
              <a:buClr>
                <a:srgbClr val="48A2A0"/>
              </a:buClr>
              <a:buFont typeface="Wingdings" panose="05000000000000000000" pitchFamily="2" charset="2"/>
              <a:buChar char="l"/>
            </a:pPr>
            <a:r>
              <a:rPr lang="zh-CN" sz="1400" dirty="0"/>
              <a:t>右键单击选择</a:t>
            </a:r>
            <a:r>
              <a:rPr lang="en-US" altLang="zh-CN" sz="1400" dirty="0"/>
              <a:t>Add Diagram</a:t>
            </a:r>
            <a:r>
              <a:rPr lang="zh-CN" altLang="en-US" sz="1400" dirty="0"/>
              <a:t>菜单，选择对应的图的类型后图就创建出来了</a:t>
            </a:r>
            <a:endParaRPr lang="zh-CN" altLang="en-US" sz="1400" dirty="0"/>
          </a:p>
        </p:txBody>
      </p:sp>
      <p:pic>
        <p:nvPicPr>
          <p:cNvPr id="3" name="图片占位符 5" descr="C:\Users\Foyer\Desktop\微信截图_20181021114808.png微信截图_20181021114808"/>
          <p:cNvPicPr>
            <a:picLocks noChangeAspect="1"/>
          </p:cNvPicPr>
          <p:nvPr/>
        </p:nvPicPr>
        <p:blipFill>
          <a:blip r:embed="rId1"/>
          <a:srcRect/>
          <a:stretch>
            <a:fillRect/>
          </a:stretch>
        </p:blipFill>
        <p:spPr>
          <a:xfrm>
            <a:off x="8487410" y="1785620"/>
            <a:ext cx="3282950" cy="208851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一次创建多个元素</a:t>
            </a:r>
            <a:endParaRPr lang="zh-CN" dirty="0"/>
          </a:p>
        </p:txBody>
      </p:sp>
      <p:sp>
        <p:nvSpPr>
          <p:cNvPr id="9" name="矩形 8"/>
          <p:cNvSpPr/>
          <p:nvPr/>
        </p:nvSpPr>
        <p:spPr>
          <a:xfrm>
            <a:off x="8487410" y="4592955"/>
            <a:ext cx="3562350" cy="15995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从工具箱中双击要创建的元素类型。</a:t>
            </a:r>
            <a:endParaRPr lang="zh-CN"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rPr>
              <a:t>在工具箱对应的元素类型后会出现一个红色的     图标，表名被锁住了。</a:t>
            </a:r>
            <a:endParaRPr lang="zh-CN"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rPr>
              <a:t>在绘图区可以连续创建多个元素。</a:t>
            </a:r>
            <a:endParaRPr lang="zh-CN"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rPr>
              <a:t>创建完多个元素后，在工具箱中选择</a:t>
            </a:r>
            <a:endParaRPr lang="zh-CN" sz="1400" dirty="0">
              <a:solidFill>
                <a:srgbClr val="4D402B"/>
              </a:solidFill>
            </a:endParaRPr>
          </a:p>
          <a:p>
            <a:pPr indent="0">
              <a:buClr>
                <a:srgbClr val="48A2A0"/>
              </a:buClr>
              <a:buFont typeface="Wingdings" panose="05000000000000000000" pitchFamily="2" charset="2"/>
              <a:buNone/>
            </a:pPr>
            <a:r>
              <a:rPr lang="zh-CN" sz="1400" dirty="0">
                <a:solidFill>
                  <a:srgbClr val="4D402B"/>
                </a:solidFill>
              </a:rPr>
              <a:t>                  ，则消除该功能         </a:t>
            </a:r>
            <a:endParaRPr lang="zh-CN" sz="1400" dirty="0">
              <a:solidFill>
                <a:srgbClr val="4D402B"/>
              </a:solidFill>
            </a:endParaRPr>
          </a:p>
          <a:p>
            <a:pPr indent="0">
              <a:buClr>
                <a:srgbClr val="48A2A0"/>
              </a:buClr>
              <a:buFont typeface="Wingdings" panose="05000000000000000000" pitchFamily="2" charset="2"/>
              <a:buNone/>
            </a:pPr>
            <a:r>
              <a:rPr lang="zh-CN" sz="1400" dirty="0">
                <a:solidFill>
                  <a:srgbClr val="4D402B"/>
                </a:solidFill>
              </a:rPr>
              <a:t>          </a:t>
            </a:r>
            <a:endParaRPr lang="zh-CN" sz="1400" dirty="0">
              <a:solidFill>
                <a:srgbClr val="4D402B"/>
              </a:solidFill>
            </a:endParaRPr>
          </a:p>
        </p:txBody>
      </p:sp>
      <p:pic>
        <p:nvPicPr>
          <p:cNvPr id="4" name="图片占位符 6" descr="C:\Users\Foyer\Desktop\微信截图_20181021112811.png微信截图_20181021112811"/>
          <p:cNvPicPr>
            <a:picLocks noChangeAspect="1"/>
          </p:cNvPicPr>
          <p:nvPr/>
        </p:nvPicPr>
        <p:blipFill>
          <a:blip r:embed="rId2"/>
          <a:srcRect/>
          <a:stretch>
            <a:fillRect/>
          </a:stretch>
        </p:blipFill>
        <p:spPr>
          <a:xfrm>
            <a:off x="512445" y="1772603"/>
            <a:ext cx="3625215" cy="2118360"/>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图中添加元素</a:t>
            </a:r>
            <a:endParaRPr lang="zh-CN" altLang="en-US" dirty="0"/>
          </a:p>
        </p:txBody>
      </p:sp>
      <p:sp>
        <p:nvSpPr>
          <p:cNvPr id="10" name="矩形 9"/>
          <p:cNvSpPr/>
          <p:nvPr/>
        </p:nvSpPr>
        <p:spPr>
          <a:xfrm>
            <a:off x="4314190" y="4592955"/>
            <a:ext cx="3562350" cy="116840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从工具箱中选择要创建的元素类型。</a:t>
            </a:r>
            <a:endParaRPr lang="zh-CN" altLang="en-US"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sym typeface="+mn-ea"/>
              </a:rPr>
              <a:t>在图中单击要创建元素的位置。可以通过拖动鼠标选择一区域确定新元素的大小。</a:t>
            </a: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31240"/>
            <a:ext cx="1050925" cy="368300"/>
          </a:xfrm>
          <a:prstGeom prst="rect">
            <a:avLst/>
          </a:prstGeom>
          <a:noFill/>
        </p:spPr>
        <p:txBody>
          <a:bodyPr wrap="none" rtlCol="0">
            <a:spAutoFit/>
          </a:bodyPr>
          <a:p>
            <a:pPr algn="l"/>
            <a:r>
              <a:rPr lang="en-US" b="1">
                <a:sym typeface="+mn-ea"/>
              </a:rPr>
              <a:t>6.</a:t>
            </a:r>
            <a:r>
              <a:rPr lang="zh-CN" altLang="en-US" b="1">
                <a:sym typeface="+mn-ea"/>
              </a:rPr>
              <a:t>创建图</a:t>
            </a:r>
            <a:endParaRPr lang="zh-CN" altLang="en-US" b="1">
              <a:sym typeface="+mn-ea"/>
            </a:endParaRPr>
          </a:p>
        </p:txBody>
      </p:sp>
      <p:pic>
        <p:nvPicPr>
          <p:cNvPr id="11" name="图片 10"/>
          <p:cNvPicPr>
            <a:picLocks noChangeAspect="1"/>
          </p:cNvPicPr>
          <p:nvPr/>
        </p:nvPicPr>
        <p:blipFill>
          <a:blip r:embed="rId3"/>
          <a:stretch>
            <a:fillRect/>
          </a:stretch>
        </p:blipFill>
        <p:spPr>
          <a:xfrm>
            <a:off x="4439285" y="1772920"/>
            <a:ext cx="3436620" cy="2114550"/>
          </a:xfrm>
          <a:prstGeom prst="rect">
            <a:avLst/>
          </a:prstGeom>
        </p:spPr>
      </p:pic>
      <p:pic>
        <p:nvPicPr>
          <p:cNvPr id="16" name="图片 15"/>
          <p:cNvPicPr>
            <a:picLocks noChangeAspect="1"/>
          </p:cNvPicPr>
          <p:nvPr/>
        </p:nvPicPr>
        <p:blipFill>
          <a:blip r:embed="rId4"/>
          <a:stretch>
            <a:fillRect/>
          </a:stretch>
        </p:blipFill>
        <p:spPr>
          <a:xfrm>
            <a:off x="9404350" y="5097145"/>
            <a:ext cx="175260" cy="160020"/>
          </a:xfrm>
          <a:prstGeom prst="rect">
            <a:avLst/>
          </a:prstGeom>
        </p:spPr>
      </p:pic>
      <p:pic>
        <p:nvPicPr>
          <p:cNvPr id="17" name="图片 16"/>
          <p:cNvPicPr>
            <a:picLocks noChangeAspect="1"/>
          </p:cNvPicPr>
          <p:nvPr/>
        </p:nvPicPr>
        <p:blipFill>
          <a:blip r:embed="rId5"/>
          <a:stretch>
            <a:fillRect/>
          </a:stretch>
        </p:blipFill>
        <p:spPr>
          <a:xfrm>
            <a:off x="8809990" y="5668010"/>
            <a:ext cx="594360" cy="2286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1050925" cy="368300"/>
          </a:xfrm>
          <a:prstGeom prst="rect">
            <a:avLst/>
          </a:prstGeom>
          <a:noFill/>
        </p:spPr>
        <p:txBody>
          <a:bodyPr wrap="none" rtlCol="0">
            <a:spAutoFit/>
          </a:bodyPr>
          <a:p>
            <a:pPr algn="l"/>
            <a:r>
              <a:rPr lang="en-US" b="1">
                <a:sym typeface="+mn-ea"/>
              </a:rPr>
              <a:t>5.</a:t>
            </a:r>
            <a:r>
              <a:rPr lang="zh-CN" altLang="en-US" b="1">
                <a:sym typeface="+mn-ea"/>
              </a:rPr>
              <a:t>创建图</a:t>
            </a:r>
            <a:endParaRPr lang="zh-CN" altLang="en-US" b="1">
              <a:sym typeface="+mn-ea"/>
            </a:endParaRPr>
          </a:p>
        </p:txBody>
      </p:sp>
      <p:sp>
        <p:nvSpPr>
          <p:cNvPr id="11" name="文本框 10"/>
          <p:cNvSpPr txBox="1"/>
          <p:nvPr/>
        </p:nvSpPr>
        <p:spPr>
          <a:xfrm>
            <a:off x="1577340" y="1632585"/>
            <a:ext cx="2011680" cy="368300"/>
          </a:xfrm>
          <a:prstGeom prst="rect">
            <a:avLst/>
          </a:prstGeom>
          <a:noFill/>
        </p:spPr>
        <p:txBody>
          <a:bodyPr wrap="none" rtlCol="0">
            <a:spAutoFit/>
          </a:bodyPr>
          <a:p>
            <a:r>
              <a:rPr lang="zh-CN" altLang="en-US"/>
              <a:t>图书管理员用例图</a:t>
            </a:r>
            <a:endParaRPr lang="zh-CN" altLang="en-US"/>
          </a:p>
        </p:txBody>
      </p:sp>
      <p:pic>
        <p:nvPicPr>
          <p:cNvPr id="17" name="图片 16"/>
          <p:cNvPicPr>
            <a:picLocks noChangeAspect="1"/>
          </p:cNvPicPr>
          <p:nvPr/>
        </p:nvPicPr>
        <p:blipFill>
          <a:blip r:embed="rId1"/>
          <a:stretch>
            <a:fillRect/>
          </a:stretch>
        </p:blipFill>
        <p:spPr>
          <a:xfrm>
            <a:off x="2841625" y="2314575"/>
            <a:ext cx="7193915" cy="376491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10413.png微信截图_20181021110413"/>
          <p:cNvPicPr>
            <a:picLocks noChangeAspect="1"/>
          </p:cNvPicPr>
          <p:nvPr/>
        </p:nvPicPr>
        <p:blipFill>
          <a:blip r:embed="rId1"/>
          <a:srcRect/>
          <a:stretch>
            <a:fillRect/>
          </a:stretch>
        </p:blipFill>
        <p:spPr>
          <a:xfrm>
            <a:off x="4466591" y="1792923"/>
            <a:ext cx="3700780" cy="2077720"/>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创建图</a:t>
            </a:r>
            <a:endParaRPr lang="zh-CN" dirty="0"/>
          </a:p>
        </p:txBody>
      </p:sp>
      <p:sp>
        <p:nvSpPr>
          <p:cNvPr id="8" name="矩形 7"/>
          <p:cNvSpPr/>
          <p:nvPr/>
        </p:nvSpPr>
        <p:spPr>
          <a:xfrm>
            <a:off x="514350" y="4593074"/>
            <a:ext cx="3562350" cy="7372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从模型资源管理器选择相应的模型。</a:t>
            </a:r>
            <a:endParaRPr lang="zh-CN" sz="1400" dirty="0"/>
          </a:p>
          <a:p>
            <a:pPr marL="285750" indent="-285750">
              <a:buClr>
                <a:srgbClr val="48A2A0"/>
              </a:buClr>
              <a:buFont typeface="Wingdings" panose="05000000000000000000" pitchFamily="2" charset="2"/>
              <a:buChar char="l"/>
            </a:pPr>
            <a:r>
              <a:rPr lang="zh-CN" sz="1400" dirty="0"/>
              <a:t>右键单击选择</a:t>
            </a:r>
            <a:r>
              <a:rPr lang="en-US" altLang="zh-CN" sz="1400" dirty="0"/>
              <a:t>Add Diagram</a:t>
            </a:r>
            <a:r>
              <a:rPr lang="zh-CN" altLang="en-US" sz="1400" dirty="0"/>
              <a:t>菜单，选择对应的图的类型后图就创建出来了</a:t>
            </a:r>
            <a:endParaRPr lang="zh-CN" altLang="en-US" sz="1400" dirty="0"/>
          </a:p>
        </p:txBody>
      </p:sp>
      <p:pic>
        <p:nvPicPr>
          <p:cNvPr id="3" name="图片占位符 5" descr="C:\Users\Foyer\Desktop\微信截图_20181021111033.png微信截图_20181021111033"/>
          <p:cNvPicPr>
            <a:picLocks noChangeAspect="1"/>
          </p:cNvPicPr>
          <p:nvPr/>
        </p:nvPicPr>
        <p:blipFill>
          <a:blip r:embed="rId2"/>
          <a:srcRect/>
          <a:stretch>
            <a:fillRect/>
          </a:stretch>
        </p:blipFill>
        <p:spPr>
          <a:xfrm>
            <a:off x="8496935" y="1823720"/>
            <a:ext cx="3651885" cy="208851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对属性或操作设置数据类型</a:t>
            </a:r>
            <a:endParaRPr lang="en-US" altLang="zh-CN" dirty="0"/>
          </a:p>
        </p:txBody>
      </p:sp>
      <p:sp>
        <p:nvSpPr>
          <p:cNvPr id="9" name="矩形 8"/>
          <p:cNvSpPr/>
          <p:nvPr/>
        </p:nvSpPr>
        <p:spPr>
          <a:xfrm>
            <a:off x="8487410" y="4592955"/>
            <a:ext cx="3562350" cy="13836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在窗体右下角的</a:t>
            </a:r>
            <a:r>
              <a:rPr lang="en-US" altLang="zh-CN" sz="1400" dirty="0">
                <a:solidFill>
                  <a:srgbClr val="4D402B"/>
                </a:solidFill>
              </a:rPr>
              <a:t>Properties</a:t>
            </a:r>
            <a:r>
              <a:rPr lang="zh-CN" altLang="en-US" sz="1400" dirty="0">
                <a:solidFill>
                  <a:srgbClr val="4D402B"/>
                </a:solidFill>
              </a:rPr>
              <a:t>窗口中，找到</a:t>
            </a:r>
            <a:r>
              <a:rPr lang="en-US" altLang="zh-CN" sz="1400" dirty="0">
                <a:solidFill>
                  <a:srgbClr val="4D402B"/>
                </a:solidFill>
              </a:rPr>
              <a:t>Type</a:t>
            </a:r>
            <a:r>
              <a:rPr lang="zh-CN" altLang="en-US" sz="1400" dirty="0">
                <a:solidFill>
                  <a:srgbClr val="4D402B"/>
                </a:solidFill>
              </a:rPr>
              <a:t>输入框，输入属性或操作的类型。</a:t>
            </a:r>
            <a:endParaRPr lang="zh-CN" altLang="en-US" sz="1400" dirty="0">
              <a:solidFill>
                <a:srgbClr val="4D402B"/>
              </a:solidFill>
            </a:endParaRPr>
          </a:p>
          <a:p>
            <a:pPr marL="285750" indent="-285750">
              <a:buClr>
                <a:srgbClr val="48A2A0"/>
              </a:buClr>
              <a:buFont typeface="Wingdings" panose="05000000000000000000" pitchFamily="2" charset="2"/>
              <a:buChar char="l"/>
            </a:pPr>
            <a:r>
              <a:rPr lang="zh-CN" altLang="en-US" sz="1400" dirty="0">
                <a:solidFill>
                  <a:srgbClr val="4D402B"/>
                </a:solidFill>
              </a:rPr>
              <a:t>其中由于类的封装性和类内部使用的规范性，其内部数据（属性）都是私有的，所以，在</a:t>
            </a:r>
            <a:r>
              <a:rPr lang="en-US" altLang="zh-CN" sz="1400" dirty="0">
                <a:solidFill>
                  <a:srgbClr val="4D402B"/>
                </a:solidFill>
              </a:rPr>
              <a:t>Properties</a:t>
            </a:r>
            <a:r>
              <a:rPr lang="zh-CN" altLang="en-US" sz="1400" dirty="0">
                <a:solidFill>
                  <a:srgbClr val="4D402B"/>
                </a:solidFill>
              </a:rPr>
              <a:t>面板中将属性设置为</a:t>
            </a:r>
            <a:r>
              <a:rPr lang="en-US" altLang="zh-CN" sz="1400" dirty="0">
                <a:solidFill>
                  <a:srgbClr val="4D402B"/>
                </a:solidFill>
              </a:rPr>
              <a:t>Private</a:t>
            </a:r>
            <a:r>
              <a:rPr lang="zh-CN" altLang="en-US" sz="1400" dirty="0">
                <a:solidFill>
                  <a:srgbClr val="4D402B"/>
                </a:solidFill>
              </a:rPr>
              <a:t>。</a:t>
            </a:r>
            <a:endParaRPr lang="zh-CN" altLang="en-US" sz="1400" dirty="0">
              <a:solidFill>
                <a:srgbClr val="4D402B"/>
              </a:solidFill>
            </a:endParaRPr>
          </a:p>
        </p:txBody>
      </p:sp>
      <p:pic>
        <p:nvPicPr>
          <p:cNvPr id="4" name="图片占位符 6" descr="C:\Users\Foyer\Desktop\微信截图_20181021112811.png微信截图_20181021112811"/>
          <p:cNvPicPr>
            <a:picLocks noChangeAspect="1"/>
          </p:cNvPicPr>
          <p:nvPr/>
        </p:nvPicPr>
        <p:blipFill>
          <a:blip r:embed="rId3"/>
          <a:srcRect/>
          <a:stretch>
            <a:fillRect/>
          </a:stretch>
        </p:blipFill>
        <p:spPr>
          <a:xfrm>
            <a:off x="512445" y="1772603"/>
            <a:ext cx="3625215" cy="2118360"/>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对类创建属性或操作</a:t>
            </a:r>
            <a:endParaRPr lang="zh-CN" altLang="en-US" dirty="0"/>
          </a:p>
        </p:txBody>
      </p:sp>
      <p:sp>
        <p:nvSpPr>
          <p:cNvPr id="10" name="矩形 9"/>
          <p:cNvSpPr/>
          <p:nvPr/>
        </p:nvSpPr>
        <p:spPr>
          <a:xfrm>
            <a:off x="4314190" y="4592955"/>
            <a:ext cx="3562350" cy="181483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a:solidFill>
                  <a:srgbClr val="4D402B"/>
                </a:solidFill>
              </a:rPr>
              <a:t>右击类目标，在弹出菜单中选择</a:t>
            </a:r>
            <a:r>
              <a:rPr lang="en-US" altLang="zh-CN" sz="1400" dirty="0">
                <a:solidFill>
                  <a:srgbClr val="4D402B"/>
                </a:solidFill>
              </a:rPr>
              <a:t>Add</a:t>
            </a:r>
            <a:r>
              <a:rPr lang="zh-CN" altLang="en-US" sz="1400" dirty="0">
                <a:solidFill>
                  <a:srgbClr val="4D402B"/>
                </a:solidFill>
              </a:rPr>
              <a:t>中的</a:t>
            </a:r>
            <a:r>
              <a:rPr lang="en-US" altLang="zh-CN" sz="1400" dirty="0">
                <a:solidFill>
                  <a:srgbClr val="4D402B"/>
                </a:solidFill>
              </a:rPr>
              <a:t>Atrribute</a:t>
            </a:r>
            <a:r>
              <a:rPr lang="zh-CN" altLang="en-US" sz="1400" dirty="0">
                <a:solidFill>
                  <a:srgbClr val="4D402B"/>
                </a:solidFill>
              </a:rPr>
              <a:t>（被标识为绿色）或</a:t>
            </a:r>
            <a:r>
              <a:rPr lang="en-US" altLang="zh-CN" sz="1400" dirty="0">
                <a:solidFill>
                  <a:srgbClr val="4D402B"/>
                </a:solidFill>
              </a:rPr>
              <a:t>Operation</a:t>
            </a:r>
            <a:r>
              <a:rPr lang="zh-CN" altLang="en-US" sz="1400" dirty="0">
                <a:solidFill>
                  <a:srgbClr val="4D402B"/>
                </a:solidFill>
              </a:rPr>
              <a:t>（被标识为红色）命令，为其创建属性或操作。</a:t>
            </a:r>
            <a:endParaRPr lang="zh-CN" altLang="en-US"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sym typeface="+mn-ea"/>
              </a:rPr>
              <a:t>也可以通过其属性窗口的</a:t>
            </a:r>
            <a:r>
              <a:rPr lang="en-US" altLang="zh-CN" sz="1400" dirty="0">
                <a:solidFill>
                  <a:srgbClr val="4D402B"/>
                </a:solidFill>
                <a:sym typeface="+mn-ea"/>
              </a:rPr>
              <a:t>Attributes</a:t>
            </a:r>
            <a:r>
              <a:rPr lang="zh-CN" altLang="en-US" sz="1400" dirty="0">
                <a:solidFill>
                  <a:srgbClr val="4D402B"/>
                </a:solidFill>
                <a:sym typeface="+mn-ea"/>
              </a:rPr>
              <a:t>或</a:t>
            </a:r>
            <a:r>
              <a:rPr lang="en-US" altLang="zh-CN" sz="1400" dirty="0">
                <a:solidFill>
                  <a:srgbClr val="4D402B"/>
                </a:solidFill>
                <a:sym typeface="+mn-ea"/>
              </a:rPr>
              <a:t>Operation</a:t>
            </a:r>
            <a:r>
              <a:rPr lang="zh-CN" altLang="en-US" sz="1400" dirty="0">
                <a:solidFill>
                  <a:srgbClr val="4D402B"/>
                </a:solidFill>
                <a:sym typeface="+mn-ea"/>
              </a:rPr>
              <a:t>后的按钮进行创建。</a:t>
            </a:r>
            <a:endParaRPr lang="zh-CN" altLang="en-US" sz="1400" dirty="0">
              <a:solidFill>
                <a:srgbClr val="4D402B"/>
              </a:solidFill>
            </a:endParaRPr>
          </a:p>
          <a:p>
            <a:pPr marL="285750" indent="-285750">
              <a:buClr>
                <a:srgbClr val="48A2A0"/>
              </a:buClr>
              <a:buFont typeface="Wingdings" panose="05000000000000000000" pitchFamily="2" charset="2"/>
              <a:buChar char="l"/>
            </a:pP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1050925" cy="368300"/>
          </a:xfrm>
          <a:prstGeom prst="rect">
            <a:avLst/>
          </a:prstGeom>
          <a:noFill/>
        </p:spPr>
        <p:txBody>
          <a:bodyPr wrap="none" rtlCol="0">
            <a:spAutoFit/>
          </a:bodyPr>
          <a:p>
            <a:pPr algn="l"/>
            <a:r>
              <a:rPr lang="en-US" b="1">
                <a:sym typeface="+mn-ea"/>
              </a:rPr>
              <a:t>6.</a:t>
            </a:r>
            <a:r>
              <a:rPr lang="zh-CN" altLang="en-US" b="1">
                <a:sym typeface="+mn-ea"/>
              </a:rPr>
              <a:t>创建图</a:t>
            </a:r>
            <a:endParaRPr lang="zh-CN" altLang="en-US" b="1">
              <a:sym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967865" y="1772920"/>
            <a:ext cx="3562350" cy="3556635"/>
            <a:chOff x="810" y="2792"/>
            <a:chExt cx="5610" cy="5601"/>
          </a:xfrm>
        </p:grpSpPr>
        <p:sp>
          <p:nvSpPr>
            <p:cNvPr id="5" name="矩形 4"/>
            <p:cNvSpPr/>
            <p:nvPr/>
          </p:nvSpPr>
          <p:spPr>
            <a:xfrm>
              <a:off x="810" y="6660"/>
              <a:ext cx="4740" cy="6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保存项目</a:t>
              </a:r>
              <a:endParaRPr lang="zh-CN" dirty="0"/>
            </a:p>
          </p:txBody>
        </p:sp>
        <p:sp>
          <p:nvSpPr>
            <p:cNvPr id="8" name="矩形 7"/>
            <p:cNvSpPr/>
            <p:nvPr/>
          </p:nvSpPr>
          <p:spPr>
            <a:xfrm>
              <a:off x="810" y="7233"/>
              <a:ext cx="5610" cy="1161"/>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从</a:t>
              </a:r>
              <a:r>
                <a:rPr lang="en-US" altLang="zh-CN" sz="1400" dirty="0"/>
                <a:t>File</a:t>
              </a:r>
              <a:r>
                <a:rPr lang="zh-CN" altLang="en-US" sz="1400" dirty="0"/>
                <a:t>菜单中选择</a:t>
              </a:r>
              <a:r>
                <a:rPr lang="en-US" altLang="zh-CN" sz="1400" dirty="0"/>
                <a:t>Save</a:t>
              </a:r>
              <a:r>
                <a:rPr lang="zh-CN" altLang="en-US" sz="1400" dirty="0"/>
                <a:t>命令，所有资料只有一个单一的项目文件（</a:t>
              </a:r>
              <a:r>
                <a:rPr lang="en-US" altLang="zh-CN" sz="1400" dirty="0"/>
                <a:t>*.uml</a:t>
              </a:r>
              <a:r>
                <a:rPr lang="zh-CN" altLang="en-US" sz="1400" dirty="0"/>
                <a:t>），所以目前应该只有一个文件生成。</a:t>
              </a:r>
              <a:endParaRPr lang="zh-CN" altLang="en-US" sz="1400" dirty="0"/>
            </a:p>
          </p:txBody>
        </p:sp>
        <p:pic>
          <p:nvPicPr>
            <p:cNvPr id="4" name="图片占位符 6" descr="C:\Users\Foyer\Desktop\微信截图_20181021115249.png微信截图_20181021115249"/>
            <p:cNvPicPr>
              <a:picLocks noChangeAspect="1"/>
            </p:cNvPicPr>
            <p:nvPr/>
          </p:nvPicPr>
          <p:blipFill>
            <a:blip r:embed="rId1"/>
            <a:srcRect/>
            <a:stretch>
              <a:fillRect/>
            </a:stretch>
          </p:blipFill>
          <p:spPr>
            <a:xfrm>
              <a:off x="811" y="2792"/>
              <a:ext cx="5608" cy="3336"/>
            </a:xfrm>
            <a:prstGeom prst="rect">
              <a:avLst/>
            </a:prstGeom>
          </p:spPr>
        </p:pic>
      </p:gr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2147570" cy="368300"/>
          </a:xfrm>
          <a:prstGeom prst="rect">
            <a:avLst/>
          </a:prstGeom>
          <a:noFill/>
        </p:spPr>
        <p:txBody>
          <a:bodyPr wrap="none" rtlCol="0">
            <a:spAutoFit/>
          </a:bodyPr>
          <a:p>
            <a:pPr algn="l"/>
            <a:r>
              <a:rPr lang="en-US" b="1">
                <a:sym typeface="+mn-ea"/>
              </a:rPr>
              <a:t>7.</a:t>
            </a:r>
            <a:r>
              <a:rPr lang="zh-CN" altLang="en-US" b="1">
                <a:sym typeface="+mn-ea"/>
              </a:rPr>
              <a:t>保存项目、</a:t>
            </a:r>
            <a:r>
              <a:rPr lang="en-US" altLang="zh-CN" b="1">
                <a:sym typeface="+mn-ea"/>
              </a:rPr>
              <a:t>8.</a:t>
            </a:r>
            <a:r>
              <a:rPr lang="zh-CN" altLang="en-US" b="1">
                <a:sym typeface="+mn-ea"/>
              </a:rPr>
              <a:t>导出</a:t>
            </a:r>
            <a:endParaRPr lang="zh-CN" altLang="en-US" b="1">
              <a:sym typeface="+mn-ea"/>
            </a:endParaRPr>
          </a:p>
        </p:txBody>
      </p:sp>
      <p:grpSp>
        <p:nvGrpSpPr>
          <p:cNvPr id="16" name="组合 15"/>
          <p:cNvGrpSpPr/>
          <p:nvPr/>
        </p:nvGrpSpPr>
        <p:grpSpPr>
          <a:xfrm>
            <a:off x="6993890" y="1772920"/>
            <a:ext cx="3944620" cy="3988435"/>
            <a:chOff x="6794" y="2792"/>
            <a:chExt cx="6212" cy="6281"/>
          </a:xfrm>
        </p:grpSpPr>
        <p:sp>
          <p:nvSpPr>
            <p:cNvPr id="7" name="矩形 6"/>
            <p:cNvSpPr/>
            <p:nvPr/>
          </p:nvSpPr>
          <p:spPr>
            <a:xfrm>
              <a:off x="6794" y="6633"/>
              <a:ext cx="4740" cy="6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导出</a:t>
              </a:r>
              <a:endParaRPr lang="zh-CN" altLang="en-US" dirty="0"/>
            </a:p>
          </p:txBody>
        </p:sp>
        <p:sp>
          <p:nvSpPr>
            <p:cNvPr id="10" name="矩形 9"/>
            <p:cNvSpPr/>
            <p:nvPr/>
          </p:nvSpPr>
          <p:spPr>
            <a:xfrm>
              <a:off x="6794" y="7233"/>
              <a:ext cx="5610" cy="184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选择</a:t>
              </a:r>
              <a:r>
                <a:rPr lang="en-US" altLang="zh-CN" sz="1400" dirty="0">
                  <a:solidFill>
                    <a:srgbClr val="4D402B"/>
                  </a:solidFill>
                </a:rPr>
                <a:t>File</a:t>
              </a:r>
              <a:r>
                <a:rPr lang="zh-CN" altLang="en-US" sz="1400" dirty="0">
                  <a:solidFill>
                    <a:srgbClr val="4D402B"/>
                  </a:solidFill>
                </a:rPr>
                <a:t>菜单中的</a:t>
              </a:r>
              <a:r>
                <a:rPr lang="en-US" altLang="zh-CN" sz="1400" dirty="0">
                  <a:solidFill>
                    <a:srgbClr val="4D402B"/>
                  </a:solidFill>
                </a:rPr>
                <a:t>Export Diagram</a:t>
              </a:r>
              <a:r>
                <a:rPr lang="zh-CN" altLang="en-US" sz="1400" dirty="0">
                  <a:solidFill>
                    <a:srgbClr val="4D402B"/>
                  </a:solidFill>
                </a:rPr>
                <a:t>命令可以将图标导出，通过选择合适的文件类型保存为其他格式。</a:t>
              </a:r>
              <a:endParaRPr lang="zh-CN" altLang="en-US" sz="1400" dirty="0">
                <a:solidFill>
                  <a:srgbClr val="4D402B"/>
                </a:solidFill>
              </a:endParaRPr>
            </a:p>
            <a:p>
              <a:pPr marL="285750" indent="-285750">
                <a:buClr>
                  <a:srgbClr val="48A2A0"/>
                </a:buClr>
                <a:buFont typeface="Wingdings" panose="05000000000000000000" pitchFamily="2" charset="2"/>
                <a:buChar char="l"/>
              </a:pP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pic>
          <p:nvPicPr>
            <p:cNvPr id="11" name="图片 10"/>
            <p:cNvPicPr>
              <a:picLocks noChangeAspect="1"/>
            </p:cNvPicPr>
            <p:nvPr/>
          </p:nvPicPr>
          <p:blipFill>
            <a:blip r:embed="rId2"/>
            <a:stretch>
              <a:fillRect/>
            </a:stretch>
          </p:blipFill>
          <p:spPr>
            <a:xfrm>
              <a:off x="6794" y="2792"/>
              <a:ext cx="6213" cy="3337"/>
            </a:xfrm>
            <a:prstGeom prst="rect">
              <a:avLst/>
            </a:prstGeom>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椭圆 21"/>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219" name="矩形 23"/>
          <p:cNvSpPr/>
          <p:nvPr/>
        </p:nvSpPr>
        <p:spPr>
          <a:xfrm>
            <a:off x="1344613" y="447675"/>
            <a:ext cx="2214562" cy="400050"/>
          </a:xfrm>
          <a:prstGeom prst="rect">
            <a:avLst/>
          </a:prstGeom>
          <a:noFill/>
          <a:ln w="9525">
            <a:noFill/>
          </a:ln>
        </p:spPr>
        <p:txBody>
          <a:bodyPr wrap="none" anchor="t">
            <a:spAutoFit/>
          </a:bodyPr>
          <a:p>
            <a:r>
              <a:rPr lang="zh-CN" altLang="zh-CN" sz="2000" b="1" dirty="0">
                <a:solidFill>
                  <a:srgbClr val="404040"/>
                </a:solidFill>
                <a:latin typeface="等线" panose="02010600030101010101" charset="-122"/>
                <a:ea typeface="等线" panose="02010600030101010101" charset="-122"/>
              </a:rPr>
              <a:t>问题来了！！！！</a:t>
            </a:r>
            <a:endParaRPr lang="zh-CN" altLang="zh-CN" sz="2000" b="1" dirty="0">
              <a:solidFill>
                <a:srgbClr val="404040"/>
              </a:solidFill>
              <a:latin typeface="等线" panose="02010600030101010101" charset="-122"/>
              <a:ea typeface="等线" panose="02010600030101010101" charset="-122"/>
            </a:endParaRPr>
          </a:p>
        </p:txBody>
      </p:sp>
      <p:sp>
        <p:nvSpPr>
          <p:cNvPr id="9220" name="文本框 1"/>
          <p:cNvSpPr txBox="1"/>
          <p:nvPr/>
        </p:nvSpPr>
        <p:spPr>
          <a:xfrm>
            <a:off x="1708150" y="1717675"/>
            <a:ext cx="7250113" cy="368300"/>
          </a:xfrm>
          <a:prstGeom prst="rect">
            <a:avLst/>
          </a:prstGeom>
          <a:noFill/>
          <a:ln w="9525">
            <a:noFill/>
          </a:ln>
        </p:spPr>
        <p:txBody>
          <a:bodyPr wrap="square" anchor="t">
            <a:spAutoFit/>
          </a:bodyPr>
          <a:p>
            <a:r>
              <a:rPr lang="en-US" altLang="zh-CN" dirty="0">
                <a:latin typeface="等线" panose="02010600030101010101" charset="-122"/>
                <a:ea typeface="等线" panose="02010600030101010101" charset="-122"/>
                <a:sym typeface="等线" panose="02010600030101010101" charset="-122"/>
              </a:rPr>
              <a:t>Staruml </a:t>
            </a:r>
            <a:r>
              <a:rPr lang="zh-CN" altLang="en-US" dirty="0">
                <a:latin typeface="等线" panose="02010600030101010101" charset="-122"/>
                <a:ea typeface="等线" panose="02010600030101010101" charset="-122"/>
                <a:sym typeface="等线" panose="02010600030101010101" charset="-122"/>
              </a:rPr>
              <a:t>的模块具有哪些功能？至少说出三个。</a:t>
            </a:r>
            <a:endParaRPr lang="zh-CN" altLang="en-US" dirty="0">
              <a:latin typeface="等线" panose="02010600030101010101" charset="-122"/>
              <a:ea typeface="等线" panose="02010600030101010101" charset="-122"/>
              <a:sym typeface="等线" panose="02010600030101010101" charset="-122"/>
            </a:endParaRPr>
          </a:p>
        </p:txBody>
      </p:sp>
    </p:spTree>
  </p:cSld>
  <p:clrMapOvr>
    <a:masterClrMapping/>
  </p:clrMapOvr>
  <p:transition>
    <p:sndAc>
      <p:end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1616075" y="2057400"/>
            <a:ext cx="2452688" cy="2454275"/>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椭圆 4"/>
          <p:cNvSpPr/>
          <p:nvPr/>
        </p:nvSpPr>
        <p:spPr>
          <a:xfrm>
            <a:off x="3276600" y="3717925"/>
            <a:ext cx="792163" cy="79375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MH_Others_1"/>
          <p:cNvSpPr txBox="1"/>
          <p:nvPr>
            <p:custDataLst>
              <p:tags r:id="rId1"/>
            </p:custDataLst>
          </p:nvPr>
        </p:nvSpPr>
        <p:spPr>
          <a:xfrm>
            <a:off x="863600" y="2860675"/>
            <a:ext cx="3746500" cy="952500"/>
          </a:xfrm>
          <a:prstGeom prst="rect">
            <a:avLst/>
          </a:prstGeom>
          <a:noFill/>
        </p:spPr>
        <p:txBody>
          <a:bodyPr wrap="square" rtlCol="0">
            <a:noAutofit/>
          </a:bodyPr>
          <a:lstStyle/>
          <a:p>
            <a:pPr algn="ctr" fontAlgn="auto"/>
            <a:r>
              <a:rPr lang="en-US" sz="2800" noProof="1" dirty="0" smtClean="0">
                <a:solidFill>
                  <a:schemeClr val="bg1"/>
                </a:solidFill>
                <a:effectLst>
                  <a:outerShdw blurRad="38100" dist="38100" dir="2700000" algn="tl">
                    <a:srgbClr val="000000">
                      <a:alpha val="43137"/>
                    </a:srgbClr>
                  </a:outerShdw>
                </a:effectLst>
                <a:latin typeface="+mj-lt"/>
                <a:ea typeface="+mn-ea"/>
                <a:cs typeface="Arial" panose="020B0604020202020204" pitchFamily="34" charset="0"/>
              </a:rPr>
              <a:t>3.4</a:t>
            </a:r>
            <a:r>
              <a:rPr lang="zh-CN" altLang="en-US" sz="2800" noProof="1" dirty="0" smtClean="0">
                <a:solidFill>
                  <a:schemeClr val="bg1"/>
                </a:solidFill>
                <a:effectLst>
                  <a:outerShdw blurRad="38100" dist="38100" dir="2700000" algn="tl">
                    <a:srgbClr val="000000">
                      <a:alpha val="43137"/>
                    </a:srgbClr>
                  </a:outerShdw>
                </a:effectLst>
                <a:latin typeface="+mj-lt"/>
                <a:ea typeface="+mn-ea"/>
                <a:cs typeface="Arial" panose="020B0604020202020204" pitchFamily="34" charset="0"/>
              </a:rPr>
              <a:t>双向工程</a:t>
            </a:r>
            <a:endParaRPr lang="zh-CN" altLang="en-US" sz="2800" noProof="1" dirty="0" smtClean="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3076" name="文本框 7"/>
          <p:cNvSpPr txBox="1"/>
          <p:nvPr/>
        </p:nvSpPr>
        <p:spPr>
          <a:xfrm>
            <a:off x="4819650" y="3487738"/>
            <a:ext cx="6318250" cy="460375"/>
          </a:xfrm>
          <a:prstGeom prst="rect">
            <a:avLst/>
          </a:prstGeom>
          <a:noFill/>
          <a:ln w="9525">
            <a:noFill/>
          </a:ln>
        </p:spPr>
        <p:txBody>
          <a:bodyPr wrap="square" anchor="t">
            <a:spAutoFit/>
          </a:bodyPr>
          <a:p>
            <a:r>
              <a:rPr lang="en-US" altLang="zh-CN" sz="1200" dirty="0">
                <a:latin typeface="等线" panose="02010600030101010101" charset="-122"/>
                <a:ea typeface="等线" panose="02010600030101010101" charset="-122"/>
              </a:rPr>
              <a:t>StarUML</a:t>
            </a:r>
            <a:r>
              <a:rPr lang="zh-CN" altLang="en-US" sz="1200" dirty="0">
                <a:latin typeface="等线" panose="02010600030101010101" charset="-122"/>
                <a:ea typeface="等线" panose="02010600030101010101" charset="-122"/>
              </a:rPr>
              <a:t>将正向和逆向工程结合在了一起，简单来说就是提供了一种系统架构与代码之间的转换桥梁</a:t>
            </a:r>
            <a:endParaRPr lang="zh-CN" altLang="en-US" sz="1200" dirty="0">
              <a:latin typeface="等线" panose="02010600030101010101" charset="-122"/>
              <a:ea typeface="等线" panose="02010600030101010101" charset="-122"/>
            </a:endParaRPr>
          </a:p>
        </p:txBody>
      </p:sp>
      <p:sp>
        <p:nvSpPr>
          <p:cNvPr id="3077" name="矩形 1"/>
          <p:cNvSpPr/>
          <p:nvPr/>
        </p:nvSpPr>
        <p:spPr>
          <a:xfrm>
            <a:off x="4819650" y="3040063"/>
            <a:ext cx="690563" cy="398462"/>
          </a:xfrm>
          <a:prstGeom prst="rect">
            <a:avLst/>
          </a:prstGeom>
          <a:noFill/>
          <a:ln w="9525">
            <a:noFill/>
          </a:ln>
        </p:spPr>
        <p:txBody>
          <a:bodyPr wrap="none" anchor="t">
            <a:spAutoFit/>
          </a:bodyPr>
          <a:p>
            <a:r>
              <a:rPr lang="zh-CN" altLang="zh-CN" sz="2000" b="1" dirty="0">
                <a:latin typeface="等线" panose="02010600030101010101" charset="-122"/>
                <a:ea typeface="等线" panose="02010600030101010101" charset="-122"/>
              </a:rPr>
              <a:t>简述</a:t>
            </a:r>
            <a:endParaRPr lang="zh-CN" altLang="zh-CN" sz="2000" b="1" dirty="0">
              <a:latin typeface="等线" panose="02010600030101010101" charset="-122"/>
              <a:ea typeface="等线"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323590" cy="521970"/>
          </a:xfrm>
          <a:prstGeom prst="rect">
            <a:avLst/>
          </a:prstGeom>
        </p:spPr>
        <p:txBody>
          <a:bodyPr wrap="none">
            <a:spAutoFit/>
          </a:bodyPr>
          <a:lstStyle/>
          <a:p>
            <a:pPr algn="l"/>
            <a:r>
              <a:rPr lang="en-US" sz="2800" dirty="0" smtClean="0">
                <a:solidFill>
                  <a:schemeClr val="tx1"/>
                </a:solidFill>
                <a:sym typeface="+mn-ea"/>
              </a:rPr>
              <a:t>3.1.1</a:t>
            </a:r>
            <a:r>
              <a:rPr lang="zh-CN" altLang="en-US" sz="2800" dirty="0" smtClean="0">
                <a:solidFill>
                  <a:schemeClr val="tx1"/>
                </a:solidFill>
                <a:sym typeface="+mn-ea"/>
              </a:rPr>
              <a:t>：</a:t>
            </a:r>
            <a:r>
              <a:rPr lang="en-US" sz="2800" dirty="0" smtClean="0">
                <a:solidFill>
                  <a:schemeClr val="tx1"/>
                </a:solidFill>
                <a:sym typeface="+mn-ea"/>
              </a:rPr>
              <a:t>Rational Rose</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176" y="3228"/>
              <a:ext cx="7485" cy="1831"/>
            </a:xfrm>
            <a:prstGeom prst="rect">
              <a:avLst/>
            </a:prstGeom>
          </p:spPr>
          <p:txBody>
            <a:bodyPr wrap="square">
              <a:spAutoFit/>
            </a:bodyPr>
            <a:p>
              <a:pPr algn="ctr"/>
              <a:r>
                <a:rPr lang="zh-CN" altLang="en-US" sz="2800" b="1" dirty="0">
                  <a:solidFill>
                    <a:schemeClr val="bg1"/>
                  </a:solidFill>
                  <a:sym typeface="+mn-ea"/>
                </a:rPr>
                <a:t>Rational Rose</a:t>
              </a:r>
              <a:endParaRPr lang="zh-CN" altLang="en-US" sz="2800" b="1" dirty="0">
                <a:solidFill>
                  <a:schemeClr val="bg1"/>
                </a:solidFill>
              </a:endParaRPr>
            </a:p>
            <a:p>
              <a:endParaRPr lang="zh-CN" altLang="en-US" sz="2000" b="1" dirty="0">
                <a:solidFill>
                  <a:schemeClr val="bg1"/>
                </a:solidFill>
              </a:endParaRPr>
            </a:p>
            <a:p>
              <a:r>
                <a:rPr lang="zh-CN" altLang="en-US" sz="2000" b="1" dirty="0">
                  <a:solidFill>
                    <a:schemeClr val="bg1"/>
                  </a:solidFill>
                  <a:sym typeface="+mn-ea"/>
                </a:rPr>
                <a:t>Rational Rose是Rational</a:t>
              </a:r>
              <a:r>
                <a:rPr lang="zh-CN" altLang="en-US" sz="2000" b="1" dirty="0">
                  <a:solidFill>
                    <a:schemeClr val="bg1"/>
                  </a:solidFill>
                </a:rPr>
                <a:t>公司出品的一种</a:t>
              </a:r>
              <a:r>
                <a:rPr lang="zh-CN" altLang="en-US" sz="2000" b="1" dirty="0">
                  <a:solidFill>
                    <a:srgbClr val="FF0000"/>
                  </a:solidFill>
                </a:rPr>
                <a:t>面向对象的统一建模语言的可视化建模工具</a:t>
              </a:r>
              <a:r>
                <a:rPr lang="zh-CN" altLang="en-US" sz="2000" b="1" dirty="0">
                  <a:solidFill>
                    <a:schemeClr val="bg1"/>
                  </a:solidFill>
                </a:rPr>
                <a:t>，用于可视化建模和公司级水平软件应用的组件构造。Rose是直接从UML发展而诞生的设计工具，它的出现就是为了对UM</a:t>
              </a:r>
              <a:r>
                <a:rPr lang="en-US" altLang="zh-CN" sz="2000" b="1" dirty="0">
                  <a:solidFill>
                    <a:schemeClr val="bg1"/>
                  </a:solidFill>
                </a:rPr>
                <a:t>L</a:t>
              </a:r>
              <a:r>
                <a:rPr lang="zh-CN" altLang="en-US" sz="2000" b="1" dirty="0">
                  <a:solidFill>
                    <a:schemeClr val="bg1"/>
                  </a:solidFill>
                </a:rPr>
                <a:t>建模的支持。</a:t>
              </a:r>
              <a:endParaRPr lang="zh-CN" altLang="en-US" sz="2000" b="1" dirty="0">
                <a:solidFill>
                  <a:schemeClr val="bg1"/>
                </a:solidFill>
              </a:endParaRPr>
            </a:p>
            <a:p>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      </a:t>
              </a:r>
              <a:r>
                <a:rPr lang="zh-CN" altLang="en-US" sz="2000" b="1" dirty="0">
                  <a:solidFill>
                    <a:schemeClr val="bg1"/>
                  </a:solidFill>
                  <a:sym typeface="+mn-ea"/>
                </a:rPr>
                <a:t>Rational Rose</a:t>
              </a:r>
              <a:r>
                <a:rPr lang="zh-CN" altLang="en-US" sz="2000" b="1" dirty="0">
                  <a:solidFill>
                    <a:schemeClr val="bg1"/>
                  </a:solidFill>
                </a:rPr>
                <a:t>包括统一建模语言(UML</a:t>
              </a:r>
              <a:r>
                <a:rPr lang="en-US" altLang="zh-CN" sz="2000" b="1" dirty="0">
                  <a:solidFill>
                    <a:schemeClr val="bg1"/>
                  </a:solidFill>
                </a:rPr>
                <a:t>)</a:t>
              </a:r>
              <a:r>
                <a:rPr lang="zh-CN" altLang="en-US" sz="2000" b="1" dirty="0">
                  <a:solidFill>
                    <a:schemeClr val="bg1"/>
                  </a:solidFill>
                </a:rPr>
                <a:t>、</a:t>
              </a:r>
              <a:r>
                <a:rPr lang="en-US" altLang="zh-CN" sz="2000" b="1" dirty="0">
                  <a:solidFill>
                    <a:schemeClr val="bg1"/>
                  </a:solidFill>
                </a:rPr>
                <a:t>OOS</a:t>
              </a:r>
              <a:r>
                <a:rPr lang="zh-CN" altLang="en-US" sz="2000" b="1" dirty="0">
                  <a:solidFill>
                    <a:schemeClr val="bg1"/>
                  </a:solidFill>
                </a:rPr>
                <a:t>E和OMT。其中，统一建模语言(UM</a:t>
              </a:r>
              <a:r>
                <a:rPr lang="en-US" altLang="zh-CN" sz="2000" b="1" dirty="0">
                  <a:solidFill>
                    <a:schemeClr val="bg1"/>
                  </a:solidFill>
                </a:rPr>
                <a:t>L)</a:t>
              </a:r>
              <a:r>
                <a:rPr lang="zh-CN" altLang="en-US" sz="2000" b="1" dirty="0">
                  <a:solidFill>
                    <a:schemeClr val="bg1"/>
                  </a:solidFill>
                </a:rPr>
                <a:t>由</a:t>
              </a:r>
              <a:r>
                <a:rPr lang="zh-CN" altLang="en-US" sz="2000" b="1" dirty="0">
                  <a:solidFill>
                    <a:schemeClr val="bg1"/>
                  </a:solidFill>
                  <a:sym typeface="+mn-ea"/>
                </a:rPr>
                <a:t>Rational</a:t>
              </a:r>
              <a:r>
                <a:rPr lang="zh-CN" altLang="en-US" sz="2000" b="1" dirty="0">
                  <a:solidFill>
                    <a:schemeClr val="bg1"/>
                  </a:solidFill>
                </a:rPr>
                <a:t>公司三位世界级面向对象技术专家Grady B</a:t>
              </a:r>
              <a:r>
                <a:rPr lang="en-US" altLang="zh-CN" sz="2000" b="1" dirty="0">
                  <a:solidFill>
                    <a:schemeClr val="bg1"/>
                  </a:solidFill>
                </a:rPr>
                <a:t>oo</a:t>
              </a:r>
              <a:r>
                <a:rPr lang="zh-CN" altLang="en-US" sz="2000" b="1" dirty="0">
                  <a:solidFill>
                    <a:schemeClr val="bg1"/>
                  </a:solidFill>
                </a:rPr>
                <a:t>ch、</a:t>
              </a:r>
              <a:r>
                <a:rPr lang="en-US" altLang="zh-CN" sz="2000" b="1" dirty="0">
                  <a:solidFill>
                    <a:schemeClr val="bg1"/>
                  </a:solidFill>
                </a:rPr>
                <a:t>I</a:t>
              </a:r>
              <a:r>
                <a:rPr lang="zh-CN" altLang="en-US" sz="2000" b="1" dirty="0">
                  <a:solidFill>
                    <a:schemeClr val="bg1"/>
                  </a:solidFill>
                </a:rPr>
                <a:t>var Jaco</a:t>
              </a:r>
              <a:r>
                <a:rPr lang="en-US" altLang="zh-CN" sz="2000" b="1" dirty="0">
                  <a:solidFill>
                    <a:schemeClr val="bg1"/>
                  </a:solidFill>
                </a:rPr>
                <a:t>bs</a:t>
              </a:r>
              <a:r>
                <a:rPr lang="zh-CN" altLang="en-US" sz="2000" b="1" dirty="0">
                  <a:solidFill>
                    <a:schemeClr val="bg1"/>
                  </a:solidFill>
                </a:rPr>
                <a:t>on和Jim Rumbaugh通过对早期面向对象研究和设计方法的进一步扩展得来，它为可视化建模软件奠定了坚实的理论基础</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811213" y="1900238"/>
            <a:ext cx="5067300" cy="150653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bg1"/>
              </a:solidFill>
            </a:endParaRPr>
          </a:p>
        </p:txBody>
      </p:sp>
      <p:sp>
        <p:nvSpPr>
          <p:cNvPr id="4" name="矩形 3"/>
          <p:cNvSpPr/>
          <p:nvPr/>
        </p:nvSpPr>
        <p:spPr>
          <a:xfrm>
            <a:off x="811213" y="3775075"/>
            <a:ext cx="5067300" cy="150653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bg1"/>
              </a:solidFill>
            </a:endParaRPr>
          </a:p>
        </p:txBody>
      </p:sp>
      <p:sp>
        <p:nvSpPr>
          <p:cNvPr id="7" name="矩形 6"/>
          <p:cNvSpPr/>
          <p:nvPr/>
        </p:nvSpPr>
        <p:spPr>
          <a:xfrm>
            <a:off x="6303963" y="3775075"/>
            <a:ext cx="5067300" cy="150653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6303963" y="1900238"/>
            <a:ext cx="5067300" cy="150653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101" name="文本框 8"/>
          <p:cNvSpPr txBox="1"/>
          <p:nvPr/>
        </p:nvSpPr>
        <p:spPr>
          <a:xfrm>
            <a:off x="969963" y="2516188"/>
            <a:ext cx="4471987" cy="738187"/>
          </a:xfrm>
          <a:prstGeom prst="rect">
            <a:avLst/>
          </a:prstGeom>
          <a:noFill/>
          <a:ln w="9525">
            <a:noFill/>
          </a:ln>
        </p:spPr>
        <p:txBody>
          <a:bodyPr wrap="square" anchor="t">
            <a:spAutoFit/>
          </a:bodyPr>
          <a:p>
            <a:r>
              <a:rPr lang="zh-CN" altLang="zh-CN" sz="1400" dirty="0">
                <a:solidFill>
                  <a:srgbClr val="FF0000"/>
                </a:solidFill>
                <a:latin typeface="等线" panose="02010600030101010101" charset="-122"/>
                <a:ea typeface="等线" panose="02010600030101010101" charset="-122"/>
              </a:rPr>
              <a:t>正向工程</a:t>
            </a:r>
            <a:r>
              <a:rPr lang="zh-CN" altLang="zh-CN" sz="1400" dirty="0">
                <a:solidFill>
                  <a:schemeClr val="bg1"/>
                </a:solidFill>
                <a:latin typeface="等线" panose="02010600030101010101" charset="-122"/>
                <a:ea typeface="等线" panose="02010600030101010101" charset="-122"/>
              </a:rPr>
              <a:t>（代码生成）是指从模型直接产生一个代码框架，这将为程序员节约很多用户编写</a:t>
            </a:r>
            <a:r>
              <a:rPr lang="zh-CN" altLang="zh-CN" sz="1400" dirty="0">
                <a:solidFill>
                  <a:srgbClr val="FF0000"/>
                </a:solidFill>
                <a:latin typeface="等线" panose="02010600030101010101" charset="-122"/>
                <a:ea typeface="等线" panose="02010600030101010101" charset="-122"/>
              </a:rPr>
              <a:t>类</a:t>
            </a:r>
            <a:r>
              <a:rPr lang="zh-CN" altLang="zh-CN" sz="1400" dirty="0">
                <a:solidFill>
                  <a:schemeClr val="bg1"/>
                </a:solidFill>
                <a:latin typeface="等线" panose="02010600030101010101" charset="-122"/>
                <a:ea typeface="等线" panose="02010600030101010101" charset="-122"/>
              </a:rPr>
              <a:t>、</a:t>
            </a:r>
            <a:r>
              <a:rPr lang="zh-CN" altLang="zh-CN" sz="1400" dirty="0">
                <a:solidFill>
                  <a:srgbClr val="FF0000"/>
                </a:solidFill>
                <a:latin typeface="等线" panose="02010600030101010101" charset="-122"/>
                <a:ea typeface="等线" panose="02010600030101010101" charset="-122"/>
              </a:rPr>
              <a:t>属性</a:t>
            </a:r>
            <a:r>
              <a:rPr lang="zh-CN" altLang="zh-CN" sz="1400" dirty="0">
                <a:solidFill>
                  <a:schemeClr val="bg1"/>
                </a:solidFill>
                <a:latin typeface="等线" panose="02010600030101010101" charset="-122"/>
                <a:ea typeface="等线" panose="02010600030101010101" charset="-122"/>
              </a:rPr>
              <a:t>、</a:t>
            </a:r>
            <a:r>
              <a:rPr lang="zh-CN" altLang="zh-CN" sz="1400" dirty="0">
                <a:solidFill>
                  <a:srgbClr val="FF0000"/>
                </a:solidFill>
                <a:latin typeface="等线" panose="02010600030101010101" charset="-122"/>
                <a:ea typeface="等线" panose="02010600030101010101" charset="-122"/>
              </a:rPr>
              <a:t>方法</a:t>
            </a:r>
            <a:r>
              <a:rPr lang="zh-CN" altLang="zh-CN" sz="1400" dirty="0">
                <a:solidFill>
                  <a:schemeClr val="bg1"/>
                </a:solidFill>
                <a:latin typeface="等线" panose="02010600030101010101" charset="-122"/>
                <a:ea typeface="等线" panose="02010600030101010101" charset="-122"/>
              </a:rPr>
              <a:t>代码等繁琐的工作时间。</a:t>
            </a:r>
            <a:endParaRPr lang="zh-CN" altLang="zh-CN" sz="1400" dirty="0">
              <a:solidFill>
                <a:schemeClr val="bg1"/>
              </a:solidFill>
              <a:latin typeface="等线" panose="02010600030101010101" charset="-122"/>
              <a:ea typeface="等线" panose="02010600030101010101" charset="-122"/>
            </a:endParaRPr>
          </a:p>
        </p:txBody>
      </p:sp>
      <p:sp>
        <p:nvSpPr>
          <p:cNvPr id="4102" name="文本框 10"/>
          <p:cNvSpPr txBox="1"/>
          <p:nvPr/>
        </p:nvSpPr>
        <p:spPr>
          <a:xfrm>
            <a:off x="6559550" y="2516188"/>
            <a:ext cx="4471988" cy="522287"/>
          </a:xfrm>
          <a:prstGeom prst="rect">
            <a:avLst/>
          </a:prstGeom>
          <a:noFill/>
          <a:ln w="9525">
            <a:noFill/>
          </a:ln>
        </p:spPr>
        <p:txBody>
          <a:bodyPr wrap="square" anchor="t">
            <a:spAutoFit/>
          </a:bodyPr>
          <a:p>
            <a:r>
              <a:rPr lang="zh-CN" altLang="zh-CN" sz="1400" dirty="0">
                <a:solidFill>
                  <a:schemeClr val="bg1"/>
                </a:solidFill>
                <a:latin typeface="等线" panose="02010600030101010101" charset="-122"/>
                <a:ea typeface="等线" panose="02010600030101010101" charset="-122"/>
              </a:rPr>
              <a:t>但是这不等同于不用写代码了，这只是一个为了让开发人员得以</a:t>
            </a:r>
            <a:r>
              <a:rPr lang="zh-CN" altLang="zh-CN" sz="1400" dirty="0">
                <a:solidFill>
                  <a:srgbClr val="FF0000"/>
                </a:solidFill>
                <a:latin typeface="等线" panose="02010600030101010101" charset="-122"/>
                <a:ea typeface="等线" panose="02010600030101010101" charset="-122"/>
              </a:rPr>
              <a:t>整理思路</a:t>
            </a:r>
            <a:r>
              <a:rPr lang="zh-CN" altLang="zh-CN" sz="1400" dirty="0">
                <a:solidFill>
                  <a:schemeClr val="bg1"/>
                </a:solidFill>
                <a:latin typeface="等线" panose="02010600030101010101" charset="-122"/>
                <a:ea typeface="等线" panose="02010600030101010101" charset="-122"/>
              </a:rPr>
              <a:t>的框架</a:t>
            </a:r>
            <a:endParaRPr lang="zh-CN" altLang="zh-CN" sz="1400" dirty="0">
              <a:solidFill>
                <a:schemeClr val="bg1"/>
              </a:solidFill>
              <a:latin typeface="等线" panose="02010600030101010101" charset="-122"/>
              <a:ea typeface="等线" panose="02010600030101010101" charset="-122"/>
            </a:endParaRPr>
          </a:p>
        </p:txBody>
      </p:sp>
      <p:sp>
        <p:nvSpPr>
          <p:cNvPr id="4103" name="文本框 12"/>
          <p:cNvSpPr txBox="1"/>
          <p:nvPr/>
        </p:nvSpPr>
        <p:spPr>
          <a:xfrm>
            <a:off x="969963" y="4443413"/>
            <a:ext cx="4471987" cy="522287"/>
          </a:xfrm>
          <a:prstGeom prst="rect">
            <a:avLst/>
          </a:prstGeom>
          <a:noFill/>
          <a:ln w="9525">
            <a:noFill/>
          </a:ln>
        </p:spPr>
        <p:txBody>
          <a:bodyPr wrap="square" anchor="t">
            <a:spAutoFit/>
          </a:bodyPr>
          <a:p>
            <a:r>
              <a:rPr lang="zh-CN" altLang="zh-CN" sz="1400" dirty="0">
                <a:solidFill>
                  <a:schemeClr val="bg1"/>
                </a:solidFill>
                <a:latin typeface="等线" panose="02010600030101010101" charset="-122"/>
                <a:ea typeface="等线" panose="02010600030101010101" charset="-122"/>
              </a:rPr>
              <a:t>在</a:t>
            </a:r>
            <a:r>
              <a:rPr lang="en-US" altLang="zh-CN" sz="1400" dirty="0">
                <a:solidFill>
                  <a:schemeClr val="bg1"/>
                </a:solidFill>
                <a:latin typeface="等线" panose="02010600030101010101" charset="-122"/>
                <a:ea typeface="等线" panose="02010600030101010101" charset="-122"/>
              </a:rPr>
              <a:t>StarUML</a:t>
            </a:r>
            <a:r>
              <a:rPr lang="zh-CN" altLang="en-US" sz="1400" dirty="0">
                <a:solidFill>
                  <a:schemeClr val="bg1"/>
                </a:solidFill>
                <a:latin typeface="等线" panose="02010600030101010101" charset="-122"/>
                <a:ea typeface="等线" panose="02010600030101010101" charset="-122"/>
              </a:rPr>
              <a:t>中，可以将模型中的一个或多个类图转化成</a:t>
            </a:r>
            <a:r>
              <a:rPr lang="en-US" altLang="zh-CN" sz="1400" dirty="0">
                <a:solidFill>
                  <a:srgbClr val="FF0000"/>
                </a:solidFill>
                <a:latin typeface="等线" panose="02010600030101010101" charset="-122"/>
                <a:ea typeface="等线" panose="02010600030101010101" charset="-122"/>
              </a:rPr>
              <a:t>java/C++/C#</a:t>
            </a:r>
            <a:r>
              <a:rPr lang="zh-CN" altLang="en-US" sz="1400" dirty="0">
                <a:solidFill>
                  <a:schemeClr val="bg1"/>
                </a:solidFill>
                <a:latin typeface="等线" panose="02010600030101010101" charset="-122"/>
                <a:ea typeface="等线" panose="02010600030101010101" charset="-122"/>
              </a:rPr>
              <a:t>代码。</a:t>
            </a:r>
            <a:endParaRPr lang="zh-CN" altLang="en-US" sz="1400" dirty="0">
              <a:solidFill>
                <a:schemeClr val="bg1"/>
              </a:solidFill>
              <a:latin typeface="等线" panose="02010600030101010101" charset="-122"/>
              <a:ea typeface="等线" panose="02010600030101010101" charset="-122"/>
            </a:endParaRPr>
          </a:p>
        </p:txBody>
      </p:sp>
      <p:sp>
        <p:nvSpPr>
          <p:cNvPr id="4104" name="文本框 14"/>
          <p:cNvSpPr txBox="1"/>
          <p:nvPr/>
        </p:nvSpPr>
        <p:spPr>
          <a:xfrm>
            <a:off x="6559550" y="4443413"/>
            <a:ext cx="4471988" cy="522287"/>
          </a:xfrm>
          <a:prstGeom prst="rect">
            <a:avLst/>
          </a:prstGeom>
          <a:noFill/>
          <a:ln w="9525">
            <a:noFill/>
          </a:ln>
        </p:spPr>
        <p:txBody>
          <a:bodyPr wrap="square" anchor="t">
            <a:spAutoFit/>
          </a:bodyPr>
          <a:p>
            <a:r>
              <a:rPr lang="zh-CN" altLang="zh-CN" sz="1400" dirty="0">
                <a:solidFill>
                  <a:schemeClr val="bg1"/>
                </a:solidFill>
                <a:latin typeface="等线" panose="02010600030101010101" charset="-122"/>
                <a:ea typeface="等线" panose="02010600030101010101" charset="-122"/>
              </a:rPr>
              <a:t>正向过程操作方便简单，可以省去开发人员用户构思代码的时间，将时间用在如何</a:t>
            </a:r>
            <a:r>
              <a:rPr lang="zh-CN" altLang="zh-CN" sz="1400" dirty="0">
                <a:solidFill>
                  <a:srgbClr val="FF0000"/>
                </a:solidFill>
                <a:latin typeface="等线" panose="02010600030101010101" charset="-122"/>
                <a:ea typeface="等线" panose="02010600030101010101" charset="-122"/>
              </a:rPr>
              <a:t>搭建</a:t>
            </a:r>
            <a:r>
              <a:rPr lang="zh-CN" altLang="zh-CN" sz="1400" dirty="0">
                <a:solidFill>
                  <a:schemeClr val="bg1"/>
                </a:solidFill>
                <a:latin typeface="等线" panose="02010600030101010101" charset="-122"/>
                <a:ea typeface="等线" panose="02010600030101010101" charset="-122"/>
              </a:rPr>
              <a:t>这个系统的工程上面</a:t>
            </a:r>
            <a:r>
              <a:rPr lang="zh-CN" altLang="zh-CN" sz="1200" dirty="0">
                <a:solidFill>
                  <a:schemeClr val="bg1"/>
                </a:solidFill>
                <a:latin typeface="等线" panose="02010600030101010101" charset="-122"/>
                <a:ea typeface="等线" panose="02010600030101010101" charset="-122"/>
              </a:rPr>
              <a:t>。</a:t>
            </a:r>
            <a:endParaRPr lang="zh-CN" altLang="zh-CN" sz="1200" dirty="0">
              <a:solidFill>
                <a:schemeClr val="bg1"/>
              </a:solidFill>
              <a:latin typeface="等线" panose="02010600030101010101" charset="-122"/>
              <a:ea typeface="等线" panose="02010600030101010101" charset="-122"/>
            </a:endParaRPr>
          </a:p>
        </p:txBody>
      </p:sp>
      <p:sp>
        <p:nvSpPr>
          <p:cNvPr id="17" name="椭圆 16"/>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107" name="矩形 19"/>
          <p:cNvSpPr/>
          <p:nvPr/>
        </p:nvSpPr>
        <p:spPr>
          <a:xfrm>
            <a:off x="1344613" y="447675"/>
            <a:ext cx="1812925" cy="400050"/>
          </a:xfrm>
          <a:prstGeom prst="rect">
            <a:avLst/>
          </a:prstGeom>
          <a:noFill/>
          <a:ln w="9525">
            <a:noFill/>
          </a:ln>
        </p:spPr>
        <p:txBody>
          <a:bodyPr wrap="none" anchor="t">
            <a:spAutoFit/>
          </a:bodyPr>
          <a:p>
            <a:r>
              <a:rPr lang="en-US" altLang="zh-CN" sz="2000" b="1" dirty="0">
                <a:solidFill>
                  <a:srgbClr val="404040"/>
                </a:solidFill>
                <a:latin typeface="等线" panose="02010600030101010101" charset="-122"/>
                <a:ea typeface="等线" panose="02010600030101010101" charset="-122"/>
              </a:rPr>
              <a:t>3.4.1 </a:t>
            </a:r>
            <a:r>
              <a:rPr lang="zh-CN" altLang="zh-CN" sz="2000" b="1" dirty="0">
                <a:solidFill>
                  <a:srgbClr val="404040"/>
                </a:solidFill>
                <a:latin typeface="等线" panose="02010600030101010101" charset="-122"/>
                <a:ea typeface="等线" panose="02010600030101010101" charset="-122"/>
              </a:rPr>
              <a:t>正向工程</a:t>
            </a:r>
            <a:endParaRPr lang="zh-CN" altLang="zh-CN" sz="2000" b="1" dirty="0">
              <a:solidFill>
                <a:srgbClr val="404040"/>
              </a:solidFill>
              <a:latin typeface="等线" panose="02010600030101010101" charset="-122"/>
              <a:ea typeface="等线" panose="0201060003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添加</a:t>
            </a:r>
            <a:r>
              <a:rPr lang="en-US" altLang="zh-CN" strike="noStrike" noProof="1" dirty="0"/>
              <a:t>Java Profile</a:t>
            </a:r>
            <a:endParaRPr lang="en-US" altLang="zh-CN" strike="noStrike" noProof="1" dirty="0"/>
          </a:p>
        </p:txBody>
      </p:sp>
      <p:sp>
        <p:nvSpPr>
          <p:cNvPr id="6" name="矩形 5"/>
          <p:cNvSpPr/>
          <p:nvPr/>
        </p:nvSpPr>
        <p:spPr>
          <a:xfrm>
            <a:off x="4256088"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选中模块</a:t>
            </a:r>
            <a:endParaRPr lang="zh-CN" strike="noStrike" noProof="1" dirty="0"/>
          </a:p>
        </p:txBody>
      </p:sp>
      <p:sp>
        <p:nvSpPr>
          <p:cNvPr id="7" name="矩形 6"/>
          <p:cNvSpPr/>
          <p:nvPr/>
        </p:nvSpPr>
        <p:spPr>
          <a:xfrm>
            <a:off x="8054975"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选择类别</a:t>
            </a:r>
            <a:endParaRPr lang="zh-CN" strike="noStrike" noProof="1" dirty="0"/>
          </a:p>
        </p:txBody>
      </p:sp>
      <p:sp>
        <p:nvSpPr>
          <p:cNvPr id="5124" name="矩形 7"/>
          <p:cNvSpPr/>
          <p:nvPr/>
        </p:nvSpPr>
        <p:spPr>
          <a:xfrm>
            <a:off x="514350" y="4592638"/>
            <a:ext cx="3562350" cy="954087"/>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按</a:t>
            </a:r>
            <a:r>
              <a:rPr lang="en-US" altLang="zh-CN" sz="1400" dirty="0">
                <a:solidFill>
                  <a:srgbClr val="4D402B"/>
                </a:solidFill>
                <a:latin typeface="等线" panose="02010600030101010101" charset="-122"/>
                <a:ea typeface="等线" panose="02010600030101010101" charset="-122"/>
              </a:rPr>
              <a:t>Ctrl+F8</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选中</a:t>
            </a:r>
            <a:r>
              <a:rPr lang="en-US" altLang="zh-CN" sz="1400" dirty="0">
                <a:solidFill>
                  <a:srgbClr val="4D402B"/>
                </a:solidFill>
                <a:latin typeface="等线" panose="02010600030101010101" charset="-122"/>
                <a:ea typeface="等线" panose="02010600030101010101" charset="-122"/>
              </a:rPr>
              <a:t> Java Profile</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点击</a:t>
            </a:r>
            <a:r>
              <a:rPr lang="en-US" altLang="zh-CN" sz="1400" dirty="0">
                <a:solidFill>
                  <a:srgbClr val="4D402B"/>
                </a:solidFill>
                <a:latin typeface="等线" panose="02010600030101010101" charset="-122"/>
                <a:ea typeface="等线" panose="02010600030101010101" charset="-122"/>
              </a:rPr>
              <a:t>Include</a:t>
            </a:r>
            <a:r>
              <a:rPr lang="zh-CN" altLang="en-US" sz="1400" dirty="0">
                <a:solidFill>
                  <a:srgbClr val="4D402B"/>
                </a:solidFill>
                <a:latin typeface="等线" panose="02010600030101010101" charset="-122"/>
                <a:ea typeface="等线" panose="02010600030101010101" charset="-122"/>
              </a:rPr>
              <a:t>后添加</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latin typeface="等线" panose="02010600030101010101" charset="-122"/>
                <a:ea typeface="等线" panose="02010600030101010101" charset="-122"/>
              </a:rPr>
              <a:t>点击</a:t>
            </a:r>
            <a:r>
              <a:rPr lang="en-US" altLang="zh-CN" sz="1400" dirty="0">
                <a:latin typeface="等线" panose="02010600030101010101" charset="-122"/>
                <a:ea typeface="等线" panose="02010600030101010101" charset="-122"/>
              </a:rPr>
              <a:t>Close</a:t>
            </a:r>
            <a:r>
              <a:rPr lang="zh-CN" altLang="en-US" sz="1400" dirty="0">
                <a:latin typeface="等线" panose="02010600030101010101" charset="-122"/>
                <a:ea typeface="等线" panose="02010600030101010101" charset="-122"/>
              </a:rPr>
              <a:t>后添加成功</a:t>
            </a:r>
            <a:endParaRPr lang="zh-CN" altLang="en-US" sz="1400" dirty="0">
              <a:latin typeface="等线" panose="02010600030101010101" charset="-122"/>
              <a:ea typeface="等线" panose="02010600030101010101" charset="-122"/>
            </a:endParaRPr>
          </a:p>
        </p:txBody>
      </p:sp>
      <p:sp>
        <p:nvSpPr>
          <p:cNvPr id="5125" name="矩形 8"/>
          <p:cNvSpPr/>
          <p:nvPr/>
        </p:nvSpPr>
        <p:spPr>
          <a:xfrm>
            <a:off x="4314825" y="4592638"/>
            <a:ext cx="3562350" cy="954087"/>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单击</a:t>
            </a:r>
            <a:r>
              <a:rPr lang="en-US" altLang="zh-CN" sz="1400" dirty="0">
                <a:solidFill>
                  <a:srgbClr val="4D402B"/>
                </a:solidFill>
                <a:latin typeface="等线" panose="02010600030101010101" charset="-122"/>
                <a:ea typeface="等线" panose="02010600030101010101" charset="-122"/>
              </a:rPr>
              <a:t>Tools——Java</a:t>
            </a:r>
            <a:r>
              <a:rPr lang="zh-CN" altLang="en-US" sz="1400" dirty="0">
                <a:solidFill>
                  <a:srgbClr val="4D402B"/>
                </a:solidFill>
                <a:latin typeface="等线" panose="02010600030101010101" charset="-122"/>
                <a:ea typeface="等线" panose="02010600030101010101" charset="-122"/>
              </a:rPr>
              <a:t>菜单，选择</a:t>
            </a:r>
            <a:r>
              <a:rPr lang="en-US" altLang="zh-CN" sz="1400" dirty="0">
                <a:solidFill>
                  <a:srgbClr val="4D402B"/>
                </a:solidFill>
                <a:latin typeface="等线" panose="02010600030101010101" charset="-122"/>
                <a:ea typeface="等线" panose="02010600030101010101" charset="-122"/>
              </a:rPr>
              <a:t>Generate Code</a:t>
            </a:r>
            <a:r>
              <a:rPr lang="zh-CN" altLang="en-US" sz="1400" dirty="0">
                <a:solidFill>
                  <a:srgbClr val="4D402B"/>
                </a:solidFill>
                <a:latin typeface="等线" panose="02010600030101010101" charset="-122"/>
                <a:ea typeface="等线" panose="02010600030101010101" charset="-122"/>
              </a:rPr>
              <a:t>命令</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选中</a:t>
            </a:r>
            <a:r>
              <a:rPr lang="en-US" altLang="zh-CN" sz="1400" dirty="0">
                <a:solidFill>
                  <a:srgbClr val="4D402B"/>
                </a:solidFill>
                <a:latin typeface="等线" panose="02010600030101010101" charset="-122"/>
                <a:ea typeface="等线" panose="02010600030101010101" charset="-122"/>
              </a:rPr>
              <a:t> </a:t>
            </a:r>
            <a:r>
              <a:rPr lang="zh-CN" altLang="en-US" sz="1400" dirty="0">
                <a:solidFill>
                  <a:srgbClr val="4D402B"/>
                </a:solidFill>
                <a:latin typeface="等线" panose="02010600030101010101" charset="-122"/>
                <a:ea typeface="等线" panose="02010600030101010101" charset="-122"/>
              </a:rPr>
              <a:t>某个具体模块</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按下</a:t>
            </a:r>
            <a:r>
              <a:rPr lang="en-US" altLang="zh-CN" sz="1400" dirty="0">
                <a:solidFill>
                  <a:srgbClr val="4D402B"/>
                </a:solidFill>
                <a:latin typeface="等线" panose="02010600030101010101" charset="-122"/>
                <a:ea typeface="等线" panose="02010600030101010101" charset="-122"/>
              </a:rPr>
              <a:t>Next</a:t>
            </a:r>
            <a:endParaRPr lang="zh-CN" altLang="en-US" sz="1400" dirty="0">
              <a:solidFill>
                <a:srgbClr val="4D402B"/>
              </a:solidFill>
              <a:latin typeface="等线" panose="02010600030101010101" charset="-122"/>
              <a:ea typeface="等线" panose="02010600030101010101" charset="-122"/>
            </a:endParaRPr>
          </a:p>
        </p:txBody>
      </p:sp>
      <p:sp>
        <p:nvSpPr>
          <p:cNvPr id="10" name="矩形 9"/>
          <p:cNvSpPr/>
          <p:nvPr/>
        </p:nvSpPr>
        <p:spPr>
          <a:xfrm>
            <a:off x="8115300" y="4592638"/>
            <a:ext cx="3562350" cy="954088"/>
          </a:xfrm>
          <a:prstGeom prst="rect">
            <a:avLst/>
          </a:prstGeom>
        </p:spPr>
        <p:txBody>
          <a:bodyPr wrap="square">
            <a:spAutoFit/>
          </a:bodyPr>
          <a:lstStyle/>
          <a:p>
            <a:pPr marL="285750" indent="-285750" fontAlgn="auto">
              <a:buClr>
                <a:srgbClr val="48A2A0"/>
              </a:buClr>
              <a:buFont typeface="Wingdings" panose="05000000000000000000" pitchFamily="2" charset="2"/>
              <a:buChar char="l"/>
            </a:pPr>
            <a:r>
              <a:rPr lang="zh-CN" altLang="en-US" sz="1400" strike="noStrike" noProof="1" dirty="0">
                <a:solidFill>
                  <a:srgbClr val="4D402B"/>
                </a:solidFill>
                <a:latin typeface="+mn-lt"/>
                <a:ea typeface="+mn-ea"/>
                <a:cs typeface="+mn-cs"/>
              </a:rPr>
              <a:t>为了方便所有的图都能生成代码，点击</a:t>
            </a:r>
            <a:r>
              <a:rPr lang="en-US" altLang="zh-CN" sz="1400" strike="noStrike" noProof="1" dirty="0">
                <a:solidFill>
                  <a:srgbClr val="4D402B"/>
                </a:solidFill>
                <a:latin typeface="+mn-lt"/>
                <a:ea typeface="+mn-ea"/>
                <a:cs typeface="+mn-cs"/>
              </a:rPr>
              <a:t>Select All</a:t>
            </a:r>
            <a:r>
              <a:rPr lang="zh-CN" altLang="en-US" sz="1400" strike="noStrike" noProof="1" dirty="0">
                <a:solidFill>
                  <a:srgbClr val="4D402B"/>
                </a:solidFill>
                <a:latin typeface="+mn-lt"/>
                <a:ea typeface="+mn-ea"/>
                <a:cs typeface="+mn-cs"/>
              </a:rPr>
              <a:t>后选择</a:t>
            </a:r>
            <a:r>
              <a:rPr lang="en-US" altLang="zh-CN" sz="1400" strike="noStrike" noProof="1" dirty="0">
                <a:solidFill>
                  <a:srgbClr val="4D402B"/>
                </a:solidFill>
                <a:latin typeface="+mn-lt"/>
                <a:ea typeface="+mn-ea"/>
                <a:cs typeface="+mn-cs"/>
              </a:rPr>
              <a:t>next</a:t>
            </a:r>
            <a:endParaRPr lang="en-US" altLang="zh-CN" sz="1400" strike="noStrike" noProof="1" dirty="0">
              <a:solidFill>
                <a:srgbClr val="4D402B"/>
              </a:solidFill>
            </a:endParaRPr>
          </a:p>
          <a:p>
            <a:pPr indent="0" fontAlgn="auto">
              <a:buClr>
                <a:srgbClr val="48A2A0"/>
              </a:buClr>
              <a:buFont typeface="Wingdings" panose="05000000000000000000" pitchFamily="2" charset="2"/>
              <a:buNone/>
            </a:pPr>
            <a:endParaRPr lang="en-US" altLang="zh-CN" sz="1400" strike="noStrike" noProof="1" dirty="0">
              <a:solidFill>
                <a:srgbClr val="4D402B"/>
              </a:solidFill>
            </a:endParaRPr>
          </a:p>
          <a:p>
            <a:pPr indent="0" fontAlgn="auto">
              <a:buClr>
                <a:srgbClr val="48A2A0"/>
              </a:buClr>
              <a:buFont typeface="Wingdings" panose="05000000000000000000" pitchFamily="2" charset="2"/>
              <a:buNone/>
            </a:pPr>
            <a:endParaRPr lang="zh-CN" altLang="en-US" sz="1400" strike="noStrike" noProof="1" dirty="0">
              <a:solidFill>
                <a:srgbClr val="4D402B"/>
              </a:solidFill>
            </a:endParaRP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129" name="矩形 14"/>
          <p:cNvSpPr/>
          <p:nvPr/>
        </p:nvSpPr>
        <p:spPr>
          <a:xfrm>
            <a:off x="1344613" y="447675"/>
            <a:ext cx="2214562" cy="400050"/>
          </a:xfrm>
          <a:prstGeom prst="rect">
            <a:avLst/>
          </a:prstGeom>
          <a:noFill/>
          <a:ln w="9525">
            <a:noFill/>
          </a:ln>
        </p:spPr>
        <p:txBody>
          <a:bodyPr wrap="none" anchor="t">
            <a:spAutoFit/>
          </a:bodyPr>
          <a:p>
            <a:r>
              <a:rPr lang="zh-CN" altLang="zh-CN" sz="2000" b="1" dirty="0">
                <a:solidFill>
                  <a:srgbClr val="404040"/>
                </a:solidFill>
                <a:latin typeface="等线" panose="02010600030101010101" charset="-122"/>
                <a:ea typeface="等线" panose="02010600030101010101" charset="-122"/>
              </a:rPr>
              <a:t>正向工程操作示例</a:t>
            </a:r>
            <a:endParaRPr lang="zh-CN" altLang="zh-CN" sz="2000" b="1" dirty="0">
              <a:solidFill>
                <a:srgbClr val="404040"/>
              </a:solidFill>
              <a:latin typeface="等线" panose="02010600030101010101" charset="-122"/>
              <a:ea typeface="等线" panose="02010600030101010101" charset="-122"/>
            </a:endParaRPr>
          </a:p>
        </p:txBody>
      </p:sp>
      <p:sp>
        <p:nvSpPr>
          <p:cNvPr id="5130" name="矩形 15"/>
          <p:cNvSpPr/>
          <p:nvPr/>
        </p:nvSpPr>
        <p:spPr>
          <a:xfrm>
            <a:off x="1344613" y="765175"/>
            <a:ext cx="2195512" cy="261938"/>
          </a:xfrm>
          <a:prstGeom prst="rect">
            <a:avLst/>
          </a:prstGeom>
          <a:noFill/>
          <a:ln w="9525">
            <a:noFill/>
          </a:ln>
        </p:spPr>
        <p:txBody>
          <a:bodyPr wrap="none" anchor="t">
            <a:spAutoFit/>
          </a:bodyPr>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5131" name="图片 10"/>
          <p:cNvPicPr>
            <a:picLocks noChangeAspect="1"/>
          </p:cNvPicPr>
          <p:nvPr/>
        </p:nvPicPr>
        <p:blipFill>
          <a:blip r:embed="rId1"/>
          <a:stretch>
            <a:fillRect/>
          </a:stretch>
        </p:blipFill>
        <p:spPr>
          <a:xfrm>
            <a:off x="514350" y="1543050"/>
            <a:ext cx="3562350" cy="2103438"/>
          </a:xfrm>
          <a:prstGeom prst="rect">
            <a:avLst/>
          </a:prstGeom>
          <a:noFill/>
          <a:ln w="9525">
            <a:noFill/>
          </a:ln>
        </p:spPr>
      </p:pic>
      <p:pic>
        <p:nvPicPr>
          <p:cNvPr id="5132" name="图片 11"/>
          <p:cNvPicPr>
            <a:picLocks noChangeAspect="1"/>
          </p:cNvPicPr>
          <p:nvPr/>
        </p:nvPicPr>
        <p:blipFill>
          <a:blip r:embed="rId2"/>
          <a:stretch>
            <a:fillRect/>
          </a:stretch>
        </p:blipFill>
        <p:spPr>
          <a:xfrm>
            <a:off x="4314825" y="1543050"/>
            <a:ext cx="3562350" cy="2103438"/>
          </a:xfrm>
          <a:prstGeom prst="rect">
            <a:avLst/>
          </a:prstGeom>
          <a:noFill/>
          <a:ln w="9525">
            <a:noFill/>
          </a:ln>
        </p:spPr>
      </p:pic>
      <p:pic>
        <p:nvPicPr>
          <p:cNvPr id="5133" name="图片 17"/>
          <p:cNvPicPr>
            <a:picLocks noChangeAspect="1"/>
          </p:cNvPicPr>
          <p:nvPr/>
        </p:nvPicPr>
        <p:blipFill>
          <a:blip r:embed="rId3"/>
          <a:stretch>
            <a:fillRect/>
          </a:stretch>
        </p:blipFill>
        <p:spPr>
          <a:xfrm>
            <a:off x="8115300" y="1543050"/>
            <a:ext cx="3562350" cy="2103438"/>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选择存放位置</a:t>
            </a:r>
            <a:endParaRPr lang="zh-CN" strike="noStrike" noProof="1" dirty="0"/>
          </a:p>
        </p:txBody>
      </p:sp>
      <p:sp>
        <p:nvSpPr>
          <p:cNvPr id="6" name="矩形 5"/>
          <p:cNvSpPr/>
          <p:nvPr/>
        </p:nvSpPr>
        <p:spPr>
          <a:xfrm>
            <a:off x="4256088"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选择某些信息</a:t>
            </a:r>
            <a:endParaRPr lang="en-US" altLang="zh-CN" strike="noStrike" noProof="1" dirty="0"/>
          </a:p>
        </p:txBody>
      </p:sp>
      <p:sp>
        <p:nvSpPr>
          <p:cNvPr id="7" name="矩形 6"/>
          <p:cNvSpPr/>
          <p:nvPr/>
        </p:nvSpPr>
        <p:spPr>
          <a:xfrm>
            <a:off x="8054975"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成功导出</a:t>
            </a:r>
            <a:endParaRPr lang="zh-CN" strike="noStrike" noProof="1" dirty="0"/>
          </a:p>
        </p:txBody>
      </p:sp>
      <p:sp>
        <p:nvSpPr>
          <p:cNvPr id="6148" name="矩形 7"/>
          <p:cNvSpPr/>
          <p:nvPr/>
        </p:nvSpPr>
        <p:spPr>
          <a:xfrm>
            <a:off x="514350" y="4592638"/>
            <a:ext cx="3562350" cy="306387"/>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en-US" sz="1400" dirty="0">
                <a:latin typeface="等线" panose="02010600030101010101" charset="-122"/>
                <a:ea typeface="等线" panose="02010600030101010101" charset="-122"/>
              </a:rPr>
              <a:t>选择存放位置后点击</a:t>
            </a:r>
            <a:r>
              <a:rPr lang="en-US" altLang="zh-CN" sz="1400" dirty="0">
                <a:latin typeface="等线" panose="02010600030101010101" charset="-122"/>
                <a:ea typeface="等线" panose="02010600030101010101" charset="-122"/>
              </a:rPr>
              <a:t>Next</a:t>
            </a:r>
            <a:endParaRPr lang="en-US" altLang="zh-CN" sz="1400" dirty="0">
              <a:latin typeface="等线" panose="02010600030101010101" charset="-122"/>
              <a:ea typeface="等线" panose="02010600030101010101" charset="-122"/>
            </a:endParaRPr>
          </a:p>
        </p:txBody>
      </p:sp>
      <p:sp>
        <p:nvSpPr>
          <p:cNvPr id="9" name="矩形 8"/>
          <p:cNvSpPr/>
          <p:nvPr/>
        </p:nvSpPr>
        <p:spPr>
          <a:xfrm>
            <a:off x="4314825" y="4592638"/>
            <a:ext cx="3562350" cy="1384300"/>
          </a:xfrm>
          <a:prstGeom prst="rect">
            <a:avLst/>
          </a:prstGeom>
        </p:spPr>
        <p:txBody>
          <a:bodyPr wrap="square">
            <a:spAutoFit/>
          </a:bodyPr>
          <a:lstStyle/>
          <a:p>
            <a:pPr marL="285750" indent="-285750" fontAlgn="auto">
              <a:buClr>
                <a:srgbClr val="48A2A0"/>
              </a:buClr>
              <a:buFont typeface="Wingdings" panose="05000000000000000000" pitchFamily="2" charset="2"/>
              <a:buChar char="l"/>
            </a:pPr>
            <a:r>
              <a:rPr lang="zh-CN" altLang="en-US" sz="1400" strike="noStrike" noProof="1" dirty="0">
                <a:solidFill>
                  <a:srgbClr val="4D402B"/>
                </a:solidFill>
                <a:latin typeface="+mn-lt"/>
                <a:ea typeface="+mn-ea"/>
                <a:cs typeface="+mn-cs"/>
              </a:rPr>
              <a:t>勾选</a:t>
            </a:r>
            <a:r>
              <a:rPr lang="en-US" altLang="zh-CN" sz="1400" strike="noStrike" noProof="1" dirty="0">
                <a:solidFill>
                  <a:srgbClr val="4D402B"/>
                </a:solidFill>
                <a:latin typeface="+mn-lt"/>
                <a:ea typeface="+mn-ea"/>
                <a:cs typeface="+mn-cs"/>
              </a:rPr>
              <a:t>Generate the Documentation by JavaDoc </a:t>
            </a:r>
            <a:r>
              <a:rPr lang="zh-CN" altLang="en-US" sz="1400" strike="noStrike" noProof="1" dirty="0">
                <a:solidFill>
                  <a:srgbClr val="4D402B"/>
                </a:solidFill>
                <a:latin typeface="+mn-lt"/>
                <a:ea typeface="+mn-ea"/>
                <a:cs typeface="+mn-cs"/>
              </a:rPr>
              <a:t>（通过JavaDoc生成文档）和 </a:t>
            </a:r>
            <a:r>
              <a:rPr lang="en-US" altLang="zh-CN" sz="1400" strike="noStrike" noProof="1" dirty="0">
                <a:solidFill>
                  <a:srgbClr val="4D402B"/>
                </a:solidFill>
                <a:latin typeface="+mn-lt"/>
                <a:ea typeface="+mn-ea"/>
                <a:cs typeface="+mn-cs"/>
              </a:rPr>
              <a:t>Generate empty Java Doc</a:t>
            </a:r>
            <a:r>
              <a:rPr lang="zh-CN" altLang="en-US" sz="1400" strike="noStrike" noProof="1" dirty="0">
                <a:solidFill>
                  <a:srgbClr val="4D402B"/>
                </a:solidFill>
                <a:latin typeface="+mn-lt"/>
                <a:ea typeface="+mn-ea"/>
                <a:cs typeface="+mn-cs"/>
              </a:rPr>
              <a:t>（生成空Java Doc）复选框</a:t>
            </a:r>
            <a:endParaRPr lang="en-US" altLang="zh-CN" sz="1400" strike="noStrike" noProof="1" dirty="0">
              <a:solidFill>
                <a:srgbClr val="4D402B"/>
              </a:solidFill>
            </a:endParaRPr>
          </a:p>
          <a:p>
            <a:pPr marL="285750" indent="-285750" fontAlgn="auto">
              <a:buClr>
                <a:srgbClr val="48A2A0"/>
              </a:buClr>
              <a:buFont typeface="Wingdings" panose="05000000000000000000" pitchFamily="2" charset="2"/>
              <a:buChar char="l"/>
            </a:pPr>
            <a:r>
              <a:rPr lang="zh-CN" altLang="en-US" sz="1400" strike="noStrike" noProof="1" dirty="0">
                <a:solidFill>
                  <a:srgbClr val="4D402B"/>
                </a:solidFill>
                <a:latin typeface="+mn-lt"/>
                <a:ea typeface="+mn-ea"/>
                <a:cs typeface="+mn-cs"/>
              </a:rPr>
              <a:t>点击</a:t>
            </a:r>
            <a:r>
              <a:rPr lang="en-US" altLang="zh-CN" sz="1400" strike="noStrike" noProof="1" dirty="0">
                <a:solidFill>
                  <a:srgbClr val="4D402B"/>
                </a:solidFill>
                <a:latin typeface="+mn-lt"/>
                <a:ea typeface="+mn-ea"/>
                <a:cs typeface="+mn-cs"/>
              </a:rPr>
              <a:t>Next</a:t>
            </a:r>
            <a:endParaRPr lang="en-US" altLang="zh-CN" sz="1400" strike="noStrike" noProof="1" dirty="0">
              <a:solidFill>
                <a:srgbClr val="4D402B"/>
              </a:solidFill>
            </a:endParaRPr>
          </a:p>
          <a:p>
            <a:pPr indent="0" fontAlgn="auto">
              <a:buClr>
                <a:srgbClr val="48A2A0"/>
              </a:buClr>
              <a:buFont typeface="Wingdings" panose="05000000000000000000" pitchFamily="2" charset="2"/>
              <a:buNone/>
            </a:pPr>
            <a:endParaRPr lang="zh-CN" altLang="en-US" sz="1400" strike="noStrike" noProof="1" dirty="0">
              <a:solidFill>
                <a:srgbClr val="4D402B"/>
              </a:solidFill>
            </a:endParaRPr>
          </a:p>
        </p:txBody>
      </p:sp>
      <p:sp>
        <p:nvSpPr>
          <p:cNvPr id="6150" name="矩形 9"/>
          <p:cNvSpPr/>
          <p:nvPr/>
        </p:nvSpPr>
        <p:spPr>
          <a:xfrm>
            <a:off x="8115300" y="4592638"/>
            <a:ext cx="3562350" cy="738187"/>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成功导出，点击确定后结束</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可以在存放位置找到</a:t>
            </a:r>
            <a:r>
              <a:rPr lang="en-US" altLang="zh-CN" sz="1400" dirty="0">
                <a:solidFill>
                  <a:srgbClr val="4D402B"/>
                </a:solidFill>
                <a:latin typeface="等线" panose="02010600030101010101" charset="-122"/>
                <a:ea typeface="等线" panose="02010600030101010101" charset="-122"/>
              </a:rPr>
              <a:t>java</a:t>
            </a:r>
            <a:r>
              <a:rPr lang="zh-CN" altLang="en-US" sz="1400" dirty="0">
                <a:solidFill>
                  <a:srgbClr val="4D402B"/>
                </a:solidFill>
                <a:latin typeface="等线" panose="02010600030101010101" charset="-122"/>
                <a:ea typeface="等线" panose="02010600030101010101" charset="-122"/>
              </a:rPr>
              <a:t>文件</a:t>
            </a:r>
            <a:endParaRPr lang="zh-CN" altLang="en-US"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点击完成</a:t>
            </a:r>
            <a:r>
              <a:rPr lang="en-US" altLang="zh-CN" sz="1400" dirty="0">
                <a:solidFill>
                  <a:srgbClr val="4D402B"/>
                </a:solidFill>
                <a:latin typeface="等线" panose="02010600030101010101" charset="-122"/>
                <a:ea typeface="等线" panose="02010600030101010101" charset="-122"/>
              </a:rPr>
              <a:t>finish</a:t>
            </a:r>
            <a:endParaRPr lang="en-US" altLang="zh-CN" sz="1400" dirty="0">
              <a:solidFill>
                <a:srgbClr val="4D402B"/>
              </a:solidFill>
              <a:latin typeface="等线" panose="02010600030101010101" charset="-122"/>
              <a:ea typeface="等线" panose="02010600030101010101" charset="-122"/>
            </a:endParaRP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153" name="矩形 14"/>
          <p:cNvSpPr/>
          <p:nvPr/>
        </p:nvSpPr>
        <p:spPr>
          <a:xfrm>
            <a:off x="1344613" y="447675"/>
            <a:ext cx="2214562" cy="400050"/>
          </a:xfrm>
          <a:prstGeom prst="rect">
            <a:avLst/>
          </a:prstGeom>
          <a:noFill/>
          <a:ln w="9525">
            <a:noFill/>
          </a:ln>
        </p:spPr>
        <p:txBody>
          <a:bodyPr wrap="none" anchor="t">
            <a:spAutoFit/>
          </a:bodyPr>
          <a:p>
            <a:r>
              <a:rPr lang="zh-CN" altLang="zh-CN" sz="2000" b="1" dirty="0">
                <a:solidFill>
                  <a:srgbClr val="404040"/>
                </a:solidFill>
                <a:latin typeface="等线" panose="02010600030101010101" charset="-122"/>
                <a:ea typeface="等线" panose="02010600030101010101" charset="-122"/>
              </a:rPr>
              <a:t>正向工程操作示例</a:t>
            </a:r>
            <a:endParaRPr lang="zh-CN" altLang="zh-CN" sz="2000" b="1" dirty="0">
              <a:solidFill>
                <a:srgbClr val="404040"/>
              </a:solidFill>
              <a:latin typeface="等线" panose="02010600030101010101" charset="-122"/>
              <a:ea typeface="等线" panose="02010600030101010101" charset="-122"/>
            </a:endParaRPr>
          </a:p>
        </p:txBody>
      </p:sp>
      <p:sp>
        <p:nvSpPr>
          <p:cNvPr id="6154" name="矩形 15"/>
          <p:cNvSpPr/>
          <p:nvPr/>
        </p:nvSpPr>
        <p:spPr>
          <a:xfrm>
            <a:off x="1344613" y="765175"/>
            <a:ext cx="2195512" cy="261938"/>
          </a:xfrm>
          <a:prstGeom prst="rect">
            <a:avLst/>
          </a:prstGeom>
          <a:noFill/>
          <a:ln w="9525">
            <a:noFill/>
          </a:ln>
        </p:spPr>
        <p:txBody>
          <a:bodyPr wrap="none" anchor="t">
            <a:spAutoFit/>
          </a:bodyPr>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6155" name="图片 10"/>
          <p:cNvPicPr>
            <a:picLocks noChangeAspect="1"/>
          </p:cNvPicPr>
          <p:nvPr/>
        </p:nvPicPr>
        <p:blipFill>
          <a:blip r:embed="rId1"/>
          <a:stretch>
            <a:fillRect/>
          </a:stretch>
        </p:blipFill>
        <p:spPr>
          <a:xfrm>
            <a:off x="514350" y="1543050"/>
            <a:ext cx="3562350" cy="2076450"/>
          </a:xfrm>
          <a:prstGeom prst="rect">
            <a:avLst/>
          </a:prstGeom>
          <a:noFill/>
          <a:ln w="9525">
            <a:noFill/>
          </a:ln>
        </p:spPr>
      </p:pic>
      <p:pic>
        <p:nvPicPr>
          <p:cNvPr id="6156" name="图片 11"/>
          <p:cNvPicPr>
            <a:picLocks noChangeAspect="1"/>
          </p:cNvPicPr>
          <p:nvPr/>
        </p:nvPicPr>
        <p:blipFill>
          <a:blip r:embed="rId2"/>
          <a:stretch>
            <a:fillRect/>
          </a:stretch>
        </p:blipFill>
        <p:spPr>
          <a:xfrm>
            <a:off x="4314825" y="1543050"/>
            <a:ext cx="3562350" cy="2076450"/>
          </a:xfrm>
          <a:prstGeom prst="rect">
            <a:avLst/>
          </a:prstGeom>
          <a:noFill/>
          <a:ln w="9525">
            <a:noFill/>
          </a:ln>
        </p:spPr>
      </p:pic>
      <p:pic>
        <p:nvPicPr>
          <p:cNvPr id="6157" name="图片 16"/>
          <p:cNvPicPr>
            <a:picLocks noChangeAspect="1"/>
          </p:cNvPicPr>
          <p:nvPr/>
        </p:nvPicPr>
        <p:blipFill>
          <a:blip r:embed="rId3"/>
          <a:stretch>
            <a:fillRect/>
          </a:stretch>
        </p:blipFill>
        <p:spPr>
          <a:xfrm>
            <a:off x="8115300" y="1543050"/>
            <a:ext cx="3562350" cy="207645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矩形 7"/>
          <p:cNvSpPr/>
          <p:nvPr/>
        </p:nvSpPr>
        <p:spPr>
          <a:xfrm>
            <a:off x="4552950" y="5859463"/>
            <a:ext cx="3562350" cy="306387"/>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zh-CN" sz="1400" dirty="0">
                <a:latin typeface="等线" panose="02010600030101010101" charset="-122"/>
                <a:ea typeface="等线" panose="02010600030101010101" charset="-122"/>
              </a:rPr>
              <a:t>在此可以查看生成</a:t>
            </a:r>
            <a:r>
              <a:rPr lang="en-US" altLang="zh-CN" sz="1400" dirty="0">
                <a:latin typeface="等线" panose="02010600030101010101" charset="-122"/>
                <a:ea typeface="等线" panose="02010600030101010101" charset="-122"/>
              </a:rPr>
              <a:t>java</a:t>
            </a:r>
            <a:r>
              <a:rPr lang="zh-CN" altLang="en-US" sz="1400" dirty="0">
                <a:latin typeface="等线" panose="02010600030101010101" charset="-122"/>
                <a:ea typeface="等线" panose="02010600030101010101" charset="-122"/>
              </a:rPr>
              <a:t>的方法</a:t>
            </a:r>
            <a:endParaRPr lang="zh-CN" altLang="en-US" sz="1400" dirty="0">
              <a:latin typeface="等线" panose="02010600030101010101" charset="-122"/>
              <a:ea typeface="等线" panose="02010600030101010101" charset="-122"/>
            </a:endParaRP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72" name="矩形 14"/>
          <p:cNvSpPr/>
          <p:nvPr/>
        </p:nvSpPr>
        <p:spPr>
          <a:xfrm>
            <a:off x="1344613" y="447675"/>
            <a:ext cx="2722562" cy="400050"/>
          </a:xfrm>
          <a:prstGeom prst="rect">
            <a:avLst/>
          </a:prstGeom>
          <a:noFill/>
          <a:ln w="9525">
            <a:noFill/>
          </a:ln>
        </p:spPr>
        <p:txBody>
          <a:bodyPr wrap="none" anchor="t">
            <a:spAutoFit/>
          </a:bodyPr>
          <a:p>
            <a:r>
              <a:rPr lang="zh-CN" altLang="zh-CN" sz="2000" b="1" dirty="0">
                <a:solidFill>
                  <a:srgbClr val="404040"/>
                </a:solidFill>
                <a:latin typeface="等线" panose="02010600030101010101" charset="-122"/>
                <a:ea typeface="等线" panose="02010600030101010101" charset="-122"/>
              </a:rPr>
              <a:t>正向工程操作示例结果</a:t>
            </a:r>
            <a:endParaRPr lang="zh-CN" altLang="zh-CN" sz="2000" b="1" dirty="0">
              <a:solidFill>
                <a:srgbClr val="404040"/>
              </a:solidFill>
              <a:latin typeface="等线" panose="02010600030101010101" charset="-122"/>
              <a:ea typeface="等线" panose="02010600030101010101" charset="-122"/>
            </a:endParaRPr>
          </a:p>
        </p:txBody>
      </p:sp>
      <p:sp>
        <p:nvSpPr>
          <p:cNvPr id="7173" name="矩形 15"/>
          <p:cNvSpPr/>
          <p:nvPr/>
        </p:nvSpPr>
        <p:spPr>
          <a:xfrm>
            <a:off x="1344613" y="765175"/>
            <a:ext cx="2195512" cy="261938"/>
          </a:xfrm>
          <a:prstGeom prst="rect">
            <a:avLst/>
          </a:prstGeom>
          <a:noFill/>
          <a:ln w="9525">
            <a:noFill/>
          </a:ln>
        </p:spPr>
        <p:txBody>
          <a:bodyPr wrap="none" anchor="t">
            <a:spAutoFit/>
          </a:bodyPr>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7174" name="图片 1"/>
          <p:cNvPicPr>
            <a:picLocks noChangeAspect="1"/>
          </p:cNvPicPr>
          <p:nvPr/>
        </p:nvPicPr>
        <p:blipFill>
          <a:blip r:embed="rId1"/>
          <a:stretch>
            <a:fillRect/>
          </a:stretch>
        </p:blipFill>
        <p:spPr>
          <a:xfrm>
            <a:off x="2411413" y="1652588"/>
            <a:ext cx="7370762" cy="3705225"/>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椭圆 21"/>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219" name="矩形 23"/>
          <p:cNvSpPr/>
          <p:nvPr/>
        </p:nvSpPr>
        <p:spPr>
          <a:xfrm>
            <a:off x="1344613" y="447675"/>
            <a:ext cx="2214562" cy="400050"/>
          </a:xfrm>
          <a:prstGeom prst="rect">
            <a:avLst/>
          </a:prstGeom>
          <a:noFill/>
          <a:ln w="9525">
            <a:noFill/>
          </a:ln>
        </p:spPr>
        <p:txBody>
          <a:bodyPr wrap="none" anchor="t">
            <a:spAutoFit/>
          </a:bodyPr>
          <a:p>
            <a:r>
              <a:rPr lang="zh-CN" altLang="zh-CN" sz="2000" b="1" dirty="0">
                <a:solidFill>
                  <a:srgbClr val="404040"/>
                </a:solidFill>
                <a:latin typeface="等线" panose="02010600030101010101" charset="-122"/>
                <a:ea typeface="等线" panose="02010600030101010101" charset="-122"/>
              </a:rPr>
              <a:t>问题来了！！！！</a:t>
            </a:r>
            <a:endParaRPr lang="zh-CN" altLang="zh-CN" sz="2000" b="1" dirty="0">
              <a:solidFill>
                <a:srgbClr val="404040"/>
              </a:solidFill>
              <a:latin typeface="等线" panose="02010600030101010101" charset="-122"/>
              <a:ea typeface="等线" panose="02010600030101010101" charset="-122"/>
            </a:endParaRPr>
          </a:p>
        </p:txBody>
      </p:sp>
      <p:sp>
        <p:nvSpPr>
          <p:cNvPr id="9220" name="文本框 1"/>
          <p:cNvSpPr txBox="1"/>
          <p:nvPr/>
        </p:nvSpPr>
        <p:spPr>
          <a:xfrm>
            <a:off x="1708150" y="1717675"/>
            <a:ext cx="7250113" cy="644525"/>
          </a:xfrm>
          <a:prstGeom prst="rect">
            <a:avLst/>
          </a:prstGeom>
          <a:noFill/>
          <a:ln w="9525">
            <a:noFill/>
          </a:ln>
        </p:spPr>
        <p:txBody>
          <a:bodyPr wrap="square" anchor="t">
            <a:spAutoFit/>
          </a:bodyPr>
          <a:p>
            <a:r>
              <a:rPr lang="zh-CN" altLang="zh-CN" dirty="0">
                <a:latin typeface="等线" panose="02010600030101010101" charset="-122"/>
                <a:ea typeface="等线" panose="02010600030101010101" charset="-122"/>
                <a:sym typeface="等线" panose="02010600030101010101" charset="-122"/>
              </a:rPr>
              <a:t>从一个开发者的角度来看，请问正向过程和反向过程的区别是什么？请简述！</a:t>
            </a:r>
            <a:endParaRPr lang="en-US" altLang="zh-CN" dirty="0">
              <a:latin typeface="等线" panose="02010600030101010101" charset="-122"/>
              <a:ea typeface="等线" panose="02010600030101010101" charset="-122"/>
              <a:sym typeface="等线" panose="02010600030101010101" charset="-122"/>
            </a:endParaRPr>
          </a:p>
        </p:txBody>
      </p:sp>
      <p:sp>
        <p:nvSpPr>
          <p:cNvPr id="9221" name="文本框 3"/>
          <p:cNvSpPr txBox="1"/>
          <p:nvPr/>
        </p:nvSpPr>
        <p:spPr>
          <a:xfrm>
            <a:off x="1708150" y="3159125"/>
            <a:ext cx="8870950" cy="368300"/>
          </a:xfrm>
          <a:prstGeom prst="rect">
            <a:avLst/>
          </a:prstGeom>
          <a:noFill/>
          <a:ln w="9525">
            <a:noFill/>
          </a:ln>
        </p:spPr>
        <p:txBody>
          <a:bodyPr wrap="none" anchor="t">
            <a:spAutoFit/>
          </a:bodyPr>
          <a:p>
            <a:r>
              <a:rPr lang="zh-CN" altLang="en-US">
                <a:latin typeface="等线" panose="02010600030101010101" charset="-122"/>
                <a:ea typeface="等线" panose="02010600030101010101" charset="-122"/>
              </a:rPr>
              <a:t>正向过程是一种先做图后提取代码的流程，逆向过程是一种先写代码后生成图的流程。</a:t>
            </a:r>
            <a:endParaRPr lang="zh-CN" altLang="en-US">
              <a:latin typeface="等线" panose="02010600030101010101" charset="-122"/>
              <a:ea typeface="等线" panose="02010600030101010101" charset="-122"/>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811213" y="1900238"/>
            <a:ext cx="5067300" cy="150653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bg1"/>
              </a:solidFill>
            </a:endParaRPr>
          </a:p>
        </p:txBody>
      </p:sp>
      <p:sp>
        <p:nvSpPr>
          <p:cNvPr id="4" name="矩形 3"/>
          <p:cNvSpPr/>
          <p:nvPr/>
        </p:nvSpPr>
        <p:spPr>
          <a:xfrm>
            <a:off x="811213" y="3775075"/>
            <a:ext cx="5067300" cy="150653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bg1"/>
              </a:solidFill>
            </a:endParaRPr>
          </a:p>
        </p:txBody>
      </p:sp>
      <p:sp>
        <p:nvSpPr>
          <p:cNvPr id="7" name="矩形 6"/>
          <p:cNvSpPr/>
          <p:nvPr/>
        </p:nvSpPr>
        <p:spPr>
          <a:xfrm>
            <a:off x="6303963" y="3775075"/>
            <a:ext cx="5067300" cy="150653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6303963" y="1900238"/>
            <a:ext cx="5067300" cy="150653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245" name="文本框 8"/>
          <p:cNvSpPr txBox="1"/>
          <p:nvPr/>
        </p:nvSpPr>
        <p:spPr>
          <a:xfrm>
            <a:off x="969963" y="2516188"/>
            <a:ext cx="4471987" cy="522287"/>
          </a:xfrm>
          <a:prstGeom prst="rect">
            <a:avLst/>
          </a:prstGeom>
          <a:noFill/>
          <a:ln w="9525">
            <a:noFill/>
          </a:ln>
        </p:spPr>
        <p:txBody>
          <a:bodyPr wrap="square" anchor="t">
            <a:spAutoFit/>
          </a:bodyPr>
          <a:p>
            <a:r>
              <a:rPr lang="zh-CN" altLang="zh-CN" sz="1400" dirty="0">
                <a:solidFill>
                  <a:schemeClr val="bg1"/>
                </a:solidFill>
                <a:latin typeface="等线" panose="02010600030101010101" charset="-122"/>
                <a:ea typeface="等线" panose="02010600030101010101" charset="-122"/>
              </a:rPr>
              <a:t>逆向过程是</a:t>
            </a:r>
            <a:r>
              <a:rPr lang="zh-CN" altLang="zh-CN" sz="1400" dirty="0">
                <a:solidFill>
                  <a:srgbClr val="FF0000"/>
                </a:solidFill>
                <a:latin typeface="等线" panose="02010600030101010101" charset="-122"/>
                <a:ea typeface="等线" panose="02010600030101010101" charset="-122"/>
              </a:rPr>
              <a:t>分析</a:t>
            </a:r>
            <a:r>
              <a:rPr lang="en-US" altLang="zh-CN" sz="1400" dirty="0">
                <a:solidFill>
                  <a:schemeClr val="bg1"/>
                </a:solidFill>
                <a:latin typeface="等线" panose="02010600030101010101" charset="-122"/>
                <a:ea typeface="等线" panose="02010600030101010101" charset="-122"/>
              </a:rPr>
              <a:t>java</a:t>
            </a:r>
            <a:r>
              <a:rPr lang="zh-CN" altLang="en-US" sz="1400" dirty="0">
                <a:solidFill>
                  <a:schemeClr val="bg1"/>
                </a:solidFill>
                <a:latin typeface="等线" panose="02010600030101010101" charset="-122"/>
                <a:ea typeface="等线" panose="02010600030101010101" charset="-122"/>
              </a:rPr>
              <a:t>代码，然后将其转换到模型的类的过程。</a:t>
            </a:r>
            <a:endParaRPr lang="zh-CN" altLang="en-US" sz="1400" dirty="0">
              <a:solidFill>
                <a:schemeClr val="bg1"/>
              </a:solidFill>
              <a:latin typeface="等线" panose="02010600030101010101" charset="-122"/>
              <a:ea typeface="等线" panose="02010600030101010101" charset="-122"/>
            </a:endParaRPr>
          </a:p>
        </p:txBody>
      </p:sp>
      <p:sp>
        <p:nvSpPr>
          <p:cNvPr id="10246" name="文本框 10"/>
          <p:cNvSpPr txBox="1"/>
          <p:nvPr/>
        </p:nvSpPr>
        <p:spPr>
          <a:xfrm>
            <a:off x="6559550" y="2516188"/>
            <a:ext cx="4471988" cy="522287"/>
          </a:xfrm>
          <a:prstGeom prst="rect">
            <a:avLst/>
          </a:prstGeom>
          <a:noFill/>
          <a:ln w="9525">
            <a:noFill/>
          </a:ln>
        </p:spPr>
        <p:txBody>
          <a:bodyPr wrap="square" anchor="t">
            <a:spAutoFit/>
          </a:bodyPr>
          <a:p>
            <a:r>
              <a:rPr lang="en-US" altLang="zh-CN" sz="1400" dirty="0">
                <a:solidFill>
                  <a:schemeClr val="bg1"/>
                </a:solidFill>
                <a:latin typeface="等线" panose="02010600030101010101" charset="-122"/>
                <a:ea typeface="等线" panose="02010600030101010101" charset="-122"/>
              </a:rPr>
              <a:t>StarUML</a:t>
            </a:r>
            <a:r>
              <a:rPr lang="zh-CN" altLang="en-US" sz="1400" dirty="0">
                <a:solidFill>
                  <a:schemeClr val="bg1"/>
                </a:solidFill>
                <a:latin typeface="等线" panose="02010600030101010101" charset="-122"/>
                <a:ea typeface="等线" panose="02010600030101010101" charset="-122"/>
              </a:rPr>
              <a:t>可以从现有的</a:t>
            </a:r>
            <a:r>
              <a:rPr lang="en-US" altLang="zh-CN" sz="1400" dirty="0">
                <a:solidFill>
                  <a:schemeClr val="bg1"/>
                </a:solidFill>
                <a:latin typeface="等线" panose="02010600030101010101" charset="-122"/>
                <a:ea typeface="等线" panose="02010600030101010101" charset="-122"/>
              </a:rPr>
              <a:t>Java</a:t>
            </a:r>
            <a:r>
              <a:rPr lang="zh-CN" altLang="en-US" sz="1400" dirty="0">
                <a:solidFill>
                  <a:schemeClr val="bg1"/>
                </a:solidFill>
                <a:latin typeface="等线" panose="02010600030101010101" charset="-122"/>
                <a:ea typeface="等线" panose="02010600030101010101" charset="-122"/>
              </a:rPr>
              <a:t>代码</a:t>
            </a:r>
            <a:r>
              <a:rPr lang="zh-CN" altLang="en-US" sz="1400" dirty="0">
                <a:solidFill>
                  <a:srgbClr val="FF0000"/>
                </a:solidFill>
                <a:latin typeface="等线" panose="02010600030101010101" charset="-122"/>
                <a:ea typeface="等线" panose="02010600030101010101" charset="-122"/>
              </a:rPr>
              <a:t>创建一个类图</a:t>
            </a:r>
            <a:r>
              <a:rPr lang="zh-CN" altLang="en-US" sz="1400" dirty="0">
                <a:solidFill>
                  <a:schemeClr val="bg1"/>
                </a:solidFill>
                <a:latin typeface="等线" panose="02010600030101010101" charset="-122"/>
                <a:ea typeface="等线" panose="02010600030101010101" charset="-122"/>
              </a:rPr>
              <a:t>，这被称为逆向</a:t>
            </a:r>
            <a:r>
              <a:rPr lang="zh-CN" altLang="zh-CN" sz="1400" dirty="0">
                <a:solidFill>
                  <a:schemeClr val="bg1"/>
                </a:solidFill>
                <a:latin typeface="等线" panose="02010600030101010101" charset="-122"/>
                <a:ea typeface="等线" panose="02010600030101010101" charset="-122"/>
              </a:rPr>
              <a:t>工程。</a:t>
            </a:r>
            <a:endParaRPr lang="zh-CN" altLang="zh-CN" sz="1400" dirty="0">
              <a:solidFill>
                <a:schemeClr val="bg1"/>
              </a:solidFill>
              <a:latin typeface="等线" panose="02010600030101010101" charset="-122"/>
              <a:ea typeface="等线" panose="02010600030101010101" charset="-122"/>
            </a:endParaRPr>
          </a:p>
        </p:txBody>
      </p:sp>
      <p:sp>
        <p:nvSpPr>
          <p:cNvPr id="10247" name="文本框 12"/>
          <p:cNvSpPr txBox="1"/>
          <p:nvPr/>
        </p:nvSpPr>
        <p:spPr>
          <a:xfrm>
            <a:off x="969963" y="4443413"/>
            <a:ext cx="4471987" cy="522287"/>
          </a:xfrm>
          <a:prstGeom prst="rect">
            <a:avLst/>
          </a:prstGeom>
          <a:noFill/>
          <a:ln w="9525">
            <a:noFill/>
          </a:ln>
        </p:spPr>
        <p:txBody>
          <a:bodyPr wrap="square" anchor="t">
            <a:spAutoFit/>
          </a:bodyPr>
          <a:p>
            <a:r>
              <a:rPr lang="zh-CN" altLang="en-US" sz="1400" dirty="0">
                <a:solidFill>
                  <a:schemeClr val="bg1"/>
                </a:solidFill>
                <a:latin typeface="等线" panose="02010600030101010101" charset="-122"/>
                <a:ea typeface="等线" panose="02010600030101010101" charset="-122"/>
              </a:rPr>
              <a:t>当从现有的代码生成图表，或者修改了生成的代码，并且想</a:t>
            </a:r>
            <a:r>
              <a:rPr lang="zh-CN" altLang="en-US" sz="1400" dirty="0">
                <a:solidFill>
                  <a:srgbClr val="FF0000"/>
                </a:solidFill>
                <a:latin typeface="等线" panose="02010600030101010101" charset="-122"/>
                <a:ea typeface="等线" panose="02010600030101010101" charset="-122"/>
              </a:rPr>
              <a:t>在图表中显示</a:t>
            </a:r>
            <a:r>
              <a:rPr lang="zh-CN" altLang="en-US" sz="1400" dirty="0">
                <a:solidFill>
                  <a:schemeClr val="bg1"/>
                </a:solidFill>
                <a:latin typeface="等线" panose="02010600030101010101" charset="-122"/>
                <a:ea typeface="等线" panose="02010600030101010101" charset="-122"/>
              </a:rPr>
              <a:t>出来的，就要启用逆向工程了。</a:t>
            </a:r>
            <a:endParaRPr lang="zh-CN" altLang="en-US" sz="1400" dirty="0">
              <a:solidFill>
                <a:schemeClr val="bg1"/>
              </a:solidFill>
              <a:latin typeface="等线" panose="02010600030101010101" charset="-122"/>
              <a:ea typeface="等线" panose="02010600030101010101" charset="-122"/>
            </a:endParaRPr>
          </a:p>
        </p:txBody>
      </p:sp>
      <p:sp>
        <p:nvSpPr>
          <p:cNvPr id="10248" name="文本框 14"/>
          <p:cNvSpPr txBox="1"/>
          <p:nvPr/>
        </p:nvSpPr>
        <p:spPr>
          <a:xfrm>
            <a:off x="6559550" y="4443413"/>
            <a:ext cx="4471988" cy="522287"/>
          </a:xfrm>
          <a:prstGeom prst="rect">
            <a:avLst/>
          </a:prstGeom>
          <a:noFill/>
          <a:ln w="9525">
            <a:noFill/>
          </a:ln>
        </p:spPr>
        <p:txBody>
          <a:bodyPr wrap="square" anchor="t">
            <a:spAutoFit/>
          </a:bodyPr>
          <a:p>
            <a:r>
              <a:rPr lang="zh-CN" altLang="en-US" sz="1400" dirty="0">
                <a:solidFill>
                  <a:schemeClr val="bg1"/>
                </a:solidFill>
                <a:latin typeface="等线" panose="02010600030101010101" charset="-122"/>
                <a:ea typeface="等线" panose="02010600030101010101" charset="-122"/>
              </a:rPr>
              <a:t>通过图表或者文本编辑器去反复工作的过程，是面</a:t>
            </a:r>
            <a:r>
              <a:rPr lang="zh-CN" altLang="en-US" sz="1400" dirty="0">
                <a:solidFill>
                  <a:srgbClr val="FF0000"/>
                </a:solidFill>
                <a:latin typeface="等线" panose="02010600030101010101" charset="-122"/>
                <a:ea typeface="等线" panose="02010600030101010101" charset="-122"/>
              </a:rPr>
              <a:t>向对象编程</a:t>
            </a:r>
            <a:r>
              <a:rPr lang="zh-CN" altLang="en-US" sz="1400" dirty="0">
                <a:solidFill>
                  <a:schemeClr val="bg1"/>
                </a:solidFill>
                <a:latin typeface="等线" panose="02010600030101010101" charset="-122"/>
                <a:ea typeface="等线" panose="02010600030101010101" charset="-122"/>
              </a:rPr>
              <a:t>中的一个基本过程，被称为往返工程</a:t>
            </a:r>
            <a:endParaRPr lang="zh-CN" altLang="en-US" sz="1400" dirty="0">
              <a:solidFill>
                <a:schemeClr val="bg1"/>
              </a:solidFill>
              <a:latin typeface="等线" panose="02010600030101010101" charset="-122"/>
              <a:ea typeface="等线" panose="02010600030101010101" charset="-122"/>
            </a:endParaRPr>
          </a:p>
        </p:txBody>
      </p:sp>
      <p:sp>
        <p:nvSpPr>
          <p:cNvPr id="17" name="椭圆 16"/>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251" name="矩形 19"/>
          <p:cNvSpPr/>
          <p:nvPr/>
        </p:nvSpPr>
        <p:spPr>
          <a:xfrm>
            <a:off x="1344613" y="447675"/>
            <a:ext cx="1812925" cy="400050"/>
          </a:xfrm>
          <a:prstGeom prst="rect">
            <a:avLst/>
          </a:prstGeom>
          <a:noFill/>
          <a:ln w="9525">
            <a:noFill/>
          </a:ln>
        </p:spPr>
        <p:txBody>
          <a:bodyPr wrap="none" anchor="t">
            <a:spAutoFit/>
          </a:bodyPr>
          <a:p>
            <a:r>
              <a:rPr lang="en-US" altLang="zh-CN" sz="2000" b="1" dirty="0">
                <a:solidFill>
                  <a:srgbClr val="404040"/>
                </a:solidFill>
                <a:latin typeface="等线" panose="02010600030101010101" charset="-122"/>
                <a:ea typeface="等线" panose="02010600030101010101" charset="-122"/>
              </a:rPr>
              <a:t>3.4.2 </a:t>
            </a:r>
            <a:r>
              <a:rPr lang="zh-CN" altLang="en-US" sz="2000" b="1" dirty="0">
                <a:solidFill>
                  <a:srgbClr val="404040"/>
                </a:solidFill>
                <a:latin typeface="等线" panose="02010600030101010101" charset="-122"/>
                <a:ea typeface="等线" panose="02010600030101010101" charset="-122"/>
              </a:rPr>
              <a:t>逆</a:t>
            </a:r>
            <a:r>
              <a:rPr lang="zh-CN" altLang="zh-CN" sz="2000" b="1" dirty="0">
                <a:solidFill>
                  <a:srgbClr val="404040"/>
                </a:solidFill>
                <a:latin typeface="等线" panose="02010600030101010101" charset="-122"/>
                <a:ea typeface="等线" panose="02010600030101010101" charset="-122"/>
              </a:rPr>
              <a:t>向工程</a:t>
            </a:r>
            <a:endParaRPr lang="zh-CN" altLang="zh-CN" sz="2000" b="1" dirty="0">
              <a:solidFill>
                <a:srgbClr val="404040"/>
              </a:solidFill>
              <a:latin typeface="等线" panose="02010600030101010101" charset="-122"/>
              <a:ea typeface="等线" panose="02010600030101010101" charset="-122"/>
            </a:endParaRPr>
          </a:p>
        </p:txBody>
      </p:sp>
      <p:sp>
        <p:nvSpPr>
          <p:cNvPr id="10252" name="矩形 20"/>
          <p:cNvSpPr/>
          <p:nvPr/>
        </p:nvSpPr>
        <p:spPr>
          <a:xfrm>
            <a:off x="1344613" y="765175"/>
            <a:ext cx="2195512" cy="261938"/>
          </a:xfrm>
          <a:prstGeom prst="rect">
            <a:avLst/>
          </a:prstGeom>
          <a:noFill/>
          <a:ln w="9525">
            <a:noFill/>
          </a:ln>
        </p:spPr>
        <p:txBody>
          <a:bodyPr wrap="none" anchor="t">
            <a:spAutoFit/>
          </a:bodyPr>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选择</a:t>
            </a:r>
            <a:r>
              <a:rPr lang="en-US" altLang="zh-CN" strike="noStrike" noProof="1" dirty="0"/>
              <a:t>java</a:t>
            </a:r>
            <a:r>
              <a:rPr lang="zh-CN" altLang="en-US" strike="noStrike" noProof="1" dirty="0"/>
              <a:t>文件</a:t>
            </a:r>
            <a:endParaRPr lang="zh-CN" altLang="en-US" strike="noStrike" noProof="1" dirty="0"/>
          </a:p>
        </p:txBody>
      </p:sp>
      <p:sp>
        <p:nvSpPr>
          <p:cNvPr id="6" name="矩形 5"/>
          <p:cNvSpPr/>
          <p:nvPr/>
        </p:nvSpPr>
        <p:spPr>
          <a:xfrm>
            <a:off x="4256088"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trike="noStrike" noProof="1" dirty="0"/>
              <a:t>选择需要导入的包</a:t>
            </a:r>
            <a:endParaRPr lang="zh-CN" altLang="en-US" strike="noStrike" noProof="1" dirty="0"/>
          </a:p>
        </p:txBody>
      </p:sp>
      <p:sp>
        <p:nvSpPr>
          <p:cNvPr id="7" name="矩形 6"/>
          <p:cNvSpPr/>
          <p:nvPr/>
        </p:nvSpPr>
        <p:spPr>
          <a:xfrm>
            <a:off x="8054975"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dirty="0"/>
              <a:t>运行成功</a:t>
            </a:r>
            <a:endParaRPr lang="zh-CN" strike="noStrike" noProof="1" dirty="0"/>
          </a:p>
        </p:txBody>
      </p:sp>
      <p:sp>
        <p:nvSpPr>
          <p:cNvPr id="11268" name="矩形 7"/>
          <p:cNvSpPr/>
          <p:nvPr/>
        </p:nvSpPr>
        <p:spPr>
          <a:xfrm>
            <a:off x="514350" y="4592638"/>
            <a:ext cx="3562350" cy="954087"/>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单击</a:t>
            </a:r>
            <a:r>
              <a:rPr lang="en-US" altLang="zh-CN" sz="1400" dirty="0">
                <a:solidFill>
                  <a:srgbClr val="4D402B"/>
                </a:solidFill>
                <a:latin typeface="等线" panose="02010600030101010101" charset="-122"/>
                <a:ea typeface="等线" panose="02010600030101010101" charset="-122"/>
              </a:rPr>
              <a:t>tools-java</a:t>
            </a:r>
            <a:r>
              <a:rPr lang="zh-CN" altLang="en-US" sz="1400" dirty="0">
                <a:solidFill>
                  <a:srgbClr val="4D402B"/>
                </a:solidFill>
                <a:latin typeface="等线" panose="02010600030101010101" charset="-122"/>
                <a:ea typeface="等线" panose="02010600030101010101" charset="-122"/>
              </a:rPr>
              <a:t>菜单，选择</a:t>
            </a:r>
            <a:r>
              <a:rPr lang="en-US" altLang="zh-CN" sz="1400" dirty="0">
                <a:solidFill>
                  <a:srgbClr val="4D402B"/>
                </a:solidFill>
                <a:latin typeface="等线" panose="02010600030101010101" charset="-122"/>
                <a:ea typeface="等线" panose="02010600030101010101" charset="-122"/>
              </a:rPr>
              <a:t>Reverse Engineer</a:t>
            </a:r>
            <a:r>
              <a:rPr lang="zh-CN" altLang="en-US" sz="1400" dirty="0">
                <a:solidFill>
                  <a:srgbClr val="4D402B"/>
                </a:solidFill>
                <a:latin typeface="等线" panose="02010600030101010101" charset="-122"/>
                <a:ea typeface="等线" panose="02010600030101010101" charset="-122"/>
              </a:rPr>
              <a:t>命令</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选择要逆向的文件后选择</a:t>
            </a:r>
            <a:r>
              <a:rPr lang="en-US" altLang="zh-CN" sz="1400" dirty="0">
                <a:solidFill>
                  <a:srgbClr val="4D402B"/>
                </a:solidFill>
                <a:latin typeface="等线" panose="02010600030101010101" charset="-122"/>
                <a:ea typeface="等线" panose="02010600030101010101" charset="-122"/>
              </a:rPr>
              <a:t>Add all</a:t>
            </a:r>
            <a:r>
              <a:rPr lang="zh-CN" altLang="en-US" sz="1400" dirty="0">
                <a:solidFill>
                  <a:srgbClr val="4D402B"/>
                </a:solidFill>
                <a:latin typeface="等线" panose="02010600030101010101" charset="-122"/>
                <a:ea typeface="等线" panose="02010600030101010101" charset="-122"/>
              </a:rPr>
              <a:t>，点击</a:t>
            </a:r>
            <a:r>
              <a:rPr lang="en-US" altLang="zh-CN" sz="1400" dirty="0">
                <a:solidFill>
                  <a:srgbClr val="4D402B"/>
                </a:solidFill>
                <a:latin typeface="等线" panose="02010600030101010101" charset="-122"/>
                <a:ea typeface="等线" panose="02010600030101010101" charset="-122"/>
              </a:rPr>
              <a:t>next</a:t>
            </a:r>
            <a:endParaRPr lang="en-US" altLang="zh-CN" sz="1400" dirty="0">
              <a:solidFill>
                <a:srgbClr val="4D402B"/>
              </a:solidFill>
              <a:latin typeface="等线" panose="02010600030101010101" charset="-122"/>
              <a:ea typeface="等线" panose="02010600030101010101" charset="-122"/>
            </a:endParaRPr>
          </a:p>
        </p:txBody>
      </p:sp>
      <p:sp>
        <p:nvSpPr>
          <p:cNvPr id="11269" name="矩形 8"/>
          <p:cNvSpPr/>
          <p:nvPr/>
        </p:nvSpPr>
        <p:spPr>
          <a:xfrm>
            <a:off x="4314825" y="4592638"/>
            <a:ext cx="3562350" cy="306387"/>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选择需要导入的包后，点击</a:t>
            </a:r>
            <a:r>
              <a:rPr lang="en-US" altLang="zh-CN" sz="1400" dirty="0">
                <a:solidFill>
                  <a:srgbClr val="4D402B"/>
                </a:solidFill>
                <a:latin typeface="等线" panose="02010600030101010101" charset="-122"/>
                <a:ea typeface="等线" panose="02010600030101010101" charset="-122"/>
              </a:rPr>
              <a:t>next</a:t>
            </a:r>
            <a:endParaRPr lang="zh-CN" altLang="en-US" sz="1400" dirty="0">
              <a:solidFill>
                <a:srgbClr val="4D402B"/>
              </a:solidFill>
              <a:latin typeface="等线" panose="02010600030101010101" charset="-122"/>
              <a:ea typeface="等线" panose="02010600030101010101" charset="-122"/>
            </a:endParaRPr>
          </a:p>
        </p:txBody>
      </p:sp>
      <p:sp>
        <p:nvSpPr>
          <p:cNvPr id="11270" name="矩形 9"/>
          <p:cNvSpPr/>
          <p:nvPr/>
        </p:nvSpPr>
        <p:spPr>
          <a:xfrm>
            <a:off x="8115300" y="4592638"/>
            <a:ext cx="3562350" cy="522287"/>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点击</a:t>
            </a:r>
            <a:r>
              <a:rPr lang="en-US" altLang="zh-CN" sz="1400" dirty="0">
                <a:solidFill>
                  <a:srgbClr val="4D402B"/>
                </a:solidFill>
                <a:latin typeface="等线" panose="02010600030101010101" charset="-122"/>
                <a:ea typeface="等线" panose="02010600030101010101" charset="-122"/>
              </a:rPr>
              <a:t>run</a:t>
            </a:r>
            <a:r>
              <a:rPr lang="zh-CN" altLang="en-US" sz="1400" dirty="0">
                <a:solidFill>
                  <a:srgbClr val="4D402B"/>
                </a:solidFill>
                <a:latin typeface="等线" panose="02010600030101010101" charset="-122"/>
                <a:ea typeface="等线" panose="02010600030101010101" charset="-122"/>
              </a:rPr>
              <a:t>后，显示运行成功</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endParaRPr lang="zh-CN" altLang="en-US" sz="1400" dirty="0">
              <a:solidFill>
                <a:srgbClr val="4D402B"/>
              </a:solidFill>
              <a:latin typeface="等线" panose="02010600030101010101" charset="-122"/>
              <a:ea typeface="等线" panose="02010600030101010101" charset="-122"/>
            </a:endParaRP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273" name="矩形 14"/>
          <p:cNvSpPr/>
          <p:nvPr/>
        </p:nvSpPr>
        <p:spPr>
          <a:xfrm>
            <a:off x="1344613" y="447675"/>
            <a:ext cx="2214562" cy="400050"/>
          </a:xfrm>
          <a:prstGeom prst="rect">
            <a:avLst/>
          </a:prstGeom>
          <a:noFill/>
          <a:ln w="9525">
            <a:noFill/>
          </a:ln>
        </p:spPr>
        <p:txBody>
          <a:bodyPr wrap="none" anchor="t">
            <a:spAutoFit/>
          </a:bodyPr>
          <a:p>
            <a:r>
              <a:rPr lang="zh-CN" altLang="zh-CN" sz="2000" b="1" dirty="0">
                <a:solidFill>
                  <a:srgbClr val="404040"/>
                </a:solidFill>
                <a:latin typeface="等线" panose="02010600030101010101" charset="-122"/>
                <a:ea typeface="等线" panose="02010600030101010101" charset="-122"/>
              </a:rPr>
              <a:t>正向工程操作示例</a:t>
            </a:r>
            <a:endParaRPr lang="zh-CN" altLang="zh-CN" sz="2000" b="1" dirty="0">
              <a:solidFill>
                <a:srgbClr val="404040"/>
              </a:solidFill>
              <a:latin typeface="等线" panose="02010600030101010101" charset="-122"/>
              <a:ea typeface="等线" panose="02010600030101010101" charset="-122"/>
            </a:endParaRPr>
          </a:p>
        </p:txBody>
      </p:sp>
      <p:sp>
        <p:nvSpPr>
          <p:cNvPr id="11274" name="矩形 15"/>
          <p:cNvSpPr/>
          <p:nvPr/>
        </p:nvSpPr>
        <p:spPr>
          <a:xfrm>
            <a:off x="1344613" y="765175"/>
            <a:ext cx="2195512" cy="261938"/>
          </a:xfrm>
          <a:prstGeom prst="rect">
            <a:avLst/>
          </a:prstGeom>
          <a:noFill/>
          <a:ln w="9525">
            <a:noFill/>
          </a:ln>
        </p:spPr>
        <p:txBody>
          <a:bodyPr wrap="none" anchor="t">
            <a:spAutoFit/>
          </a:bodyPr>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11275" name="图片 10"/>
          <p:cNvPicPr>
            <a:picLocks noChangeAspect="1"/>
          </p:cNvPicPr>
          <p:nvPr/>
        </p:nvPicPr>
        <p:blipFill>
          <a:blip r:embed="rId1"/>
          <a:stretch>
            <a:fillRect/>
          </a:stretch>
        </p:blipFill>
        <p:spPr>
          <a:xfrm>
            <a:off x="514350" y="1543050"/>
            <a:ext cx="3562350" cy="2020888"/>
          </a:xfrm>
          <a:prstGeom prst="rect">
            <a:avLst/>
          </a:prstGeom>
          <a:noFill/>
          <a:ln w="9525">
            <a:noFill/>
          </a:ln>
        </p:spPr>
      </p:pic>
      <p:pic>
        <p:nvPicPr>
          <p:cNvPr id="11276" name="图片 11"/>
          <p:cNvPicPr>
            <a:picLocks noChangeAspect="1"/>
          </p:cNvPicPr>
          <p:nvPr/>
        </p:nvPicPr>
        <p:blipFill>
          <a:blip r:embed="rId2"/>
          <a:stretch>
            <a:fillRect/>
          </a:stretch>
        </p:blipFill>
        <p:spPr>
          <a:xfrm>
            <a:off x="4314825" y="1543050"/>
            <a:ext cx="3562350" cy="2020888"/>
          </a:xfrm>
          <a:prstGeom prst="rect">
            <a:avLst/>
          </a:prstGeom>
          <a:noFill/>
          <a:ln w="9525">
            <a:noFill/>
          </a:ln>
        </p:spPr>
      </p:pic>
      <p:pic>
        <p:nvPicPr>
          <p:cNvPr id="11277" name="图片 17"/>
          <p:cNvPicPr>
            <a:picLocks noChangeAspect="1"/>
          </p:cNvPicPr>
          <p:nvPr/>
        </p:nvPicPr>
        <p:blipFill>
          <a:blip r:embed="rId3"/>
          <a:stretch>
            <a:fillRect/>
          </a:stretch>
        </p:blipFill>
        <p:spPr>
          <a:xfrm>
            <a:off x="8115300" y="1543050"/>
            <a:ext cx="3562350" cy="2020888"/>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矩形 7"/>
          <p:cNvSpPr/>
          <p:nvPr/>
        </p:nvSpPr>
        <p:spPr>
          <a:xfrm>
            <a:off x="4505325" y="5507038"/>
            <a:ext cx="3562350" cy="306387"/>
          </a:xfrm>
          <a:prstGeom prst="rect">
            <a:avLst/>
          </a:prstGeom>
          <a:noFill/>
          <a:ln w="9525">
            <a:noFill/>
          </a:ln>
        </p:spPr>
        <p:txBody>
          <a:bodyPr wrap="square" anchor="t">
            <a:spAutoFit/>
          </a:bodyPr>
          <a:p>
            <a:pPr marL="285750" indent="-285750">
              <a:buClr>
                <a:srgbClr val="48A2A0"/>
              </a:buClr>
              <a:buFont typeface="Wingdings" panose="05000000000000000000" pitchFamily="2" charset="2"/>
              <a:buChar char="l"/>
            </a:pPr>
            <a:r>
              <a:rPr lang="zh-CN" altLang="zh-CN" sz="1400" dirty="0">
                <a:solidFill>
                  <a:srgbClr val="4D402B"/>
                </a:solidFill>
                <a:latin typeface="等线" panose="02010600030101010101" charset="-122"/>
                <a:ea typeface="等线" panose="02010600030101010101" charset="-122"/>
              </a:rPr>
              <a:t>在包中显示出了正确的类文件</a:t>
            </a:r>
            <a:endParaRPr lang="zh-CN" altLang="zh-CN" sz="1400" dirty="0">
              <a:latin typeface="等线" panose="02010600030101010101" charset="-122"/>
              <a:ea typeface="等线" panose="02010600030101010101" charset="-122"/>
            </a:endParaRP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292" name="矩形 14"/>
          <p:cNvSpPr/>
          <p:nvPr/>
        </p:nvSpPr>
        <p:spPr>
          <a:xfrm>
            <a:off x="1344613" y="447675"/>
            <a:ext cx="2976562" cy="400050"/>
          </a:xfrm>
          <a:prstGeom prst="rect">
            <a:avLst/>
          </a:prstGeom>
          <a:noFill/>
          <a:ln w="9525">
            <a:noFill/>
          </a:ln>
        </p:spPr>
        <p:txBody>
          <a:bodyPr wrap="none" anchor="t">
            <a:spAutoFit/>
          </a:bodyPr>
          <a:p>
            <a:r>
              <a:rPr lang="zh-CN" altLang="zh-CN" sz="2000" b="1" dirty="0">
                <a:solidFill>
                  <a:srgbClr val="404040"/>
                </a:solidFill>
                <a:latin typeface="等线" panose="02010600030101010101" charset="-122"/>
                <a:ea typeface="等线" panose="02010600030101010101" charset="-122"/>
              </a:rPr>
              <a:t>正向工程操作结果实例：</a:t>
            </a:r>
            <a:endParaRPr lang="zh-CN" altLang="zh-CN" sz="2000" b="1" dirty="0">
              <a:solidFill>
                <a:srgbClr val="404040"/>
              </a:solidFill>
              <a:latin typeface="等线" panose="02010600030101010101" charset="-122"/>
              <a:ea typeface="等线" panose="02010600030101010101" charset="-122"/>
            </a:endParaRPr>
          </a:p>
        </p:txBody>
      </p:sp>
      <p:sp>
        <p:nvSpPr>
          <p:cNvPr id="12293" name="矩形 15"/>
          <p:cNvSpPr/>
          <p:nvPr/>
        </p:nvSpPr>
        <p:spPr>
          <a:xfrm>
            <a:off x="1344613" y="765175"/>
            <a:ext cx="2195512" cy="261938"/>
          </a:xfrm>
          <a:prstGeom prst="rect">
            <a:avLst/>
          </a:prstGeom>
          <a:noFill/>
          <a:ln w="9525">
            <a:noFill/>
          </a:ln>
        </p:spPr>
        <p:txBody>
          <a:bodyPr wrap="none" anchor="t">
            <a:spAutoFit/>
          </a:bodyPr>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12294" name="图片 10"/>
          <p:cNvPicPr>
            <a:picLocks noChangeAspect="1"/>
          </p:cNvPicPr>
          <p:nvPr/>
        </p:nvPicPr>
        <p:blipFill>
          <a:blip r:embed="rId1"/>
          <a:stretch>
            <a:fillRect/>
          </a:stretch>
        </p:blipFill>
        <p:spPr>
          <a:xfrm>
            <a:off x="3881438" y="1417638"/>
            <a:ext cx="4429125" cy="3316287"/>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椭圆 21"/>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矩形 23"/>
          <p:cNvSpPr/>
          <p:nvPr/>
        </p:nvSpPr>
        <p:spPr>
          <a:xfrm>
            <a:off x="1344613" y="447675"/>
            <a:ext cx="690880" cy="398780"/>
          </a:xfrm>
          <a:prstGeom prst="rect">
            <a:avLst/>
          </a:prstGeom>
          <a:noFill/>
          <a:ln w="9525">
            <a:noFill/>
          </a:ln>
        </p:spPr>
        <p:txBody>
          <a:bodyPr wrap="none" anchor="t">
            <a:spAutoFit/>
          </a:bodyPr>
          <a:p>
            <a:r>
              <a:rPr lang="zh-CN" altLang="zh-CN" sz="2000" b="1" dirty="0">
                <a:solidFill>
                  <a:srgbClr val="404040"/>
                </a:solidFill>
                <a:latin typeface="等线" panose="02010600030101010101" charset="-122"/>
                <a:ea typeface="等线" panose="02010600030101010101" charset="-122"/>
              </a:rPr>
              <a:t>小结</a:t>
            </a:r>
            <a:endParaRPr lang="zh-CN" altLang="zh-CN" sz="2000" b="1" dirty="0">
              <a:solidFill>
                <a:srgbClr val="404040"/>
              </a:solidFill>
              <a:latin typeface="等线" panose="02010600030101010101" charset="-122"/>
              <a:ea typeface="等线" panose="02010600030101010101" charset="-122"/>
            </a:endParaRPr>
          </a:p>
        </p:txBody>
      </p:sp>
      <p:sp>
        <p:nvSpPr>
          <p:cNvPr id="13316" name="文本框 1"/>
          <p:cNvSpPr txBox="1"/>
          <p:nvPr/>
        </p:nvSpPr>
        <p:spPr>
          <a:xfrm>
            <a:off x="1831975" y="2041525"/>
            <a:ext cx="7250113" cy="1476375"/>
          </a:xfrm>
          <a:prstGeom prst="rect">
            <a:avLst/>
          </a:prstGeom>
          <a:noFill/>
          <a:ln w="9525">
            <a:noFill/>
          </a:ln>
        </p:spPr>
        <p:txBody>
          <a:bodyPr wrap="square" anchor="t">
            <a:spAutoFit/>
          </a:bodyPr>
          <a:p>
            <a:r>
              <a:rPr lang="zh-CN" altLang="zh-CN" dirty="0">
                <a:latin typeface="等线" panose="02010600030101010101" charset="-122"/>
                <a:ea typeface="等线" panose="02010600030101010101" charset="-122"/>
                <a:sym typeface="等线" panose="02010600030101010101" charset="-122"/>
              </a:rPr>
              <a:t>本章主要介绍了</a:t>
            </a:r>
            <a:r>
              <a:rPr lang="en-US" altLang="zh-CN" dirty="0">
                <a:latin typeface="等线" panose="02010600030101010101" charset="-122"/>
                <a:ea typeface="等线" panose="02010600030101010101" charset="-122"/>
                <a:sym typeface="等线" panose="02010600030101010101" charset="-122"/>
              </a:rPr>
              <a:t>Rational Rose</a:t>
            </a:r>
            <a:r>
              <a:rPr lang="zh-CN" altLang="en-US" dirty="0">
                <a:latin typeface="等线" panose="02010600030101010101" charset="-122"/>
                <a:ea typeface="等线" panose="02010600030101010101" charset="-122"/>
                <a:sym typeface="等线" panose="02010600030101010101" charset="-122"/>
              </a:rPr>
              <a:t>、</a:t>
            </a:r>
            <a:r>
              <a:rPr lang="en-US" altLang="zh-CN" dirty="0">
                <a:latin typeface="等线" panose="02010600030101010101" charset="-122"/>
                <a:ea typeface="等线" panose="02010600030101010101" charset="-122"/>
                <a:sym typeface="等线" panose="02010600030101010101" charset="-122"/>
              </a:rPr>
              <a:t>PowerDesigner</a:t>
            </a:r>
            <a:r>
              <a:rPr lang="zh-CN" altLang="en-US" dirty="0">
                <a:latin typeface="等线" panose="02010600030101010101" charset="-122"/>
                <a:ea typeface="等线" panose="02010600030101010101" charset="-122"/>
                <a:sym typeface="等线" panose="02010600030101010101" charset="-122"/>
              </a:rPr>
              <a:t>、</a:t>
            </a:r>
            <a:r>
              <a:rPr lang="en-US" altLang="zh-CN" dirty="0">
                <a:latin typeface="等线" panose="02010600030101010101" charset="-122"/>
                <a:ea typeface="等线" panose="02010600030101010101" charset="-122"/>
                <a:sym typeface="等线" panose="02010600030101010101" charset="-122"/>
              </a:rPr>
              <a:t>Visio</a:t>
            </a:r>
            <a:r>
              <a:rPr lang="zh-CN" altLang="en-US" dirty="0">
                <a:latin typeface="等线" panose="02010600030101010101" charset="-122"/>
                <a:ea typeface="等线" panose="02010600030101010101" charset="-122"/>
                <a:sym typeface="等线" panose="02010600030101010101" charset="-122"/>
              </a:rPr>
              <a:t>和</a:t>
            </a:r>
            <a:r>
              <a:rPr lang="en-US" altLang="zh-CN" dirty="0">
                <a:latin typeface="等线" panose="02010600030101010101" charset="-122"/>
                <a:ea typeface="等线" panose="02010600030101010101" charset="-122"/>
                <a:sym typeface="等线" panose="02010600030101010101" charset="-122"/>
              </a:rPr>
              <a:t>StarUML</a:t>
            </a:r>
            <a:r>
              <a:rPr lang="zh-CN" altLang="en-US" dirty="0">
                <a:latin typeface="等线" panose="02010600030101010101" charset="-122"/>
                <a:ea typeface="等线" panose="02010600030101010101" charset="-122"/>
                <a:sym typeface="等线" panose="02010600030101010101" charset="-122"/>
              </a:rPr>
              <a:t>这四种常见的</a:t>
            </a:r>
            <a:r>
              <a:rPr lang="en-US" altLang="zh-CN" dirty="0">
                <a:latin typeface="等线" panose="02010600030101010101" charset="-122"/>
                <a:ea typeface="等线" panose="02010600030101010101" charset="-122"/>
                <a:sym typeface="等线" panose="02010600030101010101" charset="-122"/>
              </a:rPr>
              <a:t>UML</a:t>
            </a:r>
            <a:r>
              <a:rPr lang="zh-CN" altLang="en-US" dirty="0">
                <a:latin typeface="等线" panose="02010600030101010101" charset="-122"/>
                <a:ea typeface="等线" panose="02010600030101010101" charset="-122"/>
                <a:sym typeface="等线" panose="02010600030101010101" charset="-122"/>
              </a:rPr>
              <a:t>开发工具，</a:t>
            </a:r>
            <a:endParaRPr lang="zh-CN" altLang="en-US" dirty="0">
              <a:latin typeface="等线" panose="02010600030101010101" charset="-122"/>
              <a:ea typeface="等线" panose="02010600030101010101" charset="-122"/>
              <a:sym typeface="等线" panose="02010600030101010101" charset="-122"/>
            </a:endParaRPr>
          </a:p>
          <a:p>
            <a:r>
              <a:rPr lang="zh-CN" altLang="en-US" dirty="0">
                <a:latin typeface="等线" panose="02010600030101010101" charset="-122"/>
                <a:ea typeface="等线" panose="02010600030101010101" charset="-122"/>
                <a:sym typeface="等线" panose="02010600030101010101" charset="-122"/>
              </a:rPr>
              <a:t>其中重点介绍了比较简单的、易用且开源的</a:t>
            </a:r>
            <a:r>
              <a:rPr lang="en-US" altLang="zh-CN" dirty="0">
                <a:latin typeface="等线" panose="02010600030101010101" charset="-122"/>
                <a:ea typeface="等线" panose="02010600030101010101" charset="-122"/>
                <a:sym typeface="等线" panose="02010600030101010101" charset="-122"/>
              </a:rPr>
              <a:t>StarUML</a:t>
            </a:r>
            <a:r>
              <a:rPr lang="zh-CN" altLang="en-US" dirty="0">
                <a:latin typeface="等线" panose="02010600030101010101" charset="-122"/>
                <a:ea typeface="等线" panose="02010600030101010101" charset="-122"/>
                <a:sym typeface="等线" panose="02010600030101010101" charset="-122"/>
              </a:rPr>
              <a:t>。从使用工具的角度介绍了</a:t>
            </a:r>
            <a:r>
              <a:rPr lang="en-US" altLang="zh-CN" dirty="0">
                <a:latin typeface="等线" panose="02010600030101010101" charset="-122"/>
                <a:ea typeface="等线" panose="02010600030101010101" charset="-122"/>
                <a:sym typeface="等线" panose="02010600030101010101" charset="-122"/>
              </a:rPr>
              <a:t>StarUML</a:t>
            </a:r>
            <a:r>
              <a:rPr lang="zh-CN" altLang="en-US" dirty="0">
                <a:latin typeface="等线" panose="02010600030101010101" charset="-122"/>
                <a:ea typeface="等线" panose="02010600030101010101" charset="-122"/>
                <a:sym typeface="等线" panose="02010600030101010101" charset="-122"/>
              </a:rPr>
              <a:t>的安</a:t>
            </a:r>
            <a:endParaRPr lang="zh-CN" altLang="en-US" dirty="0">
              <a:latin typeface="等线" panose="02010600030101010101" charset="-122"/>
              <a:ea typeface="等线" panose="02010600030101010101" charset="-122"/>
              <a:sym typeface="等线" panose="02010600030101010101" charset="-122"/>
            </a:endParaRPr>
          </a:p>
          <a:p>
            <a:r>
              <a:rPr lang="zh-CN" altLang="en-US" dirty="0">
                <a:latin typeface="等线" panose="02010600030101010101" charset="-122"/>
                <a:ea typeface="等线" panose="02010600030101010101" charset="-122"/>
                <a:sym typeface="等线" panose="02010600030101010101" charset="-122"/>
              </a:rPr>
              <a:t>装和配置过程，重点介绍了</a:t>
            </a:r>
            <a:r>
              <a:rPr lang="en-US" altLang="zh-CN" dirty="0">
                <a:latin typeface="等线" panose="02010600030101010101" charset="-122"/>
                <a:ea typeface="等线" panose="02010600030101010101" charset="-122"/>
                <a:sym typeface="等线" panose="02010600030101010101" charset="-122"/>
              </a:rPr>
              <a:t>StarUML</a:t>
            </a:r>
            <a:r>
              <a:rPr lang="zh-CN" altLang="en-US" dirty="0">
                <a:latin typeface="等线" panose="02010600030101010101" charset="-122"/>
                <a:ea typeface="等线" panose="02010600030101010101" charset="-122"/>
                <a:sym typeface="等线" panose="02010600030101010101" charset="-122"/>
              </a:rPr>
              <a:t>的建模过程。</a:t>
            </a:r>
            <a:endParaRPr lang="zh-CN" altLang="en-US" dirty="0">
              <a:latin typeface="等线" panose="02010600030101010101" charset="-122"/>
              <a:ea typeface="等线" panose="02010600030101010101" charset="-122"/>
              <a:sym typeface="等线" panose="0201060003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椭圆 21"/>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矩形 23"/>
          <p:cNvSpPr/>
          <p:nvPr/>
        </p:nvSpPr>
        <p:spPr>
          <a:xfrm>
            <a:off x="1344613" y="447675"/>
            <a:ext cx="1452880" cy="398780"/>
          </a:xfrm>
          <a:prstGeom prst="rect">
            <a:avLst/>
          </a:prstGeom>
          <a:noFill/>
          <a:ln w="9525">
            <a:noFill/>
          </a:ln>
        </p:spPr>
        <p:txBody>
          <a:bodyPr wrap="none" anchor="t">
            <a:spAutoFit/>
          </a:bodyPr>
          <a:p>
            <a:r>
              <a:rPr lang="zh-CN" altLang="zh-CN" sz="2000" b="1" dirty="0">
                <a:solidFill>
                  <a:srgbClr val="404040"/>
                </a:solidFill>
                <a:latin typeface="等线" panose="02010600030101010101" charset="-122"/>
                <a:ea typeface="等线" panose="02010600030101010101" charset="-122"/>
              </a:rPr>
              <a:t>分工与评价</a:t>
            </a:r>
            <a:endParaRPr lang="zh-CN" altLang="zh-CN" sz="3200" b="1" dirty="0">
              <a:solidFill>
                <a:srgbClr val="404040"/>
              </a:solidFill>
              <a:latin typeface="等线" panose="02010600030101010101" charset="-122"/>
              <a:ea typeface="等线" panose="02010600030101010101" charset="-122"/>
            </a:endParaRPr>
          </a:p>
        </p:txBody>
      </p:sp>
      <p:sp>
        <p:nvSpPr>
          <p:cNvPr id="13316" name="文本框 1"/>
          <p:cNvSpPr txBox="1"/>
          <p:nvPr/>
        </p:nvSpPr>
        <p:spPr>
          <a:xfrm>
            <a:off x="1831975" y="2041525"/>
            <a:ext cx="7250113" cy="2861310"/>
          </a:xfrm>
          <a:prstGeom prst="rect">
            <a:avLst/>
          </a:prstGeom>
          <a:noFill/>
          <a:ln w="9525">
            <a:noFill/>
          </a:ln>
        </p:spPr>
        <p:txBody>
          <a:bodyPr wrap="square" anchor="t">
            <a:spAutoFit/>
          </a:bodyPr>
          <a:p>
            <a:r>
              <a:rPr lang="zh-CN" b="1" dirty="0">
                <a:solidFill>
                  <a:srgbClr val="000000"/>
                </a:solidFill>
                <a:latin typeface="Arial" panose="020B0604020202020204" pitchFamily="34" charset="0"/>
                <a:ea typeface="微软雅黑" panose="020B0503020204020204" charset="-122"/>
                <a:sym typeface="等线" panose="02010600030101010101" charset="-122"/>
              </a:rPr>
              <a:t>邓晰</a:t>
            </a:r>
            <a:r>
              <a:rPr lang="zh-CN" dirty="0">
                <a:latin typeface="等线" panose="02010600030101010101" charset="-122"/>
                <a:ea typeface="等线" panose="02010600030101010101" charset="-122"/>
                <a:sym typeface="等线" panose="02010600030101010101" charset="-122"/>
              </a:rPr>
              <a:t>：</a:t>
            </a:r>
            <a:r>
              <a:rPr lang="zh-CN"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		95.8/100	</a:t>
            </a:r>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a:p>
            <a:r>
              <a:rPr lang="zh-CN" b="1" dirty="0">
                <a:solidFill>
                  <a:srgbClr val="000000"/>
                </a:solidFill>
                <a:latin typeface="Arial" panose="020B0604020202020204" pitchFamily="34" charset="0"/>
                <a:ea typeface="微软雅黑" panose="020B0503020204020204" charset="-122"/>
                <a:sym typeface="等线" panose="02010600030101010101" charset="-122"/>
              </a:rPr>
              <a:t>陈伟峰</a:t>
            </a:r>
            <a:r>
              <a:rPr lang="zh-CN" dirty="0">
                <a:latin typeface="等线" panose="02010600030101010101" charset="-122"/>
                <a:ea typeface="等线" panose="02010600030101010101" charset="-122"/>
                <a:sym typeface="等线" panose="02010600030101010101" charset="-122"/>
              </a:rPr>
              <a:t>：</a:t>
            </a:r>
            <a:r>
              <a:rPr lang="zh-CN"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		96.1/100</a:t>
            </a:r>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a:p>
            <a:r>
              <a:rPr lang="zh-CN" b="1" dirty="0">
                <a:solidFill>
                  <a:srgbClr val="000000"/>
                </a:solidFill>
                <a:latin typeface="Arial" panose="020B0604020202020204" pitchFamily="34" charset="0"/>
                <a:ea typeface="微软雅黑" panose="020B0503020204020204" charset="-122"/>
                <a:sym typeface="等线" panose="02010600030101010101" charset="-122"/>
              </a:rPr>
              <a:t>程天珂</a:t>
            </a:r>
            <a:r>
              <a:rPr lang="zh-CN" dirty="0">
                <a:latin typeface="等线" panose="02010600030101010101" charset="-122"/>
                <a:ea typeface="等线" panose="02010600030101010101" charset="-122"/>
                <a:sym typeface="等线" panose="02010600030101010101" charset="-122"/>
              </a:rPr>
              <a:t>：</a:t>
            </a:r>
            <a:r>
              <a:rPr lang="zh-CN"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		95.6/100</a:t>
            </a:r>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a:p>
            <a:r>
              <a:rPr lang="zh-CN" b="1" dirty="0">
                <a:solidFill>
                  <a:srgbClr val="000000"/>
                </a:solidFill>
                <a:latin typeface="Arial" panose="020B0604020202020204" pitchFamily="34" charset="0"/>
                <a:ea typeface="微软雅黑" panose="020B0503020204020204" charset="-122"/>
                <a:sym typeface="等线" panose="02010600030101010101" charset="-122"/>
              </a:rPr>
              <a:t>庄毓勋</a:t>
            </a:r>
            <a:r>
              <a:rPr lang="zh-CN" dirty="0">
                <a:latin typeface="等线" panose="02010600030101010101" charset="-122"/>
                <a:ea typeface="等线" panose="02010600030101010101" charset="-122"/>
                <a:sym typeface="等线" panose="02010600030101010101" charset="-122"/>
              </a:rPr>
              <a:t>：</a:t>
            </a:r>
            <a:r>
              <a:rPr lang="zh-CN"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		95.9/100</a:t>
            </a:r>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a:p>
            <a:r>
              <a:rPr lang="zh-CN" b="1" dirty="0">
                <a:solidFill>
                  <a:srgbClr val="000000"/>
                </a:solidFill>
                <a:latin typeface="Arial" panose="020B0604020202020204" pitchFamily="34" charset="0"/>
                <a:ea typeface="微软雅黑" panose="020B0503020204020204" charset="-122"/>
                <a:sym typeface="等线" panose="02010600030101010101" charset="-122"/>
              </a:rPr>
              <a:t>诸葛志相</a:t>
            </a:r>
            <a:r>
              <a:rPr lang="zh-CN" dirty="0">
                <a:latin typeface="等线" panose="02010600030101010101" charset="-122"/>
                <a:ea typeface="等线" panose="02010600030101010101" charset="-122"/>
                <a:sym typeface="等线" panose="02010600030101010101" charset="-122"/>
              </a:rPr>
              <a:t>：</a:t>
            </a:r>
            <a:r>
              <a:rPr lang="zh-CN" b="1" dirty="0">
                <a:solidFill>
                  <a:srgbClr val="000000"/>
                </a:solidFill>
                <a:latin typeface="Arial" panose="020B0604020202020204" pitchFamily="34" charset="0"/>
                <a:ea typeface="微软雅黑" panose="020B0503020204020204" charset="-122"/>
                <a:sym typeface="Arial" panose="020B0604020202020204" pitchFamily="34" charset="0"/>
              </a:rPr>
              <a:t>负责</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PPT</a:t>
            </a:r>
            <a:r>
              <a:rPr lang="zh-CN" altLang="en-US" b="1" dirty="0">
                <a:solidFill>
                  <a:srgbClr val="000000"/>
                </a:solidFill>
                <a:latin typeface="Arial" panose="020B0604020202020204" pitchFamily="34" charset="0"/>
                <a:ea typeface="微软雅黑" panose="020B0503020204020204" charset="-122"/>
                <a:sym typeface="Arial" panose="020B0604020202020204" pitchFamily="34" charset="0"/>
              </a:rPr>
              <a:t>的整合与改进。</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	95.7/100</a:t>
            </a:r>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323590" cy="521970"/>
          </a:xfrm>
          <a:prstGeom prst="rect">
            <a:avLst/>
          </a:prstGeom>
        </p:spPr>
        <p:txBody>
          <a:bodyPr wrap="none">
            <a:spAutoFit/>
          </a:bodyPr>
          <a:lstStyle/>
          <a:p>
            <a:pPr algn="l"/>
            <a:r>
              <a:rPr lang="en-US" sz="2800" dirty="0" smtClean="0">
                <a:solidFill>
                  <a:schemeClr val="tx1"/>
                </a:solidFill>
                <a:sym typeface="+mn-ea"/>
              </a:rPr>
              <a:t>3.1.1</a:t>
            </a:r>
            <a:r>
              <a:rPr lang="zh-CN" altLang="en-US" sz="2800" dirty="0" smtClean="0">
                <a:solidFill>
                  <a:schemeClr val="tx1"/>
                </a:solidFill>
                <a:sym typeface="+mn-ea"/>
              </a:rPr>
              <a:t>：</a:t>
            </a:r>
            <a:r>
              <a:rPr lang="en-US" sz="2800" dirty="0" smtClean="0">
                <a:solidFill>
                  <a:schemeClr val="tx1"/>
                </a:solidFill>
                <a:sym typeface="+mn-ea"/>
              </a:rPr>
              <a:t>Rational Rose</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175" y="3059"/>
              <a:ext cx="7485" cy="2238"/>
            </a:xfrm>
            <a:prstGeom prst="rect">
              <a:avLst/>
            </a:prstGeom>
          </p:spPr>
          <p:txBody>
            <a:bodyPr wrap="square">
              <a:spAutoFit/>
            </a:bodyPr>
            <a:p>
              <a:pPr algn="l"/>
              <a:r>
                <a:rPr lang="en-US" altLang="zh-CN" sz="2000" b="1" dirty="0">
                  <a:solidFill>
                    <a:schemeClr val="bg1"/>
                  </a:solidFill>
                </a:rPr>
                <a:t>	</a:t>
              </a:r>
              <a:r>
                <a:rPr lang="zh-CN" altLang="en-US" sz="2000" b="1" dirty="0">
                  <a:solidFill>
                    <a:schemeClr val="bg1"/>
                  </a:solidFill>
                </a:rPr>
                <a:t>Rational Rose是一个</a:t>
              </a:r>
              <a:r>
                <a:rPr lang="zh-CN" altLang="en-US" sz="2000" b="1" dirty="0">
                  <a:solidFill>
                    <a:srgbClr val="FF0000"/>
                  </a:solidFill>
                </a:rPr>
                <a:t>完全的，具有能满足所有建模环境(Web开发，数据建模，VisualStudio和C++)需求能力和灵活性</a:t>
              </a:r>
              <a:r>
                <a:rPr lang="zh-CN" altLang="en-US" sz="2000" b="1" dirty="0">
                  <a:solidFill>
                    <a:schemeClr val="bg1"/>
                  </a:solidFill>
                </a:rPr>
                <a:t>的一套解决方案。Rose允许开发人员、项目经理、系统项目师和分析人员在软件开发周期内将需求和系统的体系架构转换成代码，消除浪费的消耗，对需求和系统的体系架构进行可视化，理解和精练。通过在软件开发周期内使用同一种建模工具可以确保更快更好地创建满足客户需求的可扩展的、灵活的并且可靠的应用系统。</a:t>
              </a:r>
              <a:endParaRPr lang="zh-CN" altLang="en-US" sz="2000" b="1" dirty="0">
                <a:solidFill>
                  <a:schemeClr val="bg1"/>
                </a:solidFill>
              </a:endParaRPr>
            </a:p>
            <a:p>
              <a:pPr algn="l"/>
              <a:r>
                <a:rPr lang="en-US" altLang="zh-CN" sz="2000" b="1" dirty="0">
                  <a:solidFill>
                    <a:schemeClr val="bg1"/>
                  </a:solidFill>
                </a:rPr>
                <a:t>	</a:t>
              </a:r>
              <a:r>
                <a:rPr lang="zh-CN" altLang="en-US" sz="2000" b="1" dirty="0">
                  <a:solidFill>
                    <a:schemeClr val="bg1"/>
                  </a:solidFill>
                </a:rPr>
                <a:t>Rational Rose的两个受欢迎的特征是它的</a:t>
              </a:r>
              <a:r>
                <a:rPr lang="zh-CN" altLang="en-US" sz="2000" b="1" dirty="0">
                  <a:solidFill>
                    <a:srgbClr val="FF0000"/>
                  </a:solidFill>
                </a:rPr>
                <a:t>提供反复式发展和来回旅程项目的能力</a:t>
              </a:r>
              <a:r>
                <a:rPr lang="zh-CN" altLang="en-US" sz="2000" b="1" dirty="0">
                  <a:solidFill>
                    <a:schemeClr val="bg1"/>
                  </a:solidFill>
                </a:rPr>
                <a:t>。Rational Rose允许设计师利用反复发展(有时也叫进化式发展)，因为在各个进程中新的应用能够被创建，通过把一个反复的输出变成下一个反复的输入(这和瀑布式发展形成对比，在瀑布式发展中，在一个用户开始尝试之前整个项目被从头到尾地完成)。然后，当开发者开始理解组件之间是如何相互作用和在设计中进行调整时，Rational Rose能够通过回溯和更新模型的其余部分来保证代码的一致性，从而展现出被称为“来回旅程项目”的能力，</a:t>
              </a:r>
              <a:r>
                <a:rPr lang="zh-CN" altLang="en-US" sz="2000" b="1" dirty="0">
                  <a:solidFill>
                    <a:schemeClr val="bg1"/>
                  </a:solidFill>
                  <a:sym typeface="+mn-ea"/>
                </a:rPr>
                <a:t>Rational</a:t>
              </a:r>
              <a:r>
                <a:rPr lang="zh-CN" altLang="en-US" sz="2000" b="1" dirty="0">
                  <a:solidFill>
                    <a:schemeClr val="bg1"/>
                  </a:solidFill>
                </a:rPr>
                <a:t> Rose是可扩展的。可以使用下载附加项和第三方应用软件，它支持COM</a:t>
              </a:r>
              <a:r>
                <a:rPr lang="en-US" altLang="zh-CN" sz="2000" b="1" dirty="0">
                  <a:solidFill>
                    <a:schemeClr val="bg1"/>
                  </a:solidFill>
                </a:rPr>
                <a:t>/</a:t>
              </a:r>
              <a:r>
                <a:rPr lang="zh-CN" altLang="en-US" sz="2000" b="1" dirty="0">
                  <a:solidFill>
                    <a:schemeClr val="bg1"/>
                  </a:solidFill>
                </a:rPr>
                <a:t>DCOM(ActiveX)，JavaBeans和CORBA组件标准。</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椭圆 21"/>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矩形 23"/>
          <p:cNvSpPr/>
          <p:nvPr/>
        </p:nvSpPr>
        <p:spPr>
          <a:xfrm>
            <a:off x="1344613" y="447675"/>
            <a:ext cx="1452880" cy="398780"/>
          </a:xfrm>
          <a:prstGeom prst="rect">
            <a:avLst/>
          </a:prstGeom>
          <a:noFill/>
          <a:ln w="9525">
            <a:noFill/>
          </a:ln>
        </p:spPr>
        <p:txBody>
          <a:bodyPr wrap="none" anchor="t">
            <a:spAutoFit/>
          </a:bodyPr>
          <a:p>
            <a:r>
              <a:rPr lang="zh-CN" altLang="zh-CN" sz="2000" b="1" dirty="0">
                <a:solidFill>
                  <a:srgbClr val="404040"/>
                </a:solidFill>
                <a:latin typeface="等线" panose="02010600030101010101" charset="-122"/>
                <a:ea typeface="等线" panose="02010600030101010101" charset="-122"/>
              </a:rPr>
              <a:t>参考文献：</a:t>
            </a:r>
            <a:endParaRPr lang="zh-CN" altLang="zh-CN" sz="3200" b="1" dirty="0">
              <a:solidFill>
                <a:srgbClr val="404040"/>
              </a:solidFill>
              <a:latin typeface="等线" panose="02010600030101010101" charset="-122"/>
              <a:ea typeface="等线" panose="02010600030101010101" charset="-122"/>
            </a:endParaRPr>
          </a:p>
        </p:txBody>
      </p:sp>
      <p:sp>
        <p:nvSpPr>
          <p:cNvPr id="13316" name="文本框 1"/>
          <p:cNvSpPr txBox="1"/>
          <p:nvPr/>
        </p:nvSpPr>
        <p:spPr>
          <a:xfrm>
            <a:off x="1831975" y="2041525"/>
            <a:ext cx="7250113" cy="2584450"/>
          </a:xfrm>
          <a:prstGeom prst="rect">
            <a:avLst/>
          </a:prstGeom>
          <a:noFill/>
          <a:ln w="9525">
            <a:noFill/>
          </a:ln>
        </p:spPr>
        <p:txBody>
          <a:bodyPr wrap="square" anchor="t">
            <a:spAutoFit/>
          </a:bodyPr>
          <a:p>
            <a:r>
              <a:rPr>
                <a:sym typeface="+mn-ea"/>
              </a:rPr>
              <a:t>References:</a:t>
            </a:r>
            <a:endParaRPr>
              <a:sym typeface="+mn-ea"/>
            </a:endParaRPr>
          </a:p>
          <a:p>
            <a:r>
              <a:rPr>
                <a:sym typeface="+mn-ea"/>
              </a:rPr>
              <a:t>[1].	Jacobson, G.B.J.R., UML用户指南（第二版）. 2006: 人民邮电出版社.</a:t>
            </a:r>
            <a:endParaRPr>
              <a:sym typeface="+mn-ea"/>
            </a:endParaRPr>
          </a:p>
          <a:p>
            <a:r>
              <a:rPr>
                <a:sym typeface="+mn-ea"/>
              </a:rPr>
              <a:t>[2].	杨宏平, UML2 基础、建模与设计教程. 2015, 北京: 清华大学出版社. 280.</a:t>
            </a:r>
            <a:endParaRPr>
              <a:sym typeface="+mn-ea"/>
            </a:endParaRPr>
          </a:p>
          <a:p>
            <a:r>
              <a:rPr>
                <a:sym typeface="+mn-ea"/>
              </a:rPr>
              <a:t>[3].	Beatty, K.W.J., Software Requirements: 清华大学出版社. 546.</a:t>
            </a:r>
            <a:endParaRPr>
              <a:sym typeface="+mn-ea"/>
            </a:endParaRPr>
          </a:p>
          <a:p>
            <a:r>
              <a:rPr>
                <a:sym typeface="+mn-ea"/>
              </a:rPr>
              <a:t>[4].	维基百科.</a:t>
            </a:r>
            <a:endParaRPr>
              <a:sym typeface="+mn-ea"/>
            </a:endParaRPr>
          </a:p>
          <a:p>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323590" cy="521970"/>
          </a:xfrm>
          <a:prstGeom prst="rect">
            <a:avLst/>
          </a:prstGeom>
        </p:spPr>
        <p:txBody>
          <a:bodyPr wrap="none">
            <a:spAutoFit/>
          </a:bodyPr>
          <a:lstStyle/>
          <a:p>
            <a:pPr algn="l"/>
            <a:r>
              <a:rPr lang="en-US" sz="2800" dirty="0" smtClean="0">
                <a:solidFill>
                  <a:schemeClr val="tx1"/>
                </a:solidFill>
                <a:sym typeface="+mn-ea"/>
              </a:rPr>
              <a:t>3.1.1</a:t>
            </a:r>
            <a:r>
              <a:rPr lang="zh-CN" altLang="en-US" sz="2800" dirty="0" smtClean="0">
                <a:solidFill>
                  <a:schemeClr val="tx1"/>
                </a:solidFill>
                <a:sym typeface="+mn-ea"/>
              </a:rPr>
              <a:t>：</a:t>
            </a:r>
            <a:r>
              <a:rPr lang="en-US" sz="2800" dirty="0" smtClean="0">
                <a:solidFill>
                  <a:schemeClr val="tx1"/>
                </a:solidFill>
                <a:sym typeface="+mn-ea"/>
              </a:rPr>
              <a:t>Rational Rose</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188"/>
              <a:ext cx="7023" cy="1768"/>
            </a:xfrm>
            <a:prstGeom prst="rect">
              <a:avLst/>
            </a:prstGeom>
          </p:spPr>
          <p:txBody>
            <a:bodyPr wrap="square">
              <a:spAutoFit/>
            </a:bodyPr>
            <a:p>
              <a:r>
                <a:rPr lang="zh-CN" altLang="en-US" sz="2000" b="1" dirty="0">
                  <a:solidFill>
                    <a:schemeClr val="bg1"/>
                  </a:solidFill>
                </a:rPr>
                <a:t>Rational Rose不是单纯的绘图工具，它专门支持UML的建模，有很强的校验功能，</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能检查出模型中的许多裸机错误，还支持多种语言的双向项目，特别是对当前比较</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流行的Java的支持非常好。Rose早期没有对数据库端建模的支持，但现在的版本中</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已经加人数据库建模的功能。它提供了一个叫“Data Modeler”的工具，利用它可将</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对象模型转换成数据模型，也可以将现有的数据模型转换成对象模型，从而实现两</a:t>
              </a:r>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者之间的同步。</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7135495" cy="521970"/>
          </a:xfrm>
          <a:prstGeom prst="rect">
            <a:avLst/>
          </a:prstGeom>
        </p:spPr>
        <p:txBody>
          <a:bodyPr wrap="none">
            <a:spAutoFit/>
          </a:bodyPr>
          <a:lstStyle/>
          <a:p>
            <a:pPr algn="l"/>
            <a:r>
              <a:rPr sz="2800" dirty="0" smtClean="0">
                <a:solidFill>
                  <a:schemeClr val="tx1"/>
                </a:solidFill>
                <a:sym typeface="+mn-ea"/>
              </a:rPr>
              <a:t>IBM Rational Rose Enterprise Edition</a:t>
            </a:r>
            <a:r>
              <a:rPr lang="zh-CN" sz="2800" dirty="0" smtClean="0">
                <a:solidFill>
                  <a:schemeClr val="tx1"/>
                </a:solidFill>
                <a:sym typeface="+mn-ea"/>
              </a:rPr>
              <a:t>设计窗口</a:t>
            </a:r>
            <a:endParaRPr lang="zh-CN" sz="2800" dirty="0" smtClean="0">
              <a:solidFill>
                <a:schemeClr val="tx1"/>
              </a:solidFill>
              <a:sym typeface="+mn-ea"/>
            </a:endParaRPr>
          </a:p>
        </p:txBody>
      </p:sp>
      <p:pic>
        <p:nvPicPr>
          <p:cNvPr id="2" name="图片 1"/>
          <p:cNvPicPr>
            <a:picLocks noChangeAspect="1"/>
          </p:cNvPicPr>
          <p:nvPr/>
        </p:nvPicPr>
        <p:blipFill>
          <a:blip r:embed="rId1"/>
          <a:stretch>
            <a:fillRect/>
          </a:stretch>
        </p:blipFill>
        <p:spPr>
          <a:xfrm>
            <a:off x="1344295" y="1250950"/>
            <a:ext cx="9380220" cy="55283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981835" cy="521970"/>
          </a:xfrm>
          <a:prstGeom prst="rect">
            <a:avLst/>
          </a:prstGeom>
        </p:spPr>
        <p:txBody>
          <a:bodyPr wrap="none">
            <a:spAutoFit/>
          </a:bodyPr>
          <a:lstStyle/>
          <a:p>
            <a:pPr algn="l"/>
            <a:r>
              <a:rPr lang="en-US" sz="2800" dirty="0" smtClean="0">
                <a:solidFill>
                  <a:schemeClr val="tx1"/>
                </a:solidFill>
                <a:sym typeface="+mn-ea"/>
              </a:rPr>
              <a:t>3.1.2</a:t>
            </a:r>
            <a:r>
              <a:rPr lang="zh-CN" altLang="en-US" sz="2800" dirty="0" smtClean="0">
                <a:solidFill>
                  <a:schemeClr val="tx1"/>
                </a:solidFill>
                <a:sym typeface="+mn-ea"/>
              </a:rPr>
              <a:t>：</a:t>
            </a:r>
            <a:r>
              <a:rPr lang="en-US" sz="2800" dirty="0" smtClean="0">
                <a:solidFill>
                  <a:schemeClr val="tx1"/>
                </a:solidFill>
                <a:sym typeface="+mn-ea"/>
              </a:rPr>
              <a:t>Visio</a:t>
            </a:r>
            <a:endParaRPr lang="en-US" altLang="zh-CN" sz="2800" b="1" dirty="0" smtClean="0">
              <a:solidFill>
                <a:schemeClr val="tx1"/>
              </a:solidFill>
              <a:sym typeface="+mn-ea"/>
            </a:endParaRPr>
          </a:p>
        </p:txBody>
      </p:sp>
      <p:grpSp>
        <p:nvGrpSpPr>
          <p:cNvPr id="6" name="组合 5"/>
          <p:cNvGrpSpPr/>
          <p:nvPr/>
        </p:nvGrpSpPr>
        <p:grpSpPr>
          <a:xfrm>
            <a:off x="669290" y="1571625"/>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407" y="3188"/>
              <a:ext cx="7023" cy="2082"/>
            </a:xfrm>
            <a:prstGeom prst="rect">
              <a:avLst/>
            </a:prstGeom>
          </p:spPr>
          <p:txBody>
            <a:bodyPr wrap="square">
              <a:spAutoFit/>
            </a:bodyPr>
            <a:p>
              <a:r>
                <a:rPr lang="en-US" altLang="zh-CN" sz="2000" b="1" dirty="0">
                  <a:solidFill>
                    <a:schemeClr val="bg1"/>
                  </a:solidFill>
                </a:rPr>
                <a:t>	</a:t>
              </a:r>
              <a:r>
                <a:rPr lang="zh-CN" altLang="en-US" sz="2000" b="1" dirty="0">
                  <a:solidFill>
                    <a:schemeClr val="bg1"/>
                  </a:solidFill>
                </a:rPr>
                <a:t>Microsoft Office Visio是微软公司出品的软件，Office Visio 提供了各种模</a:t>
              </a:r>
              <a:endParaRPr lang="zh-CN" altLang="en-US" sz="2000" b="1" dirty="0">
                <a:solidFill>
                  <a:schemeClr val="bg1"/>
                </a:solidFill>
              </a:endParaRPr>
            </a:p>
            <a:p>
              <a:r>
                <a:rPr lang="zh-CN" altLang="en-US" sz="2000" b="1" dirty="0">
                  <a:solidFill>
                    <a:schemeClr val="bg1"/>
                  </a:solidFill>
                </a:rPr>
                <a:t>板：</a:t>
              </a:r>
              <a:r>
                <a:rPr lang="zh-CN" altLang="en-US" sz="2000" b="1" dirty="0">
                  <a:solidFill>
                    <a:srgbClr val="FF0000"/>
                  </a:solidFill>
                </a:rPr>
                <a:t>业务流程的流程图、网络图、工作流图、数据库模型图和软件图</a:t>
              </a:r>
              <a:r>
                <a:rPr lang="zh-CN" altLang="en-US" sz="2000" b="1" dirty="0">
                  <a:solidFill>
                    <a:schemeClr val="bg1"/>
                  </a:solidFill>
                </a:rPr>
                <a:t>，这些模板可用于可视化和简化业务流程、跟踪项目和资源、绘制组织结构图、映射网络、绘制建筑地图及优化系统。</a:t>
              </a:r>
              <a:endParaRPr lang="zh-CN" altLang="en-US" sz="2000" b="1" dirty="0">
                <a:solidFill>
                  <a:schemeClr val="bg1"/>
                </a:solidFill>
              </a:endParaRPr>
            </a:p>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Visio 有两个版本: </a:t>
              </a:r>
              <a:r>
                <a:rPr lang="zh-CN" altLang="en-US" sz="2000" b="1" dirty="0">
                  <a:solidFill>
                    <a:srgbClr val="FF0000"/>
                  </a:solidFill>
                </a:rPr>
                <a:t>Microsoft Office Visio Professional</a:t>
              </a:r>
              <a:r>
                <a:rPr lang="zh-CN" altLang="en-US" sz="2000" b="1" dirty="0">
                  <a:solidFill>
                    <a:schemeClr val="bg1"/>
                  </a:solidFill>
                </a:rPr>
                <a:t> 和</a:t>
              </a:r>
              <a:r>
                <a:rPr lang="zh-CN" altLang="en-US" sz="2000" b="1" dirty="0">
                  <a:solidFill>
                    <a:srgbClr val="FF0000"/>
                  </a:solidFill>
                </a:rPr>
                <a:t>Microsoft Office VisioStandard</a:t>
              </a:r>
              <a:r>
                <a:rPr lang="zh-CN" altLang="en-US" sz="2000" b="1" dirty="0">
                  <a:solidFill>
                    <a:schemeClr val="bg1"/>
                  </a:solidFill>
                </a:rPr>
                <a:t>。Office Visio Standard 具备Office Visio Professional 包含的许多功能，但是Office Visio Professional还包含更多图表类型的模板以及若干项高级功能。</a:t>
              </a:r>
              <a:endParaRPr lang="zh-CN" altLang="en-US" sz="2000" b="1" dirty="0">
                <a:solidFill>
                  <a:schemeClr val="bg1"/>
                </a:solidFill>
              </a:endParaRPr>
            </a:p>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Visio原来仅仅是一种画图工具，能够用来描述各种图形(从电路图到房屋结构图)，也是到Visio 2000才开始引进软件分析设计功能到代码生成的全部功能它可以说是目前最能够用图形方式来表达各种商业图形用途的工具(对软件开发中的UML支持仅仅是其中很少的一部分)。</a:t>
              </a:r>
              <a:endParaRPr lang="zh-CN" altLang="en-US" sz="2000" b="1" dirty="0">
                <a:solidFill>
                  <a:schemeClr val="bg1"/>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981835" cy="521970"/>
          </a:xfrm>
          <a:prstGeom prst="rect">
            <a:avLst/>
          </a:prstGeom>
        </p:spPr>
        <p:txBody>
          <a:bodyPr wrap="none">
            <a:spAutoFit/>
          </a:bodyPr>
          <a:lstStyle/>
          <a:p>
            <a:pPr algn="l"/>
            <a:r>
              <a:rPr lang="en-US" sz="2800" dirty="0" smtClean="0">
                <a:sym typeface="+mn-ea"/>
              </a:rPr>
              <a:t>3.1.2</a:t>
            </a:r>
            <a:r>
              <a:rPr lang="zh-CN" altLang="en-US" sz="2800" dirty="0" smtClean="0">
                <a:sym typeface="+mn-ea"/>
              </a:rPr>
              <a:t>：</a:t>
            </a:r>
            <a:r>
              <a:rPr lang="en-US" sz="2800" dirty="0" smtClean="0">
                <a:sym typeface="+mn-ea"/>
              </a:rPr>
              <a:t>Visio</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175" y="3059"/>
              <a:ext cx="7485" cy="2082"/>
            </a:xfrm>
            <a:prstGeom prst="rect">
              <a:avLst/>
            </a:prstGeom>
          </p:spPr>
          <p:txBody>
            <a:bodyPr wrap="square">
              <a:spAutoFit/>
            </a:bodyPr>
            <a:p>
              <a:pPr algn="l"/>
              <a:r>
                <a:rPr lang="en-US" altLang="zh-CN" sz="2000" b="1" dirty="0">
                  <a:solidFill>
                    <a:schemeClr val="bg1"/>
                  </a:solidFill>
                </a:rPr>
                <a:t>	</a:t>
              </a:r>
              <a:r>
                <a:rPr lang="zh-CN" altLang="en-US" sz="2000" b="1" dirty="0">
                  <a:solidFill>
                    <a:schemeClr val="bg1"/>
                  </a:solidFill>
                </a:rPr>
                <a:t>使用Office Visio可以轻松地将流程系统和复杂信息可视化，</a:t>
              </a:r>
              <a:r>
                <a:rPr lang="zh-CN" altLang="en-US" sz="2000" b="1" dirty="0">
                  <a:solidFill>
                    <a:schemeClr val="bg1"/>
                  </a:solidFill>
                  <a:sym typeface="+mn-ea"/>
                </a:rPr>
                <a:t>Office Visio</a:t>
              </a:r>
              <a:r>
                <a:rPr lang="zh-CN" altLang="en-US" sz="2000" b="1" dirty="0">
                  <a:solidFill>
                    <a:schemeClr val="bg1"/>
                  </a:solidFill>
                </a:rPr>
                <a:t>提供了特定工具来支持</a:t>
              </a:r>
              <a:r>
                <a:rPr lang="en-US" altLang="zh-CN" sz="2000" b="1" dirty="0">
                  <a:solidFill>
                    <a:schemeClr val="bg1"/>
                  </a:solidFill>
                </a:rPr>
                <a:t>IT</a:t>
              </a:r>
              <a:r>
                <a:rPr lang="zh-CN" altLang="en-US" sz="2000" b="1" dirty="0">
                  <a:solidFill>
                    <a:schemeClr val="bg1"/>
                  </a:solidFill>
                </a:rPr>
                <a:t>和商务专业人员的不同图表制作需要。使用</a:t>
              </a:r>
              <a:r>
                <a:rPr lang="zh-CN" altLang="en-US" sz="2000" b="1" dirty="0">
                  <a:solidFill>
                    <a:schemeClr val="bg1"/>
                  </a:solidFill>
                  <a:sym typeface="+mn-ea"/>
                </a:rPr>
                <a:t>Office Visio Professional中的</a:t>
              </a:r>
              <a:r>
                <a:rPr lang="en-US" altLang="zh-CN" sz="2000" b="1" dirty="0">
                  <a:solidFill>
                    <a:schemeClr val="bg1"/>
                  </a:solidFill>
                  <a:sym typeface="+mn-ea"/>
                </a:rPr>
                <a:t>ITIL(IT</a:t>
              </a:r>
              <a:r>
                <a:rPr lang="zh-CN" altLang="en-US" sz="2000" b="1" dirty="0">
                  <a:solidFill>
                    <a:schemeClr val="bg1"/>
                  </a:solidFill>
                  <a:sym typeface="+mn-ea"/>
                </a:rPr>
                <a:t>基础设施库</a:t>
              </a:r>
              <a:r>
                <a:rPr lang="en-US" altLang="zh-CN" sz="2000" b="1" dirty="0">
                  <a:solidFill>
                    <a:schemeClr val="bg1"/>
                  </a:solidFill>
                  <a:sym typeface="+mn-ea"/>
                </a:rPr>
                <a:t>)</a:t>
              </a:r>
              <a:r>
                <a:rPr lang="zh-CN" altLang="en-US" sz="2000" b="1" dirty="0">
                  <a:solidFill>
                    <a:schemeClr val="bg1"/>
                  </a:solidFill>
                </a:rPr>
                <a:t>模板和价值流图模板，可以创建种类更广泛的图表。使用预定义中的M</a:t>
              </a:r>
              <a:r>
                <a:rPr lang="en-US" altLang="zh-CN" sz="2000" b="1" dirty="0">
                  <a:solidFill>
                    <a:schemeClr val="bg1"/>
                  </a:solidFill>
                </a:rPr>
                <a:t>i</a:t>
              </a:r>
              <a:r>
                <a:rPr lang="zh-CN" altLang="en-US" sz="2000" b="1" dirty="0">
                  <a:solidFill>
                    <a:schemeClr val="bg1"/>
                  </a:solidFill>
                </a:rPr>
                <a:t>c</a:t>
              </a:r>
              <a:r>
                <a:rPr lang="en-US" altLang="zh-CN" sz="2000" b="1" dirty="0">
                  <a:solidFill>
                    <a:schemeClr val="bg1"/>
                  </a:solidFill>
                </a:rPr>
                <a:t>r</a:t>
              </a:r>
              <a:r>
                <a:rPr lang="zh-CN" altLang="en-US" sz="2000" b="1" dirty="0">
                  <a:solidFill>
                    <a:schemeClr val="bg1"/>
                  </a:solidFill>
                </a:rPr>
                <a:t>o</a:t>
              </a:r>
              <a:r>
                <a:rPr lang="en-US" altLang="zh-CN" sz="2000" b="1" dirty="0">
                  <a:solidFill>
                    <a:schemeClr val="bg1"/>
                  </a:solidFill>
                </a:rPr>
                <a:t>soft</a:t>
              </a:r>
              <a:r>
                <a:rPr lang="zh-CN" altLang="en-US" sz="2000" b="1" dirty="0">
                  <a:solidFill>
                    <a:schemeClr val="bg1"/>
                  </a:solidFill>
                </a:rPr>
                <a:t> SmarsSh</a:t>
              </a:r>
              <a:r>
                <a:rPr lang="en-US" altLang="zh-CN" sz="2000" b="1" dirty="0">
                  <a:solidFill>
                    <a:schemeClr val="bg1"/>
                  </a:solidFill>
                </a:rPr>
                <a:t>a</a:t>
              </a:r>
              <a:r>
                <a:rPr lang="zh-CN" altLang="en-US" sz="2000" b="1" dirty="0">
                  <a:solidFill>
                    <a:schemeClr val="bg1"/>
                  </a:solidFill>
                </a:rPr>
                <a:t>pes符号和强大的搜索功能可以找到合适的形状，而无论该形状是保存在计算机上还是网站上。</a:t>
              </a:r>
              <a:endParaRPr lang="zh-CN" altLang="en-US" sz="2000" b="1" dirty="0">
                <a:solidFill>
                  <a:schemeClr val="bg1"/>
                </a:solidFill>
              </a:endParaRPr>
            </a:p>
            <a:p>
              <a:pPr algn="l"/>
              <a:r>
                <a:rPr lang="en-US" altLang="zh-CN" sz="2000" b="1" dirty="0">
                  <a:solidFill>
                    <a:schemeClr val="bg1"/>
                  </a:solidFill>
                </a:rPr>
                <a:t>	</a:t>
              </a:r>
              <a:r>
                <a:rPr lang="zh-CN" altLang="en-US" sz="2000" b="1" dirty="0">
                  <a:solidFill>
                    <a:schemeClr val="bg1"/>
                  </a:solidFill>
                </a:rPr>
                <a:t>通过浏览简化的模板类别和使用大模板预览，在新增的“入门”窗口中查找所需的模板。使用“入门”窗口中新增的“最近打开的模板”视图找到最近使用的模板。</a:t>
              </a:r>
              <a:endParaRPr lang="zh-CN" altLang="en-US" sz="2000" b="1" dirty="0">
                <a:solidFill>
                  <a:schemeClr val="bg1"/>
                </a:solidFill>
              </a:endParaRPr>
            </a:p>
            <a:p>
              <a:pPr algn="l"/>
              <a:r>
                <a:rPr lang="en-US" altLang="zh-CN" sz="2000" b="1" dirty="0">
                  <a:solidFill>
                    <a:schemeClr val="bg1"/>
                  </a:solidFill>
                </a:rPr>
                <a:t>	</a:t>
              </a:r>
              <a:r>
                <a:rPr lang="zh-CN" altLang="en-US" sz="2000" b="1" dirty="0">
                  <a:solidFill>
                    <a:schemeClr val="bg1"/>
                  </a:solidFill>
                </a:rPr>
                <a:t>在Office Visio Professional中，打开新的“入门”窗口和使用新的“示例”类别，可以更方便地查找新的示例图表。查看与数据集成的示例图表，为创建自己的图表获得思路，认识到数据为众多图表类型提供更多，上下文的方式，以及确定要使用的模板。</a:t>
              </a:r>
              <a:endParaRPr lang="zh-CN" altLang="en-US" sz="2000" b="1" dirty="0">
                <a:solidFill>
                  <a:schemeClr val="bg1"/>
                </a:solidFill>
              </a:endParaRPr>
            </a:p>
            <a:p>
              <a:pPr algn="l"/>
              <a:r>
                <a:rPr lang="en-US" altLang="zh-CN" sz="2000" b="1" dirty="0">
                  <a:solidFill>
                    <a:schemeClr val="bg1"/>
                  </a:solidFill>
                </a:rPr>
                <a:t>	</a:t>
              </a:r>
              <a:r>
                <a:rPr lang="zh-CN" altLang="en-US" sz="2000" b="1" dirty="0">
                  <a:solidFill>
                    <a:schemeClr val="bg1"/>
                  </a:solidFill>
                </a:rPr>
                <a:t>无须绘制连接线便可连接形状，只需单击一次，Office Visio中新增的自动连接功能就可以将形状连接、使形状均匀分布并使它们对齐。移动连接的形状时，这些形状会保持连接，连接线会在形状之间自动重排。</a:t>
              </a:r>
              <a:endParaRPr lang="zh-CN" altLang="en-US" sz="2000" b="1" dirty="0"/>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p="http://schemas.openxmlformats.org/presentationml/2006/main">
  <p:tag name="MH" val="20151230141854"/>
  <p:tag name="MH_LIBRARY" val="CONTENTS"/>
  <p:tag name="MH_TYPE" val="OTHERS"/>
  <p:tag name="ID" val="545839"/>
</p:tagLst>
</file>

<file path=ppt/tags/tag3.xml><?xml version="1.0" encoding="utf-8"?>
<p:tagLst xmlns:p="http://schemas.openxmlformats.org/presentationml/2006/main">
  <p:tag name="MH" val="20151230141854"/>
  <p:tag name="MH_LIBRARY" val="CONTENTS"/>
  <p:tag name="MH_TYPE" val="OTHERS"/>
  <p:tag name="ID" val="545839"/>
</p:tagLst>
</file>

<file path=ppt/tags/tag4.xml><?xml version="1.0" encoding="utf-8"?>
<p:tagLst xmlns:p="http://schemas.openxmlformats.org/presentationml/2006/main">
  <p:tag name="MH" val="20151230141854"/>
  <p:tag name="MH_LIBRARY" val="CONTENTS"/>
  <p:tag name="MH_TYPE" val="OTHERS"/>
  <p:tag name="ID" val="545839"/>
</p:tagLst>
</file>

<file path=ppt/tags/tag5.xml><?xml version="1.0" encoding="utf-8"?>
<p:tagLst xmlns:p="http://schemas.openxmlformats.org/presentationml/2006/main">
  <p:tag name="MH" val="20151230141854"/>
  <p:tag name="MH_LIBRARY" val="CONTENTS"/>
  <p:tag name="MH_TYPE" val="OTHERS"/>
  <p:tag name="ID" val="545839"/>
</p:tagLst>
</file>

<file path=ppt/tags/tag6.xml><?xml version="1.0" encoding="utf-8"?>
<p:tagLst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9826</Words>
  <Application>WPS 演示</Application>
  <PresentationFormat>宽屏</PresentationFormat>
  <Paragraphs>583</Paragraphs>
  <Slides>51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Arial</vt:lpstr>
      <vt:lpstr>宋体</vt:lpstr>
      <vt:lpstr>Wingdings</vt:lpstr>
      <vt:lpstr>Gotham Rounded Medium</vt:lpstr>
      <vt:lpstr>等线</vt:lpstr>
      <vt:lpstr>Verdana</vt:lpstr>
      <vt:lpstr>微软雅黑</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傀</cp:lastModifiedBy>
  <cp:revision>40</cp:revision>
  <dcterms:created xsi:type="dcterms:W3CDTF">2016-01-19T08:46:00Z</dcterms:created>
  <dcterms:modified xsi:type="dcterms:W3CDTF">2018-10-21T10:22:27Z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2052-11.1.0.7875</vt:lpwstr>
  </property>
</Properties>
</file>