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0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1" r:id="rId6"/>
    <p:sldId id="282" r:id="rId7"/>
    <p:sldId id="4847" r:id="rId8"/>
    <p:sldId id="4848" r:id="rId9"/>
    <p:sldId id="4850" r:id="rId10"/>
    <p:sldId id="4878" r:id="rId11"/>
    <p:sldId id="4879" r:id="rId12"/>
    <p:sldId id="4849" r:id="rId13"/>
    <p:sldId id="4790" r:id="rId14"/>
    <p:sldId id="4795" r:id="rId15"/>
    <p:sldId id="4816" r:id="rId16"/>
    <p:sldId id="4815" r:id="rId17"/>
    <p:sldId id="4796" r:id="rId18"/>
    <p:sldId id="4817" r:id="rId19"/>
    <p:sldId id="4818" r:id="rId20"/>
    <p:sldId id="4797" r:id="rId21"/>
    <p:sldId id="4798" r:id="rId22"/>
    <p:sldId id="4799" r:id="rId23"/>
    <p:sldId id="4801" r:id="rId24"/>
    <p:sldId id="4802" r:id="rId25"/>
    <p:sldId id="4803" r:id="rId26"/>
    <p:sldId id="4843" r:id="rId27"/>
    <p:sldId id="4876" r:id="rId28"/>
    <p:sldId id="4877" r:id="rId29"/>
    <p:sldId id="4839" r:id="rId30"/>
    <p:sldId id="4840" r:id="rId31"/>
    <p:sldId id="4841" r:id="rId32"/>
    <p:sldId id="4804" r:id="rId33"/>
    <p:sldId id="4851" r:id="rId34"/>
    <p:sldId id="4865" r:id="rId35"/>
    <p:sldId id="4852" r:id="rId36"/>
    <p:sldId id="4805" r:id="rId37"/>
    <p:sldId id="4853" r:id="rId38"/>
    <p:sldId id="4854" r:id="rId39"/>
    <p:sldId id="4855" r:id="rId40"/>
    <p:sldId id="4856" r:id="rId41"/>
    <p:sldId id="4857" r:id="rId42"/>
    <p:sldId id="4868" r:id="rId43"/>
    <p:sldId id="4867" r:id="rId44"/>
    <p:sldId id="4858" r:id="rId45"/>
    <p:sldId id="4859" r:id="rId46"/>
    <p:sldId id="4860" r:id="rId47"/>
    <p:sldId id="4861" r:id="rId48"/>
    <p:sldId id="4869" r:id="rId49"/>
    <p:sldId id="4862" r:id="rId50"/>
    <p:sldId id="4834" r:id="rId51"/>
    <p:sldId id="4828" r:id="rId52"/>
    <p:sldId id="4833" r:id="rId53"/>
    <p:sldId id="4832" r:id="rId54"/>
    <p:sldId id="4870" r:id="rId55"/>
    <p:sldId id="4871" r:id="rId56"/>
    <p:sldId id="4872" r:id="rId57"/>
    <p:sldId id="4873" r:id="rId58"/>
    <p:sldId id="4874" r:id="rId59"/>
    <p:sldId id="4875" r:id="rId60"/>
    <p:sldId id="478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4472C4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 autoAdjust="0"/>
    <p:restoredTop sz="75293" autoAdjust="0"/>
  </p:normalViewPr>
  <p:slideViewPr>
    <p:cSldViewPr snapToGrid="0">
      <p:cViewPr varScale="1">
        <p:scale>
          <a:sx n="83" d="100"/>
          <a:sy n="83" d="100"/>
        </p:scale>
        <p:origin x="-1686" y="-78"/>
      </p:cViewPr>
      <p:guideLst>
        <p:guide orient="horz" pos="2166"/>
        <p:guide pos="383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平台大部分都是可以值得肯定的地方，但是详细来讲没有相关连接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学校内其他网站的信息，也没有关于单个课程的从诞生到成熟的过程，相应的还有价格颇高等缺点，对于单个课程的介绍基本上是没有的，在布局上我认为我们学校的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平台已经做得比较不错了。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布局，可以看到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平台把菜单和结束按钮影藏在两侧，增强了总体网页的简介风格。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赛课的网页端可以看到最大的一个缺点就是布局不好看，影响使用体验，虽然有相关网页链接的信息，但是仍然没有记录单个课程从诞生到成熟的过程，对于课程的介绍也偏少，其内容没有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平台的详细，没有包括工具栏，论坛，搜索课程等功能，体验只局限在课程的记录方面。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端的布局上还是非常不足的，很多功能上和网页端是一样的，是缺失的，但是优点就是该平台是免费的。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pss-system.gov.cn/" TargetMode="Externa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://elearning.hpu.edu.cn/portal%20&#21442;&#32771;&#26102;&#38388;2018&#24180;11" TargetMode="External"/><Relationship Id="rId3" Type="http://schemas.openxmlformats.org/officeDocument/2006/relationships/hyperlink" Target="http://bb.zucc.edu.cn/" TargetMode="External"/><Relationship Id="rId2" Type="http://schemas.openxmlformats.org/officeDocument/2006/relationships/hyperlink" Target="http://www.pss-system.gov.cn/" TargetMode="Externa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2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2018.12.</a:t>
            </a:r>
            <a:r>
              <a:rPr 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05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5800" y="2863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1" y="1757230"/>
            <a:ext cx="10852981" cy="432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73" y="322838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免费</a:t>
            </a:r>
            <a:r>
              <a:rPr lang="zh-CN" altLang="zh-CN" sz="2000" dirty="0"/>
              <a:t>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收费</a:t>
            </a:r>
            <a:r>
              <a:rPr lang="zh-CN" altLang="zh-CN" sz="2000" dirty="0"/>
              <a:t>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网站主要面对的用户大致可以分为三类：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（指软件工程课程的授课教师），</a:t>
            </a:r>
            <a:r>
              <a:rPr lang="zh-CN" altLang="zh-CN" sz="2000" dirty="0">
                <a:solidFill>
                  <a:srgbClr val="FF0000"/>
                </a:solidFill>
              </a:rPr>
              <a:t>注册学生</a:t>
            </a:r>
            <a:r>
              <a:rPr lang="zh-CN" altLang="zh-CN" sz="2000" dirty="0"/>
              <a:t>（该课程的注册学生，即当前学期选修该课程的学生），</a:t>
            </a:r>
            <a:r>
              <a:rPr lang="zh-CN" altLang="zh-CN" sz="2000" dirty="0">
                <a:solidFill>
                  <a:srgbClr val="FF0000"/>
                </a:solidFill>
              </a:rPr>
              <a:t>游客</a:t>
            </a:r>
            <a:r>
              <a:rPr lang="zh-CN" altLang="zh-CN" sz="2000" dirty="0"/>
              <a:t>（当前学期未选该课程，但对该课程有兴趣的学生，通常指软件学院低年级学生，也泛指所有在校学生）。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法律</a:t>
            </a:r>
            <a:r>
              <a:rPr lang="zh-CN" altLang="zh-CN" sz="3200" b="1" dirty="0" smtClean="0"/>
              <a:t>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项目的服务器以及软件都是正版或者试用版，在法律上并不是造成侵权等行为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本项目在以后的开发中并不会产生盈利的现象，因此在法律上出现问题的可能性相对比较小。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2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2" name="PA_MH_Others_2"/>
          <p:cNvSpPr txBox="1"/>
          <p:nvPr>
            <p:custDataLst>
              <p:tags r:id="rId3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16611" y="1081375"/>
            <a:ext cx="302165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16610" y="2295061"/>
            <a:ext cx="2327609" cy="8623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可行性分析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16610" y="3512856"/>
            <a:ext cx="2327609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评审要点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16610" y="4742275"/>
            <a:ext cx="3021655" cy="24179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沟通管理计划和配置管理计划</a:t>
            </a:r>
            <a:endParaRPr lang="en-US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>
              <a:lnSpc>
                <a:spcPct val="120000"/>
              </a:lnSpc>
              <a:defRPr/>
            </a:pP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/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操作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实力分析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48" y="2624735"/>
            <a:ext cx="7933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本</a:t>
            </a:r>
            <a:r>
              <a:rPr lang="zh-CN" altLang="zh-CN" dirty="0"/>
              <a:t>系统的用户群体主要是教师（在该网站有申请开课的用户），注册学生，游客（未注册的用户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因此</a:t>
            </a:r>
            <a:r>
              <a:rPr lang="zh-CN" altLang="zh-CN" dirty="0"/>
              <a:t>项目开发的目标是具有正常交互能力的网站，上述的三类用户都是具有正常使用能力的群体，因此在操作上是可行的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1890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</a:t>
            </a:r>
            <a:r>
              <a:rPr lang="zh-CN" altLang="zh-CN" sz="2000" dirty="0" smtClean="0"/>
              <a:t>服务器</a:t>
            </a:r>
            <a:r>
              <a:rPr lang="zh-CN" altLang="zh-CN" sz="2000" dirty="0"/>
              <a:t>建议选用</a:t>
            </a:r>
            <a:r>
              <a:rPr lang="en-US" altLang="zh-CN" sz="2000" dirty="0"/>
              <a:t>Intel CPU,</a:t>
            </a:r>
            <a:r>
              <a:rPr lang="zh-CN" altLang="zh-CN" sz="2000" dirty="0"/>
              <a:t>可以选择</a:t>
            </a:r>
            <a:r>
              <a:rPr lang="en-US" altLang="zh-CN" sz="2000" dirty="0"/>
              <a:t>Windows</a:t>
            </a:r>
            <a:r>
              <a:rPr lang="zh-CN" altLang="zh-CN" sz="2000" dirty="0"/>
              <a:t>或者</a:t>
            </a:r>
            <a:r>
              <a:rPr lang="en-US" altLang="zh-CN" sz="2000" dirty="0"/>
              <a:t>Linux.</a:t>
            </a:r>
            <a:endParaRPr lang="zh-CN" altLang="zh-CN" sz="2000" dirty="0"/>
          </a:p>
          <a:p>
            <a:r>
              <a:rPr lang="zh-CN" altLang="zh-CN" sz="2000" dirty="0"/>
              <a:t>开发平台可以选择</a:t>
            </a:r>
            <a:r>
              <a:rPr lang="en-US" altLang="zh-CN" sz="2000" dirty="0">
                <a:solidFill>
                  <a:srgbClr val="FF0000"/>
                </a:solidFill>
              </a:rPr>
              <a:t>IIS, .NET</a:t>
            </a:r>
            <a:r>
              <a:rPr lang="zh-CN" altLang="zh-CN" sz="2000" dirty="0"/>
              <a:t>或者</a:t>
            </a:r>
            <a:r>
              <a:rPr lang="en-US" altLang="zh-CN" sz="2000" dirty="0">
                <a:solidFill>
                  <a:srgbClr val="FF0000"/>
                </a:solidFill>
              </a:rPr>
              <a:t>apache, tomcat/</a:t>
            </a:r>
            <a:r>
              <a:rPr lang="en-US" altLang="zh-CN" sz="2000" dirty="0" err="1">
                <a:solidFill>
                  <a:srgbClr val="FF0000"/>
                </a:solidFill>
              </a:rPr>
              <a:t>jboss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开发网站上，我们使用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有额外的时间可以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在制作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，并且有热加载，跨平台等</a:t>
            </a:r>
            <a:r>
              <a:rPr lang="zh-CN" altLang="en-US" sz="2000" dirty="0"/>
              <a:t>优势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按照</a:t>
            </a:r>
            <a:r>
              <a:rPr lang="zh-CN" altLang="zh-CN" sz="2000" dirty="0"/>
              <a:t>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  <a:endParaRPr lang="zh-CN" altLang="zh-CN" sz="2000" dirty="0"/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预算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8680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本产品</a:t>
            </a:r>
            <a:r>
              <a:rPr lang="zh-CN" altLang="zh-CN" sz="2000" dirty="0"/>
              <a:t>在知识产品上是可行的，并没有某些相关的教学辅助网站专利（结果来自</a:t>
            </a:r>
            <a:r>
              <a:rPr lang="en-US" altLang="zh-CN" sz="2000" dirty="0">
                <a:hlinkClick r:id="rId2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  <a:endParaRPr lang="zh-CN" altLang="zh-CN" sz="2000" dirty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经济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554960"/>
            <a:ext cx="7534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个系统的开发中需要大量的经费，本次项目是教学课程项目，在经费上开销不会很大，因此所有在经费上的开销都由我们组内平摊。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3086" y="1368300"/>
            <a:ext cx="843960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内合作关系和谐，有着完成这一共同目标的决心。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认真</a:t>
            </a:r>
            <a:r>
              <a:rPr lang="zh-CN" altLang="zh-CN" sz="2000" dirty="0"/>
              <a:t>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现有教学辅助网站存在想要改进的点，并且有决心可以做的更好。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内成员学习能力强，对待新的事物有着很快的接收能力和运用能力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5.</a:t>
            </a:r>
            <a:r>
              <a:rPr lang="zh-CN" altLang="en-US" sz="2000" dirty="0" smtClean="0"/>
              <a:t>对于市场可行分析下，发现当前系统存在的种种缺点，并且认为可以改良。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6.</a:t>
            </a:r>
            <a:r>
              <a:rPr lang="zh-CN" altLang="en-US" sz="2000" dirty="0" smtClean="0"/>
              <a:t>对于法律可行性分析下，发现我们的项目是符合法律法规的。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7.</a:t>
            </a:r>
            <a:r>
              <a:rPr lang="zh-CN" altLang="en-US" sz="2000" dirty="0" smtClean="0"/>
              <a:t>对于操作可行性分析下，发下那我们的项目是可操作的。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8.</a:t>
            </a:r>
            <a:r>
              <a:rPr lang="zh-CN" altLang="en-US" sz="2000" dirty="0" smtClean="0"/>
              <a:t>对于技术可行性分析下，是能够实现出来的。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8.</a:t>
            </a:r>
            <a:r>
              <a:rPr lang="zh-CN" altLang="en-US" sz="2000" dirty="0" smtClean="0"/>
              <a:t>对于时间和资源可行性分析下，我们的项目是可以在相应的时间和既定的资源下实现出来的。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9.</a:t>
            </a:r>
            <a:r>
              <a:rPr lang="zh-CN" altLang="en-US" sz="2000" dirty="0" smtClean="0"/>
              <a:t>对于知识产权可行分析下，我们的项目是没有已知产权规范，是可开发的。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10.</a:t>
            </a:r>
            <a:r>
              <a:rPr lang="zh-CN" altLang="en-US" sz="2000" dirty="0" smtClean="0"/>
              <a:t>对于经济可行性分析下，我们的项目的支出费用是在可接受范围内的。</a:t>
            </a:r>
            <a:endParaRPr lang="zh-CN" altLang="zh-CN" sz="2000" dirty="0"/>
          </a:p>
          <a:p>
            <a:pPr marL="0" lvl="1" fontAlgn="base"/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3086" y="1368300"/>
            <a:ext cx="84396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>
                <a:solidFill>
                  <a:srgbClr val="FF0000"/>
                </a:solidFill>
              </a:rPr>
              <a:t>劣势</a:t>
            </a:r>
            <a:r>
              <a:rPr lang="zh-CN" altLang="zh-CN" sz="2000" b="1" dirty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/>
              <a:t>1.</a:t>
            </a:r>
            <a:r>
              <a:rPr lang="zh-CN" altLang="zh-CN" sz="2000" dirty="0"/>
              <a:t>组内成员中会网站交互设计的人并不多。</a:t>
            </a:r>
            <a:endParaRPr lang="en-US" altLang="zh-CN" sz="2000" dirty="0"/>
          </a:p>
          <a:p>
            <a:pPr lvl="0"/>
            <a:r>
              <a:rPr lang="en-US" altLang="zh-CN" sz="2000" dirty="0"/>
              <a:t>2.</a:t>
            </a:r>
            <a:r>
              <a:rPr lang="zh-CN" altLang="zh-CN" sz="2000" dirty="0"/>
              <a:t>其他课程的压力也不容小觑。</a:t>
            </a:r>
            <a:endParaRPr lang="zh-CN" altLang="zh-CN" sz="2000" dirty="0"/>
          </a:p>
          <a:p>
            <a:pPr lvl="0"/>
            <a:r>
              <a:rPr lang="en-US" altLang="zh-CN" sz="2000" dirty="0"/>
              <a:t>3.</a:t>
            </a:r>
            <a:r>
              <a:rPr lang="zh-CN" altLang="zh-CN" sz="2000" dirty="0"/>
              <a:t>组内成员对于软件需求的认识不够深刻，需要更多时间学习和提升。</a:t>
            </a:r>
            <a:endParaRPr lang="zh-CN" altLang="zh-CN" sz="2000" dirty="0"/>
          </a:p>
          <a:p>
            <a:pPr lvl="0"/>
            <a:r>
              <a:rPr lang="en-US" altLang="zh-CN" sz="2000" dirty="0"/>
              <a:t>4.</a:t>
            </a:r>
            <a:r>
              <a:rPr lang="zh-CN" altLang="zh-CN" sz="2000" dirty="0"/>
              <a:t>课程老师严格要求，组内成员要学会抗压并且更改自己错误的方面。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方案一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：无需下载安装，用浏览器即可登录使用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：跨平台，兼容性强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：开发速度快，成本较低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：迭代周期短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：用户使用成本低，即点即用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r>
                        <a:rPr lang="zh-CN" sz="2000" kern="100" dirty="0">
                          <a:effectLst/>
                        </a:rPr>
                        <a:t>：技术成本低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：用户体验一般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：界面不够精致华丽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：运行速度慢，耗费网速，用户体验受限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：用户黏度不高，关闭后用户可能已经忘记自己刚刚的操作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2028197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：提供最佳的用户体验，最优质的用户界面，最华丽的交互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：每一种移动操作系统都需要独立的开发项目，针对不同平台提供不同体验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：可节省带宽成本，以独立的应用程序运行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并不需要浏览器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zh-CN" sz="2000" kern="100" dirty="0" smtClean="0">
                          <a:effectLst/>
                        </a:rPr>
                        <a:t>用户必须手动去下载并安装这些原生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：能够与移动硬件设备的底层功能，可访问本地资源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：要至少生成</a:t>
                      </a:r>
                      <a:r>
                        <a:rPr lang="en-US" sz="2000" kern="100" dirty="0" smtClean="0">
                          <a:effectLst/>
                        </a:rPr>
                        <a:t>Android</a:t>
                      </a:r>
                      <a:r>
                        <a:rPr lang="zh-CN" sz="2000" kern="100" dirty="0" smtClean="0">
                          <a:effectLst/>
                        </a:rPr>
                        <a:t>和</a:t>
                      </a:r>
                      <a:r>
                        <a:rPr lang="en-US" sz="2000" kern="100" dirty="0" smtClean="0">
                          <a:effectLst/>
                        </a:rPr>
                        <a:t>IOS</a:t>
                      </a:r>
                      <a:r>
                        <a:rPr lang="zh-CN" sz="2000" kern="100" dirty="0" smtClean="0">
                          <a:effectLst/>
                        </a:rPr>
                        <a:t>两种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，开发周期较长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：开发费用较高，维持多个版本的成本比较高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：需要用户下载安装，占用空间，卸载有残留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07878" y="1781111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二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889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，和网站和</a:t>
                      </a:r>
                      <a:r>
                        <a:rPr lang="zh-CN" sz="2000" kern="100" dirty="0" smtClean="0">
                          <a:effectLst/>
                        </a:rPr>
                        <a:t>小程序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：轻，无需下载安装，用户扫一扫或者搜一下即可打开应用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：小程序提供了丰富的</a:t>
                      </a:r>
                      <a:r>
                        <a:rPr lang="en-US" sz="2000" kern="100" dirty="0" smtClean="0">
                          <a:effectLst/>
                        </a:rPr>
                        <a:t>API</a:t>
                      </a:r>
                      <a:r>
                        <a:rPr lang="zh-CN" sz="2000" kern="100" dirty="0" smtClean="0">
                          <a:effectLst/>
                        </a:rPr>
                        <a:t>接口和组件，让程序更加流畅，其体验优于</a:t>
                      </a:r>
                      <a:r>
                        <a:rPr lang="en-US" sz="2000" kern="100" dirty="0" smtClean="0">
                          <a:effectLst/>
                        </a:rPr>
                        <a:t>Web/</a:t>
                      </a:r>
                      <a:r>
                        <a:rPr lang="en-US" sz="2000" kern="100" dirty="0" err="1" smtClean="0">
                          <a:effectLst/>
                        </a:rPr>
                        <a:t>Wap</a:t>
                      </a:r>
                      <a:r>
                        <a:rPr lang="en-US" sz="2000" kern="100" dirty="0" smtClean="0">
                          <a:effectLst/>
                        </a:rPr>
                        <a:t> App</a:t>
                      </a:r>
                      <a:r>
                        <a:rPr lang="zh-CN" sz="2000" kern="100" dirty="0" smtClean="0">
                          <a:effectLst/>
                        </a:rPr>
                        <a:t>，接近原生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sz="2000" kern="100" dirty="0" smtClean="0">
                          <a:effectLst/>
                        </a:rPr>
                        <a:t>Native App</a:t>
                      </a:r>
                      <a:r>
                        <a:rPr lang="zh-CN" sz="2000" kern="100" dirty="0" smtClean="0">
                          <a:effectLst/>
                        </a:rPr>
                        <a:t>）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：开发周期较短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：很多功能在小程序上面是无法展现的（如输入和社交），小程序只能展现一部分的核心功能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：在交互跟功能、体验等上有所欠缺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77182" y="2501116"/>
            <a:ext cx="3085391" cy="9215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4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项目</a:t>
            </a:r>
            <a:r>
              <a: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章程</a:t>
            </a:r>
            <a:endParaRPr lang="zh-CN" altLang="en-US" sz="4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77182" y="2501117"/>
            <a:ext cx="3085391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4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子计划</a:t>
            </a:r>
            <a:endParaRPr lang="zh-CN" altLang="en-US" sz="4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需求工程计划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181052"/>
            <a:ext cx="4309022" cy="520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90566" y="3825064"/>
            <a:ext cx="4232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文档统一使用了</a:t>
            </a:r>
            <a:r>
              <a:rPr lang="en-US" altLang="zh-CN" sz="2400" dirty="0" smtClean="0"/>
              <a:t>ISO9001</a:t>
            </a:r>
            <a:r>
              <a:rPr lang="zh-CN" altLang="en-US" sz="2400" dirty="0" smtClean="0"/>
              <a:t>模板为主</a:t>
            </a:r>
            <a:endParaRPr lang="en-US" altLang="zh-CN" sz="2400" dirty="0" smtClean="0"/>
          </a:p>
          <a:p>
            <a:r>
              <a:rPr lang="zh-CN" altLang="en-US" sz="2400" dirty="0"/>
              <a:t>以</a:t>
            </a:r>
            <a:endParaRPr lang="en-US" altLang="zh-CN" sz="2400" dirty="0" smtClean="0"/>
          </a:p>
          <a:p>
            <a:r>
              <a:rPr lang="zh-CN" altLang="en-US" sz="2400" dirty="0" smtClean="0"/>
              <a:t>在原来模板的基础上进行了必要的增加或删除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83" y="876382"/>
            <a:ext cx="47720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会议记录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8865" y="1219546"/>
          <a:ext cx="9976783" cy="5699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8862"/>
                <a:gridCol w="1768155"/>
                <a:gridCol w="197799"/>
                <a:gridCol w="1611788"/>
                <a:gridCol w="4330179"/>
              </a:tblGrid>
              <a:tr h="4721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会议主题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关于本周的工作安排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会议时间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_2018_</a:t>
                      </a:r>
                      <a:r>
                        <a:rPr lang="zh-CN" sz="1400" kern="100">
                          <a:effectLst/>
                        </a:rPr>
                        <a:t>年</a:t>
                      </a:r>
                      <a:r>
                        <a:rPr lang="en-US" sz="1400" kern="100">
                          <a:effectLst/>
                        </a:rPr>
                        <a:t>_11_</a:t>
                      </a:r>
                      <a:r>
                        <a:rPr lang="zh-CN" sz="1400" kern="100">
                          <a:effectLst/>
                        </a:rPr>
                        <a:t>月</a:t>
                      </a:r>
                      <a:r>
                        <a:rPr lang="en-US" sz="1400" kern="100">
                          <a:effectLst/>
                        </a:rPr>
                        <a:t>_28_</a:t>
                      </a:r>
                      <a:r>
                        <a:rPr lang="zh-CN" sz="1400" kern="100">
                          <a:effectLst/>
                        </a:rPr>
                        <a:t>日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</a:tr>
              <a:tr h="2526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会议地点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理四</a:t>
                      </a:r>
                      <a:r>
                        <a:rPr lang="en-US" sz="1400" kern="100">
                          <a:effectLst/>
                        </a:rPr>
                        <a:t>211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记 录 人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</a:tr>
              <a:tr h="2360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参会人员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诸葛志相、庄毓勋、邓晰、陈伟峰、程天珂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0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会议时长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34</a:t>
                      </a:r>
                      <a:r>
                        <a:rPr lang="zh-CN" sz="1400" kern="100">
                          <a:effectLst/>
                        </a:rPr>
                        <a:t>分钟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0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请假人员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无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迟到人员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</a:tr>
              <a:tr h="17706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本周会议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内容概述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本周任务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愿景和范围文档，用户群分类，用例文档（负责人：庄毓勋）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界面原型网页端（低保真），管理员用户的用例图（负责人：邓晰）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界面原型网页端（低保真），注册用户和游客的用例图，会议记录（负责人：陈伟峰）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界面原型手机</a:t>
                      </a:r>
                      <a:r>
                        <a:rPr lang="en-US" sz="1400" u="none" strike="noStrike" kern="100" dirty="0">
                          <a:effectLst/>
                        </a:rPr>
                        <a:t>APP</a:t>
                      </a:r>
                      <a:r>
                        <a:rPr lang="zh-CN" sz="1400" u="none" strike="noStrike" kern="100" dirty="0">
                          <a:effectLst/>
                        </a:rPr>
                        <a:t>端（低保真）（负责人：诸葛志相）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界面原型手机</a:t>
                      </a:r>
                      <a:r>
                        <a:rPr lang="en-US" sz="1400" u="none" strike="noStrike" kern="100" dirty="0">
                          <a:effectLst/>
                        </a:rPr>
                        <a:t>APP</a:t>
                      </a:r>
                      <a:r>
                        <a:rPr lang="zh-CN" sz="1400" u="none" strike="noStrike" kern="100" dirty="0">
                          <a:effectLst/>
                        </a:rPr>
                        <a:t>端（低保真）（负责人：程天珂）</a:t>
                      </a:r>
                      <a:endParaRPr lang="zh-CN" sz="1200" u="none" strike="noStrike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</a:tr>
              <a:tr h="159355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修改内容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第一章、第二章（负责人：程天珂）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第三张、第四章（负责人：陈伟峰）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第五章和里程碑修改（负责人：诸葛志相）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第六章（负责人：庄毓勋）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第七章、第八章、第九章（负责人：邓晰）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会议记录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00126" y="1457326"/>
          <a:ext cx="9334499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491"/>
                <a:gridCol w="7843008"/>
              </a:tblGrid>
              <a:tr h="1866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下周任务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完善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并整合，版本号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V0.0.1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（负责人：全体组员）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界面原型网页端修改（负责人：邓晰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陈伟峰）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端修改（负责人：诸葛志相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程天珂）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访谈记录，时间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12/5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（负责人：陈伟峰）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79824" y="3672664"/>
          <a:ext cx="9654866" cy="2637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926"/>
                <a:gridCol w="8162940"/>
              </a:tblGrid>
              <a:tr h="164290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上周任务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完成情况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编写（全体组员）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甘特图修改（诸葛志相）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会议记录修改（陈伟峰）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文档修改（庄毓勋）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WBS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修改（程天珂）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</a:tr>
              <a:tr h="58040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小组评分（超链接）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altLang="zh-CN" sz="3200" b="1" dirty="0" smtClean="0"/>
              <a:t>WBS</a:t>
            </a:r>
            <a:r>
              <a:rPr lang="zh-CN" altLang="en-US" sz="3200" b="1" dirty="0"/>
              <a:t>图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图片 4" descr="PRD2018-G14-WBS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65" y="396240"/>
            <a:ext cx="5622925" cy="640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版本控制工具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02" y="1564127"/>
            <a:ext cx="5470543" cy="48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42" y="1449828"/>
            <a:ext cx="5268497" cy="37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分配任务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2372" y="4826749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WBS</a:t>
            </a:r>
            <a:r>
              <a:rPr lang="zh-CN" altLang="en-US" dirty="0" smtClean="0"/>
              <a:t>的输入输出</a:t>
            </a:r>
            <a:endParaRPr lang="en-US" altLang="zh-CN" dirty="0" smtClean="0"/>
          </a:p>
          <a:p>
            <a:r>
              <a:rPr lang="zh-CN" altLang="en-US" dirty="0" smtClean="0"/>
              <a:t>和甘特图的细节分布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甘特图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2972" y="5537058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PRD2018-G14-</a:t>
            </a:r>
            <a:r>
              <a:rPr lang="zh-CN" altLang="en-US" dirty="0"/>
              <a:t>甘特图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altLang="zh-CN" sz="3200" b="1" dirty="0" smtClean="0"/>
              <a:t>OBS</a:t>
            </a:r>
            <a:endParaRPr lang="en-US" altLang="zh-CN" sz="3200" b="1" dirty="0" smtClean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7170" name="Picture 2" descr="C:\Users\dell\Desktop\PRD作业\O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7" y="1338232"/>
            <a:ext cx="10668000" cy="50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7903" y="1267259"/>
          <a:ext cx="9575798" cy="5319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050"/>
                <a:gridCol w="813180"/>
                <a:gridCol w="974898"/>
                <a:gridCol w="1138911"/>
                <a:gridCol w="1738760"/>
                <a:gridCol w="1312098"/>
                <a:gridCol w="823502"/>
                <a:gridCol w="1837399"/>
              </a:tblGrid>
              <a:tr h="276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班级</a:t>
                      </a:r>
                      <a:endParaRPr lang="zh-CN" sz="18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姓名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学号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人员属性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邮箱地址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联系电话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干系人分工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微信号</a:t>
                      </a:r>
                      <a:endParaRPr lang="zh-CN" sz="18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Ab1060281189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92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邓晰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内部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业务分析师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D_18688033695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8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开发测试人员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ZhuGe13588071786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31601346@stu.zucc.edu.cn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开发测试人员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Saber-v587-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开发测试人员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Ctk980823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yangc@zucc.edu.cn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项目提出者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HolleyYang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276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ubilabs@zucc.edu.cn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项目提出者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tuuuuuuudou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 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用户代表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hhx527699441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统计</a:t>
                      </a:r>
                      <a:r>
                        <a:rPr lang="en-US" sz="1400" kern="100" dirty="0">
                          <a:effectLst/>
                        </a:rPr>
                        <a:t>1601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用户代表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Hyb000000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322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2001" y="1749734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400" b="1" dirty="0"/>
              <a:t>《软件工程系列课程教学辅助网站》项目章程</a:t>
            </a:r>
            <a:endParaRPr lang="zh-CN" altLang="zh-CN" sz="2400" dirty="0"/>
          </a:p>
          <a:p>
            <a:r>
              <a:rPr lang="zh-CN" altLang="zh-CN" sz="2400" b="1" dirty="0"/>
              <a:t>项目名称</a:t>
            </a:r>
            <a:r>
              <a:rPr lang="zh-CN" altLang="zh-CN" sz="2400" dirty="0"/>
              <a:t>：</a:t>
            </a:r>
            <a:r>
              <a:rPr lang="en-US" altLang="zh-CN" sz="2400" dirty="0"/>
              <a:t>		</a:t>
            </a:r>
            <a:r>
              <a:rPr lang="zh-CN" altLang="zh-CN" sz="2400" dirty="0"/>
              <a:t>软件工程系列课程教学辅助网站</a:t>
            </a:r>
            <a:endParaRPr lang="zh-CN" altLang="zh-CN" sz="2400" dirty="0"/>
          </a:p>
          <a:p>
            <a:r>
              <a:rPr lang="zh-CN" altLang="zh-CN" sz="2400" b="1" dirty="0"/>
              <a:t>项目执行时间</a:t>
            </a:r>
            <a:r>
              <a:rPr lang="zh-CN" altLang="zh-CN" sz="2400" dirty="0"/>
              <a:t>：</a:t>
            </a:r>
            <a:r>
              <a:rPr lang="en-US" altLang="zh-CN" sz="2400" dirty="0"/>
              <a:t>	2018</a:t>
            </a:r>
            <a:r>
              <a:rPr lang="zh-CN" altLang="zh-CN" sz="2400" dirty="0"/>
              <a:t>年</a:t>
            </a:r>
            <a:r>
              <a:rPr lang="en-US" altLang="zh-CN" sz="2400" dirty="0"/>
              <a:t>9</a:t>
            </a:r>
            <a:r>
              <a:rPr lang="zh-CN" altLang="zh-CN" sz="2400" dirty="0"/>
              <a:t>月</a:t>
            </a:r>
            <a:r>
              <a:rPr lang="en-US" altLang="zh-CN" sz="2400" dirty="0"/>
              <a:t>28</a:t>
            </a:r>
            <a:r>
              <a:rPr lang="zh-CN" altLang="zh-CN" sz="2400" dirty="0"/>
              <a:t>日</a:t>
            </a:r>
            <a:r>
              <a:rPr lang="en-US" altLang="zh-CN" sz="2400" dirty="0"/>
              <a:t>-2019</a:t>
            </a:r>
            <a:r>
              <a:rPr lang="zh-CN" altLang="zh-CN" sz="2400" dirty="0"/>
              <a:t>年</a:t>
            </a:r>
            <a:r>
              <a:rPr lang="en-US" altLang="zh-CN" sz="2400" dirty="0"/>
              <a:t>1</a:t>
            </a:r>
            <a:r>
              <a:rPr lang="zh-CN" altLang="zh-CN" sz="2400" dirty="0"/>
              <a:t>月</a:t>
            </a:r>
            <a:r>
              <a:rPr lang="en-US" altLang="zh-CN" sz="2400" dirty="0"/>
              <a:t>13</a:t>
            </a:r>
            <a:r>
              <a:rPr lang="zh-CN" altLang="zh-CN" sz="2400" dirty="0"/>
              <a:t>日</a:t>
            </a:r>
            <a:endParaRPr lang="zh-CN" altLang="zh-CN" sz="2400" dirty="0"/>
          </a:p>
          <a:p>
            <a:r>
              <a:rPr lang="zh-CN" altLang="zh-CN" sz="2400" b="1" dirty="0"/>
              <a:t>发起人兼客户</a:t>
            </a:r>
            <a:r>
              <a:rPr lang="zh-CN" altLang="zh-CN" sz="2400" dirty="0"/>
              <a:t>：</a:t>
            </a:r>
            <a:r>
              <a:rPr lang="en-US" altLang="zh-CN" sz="2400" dirty="0"/>
              <a:t>	</a:t>
            </a:r>
            <a:r>
              <a:rPr lang="zh-CN" altLang="zh-CN" sz="2400" dirty="0"/>
              <a:t>杨枨老师、侯宏仑老师</a:t>
            </a:r>
            <a:endParaRPr lang="zh-CN" altLang="zh-CN" sz="2400" dirty="0"/>
          </a:p>
          <a:p>
            <a:r>
              <a:rPr lang="zh-CN" altLang="zh-CN" sz="2400" b="1" dirty="0"/>
              <a:t>项目经理</a:t>
            </a:r>
            <a:r>
              <a:rPr lang="zh-CN" altLang="zh-CN" sz="2400" dirty="0"/>
              <a:t>：</a:t>
            </a:r>
            <a:r>
              <a:rPr lang="en-US" altLang="zh-CN" sz="2400" dirty="0"/>
              <a:t>		</a:t>
            </a:r>
            <a:r>
              <a:rPr lang="zh-CN" altLang="zh-CN" sz="2400" dirty="0"/>
              <a:t>庄毓勋</a:t>
            </a:r>
            <a:endParaRPr lang="zh-CN" altLang="zh-CN" sz="2400" dirty="0"/>
          </a:p>
          <a:p>
            <a:r>
              <a:rPr lang="zh-CN" altLang="zh-CN" sz="2400" b="1" dirty="0"/>
              <a:t>开发团队</a:t>
            </a:r>
            <a:r>
              <a:rPr lang="zh-CN" altLang="zh-CN" sz="2400" dirty="0"/>
              <a:t>：</a:t>
            </a:r>
            <a:r>
              <a:rPr lang="en-US" altLang="zh-CN" sz="2400" dirty="0"/>
              <a:t>		PRD-2018-G14</a:t>
            </a:r>
            <a:r>
              <a:rPr lang="zh-CN" altLang="zh-CN" sz="2400" dirty="0"/>
              <a:t>（诸葛志相、邓晰、程天珂、庄毓勋、陈伟峰）</a:t>
            </a:r>
            <a:endParaRPr lang="zh-CN" altLang="zh-CN" sz="2400" dirty="0"/>
          </a:p>
          <a:p>
            <a:r>
              <a:rPr lang="zh-CN" altLang="zh-CN" sz="2400" b="1" dirty="0"/>
              <a:t>用户：</a:t>
            </a:r>
            <a:r>
              <a:rPr lang="en-US" altLang="zh-CN" sz="2400" b="1" dirty="0"/>
              <a:t>	</a:t>
            </a:r>
            <a:r>
              <a:rPr lang="zh-CN" altLang="zh-CN" sz="2400" dirty="0"/>
              <a:t>全体正在学习软件工程课程的学生，教授软件工程课程的老师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以及</a:t>
            </a:r>
            <a:r>
              <a:rPr lang="zh-CN" altLang="zh-CN" sz="2400" dirty="0"/>
              <a:t>其他潜在的对软件工程课程感兴趣的同学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53190" y="4585450"/>
          <a:ext cx="9262410" cy="16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6239"/>
                <a:gridCol w="7536171"/>
              </a:tblGrid>
              <a:tr h="486279">
                <a:tc>
                  <a:txBody>
                    <a:bodyPr/>
                    <a:lstStyle/>
                    <a:p>
                      <a:pPr indent="11747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91935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发生概率</a:t>
                      </a:r>
                      <a:r>
                        <a:rPr lang="en-US" sz="1600" kern="100" dirty="0">
                          <a:effectLst/>
                        </a:rPr>
                        <a:t>&gt;80%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9023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发生概率</a:t>
                      </a:r>
                      <a:r>
                        <a:rPr lang="en-US" sz="1600" kern="100" dirty="0">
                          <a:effectLst/>
                        </a:rPr>
                        <a:t>30%~80%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9023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发生概率</a:t>
                      </a:r>
                      <a:r>
                        <a:rPr lang="en-US" sz="1600" kern="100" dirty="0">
                          <a:effectLst/>
                        </a:rPr>
                        <a:t>&lt;30%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34701" y="1489166"/>
          <a:ext cx="9258235" cy="2915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021"/>
                <a:gridCol w="7372214"/>
              </a:tblGrid>
              <a:tr h="364446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72889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2889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2889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4446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03086" y="2287649"/>
          <a:ext cx="9737738" cy="307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702"/>
                <a:gridCol w="7754036"/>
              </a:tblGrid>
              <a:tr h="27953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组内沟通上出现的错误，直接或间接导致项目出现失败的风险。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时间上出现的错误，直接或间接导致项目出现失败的风险。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项目质量上出现的错误，直接或间接导致项目出现失败的风险。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60088" y="4270916"/>
          <a:ext cx="8845302" cy="1810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451"/>
                <a:gridCol w="5205851"/>
              </a:tblGrid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r>
                        <a:rPr lang="zh-CN" sz="1800" kern="100">
                          <a:effectLst/>
                        </a:rPr>
                        <a:t>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庄毓勋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诸葛志相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诸葛志相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邓晰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邓晰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陈伟峰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陈伟峰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程天珂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程天珂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庄毓勋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34702" y="1794243"/>
          <a:ext cx="9157873" cy="1645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8007"/>
                <a:gridCol w="2062816"/>
                <a:gridCol w="1744943"/>
                <a:gridCol w="1897164"/>
                <a:gridCol w="1744943"/>
              </a:tblGrid>
              <a:tr h="396567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风险等级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极高影响程度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6359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发生概率高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6567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发生概率中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中风险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中分线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615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发生概率低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中分线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底风险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低风险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35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61" y="149769"/>
            <a:ext cx="7593562" cy="767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人力资源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90983"/>
            <a:ext cx="2600311" cy="486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44" y="1962615"/>
            <a:ext cx="7821543" cy="318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预算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00547" y="1750744"/>
          <a:ext cx="7768643" cy="4248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9183"/>
                <a:gridCol w="2669460"/>
              </a:tblGrid>
              <a:tr h="354051">
                <a:tc>
                  <a:txBody>
                    <a:bodyPr/>
                    <a:lstStyle/>
                    <a:p>
                      <a:pPr marL="269875"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>
                    <a:solidFill>
                      <a:schemeClr val="accent1"/>
                    </a:solidFill>
                  </a:tcPr>
                </a:tc>
              </a:tr>
              <a:tr h="35405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电子书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预备工具软件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网盘会员购买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UML</a:t>
                      </a:r>
                      <a:r>
                        <a:rPr lang="zh-CN" sz="2000" kern="100">
                          <a:effectLst/>
                        </a:rPr>
                        <a:t>建模工具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/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AxureRP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Office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695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亿图</a:t>
                      </a:r>
                      <a:r>
                        <a:rPr lang="en-US" sz="2000" kern="100" dirty="0">
                          <a:effectLst/>
                        </a:rPr>
                        <a:t>9.0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个人电脑及其</a:t>
                      </a:r>
                      <a:r>
                        <a:rPr lang="en-US" sz="2000" kern="100" dirty="0">
                          <a:effectLst/>
                        </a:rPr>
                        <a:t>windows</a:t>
                      </a:r>
                      <a:r>
                        <a:rPr lang="zh-CN" sz="2000" kern="100" dirty="0">
                          <a:effectLst/>
                        </a:rPr>
                        <a:t>操作系统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Vmware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6957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IBM Rational RequisitePro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6957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Visio 2013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/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98596" y="1352450"/>
            <a:ext cx="45964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035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预算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6227" y="2116620"/>
          <a:ext cx="8199080" cy="379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1714"/>
                <a:gridCol w="2817366"/>
              </a:tblGrid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硬件设施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成员本身提供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服务器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200.00</a:t>
                      </a:r>
                      <a:r>
                        <a:rPr lang="zh-CN" sz="2000" kern="100">
                          <a:effectLst/>
                        </a:rPr>
                        <a:t>元 校内报销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域名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500.00</a:t>
                      </a:r>
                      <a:r>
                        <a:rPr lang="zh-CN" sz="2000" kern="100">
                          <a:effectLst/>
                        </a:rPr>
                        <a:t>元</a:t>
                      </a:r>
                      <a:r>
                        <a:rPr lang="en-US" sz="2000" kern="100">
                          <a:effectLst/>
                        </a:rPr>
                        <a:t>  </a:t>
                      </a:r>
                      <a:r>
                        <a:rPr lang="zh-CN" sz="2000" kern="100">
                          <a:effectLst/>
                        </a:rPr>
                        <a:t>校内报销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其他资源开销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电费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学校提供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宽带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学校网络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68973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人力资源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69340.00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元 （</a:t>
                      </a:r>
                      <a:r>
                        <a:rPr lang="en-US" sz="2000" kern="100" dirty="0">
                          <a:effectLst/>
                        </a:rPr>
                        <a:t>69.34*200*5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团队建设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Team building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500.00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74340.00</a:t>
                      </a:r>
                      <a:r>
                        <a:rPr lang="zh-CN" sz="2000" kern="100" dirty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77522" y="1326583"/>
            <a:ext cx="52152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035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输入输出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57" y="99099"/>
            <a:ext cx="5760971" cy="635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  <a:endParaRPr lang="zh-CN" altLang="en-US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88188" y="1267985"/>
            <a:ext cx="5336304" cy="3476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92.25</a:t>
            </a:r>
            <a:endParaRPr lang="en-US" altLang="zh-CN" sz="2000" b="1" dirty="0"/>
          </a:p>
          <a:p>
            <a:r>
              <a:rPr lang="zh-CN" altLang="en-US" sz="2000" dirty="0"/>
              <a:t>诸葛志祥：甘特图，成本管理，项目章程，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邓晰：配置管理、沟通管理。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  <a:endParaRPr lang="en-US" altLang="zh-CN" sz="2000" b="1" dirty="0" smtClean="0"/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94" y="4534648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7106" y="1749734"/>
            <a:ext cx="9441003" cy="41506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zh-CN" altLang="zh-CN" sz="2400" b="1" dirty="0"/>
              <a:t>项目背景：</a:t>
            </a:r>
            <a:endParaRPr lang="zh-CN" altLang="zh-CN" sz="2400" dirty="0"/>
          </a:p>
          <a:p>
            <a:r>
              <a:rPr lang="zh-CN" altLang="zh-CN" sz="2400" dirty="0"/>
              <a:t>本项目名称为“软件工程系列课程教学辅助网站”。系统功能主要包括：使这门</a:t>
            </a:r>
            <a:r>
              <a:rPr lang="zh-CN" altLang="zh-CN" sz="2400" dirty="0" smtClean="0"/>
              <a:t>课</a:t>
            </a:r>
            <a:endParaRPr lang="en-US" altLang="zh-CN" sz="2400" dirty="0" smtClean="0"/>
          </a:p>
          <a:p>
            <a:r>
              <a:rPr lang="zh-CN" altLang="zh-CN" sz="2400" dirty="0" smtClean="0"/>
              <a:t>上</a:t>
            </a:r>
            <a:r>
              <a:rPr lang="zh-CN" altLang="zh-CN" sz="2400" dirty="0"/>
              <a:t>的出色，使学生能够获得最多的资料，使学生及时的了解世界需求工程的最新</a:t>
            </a:r>
            <a:r>
              <a:rPr lang="zh-CN" altLang="zh-CN" sz="2400" dirty="0" smtClean="0"/>
              <a:t>动态</a:t>
            </a:r>
            <a:endParaRPr lang="en-US" altLang="zh-CN" sz="2400" dirty="0" smtClean="0"/>
          </a:p>
          <a:p>
            <a:r>
              <a:rPr lang="zh-CN" altLang="zh-CN" sz="2400" dirty="0" smtClean="0"/>
              <a:t>，</a:t>
            </a:r>
            <a:r>
              <a:rPr lang="zh-CN" altLang="zh-CN" sz="2400" dirty="0"/>
              <a:t>以及学生和教师的有效地沟通；作为学生也需要一个与教师及同学之间相互交流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及</a:t>
            </a:r>
            <a:r>
              <a:rPr lang="zh-CN" altLang="zh-CN" sz="2400" dirty="0"/>
              <a:t>获取资料的平台；还有一些同学并没有选这几门课，但是也想了解项目管理，</a:t>
            </a:r>
            <a:r>
              <a:rPr lang="zh-CN" altLang="zh-CN" sz="2400" dirty="0" smtClean="0"/>
              <a:t>需求</a:t>
            </a:r>
            <a:endParaRPr lang="en-US" altLang="zh-CN" sz="2400" dirty="0" smtClean="0"/>
          </a:p>
          <a:p>
            <a:r>
              <a:rPr lang="zh-CN" altLang="zh-CN" sz="2400" dirty="0" smtClean="0"/>
              <a:t>工程</a:t>
            </a:r>
            <a:r>
              <a:rPr lang="zh-CN" altLang="zh-CN" sz="2400" dirty="0"/>
              <a:t>，统一建模的相关知识，以备到时决定该选不选这门课程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本</a:t>
            </a:r>
            <a:r>
              <a:rPr lang="zh-CN" altLang="zh-CN" sz="2400" dirty="0"/>
              <a:t>项目的任务提出</a:t>
            </a:r>
            <a:r>
              <a:rPr lang="zh-CN" altLang="zh-CN" sz="2400" dirty="0" smtClean="0"/>
              <a:t>者为</a:t>
            </a:r>
            <a:r>
              <a:rPr lang="zh-CN" altLang="zh-CN" sz="2400" dirty="0"/>
              <a:t>杨枨老师，开发者为</a:t>
            </a:r>
            <a:r>
              <a:rPr lang="en-US" altLang="zh-CN" sz="2400" dirty="0"/>
              <a:t>G14</a:t>
            </a:r>
            <a:r>
              <a:rPr lang="zh-CN" altLang="zh-CN" sz="2400" dirty="0"/>
              <a:t>全体成员。</a:t>
            </a:r>
            <a:endParaRPr lang="zh-CN" altLang="zh-CN" sz="2400" dirty="0"/>
          </a:p>
          <a:p>
            <a:r>
              <a:rPr lang="zh-CN" altLang="zh-CN" sz="2400" dirty="0"/>
              <a:t>此项目的全称叫做“软件工程系列课程教学辅助网站”。系统功能主要包括：学生</a:t>
            </a:r>
            <a:r>
              <a:rPr lang="zh-CN" altLang="zh-CN" sz="2400" dirty="0" smtClean="0"/>
              <a:t>可以</a:t>
            </a:r>
            <a:endParaRPr lang="en-US" altLang="zh-CN" sz="2400" dirty="0" smtClean="0"/>
          </a:p>
          <a:p>
            <a:r>
              <a:rPr lang="zh-CN" altLang="zh-CN" sz="2400" dirty="0" smtClean="0"/>
              <a:t>更好</a:t>
            </a:r>
            <a:r>
              <a:rPr lang="zh-CN" altLang="zh-CN" sz="2400" dirty="0"/>
              <a:t>的和老师进行交流，学生可以设立帖子和老师一起交流，老师可以</a:t>
            </a:r>
            <a:endParaRPr lang="zh-CN" altLang="zh-CN" sz="2400" dirty="0"/>
          </a:p>
          <a:p>
            <a:r>
              <a:rPr lang="zh-CN" altLang="zh-CN" sz="2400" b="1" dirty="0"/>
              <a:t>项目主要工作：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zh-CN" altLang="zh-CN" sz="2400" dirty="0"/>
              <a:t>软件工程系列课程教学辅助网站最主要功能是提供资料、软件需求工程的最新动态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帮助</a:t>
            </a:r>
            <a:r>
              <a:rPr lang="zh-CN" altLang="zh-CN" sz="2400" dirty="0"/>
              <a:t>师生良好沟通、学生互相交流等功能</a:t>
            </a:r>
            <a:endParaRPr lang="zh-CN" altLang="zh-CN" sz="24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评价雷达图（时间</a:t>
            </a:r>
            <a:r>
              <a:rPr lang="en-US" altLang="zh-CN" sz="3200" b="1" dirty="0" smtClean="0"/>
              <a:t>11/21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0" y="1502252"/>
            <a:ext cx="11273458" cy="454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2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3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4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64864" y="1265192"/>
          <a:ext cx="9609324" cy="492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62"/>
                <a:gridCol w="4804662"/>
              </a:tblGrid>
              <a:tr h="38482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123142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5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964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6231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9699" y="1267259"/>
          <a:ext cx="9785194" cy="480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597"/>
                <a:gridCol w="4892597"/>
              </a:tblGrid>
              <a:tr h="30480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</a:tr>
              <a:tr h="23298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  <a:tr h="210440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63487" y="1380568"/>
          <a:ext cx="9883806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903"/>
                <a:gridCol w="4941903"/>
              </a:tblGrid>
              <a:tr h="29653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158648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86934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05271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26723" y="1875015"/>
          <a:ext cx="8128000" cy="356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配置标识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软件项的标识基本按照《软件配置标识命名规则》进行。要通过标识能够确定软件项之间的相互联系。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配置项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包括可行性报告、项目计划书、需求工程计划书、软件需求规格说明计划书、软件需求变更计划、系统设计与实现计划、软件概要设计说明、测试和运维计划书、会议记录等受控文档。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配置命名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文件名（名字首字母小写）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整合文档提交命名规则：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文件提交信息命名规则：名字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提交文档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98596" y="2329675"/>
          <a:ext cx="8128000" cy="26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配置审核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保证各项产品在技术上和管理上的完整性，根据杨枨老师在课堂上的要求和候老师的评审计划表，在软件开发过程中的详细设计阶段和测试阶段完成时，对配置情况进行抽查。先提出要审核的内容和各项指标，逐项审核完成后要作好记录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变更控制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详见文档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2" name="Picture 2" descr="配置管理计划流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1" y="1267259"/>
            <a:ext cx="3288011" cy="51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2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  <a:endParaRPr lang="zh-CN" altLang="en-US" sz="5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2018.12.04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9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b="1" dirty="0"/>
              <a:t>项目目标</a:t>
            </a:r>
            <a:r>
              <a:rPr lang="zh-CN" altLang="zh-CN" sz="2000" dirty="0"/>
              <a:t>：</a:t>
            </a:r>
            <a:endParaRPr lang="zh-CN" altLang="zh-CN" sz="2000" dirty="0"/>
          </a:p>
          <a:p>
            <a:r>
              <a:rPr lang="en-US" altLang="zh-CN" sz="2000" dirty="0"/>
              <a:t> 	</a:t>
            </a:r>
            <a:r>
              <a:rPr lang="zh-CN" altLang="zh-CN" sz="2000" b="1" dirty="0"/>
              <a:t>可交付成果目标：</a:t>
            </a:r>
            <a:endParaRPr lang="zh-CN" altLang="zh-CN" sz="2000" dirty="0"/>
          </a:p>
          <a:p>
            <a:r>
              <a:rPr lang="zh-CN" altLang="zh-CN" sz="2000" dirty="0"/>
              <a:t>项目应于</a:t>
            </a:r>
            <a:r>
              <a:rPr lang="en-US" altLang="zh-CN" sz="2000" dirty="0"/>
              <a:t>2019</a:t>
            </a:r>
            <a:r>
              <a:rPr lang="zh-CN" altLang="zh-CN" sz="2000" dirty="0"/>
              <a:t>年</a:t>
            </a:r>
            <a:r>
              <a:rPr lang="en-US" altLang="zh-CN" sz="2000" dirty="0"/>
              <a:t>1</a:t>
            </a:r>
            <a:r>
              <a:rPr lang="zh-CN" altLang="zh-CN" sz="2000" dirty="0"/>
              <a:t>月</a:t>
            </a:r>
            <a:r>
              <a:rPr lang="en-US" altLang="zh-CN" sz="2000" dirty="0"/>
              <a:t>13</a:t>
            </a:r>
            <a:r>
              <a:rPr lang="zh-CN" altLang="zh-CN" sz="2000" dirty="0"/>
              <a:t>日前提交杨枨老师。由</a:t>
            </a:r>
            <a:r>
              <a:rPr lang="en-US" altLang="zh-CN" sz="2000" dirty="0"/>
              <a:t>G14</a:t>
            </a:r>
            <a:r>
              <a:rPr lang="zh-CN" altLang="zh-CN" sz="2000" dirty="0"/>
              <a:t>小组负责组织评审，须满足的</a:t>
            </a:r>
            <a:r>
              <a:rPr lang="zh-CN" altLang="zh-CN" sz="2000" dirty="0" smtClean="0"/>
              <a:t>质量</a:t>
            </a:r>
            <a:endParaRPr lang="en-US" altLang="zh-CN" sz="2000" dirty="0" smtClean="0"/>
          </a:p>
          <a:p>
            <a:r>
              <a:rPr lang="zh-CN" altLang="zh-CN" sz="2000" dirty="0" smtClean="0"/>
              <a:t>要求</a:t>
            </a:r>
            <a:r>
              <a:rPr lang="zh-CN" altLang="zh-CN" sz="2000" dirty="0"/>
              <a:t>为：最后在交付客户之前进行小组内评审，代码编写符合</a:t>
            </a:r>
            <a:r>
              <a:rPr lang="en-US" altLang="zh-CN" sz="2000" dirty="0"/>
              <a:t>HB6465</a:t>
            </a:r>
            <a:r>
              <a:rPr lang="zh-CN" altLang="zh-CN" sz="2000" dirty="0"/>
              <a:t>标准，与</a:t>
            </a:r>
            <a:r>
              <a:rPr lang="zh-CN" altLang="zh-CN" sz="2000" dirty="0" smtClean="0"/>
              <a:t>文档</a:t>
            </a:r>
            <a:endParaRPr lang="en-US" altLang="zh-CN" sz="2000" dirty="0" smtClean="0"/>
          </a:p>
          <a:p>
            <a:r>
              <a:rPr lang="zh-CN" altLang="zh-CN" sz="2000" dirty="0" smtClean="0"/>
              <a:t>说明</a:t>
            </a:r>
            <a:r>
              <a:rPr lang="zh-CN" altLang="zh-CN" sz="2000" dirty="0"/>
              <a:t>保持一致，代码书写风格统一，采用标准规范，没有下列错误：由于软件缺陷</a:t>
            </a:r>
            <a:r>
              <a:rPr lang="zh-CN" altLang="zh-CN" sz="2000" dirty="0" smtClean="0"/>
              <a:t>造</a:t>
            </a:r>
            <a:endParaRPr lang="en-US" altLang="zh-CN" sz="2000" dirty="0" smtClean="0"/>
          </a:p>
          <a:p>
            <a:r>
              <a:rPr lang="zh-CN" altLang="zh-CN" sz="2000" dirty="0" smtClean="0"/>
              <a:t>成</a:t>
            </a:r>
            <a:r>
              <a:rPr lang="zh-CN" altLang="zh-CN" sz="2000" dirty="0"/>
              <a:t>丢失数据，不符合设计要求，响应时间太长无法接受等问题。</a:t>
            </a:r>
            <a:endParaRPr lang="zh-CN" altLang="zh-CN" sz="2000" dirty="0"/>
          </a:p>
          <a:p>
            <a:r>
              <a:rPr lang="zh-CN" altLang="zh-CN" sz="2000" dirty="0"/>
              <a:t>。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2000" b="1" dirty="0"/>
              <a:t>费用目标</a:t>
            </a:r>
            <a:r>
              <a:rPr lang="zh-CN" altLang="zh-CN" sz="2000" dirty="0"/>
              <a:t>：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zh-CN" altLang="zh-CN" sz="2000" dirty="0"/>
              <a:t>本项目预算暂定为</a:t>
            </a:r>
            <a:r>
              <a:rPr lang="en-US" altLang="zh-CN" sz="2000" dirty="0"/>
              <a:t>70000</a:t>
            </a:r>
            <a:r>
              <a:rPr lang="zh-CN" altLang="zh-CN" sz="2000" dirty="0"/>
              <a:t>元，但是由于是课程项目任务，并不会真实成为预算。</a:t>
            </a:r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76417" y="1677683"/>
          <a:ext cx="9631909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365"/>
                <a:gridCol w="4761077"/>
                <a:gridCol w="3776467"/>
              </a:tblGrid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里程碑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需提交文件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负责人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M0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项目总体计划书、项目可行性分析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诸葛志向，庄毓勋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项目</a:t>
                      </a:r>
                      <a:r>
                        <a:rPr lang="zh-CN" sz="2000" kern="0" dirty="0" smtClean="0">
                          <a:effectLst/>
                        </a:rPr>
                        <a:t>章程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诸葛志向，程天珂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M2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需求工程计划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庄毓勋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M3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软件需求规格说明书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庄毓勋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M4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邓晰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2253439"/>
            <a:ext cx="33623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92" y="1491621"/>
            <a:ext cx="743743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84" y="2051799"/>
            <a:ext cx="57721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8696</Words>
  <Application>WPS 演示</Application>
  <PresentationFormat>自定义</PresentationFormat>
  <Paragraphs>1157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FZHei-B01S</vt:lpstr>
      <vt:lpstr>Calibri</vt:lpstr>
      <vt:lpstr>Times New Roman</vt:lpstr>
      <vt:lpstr>等线</vt:lpstr>
      <vt:lpstr>Arial Unicode MS</vt:lpstr>
      <vt:lpstr>等线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Foyer</cp:lastModifiedBy>
  <cp:revision>85</cp:revision>
  <dcterms:created xsi:type="dcterms:W3CDTF">2018-09-05T05:55:00Z</dcterms:created>
  <dcterms:modified xsi:type="dcterms:W3CDTF">2018-12-05T05:50:38Z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