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3"/>
    <p:sldId id="259" r:id="rId4"/>
    <p:sldId id="261" r:id="rId5"/>
    <p:sldId id="262" r:id="rId6"/>
    <p:sldId id="275" r:id="rId7"/>
    <p:sldId id="276" r:id="rId8"/>
    <p:sldId id="277" r:id="rId9"/>
    <p:sldId id="278" r:id="rId10"/>
    <p:sldId id="279" r:id="rId11"/>
    <p:sldId id="280" r:id="rId12"/>
    <p:sldId id="281" r:id="rId13"/>
    <p:sldId id="282" r:id="rId14"/>
    <p:sldId id="283" r:id="rId15"/>
    <p:sldId id="284" r:id="rId16"/>
    <p:sldId id="293" r:id="rId17"/>
    <p:sldId id="285" r:id="rId18"/>
    <p:sldId id="286" r:id="rId19"/>
    <p:sldId id="287" r:id="rId20"/>
    <p:sldId id="288" r:id="rId21"/>
    <p:sldId id="289" r:id="rId22"/>
    <p:sldId id="290" r:id="rId23"/>
    <p:sldId id="291" r:id="rId24"/>
    <p:sldId id="292" r:id="rId25"/>
    <p:sldId id="294" r:id="rId26"/>
    <p:sldId id="295" r:id="rId27"/>
    <p:sldId id="296" r:id="rId28"/>
    <p:sldId id="297" r:id="rId29"/>
    <p:sldId id="298" r:id="rId30"/>
    <p:sldId id="274" r:id="rId31"/>
  </p:sldIdLst>
  <p:sldSz cx="12192000" cy="6858000"/>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3D3C"/>
    <a:srgbClr val="E73A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970"/>
    <p:restoredTop sz="94715"/>
  </p:normalViewPr>
  <p:slideViewPr>
    <p:cSldViewPr snapToGrid="0" snapToObjects="1">
      <p:cViewPr varScale="1">
        <p:scale>
          <a:sx n="102" d="100"/>
          <a:sy n="102" d="100"/>
        </p:scale>
        <p:origin x="144" y="2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Section Header">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4"/>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2" name="矩形 1"/>
          <p:cNvSpPr/>
          <p:nvPr userDrawn="1"/>
        </p:nvSpPr>
        <p:spPr>
          <a:xfrm>
            <a:off x="440604" y="759873"/>
            <a:ext cx="1617751" cy="379656"/>
          </a:xfrm>
          <a:prstGeom prst="rect">
            <a:avLst/>
          </a:prstGeom>
        </p:spPr>
        <p:txBody>
          <a:bodyPr wrap="none">
            <a:spAutoFit/>
          </a:bodyPr>
          <a:lstStyle/>
          <a:p>
            <a:r>
              <a:rPr lang="zh-CN" altLang="en-US" sz="1865" dirty="0" smtClean="0">
                <a:solidFill>
                  <a:srgbClr val="000000"/>
                </a:solidFill>
                <a:latin typeface="Segoe UI Light" panose="020B0502040204020203"/>
                <a:ea typeface="微软雅黑" panose="020B0503020204020204" charset="-122"/>
                <a:cs typeface="Segoe UI Light" panose="020B0502040204020203"/>
              </a:rPr>
              <a:t>背景图片素材</a:t>
            </a:r>
            <a:endParaRPr lang="zh-CN" altLang="en-US" sz="1865" dirty="0">
              <a:solidFill>
                <a:srgbClr val="000000"/>
              </a:solidFill>
              <a:latin typeface="Segoe UI Light" panose="020B0502040204020203"/>
              <a:ea typeface="微软雅黑" panose="020B0503020204020204" charset="-122"/>
              <a:cs typeface="Segoe UI Light" panose="020B0502040204020203"/>
            </a:endParaRPr>
          </a:p>
        </p:txBody>
      </p:sp>
      <p:sp>
        <p:nvSpPr>
          <p:cNvPr id="3" name="矩形 2"/>
          <p:cNvSpPr/>
          <p:nvPr userDrawn="1"/>
        </p:nvSpPr>
        <p:spPr>
          <a:xfrm>
            <a:off x="440603" y="182445"/>
            <a:ext cx="816249" cy="256545"/>
          </a:xfrm>
          <a:prstGeom prst="rect">
            <a:avLst/>
          </a:prstGeom>
        </p:spPr>
        <p:txBody>
          <a:bodyPr wrap="none">
            <a:spAutoFit/>
          </a:bodyPr>
          <a:lstStyle/>
          <a:p>
            <a:r>
              <a:rPr kumimoji="1" lang="en-US" altLang="zh-CN" sz="1065" smtClean="0">
                <a:solidFill>
                  <a:srgbClr val="000000"/>
                </a:solidFill>
                <a:latin typeface="Segoe UI Light" panose="020B0502040204020203"/>
                <a:cs typeface="Segoe UI Light" panose="020B0502040204020203"/>
              </a:rPr>
              <a:t>OfficePLUS</a:t>
            </a:r>
            <a:endParaRPr lang="zh-CN" altLang="en-US" sz="1065" dirty="0">
              <a:solidFill>
                <a:srgbClr val="000000"/>
              </a:solidFill>
              <a:latin typeface="Segoe UI Light" panose="020B0502040204020203"/>
              <a:cs typeface="Segoe UI Light" panose="020B0502040204020203"/>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wo Content">
    <p:bg>
      <p:bgPr>
        <a:solidFill>
          <a:schemeClr val="accent1"/>
        </a:solidFill>
        <a:effectLst/>
      </p:bgPr>
    </p:bg>
    <p:spTree>
      <p:nvGrpSpPr>
        <p:cNvPr id="1" name=""/>
        <p:cNvGrpSpPr/>
        <p:nvPr/>
      </p:nvGrpSpPr>
      <p:grpSpPr>
        <a:xfrm>
          <a:off x="0" y="0"/>
          <a:ext cx="0" cy="0"/>
          <a:chOff x="0" y="0"/>
          <a:chExt cx="0" cy="0"/>
        </a:xfrm>
      </p:grpSpPr>
      <p:sp>
        <p:nvSpPr>
          <p:cNvPr id="2" name="矩形 1"/>
          <p:cNvSpPr/>
          <p:nvPr userDrawn="1"/>
        </p:nvSpPr>
        <p:spPr>
          <a:xfrm>
            <a:off x="440604" y="759873"/>
            <a:ext cx="1617751" cy="379656"/>
          </a:xfrm>
          <a:prstGeom prst="rect">
            <a:avLst/>
          </a:prstGeom>
        </p:spPr>
        <p:txBody>
          <a:bodyPr wrap="none">
            <a:spAutoFit/>
          </a:bodyPr>
          <a:lstStyle/>
          <a:p>
            <a:r>
              <a:rPr lang="zh-CN" altLang="en-US" sz="1865" dirty="0" smtClean="0">
                <a:solidFill>
                  <a:schemeClr val="bg1"/>
                </a:solidFill>
                <a:latin typeface="Segoe UI Light" panose="020B0502040204020203"/>
                <a:ea typeface="微软雅黑" panose="020B0503020204020204" charset="-122"/>
                <a:cs typeface="Segoe UI Light" panose="020B0502040204020203"/>
              </a:rPr>
              <a:t>背景图片素材</a:t>
            </a:r>
            <a:endParaRPr lang="zh-CN" altLang="en-US" sz="1865" dirty="0">
              <a:solidFill>
                <a:schemeClr val="bg1"/>
              </a:solidFill>
              <a:latin typeface="Segoe UI Light" panose="020B0502040204020203"/>
              <a:ea typeface="微软雅黑" panose="020B0503020204020204" charset="-122"/>
              <a:cs typeface="Segoe UI Light" panose="020B0502040204020203"/>
            </a:endParaRPr>
          </a:p>
        </p:txBody>
      </p:sp>
      <p:sp>
        <p:nvSpPr>
          <p:cNvPr id="3" name="矩形 2"/>
          <p:cNvSpPr/>
          <p:nvPr userDrawn="1"/>
        </p:nvSpPr>
        <p:spPr>
          <a:xfrm>
            <a:off x="440603" y="182445"/>
            <a:ext cx="816249" cy="256545"/>
          </a:xfrm>
          <a:prstGeom prst="rect">
            <a:avLst/>
          </a:prstGeom>
        </p:spPr>
        <p:txBody>
          <a:bodyPr wrap="none">
            <a:spAutoFit/>
          </a:bodyPr>
          <a:lstStyle/>
          <a:p>
            <a:r>
              <a:rPr kumimoji="1" lang="en-US" altLang="zh-CN" sz="1065" smtClean="0">
                <a:solidFill>
                  <a:schemeClr val="bg1"/>
                </a:solidFill>
                <a:latin typeface="Segoe UI Light" panose="020B0502040204020203"/>
                <a:cs typeface="Segoe UI Light" panose="020B0502040204020203"/>
              </a:rPr>
              <a:t>OfficePLUS</a:t>
            </a:r>
            <a:endParaRPr lang="zh-CN" altLang="en-US" sz="1065" dirty="0">
              <a:solidFill>
                <a:schemeClr val="bg1"/>
              </a:solidFill>
              <a:latin typeface="Segoe UI Light" panose="020B0502040204020203"/>
              <a:cs typeface="Segoe UI Light" panose="020B0502040204020203"/>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E73A1C"/>
        </a:solidFill>
        <a:effectLst/>
      </p:bgPr>
    </p:bg>
    <p:spTree>
      <p:nvGrpSpPr>
        <p:cNvPr id="1" name=""/>
        <p:cNvGrpSpPr/>
        <p:nvPr/>
      </p:nvGrpSpPr>
      <p:grpSpPr>
        <a:xfrm>
          <a:off x="0" y="0"/>
          <a:ext cx="0" cy="0"/>
          <a:chOff x="0" y="0"/>
          <a:chExt cx="0" cy="0"/>
        </a:xfrm>
      </p:grpSpPr>
      <p:sp>
        <p:nvSpPr>
          <p:cNvPr id="7" name="矩形 6"/>
          <p:cNvSpPr/>
          <p:nvPr userDrawn="1"/>
        </p:nvSpPr>
        <p:spPr>
          <a:xfrm>
            <a:off x="440603" y="759873"/>
            <a:ext cx="662361" cy="379656"/>
          </a:xfrm>
          <a:prstGeom prst="rect">
            <a:avLst/>
          </a:prstGeom>
        </p:spPr>
        <p:txBody>
          <a:bodyPr wrap="none">
            <a:spAutoFit/>
          </a:bodyPr>
          <a:lstStyle/>
          <a:p>
            <a:pPr defTabSz="608965"/>
            <a:r>
              <a:rPr lang="zh-CN" altLang="en-US" sz="1865" dirty="0" smtClean="0">
                <a:solidFill>
                  <a:srgbClr val="FFFFFF"/>
                </a:solidFill>
                <a:latin typeface="Segoe UI Light" panose="020B0502040204020203"/>
                <a:ea typeface="微软雅黑" panose="020B0503020204020204" charset="-122"/>
                <a:cs typeface="Segoe UI Light" panose="020B0502040204020203"/>
              </a:rPr>
              <a:t>标注</a:t>
            </a:r>
            <a:endParaRPr lang="zh-CN" altLang="en-US" sz="1865" dirty="0">
              <a:solidFill>
                <a:srgbClr val="FFFFFF"/>
              </a:solidFill>
              <a:latin typeface="Segoe UI Light" panose="020B0502040204020203"/>
              <a:ea typeface="微软雅黑" panose="020B0503020204020204" charset="-122"/>
              <a:cs typeface="Segoe UI Light" panose="020B0502040204020203"/>
            </a:endParaRPr>
          </a:p>
        </p:txBody>
      </p:sp>
      <p:sp>
        <p:nvSpPr>
          <p:cNvPr id="8" name="矩形 7"/>
          <p:cNvSpPr/>
          <p:nvPr userDrawn="1"/>
        </p:nvSpPr>
        <p:spPr>
          <a:xfrm>
            <a:off x="2857674" y="841948"/>
            <a:ext cx="1402001" cy="3292440"/>
          </a:xfrm>
          <a:prstGeom prst="rect">
            <a:avLst/>
          </a:prstGeom>
        </p:spPr>
        <p:txBody>
          <a:bodyPr wrap="square">
            <a:spAutoFit/>
          </a:bodyPr>
          <a:lstStyle/>
          <a:p>
            <a:pPr defTabSz="608965">
              <a:lnSpc>
                <a:spcPct val="130000"/>
              </a:lnSpc>
            </a:pPr>
            <a:r>
              <a:rPr lang="zh-CN" altLang="en-US" sz="1335" dirty="0" smtClean="0">
                <a:solidFill>
                  <a:srgbClr val="FFFFFF"/>
                </a:solidFill>
                <a:latin typeface="Segoe UI Light" panose="020B0502040204020203"/>
                <a:ea typeface="微软雅黑" panose="020B0503020204020204" charset="-122"/>
                <a:cs typeface="Segoe UI Light" panose="020B0502040204020203"/>
              </a:rPr>
              <a:t>字体使用 </a:t>
            </a: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zh-CN" altLang="en-US" sz="1335" dirty="0" smtClean="0">
                <a:solidFill>
                  <a:srgbClr val="FFFFFF"/>
                </a:solidFill>
                <a:latin typeface="Segoe UI Light" panose="020B0502040204020203"/>
                <a:ea typeface="微软雅黑" panose="020B0503020204020204" charset="-122"/>
                <a:cs typeface="Segoe UI Light" panose="020B0502040204020203"/>
              </a:rPr>
              <a:t>行距</a:t>
            </a: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zh-CN" altLang="en-US" sz="1335" dirty="0" smtClean="0">
                <a:solidFill>
                  <a:srgbClr val="FFFFFF"/>
                </a:solidFill>
                <a:latin typeface="Segoe UI Light" panose="020B0502040204020203"/>
                <a:ea typeface="微软雅黑" panose="020B0503020204020204" charset="-122"/>
                <a:cs typeface="Segoe UI Light" panose="020B0502040204020203"/>
              </a:rPr>
              <a:t>背景图片出处</a:t>
            </a:r>
            <a:endParaRPr lang="zh-CN" altLang="en-US"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zh-CN" altLang="en-US" sz="1335"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zh-CN" altLang="en-US"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zh-CN" altLang="en-US" sz="1335" dirty="0" smtClean="0">
                <a:solidFill>
                  <a:srgbClr val="FFFFFF"/>
                </a:solidFill>
                <a:latin typeface="Segoe UI Light" panose="020B0502040204020203"/>
                <a:ea typeface="微软雅黑" panose="020B0503020204020204" charset="-122"/>
                <a:cs typeface="Segoe UI Light" panose="020B0502040204020203"/>
              </a:rPr>
              <a:t>声明</a:t>
            </a: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p:txBody>
      </p:sp>
      <p:sp>
        <p:nvSpPr>
          <p:cNvPr id="9" name="矩形 8"/>
          <p:cNvSpPr/>
          <p:nvPr userDrawn="1"/>
        </p:nvSpPr>
        <p:spPr>
          <a:xfrm>
            <a:off x="4395052" y="841948"/>
            <a:ext cx="3727457" cy="3825791"/>
          </a:xfrm>
          <a:prstGeom prst="rect">
            <a:avLst/>
          </a:prstGeom>
        </p:spPr>
        <p:txBody>
          <a:bodyPr wrap="square">
            <a:spAutoFit/>
          </a:bodyPr>
          <a:lstStyle/>
          <a:p>
            <a:pPr defTabSz="608965">
              <a:lnSpc>
                <a:spcPct val="130000"/>
              </a:lnSpc>
            </a:pPr>
            <a:r>
              <a:rPr lang="zh-CN" altLang="en-US" sz="1335" dirty="0" smtClean="0">
                <a:solidFill>
                  <a:srgbClr val="FFFFFF"/>
                </a:solidFill>
                <a:latin typeface="Segoe UI Light" panose="020B0502040204020203"/>
                <a:ea typeface="微软雅黑" panose="020B0503020204020204" charset="-122"/>
                <a:cs typeface="Segoe UI Light" panose="020B0502040204020203"/>
              </a:rPr>
              <a:t>英文 </a:t>
            </a:r>
            <a:r>
              <a:rPr lang="en-US" altLang="zh-CN" sz="1335" smtClean="0">
                <a:solidFill>
                  <a:srgbClr val="FFFFFF"/>
                </a:solidFill>
                <a:latin typeface="Segoe UI Light" panose="020B0502040204020203"/>
                <a:ea typeface="微软雅黑" panose="020B0503020204020204" charset="-122"/>
                <a:cs typeface="Segoe UI Light" panose="020B0502040204020203"/>
              </a:rPr>
              <a:t>Century Gothic</a:t>
            </a: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zh-CN" altLang="en-US" sz="1335" dirty="0" smtClean="0">
                <a:solidFill>
                  <a:srgbClr val="FFFFFF"/>
                </a:solidFill>
                <a:latin typeface="Segoe UI Light" panose="020B0502040204020203"/>
                <a:ea typeface="微软雅黑" panose="020B0503020204020204" charset="-122"/>
                <a:cs typeface="Segoe UI Light" panose="020B0502040204020203"/>
              </a:rPr>
              <a:t>中文 微软雅黑</a:t>
            </a: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zh-CN" altLang="en-US" sz="1335" dirty="0" smtClean="0">
                <a:solidFill>
                  <a:srgbClr val="FFFFFF"/>
                </a:solidFill>
                <a:latin typeface="Segoe UI Light" panose="020B0502040204020203"/>
                <a:ea typeface="微软雅黑" panose="020B0503020204020204" charset="-122"/>
                <a:cs typeface="Segoe UI Light" panose="020B0502040204020203"/>
              </a:rPr>
              <a:t>正文 </a:t>
            </a:r>
            <a:r>
              <a:rPr lang="en-US" altLang="zh-CN" sz="1335" dirty="0" smtClean="0">
                <a:solidFill>
                  <a:srgbClr val="FFFFFF"/>
                </a:solidFill>
                <a:latin typeface="Segoe UI Light" panose="020B0502040204020203"/>
                <a:ea typeface="微软雅黑" panose="020B0503020204020204" charset="-122"/>
                <a:cs typeface="Segoe UI Light" panose="020B0502040204020203"/>
              </a:rPr>
              <a:t>1.3</a:t>
            </a: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en-US" altLang="zh-CN" sz="1335" dirty="0" err="1" smtClean="0">
                <a:solidFill>
                  <a:srgbClr val="FFFFFF"/>
                </a:solidFill>
                <a:latin typeface="Segoe UI Light" panose="020B0502040204020203"/>
                <a:ea typeface="微软雅黑" panose="020B0503020204020204" charset="-122"/>
                <a:cs typeface="Segoe UI Light" panose="020B0502040204020203"/>
              </a:rPr>
              <a:t>cn.bing.com</a:t>
            </a:r>
            <a:endParaRPr lang="zh-CN" altLang="en-US"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zh-CN" altLang="en-US" sz="1335"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zh-CN" altLang="en-US"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zh-CN" altLang="en-US" sz="1335" dirty="0">
                <a:solidFill>
                  <a:prstClr val="white"/>
                </a:solidFill>
                <a:latin typeface="Century Gothic" panose="020B0502020202020204"/>
                <a:ea typeface="微软雅黑" panose="020B0503020204020204" charset="-122"/>
              </a:rPr>
              <a:t>互联网是一个开放共享的平台</a:t>
            </a:r>
            <a:endParaRPr lang="zh-CN" altLang="en-US" sz="1335" dirty="0">
              <a:solidFill>
                <a:prstClr val="white"/>
              </a:solidFill>
              <a:latin typeface="Century Gothic" panose="020B0502020202020204"/>
              <a:ea typeface="微软雅黑" panose="020B0503020204020204" charset="-122"/>
            </a:endParaRPr>
          </a:p>
          <a:p>
            <a:pPr defTabSz="608965">
              <a:lnSpc>
                <a:spcPct val="130000"/>
              </a:lnSpc>
            </a:pPr>
            <a:r>
              <a:rPr kumimoji="1" lang="en-US" altLang="zh-CN" sz="1335" dirty="0">
                <a:solidFill>
                  <a:prstClr val="white"/>
                </a:solidFill>
                <a:latin typeface="Segoe UI Light" panose="020B0502040204020203"/>
                <a:ea typeface="微软雅黑" panose="020B0503020204020204" charset="-122"/>
                <a:cs typeface="Segoe UI Light" panose="020B0502040204020203"/>
              </a:rPr>
              <a:t>OfficePLUS</a:t>
            </a:r>
            <a:r>
              <a:rPr lang="zh-CN" altLang="en-US" sz="1335" dirty="0" smtClean="0">
                <a:solidFill>
                  <a:prstClr val="white"/>
                </a:solidFill>
                <a:latin typeface="Century Gothic" panose="020B0502020202020204"/>
                <a:ea typeface="微软雅黑" panose="020B0503020204020204" charset="-122"/>
              </a:rPr>
              <a:t> 部分</a:t>
            </a:r>
            <a:r>
              <a:rPr lang="zh-CN" altLang="en-US" sz="1335" dirty="0">
                <a:solidFill>
                  <a:prstClr val="white"/>
                </a:solidFill>
                <a:latin typeface="Century Gothic" panose="020B0502020202020204"/>
                <a:ea typeface="微软雅黑" panose="020B0503020204020204" charset="-122"/>
              </a:rPr>
              <a:t>设计灵感与元素来源于网络</a:t>
            </a:r>
            <a:endParaRPr lang="zh-CN" altLang="en-US" sz="1335" dirty="0">
              <a:solidFill>
                <a:prstClr val="white"/>
              </a:solidFill>
              <a:latin typeface="Century Gothic" panose="020B0502020202020204"/>
              <a:ea typeface="微软雅黑" panose="020B0503020204020204" charset="-122"/>
            </a:endParaRPr>
          </a:p>
          <a:p>
            <a:pPr defTabSz="608965">
              <a:lnSpc>
                <a:spcPct val="130000"/>
              </a:lnSpc>
            </a:pPr>
            <a:r>
              <a:rPr lang="zh-CN" altLang="en-US" sz="1335" dirty="0">
                <a:solidFill>
                  <a:prstClr val="white"/>
                </a:solidFill>
                <a:latin typeface="Century Gothic" panose="020B0502020202020204"/>
                <a:ea typeface="微软雅黑" panose="020B0503020204020204" charset="-122"/>
              </a:rPr>
              <a:t>如有建议请</a:t>
            </a:r>
            <a:r>
              <a:rPr lang="zh-CN" altLang="en-US" sz="1335" dirty="0" smtClean="0">
                <a:solidFill>
                  <a:prstClr val="white"/>
                </a:solidFill>
                <a:latin typeface="Century Gothic" panose="020B0502020202020204"/>
                <a:ea typeface="微软雅黑" panose="020B0503020204020204" charset="-122"/>
              </a:rPr>
              <a:t>联系 </a:t>
            </a:r>
            <a:r>
              <a:rPr lang="zh-CN" altLang="en-US" sz="1335" dirty="0" smtClean="0">
                <a:solidFill>
                  <a:prstClr val="white"/>
                </a:solidFill>
                <a:latin typeface="Segoe UI Light" panose="020B0502040204020203" charset="0"/>
                <a:ea typeface="Segoe UI Light" panose="020B0502040204020203" charset="0"/>
                <a:cs typeface="Segoe UI Light" panose="020B0502040204020203" charset="0"/>
              </a:rPr>
              <a:t>officeplus@microsoft.com</a:t>
            </a: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p:txBody>
      </p:sp>
      <p:sp>
        <p:nvSpPr>
          <p:cNvPr id="10" name="矩形 9"/>
          <p:cNvSpPr/>
          <p:nvPr userDrawn="1"/>
        </p:nvSpPr>
        <p:spPr>
          <a:xfrm>
            <a:off x="440603" y="182445"/>
            <a:ext cx="816249" cy="256545"/>
          </a:xfrm>
          <a:prstGeom prst="rect">
            <a:avLst/>
          </a:prstGeom>
        </p:spPr>
        <p:txBody>
          <a:bodyPr wrap="none">
            <a:spAutoFit/>
          </a:bodyPr>
          <a:lstStyle/>
          <a:p>
            <a:pPr defTabSz="608965"/>
            <a:r>
              <a:rPr kumimoji="1" lang="en-US" altLang="zh-CN" sz="1065" dirty="0" smtClean="0">
                <a:solidFill>
                  <a:prstClr val="white"/>
                </a:solidFill>
                <a:latin typeface="Segoe UI Light" panose="020B0502040204020203"/>
                <a:ea typeface="微软雅黑" panose="020B0503020204020204" charset="-122"/>
                <a:cs typeface="Segoe UI Light" panose="020B0502040204020203"/>
              </a:rPr>
              <a:t>OfficePLUS</a:t>
            </a:r>
            <a:endParaRPr lang="zh-CN" altLang="en-US" sz="1065" dirty="0">
              <a:solidFill>
                <a:prstClr val="white"/>
              </a:solidFill>
              <a:latin typeface="Segoe UI Light" panose="020B0502040204020203"/>
              <a:ea typeface="微软雅黑" panose="020B0503020204020204" charset="-122"/>
              <a:cs typeface="Segoe UI Light" panose="020B0502040204020203"/>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algn="ctr" defTabSz="608965"/>
            <a:r>
              <a:rPr kumimoji="1" lang="zh-CN" altLang="en-US" sz="1335" dirty="0" smtClean="0">
                <a:solidFill>
                  <a:srgbClr val="000000"/>
                </a:solidFill>
                <a:latin typeface="Century Gothic" panose="020B0502020202020204"/>
                <a:ea typeface="微软雅黑" panose="020B0503020204020204" charset="-122"/>
              </a:rPr>
              <a:t>点击</a:t>
            </a:r>
            <a:r>
              <a:rPr kumimoji="1" lang="en-US" altLang="zh-CN" sz="1335" dirty="0" smtClean="0">
                <a:solidFill>
                  <a:srgbClr val="000000"/>
                </a:solidFill>
                <a:latin typeface="Segoe UI Light" panose="020B0502040204020203" charset="0"/>
                <a:ea typeface="Segoe UI Light" panose="020B0502040204020203" charset="0"/>
                <a:cs typeface="Segoe UI Light" panose="020B0502040204020203" charset="0"/>
              </a:rPr>
              <a:t>Logo</a:t>
            </a:r>
            <a:r>
              <a:rPr kumimoji="1" lang="zh-CN" altLang="en-US" sz="1335" dirty="0" smtClean="0">
                <a:solidFill>
                  <a:srgbClr val="000000"/>
                </a:solidFill>
                <a:latin typeface="Century Gothic" panose="020B0502020202020204"/>
                <a:ea typeface="微软雅黑" panose="020B0503020204020204" charset="-122"/>
              </a:rPr>
              <a:t>获取更多优质模板（放映模式）</a:t>
            </a:r>
            <a:endParaRPr kumimoji="1" lang="zh-CN" altLang="en-US" sz="1335" dirty="0">
              <a:solidFill>
                <a:srgbClr val="000000"/>
              </a:solidFill>
              <a:latin typeface="Century Gothic" panose="020B0502020202020204"/>
              <a:ea typeface="微软雅黑" panose="020B0503020204020204" charset="-122"/>
            </a:endParaRP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Section Header">
    <p:bg>
      <p:bgPr>
        <a:solidFill>
          <a:srgbClr val="F9F5EE"/>
        </a:solidFill>
        <a:effectLst/>
      </p:bgPr>
    </p:bg>
    <p:spTree>
      <p:nvGrpSpPr>
        <p:cNvPr id="1" name=""/>
        <p:cNvGrpSpPr/>
        <p:nvPr/>
      </p:nvGrpSpPr>
      <p:grpSpPr>
        <a:xfrm>
          <a:off x="0" y="0"/>
          <a:ext cx="0" cy="0"/>
          <a:chOff x="0" y="0"/>
          <a:chExt cx="0" cy="0"/>
        </a:xfrm>
      </p:grpSpPr>
      <p:sp>
        <p:nvSpPr>
          <p:cNvPr id="2" name="矩形 1"/>
          <p:cNvSpPr/>
          <p:nvPr userDrawn="1"/>
        </p:nvSpPr>
        <p:spPr>
          <a:xfrm>
            <a:off x="6535053" y="0"/>
            <a:ext cx="5656948" cy="6858000"/>
          </a:xfrm>
          <a:prstGeom prst="rect">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endParaRPr kumimoji="1" lang="zh-CN" altLang="en-US" sz="16000" b="1" dirty="0">
              <a:solidFill>
                <a:srgbClr val="FFFFFF"/>
              </a:solidFill>
              <a:latin typeface="Century Gothic" panose="020B0502020202020204"/>
              <a:ea typeface="微软雅黑" panose="020B0503020204020204" charset="-122"/>
            </a:endParaRPr>
          </a:p>
        </p:txBody>
      </p:sp>
      <p:sp>
        <p:nvSpPr>
          <p:cNvPr id="3" name="矩形 2"/>
          <p:cNvSpPr/>
          <p:nvPr userDrawn="1"/>
        </p:nvSpPr>
        <p:spPr>
          <a:xfrm>
            <a:off x="6535053" y="741784"/>
            <a:ext cx="5656948" cy="895739"/>
          </a:xfrm>
          <a:prstGeom prst="rect">
            <a:avLst/>
          </a:prstGeom>
          <a:solidFill>
            <a:srgbClr val="22272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 name="文本占位符 2"/>
          <p:cNvSpPr>
            <a:spLocks noGrp="1"/>
          </p:cNvSpPr>
          <p:nvPr>
            <p:ph type="body" sz="quarter" idx="14" hasCustomPrompt="1"/>
          </p:nvPr>
        </p:nvSpPr>
        <p:spPr>
          <a:xfrm>
            <a:off x="6535053" y="773869"/>
            <a:ext cx="5656948" cy="734090"/>
          </a:xfrm>
          <a:prstGeom prst="rect">
            <a:avLst/>
          </a:prstGeom>
        </p:spPr>
        <p:txBody>
          <a:bodyPr anchor="ctr"/>
          <a:lstStyle>
            <a:lvl1pPr marL="0" indent="0" algn="ctr">
              <a:lnSpc>
                <a:spcPct val="130000"/>
              </a:lnSpc>
              <a:buNone/>
              <a:defRPr sz="4400" b="1">
                <a:solidFill>
                  <a:schemeClr val="accent3"/>
                </a:solidFill>
                <a:latin typeface="微软雅黑" panose="020B0503020204020204" charset="-122"/>
                <a:ea typeface="微软雅黑" panose="020B0503020204020204" charset="-122"/>
                <a:cs typeface="微软雅黑" panose="020B0503020204020204" charset="-122"/>
              </a:defRPr>
            </a:lvl1pPr>
            <a:lvl2pPr marL="457200" indent="0">
              <a:buNone/>
              <a:defRPr/>
            </a:lvl2pPr>
          </a:lstStyle>
          <a:p>
            <a:pPr lvl="0"/>
            <a:r>
              <a:rPr kumimoji="1" lang="zh-CN" altLang="en-US" smtClean="0"/>
              <a:t>点击输入标题</a:t>
            </a:r>
            <a:endParaRPr kumimoji="1"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F9F5EE"/>
        </a:solidFill>
        <a:effectLst/>
      </p:bgPr>
    </p:bg>
    <p:spTree>
      <p:nvGrpSpPr>
        <p:cNvPr id="1" name=""/>
        <p:cNvGrpSpPr/>
        <p:nvPr/>
      </p:nvGrpSpPr>
      <p:grpSpPr>
        <a:xfrm>
          <a:off x="0" y="0"/>
          <a:ext cx="0" cy="0"/>
          <a:chOff x="0" y="0"/>
          <a:chExt cx="0" cy="0"/>
        </a:xfrm>
      </p:grpSpPr>
      <p:sp>
        <p:nvSpPr>
          <p:cNvPr id="4" name="矩形 3"/>
          <p:cNvSpPr/>
          <p:nvPr userDrawn="1"/>
        </p:nvSpPr>
        <p:spPr>
          <a:xfrm>
            <a:off x="4533824" y="3068146"/>
            <a:ext cx="6186329" cy="1181324"/>
          </a:xfrm>
          <a:prstGeom prst="rect">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FFFFFF"/>
              </a:solidFill>
              <a:latin typeface="Century Gothic" panose="020B0502020202020204"/>
              <a:ea typeface="微软雅黑" panose="020B0503020204020204" charset="-122"/>
            </a:endParaRPr>
          </a:p>
        </p:txBody>
      </p:sp>
      <p:sp>
        <p:nvSpPr>
          <p:cNvPr id="8" name="椭圆 7"/>
          <p:cNvSpPr/>
          <p:nvPr userDrawn="1"/>
        </p:nvSpPr>
        <p:spPr>
          <a:xfrm>
            <a:off x="-3772842" y="1085120"/>
            <a:ext cx="557913" cy="557913"/>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3" name="文本占位符 2"/>
          <p:cNvSpPr>
            <a:spLocks noGrp="1"/>
          </p:cNvSpPr>
          <p:nvPr>
            <p:ph type="body" sz="quarter" idx="13" hasCustomPrompt="1"/>
          </p:nvPr>
        </p:nvSpPr>
        <p:spPr>
          <a:xfrm>
            <a:off x="4533823" y="888151"/>
            <a:ext cx="2347038" cy="678071"/>
          </a:xfrm>
          <a:prstGeom prst="rect">
            <a:avLst/>
          </a:prstGeom>
        </p:spPr>
        <p:txBody>
          <a:bodyPr anchor="ctr"/>
          <a:lstStyle>
            <a:lvl1pPr marL="0" indent="0">
              <a:lnSpc>
                <a:spcPct val="130000"/>
              </a:lnSpc>
              <a:buNone/>
              <a:defRPr>
                <a:solidFill>
                  <a:schemeClr val="tx2"/>
                </a:solidFill>
              </a:defRPr>
            </a:lvl1pPr>
            <a:lvl2pPr marL="457200" indent="0">
              <a:buNone/>
              <a:defRPr/>
            </a:lvl2pPr>
          </a:lstStyle>
          <a:p>
            <a:pPr lvl="0"/>
            <a:r>
              <a:rPr kumimoji="1" lang="en-US" altLang="zh-CN" smtClean="0"/>
              <a:t>PART</a:t>
            </a:r>
            <a:endParaRPr kumimoji="1" lang="zh-CN" altLang="en-US" dirty="0"/>
          </a:p>
        </p:txBody>
      </p:sp>
      <p:sp>
        <p:nvSpPr>
          <p:cNvPr id="39" name="文本占位符 2"/>
          <p:cNvSpPr>
            <a:spLocks noGrp="1"/>
          </p:cNvSpPr>
          <p:nvPr>
            <p:ph type="body" sz="quarter" idx="14" hasCustomPrompt="1"/>
          </p:nvPr>
        </p:nvSpPr>
        <p:spPr>
          <a:xfrm>
            <a:off x="4533821" y="1759971"/>
            <a:ext cx="6186332" cy="1095463"/>
          </a:xfrm>
          <a:prstGeom prst="rect">
            <a:avLst/>
          </a:prstGeom>
        </p:spPr>
        <p:txBody>
          <a:bodyPr anchor="ctr"/>
          <a:lstStyle>
            <a:lvl1pPr marL="0" indent="0">
              <a:lnSpc>
                <a:spcPct val="130000"/>
              </a:lnSpc>
              <a:buNone/>
              <a:defRPr sz="7200" b="1">
                <a:solidFill>
                  <a:schemeClr val="tx2"/>
                </a:solidFill>
                <a:latin typeface="微软雅黑" panose="020B0503020204020204" charset="-122"/>
                <a:ea typeface="微软雅黑" panose="020B0503020204020204" charset="-122"/>
                <a:cs typeface="微软雅黑" panose="020B0503020204020204" charset="-122"/>
              </a:defRPr>
            </a:lvl1pPr>
            <a:lvl2pPr marL="457200" indent="0">
              <a:buNone/>
              <a:defRPr/>
            </a:lvl2pPr>
          </a:lstStyle>
          <a:p>
            <a:pPr lvl="0"/>
            <a:r>
              <a:rPr kumimoji="1" lang="zh-CN" altLang="en-US" smtClean="0"/>
              <a:t>点击输入标题</a:t>
            </a:r>
            <a:endParaRPr kumimoji="1" lang="zh-CN" altLang="en-US" dirty="0"/>
          </a:p>
        </p:txBody>
      </p:sp>
      <p:sp>
        <p:nvSpPr>
          <p:cNvPr id="40" name="文本占位符 2"/>
          <p:cNvSpPr>
            <a:spLocks noGrp="1"/>
          </p:cNvSpPr>
          <p:nvPr>
            <p:ph type="body" sz="quarter" idx="15" hasCustomPrompt="1"/>
          </p:nvPr>
        </p:nvSpPr>
        <p:spPr>
          <a:xfrm>
            <a:off x="4628336" y="3142600"/>
            <a:ext cx="5954942" cy="1032415"/>
          </a:xfrm>
          <a:prstGeom prst="rect">
            <a:avLst/>
          </a:prstGeom>
        </p:spPr>
        <p:txBody>
          <a:bodyPr anchor="t"/>
          <a:lstStyle>
            <a:lvl1pPr marL="0" indent="0">
              <a:lnSpc>
                <a:spcPct val="130000"/>
              </a:lnSpc>
              <a:buNone/>
              <a:defRPr sz="1400">
                <a:solidFill>
                  <a:schemeClr val="accent3"/>
                </a:solidFill>
                <a:latin typeface="微软雅黑" panose="020B0503020204020204" charset="-122"/>
                <a:ea typeface="微软雅黑" panose="020B0503020204020204" charset="-122"/>
                <a:cs typeface="微软雅黑" panose="020B0503020204020204" charset="-122"/>
              </a:defRPr>
            </a:lvl1pPr>
            <a:lvl2pPr marL="457200" indent="0">
              <a:buNone/>
              <a:defRPr/>
            </a:lvl2pPr>
          </a:lstStyle>
          <a:p>
            <a:pPr lvl="0"/>
            <a:r>
              <a:rPr kumimoji="1" lang="zh-CN" altLang="en-US" smtClean="0"/>
              <a:t>点击添加文本</a:t>
            </a:r>
            <a:endParaRPr kumimoji="1"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rgbClr val="F9F5EE"/>
        </a:solidFill>
        <a:effectLst/>
      </p:bgPr>
    </p:bg>
    <p:spTree>
      <p:nvGrpSpPr>
        <p:cNvPr id="1" name=""/>
        <p:cNvGrpSpPr/>
        <p:nvPr/>
      </p:nvGrpSpPr>
      <p:grpSpPr>
        <a:xfrm>
          <a:off x="0" y="0"/>
          <a:ext cx="0" cy="0"/>
          <a:chOff x="0" y="0"/>
          <a:chExt cx="0" cy="0"/>
        </a:xfrm>
      </p:grpSpPr>
      <p:sp>
        <p:nvSpPr>
          <p:cNvPr id="36" name="矩形 35"/>
          <p:cNvSpPr/>
          <p:nvPr userDrawn="1"/>
        </p:nvSpPr>
        <p:spPr>
          <a:xfrm>
            <a:off x="4049791" y="1"/>
            <a:ext cx="4092419" cy="693737"/>
          </a:xfrm>
          <a:prstGeom prst="rect">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latin typeface="微软雅黑" panose="020B0503020204020204" charset="-122"/>
              <a:ea typeface="微软雅黑" panose="020B0503020204020204" charset="-122"/>
              <a:cs typeface="微软雅黑" panose="020B0503020204020204" charset="-122"/>
            </a:endParaRPr>
          </a:p>
        </p:txBody>
      </p:sp>
      <p:sp>
        <p:nvSpPr>
          <p:cNvPr id="4" name="文本占位符 2"/>
          <p:cNvSpPr>
            <a:spLocks noGrp="1"/>
          </p:cNvSpPr>
          <p:nvPr>
            <p:ph type="body" sz="quarter" idx="14" hasCustomPrompt="1"/>
          </p:nvPr>
        </p:nvSpPr>
        <p:spPr>
          <a:xfrm>
            <a:off x="4049791" y="1"/>
            <a:ext cx="4092419" cy="693737"/>
          </a:xfrm>
          <a:prstGeom prst="rect">
            <a:avLst/>
          </a:prstGeom>
        </p:spPr>
        <p:txBody>
          <a:bodyPr anchor="ctr"/>
          <a:lstStyle>
            <a:lvl1pPr marL="0" indent="0" algn="ctr">
              <a:lnSpc>
                <a:spcPct val="130000"/>
              </a:lnSpc>
              <a:buNone/>
              <a:defRPr sz="3200" b="1">
                <a:solidFill>
                  <a:schemeClr val="accent3"/>
                </a:solidFill>
                <a:latin typeface="微软雅黑" panose="020B0503020204020204" charset="-122"/>
                <a:ea typeface="微软雅黑" panose="020B0503020204020204" charset="-122"/>
                <a:cs typeface="微软雅黑" panose="020B0503020204020204" charset="-122"/>
              </a:defRPr>
            </a:lvl1pPr>
            <a:lvl2pPr marL="457200" indent="0">
              <a:buNone/>
              <a:defRPr/>
            </a:lvl2pPr>
          </a:lstStyle>
          <a:p>
            <a:pPr lvl="0"/>
            <a:r>
              <a:rPr kumimoji="1" lang="zh-CN" altLang="en-US" smtClean="0"/>
              <a:t>点击输入标题</a:t>
            </a:r>
            <a:endParaRPr kumimoji="1"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mparison">
    <p:bg>
      <p:bgPr>
        <a:solidFill>
          <a:srgbClr val="FB5F63"/>
        </a:solidFill>
        <a:effectLst/>
      </p:bgPr>
    </p:bg>
    <p:spTree>
      <p:nvGrpSpPr>
        <p:cNvPr id="1" name=""/>
        <p:cNvGrpSpPr/>
        <p:nvPr/>
      </p:nvGrpSpPr>
      <p:grpSpPr>
        <a:xfrm>
          <a:off x="0" y="0"/>
          <a:ext cx="0" cy="0"/>
          <a:chOff x="0" y="0"/>
          <a:chExt cx="0" cy="0"/>
        </a:xfrm>
      </p:grpSpPr>
      <p:sp>
        <p:nvSpPr>
          <p:cNvPr id="2" name="矩形 1"/>
          <p:cNvSpPr/>
          <p:nvPr userDrawn="1"/>
        </p:nvSpPr>
        <p:spPr>
          <a:xfrm>
            <a:off x="0" y="2701214"/>
            <a:ext cx="12192000" cy="4156789"/>
          </a:xfrm>
          <a:prstGeom prst="rect">
            <a:avLst/>
          </a:prstGeom>
          <a:solidFill>
            <a:srgbClr val="F9F5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865" b="1" dirty="0">
              <a:solidFill>
                <a:srgbClr val="F9F5EE"/>
              </a:solidFill>
              <a:latin typeface="Century Gothic" panose="020B0502020202020204"/>
              <a:ea typeface="微软雅黑" panose="020B0503020204020204" charset="-122"/>
            </a:endParaRPr>
          </a:p>
        </p:txBody>
      </p:sp>
      <p:sp>
        <p:nvSpPr>
          <p:cNvPr id="3" name="矩形 2"/>
          <p:cNvSpPr/>
          <p:nvPr userDrawn="1"/>
        </p:nvSpPr>
        <p:spPr>
          <a:xfrm>
            <a:off x="4049791" y="1"/>
            <a:ext cx="4092419" cy="693737"/>
          </a:xfrm>
          <a:prstGeom prst="rect">
            <a:avLst/>
          </a:prstGeom>
          <a:solidFill>
            <a:srgbClr val="F9F5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22272C"/>
              </a:solidFill>
            </a:endParaRPr>
          </a:p>
        </p:txBody>
      </p:sp>
      <p:sp>
        <p:nvSpPr>
          <p:cNvPr id="5" name="文本占位符 2"/>
          <p:cNvSpPr>
            <a:spLocks noGrp="1"/>
          </p:cNvSpPr>
          <p:nvPr>
            <p:ph type="body" sz="quarter" idx="14" hasCustomPrompt="1"/>
          </p:nvPr>
        </p:nvSpPr>
        <p:spPr>
          <a:xfrm>
            <a:off x="4049791" y="1"/>
            <a:ext cx="4092419" cy="693737"/>
          </a:xfrm>
          <a:prstGeom prst="rect">
            <a:avLst/>
          </a:prstGeom>
        </p:spPr>
        <p:txBody>
          <a:bodyPr anchor="ctr"/>
          <a:lstStyle>
            <a:lvl1pPr marL="0" indent="0" algn="ctr">
              <a:lnSpc>
                <a:spcPct val="130000"/>
              </a:lnSpc>
              <a:buNone/>
              <a:defRPr sz="3200" b="1">
                <a:solidFill>
                  <a:schemeClr val="tx2"/>
                </a:solidFill>
                <a:latin typeface="微软雅黑" panose="020B0503020204020204" charset="-122"/>
                <a:ea typeface="微软雅黑" panose="020B0503020204020204" charset="-122"/>
                <a:cs typeface="微软雅黑" panose="020B0503020204020204" charset="-122"/>
              </a:defRPr>
            </a:lvl1pPr>
            <a:lvl2pPr marL="457200" indent="0">
              <a:buNone/>
              <a:defRPr/>
            </a:lvl2pPr>
          </a:lstStyle>
          <a:p>
            <a:pPr lvl="0"/>
            <a:r>
              <a:rPr kumimoji="1" lang="zh-CN" altLang="en-US" smtClean="0"/>
              <a:t>点击输入标题</a:t>
            </a:r>
            <a:endParaRPr kumimoji="1"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wo Content">
    <p:bg>
      <p:bgPr>
        <a:solidFill>
          <a:schemeClr val="accent1"/>
        </a:solidFill>
        <a:effectLst/>
      </p:bgPr>
    </p:bg>
    <p:spTree>
      <p:nvGrpSpPr>
        <p:cNvPr id="1" name=""/>
        <p:cNvGrpSpPr/>
        <p:nvPr/>
      </p:nvGrpSpPr>
      <p:grpSpPr>
        <a:xfrm>
          <a:off x="0" y="0"/>
          <a:ext cx="0" cy="0"/>
          <a:chOff x="0" y="0"/>
          <a:chExt cx="0" cy="0"/>
        </a:xfrm>
      </p:grpSpPr>
      <p:sp>
        <p:nvSpPr>
          <p:cNvPr id="2" name="矩形 1"/>
          <p:cNvSpPr/>
          <p:nvPr userDrawn="1"/>
        </p:nvSpPr>
        <p:spPr>
          <a:xfrm>
            <a:off x="4049791" y="1"/>
            <a:ext cx="4092419" cy="693737"/>
          </a:xfrm>
          <a:prstGeom prst="rect">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p>
        </p:txBody>
      </p:sp>
      <p:sp>
        <p:nvSpPr>
          <p:cNvPr id="3" name="矩形 2"/>
          <p:cNvSpPr/>
          <p:nvPr userDrawn="1"/>
        </p:nvSpPr>
        <p:spPr>
          <a:xfrm>
            <a:off x="4049791" y="693739"/>
            <a:ext cx="4092419" cy="141099"/>
          </a:xfrm>
          <a:prstGeom prst="rect">
            <a:avLst/>
          </a:prstGeom>
          <a:solidFill>
            <a:srgbClr val="F9F5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p>
        </p:txBody>
      </p:sp>
      <p:sp>
        <p:nvSpPr>
          <p:cNvPr id="4" name="文本占位符 2"/>
          <p:cNvSpPr>
            <a:spLocks noGrp="1"/>
          </p:cNvSpPr>
          <p:nvPr>
            <p:ph type="body" sz="quarter" idx="14" hasCustomPrompt="1"/>
          </p:nvPr>
        </p:nvSpPr>
        <p:spPr>
          <a:xfrm>
            <a:off x="4049791" y="1"/>
            <a:ext cx="4092419" cy="693737"/>
          </a:xfrm>
          <a:prstGeom prst="rect">
            <a:avLst/>
          </a:prstGeom>
        </p:spPr>
        <p:txBody>
          <a:bodyPr anchor="ctr"/>
          <a:lstStyle>
            <a:lvl1pPr marL="0" indent="0" algn="ctr">
              <a:lnSpc>
                <a:spcPct val="130000"/>
              </a:lnSpc>
              <a:buNone/>
              <a:defRPr sz="3200" b="1">
                <a:solidFill>
                  <a:schemeClr val="accent3"/>
                </a:solidFill>
                <a:latin typeface="微软雅黑" panose="020B0503020204020204" charset="-122"/>
                <a:ea typeface="微软雅黑" panose="020B0503020204020204" charset="-122"/>
                <a:cs typeface="微软雅黑" panose="020B0503020204020204" charset="-122"/>
              </a:defRPr>
            </a:lvl1pPr>
            <a:lvl2pPr marL="457200" indent="0">
              <a:buNone/>
              <a:defRPr/>
            </a:lvl2pPr>
          </a:lstStyle>
          <a:p>
            <a:pPr lvl="0"/>
            <a:r>
              <a:rPr kumimoji="1" lang="zh-CN" altLang="en-US" smtClean="0"/>
              <a:t>点击输入标题</a:t>
            </a:r>
            <a:endParaRPr kumimoji="1"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mparison">
    <p:bg>
      <p:bgPr>
        <a:solidFill>
          <a:srgbClr val="FB5F63"/>
        </a:solidFill>
        <a:effectLst/>
      </p:bgPr>
    </p:bg>
    <p:spTree>
      <p:nvGrpSpPr>
        <p:cNvPr id="1" name=""/>
        <p:cNvGrpSpPr/>
        <p:nvPr/>
      </p:nvGrpSpPr>
      <p:grpSpPr>
        <a:xfrm>
          <a:off x="0" y="0"/>
          <a:ext cx="0" cy="0"/>
          <a:chOff x="0" y="0"/>
          <a:chExt cx="0" cy="0"/>
        </a:xfrm>
      </p:grpSpPr>
      <p:sp>
        <p:nvSpPr>
          <p:cNvPr id="2" name="文本占位符 2"/>
          <p:cNvSpPr>
            <a:spLocks noGrp="1"/>
          </p:cNvSpPr>
          <p:nvPr>
            <p:ph type="body" sz="quarter" idx="14" hasCustomPrompt="1"/>
          </p:nvPr>
        </p:nvSpPr>
        <p:spPr>
          <a:xfrm>
            <a:off x="1212213" y="912085"/>
            <a:ext cx="9767574" cy="2105436"/>
          </a:xfrm>
          <a:prstGeom prst="rect">
            <a:avLst/>
          </a:prstGeom>
        </p:spPr>
        <p:txBody>
          <a:bodyPr anchor="ctr"/>
          <a:lstStyle>
            <a:lvl1pPr marL="0" indent="0" algn="ctr">
              <a:lnSpc>
                <a:spcPct val="130000"/>
              </a:lnSpc>
              <a:buNone/>
              <a:defRPr sz="15000" b="1">
                <a:solidFill>
                  <a:schemeClr val="accent3"/>
                </a:solidFill>
                <a:latin typeface="+mj-lt"/>
                <a:ea typeface="微软雅黑" panose="020B0503020204020204" charset="-122"/>
                <a:cs typeface="微软雅黑" panose="020B0503020204020204" charset="-122"/>
              </a:defRPr>
            </a:lvl1pPr>
            <a:lvl2pPr marL="457200" indent="0">
              <a:buNone/>
              <a:defRPr/>
            </a:lvl2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3" name="文本占位符 2"/>
          <p:cNvSpPr>
            <a:spLocks noGrp="1"/>
          </p:cNvSpPr>
          <p:nvPr>
            <p:ph type="body" sz="quarter" idx="15" hasCustomPrompt="1"/>
          </p:nvPr>
        </p:nvSpPr>
        <p:spPr>
          <a:xfrm>
            <a:off x="1212213" y="3188971"/>
            <a:ext cx="9767574" cy="937259"/>
          </a:xfrm>
          <a:prstGeom prst="rect">
            <a:avLst/>
          </a:prstGeom>
        </p:spPr>
        <p:txBody>
          <a:bodyPr anchor="ctr"/>
          <a:lstStyle>
            <a:lvl1pPr marL="0" indent="0" algn="ctr">
              <a:lnSpc>
                <a:spcPct val="130000"/>
              </a:lnSpc>
              <a:buNone/>
              <a:defRPr sz="4400" b="1">
                <a:solidFill>
                  <a:schemeClr val="accent3"/>
                </a:solidFill>
                <a:latin typeface="微软雅黑" panose="020B0503020204020204" charset="-122"/>
                <a:ea typeface="微软雅黑" panose="020B0503020204020204" charset="-122"/>
                <a:cs typeface="微软雅黑" panose="020B0503020204020204" charset="-122"/>
              </a:defRPr>
            </a:lvl1pPr>
            <a:lvl2pPr marL="457200" indent="0">
              <a:buNone/>
              <a:defRPr/>
            </a:lvl2pPr>
          </a:lstStyle>
          <a:p>
            <a:pPr lvl="0"/>
            <a:r>
              <a:rPr kumimoji="1" lang="zh-CN" altLang="en-US" smtClean="0"/>
              <a:t>点击此处添加标题</a:t>
            </a:r>
            <a:endParaRPr kumimoji="1" lang="zh-CN" altLang="en-US" dirty="0"/>
          </a:p>
        </p:txBody>
      </p:sp>
      <p:sp>
        <p:nvSpPr>
          <p:cNvPr id="4" name="文本占位符 2"/>
          <p:cNvSpPr>
            <a:spLocks noGrp="1"/>
          </p:cNvSpPr>
          <p:nvPr>
            <p:ph type="body" sz="quarter" idx="16" hasCustomPrompt="1"/>
          </p:nvPr>
        </p:nvSpPr>
        <p:spPr>
          <a:xfrm>
            <a:off x="1212213" y="4297680"/>
            <a:ext cx="9767574" cy="1177290"/>
          </a:xfrm>
          <a:prstGeom prst="rect">
            <a:avLst/>
          </a:prstGeom>
        </p:spPr>
        <p:txBody>
          <a:bodyPr anchor="t"/>
          <a:lstStyle>
            <a:lvl1pPr marL="0" indent="0" algn="ctr">
              <a:lnSpc>
                <a:spcPct val="130000"/>
              </a:lnSpc>
              <a:buNone/>
              <a:defRPr lang="zh-CN" altLang="zh-CN" sz="1400" dirty="0">
                <a:solidFill>
                  <a:schemeClr val="bg1"/>
                </a:solidFill>
                <a:latin typeface="+mj-ea"/>
              </a:defRPr>
            </a:lvl1pPr>
            <a:lvl2pPr marL="457200" indent="0">
              <a:buNone/>
              <a:defRPr/>
            </a:lvl2pPr>
          </a:lstStyle>
          <a:p>
            <a:pPr lvl="0"/>
            <a:r>
              <a:rPr kumimoji="1" lang="zh-CN" altLang="en-US" dirty="0" smtClean="0"/>
              <a:t>点击此处添加文本信息。</a:t>
            </a:r>
            <a:endParaRPr kumimoji="1" lang="zh-CN" altLang="en-US" dirty="0" smtClean="0"/>
          </a:p>
          <a:p>
            <a:pPr lvl="0"/>
            <a:r>
              <a:rPr kumimoji="1" lang="zh-CN" altLang="en-US" dirty="0" smtClean="0"/>
              <a:t>标题数字等都可以通过点击和重新输入进行更改，顶部“开始”面板中可以对字体、字号、颜色、行距等进行修改。建议正文</a:t>
            </a:r>
            <a:r>
              <a:rPr kumimoji="1" lang="en-US" altLang="zh-CN" dirty="0" smtClean="0"/>
              <a:t>10</a:t>
            </a:r>
            <a:r>
              <a:rPr kumimoji="1" lang="zh-CN" altLang="en-US" dirty="0" smtClean="0"/>
              <a:t>号字，</a:t>
            </a:r>
            <a:r>
              <a:rPr kumimoji="1" lang="en-US" altLang="zh-CN" dirty="0" smtClean="0"/>
              <a:t>1.3</a:t>
            </a:r>
            <a:r>
              <a:rPr kumimoji="1" lang="zh-CN" altLang="en-US" dirty="0" smtClean="0"/>
              <a:t>倍字间距。</a:t>
            </a:r>
            <a:endParaRPr kumimoji="1" lang="zh-CN" altLang="en-US" dirty="0" smtClean="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Section Header">
    <p:bg>
      <p:bgPr>
        <a:solidFill>
          <a:srgbClr val="F9F5EE"/>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hyperlink" Target="http://office.msn.com.c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613872" y="795132"/>
            <a:ext cx="4964259" cy="4964256"/>
          </a:xfrm>
          <a:prstGeom prst="ellipse">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3" name="椭圆 2"/>
          <p:cNvSpPr/>
          <p:nvPr/>
        </p:nvSpPr>
        <p:spPr>
          <a:xfrm>
            <a:off x="3879751" y="1061011"/>
            <a:ext cx="4432501" cy="443249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4" name="矩形 3"/>
          <p:cNvSpPr/>
          <p:nvPr/>
        </p:nvSpPr>
        <p:spPr>
          <a:xfrm>
            <a:off x="4500049" y="2141377"/>
            <a:ext cx="3191899" cy="1898084"/>
          </a:xfrm>
          <a:prstGeom prst="rect">
            <a:avLst/>
          </a:prstGeom>
        </p:spPr>
        <p:txBody>
          <a:bodyPr wrap="none">
            <a:spAutoFit/>
          </a:bodyPr>
          <a:lstStyle/>
          <a:p>
            <a:pPr algn="ctr"/>
            <a:r>
              <a:rPr kumimoji="1" lang="zh-CN" altLang="en-US" sz="5865" b="1" dirty="0">
                <a:solidFill>
                  <a:schemeClr val="bg1"/>
                </a:solidFill>
                <a:latin typeface="微软雅黑" panose="020B0503020204020204" charset="-122"/>
                <a:ea typeface="微软雅黑" panose="020B0503020204020204" charset="-122"/>
                <a:cs typeface="微软雅黑" panose="020B0503020204020204" charset="-122"/>
              </a:rPr>
              <a:t>简约清新</a:t>
            </a:r>
            <a:endParaRPr kumimoji="1" lang="en-US" altLang="zh-CN" sz="5865" b="1" dirty="0">
              <a:solidFill>
                <a:schemeClr val="bg1"/>
              </a:solidFill>
              <a:latin typeface="微软雅黑" panose="020B0503020204020204" charset="-122"/>
              <a:ea typeface="微软雅黑" panose="020B0503020204020204" charset="-122"/>
              <a:cs typeface="微软雅黑" panose="020B0503020204020204" charset="-122"/>
            </a:endParaRPr>
          </a:p>
          <a:p>
            <a:pPr algn="ctr"/>
            <a:r>
              <a:rPr kumimoji="1" lang="zh-CN" altLang="en-US" sz="5865" b="1" dirty="0">
                <a:solidFill>
                  <a:schemeClr val="bg1"/>
                </a:solidFill>
                <a:latin typeface="微软雅黑" panose="020B0503020204020204" charset="-122"/>
                <a:ea typeface="微软雅黑" panose="020B0503020204020204" charset="-122"/>
                <a:cs typeface="微软雅黑" panose="020B0503020204020204" charset="-122"/>
              </a:rPr>
              <a:t>商务报告</a:t>
            </a:r>
            <a:endParaRPr kumimoji="1" lang="en-US" altLang="zh-CN" sz="5865" b="1"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 name="矩形 4"/>
          <p:cNvSpPr/>
          <p:nvPr/>
        </p:nvSpPr>
        <p:spPr>
          <a:xfrm>
            <a:off x="4952225" y="4207148"/>
            <a:ext cx="2554417" cy="338554"/>
          </a:xfrm>
          <a:prstGeom prst="rect">
            <a:avLst/>
          </a:prstGeom>
        </p:spPr>
        <p:txBody>
          <a:bodyPr wrap="none">
            <a:spAutoFit/>
          </a:bodyPr>
          <a:lstStyle/>
          <a:p>
            <a:pPr algn="ctr"/>
            <a:r>
              <a:rPr kumimoji="1" lang="en-US" altLang="zh-CN" sz="1600" dirty="0">
                <a:solidFill>
                  <a:srgbClr val="FFFFFF"/>
                </a:solidFill>
              </a:rPr>
              <a:t>PRESENTED</a:t>
            </a:r>
            <a:r>
              <a:rPr kumimoji="1" lang="zh-CN" altLang="en-US" sz="1600" dirty="0">
                <a:solidFill>
                  <a:srgbClr val="FFFFFF"/>
                </a:solidFill>
              </a:rPr>
              <a:t> </a:t>
            </a:r>
            <a:r>
              <a:rPr kumimoji="1" lang="en-US" altLang="zh-CN" sz="1600" dirty="0">
                <a:solidFill>
                  <a:srgbClr val="FFFFFF"/>
                </a:solidFill>
              </a:rPr>
              <a:t>BY</a:t>
            </a:r>
            <a:r>
              <a:rPr kumimoji="1" lang="zh-CN" altLang="en-US" sz="1600" dirty="0">
                <a:solidFill>
                  <a:srgbClr val="FFFFFF"/>
                </a:solidFill>
              </a:rPr>
              <a:t> </a:t>
            </a:r>
            <a:r>
              <a:rPr kumimoji="1" lang="en-US" altLang="zh-CN" sz="1600" dirty="0">
                <a:solidFill>
                  <a:srgbClr val="FFFFFF"/>
                </a:solidFill>
                <a:latin typeface="Segoe UI Light" panose="020B0502040204020203"/>
                <a:cs typeface="Segoe UI Light" panose="020B0502040204020203"/>
              </a:rPr>
              <a:t>OfficePLUS</a:t>
            </a:r>
            <a:endParaRPr kumimoji="1" lang="en-US" altLang="zh-CN" sz="1600" dirty="0">
              <a:solidFill>
                <a:srgbClr val="FFFFFF"/>
              </a:solidFill>
            </a:endParaRPr>
          </a:p>
        </p:txBody>
      </p:sp>
      <p:sp>
        <p:nvSpPr>
          <p:cNvPr id="6" name="椭圆 5"/>
          <p:cNvSpPr/>
          <p:nvPr/>
        </p:nvSpPr>
        <p:spPr>
          <a:xfrm>
            <a:off x="3841270" y="1782532"/>
            <a:ext cx="358845" cy="358845"/>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a:off x="8312252" y="3573950"/>
            <a:ext cx="358845" cy="358845"/>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grpSp>
        <p:nvGrpSpPr>
          <p:cNvPr id="8" name="组 7"/>
          <p:cNvGrpSpPr/>
          <p:nvPr/>
        </p:nvGrpSpPr>
        <p:grpSpPr>
          <a:xfrm rot="856718">
            <a:off x="-638173" y="4102691"/>
            <a:ext cx="3509212" cy="3620011"/>
            <a:chOff x="6205698" y="1718554"/>
            <a:chExt cx="1970113" cy="2032317"/>
          </a:xfrm>
          <a:solidFill>
            <a:schemeClr val="accent2"/>
          </a:solidFill>
        </p:grpSpPr>
        <p:sp>
          <p:nvSpPr>
            <p:cNvPr id="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grpSp>
        <p:nvGrpSpPr>
          <p:cNvPr id="33" name="组 32"/>
          <p:cNvGrpSpPr/>
          <p:nvPr/>
        </p:nvGrpSpPr>
        <p:grpSpPr>
          <a:xfrm rot="9809110">
            <a:off x="8699529" y="-751672"/>
            <a:ext cx="4678579" cy="4826299"/>
            <a:chOff x="6205698" y="1718554"/>
            <a:chExt cx="1970113" cy="2032317"/>
          </a:xfrm>
          <a:solidFill>
            <a:schemeClr val="accent2"/>
          </a:solidFill>
        </p:grpSpPr>
        <p:sp>
          <p:nvSpPr>
            <p:cNvPr id="34"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6"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7"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8"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9"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0"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1"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2"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3"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4"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5"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6"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7"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可视化表示</a:t>
            </a:r>
            <a:endParaRPr kumimoji="1" lang="zh-CN" altLang="en-US" sz="2800" dirty="0"/>
          </a:p>
        </p:txBody>
      </p:sp>
      <p:grpSp>
        <p:nvGrpSpPr>
          <p:cNvPr id="58" name="组 57"/>
          <p:cNvGrpSpPr/>
          <p:nvPr/>
        </p:nvGrpSpPr>
        <p:grpSpPr>
          <a:xfrm rot="18181241">
            <a:off x="8711693" y="-28333"/>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grpSp>
        <p:nvGrpSpPr>
          <p:cNvPr id="16" name="组合 15"/>
          <p:cNvGrpSpPr/>
          <p:nvPr/>
        </p:nvGrpSpPr>
        <p:grpSpPr>
          <a:xfrm>
            <a:off x="579120" y="1667510"/>
            <a:ext cx="7436485" cy="4151630"/>
            <a:chOff x="912" y="2626"/>
            <a:chExt cx="11711" cy="6538"/>
          </a:xfrm>
        </p:grpSpPr>
        <p:grpSp>
          <p:nvGrpSpPr>
            <p:cNvPr id="11" name="组合 10"/>
            <p:cNvGrpSpPr/>
            <p:nvPr/>
          </p:nvGrpSpPr>
          <p:grpSpPr>
            <a:xfrm>
              <a:off x="913" y="2626"/>
              <a:ext cx="8395" cy="1325"/>
              <a:chOff x="2617" y="2536"/>
              <a:chExt cx="8395" cy="1325"/>
            </a:xfrm>
          </p:grpSpPr>
          <p:sp>
            <p:nvSpPr>
              <p:cNvPr id="24" name="矩形 23"/>
              <p:cNvSpPr/>
              <p:nvPr/>
            </p:nvSpPr>
            <p:spPr>
              <a:xfrm>
                <a:off x="2617" y="2536"/>
                <a:ext cx="8395" cy="1325"/>
              </a:xfrm>
              <a:prstGeom prst="rect">
                <a:avLst/>
              </a:prstGeom>
              <a:solidFill>
                <a:srgbClr val="FB5F63"/>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40" name="文本框 39"/>
              <p:cNvSpPr txBox="1"/>
              <p:nvPr/>
            </p:nvSpPr>
            <p:spPr>
              <a:xfrm>
                <a:off x="2617" y="2909"/>
                <a:ext cx="8394" cy="725"/>
              </a:xfrm>
              <a:prstGeom prst="rect">
                <a:avLst/>
              </a:prstGeom>
              <a:noFill/>
            </p:spPr>
            <p:txBody>
              <a:bodyPr wrap="square" rtlCol="0">
                <a:spAutoFit/>
              </a:bodyPr>
              <a:p>
                <a:pPr algn="ctr" defTabSz="608965"/>
                <a:r>
                  <a:rPr kumimoji="1" lang="zh-CN" sz="2400" dirty="0">
                    <a:solidFill>
                      <a:srgbClr val="FFFFFF"/>
                    </a:solidFill>
                    <a:ea typeface="微软雅黑" panose="020B0503020204020204" charset="-122"/>
                  </a:rPr>
                  <a:t>包含关系</a:t>
                </a:r>
                <a:endParaRPr kumimoji="1" lang="zh-CN" sz="2400" dirty="0">
                  <a:solidFill>
                    <a:srgbClr val="FFFFFF"/>
                  </a:solidFill>
                  <a:ea typeface="微软雅黑" panose="020B0503020204020204" charset="-122"/>
                </a:endParaRPr>
              </a:p>
            </p:txBody>
          </p:sp>
        </p:grpSp>
        <p:grpSp>
          <p:nvGrpSpPr>
            <p:cNvPr id="14" name="组合 13"/>
            <p:cNvGrpSpPr/>
            <p:nvPr/>
          </p:nvGrpSpPr>
          <p:grpSpPr>
            <a:xfrm>
              <a:off x="4227" y="7840"/>
              <a:ext cx="8396" cy="1325"/>
              <a:chOff x="2616" y="7840"/>
              <a:chExt cx="8396" cy="1325"/>
            </a:xfrm>
          </p:grpSpPr>
          <p:sp>
            <p:nvSpPr>
              <p:cNvPr id="4" name="矩形 3"/>
              <p:cNvSpPr/>
              <p:nvPr/>
            </p:nvSpPr>
            <p:spPr>
              <a:xfrm>
                <a:off x="2616" y="7840"/>
                <a:ext cx="8396" cy="1325"/>
              </a:xfrm>
              <a:prstGeom prst="rect">
                <a:avLst/>
              </a:prstGeom>
              <a:solidFill>
                <a:srgbClr val="3B3D3C"/>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7" name="文本框 6"/>
              <p:cNvSpPr txBox="1"/>
              <p:nvPr/>
            </p:nvSpPr>
            <p:spPr>
              <a:xfrm>
                <a:off x="2617" y="8212"/>
                <a:ext cx="8393" cy="725"/>
              </a:xfrm>
              <a:prstGeom prst="rect">
                <a:avLst/>
              </a:prstGeom>
              <a:noFill/>
            </p:spPr>
            <p:txBody>
              <a:bodyPr wrap="square" rtlCol="0">
                <a:spAutoFit/>
              </a:bodyPr>
              <a:p>
                <a:pPr algn="ctr" defTabSz="608965"/>
                <a:r>
                  <a:rPr kumimoji="1" lang="zh-CN" sz="2400" dirty="0">
                    <a:solidFill>
                      <a:srgbClr val="FFFFFF"/>
                    </a:solidFill>
                    <a:ea typeface="微软雅黑" panose="020B0503020204020204" charset="-122"/>
                  </a:rPr>
                  <a:t>分组关系</a:t>
                </a:r>
                <a:endParaRPr kumimoji="1" lang="zh-CN" sz="2400" dirty="0">
                  <a:solidFill>
                    <a:srgbClr val="FFFFFF"/>
                  </a:solidFill>
                  <a:ea typeface="微软雅黑" panose="020B0503020204020204" charset="-122"/>
                </a:endParaRPr>
              </a:p>
            </p:txBody>
          </p:sp>
        </p:grpSp>
        <p:grpSp>
          <p:nvGrpSpPr>
            <p:cNvPr id="12" name="组合 11"/>
            <p:cNvGrpSpPr/>
            <p:nvPr/>
          </p:nvGrpSpPr>
          <p:grpSpPr>
            <a:xfrm>
              <a:off x="4227" y="4350"/>
              <a:ext cx="8395" cy="1325"/>
              <a:chOff x="2617" y="4304"/>
              <a:chExt cx="8395" cy="1325"/>
            </a:xfrm>
          </p:grpSpPr>
          <p:sp>
            <p:nvSpPr>
              <p:cNvPr id="6" name="矩形 5"/>
              <p:cNvSpPr/>
              <p:nvPr/>
            </p:nvSpPr>
            <p:spPr>
              <a:xfrm>
                <a:off x="2617" y="4304"/>
                <a:ext cx="8395" cy="1325"/>
              </a:xfrm>
              <a:prstGeom prst="rect">
                <a:avLst/>
              </a:prstGeom>
              <a:solidFill>
                <a:srgbClr val="3B3D3C"/>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8" name="文本框 7"/>
              <p:cNvSpPr txBox="1"/>
              <p:nvPr/>
            </p:nvSpPr>
            <p:spPr>
              <a:xfrm>
                <a:off x="2617" y="4677"/>
                <a:ext cx="8394" cy="725"/>
              </a:xfrm>
              <a:prstGeom prst="rect">
                <a:avLst/>
              </a:prstGeom>
              <a:noFill/>
            </p:spPr>
            <p:txBody>
              <a:bodyPr wrap="square" rtlCol="0">
                <a:spAutoFit/>
              </a:bodyPr>
              <a:p>
                <a:pPr algn="ctr" defTabSz="608965"/>
                <a:r>
                  <a:rPr kumimoji="1" lang="zh-CN" sz="2400" dirty="0">
                    <a:solidFill>
                      <a:srgbClr val="FFFFFF"/>
                    </a:solidFill>
                    <a:ea typeface="微软雅黑" panose="020B0503020204020204" charset="-122"/>
                  </a:rPr>
                  <a:t>扩展关系</a:t>
                </a:r>
                <a:endParaRPr kumimoji="1" lang="zh-CN" sz="2400" dirty="0">
                  <a:solidFill>
                    <a:srgbClr val="FFFFFF"/>
                  </a:solidFill>
                  <a:ea typeface="微软雅黑" panose="020B0503020204020204" charset="-122"/>
                </a:endParaRPr>
              </a:p>
            </p:txBody>
          </p:sp>
        </p:grpSp>
        <p:grpSp>
          <p:nvGrpSpPr>
            <p:cNvPr id="13" name="组合 12"/>
            <p:cNvGrpSpPr/>
            <p:nvPr/>
          </p:nvGrpSpPr>
          <p:grpSpPr>
            <a:xfrm>
              <a:off x="912" y="6095"/>
              <a:ext cx="8396" cy="1325"/>
              <a:chOff x="2616" y="6075"/>
              <a:chExt cx="8396" cy="1325"/>
            </a:xfrm>
          </p:grpSpPr>
          <p:sp>
            <p:nvSpPr>
              <p:cNvPr id="5" name="矩形 4"/>
              <p:cNvSpPr/>
              <p:nvPr/>
            </p:nvSpPr>
            <p:spPr>
              <a:xfrm>
                <a:off x="2616" y="6075"/>
                <a:ext cx="8396" cy="1325"/>
              </a:xfrm>
              <a:prstGeom prst="rect">
                <a:avLst/>
              </a:prstGeom>
              <a:solidFill>
                <a:srgbClr val="FB5F63"/>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9" name="文本框 8"/>
              <p:cNvSpPr txBox="1"/>
              <p:nvPr/>
            </p:nvSpPr>
            <p:spPr>
              <a:xfrm>
                <a:off x="2617" y="6447"/>
                <a:ext cx="8393" cy="725"/>
              </a:xfrm>
              <a:prstGeom prst="rect">
                <a:avLst/>
              </a:prstGeom>
              <a:noFill/>
            </p:spPr>
            <p:txBody>
              <a:bodyPr wrap="square" rtlCol="0">
                <a:spAutoFit/>
              </a:bodyPr>
              <a:p>
                <a:pPr algn="ctr" defTabSz="608965"/>
                <a:r>
                  <a:rPr kumimoji="1" lang="zh-CN" sz="2400" dirty="0">
                    <a:solidFill>
                      <a:srgbClr val="FFFFFF"/>
                    </a:solidFill>
                    <a:ea typeface="微软雅黑" panose="020B0503020204020204" charset="-122"/>
                  </a:rPr>
                  <a:t>泛化关系</a:t>
                </a:r>
                <a:endParaRPr kumimoji="1" lang="zh-CN" sz="2400" dirty="0">
                  <a:solidFill>
                    <a:srgbClr val="FFFFFF"/>
                  </a:solidFill>
                  <a:ea typeface="微软雅黑" panose="020B0503020204020204" charset="-122"/>
                </a:endParaRPr>
              </a:p>
            </p:txBody>
          </p:sp>
        </p:grpSp>
      </p:grpSp>
      <p:sp>
        <p:nvSpPr>
          <p:cNvPr id="15" name="矩形 14"/>
          <p:cNvSpPr/>
          <p:nvPr/>
        </p:nvSpPr>
        <p:spPr>
          <a:xfrm>
            <a:off x="9189085" y="3664585"/>
            <a:ext cx="2821940" cy="1889760"/>
          </a:xfrm>
          <a:prstGeom prst="rect">
            <a:avLst/>
          </a:prstGeom>
        </p:spPr>
        <p:txBody>
          <a:bodyPr wrap="square">
            <a:spAutoFit/>
          </a:bodyPr>
          <a:p>
            <a:pPr defTabSz="608965">
              <a:lnSpc>
                <a:spcPct val="130000"/>
              </a:lnSpc>
              <a:defRPr/>
            </a:pPr>
            <a:r>
              <a:rPr altLang="zh-CN" sz="1335" dirty="0">
                <a:solidFill>
                  <a:srgbClr val="22272C"/>
                </a:solidFill>
                <a:latin typeface="微软雅黑" panose="020B0503020204020204" charset="-122"/>
                <a:ea typeface="微软雅黑" panose="020B0503020204020204" charset="-122"/>
              </a:rPr>
              <a:t>	</a:t>
            </a:r>
            <a:r>
              <a:rPr lang="zh-CN" sz="1800" dirty="0">
                <a:latin typeface="微软雅黑" panose="020B0503020204020204" charset="-122"/>
                <a:ea typeface="微软雅黑" panose="020B0503020204020204" charset="-122"/>
              </a:rPr>
              <a:t>用例除了与参与者有关联关系之外，</a:t>
            </a:r>
            <a:endParaRPr lang="zh-CN" sz="1800" dirty="0">
              <a:latin typeface="微软雅黑" panose="020B0503020204020204" charset="-122"/>
              <a:ea typeface="微软雅黑" panose="020B0503020204020204" charset="-122"/>
            </a:endParaRPr>
          </a:p>
          <a:p>
            <a:pPr defTabSz="608965">
              <a:lnSpc>
                <a:spcPct val="130000"/>
              </a:lnSpc>
              <a:defRPr/>
            </a:pPr>
            <a:endParaRPr lang="zh-CN" sz="1800" dirty="0">
              <a:latin typeface="微软雅黑" panose="020B0503020204020204" charset="-122"/>
              <a:ea typeface="微软雅黑" panose="020B0503020204020204" charset="-122"/>
            </a:endParaRPr>
          </a:p>
          <a:p>
            <a:pPr defTabSz="608965">
              <a:lnSpc>
                <a:spcPct val="130000"/>
              </a:lnSpc>
              <a:defRPr/>
            </a:pPr>
            <a:r>
              <a:rPr lang="zh-CN" sz="1800" dirty="0">
                <a:latin typeface="微软雅黑" panose="020B0503020204020204" charset="-122"/>
                <a:ea typeface="微软雅黑" panose="020B0503020204020204" charset="-122"/>
              </a:rPr>
              <a:t>用例之间也存在着一定的关系。</a:t>
            </a:r>
            <a:endParaRPr lang="zh-CN" sz="1800"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包含关系</a:t>
            </a:r>
            <a:endParaRPr kumimoji="1" lang="zh-CN" altLang="en-US" sz="2800" dirty="0"/>
          </a:p>
        </p:txBody>
      </p:sp>
      <p:sp>
        <p:nvSpPr>
          <p:cNvPr id="56" name="矩形 55"/>
          <p:cNvSpPr/>
          <p:nvPr/>
        </p:nvSpPr>
        <p:spPr>
          <a:xfrm>
            <a:off x="3898900" y="1248410"/>
            <a:ext cx="7317105" cy="2968625"/>
          </a:xfrm>
          <a:prstGeom prst="rect">
            <a:avLst/>
          </a:prstGeom>
        </p:spPr>
        <p:txBody>
          <a:bodyPr wrap="square">
            <a:spAutoFit/>
          </a:bodyPr>
          <a:lstStyle/>
          <a:p>
            <a:pPr defTabSz="608965">
              <a:lnSpc>
                <a:spcPct val="130000"/>
              </a:lnSpc>
              <a:defRPr/>
            </a:pPr>
            <a:r>
              <a:rPr altLang="zh-CN" sz="1335" dirty="0">
                <a:solidFill>
                  <a:srgbClr val="22272C"/>
                </a:solidFill>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包含关系指的是两个用例之间的关系，其中一个用例</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称为基本用例</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Base Use Case</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的行为包含另一个用例</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称为包含用例，Inclusion Use Case</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的行为。也就是说基本用例会用到包含用例，表示基本用例中重用包含用例中的步骤。在UML图中，使用带虚线箭头表示，并在线上标有</a:t>
            </a:r>
            <a:r>
              <a:rPr lang="en-US" dirty="0">
                <a:latin typeface="微软雅黑" panose="020B0503020204020204" charset="-122"/>
                <a:ea typeface="微软雅黑" panose="020B0503020204020204" charset="-122"/>
              </a:rPr>
              <a:t>&lt;&lt;</a:t>
            </a:r>
            <a:r>
              <a:rPr dirty="0">
                <a:latin typeface="微软雅黑" panose="020B0503020204020204" charset="-122"/>
                <a:ea typeface="微软雅黑" panose="020B0503020204020204" charset="-122"/>
              </a:rPr>
              <a:t>include&gt;&gt;</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如</a:t>
            </a:r>
            <a:r>
              <a:rPr lang="zh-CN" dirty="0">
                <a:latin typeface="微软雅黑" panose="020B0503020204020204" charset="-122"/>
                <a:ea typeface="微软雅黑" panose="020B0503020204020204" charset="-122"/>
              </a:rPr>
              <a:t>下</a:t>
            </a:r>
            <a:r>
              <a:rPr dirty="0">
                <a:latin typeface="微软雅黑" panose="020B0503020204020204" charset="-122"/>
                <a:ea typeface="微软雅黑" panose="020B0503020204020204" charset="-122"/>
              </a:rPr>
              <a:t>图所示。</a:t>
            </a:r>
            <a:endParaRPr dirty="0">
              <a:latin typeface="微软雅黑" panose="020B0503020204020204" charset="-122"/>
              <a:ea typeface="微软雅黑" panose="020B0503020204020204" charset="-122"/>
            </a:endParaRP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在包含关系中,箭头的方向是从基本用例到包含用例，也就是说，基本用例是依赖于包含用例的。</a:t>
            </a:r>
            <a:endParaRPr dirty="0">
              <a:latin typeface="微软雅黑" panose="020B0503020204020204" charset="-122"/>
              <a:ea typeface="微软雅黑" panose="020B0503020204020204" charset="-122"/>
            </a:endParaRPr>
          </a:p>
        </p:txBody>
      </p:sp>
      <p:grpSp>
        <p:nvGrpSpPr>
          <p:cNvPr id="58" name="组 57"/>
          <p:cNvGrpSpPr/>
          <p:nvPr/>
        </p:nvGrpSpPr>
        <p:grpSpPr>
          <a:xfrm rot="18181241">
            <a:off x="56008" y="-23888"/>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5" name="图片 4"/>
          <p:cNvPicPr>
            <a:picLocks noChangeAspect="1"/>
          </p:cNvPicPr>
          <p:nvPr/>
        </p:nvPicPr>
        <p:blipFill>
          <a:blip r:embed="rId1"/>
          <a:stretch>
            <a:fillRect/>
          </a:stretch>
        </p:blipFill>
        <p:spPr>
          <a:xfrm>
            <a:off x="2393315" y="4360545"/>
            <a:ext cx="6914515" cy="22764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扩展关系</a:t>
            </a:r>
            <a:endParaRPr kumimoji="1" lang="zh-CN" altLang="en-US" sz="2800" dirty="0"/>
          </a:p>
        </p:txBody>
      </p:sp>
      <p:sp>
        <p:nvSpPr>
          <p:cNvPr id="56" name="矩形 55"/>
          <p:cNvSpPr/>
          <p:nvPr/>
        </p:nvSpPr>
        <p:spPr>
          <a:xfrm>
            <a:off x="491490" y="1189355"/>
            <a:ext cx="8067040" cy="4767580"/>
          </a:xfrm>
          <a:prstGeom prst="rect">
            <a:avLst/>
          </a:prstGeom>
        </p:spPr>
        <p:txBody>
          <a:bodyPr wrap="square">
            <a:spAutoFit/>
          </a:bodyPr>
          <a:lstStyle/>
          <a:p>
            <a:pPr defTabSz="608965">
              <a:lnSpc>
                <a:spcPct val="130000"/>
              </a:lnSpc>
              <a:defRPr/>
            </a:pPr>
            <a:r>
              <a:rPr altLang="zh-CN" sz="1335" dirty="0">
                <a:solidFill>
                  <a:srgbClr val="22272C"/>
                </a:solidFill>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扩展(extend)关系的基本含义与泛化关系类似。extend关系是对基本用例的扩展，基本用例是个完整的用例，即使没有 子用例的 参与，也可以完成一个完整的功能。extend的基本用例中将存在一个扩展点，只有当扩展点被激活时，子用例才会被执行。</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在扩展关系中，对于扩展用例(ExtensionUseCase)有更多的规则限制，即基本用例必须声明若千“扩展点</a:t>
            </a:r>
            <a:r>
              <a:rPr lang="en-US"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(Extension Point)</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而扩展用例只能在这些扩展点上增加新的行为和含义。扩展关系是从扩展用例到基本用例的关系，它说明扩展用例定义的行为如何插人到基本用例定义的行为中。也就是说，扩展用例并不在基本用例中显示。</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sym typeface="+mn-ea"/>
              </a:rPr>
              <a:t>在UML图中，使用带虚线箭头表示，</a:t>
            </a:r>
            <a:endParaRPr dirty="0">
              <a:latin typeface="微软雅黑" panose="020B0503020204020204" charset="-122"/>
              <a:ea typeface="微软雅黑" panose="020B0503020204020204" charset="-122"/>
              <a:sym typeface="+mn-ea"/>
            </a:endParaRPr>
          </a:p>
          <a:p>
            <a:pPr defTabSz="608965">
              <a:lnSpc>
                <a:spcPct val="130000"/>
              </a:lnSpc>
              <a:defRPr/>
            </a:pPr>
            <a:r>
              <a:rPr lang="en-US" dirty="0">
                <a:latin typeface="微软雅黑" panose="020B0503020204020204" charset="-122"/>
                <a:ea typeface="微软雅黑" panose="020B0503020204020204" charset="-122"/>
                <a:sym typeface="+mn-ea"/>
              </a:rPr>
              <a:t>	</a:t>
            </a:r>
            <a:r>
              <a:rPr dirty="0">
                <a:latin typeface="微软雅黑" panose="020B0503020204020204" charset="-122"/>
                <a:ea typeface="微软雅黑" panose="020B0503020204020204" charset="-122"/>
                <a:sym typeface="+mn-ea"/>
              </a:rPr>
              <a:t>并在线上标有</a:t>
            </a:r>
            <a:r>
              <a:rPr lang="en-US" dirty="0">
                <a:latin typeface="微软雅黑" panose="020B0503020204020204" charset="-122"/>
                <a:ea typeface="微软雅黑" panose="020B0503020204020204" charset="-122"/>
                <a:sym typeface="+mn-ea"/>
              </a:rPr>
              <a:t>&lt;&lt;extend</a:t>
            </a:r>
            <a:r>
              <a:rPr dirty="0">
                <a:latin typeface="微软雅黑" panose="020B0503020204020204" charset="-122"/>
                <a:ea typeface="微软雅黑" panose="020B0503020204020204" charset="-122"/>
                <a:sym typeface="+mn-ea"/>
              </a:rPr>
              <a:t>&gt;&gt;</a:t>
            </a:r>
            <a:r>
              <a:rPr lang="zh-CN" dirty="0">
                <a:latin typeface="微软雅黑" panose="020B0503020204020204" charset="-122"/>
                <a:ea typeface="微软雅黑" panose="020B0503020204020204" charset="-122"/>
                <a:sym typeface="+mn-ea"/>
              </a:rPr>
              <a:t>，</a:t>
            </a:r>
            <a:endParaRPr lang="zh-CN" dirty="0">
              <a:latin typeface="微软雅黑" panose="020B0503020204020204" charset="-122"/>
              <a:ea typeface="微软雅黑" panose="020B0503020204020204" charset="-122"/>
              <a:sym typeface="+mn-ea"/>
            </a:endParaRPr>
          </a:p>
          <a:p>
            <a:pPr defTabSz="608965">
              <a:lnSpc>
                <a:spcPct val="130000"/>
              </a:lnSpc>
              <a:defRPr/>
            </a:pPr>
            <a:r>
              <a:rPr lang="en-US" dirty="0">
                <a:latin typeface="微软雅黑" panose="020B0503020204020204" charset="-122"/>
                <a:ea typeface="微软雅黑" panose="020B0503020204020204" charset="-122"/>
                <a:sym typeface="+mn-ea"/>
              </a:rPr>
              <a:t>	</a:t>
            </a:r>
            <a:r>
              <a:rPr dirty="0">
                <a:latin typeface="微软雅黑" panose="020B0503020204020204" charset="-122"/>
                <a:ea typeface="微软雅黑" panose="020B0503020204020204" charset="-122"/>
                <a:sym typeface="+mn-ea"/>
              </a:rPr>
              <a:t>如</a:t>
            </a:r>
            <a:r>
              <a:rPr lang="zh-CN" dirty="0">
                <a:latin typeface="微软雅黑" panose="020B0503020204020204" charset="-122"/>
                <a:ea typeface="微软雅黑" panose="020B0503020204020204" charset="-122"/>
                <a:sym typeface="+mn-ea"/>
              </a:rPr>
              <a:t>右</a:t>
            </a:r>
            <a:r>
              <a:rPr dirty="0">
                <a:latin typeface="微软雅黑" panose="020B0503020204020204" charset="-122"/>
                <a:ea typeface="微软雅黑" panose="020B0503020204020204" charset="-122"/>
                <a:sym typeface="+mn-ea"/>
              </a:rPr>
              <a:t>图所示。</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endParaRPr lang="en-US" dirty="0">
              <a:latin typeface="微软雅黑" panose="020B0503020204020204" charset="-122"/>
              <a:ea typeface="微软雅黑" panose="020B0503020204020204" charset="-122"/>
            </a:endParaRPr>
          </a:p>
        </p:txBody>
      </p:sp>
      <p:grpSp>
        <p:nvGrpSpPr>
          <p:cNvPr id="58" name="组 57"/>
          <p:cNvGrpSpPr/>
          <p:nvPr/>
        </p:nvGrpSpPr>
        <p:grpSpPr>
          <a:xfrm rot="18181241">
            <a:off x="8719948" y="197727"/>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3" name="图片 2"/>
          <p:cNvPicPr>
            <a:picLocks noChangeAspect="1"/>
          </p:cNvPicPr>
          <p:nvPr/>
        </p:nvPicPr>
        <p:blipFill>
          <a:blip r:embed="rId1"/>
          <a:stretch>
            <a:fillRect/>
          </a:stretch>
        </p:blipFill>
        <p:spPr>
          <a:xfrm>
            <a:off x="5226685" y="4356735"/>
            <a:ext cx="6731000" cy="23355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泛化关系</a:t>
            </a:r>
            <a:endParaRPr kumimoji="1" lang="zh-CN" altLang="en-US" sz="2800" dirty="0"/>
          </a:p>
        </p:txBody>
      </p:sp>
      <p:sp>
        <p:nvSpPr>
          <p:cNvPr id="56" name="矩形 55"/>
          <p:cNvSpPr/>
          <p:nvPr/>
        </p:nvSpPr>
        <p:spPr>
          <a:xfrm>
            <a:off x="3898900" y="1248410"/>
            <a:ext cx="7317105" cy="2968625"/>
          </a:xfrm>
          <a:prstGeom prst="rect">
            <a:avLst/>
          </a:prstGeom>
        </p:spPr>
        <p:txBody>
          <a:bodyPr wrap="square">
            <a:spAutoFit/>
          </a:bodyPr>
          <a:lstStyle/>
          <a:p>
            <a:pPr defTabSz="608965">
              <a:lnSpc>
                <a:spcPct val="130000"/>
              </a:lnSpc>
              <a:defRPr/>
            </a:pPr>
            <a:r>
              <a:rPr altLang="zh-CN" sz="1335" dirty="0">
                <a:solidFill>
                  <a:srgbClr val="22272C"/>
                </a:solidFill>
                <a:latin typeface="微软雅黑" panose="020B0503020204020204" charset="-122"/>
                <a:ea typeface="微软雅黑" panose="020B0503020204020204" charset="-122"/>
              </a:rPr>
              <a:t>	</a:t>
            </a:r>
            <a:r>
              <a:rPr lang="zh-CN" dirty="0">
                <a:latin typeface="微软雅黑" panose="020B0503020204020204" charset="-122"/>
                <a:ea typeface="微软雅黑" panose="020B0503020204020204" charset="-122"/>
              </a:rPr>
              <a:t>泛化关系指的是一般与特殊的关系。</a:t>
            </a:r>
            <a:endParaRPr lang="zh-CN" dirty="0">
              <a:latin typeface="微软雅黑" panose="020B0503020204020204" charset="-122"/>
              <a:ea typeface="微软雅黑" panose="020B0503020204020204" charset="-122"/>
            </a:endParaRPr>
          </a:p>
          <a:p>
            <a:pPr defTabSz="608965">
              <a:lnSpc>
                <a:spcPct val="130000"/>
              </a:lnSpc>
              <a:defRPr/>
            </a:pPr>
            <a:r>
              <a:rPr lang="en-US" altLang="zh-CN" dirty="0">
                <a:latin typeface="微软雅黑" panose="020B0503020204020204" charset="-122"/>
                <a:ea typeface="微软雅黑" panose="020B0503020204020204" charset="-122"/>
              </a:rPr>
              <a:t>	</a:t>
            </a:r>
            <a:r>
              <a:rPr lang="zh-CN" dirty="0">
                <a:latin typeface="微软雅黑" panose="020B0503020204020204" charset="-122"/>
                <a:ea typeface="微软雅黑" panose="020B0503020204020204" charset="-122"/>
              </a:rPr>
              <a:t>当多个用例共同拥有一种类似的结构和行为的时候，可以将它们的共性抽象成为父用例，其他的用例作为泛化关系中的子用例。</a:t>
            </a:r>
            <a:endParaRPr lang="zh-CN" dirty="0">
              <a:latin typeface="微软雅黑" panose="020B0503020204020204" charset="-122"/>
              <a:ea typeface="微软雅黑" panose="020B0503020204020204" charset="-122"/>
            </a:endParaRPr>
          </a:p>
          <a:p>
            <a:pPr defTabSz="608965">
              <a:lnSpc>
                <a:spcPct val="130000"/>
              </a:lnSpc>
              <a:defRPr/>
            </a:pPr>
            <a:endParaRPr lang="zh-CN" dirty="0">
              <a:latin typeface="微软雅黑" panose="020B0503020204020204" charset="-122"/>
              <a:ea typeface="微软雅黑" panose="020B0503020204020204" charset="-122"/>
            </a:endParaRPr>
          </a:p>
          <a:p>
            <a:pPr defTabSz="608965">
              <a:lnSpc>
                <a:spcPct val="130000"/>
              </a:lnSpc>
              <a:defRPr/>
            </a:pPr>
            <a:r>
              <a:rPr lang="en-US" altLang="zh-CN" dirty="0">
                <a:latin typeface="微软雅黑" panose="020B0503020204020204" charset="-122"/>
                <a:ea typeface="微软雅黑" panose="020B0503020204020204" charset="-122"/>
              </a:rPr>
              <a:t>	</a:t>
            </a:r>
            <a:r>
              <a:rPr lang="zh-CN" dirty="0">
                <a:latin typeface="微软雅黑" panose="020B0503020204020204" charset="-122"/>
                <a:ea typeface="微软雅黑" panose="020B0503020204020204" charset="-122"/>
              </a:rPr>
              <a:t>在用例的泛化关系中，子用例是父用例的一种特殊形式，子用例继承了父用例所有的结构、行为和关系。</a:t>
            </a:r>
            <a:endParaRPr lang="zh-CN" dirty="0">
              <a:latin typeface="微软雅黑" panose="020B0503020204020204" charset="-122"/>
              <a:ea typeface="微软雅黑" panose="020B0503020204020204" charset="-122"/>
            </a:endParaRPr>
          </a:p>
          <a:p>
            <a:pPr defTabSz="608965">
              <a:lnSpc>
                <a:spcPct val="130000"/>
              </a:lnSpc>
              <a:defRPr/>
            </a:pPr>
            <a:endParaRPr lang="zh-CN" dirty="0">
              <a:latin typeface="微软雅黑" panose="020B0503020204020204" charset="-122"/>
              <a:ea typeface="微软雅黑" panose="020B0503020204020204" charset="-122"/>
            </a:endParaRPr>
          </a:p>
          <a:p>
            <a:pPr defTabSz="608965">
              <a:lnSpc>
                <a:spcPct val="130000"/>
              </a:lnSpc>
              <a:defRPr/>
            </a:pPr>
            <a:r>
              <a:rPr lang="zh-CN" dirty="0">
                <a:latin typeface="微软雅黑" panose="020B0503020204020204" charset="-122"/>
                <a:ea typeface="微软雅黑" panose="020B0503020204020204" charset="-122"/>
              </a:rPr>
              <a:t>用例之间的泛化关系如下图所示：</a:t>
            </a:r>
            <a:endParaRPr lang="zh-CN" dirty="0">
              <a:latin typeface="微软雅黑" panose="020B0503020204020204" charset="-122"/>
              <a:ea typeface="微软雅黑" panose="020B0503020204020204" charset="-122"/>
            </a:endParaRPr>
          </a:p>
        </p:txBody>
      </p:sp>
      <p:grpSp>
        <p:nvGrpSpPr>
          <p:cNvPr id="58" name="组 57"/>
          <p:cNvGrpSpPr/>
          <p:nvPr/>
        </p:nvGrpSpPr>
        <p:grpSpPr>
          <a:xfrm rot="18181241">
            <a:off x="56008" y="-23888"/>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3" name="图片 2"/>
          <p:cNvPicPr>
            <a:picLocks noChangeAspect="1"/>
          </p:cNvPicPr>
          <p:nvPr/>
        </p:nvPicPr>
        <p:blipFill>
          <a:blip r:embed="rId1"/>
          <a:stretch>
            <a:fillRect/>
          </a:stretch>
        </p:blipFill>
        <p:spPr>
          <a:xfrm>
            <a:off x="2787650" y="4476750"/>
            <a:ext cx="6362065" cy="19240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分组关系</a:t>
            </a:r>
            <a:endParaRPr kumimoji="1" lang="zh-CN" altLang="en-US" sz="2800" dirty="0"/>
          </a:p>
        </p:txBody>
      </p:sp>
      <p:sp>
        <p:nvSpPr>
          <p:cNvPr id="56" name="矩形 55"/>
          <p:cNvSpPr/>
          <p:nvPr/>
        </p:nvSpPr>
        <p:spPr>
          <a:xfrm>
            <a:off x="566420" y="966470"/>
            <a:ext cx="10228580" cy="5846445"/>
          </a:xfrm>
          <a:prstGeom prst="rect">
            <a:avLst/>
          </a:prstGeom>
        </p:spPr>
        <p:txBody>
          <a:bodyPr wrap="square">
            <a:spAutoFit/>
          </a:bodyPr>
          <a:lstStyle/>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在一些用例图中</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用例的数目可能很多，这时就需要把这此用例组织起来。</a:t>
            </a:r>
            <a:endParaRPr dirty="0">
              <a:latin typeface="微软雅黑" panose="020B0503020204020204" charset="-122"/>
              <a:ea typeface="微软雅黑" panose="020B0503020204020204" charset="-122"/>
            </a:endParaRPr>
          </a:p>
          <a:p>
            <a:pPr defTabSz="608965">
              <a:lnSpc>
                <a:spcPct val="130000"/>
              </a:lnSpc>
              <a:defRPr/>
            </a:pPr>
            <a:r>
              <a:rPr dirty="0">
                <a:latin typeface="微软雅黑" panose="020B0503020204020204" charset="-122"/>
                <a:ea typeface="微软雅黑" panose="020B0503020204020204" charset="-122"/>
              </a:rPr>
              <a:t>这种情况在一个系统包含很多子系统时就会出现。另一种可能就是，当你按顺序</a:t>
            </a:r>
            <a:endParaRPr dirty="0">
              <a:latin typeface="微软雅黑" panose="020B0503020204020204" charset="-122"/>
              <a:ea typeface="微软雅黑" panose="020B0503020204020204" charset="-122"/>
            </a:endParaRPr>
          </a:p>
          <a:p>
            <a:pPr defTabSz="608965">
              <a:lnSpc>
                <a:spcPct val="130000"/>
              </a:lnSpc>
              <a:defRPr/>
            </a:pPr>
            <a:r>
              <a:rPr dirty="0">
                <a:latin typeface="微软雅黑" panose="020B0503020204020204" charset="-122"/>
                <a:ea typeface="微软雅黑" panose="020B0503020204020204" charset="-122"/>
              </a:rPr>
              <a:t>和用户会谈</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收集系统需求时，每个需求必须用一个单独的用例来表达</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这时就</a:t>
            </a:r>
            <a:endParaRPr dirty="0">
              <a:latin typeface="微软雅黑" panose="020B0503020204020204" charset="-122"/>
              <a:ea typeface="微软雅黑" panose="020B0503020204020204" charset="-122"/>
            </a:endParaRPr>
          </a:p>
          <a:p>
            <a:pPr defTabSz="608965">
              <a:lnSpc>
                <a:spcPct val="130000"/>
              </a:lnSpc>
              <a:defRPr/>
            </a:pPr>
            <a:r>
              <a:rPr dirty="0">
                <a:latin typeface="微软雅黑" panose="020B0503020204020204" charset="-122"/>
                <a:ea typeface="微软雅黑" panose="020B0503020204020204" charset="-122"/>
              </a:rPr>
              <a:t>需要某种方式来对这些需求进行分类。</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solidFill>
                  <a:srgbClr val="FF0000"/>
                </a:solidFill>
                <a:latin typeface="微软雅黑" panose="020B0503020204020204" charset="-122"/>
                <a:ea typeface="微软雅黑" panose="020B0503020204020204" charset="-122"/>
              </a:rPr>
              <a:t>最直接的方法就是把相关的用例放在一个包中组织起来。一组用例可以放</a:t>
            </a:r>
            <a:endParaRPr dirty="0">
              <a:solidFill>
                <a:srgbClr val="FF0000"/>
              </a:solidFill>
              <a:latin typeface="微软雅黑" panose="020B0503020204020204" charset="-122"/>
              <a:ea typeface="微软雅黑" panose="020B0503020204020204" charset="-122"/>
            </a:endParaRPr>
          </a:p>
          <a:p>
            <a:pPr defTabSz="608965">
              <a:lnSpc>
                <a:spcPct val="130000"/>
              </a:lnSpc>
              <a:defRPr/>
            </a:pPr>
            <a:r>
              <a:rPr dirty="0">
                <a:solidFill>
                  <a:srgbClr val="FF0000"/>
                </a:solidFill>
                <a:latin typeface="微软雅黑" panose="020B0503020204020204" charset="-122"/>
                <a:ea typeface="微软雅黑" panose="020B0503020204020204" charset="-122"/>
              </a:rPr>
              <a:t>在一个文件夹中。</a:t>
            </a:r>
            <a:endParaRPr dirty="0">
              <a:solidFill>
                <a:srgbClr val="FF0000"/>
              </a:solidFill>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综上所述,用例之间存在着一定的关系，这些关系既有联系又有区别，在扩展关系中，基本用例是一个完整的用例，即是可以独立存在的用例。一个基本用例执行时，可以执行，也可以不执行扩展部分。</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在包含关系中，基本用例可能是也可能不是一个完整的用例。在执行基本用例时，一定会执行包含用例(Inclusion Use Case)部分。</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solidFill>
                  <a:srgbClr val="FF0000"/>
                </a:solidFill>
                <a:latin typeface="微软雅黑" panose="020B0503020204020204" charset="-122"/>
                <a:ea typeface="微软雅黑" panose="020B0503020204020204" charset="-122"/>
              </a:rPr>
              <a:t>如果需要重复处理两个或多个用例时，可以考虑使用包含关系</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实现一个基本用例对另一个用例的引用。</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solidFill>
                  <a:srgbClr val="FF0000"/>
                </a:solidFill>
                <a:latin typeface="微软雅黑" panose="020B0503020204020204" charset="-122"/>
                <a:ea typeface="微软雅黑" panose="020B0503020204020204" charset="-122"/>
              </a:rPr>
              <a:t>当处理正常行为的变型而且只是偶尔描述时，可以考虑只用泛化关系。</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solidFill>
                  <a:srgbClr val="FF0000"/>
                </a:solidFill>
                <a:latin typeface="微软雅黑" panose="020B0503020204020204" charset="-122"/>
                <a:ea typeface="微软雅黑" panose="020B0503020204020204" charset="-122"/>
              </a:rPr>
              <a:t>当描述正常行为的变型而且希望采用更多的控制方式时，可以在基本用例中设置扩展点</a:t>
            </a:r>
            <a:r>
              <a:rPr lang="zh-CN" dirty="0">
                <a:solidFill>
                  <a:srgbClr val="FF0000"/>
                </a:solidFill>
                <a:latin typeface="微软雅黑" panose="020B0503020204020204" charset="-122"/>
                <a:ea typeface="微软雅黑" panose="020B0503020204020204" charset="-122"/>
              </a:rPr>
              <a:t>，</a:t>
            </a:r>
            <a:r>
              <a:rPr dirty="0">
                <a:solidFill>
                  <a:srgbClr val="FF0000"/>
                </a:solidFill>
                <a:latin typeface="微软雅黑" panose="020B0503020204020204" charset="-122"/>
                <a:ea typeface="微软雅黑" panose="020B0503020204020204" charset="-122"/>
              </a:rPr>
              <a:t>使用扩展关系</a:t>
            </a:r>
            <a:r>
              <a:rPr dirty="0">
                <a:latin typeface="微软雅黑" panose="020B0503020204020204" charset="-122"/>
                <a:ea typeface="微软雅黑" panose="020B0503020204020204" charset="-122"/>
              </a:rPr>
              <a:t>。</a:t>
            </a:r>
            <a:endParaRPr dirty="0">
              <a:latin typeface="微软雅黑" panose="020B0503020204020204" charset="-122"/>
              <a:ea typeface="微软雅黑" panose="020B0503020204020204" charset="-122"/>
            </a:endParaRPr>
          </a:p>
        </p:txBody>
      </p:sp>
      <p:grpSp>
        <p:nvGrpSpPr>
          <p:cNvPr id="58" name="组 57"/>
          <p:cNvGrpSpPr/>
          <p:nvPr/>
        </p:nvGrpSpPr>
        <p:grpSpPr>
          <a:xfrm rot="18181241">
            <a:off x="8719948" y="197727"/>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en-US" altLang="zh-CN" dirty="0">
                <a:solidFill>
                  <a:srgbClr val="22272C"/>
                </a:solidFill>
                <a:ea typeface="微软雅黑" panose="020B0503020204020204" charset="-122"/>
                <a:cs typeface="Arial" panose="020B0604020202020204"/>
              </a:rPr>
              <a:t>PART</a:t>
            </a:r>
            <a:r>
              <a:rPr kumimoji="1" lang="zh-CN" altLang="en-US" dirty="0">
                <a:solidFill>
                  <a:srgbClr val="22272C"/>
                </a:solidFill>
                <a:ea typeface="微软雅黑" panose="020B0503020204020204" charset="-122"/>
                <a:cs typeface="Arial" panose="020B0604020202020204"/>
              </a:rPr>
              <a:t> </a:t>
            </a:r>
            <a:r>
              <a:rPr kumimoji="1" lang="en-US" altLang="zh-CN" dirty="0" smtClean="0">
                <a:solidFill>
                  <a:srgbClr val="22272C"/>
                </a:solidFill>
                <a:ea typeface="微软雅黑" panose="020B0503020204020204" charset="-122"/>
                <a:cs typeface="Arial" panose="020B0604020202020204"/>
              </a:rPr>
              <a:t>2</a:t>
            </a:r>
            <a:endParaRPr kumimoji="1" lang="zh-CN" altLang="en-US" dirty="0">
              <a:solidFill>
                <a:srgbClr val="22272C"/>
              </a:solidFill>
              <a:ea typeface="微软雅黑" panose="020B0503020204020204" charset="-122"/>
              <a:cs typeface="Arial" panose="020B0604020202020204"/>
            </a:endParaRPr>
          </a:p>
        </p:txBody>
      </p:sp>
      <p:sp>
        <p:nvSpPr>
          <p:cNvPr id="3" name="文本占位符 2"/>
          <p:cNvSpPr>
            <a:spLocks noGrp="1"/>
          </p:cNvSpPr>
          <p:nvPr>
            <p:ph type="body" sz="quarter" idx="14"/>
          </p:nvPr>
        </p:nvSpPr>
        <p:spPr>
          <a:xfrm>
            <a:off x="4533821" y="3042036"/>
            <a:ext cx="6186332" cy="1095463"/>
          </a:xfrm>
        </p:spPr>
        <p:txBody>
          <a:bodyPr/>
          <a:lstStyle/>
          <a:p>
            <a:pPr algn="ctr"/>
            <a:r>
              <a:rPr kumimoji="1" lang="zh-CN" altLang="en-US" sz="6600" dirty="0" smtClean="0"/>
              <a:t>类图</a:t>
            </a:r>
            <a:endParaRPr kumimoji="1" lang="zh-CN" altLang="en-US" sz="6600" dirty="0" smtClean="0"/>
          </a:p>
        </p:txBody>
      </p:sp>
      <p:sp>
        <p:nvSpPr>
          <p:cNvPr id="5" name="椭圆 4"/>
          <p:cNvSpPr/>
          <p:nvPr/>
        </p:nvSpPr>
        <p:spPr>
          <a:xfrm>
            <a:off x="-4126388" y="-450037"/>
            <a:ext cx="7718163" cy="7718159"/>
          </a:xfrm>
          <a:prstGeom prst="ellipse">
            <a:avLst/>
          </a:prstGeom>
          <a:noFill/>
          <a:ln>
            <a:solidFill>
              <a:srgbClr val="FB5F6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6" name="椭圆 5"/>
          <p:cNvSpPr/>
          <p:nvPr/>
        </p:nvSpPr>
        <p:spPr>
          <a:xfrm>
            <a:off x="-3713014" y="-36664"/>
            <a:ext cx="6891415" cy="6891411"/>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7" name="椭圆 6"/>
          <p:cNvSpPr/>
          <p:nvPr/>
        </p:nvSpPr>
        <p:spPr>
          <a:xfrm>
            <a:off x="-3772842" y="1085120"/>
            <a:ext cx="557913" cy="557913"/>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8" name="椭圆 7"/>
          <p:cNvSpPr/>
          <p:nvPr/>
        </p:nvSpPr>
        <p:spPr>
          <a:xfrm>
            <a:off x="3178402" y="3870320"/>
            <a:ext cx="557913" cy="557913"/>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grpSp>
        <p:nvGrpSpPr>
          <p:cNvPr id="9" name="组 8"/>
          <p:cNvGrpSpPr/>
          <p:nvPr/>
        </p:nvGrpSpPr>
        <p:grpSpPr>
          <a:xfrm>
            <a:off x="-1042937" y="1586147"/>
            <a:ext cx="3509212" cy="3620011"/>
            <a:chOff x="6205698" y="1718554"/>
            <a:chExt cx="1970113" cy="2032317"/>
          </a:xfrm>
          <a:solidFill>
            <a:srgbClr val="F9F5EE"/>
          </a:solidFill>
        </p:grpSpPr>
        <p:sp>
          <p:nvSpPr>
            <p:cNvPr id="10"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类图</a:t>
            </a:r>
            <a:endParaRPr kumimoji="1" lang="zh-CN" altLang="en-US" sz="2800" dirty="0"/>
          </a:p>
        </p:txBody>
      </p:sp>
      <p:sp>
        <p:nvSpPr>
          <p:cNvPr id="56" name="矩形 55"/>
          <p:cNvSpPr/>
          <p:nvPr/>
        </p:nvSpPr>
        <p:spPr>
          <a:xfrm>
            <a:off x="3293745" y="1299210"/>
            <a:ext cx="8288020" cy="2609215"/>
          </a:xfrm>
          <a:prstGeom prst="rect">
            <a:avLst/>
          </a:prstGeom>
        </p:spPr>
        <p:txBody>
          <a:bodyPr wrap="square">
            <a:spAutoFit/>
          </a:bodyPr>
          <a:lstStyle/>
          <a:p>
            <a:pPr defTabSz="608965">
              <a:lnSpc>
                <a:spcPct val="130000"/>
              </a:lnSpc>
              <a:defRPr/>
            </a:pPr>
            <a:r>
              <a:rPr altLang="zh-CN" sz="1335" dirty="0">
                <a:solidFill>
                  <a:srgbClr val="22272C"/>
                </a:solidFill>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类是对一组具有相同属性、操作、关系和语义的对象的抽象。</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主要包括</a:t>
            </a:r>
            <a:r>
              <a:rPr dirty="0">
                <a:solidFill>
                  <a:srgbClr val="FF0000"/>
                </a:solidFill>
                <a:latin typeface="微软雅黑" panose="020B0503020204020204" charset="-122"/>
                <a:ea typeface="微软雅黑" panose="020B0503020204020204" charset="-122"/>
              </a:rPr>
              <a:t>名称部分(Name)、属性部分( Attribute)和操作部分(Operation)</a:t>
            </a:r>
            <a:r>
              <a:rPr dirty="0">
                <a:latin typeface="微软雅黑" panose="020B0503020204020204" charset="-122"/>
                <a:ea typeface="微软雅黑" panose="020B0503020204020204" charset="-122"/>
              </a:rPr>
              <a:t>。 </a:t>
            </a: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在UML中类用一个矩形框表示，</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它包含三个区域，最上面是类名、中问是类的属性、最下面是类的方法，</a:t>
            </a:r>
            <a:r>
              <a:rPr lang="en-US" dirty="0">
                <a:latin typeface="微软雅黑" panose="020B0503020204020204" charset="-122"/>
                <a:ea typeface="微软雅黑" panose="020B0503020204020204" charset="-122"/>
              </a:rPr>
              <a:t>	</a:t>
            </a:r>
            <a:endParaRPr lang="en-US" dirty="0">
              <a:latin typeface="微软雅黑" panose="020B0503020204020204" charset="-122"/>
              <a:ea typeface="微软雅黑" panose="020B0503020204020204" charset="-122"/>
            </a:endParaRPr>
          </a:p>
          <a:p>
            <a:pPr defTabSz="608965">
              <a:lnSpc>
                <a:spcPct val="130000"/>
              </a:lnSpc>
              <a:defRPr/>
            </a:pPr>
            <a:endParaRPr lang="en-US" dirty="0">
              <a:latin typeface="微软雅黑" panose="020B0503020204020204" charset="-122"/>
              <a:ea typeface="微软雅黑" panose="020B0503020204020204" charset="-122"/>
            </a:endParaRPr>
          </a:p>
          <a:p>
            <a:pPr defTabSz="608965">
              <a:lnSpc>
                <a:spcPct val="130000"/>
              </a:lnSpc>
              <a:defRPr/>
            </a:pPr>
            <a:r>
              <a:rPr dirty="0">
                <a:latin typeface="微软雅黑" panose="020B0503020204020204" charset="-122"/>
                <a:ea typeface="微软雅黑" panose="020B0503020204020204" charset="-122"/>
              </a:rPr>
              <a:t>如</a:t>
            </a:r>
            <a:r>
              <a:rPr lang="zh-CN" dirty="0">
                <a:latin typeface="微软雅黑" panose="020B0503020204020204" charset="-122"/>
                <a:ea typeface="微软雅黑" panose="020B0503020204020204" charset="-122"/>
              </a:rPr>
              <a:t>下图</a:t>
            </a:r>
            <a:r>
              <a:rPr dirty="0">
                <a:latin typeface="微软雅黑" panose="020B0503020204020204" charset="-122"/>
                <a:ea typeface="微软雅黑" panose="020B0503020204020204" charset="-122"/>
              </a:rPr>
              <a:t>所示。</a:t>
            </a:r>
            <a:endParaRPr dirty="0">
              <a:latin typeface="微软雅黑" panose="020B0503020204020204" charset="-122"/>
              <a:ea typeface="微软雅黑" panose="020B0503020204020204" charset="-122"/>
            </a:endParaRPr>
          </a:p>
        </p:txBody>
      </p:sp>
      <p:grpSp>
        <p:nvGrpSpPr>
          <p:cNvPr id="58" name="组 57"/>
          <p:cNvGrpSpPr/>
          <p:nvPr/>
        </p:nvGrpSpPr>
        <p:grpSpPr>
          <a:xfrm rot="18181241">
            <a:off x="56008" y="-23888"/>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6" name="图片 5"/>
          <p:cNvPicPr>
            <a:picLocks noChangeAspect="1"/>
          </p:cNvPicPr>
          <p:nvPr/>
        </p:nvPicPr>
        <p:blipFill>
          <a:blip r:embed="rId1"/>
          <a:stretch>
            <a:fillRect/>
          </a:stretch>
        </p:blipFill>
        <p:spPr>
          <a:xfrm>
            <a:off x="6878955" y="4478655"/>
            <a:ext cx="1657350" cy="10096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名称</a:t>
            </a:r>
            <a:endParaRPr kumimoji="1" lang="zh-CN" altLang="en-US" sz="2800" dirty="0"/>
          </a:p>
        </p:txBody>
      </p:sp>
      <p:sp>
        <p:nvSpPr>
          <p:cNvPr id="56" name="矩形 55"/>
          <p:cNvSpPr/>
          <p:nvPr/>
        </p:nvSpPr>
        <p:spPr>
          <a:xfrm>
            <a:off x="196215" y="1368425"/>
            <a:ext cx="8257540" cy="3688080"/>
          </a:xfrm>
          <a:prstGeom prst="rect">
            <a:avLst/>
          </a:prstGeom>
        </p:spPr>
        <p:txBody>
          <a:bodyPr wrap="square">
            <a:spAutoFit/>
          </a:bodyPr>
          <a:lstStyle/>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每个类都必须有一个能和其他类进行区分的名称，类的名称部分是不能省略的，其他组成部分可以省略。</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名称(Name)是个文本串，类的命名要求为由字符数字、下划线组成的唯的字符串即可。 表示方法有以下两种。</a:t>
            </a:r>
            <a:endParaRPr dirty="0">
              <a:latin typeface="微软雅黑" panose="020B0503020204020204" charset="-122"/>
              <a:ea typeface="微软雅黑" panose="020B0503020204020204" charset="-122"/>
            </a:endParaRP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(1) 简单名</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如</a:t>
            </a:r>
            <a:r>
              <a:rPr lang="zh-CN" dirty="0">
                <a:latin typeface="微软雅黑" panose="020B0503020204020204" charset="-122"/>
                <a:ea typeface="微软雅黑" panose="020B0503020204020204" charset="-122"/>
              </a:rPr>
              <a:t>右图</a:t>
            </a:r>
            <a:r>
              <a:rPr dirty="0">
                <a:latin typeface="微软雅黑" panose="020B0503020204020204" charset="-122"/>
                <a:ea typeface="微软雅黑" panose="020B0503020204020204" charset="-122"/>
              </a:rPr>
              <a:t>中的Account</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它只是一个单独的名称。</a:t>
            </a:r>
            <a:endParaRPr dirty="0">
              <a:latin typeface="微软雅黑" panose="020B0503020204020204" charset="-122"/>
              <a:ea typeface="微软雅黑" panose="020B0503020204020204" charset="-122"/>
            </a:endParaRP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(2) 全名</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也称为路径名</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就是在类名前面加上包的名称，</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例如B</a:t>
            </a:r>
            <a:r>
              <a:rPr lang="en-US" dirty="0">
                <a:latin typeface="微软雅黑" panose="020B0503020204020204" charset="-122"/>
                <a:ea typeface="微软雅黑" panose="020B0503020204020204" charset="-122"/>
              </a:rPr>
              <a:t>u</a:t>
            </a:r>
            <a:r>
              <a:rPr dirty="0">
                <a:latin typeface="微软雅黑" panose="020B0503020204020204" charset="-122"/>
                <a:ea typeface="微软雅黑" panose="020B0503020204020204" charset="-122"/>
              </a:rPr>
              <a:t>si</a:t>
            </a:r>
            <a:r>
              <a:rPr lang="en-US" dirty="0">
                <a:latin typeface="微软雅黑" panose="020B0503020204020204" charset="-122"/>
                <a:ea typeface="微软雅黑" panose="020B0503020204020204" charset="-122"/>
              </a:rPr>
              <a:t>n</a:t>
            </a:r>
            <a:r>
              <a:rPr dirty="0">
                <a:latin typeface="微软雅黑" panose="020B0503020204020204" charset="-122"/>
                <a:ea typeface="微软雅黑" panose="020B0503020204020204" charset="-122"/>
              </a:rPr>
              <a:t>es</a:t>
            </a:r>
            <a:r>
              <a:rPr lang="en-US" dirty="0">
                <a:latin typeface="微软雅黑" panose="020B0503020204020204" charset="-122"/>
                <a:ea typeface="微软雅黑" panose="020B0503020204020204" charset="-122"/>
              </a:rPr>
              <a:t>s:A</a:t>
            </a:r>
            <a:r>
              <a:rPr dirty="0">
                <a:latin typeface="微软雅黑" panose="020B0503020204020204" charset="-122"/>
                <a:ea typeface="微软雅黑" panose="020B0503020204020204" charset="-122"/>
              </a:rPr>
              <a:t>ccou</a:t>
            </a:r>
            <a:r>
              <a:rPr lang="en-US" dirty="0">
                <a:latin typeface="微软雅黑" panose="020B0503020204020204" charset="-122"/>
                <a:ea typeface="微软雅黑" panose="020B0503020204020204" charset="-122"/>
              </a:rPr>
              <a:t>n</a:t>
            </a:r>
            <a:r>
              <a:rPr dirty="0">
                <a:latin typeface="微软雅黑" panose="020B0503020204020204" charset="-122"/>
                <a:ea typeface="微软雅黑" panose="020B0503020204020204" charset="-122"/>
              </a:rPr>
              <a:t>t</a:t>
            </a:r>
            <a:endParaRPr dirty="0">
              <a:latin typeface="微软雅黑" panose="020B0503020204020204" charset="-122"/>
              <a:ea typeface="微软雅黑" panose="020B0503020204020204" charset="-122"/>
            </a:endParaRPr>
          </a:p>
        </p:txBody>
      </p:sp>
      <p:grpSp>
        <p:nvGrpSpPr>
          <p:cNvPr id="58" name="组 57"/>
          <p:cNvGrpSpPr/>
          <p:nvPr/>
        </p:nvGrpSpPr>
        <p:grpSpPr>
          <a:xfrm rot="18181241">
            <a:off x="8831073" y="376797"/>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3" name="图片 2"/>
          <p:cNvPicPr>
            <a:picLocks noChangeAspect="1"/>
          </p:cNvPicPr>
          <p:nvPr/>
        </p:nvPicPr>
        <p:blipFill>
          <a:blip r:embed="rId1"/>
          <a:stretch>
            <a:fillRect/>
          </a:stretch>
        </p:blipFill>
        <p:spPr>
          <a:xfrm>
            <a:off x="7860030" y="4535170"/>
            <a:ext cx="2608580" cy="12211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属性</a:t>
            </a:r>
            <a:endParaRPr kumimoji="1" lang="zh-CN" altLang="en-US" sz="2800" dirty="0"/>
          </a:p>
        </p:txBody>
      </p:sp>
      <p:sp>
        <p:nvSpPr>
          <p:cNvPr id="56" name="矩形 55"/>
          <p:cNvSpPr/>
          <p:nvPr/>
        </p:nvSpPr>
        <p:spPr>
          <a:xfrm>
            <a:off x="3293745" y="1671955"/>
            <a:ext cx="8288020" cy="2609215"/>
          </a:xfrm>
          <a:prstGeom prst="rect">
            <a:avLst/>
          </a:prstGeom>
        </p:spPr>
        <p:txBody>
          <a:bodyPr wrap="square">
            <a:spAutoFit/>
          </a:bodyPr>
          <a:lstStyle/>
          <a:p>
            <a:pPr defTabSz="608965">
              <a:lnSpc>
                <a:spcPct val="130000"/>
              </a:lnSpc>
              <a:defRPr/>
            </a:pPr>
            <a:r>
              <a:rPr altLang="zh-CN" sz="1335" dirty="0">
                <a:solidFill>
                  <a:srgbClr val="22272C"/>
                </a:solidFill>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属性描述了</a:t>
            </a:r>
            <a:r>
              <a:rPr dirty="0">
                <a:solidFill>
                  <a:srgbClr val="FF0000"/>
                </a:solidFill>
                <a:latin typeface="微软雅黑" panose="020B0503020204020204" charset="-122"/>
                <a:ea typeface="微软雅黑" panose="020B0503020204020204" charset="-122"/>
              </a:rPr>
              <a:t>类在软件系统中代表的事物</a:t>
            </a:r>
            <a:r>
              <a:rPr lang="zh-CN" dirty="0">
                <a:solidFill>
                  <a:srgbClr val="FF0000"/>
                </a:solidFill>
                <a:latin typeface="微软雅黑" panose="020B0503020204020204" charset="-122"/>
                <a:ea typeface="微软雅黑" panose="020B0503020204020204" charset="-122"/>
              </a:rPr>
              <a:t>（</a:t>
            </a:r>
            <a:r>
              <a:rPr dirty="0">
                <a:solidFill>
                  <a:srgbClr val="FF0000"/>
                </a:solidFill>
                <a:latin typeface="微软雅黑" panose="020B0503020204020204" charset="-122"/>
                <a:ea typeface="微软雅黑" panose="020B0503020204020204" charset="-122"/>
              </a:rPr>
              <a:t>即对象</a:t>
            </a:r>
            <a:r>
              <a:rPr lang="zh-CN" dirty="0">
                <a:solidFill>
                  <a:srgbClr val="FF0000"/>
                </a:solidFill>
                <a:latin typeface="微软雅黑" panose="020B0503020204020204" charset="-122"/>
                <a:ea typeface="微软雅黑" panose="020B0503020204020204" charset="-122"/>
              </a:rPr>
              <a:t>）</a:t>
            </a:r>
            <a:r>
              <a:rPr dirty="0">
                <a:solidFill>
                  <a:srgbClr val="FF0000"/>
                </a:solidFill>
                <a:latin typeface="微软雅黑" panose="020B0503020204020204" charset="-122"/>
                <a:ea typeface="微软雅黑" panose="020B0503020204020204" charset="-122"/>
              </a:rPr>
              <a:t>所具备的特性</a:t>
            </a:r>
            <a:r>
              <a:rPr dirty="0">
                <a:latin typeface="微软雅黑" panose="020B0503020204020204" charset="-122"/>
                <a:ea typeface="微软雅黑" panose="020B0503020204020204" charset="-122"/>
              </a:rPr>
              <a:t>。类可以有任意数目的属性，也可以没有属性。类如果有属性，则每一个属性都必须有一个名字</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如</a:t>
            </a:r>
            <a:r>
              <a:rPr lang="zh-CN" dirty="0">
                <a:latin typeface="微软雅黑" panose="020B0503020204020204" charset="-122"/>
                <a:ea typeface="微软雅黑" panose="020B0503020204020204" charset="-122"/>
              </a:rPr>
              <a:t>下图</a:t>
            </a:r>
            <a:r>
              <a:rPr dirty="0">
                <a:latin typeface="微软雅黑" panose="020B0503020204020204" charset="-122"/>
                <a:ea typeface="微软雅黑" panose="020B0503020204020204" charset="-122"/>
              </a:rPr>
              <a:t>中的Account类中的balance属性</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，另外还可以有其他的描述信息，如可见性、数据类型、默认值等，如</a:t>
            </a:r>
            <a:r>
              <a:rPr lang="zh-CN" dirty="0">
                <a:latin typeface="微软雅黑" panose="020B0503020204020204" charset="-122"/>
                <a:ea typeface="微软雅黑" panose="020B0503020204020204" charset="-122"/>
              </a:rPr>
              <a:t>下图</a:t>
            </a:r>
            <a:r>
              <a:rPr dirty="0">
                <a:latin typeface="微软雅黑" panose="020B0503020204020204" charset="-122"/>
                <a:ea typeface="微软雅黑" panose="020B0503020204020204" charset="-122"/>
              </a:rPr>
              <a:t>所示。</a:t>
            </a:r>
            <a:endParaRPr dirty="0">
              <a:latin typeface="微软雅黑" panose="020B0503020204020204" charset="-122"/>
              <a:ea typeface="微软雅黑" panose="020B0503020204020204" charset="-122"/>
            </a:endParaRP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dirty="0">
                <a:latin typeface="微软雅黑" panose="020B0503020204020204" charset="-122"/>
                <a:ea typeface="微软雅黑" panose="020B0503020204020204" charset="-122"/>
              </a:rPr>
              <a:t>在UM</a:t>
            </a:r>
            <a:r>
              <a:rPr lang="en-US" dirty="0">
                <a:latin typeface="微软雅黑" panose="020B0503020204020204" charset="-122"/>
                <a:ea typeface="微软雅黑" panose="020B0503020204020204" charset="-122"/>
              </a:rPr>
              <a:t>L</a:t>
            </a:r>
            <a:r>
              <a:rPr dirty="0">
                <a:latin typeface="微软雅黑" panose="020B0503020204020204" charset="-122"/>
                <a:ea typeface="微软雅黑" panose="020B0503020204020204" charset="-122"/>
              </a:rPr>
              <a:t>中，类属性的语法为:</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lang="en-US" dirty="0">
                <a:solidFill>
                  <a:srgbClr val="FF0000"/>
                </a:solidFill>
                <a:latin typeface="微软雅黑" panose="020B0503020204020204" charset="-122"/>
                <a:ea typeface="微软雅黑" panose="020B0503020204020204" charset="-122"/>
              </a:rPr>
              <a:t>[ 可见性 ] 属性名 [</a:t>
            </a:r>
            <a:r>
              <a:rPr lang="zh-CN" altLang="en-US" dirty="0">
                <a:solidFill>
                  <a:srgbClr val="FF0000"/>
                </a:solidFill>
                <a:latin typeface="微软雅黑" panose="020B0503020204020204" charset="-122"/>
                <a:ea typeface="微软雅黑" panose="020B0503020204020204" charset="-122"/>
              </a:rPr>
              <a:t>：</a:t>
            </a:r>
            <a:r>
              <a:rPr lang="en-US" dirty="0">
                <a:solidFill>
                  <a:srgbClr val="FF0000"/>
                </a:solidFill>
                <a:latin typeface="微软雅黑" panose="020B0503020204020204" charset="-122"/>
                <a:ea typeface="微软雅黑" panose="020B0503020204020204" charset="-122"/>
              </a:rPr>
              <a:t>类型 ] [ = 初始值 ]  [ { 属性字符串 } ]</a:t>
            </a:r>
            <a:endParaRPr lang="en-US" dirty="0">
              <a:solidFill>
                <a:srgbClr val="FF0000"/>
              </a:solidFill>
              <a:latin typeface="微软雅黑" panose="020B0503020204020204" charset="-122"/>
              <a:ea typeface="微软雅黑" panose="020B0503020204020204" charset="-122"/>
            </a:endParaRPr>
          </a:p>
        </p:txBody>
      </p:sp>
      <p:grpSp>
        <p:nvGrpSpPr>
          <p:cNvPr id="58" name="组 57"/>
          <p:cNvGrpSpPr/>
          <p:nvPr/>
        </p:nvGrpSpPr>
        <p:grpSpPr>
          <a:xfrm rot="18181241">
            <a:off x="56008" y="-23888"/>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3" name="图片 2"/>
          <p:cNvPicPr>
            <a:picLocks noChangeAspect="1"/>
          </p:cNvPicPr>
          <p:nvPr/>
        </p:nvPicPr>
        <p:blipFill>
          <a:blip r:embed="rId1"/>
          <a:stretch>
            <a:fillRect/>
          </a:stretch>
        </p:blipFill>
        <p:spPr>
          <a:xfrm>
            <a:off x="455295" y="4569460"/>
            <a:ext cx="2608580" cy="12211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属性</a:t>
            </a:r>
            <a:endParaRPr kumimoji="1" lang="zh-CN" altLang="en-US" sz="2800" dirty="0"/>
          </a:p>
        </p:txBody>
      </p:sp>
      <p:sp>
        <p:nvSpPr>
          <p:cNvPr id="56" name="矩形 55"/>
          <p:cNvSpPr/>
          <p:nvPr/>
        </p:nvSpPr>
        <p:spPr>
          <a:xfrm>
            <a:off x="358140" y="1211580"/>
            <a:ext cx="8257540" cy="5126990"/>
          </a:xfrm>
          <a:prstGeom prst="rect">
            <a:avLst/>
          </a:prstGeom>
        </p:spPr>
        <p:txBody>
          <a:bodyPr wrap="square">
            <a:spAutoFit/>
          </a:bodyPr>
          <a:lstStyle/>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(1)</a:t>
            </a:r>
            <a:r>
              <a:rPr dirty="0">
                <a:solidFill>
                  <a:srgbClr val="FF0000"/>
                </a:solidFill>
                <a:latin typeface="微软雅黑" panose="020B0503020204020204" charset="-122"/>
                <a:ea typeface="微软雅黑" panose="020B0503020204020204" charset="-122"/>
              </a:rPr>
              <a:t>可见性</a:t>
            </a:r>
            <a:r>
              <a:rPr lang="zh-CN" dirty="0">
                <a:solidFill>
                  <a:srgbClr val="FF0000"/>
                </a:solidFill>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类中属性的可见性主要包括公有(Public)、私有(Private)和受保护(Protected)。在UM</a:t>
            </a:r>
            <a:r>
              <a:rPr lang="en-US" dirty="0">
                <a:latin typeface="微软雅黑" panose="020B0503020204020204" charset="-122"/>
                <a:ea typeface="微软雅黑" panose="020B0503020204020204" charset="-122"/>
              </a:rPr>
              <a:t>L</a:t>
            </a:r>
            <a:r>
              <a:rPr dirty="0">
                <a:latin typeface="微软雅黑" panose="020B0503020204020204" charset="-122"/>
                <a:ea typeface="微软雅黑" panose="020B0503020204020204" charset="-122"/>
              </a:rPr>
              <a:t>中，用“</a:t>
            </a:r>
            <a:r>
              <a:rPr lang="en-US"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”表达公有类型，用“-”表达私有类型，而用“</a:t>
            </a:r>
            <a:r>
              <a:rPr lang="en-US"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”表达受保护类型。UML的类中不存在默认的可见性，如果没有显示任何一种符号，就表示没有定义该属性的可见性。</a:t>
            </a:r>
            <a:endParaRPr dirty="0">
              <a:latin typeface="微软雅黑" panose="020B0503020204020204" charset="-122"/>
              <a:ea typeface="微软雅黑" panose="020B0503020204020204" charset="-122"/>
            </a:endParaRP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(2)</a:t>
            </a:r>
            <a:r>
              <a:rPr dirty="0">
                <a:solidFill>
                  <a:srgbClr val="FF0000"/>
                </a:solidFill>
                <a:latin typeface="微软雅黑" panose="020B0503020204020204" charset="-122"/>
                <a:ea typeface="微软雅黑" panose="020B0503020204020204" charset="-122"/>
              </a:rPr>
              <a:t>属性名</a:t>
            </a:r>
            <a:r>
              <a:rPr lang="zh-CN" dirty="0">
                <a:solidFill>
                  <a:srgbClr val="FF0000"/>
                </a:solidFill>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每个属性都必须有一个名宁以区别于类中的其他属性，是类的一个特性。属性名由描述所属类的特性的名词或名词短语组成。按照UMI的约定，单字属性名小写。如果属性名包含多个单词，这些单词要合并，且除了第一个单词外其余单词的首字母要大写。</a:t>
            </a:r>
            <a:endParaRPr dirty="0">
              <a:latin typeface="微软雅黑" panose="020B0503020204020204" charset="-122"/>
              <a:ea typeface="微软雅黑" panose="020B0503020204020204" charset="-122"/>
            </a:endParaRP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(3)</a:t>
            </a:r>
            <a:r>
              <a:rPr dirty="0">
                <a:solidFill>
                  <a:srgbClr val="FF0000"/>
                </a:solidFill>
                <a:latin typeface="微软雅黑" panose="020B0503020204020204" charset="-122"/>
                <a:ea typeface="微软雅黑" panose="020B0503020204020204" charset="-122"/>
              </a:rPr>
              <a:t>类型</a:t>
            </a:r>
            <a:r>
              <a:rPr lang="zh-CN" dirty="0">
                <a:solidFill>
                  <a:srgbClr val="FF0000"/>
                </a:solidFill>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说明属性的数据类型。在类的图标里，可以指定每个属性值的类型。可能的类型包括字符串(string)、浮点型(float)、整型(int)和布尔型(boolean)(以及其他的枚举类型)。指明类型时,需要在属性值后面加上类型名，中间用冒号隔开。还可以为属性指定一个默认值。</a:t>
            </a:r>
            <a:endParaRPr dirty="0">
              <a:latin typeface="微软雅黑" panose="020B0503020204020204" charset="-122"/>
              <a:ea typeface="微软雅黑" panose="020B0503020204020204" charset="-122"/>
            </a:endParaRPr>
          </a:p>
        </p:txBody>
      </p:sp>
      <p:grpSp>
        <p:nvGrpSpPr>
          <p:cNvPr id="58" name="组 57"/>
          <p:cNvGrpSpPr/>
          <p:nvPr/>
        </p:nvGrpSpPr>
        <p:grpSpPr>
          <a:xfrm rot="18181241">
            <a:off x="8831073" y="376797"/>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en-US" altLang="zh-CN" dirty="0">
                <a:solidFill>
                  <a:srgbClr val="F9F5EE"/>
                </a:solidFill>
                <a:latin typeface="Century Gothic" panose="020B0502020202020204"/>
                <a:ea typeface="微软雅黑" panose="020B0503020204020204" charset="-122"/>
              </a:rPr>
              <a:t>CONTENTS</a:t>
            </a:r>
            <a:r>
              <a:rPr kumimoji="1" lang="zh-CN" altLang="en-US" dirty="0">
                <a:solidFill>
                  <a:srgbClr val="F9F5EE"/>
                </a:solidFill>
                <a:latin typeface="Century Gothic" panose="020B0502020202020204"/>
                <a:ea typeface="微软雅黑" panose="020B0503020204020204" charset="-122"/>
              </a:rPr>
              <a:t> </a:t>
            </a:r>
            <a:r>
              <a:rPr kumimoji="1" lang="zh-CN" altLang="en-US" dirty="0" smtClean="0">
                <a:solidFill>
                  <a:srgbClr val="F9F5EE"/>
                </a:solidFill>
                <a:latin typeface="Century Gothic" panose="020B0502020202020204"/>
                <a:ea typeface="微软雅黑" panose="020B0503020204020204" charset="-122"/>
              </a:rPr>
              <a:t>目录</a:t>
            </a:r>
            <a:endParaRPr kumimoji="1" lang="zh-CN" altLang="en-US" dirty="0">
              <a:solidFill>
                <a:srgbClr val="F9F5EE"/>
              </a:solidFill>
              <a:latin typeface="Century Gothic" panose="020B0502020202020204"/>
              <a:ea typeface="微软雅黑" panose="020B0503020204020204" charset="-122"/>
            </a:endParaRPr>
          </a:p>
        </p:txBody>
      </p:sp>
      <p:sp>
        <p:nvSpPr>
          <p:cNvPr id="3" name="文本框 2"/>
          <p:cNvSpPr txBox="1"/>
          <p:nvPr/>
        </p:nvSpPr>
        <p:spPr>
          <a:xfrm>
            <a:off x="8596260" y="2386135"/>
            <a:ext cx="3179821" cy="519053"/>
          </a:xfrm>
          <a:prstGeom prst="rect">
            <a:avLst/>
          </a:prstGeom>
          <a:noFill/>
        </p:spPr>
        <p:txBody>
          <a:bodyPr wrap="square" rtlCol="0">
            <a:spAutoFit/>
          </a:bodyPr>
          <a:lstStyle/>
          <a:p>
            <a:pPr>
              <a:lnSpc>
                <a:spcPct val="130000"/>
              </a:lnSpc>
            </a:pPr>
            <a:r>
              <a:rPr lang="en-US" altLang="zh-CN" sz="2135" b="1" dirty="0">
                <a:solidFill>
                  <a:srgbClr val="F9F5EE"/>
                </a:solidFill>
                <a:latin typeface="Century Gothic" panose="020B0502020202020204"/>
                <a:ea typeface="微软雅黑" panose="020B0503020204020204" charset="-122"/>
              </a:rPr>
              <a:t>PART</a:t>
            </a:r>
            <a:r>
              <a:rPr lang="zh-CN" altLang="en-US" sz="2135" b="1" dirty="0">
                <a:solidFill>
                  <a:srgbClr val="F9F5EE"/>
                </a:solidFill>
                <a:latin typeface="Century Gothic" panose="020B0502020202020204"/>
                <a:ea typeface="微软雅黑" panose="020B0503020204020204" charset="-122"/>
              </a:rPr>
              <a:t> </a:t>
            </a:r>
            <a:r>
              <a:rPr lang="en-US" altLang="zh-CN" sz="2135" b="1" dirty="0">
                <a:solidFill>
                  <a:srgbClr val="F9F5EE"/>
                </a:solidFill>
                <a:latin typeface="Century Gothic" panose="020B0502020202020204"/>
                <a:ea typeface="微软雅黑" panose="020B0503020204020204" charset="-122"/>
              </a:rPr>
              <a:t>ONE</a:t>
            </a:r>
            <a:r>
              <a:rPr lang="zh-CN" altLang="en-US" sz="2135" b="1" dirty="0">
                <a:solidFill>
                  <a:srgbClr val="F9F5EE"/>
                </a:solidFill>
                <a:latin typeface="Century Gothic" panose="020B0502020202020204"/>
                <a:ea typeface="微软雅黑" panose="020B0503020204020204" charset="-122"/>
              </a:rPr>
              <a:t>  基本概况</a:t>
            </a:r>
            <a:endParaRPr kumimoji="1" lang="zh-CN" altLang="en-US" sz="2135" b="1" dirty="0">
              <a:solidFill>
                <a:srgbClr val="F9F5EE"/>
              </a:solidFill>
              <a:latin typeface="Century Gothic" panose="020B0502020202020204"/>
              <a:ea typeface="微软雅黑" panose="020B0503020204020204" charset="-122"/>
            </a:endParaRPr>
          </a:p>
        </p:txBody>
      </p:sp>
      <p:sp>
        <p:nvSpPr>
          <p:cNvPr id="4" name="文本框 3"/>
          <p:cNvSpPr txBox="1"/>
          <p:nvPr/>
        </p:nvSpPr>
        <p:spPr>
          <a:xfrm>
            <a:off x="7667761" y="2259763"/>
            <a:ext cx="867545" cy="830997"/>
          </a:xfrm>
          <a:prstGeom prst="rect">
            <a:avLst/>
          </a:prstGeom>
          <a:noFill/>
        </p:spPr>
        <p:txBody>
          <a:bodyPr wrap="none" rtlCol="0">
            <a:spAutoFit/>
          </a:bodyPr>
          <a:lstStyle/>
          <a:p>
            <a:r>
              <a:rPr kumimoji="1" lang="en-US" altLang="zh-CN" sz="4800" dirty="0">
                <a:solidFill>
                  <a:srgbClr val="F9F5EE"/>
                </a:solidFill>
                <a:latin typeface="Century Gothic" panose="020B0502020202020204"/>
                <a:ea typeface="微软雅黑" panose="020B0503020204020204" charset="-122"/>
              </a:rPr>
              <a:t>01</a:t>
            </a:r>
            <a:endParaRPr kumimoji="1" lang="zh-CN" altLang="en-US" sz="4800" dirty="0">
              <a:solidFill>
                <a:srgbClr val="F9F5EE"/>
              </a:solidFill>
              <a:latin typeface="Century Gothic" panose="020B0502020202020204"/>
              <a:ea typeface="微软雅黑" panose="020B0503020204020204" charset="-122"/>
            </a:endParaRPr>
          </a:p>
        </p:txBody>
      </p:sp>
      <p:sp>
        <p:nvSpPr>
          <p:cNvPr id="5" name="文本框 4"/>
          <p:cNvSpPr txBox="1"/>
          <p:nvPr/>
        </p:nvSpPr>
        <p:spPr>
          <a:xfrm>
            <a:off x="8596260" y="3253642"/>
            <a:ext cx="3179821" cy="519053"/>
          </a:xfrm>
          <a:prstGeom prst="rect">
            <a:avLst/>
          </a:prstGeom>
          <a:noFill/>
        </p:spPr>
        <p:txBody>
          <a:bodyPr wrap="square" rtlCol="0">
            <a:spAutoFit/>
          </a:bodyPr>
          <a:lstStyle/>
          <a:p>
            <a:pPr>
              <a:lnSpc>
                <a:spcPct val="130000"/>
              </a:lnSpc>
            </a:pPr>
            <a:r>
              <a:rPr lang="en-US" altLang="zh-CN" sz="2135" b="1" dirty="0">
                <a:solidFill>
                  <a:srgbClr val="F9F5EE"/>
                </a:solidFill>
                <a:latin typeface="Century Gothic" panose="020B0502020202020204"/>
                <a:ea typeface="微软雅黑" panose="020B0503020204020204" charset="-122"/>
              </a:rPr>
              <a:t>PART</a:t>
            </a:r>
            <a:r>
              <a:rPr lang="zh-CN" altLang="en-US" sz="2135" b="1" dirty="0">
                <a:solidFill>
                  <a:srgbClr val="F9F5EE"/>
                </a:solidFill>
                <a:latin typeface="Century Gothic" panose="020B0502020202020204"/>
                <a:ea typeface="微软雅黑" panose="020B0503020204020204" charset="-122"/>
              </a:rPr>
              <a:t> </a:t>
            </a:r>
            <a:r>
              <a:rPr lang="en-US" altLang="zh-CN" sz="2135" b="1" dirty="0">
                <a:solidFill>
                  <a:srgbClr val="F9F5EE"/>
                </a:solidFill>
                <a:latin typeface="Century Gothic" panose="020B0502020202020204"/>
                <a:ea typeface="微软雅黑" panose="020B0503020204020204" charset="-122"/>
              </a:rPr>
              <a:t>ONE</a:t>
            </a:r>
            <a:r>
              <a:rPr lang="zh-CN" altLang="en-US" sz="2135" b="1" dirty="0">
                <a:solidFill>
                  <a:srgbClr val="F9F5EE"/>
                </a:solidFill>
                <a:latin typeface="Century Gothic" panose="020B0502020202020204"/>
                <a:ea typeface="微软雅黑" panose="020B0503020204020204" charset="-122"/>
              </a:rPr>
              <a:t>  业务亮点</a:t>
            </a:r>
            <a:endParaRPr kumimoji="1" lang="zh-CN" altLang="en-US" sz="2135" b="1" dirty="0">
              <a:solidFill>
                <a:srgbClr val="F9F5EE"/>
              </a:solidFill>
              <a:latin typeface="Century Gothic" panose="020B0502020202020204"/>
              <a:ea typeface="微软雅黑" panose="020B0503020204020204" charset="-122"/>
            </a:endParaRPr>
          </a:p>
        </p:txBody>
      </p:sp>
      <p:sp>
        <p:nvSpPr>
          <p:cNvPr id="6" name="文本框 5"/>
          <p:cNvSpPr txBox="1"/>
          <p:nvPr/>
        </p:nvSpPr>
        <p:spPr>
          <a:xfrm>
            <a:off x="7667761" y="3127270"/>
            <a:ext cx="867545" cy="830997"/>
          </a:xfrm>
          <a:prstGeom prst="rect">
            <a:avLst/>
          </a:prstGeom>
          <a:noFill/>
        </p:spPr>
        <p:txBody>
          <a:bodyPr wrap="none" rtlCol="0">
            <a:spAutoFit/>
          </a:bodyPr>
          <a:lstStyle/>
          <a:p>
            <a:r>
              <a:rPr kumimoji="1" lang="en-US" altLang="zh-CN" sz="4800" dirty="0">
                <a:solidFill>
                  <a:srgbClr val="F9F5EE"/>
                </a:solidFill>
                <a:latin typeface="Century Gothic" panose="020B0502020202020204"/>
                <a:ea typeface="微软雅黑" panose="020B0503020204020204" charset="-122"/>
              </a:rPr>
              <a:t>02</a:t>
            </a:r>
            <a:endParaRPr kumimoji="1" lang="zh-CN" altLang="en-US" sz="4800" dirty="0">
              <a:solidFill>
                <a:srgbClr val="F9F5EE"/>
              </a:solidFill>
              <a:latin typeface="Century Gothic" panose="020B0502020202020204"/>
              <a:ea typeface="微软雅黑" panose="020B0503020204020204" charset="-122"/>
            </a:endParaRPr>
          </a:p>
        </p:txBody>
      </p:sp>
      <p:sp>
        <p:nvSpPr>
          <p:cNvPr id="7" name="文本框 6"/>
          <p:cNvSpPr txBox="1"/>
          <p:nvPr/>
        </p:nvSpPr>
        <p:spPr>
          <a:xfrm>
            <a:off x="8596260" y="4121148"/>
            <a:ext cx="3179821" cy="519053"/>
          </a:xfrm>
          <a:prstGeom prst="rect">
            <a:avLst/>
          </a:prstGeom>
          <a:noFill/>
        </p:spPr>
        <p:txBody>
          <a:bodyPr wrap="square" rtlCol="0">
            <a:spAutoFit/>
          </a:bodyPr>
          <a:lstStyle/>
          <a:p>
            <a:pPr>
              <a:lnSpc>
                <a:spcPct val="130000"/>
              </a:lnSpc>
            </a:pPr>
            <a:r>
              <a:rPr lang="en-US" altLang="zh-CN" sz="2135" b="1" dirty="0">
                <a:solidFill>
                  <a:srgbClr val="F9F5EE"/>
                </a:solidFill>
                <a:latin typeface="Century Gothic" panose="020B0502020202020204"/>
                <a:ea typeface="微软雅黑" panose="020B0503020204020204" charset="-122"/>
              </a:rPr>
              <a:t>PART</a:t>
            </a:r>
            <a:r>
              <a:rPr lang="zh-CN" altLang="en-US" sz="2135" b="1" dirty="0">
                <a:solidFill>
                  <a:srgbClr val="F9F5EE"/>
                </a:solidFill>
                <a:latin typeface="Century Gothic" panose="020B0502020202020204"/>
                <a:ea typeface="微软雅黑" panose="020B0503020204020204" charset="-122"/>
              </a:rPr>
              <a:t> </a:t>
            </a:r>
            <a:r>
              <a:rPr lang="en-US" altLang="zh-CN" sz="2135" b="1" dirty="0">
                <a:solidFill>
                  <a:srgbClr val="F9F5EE"/>
                </a:solidFill>
                <a:latin typeface="Century Gothic" panose="020B0502020202020204"/>
                <a:ea typeface="微软雅黑" panose="020B0503020204020204" charset="-122"/>
              </a:rPr>
              <a:t>ONE</a:t>
            </a:r>
            <a:r>
              <a:rPr lang="zh-CN" altLang="en-US" sz="2135" b="1" dirty="0">
                <a:solidFill>
                  <a:srgbClr val="F9F5EE"/>
                </a:solidFill>
                <a:latin typeface="Century Gothic" panose="020B0502020202020204"/>
                <a:ea typeface="微软雅黑" panose="020B0503020204020204" charset="-122"/>
              </a:rPr>
              <a:t>  经验教训</a:t>
            </a:r>
            <a:endParaRPr kumimoji="1" lang="zh-CN" altLang="en-US" sz="2135" b="1" dirty="0">
              <a:solidFill>
                <a:srgbClr val="F9F5EE"/>
              </a:solidFill>
              <a:latin typeface="Century Gothic" panose="020B0502020202020204"/>
              <a:ea typeface="微软雅黑" panose="020B0503020204020204" charset="-122"/>
            </a:endParaRPr>
          </a:p>
        </p:txBody>
      </p:sp>
      <p:sp>
        <p:nvSpPr>
          <p:cNvPr id="8" name="文本框 7"/>
          <p:cNvSpPr txBox="1"/>
          <p:nvPr/>
        </p:nvSpPr>
        <p:spPr>
          <a:xfrm>
            <a:off x="7667761" y="3994777"/>
            <a:ext cx="867545" cy="830997"/>
          </a:xfrm>
          <a:prstGeom prst="rect">
            <a:avLst/>
          </a:prstGeom>
          <a:noFill/>
        </p:spPr>
        <p:txBody>
          <a:bodyPr wrap="none" rtlCol="0">
            <a:spAutoFit/>
          </a:bodyPr>
          <a:lstStyle/>
          <a:p>
            <a:r>
              <a:rPr kumimoji="1" lang="en-US" altLang="zh-CN" sz="4800" dirty="0">
                <a:solidFill>
                  <a:srgbClr val="F9F5EE"/>
                </a:solidFill>
                <a:latin typeface="Century Gothic" panose="020B0502020202020204"/>
                <a:ea typeface="微软雅黑" panose="020B0503020204020204" charset="-122"/>
              </a:rPr>
              <a:t>03</a:t>
            </a:r>
            <a:endParaRPr kumimoji="1" lang="zh-CN" altLang="en-US" sz="4800" dirty="0">
              <a:solidFill>
                <a:srgbClr val="F9F5EE"/>
              </a:solidFill>
              <a:latin typeface="Century Gothic" panose="020B0502020202020204"/>
              <a:ea typeface="微软雅黑" panose="020B0503020204020204" charset="-122"/>
            </a:endParaRPr>
          </a:p>
        </p:txBody>
      </p:sp>
      <p:sp>
        <p:nvSpPr>
          <p:cNvPr id="9" name="文本框 8"/>
          <p:cNvSpPr txBox="1"/>
          <p:nvPr/>
        </p:nvSpPr>
        <p:spPr>
          <a:xfrm>
            <a:off x="8596260" y="4988656"/>
            <a:ext cx="3179821" cy="519053"/>
          </a:xfrm>
          <a:prstGeom prst="rect">
            <a:avLst/>
          </a:prstGeom>
          <a:noFill/>
        </p:spPr>
        <p:txBody>
          <a:bodyPr wrap="square" rtlCol="0">
            <a:spAutoFit/>
          </a:bodyPr>
          <a:lstStyle/>
          <a:p>
            <a:pPr>
              <a:lnSpc>
                <a:spcPct val="130000"/>
              </a:lnSpc>
            </a:pPr>
            <a:r>
              <a:rPr lang="en-US" altLang="zh-CN" sz="2135" b="1" dirty="0">
                <a:solidFill>
                  <a:srgbClr val="F9F5EE"/>
                </a:solidFill>
                <a:latin typeface="Century Gothic" panose="020B0502020202020204"/>
                <a:ea typeface="微软雅黑" panose="020B0503020204020204" charset="-122"/>
              </a:rPr>
              <a:t>PART</a:t>
            </a:r>
            <a:r>
              <a:rPr lang="zh-CN" altLang="en-US" sz="2135" b="1" dirty="0">
                <a:solidFill>
                  <a:srgbClr val="F9F5EE"/>
                </a:solidFill>
                <a:latin typeface="Century Gothic" panose="020B0502020202020204"/>
                <a:ea typeface="微软雅黑" panose="020B0503020204020204" charset="-122"/>
              </a:rPr>
              <a:t> </a:t>
            </a:r>
            <a:r>
              <a:rPr lang="en-US" altLang="zh-CN" sz="2135" b="1" dirty="0">
                <a:solidFill>
                  <a:srgbClr val="F9F5EE"/>
                </a:solidFill>
                <a:latin typeface="Century Gothic" panose="020B0502020202020204"/>
                <a:ea typeface="微软雅黑" panose="020B0503020204020204" charset="-122"/>
              </a:rPr>
              <a:t>ONE</a:t>
            </a:r>
            <a:r>
              <a:rPr lang="zh-CN" altLang="en-US" sz="2135" b="1" dirty="0">
                <a:solidFill>
                  <a:srgbClr val="F9F5EE"/>
                </a:solidFill>
                <a:latin typeface="Century Gothic" panose="020B0502020202020204"/>
                <a:ea typeface="微软雅黑" panose="020B0503020204020204" charset="-122"/>
              </a:rPr>
              <a:t>  阶段计划</a:t>
            </a:r>
            <a:endParaRPr kumimoji="1" lang="zh-CN" altLang="en-US" sz="2135" b="1" dirty="0">
              <a:solidFill>
                <a:srgbClr val="F9F5EE"/>
              </a:solidFill>
              <a:latin typeface="Century Gothic" panose="020B0502020202020204"/>
              <a:ea typeface="微软雅黑" panose="020B0503020204020204" charset="-122"/>
            </a:endParaRPr>
          </a:p>
        </p:txBody>
      </p:sp>
      <p:sp>
        <p:nvSpPr>
          <p:cNvPr id="10" name="文本框 9"/>
          <p:cNvSpPr txBox="1"/>
          <p:nvPr/>
        </p:nvSpPr>
        <p:spPr>
          <a:xfrm>
            <a:off x="7667761" y="4862285"/>
            <a:ext cx="867545" cy="830997"/>
          </a:xfrm>
          <a:prstGeom prst="rect">
            <a:avLst/>
          </a:prstGeom>
          <a:noFill/>
        </p:spPr>
        <p:txBody>
          <a:bodyPr wrap="none" rtlCol="0">
            <a:spAutoFit/>
          </a:bodyPr>
          <a:lstStyle/>
          <a:p>
            <a:r>
              <a:rPr kumimoji="1" lang="en-US" altLang="zh-CN" sz="4800" dirty="0">
                <a:solidFill>
                  <a:srgbClr val="F9F5EE"/>
                </a:solidFill>
                <a:latin typeface="Century Gothic" panose="020B0502020202020204"/>
                <a:ea typeface="微软雅黑" panose="020B0503020204020204" charset="-122"/>
              </a:rPr>
              <a:t>04</a:t>
            </a:r>
            <a:endParaRPr kumimoji="1" lang="zh-CN" altLang="en-US" sz="4800" dirty="0">
              <a:solidFill>
                <a:srgbClr val="F9F5EE"/>
              </a:solidFill>
              <a:latin typeface="Century Gothic" panose="020B0502020202020204"/>
              <a:ea typeface="微软雅黑" panose="020B0503020204020204" charset="-122"/>
            </a:endParaRPr>
          </a:p>
        </p:txBody>
      </p:sp>
      <p:grpSp>
        <p:nvGrpSpPr>
          <p:cNvPr id="12" name="组 11"/>
          <p:cNvGrpSpPr/>
          <p:nvPr/>
        </p:nvGrpSpPr>
        <p:grpSpPr>
          <a:xfrm>
            <a:off x="747404" y="773869"/>
            <a:ext cx="5066176" cy="6096520"/>
            <a:chOff x="3036888" y="576263"/>
            <a:chExt cx="1514475" cy="1612900"/>
          </a:xfrm>
          <a:solidFill>
            <a:srgbClr val="22272C"/>
          </a:solidFill>
        </p:grpSpPr>
        <p:sp>
          <p:nvSpPr>
            <p:cNvPr id="13" name="Freeform 50"/>
            <p:cNvSpPr/>
            <p:nvPr/>
          </p:nvSpPr>
          <p:spPr bwMode="auto">
            <a:xfrm>
              <a:off x="3211513" y="639763"/>
              <a:ext cx="1171575" cy="1549400"/>
            </a:xfrm>
            <a:custGeom>
              <a:avLst/>
              <a:gdLst/>
              <a:ahLst/>
              <a:cxnLst>
                <a:cxn ang="0">
                  <a:pos x="738" y="526"/>
                </a:cxn>
                <a:cxn ang="0">
                  <a:pos x="428" y="646"/>
                </a:cxn>
                <a:cxn ang="0">
                  <a:pos x="416" y="510"/>
                </a:cxn>
                <a:cxn ang="0">
                  <a:pos x="652" y="354"/>
                </a:cxn>
                <a:cxn ang="0">
                  <a:pos x="410" y="460"/>
                </a:cxn>
                <a:cxn ang="0">
                  <a:pos x="396" y="300"/>
                </a:cxn>
                <a:cxn ang="0">
                  <a:pos x="536" y="156"/>
                </a:cxn>
                <a:cxn ang="0">
                  <a:pos x="394" y="272"/>
                </a:cxn>
                <a:cxn ang="0">
                  <a:pos x="368" y="0"/>
                </a:cxn>
                <a:cxn ang="0">
                  <a:pos x="344" y="270"/>
                </a:cxn>
                <a:cxn ang="0">
                  <a:pos x="202" y="156"/>
                </a:cxn>
                <a:cxn ang="0">
                  <a:pos x="342" y="300"/>
                </a:cxn>
                <a:cxn ang="0">
                  <a:pos x="326" y="460"/>
                </a:cxn>
                <a:cxn ang="0">
                  <a:pos x="86" y="354"/>
                </a:cxn>
                <a:cxn ang="0">
                  <a:pos x="322" y="508"/>
                </a:cxn>
                <a:cxn ang="0">
                  <a:pos x="310" y="646"/>
                </a:cxn>
                <a:cxn ang="0">
                  <a:pos x="0" y="526"/>
                </a:cxn>
                <a:cxn ang="0">
                  <a:pos x="300" y="742"/>
                </a:cxn>
                <a:cxn ang="0">
                  <a:pos x="278" y="976"/>
                </a:cxn>
                <a:cxn ang="0">
                  <a:pos x="458" y="976"/>
                </a:cxn>
                <a:cxn ang="0">
                  <a:pos x="436" y="744"/>
                </a:cxn>
                <a:cxn ang="0">
                  <a:pos x="738" y="526"/>
                </a:cxn>
              </a:cxnLst>
              <a:rect l="0" t="0" r="r" b="b"/>
              <a:pathLst>
                <a:path w="738" h="976">
                  <a:moveTo>
                    <a:pt x="738" y="526"/>
                  </a:moveTo>
                  <a:lnTo>
                    <a:pt x="428" y="646"/>
                  </a:lnTo>
                  <a:lnTo>
                    <a:pt x="416" y="510"/>
                  </a:lnTo>
                  <a:lnTo>
                    <a:pt x="652" y="354"/>
                  </a:lnTo>
                  <a:lnTo>
                    <a:pt x="410" y="460"/>
                  </a:lnTo>
                  <a:lnTo>
                    <a:pt x="396" y="300"/>
                  </a:lnTo>
                  <a:lnTo>
                    <a:pt x="536" y="156"/>
                  </a:lnTo>
                  <a:lnTo>
                    <a:pt x="394" y="272"/>
                  </a:lnTo>
                  <a:lnTo>
                    <a:pt x="368" y="0"/>
                  </a:lnTo>
                  <a:lnTo>
                    <a:pt x="344" y="270"/>
                  </a:lnTo>
                  <a:lnTo>
                    <a:pt x="202" y="156"/>
                  </a:lnTo>
                  <a:lnTo>
                    <a:pt x="342" y="300"/>
                  </a:lnTo>
                  <a:lnTo>
                    <a:pt x="326" y="460"/>
                  </a:lnTo>
                  <a:lnTo>
                    <a:pt x="86" y="354"/>
                  </a:lnTo>
                  <a:lnTo>
                    <a:pt x="322" y="508"/>
                  </a:lnTo>
                  <a:lnTo>
                    <a:pt x="310" y="646"/>
                  </a:lnTo>
                  <a:lnTo>
                    <a:pt x="0" y="526"/>
                  </a:lnTo>
                  <a:lnTo>
                    <a:pt x="300" y="742"/>
                  </a:lnTo>
                  <a:lnTo>
                    <a:pt x="278" y="976"/>
                  </a:lnTo>
                  <a:lnTo>
                    <a:pt x="458" y="976"/>
                  </a:lnTo>
                  <a:lnTo>
                    <a:pt x="436" y="744"/>
                  </a:lnTo>
                  <a:lnTo>
                    <a:pt x="738" y="52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 name="Freeform 51"/>
            <p:cNvSpPr/>
            <p:nvPr/>
          </p:nvSpPr>
          <p:spPr bwMode="auto">
            <a:xfrm>
              <a:off x="3262313" y="1776413"/>
              <a:ext cx="63500" cy="47625"/>
            </a:xfrm>
            <a:custGeom>
              <a:avLst/>
              <a:gdLst/>
              <a:ahLst/>
              <a:cxnLst>
                <a:cxn ang="0">
                  <a:pos x="22" y="30"/>
                </a:cxn>
                <a:cxn ang="0">
                  <a:pos x="22" y="30"/>
                </a:cxn>
                <a:cxn ang="0">
                  <a:pos x="34" y="28"/>
                </a:cxn>
                <a:cxn ang="0">
                  <a:pos x="34" y="28"/>
                </a:cxn>
                <a:cxn ang="0">
                  <a:pos x="36" y="26"/>
                </a:cxn>
                <a:cxn ang="0">
                  <a:pos x="36" y="26"/>
                </a:cxn>
                <a:cxn ang="0">
                  <a:pos x="40" y="0"/>
                </a:cxn>
                <a:cxn ang="0">
                  <a:pos x="40" y="0"/>
                </a:cxn>
                <a:cxn ang="0">
                  <a:pos x="0" y="30"/>
                </a:cxn>
                <a:cxn ang="0">
                  <a:pos x="0" y="30"/>
                </a:cxn>
                <a:cxn ang="0">
                  <a:pos x="10" y="28"/>
                </a:cxn>
                <a:cxn ang="0">
                  <a:pos x="22" y="30"/>
                </a:cxn>
                <a:cxn ang="0">
                  <a:pos x="22" y="30"/>
                </a:cxn>
              </a:cxnLst>
              <a:rect l="0" t="0" r="r" b="b"/>
              <a:pathLst>
                <a:path w="40" h="30">
                  <a:moveTo>
                    <a:pt x="22" y="30"/>
                  </a:moveTo>
                  <a:lnTo>
                    <a:pt x="22" y="30"/>
                  </a:lnTo>
                  <a:lnTo>
                    <a:pt x="34" y="28"/>
                  </a:lnTo>
                  <a:lnTo>
                    <a:pt x="34" y="28"/>
                  </a:lnTo>
                  <a:lnTo>
                    <a:pt x="36" y="26"/>
                  </a:lnTo>
                  <a:lnTo>
                    <a:pt x="36" y="26"/>
                  </a:lnTo>
                  <a:lnTo>
                    <a:pt x="40" y="0"/>
                  </a:lnTo>
                  <a:lnTo>
                    <a:pt x="40" y="0"/>
                  </a:lnTo>
                  <a:lnTo>
                    <a:pt x="0" y="30"/>
                  </a:lnTo>
                  <a:lnTo>
                    <a:pt x="0" y="30"/>
                  </a:lnTo>
                  <a:lnTo>
                    <a:pt x="10" y="28"/>
                  </a:lnTo>
                  <a:lnTo>
                    <a:pt x="22" y="30"/>
                  </a:lnTo>
                  <a:lnTo>
                    <a:pt x="22"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 name="Freeform 52"/>
            <p:cNvSpPr/>
            <p:nvPr/>
          </p:nvSpPr>
          <p:spPr bwMode="auto">
            <a:xfrm>
              <a:off x="3325813" y="1744663"/>
              <a:ext cx="44450" cy="76200"/>
            </a:xfrm>
            <a:custGeom>
              <a:avLst/>
              <a:gdLst/>
              <a:ahLst/>
              <a:cxnLst>
                <a:cxn ang="0">
                  <a:pos x="28" y="0"/>
                </a:cxn>
                <a:cxn ang="0">
                  <a:pos x="28" y="0"/>
                </a:cxn>
                <a:cxn ang="0">
                  <a:pos x="16" y="8"/>
                </a:cxn>
                <a:cxn ang="0">
                  <a:pos x="16" y="8"/>
                </a:cxn>
                <a:cxn ang="0">
                  <a:pos x="10" y="12"/>
                </a:cxn>
                <a:cxn ang="0">
                  <a:pos x="8" y="14"/>
                </a:cxn>
                <a:cxn ang="0">
                  <a:pos x="6" y="16"/>
                </a:cxn>
                <a:cxn ang="0">
                  <a:pos x="6" y="16"/>
                </a:cxn>
                <a:cxn ang="0">
                  <a:pos x="0" y="48"/>
                </a:cxn>
                <a:cxn ang="0">
                  <a:pos x="0" y="48"/>
                </a:cxn>
                <a:cxn ang="0">
                  <a:pos x="12" y="48"/>
                </a:cxn>
                <a:cxn ang="0">
                  <a:pos x="18" y="46"/>
                </a:cxn>
                <a:cxn ang="0">
                  <a:pos x="20" y="44"/>
                </a:cxn>
                <a:cxn ang="0">
                  <a:pos x="20" y="44"/>
                </a:cxn>
                <a:cxn ang="0">
                  <a:pos x="22" y="30"/>
                </a:cxn>
                <a:cxn ang="0">
                  <a:pos x="22" y="30"/>
                </a:cxn>
                <a:cxn ang="0">
                  <a:pos x="26" y="10"/>
                </a:cxn>
                <a:cxn ang="0">
                  <a:pos x="26" y="10"/>
                </a:cxn>
                <a:cxn ang="0">
                  <a:pos x="28" y="4"/>
                </a:cxn>
                <a:cxn ang="0">
                  <a:pos x="28" y="0"/>
                </a:cxn>
                <a:cxn ang="0">
                  <a:pos x="28" y="0"/>
                </a:cxn>
              </a:cxnLst>
              <a:rect l="0" t="0" r="r" b="b"/>
              <a:pathLst>
                <a:path w="28" h="48">
                  <a:moveTo>
                    <a:pt x="28" y="0"/>
                  </a:moveTo>
                  <a:lnTo>
                    <a:pt x="28" y="0"/>
                  </a:lnTo>
                  <a:lnTo>
                    <a:pt x="16" y="8"/>
                  </a:lnTo>
                  <a:lnTo>
                    <a:pt x="16" y="8"/>
                  </a:lnTo>
                  <a:lnTo>
                    <a:pt x="10" y="12"/>
                  </a:lnTo>
                  <a:lnTo>
                    <a:pt x="8" y="14"/>
                  </a:lnTo>
                  <a:lnTo>
                    <a:pt x="6" y="16"/>
                  </a:lnTo>
                  <a:lnTo>
                    <a:pt x="6" y="16"/>
                  </a:lnTo>
                  <a:lnTo>
                    <a:pt x="0" y="48"/>
                  </a:lnTo>
                  <a:lnTo>
                    <a:pt x="0" y="48"/>
                  </a:lnTo>
                  <a:lnTo>
                    <a:pt x="12" y="48"/>
                  </a:lnTo>
                  <a:lnTo>
                    <a:pt x="18" y="46"/>
                  </a:lnTo>
                  <a:lnTo>
                    <a:pt x="20" y="44"/>
                  </a:lnTo>
                  <a:lnTo>
                    <a:pt x="20" y="44"/>
                  </a:lnTo>
                  <a:lnTo>
                    <a:pt x="22" y="30"/>
                  </a:lnTo>
                  <a:lnTo>
                    <a:pt x="22" y="30"/>
                  </a:lnTo>
                  <a:lnTo>
                    <a:pt x="26" y="10"/>
                  </a:lnTo>
                  <a:lnTo>
                    <a:pt x="26" y="10"/>
                  </a:lnTo>
                  <a:lnTo>
                    <a:pt x="28" y="4"/>
                  </a:lnTo>
                  <a:lnTo>
                    <a:pt x="28" y="0"/>
                  </a:lnTo>
                  <a:lnTo>
                    <a:pt x="2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 name="Freeform 53"/>
            <p:cNvSpPr/>
            <p:nvPr/>
          </p:nvSpPr>
          <p:spPr bwMode="auto">
            <a:xfrm>
              <a:off x="3370263" y="1712913"/>
              <a:ext cx="41275" cy="101600"/>
            </a:xfrm>
            <a:custGeom>
              <a:avLst/>
              <a:gdLst/>
              <a:ahLst/>
              <a:cxnLst>
                <a:cxn ang="0">
                  <a:pos x="20" y="34"/>
                </a:cxn>
                <a:cxn ang="0">
                  <a:pos x="20" y="34"/>
                </a:cxn>
                <a:cxn ang="0">
                  <a:pos x="26" y="0"/>
                </a:cxn>
                <a:cxn ang="0">
                  <a:pos x="26" y="0"/>
                </a:cxn>
                <a:cxn ang="0">
                  <a:pos x="10" y="12"/>
                </a:cxn>
                <a:cxn ang="0">
                  <a:pos x="10" y="12"/>
                </a:cxn>
                <a:cxn ang="0">
                  <a:pos x="6" y="16"/>
                </a:cxn>
                <a:cxn ang="0">
                  <a:pos x="6" y="22"/>
                </a:cxn>
                <a:cxn ang="0">
                  <a:pos x="6" y="22"/>
                </a:cxn>
                <a:cxn ang="0">
                  <a:pos x="0" y="64"/>
                </a:cxn>
                <a:cxn ang="0">
                  <a:pos x="0" y="64"/>
                </a:cxn>
                <a:cxn ang="0">
                  <a:pos x="10" y="60"/>
                </a:cxn>
                <a:cxn ang="0">
                  <a:pos x="16" y="56"/>
                </a:cxn>
                <a:cxn ang="0">
                  <a:pos x="18" y="52"/>
                </a:cxn>
                <a:cxn ang="0">
                  <a:pos x="18" y="52"/>
                </a:cxn>
                <a:cxn ang="0">
                  <a:pos x="20" y="34"/>
                </a:cxn>
                <a:cxn ang="0">
                  <a:pos x="20" y="34"/>
                </a:cxn>
              </a:cxnLst>
              <a:rect l="0" t="0" r="r" b="b"/>
              <a:pathLst>
                <a:path w="26" h="64">
                  <a:moveTo>
                    <a:pt x="20" y="34"/>
                  </a:moveTo>
                  <a:lnTo>
                    <a:pt x="20" y="34"/>
                  </a:lnTo>
                  <a:lnTo>
                    <a:pt x="26" y="0"/>
                  </a:lnTo>
                  <a:lnTo>
                    <a:pt x="26" y="0"/>
                  </a:lnTo>
                  <a:lnTo>
                    <a:pt x="10" y="12"/>
                  </a:lnTo>
                  <a:lnTo>
                    <a:pt x="10" y="12"/>
                  </a:lnTo>
                  <a:lnTo>
                    <a:pt x="6" y="16"/>
                  </a:lnTo>
                  <a:lnTo>
                    <a:pt x="6" y="22"/>
                  </a:lnTo>
                  <a:lnTo>
                    <a:pt x="6" y="22"/>
                  </a:lnTo>
                  <a:lnTo>
                    <a:pt x="0" y="64"/>
                  </a:lnTo>
                  <a:lnTo>
                    <a:pt x="0" y="64"/>
                  </a:lnTo>
                  <a:lnTo>
                    <a:pt x="10" y="60"/>
                  </a:lnTo>
                  <a:lnTo>
                    <a:pt x="16" y="56"/>
                  </a:lnTo>
                  <a:lnTo>
                    <a:pt x="18" y="52"/>
                  </a:lnTo>
                  <a:lnTo>
                    <a:pt x="18" y="52"/>
                  </a:lnTo>
                  <a:lnTo>
                    <a:pt x="20" y="34"/>
                  </a:lnTo>
                  <a:lnTo>
                    <a:pt x="20"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 name="Freeform 54"/>
            <p:cNvSpPr/>
            <p:nvPr/>
          </p:nvSpPr>
          <p:spPr bwMode="auto">
            <a:xfrm>
              <a:off x="3408363" y="1687513"/>
              <a:ext cx="44450" cy="104775"/>
            </a:xfrm>
            <a:custGeom>
              <a:avLst/>
              <a:gdLst/>
              <a:ahLst/>
              <a:cxnLst>
                <a:cxn ang="0">
                  <a:pos x="10" y="12"/>
                </a:cxn>
                <a:cxn ang="0">
                  <a:pos x="10" y="12"/>
                </a:cxn>
                <a:cxn ang="0">
                  <a:pos x="8" y="18"/>
                </a:cxn>
                <a:cxn ang="0">
                  <a:pos x="8" y="24"/>
                </a:cxn>
                <a:cxn ang="0">
                  <a:pos x="8" y="24"/>
                </a:cxn>
                <a:cxn ang="0">
                  <a:pos x="0" y="66"/>
                </a:cxn>
                <a:cxn ang="0">
                  <a:pos x="0" y="66"/>
                </a:cxn>
                <a:cxn ang="0">
                  <a:pos x="8" y="60"/>
                </a:cxn>
                <a:cxn ang="0">
                  <a:pos x="14" y="52"/>
                </a:cxn>
                <a:cxn ang="0">
                  <a:pos x="20" y="46"/>
                </a:cxn>
                <a:cxn ang="0">
                  <a:pos x="24" y="36"/>
                </a:cxn>
                <a:cxn ang="0">
                  <a:pos x="26" y="28"/>
                </a:cxn>
                <a:cxn ang="0">
                  <a:pos x="28" y="18"/>
                </a:cxn>
                <a:cxn ang="0">
                  <a:pos x="28" y="10"/>
                </a:cxn>
                <a:cxn ang="0">
                  <a:pos x="26" y="0"/>
                </a:cxn>
                <a:cxn ang="0">
                  <a:pos x="26" y="0"/>
                </a:cxn>
                <a:cxn ang="0">
                  <a:pos x="10" y="12"/>
                </a:cxn>
                <a:cxn ang="0">
                  <a:pos x="10" y="12"/>
                </a:cxn>
              </a:cxnLst>
              <a:rect l="0" t="0" r="r" b="b"/>
              <a:pathLst>
                <a:path w="28" h="66">
                  <a:moveTo>
                    <a:pt x="10" y="12"/>
                  </a:moveTo>
                  <a:lnTo>
                    <a:pt x="10" y="12"/>
                  </a:lnTo>
                  <a:lnTo>
                    <a:pt x="8" y="18"/>
                  </a:lnTo>
                  <a:lnTo>
                    <a:pt x="8" y="24"/>
                  </a:lnTo>
                  <a:lnTo>
                    <a:pt x="8" y="24"/>
                  </a:lnTo>
                  <a:lnTo>
                    <a:pt x="0" y="66"/>
                  </a:lnTo>
                  <a:lnTo>
                    <a:pt x="0" y="66"/>
                  </a:lnTo>
                  <a:lnTo>
                    <a:pt x="8" y="60"/>
                  </a:lnTo>
                  <a:lnTo>
                    <a:pt x="14" y="52"/>
                  </a:lnTo>
                  <a:lnTo>
                    <a:pt x="20" y="46"/>
                  </a:lnTo>
                  <a:lnTo>
                    <a:pt x="24" y="36"/>
                  </a:lnTo>
                  <a:lnTo>
                    <a:pt x="26" y="28"/>
                  </a:lnTo>
                  <a:lnTo>
                    <a:pt x="28" y="18"/>
                  </a:lnTo>
                  <a:lnTo>
                    <a:pt x="28" y="10"/>
                  </a:lnTo>
                  <a:lnTo>
                    <a:pt x="26" y="0"/>
                  </a:lnTo>
                  <a:lnTo>
                    <a:pt x="26" y="0"/>
                  </a:lnTo>
                  <a:lnTo>
                    <a:pt x="10" y="12"/>
                  </a:lnTo>
                  <a:lnTo>
                    <a:pt x="10"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 name="Freeform 55"/>
            <p:cNvSpPr/>
            <p:nvPr/>
          </p:nvSpPr>
          <p:spPr bwMode="auto">
            <a:xfrm>
              <a:off x="3255963" y="1763713"/>
              <a:ext cx="63500" cy="50800"/>
            </a:xfrm>
            <a:custGeom>
              <a:avLst/>
              <a:gdLst/>
              <a:ahLst/>
              <a:cxnLst>
                <a:cxn ang="0">
                  <a:pos x="14" y="0"/>
                </a:cxn>
                <a:cxn ang="0">
                  <a:pos x="14" y="0"/>
                </a:cxn>
                <a:cxn ang="0">
                  <a:pos x="10" y="0"/>
                </a:cxn>
                <a:cxn ang="0">
                  <a:pos x="10" y="0"/>
                </a:cxn>
                <a:cxn ang="0">
                  <a:pos x="6" y="12"/>
                </a:cxn>
                <a:cxn ang="0">
                  <a:pos x="6" y="12"/>
                </a:cxn>
                <a:cxn ang="0">
                  <a:pos x="4" y="22"/>
                </a:cxn>
                <a:cxn ang="0">
                  <a:pos x="0" y="32"/>
                </a:cxn>
                <a:cxn ang="0">
                  <a:pos x="0" y="32"/>
                </a:cxn>
                <a:cxn ang="0">
                  <a:pos x="40" y="2"/>
                </a:cxn>
                <a:cxn ang="0">
                  <a:pos x="40" y="2"/>
                </a:cxn>
                <a:cxn ang="0">
                  <a:pos x="14" y="0"/>
                </a:cxn>
                <a:cxn ang="0">
                  <a:pos x="14" y="0"/>
                </a:cxn>
              </a:cxnLst>
              <a:rect l="0" t="0" r="r" b="b"/>
              <a:pathLst>
                <a:path w="40" h="32">
                  <a:moveTo>
                    <a:pt x="14" y="0"/>
                  </a:moveTo>
                  <a:lnTo>
                    <a:pt x="14" y="0"/>
                  </a:lnTo>
                  <a:lnTo>
                    <a:pt x="10" y="0"/>
                  </a:lnTo>
                  <a:lnTo>
                    <a:pt x="10" y="0"/>
                  </a:lnTo>
                  <a:lnTo>
                    <a:pt x="6" y="12"/>
                  </a:lnTo>
                  <a:lnTo>
                    <a:pt x="6" y="12"/>
                  </a:lnTo>
                  <a:lnTo>
                    <a:pt x="4" y="22"/>
                  </a:lnTo>
                  <a:lnTo>
                    <a:pt x="0" y="32"/>
                  </a:lnTo>
                  <a:lnTo>
                    <a:pt x="0" y="32"/>
                  </a:lnTo>
                  <a:lnTo>
                    <a:pt x="40" y="2"/>
                  </a:lnTo>
                  <a:lnTo>
                    <a:pt x="40" y="2"/>
                  </a:lnTo>
                  <a:lnTo>
                    <a:pt x="14" y="0"/>
                  </a:lnTo>
                  <a:lnTo>
                    <a:pt x="1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 name="Freeform 56"/>
            <p:cNvSpPr/>
            <p:nvPr/>
          </p:nvSpPr>
          <p:spPr bwMode="auto">
            <a:xfrm>
              <a:off x="3275013" y="1725613"/>
              <a:ext cx="85725" cy="31750"/>
            </a:xfrm>
            <a:custGeom>
              <a:avLst/>
              <a:gdLst/>
              <a:ahLst/>
              <a:cxnLst>
                <a:cxn ang="0">
                  <a:pos x="54" y="4"/>
                </a:cxn>
                <a:cxn ang="0">
                  <a:pos x="54" y="4"/>
                </a:cxn>
                <a:cxn ang="0">
                  <a:pos x="50" y="4"/>
                </a:cxn>
                <a:cxn ang="0">
                  <a:pos x="44" y="4"/>
                </a:cxn>
                <a:cxn ang="0">
                  <a:pos x="44" y="4"/>
                </a:cxn>
                <a:cxn ang="0">
                  <a:pos x="24" y="2"/>
                </a:cxn>
                <a:cxn ang="0">
                  <a:pos x="24" y="2"/>
                </a:cxn>
                <a:cxn ang="0">
                  <a:pos x="8" y="0"/>
                </a:cxn>
                <a:cxn ang="0">
                  <a:pos x="8" y="0"/>
                </a:cxn>
                <a:cxn ang="0">
                  <a:pos x="6" y="2"/>
                </a:cxn>
                <a:cxn ang="0">
                  <a:pos x="4" y="8"/>
                </a:cxn>
                <a:cxn ang="0">
                  <a:pos x="0" y="18"/>
                </a:cxn>
                <a:cxn ang="0">
                  <a:pos x="0" y="18"/>
                </a:cxn>
                <a:cxn ang="0">
                  <a:pos x="32" y="20"/>
                </a:cxn>
                <a:cxn ang="0">
                  <a:pos x="32" y="20"/>
                </a:cxn>
                <a:cxn ang="0">
                  <a:pos x="36" y="20"/>
                </a:cxn>
                <a:cxn ang="0">
                  <a:pos x="38" y="18"/>
                </a:cxn>
                <a:cxn ang="0">
                  <a:pos x="42" y="14"/>
                </a:cxn>
                <a:cxn ang="0">
                  <a:pos x="42" y="14"/>
                </a:cxn>
                <a:cxn ang="0">
                  <a:pos x="54" y="4"/>
                </a:cxn>
                <a:cxn ang="0">
                  <a:pos x="54" y="4"/>
                </a:cxn>
              </a:cxnLst>
              <a:rect l="0" t="0" r="r" b="b"/>
              <a:pathLst>
                <a:path w="54" h="20">
                  <a:moveTo>
                    <a:pt x="54" y="4"/>
                  </a:moveTo>
                  <a:lnTo>
                    <a:pt x="54" y="4"/>
                  </a:lnTo>
                  <a:lnTo>
                    <a:pt x="50" y="4"/>
                  </a:lnTo>
                  <a:lnTo>
                    <a:pt x="44" y="4"/>
                  </a:lnTo>
                  <a:lnTo>
                    <a:pt x="44" y="4"/>
                  </a:lnTo>
                  <a:lnTo>
                    <a:pt x="24" y="2"/>
                  </a:lnTo>
                  <a:lnTo>
                    <a:pt x="24" y="2"/>
                  </a:lnTo>
                  <a:lnTo>
                    <a:pt x="8" y="0"/>
                  </a:lnTo>
                  <a:lnTo>
                    <a:pt x="8" y="0"/>
                  </a:lnTo>
                  <a:lnTo>
                    <a:pt x="6" y="2"/>
                  </a:lnTo>
                  <a:lnTo>
                    <a:pt x="4" y="8"/>
                  </a:lnTo>
                  <a:lnTo>
                    <a:pt x="0" y="18"/>
                  </a:lnTo>
                  <a:lnTo>
                    <a:pt x="0" y="18"/>
                  </a:lnTo>
                  <a:lnTo>
                    <a:pt x="32" y="20"/>
                  </a:lnTo>
                  <a:lnTo>
                    <a:pt x="32" y="20"/>
                  </a:lnTo>
                  <a:lnTo>
                    <a:pt x="36" y="20"/>
                  </a:lnTo>
                  <a:lnTo>
                    <a:pt x="38" y="18"/>
                  </a:lnTo>
                  <a:lnTo>
                    <a:pt x="42" y="14"/>
                  </a:lnTo>
                  <a:lnTo>
                    <a:pt x="42" y="14"/>
                  </a:lnTo>
                  <a:lnTo>
                    <a:pt x="54" y="4"/>
                  </a:lnTo>
                  <a:lnTo>
                    <a:pt x="54"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 name="Freeform 57"/>
            <p:cNvSpPr/>
            <p:nvPr/>
          </p:nvSpPr>
          <p:spPr bwMode="auto">
            <a:xfrm>
              <a:off x="3294063" y="1690688"/>
              <a:ext cx="107950" cy="31750"/>
            </a:xfrm>
            <a:custGeom>
              <a:avLst/>
              <a:gdLst/>
              <a:ahLst/>
              <a:cxnLst>
                <a:cxn ang="0">
                  <a:pos x="0" y="14"/>
                </a:cxn>
                <a:cxn ang="0">
                  <a:pos x="0" y="14"/>
                </a:cxn>
                <a:cxn ang="0">
                  <a:pos x="40" y="20"/>
                </a:cxn>
                <a:cxn ang="0">
                  <a:pos x="40" y="20"/>
                </a:cxn>
                <a:cxn ang="0">
                  <a:pos x="46" y="20"/>
                </a:cxn>
                <a:cxn ang="0">
                  <a:pos x="52" y="18"/>
                </a:cxn>
                <a:cxn ang="0">
                  <a:pos x="52" y="18"/>
                </a:cxn>
                <a:cxn ang="0">
                  <a:pos x="68" y="6"/>
                </a:cxn>
                <a:cxn ang="0">
                  <a:pos x="68" y="6"/>
                </a:cxn>
                <a:cxn ang="0">
                  <a:pos x="34" y="2"/>
                </a:cxn>
                <a:cxn ang="0">
                  <a:pos x="34" y="2"/>
                </a:cxn>
                <a:cxn ang="0">
                  <a:pos x="14" y="0"/>
                </a:cxn>
                <a:cxn ang="0">
                  <a:pos x="14" y="0"/>
                </a:cxn>
                <a:cxn ang="0">
                  <a:pos x="10" y="2"/>
                </a:cxn>
                <a:cxn ang="0">
                  <a:pos x="6" y="6"/>
                </a:cxn>
                <a:cxn ang="0">
                  <a:pos x="0" y="14"/>
                </a:cxn>
                <a:cxn ang="0">
                  <a:pos x="0" y="14"/>
                </a:cxn>
              </a:cxnLst>
              <a:rect l="0" t="0" r="r" b="b"/>
              <a:pathLst>
                <a:path w="68" h="20">
                  <a:moveTo>
                    <a:pt x="0" y="14"/>
                  </a:moveTo>
                  <a:lnTo>
                    <a:pt x="0" y="14"/>
                  </a:lnTo>
                  <a:lnTo>
                    <a:pt x="40" y="20"/>
                  </a:lnTo>
                  <a:lnTo>
                    <a:pt x="40" y="20"/>
                  </a:lnTo>
                  <a:lnTo>
                    <a:pt x="46" y="20"/>
                  </a:lnTo>
                  <a:lnTo>
                    <a:pt x="52" y="18"/>
                  </a:lnTo>
                  <a:lnTo>
                    <a:pt x="52" y="18"/>
                  </a:lnTo>
                  <a:lnTo>
                    <a:pt x="68" y="6"/>
                  </a:lnTo>
                  <a:lnTo>
                    <a:pt x="68" y="6"/>
                  </a:lnTo>
                  <a:lnTo>
                    <a:pt x="34" y="2"/>
                  </a:lnTo>
                  <a:lnTo>
                    <a:pt x="34" y="2"/>
                  </a:lnTo>
                  <a:lnTo>
                    <a:pt x="14" y="0"/>
                  </a:lnTo>
                  <a:lnTo>
                    <a:pt x="14" y="0"/>
                  </a:lnTo>
                  <a:lnTo>
                    <a:pt x="10" y="2"/>
                  </a:lnTo>
                  <a:lnTo>
                    <a:pt x="6" y="6"/>
                  </a:lnTo>
                  <a:lnTo>
                    <a:pt x="0" y="14"/>
                  </a:lnTo>
                  <a:lnTo>
                    <a:pt x="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 name="Freeform 58"/>
            <p:cNvSpPr/>
            <p:nvPr/>
          </p:nvSpPr>
          <p:spPr bwMode="auto">
            <a:xfrm>
              <a:off x="3322638" y="1658938"/>
              <a:ext cx="114300" cy="31750"/>
            </a:xfrm>
            <a:custGeom>
              <a:avLst/>
              <a:gdLst/>
              <a:ahLst/>
              <a:cxnLst>
                <a:cxn ang="0">
                  <a:pos x="0" y="14"/>
                </a:cxn>
                <a:cxn ang="0">
                  <a:pos x="0" y="14"/>
                </a:cxn>
                <a:cxn ang="0">
                  <a:pos x="44" y="18"/>
                </a:cxn>
                <a:cxn ang="0">
                  <a:pos x="44" y="18"/>
                </a:cxn>
                <a:cxn ang="0">
                  <a:pos x="50" y="20"/>
                </a:cxn>
                <a:cxn ang="0">
                  <a:pos x="56" y="20"/>
                </a:cxn>
                <a:cxn ang="0">
                  <a:pos x="56" y="20"/>
                </a:cxn>
                <a:cxn ang="0">
                  <a:pos x="72" y="8"/>
                </a:cxn>
                <a:cxn ang="0">
                  <a:pos x="72" y="8"/>
                </a:cxn>
                <a:cxn ang="0">
                  <a:pos x="64" y="4"/>
                </a:cxn>
                <a:cxn ang="0">
                  <a:pos x="54" y="0"/>
                </a:cxn>
                <a:cxn ang="0">
                  <a:pos x="44" y="0"/>
                </a:cxn>
                <a:cxn ang="0">
                  <a:pos x="36" y="0"/>
                </a:cxn>
                <a:cxn ang="0">
                  <a:pos x="26" y="2"/>
                </a:cxn>
                <a:cxn ang="0">
                  <a:pos x="18" y="4"/>
                </a:cxn>
                <a:cxn ang="0">
                  <a:pos x="8" y="8"/>
                </a:cxn>
                <a:cxn ang="0">
                  <a:pos x="0" y="14"/>
                </a:cxn>
                <a:cxn ang="0">
                  <a:pos x="0" y="14"/>
                </a:cxn>
              </a:cxnLst>
              <a:rect l="0" t="0" r="r" b="b"/>
              <a:pathLst>
                <a:path w="72" h="20">
                  <a:moveTo>
                    <a:pt x="0" y="14"/>
                  </a:moveTo>
                  <a:lnTo>
                    <a:pt x="0" y="14"/>
                  </a:lnTo>
                  <a:lnTo>
                    <a:pt x="44" y="18"/>
                  </a:lnTo>
                  <a:lnTo>
                    <a:pt x="44" y="18"/>
                  </a:lnTo>
                  <a:lnTo>
                    <a:pt x="50" y="20"/>
                  </a:lnTo>
                  <a:lnTo>
                    <a:pt x="56" y="20"/>
                  </a:lnTo>
                  <a:lnTo>
                    <a:pt x="56" y="20"/>
                  </a:lnTo>
                  <a:lnTo>
                    <a:pt x="72" y="8"/>
                  </a:lnTo>
                  <a:lnTo>
                    <a:pt x="72" y="8"/>
                  </a:lnTo>
                  <a:lnTo>
                    <a:pt x="64" y="4"/>
                  </a:lnTo>
                  <a:lnTo>
                    <a:pt x="54" y="0"/>
                  </a:lnTo>
                  <a:lnTo>
                    <a:pt x="44" y="0"/>
                  </a:lnTo>
                  <a:lnTo>
                    <a:pt x="36" y="0"/>
                  </a:lnTo>
                  <a:lnTo>
                    <a:pt x="26" y="2"/>
                  </a:lnTo>
                  <a:lnTo>
                    <a:pt x="18" y="4"/>
                  </a:lnTo>
                  <a:lnTo>
                    <a:pt x="8" y="8"/>
                  </a:lnTo>
                  <a:lnTo>
                    <a:pt x="0" y="14"/>
                  </a:lnTo>
                  <a:lnTo>
                    <a:pt x="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 name="Freeform 59"/>
            <p:cNvSpPr/>
            <p:nvPr/>
          </p:nvSpPr>
          <p:spPr bwMode="auto">
            <a:xfrm>
              <a:off x="3036888" y="1573213"/>
              <a:ext cx="79375" cy="38100"/>
            </a:xfrm>
            <a:custGeom>
              <a:avLst/>
              <a:gdLst/>
              <a:ahLst/>
              <a:cxnLst>
                <a:cxn ang="0">
                  <a:pos x="0" y="6"/>
                </a:cxn>
                <a:cxn ang="0">
                  <a:pos x="0" y="6"/>
                </a:cxn>
                <a:cxn ang="0">
                  <a:pos x="10" y="12"/>
                </a:cxn>
                <a:cxn ang="0">
                  <a:pos x="20" y="18"/>
                </a:cxn>
                <a:cxn ang="0">
                  <a:pos x="20" y="18"/>
                </a:cxn>
                <a:cxn ang="0">
                  <a:pos x="30" y="24"/>
                </a:cxn>
                <a:cxn ang="0">
                  <a:pos x="30" y="24"/>
                </a:cxn>
                <a:cxn ang="0">
                  <a:pos x="32" y="20"/>
                </a:cxn>
                <a:cxn ang="0">
                  <a:pos x="32" y="20"/>
                </a:cxn>
                <a:cxn ang="0">
                  <a:pos x="50" y="0"/>
                </a:cxn>
                <a:cxn ang="0">
                  <a:pos x="50" y="0"/>
                </a:cxn>
                <a:cxn ang="0">
                  <a:pos x="0" y="6"/>
                </a:cxn>
                <a:cxn ang="0">
                  <a:pos x="0" y="6"/>
                </a:cxn>
              </a:cxnLst>
              <a:rect l="0" t="0" r="r" b="b"/>
              <a:pathLst>
                <a:path w="50" h="24">
                  <a:moveTo>
                    <a:pt x="0" y="6"/>
                  </a:moveTo>
                  <a:lnTo>
                    <a:pt x="0" y="6"/>
                  </a:lnTo>
                  <a:lnTo>
                    <a:pt x="10" y="12"/>
                  </a:lnTo>
                  <a:lnTo>
                    <a:pt x="20" y="18"/>
                  </a:lnTo>
                  <a:lnTo>
                    <a:pt x="20" y="18"/>
                  </a:lnTo>
                  <a:lnTo>
                    <a:pt x="30" y="24"/>
                  </a:lnTo>
                  <a:lnTo>
                    <a:pt x="30" y="24"/>
                  </a:lnTo>
                  <a:lnTo>
                    <a:pt x="32" y="20"/>
                  </a:lnTo>
                  <a:lnTo>
                    <a:pt x="32" y="20"/>
                  </a:lnTo>
                  <a:lnTo>
                    <a:pt x="50" y="0"/>
                  </a:lnTo>
                  <a:lnTo>
                    <a:pt x="50" y="0"/>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60"/>
            <p:cNvSpPr/>
            <p:nvPr/>
          </p:nvSpPr>
          <p:spPr bwMode="auto">
            <a:xfrm>
              <a:off x="3094038" y="1566863"/>
              <a:ext cx="76200" cy="57150"/>
            </a:xfrm>
            <a:custGeom>
              <a:avLst/>
              <a:gdLst/>
              <a:ahLst/>
              <a:cxnLst>
                <a:cxn ang="0">
                  <a:pos x="42" y="8"/>
                </a:cxn>
                <a:cxn ang="0">
                  <a:pos x="42" y="8"/>
                </a:cxn>
                <a:cxn ang="0">
                  <a:pos x="46" y="6"/>
                </a:cxn>
                <a:cxn ang="0">
                  <a:pos x="48" y="0"/>
                </a:cxn>
                <a:cxn ang="0">
                  <a:pos x="48" y="0"/>
                </a:cxn>
                <a:cxn ang="0">
                  <a:pos x="34" y="2"/>
                </a:cxn>
                <a:cxn ang="0">
                  <a:pos x="34" y="2"/>
                </a:cxn>
                <a:cxn ang="0">
                  <a:pos x="28" y="2"/>
                </a:cxn>
                <a:cxn ang="0">
                  <a:pos x="24" y="4"/>
                </a:cxn>
                <a:cxn ang="0">
                  <a:pos x="22" y="4"/>
                </a:cxn>
                <a:cxn ang="0">
                  <a:pos x="22" y="4"/>
                </a:cxn>
                <a:cxn ang="0">
                  <a:pos x="0" y="30"/>
                </a:cxn>
                <a:cxn ang="0">
                  <a:pos x="0" y="30"/>
                </a:cxn>
                <a:cxn ang="0">
                  <a:pos x="10" y="34"/>
                </a:cxn>
                <a:cxn ang="0">
                  <a:pos x="16" y="36"/>
                </a:cxn>
                <a:cxn ang="0">
                  <a:pos x="20" y="36"/>
                </a:cxn>
                <a:cxn ang="0">
                  <a:pos x="20" y="36"/>
                </a:cxn>
                <a:cxn ang="0">
                  <a:pos x="28" y="24"/>
                </a:cxn>
                <a:cxn ang="0">
                  <a:pos x="28" y="24"/>
                </a:cxn>
                <a:cxn ang="0">
                  <a:pos x="42" y="8"/>
                </a:cxn>
                <a:cxn ang="0">
                  <a:pos x="42" y="8"/>
                </a:cxn>
              </a:cxnLst>
              <a:rect l="0" t="0" r="r" b="b"/>
              <a:pathLst>
                <a:path w="48" h="36">
                  <a:moveTo>
                    <a:pt x="42" y="8"/>
                  </a:moveTo>
                  <a:lnTo>
                    <a:pt x="42" y="8"/>
                  </a:lnTo>
                  <a:lnTo>
                    <a:pt x="46" y="6"/>
                  </a:lnTo>
                  <a:lnTo>
                    <a:pt x="48" y="0"/>
                  </a:lnTo>
                  <a:lnTo>
                    <a:pt x="48" y="0"/>
                  </a:lnTo>
                  <a:lnTo>
                    <a:pt x="34" y="2"/>
                  </a:lnTo>
                  <a:lnTo>
                    <a:pt x="34" y="2"/>
                  </a:lnTo>
                  <a:lnTo>
                    <a:pt x="28" y="2"/>
                  </a:lnTo>
                  <a:lnTo>
                    <a:pt x="24" y="4"/>
                  </a:lnTo>
                  <a:lnTo>
                    <a:pt x="22" y="4"/>
                  </a:lnTo>
                  <a:lnTo>
                    <a:pt x="22" y="4"/>
                  </a:lnTo>
                  <a:lnTo>
                    <a:pt x="0" y="30"/>
                  </a:lnTo>
                  <a:lnTo>
                    <a:pt x="0" y="30"/>
                  </a:lnTo>
                  <a:lnTo>
                    <a:pt x="10" y="34"/>
                  </a:lnTo>
                  <a:lnTo>
                    <a:pt x="16" y="36"/>
                  </a:lnTo>
                  <a:lnTo>
                    <a:pt x="20" y="36"/>
                  </a:lnTo>
                  <a:lnTo>
                    <a:pt x="20" y="36"/>
                  </a:lnTo>
                  <a:lnTo>
                    <a:pt x="28" y="24"/>
                  </a:lnTo>
                  <a:lnTo>
                    <a:pt x="28" y="24"/>
                  </a:lnTo>
                  <a:lnTo>
                    <a:pt x="42" y="8"/>
                  </a:lnTo>
                  <a:lnTo>
                    <a:pt x="4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61"/>
            <p:cNvSpPr/>
            <p:nvPr/>
          </p:nvSpPr>
          <p:spPr bwMode="auto">
            <a:xfrm>
              <a:off x="3135313" y="1563688"/>
              <a:ext cx="85725" cy="66675"/>
            </a:xfrm>
            <a:custGeom>
              <a:avLst/>
              <a:gdLst/>
              <a:ahLst/>
              <a:cxnLst>
                <a:cxn ang="0">
                  <a:pos x="54" y="0"/>
                </a:cxn>
                <a:cxn ang="0">
                  <a:pos x="54" y="0"/>
                </a:cxn>
                <a:cxn ang="0">
                  <a:pos x="34" y="2"/>
                </a:cxn>
                <a:cxn ang="0">
                  <a:pos x="34" y="2"/>
                </a:cxn>
                <a:cxn ang="0">
                  <a:pos x="30" y="4"/>
                </a:cxn>
                <a:cxn ang="0">
                  <a:pos x="26" y="8"/>
                </a:cxn>
                <a:cxn ang="0">
                  <a:pos x="26" y="8"/>
                </a:cxn>
                <a:cxn ang="0">
                  <a:pos x="0" y="40"/>
                </a:cxn>
                <a:cxn ang="0">
                  <a:pos x="0" y="40"/>
                </a:cxn>
                <a:cxn ang="0">
                  <a:pos x="12" y="42"/>
                </a:cxn>
                <a:cxn ang="0">
                  <a:pos x="18" y="42"/>
                </a:cxn>
                <a:cxn ang="0">
                  <a:pos x="22" y="40"/>
                </a:cxn>
                <a:cxn ang="0">
                  <a:pos x="22" y="40"/>
                </a:cxn>
                <a:cxn ang="0">
                  <a:pos x="34" y="26"/>
                </a:cxn>
                <a:cxn ang="0">
                  <a:pos x="34" y="26"/>
                </a:cxn>
                <a:cxn ang="0">
                  <a:pos x="54" y="0"/>
                </a:cxn>
                <a:cxn ang="0">
                  <a:pos x="54" y="0"/>
                </a:cxn>
              </a:cxnLst>
              <a:rect l="0" t="0" r="r" b="b"/>
              <a:pathLst>
                <a:path w="54" h="42">
                  <a:moveTo>
                    <a:pt x="54" y="0"/>
                  </a:moveTo>
                  <a:lnTo>
                    <a:pt x="54" y="0"/>
                  </a:lnTo>
                  <a:lnTo>
                    <a:pt x="34" y="2"/>
                  </a:lnTo>
                  <a:lnTo>
                    <a:pt x="34" y="2"/>
                  </a:lnTo>
                  <a:lnTo>
                    <a:pt x="30" y="4"/>
                  </a:lnTo>
                  <a:lnTo>
                    <a:pt x="26" y="8"/>
                  </a:lnTo>
                  <a:lnTo>
                    <a:pt x="26" y="8"/>
                  </a:lnTo>
                  <a:lnTo>
                    <a:pt x="0" y="40"/>
                  </a:lnTo>
                  <a:lnTo>
                    <a:pt x="0" y="40"/>
                  </a:lnTo>
                  <a:lnTo>
                    <a:pt x="12" y="42"/>
                  </a:lnTo>
                  <a:lnTo>
                    <a:pt x="18" y="42"/>
                  </a:lnTo>
                  <a:lnTo>
                    <a:pt x="22" y="40"/>
                  </a:lnTo>
                  <a:lnTo>
                    <a:pt x="22" y="40"/>
                  </a:lnTo>
                  <a:lnTo>
                    <a:pt x="34" y="26"/>
                  </a:lnTo>
                  <a:lnTo>
                    <a:pt x="34" y="26"/>
                  </a:lnTo>
                  <a:lnTo>
                    <a:pt x="54" y="0"/>
                  </a:lnTo>
                  <a:lnTo>
                    <a:pt x="5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62"/>
            <p:cNvSpPr/>
            <p:nvPr/>
          </p:nvSpPr>
          <p:spPr bwMode="auto">
            <a:xfrm>
              <a:off x="3179763" y="1557338"/>
              <a:ext cx="85725" cy="73025"/>
            </a:xfrm>
            <a:custGeom>
              <a:avLst/>
              <a:gdLst/>
              <a:ahLst/>
              <a:cxnLst>
                <a:cxn ang="0">
                  <a:pos x="36" y="2"/>
                </a:cxn>
                <a:cxn ang="0">
                  <a:pos x="36" y="2"/>
                </a:cxn>
                <a:cxn ang="0">
                  <a:pos x="30" y="8"/>
                </a:cxn>
                <a:cxn ang="0">
                  <a:pos x="28" y="12"/>
                </a:cxn>
                <a:cxn ang="0">
                  <a:pos x="28" y="12"/>
                </a:cxn>
                <a:cxn ang="0">
                  <a:pos x="0" y="46"/>
                </a:cxn>
                <a:cxn ang="0">
                  <a:pos x="0" y="46"/>
                </a:cxn>
                <a:cxn ang="0">
                  <a:pos x="10" y="44"/>
                </a:cxn>
                <a:cxn ang="0">
                  <a:pos x="18" y="42"/>
                </a:cxn>
                <a:cxn ang="0">
                  <a:pos x="28" y="36"/>
                </a:cxn>
                <a:cxn ang="0">
                  <a:pos x="36" y="32"/>
                </a:cxn>
                <a:cxn ang="0">
                  <a:pos x="42" y="26"/>
                </a:cxn>
                <a:cxn ang="0">
                  <a:pos x="48" y="18"/>
                </a:cxn>
                <a:cxn ang="0">
                  <a:pos x="52" y="10"/>
                </a:cxn>
                <a:cxn ang="0">
                  <a:pos x="54" y="0"/>
                </a:cxn>
                <a:cxn ang="0">
                  <a:pos x="54" y="0"/>
                </a:cxn>
                <a:cxn ang="0">
                  <a:pos x="36" y="2"/>
                </a:cxn>
                <a:cxn ang="0">
                  <a:pos x="36" y="2"/>
                </a:cxn>
              </a:cxnLst>
              <a:rect l="0" t="0" r="r" b="b"/>
              <a:pathLst>
                <a:path w="54" h="46">
                  <a:moveTo>
                    <a:pt x="36" y="2"/>
                  </a:moveTo>
                  <a:lnTo>
                    <a:pt x="36" y="2"/>
                  </a:lnTo>
                  <a:lnTo>
                    <a:pt x="30" y="8"/>
                  </a:lnTo>
                  <a:lnTo>
                    <a:pt x="28" y="12"/>
                  </a:lnTo>
                  <a:lnTo>
                    <a:pt x="28" y="12"/>
                  </a:lnTo>
                  <a:lnTo>
                    <a:pt x="0" y="46"/>
                  </a:lnTo>
                  <a:lnTo>
                    <a:pt x="0" y="46"/>
                  </a:lnTo>
                  <a:lnTo>
                    <a:pt x="10" y="44"/>
                  </a:lnTo>
                  <a:lnTo>
                    <a:pt x="18" y="42"/>
                  </a:lnTo>
                  <a:lnTo>
                    <a:pt x="28" y="36"/>
                  </a:lnTo>
                  <a:lnTo>
                    <a:pt x="36" y="32"/>
                  </a:lnTo>
                  <a:lnTo>
                    <a:pt x="42" y="26"/>
                  </a:lnTo>
                  <a:lnTo>
                    <a:pt x="48" y="18"/>
                  </a:lnTo>
                  <a:lnTo>
                    <a:pt x="52" y="10"/>
                  </a:lnTo>
                  <a:lnTo>
                    <a:pt x="54" y="0"/>
                  </a:lnTo>
                  <a:lnTo>
                    <a:pt x="54" y="0"/>
                  </a:lnTo>
                  <a:lnTo>
                    <a:pt x="36" y="2"/>
                  </a:lnTo>
                  <a:lnTo>
                    <a:pt x="3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63"/>
            <p:cNvSpPr/>
            <p:nvPr/>
          </p:nvSpPr>
          <p:spPr bwMode="auto">
            <a:xfrm>
              <a:off x="3036888" y="1535113"/>
              <a:ext cx="76200" cy="38100"/>
            </a:xfrm>
            <a:custGeom>
              <a:avLst/>
              <a:gdLst/>
              <a:ahLst/>
              <a:cxnLst>
                <a:cxn ang="0">
                  <a:pos x="28" y="2"/>
                </a:cxn>
                <a:cxn ang="0">
                  <a:pos x="28" y="2"/>
                </a:cxn>
                <a:cxn ang="0">
                  <a:pos x="24" y="0"/>
                </a:cxn>
                <a:cxn ang="0">
                  <a:pos x="24" y="0"/>
                </a:cxn>
                <a:cxn ang="0">
                  <a:pos x="16" y="8"/>
                </a:cxn>
                <a:cxn ang="0">
                  <a:pos x="16" y="8"/>
                </a:cxn>
                <a:cxn ang="0">
                  <a:pos x="8" y="18"/>
                </a:cxn>
                <a:cxn ang="0">
                  <a:pos x="0" y="24"/>
                </a:cxn>
                <a:cxn ang="0">
                  <a:pos x="0" y="24"/>
                </a:cxn>
                <a:cxn ang="0">
                  <a:pos x="48" y="18"/>
                </a:cxn>
                <a:cxn ang="0">
                  <a:pos x="48" y="18"/>
                </a:cxn>
                <a:cxn ang="0">
                  <a:pos x="28" y="2"/>
                </a:cxn>
                <a:cxn ang="0">
                  <a:pos x="28" y="2"/>
                </a:cxn>
              </a:cxnLst>
              <a:rect l="0" t="0" r="r" b="b"/>
              <a:pathLst>
                <a:path w="48" h="24">
                  <a:moveTo>
                    <a:pt x="28" y="2"/>
                  </a:moveTo>
                  <a:lnTo>
                    <a:pt x="28" y="2"/>
                  </a:lnTo>
                  <a:lnTo>
                    <a:pt x="24" y="0"/>
                  </a:lnTo>
                  <a:lnTo>
                    <a:pt x="24" y="0"/>
                  </a:lnTo>
                  <a:lnTo>
                    <a:pt x="16" y="8"/>
                  </a:lnTo>
                  <a:lnTo>
                    <a:pt x="16" y="8"/>
                  </a:lnTo>
                  <a:lnTo>
                    <a:pt x="8" y="18"/>
                  </a:lnTo>
                  <a:lnTo>
                    <a:pt x="0" y="24"/>
                  </a:lnTo>
                  <a:lnTo>
                    <a:pt x="0" y="24"/>
                  </a:lnTo>
                  <a:lnTo>
                    <a:pt x="48" y="18"/>
                  </a:lnTo>
                  <a:lnTo>
                    <a:pt x="48" y="18"/>
                  </a:lnTo>
                  <a:lnTo>
                    <a:pt x="28" y="2"/>
                  </a:lnTo>
                  <a:lnTo>
                    <a:pt x="2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64"/>
            <p:cNvSpPr/>
            <p:nvPr/>
          </p:nvSpPr>
          <p:spPr bwMode="auto">
            <a:xfrm>
              <a:off x="3084513" y="1512888"/>
              <a:ext cx="82550" cy="47625"/>
            </a:xfrm>
            <a:custGeom>
              <a:avLst/>
              <a:gdLst/>
              <a:ahLst/>
              <a:cxnLst>
                <a:cxn ang="0">
                  <a:pos x="38" y="28"/>
                </a:cxn>
                <a:cxn ang="0">
                  <a:pos x="38" y="28"/>
                </a:cxn>
                <a:cxn ang="0">
                  <a:pos x="52" y="26"/>
                </a:cxn>
                <a:cxn ang="0">
                  <a:pos x="52" y="26"/>
                </a:cxn>
                <a:cxn ang="0">
                  <a:pos x="48" y="22"/>
                </a:cxn>
                <a:cxn ang="0">
                  <a:pos x="44" y="20"/>
                </a:cxn>
                <a:cxn ang="0">
                  <a:pos x="44" y="20"/>
                </a:cxn>
                <a:cxn ang="0">
                  <a:pos x="28" y="8"/>
                </a:cxn>
                <a:cxn ang="0">
                  <a:pos x="28" y="8"/>
                </a:cxn>
                <a:cxn ang="0">
                  <a:pos x="16" y="0"/>
                </a:cxn>
                <a:cxn ang="0">
                  <a:pos x="16" y="0"/>
                </a:cxn>
                <a:cxn ang="0">
                  <a:pos x="12" y="0"/>
                </a:cxn>
                <a:cxn ang="0">
                  <a:pos x="8" y="4"/>
                </a:cxn>
                <a:cxn ang="0">
                  <a:pos x="0" y="10"/>
                </a:cxn>
                <a:cxn ang="0">
                  <a:pos x="0" y="10"/>
                </a:cxn>
                <a:cxn ang="0">
                  <a:pos x="26" y="30"/>
                </a:cxn>
                <a:cxn ang="0">
                  <a:pos x="26" y="30"/>
                </a:cxn>
                <a:cxn ang="0">
                  <a:pos x="28" y="30"/>
                </a:cxn>
                <a:cxn ang="0">
                  <a:pos x="32" y="30"/>
                </a:cxn>
                <a:cxn ang="0">
                  <a:pos x="38" y="28"/>
                </a:cxn>
                <a:cxn ang="0">
                  <a:pos x="38" y="28"/>
                </a:cxn>
              </a:cxnLst>
              <a:rect l="0" t="0" r="r" b="b"/>
              <a:pathLst>
                <a:path w="52" h="30">
                  <a:moveTo>
                    <a:pt x="38" y="28"/>
                  </a:moveTo>
                  <a:lnTo>
                    <a:pt x="38" y="28"/>
                  </a:lnTo>
                  <a:lnTo>
                    <a:pt x="52" y="26"/>
                  </a:lnTo>
                  <a:lnTo>
                    <a:pt x="52" y="26"/>
                  </a:lnTo>
                  <a:lnTo>
                    <a:pt x="48" y="22"/>
                  </a:lnTo>
                  <a:lnTo>
                    <a:pt x="44" y="20"/>
                  </a:lnTo>
                  <a:lnTo>
                    <a:pt x="44" y="20"/>
                  </a:lnTo>
                  <a:lnTo>
                    <a:pt x="28" y="8"/>
                  </a:lnTo>
                  <a:lnTo>
                    <a:pt x="28" y="8"/>
                  </a:lnTo>
                  <a:lnTo>
                    <a:pt x="16" y="0"/>
                  </a:lnTo>
                  <a:lnTo>
                    <a:pt x="16" y="0"/>
                  </a:lnTo>
                  <a:lnTo>
                    <a:pt x="12" y="0"/>
                  </a:lnTo>
                  <a:lnTo>
                    <a:pt x="8" y="4"/>
                  </a:lnTo>
                  <a:lnTo>
                    <a:pt x="0" y="10"/>
                  </a:lnTo>
                  <a:lnTo>
                    <a:pt x="0" y="10"/>
                  </a:lnTo>
                  <a:lnTo>
                    <a:pt x="26" y="30"/>
                  </a:lnTo>
                  <a:lnTo>
                    <a:pt x="26" y="30"/>
                  </a:lnTo>
                  <a:lnTo>
                    <a:pt x="28" y="30"/>
                  </a:lnTo>
                  <a:lnTo>
                    <a:pt x="32" y="30"/>
                  </a:lnTo>
                  <a:lnTo>
                    <a:pt x="38" y="28"/>
                  </a:lnTo>
                  <a:lnTo>
                    <a:pt x="38"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65"/>
            <p:cNvSpPr/>
            <p:nvPr/>
          </p:nvSpPr>
          <p:spPr bwMode="auto">
            <a:xfrm>
              <a:off x="3119438" y="1493838"/>
              <a:ext cx="101600" cy="57150"/>
            </a:xfrm>
            <a:custGeom>
              <a:avLst/>
              <a:gdLst/>
              <a:ahLst/>
              <a:cxnLst>
                <a:cxn ang="0">
                  <a:pos x="44" y="36"/>
                </a:cxn>
                <a:cxn ang="0">
                  <a:pos x="44" y="36"/>
                </a:cxn>
                <a:cxn ang="0">
                  <a:pos x="64" y="32"/>
                </a:cxn>
                <a:cxn ang="0">
                  <a:pos x="64" y="32"/>
                </a:cxn>
                <a:cxn ang="0">
                  <a:pos x="36" y="12"/>
                </a:cxn>
                <a:cxn ang="0">
                  <a:pos x="36" y="12"/>
                </a:cxn>
                <a:cxn ang="0">
                  <a:pos x="20" y="2"/>
                </a:cxn>
                <a:cxn ang="0">
                  <a:pos x="20" y="2"/>
                </a:cxn>
                <a:cxn ang="0">
                  <a:pos x="16" y="0"/>
                </a:cxn>
                <a:cxn ang="0">
                  <a:pos x="10" y="2"/>
                </a:cxn>
                <a:cxn ang="0">
                  <a:pos x="0" y="8"/>
                </a:cxn>
                <a:cxn ang="0">
                  <a:pos x="0" y="8"/>
                </a:cxn>
                <a:cxn ang="0">
                  <a:pos x="34" y="32"/>
                </a:cxn>
                <a:cxn ang="0">
                  <a:pos x="34" y="32"/>
                </a:cxn>
                <a:cxn ang="0">
                  <a:pos x="38" y="36"/>
                </a:cxn>
                <a:cxn ang="0">
                  <a:pos x="44" y="36"/>
                </a:cxn>
                <a:cxn ang="0">
                  <a:pos x="44" y="36"/>
                </a:cxn>
              </a:cxnLst>
              <a:rect l="0" t="0" r="r" b="b"/>
              <a:pathLst>
                <a:path w="64" h="36">
                  <a:moveTo>
                    <a:pt x="44" y="36"/>
                  </a:moveTo>
                  <a:lnTo>
                    <a:pt x="44" y="36"/>
                  </a:lnTo>
                  <a:lnTo>
                    <a:pt x="64" y="32"/>
                  </a:lnTo>
                  <a:lnTo>
                    <a:pt x="64" y="32"/>
                  </a:lnTo>
                  <a:lnTo>
                    <a:pt x="36" y="12"/>
                  </a:lnTo>
                  <a:lnTo>
                    <a:pt x="36" y="12"/>
                  </a:lnTo>
                  <a:lnTo>
                    <a:pt x="20" y="2"/>
                  </a:lnTo>
                  <a:lnTo>
                    <a:pt x="20" y="2"/>
                  </a:lnTo>
                  <a:lnTo>
                    <a:pt x="16" y="0"/>
                  </a:lnTo>
                  <a:lnTo>
                    <a:pt x="10" y="2"/>
                  </a:lnTo>
                  <a:lnTo>
                    <a:pt x="0" y="8"/>
                  </a:lnTo>
                  <a:lnTo>
                    <a:pt x="0" y="8"/>
                  </a:lnTo>
                  <a:lnTo>
                    <a:pt x="34" y="32"/>
                  </a:lnTo>
                  <a:lnTo>
                    <a:pt x="34" y="32"/>
                  </a:lnTo>
                  <a:lnTo>
                    <a:pt x="38" y="36"/>
                  </a:lnTo>
                  <a:lnTo>
                    <a:pt x="44" y="36"/>
                  </a:lnTo>
                  <a:lnTo>
                    <a:pt x="44" y="3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66"/>
            <p:cNvSpPr/>
            <p:nvPr/>
          </p:nvSpPr>
          <p:spPr bwMode="auto">
            <a:xfrm>
              <a:off x="3160713" y="1490663"/>
              <a:ext cx="104775" cy="53975"/>
            </a:xfrm>
            <a:custGeom>
              <a:avLst/>
              <a:gdLst/>
              <a:ahLst/>
              <a:cxnLst>
                <a:cxn ang="0">
                  <a:pos x="66" y="30"/>
                </a:cxn>
                <a:cxn ang="0">
                  <a:pos x="66" y="30"/>
                </a:cxn>
                <a:cxn ang="0">
                  <a:pos x="60" y="22"/>
                </a:cxn>
                <a:cxn ang="0">
                  <a:pos x="54" y="16"/>
                </a:cxn>
                <a:cxn ang="0">
                  <a:pos x="46" y="10"/>
                </a:cxn>
                <a:cxn ang="0">
                  <a:pos x="38" y="6"/>
                </a:cxn>
                <a:cxn ang="0">
                  <a:pos x="28" y="2"/>
                </a:cxn>
                <a:cxn ang="0">
                  <a:pos x="20" y="0"/>
                </a:cxn>
                <a:cxn ang="0">
                  <a:pos x="10" y="0"/>
                </a:cxn>
                <a:cxn ang="0">
                  <a:pos x="0" y="0"/>
                </a:cxn>
                <a:cxn ang="0">
                  <a:pos x="0" y="0"/>
                </a:cxn>
                <a:cxn ang="0">
                  <a:pos x="36" y="26"/>
                </a:cxn>
                <a:cxn ang="0">
                  <a:pos x="36" y="26"/>
                </a:cxn>
                <a:cxn ang="0">
                  <a:pos x="40" y="30"/>
                </a:cxn>
                <a:cxn ang="0">
                  <a:pos x="46" y="34"/>
                </a:cxn>
                <a:cxn ang="0">
                  <a:pos x="46" y="34"/>
                </a:cxn>
                <a:cxn ang="0">
                  <a:pos x="66" y="30"/>
                </a:cxn>
                <a:cxn ang="0">
                  <a:pos x="66" y="30"/>
                </a:cxn>
              </a:cxnLst>
              <a:rect l="0" t="0" r="r" b="b"/>
              <a:pathLst>
                <a:path w="66" h="34">
                  <a:moveTo>
                    <a:pt x="66" y="30"/>
                  </a:moveTo>
                  <a:lnTo>
                    <a:pt x="66" y="30"/>
                  </a:lnTo>
                  <a:lnTo>
                    <a:pt x="60" y="22"/>
                  </a:lnTo>
                  <a:lnTo>
                    <a:pt x="54" y="16"/>
                  </a:lnTo>
                  <a:lnTo>
                    <a:pt x="46" y="10"/>
                  </a:lnTo>
                  <a:lnTo>
                    <a:pt x="38" y="6"/>
                  </a:lnTo>
                  <a:lnTo>
                    <a:pt x="28" y="2"/>
                  </a:lnTo>
                  <a:lnTo>
                    <a:pt x="20" y="0"/>
                  </a:lnTo>
                  <a:lnTo>
                    <a:pt x="10" y="0"/>
                  </a:lnTo>
                  <a:lnTo>
                    <a:pt x="0" y="0"/>
                  </a:lnTo>
                  <a:lnTo>
                    <a:pt x="0" y="0"/>
                  </a:lnTo>
                  <a:lnTo>
                    <a:pt x="36" y="26"/>
                  </a:lnTo>
                  <a:lnTo>
                    <a:pt x="36" y="26"/>
                  </a:lnTo>
                  <a:lnTo>
                    <a:pt x="40" y="30"/>
                  </a:lnTo>
                  <a:lnTo>
                    <a:pt x="46" y="34"/>
                  </a:lnTo>
                  <a:lnTo>
                    <a:pt x="46" y="34"/>
                  </a:lnTo>
                  <a:lnTo>
                    <a:pt x="66" y="30"/>
                  </a:lnTo>
                  <a:lnTo>
                    <a:pt x="66"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67"/>
            <p:cNvSpPr/>
            <p:nvPr/>
          </p:nvSpPr>
          <p:spPr bwMode="auto">
            <a:xfrm>
              <a:off x="3268663" y="1338263"/>
              <a:ext cx="34925" cy="50800"/>
            </a:xfrm>
            <a:custGeom>
              <a:avLst/>
              <a:gdLst/>
              <a:ahLst/>
              <a:cxnLst>
                <a:cxn ang="0">
                  <a:pos x="22" y="14"/>
                </a:cxn>
                <a:cxn ang="0">
                  <a:pos x="22" y="14"/>
                </a:cxn>
                <a:cxn ang="0">
                  <a:pos x="22" y="12"/>
                </a:cxn>
                <a:cxn ang="0">
                  <a:pos x="22" y="12"/>
                </a:cxn>
                <a:cxn ang="0">
                  <a:pos x="14" y="8"/>
                </a:cxn>
                <a:cxn ang="0">
                  <a:pos x="14" y="8"/>
                </a:cxn>
                <a:cxn ang="0">
                  <a:pos x="8" y="4"/>
                </a:cxn>
                <a:cxn ang="0">
                  <a:pos x="0" y="0"/>
                </a:cxn>
                <a:cxn ang="0">
                  <a:pos x="0" y="0"/>
                </a:cxn>
                <a:cxn ang="0">
                  <a:pos x="16" y="32"/>
                </a:cxn>
                <a:cxn ang="0">
                  <a:pos x="16" y="32"/>
                </a:cxn>
                <a:cxn ang="0">
                  <a:pos x="22" y="14"/>
                </a:cxn>
                <a:cxn ang="0">
                  <a:pos x="22" y="14"/>
                </a:cxn>
              </a:cxnLst>
              <a:rect l="0" t="0" r="r" b="b"/>
              <a:pathLst>
                <a:path w="22" h="32">
                  <a:moveTo>
                    <a:pt x="22" y="14"/>
                  </a:moveTo>
                  <a:lnTo>
                    <a:pt x="22" y="14"/>
                  </a:lnTo>
                  <a:lnTo>
                    <a:pt x="22" y="12"/>
                  </a:lnTo>
                  <a:lnTo>
                    <a:pt x="22" y="12"/>
                  </a:lnTo>
                  <a:lnTo>
                    <a:pt x="14" y="8"/>
                  </a:lnTo>
                  <a:lnTo>
                    <a:pt x="14" y="8"/>
                  </a:lnTo>
                  <a:lnTo>
                    <a:pt x="8" y="4"/>
                  </a:lnTo>
                  <a:lnTo>
                    <a:pt x="0" y="0"/>
                  </a:lnTo>
                  <a:lnTo>
                    <a:pt x="0" y="0"/>
                  </a:lnTo>
                  <a:lnTo>
                    <a:pt x="16" y="32"/>
                  </a:lnTo>
                  <a:lnTo>
                    <a:pt x="16" y="32"/>
                  </a:lnTo>
                  <a:lnTo>
                    <a:pt x="22" y="14"/>
                  </a:lnTo>
                  <a:lnTo>
                    <a:pt x="22"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68"/>
            <p:cNvSpPr/>
            <p:nvPr/>
          </p:nvSpPr>
          <p:spPr bwMode="auto">
            <a:xfrm>
              <a:off x="3297238" y="1360488"/>
              <a:ext cx="28575" cy="63500"/>
            </a:xfrm>
            <a:custGeom>
              <a:avLst/>
              <a:gdLst/>
              <a:ahLst/>
              <a:cxnLst>
                <a:cxn ang="0">
                  <a:pos x="8" y="40"/>
                </a:cxn>
                <a:cxn ang="0">
                  <a:pos x="8" y="40"/>
                </a:cxn>
                <a:cxn ang="0">
                  <a:pos x="10" y="34"/>
                </a:cxn>
                <a:cxn ang="0">
                  <a:pos x="10" y="34"/>
                </a:cxn>
                <a:cxn ang="0">
                  <a:pos x="16" y="20"/>
                </a:cxn>
                <a:cxn ang="0">
                  <a:pos x="16" y="20"/>
                </a:cxn>
                <a:cxn ang="0">
                  <a:pos x="18" y="10"/>
                </a:cxn>
                <a:cxn ang="0">
                  <a:pos x="18" y="10"/>
                </a:cxn>
                <a:cxn ang="0">
                  <a:pos x="18" y="8"/>
                </a:cxn>
                <a:cxn ang="0">
                  <a:pos x="14" y="6"/>
                </a:cxn>
                <a:cxn ang="0">
                  <a:pos x="8" y="0"/>
                </a:cxn>
                <a:cxn ang="0">
                  <a:pos x="8" y="0"/>
                </a:cxn>
                <a:cxn ang="0">
                  <a:pos x="0" y="22"/>
                </a:cxn>
                <a:cxn ang="0">
                  <a:pos x="0" y="22"/>
                </a:cxn>
                <a:cxn ang="0">
                  <a:pos x="2" y="26"/>
                </a:cxn>
                <a:cxn ang="0">
                  <a:pos x="4" y="30"/>
                </a:cxn>
                <a:cxn ang="0">
                  <a:pos x="4" y="30"/>
                </a:cxn>
                <a:cxn ang="0">
                  <a:pos x="8" y="40"/>
                </a:cxn>
                <a:cxn ang="0">
                  <a:pos x="8" y="40"/>
                </a:cxn>
              </a:cxnLst>
              <a:rect l="0" t="0" r="r" b="b"/>
              <a:pathLst>
                <a:path w="18" h="40">
                  <a:moveTo>
                    <a:pt x="8" y="40"/>
                  </a:moveTo>
                  <a:lnTo>
                    <a:pt x="8" y="40"/>
                  </a:lnTo>
                  <a:lnTo>
                    <a:pt x="10" y="34"/>
                  </a:lnTo>
                  <a:lnTo>
                    <a:pt x="10" y="34"/>
                  </a:lnTo>
                  <a:lnTo>
                    <a:pt x="16" y="20"/>
                  </a:lnTo>
                  <a:lnTo>
                    <a:pt x="16" y="20"/>
                  </a:lnTo>
                  <a:lnTo>
                    <a:pt x="18" y="10"/>
                  </a:lnTo>
                  <a:lnTo>
                    <a:pt x="18" y="10"/>
                  </a:lnTo>
                  <a:lnTo>
                    <a:pt x="18" y="8"/>
                  </a:lnTo>
                  <a:lnTo>
                    <a:pt x="14" y="6"/>
                  </a:lnTo>
                  <a:lnTo>
                    <a:pt x="8" y="0"/>
                  </a:lnTo>
                  <a:lnTo>
                    <a:pt x="8" y="0"/>
                  </a:lnTo>
                  <a:lnTo>
                    <a:pt x="0" y="22"/>
                  </a:lnTo>
                  <a:lnTo>
                    <a:pt x="0" y="22"/>
                  </a:lnTo>
                  <a:lnTo>
                    <a:pt x="2" y="26"/>
                  </a:lnTo>
                  <a:lnTo>
                    <a:pt x="4" y="30"/>
                  </a:lnTo>
                  <a:lnTo>
                    <a:pt x="4" y="30"/>
                  </a:lnTo>
                  <a:lnTo>
                    <a:pt x="8" y="40"/>
                  </a:lnTo>
                  <a:lnTo>
                    <a:pt x="8" y="4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69"/>
            <p:cNvSpPr/>
            <p:nvPr/>
          </p:nvSpPr>
          <p:spPr bwMode="auto">
            <a:xfrm>
              <a:off x="3316288" y="1382713"/>
              <a:ext cx="28575" cy="76200"/>
            </a:xfrm>
            <a:custGeom>
              <a:avLst/>
              <a:gdLst/>
              <a:ahLst/>
              <a:cxnLst>
                <a:cxn ang="0">
                  <a:pos x="18" y="12"/>
                </a:cxn>
                <a:cxn ang="0">
                  <a:pos x="18" y="12"/>
                </a:cxn>
                <a:cxn ang="0">
                  <a:pos x="18" y="8"/>
                </a:cxn>
                <a:cxn ang="0">
                  <a:pos x="16" y="6"/>
                </a:cxn>
                <a:cxn ang="0">
                  <a:pos x="12" y="0"/>
                </a:cxn>
                <a:cxn ang="0">
                  <a:pos x="12" y="0"/>
                </a:cxn>
                <a:cxn ang="0">
                  <a:pos x="2" y="26"/>
                </a:cxn>
                <a:cxn ang="0">
                  <a:pos x="2" y="26"/>
                </a:cxn>
                <a:cxn ang="0">
                  <a:pos x="0" y="30"/>
                </a:cxn>
                <a:cxn ang="0">
                  <a:pos x="0" y="34"/>
                </a:cxn>
                <a:cxn ang="0">
                  <a:pos x="0" y="34"/>
                </a:cxn>
                <a:cxn ang="0">
                  <a:pos x="6" y="48"/>
                </a:cxn>
                <a:cxn ang="0">
                  <a:pos x="6" y="48"/>
                </a:cxn>
                <a:cxn ang="0">
                  <a:pos x="14" y="24"/>
                </a:cxn>
                <a:cxn ang="0">
                  <a:pos x="14" y="24"/>
                </a:cxn>
                <a:cxn ang="0">
                  <a:pos x="18" y="12"/>
                </a:cxn>
                <a:cxn ang="0">
                  <a:pos x="18" y="12"/>
                </a:cxn>
              </a:cxnLst>
              <a:rect l="0" t="0" r="r" b="b"/>
              <a:pathLst>
                <a:path w="18" h="48">
                  <a:moveTo>
                    <a:pt x="18" y="12"/>
                  </a:moveTo>
                  <a:lnTo>
                    <a:pt x="18" y="12"/>
                  </a:lnTo>
                  <a:lnTo>
                    <a:pt x="18" y="8"/>
                  </a:lnTo>
                  <a:lnTo>
                    <a:pt x="16" y="6"/>
                  </a:lnTo>
                  <a:lnTo>
                    <a:pt x="12" y="0"/>
                  </a:lnTo>
                  <a:lnTo>
                    <a:pt x="12" y="0"/>
                  </a:lnTo>
                  <a:lnTo>
                    <a:pt x="2" y="26"/>
                  </a:lnTo>
                  <a:lnTo>
                    <a:pt x="2" y="26"/>
                  </a:lnTo>
                  <a:lnTo>
                    <a:pt x="0" y="30"/>
                  </a:lnTo>
                  <a:lnTo>
                    <a:pt x="0" y="34"/>
                  </a:lnTo>
                  <a:lnTo>
                    <a:pt x="0" y="34"/>
                  </a:lnTo>
                  <a:lnTo>
                    <a:pt x="6" y="48"/>
                  </a:lnTo>
                  <a:lnTo>
                    <a:pt x="6" y="48"/>
                  </a:lnTo>
                  <a:lnTo>
                    <a:pt x="14" y="24"/>
                  </a:lnTo>
                  <a:lnTo>
                    <a:pt x="14" y="24"/>
                  </a:lnTo>
                  <a:lnTo>
                    <a:pt x="18" y="12"/>
                  </a:lnTo>
                  <a:lnTo>
                    <a:pt x="18"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70"/>
            <p:cNvSpPr/>
            <p:nvPr/>
          </p:nvSpPr>
          <p:spPr bwMode="auto">
            <a:xfrm>
              <a:off x="3328988" y="1408113"/>
              <a:ext cx="28575" cy="79375"/>
            </a:xfrm>
            <a:custGeom>
              <a:avLst/>
              <a:gdLst/>
              <a:ahLst/>
              <a:cxnLst>
                <a:cxn ang="0">
                  <a:pos x="6" y="50"/>
                </a:cxn>
                <a:cxn ang="0">
                  <a:pos x="6" y="50"/>
                </a:cxn>
                <a:cxn ang="0">
                  <a:pos x="12" y="44"/>
                </a:cxn>
                <a:cxn ang="0">
                  <a:pos x="14" y="38"/>
                </a:cxn>
                <a:cxn ang="0">
                  <a:pos x="18" y="26"/>
                </a:cxn>
                <a:cxn ang="0">
                  <a:pos x="18" y="12"/>
                </a:cxn>
                <a:cxn ang="0">
                  <a:pos x="14" y="0"/>
                </a:cxn>
                <a:cxn ang="0">
                  <a:pos x="14" y="0"/>
                </a:cxn>
                <a:cxn ang="0">
                  <a:pos x="4" y="28"/>
                </a:cxn>
                <a:cxn ang="0">
                  <a:pos x="4" y="28"/>
                </a:cxn>
                <a:cxn ang="0">
                  <a:pos x="2" y="32"/>
                </a:cxn>
                <a:cxn ang="0">
                  <a:pos x="0" y="38"/>
                </a:cxn>
                <a:cxn ang="0">
                  <a:pos x="0" y="38"/>
                </a:cxn>
                <a:cxn ang="0">
                  <a:pos x="6" y="50"/>
                </a:cxn>
                <a:cxn ang="0">
                  <a:pos x="6" y="50"/>
                </a:cxn>
              </a:cxnLst>
              <a:rect l="0" t="0" r="r" b="b"/>
              <a:pathLst>
                <a:path w="18" h="50">
                  <a:moveTo>
                    <a:pt x="6" y="50"/>
                  </a:moveTo>
                  <a:lnTo>
                    <a:pt x="6" y="50"/>
                  </a:lnTo>
                  <a:lnTo>
                    <a:pt x="12" y="44"/>
                  </a:lnTo>
                  <a:lnTo>
                    <a:pt x="14" y="38"/>
                  </a:lnTo>
                  <a:lnTo>
                    <a:pt x="18" y="26"/>
                  </a:lnTo>
                  <a:lnTo>
                    <a:pt x="18" y="12"/>
                  </a:lnTo>
                  <a:lnTo>
                    <a:pt x="14" y="0"/>
                  </a:lnTo>
                  <a:lnTo>
                    <a:pt x="14" y="0"/>
                  </a:lnTo>
                  <a:lnTo>
                    <a:pt x="4" y="28"/>
                  </a:lnTo>
                  <a:lnTo>
                    <a:pt x="4" y="28"/>
                  </a:lnTo>
                  <a:lnTo>
                    <a:pt x="2" y="32"/>
                  </a:lnTo>
                  <a:lnTo>
                    <a:pt x="0" y="38"/>
                  </a:lnTo>
                  <a:lnTo>
                    <a:pt x="0" y="38"/>
                  </a:lnTo>
                  <a:lnTo>
                    <a:pt x="6" y="50"/>
                  </a:lnTo>
                  <a:lnTo>
                    <a:pt x="6" y="5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71"/>
            <p:cNvSpPr/>
            <p:nvPr/>
          </p:nvSpPr>
          <p:spPr bwMode="auto">
            <a:xfrm>
              <a:off x="3255963" y="1341438"/>
              <a:ext cx="28575" cy="50800"/>
            </a:xfrm>
            <a:custGeom>
              <a:avLst/>
              <a:gdLst/>
              <a:ahLst/>
              <a:cxnLst>
                <a:cxn ang="0">
                  <a:pos x="2" y="16"/>
                </a:cxn>
                <a:cxn ang="0">
                  <a:pos x="2" y="16"/>
                </a:cxn>
                <a:cxn ang="0">
                  <a:pos x="0" y="24"/>
                </a:cxn>
                <a:cxn ang="0">
                  <a:pos x="0" y="24"/>
                </a:cxn>
                <a:cxn ang="0">
                  <a:pos x="2" y="24"/>
                </a:cxn>
                <a:cxn ang="0">
                  <a:pos x="2" y="24"/>
                </a:cxn>
                <a:cxn ang="0">
                  <a:pos x="18" y="32"/>
                </a:cxn>
                <a:cxn ang="0">
                  <a:pos x="18" y="32"/>
                </a:cxn>
                <a:cxn ang="0">
                  <a:pos x="6" y="0"/>
                </a:cxn>
                <a:cxn ang="0">
                  <a:pos x="6" y="0"/>
                </a:cxn>
                <a:cxn ang="0">
                  <a:pos x="4" y="8"/>
                </a:cxn>
                <a:cxn ang="0">
                  <a:pos x="2" y="16"/>
                </a:cxn>
                <a:cxn ang="0">
                  <a:pos x="2" y="16"/>
                </a:cxn>
              </a:cxnLst>
              <a:rect l="0" t="0" r="r" b="b"/>
              <a:pathLst>
                <a:path w="18" h="32">
                  <a:moveTo>
                    <a:pt x="2" y="16"/>
                  </a:moveTo>
                  <a:lnTo>
                    <a:pt x="2" y="16"/>
                  </a:lnTo>
                  <a:lnTo>
                    <a:pt x="0" y="24"/>
                  </a:lnTo>
                  <a:lnTo>
                    <a:pt x="0" y="24"/>
                  </a:lnTo>
                  <a:lnTo>
                    <a:pt x="2" y="24"/>
                  </a:lnTo>
                  <a:lnTo>
                    <a:pt x="2" y="24"/>
                  </a:lnTo>
                  <a:lnTo>
                    <a:pt x="18" y="32"/>
                  </a:lnTo>
                  <a:lnTo>
                    <a:pt x="18" y="32"/>
                  </a:lnTo>
                  <a:lnTo>
                    <a:pt x="6" y="0"/>
                  </a:lnTo>
                  <a:lnTo>
                    <a:pt x="6" y="0"/>
                  </a:lnTo>
                  <a:lnTo>
                    <a:pt x="4" y="8"/>
                  </a:lnTo>
                  <a:lnTo>
                    <a:pt x="2" y="16"/>
                  </a:lnTo>
                  <a:lnTo>
                    <a:pt x="2"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72"/>
            <p:cNvSpPr/>
            <p:nvPr/>
          </p:nvSpPr>
          <p:spPr bwMode="auto">
            <a:xfrm>
              <a:off x="3252788" y="1385888"/>
              <a:ext cx="47625" cy="41275"/>
            </a:xfrm>
            <a:custGeom>
              <a:avLst/>
              <a:gdLst/>
              <a:ahLst/>
              <a:cxnLst>
                <a:cxn ang="0">
                  <a:pos x="10" y="18"/>
                </a:cxn>
                <a:cxn ang="0">
                  <a:pos x="10" y="18"/>
                </a:cxn>
                <a:cxn ang="0">
                  <a:pos x="24" y="24"/>
                </a:cxn>
                <a:cxn ang="0">
                  <a:pos x="24" y="24"/>
                </a:cxn>
                <a:cxn ang="0">
                  <a:pos x="30" y="26"/>
                </a:cxn>
                <a:cxn ang="0">
                  <a:pos x="30" y="26"/>
                </a:cxn>
                <a:cxn ang="0">
                  <a:pos x="26" y="18"/>
                </a:cxn>
                <a:cxn ang="0">
                  <a:pos x="26" y="18"/>
                </a:cxn>
                <a:cxn ang="0">
                  <a:pos x="24" y="14"/>
                </a:cxn>
                <a:cxn ang="0">
                  <a:pos x="22" y="10"/>
                </a:cxn>
                <a:cxn ang="0">
                  <a:pos x="22" y="10"/>
                </a:cxn>
                <a:cxn ang="0">
                  <a:pos x="2" y="0"/>
                </a:cxn>
                <a:cxn ang="0">
                  <a:pos x="2" y="0"/>
                </a:cxn>
                <a:cxn ang="0">
                  <a:pos x="0" y="8"/>
                </a:cxn>
                <a:cxn ang="0">
                  <a:pos x="0" y="12"/>
                </a:cxn>
                <a:cxn ang="0">
                  <a:pos x="0" y="14"/>
                </a:cxn>
                <a:cxn ang="0">
                  <a:pos x="0" y="14"/>
                </a:cxn>
                <a:cxn ang="0">
                  <a:pos x="10" y="18"/>
                </a:cxn>
                <a:cxn ang="0">
                  <a:pos x="10" y="18"/>
                </a:cxn>
              </a:cxnLst>
              <a:rect l="0" t="0" r="r" b="b"/>
              <a:pathLst>
                <a:path w="30" h="26">
                  <a:moveTo>
                    <a:pt x="10" y="18"/>
                  </a:moveTo>
                  <a:lnTo>
                    <a:pt x="10" y="18"/>
                  </a:lnTo>
                  <a:lnTo>
                    <a:pt x="24" y="24"/>
                  </a:lnTo>
                  <a:lnTo>
                    <a:pt x="24" y="24"/>
                  </a:lnTo>
                  <a:lnTo>
                    <a:pt x="30" y="26"/>
                  </a:lnTo>
                  <a:lnTo>
                    <a:pt x="30" y="26"/>
                  </a:lnTo>
                  <a:lnTo>
                    <a:pt x="26" y="18"/>
                  </a:lnTo>
                  <a:lnTo>
                    <a:pt x="26" y="18"/>
                  </a:lnTo>
                  <a:lnTo>
                    <a:pt x="24" y="14"/>
                  </a:lnTo>
                  <a:lnTo>
                    <a:pt x="22" y="10"/>
                  </a:lnTo>
                  <a:lnTo>
                    <a:pt x="22" y="10"/>
                  </a:lnTo>
                  <a:lnTo>
                    <a:pt x="2" y="0"/>
                  </a:lnTo>
                  <a:lnTo>
                    <a:pt x="2" y="0"/>
                  </a:lnTo>
                  <a:lnTo>
                    <a:pt x="0" y="8"/>
                  </a:lnTo>
                  <a:lnTo>
                    <a:pt x="0" y="12"/>
                  </a:lnTo>
                  <a:lnTo>
                    <a:pt x="0" y="14"/>
                  </a:lnTo>
                  <a:lnTo>
                    <a:pt x="0" y="14"/>
                  </a:lnTo>
                  <a:lnTo>
                    <a:pt x="10" y="18"/>
                  </a:lnTo>
                  <a:lnTo>
                    <a:pt x="10"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73"/>
            <p:cNvSpPr/>
            <p:nvPr/>
          </p:nvSpPr>
          <p:spPr bwMode="auto">
            <a:xfrm>
              <a:off x="3252788" y="1417638"/>
              <a:ext cx="63500" cy="44450"/>
            </a:xfrm>
            <a:custGeom>
              <a:avLst/>
              <a:gdLst/>
              <a:ahLst/>
              <a:cxnLst>
                <a:cxn ang="0">
                  <a:pos x="4" y="14"/>
                </a:cxn>
                <a:cxn ang="0">
                  <a:pos x="4" y="14"/>
                </a:cxn>
                <a:cxn ang="0">
                  <a:pos x="16" y="20"/>
                </a:cxn>
                <a:cxn ang="0">
                  <a:pos x="16" y="20"/>
                </a:cxn>
                <a:cxn ang="0">
                  <a:pos x="40" y="28"/>
                </a:cxn>
                <a:cxn ang="0">
                  <a:pos x="40" y="28"/>
                </a:cxn>
                <a:cxn ang="0">
                  <a:pos x="34" y="16"/>
                </a:cxn>
                <a:cxn ang="0">
                  <a:pos x="34" y="16"/>
                </a:cxn>
                <a:cxn ang="0">
                  <a:pos x="32" y="12"/>
                </a:cxn>
                <a:cxn ang="0">
                  <a:pos x="28" y="10"/>
                </a:cxn>
                <a:cxn ang="0">
                  <a:pos x="28" y="10"/>
                </a:cxn>
                <a:cxn ang="0">
                  <a:pos x="0" y="0"/>
                </a:cxn>
                <a:cxn ang="0">
                  <a:pos x="0" y="0"/>
                </a:cxn>
                <a:cxn ang="0">
                  <a:pos x="0" y="8"/>
                </a:cxn>
                <a:cxn ang="0">
                  <a:pos x="2" y="12"/>
                </a:cxn>
                <a:cxn ang="0">
                  <a:pos x="4" y="14"/>
                </a:cxn>
                <a:cxn ang="0">
                  <a:pos x="4" y="14"/>
                </a:cxn>
              </a:cxnLst>
              <a:rect l="0" t="0" r="r" b="b"/>
              <a:pathLst>
                <a:path w="40" h="28">
                  <a:moveTo>
                    <a:pt x="4" y="14"/>
                  </a:moveTo>
                  <a:lnTo>
                    <a:pt x="4" y="14"/>
                  </a:lnTo>
                  <a:lnTo>
                    <a:pt x="16" y="20"/>
                  </a:lnTo>
                  <a:lnTo>
                    <a:pt x="16" y="20"/>
                  </a:lnTo>
                  <a:lnTo>
                    <a:pt x="40" y="28"/>
                  </a:lnTo>
                  <a:lnTo>
                    <a:pt x="40" y="28"/>
                  </a:lnTo>
                  <a:lnTo>
                    <a:pt x="34" y="16"/>
                  </a:lnTo>
                  <a:lnTo>
                    <a:pt x="34" y="16"/>
                  </a:lnTo>
                  <a:lnTo>
                    <a:pt x="32" y="12"/>
                  </a:lnTo>
                  <a:lnTo>
                    <a:pt x="28" y="10"/>
                  </a:lnTo>
                  <a:lnTo>
                    <a:pt x="28" y="10"/>
                  </a:lnTo>
                  <a:lnTo>
                    <a:pt x="0" y="0"/>
                  </a:lnTo>
                  <a:lnTo>
                    <a:pt x="0" y="0"/>
                  </a:lnTo>
                  <a:lnTo>
                    <a:pt x="0" y="8"/>
                  </a:lnTo>
                  <a:lnTo>
                    <a:pt x="2" y="12"/>
                  </a:lnTo>
                  <a:lnTo>
                    <a:pt x="4" y="14"/>
                  </a:lnTo>
                  <a:lnTo>
                    <a:pt x="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74"/>
            <p:cNvSpPr/>
            <p:nvPr/>
          </p:nvSpPr>
          <p:spPr bwMode="auto">
            <a:xfrm>
              <a:off x="3259138" y="1446213"/>
              <a:ext cx="66675" cy="47625"/>
            </a:xfrm>
            <a:custGeom>
              <a:avLst/>
              <a:gdLst/>
              <a:ahLst/>
              <a:cxnLst>
                <a:cxn ang="0">
                  <a:pos x="42" y="30"/>
                </a:cxn>
                <a:cxn ang="0">
                  <a:pos x="42" y="30"/>
                </a:cxn>
                <a:cxn ang="0">
                  <a:pos x="38" y="16"/>
                </a:cxn>
                <a:cxn ang="0">
                  <a:pos x="38" y="16"/>
                </a:cxn>
                <a:cxn ang="0">
                  <a:pos x="34" y="14"/>
                </a:cxn>
                <a:cxn ang="0">
                  <a:pos x="28" y="12"/>
                </a:cxn>
                <a:cxn ang="0">
                  <a:pos x="28" y="12"/>
                </a:cxn>
                <a:cxn ang="0">
                  <a:pos x="0" y="0"/>
                </a:cxn>
                <a:cxn ang="0">
                  <a:pos x="0" y="0"/>
                </a:cxn>
                <a:cxn ang="0">
                  <a:pos x="8" y="12"/>
                </a:cxn>
                <a:cxn ang="0">
                  <a:pos x="18" y="22"/>
                </a:cxn>
                <a:cxn ang="0">
                  <a:pos x="30" y="28"/>
                </a:cxn>
                <a:cxn ang="0">
                  <a:pos x="36" y="28"/>
                </a:cxn>
                <a:cxn ang="0">
                  <a:pos x="42" y="30"/>
                </a:cxn>
                <a:cxn ang="0">
                  <a:pos x="42" y="30"/>
                </a:cxn>
              </a:cxnLst>
              <a:rect l="0" t="0" r="r" b="b"/>
              <a:pathLst>
                <a:path w="42" h="30">
                  <a:moveTo>
                    <a:pt x="42" y="30"/>
                  </a:moveTo>
                  <a:lnTo>
                    <a:pt x="42" y="30"/>
                  </a:lnTo>
                  <a:lnTo>
                    <a:pt x="38" y="16"/>
                  </a:lnTo>
                  <a:lnTo>
                    <a:pt x="38" y="16"/>
                  </a:lnTo>
                  <a:lnTo>
                    <a:pt x="34" y="14"/>
                  </a:lnTo>
                  <a:lnTo>
                    <a:pt x="28" y="12"/>
                  </a:lnTo>
                  <a:lnTo>
                    <a:pt x="28" y="12"/>
                  </a:lnTo>
                  <a:lnTo>
                    <a:pt x="0" y="0"/>
                  </a:lnTo>
                  <a:lnTo>
                    <a:pt x="0" y="0"/>
                  </a:lnTo>
                  <a:lnTo>
                    <a:pt x="8" y="12"/>
                  </a:lnTo>
                  <a:lnTo>
                    <a:pt x="18" y="22"/>
                  </a:lnTo>
                  <a:lnTo>
                    <a:pt x="30" y="28"/>
                  </a:lnTo>
                  <a:lnTo>
                    <a:pt x="36" y="28"/>
                  </a:lnTo>
                  <a:lnTo>
                    <a:pt x="42" y="30"/>
                  </a:lnTo>
                  <a:lnTo>
                    <a:pt x="42"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75"/>
            <p:cNvSpPr/>
            <p:nvPr/>
          </p:nvSpPr>
          <p:spPr bwMode="auto">
            <a:xfrm>
              <a:off x="3132138" y="1303338"/>
              <a:ext cx="34925" cy="50800"/>
            </a:xfrm>
            <a:custGeom>
              <a:avLst/>
              <a:gdLst/>
              <a:ahLst/>
              <a:cxnLst>
                <a:cxn ang="0">
                  <a:pos x="22" y="14"/>
                </a:cxn>
                <a:cxn ang="0">
                  <a:pos x="22" y="14"/>
                </a:cxn>
                <a:cxn ang="0">
                  <a:pos x="22" y="12"/>
                </a:cxn>
                <a:cxn ang="0">
                  <a:pos x="22" y="12"/>
                </a:cxn>
                <a:cxn ang="0">
                  <a:pos x="14" y="8"/>
                </a:cxn>
                <a:cxn ang="0">
                  <a:pos x="14" y="8"/>
                </a:cxn>
                <a:cxn ang="0">
                  <a:pos x="8" y="4"/>
                </a:cxn>
                <a:cxn ang="0">
                  <a:pos x="0" y="0"/>
                </a:cxn>
                <a:cxn ang="0">
                  <a:pos x="0" y="0"/>
                </a:cxn>
                <a:cxn ang="0">
                  <a:pos x="16" y="32"/>
                </a:cxn>
                <a:cxn ang="0">
                  <a:pos x="16" y="32"/>
                </a:cxn>
                <a:cxn ang="0">
                  <a:pos x="22" y="14"/>
                </a:cxn>
                <a:cxn ang="0">
                  <a:pos x="22" y="14"/>
                </a:cxn>
              </a:cxnLst>
              <a:rect l="0" t="0" r="r" b="b"/>
              <a:pathLst>
                <a:path w="22" h="32">
                  <a:moveTo>
                    <a:pt x="22" y="14"/>
                  </a:moveTo>
                  <a:lnTo>
                    <a:pt x="22" y="14"/>
                  </a:lnTo>
                  <a:lnTo>
                    <a:pt x="22" y="12"/>
                  </a:lnTo>
                  <a:lnTo>
                    <a:pt x="22" y="12"/>
                  </a:lnTo>
                  <a:lnTo>
                    <a:pt x="14" y="8"/>
                  </a:lnTo>
                  <a:lnTo>
                    <a:pt x="14" y="8"/>
                  </a:lnTo>
                  <a:lnTo>
                    <a:pt x="8" y="4"/>
                  </a:lnTo>
                  <a:lnTo>
                    <a:pt x="0" y="0"/>
                  </a:lnTo>
                  <a:lnTo>
                    <a:pt x="0" y="0"/>
                  </a:lnTo>
                  <a:lnTo>
                    <a:pt x="16" y="32"/>
                  </a:lnTo>
                  <a:lnTo>
                    <a:pt x="16" y="32"/>
                  </a:lnTo>
                  <a:lnTo>
                    <a:pt x="22" y="14"/>
                  </a:lnTo>
                  <a:lnTo>
                    <a:pt x="22"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76"/>
            <p:cNvSpPr/>
            <p:nvPr/>
          </p:nvSpPr>
          <p:spPr bwMode="auto">
            <a:xfrm>
              <a:off x="3160713" y="1325563"/>
              <a:ext cx="28575" cy="63500"/>
            </a:xfrm>
            <a:custGeom>
              <a:avLst/>
              <a:gdLst/>
              <a:ahLst/>
              <a:cxnLst>
                <a:cxn ang="0">
                  <a:pos x="4" y="30"/>
                </a:cxn>
                <a:cxn ang="0">
                  <a:pos x="4" y="30"/>
                </a:cxn>
                <a:cxn ang="0">
                  <a:pos x="8" y="40"/>
                </a:cxn>
                <a:cxn ang="0">
                  <a:pos x="8" y="40"/>
                </a:cxn>
                <a:cxn ang="0">
                  <a:pos x="10" y="34"/>
                </a:cxn>
                <a:cxn ang="0">
                  <a:pos x="10" y="34"/>
                </a:cxn>
                <a:cxn ang="0">
                  <a:pos x="16" y="20"/>
                </a:cxn>
                <a:cxn ang="0">
                  <a:pos x="16" y="20"/>
                </a:cxn>
                <a:cxn ang="0">
                  <a:pos x="18" y="10"/>
                </a:cxn>
                <a:cxn ang="0">
                  <a:pos x="18" y="10"/>
                </a:cxn>
                <a:cxn ang="0">
                  <a:pos x="18" y="8"/>
                </a:cxn>
                <a:cxn ang="0">
                  <a:pos x="14" y="4"/>
                </a:cxn>
                <a:cxn ang="0">
                  <a:pos x="8" y="0"/>
                </a:cxn>
                <a:cxn ang="0">
                  <a:pos x="8" y="0"/>
                </a:cxn>
                <a:cxn ang="0">
                  <a:pos x="0" y="22"/>
                </a:cxn>
                <a:cxn ang="0">
                  <a:pos x="0" y="22"/>
                </a:cxn>
                <a:cxn ang="0">
                  <a:pos x="2" y="26"/>
                </a:cxn>
                <a:cxn ang="0">
                  <a:pos x="4" y="30"/>
                </a:cxn>
                <a:cxn ang="0">
                  <a:pos x="4" y="30"/>
                </a:cxn>
              </a:cxnLst>
              <a:rect l="0" t="0" r="r" b="b"/>
              <a:pathLst>
                <a:path w="18" h="40">
                  <a:moveTo>
                    <a:pt x="4" y="30"/>
                  </a:moveTo>
                  <a:lnTo>
                    <a:pt x="4" y="30"/>
                  </a:lnTo>
                  <a:lnTo>
                    <a:pt x="8" y="40"/>
                  </a:lnTo>
                  <a:lnTo>
                    <a:pt x="8" y="40"/>
                  </a:lnTo>
                  <a:lnTo>
                    <a:pt x="10" y="34"/>
                  </a:lnTo>
                  <a:lnTo>
                    <a:pt x="10" y="34"/>
                  </a:lnTo>
                  <a:lnTo>
                    <a:pt x="16" y="20"/>
                  </a:lnTo>
                  <a:lnTo>
                    <a:pt x="16" y="20"/>
                  </a:lnTo>
                  <a:lnTo>
                    <a:pt x="18" y="10"/>
                  </a:lnTo>
                  <a:lnTo>
                    <a:pt x="18" y="10"/>
                  </a:lnTo>
                  <a:lnTo>
                    <a:pt x="18" y="8"/>
                  </a:lnTo>
                  <a:lnTo>
                    <a:pt x="14" y="4"/>
                  </a:lnTo>
                  <a:lnTo>
                    <a:pt x="8" y="0"/>
                  </a:lnTo>
                  <a:lnTo>
                    <a:pt x="8" y="0"/>
                  </a:lnTo>
                  <a:lnTo>
                    <a:pt x="0" y="22"/>
                  </a:lnTo>
                  <a:lnTo>
                    <a:pt x="0" y="22"/>
                  </a:lnTo>
                  <a:lnTo>
                    <a:pt x="2" y="26"/>
                  </a:lnTo>
                  <a:lnTo>
                    <a:pt x="4" y="30"/>
                  </a:lnTo>
                  <a:lnTo>
                    <a:pt x="4"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77"/>
            <p:cNvSpPr/>
            <p:nvPr/>
          </p:nvSpPr>
          <p:spPr bwMode="auto">
            <a:xfrm>
              <a:off x="3179763" y="1347788"/>
              <a:ext cx="28575" cy="76200"/>
            </a:xfrm>
            <a:custGeom>
              <a:avLst/>
              <a:gdLst/>
              <a:ahLst/>
              <a:cxnLst>
                <a:cxn ang="0">
                  <a:pos x="0" y="34"/>
                </a:cxn>
                <a:cxn ang="0">
                  <a:pos x="0" y="34"/>
                </a:cxn>
                <a:cxn ang="0">
                  <a:pos x="6" y="48"/>
                </a:cxn>
                <a:cxn ang="0">
                  <a:pos x="6" y="48"/>
                </a:cxn>
                <a:cxn ang="0">
                  <a:pos x="14" y="24"/>
                </a:cxn>
                <a:cxn ang="0">
                  <a:pos x="14" y="24"/>
                </a:cxn>
                <a:cxn ang="0">
                  <a:pos x="18" y="12"/>
                </a:cxn>
                <a:cxn ang="0">
                  <a:pos x="18" y="12"/>
                </a:cxn>
                <a:cxn ang="0">
                  <a:pos x="18" y="8"/>
                </a:cxn>
                <a:cxn ang="0">
                  <a:pos x="16" y="4"/>
                </a:cxn>
                <a:cxn ang="0">
                  <a:pos x="10" y="0"/>
                </a:cxn>
                <a:cxn ang="0">
                  <a:pos x="10" y="0"/>
                </a:cxn>
                <a:cxn ang="0">
                  <a:pos x="0" y="26"/>
                </a:cxn>
                <a:cxn ang="0">
                  <a:pos x="0" y="26"/>
                </a:cxn>
                <a:cxn ang="0">
                  <a:pos x="0" y="30"/>
                </a:cxn>
                <a:cxn ang="0">
                  <a:pos x="0" y="34"/>
                </a:cxn>
                <a:cxn ang="0">
                  <a:pos x="0" y="34"/>
                </a:cxn>
              </a:cxnLst>
              <a:rect l="0" t="0" r="r" b="b"/>
              <a:pathLst>
                <a:path w="18" h="48">
                  <a:moveTo>
                    <a:pt x="0" y="34"/>
                  </a:moveTo>
                  <a:lnTo>
                    <a:pt x="0" y="34"/>
                  </a:lnTo>
                  <a:lnTo>
                    <a:pt x="6" y="48"/>
                  </a:lnTo>
                  <a:lnTo>
                    <a:pt x="6" y="48"/>
                  </a:lnTo>
                  <a:lnTo>
                    <a:pt x="14" y="24"/>
                  </a:lnTo>
                  <a:lnTo>
                    <a:pt x="14" y="24"/>
                  </a:lnTo>
                  <a:lnTo>
                    <a:pt x="18" y="12"/>
                  </a:lnTo>
                  <a:lnTo>
                    <a:pt x="18" y="12"/>
                  </a:lnTo>
                  <a:lnTo>
                    <a:pt x="18" y="8"/>
                  </a:lnTo>
                  <a:lnTo>
                    <a:pt x="16" y="4"/>
                  </a:lnTo>
                  <a:lnTo>
                    <a:pt x="10" y="0"/>
                  </a:lnTo>
                  <a:lnTo>
                    <a:pt x="10" y="0"/>
                  </a:lnTo>
                  <a:lnTo>
                    <a:pt x="0" y="26"/>
                  </a:lnTo>
                  <a:lnTo>
                    <a:pt x="0" y="26"/>
                  </a:lnTo>
                  <a:lnTo>
                    <a:pt x="0" y="30"/>
                  </a:lnTo>
                  <a:lnTo>
                    <a:pt x="0" y="34"/>
                  </a:lnTo>
                  <a:lnTo>
                    <a:pt x="0"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78"/>
            <p:cNvSpPr/>
            <p:nvPr/>
          </p:nvSpPr>
          <p:spPr bwMode="auto">
            <a:xfrm>
              <a:off x="3192463" y="1373188"/>
              <a:ext cx="28575" cy="79375"/>
            </a:xfrm>
            <a:custGeom>
              <a:avLst/>
              <a:gdLst/>
              <a:ahLst/>
              <a:cxnLst>
                <a:cxn ang="0">
                  <a:pos x="14" y="0"/>
                </a:cxn>
                <a:cxn ang="0">
                  <a:pos x="14" y="0"/>
                </a:cxn>
                <a:cxn ang="0">
                  <a:pos x="4" y="28"/>
                </a:cxn>
                <a:cxn ang="0">
                  <a:pos x="4" y="28"/>
                </a:cxn>
                <a:cxn ang="0">
                  <a:pos x="2" y="32"/>
                </a:cxn>
                <a:cxn ang="0">
                  <a:pos x="0" y="36"/>
                </a:cxn>
                <a:cxn ang="0">
                  <a:pos x="0" y="36"/>
                </a:cxn>
                <a:cxn ang="0">
                  <a:pos x="6" y="50"/>
                </a:cxn>
                <a:cxn ang="0">
                  <a:pos x="6" y="50"/>
                </a:cxn>
                <a:cxn ang="0">
                  <a:pos x="10" y="44"/>
                </a:cxn>
                <a:cxn ang="0">
                  <a:pos x="14" y="38"/>
                </a:cxn>
                <a:cxn ang="0">
                  <a:pos x="18" y="26"/>
                </a:cxn>
                <a:cxn ang="0">
                  <a:pos x="18" y="12"/>
                </a:cxn>
                <a:cxn ang="0">
                  <a:pos x="14" y="0"/>
                </a:cxn>
                <a:cxn ang="0">
                  <a:pos x="14" y="0"/>
                </a:cxn>
              </a:cxnLst>
              <a:rect l="0" t="0" r="r" b="b"/>
              <a:pathLst>
                <a:path w="18" h="50">
                  <a:moveTo>
                    <a:pt x="14" y="0"/>
                  </a:moveTo>
                  <a:lnTo>
                    <a:pt x="14" y="0"/>
                  </a:lnTo>
                  <a:lnTo>
                    <a:pt x="4" y="28"/>
                  </a:lnTo>
                  <a:lnTo>
                    <a:pt x="4" y="28"/>
                  </a:lnTo>
                  <a:lnTo>
                    <a:pt x="2" y="32"/>
                  </a:lnTo>
                  <a:lnTo>
                    <a:pt x="0" y="36"/>
                  </a:lnTo>
                  <a:lnTo>
                    <a:pt x="0" y="36"/>
                  </a:lnTo>
                  <a:lnTo>
                    <a:pt x="6" y="50"/>
                  </a:lnTo>
                  <a:lnTo>
                    <a:pt x="6" y="50"/>
                  </a:lnTo>
                  <a:lnTo>
                    <a:pt x="10" y="44"/>
                  </a:lnTo>
                  <a:lnTo>
                    <a:pt x="14" y="38"/>
                  </a:lnTo>
                  <a:lnTo>
                    <a:pt x="18" y="26"/>
                  </a:lnTo>
                  <a:lnTo>
                    <a:pt x="18" y="12"/>
                  </a:lnTo>
                  <a:lnTo>
                    <a:pt x="14" y="0"/>
                  </a:lnTo>
                  <a:lnTo>
                    <a:pt x="1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79"/>
            <p:cNvSpPr/>
            <p:nvPr/>
          </p:nvSpPr>
          <p:spPr bwMode="auto">
            <a:xfrm>
              <a:off x="3119438" y="1306513"/>
              <a:ext cx="28575" cy="50800"/>
            </a:xfrm>
            <a:custGeom>
              <a:avLst/>
              <a:gdLst/>
              <a:ahLst/>
              <a:cxnLst>
                <a:cxn ang="0">
                  <a:pos x="18" y="32"/>
                </a:cxn>
                <a:cxn ang="0">
                  <a:pos x="18" y="32"/>
                </a:cxn>
                <a:cxn ang="0">
                  <a:pos x="4" y="0"/>
                </a:cxn>
                <a:cxn ang="0">
                  <a:pos x="4" y="0"/>
                </a:cxn>
                <a:cxn ang="0">
                  <a:pos x="4" y="8"/>
                </a:cxn>
                <a:cxn ang="0">
                  <a:pos x="2" y="16"/>
                </a:cxn>
                <a:cxn ang="0">
                  <a:pos x="2" y="16"/>
                </a:cxn>
                <a:cxn ang="0">
                  <a:pos x="0" y="24"/>
                </a:cxn>
                <a:cxn ang="0">
                  <a:pos x="0" y="24"/>
                </a:cxn>
                <a:cxn ang="0">
                  <a:pos x="2" y="24"/>
                </a:cxn>
                <a:cxn ang="0">
                  <a:pos x="2" y="24"/>
                </a:cxn>
                <a:cxn ang="0">
                  <a:pos x="18" y="32"/>
                </a:cxn>
                <a:cxn ang="0">
                  <a:pos x="18" y="32"/>
                </a:cxn>
              </a:cxnLst>
              <a:rect l="0" t="0" r="r" b="b"/>
              <a:pathLst>
                <a:path w="18" h="32">
                  <a:moveTo>
                    <a:pt x="18" y="32"/>
                  </a:moveTo>
                  <a:lnTo>
                    <a:pt x="18" y="32"/>
                  </a:lnTo>
                  <a:lnTo>
                    <a:pt x="4" y="0"/>
                  </a:lnTo>
                  <a:lnTo>
                    <a:pt x="4" y="0"/>
                  </a:lnTo>
                  <a:lnTo>
                    <a:pt x="4" y="8"/>
                  </a:lnTo>
                  <a:lnTo>
                    <a:pt x="2" y="16"/>
                  </a:lnTo>
                  <a:lnTo>
                    <a:pt x="2" y="16"/>
                  </a:lnTo>
                  <a:lnTo>
                    <a:pt x="0" y="24"/>
                  </a:lnTo>
                  <a:lnTo>
                    <a:pt x="0" y="24"/>
                  </a:lnTo>
                  <a:lnTo>
                    <a:pt x="2" y="24"/>
                  </a:lnTo>
                  <a:lnTo>
                    <a:pt x="2" y="24"/>
                  </a:lnTo>
                  <a:lnTo>
                    <a:pt x="18" y="32"/>
                  </a:lnTo>
                  <a:lnTo>
                    <a:pt x="18"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80"/>
            <p:cNvSpPr/>
            <p:nvPr/>
          </p:nvSpPr>
          <p:spPr bwMode="auto">
            <a:xfrm>
              <a:off x="3116263" y="1350963"/>
              <a:ext cx="47625" cy="41275"/>
            </a:xfrm>
            <a:custGeom>
              <a:avLst/>
              <a:gdLst/>
              <a:ahLst/>
              <a:cxnLst>
                <a:cxn ang="0">
                  <a:pos x="10" y="18"/>
                </a:cxn>
                <a:cxn ang="0">
                  <a:pos x="10" y="18"/>
                </a:cxn>
                <a:cxn ang="0">
                  <a:pos x="24" y="24"/>
                </a:cxn>
                <a:cxn ang="0">
                  <a:pos x="24" y="24"/>
                </a:cxn>
                <a:cxn ang="0">
                  <a:pos x="30" y="26"/>
                </a:cxn>
                <a:cxn ang="0">
                  <a:pos x="30" y="26"/>
                </a:cxn>
                <a:cxn ang="0">
                  <a:pos x="26" y="16"/>
                </a:cxn>
                <a:cxn ang="0">
                  <a:pos x="26" y="16"/>
                </a:cxn>
                <a:cxn ang="0">
                  <a:pos x="24" y="12"/>
                </a:cxn>
                <a:cxn ang="0">
                  <a:pos x="22" y="10"/>
                </a:cxn>
                <a:cxn ang="0">
                  <a:pos x="22" y="10"/>
                </a:cxn>
                <a:cxn ang="0">
                  <a:pos x="0" y="0"/>
                </a:cxn>
                <a:cxn ang="0">
                  <a:pos x="0" y="0"/>
                </a:cxn>
                <a:cxn ang="0">
                  <a:pos x="0" y="8"/>
                </a:cxn>
                <a:cxn ang="0">
                  <a:pos x="0" y="12"/>
                </a:cxn>
                <a:cxn ang="0">
                  <a:pos x="0" y="14"/>
                </a:cxn>
                <a:cxn ang="0">
                  <a:pos x="0" y="14"/>
                </a:cxn>
                <a:cxn ang="0">
                  <a:pos x="10" y="18"/>
                </a:cxn>
                <a:cxn ang="0">
                  <a:pos x="10" y="18"/>
                </a:cxn>
              </a:cxnLst>
              <a:rect l="0" t="0" r="r" b="b"/>
              <a:pathLst>
                <a:path w="30" h="26">
                  <a:moveTo>
                    <a:pt x="10" y="18"/>
                  </a:moveTo>
                  <a:lnTo>
                    <a:pt x="10" y="18"/>
                  </a:lnTo>
                  <a:lnTo>
                    <a:pt x="24" y="24"/>
                  </a:lnTo>
                  <a:lnTo>
                    <a:pt x="24" y="24"/>
                  </a:lnTo>
                  <a:lnTo>
                    <a:pt x="30" y="26"/>
                  </a:lnTo>
                  <a:lnTo>
                    <a:pt x="30" y="26"/>
                  </a:lnTo>
                  <a:lnTo>
                    <a:pt x="26" y="16"/>
                  </a:lnTo>
                  <a:lnTo>
                    <a:pt x="26" y="16"/>
                  </a:lnTo>
                  <a:lnTo>
                    <a:pt x="24" y="12"/>
                  </a:lnTo>
                  <a:lnTo>
                    <a:pt x="22" y="10"/>
                  </a:lnTo>
                  <a:lnTo>
                    <a:pt x="22" y="10"/>
                  </a:lnTo>
                  <a:lnTo>
                    <a:pt x="0" y="0"/>
                  </a:lnTo>
                  <a:lnTo>
                    <a:pt x="0" y="0"/>
                  </a:lnTo>
                  <a:lnTo>
                    <a:pt x="0" y="8"/>
                  </a:lnTo>
                  <a:lnTo>
                    <a:pt x="0" y="12"/>
                  </a:lnTo>
                  <a:lnTo>
                    <a:pt x="0" y="14"/>
                  </a:lnTo>
                  <a:lnTo>
                    <a:pt x="0" y="14"/>
                  </a:lnTo>
                  <a:lnTo>
                    <a:pt x="10" y="18"/>
                  </a:lnTo>
                  <a:lnTo>
                    <a:pt x="10"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81"/>
            <p:cNvSpPr/>
            <p:nvPr/>
          </p:nvSpPr>
          <p:spPr bwMode="auto">
            <a:xfrm>
              <a:off x="3116263" y="1382713"/>
              <a:ext cx="60325" cy="44450"/>
            </a:xfrm>
            <a:custGeom>
              <a:avLst/>
              <a:gdLst/>
              <a:ahLst/>
              <a:cxnLst>
                <a:cxn ang="0">
                  <a:pos x="26" y="10"/>
                </a:cxn>
                <a:cxn ang="0">
                  <a:pos x="26" y="10"/>
                </a:cxn>
                <a:cxn ang="0">
                  <a:pos x="0" y="0"/>
                </a:cxn>
                <a:cxn ang="0">
                  <a:pos x="0" y="0"/>
                </a:cxn>
                <a:cxn ang="0">
                  <a:pos x="0" y="8"/>
                </a:cxn>
                <a:cxn ang="0">
                  <a:pos x="2" y="12"/>
                </a:cxn>
                <a:cxn ang="0">
                  <a:pos x="4" y="14"/>
                </a:cxn>
                <a:cxn ang="0">
                  <a:pos x="4" y="14"/>
                </a:cxn>
                <a:cxn ang="0">
                  <a:pos x="16" y="18"/>
                </a:cxn>
                <a:cxn ang="0">
                  <a:pos x="16" y="18"/>
                </a:cxn>
                <a:cxn ang="0">
                  <a:pos x="38" y="28"/>
                </a:cxn>
                <a:cxn ang="0">
                  <a:pos x="38" y="28"/>
                </a:cxn>
                <a:cxn ang="0">
                  <a:pos x="34" y="16"/>
                </a:cxn>
                <a:cxn ang="0">
                  <a:pos x="34" y="16"/>
                </a:cxn>
                <a:cxn ang="0">
                  <a:pos x="30" y="12"/>
                </a:cxn>
                <a:cxn ang="0">
                  <a:pos x="26" y="10"/>
                </a:cxn>
                <a:cxn ang="0">
                  <a:pos x="26" y="10"/>
                </a:cxn>
              </a:cxnLst>
              <a:rect l="0" t="0" r="r" b="b"/>
              <a:pathLst>
                <a:path w="38" h="28">
                  <a:moveTo>
                    <a:pt x="26" y="10"/>
                  </a:moveTo>
                  <a:lnTo>
                    <a:pt x="26" y="10"/>
                  </a:lnTo>
                  <a:lnTo>
                    <a:pt x="0" y="0"/>
                  </a:lnTo>
                  <a:lnTo>
                    <a:pt x="0" y="0"/>
                  </a:lnTo>
                  <a:lnTo>
                    <a:pt x="0" y="8"/>
                  </a:lnTo>
                  <a:lnTo>
                    <a:pt x="2" y="12"/>
                  </a:lnTo>
                  <a:lnTo>
                    <a:pt x="4" y="14"/>
                  </a:lnTo>
                  <a:lnTo>
                    <a:pt x="4" y="14"/>
                  </a:lnTo>
                  <a:lnTo>
                    <a:pt x="16" y="18"/>
                  </a:lnTo>
                  <a:lnTo>
                    <a:pt x="16" y="18"/>
                  </a:lnTo>
                  <a:lnTo>
                    <a:pt x="38" y="28"/>
                  </a:lnTo>
                  <a:lnTo>
                    <a:pt x="38" y="28"/>
                  </a:lnTo>
                  <a:lnTo>
                    <a:pt x="34" y="16"/>
                  </a:lnTo>
                  <a:lnTo>
                    <a:pt x="34" y="16"/>
                  </a:lnTo>
                  <a:lnTo>
                    <a:pt x="30" y="12"/>
                  </a:lnTo>
                  <a:lnTo>
                    <a:pt x="26" y="10"/>
                  </a:lnTo>
                  <a:lnTo>
                    <a:pt x="26"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82"/>
            <p:cNvSpPr/>
            <p:nvPr/>
          </p:nvSpPr>
          <p:spPr bwMode="auto">
            <a:xfrm>
              <a:off x="3122613" y="1411288"/>
              <a:ext cx="66675" cy="44450"/>
            </a:xfrm>
            <a:custGeom>
              <a:avLst/>
              <a:gdLst/>
              <a:ahLst/>
              <a:cxnLst>
                <a:cxn ang="0">
                  <a:pos x="42" y="28"/>
                </a:cxn>
                <a:cxn ang="0">
                  <a:pos x="42" y="28"/>
                </a:cxn>
                <a:cxn ang="0">
                  <a:pos x="38" y="16"/>
                </a:cxn>
                <a:cxn ang="0">
                  <a:pos x="38" y="16"/>
                </a:cxn>
                <a:cxn ang="0">
                  <a:pos x="34" y="14"/>
                </a:cxn>
                <a:cxn ang="0">
                  <a:pos x="28" y="12"/>
                </a:cxn>
                <a:cxn ang="0">
                  <a:pos x="28" y="12"/>
                </a:cxn>
                <a:cxn ang="0">
                  <a:pos x="0" y="0"/>
                </a:cxn>
                <a:cxn ang="0">
                  <a:pos x="0" y="0"/>
                </a:cxn>
                <a:cxn ang="0">
                  <a:pos x="8" y="12"/>
                </a:cxn>
                <a:cxn ang="0">
                  <a:pos x="18" y="22"/>
                </a:cxn>
                <a:cxn ang="0">
                  <a:pos x="30" y="28"/>
                </a:cxn>
                <a:cxn ang="0">
                  <a:pos x="36" y="28"/>
                </a:cxn>
                <a:cxn ang="0">
                  <a:pos x="42" y="28"/>
                </a:cxn>
                <a:cxn ang="0">
                  <a:pos x="42" y="28"/>
                </a:cxn>
              </a:cxnLst>
              <a:rect l="0" t="0" r="r" b="b"/>
              <a:pathLst>
                <a:path w="42" h="28">
                  <a:moveTo>
                    <a:pt x="42" y="28"/>
                  </a:moveTo>
                  <a:lnTo>
                    <a:pt x="42" y="28"/>
                  </a:lnTo>
                  <a:lnTo>
                    <a:pt x="38" y="16"/>
                  </a:lnTo>
                  <a:lnTo>
                    <a:pt x="38" y="16"/>
                  </a:lnTo>
                  <a:lnTo>
                    <a:pt x="34" y="14"/>
                  </a:lnTo>
                  <a:lnTo>
                    <a:pt x="28" y="12"/>
                  </a:lnTo>
                  <a:lnTo>
                    <a:pt x="28" y="12"/>
                  </a:lnTo>
                  <a:lnTo>
                    <a:pt x="0" y="0"/>
                  </a:lnTo>
                  <a:lnTo>
                    <a:pt x="0" y="0"/>
                  </a:lnTo>
                  <a:lnTo>
                    <a:pt x="8" y="12"/>
                  </a:lnTo>
                  <a:lnTo>
                    <a:pt x="18" y="22"/>
                  </a:lnTo>
                  <a:lnTo>
                    <a:pt x="30" y="28"/>
                  </a:lnTo>
                  <a:lnTo>
                    <a:pt x="36" y="28"/>
                  </a:lnTo>
                  <a:lnTo>
                    <a:pt x="42" y="28"/>
                  </a:lnTo>
                  <a:lnTo>
                    <a:pt x="42"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6" name="Freeform 83"/>
            <p:cNvSpPr/>
            <p:nvPr/>
          </p:nvSpPr>
          <p:spPr bwMode="auto">
            <a:xfrm>
              <a:off x="3630613" y="1160463"/>
              <a:ext cx="31750" cy="50800"/>
            </a:xfrm>
            <a:custGeom>
              <a:avLst/>
              <a:gdLst/>
              <a:ahLst/>
              <a:cxnLst>
                <a:cxn ang="0">
                  <a:pos x="20" y="14"/>
                </a:cxn>
                <a:cxn ang="0">
                  <a:pos x="20" y="14"/>
                </a:cxn>
                <a:cxn ang="0">
                  <a:pos x="20" y="12"/>
                </a:cxn>
                <a:cxn ang="0">
                  <a:pos x="20" y="12"/>
                </a:cxn>
                <a:cxn ang="0">
                  <a:pos x="14" y="8"/>
                </a:cxn>
                <a:cxn ang="0">
                  <a:pos x="14" y="8"/>
                </a:cxn>
                <a:cxn ang="0">
                  <a:pos x="6" y="4"/>
                </a:cxn>
                <a:cxn ang="0">
                  <a:pos x="0" y="0"/>
                </a:cxn>
                <a:cxn ang="0">
                  <a:pos x="0" y="0"/>
                </a:cxn>
                <a:cxn ang="0">
                  <a:pos x="14" y="32"/>
                </a:cxn>
                <a:cxn ang="0">
                  <a:pos x="14" y="32"/>
                </a:cxn>
                <a:cxn ang="0">
                  <a:pos x="20" y="14"/>
                </a:cxn>
                <a:cxn ang="0">
                  <a:pos x="20" y="14"/>
                </a:cxn>
              </a:cxnLst>
              <a:rect l="0" t="0" r="r" b="b"/>
              <a:pathLst>
                <a:path w="20" h="32">
                  <a:moveTo>
                    <a:pt x="20" y="14"/>
                  </a:moveTo>
                  <a:lnTo>
                    <a:pt x="20" y="14"/>
                  </a:lnTo>
                  <a:lnTo>
                    <a:pt x="20" y="12"/>
                  </a:lnTo>
                  <a:lnTo>
                    <a:pt x="20" y="12"/>
                  </a:lnTo>
                  <a:lnTo>
                    <a:pt x="14" y="8"/>
                  </a:lnTo>
                  <a:lnTo>
                    <a:pt x="14" y="8"/>
                  </a:lnTo>
                  <a:lnTo>
                    <a:pt x="6" y="4"/>
                  </a:lnTo>
                  <a:lnTo>
                    <a:pt x="0" y="0"/>
                  </a:lnTo>
                  <a:lnTo>
                    <a:pt x="0" y="0"/>
                  </a:lnTo>
                  <a:lnTo>
                    <a:pt x="14" y="32"/>
                  </a:lnTo>
                  <a:lnTo>
                    <a:pt x="14" y="32"/>
                  </a:lnTo>
                  <a:lnTo>
                    <a:pt x="20" y="14"/>
                  </a:lnTo>
                  <a:lnTo>
                    <a:pt x="2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7" name="Freeform 84"/>
            <p:cNvSpPr/>
            <p:nvPr/>
          </p:nvSpPr>
          <p:spPr bwMode="auto">
            <a:xfrm>
              <a:off x="3656013" y="1182688"/>
              <a:ext cx="31750" cy="63500"/>
            </a:xfrm>
            <a:custGeom>
              <a:avLst/>
              <a:gdLst/>
              <a:ahLst/>
              <a:cxnLst>
                <a:cxn ang="0">
                  <a:pos x="8" y="0"/>
                </a:cxn>
                <a:cxn ang="0">
                  <a:pos x="8" y="0"/>
                </a:cxn>
                <a:cxn ang="0">
                  <a:pos x="0" y="22"/>
                </a:cxn>
                <a:cxn ang="0">
                  <a:pos x="0" y="22"/>
                </a:cxn>
                <a:cxn ang="0">
                  <a:pos x="2" y="26"/>
                </a:cxn>
                <a:cxn ang="0">
                  <a:pos x="4" y="30"/>
                </a:cxn>
                <a:cxn ang="0">
                  <a:pos x="4" y="30"/>
                </a:cxn>
                <a:cxn ang="0">
                  <a:pos x="8" y="40"/>
                </a:cxn>
                <a:cxn ang="0">
                  <a:pos x="8" y="40"/>
                </a:cxn>
                <a:cxn ang="0">
                  <a:pos x="10" y="32"/>
                </a:cxn>
                <a:cxn ang="0">
                  <a:pos x="10" y="32"/>
                </a:cxn>
                <a:cxn ang="0">
                  <a:pos x="16" y="20"/>
                </a:cxn>
                <a:cxn ang="0">
                  <a:pos x="16" y="20"/>
                </a:cxn>
                <a:cxn ang="0">
                  <a:pos x="20" y="10"/>
                </a:cxn>
                <a:cxn ang="0">
                  <a:pos x="20" y="10"/>
                </a:cxn>
                <a:cxn ang="0">
                  <a:pos x="18" y="8"/>
                </a:cxn>
                <a:cxn ang="0">
                  <a:pos x="14" y="4"/>
                </a:cxn>
                <a:cxn ang="0">
                  <a:pos x="8" y="0"/>
                </a:cxn>
                <a:cxn ang="0">
                  <a:pos x="8" y="0"/>
                </a:cxn>
              </a:cxnLst>
              <a:rect l="0" t="0" r="r" b="b"/>
              <a:pathLst>
                <a:path w="20" h="40">
                  <a:moveTo>
                    <a:pt x="8" y="0"/>
                  </a:moveTo>
                  <a:lnTo>
                    <a:pt x="8" y="0"/>
                  </a:lnTo>
                  <a:lnTo>
                    <a:pt x="0" y="22"/>
                  </a:lnTo>
                  <a:lnTo>
                    <a:pt x="0" y="22"/>
                  </a:lnTo>
                  <a:lnTo>
                    <a:pt x="2" y="26"/>
                  </a:lnTo>
                  <a:lnTo>
                    <a:pt x="4" y="30"/>
                  </a:lnTo>
                  <a:lnTo>
                    <a:pt x="4" y="30"/>
                  </a:lnTo>
                  <a:lnTo>
                    <a:pt x="8" y="40"/>
                  </a:lnTo>
                  <a:lnTo>
                    <a:pt x="8" y="40"/>
                  </a:lnTo>
                  <a:lnTo>
                    <a:pt x="10" y="32"/>
                  </a:lnTo>
                  <a:lnTo>
                    <a:pt x="10" y="32"/>
                  </a:lnTo>
                  <a:lnTo>
                    <a:pt x="16" y="20"/>
                  </a:lnTo>
                  <a:lnTo>
                    <a:pt x="16" y="20"/>
                  </a:lnTo>
                  <a:lnTo>
                    <a:pt x="20" y="10"/>
                  </a:lnTo>
                  <a:lnTo>
                    <a:pt x="20" y="10"/>
                  </a:lnTo>
                  <a:lnTo>
                    <a:pt x="18" y="8"/>
                  </a:lnTo>
                  <a:lnTo>
                    <a:pt x="14" y="4"/>
                  </a:lnTo>
                  <a:lnTo>
                    <a:pt x="8" y="0"/>
                  </a:lnTo>
                  <a:lnTo>
                    <a:pt x="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8" name="Freeform 85"/>
            <p:cNvSpPr/>
            <p:nvPr/>
          </p:nvSpPr>
          <p:spPr bwMode="auto">
            <a:xfrm>
              <a:off x="3675063" y="1201738"/>
              <a:ext cx="28575" cy="76200"/>
            </a:xfrm>
            <a:custGeom>
              <a:avLst/>
              <a:gdLst/>
              <a:ahLst/>
              <a:cxnLst>
                <a:cxn ang="0">
                  <a:pos x="2" y="28"/>
                </a:cxn>
                <a:cxn ang="0">
                  <a:pos x="2" y="28"/>
                </a:cxn>
                <a:cxn ang="0">
                  <a:pos x="0" y="32"/>
                </a:cxn>
                <a:cxn ang="0">
                  <a:pos x="0" y="36"/>
                </a:cxn>
                <a:cxn ang="0">
                  <a:pos x="0" y="36"/>
                </a:cxn>
                <a:cxn ang="0">
                  <a:pos x="6" y="48"/>
                </a:cxn>
                <a:cxn ang="0">
                  <a:pos x="6" y="48"/>
                </a:cxn>
                <a:cxn ang="0">
                  <a:pos x="14" y="26"/>
                </a:cxn>
                <a:cxn ang="0">
                  <a:pos x="14" y="26"/>
                </a:cxn>
                <a:cxn ang="0">
                  <a:pos x="18" y="14"/>
                </a:cxn>
                <a:cxn ang="0">
                  <a:pos x="18" y="14"/>
                </a:cxn>
                <a:cxn ang="0">
                  <a:pos x="18" y="10"/>
                </a:cxn>
                <a:cxn ang="0">
                  <a:pos x="16" y="6"/>
                </a:cxn>
                <a:cxn ang="0">
                  <a:pos x="12" y="0"/>
                </a:cxn>
                <a:cxn ang="0">
                  <a:pos x="12" y="0"/>
                </a:cxn>
                <a:cxn ang="0">
                  <a:pos x="2" y="28"/>
                </a:cxn>
                <a:cxn ang="0">
                  <a:pos x="2" y="28"/>
                </a:cxn>
              </a:cxnLst>
              <a:rect l="0" t="0" r="r" b="b"/>
              <a:pathLst>
                <a:path w="18" h="48">
                  <a:moveTo>
                    <a:pt x="2" y="28"/>
                  </a:moveTo>
                  <a:lnTo>
                    <a:pt x="2" y="28"/>
                  </a:lnTo>
                  <a:lnTo>
                    <a:pt x="0" y="32"/>
                  </a:lnTo>
                  <a:lnTo>
                    <a:pt x="0" y="36"/>
                  </a:lnTo>
                  <a:lnTo>
                    <a:pt x="0" y="36"/>
                  </a:lnTo>
                  <a:lnTo>
                    <a:pt x="6" y="48"/>
                  </a:lnTo>
                  <a:lnTo>
                    <a:pt x="6" y="48"/>
                  </a:lnTo>
                  <a:lnTo>
                    <a:pt x="14" y="26"/>
                  </a:lnTo>
                  <a:lnTo>
                    <a:pt x="14" y="26"/>
                  </a:lnTo>
                  <a:lnTo>
                    <a:pt x="18" y="14"/>
                  </a:lnTo>
                  <a:lnTo>
                    <a:pt x="18" y="14"/>
                  </a:lnTo>
                  <a:lnTo>
                    <a:pt x="18" y="10"/>
                  </a:lnTo>
                  <a:lnTo>
                    <a:pt x="16" y="6"/>
                  </a:lnTo>
                  <a:lnTo>
                    <a:pt x="12" y="0"/>
                  </a:lnTo>
                  <a:lnTo>
                    <a:pt x="12" y="0"/>
                  </a:lnTo>
                  <a:lnTo>
                    <a:pt x="2" y="28"/>
                  </a:lnTo>
                  <a:lnTo>
                    <a:pt x="2"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9" name="Freeform 86"/>
            <p:cNvSpPr/>
            <p:nvPr/>
          </p:nvSpPr>
          <p:spPr bwMode="auto">
            <a:xfrm>
              <a:off x="3690938" y="1230313"/>
              <a:ext cx="25400" cy="79375"/>
            </a:xfrm>
            <a:custGeom>
              <a:avLst/>
              <a:gdLst/>
              <a:ahLst/>
              <a:cxnLst>
                <a:cxn ang="0">
                  <a:pos x="0" y="36"/>
                </a:cxn>
                <a:cxn ang="0">
                  <a:pos x="0" y="36"/>
                </a:cxn>
                <a:cxn ang="0">
                  <a:pos x="6" y="50"/>
                </a:cxn>
                <a:cxn ang="0">
                  <a:pos x="6" y="50"/>
                </a:cxn>
                <a:cxn ang="0">
                  <a:pos x="10" y="44"/>
                </a:cxn>
                <a:cxn ang="0">
                  <a:pos x="12" y="38"/>
                </a:cxn>
                <a:cxn ang="0">
                  <a:pos x="16" y="26"/>
                </a:cxn>
                <a:cxn ang="0">
                  <a:pos x="16" y="12"/>
                </a:cxn>
                <a:cxn ang="0">
                  <a:pos x="12" y="0"/>
                </a:cxn>
                <a:cxn ang="0">
                  <a:pos x="12" y="0"/>
                </a:cxn>
                <a:cxn ang="0">
                  <a:pos x="2" y="28"/>
                </a:cxn>
                <a:cxn ang="0">
                  <a:pos x="2" y="28"/>
                </a:cxn>
                <a:cxn ang="0">
                  <a:pos x="0" y="32"/>
                </a:cxn>
                <a:cxn ang="0">
                  <a:pos x="0" y="36"/>
                </a:cxn>
                <a:cxn ang="0">
                  <a:pos x="0" y="36"/>
                </a:cxn>
              </a:cxnLst>
              <a:rect l="0" t="0" r="r" b="b"/>
              <a:pathLst>
                <a:path w="16" h="50">
                  <a:moveTo>
                    <a:pt x="0" y="36"/>
                  </a:moveTo>
                  <a:lnTo>
                    <a:pt x="0" y="36"/>
                  </a:lnTo>
                  <a:lnTo>
                    <a:pt x="6" y="50"/>
                  </a:lnTo>
                  <a:lnTo>
                    <a:pt x="6" y="50"/>
                  </a:lnTo>
                  <a:lnTo>
                    <a:pt x="10" y="44"/>
                  </a:lnTo>
                  <a:lnTo>
                    <a:pt x="12" y="38"/>
                  </a:lnTo>
                  <a:lnTo>
                    <a:pt x="16" y="26"/>
                  </a:lnTo>
                  <a:lnTo>
                    <a:pt x="16" y="12"/>
                  </a:lnTo>
                  <a:lnTo>
                    <a:pt x="12" y="0"/>
                  </a:lnTo>
                  <a:lnTo>
                    <a:pt x="12" y="0"/>
                  </a:lnTo>
                  <a:lnTo>
                    <a:pt x="2" y="28"/>
                  </a:lnTo>
                  <a:lnTo>
                    <a:pt x="2" y="28"/>
                  </a:lnTo>
                  <a:lnTo>
                    <a:pt x="0" y="32"/>
                  </a:lnTo>
                  <a:lnTo>
                    <a:pt x="0" y="36"/>
                  </a:lnTo>
                  <a:lnTo>
                    <a:pt x="0" y="3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0" name="Freeform 87"/>
            <p:cNvSpPr/>
            <p:nvPr/>
          </p:nvSpPr>
          <p:spPr bwMode="auto">
            <a:xfrm>
              <a:off x="3614738" y="1163638"/>
              <a:ext cx="31750" cy="50800"/>
            </a:xfrm>
            <a:custGeom>
              <a:avLst/>
              <a:gdLst/>
              <a:ahLst/>
              <a:cxnLst>
                <a:cxn ang="0">
                  <a:pos x="2" y="14"/>
                </a:cxn>
                <a:cxn ang="0">
                  <a:pos x="2" y="14"/>
                </a:cxn>
                <a:cxn ang="0">
                  <a:pos x="0" y="24"/>
                </a:cxn>
                <a:cxn ang="0">
                  <a:pos x="0" y="24"/>
                </a:cxn>
                <a:cxn ang="0">
                  <a:pos x="2" y="24"/>
                </a:cxn>
                <a:cxn ang="0">
                  <a:pos x="2" y="24"/>
                </a:cxn>
                <a:cxn ang="0">
                  <a:pos x="20" y="32"/>
                </a:cxn>
                <a:cxn ang="0">
                  <a:pos x="20" y="32"/>
                </a:cxn>
                <a:cxn ang="0">
                  <a:pos x="6" y="0"/>
                </a:cxn>
                <a:cxn ang="0">
                  <a:pos x="6" y="0"/>
                </a:cxn>
                <a:cxn ang="0">
                  <a:pos x="4" y="8"/>
                </a:cxn>
                <a:cxn ang="0">
                  <a:pos x="2" y="14"/>
                </a:cxn>
                <a:cxn ang="0">
                  <a:pos x="2" y="14"/>
                </a:cxn>
              </a:cxnLst>
              <a:rect l="0" t="0" r="r" b="b"/>
              <a:pathLst>
                <a:path w="20" h="32">
                  <a:moveTo>
                    <a:pt x="2" y="14"/>
                  </a:moveTo>
                  <a:lnTo>
                    <a:pt x="2" y="14"/>
                  </a:lnTo>
                  <a:lnTo>
                    <a:pt x="0" y="24"/>
                  </a:lnTo>
                  <a:lnTo>
                    <a:pt x="0" y="24"/>
                  </a:lnTo>
                  <a:lnTo>
                    <a:pt x="2" y="24"/>
                  </a:lnTo>
                  <a:lnTo>
                    <a:pt x="2" y="24"/>
                  </a:lnTo>
                  <a:lnTo>
                    <a:pt x="20" y="32"/>
                  </a:lnTo>
                  <a:lnTo>
                    <a:pt x="20" y="32"/>
                  </a:lnTo>
                  <a:lnTo>
                    <a:pt x="6" y="0"/>
                  </a:lnTo>
                  <a:lnTo>
                    <a:pt x="6" y="0"/>
                  </a:lnTo>
                  <a:lnTo>
                    <a:pt x="4" y="8"/>
                  </a:lnTo>
                  <a:lnTo>
                    <a:pt x="2" y="14"/>
                  </a:lnTo>
                  <a:lnTo>
                    <a:pt x="2"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1" name="Freeform 88"/>
            <p:cNvSpPr/>
            <p:nvPr/>
          </p:nvSpPr>
          <p:spPr bwMode="auto">
            <a:xfrm>
              <a:off x="3611563" y="1208088"/>
              <a:ext cx="47625" cy="41275"/>
            </a:xfrm>
            <a:custGeom>
              <a:avLst/>
              <a:gdLst/>
              <a:ahLst/>
              <a:cxnLst>
                <a:cxn ang="0">
                  <a:pos x="10" y="18"/>
                </a:cxn>
                <a:cxn ang="0">
                  <a:pos x="10" y="18"/>
                </a:cxn>
                <a:cxn ang="0">
                  <a:pos x="24" y="24"/>
                </a:cxn>
                <a:cxn ang="0">
                  <a:pos x="24" y="24"/>
                </a:cxn>
                <a:cxn ang="0">
                  <a:pos x="30" y="26"/>
                </a:cxn>
                <a:cxn ang="0">
                  <a:pos x="30" y="26"/>
                </a:cxn>
                <a:cxn ang="0">
                  <a:pos x="26" y="16"/>
                </a:cxn>
                <a:cxn ang="0">
                  <a:pos x="26" y="16"/>
                </a:cxn>
                <a:cxn ang="0">
                  <a:pos x="24" y="12"/>
                </a:cxn>
                <a:cxn ang="0">
                  <a:pos x="22" y="10"/>
                </a:cxn>
                <a:cxn ang="0">
                  <a:pos x="22" y="10"/>
                </a:cxn>
                <a:cxn ang="0">
                  <a:pos x="2" y="0"/>
                </a:cxn>
                <a:cxn ang="0">
                  <a:pos x="2" y="0"/>
                </a:cxn>
                <a:cxn ang="0">
                  <a:pos x="0" y="8"/>
                </a:cxn>
                <a:cxn ang="0">
                  <a:pos x="0" y="12"/>
                </a:cxn>
                <a:cxn ang="0">
                  <a:pos x="0" y="14"/>
                </a:cxn>
                <a:cxn ang="0">
                  <a:pos x="0" y="14"/>
                </a:cxn>
                <a:cxn ang="0">
                  <a:pos x="10" y="18"/>
                </a:cxn>
                <a:cxn ang="0">
                  <a:pos x="10" y="18"/>
                </a:cxn>
              </a:cxnLst>
              <a:rect l="0" t="0" r="r" b="b"/>
              <a:pathLst>
                <a:path w="30" h="26">
                  <a:moveTo>
                    <a:pt x="10" y="18"/>
                  </a:moveTo>
                  <a:lnTo>
                    <a:pt x="10" y="18"/>
                  </a:lnTo>
                  <a:lnTo>
                    <a:pt x="24" y="24"/>
                  </a:lnTo>
                  <a:lnTo>
                    <a:pt x="24" y="24"/>
                  </a:lnTo>
                  <a:lnTo>
                    <a:pt x="30" y="26"/>
                  </a:lnTo>
                  <a:lnTo>
                    <a:pt x="30" y="26"/>
                  </a:lnTo>
                  <a:lnTo>
                    <a:pt x="26" y="16"/>
                  </a:lnTo>
                  <a:lnTo>
                    <a:pt x="26" y="16"/>
                  </a:lnTo>
                  <a:lnTo>
                    <a:pt x="24" y="12"/>
                  </a:lnTo>
                  <a:lnTo>
                    <a:pt x="22" y="10"/>
                  </a:lnTo>
                  <a:lnTo>
                    <a:pt x="22" y="10"/>
                  </a:lnTo>
                  <a:lnTo>
                    <a:pt x="2" y="0"/>
                  </a:lnTo>
                  <a:lnTo>
                    <a:pt x="2" y="0"/>
                  </a:lnTo>
                  <a:lnTo>
                    <a:pt x="0" y="8"/>
                  </a:lnTo>
                  <a:lnTo>
                    <a:pt x="0" y="12"/>
                  </a:lnTo>
                  <a:lnTo>
                    <a:pt x="0" y="14"/>
                  </a:lnTo>
                  <a:lnTo>
                    <a:pt x="0" y="14"/>
                  </a:lnTo>
                  <a:lnTo>
                    <a:pt x="10" y="18"/>
                  </a:lnTo>
                  <a:lnTo>
                    <a:pt x="10"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2" name="Freeform 89"/>
            <p:cNvSpPr/>
            <p:nvPr/>
          </p:nvSpPr>
          <p:spPr bwMode="auto">
            <a:xfrm>
              <a:off x="3611563" y="1239838"/>
              <a:ext cx="63500" cy="44450"/>
            </a:xfrm>
            <a:custGeom>
              <a:avLst/>
              <a:gdLst/>
              <a:ahLst/>
              <a:cxnLst>
                <a:cxn ang="0">
                  <a:pos x="4" y="14"/>
                </a:cxn>
                <a:cxn ang="0">
                  <a:pos x="4" y="14"/>
                </a:cxn>
                <a:cxn ang="0">
                  <a:pos x="16" y="18"/>
                </a:cxn>
                <a:cxn ang="0">
                  <a:pos x="16" y="18"/>
                </a:cxn>
                <a:cxn ang="0">
                  <a:pos x="40" y="28"/>
                </a:cxn>
                <a:cxn ang="0">
                  <a:pos x="40" y="28"/>
                </a:cxn>
                <a:cxn ang="0">
                  <a:pos x="34" y="14"/>
                </a:cxn>
                <a:cxn ang="0">
                  <a:pos x="34" y="14"/>
                </a:cxn>
                <a:cxn ang="0">
                  <a:pos x="32" y="12"/>
                </a:cxn>
                <a:cxn ang="0">
                  <a:pos x="28" y="10"/>
                </a:cxn>
                <a:cxn ang="0">
                  <a:pos x="28" y="10"/>
                </a:cxn>
                <a:cxn ang="0">
                  <a:pos x="0" y="0"/>
                </a:cxn>
                <a:cxn ang="0">
                  <a:pos x="0" y="0"/>
                </a:cxn>
                <a:cxn ang="0">
                  <a:pos x="2" y="8"/>
                </a:cxn>
                <a:cxn ang="0">
                  <a:pos x="2" y="12"/>
                </a:cxn>
                <a:cxn ang="0">
                  <a:pos x="4" y="14"/>
                </a:cxn>
                <a:cxn ang="0">
                  <a:pos x="4" y="14"/>
                </a:cxn>
              </a:cxnLst>
              <a:rect l="0" t="0" r="r" b="b"/>
              <a:pathLst>
                <a:path w="40" h="28">
                  <a:moveTo>
                    <a:pt x="4" y="14"/>
                  </a:moveTo>
                  <a:lnTo>
                    <a:pt x="4" y="14"/>
                  </a:lnTo>
                  <a:lnTo>
                    <a:pt x="16" y="18"/>
                  </a:lnTo>
                  <a:lnTo>
                    <a:pt x="16" y="18"/>
                  </a:lnTo>
                  <a:lnTo>
                    <a:pt x="40" y="28"/>
                  </a:lnTo>
                  <a:lnTo>
                    <a:pt x="40" y="28"/>
                  </a:lnTo>
                  <a:lnTo>
                    <a:pt x="34" y="14"/>
                  </a:lnTo>
                  <a:lnTo>
                    <a:pt x="34" y="14"/>
                  </a:lnTo>
                  <a:lnTo>
                    <a:pt x="32" y="12"/>
                  </a:lnTo>
                  <a:lnTo>
                    <a:pt x="28" y="10"/>
                  </a:lnTo>
                  <a:lnTo>
                    <a:pt x="28" y="10"/>
                  </a:lnTo>
                  <a:lnTo>
                    <a:pt x="0" y="0"/>
                  </a:lnTo>
                  <a:lnTo>
                    <a:pt x="0" y="0"/>
                  </a:lnTo>
                  <a:lnTo>
                    <a:pt x="2" y="8"/>
                  </a:lnTo>
                  <a:lnTo>
                    <a:pt x="2" y="12"/>
                  </a:lnTo>
                  <a:lnTo>
                    <a:pt x="4" y="14"/>
                  </a:lnTo>
                  <a:lnTo>
                    <a:pt x="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3" name="Freeform 90"/>
            <p:cNvSpPr/>
            <p:nvPr/>
          </p:nvSpPr>
          <p:spPr bwMode="auto">
            <a:xfrm>
              <a:off x="3621088" y="1268413"/>
              <a:ext cx="66675" cy="44450"/>
            </a:xfrm>
            <a:custGeom>
              <a:avLst/>
              <a:gdLst/>
              <a:ahLst/>
              <a:cxnLst>
                <a:cxn ang="0">
                  <a:pos x="42" y="28"/>
                </a:cxn>
                <a:cxn ang="0">
                  <a:pos x="42" y="28"/>
                </a:cxn>
                <a:cxn ang="0">
                  <a:pos x="36" y="16"/>
                </a:cxn>
                <a:cxn ang="0">
                  <a:pos x="36" y="16"/>
                </a:cxn>
                <a:cxn ang="0">
                  <a:pos x="32" y="14"/>
                </a:cxn>
                <a:cxn ang="0">
                  <a:pos x="28" y="12"/>
                </a:cxn>
                <a:cxn ang="0">
                  <a:pos x="28" y="12"/>
                </a:cxn>
                <a:cxn ang="0">
                  <a:pos x="0" y="0"/>
                </a:cxn>
                <a:cxn ang="0">
                  <a:pos x="0" y="0"/>
                </a:cxn>
                <a:cxn ang="0">
                  <a:pos x="6" y="12"/>
                </a:cxn>
                <a:cxn ang="0">
                  <a:pos x="16" y="22"/>
                </a:cxn>
                <a:cxn ang="0">
                  <a:pos x="28" y="28"/>
                </a:cxn>
                <a:cxn ang="0">
                  <a:pos x="34" y="28"/>
                </a:cxn>
                <a:cxn ang="0">
                  <a:pos x="42" y="28"/>
                </a:cxn>
                <a:cxn ang="0">
                  <a:pos x="42" y="28"/>
                </a:cxn>
              </a:cxnLst>
              <a:rect l="0" t="0" r="r" b="b"/>
              <a:pathLst>
                <a:path w="42" h="28">
                  <a:moveTo>
                    <a:pt x="42" y="28"/>
                  </a:moveTo>
                  <a:lnTo>
                    <a:pt x="42" y="28"/>
                  </a:lnTo>
                  <a:lnTo>
                    <a:pt x="36" y="16"/>
                  </a:lnTo>
                  <a:lnTo>
                    <a:pt x="36" y="16"/>
                  </a:lnTo>
                  <a:lnTo>
                    <a:pt x="32" y="14"/>
                  </a:lnTo>
                  <a:lnTo>
                    <a:pt x="28" y="12"/>
                  </a:lnTo>
                  <a:lnTo>
                    <a:pt x="28" y="12"/>
                  </a:lnTo>
                  <a:lnTo>
                    <a:pt x="0" y="0"/>
                  </a:lnTo>
                  <a:lnTo>
                    <a:pt x="0" y="0"/>
                  </a:lnTo>
                  <a:lnTo>
                    <a:pt x="6" y="12"/>
                  </a:lnTo>
                  <a:lnTo>
                    <a:pt x="16" y="22"/>
                  </a:lnTo>
                  <a:lnTo>
                    <a:pt x="28" y="28"/>
                  </a:lnTo>
                  <a:lnTo>
                    <a:pt x="34" y="28"/>
                  </a:lnTo>
                  <a:lnTo>
                    <a:pt x="42" y="28"/>
                  </a:lnTo>
                  <a:lnTo>
                    <a:pt x="42"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4" name="Freeform 91"/>
            <p:cNvSpPr/>
            <p:nvPr/>
          </p:nvSpPr>
          <p:spPr bwMode="auto">
            <a:xfrm>
              <a:off x="3484563" y="1106488"/>
              <a:ext cx="34925" cy="50800"/>
            </a:xfrm>
            <a:custGeom>
              <a:avLst/>
              <a:gdLst/>
              <a:ahLst/>
              <a:cxnLst>
                <a:cxn ang="0">
                  <a:pos x="22" y="14"/>
                </a:cxn>
                <a:cxn ang="0">
                  <a:pos x="22" y="14"/>
                </a:cxn>
                <a:cxn ang="0">
                  <a:pos x="22" y="12"/>
                </a:cxn>
                <a:cxn ang="0">
                  <a:pos x="22" y="12"/>
                </a:cxn>
                <a:cxn ang="0">
                  <a:pos x="14" y="8"/>
                </a:cxn>
                <a:cxn ang="0">
                  <a:pos x="14" y="8"/>
                </a:cxn>
                <a:cxn ang="0">
                  <a:pos x="8" y="4"/>
                </a:cxn>
                <a:cxn ang="0">
                  <a:pos x="0" y="0"/>
                </a:cxn>
                <a:cxn ang="0">
                  <a:pos x="0" y="0"/>
                </a:cxn>
                <a:cxn ang="0">
                  <a:pos x="16" y="32"/>
                </a:cxn>
                <a:cxn ang="0">
                  <a:pos x="16" y="32"/>
                </a:cxn>
                <a:cxn ang="0">
                  <a:pos x="22" y="14"/>
                </a:cxn>
                <a:cxn ang="0">
                  <a:pos x="22" y="14"/>
                </a:cxn>
              </a:cxnLst>
              <a:rect l="0" t="0" r="r" b="b"/>
              <a:pathLst>
                <a:path w="22" h="32">
                  <a:moveTo>
                    <a:pt x="22" y="14"/>
                  </a:moveTo>
                  <a:lnTo>
                    <a:pt x="22" y="14"/>
                  </a:lnTo>
                  <a:lnTo>
                    <a:pt x="22" y="12"/>
                  </a:lnTo>
                  <a:lnTo>
                    <a:pt x="22" y="12"/>
                  </a:lnTo>
                  <a:lnTo>
                    <a:pt x="14" y="8"/>
                  </a:lnTo>
                  <a:lnTo>
                    <a:pt x="14" y="8"/>
                  </a:lnTo>
                  <a:lnTo>
                    <a:pt x="8" y="4"/>
                  </a:lnTo>
                  <a:lnTo>
                    <a:pt x="0" y="0"/>
                  </a:lnTo>
                  <a:lnTo>
                    <a:pt x="0" y="0"/>
                  </a:lnTo>
                  <a:lnTo>
                    <a:pt x="16" y="32"/>
                  </a:lnTo>
                  <a:lnTo>
                    <a:pt x="16" y="32"/>
                  </a:lnTo>
                  <a:lnTo>
                    <a:pt x="22" y="14"/>
                  </a:lnTo>
                  <a:lnTo>
                    <a:pt x="22"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5" name="Freeform 92"/>
            <p:cNvSpPr/>
            <p:nvPr/>
          </p:nvSpPr>
          <p:spPr bwMode="auto">
            <a:xfrm>
              <a:off x="3513138" y="1128713"/>
              <a:ext cx="28575" cy="63500"/>
            </a:xfrm>
            <a:custGeom>
              <a:avLst/>
              <a:gdLst/>
              <a:ahLst/>
              <a:cxnLst>
                <a:cxn ang="0">
                  <a:pos x="8" y="40"/>
                </a:cxn>
                <a:cxn ang="0">
                  <a:pos x="8" y="40"/>
                </a:cxn>
                <a:cxn ang="0">
                  <a:pos x="10" y="34"/>
                </a:cxn>
                <a:cxn ang="0">
                  <a:pos x="10" y="34"/>
                </a:cxn>
                <a:cxn ang="0">
                  <a:pos x="16" y="20"/>
                </a:cxn>
                <a:cxn ang="0">
                  <a:pos x="16" y="20"/>
                </a:cxn>
                <a:cxn ang="0">
                  <a:pos x="18" y="10"/>
                </a:cxn>
                <a:cxn ang="0">
                  <a:pos x="18" y="10"/>
                </a:cxn>
                <a:cxn ang="0">
                  <a:pos x="18" y="8"/>
                </a:cxn>
                <a:cxn ang="0">
                  <a:pos x="14" y="4"/>
                </a:cxn>
                <a:cxn ang="0">
                  <a:pos x="8" y="0"/>
                </a:cxn>
                <a:cxn ang="0">
                  <a:pos x="8" y="0"/>
                </a:cxn>
                <a:cxn ang="0">
                  <a:pos x="0" y="22"/>
                </a:cxn>
                <a:cxn ang="0">
                  <a:pos x="0" y="22"/>
                </a:cxn>
                <a:cxn ang="0">
                  <a:pos x="2" y="26"/>
                </a:cxn>
                <a:cxn ang="0">
                  <a:pos x="4" y="30"/>
                </a:cxn>
                <a:cxn ang="0">
                  <a:pos x="4" y="30"/>
                </a:cxn>
                <a:cxn ang="0">
                  <a:pos x="8" y="40"/>
                </a:cxn>
                <a:cxn ang="0">
                  <a:pos x="8" y="40"/>
                </a:cxn>
              </a:cxnLst>
              <a:rect l="0" t="0" r="r" b="b"/>
              <a:pathLst>
                <a:path w="18" h="40">
                  <a:moveTo>
                    <a:pt x="8" y="40"/>
                  </a:moveTo>
                  <a:lnTo>
                    <a:pt x="8" y="40"/>
                  </a:lnTo>
                  <a:lnTo>
                    <a:pt x="10" y="34"/>
                  </a:lnTo>
                  <a:lnTo>
                    <a:pt x="10" y="34"/>
                  </a:lnTo>
                  <a:lnTo>
                    <a:pt x="16" y="20"/>
                  </a:lnTo>
                  <a:lnTo>
                    <a:pt x="16" y="20"/>
                  </a:lnTo>
                  <a:lnTo>
                    <a:pt x="18" y="10"/>
                  </a:lnTo>
                  <a:lnTo>
                    <a:pt x="18" y="10"/>
                  </a:lnTo>
                  <a:lnTo>
                    <a:pt x="18" y="8"/>
                  </a:lnTo>
                  <a:lnTo>
                    <a:pt x="14" y="4"/>
                  </a:lnTo>
                  <a:lnTo>
                    <a:pt x="8" y="0"/>
                  </a:lnTo>
                  <a:lnTo>
                    <a:pt x="8" y="0"/>
                  </a:lnTo>
                  <a:lnTo>
                    <a:pt x="0" y="22"/>
                  </a:lnTo>
                  <a:lnTo>
                    <a:pt x="0" y="22"/>
                  </a:lnTo>
                  <a:lnTo>
                    <a:pt x="2" y="26"/>
                  </a:lnTo>
                  <a:lnTo>
                    <a:pt x="4" y="30"/>
                  </a:lnTo>
                  <a:lnTo>
                    <a:pt x="4" y="30"/>
                  </a:lnTo>
                  <a:lnTo>
                    <a:pt x="8" y="40"/>
                  </a:lnTo>
                  <a:lnTo>
                    <a:pt x="8" y="4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6" name="Freeform 93"/>
            <p:cNvSpPr/>
            <p:nvPr/>
          </p:nvSpPr>
          <p:spPr bwMode="auto">
            <a:xfrm>
              <a:off x="3532188" y="1150938"/>
              <a:ext cx="28575" cy="76200"/>
            </a:xfrm>
            <a:custGeom>
              <a:avLst/>
              <a:gdLst/>
              <a:ahLst/>
              <a:cxnLst>
                <a:cxn ang="0">
                  <a:pos x="18" y="12"/>
                </a:cxn>
                <a:cxn ang="0">
                  <a:pos x="18" y="12"/>
                </a:cxn>
                <a:cxn ang="0">
                  <a:pos x="18" y="8"/>
                </a:cxn>
                <a:cxn ang="0">
                  <a:pos x="16" y="4"/>
                </a:cxn>
                <a:cxn ang="0">
                  <a:pos x="10" y="0"/>
                </a:cxn>
                <a:cxn ang="0">
                  <a:pos x="10" y="0"/>
                </a:cxn>
                <a:cxn ang="0">
                  <a:pos x="0" y="26"/>
                </a:cxn>
                <a:cxn ang="0">
                  <a:pos x="0" y="26"/>
                </a:cxn>
                <a:cxn ang="0">
                  <a:pos x="0" y="30"/>
                </a:cxn>
                <a:cxn ang="0">
                  <a:pos x="0" y="34"/>
                </a:cxn>
                <a:cxn ang="0">
                  <a:pos x="0" y="34"/>
                </a:cxn>
                <a:cxn ang="0">
                  <a:pos x="6" y="48"/>
                </a:cxn>
                <a:cxn ang="0">
                  <a:pos x="6" y="48"/>
                </a:cxn>
                <a:cxn ang="0">
                  <a:pos x="14" y="24"/>
                </a:cxn>
                <a:cxn ang="0">
                  <a:pos x="14" y="24"/>
                </a:cxn>
                <a:cxn ang="0">
                  <a:pos x="18" y="12"/>
                </a:cxn>
                <a:cxn ang="0">
                  <a:pos x="18" y="12"/>
                </a:cxn>
              </a:cxnLst>
              <a:rect l="0" t="0" r="r" b="b"/>
              <a:pathLst>
                <a:path w="18" h="48">
                  <a:moveTo>
                    <a:pt x="18" y="12"/>
                  </a:moveTo>
                  <a:lnTo>
                    <a:pt x="18" y="12"/>
                  </a:lnTo>
                  <a:lnTo>
                    <a:pt x="18" y="8"/>
                  </a:lnTo>
                  <a:lnTo>
                    <a:pt x="16" y="4"/>
                  </a:lnTo>
                  <a:lnTo>
                    <a:pt x="10" y="0"/>
                  </a:lnTo>
                  <a:lnTo>
                    <a:pt x="10" y="0"/>
                  </a:lnTo>
                  <a:lnTo>
                    <a:pt x="0" y="26"/>
                  </a:lnTo>
                  <a:lnTo>
                    <a:pt x="0" y="26"/>
                  </a:lnTo>
                  <a:lnTo>
                    <a:pt x="0" y="30"/>
                  </a:lnTo>
                  <a:lnTo>
                    <a:pt x="0" y="34"/>
                  </a:lnTo>
                  <a:lnTo>
                    <a:pt x="0" y="34"/>
                  </a:lnTo>
                  <a:lnTo>
                    <a:pt x="6" y="48"/>
                  </a:lnTo>
                  <a:lnTo>
                    <a:pt x="6" y="48"/>
                  </a:lnTo>
                  <a:lnTo>
                    <a:pt x="14" y="24"/>
                  </a:lnTo>
                  <a:lnTo>
                    <a:pt x="14" y="24"/>
                  </a:lnTo>
                  <a:lnTo>
                    <a:pt x="18" y="12"/>
                  </a:lnTo>
                  <a:lnTo>
                    <a:pt x="18"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7" name="Freeform 94"/>
            <p:cNvSpPr/>
            <p:nvPr/>
          </p:nvSpPr>
          <p:spPr bwMode="auto">
            <a:xfrm>
              <a:off x="3544888" y="1176338"/>
              <a:ext cx="28575" cy="79375"/>
            </a:xfrm>
            <a:custGeom>
              <a:avLst/>
              <a:gdLst/>
              <a:ahLst/>
              <a:cxnLst>
                <a:cxn ang="0">
                  <a:pos x="6" y="50"/>
                </a:cxn>
                <a:cxn ang="0">
                  <a:pos x="6" y="50"/>
                </a:cxn>
                <a:cxn ang="0">
                  <a:pos x="12" y="44"/>
                </a:cxn>
                <a:cxn ang="0">
                  <a:pos x="14" y="38"/>
                </a:cxn>
                <a:cxn ang="0">
                  <a:pos x="18" y="26"/>
                </a:cxn>
                <a:cxn ang="0">
                  <a:pos x="18" y="12"/>
                </a:cxn>
                <a:cxn ang="0">
                  <a:pos x="14" y="0"/>
                </a:cxn>
                <a:cxn ang="0">
                  <a:pos x="14" y="0"/>
                </a:cxn>
                <a:cxn ang="0">
                  <a:pos x="4" y="28"/>
                </a:cxn>
                <a:cxn ang="0">
                  <a:pos x="4" y="28"/>
                </a:cxn>
                <a:cxn ang="0">
                  <a:pos x="2" y="32"/>
                </a:cxn>
                <a:cxn ang="0">
                  <a:pos x="0" y="36"/>
                </a:cxn>
                <a:cxn ang="0">
                  <a:pos x="0" y="36"/>
                </a:cxn>
                <a:cxn ang="0">
                  <a:pos x="6" y="50"/>
                </a:cxn>
                <a:cxn ang="0">
                  <a:pos x="6" y="50"/>
                </a:cxn>
              </a:cxnLst>
              <a:rect l="0" t="0" r="r" b="b"/>
              <a:pathLst>
                <a:path w="18" h="50">
                  <a:moveTo>
                    <a:pt x="6" y="50"/>
                  </a:moveTo>
                  <a:lnTo>
                    <a:pt x="6" y="50"/>
                  </a:lnTo>
                  <a:lnTo>
                    <a:pt x="12" y="44"/>
                  </a:lnTo>
                  <a:lnTo>
                    <a:pt x="14" y="38"/>
                  </a:lnTo>
                  <a:lnTo>
                    <a:pt x="18" y="26"/>
                  </a:lnTo>
                  <a:lnTo>
                    <a:pt x="18" y="12"/>
                  </a:lnTo>
                  <a:lnTo>
                    <a:pt x="14" y="0"/>
                  </a:lnTo>
                  <a:lnTo>
                    <a:pt x="14" y="0"/>
                  </a:lnTo>
                  <a:lnTo>
                    <a:pt x="4" y="28"/>
                  </a:lnTo>
                  <a:lnTo>
                    <a:pt x="4" y="28"/>
                  </a:lnTo>
                  <a:lnTo>
                    <a:pt x="2" y="32"/>
                  </a:lnTo>
                  <a:lnTo>
                    <a:pt x="0" y="36"/>
                  </a:lnTo>
                  <a:lnTo>
                    <a:pt x="0" y="36"/>
                  </a:lnTo>
                  <a:lnTo>
                    <a:pt x="6" y="50"/>
                  </a:lnTo>
                  <a:lnTo>
                    <a:pt x="6" y="5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8" name="Freeform 95"/>
            <p:cNvSpPr/>
            <p:nvPr/>
          </p:nvSpPr>
          <p:spPr bwMode="auto">
            <a:xfrm>
              <a:off x="3471863" y="1109663"/>
              <a:ext cx="28575" cy="50800"/>
            </a:xfrm>
            <a:custGeom>
              <a:avLst/>
              <a:gdLst/>
              <a:ahLst/>
              <a:cxnLst>
                <a:cxn ang="0">
                  <a:pos x="2" y="16"/>
                </a:cxn>
                <a:cxn ang="0">
                  <a:pos x="2" y="16"/>
                </a:cxn>
                <a:cxn ang="0">
                  <a:pos x="0" y="24"/>
                </a:cxn>
                <a:cxn ang="0">
                  <a:pos x="0" y="24"/>
                </a:cxn>
                <a:cxn ang="0">
                  <a:pos x="2" y="24"/>
                </a:cxn>
                <a:cxn ang="0">
                  <a:pos x="2" y="24"/>
                </a:cxn>
                <a:cxn ang="0">
                  <a:pos x="18" y="32"/>
                </a:cxn>
                <a:cxn ang="0">
                  <a:pos x="18" y="32"/>
                </a:cxn>
                <a:cxn ang="0">
                  <a:pos x="4" y="0"/>
                </a:cxn>
                <a:cxn ang="0">
                  <a:pos x="4" y="0"/>
                </a:cxn>
                <a:cxn ang="0">
                  <a:pos x="4" y="8"/>
                </a:cxn>
                <a:cxn ang="0">
                  <a:pos x="2" y="16"/>
                </a:cxn>
                <a:cxn ang="0">
                  <a:pos x="2" y="16"/>
                </a:cxn>
              </a:cxnLst>
              <a:rect l="0" t="0" r="r" b="b"/>
              <a:pathLst>
                <a:path w="18" h="32">
                  <a:moveTo>
                    <a:pt x="2" y="16"/>
                  </a:moveTo>
                  <a:lnTo>
                    <a:pt x="2" y="16"/>
                  </a:lnTo>
                  <a:lnTo>
                    <a:pt x="0" y="24"/>
                  </a:lnTo>
                  <a:lnTo>
                    <a:pt x="0" y="24"/>
                  </a:lnTo>
                  <a:lnTo>
                    <a:pt x="2" y="24"/>
                  </a:lnTo>
                  <a:lnTo>
                    <a:pt x="2" y="24"/>
                  </a:lnTo>
                  <a:lnTo>
                    <a:pt x="18" y="32"/>
                  </a:lnTo>
                  <a:lnTo>
                    <a:pt x="18" y="32"/>
                  </a:lnTo>
                  <a:lnTo>
                    <a:pt x="4" y="0"/>
                  </a:lnTo>
                  <a:lnTo>
                    <a:pt x="4" y="0"/>
                  </a:lnTo>
                  <a:lnTo>
                    <a:pt x="4" y="8"/>
                  </a:lnTo>
                  <a:lnTo>
                    <a:pt x="2" y="16"/>
                  </a:lnTo>
                  <a:lnTo>
                    <a:pt x="2"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9" name="Freeform 96"/>
            <p:cNvSpPr/>
            <p:nvPr/>
          </p:nvSpPr>
          <p:spPr bwMode="auto">
            <a:xfrm>
              <a:off x="3468688" y="1154113"/>
              <a:ext cx="47625" cy="41275"/>
            </a:xfrm>
            <a:custGeom>
              <a:avLst/>
              <a:gdLst/>
              <a:ahLst/>
              <a:cxnLst>
                <a:cxn ang="0">
                  <a:pos x="10" y="18"/>
                </a:cxn>
                <a:cxn ang="0">
                  <a:pos x="10" y="18"/>
                </a:cxn>
                <a:cxn ang="0">
                  <a:pos x="24" y="24"/>
                </a:cxn>
                <a:cxn ang="0">
                  <a:pos x="24" y="24"/>
                </a:cxn>
                <a:cxn ang="0">
                  <a:pos x="30" y="26"/>
                </a:cxn>
                <a:cxn ang="0">
                  <a:pos x="30" y="26"/>
                </a:cxn>
                <a:cxn ang="0">
                  <a:pos x="26" y="18"/>
                </a:cxn>
                <a:cxn ang="0">
                  <a:pos x="26" y="18"/>
                </a:cxn>
                <a:cxn ang="0">
                  <a:pos x="24" y="12"/>
                </a:cxn>
                <a:cxn ang="0">
                  <a:pos x="22" y="10"/>
                </a:cxn>
                <a:cxn ang="0">
                  <a:pos x="22" y="10"/>
                </a:cxn>
                <a:cxn ang="0">
                  <a:pos x="2" y="0"/>
                </a:cxn>
                <a:cxn ang="0">
                  <a:pos x="2" y="0"/>
                </a:cxn>
                <a:cxn ang="0">
                  <a:pos x="0" y="8"/>
                </a:cxn>
                <a:cxn ang="0">
                  <a:pos x="0" y="12"/>
                </a:cxn>
                <a:cxn ang="0">
                  <a:pos x="0" y="14"/>
                </a:cxn>
                <a:cxn ang="0">
                  <a:pos x="0" y="14"/>
                </a:cxn>
                <a:cxn ang="0">
                  <a:pos x="10" y="18"/>
                </a:cxn>
                <a:cxn ang="0">
                  <a:pos x="10" y="18"/>
                </a:cxn>
              </a:cxnLst>
              <a:rect l="0" t="0" r="r" b="b"/>
              <a:pathLst>
                <a:path w="30" h="26">
                  <a:moveTo>
                    <a:pt x="10" y="18"/>
                  </a:moveTo>
                  <a:lnTo>
                    <a:pt x="10" y="18"/>
                  </a:lnTo>
                  <a:lnTo>
                    <a:pt x="24" y="24"/>
                  </a:lnTo>
                  <a:lnTo>
                    <a:pt x="24" y="24"/>
                  </a:lnTo>
                  <a:lnTo>
                    <a:pt x="30" y="26"/>
                  </a:lnTo>
                  <a:lnTo>
                    <a:pt x="30" y="26"/>
                  </a:lnTo>
                  <a:lnTo>
                    <a:pt x="26" y="18"/>
                  </a:lnTo>
                  <a:lnTo>
                    <a:pt x="26" y="18"/>
                  </a:lnTo>
                  <a:lnTo>
                    <a:pt x="24" y="12"/>
                  </a:lnTo>
                  <a:lnTo>
                    <a:pt x="22" y="10"/>
                  </a:lnTo>
                  <a:lnTo>
                    <a:pt x="22" y="10"/>
                  </a:lnTo>
                  <a:lnTo>
                    <a:pt x="2" y="0"/>
                  </a:lnTo>
                  <a:lnTo>
                    <a:pt x="2" y="0"/>
                  </a:lnTo>
                  <a:lnTo>
                    <a:pt x="0" y="8"/>
                  </a:lnTo>
                  <a:lnTo>
                    <a:pt x="0" y="12"/>
                  </a:lnTo>
                  <a:lnTo>
                    <a:pt x="0" y="14"/>
                  </a:lnTo>
                  <a:lnTo>
                    <a:pt x="0" y="14"/>
                  </a:lnTo>
                  <a:lnTo>
                    <a:pt x="10" y="18"/>
                  </a:lnTo>
                  <a:lnTo>
                    <a:pt x="10"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97"/>
            <p:cNvSpPr/>
            <p:nvPr/>
          </p:nvSpPr>
          <p:spPr bwMode="auto">
            <a:xfrm>
              <a:off x="3468688" y="1185863"/>
              <a:ext cx="60325" cy="44450"/>
            </a:xfrm>
            <a:custGeom>
              <a:avLst/>
              <a:gdLst/>
              <a:ahLst/>
              <a:cxnLst>
                <a:cxn ang="0">
                  <a:pos x="4" y="14"/>
                </a:cxn>
                <a:cxn ang="0">
                  <a:pos x="4" y="14"/>
                </a:cxn>
                <a:cxn ang="0">
                  <a:pos x="16" y="18"/>
                </a:cxn>
                <a:cxn ang="0">
                  <a:pos x="16" y="18"/>
                </a:cxn>
                <a:cxn ang="0">
                  <a:pos x="38" y="28"/>
                </a:cxn>
                <a:cxn ang="0">
                  <a:pos x="38" y="28"/>
                </a:cxn>
                <a:cxn ang="0">
                  <a:pos x="34" y="16"/>
                </a:cxn>
                <a:cxn ang="0">
                  <a:pos x="34" y="16"/>
                </a:cxn>
                <a:cxn ang="0">
                  <a:pos x="32" y="12"/>
                </a:cxn>
                <a:cxn ang="0">
                  <a:pos x="28" y="10"/>
                </a:cxn>
                <a:cxn ang="0">
                  <a:pos x="28" y="10"/>
                </a:cxn>
                <a:cxn ang="0">
                  <a:pos x="0" y="0"/>
                </a:cxn>
                <a:cxn ang="0">
                  <a:pos x="0" y="0"/>
                </a:cxn>
                <a:cxn ang="0">
                  <a:pos x="0" y="8"/>
                </a:cxn>
                <a:cxn ang="0">
                  <a:pos x="2" y="12"/>
                </a:cxn>
                <a:cxn ang="0">
                  <a:pos x="4" y="14"/>
                </a:cxn>
                <a:cxn ang="0">
                  <a:pos x="4" y="14"/>
                </a:cxn>
              </a:cxnLst>
              <a:rect l="0" t="0" r="r" b="b"/>
              <a:pathLst>
                <a:path w="38" h="28">
                  <a:moveTo>
                    <a:pt x="4" y="14"/>
                  </a:moveTo>
                  <a:lnTo>
                    <a:pt x="4" y="14"/>
                  </a:lnTo>
                  <a:lnTo>
                    <a:pt x="16" y="18"/>
                  </a:lnTo>
                  <a:lnTo>
                    <a:pt x="16" y="18"/>
                  </a:lnTo>
                  <a:lnTo>
                    <a:pt x="38" y="28"/>
                  </a:lnTo>
                  <a:lnTo>
                    <a:pt x="38" y="28"/>
                  </a:lnTo>
                  <a:lnTo>
                    <a:pt x="34" y="16"/>
                  </a:lnTo>
                  <a:lnTo>
                    <a:pt x="34" y="16"/>
                  </a:lnTo>
                  <a:lnTo>
                    <a:pt x="32" y="12"/>
                  </a:lnTo>
                  <a:lnTo>
                    <a:pt x="28" y="10"/>
                  </a:lnTo>
                  <a:lnTo>
                    <a:pt x="28" y="10"/>
                  </a:lnTo>
                  <a:lnTo>
                    <a:pt x="0" y="0"/>
                  </a:lnTo>
                  <a:lnTo>
                    <a:pt x="0" y="0"/>
                  </a:lnTo>
                  <a:lnTo>
                    <a:pt x="0" y="8"/>
                  </a:lnTo>
                  <a:lnTo>
                    <a:pt x="2" y="12"/>
                  </a:lnTo>
                  <a:lnTo>
                    <a:pt x="4" y="14"/>
                  </a:lnTo>
                  <a:lnTo>
                    <a:pt x="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98"/>
            <p:cNvSpPr/>
            <p:nvPr/>
          </p:nvSpPr>
          <p:spPr bwMode="auto">
            <a:xfrm>
              <a:off x="3475038" y="1214438"/>
              <a:ext cx="66675" cy="44450"/>
            </a:xfrm>
            <a:custGeom>
              <a:avLst/>
              <a:gdLst/>
              <a:ahLst/>
              <a:cxnLst>
                <a:cxn ang="0">
                  <a:pos x="42" y="28"/>
                </a:cxn>
                <a:cxn ang="0">
                  <a:pos x="42" y="28"/>
                </a:cxn>
                <a:cxn ang="0">
                  <a:pos x="38" y="16"/>
                </a:cxn>
                <a:cxn ang="0">
                  <a:pos x="38" y="16"/>
                </a:cxn>
                <a:cxn ang="0">
                  <a:pos x="34" y="14"/>
                </a:cxn>
                <a:cxn ang="0">
                  <a:pos x="28" y="12"/>
                </a:cxn>
                <a:cxn ang="0">
                  <a:pos x="28" y="12"/>
                </a:cxn>
                <a:cxn ang="0">
                  <a:pos x="0" y="0"/>
                </a:cxn>
                <a:cxn ang="0">
                  <a:pos x="0" y="0"/>
                </a:cxn>
                <a:cxn ang="0">
                  <a:pos x="8" y="12"/>
                </a:cxn>
                <a:cxn ang="0">
                  <a:pos x="18" y="22"/>
                </a:cxn>
                <a:cxn ang="0">
                  <a:pos x="30" y="28"/>
                </a:cxn>
                <a:cxn ang="0">
                  <a:pos x="36" y="28"/>
                </a:cxn>
                <a:cxn ang="0">
                  <a:pos x="42" y="28"/>
                </a:cxn>
                <a:cxn ang="0">
                  <a:pos x="42" y="28"/>
                </a:cxn>
              </a:cxnLst>
              <a:rect l="0" t="0" r="r" b="b"/>
              <a:pathLst>
                <a:path w="42" h="28">
                  <a:moveTo>
                    <a:pt x="42" y="28"/>
                  </a:moveTo>
                  <a:lnTo>
                    <a:pt x="42" y="28"/>
                  </a:lnTo>
                  <a:lnTo>
                    <a:pt x="38" y="16"/>
                  </a:lnTo>
                  <a:lnTo>
                    <a:pt x="38" y="16"/>
                  </a:lnTo>
                  <a:lnTo>
                    <a:pt x="34" y="14"/>
                  </a:lnTo>
                  <a:lnTo>
                    <a:pt x="28" y="12"/>
                  </a:lnTo>
                  <a:lnTo>
                    <a:pt x="28" y="12"/>
                  </a:lnTo>
                  <a:lnTo>
                    <a:pt x="0" y="0"/>
                  </a:lnTo>
                  <a:lnTo>
                    <a:pt x="0" y="0"/>
                  </a:lnTo>
                  <a:lnTo>
                    <a:pt x="8" y="12"/>
                  </a:lnTo>
                  <a:lnTo>
                    <a:pt x="18" y="22"/>
                  </a:lnTo>
                  <a:lnTo>
                    <a:pt x="30" y="28"/>
                  </a:lnTo>
                  <a:lnTo>
                    <a:pt x="36" y="28"/>
                  </a:lnTo>
                  <a:lnTo>
                    <a:pt x="42" y="28"/>
                  </a:lnTo>
                  <a:lnTo>
                    <a:pt x="42"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99"/>
            <p:cNvSpPr/>
            <p:nvPr/>
          </p:nvSpPr>
          <p:spPr bwMode="auto">
            <a:xfrm>
              <a:off x="3449638" y="1373188"/>
              <a:ext cx="34925" cy="63500"/>
            </a:xfrm>
            <a:custGeom>
              <a:avLst/>
              <a:gdLst/>
              <a:ahLst/>
              <a:cxnLst>
                <a:cxn ang="0">
                  <a:pos x="14" y="12"/>
                </a:cxn>
                <a:cxn ang="0">
                  <a:pos x="14" y="12"/>
                </a:cxn>
                <a:cxn ang="0">
                  <a:pos x="8" y="8"/>
                </a:cxn>
                <a:cxn ang="0">
                  <a:pos x="0" y="0"/>
                </a:cxn>
                <a:cxn ang="0">
                  <a:pos x="0" y="0"/>
                </a:cxn>
                <a:cxn ang="0">
                  <a:pos x="10" y="40"/>
                </a:cxn>
                <a:cxn ang="0">
                  <a:pos x="10" y="40"/>
                </a:cxn>
                <a:cxn ang="0">
                  <a:pos x="20" y="22"/>
                </a:cxn>
                <a:cxn ang="0">
                  <a:pos x="20" y="22"/>
                </a:cxn>
                <a:cxn ang="0">
                  <a:pos x="22" y="20"/>
                </a:cxn>
                <a:cxn ang="0">
                  <a:pos x="22" y="20"/>
                </a:cxn>
                <a:cxn ang="0">
                  <a:pos x="14" y="12"/>
                </a:cxn>
                <a:cxn ang="0">
                  <a:pos x="14" y="12"/>
                </a:cxn>
              </a:cxnLst>
              <a:rect l="0" t="0" r="r" b="b"/>
              <a:pathLst>
                <a:path w="22" h="40">
                  <a:moveTo>
                    <a:pt x="14" y="12"/>
                  </a:moveTo>
                  <a:lnTo>
                    <a:pt x="14" y="12"/>
                  </a:lnTo>
                  <a:lnTo>
                    <a:pt x="8" y="8"/>
                  </a:lnTo>
                  <a:lnTo>
                    <a:pt x="0" y="0"/>
                  </a:lnTo>
                  <a:lnTo>
                    <a:pt x="0" y="0"/>
                  </a:lnTo>
                  <a:lnTo>
                    <a:pt x="10" y="40"/>
                  </a:lnTo>
                  <a:lnTo>
                    <a:pt x="10" y="40"/>
                  </a:lnTo>
                  <a:lnTo>
                    <a:pt x="20" y="22"/>
                  </a:lnTo>
                  <a:lnTo>
                    <a:pt x="20" y="22"/>
                  </a:lnTo>
                  <a:lnTo>
                    <a:pt x="22" y="20"/>
                  </a:lnTo>
                  <a:lnTo>
                    <a:pt x="22" y="20"/>
                  </a:lnTo>
                  <a:lnTo>
                    <a:pt x="14" y="12"/>
                  </a:lnTo>
                  <a:lnTo>
                    <a:pt x="14"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100"/>
            <p:cNvSpPr/>
            <p:nvPr/>
          </p:nvSpPr>
          <p:spPr bwMode="auto">
            <a:xfrm>
              <a:off x="3468688" y="1411288"/>
              <a:ext cx="38100" cy="69850"/>
            </a:xfrm>
            <a:custGeom>
              <a:avLst/>
              <a:gdLst/>
              <a:ahLst/>
              <a:cxnLst>
                <a:cxn ang="0">
                  <a:pos x="14" y="0"/>
                </a:cxn>
                <a:cxn ang="0">
                  <a:pos x="14" y="0"/>
                </a:cxn>
                <a:cxn ang="0">
                  <a:pos x="0" y="22"/>
                </a:cxn>
                <a:cxn ang="0">
                  <a:pos x="0" y="22"/>
                </a:cxn>
                <a:cxn ang="0">
                  <a:pos x="0" y="28"/>
                </a:cxn>
                <a:cxn ang="0">
                  <a:pos x="2" y="32"/>
                </a:cxn>
                <a:cxn ang="0">
                  <a:pos x="2" y="32"/>
                </a:cxn>
                <a:cxn ang="0">
                  <a:pos x="4" y="44"/>
                </a:cxn>
                <a:cxn ang="0">
                  <a:pos x="4" y="44"/>
                </a:cxn>
                <a:cxn ang="0">
                  <a:pos x="6" y="40"/>
                </a:cxn>
                <a:cxn ang="0">
                  <a:pos x="8" y="36"/>
                </a:cxn>
                <a:cxn ang="0">
                  <a:pos x="8" y="36"/>
                </a:cxn>
                <a:cxn ang="0">
                  <a:pos x="18" y="22"/>
                </a:cxn>
                <a:cxn ang="0">
                  <a:pos x="18" y="22"/>
                </a:cxn>
                <a:cxn ang="0">
                  <a:pos x="24" y="12"/>
                </a:cxn>
                <a:cxn ang="0">
                  <a:pos x="24" y="12"/>
                </a:cxn>
                <a:cxn ang="0">
                  <a:pos x="22" y="10"/>
                </a:cxn>
                <a:cxn ang="0">
                  <a:pos x="20" y="6"/>
                </a:cxn>
                <a:cxn ang="0">
                  <a:pos x="14" y="0"/>
                </a:cxn>
                <a:cxn ang="0">
                  <a:pos x="14" y="0"/>
                </a:cxn>
              </a:cxnLst>
              <a:rect l="0" t="0" r="r" b="b"/>
              <a:pathLst>
                <a:path w="24" h="44">
                  <a:moveTo>
                    <a:pt x="14" y="0"/>
                  </a:moveTo>
                  <a:lnTo>
                    <a:pt x="14" y="0"/>
                  </a:lnTo>
                  <a:lnTo>
                    <a:pt x="0" y="22"/>
                  </a:lnTo>
                  <a:lnTo>
                    <a:pt x="0" y="22"/>
                  </a:lnTo>
                  <a:lnTo>
                    <a:pt x="0" y="28"/>
                  </a:lnTo>
                  <a:lnTo>
                    <a:pt x="2" y="32"/>
                  </a:lnTo>
                  <a:lnTo>
                    <a:pt x="2" y="32"/>
                  </a:lnTo>
                  <a:lnTo>
                    <a:pt x="4" y="44"/>
                  </a:lnTo>
                  <a:lnTo>
                    <a:pt x="4" y="44"/>
                  </a:lnTo>
                  <a:lnTo>
                    <a:pt x="6" y="40"/>
                  </a:lnTo>
                  <a:lnTo>
                    <a:pt x="8" y="36"/>
                  </a:lnTo>
                  <a:lnTo>
                    <a:pt x="8" y="36"/>
                  </a:lnTo>
                  <a:lnTo>
                    <a:pt x="18" y="22"/>
                  </a:lnTo>
                  <a:lnTo>
                    <a:pt x="18" y="22"/>
                  </a:lnTo>
                  <a:lnTo>
                    <a:pt x="24" y="12"/>
                  </a:lnTo>
                  <a:lnTo>
                    <a:pt x="24" y="12"/>
                  </a:lnTo>
                  <a:lnTo>
                    <a:pt x="22" y="10"/>
                  </a:lnTo>
                  <a:lnTo>
                    <a:pt x="20" y="6"/>
                  </a:lnTo>
                  <a:lnTo>
                    <a:pt x="14" y="0"/>
                  </a:lnTo>
                  <a:lnTo>
                    <a:pt x="1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101"/>
            <p:cNvSpPr/>
            <p:nvPr/>
          </p:nvSpPr>
          <p:spPr bwMode="auto">
            <a:xfrm>
              <a:off x="3478213" y="1439863"/>
              <a:ext cx="44450" cy="82550"/>
            </a:xfrm>
            <a:custGeom>
              <a:avLst/>
              <a:gdLst/>
              <a:ahLst/>
              <a:cxnLst>
                <a:cxn ang="0">
                  <a:pos x="4" y="28"/>
                </a:cxn>
                <a:cxn ang="0">
                  <a:pos x="4" y="28"/>
                </a:cxn>
                <a:cxn ang="0">
                  <a:pos x="0" y="32"/>
                </a:cxn>
                <a:cxn ang="0">
                  <a:pos x="0" y="36"/>
                </a:cxn>
                <a:cxn ang="0">
                  <a:pos x="0" y="36"/>
                </a:cxn>
                <a:cxn ang="0">
                  <a:pos x="4" y="52"/>
                </a:cxn>
                <a:cxn ang="0">
                  <a:pos x="4" y="52"/>
                </a:cxn>
                <a:cxn ang="0">
                  <a:pos x="18" y="28"/>
                </a:cxn>
                <a:cxn ang="0">
                  <a:pos x="18" y="28"/>
                </a:cxn>
                <a:cxn ang="0">
                  <a:pos x="26" y="16"/>
                </a:cxn>
                <a:cxn ang="0">
                  <a:pos x="26" y="16"/>
                </a:cxn>
                <a:cxn ang="0">
                  <a:pos x="28" y="12"/>
                </a:cxn>
                <a:cxn ang="0">
                  <a:pos x="26" y="6"/>
                </a:cxn>
                <a:cxn ang="0">
                  <a:pos x="22" y="0"/>
                </a:cxn>
                <a:cxn ang="0">
                  <a:pos x="22" y="0"/>
                </a:cxn>
                <a:cxn ang="0">
                  <a:pos x="4" y="28"/>
                </a:cxn>
                <a:cxn ang="0">
                  <a:pos x="4" y="28"/>
                </a:cxn>
              </a:cxnLst>
              <a:rect l="0" t="0" r="r" b="b"/>
              <a:pathLst>
                <a:path w="28" h="52">
                  <a:moveTo>
                    <a:pt x="4" y="28"/>
                  </a:moveTo>
                  <a:lnTo>
                    <a:pt x="4" y="28"/>
                  </a:lnTo>
                  <a:lnTo>
                    <a:pt x="0" y="32"/>
                  </a:lnTo>
                  <a:lnTo>
                    <a:pt x="0" y="36"/>
                  </a:lnTo>
                  <a:lnTo>
                    <a:pt x="0" y="36"/>
                  </a:lnTo>
                  <a:lnTo>
                    <a:pt x="4" y="52"/>
                  </a:lnTo>
                  <a:lnTo>
                    <a:pt x="4" y="52"/>
                  </a:lnTo>
                  <a:lnTo>
                    <a:pt x="18" y="28"/>
                  </a:lnTo>
                  <a:lnTo>
                    <a:pt x="18" y="28"/>
                  </a:lnTo>
                  <a:lnTo>
                    <a:pt x="26" y="16"/>
                  </a:lnTo>
                  <a:lnTo>
                    <a:pt x="26" y="16"/>
                  </a:lnTo>
                  <a:lnTo>
                    <a:pt x="28" y="12"/>
                  </a:lnTo>
                  <a:lnTo>
                    <a:pt x="26" y="6"/>
                  </a:lnTo>
                  <a:lnTo>
                    <a:pt x="22" y="0"/>
                  </a:lnTo>
                  <a:lnTo>
                    <a:pt x="22" y="0"/>
                  </a:lnTo>
                  <a:lnTo>
                    <a:pt x="4" y="28"/>
                  </a:lnTo>
                  <a:lnTo>
                    <a:pt x="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102"/>
            <p:cNvSpPr/>
            <p:nvPr/>
          </p:nvSpPr>
          <p:spPr bwMode="auto">
            <a:xfrm>
              <a:off x="3487738" y="1471613"/>
              <a:ext cx="38100" cy="85725"/>
            </a:xfrm>
            <a:custGeom>
              <a:avLst/>
              <a:gdLst/>
              <a:ahLst/>
              <a:cxnLst>
                <a:cxn ang="0">
                  <a:pos x="0" y="38"/>
                </a:cxn>
                <a:cxn ang="0">
                  <a:pos x="0" y="38"/>
                </a:cxn>
                <a:cxn ang="0">
                  <a:pos x="2" y="54"/>
                </a:cxn>
                <a:cxn ang="0">
                  <a:pos x="2" y="54"/>
                </a:cxn>
                <a:cxn ang="0">
                  <a:pos x="10" y="50"/>
                </a:cxn>
                <a:cxn ang="0">
                  <a:pos x="14" y="44"/>
                </a:cxn>
                <a:cxn ang="0">
                  <a:pos x="18" y="38"/>
                </a:cxn>
                <a:cxn ang="0">
                  <a:pos x="22" y="30"/>
                </a:cxn>
                <a:cxn ang="0">
                  <a:pos x="24" y="16"/>
                </a:cxn>
                <a:cxn ang="0">
                  <a:pos x="24" y="0"/>
                </a:cxn>
                <a:cxn ang="0">
                  <a:pos x="24" y="0"/>
                </a:cxn>
                <a:cxn ang="0">
                  <a:pos x="4" y="30"/>
                </a:cxn>
                <a:cxn ang="0">
                  <a:pos x="4" y="30"/>
                </a:cxn>
                <a:cxn ang="0">
                  <a:pos x="2" y="34"/>
                </a:cxn>
                <a:cxn ang="0">
                  <a:pos x="0" y="38"/>
                </a:cxn>
                <a:cxn ang="0">
                  <a:pos x="0" y="38"/>
                </a:cxn>
              </a:cxnLst>
              <a:rect l="0" t="0" r="r" b="b"/>
              <a:pathLst>
                <a:path w="24" h="54">
                  <a:moveTo>
                    <a:pt x="0" y="38"/>
                  </a:moveTo>
                  <a:lnTo>
                    <a:pt x="0" y="38"/>
                  </a:lnTo>
                  <a:lnTo>
                    <a:pt x="2" y="54"/>
                  </a:lnTo>
                  <a:lnTo>
                    <a:pt x="2" y="54"/>
                  </a:lnTo>
                  <a:lnTo>
                    <a:pt x="10" y="50"/>
                  </a:lnTo>
                  <a:lnTo>
                    <a:pt x="14" y="44"/>
                  </a:lnTo>
                  <a:lnTo>
                    <a:pt x="18" y="38"/>
                  </a:lnTo>
                  <a:lnTo>
                    <a:pt x="22" y="30"/>
                  </a:lnTo>
                  <a:lnTo>
                    <a:pt x="24" y="16"/>
                  </a:lnTo>
                  <a:lnTo>
                    <a:pt x="24" y="0"/>
                  </a:lnTo>
                  <a:lnTo>
                    <a:pt x="24" y="0"/>
                  </a:lnTo>
                  <a:lnTo>
                    <a:pt x="4" y="30"/>
                  </a:lnTo>
                  <a:lnTo>
                    <a:pt x="4" y="30"/>
                  </a:lnTo>
                  <a:lnTo>
                    <a:pt x="2" y="34"/>
                  </a:lnTo>
                  <a:lnTo>
                    <a:pt x="0" y="38"/>
                  </a:lnTo>
                  <a:lnTo>
                    <a:pt x="0"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103"/>
            <p:cNvSpPr/>
            <p:nvPr/>
          </p:nvSpPr>
          <p:spPr bwMode="auto">
            <a:xfrm>
              <a:off x="3424238" y="1376363"/>
              <a:ext cx="31750" cy="63500"/>
            </a:xfrm>
            <a:custGeom>
              <a:avLst/>
              <a:gdLst/>
              <a:ahLst/>
              <a:cxnLst>
                <a:cxn ang="0">
                  <a:pos x="4" y="16"/>
                </a:cxn>
                <a:cxn ang="0">
                  <a:pos x="4" y="16"/>
                </a:cxn>
                <a:cxn ang="0">
                  <a:pos x="0" y="26"/>
                </a:cxn>
                <a:cxn ang="0">
                  <a:pos x="0" y="26"/>
                </a:cxn>
                <a:cxn ang="0">
                  <a:pos x="2" y="26"/>
                </a:cxn>
                <a:cxn ang="0">
                  <a:pos x="2" y="26"/>
                </a:cxn>
                <a:cxn ang="0">
                  <a:pos x="20" y="40"/>
                </a:cxn>
                <a:cxn ang="0">
                  <a:pos x="20" y="40"/>
                </a:cxn>
                <a:cxn ang="0">
                  <a:pos x="12" y="0"/>
                </a:cxn>
                <a:cxn ang="0">
                  <a:pos x="12" y="0"/>
                </a:cxn>
                <a:cxn ang="0">
                  <a:pos x="8" y="8"/>
                </a:cxn>
                <a:cxn ang="0">
                  <a:pos x="4" y="16"/>
                </a:cxn>
                <a:cxn ang="0">
                  <a:pos x="4" y="16"/>
                </a:cxn>
              </a:cxnLst>
              <a:rect l="0" t="0" r="r" b="b"/>
              <a:pathLst>
                <a:path w="20" h="40">
                  <a:moveTo>
                    <a:pt x="4" y="16"/>
                  </a:moveTo>
                  <a:lnTo>
                    <a:pt x="4" y="16"/>
                  </a:lnTo>
                  <a:lnTo>
                    <a:pt x="0" y="26"/>
                  </a:lnTo>
                  <a:lnTo>
                    <a:pt x="0" y="26"/>
                  </a:lnTo>
                  <a:lnTo>
                    <a:pt x="2" y="26"/>
                  </a:lnTo>
                  <a:lnTo>
                    <a:pt x="2" y="26"/>
                  </a:lnTo>
                  <a:lnTo>
                    <a:pt x="20" y="40"/>
                  </a:lnTo>
                  <a:lnTo>
                    <a:pt x="20" y="40"/>
                  </a:lnTo>
                  <a:lnTo>
                    <a:pt x="12" y="0"/>
                  </a:lnTo>
                  <a:lnTo>
                    <a:pt x="12" y="0"/>
                  </a:lnTo>
                  <a:lnTo>
                    <a:pt x="8" y="8"/>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104"/>
            <p:cNvSpPr/>
            <p:nvPr/>
          </p:nvSpPr>
          <p:spPr bwMode="auto">
            <a:xfrm>
              <a:off x="3414713" y="1423988"/>
              <a:ext cx="47625" cy="60325"/>
            </a:xfrm>
            <a:custGeom>
              <a:avLst/>
              <a:gdLst/>
              <a:ahLst/>
              <a:cxnLst>
                <a:cxn ang="0">
                  <a:pos x="0" y="16"/>
                </a:cxn>
                <a:cxn ang="0">
                  <a:pos x="0" y="16"/>
                </a:cxn>
                <a:cxn ang="0">
                  <a:pos x="10" y="22"/>
                </a:cxn>
                <a:cxn ang="0">
                  <a:pos x="10" y="22"/>
                </a:cxn>
                <a:cxn ang="0">
                  <a:pos x="24" y="32"/>
                </a:cxn>
                <a:cxn ang="0">
                  <a:pos x="24" y="32"/>
                </a:cxn>
                <a:cxn ang="0">
                  <a:pos x="26" y="36"/>
                </a:cxn>
                <a:cxn ang="0">
                  <a:pos x="30" y="38"/>
                </a:cxn>
                <a:cxn ang="0">
                  <a:pos x="30" y="38"/>
                </a:cxn>
                <a:cxn ang="0">
                  <a:pos x="28" y="26"/>
                </a:cxn>
                <a:cxn ang="0">
                  <a:pos x="28" y="26"/>
                </a:cxn>
                <a:cxn ang="0">
                  <a:pos x="28" y="20"/>
                </a:cxn>
                <a:cxn ang="0">
                  <a:pos x="26" y="16"/>
                </a:cxn>
                <a:cxn ang="0">
                  <a:pos x="26" y="16"/>
                </a:cxn>
                <a:cxn ang="0">
                  <a:pos x="4" y="0"/>
                </a:cxn>
                <a:cxn ang="0">
                  <a:pos x="4" y="0"/>
                </a:cxn>
                <a:cxn ang="0">
                  <a:pos x="2" y="8"/>
                </a:cxn>
                <a:cxn ang="0">
                  <a:pos x="0" y="12"/>
                </a:cxn>
                <a:cxn ang="0">
                  <a:pos x="0" y="16"/>
                </a:cxn>
                <a:cxn ang="0">
                  <a:pos x="0" y="16"/>
                </a:cxn>
              </a:cxnLst>
              <a:rect l="0" t="0" r="r" b="b"/>
              <a:pathLst>
                <a:path w="30" h="38">
                  <a:moveTo>
                    <a:pt x="0" y="16"/>
                  </a:moveTo>
                  <a:lnTo>
                    <a:pt x="0" y="16"/>
                  </a:lnTo>
                  <a:lnTo>
                    <a:pt x="10" y="22"/>
                  </a:lnTo>
                  <a:lnTo>
                    <a:pt x="10" y="22"/>
                  </a:lnTo>
                  <a:lnTo>
                    <a:pt x="24" y="32"/>
                  </a:lnTo>
                  <a:lnTo>
                    <a:pt x="24" y="32"/>
                  </a:lnTo>
                  <a:lnTo>
                    <a:pt x="26" y="36"/>
                  </a:lnTo>
                  <a:lnTo>
                    <a:pt x="30" y="38"/>
                  </a:lnTo>
                  <a:lnTo>
                    <a:pt x="30" y="38"/>
                  </a:lnTo>
                  <a:lnTo>
                    <a:pt x="28" y="26"/>
                  </a:lnTo>
                  <a:lnTo>
                    <a:pt x="28" y="26"/>
                  </a:lnTo>
                  <a:lnTo>
                    <a:pt x="28" y="20"/>
                  </a:lnTo>
                  <a:lnTo>
                    <a:pt x="26" y="16"/>
                  </a:lnTo>
                  <a:lnTo>
                    <a:pt x="26" y="16"/>
                  </a:lnTo>
                  <a:lnTo>
                    <a:pt x="4" y="0"/>
                  </a:lnTo>
                  <a:lnTo>
                    <a:pt x="4" y="0"/>
                  </a:lnTo>
                  <a:lnTo>
                    <a:pt x="2" y="8"/>
                  </a:lnTo>
                  <a:lnTo>
                    <a:pt x="0" y="12"/>
                  </a:lnTo>
                  <a:lnTo>
                    <a:pt x="0" y="16"/>
                  </a:lnTo>
                  <a:lnTo>
                    <a:pt x="0"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105"/>
            <p:cNvSpPr/>
            <p:nvPr/>
          </p:nvSpPr>
          <p:spPr bwMode="auto">
            <a:xfrm>
              <a:off x="3411538" y="1458913"/>
              <a:ext cx="57150" cy="66675"/>
            </a:xfrm>
            <a:custGeom>
              <a:avLst/>
              <a:gdLst/>
              <a:ahLst/>
              <a:cxnLst>
                <a:cxn ang="0">
                  <a:pos x="2" y="16"/>
                </a:cxn>
                <a:cxn ang="0">
                  <a:pos x="2" y="16"/>
                </a:cxn>
                <a:cxn ang="0">
                  <a:pos x="14" y="26"/>
                </a:cxn>
                <a:cxn ang="0">
                  <a:pos x="14" y="26"/>
                </a:cxn>
                <a:cxn ang="0">
                  <a:pos x="36" y="42"/>
                </a:cxn>
                <a:cxn ang="0">
                  <a:pos x="36" y="42"/>
                </a:cxn>
                <a:cxn ang="0">
                  <a:pos x="34" y="26"/>
                </a:cxn>
                <a:cxn ang="0">
                  <a:pos x="34" y="26"/>
                </a:cxn>
                <a:cxn ang="0">
                  <a:pos x="32" y="22"/>
                </a:cxn>
                <a:cxn ang="0">
                  <a:pos x="28" y="18"/>
                </a:cxn>
                <a:cxn ang="0">
                  <a:pos x="28" y="18"/>
                </a:cxn>
                <a:cxn ang="0">
                  <a:pos x="0" y="0"/>
                </a:cxn>
                <a:cxn ang="0">
                  <a:pos x="0" y="0"/>
                </a:cxn>
                <a:cxn ang="0">
                  <a:pos x="0" y="8"/>
                </a:cxn>
                <a:cxn ang="0">
                  <a:pos x="0" y="14"/>
                </a:cxn>
                <a:cxn ang="0">
                  <a:pos x="2" y="16"/>
                </a:cxn>
                <a:cxn ang="0">
                  <a:pos x="2" y="16"/>
                </a:cxn>
              </a:cxnLst>
              <a:rect l="0" t="0" r="r" b="b"/>
              <a:pathLst>
                <a:path w="36" h="42">
                  <a:moveTo>
                    <a:pt x="2" y="16"/>
                  </a:moveTo>
                  <a:lnTo>
                    <a:pt x="2" y="16"/>
                  </a:lnTo>
                  <a:lnTo>
                    <a:pt x="14" y="26"/>
                  </a:lnTo>
                  <a:lnTo>
                    <a:pt x="14" y="26"/>
                  </a:lnTo>
                  <a:lnTo>
                    <a:pt x="36" y="42"/>
                  </a:lnTo>
                  <a:lnTo>
                    <a:pt x="36" y="42"/>
                  </a:lnTo>
                  <a:lnTo>
                    <a:pt x="34" y="26"/>
                  </a:lnTo>
                  <a:lnTo>
                    <a:pt x="34" y="26"/>
                  </a:lnTo>
                  <a:lnTo>
                    <a:pt x="32" y="22"/>
                  </a:lnTo>
                  <a:lnTo>
                    <a:pt x="28" y="18"/>
                  </a:lnTo>
                  <a:lnTo>
                    <a:pt x="28" y="18"/>
                  </a:lnTo>
                  <a:lnTo>
                    <a:pt x="0" y="0"/>
                  </a:lnTo>
                  <a:lnTo>
                    <a:pt x="0" y="0"/>
                  </a:lnTo>
                  <a:lnTo>
                    <a:pt x="0" y="8"/>
                  </a:lnTo>
                  <a:lnTo>
                    <a:pt x="0" y="14"/>
                  </a:lnTo>
                  <a:lnTo>
                    <a:pt x="2" y="16"/>
                  </a:lnTo>
                  <a:lnTo>
                    <a:pt x="2"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106"/>
            <p:cNvSpPr/>
            <p:nvPr/>
          </p:nvSpPr>
          <p:spPr bwMode="auto">
            <a:xfrm>
              <a:off x="3411538" y="1493838"/>
              <a:ext cx="63500" cy="66675"/>
            </a:xfrm>
            <a:custGeom>
              <a:avLst/>
              <a:gdLst/>
              <a:ahLst/>
              <a:cxnLst>
                <a:cxn ang="0">
                  <a:pos x="30" y="20"/>
                </a:cxn>
                <a:cxn ang="0">
                  <a:pos x="30" y="20"/>
                </a:cxn>
                <a:cxn ang="0">
                  <a:pos x="0" y="0"/>
                </a:cxn>
                <a:cxn ang="0">
                  <a:pos x="0" y="0"/>
                </a:cxn>
                <a:cxn ang="0">
                  <a:pos x="6" y="16"/>
                </a:cxn>
                <a:cxn ang="0">
                  <a:pos x="14" y="28"/>
                </a:cxn>
                <a:cxn ang="0">
                  <a:pos x="20" y="34"/>
                </a:cxn>
                <a:cxn ang="0">
                  <a:pos x="26" y="38"/>
                </a:cxn>
                <a:cxn ang="0">
                  <a:pos x="34" y="40"/>
                </a:cxn>
                <a:cxn ang="0">
                  <a:pos x="40" y="42"/>
                </a:cxn>
                <a:cxn ang="0">
                  <a:pos x="40" y="42"/>
                </a:cxn>
                <a:cxn ang="0">
                  <a:pos x="38" y="26"/>
                </a:cxn>
                <a:cxn ang="0">
                  <a:pos x="38" y="26"/>
                </a:cxn>
                <a:cxn ang="0">
                  <a:pos x="34" y="24"/>
                </a:cxn>
                <a:cxn ang="0">
                  <a:pos x="30" y="20"/>
                </a:cxn>
                <a:cxn ang="0">
                  <a:pos x="30" y="20"/>
                </a:cxn>
              </a:cxnLst>
              <a:rect l="0" t="0" r="r" b="b"/>
              <a:pathLst>
                <a:path w="40" h="42">
                  <a:moveTo>
                    <a:pt x="30" y="20"/>
                  </a:moveTo>
                  <a:lnTo>
                    <a:pt x="30" y="20"/>
                  </a:lnTo>
                  <a:lnTo>
                    <a:pt x="0" y="0"/>
                  </a:lnTo>
                  <a:lnTo>
                    <a:pt x="0" y="0"/>
                  </a:lnTo>
                  <a:lnTo>
                    <a:pt x="6" y="16"/>
                  </a:lnTo>
                  <a:lnTo>
                    <a:pt x="14" y="28"/>
                  </a:lnTo>
                  <a:lnTo>
                    <a:pt x="20" y="34"/>
                  </a:lnTo>
                  <a:lnTo>
                    <a:pt x="26" y="38"/>
                  </a:lnTo>
                  <a:lnTo>
                    <a:pt x="34" y="40"/>
                  </a:lnTo>
                  <a:lnTo>
                    <a:pt x="40" y="42"/>
                  </a:lnTo>
                  <a:lnTo>
                    <a:pt x="40" y="42"/>
                  </a:lnTo>
                  <a:lnTo>
                    <a:pt x="38" y="26"/>
                  </a:lnTo>
                  <a:lnTo>
                    <a:pt x="38" y="26"/>
                  </a:lnTo>
                  <a:lnTo>
                    <a:pt x="34" y="24"/>
                  </a:lnTo>
                  <a:lnTo>
                    <a:pt x="30" y="20"/>
                  </a:lnTo>
                  <a:lnTo>
                    <a:pt x="30"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107"/>
            <p:cNvSpPr/>
            <p:nvPr/>
          </p:nvSpPr>
          <p:spPr bwMode="auto">
            <a:xfrm>
              <a:off x="3595688" y="1408113"/>
              <a:ext cx="38100" cy="69850"/>
            </a:xfrm>
            <a:custGeom>
              <a:avLst/>
              <a:gdLst/>
              <a:ahLst/>
              <a:cxnLst>
                <a:cxn ang="0">
                  <a:pos x="16" y="12"/>
                </a:cxn>
                <a:cxn ang="0">
                  <a:pos x="16" y="12"/>
                </a:cxn>
                <a:cxn ang="0">
                  <a:pos x="8" y="6"/>
                </a:cxn>
                <a:cxn ang="0">
                  <a:pos x="0" y="0"/>
                </a:cxn>
                <a:cxn ang="0">
                  <a:pos x="0" y="0"/>
                </a:cxn>
                <a:cxn ang="0">
                  <a:pos x="10" y="44"/>
                </a:cxn>
                <a:cxn ang="0">
                  <a:pos x="10" y="44"/>
                </a:cxn>
                <a:cxn ang="0">
                  <a:pos x="22" y="22"/>
                </a:cxn>
                <a:cxn ang="0">
                  <a:pos x="22" y="22"/>
                </a:cxn>
                <a:cxn ang="0">
                  <a:pos x="24" y="20"/>
                </a:cxn>
                <a:cxn ang="0">
                  <a:pos x="24" y="20"/>
                </a:cxn>
                <a:cxn ang="0">
                  <a:pos x="16" y="12"/>
                </a:cxn>
                <a:cxn ang="0">
                  <a:pos x="16" y="12"/>
                </a:cxn>
              </a:cxnLst>
              <a:rect l="0" t="0" r="r" b="b"/>
              <a:pathLst>
                <a:path w="24" h="44">
                  <a:moveTo>
                    <a:pt x="16" y="12"/>
                  </a:moveTo>
                  <a:lnTo>
                    <a:pt x="16" y="12"/>
                  </a:lnTo>
                  <a:lnTo>
                    <a:pt x="8" y="6"/>
                  </a:lnTo>
                  <a:lnTo>
                    <a:pt x="0" y="0"/>
                  </a:lnTo>
                  <a:lnTo>
                    <a:pt x="0" y="0"/>
                  </a:lnTo>
                  <a:lnTo>
                    <a:pt x="10" y="44"/>
                  </a:lnTo>
                  <a:lnTo>
                    <a:pt x="10" y="44"/>
                  </a:lnTo>
                  <a:lnTo>
                    <a:pt x="22" y="22"/>
                  </a:lnTo>
                  <a:lnTo>
                    <a:pt x="22" y="22"/>
                  </a:lnTo>
                  <a:lnTo>
                    <a:pt x="24" y="20"/>
                  </a:lnTo>
                  <a:lnTo>
                    <a:pt x="24" y="20"/>
                  </a:lnTo>
                  <a:lnTo>
                    <a:pt x="16" y="12"/>
                  </a:lnTo>
                  <a:lnTo>
                    <a:pt x="16"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108"/>
            <p:cNvSpPr/>
            <p:nvPr/>
          </p:nvSpPr>
          <p:spPr bwMode="auto">
            <a:xfrm>
              <a:off x="3614738" y="1446213"/>
              <a:ext cx="41275" cy="79375"/>
            </a:xfrm>
            <a:custGeom>
              <a:avLst/>
              <a:gdLst/>
              <a:ahLst/>
              <a:cxnLst>
                <a:cxn ang="0">
                  <a:pos x="16" y="0"/>
                </a:cxn>
                <a:cxn ang="0">
                  <a:pos x="16" y="0"/>
                </a:cxn>
                <a:cxn ang="0">
                  <a:pos x="0" y="26"/>
                </a:cxn>
                <a:cxn ang="0">
                  <a:pos x="0" y="26"/>
                </a:cxn>
                <a:cxn ang="0">
                  <a:pos x="0" y="32"/>
                </a:cxn>
                <a:cxn ang="0">
                  <a:pos x="2" y="36"/>
                </a:cxn>
                <a:cxn ang="0">
                  <a:pos x="2" y="36"/>
                </a:cxn>
                <a:cxn ang="0">
                  <a:pos x="4" y="50"/>
                </a:cxn>
                <a:cxn ang="0">
                  <a:pos x="4" y="50"/>
                </a:cxn>
                <a:cxn ang="0">
                  <a:pos x="8" y="46"/>
                </a:cxn>
                <a:cxn ang="0">
                  <a:pos x="10" y="42"/>
                </a:cxn>
                <a:cxn ang="0">
                  <a:pos x="10" y="42"/>
                </a:cxn>
                <a:cxn ang="0">
                  <a:pos x="20" y="26"/>
                </a:cxn>
                <a:cxn ang="0">
                  <a:pos x="20" y="26"/>
                </a:cxn>
                <a:cxn ang="0">
                  <a:pos x="26" y="16"/>
                </a:cxn>
                <a:cxn ang="0">
                  <a:pos x="26" y="16"/>
                </a:cxn>
                <a:cxn ang="0">
                  <a:pos x="26" y="12"/>
                </a:cxn>
                <a:cxn ang="0">
                  <a:pos x="22" y="8"/>
                </a:cxn>
                <a:cxn ang="0">
                  <a:pos x="16" y="0"/>
                </a:cxn>
                <a:cxn ang="0">
                  <a:pos x="16" y="0"/>
                </a:cxn>
              </a:cxnLst>
              <a:rect l="0" t="0" r="r" b="b"/>
              <a:pathLst>
                <a:path w="26" h="50">
                  <a:moveTo>
                    <a:pt x="16" y="0"/>
                  </a:moveTo>
                  <a:lnTo>
                    <a:pt x="16" y="0"/>
                  </a:lnTo>
                  <a:lnTo>
                    <a:pt x="0" y="26"/>
                  </a:lnTo>
                  <a:lnTo>
                    <a:pt x="0" y="26"/>
                  </a:lnTo>
                  <a:lnTo>
                    <a:pt x="0" y="32"/>
                  </a:lnTo>
                  <a:lnTo>
                    <a:pt x="2" y="36"/>
                  </a:lnTo>
                  <a:lnTo>
                    <a:pt x="2" y="36"/>
                  </a:lnTo>
                  <a:lnTo>
                    <a:pt x="4" y="50"/>
                  </a:lnTo>
                  <a:lnTo>
                    <a:pt x="4" y="50"/>
                  </a:lnTo>
                  <a:lnTo>
                    <a:pt x="8" y="46"/>
                  </a:lnTo>
                  <a:lnTo>
                    <a:pt x="10" y="42"/>
                  </a:lnTo>
                  <a:lnTo>
                    <a:pt x="10" y="42"/>
                  </a:lnTo>
                  <a:lnTo>
                    <a:pt x="20" y="26"/>
                  </a:lnTo>
                  <a:lnTo>
                    <a:pt x="20" y="26"/>
                  </a:lnTo>
                  <a:lnTo>
                    <a:pt x="26" y="16"/>
                  </a:lnTo>
                  <a:lnTo>
                    <a:pt x="26" y="16"/>
                  </a:lnTo>
                  <a:lnTo>
                    <a:pt x="26" y="12"/>
                  </a:lnTo>
                  <a:lnTo>
                    <a:pt x="22" y="8"/>
                  </a:lnTo>
                  <a:lnTo>
                    <a:pt x="16" y="0"/>
                  </a:lnTo>
                  <a:lnTo>
                    <a:pt x="1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109"/>
            <p:cNvSpPr/>
            <p:nvPr/>
          </p:nvSpPr>
          <p:spPr bwMode="auto">
            <a:xfrm>
              <a:off x="3627438" y="1477963"/>
              <a:ext cx="47625" cy="95250"/>
            </a:xfrm>
            <a:custGeom>
              <a:avLst/>
              <a:gdLst/>
              <a:ahLst/>
              <a:cxnLst>
                <a:cxn ang="0">
                  <a:pos x="2" y="32"/>
                </a:cxn>
                <a:cxn ang="0">
                  <a:pos x="2" y="32"/>
                </a:cxn>
                <a:cxn ang="0">
                  <a:pos x="0" y="36"/>
                </a:cxn>
                <a:cxn ang="0">
                  <a:pos x="0" y="42"/>
                </a:cxn>
                <a:cxn ang="0">
                  <a:pos x="0" y="42"/>
                </a:cxn>
                <a:cxn ang="0">
                  <a:pos x="4" y="60"/>
                </a:cxn>
                <a:cxn ang="0">
                  <a:pos x="4" y="60"/>
                </a:cxn>
                <a:cxn ang="0">
                  <a:pos x="20" y="32"/>
                </a:cxn>
                <a:cxn ang="0">
                  <a:pos x="20" y="32"/>
                </a:cxn>
                <a:cxn ang="0">
                  <a:pos x="30" y="18"/>
                </a:cxn>
                <a:cxn ang="0">
                  <a:pos x="30" y="18"/>
                </a:cxn>
                <a:cxn ang="0">
                  <a:pos x="30" y="14"/>
                </a:cxn>
                <a:cxn ang="0">
                  <a:pos x="28" y="10"/>
                </a:cxn>
                <a:cxn ang="0">
                  <a:pos x="22" y="0"/>
                </a:cxn>
                <a:cxn ang="0">
                  <a:pos x="22" y="0"/>
                </a:cxn>
                <a:cxn ang="0">
                  <a:pos x="2" y="32"/>
                </a:cxn>
                <a:cxn ang="0">
                  <a:pos x="2" y="32"/>
                </a:cxn>
              </a:cxnLst>
              <a:rect l="0" t="0" r="r" b="b"/>
              <a:pathLst>
                <a:path w="30" h="60">
                  <a:moveTo>
                    <a:pt x="2" y="32"/>
                  </a:moveTo>
                  <a:lnTo>
                    <a:pt x="2" y="32"/>
                  </a:lnTo>
                  <a:lnTo>
                    <a:pt x="0" y="36"/>
                  </a:lnTo>
                  <a:lnTo>
                    <a:pt x="0" y="42"/>
                  </a:lnTo>
                  <a:lnTo>
                    <a:pt x="0" y="42"/>
                  </a:lnTo>
                  <a:lnTo>
                    <a:pt x="4" y="60"/>
                  </a:lnTo>
                  <a:lnTo>
                    <a:pt x="4" y="60"/>
                  </a:lnTo>
                  <a:lnTo>
                    <a:pt x="20" y="32"/>
                  </a:lnTo>
                  <a:lnTo>
                    <a:pt x="20" y="32"/>
                  </a:lnTo>
                  <a:lnTo>
                    <a:pt x="30" y="18"/>
                  </a:lnTo>
                  <a:lnTo>
                    <a:pt x="30" y="18"/>
                  </a:lnTo>
                  <a:lnTo>
                    <a:pt x="30" y="14"/>
                  </a:lnTo>
                  <a:lnTo>
                    <a:pt x="28" y="10"/>
                  </a:lnTo>
                  <a:lnTo>
                    <a:pt x="22" y="0"/>
                  </a:lnTo>
                  <a:lnTo>
                    <a:pt x="22" y="0"/>
                  </a:lnTo>
                  <a:lnTo>
                    <a:pt x="2" y="32"/>
                  </a:lnTo>
                  <a:lnTo>
                    <a:pt x="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110"/>
            <p:cNvSpPr/>
            <p:nvPr/>
          </p:nvSpPr>
          <p:spPr bwMode="auto">
            <a:xfrm>
              <a:off x="3636963" y="1516063"/>
              <a:ext cx="44450" cy="95250"/>
            </a:xfrm>
            <a:custGeom>
              <a:avLst/>
              <a:gdLst/>
              <a:ahLst/>
              <a:cxnLst>
                <a:cxn ang="0">
                  <a:pos x="0" y="44"/>
                </a:cxn>
                <a:cxn ang="0">
                  <a:pos x="0" y="44"/>
                </a:cxn>
                <a:cxn ang="0">
                  <a:pos x="4" y="60"/>
                </a:cxn>
                <a:cxn ang="0">
                  <a:pos x="4" y="60"/>
                </a:cxn>
                <a:cxn ang="0">
                  <a:pos x="10" y="56"/>
                </a:cxn>
                <a:cxn ang="0">
                  <a:pos x="16" y="50"/>
                </a:cxn>
                <a:cxn ang="0">
                  <a:pos x="20" y="42"/>
                </a:cxn>
                <a:cxn ang="0">
                  <a:pos x="24" y="34"/>
                </a:cxn>
                <a:cxn ang="0">
                  <a:pos x="26" y="26"/>
                </a:cxn>
                <a:cxn ang="0">
                  <a:pos x="28" y="18"/>
                </a:cxn>
                <a:cxn ang="0">
                  <a:pos x="26" y="0"/>
                </a:cxn>
                <a:cxn ang="0">
                  <a:pos x="26" y="0"/>
                </a:cxn>
                <a:cxn ang="0">
                  <a:pos x="6" y="32"/>
                </a:cxn>
                <a:cxn ang="0">
                  <a:pos x="6" y="32"/>
                </a:cxn>
                <a:cxn ang="0">
                  <a:pos x="2" y="38"/>
                </a:cxn>
                <a:cxn ang="0">
                  <a:pos x="0" y="44"/>
                </a:cxn>
                <a:cxn ang="0">
                  <a:pos x="0" y="44"/>
                </a:cxn>
              </a:cxnLst>
              <a:rect l="0" t="0" r="r" b="b"/>
              <a:pathLst>
                <a:path w="28" h="60">
                  <a:moveTo>
                    <a:pt x="0" y="44"/>
                  </a:moveTo>
                  <a:lnTo>
                    <a:pt x="0" y="44"/>
                  </a:lnTo>
                  <a:lnTo>
                    <a:pt x="4" y="60"/>
                  </a:lnTo>
                  <a:lnTo>
                    <a:pt x="4" y="60"/>
                  </a:lnTo>
                  <a:lnTo>
                    <a:pt x="10" y="56"/>
                  </a:lnTo>
                  <a:lnTo>
                    <a:pt x="16" y="50"/>
                  </a:lnTo>
                  <a:lnTo>
                    <a:pt x="20" y="42"/>
                  </a:lnTo>
                  <a:lnTo>
                    <a:pt x="24" y="34"/>
                  </a:lnTo>
                  <a:lnTo>
                    <a:pt x="26" y="26"/>
                  </a:lnTo>
                  <a:lnTo>
                    <a:pt x="28" y="18"/>
                  </a:lnTo>
                  <a:lnTo>
                    <a:pt x="26" y="0"/>
                  </a:lnTo>
                  <a:lnTo>
                    <a:pt x="26" y="0"/>
                  </a:lnTo>
                  <a:lnTo>
                    <a:pt x="6" y="32"/>
                  </a:lnTo>
                  <a:lnTo>
                    <a:pt x="6" y="32"/>
                  </a:lnTo>
                  <a:lnTo>
                    <a:pt x="2" y="38"/>
                  </a:lnTo>
                  <a:lnTo>
                    <a:pt x="0" y="44"/>
                  </a:lnTo>
                  <a:lnTo>
                    <a:pt x="0" y="4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111"/>
            <p:cNvSpPr/>
            <p:nvPr/>
          </p:nvSpPr>
          <p:spPr bwMode="auto">
            <a:xfrm>
              <a:off x="3567113" y="1408113"/>
              <a:ext cx="34925" cy="69850"/>
            </a:xfrm>
            <a:custGeom>
              <a:avLst/>
              <a:gdLst/>
              <a:ahLst/>
              <a:cxnLst>
                <a:cxn ang="0">
                  <a:pos x="4" y="18"/>
                </a:cxn>
                <a:cxn ang="0">
                  <a:pos x="4" y="18"/>
                </a:cxn>
                <a:cxn ang="0">
                  <a:pos x="0" y="28"/>
                </a:cxn>
                <a:cxn ang="0">
                  <a:pos x="0" y="28"/>
                </a:cxn>
                <a:cxn ang="0">
                  <a:pos x="2" y="30"/>
                </a:cxn>
                <a:cxn ang="0">
                  <a:pos x="2" y="30"/>
                </a:cxn>
                <a:cxn ang="0">
                  <a:pos x="22" y="44"/>
                </a:cxn>
                <a:cxn ang="0">
                  <a:pos x="22" y="44"/>
                </a:cxn>
                <a:cxn ang="0">
                  <a:pos x="12" y="0"/>
                </a:cxn>
                <a:cxn ang="0">
                  <a:pos x="12" y="0"/>
                </a:cxn>
                <a:cxn ang="0">
                  <a:pos x="10" y="10"/>
                </a:cxn>
                <a:cxn ang="0">
                  <a:pos x="4" y="18"/>
                </a:cxn>
                <a:cxn ang="0">
                  <a:pos x="4" y="18"/>
                </a:cxn>
              </a:cxnLst>
              <a:rect l="0" t="0" r="r" b="b"/>
              <a:pathLst>
                <a:path w="22" h="44">
                  <a:moveTo>
                    <a:pt x="4" y="18"/>
                  </a:moveTo>
                  <a:lnTo>
                    <a:pt x="4" y="18"/>
                  </a:lnTo>
                  <a:lnTo>
                    <a:pt x="0" y="28"/>
                  </a:lnTo>
                  <a:lnTo>
                    <a:pt x="0" y="28"/>
                  </a:lnTo>
                  <a:lnTo>
                    <a:pt x="2" y="30"/>
                  </a:lnTo>
                  <a:lnTo>
                    <a:pt x="2" y="30"/>
                  </a:lnTo>
                  <a:lnTo>
                    <a:pt x="22" y="44"/>
                  </a:lnTo>
                  <a:lnTo>
                    <a:pt x="22" y="44"/>
                  </a:lnTo>
                  <a:lnTo>
                    <a:pt x="12" y="0"/>
                  </a:lnTo>
                  <a:lnTo>
                    <a:pt x="12" y="0"/>
                  </a:lnTo>
                  <a:lnTo>
                    <a:pt x="10" y="10"/>
                  </a:lnTo>
                  <a:lnTo>
                    <a:pt x="4" y="18"/>
                  </a:lnTo>
                  <a:lnTo>
                    <a:pt x="4"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112"/>
            <p:cNvSpPr/>
            <p:nvPr/>
          </p:nvSpPr>
          <p:spPr bwMode="auto">
            <a:xfrm>
              <a:off x="3554413" y="1462088"/>
              <a:ext cx="53975" cy="66675"/>
            </a:xfrm>
            <a:custGeom>
              <a:avLst/>
              <a:gdLst/>
              <a:ahLst/>
              <a:cxnLst>
                <a:cxn ang="0">
                  <a:pos x="0" y="18"/>
                </a:cxn>
                <a:cxn ang="0">
                  <a:pos x="0" y="18"/>
                </a:cxn>
                <a:cxn ang="0">
                  <a:pos x="12" y="26"/>
                </a:cxn>
                <a:cxn ang="0">
                  <a:pos x="12" y="26"/>
                </a:cxn>
                <a:cxn ang="0">
                  <a:pos x="26" y="36"/>
                </a:cxn>
                <a:cxn ang="0">
                  <a:pos x="26" y="36"/>
                </a:cxn>
                <a:cxn ang="0">
                  <a:pos x="30" y="40"/>
                </a:cxn>
                <a:cxn ang="0">
                  <a:pos x="34" y="42"/>
                </a:cxn>
                <a:cxn ang="0">
                  <a:pos x="34" y="42"/>
                </a:cxn>
                <a:cxn ang="0">
                  <a:pos x="32" y="28"/>
                </a:cxn>
                <a:cxn ang="0">
                  <a:pos x="32" y="28"/>
                </a:cxn>
                <a:cxn ang="0">
                  <a:pos x="32" y="22"/>
                </a:cxn>
                <a:cxn ang="0">
                  <a:pos x="30" y="18"/>
                </a:cxn>
                <a:cxn ang="0">
                  <a:pos x="30" y="18"/>
                </a:cxn>
                <a:cxn ang="0">
                  <a:pos x="6" y="0"/>
                </a:cxn>
                <a:cxn ang="0">
                  <a:pos x="6" y="0"/>
                </a:cxn>
                <a:cxn ang="0">
                  <a:pos x="2" y="10"/>
                </a:cxn>
                <a:cxn ang="0">
                  <a:pos x="0" y="14"/>
                </a:cxn>
                <a:cxn ang="0">
                  <a:pos x="0" y="18"/>
                </a:cxn>
                <a:cxn ang="0">
                  <a:pos x="0" y="18"/>
                </a:cxn>
              </a:cxnLst>
              <a:rect l="0" t="0" r="r" b="b"/>
              <a:pathLst>
                <a:path w="34" h="42">
                  <a:moveTo>
                    <a:pt x="0" y="18"/>
                  </a:moveTo>
                  <a:lnTo>
                    <a:pt x="0" y="18"/>
                  </a:lnTo>
                  <a:lnTo>
                    <a:pt x="12" y="26"/>
                  </a:lnTo>
                  <a:lnTo>
                    <a:pt x="12" y="26"/>
                  </a:lnTo>
                  <a:lnTo>
                    <a:pt x="26" y="36"/>
                  </a:lnTo>
                  <a:lnTo>
                    <a:pt x="26" y="36"/>
                  </a:lnTo>
                  <a:lnTo>
                    <a:pt x="30" y="40"/>
                  </a:lnTo>
                  <a:lnTo>
                    <a:pt x="34" y="42"/>
                  </a:lnTo>
                  <a:lnTo>
                    <a:pt x="34" y="42"/>
                  </a:lnTo>
                  <a:lnTo>
                    <a:pt x="32" y="28"/>
                  </a:lnTo>
                  <a:lnTo>
                    <a:pt x="32" y="28"/>
                  </a:lnTo>
                  <a:lnTo>
                    <a:pt x="32" y="22"/>
                  </a:lnTo>
                  <a:lnTo>
                    <a:pt x="30" y="18"/>
                  </a:lnTo>
                  <a:lnTo>
                    <a:pt x="30" y="18"/>
                  </a:lnTo>
                  <a:lnTo>
                    <a:pt x="6" y="0"/>
                  </a:lnTo>
                  <a:lnTo>
                    <a:pt x="6" y="0"/>
                  </a:lnTo>
                  <a:lnTo>
                    <a:pt x="2" y="10"/>
                  </a:lnTo>
                  <a:lnTo>
                    <a:pt x="0" y="14"/>
                  </a:lnTo>
                  <a:lnTo>
                    <a:pt x="0" y="18"/>
                  </a:lnTo>
                  <a:lnTo>
                    <a:pt x="0"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113"/>
            <p:cNvSpPr/>
            <p:nvPr/>
          </p:nvSpPr>
          <p:spPr bwMode="auto">
            <a:xfrm>
              <a:off x="3551238" y="1500188"/>
              <a:ext cx="66675" cy="76200"/>
            </a:xfrm>
            <a:custGeom>
              <a:avLst/>
              <a:gdLst/>
              <a:ahLst/>
              <a:cxnLst>
                <a:cxn ang="0">
                  <a:pos x="2" y="20"/>
                </a:cxn>
                <a:cxn ang="0">
                  <a:pos x="2" y="20"/>
                </a:cxn>
                <a:cxn ang="0">
                  <a:pos x="16" y="30"/>
                </a:cxn>
                <a:cxn ang="0">
                  <a:pos x="16" y="30"/>
                </a:cxn>
                <a:cxn ang="0">
                  <a:pos x="42" y="48"/>
                </a:cxn>
                <a:cxn ang="0">
                  <a:pos x="42" y="48"/>
                </a:cxn>
                <a:cxn ang="0">
                  <a:pos x="38" y="30"/>
                </a:cxn>
                <a:cxn ang="0">
                  <a:pos x="38" y="30"/>
                </a:cxn>
                <a:cxn ang="0">
                  <a:pos x="36" y="24"/>
                </a:cxn>
                <a:cxn ang="0">
                  <a:pos x="32" y="22"/>
                </a:cxn>
                <a:cxn ang="0">
                  <a:pos x="32" y="22"/>
                </a:cxn>
                <a:cxn ang="0">
                  <a:pos x="0" y="0"/>
                </a:cxn>
                <a:cxn ang="0">
                  <a:pos x="0" y="0"/>
                </a:cxn>
                <a:cxn ang="0">
                  <a:pos x="0" y="10"/>
                </a:cxn>
                <a:cxn ang="0">
                  <a:pos x="0" y="16"/>
                </a:cxn>
                <a:cxn ang="0">
                  <a:pos x="2" y="20"/>
                </a:cxn>
                <a:cxn ang="0">
                  <a:pos x="2" y="20"/>
                </a:cxn>
              </a:cxnLst>
              <a:rect l="0" t="0" r="r" b="b"/>
              <a:pathLst>
                <a:path w="42" h="48">
                  <a:moveTo>
                    <a:pt x="2" y="20"/>
                  </a:moveTo>
                  <a:lnTo>
                    <a:pt x="2" y="20"/>
                  </a:lnTo>
                  <a:lnTo>
                    <a:pt x="16" y="30"/>
                  </a:lnTo>
                  <a:lnTo>
                    <a:pt x="16" y="30"/>
                  </a:lnTo>
                  <a:lnTo>
                    <a:pt x="42" y="48"/>
                  </a:lnTo>
                  <a:lnTo>
                    <a:pt x="42" y="48"/>
                  </a:lnTo>
                  <a:lnTo>
                    <a:pt x="38" y="30"/>
                  </a:lnTo>
                  <a:lnTo>
                    <a:pt x="38" y="30"/>
                  </a:lnTo>
                  <a:lnTo>
                    <a:pt x="36" y="24"/>
                  </a:lnTo>
                  <a:lnTo>
                    <a:pt x="32" y="22"/>
                  </a:lnTo>
                  <a:lnTo>
                    <a:pt x="32" y="22"/>
                  </a:lnTo>
                  <a:lnTo>
                    <a:pt x="0" y="0"/>
                  </a:lnTo>
                  <a:lnTo>
                    <a:pt x="0" y="0"/>
                  </a:lnTo>
                  <a:lnTo>
                    <a:pt x="0" y="10"/>
                  </a:lnTo>
                  <a:lnTo>
                    <a:pt x="0" y="16"/>
                  </a:lnTo>
                  <a:lnTo>
                    <a:pt x="2" y="20"/>
                  </a:lnTo>
                  <a:lnTo>
                    <a:pt x="2"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114"/>
            <p:cNvSpPr/>
            <p:nvPr/>
          </p:nvSpPr>
          <p:spPr bwMode="auto">
            <a:xfrm>
              <a:off x="3554413" y="1541463"/>
              <a:ext cx="69850" cy="73025"/>
            </a:xfrm>
            <a:custGeom>
              <a:avLst/>
              <a:gdLst/>
              <a:ahLst/>
              <a:cxnLst>
                <a:cxn ang="0">
                  <a:pos x="30" y="22"/>
                </a:cxn>
                <a:cxn ang="0">
                  <a:pos x="30" y="22"/>
                </a:cxn>
                <a:cxn ang="0">
                  <a:pos x="0" y="0"/>
                </a:cxn>
                <a:cxn ang="0">
                  <a:pos x="0" y="0"/>
                </a:cxn>
                <a:cxn ang="0">
                  <a:pos x="4" y="16"/>
                </a:cxn>
                <a:cxn ang="0">
                  <a:pos x="10" y="24"/>
                </a:cxn>
                <a:cxn ang="0">
                  <a:pos x="14" y="30"/>
                </a:cxn>
                <a:cxn ang="0">
                  <a:pos x="20" y="36"/>
                </a:cxn>
                <a:cxn ang="0">
                  <a:pos x="28" y="42"/>
                </a:cxn>
                <a:cxn ang="0">
                  <a:pos x="36" y="44"/>
                </a:cxn>
                <a:cxn ang="0">
                  <a:pos x="44" y="46"/>
                </a:cxn>
                <a:cxn ang="0">
                  <a:pos x="44" y="46"/>
                </a:cxn>
                <a:cxn ang="0">
                  <a:pos x="40" y="30"/>
                </a:cxn>
                <a:cxn ang="0">
                  <a:pos x="40" y="30"/>
                </a:cxn>
                <a:cxn ang="0">
                  <a:pos x="36" y="26"/>
                </a:cxn>
                <a:cxn ang="0">
                  <a:pos x="30" y="22"/>
                </a:cxn>
                <a:cxn ang="0">
                  <a:pos x="30" y="22"/>
                </a:cxn>
              </a:cxnLst>
              <a:rect l="0" t="0" r="r" b="b"/>
              <a:pathLst>
                <a:path w="44" h="46">
                  <a:moveTo>
                    <a:pt x="30" y="22"/>
                  </a:moveTo>
                  <a:lnTo>
                    <a:pt x="30" y="22"/>
                  </a:lnTo>
                  <a:lnTo>
                    <a:pt x="0" y="0"/>
                  </a:lnTo>
                  <a:lnTo>
                    <a:pt x="0" y="0"/>
                  </a:lnTo>
                  <a:lnTo>
                    <a:pt x="4" y="16"/>
                  </a:lnTo>
                  <a:lnTo>
                    <a:pt x="10" y="24"/>
                  </a:lnTo>
                  <a:lnTo>
                    <a:pt x="14" y="30"/>
                  </a:lnTo>
                  <a:lnTo>
                    <a:pt x="20" y="36"/>
                  </a:lnTo>
                  <a:lnTo>
                    <a:pt x="28" y="42"/>
                  </a:lnTo>
                  <a:lnTo>
                    <a:pt x="36" y="44"/>
                  </a:lnTo>
                  <a:lnTo>
                    <a:pt x="44" y="46"/>
                  </a:lnTo>
                  <a:lnTo>
                    <a:pt x="44" y="46"/>
                  </a:lnTo>
                  <a:lnTo>
                    <a:pt x="40" y="30"/>
                  </a:lnTo>
                  <a:lnTo>
                    <a:pt x="40" y="30"/>
                  </a:lnTo>
                  <a:lnTo>
                    <a:pt x="36" y="26"/>
                  </a:lnTo>
                  <a:lnTo>
                    <a:pt x="30" y="22"/>
                  </a:lnTo>
                  <a:lnTo>
                    <a:pt x="30" y="2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115"/>
            <p:cNvSpPr/>
            <p:nvPr/>
          </p:nvSpPr>
          <p:spPr bwMode="auto">
            <a:xfrm>
              <a:off x="3675063" y="884238"/>
              <a:ext cx="28575" cy="38100"/>
            </a:xfrm>
            <a:custGeom>
              <a:avLst/>
              <a:gdLst/>
              <a:ahLst/>
              <a:cxnLst>
                <a:cxn ang="0">
                  <a:pos x="16" y="10"/>
                </a:cxn>
                <a:cxn ang="0">
                  <a:pos x="16" y="10"/>
                </a:cxn>
                <a:cxn ang="0">
                  <a:pos x="18" y="10"/>
                </a:cxn>
                <a:cxn ang="0">
                  <a:pos x="18" y="10"/>
                </a:cxn>
                <a:cxn ang="0">
                  <a:pos x="12" y="6"/>
                </a:cxn>
                <a:cxn ang="0">
                  <a:pos x="12" y="6"/>
                </a:cxn>
                <a:cxn ang="0">
                  <a:pos x="6" y="2"/>
                </a:cxn>
                <a:cxn ang="0">
                  <a:pos x="0" y="0"/>
                </a:cxn>
                <a:cxn ang="0">
                  <a:pos x="0" y="0"/>
                </a:cxn>
                <a:cxn ang="0">
                  <a:pos x="12" y="24"/>
                </a:cxn>
                <a:cxn ang="0">
                  <a:pos x="12" y="24"/>
                </a:cxn>
                <a:cxn ang="0">
                  <a:pos x="16" y="10"/>
                </a:cxn>
                <a:cxn ang="0">
                  <a:pos x="16" y="10"/>
                </a:cxn>
              </a:cxnLst>
              <a:rect l="0" t="0" r="r" b="b"/>
              <a:pathLst>
                <a:path w="18" h="24">
                  <a:moveTo>
                    <a:pt x="16" y="10"/>
                  </a:moveTo>
                  <a:lnTo>
                    <a:pt x="16" y="10"/>
                  </a:lnTo>
                  <a:lnTo>
                    <a:pt x="18" y="10"/>
                  </a:lnTo>
                  <a:lnTo>
                    <a:pt x="18" y="10"/>
                  </a:lnTo>
                  <a:lnTo>
                    <a:pt x="12" y="6"/>
                  </a:lnTo>
                  <a:lnTo>
                    <a:pt x="12" y="6"/>
                  </a:lnTo>
                  <a:lnTo>
                    <a:pt x="6" y="2"/>
                  </a:lnTo>
                  <a:lnTo>
                    <a:pt x="0" y="0"/>
                  </a:lnTo>
                  <a:lnTo>
                    <a:pt x="0" y="0"/>
                  </a:lnTo>
                  <a:lnTo>
                    <a:pt x="12" y="24"/>
                  </a:lnTo>
                  <a:lnTo>
                    <a:pt x="12" y="24"/>
                  </a:lnTo>
                  <a:lnTo>
                    <a:pt x="16" y="10"/>
                  </a:lnTo>
                  <a:lnTo>
                    <a:pt x="16"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116"/>
            <p:cNvSpPr/>
            <p:nvPr/>
          </p:nvSpPr>
          <p:spPr bwMode="auto">
            <a:xfrm>
              <a:off x="3697288" y="903288"/>
              <a:ext cx="25400" cy="47625"/>
            </a:xfrm>
            <a:custGeom>
              <a:avLst/>
              <a:gdLst/>
              <a:ahLst/>
              <a:cxnLst>
                <a:cxn ang="0">
                  <a:pos x="6" y="30"/>
                </a:cxn>
                <a:cxn ang="0">
                  <a:pos x="6" y="30"/>
                </a:cxn>
                <a:cxn ang="0">
                  <a:pos x="8" y="26"/>
                </a:cxn>
                <a:cxn ang="0">
                  <a:pos x="8" y="26"/>
                </a:cxn>
                <a:cxn ang="0">
                  <a:pos x="12" y="14"/>
                </a:cxn>
                <a:cxn ang="0">
                  <a:pos x="12" y="14"/>
                </a:cxn>
                <a:cxn ang="0">
                  <a:pos x="16" y="6"/>
                </a:cxn>
                <a:cxn ang="0">
                  <a:pos x="16" y="6"/>
                </a:cxn>
                <a:cxn ang="0">
                  <a:pos x="14" y="4"/>
                </a:cxn>
                <a:cxn ang="0">
                  <a:pos x="12" y="2"/>
                </a:cxn>
                <a:cxn ang="0">
                  <a:pos x="6" y="0"/>
                </a:cxn>
                <a:cxn ang="0">
                  <a:pos x="6" y="0"/>
                </a:cxn>
                <a:cxn ang="0">
                  <a:pos x="0" y="16"/>
                </a:cxn>
                <a:cxn ang="0">
                  <a:pos x="0" y="16"/>
                </a:cxn>
                <a:cxn ang="0">
                  <a:pos x="2" y="20"/>
                </a:cxn>
                <a:cxn ang="0">
                  <a:pos x="2" y="24"/>
                </a:cxn>
                <a:cxn ang="0">
                  <a:pos x="2" y="24"/>
                </a:cxn>
                <a:cxn ang="0">
                  <a:pos x="6" y="30"/>
                </a:cxn>
                <a:cxn ang="0">
                  <a:pos x="6" y="30"/>
                </a:cxn>
              </a:cxnLst>
              <a:rect l="0" t="0" r="r" b="b"/>
              <a:pathLst>
                <a:path w="16" h="30">
                  <a:moveTo>
                    <a:pt x="6" y="30"/>
                  </a:moveTo>
                  <a:lnTo>
                    <a:pt x="6" y="30"/>
                  </a:lnTo>
                  <a:lnTo>
                    <a:pt x="8" y="26"/>
                  </a:lnTo>
                  <a:lnTo>
                    <a:pt x="8" y="26"/>
                  </a:lnTo>
                  <a:lnTo>
                    <a:pt x="12" y="14"/>
                  </a:lnTo>
                  <a:lnTo>
                    <a:pt x="12" y="14"/>
                  </a:lnTo>
                  <a:lnTo>
                    <a:pt x="16" y="6"/>
                  </a:lnTo>
                  <a:lnTo>
                    <a:pt x="16" y="6"/>
                  </a:lnTo>
                  <a:lnTo>
                    <a:pt x="14" y="4"/>
                  </a:lnTo>
                  <a:lnTo>
                    <a:pt x="12" y="2"/>
                  </a:lnTo>
                  <a:lnTo>
                    <a:pt x="6" y="0"/>
                  </a:lnTo>
                  <a:lnTo>
                    <a:pt x="6" y="0"/>
                  </a:lnTo>
                  <a:lnTo>
                    <a:pt x="0" y="16"/>
                  </a:lnTo>
                  <a:lnTo>
                    <a:pt x="0" y="16"/>
                  </a:lnTo>
                  <a:lnTo>
                    <a:pt x="2" y="20"/>
                  </a:lnTo>
                  <a:lnTo>
                    <a:pt x="2" y="24"/>
                  </a:lnTo>
                  <a:lnTo>
                    <a:pt x="2" y="24"/>
                  </a:lnTo>
                  <a:lnTo>
                    <a:pt x="6" y="30"/>
                  </a:lnTo>
                  <a:lnTo>
                    <a:pt x="6"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117"/>
            <p:cNvSpPr/>
            <p:nvPr/>
          </p:nvSpPr>
          <p:spPr bwMode="auto">
            <a:xfrm>
              <a:off x="3713163" y="915988"/>
              <a:ext cx="22225" cy="63500"/>
            </a:xfrm>
            <a:custGeom>
              <a:avLst/>
              <a:gdLst/>
              <a:ahLst/>
              <a:cxnLst>
                <a:cxn ang="0">
                  <a:pos x="14" y="12"/>
                </a:cxn>
                <a:cxn ang="0">
                  <a:pos x="14" y="12"/>
                </a:cxn>
                <a:cxn ang="0">
                  <a:pos x="14" y="8"/>
                </a:cxn>
                <a:cxn ang="0">
                  <a:pos x="12" y="6"/>
                </a:cxn>
                <a:cxn ang="0">
                  <a:pos x="8" y="0"/>
                </a:cxn>
                <a:cxn ang="0">
                  <a:pos x="8" y="0"/>
                </a:cxn>
                <a:cxn ang="0">
                  <a:pos x="0" y="24"/>
                </a:cxn>
                <a:cxn ang="0">
                  <a:pos x="0" y="24"/>
                </a:cxn>
                <a:cxn ang="0">
                  <a:pos x="0" y="26"/>
                </a:cxn>
                <a:cxn ang="0">
                  <a:pos x="0" y="30"/>
                </a:cxn>
                <a:cxn ang="0">
                  <a:pos x="0" y="30"/>
                </a:cxn>
                <a:cxn ang="0">
                  <a:pos x="4" y="40"/>
                </a:cxn>
                <a:cxn ang="0">
                  <a:pos x="4" y="40"/>
                </a:cxn>
                <a:cxn ang="0">
                  <a:pos x="12" y="22"/>
                </a:cxn>
                <a:cxn ang="0">
                  <a:pos x="12" y="22"/>
                </a:cxn>
                <a:cxn ang="0">
                  <a:pos x="14" y="12"/>
                </a:cxn>
                <a:cxn ang="0">
                  <a:pos x="14" y="12"/>
                </a:cxn>
              </a:cxnLst>
              <a:rect l="0" t="0" r="r" b="b"/>
              <a:pathLst>
                <a:path w="14" h="40">
                  <a:moveTo>
                    <a:pt x="14" y="12"/>
                  </a:moveTo>
                  <a:lnTo>
                    <a:pt x="14" y="12"/>
                  </a:lnTo>
                  <a:lnTo>
                    <a:pt x="14" y="8"/>
                  </a:lnTo>
                  <a:lnTo>
                    <a:pt x="12" y="6"/>
                  </a:lnTo>
                  <a:lnTo>
                    <a:pt x="8" y="0"/>
                  </a:lnTo>
                  <a:lnTo>
                    <a:pt x="8" y="0"/>
                  </a:lnTo>
                  <a:lnTo>
                    <a:pt x="0" y="24"/>
                  </a:lnTo>
                  <a:lnTo>
                    <a:pt x="0" y="24"/>
                  </a:lnTo>
                  <a:lnTo>
                    <a:pt x="0" y="26"/>
                  </a:lnTo>
                  <a:lnTo>
                    <a:pt x="0" y="30"/>
                  </a:lnTo>
                  <a:lnTo>
                    <a:pt x="0" y="30"/>
                  </a:lnTo>
                  <a:lnTo>
                    <a:pt x="4" y="40"/>
                  </a:lnTo>
                  <a:lnTo>
                    <a:pt x="4" y="40"/>
                  </a:lnTo>
                  <a:lnTo>
                    <a:pt x="12" y="22"/>
                  </a:lnTo>
                  <a:lnTo>
                    <a:pt x="12" y="22"/>
                  </a:lnTo>
                  <a:lnTo>
                    <a:pt x="14" y="12"/>
                  </a:lnTo>
                  <a:lnTo>
                    <a:pt x="14"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118"/>
            <p:cNvSpPr/>
            <p:nvPr/>
          </p:nvSpPr>
          <p:spPr bwMode="auto">
            <a:xfrm>
              <a:off x="3722688" y="938213"/>
              <a:ext cx="22225" cy="63500"/>
            </a:xfrm>
            <a:custGeom>
              <a:avLst/>
              <a:gdLst/>
              <a:ahLst/>
              <a:cxnLst>
                <a:cxn ang="0">
                  <a:pos x="6" y="40"/>
                </a:cxn>
                <a:cxn ang="0">
                  <a:pos x="6" y="40"/>
                </a:cxn>
                <a:cxn ang="0">
                  <a:pos x="12" y="32"/>
                </a:cxn>
                <a:cxn ang="0">
                  <a:pos x="14" y="22"/>
                </a:cxn>
                <a:cxn ang="0">
                  <a:pos x="14" y="10"/>
                </a:cxn>
                <a:cxn ang="0">
                  <a:pos x="12" y="0"/>
                </a:cxn>
                <a:cxn ang="0">
                  <a:pos x="12" y="0"/>
                </a:cxn>
                <a:cxn ang="0">
                  <a:pos x="4" y="24"/>
                </a:cxn>
                <a:cxn ang="0">
                  <a:pos x="4" y="24"/>
                </a:cxn>
                <a:cxn ang="0">
                  <a:pos x="2" y="26"/>
                </a:cxn>
                <a:cxn ang="0">
                  <a:pos x="0" y="30"/>
                </a:cxn>
                <a:cxn ang="0">
                  <a:pos x="0" y="30"/>
                </a:cxn>
                <a:cxn ang="0">
                  <a:pos x="6" y="40"/>
                </a:cxn>
                <a:cxn ang="0">
                  <a:pos x="6" y="40"/>
                </a:cxn>
              </a:cxnLst>
              <a:rect l="0" t="0" r="r" b="b"/>
              <a:pathLst>
                <a:path w="14" h="40">
                  <a:moveTo>
                    <a:pt x="6" y="40"/>
                  </a:moveTo>
                  <a:lnTo>
                    <a:pt x="6" y="40"/>
                  </a:lnTo>
                  <a:lnTo>
                    <a:pt x="12" y="32"/>
                  </a:lnTo>
                  <a:lnTo>
                    <a:pt x="14" y="22"/>
                  </a:lnTo>
                  <a:lnTo>
                    <a:pt x="14" y="10"/>
                  </a:lnTo>
                  <a:lnTo>
                    <a:pt x="12" y="0"/>
                  </a:lnTo>
                  <a:lnTo>
                    <a:pt x="12" y="0"/>
                  </a:lnTo>
                  <a:lnTo>
                    <a:pt x="4" y="24"/>
                  </a:lnTo>
                  <a:lnTo>
                    <a:pt x="4" y="24"/>
                  </a:lnTo>
                  <a:lnTo>
                    <a:pt x="2" y="26"/>
                  </a:lnTo>
                  <a:lnTo>
                    <a:pt x="0" y="30"/>
                  </a:lnTo>
                  <a:lnTo>
                    <a:pt x="0" y="30"/>
                  </a:lnTo>
                  <a:lnTo>
                    <a:pt x="6" y="40"/>
                  </a:lnTo>
                  <a:lnTo>
                    <a:pt x="6" y="4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119"/>
            <p:cNvSpPr/>
            <p:nvPr/>
          </p:nvSpPr>
          <p:spPr bwMode="auto">
            <a:xfrm>
              <a:off x="3662363" y="884238"/>
              <a:ext cx="25400" cy="41275"/>
            </a:xfrm>
            <a:custGeom>
              <a:avLst/>
              <a:gdLst/>
              <a:ahLst/>
              <a:cxnLst>
                <a:cxn ang="0">
                  <a:pos x="2" y="12"/>
                </a:cxn>
                <a:cxn ang="0">
                  <a:pos x="2" y="12"/>
                </a:cxn>
                <a:cxn ang="0">
                  <a:pos x="0" y="20"/>
                </a:cxn>
                <a:cxn ang="0">
                  <a:pos x="0" y="20"/>
                </a:cxn>
                <a:cxn ang="0">
                  <a:pos x="2" y="20"/>
                </a:cxn>
                <a:cxn ang="0">
                  <a:pos x="2" y="20"/>
                </a:cxn>
                <a:cxn ang="0">
                  <a:pos x="16" y="26"/>
                </a:cxn>
                <a:cxn ang="0">
                  <a:pos x="16" y="26"/>
                </a:cxn>
                <a:cxn ang="0">
                  <a:pos x="4" y="0"/>
                </a:cxn>
                <a:cxn ang="0">
                  <a:pos x="4" y="0"/>
                </a:cxn>
                <a:cxn ang="0">
                  <a:pos x="4" y="6"/>
                </a:cxn>
                <a:cxn ang="0">
                  <a:pos x="2" y="12"/>
                </a:cxn>
                <a:cxn ang="0">
                  <a:pos x="2" y="12"/>
                </a:cxn>
              </a:cxnLst>
              <a:rect l="0" t="0" r="r" b="b"/>
              <a:pathLst>
                <a:path w="16" h="26">
                  <a:moveTo>
                    <a:pt x="2" y="12"/>
                  </a:moveTo>
                  <a:lnTo>
                    <a:pt x="2" y="12"/>
                  </a:lnTo>
                  <a:lnTo>
                    <a:pt x="0" y="20"/>
                  </a:lnTo>
                  <a:lnTo>
                    <a:pt x="0" y="20"/>
                  </a:lnTo>
                  <a:lnTo>
                    <a:pt x="2" y="20"/>
                  </a:lnTo>
                  <a:lnTo>
                    <a:pt x="2" y="20"/>
                  </a:lnTo>
                  <a:lnTo>
                    <a:pt x="16" y="26"/>
                  </a:lnTo>
                  <a:lnTo>
                    <a:pt x="16" y="26"/>
                  </a:lnTo>
                  <a:lnTo>
                    <a:pt x="4" y="0"/>
                  </a:lnTo>
                  <a:lnTo>
                    <a:pt x="4" y="0"/>
                  </a:lnTo>
                  <a:lnTo>
                    <a:pt x="4" y="6"/>
                  </a:lnTo>
                  <a:lnTo>
                    <a:pt x="2" y="12"/>
                  </a:lnTo>
                  <a:lnTo>
                    <a:pt x="2"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3" name="Freeform 120"/>
            <p:cNvSpPr/>
            <p:nvPr/>
          </p:nvSpPr>
          <p:spPr bwMode="auto">
            <a:xfrm>
              <a:off x="3659188" y="922338"/>
              <a:ext cx="41275" cy="31750"/>
            </a:xfrm>
            <a:custGeom>
              <a:avLst/>
              <a:gdLst/>
              <a:ahLst/>
              <a:cxnLst>
                <a:cxn ang="0">
                  <a:pos x="10" y="14"/>
                </a:cxn>
                <a:cxn ang="0">
                  <a:pos x="10" y="14"/>
                </a:cxn>
                <a:cxn ang="0">
                  <a:pos x="20" y="18"/>
                </a:cxn>
                <a:cxn ang="0">
                  <a:pos x="20" y="18"/>
                </a:cxn>
                <a:cxn ang="0">
                  <a:pos x="26" y="20"/>
                </a:cxn>
                <a:cxn ang="0">
                  <a:pos x="26" y="20"/>
                </a:cxn>
                <a:cxn ang="0">
                  <a:pos x="22" y="14"/>
                </a:cxn>
                <a:cxn ang="0">
                  <a:pos x="22" y="14"/>
                </a:cxn>
                <a:cxn ang="0">
                  <a:pos x="22" y="10"/>
                </a:cxn>
                <a:cxn ang="0">
                  <a:pos x="20" y="6"/>
                </a:cxn>
                <a:cxn ang="0">
                  <a:pos x="20" y="6"/>
                </a:cxn>
                <a:cxn ang="0">
                  <a:pos x="2" y="0"/>
                </a:cxn>
                <a:cxn ang="0">
                  <a:pos x="2" y="0"/>
                </a:cxn>
                <a:cxn ang="0">
                  <a:pos x="2" y="6"/>
                </a:cxn>
                <a:cxn ang="0">
                  <a:pos x="0" y="10"/>
                </a:cxn>
                <a:cxn ang="0">
                  <a:pos x="2" y="10"/>
                </a:cxn>
                <a:cxn ang="0">
                  <a:pos x="2" y="10"/>
                </a:cxn>
                <a:cxn ang="0">
                  <a:pos x="10" y="14"/>
                </a:cxn>
                <a:cxn ang="0">
                  <a:pos x="10" y="14"/>
                </a:cxn>
              </a:cxnLst>
              <a:rect l="0" t="0" r="r" b="b"/>
              <a:pathLst>
                <a:path w="26" h="20">
                  <a:moveTo>
                    <a:pt x="10" y="14"/>
                  </a:moveTo>
                  <a:lnTo>
                    <a:pt x="10" y="14"/>
                  </a:lnTo>
                  <a:lnTo>
                    <a:pt x="20" y="18"/>
                  </a:lnTo>
                  <a:lnTo>
                    <a:pt x="20" y="18"/>
                  </a:lnTo>
                  <a:lnTo>
                    <a:pt x="26" y="20"/>
                  </a:lnTo>
                  <a:lnTo>
                    <a:pt x="26" y="20"/>
                  </a:lnTo>
                  <a:lnTo>
                    <a:pt x="22" y="14"/>
                  </a:lnTo>
                  <a:lnTo>
                    <a:pt x="22" y="14"/>
                  </a:lnTo>
                  <a:lnTo>
                    <a:pt x="22" y="10"/>
                  </a:lnTo>
                  <a:lnTo>
                    <a:pt x="20" y="6"/>
                  </a:lnTo>
                  <a:lnTo>
                    <a:pt x="20" y="6"/>
                  </a:lnTo>
                  <a:lnTo>
                    <a:pt x="2" y="0"/>
                  </a:lnTo>
                  <a:lnTo>
                    <a:pt x="2" y="0"/>
                  </a:lnTo>
                  <a:lnTo>
                    <a:pt x="2" y="6"/>
                  </a:lnTo>
                  <a:lnTo>
                    <a:pt x="0" y="10"/>
                  </a:lnTo>
                  <a:lnTo>
                    <a:pt x="2" y="10"/>
                  </a:lnTo>
                  <a:lnTo>
                    <a:pt x="2" y="10"/>
                  </a:lnTo>
                  <a:lnTo>
                    <a:pt x="10" y="14"/>
                  </a:lnTo>
                  <a:lnTo>
                    <a:pt x="1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4" name="Freeform 121"/>
            <p:cNvSpPr/>
            <p:nvPr/>
          </p:nvSpPr>
          <p:spPr bwMode="auto">
            <a:xfrm>
              <a:off x="3662363" y="947738"/>
              <a:ext cx="47625" cy="34925"/>
            </a:xfrm>
            <a:custGeom>
              <a:avLst/>
              <a:gdLst/>
              <a:ahLst/>
              <a:cxnLst>
                <a:cxn ang="0">
                  <a:pos x="2" y="10"/>
                </a:cxn>
                <a:cxn ang="0">
                  <a:pos x="2" y="10"/>
                </a:cxn>
                <a:cxn ang="0">
                  <a:pos x="12" y="14"/>
                </a:cxn>
                <a:cxn ang="0">
                  <a:pos x="12" y="14"/>
                </a:cxn>
                <a:cxn ang="0">
                  <a:pos x="30" y="22"/>
                </a:cxn>
                <a:cxn ang="0">
                  <a:pos x="30" y="22"/>
                </a:cxn>
                <a:cxn ang="0">
                  <a:pos x="26" y="12"/>
                </a:cxn>
                <a:cxn ang="0">
                  <a:pos x="26" y="12"/>
                </a:cxn>
                <a:cxn ang="0">
                  <a:pos x="24" y="10"/>
                </a:cxn>
                <a:cxn ang="0">
                  <a:pos x="22" y="8"/>
                </a:cxn>
                <a:cxn ang="0">
                  <a:pos x="22" y="8"/>
                </a:cxn>
                <a:cxn ang="0">
                  <a:pos x="0" y="0"/>
                </a:cxn>
                <a:cxn ang="0">
                  <a:pos x="0" y="0"/>
                </a:cxn>
                <a:cxn ang="0">
                  <a:pos x="0" y="6"/>
                </a:cxn>
                <a:cxn ang="0">
                  <a:pos x="0" y="8"/>
                </a:cxn>
                <a:cxn ang="0">
                  <a:pos x="2" y="10"/>
                </a:cxn>
                <a:cxn ang="0">
                  <a:pos x="2" y="10"/>
                </a:cxn>
              </a:cxnLst>
              <a:rect l="0" t="0" r="r" b="b"/>
              <a:pathLst>
                <a:path w="30" h="22">
                  <a:moveTo>
                    <a:pt x="2" y="10"/>
                  </a:moveTo>
                  <a:lnTo>
                    <a:pt x="2" y="10"/>
                  </a:lnTo>
                  <a:lnTo>
                    <a:pt x="12" y="14"/>
                  </a:lnTo>
                  <a:lnTo>
                    <a:pt x="12" y="14"/>
                  </a:lnTo>
                  <a:lnTo>
                    <a:pt x="30" y="22"/>
                  </a:lnTo>
                  <a:lnTo>
                    <a:pt x="30" y="22"/>
                  </a:lnTo>
                  <a:lnTo>
                    <a:pt x="26" y="12"/>
                  </a:lnTo>
                  <a:lnTo>
                    <a:pt x="26" y="12"/>
                  </a:lnTo>
                  <a:lnTo>
                    <a:pt x="24" y="10"/>
                  </a:lnTo>
                  <a:lnTo>
                    <a:pt x="22" y="8"/>
                  </a:lnTo>
                  <a:lnTo>
                    <a:pt x="22" y="8"/>
                  </a:lnTo>
                  <a:lnTo>
                    <a:pt x="0" y="0"/>
                  </a:lnTo>
                  <a:lnTo>
                    <a:pt x="0" y="0"/>
                  </a:lnTo>
                  <a:lnTo>
                    <a:pt x="0" y="6"/>
                  </a:lnTo>
                  <a:lnTo>
                    <a:pt x="0" y="8"/>
                  </a:lnTo>
                  <a:lnTo>
                    <a:pt x="2" y="10"/>
                  </a:lnTo>
                  <a:lnTo>
                    <a:pt x="2"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5" name="Freeform 122"/>
            <p:cNvSpPr/>
            <p:nvPr/>
          </p:nvSpPr>
          <p:spPr bwMode="auto">
            <a:xfrm>
              <a:off x="3668713" y="969963"/>
              <a:ext cx="53975" cy="38100"/>
            </a:xfrm>
            <a:custGeom>
              <a:avLst/>
              <a:gdLst/>
              <a:ahLst/>
              <a:cxnLst>
                <a:cxn ang="0">
                  <a:pos x="34" y="24"/>
                </a:cxn>
                <a:cxn ang="0">
                  <a:pos x="34" y="24"/>
                </a:cxn>
                <a:cxn ang="0">
                  <a:pos x="28" y="14"/>
                </a:cxn>
                <a:cxn ang="0">
                  <a:pos x="28" y="14"/>
                </a:cxn>
                <a:cxn ang="0">
                  <a:pos x="26" y="12"/>
                </a:cxn>
                <a:cxn ang="0">
                  <a:pos x="22" y="10"/>
                </a:cxn>
                <a:cxn ang="0">
                  <a:pos x="22" y="10"/>
                </a:cxn>
                <a:cxn ang="0">
                  <a:pos x="0" y="0"/>
                </a:cxn>
                <a:cxn ang="0">
                  <a:pos x="0" y="0"/>
                </a:cxn>
                <a:cxn ang="0">
                  <a:pos x="4" y="10"/>
                </a:cxn>
                <a:cxn ang="0">
                  <a:pos x="12" y="18"/>
                </a:cxn>
                <a:cxn ang="0">
                  <a:pos x="22" y="22"/>
                </a:cxn>
                <a:cxn ang="0">
                  <a:pos x="34" y="24"/>
                </a:cxn>
                <a:cxn ang="0">
                  <a:pos x="34" y="24"/>
                </a:cxn>
              </a:cxnLst>
              <a:rect l="0" t="0" r="r" b="b"/>
              <a:pathLst>
                <a:path w="34" h="24">
                  <a:moveTo>
                    <a:pt x="34" y="24"/>
                  </a:moveTo>
                  <a:lnTo>
                    <a:pt x="34" y="24"/>
                  </a:lnTo>
                  <a:lnTo>
                    <a:pt x="28" y="14"/>
                  </a:lnTo>
                  <a:lnTo>
                    <a:pt x="28" y="14"/>
                  </a:lnTo>
                  <a:lnTo>
                    <a:pt x="26" y="12"/>
                  </a:lnTo>
                  <a:lnTo>
                    <a:pt x="22" y="10"/>
                  </a:lnTo>
                  <a:lnTo>
                    <a:pt x="22" y="10"/>
                  </a:lnTo>
                  <a:lnTo>
                    <a:pt x="0" y="0"/>
                  </a:lnTo>
                  <a:lnTo>
                    <a:pt x="0" y="0"/>
                  </a:lnTo>
                  <a:lnTo>
                    <a:pt x="4" y="10"/>
                  </a:lnTo>
                  <a:lnTo>
                    <a:pt x="12" y="18"/>
                  </a:lnTo>
                  <a:lnTo>
                    <a:pt x="22" y="22"/>
                  </a:lnTo>
                  <a:lnTo>
                    <a:pt x="34" y="24"/>
                  </a:lnTo>
                  <a:lnTo>
                    <a:pt x="3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6" name="Freeform 123"/>
            <p:cNvSpPr/>
            <p:nvPr/>
          </p:nvSpPr>
          <p:spPr bwMode="auto">
            <a:xfrm>
              <a:off x="3729038" y="576263"/>
              <a:ext cx="19050" cy="25400"/>
            </a:xfrm>
            <a:custGeom>
              <a:avLst/>
              <a:gdLst/>
              <a:ahLst/>
              <a:cxnLst>
                <a:cxn ang="0">
                  <a:pos x="0" y="0"/>
                </a:cxn>
                <a:cxn ang="0">
                  <a:pos x="0" y="0"/>
                </a:cxn>
                <a:cxn ang="0">
                  <a:pos x="8" y="16"/>
                </a:cxn>
                <a:cxn ang="0">
                  <a:pos x="8" y="16"/>
                </a:cxn>
                <a:cxn ang="0">
                  <a:pos x="10" y="8"/>
                </a:cxn>
                <a:cxn ang="0">
                  <a:pos x="10" y="8"/>
                </a:cxn>
                <a:cxn ang="0">
                  <a:pos x="12" y="6"/>
                </a:cxn>
                <a:cxn ang="0">
                  <a:pos x="12" y="6"/>
                </a:cxn>
                <a:cxn ang="0">
                  <a:pos x="8" y="4"/>
                </a:cxn>
                <a:cxn ang="0">
                  <a:pos x="8" y="4"/>
                </a:cxn>
                <a:cxn ang="0">
                  <a:pos x="0" y="0"/>
                </a:cxn>
                <a:cxn ang="0">
                  <a:pos x="0" y="0"/>
                </a:cxn>
              </a:cxnLst>
              <a:rect l="0" t="0" r="r" b="b"/>
              <a:pathLst>
                <a:path w="12" h="16">
                  <a:moveTo>
                    <a:pt x="0" y="0"/>
                  </a:moveTo>
                  <a:lnTo>
                    <a:pt x="0" y="0"/>
                  </a:lnTo>
                  <a:lnTo>
                    <a:pt x="8" y="16"/>
                  </a:lnTo>
                  <a:lnTo>
                    <a:pt x="8" y="16"/>
                  </a:lnTo>
                  <a:lnTo>
                    <a:pt x="10" y="8"/>
                  </a:lnTo>
                  <a:lnTo>
                    <a:pt x="10" y="8"/>
                  </a:lnTo>
                  <a:lnTo>
                    <a:pt x="12" y="6"/>
                  </a:lnTo>
                  <a:lnTo>
                    <a:pt x="12" y="6"/>
                  </a:lnTo>
                  <a:lnTo>
                    <a:pt x="8" y="4"/>
                  </a:lnTo>
                  <a:lnTo>
                    <a:pt x="8" y="4"/>
                  </a:lnTo>
                  <a:lnTo>
                    <a:pt x="0" y="0"/>
                  </a:lnTo>
                  <a:lnTo>
                    <a:pt x="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7" name="Freeform 124"/>
            <p:cNvSpPr/>
            <p:nvPr/>
          </p:nvSpPr>
          <p:spPr bwMode="auto">
            <a:xfrm>
              <a:off x="3744913" y="588963"/>
              <a:ext cx="12700" cy="28575"/>
            </a:xfrm>
            <a:custGeom>
              <a:avLst/>
              <a:gdLst/>
              <a:ahLst/>
              <a:cxnLst>
                <a:cxn ang="0">
                  <a:pos x="2" y="0"/>
                </a:cxn>
                <a:cxn ang="0">
                  <a:pos x="2" y="0"/>
                </a:cxn>
                <a:cxn ang="0">
                  <a:pos x="0" y="10"/>
                </a:cxn>
                <a:cxn ang="0">
                  <a:pos x="0" y="10"/>
                </a:cxn>
                <a:cxn ang="0">
                  <a:pos x="0" y="14"/>
                </a:cxn>
                <a:cxn ang="0">
                  <a:pos x="0" y="14"/>
                </a:cxn>
                <a:cxn ang="0">
                  <a:pos x="4" y="18"/>
                </a:cxn>
                <a:cxn ang="0">
                  <a:pos x="4" y="18"/>
                </a:cxn>
                <a:cxn ang="0">
                  <a:pos x="4" y="16"/>
                </a:cxn>
                <a:cxn ang="0">
                  <a:pos x="4" y="16"/>
                </a:cxn>
                <a:cxn ang="0">
                  <a:pos x="6" y="8"/>
                </a:cxn>
                <a:cxn ang="0">
                  <a:pos x="6" y="8"/>
                </a:cxn>
                <a:cxn ang="0">
                  <a:pos x="8" y="4"/>
                </a:cxn>
                <a:cxn ang="0">
                  <a:pos x="8" y="4"/>
                </a:cxn>
                <a:cxn ang="0">
                  <a:pos x="6" y="2"/>
                </a:cxn>
                <a:cxn ang="0">
                  <a:pos x="2" y="0"/>
                </a:cxn>
                <a:cxn ang="0">
                  <a:pos x="2" y="0"/>
                </a:cxn>
              </a:cxnLst>
              <a:rect l="0" t="0" r="r" b="b"/>
              <a:pathLst>
                <a:path w="8" h="18">
                  <a:moveTo>
                    <a:pt x="2" y="0"/>
                  </a:moveTo>
                  <a:lnTo>
                    <a:pt x="2" y="0"/>
                  </a:lnTo>
                  <a:lnTo>
                    <a:pt x="0" y="10"/>
                  </a:lnTo>
                  <a:lnTo>
                    <a:pt x="0" y="10"/>
                  </a:lnTo>
                  <a:lnTo>
                    <a:pt x="0" y="14"/>
                  </a:lnTo>
                  <a:lnTo>
                    <a:pt x="0" y="14"/>
                  </a:lnTo>
                  <a:lnTo>
                    <a:pt x="4" y="18"/>
                  </a:lnTo>
                  <a:lnTo>
                    <a:pt x="4" y="18"/>
                  </a:lnTo>
                  <a:lnTo>
                    <a:pt x="4" y="16"/>
                  </a:lnTo>
                  <a:lnTo>
                    <a:pt x="4" y="16"/>
                  </a:lnTo>
                  <a:lnTo>
                    <a:pt x="6" y="8"/>
                  </a:lnTo>
                  <a:lnTo>
                    <a:pt x="6" y="8"/>
                  </a:lnTo>
                  <a:lnTo>
                    <a:pt x="8" y="4"/>
                  </a:lnTo>
                  <a:lnTo>
                    <a:pt x="8" y="4"/>
                  </a:lnTo>
                  <a:lnTo>
                    <a:pt x="6" y="2"/>
                  </a:lnTo>
                  <a:lnTo>
                    <a:pt x="2" y="0"/>
                  </a:lnTo>
                  <a:lnTo>
                    <a:pt x="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8" name="Freeform 125"/>
            <p:cNvSpPr/>
            <p:nvPr/>
          </p:nvSpPr>
          <p:spPr bwMode="auto">
            <a:xfrm>
              <a:off x="3751263" y="598488"/>
              <a:ext cx="15875" cy="38100"/>
            </a:xfrm>
            <a:custGeom>
              <a:avLst/>
              <a:gdLst/>
              <a:ahLst/>
              <a:cxnLst>
                <a:cxn ang="0">
                  <a:pos x="10" y="6"/>
                </a:cxn>
                <a:cxn ang="0">
                  <a:pos x="10" y="6"/>
                </a:cxn>
                <a:cxn ang="0">
                  <a:pos x="8" y="2"/>
                </a:cxn>
                <a:cxn ang="0">
                  <a:pos x="6" y="0"/>
                </a:cxn>
                <a:cxn ang="0">
                  <a:pos x="6" y="0"/>
                </a:cxn>
                <a:cxn ang="0">
                  <a:pos x="2" y="14"/>
                </a:cxn>
                <a:cxn ang="0">
                  <a:pos x="2" y="14"/>
                </a:cxn>
                <a:cxn ang="0">
                  <a:pos x="0" y="16"/>
                </a:cxn>
                <a:cxn ang="0">
                  <a:pos x="0" y="18"/>
                </a:cxn>
                <a:cxn ang="0">
                  <a:pos x="0" y="18"/>
                </a:cxn>
                <a:cxn ang="0">
                  <a:pos x="4" y="24"/>
                </a:cxn>
                <a:cxn ang="0">
                  <a:pos x="4" y="24"/>
                </a:cxn>
                <a:cxn ang="0">
                  <a:pos x="8" y="12"/>
                </a:cxn>
                <a:cxn ang="0">
                  <a:pos x="8" y="12"/>
                </a:cxn>
                <a:cxn ang="0">
                  <a:pos x="10" y="6"/>
                </a:cxn>
                <a:cxn ang="0">
                  <a:pos x="10" y="6"/>
                </a:cxn>
              </a:cxnLst>
              <a:rect l="0" t="0" r="r" b="b"/>
              <a:pathLst>
                <a:path w="10" h="24">
                  <a:moveTo>
                    <a:pt x="10" y="6"/>
                  </a:moveTo>
                  <a:lnTo>
                    <a:pt x="10" y="6"/>
                  </a:lnTo>
                  <a:lnTo>
                    <a:pt x="8" y="2"/>
                  </a:lnTo>
                  <a:lnTo>
                    <a:pt x="6" y="0"/>
                  </a:lnTo>
                  <a:lnTo>
                    <a:pt x="6" y="0"/>
                  </a:lnTo>
                  <a:lnTo>
                    <a:pt x="2" y="14"/>
                  </a:lnTo>
                  <a:lnTo>
                    <a:pt x="2" y="14"/>
                  </a:lnTo>
                  <a:lnTo>
                    <a:pt x="0" y="16"/>
                  </a:lnTo>
                  <a:lnTo>
                    <a:pt x="0" y="18"/>
                  </a:lnTo>
                  <a:lnTo>
                    <a:pt x="0" y="18"/>
                  </a:lnTo>
                  <a:lnTo>
                    <a:pt x="4" y="24"/>
                  </a:lnTo>
                  <a:lnTo>
                    <a:pt x="4" y="24"/>
                  </a:lnTo>
                  <a:lnTo>
                    <a:pt x="8" y="12"/>
                  </a:lnTo>
                  <a:lnTo>
                    <a:pt x="8" y="12"/>
                  </a:lnTo>
                  <a:lnTo>
                    <a:pt x="10" y="6"/>
                  </a:lnTo>
                  <a:lnTo>
                    <a:pt x="1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9" name="Freeform 126"/>
            <p:cNvSpPr/>
            <p:nvPr/>
          </p:nvSpPr>
          <p:spPr bwMode="auto">
            <a:xfrm>
              <a:off x="3760788" y="611188"/>
              <a:ext cx="12700" cy="38100"/>
            </a:xfrm>
            <a:custGeom>
              <a:avLst/>
              <a:gdLst/>
              <a:ahLst/>
              <a:cxnLst>
                <a:cxn ang="0">
                  <a:pos x="6" y="0"/>
                </a:cxn>
                <a:cxn ang="0">
                  <a:pos x="6" y="0"/>
                </a:cxn>
                <a:cxn ang="0">
                  <a:pos x="0" y="14"/>
                </a:cxn>
                <a:cxn ang="0">
                  <a:pos x="0" y="14"/>
                </a:cxn>
                <a:cxn ang="0">
                  <a:pos x="0" y="18"/>
                </a:cxn>
                <a:cxn ang="0">
                  <a:pos x="0" y="18"/>
                </a:cxn>
                <a:cxn ang="0">
                  <a:pos x="2" y="24"/>
                </a:cxn>
                <a:cxn ang="0">
                  <a:pos x="2" y="24"/>
                </a:cxn>
                <a:cxn ang="0">
                  <a:pos x="6" y="18"/>
                </a:cxn>
                <a:cxn ang="0">
                  <a:pos x="8" y="12"/>
                </a:cxn>
                <a:cxn ang="0">
                  <a:pos x="8" y="6"/>
                </a:cxn>
                <a:cxn ang="0">
                  <a:pos x="6" y="0"/>
                </a:cxn>
                <a:cxn ang="0">
                  <a:pos x="6" y="0"/>
                </a:cxn>
              </a:cxnLst>
              <a:rect l="0" t="0" r="r" b="b"/>
              <a:pathLst>
                <a:path w="8" h="24">
                  <a:moveTo>
                    <a:pt x="6" y="0"/>
                  </a:moveTo>
                  <a:lnTo>
                    <a:pt x="6" y="0"/>
                  </a:lnTo>
                  <a:lnTo>
                    <a:pt x="0" y="14"/>
                  </a:lnTo>
                  <a:lnTo>
                    <a:pt x="0" y="14"/>
                  </a:lnTo>
                  <a:lnTo>
                    <a:pt x="0" y="18"/>
                  </a:lnTo>
                  <a:lnTo>
                    <a:pt x="0" y="18"/>
                  </a:lnTo>
                  <a:lnTo>
                    <a:pt x="2" y="24"/>
                  </a:lnTo>
                  <a:lnTo>
                    <a:pt x="2" y="24"/>
                  </a:lnTo>
                  <a:lnTo>
                    <a:pt x="6" y="18"/>
                  </a:lnTo>
                  <a:lnTo>
                    <a:pt x="8" y="12"/>
                  </a:lnTo>
                  <a:lnTo>
                    <a:pt x="8" y="6"/>
                  </a:lnTo>
                  <a:lnTo>
                    <a:pt x="6" y="0"/>
                  </a:lnTo>
                  <a:lnTo>
                    <a:pt x="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90" name="Freeform 127"/>
            <p:cNvSpPr/>
            <p:nvPr/>
          </p:nvSpPr>
          <p:spPr bwMode="auto">
            <a:xfrm>
              <a:off x="3722688" y="579438"/>
              <a:ext cx="15875" cy="25400"/>
            </a:xfrm>
            <a:custGeom>
              <a:avLst/>
              <a:gdLst/>
              <a:ahLst/>
              <a:cxnLst>
                <a:cxn ang="0">
                  <a:pos x="2" y="8"/>
                </a:cxn>
                <a:cxn ang="0">
                  <a:pos x="2" y="8"/>
                </a:cxn>
                <a:cxn ang="0">
                  <a:pos x="0" y="12"/>
                </a:cxn>
                <a:cxn ang="0">
                  <a:pos x="0" y="12"/>
                </a:cxn>
                <a:cxn ang="0">
                  <a:pos x="2" y="12"/>
                </a:cxn>
                <a:cxn ang="0">
                  <a:pos x="2" y="12"/>
                </a:cxn>
                <a:cxn ang="0">
                  <a:pos x="10" y="16"/>
                </a:cxn>
                <a:cxn ang="0">
                  <a:pos x="10" y="16"/>
                </a:cxn>
                <a:cxn ang="0">
                  <a:pos x="2" y="0"/>
                </a:cxn>
                <a:cxn ang="0">
                  <a:pos x="2" y="0"/>
                </a:cxn>
                <a:cxn ang="0">
                  <a:pos x="2" y="8"/>
                </a:cxn>
                <a:cxn ang="0">
                  <a:pos x="2" y="8"/>
                </a:cxn>
              </a:cxnLst>
              <a:rect l="0" t="0" r="r" b="b"/>
              <a:pathLst>
                <a:path w="10" h="16">
                  <a:moveTo>
                    <a:pt x="2" y="8"/>
                  </a:moveTo>
                  <a:lnTo>
                    <a:pt x="2" y="8"/>
                  </a:lnTo>
                  <a:lnTo>
                    <a:pt x="0" y="12"/>
                  </a:lnTo>
                  <a:lnTo>
                    <a:pt x="0" y="12"/>
                  </a:lnTo>
                  <a:lnTo>
                    <a:pt x="2" y="12"/>
                  </a:lnTo>
                  <a:lnTo>
                    <a:pt x="2" y="12"/>
                  </a:lnTo>
                  <a:lnTo>
                    <a:pt x="10" y="16"/>
                  </a:lnTo>
                  <a:lnTo>
                    <a:pt x="10" y="16"/>
                  </a:lnTo>
                  <a:lnTo>
                    <a:pt x="2" y="0"/>
                  </a:lnTo>
                  <a:lnTo>
                    <a:pt x="2" y="0"/>
                  </a:lnTo>
                  <a:lnTo>
                    <a:pt x="2" y="8"/>
                  </a:lnTo>
                  <a:lnTo>
                    <a:pt x="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91" name="Freeform 128"/>
            <p:cNvSpPr/>
            <p:nvPr/>
          </p:nvSpPr>
          <p:spPr bwMode="auto">
            <a:xfrm>
              <a:off x="3722688" y="601663"/>
              <a:ext cx="22225" cy="19050"/>
            </a:xfrm>
            <a:custGeom>
              <a:avLst/>
              <a:gdLst/>
              <a:ahLst/>
              <a:cxnLst>
                <a:cxn ang="0">
                  <a:pos x="0" y="6"/>
                </a:cxn>
                <a:cxn ang="0">
                  <a:pos x="0" y="6"/>
                </a:cxn>
                <a:cxn ang="0">
                  <a:pos x="4" y="8"/>
                </a:cxn>
                <a:cxn ang="0">
                  <a:pos x="4" y="8"/>
                </a:cxn>
                <a:cxn ang="0">
                  <a:pos x="10" y="10"/>
                </a:cxn>
                <a:cxn ang="0">
                  <a:pos x="10" y="10"/>
                </a:cxn>
                <a:cxn ang="0">
                  <a:pos x="14" y="12"/>
                </a:cxn>
                <a:cxn ang="0">
                  <a:pos x="14" y="12"/>
                </a:cxn>
                <a:cxn ang="0">
                  <a:pos x="12" y="8"/>
                </a:cxn>
                <a:cxn ang="0">
                  <a:pos x="12" y="8"/>
                </a:cxn>
                <a:cxn ang="0">
                  <a:pos x="10" y="4"/>
                </a:cxn>
                <a:cxn ang="0">
                  <a:pos x="10" y="4"/>
                </a:cxn>
                <a:cxn ang="0">
                  <a:pos x="0" y="0"/>
                </a:cxn>
                <a:cxn ang="0">
                  <a:pos x="0" y="0"/>
                </a:cxn>
                <a:cxn ang="0">
                  <a:pos x="0" y="4"/>
                </a:cxn>
                <a:cxn ang="0">
                  <a:pos x="0" y="6"/>
                </a:cxn>
                <a:cxn ang="0">
                  <a:pos x="0" y="6"/>
                </a:cxn>
              </a:cxnLst>
              <a:rect l="0" t="0" r="r" b="b"/>
              <a:pathLst>
                <a:path w="14" h="12">
                  <a:moveTo>
                    <a:pt x="0" y="6"/>
                  </a:moveTo>
                  <a:lnTo>
                    <a:pt x="0" y="6"/>
                  </a:lnTo>
                  <a:lnTo>
                    <a:pt x="4" y="8"/>
                  </a:lnTo>
                  <a:lnTo>
                    <a:pt x="4" y="8"/>
                  </a:lnTo>
                  <a:lnTo>
                    <a:pt x="10" y="10"/>
                  </a:lnTo>
                  <a:lnTo>
                    <a:pt x="10" y="10"/>
                  </a:lnTo>
                  <a:lnTo>
                    <a:pt x="14" y="12"/>
                  </a:lnTo>
                  <a:lnTo>
                    <a:pt x="14" y="12"/>
                  </a:lnTo>
                  <a:lnTo>
                    <a:pt x="12" y="8"/>
                  </a:lnTo>
                  <a:lnTo>
                    <a:pt x="12" y="8"/>
                  </a:lnTo>
                  <a:lnTo>
                    <a:pt x="10" y="4"/>
                  </a:lnTo>
                  <a:lnTo>
                    <a:pt x="10" y="4"/>
                  </a:lnTo>
                  <a:lnTo>
                    <a:pt x="0" y="0"/>
                  </a:lnTo>
                  <a:lnTo>
                    <a:pt x="0" y="0"/>
                  </a:lnTo>
                  <a:lnTo>
                    <a:pt x="0" y="4"/>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92" name="Freeform 129"/>
            <p:cNvSpPr/>
            <p:nvPr/>
          </p:nvSpPr>
          <p:spPr bwMode="auto">
            <a:xfrm>
              <a:off x="3722688" y="614363"/>
              <a:ext cx="28575" cy="22225"/>
            </a:xfrm>
            <a:custGeom>
              <a:avLst/>
              <a:gdLst/>
              <a:ahLst/>
              <a:cxnLst>
                <a:cxn ang="0">
                  <a:pos x="16" y="8"/>
                </a:cxn>
                <a:cxn ang="0">
                  <a:pos x="16" y="8"/>
                </a:cxn>
                <a:cxn ang="0">
                  <a:pos x="14" y="6"/>
                </a:cxn>
                <a:cxn ang="0">
                  <a:pos x="12" y="6"/>
                </a:cxn>
                <a:cxn ang="0">
                  <a:pos x="12" y="6"/>
                </a:cxn>
                <a:cxn ang="0">
                  <a:pos x="0" y="0"/>
                </a:cxn>
                <a:cxn ang="0">
                  <a:pos x="0" y="0"/>
                </a:cxn>
                <a:cxn ang="0">
                  <a:pos x="0" y="4"/>
                </a:cxn>
                <a:cxn ang="0">
                  <a:pos x="2" y="8"/>
                </a:cxn>
                <a:cxn ang="0">
                  <a:pos x="2" y="8"/>
                </a:cxn>
                <a:cxn ang="0">
                  <a:pos x="8" y="10"/>
                </a:cxn>
                <a:cxn ang="0">
                  <a:pos x="8" y="10"/>
                </a:cxn>
                <a:cxn ang="0">
                  <a:pos x="18" y="14"/>
                </a:cxn>
                <a:cxn ang="0">
                  <a:pos x="18" y="14"/>
                </a:cxn>
                <a:cxn ang="0">
                  <a:pos x="16" y="8"/>
                </a:cxn>
                <a:cxn ang="0">
                  <a:pos x="16" y="8"/>
                </a:cxn>
              </a:cxnLst>
              <a:rect l="0" t="0" r="r" b="b"/>
              <a:pathLst>
                <a:path w="18" h="14">
                  <a:moveTo>
                    <a:pt x="16" y="8"/>
                  </a:moveTo>
                  <a:lnTo>
                    <a:pt x="16" y="8"/>
                  </a:lnTo>
                  <a:lnTo>
                    <a:pt x="14" y="6"/>
                  </a:lnTo>
                  <a:lnTo>
                    <a:pt x="12" y="6"/>
                  </a:lnTo>
                  <a:lnTo>
                    <a:pt x="12" y="6"/>
                  </a:lnTo>
                  <a:lnTo>
                    <a:pt x="0" y="0"/>
                  </a:lnTo>
                  <a:lnTo>
                    <a:pt x="0" y="0"/>
                  </a:lnTo>
                  <a:lnTo>
                    <a:pt x="0" y="4"/>
                  </a:lnTo>
                  <a:lnTo>
                    <a:pt x="2" y="8"/>
                  </a:lnTo>
                  <a:lnTo>
                    <a:pt x="2" y="8"/>
                  </a:lnTo>
                  <a:lnTo>
                    <a:pt x="8" y="10"/>
                  </a:lnTo>
                  <a:lnTo>
                    <a:pt x="8" y="10"/>
                  </a:lnTo>
                  <a:lnTo>
                    <a:pt x="18" y="14"/>
                  </a:lnTo>
                  <a:lnTo>
                    <a:pt x="18" y="14"/>
                  </a:lnTo>
                  <a:lnTo>
                    <a:pt x="16" y="8"/>
                  </a:lnTo>
                  <a:lnTo>
                    <a:pt x="16"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93" name="Freeform 130"/>
            <p:cNvSpPr/>
            <p:nvPr/>
          </p:nvSpPr>
          <p:spPr bwMode="auto">
            <a:xfrm>
              <a:off x="3725863" y="630238"/>
              <a:ext cx="31750" cy="22225"/>
            </a:xfrm>
            <a:custGeom>
              <a:avLst/>
              <a:gdLst/>
              <a:ahLst/>
              <a:cxnLst>
                <a:cxn ang="0">
                  <a:pos x="14" y="6"/>
                </a:cxn>
                <a:cxn ang="0">
                  <a:pos x="14" y="6"/>
                </a:cxn>
                <a:cxn ang="0">
                  <a:pos x="0" y="0"/>
                </a:cxn>
                <a:cxn ang="0">
                  <a:pos x="0" y="0"/>
                </a:cxn>
                <a:cxn ang="0">
                  <a:pos x="4" y="6"/>
                </a:cxn>
                <a:cxn ang="0">
                  <a:pos x="8" y="10"/>
                </a:cxn>
                <a:cxn ang="0">
                  <a:pos x="14" y="12"/>
                </a:cxn>
                <a:cxn ang="0">
                  <a:pos x="20" y="14"/>
                </a:cxn>
                <a:cxn ang="0">
                  <a:pos x="20" y="14"/>
                </a:cxn>
                <a:cxn ang="0">
                  <a:pos x="18" y="8"/>
                </a:cxn>
                <a:cxn ang="0">
                  <a:pos x="18" y="8"/>
                </a:cxn>
                <a:cxn ang="0">
                  <a:pos x="14" y="6"/>
                </a:cxn>
                <a:cxn ang="0">
                  <a:pos x="14" y="6"/>
                </a:cxn>
              </a:cxnLst>
              <a:rect l="0" t="0" r="r" b="b"/>
              <a:pathLst>
                <a:path w="20" h="14">
                  <a:moveTo>
                    <a:pt x="14" y="6"/>
                  </a:moveTo>
                  <a:lnTo>
                    <a:pt x="14" y="6"/>
                  </a:lnTo>
                  <a:lnTo>
                    <a:pt x="0" y="0"/>
                  </a:lnTo>
                  <a:lnTo>
                    <a:pt x="0" y="0"/>
                  </a:lnTo>
                  <a:lnTo>
                    <a:pt x="4" y="6"/>
                  </a:lnTo>
                  <a:lnTo>
                    <a:pt x="8" y="10"/>
                  </a:lnTo>
                  <a:lnTo>
                    <a:pt x="14" y="12"/>
                  </a:lnTo>
                  <a:lnTo>
                    <a:pt x="20" y="14"/>
                  </a:lnTo>
                  <a:lnTo>
                    <a:pt x="20" y="14"/>
                  </a:lnTo>
                  <a:lnTo>
                    <a:pt x="18" y="8"/>
                  </a:lnTo>
                  <a:lnTo>
                    <a:pt x="18" y="8"/>
                  </a:lnTo>
                  <a:lnTo>
                    <a:pt x="14" y="6"/>
                  </a:lnTo>
                  <a:lnTo>
                    <a:pt x="14"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94" name="Freeform 131"/>
            <p:cNvSpPr/>
            <p:nvPr/>
          </p:nvSpPr>
          <p:spPr bwMode="auto">
            <a:xfrm>
              <a:off x="3627438" y="681038"/>
              <a:ext cx="19050" cy="19050"/>
            </a:xfrm>
            <a:custGeom>
              <a:avLst/>
              <a:gdLst/>
              <a:ahLst/>
              <a:cxnLst>
                <a:cxn ang="0">
                  <a:pos x="12" y="0"/>
                </a:cxn>
                <a:cxn ang="0">
                  <a:pos x="12" y="0"/>
                </a:cxn>
                <a:cxn ang="0">
                  <a:pos x="8" y="0"/>
                </a:cxn>
                <a:cxn ang="0">
                  <a:pos x="8" y="0"/>
                </a:cxn>
                <a:cxn ang="0">
                  <a:pos x="0" y="0"/>
                </a:cxn>
                <a:cxn ang="0">
                  <a:pos x="0" y="0"/>
                </a:cxn>
                <a:cxn ang="0">
                  <a:pos x="12" y="12"/>
                </a:cxn>
                <a:cxn ang="0">
                  <a:pos x="12" y="12"/>
                </a:cxn>
                <a:cxn ang="0">
                  <a:pos x="12" y="2"/>
                </a:cxn>
                <a:cxn ang="0">
                  <a:pos x="12" y="2"/>
                </a:cxn>
                <a:cxn ang="0">
                  <a:pos x="12" y="0"/>
                </a:cxn>
                <a:cxn ang="0">
                  <a:pos x="12" y="0"/>
                </a:cxn>
              </a:cxnLst>
              <a:rect l="0" t="0" r="r" b="b"/>
              <a:pathLst>
                <a:path w="12" h="12">
                  <a:moveTo>
                    <a:pt x="12" y="0"/>
                  </a:moveTo>
                  <a:lnTo>
                    <a:pt x="12" y="0"/>
                  </a:lnTo>
                  <a:lnTo>
                    <a:pt x="8" y="0"/>
                  </a:lnTo>
                  <a:lnTo>
                    <a:pt x="8" y="0"/>
                  </a:lnTo>
                  <a:lnTo>
                    <a:pt x="0" y="0"/>
                  </a:lnTo>
                  <a:lnTo>
                    <a:pt x="0" y="0"/>
                  </a:lnTo>
                  <a:lnTo>
                    <a:pt x="12" y="12"/>
                  </a:lnTo>
                  <a:lnTo>
                    <a:pt x="12" y="12"/>
                  </a:lnTo>
                  <a:lnTo>
                    <a:pt x="12" y="2"/>
                  </a:lnTo>
                  <a:lnTo>
                    <a:pt x="12" y="2"/>
                  </a:lnTo>
                  <a:lnTo>
                    <a:pt x="12" y="0"/>
                  </a:lnTo>
                  <a:lnTo>
                    <a:pt x="1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95" name="Freeform 132"/>
            <p:cNvSpPr/>
            <p:nvPr/>
          </p:nvSpPr>
          <p:spPr bwMode="auto">
            <a:xfrm>
              <a:off x="3649663" y="684213"/>
              <a:ext cx="9525" cy="28575"/>
            </a:xfrm>
            <a:custGeom>
              <a:avLst/>
              <a:gdLst/>
              <a:ahLst/>
              <a:cxnLst>
                <a:cxn ang="0">
                  <a:pos x="6" y="6"/>
                </a:cxn>
                <a:cxn ang="0">
                  <a:pos x="6" y="6"/>
                </a:cxn>
                <a:cxn ang="0">
                  <a:pos x="6" y="2"/>
                </a:cxn>
                <a:cxn ang="0">
                  <a:pos x="6" y="2"/>
                </a:cxn>
                <a:cxn ang="0">
                  <a:pos x="2" y="0"/>
                </a:cxn>
                <a:cxn ang="0">
                  <a:pos x="0" y="0"/>
                </a:cxn>
                <a:cxn ang="0">
                  <a:pos x="0" y="0"/>
                </a:cxn>
                <a:cxn ang="0">
                  <a:pos x="0" y="10"/>
                </a:cxn>
                <a:cxn ang="0">
                  <a:pos x="0" y="10"/>
                </a:cxn>
                <a:cxn ang="0">
                  <a:pos x="2" y="14"/>
                </a:cxn>
                <a:cxn ang="0">
                  <a:pos x="2" y="14"/>
                </a:cxn>
                <a:cxn ang="0">
                  <a:pos x="6" y="18"/>
                </a:cxn>
                <a:cxn ang="0">
                  <a:pos x="6" y="18"/>
                </a:cxn>
                <a:cxn ang="0">
                  <a:pos x="6" y="14"/>
                </a:cxn>
                <a:cxn ang="0">
                  <a:pos x="6" y="14"/>
                </a:cxn>
                <a:cxn ang="0">
                  <a:pos x="6" y="6"/>
                </a:cxn>
                <a:cxn ang="0">
                  <a:pos x="6" y="6"/>
                </a:cxn>
              </a:cxnLst>
              <a:rect l="0" t="0" r="r" b="b"/>
              <a:pathLst>
                <a:path w="6" h="18">
                  <a:moveTo>
                    <a:pt x="6" y="6"/>
                  </a:moveTo>
                  <a:lnTo>
                    <a:pt x="6" y="6"/>
                  </a:lnTo>
                  <a:lnTo>
                    <a:pt x="6" y="2"/>
                  </a:lnTo>
                  <a:lnTo>
                    <a:pt x="6" y="2"/>
                  </a:lnTo>
                  <a:lnTo>
                    <a:pt x="2" y="0"/>
                  </a:lnTo>
                  <a:lnTo>
                    <a:pt x="0" y="0"/>
                  </a:lnTo>
                  <a:lnTo>
                    <a:pt x="0" y="0"/>
                  </a:lnTo>
                  <a:lnTo>
                    <a:pt x="0" y="10"/>
                  </a:lnTo>
                  <a:lnTo>
                    <a:pt x="0" y="10"/>
                  </a:lnTo>
                  <a:lnTo>
                    <a:pt x="2" y="14"/>
                  </a:lnTo>
                  <a:lnTo>
                    <a:pt x="2" y="14"/>
                  </a:lnTo>
                  <a:lnTo>
                    <a:pt x="6" y="18"/>
                  </a:lnTo>
                  <a:lnTo>
                    <a:pt x="6" y="18"/>
                  </a:lnTo>
                  <a:lnTo>
                    <a:pt x="6" y="14"/>
                  </a:lnTo>
                  <a:lnTo>
                    <a:pt x="6" y="14"/>
                  </a:lnTo>
                  <a:lnTo>
                    <a:pt x="6" y="6"/>
                  </a:lnTo>
                  <a:lnTo>
                    <a:pt x="6"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96" name="Freeform 133"/>
            <p:cNvSpPr/>
            <p:nvPr/>
          </p:nvSpPr>
          <p:spPr bwMode="auto">
            <a:xfrm>
              <a:off x="3662363" y="687388"/>
              <a:ext cx="9525" cy="34925"/>
            </a:xfrm>
            <a:custGeom>
              <a:avLst/>
              <a:gdLst/>
              <a:ahLst/>
              <a:cxnLst>
                <a:cxn ang="0">
                  <a:pos x="2" y="18"/>
                </a:cxn>
                <a:cxn ang="0">
                  <a:pos x="2" y="18"/>
                </a:cxn>
                <a:cxn ang="0">
                  <a:pos x="6" y="22"/>
                </a:cxn>
                <a:cxn ang="0">
                  <a:pos x="6" y="22"/>
                </a:cxn>
                <a:cxn ang="0">
                  <a:pos x="6" y="10"/>
                </a:cxn>
                <a:cxn ang="0">
                  <a:pos x="6" y="10"/>
                </a:cxn>
                <a:cxn ang="0">
                  <a:pos x="6" y="4"/>
                </a:cxn>
                <a:cxn ang="0">
                  <a:pos x="6" y="4"/>
                </a:cxn>
                <a:cxn ang="0">
                  <a:pos x="4" y="2"/>
                </a:cxn>
                <a:cxn ang="0">
                  <a:pos x="0" y="0"/>
                </a:cxn>
                <a:cxn ang="0">
                  <a:pos x="0" y="0"/>
                </a:cxn>
                <a:cxn ang="0">
                  <a:pos x="0" y="14"/>
                </a:cxn>
                <a:cxn ang="0">
                  <a:pos x="0" y="14"/>
                </a:cxn>
                <a:cxn ang="0">
                  <a:pos x="0" y="16"/>
                </a:cxn>
                <a:cxn ang="0">
                  <a:pos x="2" y="18"/>
                </a:cxn>
                <a:cxn ang="0">
                  <a:pos x="2" y="18"/>
                </a:cxn>
              </a:cxnLst>
              <a:rect l="0" t="0" r="r" b="b"/>
              <a:pathLst>
                <a:path w="6" h="22">
                  <a:moveTo>
                    <a:pt x="2" y="18"/>
                  </a:moveTo>
                  <a:lnTo>
                    <a:pt x="2" y="18"/>
                  </a:lnTo>
                  <a:lnTo>
                    <a:pt x="6" y="22"/>
                  </a:lnTo>
                  <a:lnTo>
                    <a:pt x="6" y="22"/>
                  </a:lnTo>
                  <a:lnTo>
                    <a:pt x="6" y="10"/>
                  </a:lnTo>
                  <a:lnTo>
                    <a:pt x="6" y="10"/>
                  </a:lnTo>
                  <a:lnTo>
                    <a:pt x="6" y="4"/>
                  </a:lnTo>
                  <a:lnTo>
                    <a:pt x="6" y="4"/>
                  </a:lnTo>
                  <a:lnTo>
                    <a:pt x="4" y="2"/>
                  </a:lnTo>
                  <a:lnTo>
                    <a:pt x="0" y="0"/>
                  </a:lnTo>
                  <a:lnTo>
                    <a:pt x="0" y="0"/>
                  </a:lnTo>
                  <a:lnTo>
                    <a:pt x="0" y="14"/>
                  </a:lnTo>
                  <a:lnTo>
                    <a:pt x="0" y="14"/>
                  </a:lnTo>
                  <a:lnTo>
                    <a:pt x="0" y="16"/>
                  </a:lnTo>
                  <a:lnTo>
                    <a:pt x="2" y="18"/>
                  </a:lnTo>
                  <a:lnTo>
                    <a:pt x="2"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97" name="Freeform 134"/>
            <p:cNvSpPr/>
            <p:nvPr/>
          </p:nvSpPr>
          <p:spPr bwMode="auto">
            <a:xfrm>
              <a:off x="3675063" y="696913"/>
              <a:ext cx="12700" cy="38100"/>
            </a:xfrm>
            <a:custGeom>
              <a:avLst/>
              <a:gdLst/>
              <a:ahLst/>
              <a:cxnLst>
                <a:cxn ang="0">
                  <a:pos x="0" y="14"/>
                </a:cxn>
                <a:cxn ang="0">
                  <a:pos x="0" y="14"/>
                </a:cxn>
                <a:cxn ang="0">
                  <a:pos x="0" y="18"/>
                </a:cxn>
                <a:cxn ang="0">
                  <a:pos x="0" y="18"/>
                </a:cxn>
                <a:cxn ang="0">
                  <a:pos x="6" y="24"/>
                </a:cxn>
                <a:cxn ang="0">
                  <a:pos x="6" y="24"/>
                </a:cxn>
                <a:cxn ang="0">
                  <a:pos x="8" y="18"/>
                </a:cxn>
                <a:cxn ang="0">
                  <a:pos x="6" y="10"/>
                </a:cxn>
                <a:cxn ang="0">
                  <a:pos x="4" y="4"/>
                </a:cxn>
                <a:cxn ang="0">
                  <a:pos x="0" y="0"/>
                </a:cxn>
                <a:cxn ang="0">
                  <a:pos x="0" y="0"/>
                </a:cxn>
                <a:cxn ang="0">
                  <a:pos x="0" y="14"/>
                </a:cxn>
                <a:cxn ang="0">
                  <a:pos x="0" y="14"/>
                </a:cxn>
              </a:cxnLst>
              <a:rect l="0" t="0" r="r" b="b"/>
              <a:pathLst>
                <a:path w="8" h="24">
                  <a:moveTo>
                    <a:pt x="0" y="14"/>
                  </a:moveTo>
                  <a:lnTo>
                    <a:pt x="0" y="14"/>
                  </a:lnTo>
                  <a:lnTo>
                    <a:pt x="0" y="18"/>
                  </a:lnTo>
                  <a:lnTo>
                    <a:pt x="0" y="18"/>
                  </a:lnTo>
                  <a:lnTo>
                    <a:pt x="6" y="24"/>
                  </a:lnTo>
                  <a:lnTo>
                    <a:pt x="6" y="24"/>
                  </a:lnTo>
                  <a:lnTo>
                    <a:pt x="8" y="18"/>
                  </a:lnTo>
                  <a:lnTo>
                    <a:pt x="6" y="10"/>
                  </a:lnTo>
                  <a:lnTo>
                    <a:pt x="4" y="4"/>
                  </a:lnTo>
                  <a:lnTo>
                    <a:pt x="0" y="0"/>
                  </a:lnTo>
                  <a:lnTo>
                    <a:pt x="0" y="0"/>
                  </a:lnTo>
                  <a:lnTo>
                    <a:pt x="0" y="14"/>
                  </a:lnTo>
                  <a:lnTo>
                    <a:pt x="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98" name="Freeform 135"/>
            <p:cNvSpPr/>
            <p:nvPr/>
          </p:nvSpPr>
          <p:spPr bwMode="auto">
            <a:xfrm>
              <a:off x="3624263" y="681038"/>
              <a:ext cx="19050" cy="19050"/>
            </a:xfrm>
            <a:custGeom>
              <a:avLst/>
              <a:gdLst/>
              <a:ahLst/>
              <a:cxnLst>
                <a:cxn ang="0">
                  <a:pos x="2" y="8"/>
                </a:cxn>
                <a:cxn ang="0">
                  <a:pos x="2" y="8"/>
                </a:cxn>
                <a:cxn ang="0">
                  <a:pos x="2" y="12"/>
                </a:cxn>
                <a:cxn ang="0">
                  <a:pos x="2" y="12"/>
                </a:cxn>
                <a:cxn ang="0">
                  <a:pos x="2" y="12"/>
                </a:cxn>
                <a:cxn ang="0">
                  <a:pos x="2" y="12"/>
                </a:cxn>
                <a:cxn ang="0">
                  <a:pos x="12" y="12"/>
                </a:cxn>
                <a:cxn ang="0">
                  <a:pos x="12" y="12"/>
                </a:cxn>
                <a:cxn ang="0">
                  <a:pos x="0" y="0"/>
                </a:cxn>
                <a:cxn ang="0">
                  <a:pos x="0" y="0"/>
                </a:cxn>
                <a:cxn ang="0">
                  <a:pos x="2" y="8"/>
                </a:cxn>
                <a:cxn ang="0">
                  <a:pos x="2" y="8"/>
                </a:cxn>
              </a:cxnLst>
              <a:rect l="0" t="0" r="r" b="b"/>
              <a:pathLst>
                <a:path w="12" h="12">
                  <a:moveTo>
                    <a:pt x="2" y="8"/>
                  </a:moveTo>
                  <a:lnTo>
                    <a:pt x="2" y="8"/>
                  </a:lnTo>
                  <a:lnTo>
                    <a:pt x="2" y="12"/>
                  </a:lnTo>
                  <a:lnTo>
                    <a:pt x="2" y="12"/>
                  </a:lnTo>
                  <a:lnTo>
                    <a:pt x="2" y="12"/>
                  </a:lnTo>
                  <a:lnTo>
                    <a:pt x="2" y="12"/>
                  </a:lnTo>
                  <a:lnTo>
                    <a:pt x="12" y="12"/>
                  </a:lnTo>
                  <a:lnTo>
                    <a:pt x="12" y="12"/>
                  </a:lnTo>
                  <a:lnTo>
                    <a:pt x="0" y="0"/>
                  </a:lnTo>
                  <a:lnTo>
                    <a:pt x="0" y="0"/>
                  </a:lnTo>
                  <a:lnTo>
                    <a:pt x="2" y="8"/>
                  </a:lnTo>
                  <a:lnTo>
                    <a:pt x="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99" name="Freeform 136"/>
            <p:cNvSpPr/>
            <p:nvPr/>
          </p:nvSpPr>
          <p:spPr bwMode="auto">
            <a:xfrm>
              <a:off x="3627438" y="703263"/>
              <a:ext cx="28575" cy="12700"/>
            </a:xfrm>
            <a:custGeom>
              <a:avLst/>
              <a:gdLst/>
              <a:ahLst/>
              <a:cxnLst>
                <a:cxn ang="0">
                  <a:pos x="12" y="0"/>
                </a:cxn>
                <a:cxn ang="0">
                  <a:pos x="12" y="0"/>
                </a:cxn>
                <a:cxn ang="0">
                  <a:pos x="0" y="0"/>
                </a:cxn>
                <a:cxn ang="0">
                  <a:pos x="0" y="0"/>
                </a:cxn>
                <a:cxn ang="0">
                  <a:pos x="2" y="4"/>
                </a:cxn>
                <a:cxn ang="0">
                  <a:pos x="2" y="6"/>
                </a:cxn>
                <a:cxn ang="0">
                  <a:pos x="2" y="6"/>
                </a:cxn>
                <a:cxn ang="0">
                  <a:pos x="8" y="8"/>
                </a:cxn>
                <a:cxn ang="0">
                  <a:pos x="8" y="8"/>
                </a:cxn>
                <a:cxn ang="0">
                  <a:pos x="14" y="8"/>
                </a:cxn>
                <a:cxn ang="0">
                  <a:pos x="14" y="8"/>
                </a:cxn>
                <a:cxn ang="0">
                  <a:pos x="18" y="8"/>
                </a:cxn>
                <a:cxn ang="0">
                  <a:pos x="18" y="8"/>
                </a:cxn>
                <a:cxn ang="0">
                  <a:pos x="14" y="4"/>
                </a:cxn>
                <a:cxn ang="0">
                  <a:pos x="14" y="4"/>
                </a:cxn>
                <a:cxn ang="0">
                  <a:pos x="12" y="0"/>
                </a:cxn>
                <a:cxn ang="0">
                  <a:pos x="12" y="0"/>
                </a:cxn>
              </a:cxnLst>
              <a:rect l="0" t="0" r="r" b="b"/>
              <a:pathLst>
                <a:path w="18" h="8">
                  <a:moveTo>
                    <a:pt x="12" y="0"/>
                  </a:moveTo>
                  <a:lnTo>
                    <a:pt x="12" y="0"/>
                  </a:lnTo>
                  <a:lnTo>
                    <a:pt x="0" y="0"/>
                  </a:lnTo>
                  <a:lnTo>
                    <a:pt x="0" y="0"/>
                  </a:lnTo>
                  <a:lnTo>
                    <a:pt x="2" y="4"/>
                  </a:lnTo>
                  <a:lnTo>
                    <a:pt x="2" y="6"/>
                  </a:lnTo>
                  <a:lnTo>
                    <a:pt x="2" y="6"/>
                  </a:lnTo>
                  <a:lnTo>
                    <a:pt x="8" y="8"/>
                  </a:lnTo>
                  <a:lnTo>
                    <a:pt x="8" y="8"/>
                  </a:lnTo>
                  <a:lnTo>
                    <a:pt x="14" y="8"/>
                  </a:lnTo>
                  <a:lnTo>
                    <a:pt x="14" y="8"/>
                  </a:lnTo>
                  <a:lnTo>
                    <a:pt x="18" y="8"/>
                  </a:lnTo>
                  <a:lnTo>
                    <a:pt x="18" y="8"/>
                  </a:lnTo>
                  <a:lnTo>
                    <a:pt x="14" y="4"/>
                  </a:lnTo>
                  <a:lnTo>
                    <a:pt x="14" y="4"/>
                  </a:lnTo>
                  <a:lnTo>
                    <a:pt x="12" y="0"/>
                  </a:lnTo>
                  <a:lnTo>
                    <a:pt x="1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00" name="Freeform 137"/>
            <p:cNvSpPr/>
            <p:nvPr/>
          </p:nvSpPr>
          <p:spPr bwMode="auto">
            <a:xfrm>
              <a:off x="3633788" y="719138"/>
              <a:ext cx="34925" cy="9525"/>
            </a:xfrm>
            <a:custGeom>
              <a:avLst/>
              <a:gdLst/>
              <a:ahLst/>
              <a:cxnLst>
                <a:cxn ang="0">
                  <a:pos x="14" y="0"/>
                </a:cxn>
                <a:cxn ang="0">
                  <a:pos x="14" y="0"/>
                </a:cxn>
                <a:cxn ang="0">
                  <a:pos x="0" y="0"/>
                </a:cxn>
                <a:cxn ang="0">
                  <a:pos x="0" y="0"/>
                </a:cxn>
                <a:cxn ang="0">
                  <a:pos x="2" y="2"/>
                </a:cxn>
                <a:cxn ang="0">
                  <a:pos x="4" y="6"/>
                </a:cxn>
                <a:cxn ang="0">
                  <a:pos x="4" y="6"/>
                </a:cxn>
                <a:cxn ang="0">
                  <a:pos x="10" y="6"/>
                </a:cxn>
                <a:cxn ang="0">
                  <a:pos x="10" y="6"/>
                </a:cxn>
                <a:cxn ang="0">
                  <a:pos x="22" y="6"/>
                </a:cxn>
                <a:cxn ang="0">
                  <a:pos x="22" y="6"/>
                </a:cxn>
                <a:cxn ang="0">
                  <a:pos x="18" y="0"/>
                </a:cxn>
                <a:cxn ang="0">
                  <a:pos x="18" y="0"/>
                </a:cxn>
                <a:cxn ang="0">
                  <a:pos x="16" y="0"/>
                </a:cxn>
                <a:cxn ang="0">
                  <a:pos x="14" y="0"/>
                </a:cxn>
                <a:cxn ang="0">
                  <a:pos x="14" y="0"/>
                </a:cxn>
              </a:cxnLst>
              <a:rect l="0" t="0" r="r" b="b"/>
              <a:pathLst>
                <a:path w="22" h="6">
                  <a:moveTo>
                    <a:pt x="14" y="0"/>
                  </a:moveTo>
                  <a:lnTo>
                    <a:pt x="14" y="0"/>
                  </a:lnTo>
                  <a:lnTo>
                    <a:pt x="0" y="0"/>
                  </a:lnTo>
                  <a:lnTo>
                    <a:pt x="0" y="0"/>
                  </a:lnTo>
                  <a:lnTo>
                    <a:pt x="2" y="2"/>
                  </a:lnTo>
                  <a:lnTo>
                    <a:pt x="4" y="6"/>
                  </a:lnTo>
                  <a:lnTo>
                    <a:pt x="4" y="6"/>
                  </a:lnTo>
                  <a:lnTo>
                    <a:pt x="10" y="6"/>
                  </a:lnTo>
                  <a:lnTo>
                    <a:pt x="10" y="6"/>
                  </a:lnTo>
                  <a:lnTo>
                    <a:pt x="22" y="6"/>
                  </a:lnTo>
                  <a:lnTo>
                    <a:pt x="22" y="6"/>
                  </a:lnTo>
                  <a:lnTo>
                    <a:pt x="18" y="0"/>
                  </a:lnTo>
                  <a:lnTo>
                    <a:pt x="18" y="0"/>
                  </a:lnTo>
                  <a:lnTo>
                    <a:pt x="16" y="0"/>
                  </a:lnTo>
                  <a:lnTo>
                    <a:pt x="14" y="0"/>
                  </a:lnTo>
                  <a:lnTo>
                    <a:pt x="1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01" name="Freeform 138"/>
            <p:cNvSpPr/>
            <p:nvPr/>
          </p:nvSpPr>
          <p:spPr bwMode="auto">
            <a:xfrm>
              <a:off x="3640138" y="731838"/>
              <a:ext cx="38100" cy="9525"/>
            </a:xfrm>
            <a:custGeom>
              <a:avLst/>
              <a:gdLst/>
              <a:ahLst/>
              <a:cxnLst>
                <a:cxn ang="0">
                  <a:pos x="24" y="4"/>
                </a:cxn>
                <a:cxn ang="0">
                  <a:pos x="24" y="4"/>
                </a:cxn>
                <a:cxn ang="0">
                  <a:pos x="20" y="0"/>
                </a:cxn>
                <a:cxn ang="0">
                  <a:pos x="20" y="0"/>
                </a:cxn>
                <a:cxn ang="0">
                  <a:pos x="16" y="0"/>
                </a:cxn>
                <a:cxn ang="0">
                  <a:pos x="16" y="0"/>
                </a:cxn>
                <a:cxn ang="0">
                  <a:pos x="0" y="0"/>
                </a:cxn>
                <a:cxn ang="0">
                  <a:pos x="0" y="0"/>
                </a:cxn>
                <a:cxn ang="0">
                  <a:pos x="6" y="4"/>
                </a:cxn>
                <a:cxn ang="0">
                  <a:pos x="12" y="6"/>
                </a:cxn>
                <a:cxn ang="0">
                  <a:pos x="18" y="6"/>
                </a:cxn>
                <a:cxn ang="0">
                  <a:pos x="24" y="4"/>
                </a:cxn>
                <a:cxn ang="0">
                  <a:pos x="24" y="4"/>
                </a:cxn>
              </a:cxnLst>
              <a:rect l="0" t="0" r="r" b="b"/>
              <a:pathLst>
                <a:path w="24" h="6">
                  <a:moveTo>
                    <a:pt x="24" y="4"/>
                  </a:moveTo>
                  <a:lnTo>
                    <a:pt x="24" y="4"/>
                  </a:lnTo>
                  <a:lnTo>
                    <a:pt x="20" y="0"/>
                  </a:lnTo>
                  <a:lnTo>
                    <a:pt x="20" y="0"/>
                  </a:lnTo>
                  <a:lnTo>
                    <a:pt x="16" y="0"/>
                  </a:lnTo>
                  <a:lnTo>
                    <a:pt x="16" y="0"/>
                  </a:lnTo>
                  <a:lnTo>
                    <a:pt x="0" y="0"/>
                  </a:lnTo>
                  <a:lnTo>
                    <a:pt x="0" y="0"/>
                  </a:lnTo>
                  <a:lnTo>
                    <a:pt x="6" y="4"/>
                  </a:lnTo>
                  <a:lnTo>
                    <a:pt x="12" y="6"/>
                  </a:lnTo>
                  <a:lnTo>
                    <a:pt x="18" y="6"/>
                  </a:lnTo>
                  <a:lnTo>
                    <a:pt x="24" y="4"/>
                  </a:lnTo>
                  <a:lnTo>
                    <a:pt x="24"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02" name="Freeform 139"/>
            <p:cNvSpPr/>
            <p:nvPr/>
          </p:nvSpPr>
          <p:spPr bwMode="auto">
            <a:xfrm>
              <a:off x="3582988" y="731838"/>
              <a:ext cx="19050" cy="19050"/>
            </a:xfrm>
            <a:custGeom>
              <a:avLst/>
              <a:gdLst/>
              <a:ahLst/>
              <a:cxnLst>
                <a:cxn ang="0">
                  <a:pos x="12" y="2"/>
                </a:cxn>
                <a:cxn ang="0">
                  <a:pos x="12" y="2"/>
                </a:cxn>
                <a:cxn ang="0">
                  <a:pos x="8" y="2"/>
                </a:cxn>
                <a:cxn ang="0">
                  <a:pos x="8" y="2"/>
                </a:cxn>
                <a:cxn ang="0">
                  <a:pos x="0" y="0"/>
                </a:cxn>
                <a:cxn ang="0">
                  <a:pos x="0" y="0"/>
                </a:cxn>
                <a:cxn ang="0">
                  <a:pos x="12" y="12"/>
                </a:cxn>
                <a:cxn ang="0">
                  <a:pos x="12" y="12"/>
                </a:cxn>
                <a:cxn ang="0">
                  <a:pos x="12" y="2"/>
                </a:cxn>
                <a:cxn ang="0">
                  <a:pos x="12" y="2"/>
                </a:cxn>
                <a:cxn ang="0">
                  <a:pos x="12" y="2"/>
                </a:cxn>
                <a:cxn ang="0">
                  <a:pos x="12" y="2"/>
                </a:cxn>
              </a:cxnLst>
              <a:rect l="0" t="0" r="r" b="b"/>
              <a:pathLst>
                <a:path w="12" h="12">
                  <a:moveTo>
                    <a:pt x="12" y="2"/>
                  </a:moveTo>
                  <a:lnTo>
                    <a:pt x="12" y="2"/>
                  </a:lnTo>
                  <a:lnTo>
                    <a:pt x="8" y="2"/>
                  </a:lnTo>
                  <a:lnTo>
                    <a:pt x="8" y="2"/>
                  </a:lnTo>
                  <a:lnTo>
                    <a:pt x="0" y="0"/>
                  </a:lnTo>
                  <a:lnTo>
                    <a:pt x="0" y="0"/>
                  </a:lnTo>
                  <a:lnTo>
                    <a:pt x="12" y="12"/>
                  </a:lnTo>
                  <a:lnTo>
                    <a:pt x="12" y="12"/>
                  </a:lnTo>
                  <a:lnTo>
                    <a:pt x="12" y="2"/>
                  </a:lnTo>
                  <a:lnTo>
                    <a:pt x="12" y="2"/>
                  </a:lnTo>
                  <a:lnTo>
                    <a:pt x="12" y="2"/>
                  </a:lnTo>
                  <a:lnTo>
                    <a:pt x="12"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03" name="Freeform 140"/>
            <p:cNvSpPr/>
            <p:nvPr/>
          </p:nvSpPr>
          <p:spPr bwMode="auto">
            <a:xfrm>
              <a:off x="3605213" y="735013"/>
              <a:ext cx="9525" cy="28575"/>
            </a:xfrm>
            <a:custGeom>
              <a:avLst/>
              <a:gdLst/>
              <a:ahLst/>
              <a:cxnLst>
                <a:cxn ang="0">
                  <a:pos x="6" y="8"/>
                </a:cxn>
                <a:cxn ang="0">
                  <a:pos x="6" y="8"/>
                </a:cxn>
                <a:cxn ang="0">
                  <a:pos x="6" y="2"/>
                </a:cxn>
                <a:cxn ang="0">
                  <a:pos x="6" y="2"/>
                </a:cxn>
                <a:cxn ang="0">
                  <a:pos x="4" y="2"/>
                </a:cxn>
                <a:cxn ang="0">
                  <a:pos x="0" y="0"/>
                </a:cxn>
                <a:cxn ang="0">
                  <a:pos x="0" y="0"/>
                </a:cxn>
                <a:cxn ang="0">
                  <a:pos x="0" y="12"/>
                </a:cxn>
                <a:cxn ang="0">
                  <a:pos x="0" y="12"/>
                </a:cxn>
                <a:cxn ang="0">
                  <a:pos x="2" y="14"/>
                </a:cxn>
                <a:cxn ang="0">
                  <a:pos x="2" y="14"/>
                </a:cxn>
                <a:cxn ang="0">
                  <a:pos x="6" y="18"/>
                </a:cxn>
                <a:cxn ang="0">
                  <a:pos x="6" y="18"/>
                </a:cxn>
                <a:cxn ang="0">
                  <a:pos x="6" y="14"/>
                </a:cxn>
                <a:cxn ang="0">
                  <a:pos x="6" y="14"/>
                </a:cxn>
                <a:cxn ang="0">
                  <a:pos x="6" y="8"/>
                </a:cxn>
                <a:cxn ang="0">
                  <a:pos x="6" y="8"/>
                </a:cxn>
              </a:cxnLst>
              <a:rect l="0" t="0" r="r" b="b"/>
              <a:pathLst>
                <a:path w="6" h="18">
                  <a:moveTo>
                    <a:pt x="6" y="8"/>
                  </a:moveTo>
                  <a:lnTo>
                    <a:pt x="6" y="8"/>
                  </a:lnTo>
                  <a:lnTo>
                    <a:pt x="6" y="2"/>
                  </a:lnTo>
                  <a:lnTo>
                    <a:pt x="6" y="2"/>
                  </a:lnTo>
                  <a:lnTo>
                    <a:pt x="4" y="2"/>
                  </a:lnTo>
                  <a:lnTo>
                    <a:pt x="0" y="0"/>
                  </a:lnTo>
                  <a:lnTo>
                    <a:pt x="0" y="0"/>
                  </a:lnTo>
                  <a:lnTo>
                    <a:pt x="0" y="12"/>
                  </a:lnTo>
                  <a:lnTo>
                    <a:pt x="0" y="12"/>
                  </a:lnTo>
                  <a:lnTo>
                    <a:pt x="2" y="14"/>
                  </a:lnTo>
                  <a:lnTo>
                    <a:pt x="2" y="14"/>
                  </a:lnTo>
                  <a:lnTo>
                    <a:pt x="6" y="18"/>
                  </a:lnTo>
                  <a:lnTo>
                    <a:pt x="6" y="18"/>
                  </a:lnTo>
                  <a:lnTo>
                    <a:pt x="6" y="14"/>
                  </a:lnTo>
                  <a:lnTo>
                    <a:pt x="6" y="14"/>
                  </a:lnTo>
                  <a:lnTo>
                    <a:pt x="6" y="8"/>
                  </a:lnTo>
                  <a:lnTo>
                    <a:pt x="6"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04" name="Freeform 141"/>
            <p:cNvSpPr/>
            <p:nvPr/>
          </p:nvSpPr>
          <p:spPr bwMode="auto">
            <a:xfrm>
              <a:off x="3617913" y="741363"/>
              <a:ext cx="9525" cy="34925"/>
            </a:xfrm>
            <a:custGeom>
              <a:avLst/>
              <a:gdLst/>
              <a:ahLst/>
              <a:cxnLst>
                <a:cxn ang="0">
                  <a:pos x="0" y="14"/>
                </a:cxn>
                <a:cxn ang="0">
                  <a:pos x="0" y="14"/>
                </a:cxn>
                <a:cxn ang="0">
                  <a:pos x="0" y="16"/>
                </a:cxn>
                <a:cxn ang="0">
                  <a:pos x="2" y="18"/>
                </a:cxn>
                <a:cxn ang="0">
                  <a:pos x="2" y="18"/>
                </a:cxn>
                <a:cxn ang="0">
                  <a:pos x="6" y="22"/>
                </a:cxn>
                <a:cxn ang="0">
                  <a:pos x="6" y="22"/>
                </a:cxn>
                <a:cxn ang="0">
                  <a:pos x="6" y="10"/>
                </a:cxn>
                <a:cxn ang="0">
                  <a:pos x="6" y="10"/>
                </a:cxn>
                <a:cxn ang="0">
                  <a:pos x="6" y="4"/>
                </a:cxn>
                <a:cxn ang="0">
                  <a:pos x="6" y="4"/>
                </a:cxn>
                <a:cxn ang="0">
                  <a:pos x="4" y="0"/>
                </a:cxn>
                <a:cxn ang="0">
                  <a:pos x="0" y="0"/>
                </a:cxn>
                <a:cxn ang="0">
                  <a:pos x="0" y="0"/>
                </a:cxn>
                <a:cxn ang="0">
                  <a:pos x="0" y="14"/>
                </a:cxn>
                <a:cxn ang="0">
                  <a:pos x="0" y="14"/>
                </a:cxn>
              </a:cxnLst>
              <a:rect l="0" t="0" r="r" b="b"/>
              <a:pathLst>
                <a:path w="6" h="22">
                  <a:moveTo>
                    <a:pt x="0" y="14"/>
                  </a:moveTo>
                  <a:lnTo>
                    <a:pt x="0" y="14"/>
                  </a:lnTo>
                  <a:lnTo>
                    <a:pt x="0" y="16"/>
                  </a:lnTo>
                  <a:lnTo>
                    <a:pt x="2" y="18"/>
                  </a:lnTo>
                  <a:lnTo>
                    <a:pt x="2" y="18"/>
                  </a:lnTo>
                  <a:lnTo>
                    <a:pt x="6" y="22"/>
                  </a:lnTo>
                  <a:lnTo>
                    <a:pt x="6" y="22"/>
                  </a:lnTo>
                  <a:lnTo>
                    <a:pt x="6" y="10"/>
                  </a:lnTo>
                  <a:lnTo>
                    <a:pt x="6" y="10"/>
                  </a:lnTo>
                  <a:lnTo>
                    <a:pt x="6" y="4"/>
                  </a:lnTo>
                  <a:lnTo>
                    <a:pt x="6" y="4"/>
                  </a:lnTo>
                  <a:lnTo>
                    <a:pt x="4" y="0"/>
                  </a:lnTo>
                  <a:lnTo>
                    <a:pt x="0" y="0"/>
                  </a:lnTo>
                  <a:lnTo>
                    <a:pt x="0" y="0"/>
                  </a:lnTo>
                  <a:lnTo>
                    <a:pt x="0" y="14"/>
                  </a:lnTo>
                  <a:lnTo>
                    <a:pt x="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05" name="Freeform 142"/>
            <p:cNvSpPr/>
            <p:nvPr/>
          </p:nvSpPr>
          <p:spPr bwMode="auto">
            <a:xfrm>
              <a:off x="3630613" y="747713"/>
              <a:ext cx="12700" cy="38100"/>
            </a:xfrm>
            <a:custGeom>
              <a:avLst/>
              <a:gdLst/>
              <a:ahLst/>
              <a:cxnLst>
                <a:cxn ang="0">
                  <a:pos x="0" y="0"/>
                </a:cxn>
                <a:cxn ang="0">
                  <a:pos x="0" y="0"/>
                </a:cxn>
                <a:cxn ang="0">
                  <a:pos x="0" y="16"/>
                </a:cxn>
                <a:cxn ang="0">
                  <a:pos x="0" y="16"/>
                </a:cxn>
                <a:cxn ang="0">
                  <a:pos x="2" y="20"/>
                </a:cxn>
                <a:cxn ang="0">
                  <a:pos x="2" y="20"/>
                </a:cxn>
                <a:cxn ang="0">
                  <a:pos x="6" y="24"/>
                </a:cxn>
                <a:cxn ang="0">
                  <a:pos x="6" y="24"/>
                </a:cxn>
                <a:cxn ang="0">
                  <a:pos x="8" y="18"/>
                </a:cxn>
                <a:cxn ang="0">
                  <a:pos x="6" y="12"/>
                </a:cxn>
                <a:cxn ang="0">
                  <a:pos x="4" y="6"/>
                </a:cxn>
                <a:cxn ang="0">
                  <a:pos x="0" y="0"/>
                </a:cxn>
                <a:cxn ang="0">
                  <a:pos x="0" y="0"/>
                </a:cxn>
              </a:cxnLst>
              <a:rect l="0" t="0" r="r" b="b"/>
              <a:pathLst>
                <a:path w="8" h="24">
                  <a:moveTo>
                    <a:pt x="0" y="0"/>
                  </a:moveTo>
                  <a:lnTo>
                    <a:pt x="0" y="0"/>
                  </a:lnTo>
                  <a:lnTo>
                    <a:pt x="0" y="16"/>
                  </a:lnTo>
                  <a:lnTo>
                    <a:pt x="0" y="16"/>
                  </a:lnTo>
                  <a:lnTo>
                    <a:pt x="2" y="20"/>
                  </a:lnTo>
                  <a:lnTo>
                    <a:pt x="2" y="20"/>
                  </a:lnTo>
                  <a:lnTo>
                    <a:pt x="6" y="24"/>
                  </a:lnTo>
                  <a:lnTo>
                    <a:pt x="6" y="24"/>
                  </a:lnTo>
                  <a:lnTo>
                    <a:pt x="8" y="18"/>
                  </a:lnTo>
                  <a:lnTo>
                    <a:pt x="6" y="12"/>
                  </a:lnTo>
                  <a:lnTo>
                    <a:pt x="4" y="6"/>
                  </a:lnTo>
                  <a:lnTo>
                    <a:pt x="0" y="0"/>
                  </a:lnTo>
                  <a:lnTo>
                    <a:pt x="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06" name="Freeform 143"/>
            <p:cNvSpPr/>
            <p:nvPr/>
          </p:nvSpPr>
          <p:spPr bwMode="auto">
            <a:xfrm>
              <a:off x="3579813" y="735013"/>
              <a:ext cx="19050" cy="19050"/>
            </a:xfrm>
            <a:custGeom>
              <a:avLst/>
              <a:gdLst/>
              <a:ahLst/>
              <a:cxnLst>
                <a:cxn ang="0">
                  <a:pos x="2" y="8"/>
                </a:cxn>
                <a:cxn ang="0">
                  <a:pos x="2" y="8"/>
                </a:cxn>
                <a:cxn ang="0">
                  <a:pos x="2" y="12"/>
                </a:cxn>
                <a:cxn ang="0">
                  <a:pos x="2" y="12"/>
                </a:cxn>
                <a:cxn ang="0">
                  <a:pos x="4" y="12"/>
                </a:cxn>
                <a:cxn ang="0">
                  <a:pos x="4" y="12"/>
                </a:cxn>
                <a:cxn ang="0">
                  <a:pos x="12" y="12"/>
                </a:cxn>
                <a:cxn ang="0">
                  <a:pos x="12" y="12"/>
                </a:cxn>
                <a:cxn ang="0">
                  <a:pos x="0" y="0"/>
                </a:cxn>
                <a:cxn ang="0">
                  <a:pos x="0" y="0"/>
                </a:cxn>
                <a:cxn ang="0">
                  <a:pos x="2" y="8"/>
                </a:cxn>
                <a:cxn ang="0">
                  <a:pos x="2" y="8"/>
                </a:cxn>
              </a:cxnLst>
              <a:rect l="0" t="0" r="r" b="b"/>
              <a:pathLst>
                <a:path w="12" h="12">
                  <a:moveTo>
                    <a:pt x="2" y="8"/>
                  </a:moveTo>
                  <a:lnTo>
                    <a:pt x="2" y="8"/>
                  </a:lnTo>
                  <a:lnTo>
                    <a:pt x="2" y="12"/>
                  </a:lnTo>
                  <a:lnTo>
                    <a:pt x="2" y="12"/>
                  </a:lnTo>
                  <a:lnTo>
                    <a:pt x="4" y="12"/>
                  </a:lnTo>
                  <a:lnTo>
                    <a:pt x="4" y="12"/>
                  </a:lnTo>
                  <a:lnTo>
                    <a:pt x="12" y="12"/>
                  </a:lnTo>
                  <a:lnTo>
                    <a:pt x="12" y="12"/>
                  </a:lnTo>
                  <a:lnTo>
                    <a:pt x="0" y="0"/>
                  </a:lnTo>
                  <a:lnTo>
                    <a:pt x="0" y="0"/>
                  </a:lnTo>
                  <a:lnTo>
                    <a:pt x="2" y="8"/>
                  </a:lnTo>
                  <a:lnTo>
                    <a:pt x="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07" name="Freeform 144"/>
            <p:cNvSpPr/>
            <p:nvPr/>
          </p:nvSpPr>
          <p:spPr bwMode="auto">
            <a:xfrm>
              <a:off x="3582988" y="757238"/>
              <a:ext cx="28575" cy="9525"/>
            </a:xfrm>
            <a:custGeom>
              <a:avLst/>
              <a:gdLst/>
              <a:ahLst/>
              <a:cxnLst>
                <a:cxn ang="0">
                  <a:pos x="12" y="0"/>
                </a:cxn>
                <a:cxn ang="0">
                  <a:pos x="12" y="0"/>
                </a:cxn>
                <a:cxn ang="0">
                  <a:pos x="0" y="0"/>
                </a:cxn>
                <a:cxn ang="0">
                  <a:pos x="0" y="0"/>
                </a:cxn>
                <a:cxn ang="0">
                  <a:pos x="2" y="4"/>
                </a:cxn>
                <a:cxn ang="0">
                  <a:pos x="2" y="6"/>
                </a:cxn>
                <a:cxn ang="0">
                  <a:pos x="2" y="6"/>
                </a:cxn>
                <a:cxn ang="0">
                  <a:pos x="8" y="6"/>
                </a:cxn>
                <a:cxn ang="0">
                  <a:pos x="8" y="6"/>
                </a:cxn>
                <a:cxn ang="0">
                  <a:pos x="14" y="6"/>
                </a:cxn>
                <a:cxn ang="0">
                  <a:pos x="14" y="6"/>
                </a:cxn>
                <a:cxn ang="0">
                  <a:pos x="18" y="6"/>
                </a:cxn>
                <a:cxn ang="0">
                  <a:pos x="18" y="6"/>
                </a:cxn>
                <a:cxn ang="0">
                  <a:pos x="14" y="2"/>
                </a:cxn>
                <a:cxn ang="0">
                  <a:pos x="14" y="2"/>
                </a:cxn>
                <a:cxn ang="0">
                  <a:pos x="12" y="0"/>
                </a:cxn>
                <a:cxn ang="0">
                  <a:pos x="12" y="0"/>
                </a:cxn>
              </a:cxnLst>
              <a:rect l="0" t="0" r="r" b="b"/>
              <a:pathLst>
                <a:path w="18" h="6">
                  <a:moveTo>
                    <a:pt x="12" y="0"/>
                  </a:moveTo>
                  <a:lnTo>
                    <a:pt x="12" y="0"/>
                  </a:lnTo>
                  <a:lnTo>
                    <a:pt x="0" y="0"/>
                  </a:lnTo>
                  <a:lnTo>
                    <a:pt x="0" y="0"/>
                  </a:lnTo>
                  <a:lnTo>
                    <a:pt x="2" y="4"/>
                  </a:lnTo>
                  <a:lnTo>
                    <a:pt x="2" y="6"/>
                  </a:lnTo>
                  <a:lnTo>
                    <a:pt x="2" y="6"/>
                  </a:lnTo>
                  <a:lnTo>
                    <a:pt x="8" y="6"/>
                  </a:lnTo>
                  <a:lnTo>
                    <a:pt x="8" y="6"/>
                  </a:lnTo>
                  <a:lnTo>
                    <a:pt x="14" y="6"/>
                  </a:lnTo>
                  <a:lnTo>
                    <a:pt x="14" y="6"/>
                  </a:lnTo>
                  <a:lnTo>
                    <a:pt x="18" y="6"/>
                  </a:lnTo>
                  <a:lnTo>
                    <a:pt x="18" y="6"/>
                  </a:lnTo>
                  <a:lnTo>
                    <a:pt x="14" y="2"/>
                  </a:lnTo>
                  <a:lnTo>
                    <a:pt x="14" y="2"/>
                  </a:lnTo>
                  <a:lnTo>
                    <a:pt x="12" y="0"/>
                  </a:lnTo>
                  <a:lnTo>
                    <a:pt x="1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08" name="Freeform 145"/>
            <p:cNvSpPr/>
            <p:nvPr/>
          </p:nvSpPr>
          <p:spPr bwMode="auto">
            <a:xfrm>
              <a:off x="3589338" y="769938"/>
              <a:ext cx="34925" cy="9525"/>
            </a:xfrm>
            <a:custGeom>
              <a:avLst/>
              <a:gdLst/>
              <a:ahLst/>
              <a:cxnLst>
                <a:cxn ang="0">
                  <a:pos x="14" y="0"/>
                </a:cxn>
                <a:cxn ang="0">
                  <a:pos x="14" y="0"/>
                </a:cxn>
                <a:cxn ang="0">
                  <a:pos x="0" y="0"/>
                </a:cxn>
                <a:cxn ang="0">
                  <a:pos x="0" y="0"/>
                </a:cxn>
                <a:cxn ang="0">
                  <a:pos x="2" y="4"/>
                </a:cxn>
                <a:cxn ang="0">
                  <a:pos x="4" y="6"/>
                </a:cxn>
                <a:cxn ang="0">
                  <a:pos x="4" y="6"/>
                </a:cxn>
                <a:cxn ang="0">
                  <a:pos x="10" y="6"/>
                </a:cxn>
                <a:cxn ang="0">
                  <a:pos x="10" y="6"/>
                </a:cxn>
                <a:cxn ang="0">
                  <a:pos x="22" y="6"/>
                </a:cxn>
                <a:cxn ang="0">
                  <a:pos x="22" y="6"/>
                </a:cxn>
                <a:cxn ang="0">
                  <a:pos x="18" y="2"/>
                </a:cxn>
                <a:cxn ang="0">
                  <a:pos x="18" y="2"/>
                </a:cxn>
                <a:cxn ang="0">
                  <a:pos x="16" y="0"/>
                </a:cxn>
                <a:cxn ang="0">
                  <a:pos x="14" y="0"/>
                </a:cxn>
                <a:cxn ang="0">
                  <a:pos x="14" y="0"/>
                </a:cxn>
              </a:cxnLst>
              <a:rect l="0" t="0" r="r" b="b"/>
              <a:pathLst>
                <a:path w="22" h="6">
                  <a:moveTo>
                    <a:pt x="14" y="0"/>
                  </a:moveTo>
                  <a:lnTo>
                    <a:pt x="14" y="0"/>
                  </a:lnTo>
                  <a:lnTo>
                    <a:pt x="0" y="0"/>
                  </a:lnTo>
                  <a:lnTo>
                    <a:pt x="0" y="0"/>
                  </a:lnTo>
                  <a:lnTo>
                    <a:pt x="2" y="4"/>
                  </a:lnTo>
                  <a:lnTo>
                    <a:pt x="4" y="6"/>
                  </a:lnTo>
                  <a:lnTo>
                    <a:pt x="4" y="6"/>
                  </a:lnTo>
                  <a:lnTo>
                    <a:pt x="10" y="6"/>
                  </a:lnTo>
                  <a:lnTo>
                    <a:pt x="10" y="6"/>
                  </a:lnTo>
                  <a:lnTo>
                    <a:pt x="22" y="6"/>
                  </a:lnTo>
                  <a:lnTo>
                    <a:pt x="22" y="6"/>
                  </a:lnTo>
                  <a:lnTo>
                    <a:pt x="18" y="2"/>
                  </a:lnTo>
                  <a:lnTo>
                    <a:pt x="18" y="2"/>
                  </a:lnTo>
                  <a:lnTo>
                    <a:pt x="16" y="0"/>
                  </a:lnTo>
                  <a:lnTo>
                    <a:pt x="14" y="0"/>
                  </a:lnTo>
                  <a:lnTo>
                    <a:pt x="1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09" name="Freeform 146"/>
            <p:cNvSpPr/>
            <p:nvPr/>
          </p:nvSpPr>
          <p:spPr bwMode="auto">
            <a:xfrm>
              <a:off x="3598863" y="782638"/>
              <a:ext cx="34925" cy="12700"/>
            </a:xfrm>
            <a:custGeom>
              <a:avLst/>
              <a:gdLst/>
              <a:ahLst/>
              <a:cxnLst>
                <a:cxn ang="0">
                  <a:pos x="14" y="0"/>
                </a:cxn>
                <a:cxn ang="0">
                  <a:pos x="14" y="0"/>
                </a:cxn>
                <a:cxn ang="0">
                  <a:pos x="0" y="0"/>
                </a:cxn>
                <a:cxn ang="0">
                  <a:pos x="0" y="0"/>
                </a:cxn>
                <a:cxn ang="0">
                  <a:pos x="4" y="4"/>
                </a:cxn>
                <a:cxn ang="0">
                  <a:pos x="10" y="6"/>
                </a:cxn>
                <a:cxn ang="0">
                  <a:pos x="16" y="8"/>
                </a:cxn>
                <a:cxn ang="0">
                  <a:pos x="22" y="6"/>
                </a:cxn>
                <a:cxn ang="0">
                  <a:pos x="22" y="6"/>
                </a:cxn>
                <a:cxn ang="0">
                  <a:pos x="18" y="0"/>
                </a:cxn>
                <a:cxn ang="0">
                  <a:pos x="18" y="0"/>
                </a:cxn>
                <a:cxn ang="0">
                  <a:pos x="14" y="0"/>
                </a:cxn>
                <a:cxn ang="0">
                  <a:pos x="14" y="0"/>
                </a:cxn>
              </a:cxnLst>
              <a:rect l="0" t="0" r="r" b="b"/>
              <a:pathLst>
                <a:path w="22" h="8">
                  <a:moveTo>
                    <a:pt x="14" y="0"/>
                  </a:moveTo>
                  <a:lnTo>
                    <a:pt x="14" y="0"/>
                  </a:lnTo>
                  <a:lnTo>
                    <a:pt x="0" y="0"/>
                  </a:lnTo>
                  <a:lnTo>
                    <a:pt x="0" y="0"/>
                  </a:lnTo>
                  <a:lnTo>
                    <a:pt x="4" y="4"/>
                  </a:lnTo>
                  <a:lnTo>
                    <a:pt x="10" y="6"/>
                  </a:lnTo>
                  <a:lnTo>
                    <a:pt x="16" y="8"/>
                  </a:lnTo>
                  <a:lnTo>
                    <a:pt x="22" y="6"/>
                  </a:lnTo>
                  <a:lnTo>
                    <a:pt x="22" y="6"/>
                  </a:lnTo>
                  <a:lnTo>
                    <a:pt x="18" y="0"/>
                  </a:lnTo>
                  <a:lnTo>
                    <a:pt x="18" y="0"/>
                  </a:lnTo>
                  <a:lnTo>
                    <a:pt x="14" y="0"/>
                  </a:lnTo>
                  <a:lnTo>
                    <a:pt x="1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0" name="Freeform 147"/>
            <p:cNvSpPr/>
            <p:nvPr/>
          </p:nvSpPr>
          <p:spPr bwMode="auto">
            <a:xfrm>
              <a:off x="3716338" y="661988"/>
              <a:ext cx="19050" cy="31750"/>
            </a:xfrm>
            <a:custGeom>
              <a:avLst/>
              <a:gdLst/>
              <a:ahLst/>
              <a:cxnLst>
                <a:cxn ang="0">
                  <a:pos x="8" y="20"/>
                </a:cxn>
                <a:cxn ang="0">
                  <a:pos x="8" y="20"/>
                </a:cxn>
                <a:cxn ang="0">
                  <a:pos x="12" y="8"/>
                </a:cxn>
                <a:cxn ang="0">
                  <a:pos x="12" y="8"/>
                </a:cxn>
                <a:cxn ang="0">
                  <a:pos x="12" y="8"/>
                </a:cxn>
                <a:cxn ang="0">
                  <a:pos x="12" y="8"/>
                </a:cxn>
                <a:cxn ang="0">
                  <a:pos x="8" y="4"/>
                </a:cxn>
                <a:cxn ang="0">
                  <a:pos x="8" y="4"/>
                </a:cxn>
                <a:cxn ang="0">
                  <a:pos x="0" y="0"/>
                </a:cxn>
                <a:cxn ang="0">
                  <a:pos x="0" y="0"/>
                </a:cxn>
                <a:cxn ang="0">
                  <a:pos x="8" y="20"/>
                </a:cxn>
                <a:cxn ang="0">
                  <a:pos x="8" y="20"/>
                </a:cxn>
              </a:cxnLst>
              <a:rect l="0" t="0" r="r" b="b"/>
              <a:pathLst>
                <a:path w="12" h="20">
                  <a:moveTo>
                    <a:pt x="8" y="20"/>
                  </a:moveTo>
                  <a:lnTo>
                    <a:pt x="8" y="20"/>
                  </a:lnTo>
                  <a:lnTo>
                    <a:pt x="12" y="8"/>
                  </a:lnTo>
                  <a:lnTo>
                    <a:pt x="12" y="8"/>
                  </a:lnTo>
                  <a:lnTo>
                    <a:pt x="12" y="8"/>
                  </a:lnTo>
                  <a:lnTo>
                    <a:pt x="12" y="8"/>
                  </a:lnTo>
                  <a:lnTo>
                    <a:pt x="8" y="4"/>
                  </a:lnTo>
                  <a:lnTo>
                    <a:pt x="8" y="4"/>
                  </a:lnTo>
                  <a:lnTo>
                    <a:pt x="0" y="0"/>
                  </a:lnTo>
                  <a:lnTo>
                    <a:pt x="0" y="0"/>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1" name="Freeform 148"/>
            <p:cNvSpPr/>
            <p:nvPr/>
          </p:nvSpPr>
          <p:spPr bwMode="auto">
            <a:xfrm>
              <a:off x="3732213" y="677863"/>
              <a:ext cx="15875" cy="34925"/>
            </a:xfrm>
            <a:custGeom>
              <a:avLst/>
              <a:gdLst/>
              <a:ahLst/>
              <a:cxnLst>
                <a:cxn ang="0">
                  <a:pos x="6" y="18"/>
                </a:cxn>
                <a:cxn ang="0">
                  <a:pos x="6" y="18"/>
                </a:cxn>
                <a:cxn ang="0">
                  <a:pos x="8" y="10"/>
                </a:cxn>
                <a:cxn ang="0">
                  <a:pos x="8" y="10"/>
                </a:cxn>
                <a:cxn ang="0">
                  <a:pos x="10" y="4"/>
                </a:cxn>
                <a:cxn ang="0">
                  <a:pos x="10" y="4"/>
                </a:cxn>
                <a:cxn ang="0">
                  <a:pos x="8" y="2"/>
                </a:cxn>
                <a:cxn ang="0">
                  <a:pos x="4" y="0"/>
                </a:cxn>
                <a:cxn ang="0">
                  <a:pos x="4" y="0"/>
                </a:cxn>
                <a:cxn ang="0">
                  <a:pos x="0" y="12"/>
                </a:cxn>
                <a:cxn ang="0">
                  <a:pos x="0" y="12"/>
                </a:cxn>
                <a:cxn ang="0">
                  <a:pos x="0" y="14"/>
                </a:cxn>
                <a:cxn ang="0">
                  <a:pos x="2" y="16"/>
                </a:cxn>
                <a:cxn ang="0">
                  <a:pos x="2" y="16"/>
                </a:cxn>
                <a:cxn ang="0">
                  <a:pos x="4" y="22"/>
                </a:cxn>
                <a:cxn ang="0">
                  <a:pos x="4" y="22"/>
                </a:cxn>
                <a:cxn ang="0">
                  <a:pos x="6" y="18"/>
                </a:cxn>
                <a:cxn ang="0">
                  <a:pos x="6" y="18"/>
                </a:cxn>
              </a:cxnLst>
              <a:rect l="0" t="0" r="r" b="b"/>
              <a:pathLst>
                <a:path w="10" h="22">
                  <a:moveTo>
                    <a:pt x="6" y="18"/>
                  </a:moveTo>
                  <a:lnTo>
                    <a:pt x="6" y="18"/>
                  </a:lnTo>
                  <a:lnTo>
                    <a:pt x="8" y="10"/>
                  </a:lnTo>
                  <a:lnTo>
                    <a:pt x="8" y="10"/>
                  </a:lnTo>
                  <a:lnTo>
                    <a:pt x="10" y="4"/>
                  </a:lnTo>
                  <a:lnTo>
                    <a:pt x="10" y="4"/>
                  </a:lnTo>
                  <a:lnTo>
                    <a:pt x="8" y="2"/>
                  </a:lnTo>
                  <a:lnTo>
                    <a:pt x="4" y="0"/>
                  </a:lnTo>
                  <a:lnTo>
                    <a:pt x="4" y="0"/>
                  </a:lnTo>
                  <a:lnTo>
                    <a:pt x="0" y="12"/>
                  </a:lnTo>
                  <a:lnTo>
                    <a:pt x="0" y="12"/>
                  </a:lnTo>
                  <a:lnTo>
                    <a:pt x="0" y="14"/>
                  </a:lnTo>
                  <a:lnTo>
                    <a:pt x="2" y="16"/>
                  </a:lnTo>
                  <a:lnTo>
                    <a:pt x="2" y="16"/>
                  </a:lnTo>
                  <a:lnTo>
                    <a:pt x="4" y="22"/>
                  </a:lnTo>
                  <a:lnTo>
                    <a:pt x="4" y="22"/>
                  </a:lnTo>
                  <a:lnTo>
                    <a:pt x="6" y="18"/>
                  </a:lnTo>
                  <a:lnTo>
                    <a:pt x="6"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2" name="Freeform 149"/>
            <p:cNvSpPr/>
            <p:nvPr/>
          </p:nvSpPr>
          <p:spPr bwMode="auto">
            <a:xfrm>
              <a:off x="3741738" y="687388"/>
              <a:ext cx="19050" cy="44450"/>
            </a:xfrm>
            <a:custGeom>
              <a:avLst/>
              <a:gdLst/>
              <a:ahLst/>
              <a:cxnLst>
                <a:cxn ang="0">
                  <a:pos x="12" y="8"/>
                </a:cxn>
                <a:cxn ang="0">
                  <a:pos x="12" y="8"/>
                </a:cxn>
                <a:cxn ang="0">
                  <a:pos x="10" y="4"/>
                </a:cxn>
                <a:cxn ang="0">
                  <a:pos x="8" y="0"/>
                </a:cxn>
                <a:cxn ang="0">
                  <a:pos x="8" y="0"/>
                </a:cxn>
                <a:cxn ang="0">
                  <a:pos x="2" y="16"/>
                </a:cxn>
                <a:cxn ang="0">
                  <a:pos x="2" y="16"/>
                </a:cxn>
                <a:cxn ang="0">
                  <a:pos x="0" y="18"/>
                </a:cxn>
                <a:cxn ang="0">
                  <a:pos x="0" y="20"/>
                </a:cxn>
                <a:cxn ang="0">
                  <a:pos x="0" y="20"/>
                </a:cxn>
                <a:cxn ang="0">
                  <a:pos x="4" y="28"/>
                </a:cxn>
                <a:cxn ang="0">
                  <a:pos x="4" y="28"/>
                </a:cxn>
                <a:cxn ang="0">
                  <a:pos x="8" y="16"/>
                </a:cxn>
                <a:cxn ang="0">
                  <a:pos x="8" y="16"/>
                </a:cxn>
                <a:cxn ang="0">
                  <a:pos x="12" y="8"/>
                </a:cxn>
                <a:cxn ang="0">
                  <a:pos x="12" y="8"/>
                </a:cxn>
              </a:cxnLst>
              <a:rect l="0" t="0" r="r" b="b"/>
              <a:pathLst>
                <a:path w="12" h="28">
                  <a:moveTo>
                    <a:pt x="12" y="8"/>
                  </a:moveTo>
                  <a:lnTo>
                    <a:pt x="12" y="8"/>
                  </a:lnTo>
                  <a:lnTo>
                    <a:pt x="10" y="4"/>
                  </a:lnTo>
                  <a:lnTo>
                    <a:pt x="8" y="0"/>
                  </a:lnTo>
                  <a:lnTo>
                    <a:pt x="8" y="0"/>
                  </a:lnTo>
                  <a:lnTo>
                    <a:pt x="2" y="16"/>
                  </a:lnTo>
                  <a:lnTo>
                    <a:pt x="2" y="16"/>
                  </a:lnTo>
                  <a:lnTo>
                    <a:pt x="0" y="18"/>
                  </a:lnTo>
                  <a:lnTo>
                    <a:pt x="0" y="20"/>
                  </a:lnTo>
                  <a:lnTo>
                    <a:pt x="0" y="20"/>
                  </a:lnTo>
                  <a:lnTo>
                    <a:pt x="4" y="28"/>
                  </a:lnTo>
                  <a:lnTo>
                    <a:pt x="4" y="28"/>
                  </a:lnTo>
                  <a:lnTo>
                    <a:pt x="8" y="16"/>
                  </a:lnTo>
                  <a:lnTo>
                    <a:pt x="8" y="16"/>
                  </a:lnTo>
                  <a:lnTo>
                    <a:pt x="12" y="8"/>
                  </a:lnTo>
                  <a:lnTo>
                    <a:pt x="1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3" name="Freeform 150"/>
            <p:cNvSpPr/>
            <p:nvPr/>
          </p:nvSpPr>
          <p:spPr bwMode="auto">
            <a:xfrm>
              <a:off x="3751263" y="703263"/>
              <a:ext cx="15875" cy="47625"/>
            </a:xfrm>
            <a:custGeom>
              <a:avLst/>
              <a:gdLst/>
              <a:ahLst/>
              <a:cxnLst>
                <a:cxn ang="0">
                  <a:pos x="8" y="0"/>
                </a:cxn>
                <a:cxn ang="0">
                  <a:pos x="8" y="0"/>
                </a:cxn>
                <a:cxn ang="0">
                  <a:pos x="2" y="16"/>
                </a:cxn>
                <a:cxn ang="0">
                  <a:pos x="2" y="16"/>
                </a:cxn>
                <a:cxn ang="0">
                  <a:pos x="0" y="22"/>
                </a:cxn>
                <a:cxn ang="0">
                  <a:pos x="0" y="22"/>
                </a:cxn>
                <a:cxn ang="0">
                  <a:pos x="2" y="30"/>
                </a:cxn>
                <a:cxn ang="0">
                  <a:pos x="2" y="30"/>
                </a:cxn>
                <a:cxn ang="0">
                  <a:pos x="8" y="22"/>
                </a:cxn>
                <a:cxn ang="0">
                  <a:pos x="10" y="16"/>
                </a:cxn>
                <a:cxn ang="0">
                  <a:pos x="10" y="8"/>
                </a:cxn>
                <a:cxn ang="0">
                  <a:pos x="8" y="0"/>
                </a:cxn>
                <a:cxn ang="0">
                  <a:pos x="8" y="0"/>
                </a:cxn>
              </a:cxnLst>
              <a:rect l="0" t="0" r="r" b="b"/>
              <a:pathLst>
                <a:path w="10" h="30">
                  <a:moveTo>
                    <a:pt x="8" y="0"/>
                  </a:moveTo>
                  <a:lnTo>
                    <a:pt x="8" y="0"/>
                  </a:lnTo>
                  <a:lnTo>
                    <a:pt x="2" y="16"/>
                  </a:lnTo>
                  <a:lnTo>
                    <a:pt x="2" y="16"/>
                  </a:lnTo>
                  <a:lnTo>
                    <a:pt x="0" y="22"/>
                  </a:lnTo>
                  <a:lnTo>
                    <a:pt x="0" y="22"/>
                  </a:lnTo>
                  <a:lnTo>
                    <a:pt x="2" y="30"/>
                  </a:lnTo>
                  <a:lnTo>
                    <a:pt x="2" y="30"/>
                  </a:lnTo>
                  <a:lnTo>
                    <a:pt x="8" y="22"/>
                  </a:lnTo>
                  <a:lnTo>
                    <a:pt x="10" y="16"/>
                  </a:lnTo>
                  <a:lnTo>
                    <a:pt x="10" y="8"/>
                  </a:lnTo>
                  <a:lnTo>
                    <a:pt x="8" y="0"/>
                  </a:lnTo>
                  <a:lnTo>
                    <a:pt x="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4" name="Freeform 151"/>
            <p:cNvSpPr/>
            <p:nvPr/>
          </p:nvSpPr>
          <p:spPr bwMode="auto">
            <a:xfrm>
              <a:off x="3706813" y="665163"/>
              <a:ext cx="19050" cy="28575"/>
            </a:xfrm>
            <a:custGeom>
              <a:avLst/>
              <a:gdLst/>
              <a:ahLst/>
              <a:cxnLst>
                <a:cxn ang="0">
                  <a:pos x="2" y="8"/>
                </a:cxn>
                <a:cxn ang="0">
                  <a:pos x="2" y="8"/>
                </a:cxn>
                <a:cxn ang="0">
                  <a:pos x="0" y="14"/>
                </a:cxn>
                <a:cxn ang="0">
                  <a:pos x="0" y="14"/>
                </a:cxn>
                <a:cxn ang="0">
                  <a:pos x="2" y="14"/>
                </a:cxn>
                <a:cxn ang="0">
                  <a:pos x="2" y="14"/>
                </a:cxn>
                <a:cxn ang="0">
                  <a:pos x="12" y="18"/>
                </a:cxn>
                <a:cxn ang="0">
                  <a:pos x="12" y="18"/>
                </a:cxn>
                <a:cxn ang="0">
                  <a:pos x="4" y="0"/>
                </a:cxn>
                <a:cxn ang="0">
                  <a:pos x="4" y="0"/>
                </a:cxn>
                <a:cxn ang="0">
                  <a:pos x="2" y="8"/>
                </a:cxn>
                <a:cxn ang="0">
                  <a:pos x="2" y="8"/>
                </a:cxn>
              </a:cxnLst>
              <a:rect l="0" t="0" r="r" b="b"/>
              <a:pathLst>
                <a:path w="12" h="18">
                  <a:moveTo>
                    <a:pt x="2" y="8"/>
                  </a:moveTo>
                  <a:lnTo>
                    <a:pt x="2" y="8"/>
                  </a:lnTo>
                  <a:lnTo>
                    <a:pt x="0" y="14"/>
                  </a:lnTo>
                  <a:lnTo>
                    <a:pt x="0" y="14"/>
                  </a:lnTo>
                  <a:lnTo>
                    <a:pt x="2" y="14"/>
                  </a:lnTo>
                  <a:lnTo>
                    <a:pt x="2" y="14"/>
                  </a:lnTo>
                  <a:lnTo>
                    <a:pt x="12" y="18"/>
                  </a:lnTo>
                  <a:lnTo>
                    <a:pt x="12" y="18"/>
                  </a:lnTo>
                  <a:lnTo>
                    <a:pt x="4" y="0"/>
                  </a:lnTo>
                  <a:lnTo>
                    <a:pt x="4" y="0"/>
                  </a:lnTo>
                  <a:lnTo>
                    <a:pt x="2" y="8"/>
                  </a:lnTo>
                  <a:lnTo>
                    <a:pt x="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5" name="Freeform 152"/>
            <p:cNvSpPr/>
            <p:nvPr/>
          </p:nvSpPr>
          <p:spPr bwMode="auto">
            <a:xfrm>
              <a:off x="3706813" y="690563"/>
              <a:ext cx="25400" cy="25400"/>
            </a:xfrm>
            <a:custGeom>
              <a:avLst/>
              <a:gdLst/>
              <a:ahLst/>
              <a:cxnLst>
                <a:cxn ang="0">
                  <a:pos x="0" y="8"/>
                </a:cxn>
                <a:cxn ang="0">
                  <a:pos x="0" y="8"/>
                </a:cxn>
                <a:cxn ang="0">
                  <a:pos x="4" y="10"/>
                </a:cxn>
                <a:cxn ang="0">
                  <a:pos x="4" y="10"/>
                </a:cxn>
                <a:cxn ang="0">
                  <a:pos x="12" y="14"/>
                </a:cxn>
                <a:cxn ang="0">
                  <a:pos x="12" y="14"/>
                </a:cxn>
                <a:cxn ang="0">
                  <a:pos x="16" y="16"/>
                </a:cxn>
                <a:cxn ang="0">
                  <a:pos x="16" y="16"/>
                </a:cxn>
                <a:cxn ang="0">
                  <a:pos x="14" y="10"/>
                </a:cxn>
                <a:cxn ang="0">
                  <a:pos x="14" y="10"/>
                </a:cxn>
                <a:cxn ang="0">
                  <a:pos x="12" y="6"/>
                </a:cxn>
                <a:cxn ang="0">
                  <a:pos x="12" y="6"/>
                </a:cxn>
                <a:cxn ang="0">
                  <a:pos x="0" y="0"/>
                </a:cxn>
                <a:cxn ang="0">
                  <a:pos x="0" y="0"/>
                </a:cxn>
                <a:cxn ang="0">
                  <a:pos x="0" y="4"/>
                </a:cxn>
                <a:cxn ang="0">
                  <a:pos x="0" y="8"/>
                </a:cxn>
                <a:cxn ang="0">
                  <a:pos x="0" y="8"/>
                </a:cxn>
              </a:cxnLst>
              <a:rect l="0" t="0" r="r" b="b"/>
              <a:pathLst>
                <a:path w="16" h="16">
                  <a:moveTo>
                    <a:pt x="0" y="8"/>
                  </a:moveTo>
                  <a:lnTo>
                    <a:pt x="0" y="8"/>
                  </a:lnTo>
                  <a:lnTo>
                    <a:pt x="4" y="10"/>
                  </a:lnTo>
                  <a:lnTo>
                    <a:pt x="4" y="10"/>
                  </a:lnTo>
                  <a:lnTo>
                    <a:pt x="12" y="14"/>
                  </a:lnTo>
                  <a:lnTo>
                    <a:pt x="12" y="14"/>
                  </a:lnTo>
                  <a:lnTo>
                    <a:pt x="16" y="16"/>
                  </a:lnTo>
                  <a:lnTo>
                    <a:pt x="16" y="16"/>
                  </a:lnTo>
                  <a:lnTo>
                    <a:pt x="14" y="10"/>
                  </a:lnTo>
                  <a:lnTo>
                    <a:pt x="14" y="10"/>
                  </a:lnTo>
                  <a:lnTo>
                    <a:pt x="12" y="6"/>
                  </a:lnTo>
                  <a:lnTo>
                    <a:pt x="12" y="6"/>
                  </a:lnTo>
                  <a:lnTo>
                    <a:pt x="0" y="0"/>
                  </a:lnTo>
                  <a:lnTo>
                    <a:pt x="0" y="0"/>
                  </a:lnTo>
                  <a:lnTo>
                    <a:pt x="0" y="4"/>
                  </a:lnTo>
                  <a:lnTo>
                    <a:pt x="0" y="8"/>
                  </a:lnTo>
                  <a:lnTo>
                    <a:pt x="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6" name="Freeform 153"/>
            <p:cNvSpPr/>
            <p:nvPr/>
          </p:nvSpPr>
          <p:spPr bwMode="auto">
            <a:xfrm>
              <a:off x="3706813" y="709613"/>
              <a:ext cx="34925" cy="25400"/>
            </a:xfrm>
            <a:custGeom>
              <a:avLst/>
              <a:gdLst/>
              <a:ahLst/>
              <a:cxnLst>
                <a:cxn ang="0">
                  <a:pos x="0" y="0"/>
                </a:cxn>
                <a:cxn ang="0">
                  <a:pos x="0" y="0"/>
                </a:cxn>
                <a:cxn ang="0">
                  <a:pos x="0" y="4"/>
                </a:cxn>
                <a:cxn ang="0">
                  <a:pos x="2" y="8"/>
                </a:cxn>
                <a:cxn ang="0">
                  <a:pos x="2" y="8"/>
                </a:cxn>
                <a:cxn ang="0">
                  <a:pos x="8" y="10"/>
                </a:cxn>
                <a:cxn ang="0">
                  <a:pos x="8" y="10"/>
                </a:cxn>
                <a:cxn ang="0">
                  <a:pos x="22" y="16"/>
                </a:cxn>
                <a:cxn ang="0">
                  <a:pos x="22" y="16"/>
                </a:cxn>
                <a:cxn ang="0">
                  <a:pos x="18" y="8"/>
                </a:cxn>
                <a:cxn ang="0">
                  <a:pos x="18" y="8"/>
                </a:cxn>
                <a:cxn ang="0">
                  <a:pos x="18" y="6"/>
                </a:cxn>
                <a:cxn ang="0">
                  <a:pos x="14" y="6"/>
                </a:cxn>
                <a:cxn ang="0">
                  <a:pos x="14" y="6"/>
                </a:cxn>
                <a:cxn ang="0">
                  <a:pos x="0" y="0"/>
                </a:cxn>
                <a:cxn ang="0">
                  <a:pos x="0" y="0"/>
                </a:cxn>
              </a:cxnLst>
              <a:rect l="0" t="0" r="r" b="b"/>
              <a:pathLst>
                <a:path w="22" h="16">
                  <a:moveTo>
                    <a:pt x="0" y="0"/>
                  </a:moveTo>
                  <a:lnTo>
                    <a:pt x="0" y="0"/>
                  </a:lnTo>
                  <a:lnTo>
                    <a:pt x="0" y="4"/>
                  </a:lnTo>
                  <a:lnTo>
                    <a:pt x="2" y="8"/>
                  </a:lnTo>
                  <a:lnTo>
                    <a:pt x="2" y="8"/>
                  </a:lnTo>
                  <a:lnTo>
                    <a:pt x="8" y="10"/>
                  </a:lnTo>
                  <a:lnTo>
                    <a:pt x="8" y="10"/>
                  </a:lnTo>
                  <a:lnTo>
                    <a:pt x="22" y="16"/>
                  </a:lnTo>
                  <a:lnTo>
                    <a:pt x="22" y="16"/>
                  </a:lnTo>
                  <a:lnTo>
                    <a:pt x="18" y="8"/>
                  </a:lnTo>
                  <a:lnTo>
                    <a:pt x="18" y="8"/>
                  </a:lnTo>
                  <a:lnTo>
                    <a:pt x="18" y="6"/>
                  </a:lnTo>
                  <a:lnTo>
                    <a:pt x="14" y="6"/>
                  </a:lnTo>
                  <a:lnTo>
                    <a:pt x="14" y="6"/>
                  </a:lnTo>
                  <a:lnTo>
                    <a:pt x="0" y="0"/>
                  </a:lnTo>
                  <a:lnTo>
                    <a:pt x="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7" name="Freeform 154"/>
            <p:cNvSpPr/>
            <p:nvPr/>
          </p:nvSpPr>
          <p:spPr bwMode="auto">
            <a:xfrm>
              <a:off x="3709988" y="725488"/>
              <a:ext cx="38100" cy="28575"/>
            </a:xfrm>
            <a:custGeom>
              <a:avLst/>
              <a:gdLst/>
              <a:ahLst/>
              <a:cxnLst>
                <a:cxn ang="0">
                  <a:pos x="16" y="8"/>
                </a:cxn>
                <a:cxn ang="0">
                  <a:pos x="16" y="8"/>
                </a:cxn>
                <a:cxn ang="0">
                  <a:pos x="0" y="0"/>
                </a:cxn>
                <a:cxn ang="0">
                  <a:pos x="0" y="0"/>
                </a:cxn>
                <a:cxn ang="0">
                  <a:pos x="4" y="8"/>
                </a:cxn>
                <a:cxn ang="0">
                  <a:pos x="10" y="12"/>
                </a:cxn>
                <a:cxn ang="0">
                  <a:pos x="16" y="16"/>
                </a:cxn>
                <a:cxn ang="0">
                  <a:pos x="24" y="18"/>
                </a:cxn>
                <a:cxn ang="0">
                  <a:pos x="24" y="18"/>
                </a:cxn>
                <a:cxn ang="0">
                  <a:pos x="22" y="10"/>
                </a:cxn>
                <a:cxn ang="0">
                  <a:pos x="22" y="10"/>
                </a:cxn>
                <a:cxn ang="0">
                  <a:pos x="16" y="8"/>
                </a:cxn>
                <a:cxn ang="0">
                  <a:pos x="16" y="8"/>
                </a:cxn>
              </a:cxnLst>
              <a:rect l="0" t="0" r="r" b="b"/>
              <a:pathLst>
                <a:path w="24" h="18">
                  <a:moveTo>
                    <a:pt x="16" y="8"/>
                  </a:moveTo>
                  <a:lnTo>
                    <a:pt x="16" y="8"/>
                  </a:lnTo>
                  <a:lnTo>
                    <a:pt x="0" y="0"/>
                  </a:lnTo>
                  <a:lnTo>
                    <a:pt x="0" y="0"/>
                  </a:lnTo>
                  <a:lnTo>
                    <a:pt x="4" y="8"/>
                  </a:lnTo>
                  <a:lnTo>
                    <a:pt x="10" y="12"/>
                  </a:lnTo>
                  <a:lnTo>
                    <a:pt x="16" y="16"/>
                  </a:lnTo>
                  <a:lnTo>
                    <a:pt x="24" y="18"/>
                  </a:lnTo>
                  <a:lnTo>
                    <a:pt x="24" y="18"/>
                  </a:lnTo>
                  <a:lnTo>
                    <a:pt x="22" y="10"/>
                  </a:lnTo>
                  <a:lnTo>
                    <a:pt x="22" y="10"/>
                  </a:lnTo>
                  <a:lnTo>
                    <a:pt x="16" y="8"/>
                  </a:lnTo>
                  <a:lnTo>
                    <a:pt x="16"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8" name="Freeform 155"/>
            <p:cNvSpPr/>
            <p:nvPr/>
          </p:nvSpPr>
          <p:spPr bwMode="auto">
            <a:xfrm>
              <a:off x="3614738" y="817563"/>
              <a:ext cx="15875" cy="31750"/>
            </a:xfrm>
            <a:custGeom>
              <a:avLst/>
              <a:gdLst/>
              <a:ahLst/>
              <a:cxnLst>
                <a:cxn ang="0">
                  <a:pos x="10" y="14"/>
                </a:cxn>
                <a:cxn ang="0">
                  <a:pos x="10" y="14"/>
                </a:cxn>
                <a:cxn ang="0">
                  <a:pos x="10" y="10"/>
                </a:cxn>
                <a:cxn ang="0">
                  <a:pos x="10" y="10"/>
                </a:cxn>
                <a:cxn ang="0">
                  <a:pos x="6" y="0"/>
                </a:cxn>
                <a:cxn ang="0">
                  <a:pos x="6" y="0"/>
                </a:cxn>
                <a:cxn ang="0">
                  <a:pos x="0" y="20"/>
                </a:cxn>
                <a:cxn ang="0">
                  <a:pos x="0" y="20"/>
                </a:cxn>
                <a:cxn ang="0">
                  <a:pos x="10" y="14"/>
                </a:cxn>
                <a:cxn ang="0">
                  <a:pos x="10" y="14"/>
                </a:cxn>
                <a:cxn ang="0">
                  <a:pos x="10" y="14"/>
                </a:cxn>
                <a:cxn ang="0">
                  <a:pos x="10" y="14"/>
                </a:cxn>
              </a:cxnLst>
              <a:rect l="0" t="0" r="r" b="b"/>
              <a:pathLst>
                <a:path w="10" h="20">
                  <a:moveTo>
                    <a:pt x="10" y="14"/>
                  </a:moveTo>
                  <a:lnTo>
                    <a:pt x="10" y="14"/>
                  </a:lnTo>
                  <a:lnTo>
                    <a:pt x="10" y="10"/>
                  </a:lnTo>
                  <a:lnTo>
                    <a:pt x="10" y="10"/>
                  </a:lnTo>
                  <a:lnTo>
                    <a:pt x="6" y="0"/>
                  </a:lnTo>
                  <a:lnTo>
                    <a:pt x="6" y="0"/>
                  </a:lnTo>
                  <a:lnTo>
                    <a:pt x="0" y="20"/>
                  </a:lnTo>
                  <a:lnTo>
                    <a:pt x="0" y="20"/>
                  </a:lnTo>
                  <a:lnTo>
                    <a:pt x="10" y="14"/>
                  </a:lnTo>
                  <a:lnTo>
                    <a:pt x="10" y="14"/>
                  </a:lnTo>
                  <a:lnTo>
                    <a:pt x="10" y="14"/>
                  </a:lnTo>
                  <a:lnTo>
                    <a:pt x="1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9" name="Freeform 156"/>
            <p:cNvSpPr/>
            <p:nvPr/>
          </p:nvSpPr>
          <p:spPr bwMode="auto">
            <a:xfrm>
              <a:off x="3611563" y="842963"/>
              <a:ext cx="25400" cy="28575"/>
            </a:xfrm>
            <a:custGeom>
              <a:avLst/>
              <a:gdLst/>
              <a:ahLst/>
              <a:cxnLst>
                <a:cxn ang="0">
                  <a:pos x="10" y="12"/>
                </a:cxn>
                <a:cxn ang="0">
                  <a:pos x="10" y="12"/>
                </a:cxn>
                <a:cxn ang="0">
                  <a:pos x="16" y="8"/>
                </a:cxn>
                <a:cxn ang="0">
                  <a:pos x="16" y="8"/>
                </a:cxn>
                <a:cxn ang="0">
                  <a:pos x="16" y="4"/>
                </a:cxn>
                <a:cxn ang="0">
                  <a:pos x="14" y="0"/>
                </a:cxn>
                <a:cxn ang="0">
                  <a:pos x="14" y="0"/>
                </a:cxn>
                <a:cxn ang="0">
                  <a:pos x="2" y="8"/>
                </a:cxn>
                <a:cxn ang="0">
                  <a:pos x="2" y="8"/>
                </a:cxn>
                <a:cxn ang="0">
                  <a:pos x="2" y="10"/>
                </a:cxn>
                <a:cxn ang="0">
                  <a:pos x="2" y="12"/>
                </a:cxn>
                <a:cxn ang="0">
                  <a:pos x="2" y="12"/>
                </a:cxn>
                <a:cxn ang="0">
                  <a:pos x="0" y="18"/>
                </a:cxn>
                <a:cxn ang="0">
                  <a:pos x="0" y="18"/>
                </a:cxn>
                <a:cxn ang="0">
                  <a:pos x="4" y="16"/>
                </a:cxn>
                <a:cxn ang="0">
                  <a:pos x="4" y="16"/>
                </a:cxn>
                <a:cxn ang="0">
                  <a:pos x="10" y="12"/>
                </a:cxn>
                <a:cxn ang="0">
                  <a:pos x="10" y="12"/>
                </a:cxn>
              </a:cxnLst>
              <a:rect l="0" t="0" r="r" b="b"/>
              <a:pathLst>
                <a:path w="16" h="18">
                  <a:moveTo>
                    <a:pt x="10" y="12"/>
                  </a:moveTo>
                  <a:lnTo>
                    <a:pt x="10" y="12"/>
                  </a:lnTo>
                  <a:lnTo>
                    <a:pt x="16" y="8"/>
                  </a:lnTo>
                  <a:lnTo>
                    <a:pt x="16" y="8"/>
                  </a:lnTo>
                  <a:lnTo>
                    <a:pt x="16" y="4"/>
                  </a:lnTo>
                  <a:lnTo>
                    <a:pt x="14" y="0"/>
                  </a:lnTo>
                  <a:lnTo>
                    <a:pt x="14" y="0"/>
                  </a:lnTo>
                  <a:lnTo>
                    <a:pt x="2" y="8"/>
                  </a:lnTo>
                  <a:lnTo>
                    <a:pt x="2" y="8"/>
                  </a:lnTo>
                  <a:lnTo>
                    <a:pt x="2" y="10"/>
                  </a:lnTo>
                  <a:lnTo>
                    <a:pt x="2" y="12"/>
                  </a:lnTo>
                  <a:lnTo>
                    <a:pt x="2" y="12"/>
                  </a:lnTo>
                  <a:lnTo>
                    <a:pt x="0" y="18"/>
                  </a:lnTo>
                  <a:lnTo>
                    <a:pt x="0" y="18"/>
                  </a:lnTo>
                  <a:lnTo>
                    <a:pt x="4" y="16"/>
                  </a:lnTo>
                  <a:lnTo>
                    <a:pt x="4" y="16"/>
                  </a:lnTo>
                  <a:lnTo>
                    <a:pt x="10" y="12"/>
                  </a:lnTo>
                  <a:lnTo>
                    <a:pt x="10"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0" name="Freeform 157"/>
            <p:cNvSpPr/>
            <p:nvPr/>
          </p:nvSpPr>
          <p:spPr bwMode="auto">
            <a:xfrm>
              <a:off x="3605213" y="862013"/>
              <a:ext cx="31750" cy="31750"/>
            </a:xfrm>
            <a:custGeom>
              <a:avLst/>
              <a:gdLst/>
              <a:ahLst/>
              <a:cxnLst>
                <a:cxn ang="0">
                  <a:pos x="20" y="0"/>
                </a:cxn>
                <a:cxn ang="0">
                  <a:pos x="20" y="0"/>
                </a:cxn>
                <a:cxn ang="0">
                  <a:pos x="6" y="8"/>
                </a:cxn>
                <a:cxn ang="0">
                  <a:pos x="6" y="8"/>
                </a:cxn>
                <a:cxn ang="0">
                  <a:pos x="4" y="10"/>
                </a:cxn>
                <a:cxn ang="0">
                  <a:pos x="2" y="12"/>
                </a:cxn>
                <a:cxn ang="0">
                  <a:pos x="2" y="12"/>
                </a:cxn>
                <a:cxn ang="0">
                  <a:pos x="0" y="20"/>
                </a:cxn>
                <a:cxn ang="0">
                  <a:pos x="0" y="20"/>
                </a:cxn>
                <a:cxn ang="0">
                  <a:pos x="14" y="12"/>
                </a:cxn>
                <a:cxn ang="0">
                  <a:pos x="14" y="12"/>
                </a:cxn>
                <a:cxn ang="0">
                  <a:pos x="20" y="8"/>
                </a:cxn>
                <a:cxn ang="0">
                  <a:pos x="20" y="8"/>
                </a:cxn>
                <a:cxn ang="0">
                  <a:pos x="20" y="4"/>
                </a:cxn>
                <a:cxn ang="0">
                  <a:pos x="20" y="0"/>
                </a:cxn>
                <a:cxn ang="0">
                  <a:pos x="20" y="0"/>
                </a:cxn>
              </a:cxnLst>
              <a:rect l="0" t="0" r="r" b="b"/>
              <a:pathLst>
                <a:path w="20" h="20">
                  <a:moveTo>
                    <a:pt x="20" y="0"/>
                  </a:moveTo>
                  <a:lnTo>
                    <a:pt x="20" y="0"/>
                  </a:lnTo>
                  <a:lnTo>
                    <a:pt x="6" y="8"/>
                  </a:lnTo>
                  <a:lnTo>
                    <a:pt x="6" y="8"/>
                  </a:lnTo>
                  <a:lnTo>
                    <a:pt x="4" y="10"/>
                  </a:lnTo>
                  <a:lnTo>
                    <a:pt x="2" y="12"/>
                  </a:lnTo>
                  <a:lnTo>
                    <a:pt x="2" y="12"/>
                  </a:lnTo>
                  <a:lnTo>
                    <a:pt x="0" y="20"/>
                  </a:lnTo>
                  <a:lnTo>
                    <a:pt x="0" y="20"/>
                  </a:lnTo>
                  <a:lnTo>
                    <a:pt x="14" y="12"/>
                  </a:lnTo>
                  <a:lnTo>
                    <a:pt x="14" y="12"/>
                  </a:lnTo>
                  <a:lnTo>
                    <a:pt x="20" y="8"/>
                  </a:lnTo>
                  <a:lnTo>
                    <a:pt x="20" y="8"/>
                  </a:lnTo>
                  <a:lnTo>
                    <a:pt x="20" y="4"/>
                  </a:lnTo>
                  <a:lnTo>
                    <a:pt x="20" y="0"/>
                  </a:lnTo>
                  <a:lnTo>
                    <a:pt x="2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1" name="Freeform 158"/>
            <p:cNvSpPr/>
            <p:nvPr/>
          </p:nvSpPr>
          <p:spPr bwMode="auto">
            <a:xfrm>
              <a:off x="3602038" y="877888"/>
              <a:ext cx="34925" cy="34925"/>
            </a:xfrm>
            <a:custGeom>
              <a:avLst/>
              <a:gdLst/>
              <a:ahLst/>
              <a:cxnLst>
                <a:cxn ang="0">
                  <a:pos x="22" y="0"/>
                </a:cxn>
                <a:cxn ang="0">
                  <a:pos x="22" y="0"/>
                </a:cxn>
                <a:cxn ang="0">
                  <a:pos x="6" y="10"/>
                </a:cxn>
                <a:cxn ang="0">
                  <a:pos x="6" y="10"/>
                </a:cxn>
                <a:cxn ang="0">
                  <a:pos x="2" y="14"/>
                </a:cxn>
                <a:cxn ang="0">
                  <a:pos x="2" y="14"/>
                </a:cxn>
                <a:cxn ang="0">
                  <a:pos x="0" y="22"/>
                </a:cxn>
                <a:cxn ang="0">
                  <a:pos x="0" y="22"/>
                </a:cxn>
                <a:cxn ang="0">
                  <a:pos x="8" y="20"/>
                </a:cxn>
                <a:cxn ang="0">
                  <a:pos x="14" y="14"/>
                </a:cxn>
                <a:cxn ang="0">
                  <a:pos x="18" y="8"/>
                </a:cxn>
                <a:cxn ang="0">
                  <a:pos x="22" y="0"/>
                </a:cxn>
                <a:cxn ang="0">
                  <a:pos x="22" y="0"/>
                </a:cxn>
              </a:cxnLst>
              <a:rect l="0" t="0" r="r" b="b"/>
              <a:pathLst>
                <a:path w="22" h="22">
                  <a:moveTo>
                    <a:pt x="22" y="0"/>
                  </a:moveTo>
                  <a:lnTo>
                    <a:pt x="22" y="0"/>
                  </a:lnTo>
                  <a:lnTo>
                    <a:pt x="6" y="10"/>
                  </a:lnTo>
                  <a:lnTo>
                    <a:pt x="6" y="10"/>
                  </a:lnTo>
                  <a:lnTo>
                    <a:pt x="2" y="14"/>
                  </a:lnTo>
                  <a:lnTo>
                    <a:pt x="2" y="14"/>
                  </a:lnTo>
                  <a:lnTo>
                    <a:pt x="0" y="22"/>
                  </a:lnTo>
                  <a:lnTo>
                    <a:pt x="0" y="22"/>
                  </a:lnTo>
                  <a:lnTo>
                    <a:pt x="8" y="20"/>
                  </a:lnTo>
                  <a:lnTo>
                    <a:pt x="14" y="14"/>
                  </a:lnTo>
                  <a:lnTo>
                    <a:pt x="18" y="8"/>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2" name="Freeform 159"/>
            <p:cNvSpPr/>
            <p:nvPr/>
          </p:nvSpPr>
          <p:spPr bwMode="auto">
            <a:xfrm>
              <a:off x="3602038" y="817563"/>
              <a:ext cx="19050" cy="31750"/>
            </a:xfrm>
            <a:custGeom>
              <a:avLst/>
              <a:gdLst/>
              <a:ahLst/>
              <a:cxnLst>
                <a:cxn ang="0">
                  <a:pos x="12" y="0"/>
                </a:cxn>
                <a:cxn ang="0">
                  <a:pos x="12" y="0"/>
                </a:cxn>
                <a:cxn ang="0">
                  <a:pos x="4" y="6"/>
                </a:cxn>
                <a:cxn ang="0">
                  <a:pos x="4" y="6"/>
                </a:cxn>
                <a:cxn ang="0">
                  <a:pos x="0" y="10"/>
                </a:cxn>
                <a:cxn ang="0">
                  <a:pos x="0" y="10"/>
                </a:cxn>
                <a:cxn ang="0">
                  <a:pos x="0" y="10"/>
                </a:cxn>
                <a:cxn ang="0">
                  <a:pos x="0" y="10"/>
                </a:cxn>
                <a:cxn ang="0">
                  <a:pos x="6" y="20"/>
                </a:cxn>
                <a:cxn ang="0">
                  <a:pos x="6" y="20"/>
                </a:cxn>
                <a:cxn ang="0">
                  <a:pos x="12" y="0"/>
                </a:cxn>
                <a:cxn ang="0">
                  <a:pos x="12" y="0"/>
                </a:cxn>
              </a:cxnLst>
              <a:rect l="0" t="0" r="r" b="b"/>
              <a:pathLst>
                <a:path w="12" h="20">
                  <a:moveTo>
                    <a:pt x="12" y="0"/>
                  </a:moveTo>
                  <a:lnTo>
                    <a:pt x="12" y="0"/>
                  </a:lnTo>
                  <a:lnTo>
                    <a:pt x="4" y="6"/>
                  </a:lnTo>
                  <a:lnTo>
                    <a:pt x="4" y="6"/>
                  </a:lnTo>
                  <a:lnTo>
                    <a:pt x="0" y="10"/>
                  </a:lnTo>
                  <a:lnTo>
                    <a:pt x="0" y="10"/>
                  </a:lnTo>
                  <a:lnTo>
                    <a:pt x="0" y="10"/>
                  </a:lnTo>
                  <a:lnTo>
                    <a:pt x="0" y="10"/>
                  </a:lnTo>
                  <a:lnTo>
                    <a:pt x="6" y="20"/>
                  </a:lnTo>
                  <a:lnTo>
                    <a:pt x="6" y="20"/>
                  </a:lnTo>
                  <a:lnTo>
                    <a:pt x="12" y="0"/>
                  </a:lnTo>
                  <a:lnTo>
                    <a:pt x="1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3" name="Freeform 160"/>
            <p:cNvSpPr/>
            <p:nvPr/>
          </p:nvSpPr>
          <p:spPr bwMode="auto">
            <a:xfrm>
              <a:off x="3589338" y="836613"/>
              <a:ext cx="19050" cy="34925"/>
            </a:xfrm>
            <a:custGeom>
              <a:avLst/>
              <a:gdLst/>
              <a:ahLst/>
              <a:cxnLst>
                <a:cxn ang="0">
                  <a:pos x="0" y="6"/>
                </a:cxn>
                <a:cxn ang="0">
                  <a:pos x="0" y="6"/>
                </a:cxn>
                <a:cxn ang="0">
                  <a:pos x="4" y="10"/>
                </a:cxn>
                <a:cxn ang="0">
                  <a:pos x="4" y="10"/>
                </a:cxn>
                <a:cxn ang="0">
                  <a:pos x="8" y="18"/>
                </a:cxn>
                <a:cxn ang="0">
                  <a:pos x="8" y="18"/>
                </a:cxn>
                <a:cxn ang="0">
                  <a:pos x="10" y="22"/>
                </a:cxn>
                <a:cxn ang="0">
                  <a:pos x="10" y="22"/>
                </a:cxn>
                <a:cxn ang="0">
                  <a:pos x="12" y="16"/>
                </a:cxn>
                <a:cxn ang="0">
                  <a:pos x="12" y="16"/>
                </a:cxn>
                <a:cxn ang="0">
                  <a:pos x="12" y="14"/>
                </a:cxn>
                <a:cxn ang="0">
                  <a:pos x="12" y="10"/>
                </a:cxn>
                <a:cxn ang="0">
                  <a:pos x="12" y="10"/>
                </a:cxn>
                <a:cxn ang="0">
                  <a:pos x="6" y="0"/>
                </a:cxn>
                <a:cxn ang="0">
                  <a:pos x="6" y="0"/>
                </a:cxn>
                <a:cxn ang="0">
                  <a:pos x="2" y="2"/>
                </a:cxn>
                <a:cxn ang="0">
                  <a:pos x="0" y="6"/>
                </a:cxn>
                <a:cxn ang="0">
                  <a:pos x="0" y="6"/>
                </a:cxn>
              </a:cxnLst>
              <a:rect l="0" t="0" r="r" b="b"/>
              <a:pathLst>
                <a:path w="12" h="22">
                  <a:moveTo>
                    <a:pt x="0" y="6"/>
                  </a:moveTo>
                  <a:lnTo>
                    <a:pt x="0" y="6"/>
                  </a:lnTo>
                  <a:lnTo>
                    <a:pt x="4" y="10"/>
                  </a:lnTo>
                  <a:lnTo>
                    <a:pt x="4" y="10"/>
                  </a:lnTo>
                  <a:lnTo>
                    <a:pt x="8" y="18"/>
                  </a:lnTo>
                  <a:lnTo>
                    <a:pt x="8" y="18"/>
                  </a:lnTo>
                  <a:lnTo>
                    <a:pt x="10" y="22"/>
                  </a:lnTo>
                  <a:lnTo>
                    <a:pt x="10" y="22"/>
                  </a:lnTo>
                  <a:lnTo>
                    <a:pt x="12" y="16"/>
                  </a:lnTo>
                  <a:lnTo>
                    <a:pt x="12" y="16"/>
                  </a:lnTo>
                  <a:lnTo>
                    <a:pt x="12" y="14"/>
                  </a:lnTo>
                  <a:lnTo>
                    <a:pt x="12" y="10"/>
                  </a:lnTo>
                  <a:lnTo>
                    <a:pt x="12" y="10"/>
                  </a:lnTo>
                  <a:lnTo>
                    <a:pt x="6" y="0"/>
                  </a:lnTo>
                  <a:lnTo>
                    <a:pt x="6" y="0"/>
                  </a:lnTo>
                  <a:lnTo>
                    <a:pt x="2" y="2"/>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4" name="Freeform 161"/>
            <p:cNvSpPr/>
            <p:nvPr/>
          </p:nvSpPr>
          <p:spPr bwMode="auto">
            <a:xfrm>
              <a:off x="3582988" y="849313"/>
              <a:ext cx="19050" cy="41275"/>
            </a:xfrm>
            <a:custGeom>
              <a:avLst/>
              <a:gdLst/>
              <a:ahLst/>
              <a:cxnLst>
                <a:cxn ang="0">
                  <a:pos x="12" y="18"/>
                </a:cxn>
                <a:cxn ang="0">
                  <a:pos x="12" y="18"/>
                </a:cxn>
                <a:cxn ang="0">
                  <a:pos x="12" y="16"/>
                </a:cxn>
                <a:cxn ang="0">
                  <a:pos x="12" y="14"/>
                </a:cxn>
                <a:cxn ang="0">
                  <a:pos x="12" y="14"/>
                </a:cxn>
                <a:cxn ang="0">
                  <a:pos x="2" y="0"/>
                </a:cxn>
                <a:cxn ang="0">
                  <a:pos x="2" y="0"/>
                </a:cxn>
                <a:cxn ang="0">
                  <a:pos x="0" y="4"/>
                </a:cxn>
                <a:cxn ang="0">
                  <a:pos x="0" y="8"/>
                </a:cxn>
                <a:cxn ang="0">
                  <a:pos x="0" y="8"/>
                </a:cxn>
                <a:cxn ang="0">
                  <a:pos x="4" y="14"/>
                </a:cxn>
                <a:cxn ang="0">
                  <a:pos x="4" y="14"/>
                </a:cxn>
                <a:cxn ang="0">
                  <a:pos x="10" y="26"/>
                </a:cxn>
                <a:cxn ang="0">
                  <a:pos x="10" y="26"/>
                </a:cxn>
                <a:cxn ang="0">
                  <a:pos x="12" y="18"/>
                </a:cxn>
                <a:cxn ang="0">
                  <a:pos x="12" y="18"/>
                </a:cxn>
              </a:cxnLst>
              <a:rect l="0" t="0" r="r" b="b"/>
              <a:pathLst>
                <a:path w="12" h="26">
                  <a:moveTo>
                    <a:pt x="12" y="18"/>
                  </a:moveTo>
                  <a:lnTo>
                    <a:pt x="12" y="18"/>
                  </a:lnTo>
                  <a:lnTo>
                    <a:pt x="12" y="16"/>
                  </a:lnTo>
                  <a:lnTo>
                    <a:pt x="12" y="14"/>
                  </a:lnTo>
                  <a:lnTo>
                    <a:pt x="12" y="14"/>
                  </a:lnTo>
                  <a:lnTo>
                    <a:pt x="2" y="0"/>
                  </a:lnTo>
                  <a:lnTo>
                    <a:pt x="2" y="0"/>
                  </a:lnTo>
                  <a:lnTo>
                    <a:pt x="0" y="4"/>
                  </a:lnTo>
                  <a:lnTo>
                    <a:pt x="0" y="8"/>
                  </a:lnTo>
                  <a:lnTo>
                    <a:pt x="0" y="8"/>
                  </a:lnTo>
                  <a:lnTo>
                    <a:pt x="4" y="14"/>
                  </a:lnTo>
                  <a:lnTo>
                    <a:pt x="4" y="14"/>
                  </a:lnTo>
                  <a:lnTo>
                    <a:pt x="10" y="26"/>
                  </a:lnTo>
                  <a:lnTo>
                    <a:pt x="10" y="26"/>
                  </a:lnTo>
                  <a:lnTo>
                    <a:pt x="12" y="18"/>
                  </a:lnTo>
                  <a:lnTo>
                    <a:pt x="12"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5" name="Freeform 162"/>
            <p:cNvSpPr/>
            <p:nvPr/>
          </p:nvSpPr>
          <p:spPr bwMode="auto">
            <a:xfrm>
              <a:off x="3579813" y="865188"/>
              <a:ext cx="19050" cy="44450"/>
            </a:xfrm>
            <a:custGeom>
              <a:avLst/>
              <a:gdLst/>
              <a:ahLst/>
              <a:cxnLst>
                <a:cxn ang="0">
                  <a:pos x="10" y="28"/>
                </a:cxn>
                <a:cxn ang="0">
                  <a:pos x="10" y="28"/>
                </a:cxn>
                <a:cxn ang="0">
                  <a:pos x="12" y="20"/>
                </a:cxn>
                <a:cxn ang="0">
                  <a:pos x="12" y="20"/>
                </a:cxn>
                <a:cxn ang="0">
                  <a:pos x="8" y="16"/>
                </a:cxn>
                <a:cxn ang="0">
                  <a:pos x="8" y="16"/>
                </a:cxn>
                <a:cxn ang="0">
                  <a:pos x="0" y="0"/>
                </a:cxn>
                <a:cxn ang="0">
                  <a:pos x="0" y="0"/>
                </a:cxn>
                <a:cxn ang="0">
                  <a:pos x="0" y="8"/>
                </a:cxn>
                <a:cxn ang="0">
                  <a:pos x="0" y="16"/>
                </a:cxn>
                <a:cxn ang="0">
                  <a:pos x="4" y="22"/>
                </a:cxn>
                <a:cxn ang="0">
                  <a:pos x="10" y="28"/>
                </a:cxn>
                <a:cxn ang="0">
                  <a:pos x="10" y="28"/>
                </a:cxn>
              </a:cxnLst>
              <a:rect l="0" t="0" r="r" b="b"/>
              <a:pathLst>
                <a:path w="12" h="28">
                  <a:moveTo>
                    <a:pt x="10" y="28"/>
                  </a:moveTo>
                  <a:lnTo>
                    <a:pt x="10" y="28"/>
                  </a:lnTo>
                  <a:lnTo>
                    <a:pt x="12" y="20"/>
                  </a:lnTo>
                  <a:lnTo>
                    <a:pt x="12" y="20"/>
                  </a:lnTo>
                  <a:lnTo>
                    <a:pt x="8" y="16"/>
                  </a:lnTo>
                  <a:lnTo>
                    <a:pt x="8" y="16"/>
                  </a:lnTo>
                  <a:lnTo>
                    <a:pt x="0" y="0"/>
                  </a:lnTo>
                  <a:lnTo>
                    <a:pt x="0" y="0"/>
                  </a:lnTo>
                  <a:lnTo>
                    <a:pt x="0" y="8"/>
                  </a:lnTo>
                  <a:lnTo>
                    <a:pt x="0" y="16"/>
                  </a:lnTo>
                  <a:lnTo>
                    <a:pt x="4" y="22"/>
                  </a:lnTo>
                  <a:lnTo>
                    <a:pt x="10" y="28"/>
                  </a:lnTo>
                  <a:lnTo>
                    <a:pt x="10"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6" name="Freeform 163"/>
            <p:cNvSpPr/>
            <p:nvPr/>
          </p:nvSpPr>
          <p:spPr bwMode="auto">
            <a:xfrm>
              <a:off x="3376613" y="1071563"/>
              <a:ext cx="28575" cy="41275"/>
            </a:xfrm>
            <a:custGeom>
              <a:avLst/>
              <a:gdLst/>
              <a:ahLst/>
              <a:cxnLst>
                <a:cxn ang="0">
                  <a:pos x="18" y="12"/>
                </a:cxn>
                <a:cxn ang="0">
                  <a:pos x="18" y="12"/>
                </a:cxn>
                <a:cxn ang="0">
                  <a:pos x="18" y="10"/>
                </a:cxn>
                <a:cxn ang="0">
                  <a:pos x="18" y="10"/>
                </a:cxn>
                <a:cxn ang="0">
                  <a:pos x="12" y="6"/>
                </a:cxn>
                <a:cxn ang="0">
                  <a:pos x="12" y="6"/>
                </a:cxn>
                <a:cxn ang="0">
                  <a:pos x="6" y="4"/>
                </a:cxn>
                <a:cxn ang="0">
                  <a:pos x="0" y="0"/>
                </a:cxn>
                <a:cxn ang="0">
                  <a:pos x="0" y="0"/>
                </a:cxn>
                <a:cxn ang="0">
                  <a:pos x="12" y="26"/>
                </a:cxn>
                <a:cxn ang="0">
                  <a:pos x="12" y="26"/>
                </a:cxn>
                <a:cxn ang="0">
                  <a:pos x="18" y="12"/>
                </a:cxn>
                <a:cxn ang="0">
                  <a:pos x="18" y="12"/>
                </a:cxn>
              </a:cxnLst>
              <a:rect l="0" t="0" r="r" b="b"/>
              <a:pathLst>
                <a:path w="18" h="26">
                  <a:moveTo>
                    <a:pt x="18" y="12"/>
                  </a:moveTo>
                  <a:lnTo>
                    <a:pt x="18" y="12"/>
                  </a:lnTo>
                  <a:lnTo>
                    <a:pt x="18" y="10"/>
                  </a:lnTo>
                  <a:lnTo>
                    <a:pt x="18" y="10"/>
                  </a:lnTo>
                  <a:lnTo>
                    <a:pt x="12" y="6"/>
                  </a:lnTo>
                  <a:lnTo>
                    <a:pt x="12" y="6"/>
                  </a:lnTo>
                  <a:lnTo>
                    <a:pt x="6" y="4"/>
                  </a:lnTo>
                  <a:lnTo>
                    <a:pt x="0" y="0"/>
                  </a:lnTo>
                  <a:lnTo>
                    <a:pt x="0" y="0"/>
                  </a:lnTo>
                  <a:lnTo>
                    <a:pt x="12" y="26"/>
                  </a:lnTo>
                  <a:lnTo>
                    <a:pt x="12" y="26"/>
                  </a:lnTo>
                  <a:lnTo>
                    <a:pt x="18" y="12"/>
                  </a:lnTo>
                  <a:lnTo>
                    <a:pt x="18"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7" name="Freeform 164"/>
            <p:cNvSpPr/>
            <p:nvPr/>
          </p:nvSpPr>
          <p:spPr bwMode="auto">
            <a:xfrm>
              <a:off x="3402013" y="1090613"/>
              <a:ext cx="22225" cy="53975"/>
            </a:xfrm>
            <a:custGeom>
              <a:avLst/>
              <a:gdLst/>
              <a:ahLst/>
              <a:cxnLst>
                <a:cxn ang="0">
                  <a:pos x="6" y="34"/>
                </a:cxn>
                <a:cxn ang="0">
                  <a:pos x="6" y="34"/>
                </a:cxn>
                <a:cxn ang="0">
                  <a:pos x="8" y="28"/>
                </a:cxn>
                <a:cxn ang="0">
                  <a:pos x="8" y="28"/>
                </a:cxn>
                <a:cxn ang="0">
                  <a:pos x="12" y="16"/>
                </a:cxn>
                <a:cxn ang="0">
                  <a:pos x="12" y="16"/>
                </a:cxn>
                <a:cxn ang="0">
                  <a:pos x="14" y="8"/>
                </a:cxn>
                <a:cxn ang="0">
                  <a:pos x="14" y="8"/>
                </a:cxn>
                <a:cxn ang="0">
                  <a:pos x="14" y="6"/>
                </a:cxn>
                <a:cxn ang="0">
                  <a:pos x="10" y="4"/>
                </a:cxn>
                <a:cxn ang="0">
                  <a:pos x="6" y="0"/>
                </a:cxn>
                <a:cxn ang="0">
                  <a:pos x="6" y="0"/>
                </a:cxn>
                <a:cxn ang="0">
                  <a:pos x="0" y="18"/>
                </a:cxn>
                <a:cxn ang="0">
                  <a:pos x="0" y="18"/>
                </a:cxn>
                <a:cxn ang="0">
                  <a:pos x="0" y="22"/>
                </a:cxn>
                <a:cxn ang="0">
                  <a:pos x="2" y="26"/>
                </a:cxn>
                <a:cxn ang="0">
                  <a:pos x="2" y="26"/>
                </a:cxn>
                <a:cxn ang="0">
                  <a:pos x="6" y="34"/>
                </a:cxn>
                <a:cxn ang="0">
                  <a:pos x="6" y="34"/>
                </a:cxn>
              </a:cxnLst>
              <a:rect l="0" t="0" r="r" b="b"/>
              <a:pathLst>
                <a:path w="14" h="34">
                  <a:moveTo>
                    <a:pt x="6" y="34"/>
                  </a:moveTo>
                  <a:lnTo>
                    <a:pt x="6" y="34"/>
                  </a:lnTo>
                  <a:lnTo>
                    <a:pt x="8" y="28"/>
                  </a:lnTo>
                  <a:lnTo>
                    <a:pt x="8" y="28"/>
                  </a:lnTo>
                  <a:lnTo>
                    <a:pt x="12" y="16"/>
                  </a:lnTo>
                  <a:lnTo>
                    <a:pt x="12" y="16"/>
                  </a:lnTo>
                  <a:lnTo>
                    <a:pt x="14" y="8"/>
                  </a:lnTo>
                  <a:lnTo>
                    <a:pt x="14" y="8"/>
                  </a:lnTo>
                  <a:lnTo>
                    <a:pt x="14" y="6"/>
                  </a:lnTo>
                  <a:lnTo>
                    <a:pt x="10" y="4"/>
                  </a:lnTo>
                  <a:lnTo>
                    <a:pt x="6" y="0"/>
                  </a:lnTo>
                  <a:lnTo>
                    <a:pt x="6" y="0"/>
                  </a:lnTo>
                  <a:lnTo>
                    <a:pt x="0" y="18"/>
                  </a:lnTo>
                  <a:lnTo>
                    <a:pt x="0" y="18"/>
                  </a:lnTo>
                  <a:lnTo>
                    <a:pt x="0" y="22"/>
                  </a:lnTo>
                  <a:lnTo>
                    <a:pt x="2" y="26"/>
                  </a:lnTo>
                  <a:lnTo>
                    <a:pt x="2" y="26"/>
                  </a:lnTo>
                  <a:lnTo>
                    <a:pt x="6" y="34"/>
                  </a:lnTo>
                  <a:lnTo>
                    <a:pt x="6"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8" name="Freeform 165"/>
            <p:cNvSpPr/>
            <p:nvPr/>
          </p:nvSpPr>
          <p:spPr bwMode="auto">
            <a:xfrm>
              <a:off x="3414713" y="1106488"/>
              <a:ext cx="25400" cy="63500"/>
            </a:xfrm>
            <a:custGeom>
              <a:avLst/>
              <a:gdLst/>
              <a:ahLst/>
              <a:cxnLst>
                <a:cxn ang="0">
                  <a:pos x="16" y="12"/>
                </a:cxn>
                <a:cxn ang="0">
                  <a:pos x="16" y="12"/>
                </a:cxn>
                <a:cxn ang="0">
                  <a:pos x="16" y="8"/>
                </a:cxn>
                <a:cxn ang="0">
                  <a:pos x="14" y="6"/>
                </a:cxn>
                <a:cxn ang="0">
                  <a:pos x="10" y="0"/>
                </a:cxn>
                <a:cxn ang="0">
                  <a:pos x="10" y="0"/>
                </a:cxn>
                <a:cxn ang="0">
                  <a:pos x="2" y="24"/>
                </a:cxn>
                <a:cxn ang="0">
                  <a:pos x="2" y="24"/>
                </a:cxn>
                <a:cxn ang="0">
                  <a:pos x="0" y="26"/>
                </a:cxn>
                <a:cxn ang="0">
                  <a:pos x="0" y="30"/>
                </a:cxn>
                <a:cxn ang="0">
                  <a:pos x="0" y="30"/>
                </a:cxn>
                <a:cxn ang="0">
                  <a:pos x="6" y="40"/>
                </a:cxn>
                <a:cxn ang="0">
                  <a:pos x="6" y="40"/>
                </a:cxn>
                <a:cxn ang="0">
                  <a:pos x="12" y="22"/>
                </a:cxn>
                <a:cxn ang="0">
                  <a:pos x="12" y="22"/>
                </a:cxn>
                <a:cxn ang="0">
                  <a:pos x="16" y="12"/>
                </a:cxn>
                <a:cxn ang="0">
                  <a:pos x="16" y="12"/>
                </a:cxn>
              </a:cxnLst>
              <a:rect l="0" t="0" r="r" b="b"/>
              <a:pathLst>
                <a:path w="16" h="40">
                  <a:moveTo>
                    <a:pt x="16" y="12"/>
                  </a:moveTo>
                  <a:lnTo>
                    <a:pt x="16" y="12"/>
                  </a:lnTo>
                  <a:lnTo>
                    <a:pt x="16" y="8"/>
                  </a:lnTo>
                  <a:lnTo>
                    <a:pt x="14" y="6"/>
                  </a:lnTo>
                  <a:lnTo>
                    <a:pt x="10" y="0"/>
                  </a:lnTo>
                  <a:lnTo>
                    <a:pt x="10" y="0"/>
                  </a:lnTo>
                  <a:lnTo>
                    <a:pt x="2" y="24"/>
                  </a:lnTo>
                  <a:lnTo>
                    <a:pt x="2" y="24"/>
                  </a:lnTo>
                  <a:lnTo>
                    <a:pt x="0" y="26"/>
                  </a:lnTo>
                  <a:lnTo>
                    <a:pt x="0" y="30"/>
                  </a:lnTo>
                  <a:lnTo>
                    <a:pt x="0" y="30"/>
                  </a:lnTo>
                  <a:lnTo>
                    <a:pt x="6" y="40"/>
                  </a:lnTo>
                  <a:lnTo>
                    <a:pt x="6" y="40"/>
                  </a:lnTo>
                  <a:lnTo>
                    <a:pt x="12" y="22"/>
                  </a:lnTo>
                  <a:lnTo>
                    <a:pt x="12" y="22"/>
                  </a:lnTo>
                  <a:lnTo>
                    <a:pt x="16" y="12"/>
                  </a:lnTo>
                  <a:lnTo>
                    <a:pt x="16"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9" name="Freeform 166"/>
            <p:cNvSpPr/>
            <p:nvPr/>
          </p:nvSpPr>
          <p:spPr bwMode="auto">
            <a:xfrm>
              <a:off x="3427413" y="1128713"/>
              <a:ext cx="22225" cy="66675"/>
            </a:xfrm>
            <a:custGeom>
              <a:avLst/>
              <a:gdLst/>
              <a:ahLst/>
              <a:cxnLst>
                <a:cxn ang="0">
                  <a:pos x="4" y="42"/>
                </a:cxn>
                <a:cxn ang="0">
                  <a:pos x="4" y="42"/>
                </a:cxn>
                <a:cxn ang="0">
                  <a:pos x="12" y="32"/>
                </a:cxn>
                <a:cxn ang="0">
                  <a:pos x="14" y="22"/>
                </a:cxn>
                <a:cxn ang="0">
                  <a:pos x="14" y="10"/>
                </a:cxn>
                <a:cxn ang="0">
                  <a:pos x="10" y="0"/>
                </a:cxn>
                <a:cxn ang="0">
                  <a:pos x="10" y="0"/>
                </a:cxn>
                <a:cxn ang="0">
                  <a:pos x="2" y="24"/>
                </a:cxn>
                <a:cxn ang="0">
                  <a:pos x="2" y="24"/>
                </a:cxn>
                <a:cxn ang="0">
                  <a:pos x="0" y="28"/>
                </a:cxn>
                <a:cxn ang="0">
                  <a:pos x="0" y="32"/>
                </a:cxn>
                <a:cxn ang="0">
                  <a:pos x="0" y="32"/>
                </a:cxn>
                <a:cxn ang="0">
                  <a:pos x="4" y="42"/>
                </a:cxn>
                <a:cxn ang="0">
                  <a:pos x="4" y="42"/>
                </a:cxn>
              </a:cxnLst>
              <a:rect l="0" t="0" r="r" b="b"/>
              <a:pathLst>
                <a:path w="14" h="42">
                  <a:moveTo>
                    <a:pt x="4" y="42"/>
                  </a:moveTo>
                  <a:lnTo>
                    <a:pt x="4" y="42"/>
                  </a:lnTo>
                  <a:lnTo>
                    <a:pt x="12" y="32"/>
                  </a:lnTo>
                  <a:lnTo>
                    <a:pt x="14" y="22"/>
                  </a:lnTo>
                  <a:lnTo>
                    <a:pt x="14" y="10"/>
                  </a:lnTo>
                  <a:lnTo>
                    <a:pt x="10" y="0"/>
                  </a:lnTo>
                  <a:lnTo>
                    <a:pt x="10" y="0"/>
                  </a:lnTo>
                  <a:lnTo>
                    <a:pt x="2" y="24"/>
                  </a:lnTo>
                  <a:lnTo>
                    <a:pt x="2" y="24"/>
                  </a:lnTo>
                  <a:lnTo>
                    <a:pt x="0" y="28"/>
                  </a:lnTo>
                  <a:lnTo>
                    <a:pt x="0" y="32"/>
                  </a:lnTo>
                  <a:lnTo>
                    <a:pt x="0" y="32"/>
                  </a:lnTo>
                  <a:lnTo>
                    <a:pt x="4" y="42"/>
                  </a:lnTo>
                  <a:lnTo>
                    <a:pt x="4" y="4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0" name="Freeform 167"/>
            <p:cNvSpPr/>
            <p:nvPr/>
          </p:nvSpPr>
          <p:spPr bwMode="auto">
            <a:xfrm>
              <a:off x="3363913" y="1074738"/>
              <a:ext cx="25400" cy="41275"/>
            </a:xfrm>
            <a:custGeom>
              <a:avLst/>
              <a:gdLst/>
              <a:ahLst/>
              <a:cxnLst>
                <a:cxn ang="0">
                  <a:pos x="2" y="12"/>
                </a:cxn>
                <a:cxn ang="0">
                  <a:pos x="2" y="12"/>
                </a:cxn>
                <a:cxn ang="0">
                  <a:pos x="0" y="20"/>
                </a:cxn>
                <a:cxn ang="0">
                  <a:pos x="0" y="20"/>
                </a:cxn>
                <a:cxn ang="0">
                  <a:pos x="2" y="20"/>
                </a:cxn>
                <a:cxn ang="0">
                  <a:pos x="2" y="20"/>
                </a:cxn>
                <a:cxn ang="0">
                  <a:pos x="16" y="26"/>
                </a:cxn>
                <a:cxn ang="0">
                  <a:pos x="16" y="26"/>
                </a:cxn>
                <a:cxn ang="0">
                  <a:pos x="6" y="0"/>
                </a:cxn>
                <a:cxn ang="0">
                  <a:pos x="6" y="0"/>
                </a:cxn>
                <a:cxn ang="0">
                  <a:pos x="4" y="6"/>
                </a:cxn>
                <a:cxn ang="0">
                  <a:pos x="2" y="12"/>
                </a:cxn>
                <a:cxn ang="0">
                  <a:pos x="2" y="12"/>
                </a:cxn>
              </a:cxnLst>
              <a:rect l="0" t="0" r="r" b="b"/>
              <a:pathLst>
                <a:path w="16" h="26">
                  <a:moveTo>
                    <a:pt x="2" y="12"/>
                  </a:moveTo>
                  <a:lnTo>
                    <a:pt x="2" y="12"/>
                  </a:lnTo>
                  <a:lnTo>
                    <a:pt x="0" y="20"/>
                  </a:lnTo>
                  <a:lnTo>
                    <a:pt x="0" y="20"/>
                  </a:lnTo>
                  <a:lnTo>
                    <a:pt x="2" y="20"/>
                  </a:lnTo>
                  <a:lnTo>
                    <a:pt x="2" y="20"/>
                  </a:lnTo>
                  <a:lnTo>
                    <a:pt x="16" y="26"/>
                  </a:lnTo>
                  <a:lnTo>
                    <a:pt x="16" y="26"/>
                  </a:lnTo>
                  <a:lnTo>
                    <a:pt x="6" y="0"/>
                  </a:lnTo>
                  <a:lnTo>
                    <a:pt x="6" y="0"/>
                  </a:lnTo>
                  <a:lnTo>
                    <a:pt x="4" y="6"/>
                  </a:lnTo>
                  <a:lnTo>
                    <a:pt x="2" y="12"/>
                  </a:lnTo>
                  <a:lnTo>
                    <a:pt x="2"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1" name="Freeform 168"/>
            <p:cNvSpPr/>
            <p:nvPr/>
          </p:nvSpPr>
          <p:spPr bwMode="auto">
            <a:xfrm>
              <a:off x="3363913" y="1112838"/>
              <a:ext cx="38100" cy="34925"/>
            </a:xfrm>
            <a:custGeom>
              <a:avLst/>
              <a:gdLst/>
              <a:ahLst/>
              <a:cxnLst>
                <a:cxn ang="0">
                  <a:pos x="8" y="14"/>
                </a:cxn>
                <a:cxn ang="0">
                  <a:pos x="8" y="14"/>
                </a:cxn>
                <a:cxn ang="0">
                  <a:pos x="18" y="18"/>
                </a:cxn>
                <a:cxn ang="0">
                  <a:pos x="18" y="18"/>
                </a:cxn>
                <a:cxn ang="0">
                  <a:pos x="24" y="22"/>
                </a:cxn>
                <a:cxn ang="0">
                  <a:pos x="24" y="22"/>
                </a:cxn>
                <a:cxn ang="0">
                  <a:pos x="22" y="14"/>
                </a:cxn>
                <a:cxn ang="0">
                  <a:pos x="22" y="14"/>
                </a:cxn>
                <a:cxn ang="0">
                  <a:pos x="20" y="10"/>
                </a:cxn>
                <a:cxn ang="0">
                  <a:pos x="18" y="6"/>
                </a:cxn>
                <a:cxn ang="0">
                  <a:pos x="18" y="6"/>
                </a:cxn>
                <a:cxn ang="0">
                  <a:pos x="0" y="0"/>
                </a:cxn>
                <a:cxn ang="0">
                  <a:pos x="0" y="0"/>
                </a:cxn>
                <a:cxn ang="0">
                  <a:pos x="0" y="6"/>
                </a:cxn>
                <a:cxn ang="0">
                  <a:pos x="0" y="10"/>
                </a:cxn>
                <a:cxn ang="0">
                  <a:pos x="0" y="10"/>
                </a:cxn>
                <a:cxn ang="0">
                  <a:pos x="0" y="10"/>
                </a:cxn>
                <a:cxn ang="0">
                  <a:pos x="8" y="14"/>
                </a:cxn>
                <a:cxn ang="0">
                  <a:pos x="8" y="14"/>
                </a:cxn>
              </a:cxnLst>
              <a:rect l="0" t="0" r="r" b="b"/>
              <a:pathLst>
                <a:path w="24" h="22">
                  <a:moveTo>
                    <a:pt x="8" y="14"/>
                  </a:moveTo>
                  <a:lnTo>
                    <a:pt x="8" y="14"/>
                  </a:lnTo>
                  <a:lnTo>
                    <a:pt x="18" y="18"/>
                  </a:lnTo>
                  <a:lnTo>
                    <a:pt x="18" y="18"/>
                  </a:lnTo>
                  <a:lnTo>
                    <a:pt x="24" y="22"/>
                  </a:lnTo>
                  <a:lnTo>
                    <a:pt x="24" y="22"/>
                  </a:lnTo>
                  <a:lnTo>
                    <a:pt x="22" y="14"/>
                  </a:lnTo>
                  <a:lnTo>
                    <a:pt x="22" y="14"/>
                  </a:lnTo>
                  <a:lnTo>
                    <a:pt x="20" y="10"/>
                  </a:lnTo>
                  <a:lnTo>
                    <a:pt x="18" y="6"/>
                  </a:lnTo>
                  <a:lnTo>
                    <a:pt x="18" y="6"/>
                  </a:lnTo>
                  <a:lnTo>
                    <a:pt x="0" y="0"/>
                  </a:lnTo>
                  <a:lnTo>
                    <a:pt x="0" y="0"/>
                  </a:lnTo>
                  <a:lnTo>
                    <a:pt x="0" y="6"/>
                  </a:lnTo>
                  <a:lnTo>
                    <a:pt x="0" y="10"/>
                  </a:lnTo>
                  <a:lnTo>
                    <a:pt x="0" y="10"/>
                  </a:lnTo>
                  <a:lnTo>
                    <a:pt x="0" y="10"/>
                  </a:lnTo>
                  <a:lnTo>
                    <a:pt x="8" y="14"/>
                  </a:lnTo>
                  <a:lnTo>
                    <a:pt x="8"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2" name="Freeform 169"/>
            <p:cNvSpPr/>
            <p:nvPr/>
          </p:nvSpPr>
          <p:spPr bwMode="auto">
            <a:xfrm>
              <a:off x="3363913" y="1138238"/>
              <a:ext cx="50800" cy="38100"/>
            </a:xfrm>
            <a:custGeom>
              <a:avLst/>
              <a:gdLst/>
              <a:ahLst/>
              <a:cxnLst>
                <a:cxn ang="0">
                  <a:pos x="4" y="12"/>
                </a:cxn>
                <a:cxn ang="0">
                  <a:pos x="4" y="12"/>
                </a:cxn>
                <a:cxn ang="0">
                  <a:pos x="12" y="16"/>
                </a:cxn>
                <a:cxn ang="0">
                  <a:pos x="12" y="16"/>
                </a:cxn>
                <a:cxn ang="0">
                  <a:pos x="32" y="24"/>
                </a:cxn>
                <a:cxn ang="0">
                  <a:pos x="32" y="24"/>
                </a:cxn>
                <a:cxn ang="0">
                  <a:pos x="28" y="12"/>
                </a:cxn>
                <a:cxn ang="0">
                  <a:pos x="28" y="12"/>
                </a:cxn>
                <a:cxn ang="0">
                  <a:pos x="26" y="10"/>
                </a:cxn>
                <a:cxn ang="0">
                  <a:pos x="22" y="8"/>
                </a:cxn>
                <a:cxn ang="0">
                  <a:pos x="22" y="8"/>
                </a:cxn>
                <a:cxn ang="0">
                  <a:pos x="0" y="0"/>
                </a:cxn>
                <a:cxn ang="0">
                  <a:pos x="0" y="0"/>
                </a:cxn>
                <a:cxn ang="0">
                  <a:pos x="0" y="6"/>
                </a:cxn>
                <a:cxn ang="0">
                  <a:pos x="2" y="10"/>
                </a:cxn>
                <a:cxn ang="0">
                  <a:pos x="4" y="12"/>
                </a:cxn>
                <a:cxn ang="0">
                  <a:pos x="4" y="12"/>
                </a:cxn>
              </a:cxnLst>
              <a:rect l="0" t="0" r="r" b="b"/>
              <a:pathLst>
                <a:path w="32" h="24">
                  <a:moveTo>
                    <a:pt x="4" y="12"/>
                  </a:moveTo>
                  <a:lnTo>
                    <a:pt x="4" y="12"/>
                  </a:lnTo>
                  <a:lnTo>
                    <a:pt x="12" y="16"/>
                  </a:lnTo>
                  <a:lnTo>
                    <a:pt x="12" y="16"/>
                  </a:lnTo>
                  <a:lnTo>
                    <a:pt x="32" y="24"/>
                  </a:lnTo>
                  <a:lnTo>
                    <a:pt x="32" y="24"/>
                  </a:lnTo>
                  <a:lnTo>
                    <a:pt x="28" y="12"/>
                  </a:lnTo>
                  <a:lnTo>
                    <a:pt x="28" y="12"/>
                  </a:lnTo>
                  <a:lnTo>
                    <a:pt x="26" y="10"/>
                  </a:lnTo>
                  <a:lnTo>
                    <a:pt x="22" y="8"/>
                  </a:lnTo>
                  <a:lnTo>
                    <a:pt x="22" y="8"/>
                  </a:lnTo>
                  <a:lnTo>
                    <a:pt x="0" y="0"/>
                  </a:lnTo>
                  <a:lnTo>
                    <a:pt x="0" y="0"/>
                  </a:lnTo>
                  <a:lnTo>
                    <a:pt x="0" y="6"/>
                  </a:lnTo>
                  <a:lnTo>
                    <a:pt x="2" y="10"/>
                  </a:lnTo>
                  <a:lnTo>
                    <a:pt x="4" y="12"/>
                  </a:lnTo>
                  <a:lnTo>
                    <a:pt x="4"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3" name="Freeform 170"/>
            <p:cNvSpPr/>
            <p:nvPr/>
          </p:nvSpPr>
          <p:spPr bwMode="auto">
            <a:xfrm>
              <a:off x="3370263" y="1163638"/>
              <a:ext cx="53975" cy="34925"/>
            </a:xfrm>
            <a:custGeom>
              <a:avLst/>
              <a:gdLst/>
              <a:ahLst/>
              <a:cxnLst>
                <a:cxn ang="0">
                  <a:pos x="34" y="22"/>
                </a:cxn>
                <a:cxn ang="0">
                  <a:pos x="34" y="22"/>
                </a:cxn>
                <a:cxn ang="0">
                  <a:pos x="30" y="12"/>
                </a:cxn>
                <a:cxn ang="0">
                  <a:pos x="30" y="12"/>
                </a:cxn>
                <a:cxn ang="0">
                  <a:pos x="26" y="10"/>
                </a:cxn>
                <a:cxn ang="0">
                  <a:pos x="22" y="8"/>
                </a:cxn>
                <a:cxn ang="0">
                  <a:pos x="22" y="8"/>
                </a:cxn>
                <a:cxn ang="0">
                  <a:pos x="0" y="0"/>
                </a:cxn>
                <a:cxn ang="0">
                  <a:pos x="0" y="0"/>
                </a:cxn>
                <a:cxn ang="0">
                  <a:pos x="6" y="8"/>
                </a:cxn>
                <a:cxn ang="0">
                  <a:pos x="14" y="16"/>
                </a:cxn>
                <a:cxn ang="0">
                  <a:pos x="24" y="22"/>
                </a:cxn>
                <a:cxn ang="0">
                  <a:pos x="34" y="22"/>
                </a:cxn>
                <a:cxn ang="0">
                  <a:pos x="34" y="22"/>
                </a:cxn>
              </a:cxnLst>
              <a:rect l="0" t="0" r="r" b="b"/>
              <a:pathLst>
                <a:path w="34" h="22">
                  <a:moveTo>
                    <a:pt x="34" y="22"/>
                  </a:moveTo>
                  <a:lnTo>
                    <a:pt x="34" y="22"/>
                  </a:lnTo>
                  <a:lnTo>
                    <a:pt x="30" y="12"/>
                  </a:lnTo>
                  <a:lnTo>
                    <a:pt x="30" y="12"/>
                  </a:lnTo>
                  <a:lnTo>
                    <a:pt x="26" y="10"/>
                  </a:lnTo>
                  <a:lnTo>
                    <a:pt x="22" y="8"/>
                  </a:lnTo>
                  <a:lnTo>
                    <a:pt x="22" y="8"/>
                  </a:lnTo>
                  <a:lnTo>
                    <a:pt x="0" y="0"/>
                  </a:lnTo>
                  <a:lnTo>
                    <a:pt x="0" y="0"/>
                  </a:lnTo>
                  <a:lnTo>
                    <a:pt x="6" y="8"/>
                  </a:lnTo>
                  <a:lnTo>
                    <a:pt x="14" y="16"/>
                  </a:lnTo>
                  <a:lnTo>
                    <a:pt x="24" y="22"/>
                  </a:lnTo>
                  <a:lnTo>
                    <a:pt x="34" y="22"/>
                  </a:lnTo>
                  <a:lnTo>
                    <a:pt x="34" y="2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4" name="Freeform 171"/>
            <p:cNvSpPr/>
            <p:nvPr/>
          </p:nvSpPr>
          <p:spPr bwMode="auto">
            <a:xfrm>
              <a:off x="3214688" y="1169988"/>
              <a:ext cx="41275" cy="19050"/>
            </a:xfrm>
            <a:custGeom>
              <a:avLst/>
              <a:gdLst/>
              <a:ahLst/>
              <a:cxnLst>
                <a:cxn ang="0">
                  <a:pos x="16" y="0"/>
                </a:cxn>
                <a:cxn ang="0">
                  <a:pos x="16" y="0"/>
                </a:cxn>
                <a:cxn ang="0">
                  <a:pos x="16" y="0"/>
                </a:cxn>
                <a:cxn ang="0">
                  <a:pos x="16" y="0"/>
                </a:cxn>
                <a:cxn ang="0">
                  <a:pos x="10" y="4"/>
                </a:cxn>
                <a:cxn ang="0">
                  <a:pos x="10" y="4"/>
                </a:cxn>
                <a:cxn ang="0">
                  <a:pos x="6" y="8"/>
                </a:cxn>
                <a:cxn ang="0">
                  <a:pos x="0" y="12"/>
                </a:cxn>
                <a:cxn ang="0">
                  <a:pos x="0" y="12"/>
                </a:cxn>
                <a:cxn ang="0">
                  <a:pos x="26" y="12"/>
                </a:cxn>
                <a:cxn ang="0">
                  <a:pos x="26" y="12"/>
                </a:cxn>
                <a:cxn ang="0">
                  <a:pos x="16" y="0"/>
                </a:cxn>
                <a:cxn ang="0">
                  <a:pos x="16" y="0"/>
                </a:cxn>
              </a:cxnLst>
              <a:rect l="0" t="0" r="r" b="b"/>
              <a:pathLst>
                <a:path w="26" h="12">
                  <a:moveTo>
                    <a:pt x="16" y="0"/>
                  </a:moveTo>
                  <a:lnTo>
                    <a:pt x="16" y="0"/>
                  </a:lnTo>
                  <a:lnTo>
                    <a:pt x="16" y="0"/>
                  </a:lnTo>
                  <a:lnTo>
                    <a:pt x="16" y="0"/>
                  </a:lnTo>
                  <a:lnTo>
                    <a:pt x="10" y="4"/>
                  </a:lnTo>
                  <a:lnTo>
                    <a:pt x="10" y="4"/>
                  </a:lnTo>
                  <a:lnTo>
                    <a:pt x="6" y="8"/>
                  </a:lnTo>
                  <a:lnTo>
                    <a:pt x="0" y="12"/>
                  </a:lnTo>
                  <a:lnTo>
                    <a:pt x="0" y="12"/>
                  </a:lnTo>
                  <a:lnTo>
                    <a:pt x="26" y="12"/>
                  </a:lnTo>
                  <a:lnTo>
                    <a:pt x="26" y="12"/>
                  </a:lnTo>
                  <a:lnTo>
                    <a:pt x="16" y="0"/>
                  </a:lnTo>
                  <a:lnTo>
                    <a:pt x="1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5" name="Freeform 172"/>
            <p:cNvSpPr/>
            <p:nvPr/>
          </p:nvSpPr>
          <p:spPr bwMode="auto">
            <a:xfrm>
              <a:off x="3243263" y="1157288"/>
              <a:ext cx="41275" cy="31750"/>
            </a:xfrm>
            <a:custGeom>
              <a:avLst/>
              <a:gdLst/>
              <a:ahLst/>
              <a:cxnLst>
                <a:cxn ang="0">
                  <a:pos x="18" y="20"/>
                </a:cxn>
                <a:cxn ang="0">
                  <a:pos x="18" y="20"/>
                </a:cxn>
                <a:cxn ang="0">
                  <a:pos x="26" y="20"/>
                </a:cxn>
                <a:cxn ang="0">
                  <a:pos x="26" y="20"/>
                </a:cxn>
                <a:cxn ang="0">
                  <a:pos x="24" y="16"/>
                </a:cxn>
                <a:cxn ang="0">
                  <a:pos x="24" y="16"/>
                </a:cxn>
                <a:cxn ang="0">
                  <a:pos x="16" y="6"/>
                </a:cxn>
                <a:cxn ang="0">
                  <a:pos x="16" y="6"/>
                </a:cxn>
                <a:cxn ang="0">
                  <a:pos x="10" y="0"/>
                </a:cxn>
                <a:cxn ang="0">
                  <a:pos x="10" y="0"/>
                </a:cxn>
                <a:cxn ang="0">
                  <a:pos x="6" y="2"/>
                </a:cxn>
                <a:cxn ang="0">
                  <a:pos x="0" y="6"/>
                </a:cxn>
                <a:cxn ang="0">
                  <a:pos x="0" y="6"/>
                </a:cxn>
                <a:cxn ang="0">
                  <a:pos x="12" y="20"/>
                </a:cxn>
                <a:cxn ang="0">
                  <a:pos x="12" y="20"/>
                </a:cxn>
                <a:cxn ang="0">
                  <a:pos x="16" y="20"/>
                </a:cxn>
                <a:cxn ang="0">
                  <a:pos x="18" y="20"/>
                </a:cxn>
                <a:cxn ang="0">
                  <a:pos x="18" y="20"/>
                </a:cxn>
              </a:cxnLst>
              <a:rect l="0" t="0" r="r" b="b"/>
              <a:pathLst>
                <a:path w="26" h="20">
                  <a:moveTo>
                    <a:pt x="18" y="20"/>
                  </a:moveTo>
                  <a:lnTo>
                    <a:pt x="18" y="20"/>
                  </a:lnTo>
                  <a:lnTo>
                    <a:pt x="26" y="20"/>
                  </a:lnTo>
                  <a:lnTo>
                    <a:pt x="26" y="20"/>
                  </a:lnTo>
                  <a:lnTo>
                    <a:pt x="24" y="16"/>
                  </a:lnTo>
                  <a:lnTo>
                    <a:pt x="24" y="16"/>
                  </a:lnTo>
                  <a:lnTo>
                    <a:pt x="16" y="6"/>
                  </a:lnTo>
                  <a:lnTo>
                    <a:pt x="16" y="6"/>
                  </a:lnTo>
                  <a:lnTo>
                    <a:pt x="10" y="0"/>
                  </a:lnTo>
                  <a:lnTo>
                    <a:pt x="10" y="0"/>
                  </a:lnTo>
                  <a:lnTo>
                    <a:pt x="6" y="2"/>
                  </a:lnTo>
                  <a:lnTo>
                    <a:pt x="0" y="6"/>
                  </a:lnTo>
                  <a:lnTo>
                    <a:pt x="0" y="6"/>
                  </a:lnTo>
                  <a:lnTo>
                    <a:pt x="12" y="20"/>
                  </a:lnTo>
                  <a:lnTo>
                    <a:pt x="12" y="20"/>
                  </a:lnTo>
                  <a:lnTo>
                    <a:pt x="16" y="2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6" name="Freeform 173"/>
            <p:cNvSpPr/>
            <p:nvPr/>
          </p:nvSpPr>
          <p:spPr bwMode="auto">
            <a:xfrm>
              <a:off x="3265488" y="1150938"/>
              <a:ext cx="47625" cy="38100"/>
            </a:xfrm>
            <a:custGeom>
              <a:avLst/>
              <a:gdLst/>
              <a:ahLst/>
              <a:cxnLst>
                <a:cxn ang="0">
                  <a:pos x="20" y="24"/>
                </a:cxn>
                <a:cxn ang="0">
                  <a:pos x="20" y="24"/>
                </a:cxn>
                <a:cxn ang="0">
                  <a:pos x="30" y="24"/>
                </a:cxn>
                <a:cxn ang="0">
                  <a:pos x="30" y="24"/>
                </a:cxn>
                <a:cxn ang="0">
                  <a:pos x="18" y="10"/>
                </a:cxn>
                <a:cxn ang="0">
                  <a:pos x="18" y="10"/>
                </a:cxn>
                <a:cxn ang="0">
                  <a:pos x="12" y="2"/>
                </a:cxn>
                <a:cxn ang="0">
                  <a:pos x="12" y="2"/>
                </a:cxn>
                <a:cxn ang="0">
                  <a:pos x="10" y="0"/>
                </a:cxn>
                <a:cxn ang="0">
                  <a:pos x="6" y="2"/>
                </a:cxn>
                <a:cxn ang="0">
                  <a:pos x="0" y="4"/>
                </a:cxn>
                <a:cxn ang="0">
                  <a:pos x="0" y="4"/>
                </a:cxn>
                <a:cxn ang="0">
                  <a:pos x="14" y="20"/>
                </a:cxn>
                <a:cxn ang="0">
                  <a:pos x="14" y="20"/>
                </a:cxn>
                <a:cxn ang="0">
                  <a:pos x="16" y="22"/>
                </a:cxn>
                <a:cxn ang="0">
                  <a:pos x="20" y="24"/>
                </a:cxn>
                <a:cxn ang="0">
                  <a:pos x="20" y="24"/>
                </a:cxn>
              </a:cxnLst>
              <a:rect l="0" t="0" r="r" b="b"/>
              <a:pathLst>
                <a:path w="30" h="24">
                  <a:moveTo>
                    <a:pt x="20" y="24"/>
                  </a:moveTo>
                  <a:lnTo>
                    <a:pt x="20" y="24"/>
                  </a:lnTo>
                  <a:lnTo>
                    <a:pt x="30" y="24"/>
                  </a:lnTo>
                  <a:lnTo>
                    <a:pt x="30" y="24"/>
                  </a:lnTo>
                  <a:lnTo>
                    <a:pt x="18" y="10"/>
                  </a:lnTo>
                  <a:lnTo>
                    <a:pt x="18" y="10"/>
                  </a:lnTo>
                  <a:lnTo>
                    <a:pt x="12" y="2"/>
                  </a:lnTo>
                  <a:lnTo>
                    <a:pt x="12" y="2"/>
                  </a:lnTo>
                  <a:lnTo>
                    <a:pt x="10" y="0"/>
                  </a:lnTo>
                  <a:lnTo>
                    <a:pt x="6" y="2"/>
                  </a:lnTo>
                  <a:lnTo>
                    <a:pt x="0" y="4"/>
                  </a:lnTo>
                  <a:lnTo>
                    <a:pt x="0" y="4"/>
                  </a:lnTo>
                  <a:lnTo>
                    <a:pt x="14" y="20"/>
                  </a:lnTo>
                  <a:lnTo>
                    <a:pt x="14" y="20"/>
                  </a:lnTo>
                  <a:lnTo>
                    <a:pt x="16" y="22"/>
                  </a:lnTo>
                  <a:lnTo>
                    <a:pt x="20" y="24"/>
                  </a:lnTo>
                  <a:lnTo>
                    <a:pt x="20"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7" name="Freeform 174"/>
            <p:cNvSpPr/>
            <p:nvPr/>
          </p:nvSpPr>
          <p:spPr bwMode="auto">
            <a:xfrm>
              <a:off x="3290888" y="1150938"/>
              <a:ext cx="47625" cy="38100"/>
            </a:xfrm>
            <a:custGeom>
              <a:avLst/>
              <a:gdLst/>
              <a:ahLst/>
              <a:cxnLst>
                <a:cxn ang="0">
                  <a:pos x="20" y="24"/>
                </a:cxn>
                <a:cxn ang="0">
                  <a:pos x="20" y="24"/>
                </a:cxn>
                <a:cxn ang="0">
                  <a:pos x="30" y="24"/>
                </a:cxn>
                <a:cxn ang="0">
                  <a:pos x="30" y="24"/>
                </a:cxn>
                <a:cxn ang="0">
                  <a:pos x="26" y="14"/>
                </a:cxn>
                <a:cxn ang="0">
                  <a:pos x="18" y="8"/>
                </a:cxn>
                <a:cxn ang="0">
                  <a:pos x="10" y="2"/>
                </a:cxn>
                <a:cxn ang="0">
                  <a:pos x="0" y="0"/>
                </a:cxn>
                <a:cxn ang="0">
                  <a:pos x="0" y="0"/>
                </a:cxn>
                <a:cxn ang="0">
                  <a:pos x="14" y="18"/>
                </a:cxn>
                <a:cxn ang="0">
                  <a:pos x="14" y="18"/>
                </a:cxn>
                <a:cxn ang="0">
                  <a:pos x="16" y="22"/>
                </a:cxn>
                <a:cxn ang="0">
                  <a:pos x="20" y="24"/>
                </a:cxn>
                <a:cxn ang="0">
                  <a:pos x="20" y="24"/>
                </a:cxn>
              </a:cxnLst>
              <a:rect l="0" t="0" r="r" b="b"/>
              <a:pathLst>
                <a:path w="30" h="24">
                  <a:moveTo>
                    <a:pt x="20" y="24"/>
                  </a:moveTo>
                  <a:lnTo>
                    <a:pt x="20" y="24"/>
                  </a:lnTo>
                  <a:lnTo>
                    <a:pt x="30" y="24"/>
                  </a:lnTo>
                  <a:lnTo>
                    <a:pt x="30" y="24"/>
                  </a:lnTo>
                  <a:lnTo>
                    <a:pt x="26" y="14"/>
                  </a:lnTo>
                  <a:lnTo>
                    <a:pt x="18" y="8"/>
                  </a:lnTo>
                  <a:lnTo>
                    <a:pt x="10" y="2"/>
                  </a:lnTo>
                  <a:lnTo>
                    <a:pt x="0" y="0"/>
                  </a:lnTo>
                  <a:lnTo>
                    <a:pt x="0" y="0"/>
                  </a:lnTo>
                  <a:lnTo>
                    <a:pt x="14" y="18"/>
                  </a:lnTo>
                  <a:lnTo>
                    <a:pt x="14" y="18"/>
                  </a:lnTo>
                  <a:lnTo>
                    <a:pt x="16" y="22"/>
                  </a:lnTo>
                  <a:lnTo>
                    <a:pt x="20" y="24"/>
                  </a:lnTo>
                  <a:lnTo>
                    <a:pt x="20"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8" name="Freeform 175"/>
            <p:cNvSpPr/>
            <p:nvPr/>
          </p:nvSpPr>
          <p:spPr bwMode="auto">
            <a:xfrm>
              <a:off x="3214688" y="1192213"/>
              <a:ext cx="41275" cy="19050"/>
            </a:xfrm>
            <a:custGeom>
              <a:avLst/>
              <a:gdLst/>
              <a:ahLst/>
              <a:cxnLst>
                <a:cxn ang="0">
                  <a:pos x="8" y="8"/>
                </a:cxn>
                <a:cxn ang="0">
                  <a:pos x="8" y="8"/>
                </a:cxn>
                <a:cxn ang="0">
                  <a:pos x="14" y="12"/>
                </a:cxn>
                <a:cxn ang="0">
                  <a:pos x="14" y="12"/>
                </a:cxn>
                <a:cxn ang="0">
                  <a:pos x="14" y="12"/>
                </a:cxn>
                <a:cxn ang="0">
                  <a:pos x="14" y="12"/>
                </a:cxn>
                <a:cxn ang="0">
                  <a:pos x="26" y="2"/>
                </a:cxn>
                <a:cxn ang="0">
                  <a:pos x="26" y="2"/>
                </a:cxn>
                <a:cxn ang="0">
                  <a:pos x="0" y="0"/>
                </a:cxn>
                <a:cxn ang="0">
                  <a:pos x="0" y="0"/>
                </a:cxn>
                <a:cxn ang="0">
                  <a:pos x="4" y="4"/>
                </a:cxn>
                <a:cxn ang="0">
                  <a:pos x="8" y="8"/>
                </a:cxn>
                <a:cxn ang="0">
                  <a:pos x="8" y="8"/>
                </a:cxn>
              </a:cxnLst>
              <a:rect l="0" t="0" r="r" b="b"/>
              <a:pathLst>
                <a:path w="26" h="12">
                  <a:moveTo>
                    <a:pt x="8" y="8"/>
                  </a:moveTo>
                  <a:lnTo>
                    <a:pt x="8" y="8"/>
                  </a:lnTo>
                  <a:lnTo>
                    <a:pt x="14" y="12"/>
                  </a:lnTo>
                  <a:lnTo>
                    <a:pt x="14" y="12"/>
                  </a:lnTo>
                  <a:lnTo>
                    <a:pt x="14" y="12"/>
                  </a:lnTo>
                  <a:lnTo>
                    <a:pt x="14" y="12"/>
                  </a:lnTo>
                  <a:lnTo>
                    <a:pt x="26" y="2"/>
                  </a:lnTo>
                  <a:lnTo>
                    <a:pt x="26" y="2"/>
                  </a:lnTo>
                  <a:lnTo>
                    <a:pt x="0" y="0"/>
                  </a:lnTo>
                  <a:lnTo>
                    <a:pt x="0" y="0"/>
                  </a:lnTo>
                  <a:lnTo>
                    <a:pt x="4" y="4"/>
                  </a:lnTo>
                  <a:lnTo>
                    <a:pt x="8" y="8"/>
                  </a:lnTo>
                  <a:lnTo>
                    <a:pt x="8"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9" name="Freeform 176"/>
            <p:cNvSpPr/>
            <p:nvPr/>
          </p:nvSpPr>
          <p:spPr bwMode="auto">
            <a:xfrm>
              <a:off x="3240088" y="1195388"/>
              <a:ext cx="44450" cy="28575"/>
            </a:xfrm>
            <a:custGeom>
              <a:avLst/>
              <a:gdLst/>
              <a:ahLst/>
              <a:cxnLst>
                <a:cxn ang="0">
                  <a:pos x="14" y="0"/>
                </a:cxn>
                <a:cxn ang="0">
                  <a:pos x="14" y="0"/>
                </a:cxn>
                <a:cxn ang="0">
                  <a:pos x="0" y="14"/>
                </a:cxn>
                <a:cxn ang="0">
                  <a:pos x="0" y="14"/>
                </a:cxn>
                <a:cxn ang="0">
                  <a:pos x="4" y="16"/>
                </a:cxn>
                <a:cxn ang="0">
                  <a:pos x="8" y="18"/>
                </a:cxn>
                <a:cxn ang="0">
                  <a:pos x="10" y="18"/>
                </a:cxn>
                <a:cxn ang="0">
                  <a:pos x="10" y="18"/>
                </a:cxn>
                <a:cxn ang="0">
                  <a:pos x="16" y="12"/>
                </a:cxn>
                <a:cxn ang="0">
                  <a:pos x="16" y="12"/>
                </a:cxn>
                <a:cxn ang="0">
                  <a:pos x="24" y="6"/>
                </a:cxn>
                <a:cxn ang="0">
                  <a:pos x="24" y="6"/>
                </a:cxn>
                <a:cxn ang="0">
                  <a:pos x="28" y="2"/>
                </a:cxn>
                <a:cxn ang="0">
                  <a:pos x="28" y="2"/>
                </a:cxn>
                <a:cxn ang="0">
                  <a:pos x="20" y="0"/>
                </a:cxn>
                <a:cxn ang="0">
                  <a:pos x="20" y="0"/>
                </a:cxn>
                <a:cxn ang="0">
                  <a:pos x="18" y="0"/>
                </a:cxn>
                <a:cxn ang="0">
                  <a:pos x="14" y="0"/>
                </a:cxn>
                <a:cxn ang="0">
                  <a:pos x="14" y="0"/>
                </a:cxn>
              </a:cxnLst>
              <a:rect l="0" t="0" r="r" b="b"/>
              <a:pathLst>
                <a:path w="28" h="18">
                  <a:moveTo>
                    <a:pt x="14" y="0"/>
                  </a:moveTo>
                  <a:lnTo>
                    <a:pt x="14" y="0"/>
                  </a:lnTo>
                  <a:lnTo>
                    <a:pt x="0" y="14"/>
                  </a:lnTo>
                  <a:lnTo>
                    <a:pt x="0" y="14"/>
                  </a:lnTo>
                  <a:lnTo>
                    <a:pt x="4" y="16"/>
                  </a:lnTo>
                  <a:lnTo>
                    <a:pt x="8" y="18"/>
                  </a:lnTo>
                  <a:lnTo>
                    <a:pt x="10" y="18"/>
                  </a:lnTo>
                  <a:lnTo>
                    <a:pt x="10" y="18"/>
                  </a:lnTo>
                  <a:lnTo>
                    <a:pt x="16" y="12"/>
                  </a:lnTo>
                  <a:lnTo>
                    <a:pt x="16" y="12"/>
                  </a:lnTo>
                  <a:lnTo>
                    <a:pt x="24" y="6"/>
                  </a:lnTo>
                  <a:lnTo>
                    <a:pt x="24" y="6"/>
                  </a:lnTo>
                  <a:lnTo>
                    <a:pt x="28" y="2"/>
                  </a:lnTo>
                  <a:lnTo>
                    <a:pt x="28" y="2"/>
                  </a:lnTo>
                  <a:lnTo>
                    <a:pt x="20" y="0"/>
                  </a:lnTo>
                  <a:lnTo>
                    <a:pt x="20" y="0"/>
                  </a:lnTo>
                  <a:lnTo>
                    <a:pt x="18" y="0"/>
                  </a:lnTo>
                  <a:lnTo>
                    <a:pt x="14" y="0"/>
                  </a:lnTo>
                  <a:lnTo>
                    <a:pt x="1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0" name="Freeform 177"/>
            <p:cNvSpPr/>
            <p:nvPr/>
          </p:nvSpPr>
          <p:spPr bwMode="auto">
            <a:xfrm>
              <a:off x="3259138" y="1198563"/>
              <a:ext cx="53975" cy="34925"/>
            </a:xfrm>
            <a:custGeom>
              <a:avLst/>
              <a:gdLst/>
              <a:ahLst/>
              <a:cxnLst>
                <a:cxn ang="0">
                  <a:pos x="18" y="2"/>
                </a:cxn>
                <a:cxn ang="0">
                  <a:pos x="18" y="2"/>
                </a:cxn>
                <a:cxn ang="0">
                  <a:pos x="0" y="18"/>
                </a:cxn>
                <a:cxn ang="0">
                  <a:pos x="0" y="18"/>
                </a:cxn>
                <a:cxn ang="0">
                  <a:pos x="6" y="20"/>
                </a:cxn>
                <a:cxn ang="0">
                  <a:pos x="8" y="22"/>
                </a:cxn>
                <a:cxn ang="0">
                  <a:pos x="12" y="20"/>
                </a:cxn>
                <a:cxn ang="0">
                  <a:pos x="12" y="20"/>
                </a:cxn>
                <a:cxn ang="0">
                  <a:pos x="20" y="14"/>
                </a:cxn>
                <a:cxn ang="0">
                  <a:pos x="20" y="14"/>
                </a:cxn>
                <a:cxn ang="0">
                  <a:pos x="34" y="0"/>
                </a:cxn>
                <a:cxn ang="0">
                  <a:pos x="34" y="0"/>
                </a:cxn>
                <a:cxn ang="0">
                  <a:pos x="24" y="0"/>
                </a:cxn>
                <a:cxn ang="0">
                  <a:pos x="24" y="0"/>
                </a:cxn>
                <a:cxn ang="0">
                  <a:pos x="20" y="0"/>
                </a:cxn>
                <a:cxn ang="0">
                  <a:pos x="18" y="2"/>
                </a:cxn>
                <a:cxn ang="0">
                  <a:pos x="18" y="2"/>
                </a:cxn>
              </a:cxnLst>
              <a:rect l="0" t="0" r="r" b="b"/>
              <a:pathLst>
                <a:path w="34" h="22">
                  <a:moveTo>
                    <a:pt x="18" y="2"/>
                  </a:moveTo>
                  <a:lnTo>
                    <a:pt x="18" y="2"/>
                  </a:lnTo>
                  <a:lnTo>
                    <a:pt x="0" y="18"/>
                  </a:lnTo>
                  <a:lnTo>
                    <a:pt x="0" y="18"/>
                  </a:lnTo>
                  <a:lnTo>
                    <a:pt x="6" y="20"/>
                  </a:lnTo>
                  <a:lnTo>
                    <a:pt x="8" y="22"/>
                  </a:lnTo>
                  <a:lnTo>
                    <a:pt x="12" y="20"/>
                  </a:lnTo>
                  <a:lnTo>
                    <a:pt x="12" y="20"/>
                  </a:lnTo>
                  <a:lnTo>
                    <a:pt x="20" y="14"/>
                  </a:lnTo>
                  <a:lnTo>
                    <a:pt x="20" y="14"/>
                  </a:lnTo>
                  <a:lnTo>
                    <a:pt x="34" y="0"/>
                  </a:lnTo>
                  <a:lnTo>
                    <a:pt x="34" y="0"/>
                  </a:lnTo>
                  <a:lnTo>
                    <a:pt x="24" y="0"/>
                  </a:lnTo>
                  <a:lnTo>
                    <a:pt x="24" y="0"/>
                  </a:lnTo>
                  <a:lnTo>
                    <a:pt x="20" y="0"/>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1" name="Freeform 178"/>
            <p:cNvSpPr/>
            <p:nvPr/>
          </p:nvSpPr>
          <p:spPr bwMode="auto">
            <a:xfrm>
              <a:off x="3281363" y="1198563"/>
              <a:ext cx="53975" cy="34925"/>
            </a:xfrm>
            <a:custGeom>
              <a:avLst/>
              <a:gdLst/>
              <a:ahLst/>
              <a:cxnLst>
                <a:cxn ang="0">
                  <a:pos x="0" y="22"/>
                </a:cxn>
                <a:cxn ang="0">
                  <a:pos x="0" y="22"/>
                </a:cxn>
                <a:cxn ang="0">
                  <a:pos x="12" y="22"/>
                </a:cxn>
                <a:cxn ang="0">
                  <a:pos x="20" y="18"/>
                </a:cxn>
                <a:cxn ang="0">
                  <a:pos x="28" y="10"/>
                </a:cxn>
                <a:cxn ang="0">
                  <a:pos x="34" y="2"/>
                </a:cxn>
                <a:cxn ang="0">
                  <a:pos x="34" y="2"/>
                </a:cxn>
                <a:cxn ang="0">
                  <a:pos x="24" y="0"/>
                </a:cxn>
                <a:cxn ang="0">
                  <a:pos x="24" y="0"/>
                </a:cxn>
                <a:cxn ang="0">
                  <a:pos x="22" y="2"/>
                </a:cxn>
                <a:cxn ang="0">
                  <a:pos x="18" y="6"/>
                </a:cxn>
                <a:cxn ang="0">
                  <a:pos x="18" y="6"/>
                </a:cxn>
                <a:cxn ang="0">
                  <a:pos x="0" y="22"/>
                </a:cxn>
                <a:cxn ang="0">
                  <a:pos x="0" y="22"/>
                </a:cxn>
              </a:cxnLst>
              <a:rect l="0" t="0" r="r" b="b"/>
              <a:pathLst>
                <a:path w="34" h="22">
                  <a:moveTo>
                    <a:pt x="0" y="22"/>
                  </a:moveTo>
                  <a:lnTo>
                    <a:pt x="0" y="22"/>
                  </a:lnTo>
                  <a:lnTo>
                    <a:pt x="12" y="22"/>
                  </a:lnTo>
                  <a:lnTo>
                    <a:pt x="20" y="18"/>
                  </a:lnTo>
                  <a:lnTo>
                    <a:pt x="28" y="10"/>
                  </a:lnTo>
                  <a:lnTo>
                    <a:pt x="34" y="2"/>
                  </a:lnTo>
                  <a:lnTo>
                    <a:pt x="34" y="2"/>
                  </a:lnTo>
                  <a:lnTo>
                    <a:pt x="24" y="0"/>
                  </a:lnTo>
                  <a:lnTo>
                    <a:pt x="24" y="0"/>
                  </a:lnTo>
                  <a:lnTo>
                    <a:pt x="22" y="2"/>
                  </a:lnTo>
                  <a:lnTo>
                    <a:pt x="18" y="6"/>
                  </a:lnTo>
                  <a:lnTo>
                    <a:pt x="18" y="6"/>
                  </a:lnTo>
                  <a:lnTo>
                    <a:pt x="0" y="22"/>
                  </a:lnTo>
                  <a:lnTo>
                    <a:pt x="0" y="2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2" name="Freeform 179"/>
            <p:cNvSpPr/>
            <p:nvPr/>
          </p:nvSpPr>
          <p:spPr bwMode="auto">
            <a:xfrm>
              <a:off x="3484563" y="785813"/>
              <a:ext cx="22225" cy="31750"/>
            </a:xfrm>
            <a:custGeom>
              <a:avLst/>
              <a:gdLst/>
              <a:ahLst/>
              <a:cxnLst>
                <a:cxn ang="0">
                  <a:pos x="14" y="8"/>
                </a:cxn>
                <a:cxn ang="0">
                  <a:pos x="14" y="8"/>
                </a:cxn>
                <a:cxn ang="0">
                  <a:pos x="14" y="8"/>
                </a:cxn>
                <a:cxn ang="0">
                  <a:pos x="14" y="8"/>
                </a:cxn>
                <a:cxn ang="0">
                  <a:pos x="10" y="6"/>
                </a:cxn>
                <a:cxn ang="0">
                  <a:pos x="10" y="6"/>
                </a:cxn>
                <a:cxn ang="0">
                  <a:pos x="0" y="0"/>
                </a:cxn>
                <a:cxn ang="0">
                  <a:pos x="0" y="0"/>
                </a:cxn>
                <a:cxn ang="0">
                  <a:pos x="10" y="20"/>
                </a:cxn>
                <a:cxn ang="0">
                  <a:pos x="10" y="20"/>
                </a:cxn>
                <a:cxn ang="0">
                  <a:pos x="14" y="8"/>
                </a:cxn>
                <a:cxn ang="0">
                  <a:pos x="14" y="8"/>
                </a:cxn>
              </a:cxnLst>
              <a:rect l="0" t="0" r="r" b="b"/>
              <a:pathLst>
                <a:path w="14" h="20">
                  <a:moveTo>
                    <a:pt x="14" y="8"/>
                  </a:moveTo>
                  <a:lnTo>
                    <a:pt x="14" y="8"/>
                  </a:lnTo>
                  <a:lnTo>
                    <a:pt x="14" y="8"/>
                  </a:lnTo>
                  <a:lnTo>
                    <a:pt x="14" y="8"/>
                  </a:lnTo>
                  <a:lnTo>
                    <a:pt x="10" y="6"/>
                  </a:lnTo>
                  <a:lnTo>
                    <a:pt x="10" y="6"/>
                  </a:lnTo>
                  <a:lnTo>
                    <a:pt x="0" y="0"/>
                  </a:lnTo>
                  <a:lnTo>
                    <a:pt x="0" y="0"/>
                  </a:lnTo>
                  <a:lnTo>
                    <a:pt x="10" y="20"/>
                  </a:lnTo>
                  <a:lnTo>
                    <a:pt x="10" y="20"/>
                  </a:lnTo>
                  <a:lnTo>
                    <a:pt x="14" y="8"/>
                  </a:lnTo>
                  <a:lnTo>
                    <a:pt x="14"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3" name="Freeform 180"/>
            <p:cNvSpPr/>
            <p:nvPr/>
          </p:nvSpPr>
          <p:spPr bwMode="auto">
            <a:xfrm>
              <a:off x="3503613" y="801688"/>
              <a:ext cx="15875" cy="34925"/>
            </a:xfrm>
            <a:custGeom>
              <a:avLst/>
              <a:gdLst/>
              <a:ahLst/>
              <a:cxnLst>
                <a:cxn ang="0">
                  <a:pos x="4" y="0"/>
                </a:cxn>
                <a:cxn ang="0">
                  <a:pos x="4" y="0"/>
                </a:cxn>
                <a:cxn ang="0">
                  <a:pos x="0" y="12"/>
                </a:cxn>
                <a:cxn ang="0">
                  <a:pos x="0" y="12"/>
                </a:cxn>
                <a:cxn ang="0">
                  <a:pos x="0" y="14"/>
                </a:cxn>
                <a:cxn ang="0">
                  <a:pos x="2" y="16"/>
                </a:cxn>
                <a:cxn ang="0">
                  <a:pos x="2" y="16"/>
                </a:cxn>
                <a:cxn ang="0">
                  <a:pos x="4" y="22"/>
                </a:cxn>
                <a:cxn ang="0">
                  <a:pos x="4" y="22"/>
                </a:cxn>
                <a:cxn ang="0">
                  <a:pos x="6" y="18"/>
                </a:cxn>
                <a:cxn ang="0">
                  <a:pos x="6" y="18"/>
                </a:cxn>
                <a:cxn ang="0">
                  <a:pos x="8" y="10"/>
                </a:cxn>
                <a:cxn ang="0">
                  <a:pos x="8" y="10"/>
                </a:cxn>
                <a:cxn ang="0">
                  <a:pos x="10" y="4"/>
                </a:cxn>
                <a:cxn ang="0">
                  <a:pos x="10" y="4"/>
                </a:cxn>
                <a:cxn ang="0">
                  <a:pos x="8" y="2"/>
                </a:cxn>
                <a:cxn ang="0">
                  <a:pos x="4" y="0"/>
                </a:cxn>
                <a:cxn ang="0">
                  <a:pos x="4" y="0"/>
                </a:cxn>
              </a:cxnLst>
              <a:rect l="0" t="0" r="r" b="b"/>
              <a:pathLst>
                <a:path w="10" h="22">
                  <a:moveTo>
                    <a:pt x="4" y="0"/>
                  </a:moveTo>
                  <a:lnTo>
                    <a:pt x="4" y="0"/>
                  </a:lnTo>
                  <a:lnTo>
                    <a:pt x="0" y="12"/>
                  </a:lnTo>
                  <a:lnTo>
                    <a:pt x="0" y="12"/>
                  </a:lnTo>
                  <a:lnTo>
                    <a:pt x="0" y="14"/>
                  </a:lnTo>
                  <a:lnTo>
                    <a:pt x="2" y="16"/>
                  </a:lnTo>
                  <a:lnTo>
                    <a:pt x="2" y="16"/>
                  </a:lnTo>
                  <a:lnTo>
                    <a:pt x="4" y="22"/>
                  </a:lnTo>
                  <a:lnTo>
                    <a:pt x="4" y="22"/>
                  </a:lnTo>
                  <a:lnTo>
                    <a:pt x="6" y="18"/>
                  </a:lnTo>
                  <a:lnTo>
                    <a:pt x="6" y="18"/>
                  </a:lnTo>
                  <a:lnTo>
                    <a:pt x="8" y="10"/>
                  </a:lnTo>
                  <a:lnTo>
                    <a:pt x="8" y="10"/>
                  </a:lnTo>
                  <a:lnTo>
                    <a:pt x="10" y="4"/>
                  </a:lnTo>
                  <a:lnTo>
                    <a:pt x="10" y="4"/>
                  </a:lnTo>
                  <a:lnTo>
                    <a:pt x="8" y="2"/>
                  </a:lnTo>
                  <a:lnTo>
                    <a:pt x="4" y="0"/>
                  </a:lnTo>
                  <a:lnTo>
                    <a:pt x="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4" name="Freeform 181"/>
            <p:cNvSpPr/>
            <p:nvPr/>
          </p:nvSpPr>
          <p:spPr bwMode="auto">
            <a:xfrm>
              <a:off x="3513138" y="811213"/>
              <a:ext cx="15875" cy="44450"/>
            </a:xfrm>
            <a:custGeom>
              <a:avLst/>
              <a:gdLst/>
              <a:ahLst/>
              <a:cxnLst>
                <a:cxn ang="0">
                  <a:pos x="0" y="22"/>
                </a:cxn>
                <a:cxn ang="0">
                  <a:pos x="0" y="22"/>
                </a:cxn>
                <a:cxn ang="0">
                  <a:pos x="4" y="28"/>
                </a:cxn>
                <a:cxn ang="0">
                  <a:pos x="4" y="28"/>
                </a:cxn>
                <a:cxn ang="0">
                  <a:pos x="8" y="14"/>
                </a:cxn>
                <a:cxn ang="0">
                  <a:pos x="8" y="14"/>
                </a:cxn>
                <a:cxn ang="0">
                  <a:pos x="10" y="8"/>
                </a:cxn>
                <a:cxn ang="0">
                  <a:pos x="10" y="8"/>
                </a:cxn>
                <a:cxn ang="0">
                  <a:pos x="10" y="4"/>
                </a:cxn>
                <a:cxn ang="0">
                  <a:pos x="6" y="0"/>
                </a:cxn>
                <a:cxn ang="0">
                  <a:pos x="6" y="0"/>
                </a:cxn>
                <a:cxn ang="0">
                  <a:pos x="0" y="16"/>
                </a:cxn>
                <a:cxn ang="0">
                  <a:pos x="0" y="16"/>
                </a:cxn>
                <a:cxn ang="0">
                  <a:pos x="0" y="18"/>
                </a:cxn>
                <a:cxn ang="0">
                  <a:pos x="0" y="22"/>
                </a:cxn>
                <a:cxn ang="0">
                  <a:pos x="0" y="22"/>
                </a:cxn>
              </a:cxnLst>
              <a:rect l="0" t="0" r="r" b="b"/>
              <a:pathLst>
                <a:path w="10" h="28">
                  <a:moveTo>
                    <a:pt x="0" y="22"/>
                  </a:moveTo>
                  <a:lnTo>
                    <a:pt x="0" y="22"/>
                  </a:lnTo>
                  <a:lnTo>
                    <a:pt x="4" y="28"/>
                  </a:lnTo>
                  <a:lnTo>
                    <a:pt x="4" y="28"/>
                  </a:lnTo>
                  <a:lnTo>
                    <a:pt x="8" y="14"/>
                  </a:lnTo>
                  <a:lnTo>
                    <a:pt x="8" y="14"/>
                  </a:lnTo>
                  <a:lnTo>
                    <a:pt x="10" y="8"/>
                  </a:lnTo>
                  <a:lnTo>
                    <a:pt x="10" y="8"/>
                  </a:lnTo>
                  <a:lnTo>
                    <a:pt x="10" y="4"/>
                  </a:lnTo>
                  <a:lnTo>
                    <a:pt x="6" y="0"/>
                  </a:lnTo>
                  <a:lnTo>
                    <a:pt x="6" y="0"/>
                  </a:lnTo>
                  <a:lnTo>
                    <a:pt x="0" y="16"/>
                  </a:lnTo>
                  <a:lnTo>
                    <a:pt x="0" y="16"/>
                  </a:lnTo>
                  <a:lnTo>
                    <a:pt x="0" y="18"/>
                  </a:lnTo>
                  <a:lnTo>
                    <a:pt x="0" y="22"/>
                  </a:lnTo>
                  <a:lnTo>
                    <a:pt x="0" y="2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5" name="Freeform 182"/>
            <p:cNvSpPr/>
            <p:nvPr/>
          </p:nvSpPr>
          <p:spPr bwMode="auto">
            <a:xfrm>
              <a:off x="3522663" y="827088"/>
              <a:ext cx="15875" cy="47625"/>
            </a:xfrm>
            <a:custGeom>
              <a:avLst/>
              <a:gdLst/>
              <a:ahLst/>
              <a:cxnLst>
                <a:cxn ang="0">
                  <a:pos x="6" y="0"/>
                </a:cxn>
                <a:cxn ang="0">
                  <a:pos x="6" y="0"/>
                </a:cxn>
                <a:cxn ang="0">
                  <a:pos x="2" y="16"/>
                </a:cxn>
                <a:cxn ang="0">
                  <a:pos x="2" y="16"/>
                </a:cxn>
                <a:cxn ang="0">
                  <a:pos x="0" y="22"/>
                </a:cxn>
                <a:cxn ang="0">
                  <a:pos x="0" y="22"/>
                </a:cxn>
                <a:cxn ang="0">
                  <a:pos x="2" y="30"/>
                </a:cxn>
                <a:cxn ang="0">
                  <a:pos x="2" y="30"/>
                </a:cxn>
                <a:cxn ang="0">
                  <a:pos x="8" y="22"/>
                </a:cxn>
                <a:cxn ang="0">
                  <a:pos x="10" y="16"/>
                </a:cxn>
                <a:cxn ang="0">
                  <a:pos x="10" y="8"/>
                </a:cxn>
                <a:cxn ang="0">
                  <a:pos x="6" y="0"/>
                </a:cxn>
                <a:cxn ang="0">
                  <a:pos x="6" y="0"/>
                </a:cxn>
              </a:cxnLst>
              <a:rect l="0" t="0" r="r" b="b"/>
              <a:pathLst>
                <a:path w="10" h="30">
                  <a:moveTo>
                    <a:pt x="6" y="0"/>
                  </a:moveTo>
                  <a:lnTo>
                    <a:pt x="6" y="0"/>
                  </a:lnTo>
                  <a:lnTo>
                    <a:pt x="2" y="16"/>
                  </a:lnTo>
                  <a:lnTo>
                    <a:pt x="2" y="16"/>
                  </a:lnTo>
                  <a:lnTo>
                    <a:pt x="0" y="22"/>
                  </a:lnTo>
                  <a:lnTo>
                    <a:pt x="0" y="22"/>
                  </a:lnTo>
                  <a:lnTo>
                    <a:pt x="2" y="30"/>
                  </a:lnTo>
                  <a:lnTo>
                    <a:pt x="2" y="30"/>
                  </a:lnTo>
                  <a:lnTo>
                    <a:pt x="8" y="22"/>
                  </a:lnTo>
                  <a:lnTo>
                    <a:pt x="10" y="16"/>
                  </a:lnTo>
                  <a:lnTo>
                    <a:pt x="10" y="8"/>
                  </a:lnTo>
                  <a:lnTo>
                    <a:pt x="6" y="0"/>
                  </a:lnTo>
                  <a:lnTo>
                    <a:pt x="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6" name="Freeform 183"/>
            <p:cNvSpPr/>
            <p:nvPr/>
          </p:nvSpPr>
          <p:spPr bwMode="auto">
            <a:xfrm>
              <a:off x="3478213" y="788988"/>
              <a:ext cx="15875" cy="28575"/>
            </a:xfrm>
            <a:custGeom>
              <a:avLst/>
              <a:gdLst/>
              <a:ahLst/>
              <a:cxnLst>
                <a:cxn ang="0">
                  <a:pos x="10" y="18"/>
                </a:cxn>
                <a:cxn ang="0">
                  <a:pos x="10" y="18"/>
                </a:cxn>
                <a:cxn ang="0">
                  <a:pos x="2" y="0"/>
                </a:cxn>
                <a:cxn ang="0">
                  <a:pos x="2" y="0"/>
                </a:cxn>
                <a:cxn ang="0">
                  <a:pos x="0" y="8"/>
                </a:cxn>
                <a:cxn ang="0">
                  <a:pos x="0" y="8"/>
                </a:cxn>
                <a:cxn ang="0">
                  <a:pos x="0" y="14"/>
                </a:cxn>
                <a:cxn ang="0">
                  <a:pos x="0" y="14"/>
                </a:cxn>
                <a:cxn ang="0">
                  <a:pos x="0" y="14"/>
                </a:cxn>
                <a:cxn ang="0">
                  <a:pos x="0" y="14"/>
                </a:cxn>
                <a:cxn ang="0">
                  <a:pos x="10" y="18"/>
                </a:cxn>
                <a:cxn ang="0">
                  <a:pos x="10" y="18"/>
                </a:cxn>
              </a:cxnLst>
              <a:rect l="0" t="0" r="r" b="b"/>
              <a:pathLst>
                <a:path w="10" h="18">
                  <a:moveTo>
                    <a:pt x="10" y="18"/>
                  </a:moveTo>
                  <a:lnTo>
                    <a:pt x="10" y="18"/>
                  </a:lnTo>
                  <a:lnTo>
                    <a:pt x="2" y="0"/>
                  </a:lnTo>
                  <a:lnTo>
                    <a:pt x="2" y="0"/>
                  </a:lnTo>
                  <a:lnTo>
                    <a:pt x="0" y="8"/>
                  </a:lnTo>
                  <a:lnTo>
                    <a:pt x="0" y="8"/>
                  </a:lnTo>
                  <a:lnTo>
                    <a:pt x="0" y="14"/>
                  </a:lnTo>
                  <a:lnTo>
                    <a:pt x="0" y="14"/>
                  </a:lnTo>
                  <a:lnTo>
                    <a:pt x="0" y="14"/>
                  </a:lnTo>
                  <a:lnTo>
                    <a:pt x="0" y="14"/>
                  </a:lnTo>
                  <a:lnTo>
                    <a:pt x="10" y="18"/>
                  </a:lnTo>
                  <a:lnTo>
                    <a:pt x="10"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7" name="Freeform 184"/>
            <p:cNvSpPr/>
            <p:nvPr/>
          </p:nvSpPr>
          <p:spPr bwMode="auto">
            <a:xfrm>
              <a:off x="3475038" y="814388"/>
              <a:ext cx="28575" cy="25400"/>
            </a:xfrm>
            <a:custGeom>
              <a:avLst/>
              <a:gdLst/>
              <a:ahLst/>
              <a:cxnLst>
                <a:cxn ang="0">
                  <a:pos x="6" y="10"/>
                </a:cxn>
                <a:cxn ang="0">
                  <a:pos x="6" y="10"/>
                </a:cxn>
                <a:cxn ang="0">
                  <a:pos x="14" y="14"/>
                </a:cxn>
                <a:cxn ang="0">
                  <a:pos x="14" y="14"/>
                </a:cxn>
                <a:cxn ang="0">
                  <a:pos x="18" y="16"/>
                </a:cxn>
                <a:cxn ang="0">
                  <a:pos x="18" y="16"/>
                </a:cxn>
                <a:cxn ang="0">
                  <a:pos x="16" y="10"/>
                </a:cxn>
                <a:cxn ang="0">
                  <a:pos x="16" y="10"/>
                </a:cxn>
                <a:cxn ang="0">
                  <a:pos x="14" y="6"/>
                </a:cxn>
                <a:cxn ang="0">
                  <a:pos x="14" y="6"/>
                </a:cxn>
                <a:cxn ang="0">
                  <a:pos x="2" y="0"/>
                </a:cxn>
                <a:cxn ang="0">
                  <a:pos x="2" y="0"/>
                </a:cxn>
                <a:cxn ang="0">
                  <a:pos x="0" y="4"/>
                </a:cxn>
                <a:cxn ang="0">
                  <a:pos x="0" y="8"/>
                </a:cxn>
                <a:cxn ang="0">
                  <a:pos x="0" y="8"/>
                </a:cxn>
                <a:cxn ang="0">
                  <a:pos x="6" y="10"/>
                </a:cxn>
                <a:cxn ang="0">
                  <a:pos x="6" y="10"/>
                </a:cxn>
              </a:cxnLst>
              <a:rect l="0" t="0" r="r" b="b"/>
              <a:pathLst>
                <a:path w="18" h="16">
                  <a:moveTo>
                    <a:pt x="6" y="10"/>
                  </a:moveTo>
                  <a:lnTo>
                    <a:pt x="6" y="10"/>
                  </a:lnTo>
                  <a:lnTo>
                    <a:pt x="14" y="14"/>
                  </a:lnTo>
                  <a:lnTo>
                    <a:pt x="14" y="14"/>
                  </a:lnTo>
                  <a:lnTo>
                    <a:pt x="18" y="16"/>
                  </a:lnTo>
                  <a:lnTo>
                    <a:pt x="18" y="16"/>
                  </a:lnTo>
                  <a:lnTo>
                    <a:pt x="16" y="10"/>
                  </a:lnTo>
                  <a:lnTo>
                    <a:pt x="16" y="10"/>
                  </a:lnTo>
                  <a:lnTo>
                    <a:pt x="14" y="6"/>
                  </a:lnTo>
                  <a:lnTo>
                    <a:pt x="14" y="6"/>
                  </a:lnTo>
                  <a:lnTo>
                    <a:pt x="2" y="0"/>
                  </a:lnTo>
                  <a:lnTo>
                    <a:pt x="2" y="0"/>
                  </a:lnTo>
                  <a:lnTo>
                    <a:pt x="0" y="4"/>
                  </a:lnTo>
                  <a:lnTo>
                    <a:pt x="0" y="8"/>
                  </a:lnTo>
                  <a:lnTo>
                    <a:pt x="0" y="8"/>
                  </a:lnTo>
                  <a:lnTo>
                    <a:pt x="6" y="10"/>
                  </a:lnTo>
                  <a:lnTo>
                    <a:pt x="6"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8" name="Freeform 185"/>
            <p:cNvSpPr/>
            <p:nvPr/>
          </p:nvSpPr>
          <p:spPr bwMode="auto">
            <a:xfrm>
              <a:off x="3475038" y="833438"/>
              <a:ext cx="38100" cy="25400"/>
            </a:xfrm>
            <a:custGeom>
              <a:avLst/>
              <a:gdLst/>
              <a:ahLst/>
              <a:cxnLst>
                <a:cxn ang="0">
                  <a:pos x="0" y="0"/>
                </a:cxn>
                <a:cxn ang="0">
                  <a:pos x="0" y="0"/>
                </a:cxn>
                <a:cxn ang="0">
                  <a:pos x="2" y="4"/>
                </a:cxn>
                <a:cxn ang="0">
                  <a:pos x="4" y="8"/>
                </a:cxn>
                <a:cxn ang="0">
                  <a:pos x="4" y="8"/>
                </a:cxn>
                <a:cxn ang="0">
                  <a:pos x="10" y="10"/>
                </a:cxn>
                <a:cxn ang="0">
                  <a:pos x="10" y="10"/>
                </a:cxn>
                <a:cxn ang="0">
                  <a:pos x="24" y="16"/>
                </a:cxn>
                <a:cxn ang="0">
                  <a:pos x="24" y="16"/>
                </a:cxn>
                <a:cxn ang="0">
                  <a:pos x="20" y="8"/>
                </a:cxn>
                <a:cxn ang="0">
                  <a:pos x="20" y="8"/>
                </a:cxn>
                <a:cxn ang="0">
                  <a:pos x="18" y="6"/>
                </a:cxn>
                <a:cxn ang="0">
                  <a:pos x="16" y="6"/>
                </a:cxn>
                <a:cxn ang="0">
                  <a:pos x="16" y="6"/>
                </a:cxn>
                <a:cxn ang="0">
                  <a:pos x="0" y="0"/>
                </a:cxn>
                <a:cxn ang="0">
                  <a:pos x="0" y="0"/>
                </a:cxn>
              </a:cxnLst>
              <a:rect l="0" t="0" r="r" b="b"/>
              <a:pathLst>
                <a:path w="24" h="16">
                  <a:moveTo>
                    <a:pt x="0" y="0"/>
                  </a:moveTo>
                  <a:lnTo>
                    <a:pt x="0" y="0"/>
                  </a:lnTo>
                  <a:lnTo>
                    <a:pt x="2" y="4"/>
                  </a:lnTo>
                  <a:lnTo>
                    <a:pt x="4" y="8"/>
                  </a:lnTo>
                  <a:lnTo>
                    <a:pt x="4" y="8"/>
                  </a:lnTo>
                  <a:lnTo>
                    <a:pt x="10" y="10"/>
                  </a:lnTo>
                  <a:lnTo>
                    <a:pt x="10" y="10"/>
                  </a:lnTo>
                  <a:lnTo>
                    <a:pt x="24" y="16"/>
                  </a:lnTo>
                  <a:lnTo>
                    <a:pt x="24" y="16"/>
                  </a:lnTo>
                  <a:lnTo>
                    <a:pt x="20" y="8"/>
                  </a:lnTo>
                  <a:lnTo>
                    <a:pt x="20" y="8"/>
                  </a:lnTo>
                  <a:lnTo>
                    <a:pt x="18" y="6"/>
                  </a:lnTo>
                  <a:lnTo>
                    <a:pt x="16" y="6"/>
                  </a:lnTo>
                  <a:lnTo>
                    <a:pt x="16" y="6"/>
                  </a:lnTo>
                  <a:lnTo>
                    <a:pt x="0" y="0"/>
                  </a:lnTo>
                  <a:lnTo>
                    <a:pt x="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9" name="Freeform 186"/>
            <p:cNvSpPr/>
            <p:nvPr/>
          </p:nvSpPr>
          <p:spPr bwMode="auto">
            <a:xfrm>
              <a:off x="3481388" y="849313"/>
              <a:ext cx="38100" cy="28575"/>
            </a:xfrm>
            <a:custGeom>
              <a:avLst/>
              <a:gdLst/>
              <a:ahLst/>
              <a:cxnLst>
                <a:cxn ang="0">
                  <a:pos x="24" y="18"/>
                </a:cxn>
                <a:cxn ang="0">
                  <a:pos x="24" y="18"/>
                </a:cxn>
                <a:cxn ang="0">
                  <a:pos x="20" y="10"/>
                </a:cxn>
                <a:cxn ang="0">
                  <a:pos x="20" y="10"/>
                </a:cxn>
                <a:cxn ang="0">
                  <a:pos x="16" y="8"/>
                </a:cxn>
                <a:cxn ang="0">
                  <a:pos x="16" y="8"/>
                </a:cxn>
                <a:cxn ang="0">
                  <a:pos x="0" y="0"/>
                </a:cxn>
                <a:cxn ang="0">
                  <a:pos x="0" y="0"/>
                </a:cxn>
                <a:cxn ang="0">
                  <a:pos x="4" y="8"/>
                </a:cxn>
                <a:cxn ang="0">
                  <a:pos x="10" y="12"/>
                </a:cxn>
                <a:cxn ang="0">
                  <a:pos x="16" y="16"/>
                </a:cxn>
                <a:cxn ang="0">
                  <a:pos x="24" y="18"/>
                </a:cxn>
                <a:cxn ang="0">
                  <a:pos x="24" y="18"/>
                </a:cxn>
              </a:cxnLst>
              <a:rect l="0" t="0" r="r" b="b"/>
              <a:pathLst>
                <a:path w="24" h="18">
                  <a:moveTo>
                    <a:pt x="24" y="18"/>
                  </a:moveTo>
                  <a:lnTo>
                    <a:pt x="24" y="18"/>
                  </a:lnTo>
                  <a:lnTo>
                    <a:pt x="20" y="10"/>
                  </a:lnTo>
                  <a:lnTo>
                    <a:pt x="20" y="10"/>
                  </a:lnTo>
                  <a:lnTo>
                    <a:pt x="16" y="8"/>
                  </a:lnTo>
                  <a:lnTo>
                    <a:pt x="16" y="8"/>
                  </a:lnTo>
                  <a:lnTo>
                    <a:pt x="0" y="0"/>
                  </a:lnTo>
                  <a:lnTo>
                    <a:pt x="0" y="0"/>
                  </a:lnTo>
                  <a:lnTo>
                    <a:pt x="4" y="8"/>
                  </a:lnTo>
                  <a:lnTo>
                    <a:pt x="10" y="12"/>
                  </a:lnTo>
                  <a:lnTo>
                    <a:pt x="16" y="16"/>
                  </a:lnTo>
                  <a:lnTo>
                    <a:pt x="24" y="18"/>
                  </a:lnTo>
                  <a:lnTo>
                    <a:pt x="24"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0" name="Freeform 187"/>
            <p:cNvSpPr/>
            <p:nvPr/>
          </p:nvSpPr>
          <p:spPr bwMode="auto">
            <a:xfrm>
              <a:off x="3344863" y="992188"/>
              <a:ext cx="31750" cy="19050"/>
            </a:xfrm>
            <a:custGeom>
              <a:avLst/>
              <a:gdLst/>
              <a:ahLst/>
              <a:cxnLst>
                <a:cxn ang="0">
                  <a:pos x="10" y="0"/>
                </a:cxn>
                <a:cxn ang="0">
                  <a:pos x="10" y="0"/>
                </a:cxn>
                <a:cxn ang="0">
                  <a:pos x="8" y="0"/>
                </a:cxn>
                <a:cxn ang="0">
                  <a:pos x="8" y="0"/>
                </a:cxn>
                <a:cxn ang="0">
                  <a:pos x="4" y="4"/>
                </a:cxn>
                <a:cxn ang="0">
                  <a:pos x="4" y="4"/>
                </a:cxn>
                <a:cxn ang="0">
                  <a:pos x="0" y="12"/>
                </a:cxn>
                <a:cxn ang="0">
                  <a:pos x="0" y="12"/>
                </a:cxn>
                <a:cxn ang="0">
                  <a:pos x="20" y="4"/>
                </a:cxn>
                <a:cxn ang="0">
                  <a:pos x="20" y="4"/>
                </a:cxn>
                <a:cxn ang="0">
                  <a:pos x="10" y="0"/>
                </a:cxn>
                <a:cxn ang="0">
                  <a:pos x="10" y="0"/>
                </a:cxn>
              </a:cxnLst>
              <a:rect l="0" t="0" r="r" b="b"/>
              <a:pathLst>
                <a:path w="20" h="12">
                  <a:moveTo>
                    <a:pt x="10" y="0"/>
                  </a:moveTo>
                  <a:lnTo>
                    <a:pt x="10" y="0"/>
                  </a:lnTo>
                  <a:lnTo>
                    <a:pt x="8" y="0"/>
                  </a:lnTo>
                  <a:lnTo>
                    <a:pt x="8" y="0"/>
                  </a:lnTo>
                  <a:lnTo>
                    <a:pt x="4" y="4"/>
                  </a:lnTo>
                  <a:lnTo>
                    <a:pt x="4" y="4"/>
                  </a:lnTo>
                  <a:lnTo>
                    <a:pt x="0" y="12"/>
                  </a:lnTo>
                  <a:lnTo>
                    <a:pt x="0" y="12"/>
                  </a:lnTo>
                  <a:lnTo>
                    <a:pt x="20" y="4"/>
                  </a:lnTo>
                  <a:lnTo>
                    <a:pt x="20" y="4"/>
                  </a:lnTo>
                  <a:lnTo>
                    <a:pt x="10" y="0"/>
                  </a:lnTo>
                  <a:lnTo>
                    <a:pt x="1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1" name="Freeform 188"/>
            <p:cNvSpPr/>
            <p:nvPr/>
          </p:nvSpPr>
          <p:spPr bwMode="auto">
            <a:xfrm>
              <a:off x="3360738" y="979488"/>
              <a:ext cx="34925" cy="15875"/>
            </a:xfrm>
            <a:custGeom>
              <a:avLst/>
              <a:gdLst/>
              <a:ahLst/>
              <a:cxnLst>
                <a:cxn ang="0">
                  <a:pos x="16" y="10"/>
                </a:cxn>
                <a:cxn ang="0">
                  <a:pos x="16" y="10"/>
                </a:cxn>
                <a:cxn ang="0">
                  <a:pos x="22" y="8"/>
                </a:cxn>
                <a:cxn ang="0">
                  <a:pos x="22" y="8"/>
                </a:cxn>
                <a:cxn ang="0">
                  <a:pos x="18" y="6"/>
                </a:cxn>
                <a:cxn ang="0">
                  <a:pos x="18" y="6"/>
                </a:cxn>
                <a:cxn ang="0">
                  <a:pos x="10" y="2"/>
                </a:cxn>
                <a:cxn ang="0">
                  <a:pos x="10" y="2"/>
                </a:cxn>
                <a:cxn ang="0">
                  <a:pos x="6" y="0"/>
                </a:cxn>
                <a:cxn ang="0">
                  <a:pos x="6" y="0"/>
                </a:cxn>
                <a:cxn ang="0">
                  <a:pos x="2" y="2"/>
                </a:cxn>
                <a:cxn ang="0">
                  <a:pos x="0" y="6"/>
                </a:cxn>
                <a:cxn ang="0">
                  <a:pos x="0" y="6"/>
                </a:cxn>
                <a:cxn ang="0">
                  <a:pos x="12" y="10"/>
                </a:cxn>
                <a:cxn ang="0">
                  <a:pos x="12" y="10"/>
                </a:cxn>
                <a:cxn ang="0">
                  <a:pos x="14" y="10"/>
                </a:cxn>
                <a:cxn ang="0">
                  <a:pos x="16" y="10"/>
                </a:cxn>
                <a:cxn ang="0">
                  <a:pos x="16" y="10"/>
                </a:cxn>
              </a:cxnLst>
              <a:rect l="0" t="0" r="r" b="b"/>
              <a:pathLst>
                <a:path w="22" h="10">
                  <a:moveTo>
                    <a:pt x="16" y="10"/>
                  </a:moveTo>
                  <a:lnTo>
                    <a:pt x="16" y="10"/>
                  </a:lnTo>
                  <a:lnTo>
                    <a:pt x="22" y="8"/>
                  </a:lnTo>
                  <a:lnTo>
                    <a:pt x="22" y="8"/>
                  </a:lnTo>
                  <a:lnTo>
                    <a:pt x="18" y="6"/>
                  </a:lnTo>
                  <a:lnTo>
                    <a:pt x="18" y="6"/>
                  </a:lnTo>
                  <a:lnTo>
                    <a:pt x="10" y="2"/>
                  </a:lnTo>
                  <a:lnTo>
                    <a:pt x="10" y="2"/>
                  </a:lnTo>
                  <a:lnTo>
                    <a:pt x="6" y="0"/>
                  </a:lnTo>
                  <a:lnTo>
                    <a:pt x="6" y="0"/>
                  </a:lnTo>
                  <a:lnTo>
                    <a:pt x="2" y="2"/>
                  </a:lnTo>
                  <a:lnTo>
                    <a:pt x="0" y="6"/>
                  </a:lnTo>
                  <a:lnTo>
                    <a:pt x="0" y="6"/>
                  </a:lnTo>
                  <a:lnTo>
                    <a:pt x="12" y="10"/>
                  </a:lnTo>
                  <a:lnTo>
                    <a:pt x="12" y="10"/>
                  </a:lnTo>
                  <a:lnTo>
                    <a:pt x="14" y="10"/>
                  </a:lnTo>
                  <a:lnTo>
                    <a:pt x="16" y="10"/>
                  </a:lnTo>
                  <a:lnTo>
                    <a:pt x="16"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2" name="Freeform 189"/>
            <p:cNvSpPr/>
            <p:nvPr/>
          </p:nvSpPr>
          <p:spPr bwMode="auto">
            <a:xfrm>
              <a:off x="3373438" y="969963"/>
              <a:ext cx="44450" cy="19050"/>
            </a:xfrm>
            <a:custGeom>
              <a:avLst/>
              <a:gdLst/>
              <a:ahLst/>
              <a:cxnLst>
                <a:cxn ang="0">
                  <a:pos x="20" y="12"/>
                </a:cxn>
                <a:cxn ang="0">
                  <a:pos x="20" y="12"/>
                </a:cxn>
                <a:cxn ang="0">
                  <a:pos x="28" y="8"/>
                </a:cxn>
                <a:cxn ang="0">
                  <a:pos x="28" y="8"/>
                </a:cxn>
                <a:cxn ang="0">
                  <a:pos x="14" y="2"/>
                </a:cxn>
                <a:cxn ang="0">
                  <a:pos x="14" y="2"/>
                </a:cxn>
                <a:cxn ang="0">
                  <a:pos x="8" y="0"/>
                </a:cxn>
                <a:cxn ang="0">
                  <a:pos x="8" y="0"/>
                </a:cxn>
                <a:cxn ang="0">
                  <a:pos x="2" y="0"/>
                </a:cxn>
                <a:cxn ang="0">
                  <a:pos x="0" y="4"/>
                </a:cxn>
                <a:cxn ang="0">
                  <a:pos x="0" y="4"/>
                </a:cxn>
                <a:cxn ang="0">
                  <a:pos x="14" y="10"/>
                </a:cxn>
                <a:cxn ang="0">
                  <a:pos x="14" y="10"/>
                </a:cxn>
                <a:cxn ang="0">
                  <a:pos x="18" y="12"/>
                </a:cxn>
                <a:cxn ang="0">
                  <a:pos x="20" y="12"/>
                </a:cxn>
                <a:cxn ang="0">
                  <a:pos x="20" y="12"/>
                </a:cxn>
              </a:cxnLst>
              <a:rect l="0" t="0" r="r" b="b"/>
              <a:pathLst>
                <a:path w="28" h="12">
                  <a:moveTo>
                    <a:pt x="20" y="12"/>
                  </a:moveTo>
                  <a:lnTo>
                    <a:pt x="20" y="12"/>
                  </a:lnTo>
                  <a:lnTo>
                    <a:pt x="28" y="8"/>
                  </a:lnTo>
                  <a:lnTo>
                    <a:pt x="28" y="8"/>
                  </a:lnTo>
                  <a:lnTo>
                    <a:pt x="14" y="2"/>
                  </a:lnTo>
                  <a:lnTo>
                    <a:pt x="14" y="2"/>
                  </a:lnTo>
                  <a:lnTo>
                    <a:pt x="8" y="0"/>
                  </a:lnTo>
                  <a:lnTo>
                    <a:pt x="8" y="0"/>
                  </a:lnTo>
                  <a:lnTo>
                    <a:pt x="2" y="0"/>
                  </a:lnTo>
                  <a:lnTo>
                    <a:pt x="0" y="4"/>
                  </a:lnTo>
                  <a:lnTo>
                    <a:pt x="0" y="4"/>
                  </a:lnTo>
                  <a:lnTo>
                    <a:pt x="14" y="10"/>
                  </a:lnTo>
                  <a:lnTo>
                    <a:pt x="14" y="10"/>
                  </a:lnTo>
                  <a:lnTo>
                    <a:pt x="18" y="12"/>
                  </a:lnTo>
                  <a:lnTo>
                    <a:pt x="20" y="12"/>
                  </a:lnTo>
                  <a:lnTo>
                    <a:pt x="20"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3" name="Freeform 190"/>
            <p:cNvSpPr/>
            <p:nvPr/>
          </p:nvSpPr>
          <p:spPr bwMode="auto">
            <a:xfrm>
              <a:off x="3389313" y="963613"/>
              <a:ext cx="44450" cy="19050"/>
            </a:xfrm>
            <a:custGeom>
              <a:avLst/>
              <a:gdLst/>
              <a:ahLst/>
              <a:cxnLst>
                <a:cxn ang="0">
                  <a:pos x="20" y="12"/>
                </a:cxn>
                <a:cxn ang="0">
                  <a:pos x="20" y="12"/>
                </a:cxn>
                <a:cxn ang="0">
                  <a:pos x="28" y="8"/>
                </a:cxn>
                <a:cxn ang="0">
                  <a:pos x="28" y="8"/>
                </a:cxn>
                <a:cxn ang="0">
                  <a:pos x="22" y="4"/>
                </a:cxn>
                <a:cxn ang="0">
                  <a:pos x="14" y="0"/>
                </a:cxn>
                <a:cxn ang="0">
                  <a:pos x="8" y="0"/>
                </a:cxn>
                <a:cxn ang="0">
                  <a:pos x="0" y="2"/>
                </a:cxn>
                <a:cxn ang="0">
                  <a:pos x="0" y="2"/>
                </a:cxn>
                <a:cxn ang="0">
                  <a:pos x="16" y="8"/>
                </a:cxn>
                <a:cxn ang="0">
                  <a:pos x="16" y="8"/>
                </a:cxn>
                <a:cxn ang="0">
                  <a:pos x="20" y="12"/>
                </a:cxn>
                <a:cxn ang="0">
                  <a:pos x="20" y="12"/>
                </a:cxn>
              </a:cxnLst>
              <a:rect l="0" t="0" r="r" b="b"/>
              <a:pathLst>
                <a:path w="28" h="12">
                  <a:moveTo>
                    <a:pt x="20" y="12"/>
                  </a:moveTo>
                  <a:lnTo>
                    <a:pt x="20" y="12"/>
                  </a:lnTo>
                  <a:lnTo>
                    <a:pt x="28" y="8"/>
                  </a:lnTo>
                  <a:lnTo>
                    <a:pt x="28" y="8"/>
                  </a:lnTo>
                  <a:lnTo>
                    <a:pt x="22" y="4"/>
                  </a:lnTo>
                  <a:lnTo>
                    <a:pt x="14" y="0"/>
                  </a:lnTo>
                  <a:lnTo>
                    <a:pt x="8" y="0"/>
                  </a:lnTo>
                  <a:lnTo>
                    <a:pt x="0" y="2"/>
                  </a:lnTo>
                  <a:lnTo>
                    <a:pt x="0" y="2"/>
                  </a:lnTo>
                  <a:lnTo>
                    <a:pt x="16" y="8"/>
                  </a:lnTo>
                  <a:lnTo>
                    <a:pt x="16" y="8"/>
                  </a:lnTo>
                  <a:lnTo>
                    <a:pt x="20" y="12"/>
                  </a:lnTo>
                  <a:lnTo>
                    <a:pt x="20"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4" name="Freeform 191"/>
            <p:cNvSpPr/>
            <p:nvPr/>
          </p:nvSpPr>
          <p:spPr bwMode="auto">
            <a:xfrm>
              <a:off x="3344863" y="1004888"/>
              <a:ext cx="31750" cy="15875"/>
            </a:xfrm>
            <a:custGeom>
              <a:avLst/>
              <a:gdLst/>
              <a:ahLst/>
              <a:cxnLst>
                <a:cxn ang="0">
                  <a:pos x="10" y="8"/>
                </a:cxn>
                <a:cxn ang="0">
                  <a:pos x="10" y="8"/>
                </a:cxn>
                <a:cxn ang="0">
                  <a:pos x="14" y="10"/>
                </a:cxn>
                <a:cxn ang="0">
                  <a:pos x="14" y="10"/>
                </a:cxn>
                <a:cxn ang="0">
                  <a:pos x="14" y="8"/>
                </a:cxn>
                <a:cxn ang="0">
                  <a:pos x="14" y="8"/>
                </a:cxn>
                <a:cxn ang="0">
                  <a:pos x="20" y="0"/>
                </a:cxn>
                <a:cxn ang="0">
                  <a:pos x="20" y="0"/>
                </a:cxn>
                <a:cxn ang="0">
                  <a:pos x="0" y="6"/>
                </a:cxn>
                <a:cxn ang="0">
                  <a:pos x="0" y="6"/>
                </a:cxn>
                <a:cxn ang="0">
                  <a:pos x="10" y="8"/>
                </a:cxn>
                <a:cxn ang="0">
                  <a:pos x="10" y="8"/>
                </a:cxn>
              </a:cxnLst>
              <a:rect l="0" t="0" r="r" b="b"/>
              <a:pathLst>
                <a:path w="20" h="10">
                  <a:moveTo>
                    <a:pt x="10" y="8"/>
                  </a:moveTo>
                  <a:lnTo>
                    <a:pt x="10" y="8"/>
                  </a:lnTo>
                  <a:lnTo>
                    <a:pt x="14" y="10"/>
                  </a:lnTo>
                  <a:lnTo>
                    <a:pt x="14" y="10"/>
                  </a:lnTo>
                  <a:lnTo>
                    <a:pt x="14" y="8"/>
                  </a:lnTo>
                  <a:lnTo>
                    <a:pt x="14" y="8"/>
                  </a:lnTo>
                  <a:lnTo>
                    <a:pt x="20" y="0"/>
                  </a:lnTo>
                  <a:lnTo>
                    <a:pt x="20" y="0"/>
                  </a:lnTo>
                  <a:lnTo>
                    <a:pt x="0" y="6"/>
                  </a:lnTo>
                  <a:lnTo>
                    <a:pt x="0" y="6"/>
                  </a:lnTo>
                  <a:lnTo>
                    <a:pt x="10" y="8"/>
                  </a:lnTo>
                  <a:lnTo>
                    <a:pt x="1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5" name="Freeform 192"/>
            <p:cNvSpPr/>
            <p:nvPr/>
          </p:nvSpPr>
          <p:spPr bwMode="auto">
            <a:xfrm>
              <a:off x="3370263" y="995363"/>
              <a:ext cx="28575" cy="28575"/>
            </a:xfrm>
            <a:custGeom>
              <a:avLst/>
              <a:gdLst/>
              <a:ahLst/>
              <a:cxnLst>
                <a:cxn ang="0">
                  <a:pos x="8" y="4"/>
                </a:cxn>
                <a:cxn ang="0">
                  <a:pos x="8" y="4"/>
                </a:cxn>
                <a:cxn ang="0">
                  <a:pos x="0" y="16"/>
                </a:cxn>
                <a:cxn ang="0">
                  <a:pos x="0" y="16"/>
                </a:cxn>
                <a:cxn ang="0">
                  <a:pos x="6" y="18"/>
                </a:cxn>
                <a:cxn ang="0">
                  <a:pos x="8" y="18"/>
                </a:cxn>
                <a:cxn ang="0">
                  <a:pos x="8" y="18"/>
                </a:cxn>
                <a:cxn ang="0">
                  <a:pos x="12" y="12"/>
                </a:cxn>
                <a:cxn ang="0">
                  <a:pos x="12" y="12"/>
                </a:cxn>
                <a:cxn ang="0">
                  <a:pos x="16" y="4"/>
                </a:cxn>
                <a:cxn ang="0">
                  <a:pos x="16" y="4"/>
                </a:cxn>
                <a:cxn ang="0">
                  <a:pos x="18" y="0"/>
                </a:cxn>
                <a:cxn ang="0">
                  <a:pos x="18" y="0"/>
                </a:cxn>
                <a:cxn ang="0">
                  <a:pos x="12" y="2"/>
                </a:cxn>
                <a:cxn ang="0">
                  <a:pos x="12" y="2"/>
                </a:cxn>
                <a:cxn ang="0">
                  <a:pos x="8" y="4"/>
                </a:cxn>
                <a:cxn ang="0">
                  <a:pos x="8" y="4"/>
                </a:cxn>
              </a:cxnLst>
              <a:rect l="0" t="0" r="r" b="b"/>
              <a:pathLst>
                <a:path w="18" h="18">
                  <a:moveTo>
                    <a:pt x="8" y="4"/>
                  </a:moveTo>
                  <a:lnTo>
                    <a:pt x="8" y="4"/>
                  </a:lnTo>
                  <a:lnTo>
                    <a:pt x="0" y="16"/>
                  </a:lnTo>
                  <a:lnTo>
                    <a:pt x="0" y="16"/>
                  </a:lnTo>
                  <a:lnTo>
                    <a:pt x="6" y="18"/>
                  </a:lnTo>
                  <a:lnTo>
                    <a:pt x="8" y="18"/>
                  </a:lnTo>
                  <a:lnTo>
                    <a:pt x="8" y="18"/>
                  </a:lnTo>
                  <a:lnTo>
                    <a:pt x="12" y="12"/>
                  </a:lnTo>
                  <a:lnTo>
                    <a:pt x="12" y="12"/>
                  </a:lnTo>
                  <a:lnTo>
                    <a:pt x="16" y="4"/>
                  </a:lnTo>
                  <a:lnTo>
                    <a:pt x="16" y="4"/>
                  </a:lnTo>
                  <a:lnTo>
                    <a:pt x="18" y="0"/>
                  </a:lnTo>
                  <a:lnTo>
                    <a:pt x="18" y="0"/>
                  </a:lnTo>
                  <a:lnTo>
                    <a:pt x="12" y="2"/>
                  </a:lnTo>
                  <a:lnTo>
                    <a:pt x="12" y="2"/>
                  </a:lnTo>
                  <a:lnTo>
                    <a:pt x="8" y="4"/>
                  </a:lnTo>
                  <a:lnTo>
                    <a:pt x="8"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6" name="Freeform 193"/>
            <p:cNvSpPr/>
            <p:nvPr/>
          </p:nvSpPr>
          <p:spPr bwMode="auto">
            <a:xfrm>
              <a:off x="3389313" y="989013"/>
              <a:ext cx="28575" cy="34925"/>
            </a:xfrm>
            <a:custGeom>
              <a:avLst/>
              <a:gdLst/>
              <a:ahLst/>
              <a:cxnLst>
                <a:cxn ang="0">
                  <a:pos x="8" y="6"/>
                </a:cxn>
                <a:cxn ang="0">
                  <a:pos x="8" y="6"/>
                </a:cxn>
                <a:cxn ang="0">
                  <a:pos x="0" y="22"/>
                </a:cxn>
                <a:cxn ang="0">
                  <a:pos x="0" y="22"/>
                </a:cxn>
                <a:cxn ang="0">
                  <a:pos x="4" y="22"/>
                </a:cxn>
                <a:cxn ang="0">
                  <a:pos x="8" y="20"/>
                </a:cxn>
                <a:cxn ang="0">
                  <a:pos x="8" y="20"/>
                </a:cxn>
                <a:cxn ang="0">
                  <a:pos x="12" y="14"/>
                </a:cxn>
                <a:cxn ang="0">
                  <a:pos x="12" y="14"/>
                </a:cxn>
                <a:cxn ang="0">
                  <a:pos x="18" y="0"/>
                </a:cxn>
                <a:cxn ang="0">
                  <a:pos x="18" y="0"/>
                </a:cxn>
                <a:cxn ang="0">
                  <a:pos x="10" y="4"/>
                </a:cxn>
                <a:cxn ang="0">
                  <a:pos x="10" y="4"/>
                </a:cxn>
                <a:cxn ang="0">
                  <a:pos x="8" y="4"/>
                </a:cxn>
                <a:cxn ang="0">
                  <a:pos x="8" y="6"/>
                </a:cxn>
                <a:cxn ang="0">
                  <a:pos x="8" y="6"/>
                </a:cxn>
              </a:cxnLst>
              <a:rect l="0" t="0" r="r" b="b"/>
              <a:pathLst>
                <a:path w="18" h="22">
                  <a:moveTo>
                    <a:pt x="8" y="6"/>
                  </a:moveTo>
                  <a:lnTo>
                    <a:pt x="8" y="6"/>
                  </a:lnTo>
                  <a:lnTo>
                    <a:pt x="0" y="22"/>
                  </a:lnTo>
                  <a:lnTo>
                    <a:pt x="0" y="22"/>
                  </a:lnTo>
                  <a:lnTo>
                    <a:pt x="4" y="22"/>
                  </a:lnTo>
                  <a:lnTo>
                    <a:pt x="8" y="20"/>
                  </a:lnTo>
                  <a:lnTo>
                    <a:pt x="8" y="20"/>
                  </a:lnTo>
                  <a:lnTo>
                    <a:pt x="12" y="14"/>
                  </a:lnTo>
                  <a:lnTo>
                    <a:pt x="12" y="14"/>
                  </a:lnTo>
                  <a:lnTo>
                    <a:pt x="18" y="0"/>
                  </a:lnTo>
                  <a:lnTo>
                    <a:pt x="18" y="0"/>
                  </a:lnTo>
                  <a:lnTo>
                    <a:pt x="10" y="4"/>
                  </a:lnTo>
                  <a:lnTo>
                    <a:pt x="10" y="4"/>
                  </a:lnTo>
                  <a:lnTo>
                    <a:pt x="8" y="4"/>
                  </a:lnTo>
                  <a:lnTo>
                    <a:pt x="8" y="6"/>
                  </a:lnTo>
                  <a:lnTo>
                    <a:pt x="8"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7" name="Freeform 194"/>
            <p:cNvSpPr/>
            <p:nvPr/>
          </p:nvSpPr>
          <p:spPr bwMode="auto">
            <a:xfrm>
              <a:off x="3408363" y="985838"/>
              <a:ext cx="28575" cy="34925"/>
            </a:xfrm>
            <a:custGeom>
              <a:avLst/>
              <a:gdLst/>
              <a:ahLst/>
              <a:cxnLst>
                <a:cxn ang="0">
                  <a:pos x="10" y="2"/>
                </a:cxn>
                <a:cxn ang="0">
                  <a:pos x="10" y="2"/>
                </a:cxn>
                <a:cxn ang="0">
                  <a:pos x="8" y="6"/>
                </a:cxn>
                <a:cxn ang="0">
                  <a:pos x="8" y="6"/>
                </a:cxn>
                <a:cxn ang="0">
                  <a:pos x="0" y="22"/>
                </a:cxn>
                <a:cxn ang="0">
                  <a:pos x="0" y="22"/>
                </a:cxn>
                <a:cxn ang="0">
                  <a:pos x="6" y="18"/>
                </a:cxn>
                <a:cxn ang="0">
                  <a:pos x="12" y="14"/>
                </a:cxn>
                <a:cxn ang="0">
                  <a:pos x="16" y="6"/>
                </a:cxn>
                <a:cxn ang="0">
                  <a:pos x="18" y="0"/>
                </a:cxn>
                <a:cxn ang="0">
                  <a:pos x="18" y="0"/>
                </a:cxn>
                <a:cxn ang="0">
                  <a:pos x="10" y="2"/>
                </a:cxn>
                <a:cxn ang="0">
                  <a:pos x="10" y="2"/>
                </a:cxn>
              </a:cxnLst>
              <a:rect l="0" t="0" r="r" b="b"/>
              <a:pathLst>
                <a:path w="18" h="22">
                  <a:moveTo>
                    <a:pt x="10" y="2"/>
                  </a:moveTo>
                  <a:lnTo>
                    <a:pt x="10" y="2"/>
                  </a:lnTo>
                  <a:lnTo>
                    <a:pt x="8" y="6"/>
                  </a:lnTo>
                  <a:lnTo>
                    <a:pt x="8" y="6"/>
                  </a:lnTo>
                  <a:lnTo>
                    <a:pt x="0" y="22"/>
                  </a:lnTo>
                  <a:lnTo>
                    <a:pt x="0" y="22"/>
                  </a:lnTo>
                  <a:lnTo>
                    <a:pt x="6" y="18"/>
                  </a:lnTo>
                  <a:lnTo>
                    <a:pt x="12" y="14"/>
                  </a:lnTo>
                  <a:lnTo>
                    <a:pt x="16" y="6"/>
                  </a:lnTo>
                  <a:lnTo>
                    <a:pt x="18" y="0"/>
                  </a:lnTo>
                  <a:lnTo>
                    <a:pt x="18" y="0"/>
                  </a:lnTo>
                  <a:lnTo>
                    <a:pt x="10" y="2"/>
                  </a:lnTo>
                  <a:lnTo>
                    <a:pt x="1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8" name="Freeform 195"/>
            <p:cNvSpPr/>
            <p:nvPr/>
          </p:nvSpPr>
          <p:spPr bwMode="auto">
            <a:xfrm>
              <a:off x="3297238" y="1039813"/>
              <a:ext cx="19050" cy="31750"/>
            </a:xfrm>
            <a:custGeom>
              <a:avLst/>
              <a:gdLst/>
              <a:ahLst/>
              <a:cxnLst>
                <a:cxn ang="0">
                  <a:pos x="10" y="10"/>
                </a:cxn>
                <a:cxn ang="0">
                  <a:pos x="10" y="10"/>
                </a:cxn>
                <a:cxn ang="0">
                  <a:pos x="12" y="8"/>
                </a:cxn>
                <a:cxn ang="0">
                  <a:pos x="12" y="8"/>
                </a:cxn>
                <a:cxn ang="0">
                  <a:pos x="6" y="6"/>
                </a:cxn>
                <a:cxn ang="0">
                  <a:pos x="6" y="6"/>
                </a:cxn>
                <a:cxn ang="0">
                  <a:pos x="0" y="0"/>
                </a:cxn>
                <a:cxn ang="0">
                  <a:pos x="0" y="0"/>
                </a:cxn>
                <a:cxn ang="0">
                  <a:pos x="6" y="20"/>
                </a:cxn>
                <a:cxn ang="0">
                  <a:pos x="6" y="20"/>
                </a:cxn>
                <a:cxn ang="0">
                  <a:pos x="10" y="10"/>
                </a:cxn>
                <a:cxn ang="0">
                  <a:pos x="10" y="10"/>
                </a:cxn>
              </a:cxnLst>
              <a:rect l="0" t="0" r="r" b="b"/>
              <a:pathLst>
                <a:path w="12" h="20">
                  <a:moveTo>
                    <a:pt x="10" y="10"/>
                  </a:moveTo>
                  <a:lnTo>
                    <a:pt x="10" y="10"/>
                  </a:lnTo>
                  <a:lnTo>
                    <a:pt x="12" y="8"/>
                  </a:lnTo>
                  <a:lnTo>
                    <a:pt x="12" y="8"/>
                  </a:lnTo>
                  <a:lnTo>
                    <a:pt x="6" y="6"/>
                  </a:lnTo>
                  <a:lnTo>
                    <a:pt x="6" y="6"/>
                  </a:lnTo>
                  <a:lnTo>
                    <a:pt x="0" y="0"/>
                  </a:lnTo>
                  <a:lnTo>
                    <a:pt x="0" y="0"/>
                  </a:lnTo>
                  <a:lnTo>
                    <a:pt x="6" y="20"/>
                  </a:lnTo>
                  <a:lnTo>
                    <a:pt x="6" y="20"/>
                  </a:lnTo>
                  <a:lnTo>
                    <a:pt x="10" y="10"/>
                  </a:lnTo>
                  <a:lnTo>
                    <a:pt x="10"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9" name="Freeform 196"/>
            <p:cNvSpPr/>
            <p:nvPr/>
          </p:nvSpPr>
          <p:spPr bwMode="auto">
            <a:xfrm>
              <a:off x="3309938" y="1055688"/>
              <a:ext cx="19050" cy="38100"/>
            </a:xfrm>
            <a:custGeom>
              <a:avLst/>
              <a:gdLst/>
              <a:ahLst/>
              <a:cxnLst>
                <a:cxn ang="0">
                  <a:pos x="2" y="18"/>
                </a:cxn>
                <a:cxn ang="0">
                  <a:pos x="2" y="18"/>
                </a:cxn>
                <a:cxn ang="0">
                  <a:pos x="4" y="24"/>
                </a:cxn>
                <a:cxn ang="0">
                  <a:pos x="4" y="24"/>
                </a:cxn>
                <a:cxn ang="0">
                  <a:pos x="6" y="20"/>
                </a:cxn>
                <a:cxn ang="0">
                  <a:pos x="6" y="20"/>
                </a:cxn>
                <a:cxn ang="0">
                  <a:pos x="8" y="12"/>
                </a:cxn>
                <a:cxn ang="0">
                  <a:pos x="8" y="12"/>
                </a:cxn>
                <a:cxn ang="0">
                  <a:pos x="12" y="6"/>
                </a:cxn>
                <a:cxn ang="0">
                  <a:pos x="12" y="6"/>
                </a:cxn>
                <a:cxn ang="0">
                  <a:pos x="8" y="2"/>
                </a:cxn>
                <a:cxn ang="0">
                  <a:pos x="6" y="0"/>
                </a:cxn>
                <a:cxn ang="0">
                  <a:pos x="6" y="0"/>
                </a:cxn>
                <a:cxn ang="0">
                  <a:pos x="0" y="12"/>
                </a:cxn>
                <a:cxn ang="0">
                  <a:pos x="0" y="12"/>
                </a:cxn>
                <a:cxn ang="0">
                  <a:pos x="0" y="16"/>
                </a:cxn>
                <a:cxn ang="0">
                  <a:pos x="2" y="18"/>
                </a:cxn>
                <a:cxn ang="0">
                  <a:pos x="2" y="18"/>
                </a:cxn>
              </a:cxnLst>
              <a:rect l="0" t="0" r="r" b="b"/>
              <a:pathLst>
                <a:path w="12" h="24">
                  <a:moveTo>
                    <a:pt x="2" y="18"/>
                  </a:moveTo>
                  <a:lnTo>
                    <a:pt x="2" y="18"/>
                  </a:lnTo>
                  <a:lnTo>
                    <a:pt x="4" y="24"/>
                  </a:lnTo>
                  <a:lnTo>
                    <a:pt x="4" y="24"/>
                  </a:lnTo>
                  <a:lnTo>
                    <a:pt x="6" y="20"/>
                  </a:lnTo>
                  <a:lnTo>
                    <a:pt x="6" y="20"/>
                  </a:lnTo>
                  <a:lnTo>
                    <a:pt x="8" y="12"/>
                  </a:lnTo>
                  <a:lnTo>
                    <a:pt x="8" y="12"/>
                  </a:lnTo>
                  <a:lnTo>
                    <a:pt x="12" y="6"/>
                  </a:lnTo>
                  <a:lnTo>
                    <a:pt x="12" y="6"/>
                  </a:lnTo>
                  <a:lnTo>
                    <a:pt x="8" y="2"/>
                  </a:lnTo>
                  <a:lnTo>
                    <a:pt x="6" y="0"/>
                  </a:lnTo>
                  <a:lnTo>
                    <a:pt x="6" y="0"/>
                  </a:lnTo>
                  <a:lnTo>
                    <a:pt x="0" y="12"/>
                  </a:lnTo>
                  <a:lnTo>
                    <a:pt x="0" y="12"/>
                  </a:lnTo>
                  <a:lnTo>
                    <a:pt x="0" y="16"/>
                  </a:lnTo>
                  <a:lnTo>
                    <a:pt x="2" y="18"/>
                  </a:lnTo>
                  <a:lnTo>
                    <a:pt x="2"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0" name="Freeform 197"/>
            <p:cNvSpPr/>
            <p:nvPr/>
          </p:nvSpPr>
          <p:spPr bwMode="auto">
            <a:xfrm>
              <a:off x="3319463" y="1068388"/>
              <a:ext cx="19050" cy="44450"/>
            </a:xfrm>
            <a:custGeom>
              <a:avLst/>
              <a:gdLst/>
              <a:ahLst/>
              <a:cxnLst>
                <a:cxn ang="0">
                  <a:pos x="0" y="20"/>
                </a:cxn>
                <a:cxn ang="0">
                  <a:pos x="0" y="20"/>
                </a:cxn>
                <a:cxn ang="0">
                  <a:pos x="2" y="28"/>
                </a:cxn>
                <a:cxn ang="0">
                  <a:pos x="2" y="28"/>
                </a:cxn>
                <a:cxn ang="0">
                  <a:pos x="8" y="14"/>
                </a:cxn>
                <a:cxn ang="0">
                  <a:pos x="8" y="14"/>
                </a:cxn>
                <a:cxn ang="0">
                  <a:pos x="12" y="8"/>
                </a:cxn>
                <a:cxn ang="0">
                  <a:pos x="12" y="8"/>
                </a:cxn>
                <a:cxn ang="0">
                  <a:pos x="10" y="4"/>
                </a:cxn>
                <a:cxn ang="0">
                  <a:pos x="8" y="0"/>
                </a:cxn>
                <a:cxn ang="0">
                  <a:pos x="8" y="0"/>
                </a:cxn>
                <a:cxn ang="0">
                  <a:pos x="0" y="16"/>
                </a:cxn>
                <a:cxn ang="0">
                  <a:pos x="0" y="16"/>
                </a:cxn>
                <a:cxn ang="0">
                  <a:pos x="0" y="18"/>
                </a:cxn>
                <a:cxn ang="0">
                  <a:pos x="0" y="20"/>
                </a:cxn>
                <a:cxn ang="0">
                  <a:pos x="0" y="20"/>
                </a:cxn>
              </a:cxnLst>
              <a:rect l="0" t="0" r="r" b="b"/>
              <a:pathLst>
                <a:path w="12" h="28">
                  <a:moveTo>
                    <a:pt x="0" y="20"/>
                  </a:moveTo>
                  <a:lnTo>
                    <a:pt x="0" y="20"/>
                  </a:lnTo>
                  <a:lnTo>
                    <a:pt x="2" y="28"/>
                  </a:lnTo>
                  <a:lnTo>
                    <a:pt x="2" y="28"/>
                  </a:lnTo>
                  <a:lnTo>
                    <a:pt x="8" y="14"/>
                  </a:lnTo>
                  <a:lnTo>
                    <a:pt x="8" y="14"/>
                  </a:lnTo>
                  <a:lnTo>
                    <a:pt x="12" y="8"/>
                  </a:lnTo>
                  <a:lnTo>
                    <a:pt x="12" y="8"/>
                  </a:lnTo>
                  <a:lnTo>
                    <a:pt x="10" y="4"/>
                  </a:lnTo>
                  <a:lnTo>
                    <a:pt x="8" y="0"/>
                  </a:lnTo>
                  <a:lnTo>
                    <a:pt x="8" y="0"/>
                  </a:lnTo>
                  <a:lnTo>
                    <a:pt x="0" y="16"/>
                  </a:lnTo>
                  <a:lnTo>
                    <a:pt x="0" y="16"/>
                  </a:lnTo>
                  <a:lnTo>
                    <a:pt x="0" y="18"/>
                  </a:lnTo>
                  <a:lnTo>
                    <a:pt x="0" y="20"/>
                  </a:lnTo>
                  <a:lnTo>
                    <a:pt x="0"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1" name="Freeform 198"/>
            <p:cNvSpPr/>
            <p:nvPr/>
          </p:nvSpPr>
          <p:spPr bwMode="auto">
            <a:xfrm>
              <a:off x="3325813" y="1084263"/>
              <a:ext cx="15875" cy="44450"/>
            </a:xfrm>
            <a:custGeom>
              <a:avLst/>
              <a:gdLst/>
              <a:ahLst/>
              <a:cxnLst>
                <a:cxn ang="0">
                  <a:pos x="0" y="22"/>
                </a:cxn>
                <a:cxn ang="0">
                  <a:pos x="0" y="22"/>
                </a:cxn>
                <a:cxn ang="0">
                  <a:pos x="2" y="28"/>
                </a:cxn>
                <a:cxn ang="0">
                  <a:pos x="2" y="28"/>
                </a:cxn>
                <a:cxn ang="0">
                  <a:pos x="8" y="22"/>
                </a:cxn>
                <a:cxn ang="0">
                  <a:pos x="10" y="16"/>
                </a:cxn>
                <a:cxn ang="0">
                  <a:pos x="10" y="8"/>
                </a:cxn>
                <a:cxn ang="0">
                  <a:pos x="8" y="0"/>
                </a:cxn>
                <a:cxn ang="0">
                  <a:pos x="8" y="0"/>
                </a:cxn>
                <a:cxn ang="0">
                  <a:pos x="2" y="16"/>
                </a:cxn>
                <a:cxn ang="0">
                  <a:pos x="2" y="16"/>
                </a:cxn>
                <a:cxn ang="0">
                  <a:pos x="0" y="22"/>
                </a:cxn>
                <a:cxn ang="0">
                  <a:pos x="0" y="22"/>
                </a:cxn>
              </a:cxnLst>
              <a:rect l="0" t="0" r="r" b="b"/>
              <a:pathLst>
                <a:path w="10" h="28">
                  <a:moveTo>
                    <a:pt x="0" y="22"/>
                  </a:moveTo>
                  <a:lnTo>
                    <a:pt x="0" y="22"/>
                  </a:lnTo>
                  <a:lnTo>
                    <a:pt x="2" y="28"/>
                  </a:lnTo>
                  <a:lnTo>
                    <a:pt x="2" y="28"/>
                  </a:lnTo>
                  <a:lnTo>
                    <a:pt x="8" y="22"/>
                  </a:lnTo>
                  <a:lnTo>
                    <a:pt x="10" y="16"/>
                  </a:lnTo>
                  <a:lnTo>
                    <a:pt x="10" y="8"/>
                  </a:lnTo>
                  <a:lnTo>
                    <a:pt x="8" y="0"/>
                  </a:lnTo>
                  <a:lnTo>
                    <a:pt x="8" y="0"/>
                  </a:lnTo>
                  <a:lnTo>
                    <a:pt x="2" y="16"/>
                  </a:lnTo>
                  <a:lnTo>
                    <a:pt x="2" y="16"/>
                  </a:lnTo>
                  <a:lnTo>
                    <a:pt x="0" y="22"/>
                  </a:lnTo>
                  <a:lnTo>
                    <a:pt x="0" y="2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2" name="Freeform 199"/>
            <p:cNvSpPr/>
            <p:nvPr/>
          </p:nvSpPr>
          <p:spPr bwMode="auto">
            <a:xfrm>
              <a:off x="3284538" y="1042988"/>
              <a:ext cx="19050" cy="28575"/>
            </a:xfrm>
            <a:custGeom>
              <a:avLst/>
              <a:gdLst/>
              <a:ahLst/>
              <a:cxnLst>
                <a:cxn ang="0">
                  <a:pos x="12" y="18"/>
                </a:cxn>
                <a:cxn ang="0">
                  <a:pos x="12" y="18"/>
                </a:cxn>
                <a:cxn ang="0">
                  <a:pos x="4" y="0"/>
                </a:cxn>
                <a:cxn ang="0">
                  <a:pos x="4" y="0"/>
                </a:cxn>
                <a:cxn ang="0">
                  <a:pos x="2" y="8"/>
                </a:cxn>
                <a:cxn ang="0">
                  <a:pos x="2" y="8"/>
                </a:cxn>
                <a:cxn ang="0">
                  <a:pos x="0" y="12"/>
                </a:cxn>
                <a:cxn ang="0">
                  <a:pos x="0" y="12"/>
                </a:cxn>
                <a:cxn ang="0">
                  <a:pos x="2" y="14"/>
                </a:cxn>
                <a:cxn ang="0">
                  <a:pos x="2" y="14"/>
                </a:cxn>
                <a:cxn ang="0">
                  <a:pos x="12" y="18"/>
                </a:cxn>
                <a:cxn ang="0">
                  <a:pos x="12" y="18"/>
                </a:cxn>
              </a:cxnLst>
              <a:rect l="0" t="0" r="r" b="b"/>
              <a:pathLst>
                <a:path w="12" h="18">
                  <a:moveTo>
                    <a:pt x="12" y="18"/>
                  </a:moveTo>
                  <a:lnTo>
                    <a:pt x="12" y="18"/>
                  </a:lnTo>
                  <a:lnTo>
                    <a:pt x="4" y="0"/>
                  </a:lnTo>
                  <a:lnTo>
                    <a:pt x="4" y="0"/>
                  </a:lnTo>
                  <a:lnTo>
                    <a:pt x="2" y="8"/>
                  </a:lnTo>
                  <a:lnTo>
                    <a:pt x="2" y="8"/>
                  </a:lnTo>
                  <a:lnTo>
                    <a:pt x="0" y="12"/>
                  </a:lnTo>
                  <a:lnTo>
                    <a:pt x="0" y="12"/>
                  </a:lnTo>
                  <a:lnTo>
                    <a:pt x="2" y="14"/>
                  </a:lnTo>
                  <a:lnTo>
                    <a:pt x="2" y="14"/>
                  </a:lnTo>
                  <a:lnTo>
                    <a:pt x="12" y="18"/>
                  </a:lnTo>
                  <a:lnTo>
                    <a:pt x="12"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3" name="Freeform 200"/>
            <p:cNvSpPr/>
            <p:nvPr/>
          </p:nvSpPr>
          <p:spPr bwMode="auto">
            <a:xfrm>
              <a:off x="3281363" y="1068388"/>
              <a:ext cx="28575" cy="25400"/>
            </a:xfrm>
            <a:custGeom>
              <a:avLst/>
              <a:gdLst/>
              <a:ahLst/>
              <a:cxnLst>
                <a:cxn ang="0">
                  <a:pos x="6" y="10"/>
                </a:cxn>
                <a:cxn ang="0">
                  <a:pos x="6" y="10"/>
                </a:cxn>
                <a:cxn ang="0">
                  <a:pos x="14" y="14"/>
                </a:cxn>
                <a:cxn ang="0">
                  <a:pos x="14" y="14"/>
                </a:cxn>
                <a:cxn ang="0">
                  <a:pos x="18" y="16"/>
                </a:cxn>
                <a:cxn ang="0">
                  <a:pos x="18" y="16"/>
                </a:cxn>
                <a:cxn ang="0">
                  <a:pos x="16" y="10"/>
                </a:cxn>
                <a:cxn ang="0">
                  <a:pos x="16" y="10"/>
                </a:cxn>
                <a:cxn ang="0">
                  <a:pos x="16" y="8"/>
                </a:cxn>
                <a:cxn ang="0">
                  <a:pos x="14" y="6"/>
                </a:cxn>
                <a:cxn ang="0">
                  <a:pos x="14" y="6"/>
                </a:cxn>
                <a:cxn ang="0">
                  <a:pos x="2" y="0"/>
                </a:cxn>
                <a:cxn ang="0">
                  <a:pos x="2" y="0"/>
                </a:cxn>
                <a:cxn ang="0">
                  <a:pos x="0" y="4"/>
                </a:cxn>
                <a:cxn ang="0">
                  <a:pos x="2" y="8"/>
                </a:cxn>
                <a:cxn ang="0">
                  <a:pos x="2" y="8"/>
                </a:cxn>
                <a:cxn ang="0">
                  <a:pos x="6" y="10"/>
                </a:cxn>
                <a:cxn ang="0">
                  <a:pos x="6" y="10"/>
                </a:cxn>
              </a:cxnLst>
              <a:rect l="0" t="0" r="r" b="b"/>
              <a:pathLst>
                <a:path w="18" h="16">
                  <a:moveTo>
                    <a:pt x="6" y="10"/>
                  </a:moveTo>
                  <a:lnTo>
                    <a:pt x="6" y="10"/>
                  </a:lnTo>
                  <a:lnTo>
                    <a:pt x="14" y="14"/>
                  </a:lnTo>
                  <a:lnTo>
                    <a:pt x="14" y="14"/>
                  </a:lnTo>
                  <a:lnTo>
                    <a:pt x="18" y="16"/>
                  </a:lnTo>
                  <a:lnTo>
                    <a:pt x="18" y="16"/>
                  </a:lnTo>
                  <a:lnTo>
                    <a:pt x="16" y="10"/>
                  </a:lnTo>
                  <a:lnTo>
                    <a:pt x="16" y="10"/>
                  </a:lnTo>
                  <a:lnTo>
                    <a:pt x="16" y="8"/>
                  </a:lnTo>
                  <a:lnTo>
                    <a:pt x="14" y="6"/>
                  </a:lnTo>
                  <a:lnTo>
                    <a:pt x="14" y="6"/>
                  </a:lnTo>
                  <a:lnTo>
                    <a:pt x="2" y="0"/>
                  </a:lnTo>
                  <a:lnTo>
                    <a:pt x="2" y="0"/>
                  </a:lnTo>
                  <a:lnTo>
                    <a:pt x="0" y="4"/>
                  </a:lnTo>
                  <a:lnTo>
                    <a:pt x="2" y="8"/>
                  </a:lnTo>
                  <a:lnTo>
                    <a:pt x="2" y="8"/>
                  </a:lnTo>
                  <a:lnTo>
                    <a:pt x="6" y="10"/>
                  </a:lnTo>
                  <a:lnTo>
                    <a:pt x="6"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4" name="Freeform 201"/>
            <p:cNvSpPr/>
            <p:nvPr/>
          </p:nvSpPr>
          <p:spPr bwMode="auto">
            <a:xfrm>
              <a:off x="3281363" y="1084263"/>
              <a:ext cx="34925" cy="31750"/>
            </a:xfrm>
            <a:custGeom>
              <a:avLst/>
              <a:gdLst/>
              <a:ahLst/>
              <a:cxnLst>
                <a:cxn ang="0">
                  <a:pos x="2" y="10"/>
                </a:cxn>
                <a:cxn ang="0">
                  <a:pos x="2" y="10"/>
                </a:cxn>
                <a:cxn ang="0">
                  <a:pos x="10" y="12"/>
                </a:cxn>
                <a:cxn ang="0">
                  <a:pos x="10" y="12"/>
                </a:cxn>
                <a:cxn ang="0">
                  <a:pos x="22" y="20"/>
                </a:cxn>
                <a:cxn ang="0">
                  <a:pos x="22" y="20"/>
                </a:cxn>
                <a:cxn ang="0">
                  <a:pos x="20" y="12"/>
                </a:cxn>
                <a:cxn ang="0">
                  <a:pos x="20" y="12"/>
                </a:cxn>
                <a:cxn ang="0">
                  <a:pos x="18" y="10"/>
                </a:cxn>
                <a:cxn ang="0">
                  <a:pos x="16" y="8"/>
                </a:cxn>
                <a:cxn ang="0">
                  <a:pos x="16" y="8"/>
                </a:cxn>
                <a:cxn ang="0">
                  <a:pos x="0" y="0"/>
                </a:cxn>
                <a:cxn ang="0">
                  <a:pos x="0" y="0"/>
                </a:cxn>
                <a:cxn ang="0">
                  <a:pos x="0" y="6"/>
                </a:cxn>
                <a:cxn ang="0">
                  <a:pos x="2" y="10"/>
                </a:cxn>
                <a:cxn ang="0">
                  <a:pos x="2" y="10"/>
                </a:cxn>
              </a:cxnLst>
              <a:rect l="0" t="0" r="r" b="b"/>
              <a:pathLst>
                <a:path w="22" h="20">
                  <a:moveTo>
                    <a:pt x="2" y="10"/>
                  </a:moveTo>
                  <a:lnTo>
                    <a:pt x="2" y="10"/>
                  </a:lnTo>
                  <a:lnTo>
                    <a:pt x="10" y="12"/>
                  </a:lnTo>
                  <a:lnTo>
                    <a:pt x="10" y="12"/>
                  </a:lnTo>
                  <a:lnTo>
                    <a:pt x="22" y="20"/>
                  </a:lnTo>
                  <a:lnTo>
                    <a:pt x="22" y="20"/>
                  </a:lnTo>
                  <a:lnTo>
                    <a:pt x="20" y="12"/>
                  </a:lnTo>
                  <a:lnTo>
                    <a:pt x="20" y="12"/>
                  </a:lnTo>
                  <a:lnTo>
                    <a:pt x="18" y="10"/>
                  </a:lnTo>
                  <a:lnTo>
                    <a:pt x="16" y="8"/>
                  </a:lnTo>
                  <a:lnTo>
                    <a:pt x="16" y="8"/>
                  </a:lnTo>
                  <a:lnTo>
                    <a:pt x="0" y="0"/>
                  </a:lnTo>
                  <a:lnTo>
                    <a:pt x="0" y="0"/>
                  </a:lnTo>
                  <a:lnTo>
                    <a:pt x="0" y="6"/>
                  </a:lnTo>
                  <a:lnTo>
                    <a:pt x="2" y="10"/>
                  </a:lnTo>
                  <a:lnTo>
                    <a:pt x="2"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5" name="Freeform 202"/>
            <p:cNvSpPr/>
            <p:nvPr/>
          </p:nvSpPr>
          <p:spPr bwMode="auto">
            <a:xfrm>
              <a:off x="3284538" y="1103313"/>
              <a:ext cx="38100" cy="28575"/>
            </a:xfrm>
            <a:custGeom>
              <a:avLst/>
              <a:gdLst/>
              <a:ahLst/>
              <a:cxnLst>
                <a:cxn ang="0">
                  <a:pos x="22" y="10"/>
                </a:cxn>
                <a:cxn ang="0">
                  <a:pos x="22" y="10"/>
                </a:cxn>
                <a:cxn ang="0">
                  <a:pos x="16" y="8"/>
                </a:cxn>
                <a:cxn ang="0">
                  <a:pos x="16" y="8"/>
                </a:cxn>
                <a:cxn ang="0">
                  <a:pos x="0" y="0"/>
                </a:cxn>
                <a:cxn ang="0">
                  <a:pos x="0" y="0"/>
                </a:cxn>
                <a:cxn ang="0">
                  <a:pos x="4" y="8"/>
                </a:cxn>
                <a:cxn ang="0">
                  <a:pos x="10" y="14"/>
                </a:cxn>
                <a:cxn ang="0">
                  <a:pos x="16" y="18"/>
                </a:cxn>
                <a:cxn ang="0">
                  <a:pos x="24" y="18"/>
                </a:cxn>
                <a:cxn ang="0">
                  <a:pos x="24" y="18"/>
                </a:cxn>
                <a:cxn ang="0">
                  <a:pos x="22" y="10"/>
                </a:cxn>
                <a:cxn ang="0">
                  <a:pos x="22" y="10"/>
                </a:cxn>
              </a:cxnLst>
              <a:rect l="0" t="0" r="r" b="b"/>
              <a:pathLst>
                <a:path w="24" h="18">
                  <a:moveTo>
                    <a:pt x="22" y="10"/>
                  </a:moveTo>
                  <a:lnTo>
                    <a:pt x="22" y="10"/>
                  </a:lnTo>
                  <a:lnTo>
                    <a:pt x="16" y="8"/>
                  </a:lnTo>
                  <a:lnTo>
                    <a:pt x="16" y="8"/>
                  </a:lnTo>
                  <a:lnTo>
                    <a:pt x="0" y="0"/>
                  </a:lnTo>
                  <a:lnTo>
                    <a:pt x="0" y="0"/>
                  </a:lnTo>
                  <a:lnTo>
                    <a:pt x="4" y="8"/>
                  </a:lnTo>
                  <a:lnTo>
                    <a:pt x="10" y="14"/>
                  </a:lnTo>
                  <a:lnTo>
                    <a:pt x="16" y="18"/>
                  </a:lnTo>
                  <a:lnTo>
                    <a:pt x="24" y="18"/>
                  </a:lnTo>
                  <a:lnTo>
                    <a:pt x="24" y="18"/>
                  </a:lnTo>
                  <a:lnTo>
                    <a:pt x="22" y="10"/>
                  </a:lnTo>
                  <a:lnTo>
                    <a:pt x="22"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6" name="Freeform 203"/>
            <p:cNvSpPr/>
            <p:nvPr/>
          </p:nvSpPr>
          <p:spPr bwMode="auto">
            <a:xfrm>
              <a:off x="3694113" y="763588"/>
              <a:ext cx="25400" cy="38100"/>
            </a:xfrm>
            <a:custGeom>
              <a:avLst/>
              <a:gdLst/>
              <a:ahLst/>
              <a:cxnLst>
                <a:cxn ang="0">
                  <a:pos x="12" y="24"/>
                </a:cxn>
                <a:cxn ang="0">
                  <a:pos x="12" y="24"/>
                </a:cxn>
                <a:cxn ang="0">
                  <a:pos x="16" y="10"/>
                </a:cxn>
                <a:cxn ang="0">
                  <a:pos x="16" y="10"/>
                </a:cxn>
                <a:cxn ang="0">
                  <a:pos x="16" y="10"/>
                </a:cxn>
                <a:cxn ang="0">
                  <a:pos x="16" y="10"/>
                </a:cxn>
                <a:cxn ang="0">
                  <a:pos x="12" y="6"/>
                </a:cxn>
                <a:cxn ang="0">
                  <a:pos x="12" y="6"/>
                </a:cxn>
                <a:cxn ang="0">
                  <a:pos x="6" y="2"/>
                </a:cxn>
                <a:cxn ang="0">
                  <a:pos x="0" y="0"/>
                </a:cxn>
                <a:cxn ang="0">
                  <a:pos x="0" y="0"/>
                </a:cxn>
                <a:cxn ang="0">
                  <a:pos x="12" y="24"/>
                </a:cxn>
                <a:cxn ang="0">
                  <a:pos x="12" y="24"/>
                </a:cxn>
              </a:cxnLst>
              <a:rect l="0" t="0" r="r" b="b"/>
              <a:pathLst>
                <a:path w="16" h="24">
                  <a:moveTo>
                    <a:pt x="12" y="24"/>
                  </a:moveTo>
                  <a:lnTo>
                    <a:pt x="12" y="24"/>
                  </a:lnTo>
                  <a:lnTo>
                    <a:pt x="16" y="10"/>
                  </a:lnTo>
                  <a:lnTo>
                    <a:pt x="16" y="10"/>
                  </a:lnTo>
                  <a:lnTo>
                    <a:pt x="16" y="10"/>
                  </a:lnTo>
                  <a:lnTo>
                    <a:pt x="16" y="10"/>
                  </a:lnTo>
                  <a:lnTo>
                    <a:pt x="12" y="6"/>
                  </a:lnTo>
                  <a:lnTo>
                    <a:pt x="12" y="6"/>
                  </a:lnTo>
                  <a:lnTo>
                    <a:pt x="6" y="2"/>
                  </a:lnTo>
                  <a:lnTo>
                    <a:pt x="0" y="0"/>
                  </a:lnTo>
                  <a:lnTo>
                    <a:pt x="0" y="0"/>
                  </a:lnTo>
                  <a:lnTo>
                    <a:pt x="12" y="24"/>
                  </a:lnTo>
                  <a:lnTo>
                    <a:pt x="12"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7" name="Freeform 204"/>
            <p:cNvSpPr/>
            <p:nvPr/>
          </p:nvSpPr>
          <p:spPr bwMode="auto">
            <a:xfrm>
              <a:off x="3716338" y="779463"/>
              <a:ext cx="22225" cy="47625"/>
            </a:xfrm>
            <a:custGeom>
              <a:avLst/>
              <a:gdLst/>
              <a:ahLst/>
              <a:cxnLst>
                <a:cxn ang="0">
                  <a:pos x="14" y="8"/>
                </a:cxn>
                <a:cxn ang="0">
                  <a:pos x="14" y="8"/>
                </a:cxn>
                <a:cxn ang="0">
                  <a:pos x="10" y="4"/>
                </a:cxn>
                <a:cxn ang="0">
                  <a:pos x="6" y="0"/>
                </a:cxn>
                <a:cxn ang="0">
                  <a:pos x="6" y="0"/>
                </a:cxn>
                <a:cxn ang="0">
                  <a:pos x="0" y="18"/>
                </a:cxn>
                <a:cxn ang="0">
                  <a:pos x="0" y="18"/>
                </a:cxn>
                <a:cxn ang="0">
                  <a:pos x="0" y="20"/>
                </a:cxn>
                <a:cxn ang="0">
                  <a:pos x="2" y="24"/>
                </a:cxn>
                <a:cxn ang="0">
                  <a:pos x="2" y="24"/>
                </a:cxn>
                <a:cxn ang="0">
                  <a:pos x="6" y="30"/>
                </a:cxn>
                <a:cxn ang="0">
                  <a:pos x="6" y="30"/>
                </a:cxn>
                <a:cxn ang="0">
                  <a:pos x="8" y="26"/>
                </a:cxn>
                <a:cxn ang="0">
                  <a:pos x="8" y="26"/>
                </a:cxn>
                <a:cxn ang="0">
                  <a:pos x="12" y="14"/>
                </a:cxn>
                <a:cxn ang="0">
                  <a:pos x="12" y="14"/>
                </a:cxn>
                <a:cxn ang="0">
                  <a:pos x="14" y="8"/>
                </a:cxn>
                <a:cxn ang="0">
                  <a:pos x="14" y="8"/>
                </a:cxn>
              </a:cxnLst>
              <a:rect l="0" t="0" r="r" b="b"/>
              <a:pathLst>
                <a:path w="14" h="30">
                  <a:moveTo>
                    <a:pt x="14" y="8"/>
                  </a:moveTo>
                  <a:lnTo>
                    <a:pt x="14" y="8"/>
                  </a:lnTo>
                  <a:lnTo>
                    <a:pt x="10" y="4"/>
                  </a:lnTo>
                  <a:lnTo>
                    <a:pt x="6" y="0"/>
                  </a:lnTo>
                  <a:lnTo>
                    <a:pt x="6" y="0"/>
                  </a:lnTo>
                  <a:lnTo>
                    <a:pt x="0" y="18"/>
                  </a:lnTo>
                  <a:lnTo>
                    <a:pt x="0" y="18"/>
                  </a:lnTo>
                  <a:lnTo>
                    <a:pt x="0" y="20"/>
                  </a:lnTo>
                  <a:lnTo>
                    <a:pt x="2" y="24"/>
                  </a:lnTo>
                  <a:lnTo>
                    <a:pt x="2" y="24"/>
                  </a:lnTo>
                  <a:lnTo>
                    <a:pt x="6" y="30"/>
                  </a:lnTo>
                  <a:lnTo>
                    <a:pt x="6" y="30"/>
                  </a:lnTo>
                  <a:lnTo>
                    <a:pt x="8" y="26"/>
                  </a:lnTo>
                  <a:lnTo>
                    <a:pt x="8" y="26"/>
                  </a:lnTo>
                  <a:lnTo>
                    <a:pt x="12" y="14"/>
                  </a:lnTo>
                  <a:lnTo>
                    <a:pt x="12" y="14"/>
                  </a:lnTo>
                  <a:lnTo>
                    <a:pt x="14" y="8"/>
                  </a:lnTo>
                  <a:lnTo>
                    <a:pt x="14"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8" name="Freeform 205"/>
            <p:cNvSpPr/>
            <p:nvPr/>
          </p:nvSpPr>
          <p:spPr bwMode="auto">
            <a:xfrm>
              <a:off x="3729038" y="795338"/>
              <a:ext cx="22225" cy="57150"/>
            </a:xfrm>
            <a:custGeom>
              <a:avLst/>
              <a:gdLst/>
              <a:ahLst/>
              <a:cxnLst>
                <a:cxn ang="0">
                  <a:pos x="14" y="10"/>
                </a:cxn>
                <a:cxn ang="0">
                  <a:pos x="14" y="10"/>
                </a:cxn>
                <a:cxn ang="0">
                  <a:pos x="14" y="8"/>
                </a:cxn>
                <a:cxn ang="0">
                  <a:pos x="14" y="4"/>
                </a:cxn>
                <a:cxn ang="0">
                  <a:pos x="10" y="0"/>
                </a:cxn>
                <a:cxn ang="0">
                  <a:pos x="10" y="0"/>
                </a:cxn>
                <a:cxn ang="0">
                  <a:pos x="2" y="20"/>
                </a:cxn>
                <a:cxn ang="0">
                  <a:pos x="2" y="20"/>
                </a:cxn>
                <a:cxn ang="0">
                  <a:pos x="0" y="24"/>
                </a:cxn>
                <a:cxn ang="0">
                  <a:pos x="0" y="26"/>
                </a:cxn>
                <a:cxn ang="0">
                  <a:pos x="0" y="26"/>
                </a:cxn>
                <a:cxn ang="0">
                  <a:pos x="6" y="36"/>
                </a:cxn>
                <a:cxn ang="0">
                  <a:pos x="6" y="36"/>
                </a:cxn>
                <a:cxn ang="0">
                  <a:pos x="12" y="20"/>
                </a:cxn>
                <a:cxn ang="0">
                  <a:pos x="12" y="20"/>
                </a:cxn>
                <a:cxn ang="0">
                  <a:pos x="14" y="10"/>
                </a:cxn>
                <a:cxn ang="0">
                  <a:pos x="14" y="10"/>
                </a:cxn>
              </a:cxnLst>
              <a:rect l="0" t="0" r="r" b="b"/>
              <a:pathLst>
                <a:path w="14" h="36">
                  <a:moveTo>
                    <a:pt x="14" y="10"/>
                  </a:moveTo>
                  <a:lnTo>
                    <a:pt x="14" y="10"/>
                  </a:lnTo>
                  <a:lnTo>
                    <a:pt x="14" y="8"/>
                  </a:lnTo>
                  <a:lnTo>
                    <a:pt x="14" y="4"/>
                  </a:lnTo>
                  <a:lnTo>
                    <a:pt x="10" y="0"/>
                  </a:lnTo>
                  <a:lnTo>
                    <a:pt x="10" y="0"/>
                  </a:lnTo>
                  <a:lnTo>
                    <a:pt x="2" y="20"/>
                  </a:lnTo>
                  <a:lnTo>
                    <a:pt x="2" y="20"/>
                  </a:lnTo>
                  <a:lnTo>
                    <a:pt x="0" y="24"/>
                  </a:lnTo>
                  <a:lnTo>
                    <a:pt x="0" y="26"/>
                  </a:lnTo>
                  <a:lnTo>
                    <a:pt x="0" y="26"/>
                  </a:lnTo>
                  <a:lnTo>
                    <a:pt x="6" y="36"/>
                  </a:lnTo>
                  <a:lnTo>
                    <a:pt x="6" y="36"/>
                  </a:lnTo>
                  <a:lnTo>
                    <a:pt x="12" y="20"/>
                  </a:lnTo>
                  <a:lnTo>
                    <a:pt x="12" y="20"/>
                  </a:lnTo>
                  <a:lnTo>
                    <a:pt x="14" y="10"/>
                  </a:lnTo>
                  <a:lnTo>
                    <a:pt x="14" y="10"/>
                  </a:lnTo>
                  <a:close/>
                </a:path>
              </a:pathLst>
            </a:custGeom>
            <a:grpFill/>
            <a:ln w="9525">
              <a:noFill/>
              <a:round/>
            </a:ln>
          </p:spPr>
          <p:txBody>
            <a:bodyPr vert="horz" wrap="square" lIns="121920" tIns="60960" rIns="121920" bIns="60960" numCol="1" anchor="t" anchorCtr="0" compatLnSpc="1"/>
            <a:lstStyle/>
            <a:p>
              <a:endParaRPr lang="zh-CN" altLang="en-US" sz="3200"/>
            </a:p>
          </p:txBody>
        </p:sp>
        <p:grpSp>
          <p:nvGrpSpPr>
            <p:cNvPr id="169" name="Group 407"/>
            <p:cNvGrpSpPr/>
            <p:nvPr/>
          </p:nvGrpSpPr>
          <p:grpSpPr bwMode="auto">
            <a:xfrm>
              <a:off x="3290888" y="576263"/>
              <a:ext cx="1260475" cy="1409700"/>
              <a:chOff x="2073" y="363"/>
              <a:chExt cx="794" cy="888"/>
            </a:xfrm>
            <a:grpFill/>
          </p:grpSpPr>
          <p:sp>
            <p:nvSpPr>
              <p:cNvPr id="215" name="Freeform 207"/>
              <p:cNvSpPr/>
              <p:nvPr/>
            </p:nvSpPr>
            <p:spPr bwMode="auto">
              <a:xfrm>
                <a:off x="2357" y="513"/>
                <a:ext cx="12" cy="38"/>
              </a:xfrm>
              <a:custGeom>
                <a:avLst/>
                <a:gdLst/>
                <a:ahLst/>
                <a:cxnLst>
                  <a:cxn ang="0">
                    <a:pos x="10" y="0"/>
                  </a:cxn>
                  <a:cxn ang="0">
                    <a:pos x="10" y="0"/>
                  </a:cxn>
                  <a:cxn ang="0">
                    <a:pos x="2" y="22"/>
                  </a:cxn>
                  <a:cxn ang="0">
                    <a:pos x="2" y="22"/>
                  </a:cxn>
                  <a:cxn ang="0">
                    <a:pos x="0" y="26"/>
                  </a:cxn>
                  <a:cxn ang="0">
                    <a:pos x="0" y="28"/>
                  </a:cxn>
                  <a:cxn ang="0">
                    <a:pos x="0" y="28"/>
                  </a:cxn>
                  <a:cxn ang="0">
                    <a:pos x="4" y="38"/>
                  </a:cxn>
                  <a:cxn ang="0">
                    <a:pos x="4" y="38"/>
                  </a:cxn>
                  <a:cxn ang="0">
                    <a:pos x="10" y="30"/>
                  </a:cxn>
                  <a:cxn ang="0">
                    <a:pos x="12" y="20"/>
                  </a:cxn>
                  <a:cxn ang="0">
                    <a:pos x="12" y="10"/>
                  </a:cxn>
                  <a:cxn ang="0">
                    <a:pos x="10" y="0"/>
                  </a:cxn>
                  <a:cxn ang="0">
                    <a:pos x="10" y="0"/>
                  </a:cxn>
                </a:cxnLst>
                <a:rect l="0" t="0" r="r" b="b"/>
                <a:pathLst>
                  <a:path w="12" h="38">
                    <a:moveTo>
                      <a:pt x="10" y="0"/>
                    </a:moveTo>
                    <a:lnTo>
                      <a:pt x="10" y="0"/>
                    </a:lnTo>
                    <a:lnTo>
                      <a:pt x="2" y="22"/>
                    </a:lnTo>
                    <a:lnTo>
                      <a:pt x="2" y="22"/>
                    </a:lnTo>
                    <a:lnTo>
                      <a:pt x="0" y="26"/>
                    </a:lnTo>
                    <a:lnTo>
                      <a:pt x="0" y="28"/>
                    </a:lnTo>
                    <a:lnTo>
                      <a:pt x="0" y="28"/>
                    </a:lnTo>
                    <a:lnTo>
                      <a:pt x="4" y="38"/>
                    </a:lnTo>
                    <a:lnTo>
                      <a:pt x="4" y="38"/>
                    </a:lnTo>
                    <a:lnTo>
                      <a:pt x="10" y="30"/>
                    </a:lnTo>
                    <a:lnTo>
                      <a:pt x="12" y="20"/>
                    </a:lnTo>
                    <a:lnTo>
                      <a:pt x="12" y="10"/>
                    </a:lnTo>
                    <a:lnTo>
                      <a:pt x="10" y="0"/>
                    </a:lnTo>
                    <a:lnTo>
                      <a:pt x="1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6" name="Freeform 208"/>
              <p:cNvSpPr/>
              <p:nvPr/>
            </p:nvSpPr>
            <p:spPr bwMode="auto">
              <a:xfrm>
                <a:off x="2321" y="481"/>
                <a:ext cx="14" cy="26"/>
              </a:xfrm>
              <a:custGeom>
                <a:avLst/>
                <a:gdLst/>
                <a:ahLst/>
                <a:cxnLst>
                  <a:cxn ang="0">
                    <a:pos x="2" y="12"/>
                  </a:cxn>
                  <a:cxn ang="0">
                    <a:pos x="2" y="12"/>
                  </a:cxn>
                  <a:cxn ang="0">
                    <a:pos x="0" y="20"/>
                  </a:cxn>
                  <a:cxn ang="0">
                    <a:pos x="0" y="20"/>
                  </a:cxn>
                  <a:cxn ang="0">
                    <a:pos x="2" y="20"/>
                  </a:cxn>
                  <a:cxn ang="0">
                    <a:pos x="2" y="20"/>
                  </a:cxn>
                  <a:cxn ang="0">
                    <a:pos x="14" y="26"/>
                  </a:cxn>
                  <a:cxn ang="0">
                    <a:pos x="14" y="26"/>
                  </a:cxn>
                  <a:cxn ang="0">
                    <a:pos x="4" y="0"/>
                  </a:cxn>
                  <a:cxn ang="0">
                    <a:pos x="4" y="0"/>
                  </a:cxn>
                  <a:cxn ang="0">
                    <a:pos x="2" y="6"/>
                  </a:cxn>
                  <a:cxn ang="0">
                    <a:pos x="2" y="12"/>
                  </a:cxn>
                  <a:cxn ang="0">
                    <a:pos x="2" y="12"/>
                  </a:cxn>
                </a:cxnLst>
                <a:rect l="0" t="0" r="r" b="b"/>
                <a:pathLst>
                  <a:path w="14" h="26">
                    <a:moveTo>
                      <a:pt x="2" y="12"/>
                    </a:moveTo>
                    <a:lnTo>
                      <a:pt x="2" y="12"/>
                    </a:lnTo>
                    <a:lnTo>
                      <a:pt x="0" y="20"/>
                    </a:lnTo>
                    <a:lnTo>
                      <a:pt x="0" y="20"/>
                    </a:lnTo>
                    <a:lnTo>
                      <a:pt x="2" y="20"/>
                    </a:lnTo>
                    <a:lnTo>
                      <a:pt x="2" y="20"/>
                    </a:lnTo>
                    <a:lnTo>
                      <a:pt x="14" y="26"/>
                    </a:lnTo>
                    <a:lnTo>
                      <a:pt x="14" y="26"/>
                    </a:lnTo>
                    <a:lnTo>
                      <a:pt x="4" y="0"/>
                    </a:lnTo>
                    <a:lnTo>
                      <a:pt x="4" y="0"/>
                    </a:lnTo>
                    <a:lnTo>
                      <a:pt x="2" y="6"/>
                    </a:lnTo>
                    <a:lnTo>
                      <a:pt x="2" y="12"/>
                    </a:lnTo>
                    <a:lnTo>
                      <a:pt x="2"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7" name="Freeform 209"/>
              <p:cNvSpPr/>
              <p:nvPr/>
            </p:nvSpPr>
            <p:spPr bwMode="auto">
              <a:xfrm>
                <a:off x="2319" y="503"/>
                <a:ext cx="24" cy="20"/>
              </a:xfrm>
              <a:custGeom>
                <a:avLst/>
                <a:gdLst/>
                <a:ahLst/>
                <a:cxnLst>
                  <a:cxn ang="0">
                    <a:pos x="18" y="8"/>
                  </a:cxn>
                  <a:cxn ang="0">
                    <a:pos x="18" y="8"/>
                  </a:cxn>
                  <a:cxn ang="0">
                    <a:pos x="2" y="0"/>
                  </a:cxn>
                  <a:cxn ang="0">
                    <a:pos x="2" y="0"/>
                  </a:cxn>
                  <a:cxn ang="0">
                    <a:pos x="0" y="6"/>
                  </a:cxn>
                  <a:cxn ang="0">
                    <a:pos x="0" y="12"/>
                  </a:cxn>
                  <a:cxn ang="0">
                    <a:pos x="0" y="12"/>
                  </a:cxn>
                  <a:cxn ang="0">
                    <a:pos x="8" y="14"/>
                  </a:cxn>
                  <a:cxn ang="0">
                    <a:pos x="8" y="14"/>
                  </a:cxn>
                  <a:cxn ang="0">
                    <a:pos x="18" y="18"/>
                  </a:cxn>
                  <a:cxn ang="0">
                    <a:pos x="18" y="18"/>
                  </a:cxn>
                  <a:cxn ang="0">
                    <a:pos x="24" y="20"/>
                  </a:cxn>
                  <a:cxn ang="0">
                    <a:pos x="24" y="20"/>
                  </a:cxn>
                  <a:cxn ang="0">
                    <a:pos x="20" y="14"/>
                  </a:cxn>
                  <a:cxn ang="0">
                    <a:pos x="20" y="14"/>
                  </a:cxn>
                  <a:cxn ang="0">
                    <a:pos x="20" y="10"/>
                  </a:cxn>
                  <a:cxn ang="0">
                    <a:pos x="18" y="8"/>
                  </a:cxn>
                  <a:cxn ang="0">
                    <a:pos x="18" y="8"/>
                  </a:cxn>
                </a:cxnLst>
                <a:rect l="0" t="0" r="r" b="b"/>
                <a:pathLst>
                  <a:path w="24" h="20">
                    <a:moveTo>
                      <a:pt x="18" y="8"/>
                    </a:moveTo>
                    <a:lnTo>
                      <a:pt x="18" y="8"/>
                    </a:lnTo>
                    <a:lnTo>
                      <a:pt x="2" y="0"/>
                    </a:lnTo>
                    <a:lnTo>
                      <a:pt x="2" y="0"/>
                    </a:lnTo>
                    <a:lnTo>
                      <a:pt x="0" y="6"/>
                    </a:lnTo>
                    <a:lnTo>
                      <a:pt x="0" y="12"/>
                    </a:lnTo>
                    <a:lnTo>
                      <a:pt x="0" y="12"/>
                    </a:lnTo>
                    <a:lnTo>
                      <a:pt x="8" y="14"/>
                    </a:lnTo>
                    <a:lnTo>
                      <a:pt x="8" y="14"/>
                    </a:lnTo>
                    <a:lnTo>
                      <a:pt x="18" y="18"/>
                    </a:lnTo>
                    <a:lnTo>
                      <a:pt x="18" y="18"/>
                    </a:lnTo>
                    <a:lnTo>
                      <a:pt x="24" y="20"/>
                    </a:lnTo>
                    <a:lnTo>
                      <a:pt x="24" y="20"/>
                    </a:lnTo>
                    <a:lnTo>
                      <a:pt x="20" y="14"/>
                    </a:lnTo>
                    <a:lnTo>
                      <a:pt x="20" y="14"/>
                    </a:lnTo>
                    <a:lnTo>
                      <a:pt x="20" y="10"/>
                    </a:lnTo>
                    <a:lnTo>
                      <a:pt x="18" y="8"/>
                    </a:lnTo>
                    <a:lnTo>
                      <a:pt x="18"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8" name="Freeform 210"/>
              <p:cNvSpPr/>
              <p:nvPr/>
            </p:nvSpPr>
            <p:spPr bwMode="auto">
              <a:xfrm>
                <a:off x="2319" y="519"/>
                <a:ext cx="30" cy="22"/>
              </a:xfrm>
              <a:custGeom>
                <a:avLst/>
                <a:gdLst/>
                <a:ahLst/>
                <a:cxnLst>
                  <a:cxn ang="0">
                    <a:pos x="20" y="8"/>
                  </a:cxn>
                  <a:cxn ang="0">
                    <a:pos x="20" y="8"/>
                  </a:cxn>
                  <a:cxn ang="0">
                    <a:pos x="0" y="0"/>
                  </a:cxn>
                  <a:cxn ang="0">
                    <a:pos x="0" y="0"/>
                  </a:cxn>
                  <a:cxn ang="0">
                    <a:pos x="2" y="6"/>
                  </a:cxn>
                  <a:cxn ang="0">
                    <a:pos x="2" y="8"/>
                  </a:cxn>
                  <a:cxn ang="0">
                    <a:pos x="4" y="10"/>
                  </a:cxn>
                  <a:cxn ang="0">
                    <a:pos x="4" y="10"/>
                  </a:cxn>
                  <a:cxn ang="0">
                    <a:pos x="12" y="14"/>
                  </a:cxn>
                  <a:cxn ang="0">
                    <a:pos x="12" y="14"/>
                  </a:cxn>
                  <a:cxn ang="0">
                    <a:pos x="30" y="22"/>
                  </a:cxn>
                  <a:cxn ang="0">
                    <a:pos x="30" y="22"/>
                  </a:cxn>
                  <a:cxn ang="0">
                    <a:pos x="26" y="12"/>
                  </a:cxn>
                  <a:cxn ang="0">
                    <a:pos x="26" y="12"/>
                  </a:cxn>
                  <a:cxn ang="0">
                    <a:pos x="24" y="8"/>
                  </a:cxn>
                  <a:cxn ang="0">
                    <a:pos x="20" y="8"/>
                  </a:cxn>
                  <a:cxn ang="0">
                    <a:pos x="20" y="8"/>
                  </a:cxn>
                </a:cxnLst>
                <a:rect l="0" t="0" r="r" b="b"/>
                <a:pathLst>
                  <a:path w="30" h="22">
                    <a:moveTo>
                      <a:pt x="20" y="8"/>
                    </a:moveTo>
                    <a:lnTo>
                      <a:pt x="20" y="8"/>
                    </a:lnTo>
                    <a:lnTo>
                      <a:pt x="0" y="0"/>
                    </a:lnTo>
                    <a:lnTo>
                      <a:pt x="0" y="0"/>
                    </a:lnTo>
                    <a:lnTo>
                      <a:pt x="2" y="6"/>
                    </a:lnTo>
                    <a:lnTo>
                      <a:pt x="2" y="8"/>
                    </a:lnTo>
                    <a:lnTo>
                      <a:pt x="4" y="10"/>
                    </a:lnTo>
                    <a:lnTo>
                      <a:pt x="4" y="10"/>
                    </a:lnTo>
                    <a:lnTo>
                      <a:pt x="12" y="14"/>
                    </a:lnTo>
                    <a:lnTo>
                      <a:pt x="12" y="14"/>
                    </a:lnTo>
                    <a:lnTo>
                      <a:pt x="30" y="22"/>
                    </a:lnTo>
                    <a:lnTo>
                      <a:pt x="30" y="22"/>
                    </a:lnTo>
                    <a:lnTo>
                      <a:pt x="26" y="12"/>
                    </a:lnTo>
                    <a:lnTo>
                      <a:pt x="26" y="12"/>
                    </a:lnTo>
                    <a:lnTo>
                      <a:pt x="24" y="8"/>
                    </a:lnTo>
                    <a:lnTo>
                      <a:pt x="20" y="8"/>
                    </a:lnTo>
                    <a:lnTo>
                      <a:pt x="2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9" name="Freeform 211"/>
              <p:cNvSpPr/>
              <p:nvPr/>
            </p:nvSpPr>
            <p:spPr bwMode="auto">
              <a:xfrm>
                <a:off x="2323" y="533"/>
                <a:ext cx="32" cy="22"/>
              </a:xfrm>
              <a:custGeom>
                <a:avLst/>
                <a:gdLst/>
                <a:ahLst/>
                <a:cxnLst>
                  <a:cxn ang="0">
                    <a:pos x="28" y="12"/>
                  </a:cxn>
                  <a:cxn ang="0">
                    <a:pos x="28" y="12"/>
                  </a:cxn>
                  <a:cxn ang="0">
                    <a:pos x="24" y="10"/>
                  </a:cxn>
                  <a:cxn ang="0">
                    <a:pos x="22" y="8"/>
                  </a:cxn>
                  <a:cxn ang="0">
                    <a:pos x="22" y="8"/>
                  </a:cxn>
                  <a:cxn ang="0">
                    <a:pos x="0" y="0"/>
                  </a:cxn>
                  <a:cxn ang="0">
                    <a:pos x="0" y="0"/>
                  </a:cxn>
                  <a:cxn ang="0">
                    <a:pos x="6" y="8"/>
                  </a:cxn>
                  <a:cxn ang="0">
                    <a:pos x="12" y="16"/>
                  </a:cxn>
                  <a:cxn ang="0">
                    <a:pos x="22" y="20"/>
                  </a:cxn>
                  <a:cxn ang="0">
                    <a:pos x="32" y="22"/>
                  </a:cxn>
                  <a:cxn ang="0">
                    <a:pos x="32" y="22"/>
                  </a:cxn>
                  <a:cxn ang="0">
                    <a:pos x="28" y="12"/>
                  </a:cxn>
                  <a:cxn ang="0">
                    <a:pos x="28" y="12"/>
                  </a:cxn>
                </a:cxnLst>
                <a:rect l="0" t="0" r="r" b="b"/>
                <a:pathLst>
                  <a:path w="32" h="22">
                    <a:moveTo>
                      <a:pt x="28" y="12"/>
                    </a:moveTo>
                    <a:lnTo>
                      <a:pt x="28" y="12"/>
                    </a:lnTo>
                    <a:lnTo>
                      <a:pt x="24" y="10"/>
                    </a:lnTo>
                    <a:lnTo>
                      <a:pt x="22" y="8"/>
                    </a:lnTo>
                    <a:lnTo>
                      <a:pt x="22" y="8"/>
                    </a:lnTo>
                    <a:lnTo>
                      <a:pt x="0" y="0"/>
                    </a:lnTo>
                    <a:lnTo>
                      <a:pt x="0" y="0"/>
                    </a:lnTo>
                    <a:lnTo>
                      <a:pt x="6" y="8"/>
                    </a:lnTo>
                    <a:lnTo>
                      <a:pt x="12" y="16"/>
                    </a:lnTo>
                    <a:lnTo>
                      <a:pt x="22" y="20"/>
                    </a:lnTo>
                    <a:lnTo>
                      <a:pt x="32" y="22"/>
                    </a:lnTo>
                    <a:lnTo>
                      <a:pt x="32" y="22"/>
                    </a:lnTo>
                    <a:lnTo>
                      <a:pt x="28" y="12"/>
                    </a:lnTo>
                    <a:lnTo>
                      <a:pt x="28"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0" name="Freeform 212"/>
              <p:cNvSpPr/>
              <p:nvPr/>
            </p:nvSpPr>
            <p:spPr bwMode="auto">
              <a:xfrm>
                <a:off x="2177" y="629"/>
                <a:ext cx="24" cy="18"/>
              </a:xfrm>
              <a:custGeom>
                <a:avLst/>
                <a:gdLst/>
                <a:ahLst/>
                <a:cxnLst>
                  <a:cxn ang="0">
                    <a:pos x="10" y="0"/>
                  </a:cxn>
                  <a:cxn ang="0">
                    <a:pos x="10" y="0"/>
                  </a:cxn>
                  <a:cxn ang="0">
                    <a:pos x="8" y="0"/>
                  </a:cxn>
                  <a:cxn ang="0">
                    <a:pos x="8" y="0"/>
                  </a:cxn>
                  <a:cxn ang="0">
                    <a:pos x="6" y="6"/>
                  </a:cxn>
                  <a:cxn ang="0">
                    <a:pos x="6" y="6"/>
                  </a:cxn>
                  <a:cxn ang="0">
                    <a:pos x="2" y="12"/>
                  </a:cxn>
                  <a:cxn ang="0">
                    <a:pos x="0" y="18"/>
                  </a:cxn>
                  <a:cxn ang="0">
                    <a:pos x="0" y="18"/>
                  </a:cxn>
                  <a:cxn ang="0">
                    <a:pos x="24" y="4"/>
                  </a:cxn>
                  <a:cxn ang="0">
                    <a:pos x="24" y="4"/>
                  </a:cxn>
                  <a:cxn ang="0">
                    <a:pos x="10" y="0"/>
                  </a:cxn>
                  <a:cxn ang="0">
                    <a:pos x="10" y="0"/>
                  </a:cxn>
                </a:cxnLst>
                <a:rect l="0" t="0" r="r" b="b"/>
                <a:pathLst>
                  <a:path w="24" h="18">
                    <a:moveTo>
                      <a:pt x="10" y="0"/>
                    </a:moveTo>
                    <a:lnTo>
                      <a:pt x="10" y="0"/>
                    </a:lnTo>
                    <a:lnTo>
                      <a:pt x="8" y="0"/>
                    </a:lnTo>
                    <a:lnTo>
                      <a:pt x="8" y="0"/>
                    </a:lnTo>
                    <a:lnTo>
                      <a:pt x="6" y="6"/>
                    </a:lnTo>
                    <a:lnTo>
                      <a:pt x="6" y="6"/>
                    </a:lnTo>
                    <a:lnTo>
                      <a:pt x="2" y="12"/>
                    </a:lnTo>
                    <a:lnTo>
                      <a:pt x="0" y="18"/>
                    </a:lnTo>
                    <a:lnTo>
                      <a:pt x="0" y="18"/>
                    </a:lnTo>
                    <a:lnTo>
                      <a:pt x="24" y="4"/>
                    </a:lnTo>
                    <a:lnTo>
                      <a:pt x="24" y="4"/>
                    </a:lnTo>
                    <a:lnTo>
                      <a:pt x="10" y="0"/>
                    </a:lnTo>
                    <a:lnTo>
                      <a:pt x="1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1" name="Freeform 213"/>
              <p:cNvSpPr/>
              <p:nvPr/>
            </p:nvSpPr>
            <p:spPr bwMode="auto">
              <a:xfrm>
                <a:off x="2187" y="617"/>
                <a:ext cx="32" cy="12"/>
              </a:xfrm>
              <a:custGeom>
                <a:avLst/>
                <a:gdLst/>
                <a:ahLst/>
                <a:cxnLst>
                  <a:cxn ang="0">
                    <a:pos x="32" y="6"/>
                  </a:cxn>
                  <a:cxn ang="0">
                    <a:pos x="32" y="6"/>
                  </a:cxn>
                  <a:cxn ang="0">
                    <a:pos x="26" y="4"/>
                  </a:cxn>
                  <a:cxn ang="0">
                    <a:pos x="26" y="4"/>
                  </a:cxn>
                  <a:cxn ang="0">
                    <a:pos x="14" y="0"/>
                  </a:cxn>
                  <a:cxn ang="0">
                    <a:pos x="14" y="0"/>
                  </a:cxn>
                  <a:cxn ang="0">
                    <a:pos x="6" y="0"/>
                  </a:cxn>
                  <a:cxn ang="0">
                    <a:pos x="6" y="0"/>
                  </a:cxn>
                  <a:cxn ang="0">
                    <a:pos x="4" y="0"/>
                  </a:cxn>
                  <a:cxn ang="0">
                    <a:pos x="2" y="4"/>
                  </a:cxn>
                  <a:cxn ang="0">
                    <a:pos x="0" y="8"/>
                  </a:cxn>
                  <a:cxn ang="0">
                    <a:pos x="0" y="8"/>
                  </a:cxn>
                  <a:cxn ang="0">
                    <a:pos x="18" y="12"/>
                  </a:cxn>
                  <a:cxn ang="0">
                    <a:pos x="18" y="12"/>
                  </a:cxn>
                  <a:cxn ang="0">
                    <a:pos x="22" y="12"/>
                  </a:cxn>
                  <a:cxn ang="0">
                    <a:pos x="24" y="10"/>
                  </a:cxn>
                  <a:cxn ang="0">
                    <a:pos x="24" y="10"/>
                  </a:cxn>
                  <a:cxn ang="0">
                    <a:pos x="32" y="6"/>
                  </a:cxn>
                  <a:cxn ang="0">
                    <a:pos x="32" y="6"/>
                  </a:cxn>
                </a:cxnLst>
                <a:rect l="0" t="0" r="r" b="b"/>
                <a:pathLst>
                  <a:path w="32" h="12">
                    <a:moveTo>
                      <a:pt x="32" y="6"/>
                    </a:moveTo>
                    <a:lnTo>
                      <a:pt x="32" y="6"/>
                    </a:lnTo>
                    <a:lnTo>
                      <a:pt x="26" y="4"/>
                    </a:lnTo>
                    <a:lnTo>
                      <a:pt x="26" y="4"/>
                    </a:lnTo>
                    <a:lnTo>
                      <a:pt x="14" y="0"/>
                    </a:lnTo>
                    <a:lnTo>
                      <a:pt x="14" y="0"/>
                    </a:lnTo>
                    <a:lnTo>
                      <a:pt x="6" y="0"/>
                    </a:lnTo>
                    <a:lnTo>
                      <a:pt x="6" y="0"/>
                    </a:lnTo>
                    <a:lnTo>
                      <a:pt x="4" y="0"/>
                    </a:lnTo>
                    <a:lnTo>
                      <a:pt x="2" y="4"/>
                    </a:lnTo>
                    <a:lnTo>
                      <a:pt x="0" y="8"/>
                    </a:lnTo>
                    <a:lnTo>
                      <a:pt x="0" y="8"/>
                    </a:lnTo>
                    <a:lnTo>
                      <a:pt x="18" y="12"/>
                    </a:lnTo>
                    <a:lnTo>
                      <a:pt x="18" y="12"/>
                    </a:lnTo>
                    <a:lnTo>
                      <a:pt x="22" y="12"/>
                    </a:lnTo>
                    <a:lnTo>
                      <a:pt x="24" y="10"/>
                    </a:lnTo>
                    <a:lnTo>
                      <a:pt x="24" y="10"/>
                    </a:lnTo>
                    <a:lnTo>
                      <a:pt x="32" y="6"/>
                    </a:lnTo>
                    <a:lnTo>
                      <a:pt x="32"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2" name="Freeform 214"/>
              <p:cNvSpPr/>
              <p:nvPr/>
            </p:nvSpPr>
            <p:spPr bwMode="auto">
              <a:xfrm>
                <a:off x="2195" y="605"/>
                <a:ext cx="40" cy="14"/>
              </a:xfrm>
              <a:custGeom>
                <a:avLst/>
                <a:gdLst/>
                <a:ahLst/>
                <a:cxnLst>
                  <a:cxn ang="0">
                    <a:pos x="10" y="0"/>
                  </a:cxn>
                  <a:cxn ang="0">
                    <a:pos x="10" y="0"/>
                  </a:cxn>
                  <a:cxn ang="0">
                    <a:pos x="8" y="0"/>
                  </a:cxn>
                  <a:cxn ang="0">
                    <a:pos x="4" y="2"/>
                  </a:cxn>
                  <a:cxn ang="0">
                    <a:pos x="0" y="8"/>
                  </a:cxn>
                  <a:cxn ang="0">
                    <a:pos x="0" y="8"/>
                  </a:cxn>
                  <a:cxn ang="0">
                    <a:pos x="24" y="14"/>
                  </a:cxn>
                  <a:cxn ang="0">
                    <a:pos x="24" y="14"/>
                  </a:cxn>
                  <a:cxn ang="0">
                    <a:pos x="26" y="14"/>
                  </a:cxn>
                  <a:cxn ang="0">
                    <a:pos x="30" y="14"/>
                  </a:cxn>
                  <a:cxn ang="0">
                    <a:pos x="30" y="14"/>
                  </a:cxn>
                  <a:cxn ang="0">
                    <a:pos x="40" y="8"/>
                  </a:cxn>
                  <a:cxn ang="0">
                    <a:pos x="40" y="8"/>
                  </a:cxn>
                  <a:cxn ang="0">
                    <a:pos x="20" y="2"/>
                  </a:cxn>
                  <a:cxn ang="0">
                    <a:pos x="20" y="2"/>
                  </a:cxn>
                  <a:cxn ang="0">
                    <a:pos x="10" y="0"/>
                  </a:cxn>
                  <a:cxn ang="0">
                    <a:pos x="10" y="0"/>
                  </a:cxn>
                </a:cxnLst>
                <a:rect l="0" t="0" r="r" b="b"/>
                <a:pathLst>
                  <a:path w="40" h="14">
                    <a:moveTo>
                      <a:pt x="10" y="0"/>
                    </a:moveTo>
                    <a:lnTo>
                      <a:pt x="10" y="0"/>
                    </a:lnTo>
                    <a:lnTo>
                      <a:pt x="8" y="0"/>
                    </a:lnTo>
                    <a:lnTo>
                      <a:pt x="4" y="2"/>
                    </a:lnTo>
                    <a:lnTo>
                      <a:pt x="0" y="8"/>
                    </a:lnTo>
                    <a:lnTo>
                      <a:pt x="0" y="8"/>
                    </a:lnTo>
                    <a:lnTo>
                      <a:pt x="24" y="14"/>
                    </a:lnTo>
                    <a:lnTo>
                      <a:pt x="24" y="14"/>
                    </a:lnTo>
                    <a:lnTo>
                      <a:pt x="26" y="14"/>
                    </a:lnTo>
                    <a:lnTo>
                      <a:pt x="30" y="14"/>
                    </a:lnTo>
                    <a:lnTo>
                      <a:pt x="30" y="14"/>
                    </a:lnTo>
                    <a:lnTo>
                      <a:pt x="40" y="8"/>
                    </a:lnTo>
                    <a:lnTo>
                      <a:pt x="40" y="8"/>
                    </a:lnTo>
                    <a:lnTo>
                      <a:pt x="20" y="2"/>
                    </a:lnTo>
                    <a:lnTo>
                      <a:pt x="20" y="2"/>
                    </a:lnTo>
                    <a:lnTo>
                      <a:pt x="10" y="0"/>
                    </a:lnTo>
                    <a:lnTo>
                      <a:pt x="1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3" name="Freeform 215"/>
              <p:cNvSpPr/>
              <p:nvPr/>
            </p:nvSpPr>
            <p:spPr bwMode="auto">
              <a:xfrm>
                <a:off x="2207" y="597"/>
                <a:ext cx="42" cy="12"/>
              </a:xfrm>
              <a:custGeom>
                <a:avLst/>
                <a:gdLst/>
                <a:ahLst/>
                <a:cxnLst>
                  <a:cxn ang="0">
                    <a:pos x="0" y="6"/>
                  </a:cxn>
                  <a:cxn ang="0">
                    <a:pos x="0" y="6"/>
                  </a:cxn>
                  <a:cxn ang="0">
                    <a:pos x="24" y="10"/>
                  </a:cxn>
                  <a:cxn ang="0">
                    <a:pos x="24" y="10"/>
                  </a:cxn>
                  <a:cxn ang="0">
                    <a:pos x="28" y="12"/>
                  </a:cxn>
                  <a:cxn ang="0">
                    <a:pos x="32" y="12"/>
                  </a:cxn>
                  <a:cxn ang="0">
                    <a:pos x="32" y="12"/>
                  </a:cxn>
                  <a:cxn ang="0">
                    <a:pos x="42" y="6"/>
                  </a:cxn>
                  <a:cxn ang="0">
                    <a:pos x="42" y="6"/>
                  </a:cxn>
                  <a:cxn ang="0">
                    <a:pos x="32" y="2"/>
                  </a:cxn>
                  <a:cxn ang="0">
                    <a:pos x="22" y="0"/>
                  </a:cxn>
                  <a:cxn ang="0">
                    <a:pos x="10" y="0"/>
                  </a:cxn>
                  <a:cxn ang="0">
                    <a:pos x="0" y="6"/>
                  </a:cxn>
                  <a:cxn ang="0">
                    <a:pos x="0" y="6"/>
                  </a:cxn>
                </a:cxnLst>
                <a:rect l="0" t="0" r="r" b="b"/>
                <a:pathLst>
                  <a:path w="42" h="12">
                    <a:moveTo>
                      <a:pt x="0" y="6"/>
                    </a:moveTo>
                    <a:lnTo>
                      <a:pt x="0" y="6"/>
                    </a:lnTo>
                    <a:lnTo>
                      <a:pt x="24" y="10"/>
                    </a:lnTo>
                    <a:lnTo>
                      <a:pt x="24" y="10"/>
                    </a:lnTo>
                    <a:lnTo>
                      <a:pt x="28" y="12"/>
                    </a:lnTo>
                    <a:lnTo>
                      <a:pt x="32" y="12"/>
                    </a:lnTo>
                    <a:lnTo>
                      <a:pt x="32" y="12"/>
                    </a:lnTo>
                    <a:lnTo>
                      <a:pt x="42" y="6"/>
                    </a:lnTo>
                    <a:lnTo>
                      <a:pt x="42" y="6"/>
                    </a:lnTo>
                    <a:lnTo>
                      <a:pt x="32" y="2"/>
                    </a:lnTo>
                    <a:lnTo>
                      <a:pt x="22" y="0"/>
                    </a:lnTo>
                    <a:lnTo>
                      <a:pt x="10" y="0"/>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4" name="Freeform 216"/>
              <p:cNvSpPr/>
              <p:nvPr/>
            </p:nvSpPr>
            <p:spPr bwMode="auto">
              <a:xfrm>
                <a:off x="2179" y="637"/>
                <a:ext cx="24" cy="16"/>
              </a:xfrm>
              <a:custGeom>
                <a:avLst/>
                <a:gdLst/>
                <a:ahLst/>
                <a:cxnLst>
                  <a:cxn ang="0">
                    <a:pos x="12" y="14"/>
                  </a:cxn>
                  <a:cxn ang="0">
                    <a:pos x="12" y="14"/>
                  </a:cxn>
                  <a:cxn ang="0">
                    <a:pos x="20" y="16"/>
                  </a:cxn>
                  <a:cxn ang="0">
                    <a:pos x="20" y="16"/>
                  </a:cxn>
                  <a:cxn ang="0">
                    <a:pos x="20" y="14"/>
                  </a:cxn>
                  <a:cxn ang="0">
                    <a:pos x="20" y="14"/>
                  </a:cxn>
                  <a:cxn ang="0">
                    <a:pos x="24" y="0"/>
                  </a:cxn>
                  <a:cxn ang="0">
                    <a:pos x="24" y="0"/>
                  </a:cxn>
                  <a:cxn ang="0">
                    <a:pos x="0" y="12"/>
                  </a:cxn>
                  <a:cxn ang="0">
                    <a:pos x="0" y="12"/>
                  </a:cxn>
                  <a:cxn ang="0">
                    <a:pos x="6" y="14"/>
                  </a:cxn>
                  <a:cxn ang="0">
                    <a:pos x="12" y="14"/>
                  </a:cxn>
                  <a:cxn ang="0">
                    <a:pos x="12" y="14"/>
                  </a:cxn>
                </a:cxnLst>
                <a:rect l="0" t="0" r="r" b="b"/>
                <a:pathLst>
                  <a:path w="24" h="16">
                    <a:moveTo>
                      <a:pt x="12" y="14"/>
                    </a:moveTo>
                    <a:lnTo>
                      <a:pt x="12" y="14"/>
                    </a:lnTo>
                    <a:lnTo>
                      <a:pt x="20" y="16"/>
                    </a:lnTo>
                    <a:lnTo>
                      <a:pt x="20" y="16"/>
                    </a:lnTo>
                    <a:lnTo>
                      <a:pt x="20" y="14"/>
                    </a:lnTo>
                    <a:lnTo>
                      <a:pt x="20" y="14"/>
                    </a:lnTo>
                    <a:lnTo>
                      <a:pt x="24" y="0"/>
                    </a:lnTo>
                    <a:lnTo>
                      <a:pt x="24" y="0"/>
                    </a:lnTo>
                    <a:lnTo>
                      <a:pt x="0" y="12"/>
                    </a:lnTo>
                    <a:lnTo>
                      <a:pt x="0" y="12"/>
                    </a:lnTo>
                    <a:lnTo>
                      <a:pt x="6" y="14"/>
                    </a:lnTo>
                    <a:lnTo>
                      <a:pt x="12" y="14"/>
                    </a:lnTo>
                    <a:lnTo>
                      <a:pt x="12"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5" name="Freeform 217"/>
              <p:cNvSpPr/>
              <p:nvPr/>
            </p:nvSpPr>
            <p:spPr bwMode="auto">
              <a:xfrm>
                <a:off x="2203" y="627"/>
                <a:ext cx="18" cy="26"/>
              </a:xfrm>
              <a:custGeom>
                <a:avLst/>
                <a:gdLst/>
                <a:ahLst/>
                <a:cxnLst>
                  <a:cxn ang="0">
                    <a:pos x="10" y="24"/>
                  </a:cxn>
                  <a:cxn ang="0">
                    <a:pos x="10" y="24"/>
                  </a:cxn>
                  <a:cxn ang="0">
                    <a:pos x="12" y="16"/>
                  </a:cxn>
                  <a:cxn ang="0">
                    <a:pos x="12" y="16"/>
                  </a:cxn>
                  <a:cxn ang="0">
                    <a:pos x="16" y="6"/>
                  </a:cxn>
                  <a:cxn ang="0">
                    <a:pos x="16" y="6"/>
                  </a:cxn>
                  <a:cxn ang="0">
                    <a:pos x="18" y="0"/>
                  </a:cxn>
                  <a:cxn ang="0">
                    <a:pos x="18" y="0"/>
                  </a:cxn>
                  <a:cxn ang="0">
                    <a:pos x="10" y="4"/>
                  </a:cxn>
                  <a:cxn ang="0">
                    <a:pos x="10" y="4"/>
                  </a:cxn>
                  <a:cxn ang="0">
                    <a:pos x="8" y="6"/>
                  </a:cxn>
                  <a:cxn ang="0">
                    <a:pos x="4" y="8"/>
                  </a:cxn>
                  <a:cxn ang="0">
                    <a:pos x="4" y="8"/>
                  </a:cxn>
                  <a:cxn ang="0">
                    <a:pos x="0" y="26"/>
                  </a:cxn>
                  <a:cxn ang="0">
                    <a:pos x="0" y="26"/>
                  </a:cxn>
                  <a:cxn ang="0">
                    <a:pos x="6" y="26"/>
                  </a:cxn>
                  <a:cxn ang="0">
                    <a:pos x="8" y="26"/>
                  </a:cxn>
                  <a:cxn ang="0">
                    <a:pos x="10" y="24"/>
                  </a:cxn>
                  <a:cxn ang="0">
                    <a:pos x="10" y="24"/>
                  </a:cxn>
                </a:cxnLst>
                <a:rect l="0" t="0" r="r" b="b"/>
                <a:pathLst>
                  <a:path w="18" h="26">
                    <a:moveTo>
                      <a:pt x="10" y="24"/>
                    </a:moveTo>
                    <a:lnTo>
                      <a:pt x="10" y="24"/>
                    </a:lnTo>
                    <a:lnTo>
                      <a:pt x="12" y="16"/>
                    </a:lnTo>
                    <a:lnTo>
                      <a:pt x="12" y="16"/>
                    </a:lnTo>
                    <a:lnTo>
                      <a:pt x="16" y="6"/>
                    </a:lnTo>
                    <a:lnTo>
                      <a:pt x="16" y="6"/>
                    </a:lnTo>
                    <a:lnTo>
                      <a:pt x="18" y="0"/>
                    </a:lnTo>
                    <a:lnTo>
                      <a:pt x="18" y="0"/>
                    </a:lnTo>
                    <a:lnTo>
                      <a:pt x="10" y="4"/>
                    </a:lnTo>
                    <a:lnTo>
                      <a:pt x="10" y="4"/>
                    </a:lnTo>
                    <a:lnTo>
                      <a:pt x="8" y="6"/>
                    </a:lnTo>
                    <a:lnTo>
                      <a:pt x="4" y="8"/>
                    </a:lnTo>
                    <a:lnTo>
                      <a:pt x="4" y="8"/>
                    </a:lnTo>
                    <a:lnTo>
                      <a:pt x="0" y="26"/>
                    </a:lnTo>
                    <a:lnTo>
                      <a:pt x="0" y="26"/>
                    </a:lnTo>
                    <a:lnTo>
                      <a:pt x="6" y="26"/>
                    </a:lnTo>
                    <a:lnTo>
                      <a:pt x="8" y="26"/>
                    </a:lnTo>
                    <a:lnTo>
                      <a:pt x="10" y="24"/>
                    </a:lnTo>
                    <a:lnTo>
                      <a:pt x="10"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6" name="Freeform 218"/>
              <p:cNvSpPr/>
              <p:nvPr/>
            </p:nvSpPr>
            <p:spPr bwMode="auto">
              <a:xfrm>
                <a:off x="2217" y="617"/>
                <a:ext cx="20" cy="34"/>
              </a:xfrm>
              <a:custGeom>
                <a:avLst/>
                <a:gdLst/>
                <a:ahLst/>
                <a:cxnLst>
                  <a:cxn ang="0">
                    <a:pos x="20" y="0"/>
                  </a:cxn>
                  <a:cxn ang="0">
                    <a:pos x="20" y="0"/>
                  </a:cxn>
                  <a:cxn ang="0">
                    <a:pos x="10" y="6"/>
                  </a:cxn>
                  <a:cxn ang="0">
                    <a:pos x="10" y="6"/>
                  </a:cxn>
                  <a:cxn ang="0">
                    <a:pos x="8" y="8"/>
                  </a:cxn>
                  <a:cxn ang="0">
                    <a:pos x="8" y="12"/>
                  </a:cxn>
                  <a:cxn ang="0">
                    <a:pos x="8" y="12"/>
                  </a:cxn>
                  <a:cxn ang="0">
                    <a:pos x="0" y="34"/>
                  </a:cxn>
                  <a:cxn ang="0">
                    <a:pos x="0" y="34"/>
                  </a:cxn>
                  <a:cxn ang="0">
                    <a:pos x="8" y="34"/>
                  </a:cxn>
                  <a:cxn ang="0">
                    <a:pos x="10" y="32"/>
                  </a:cxn>
                  <a:cxn ang="0">
                    <a:pos x="12" y="30"/>
                  </a:cxn>
                  <a:cxn ang="0">
                    <a:pos x="12" y="30"/>
                  </a:cxn>
                  <a:cxn ang="0">
                    <a:pos x="14" y="20"/>
                  </a:cxn>
                  <a:cxn ang="0">
                    <a:pos x="14" y="20"/>
                  </a:cxn>
                  <a:cxn ang="0">
                    <a:pos x="20" y="0"/>
                  </a:cxn>
                  <a:cxn ang="0">
                    <a:pos x="20" y="0"/>
                  </a:cxn>
                </a:cxnLst>
                <a:rect l="0" t="0" r="r" b="b"/>
                <a:pathLst>
                  <a:path w="20" h="34">
                    <a:moveTo>
                      <a:pt x="20" y="0"/>
                    </a:moveTo>
                    <a:lnTo>
                      <a:pt x="20" y="0"/>
                    </a:lnTo>
                    <a:lnTo>
                      <a:pt x="10" y="6"/>
                    </a:lnTo>
                    <a:lnTo>
                      <a:pt x="10" y="6"/>
                    </a:lnTo>
                    <a:lnTo>
                      <a:pt x="8" y="8"/>
                    </a:lnTo>
                    <a:lnTo>
                      <a:pt x="8" y="12"/>
                    </a:lnTo>
                    <a:lnTo>
                      <a:pt x="8" y="12"/>
                    </a:lnTo>
                    <a:lnTo>
                      <a:pt x="0" y="34"/>
                    </a:lnTo>
                    <a:lnTo>
                      <a:pt x="0" y="34"/>
                    </a:lnTo>
                    <a:lnTo>
                      <a:pt x="8" y="34"/>
                    </a:lnTo>
                    <a:lnTo>
                      <a:pt x="10" y="32"/>
                    </a:lnTo>
                    <a:lnTo>
                      <a:pt x="12" y="30"/>
                    </a:lnTo>
                    <a:lnTo>
                      <a:pt x="12" y="30"/>
                    </a:lnTo>
                    <a:lnTo>
                      <a:pt x="14" y="20"/>
                    </a:lnTo>
                    <a:lnTo>
                      <a:pt x="14" y="20"/>
                    </a:lnTo>
                    <a:lnTo>
                      <a:pt x="20" y="0"/>
                    </a:lnTo>
                    <a:lnTo>
                      <a:pt x="2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7" name="Freeform 219"/>
              <p:cNvSpPr/>
              <p:nvPr/>
            </p:nvSpPr>
            <p:spPr bwMode="auto">
              <a:xfrm>
                <a:off x="2233" y="609"/>
                <a:ext cx="18" cy="36"/>
              </a:xfrm>
              <a:custGeom>
                <a:avLst/>
                <a:gdLst/>
                <a:ahLst/>
                <a:cxnLst>
                  <a:cxn ang="0">
                    <a:pos x="10" y="6"/>
                  </a:cxn>
                  <a:cxn ang="0">
                    <a:pos x="10" y="6"/>
                  </a:cxn>
                  <a:cxn ang="0">
                    <a:pos x="8" y="10"/>
                  </a:cxn>
                  <a:cxn ang="0">
                    <a:pos x="6" y="14"/>
                  </a:cxn>
                  <a:cxn ang="0">
                    <a:pos x="6" y="14"/>
                  </a:cxn>
                  <a:cxn ang="0">
                    <a:pos x="0" y="36"/>
                  </a:cxn>
                  <a:cxn ang="0">
                    <a:pos x="0" y="36"/>
                  </a:cxn>
                  <a:cxn ang="0">
                    <a:pos x="8" y="30"/>
                  </a:cxn>
                  <a:cxn ang="0">
                    <a:pos x="16" y="22"/>
                  </a:cxn>
                  <a:cxn ang="0">
                    <a:pos x="18" y="12"/>
                  </a:cxn>
                  <a:cxn ang="0">
                    <a:pos x="18" y="0"/>
                  </a:cxn>
                  <a:cxn ang="0">
                    <a:pos x="18" y="0"/>
                  </a:cxn>
                  <a:cxn ang="0">
                    <a:pos x="10" y="6"/>
                  </a:cxn>
                  <a:cxn ang="0">
                    <a:pos x="10" y="6"/>
                  </a:cxn>
                </a:cxnLst>
                <a:rect l="0" t="0" r="r" b="b"/>
                <a:pathLst>
                  <a:path w="18" h="36">
                    <a:moveTo>
                      <a:pt x="10" y="6"/>
                    </a:moveTo>
                    <a:lnTo>
                      <a:pt x="10" y="6"/>
                    </a:lnTo>
                    <a:lnTo>
                      <a:pt x="8" y="10"/>
                    </a:lnTo>
                    <a:lnTo>
                      <a:pt x="6" y="14"/>
                    </a:lnTo>
                    <a:lnTo>
                      <a:pt x="6" y="14"/>
                    </a:lnTo>
                    <a:lnTo>
                      <a:pt x="0" y="36"/>
                    </a:lnTo>
                    <a:lnTo>
                      <a:pt x="0" y="36"/>
                    </a:lnTo>
                    <a:lnTo>
                      <a:pt x="8" y="30"/>
                    </a:lnTo>
                    <a:lnTo>
                      <a:pt x="16" y="22"/>
                    </a:lnTo>
                    <a:lnTo>
                      <a:pt x="18" y="12"/>
                    </a:lnTo>
                    <a:lnTo>
                      <a:pt x="18" y="0"/>
                    </a:lnTo>
                    <a:lnTo>
                      <a:pt x="18" y="0"/>
                    </a:lnTo>
                    <a:lnTo>
                      <a:pt x="10" y="6"/>
                    </a:lnTo>
                    <a:lnTo>
                      <a:pt x="1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8" name="Freeform 220"/>
              <p:cNvSpPr/>
              <p:nvPr/>
            </p:nvSpPr>
            <p:spPr bwMode="auto">
              <a:xfrm>
                <a:off x="2137" y="567"/>
                <a:ext cx="24" cy="10"/>
              </a:xfrm>
              <a:custGeom>
                <a:avLst/>
                <a:gdLst/>
                <a:ahLst/>
                <a:cxnLst>
                  <a:cxn ang="0">
                    <a:pos x="14" y="2"/>
                  </a:cxn>
                  <a:cxn ang="0">
                    <a:pos x="14" y="2"/>
                  </a:cxn>
                  <a:cxn ang="0">
                    <a:pos x="14" y="0"/>
                  </a:cxn>
                  <a:cxn ang="0">
                    <a:pos x="14" y="0"/>
                  </a:cxn>
                  <a:cxn ang="0">
                    <a:pos x="8" y="4"/>
                  </a:cxn>
                  <a:cxn ang="0">
                    <a:pos x="8" y="4"/>
                  </a:cxn>
                  <a:cxn ang="0">
                    <a:pos x="4" y="8"/>
                  </a:cxn>
                  <a:cxn ang="0">
                    <a:pos x="0" y="10"/>
                  </a:cxn>
                  <a:cxn ang="0">
                    <a:pos x="0" y="10"/>
                  </a:cxn>
                  <a:cxn ang="0">
                    <a:pos x="24" y="10"/>
                  </a:cxn>
                  <a:cxn ang="0">
                    <a:pos x="24" y="10"/>
                  </a:cxn>
                  <a:cxn ang="0">
                    <a:pos x="14" y="2"/>
                  </a:cxn>
                  <a:cxn ang="0">
                    <a:pos x="14" y="2"/>
                  </a:cxn>
                </a:cxnLst>
                <a:rect l="0" t="0" r="r" b="b"/>
                <a:pathLst>
                  <a:path w="24" h="10">
                    <a:moveTo>
                      <a:pt x="14" y="2"/>
                    </a:moveTo>
                    <a:lnTo>
                      <a:pt x="14" y="2"/>
                    </a:lnTo>
                    <a:lnTo>
                      <a:pt x="14" y="0"/>
                    </a:lnTo>
                    <a:lnTo>
                      <a:pt x="14" y="0"/>
                    </a:lnTo>
                    <a:lnTo>
                      <a:pt x="8" y="4"/>
                    </a:lnTo>
                    <a:lnTo>
                      <a:pt x="8" y="4"/>
                    </a:lnTo>
                    <a:lnTo>
                      <a:pt x="4" y="8"/>
                    </a:lnTo>
                    <a:lnTo>
                      <a:pt x="0" y="10"/>
                    </a:lnTo>
                    <a:lnTo>
                      <a:pt x="0" y="10"/>
                    </a:lnTo>
                    <a:lnTo>
                      <a:pt x="24" y="10"/>
                    </a:lnTo>
                    <a:lnTo>
                      <a:pt x="24" y="10"/>
                    </a:lnTo>
                    <a:lnTo>
                      <a:pt x="14" y="2"/>
                    </a:lnTo>
                    <a:lnTo>
                      <a:pt x="14"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9" name="Freeform 221"/>
              <p:cNvSpPr/>
              <p:nvPr/>
            </p:nvSpPr>
            <p:spPr bwMode="auto">
              <a:xfrm>
                <a:off x="2153" y="561"/>
                <a:ext cx="26" cy="16"/>
              </a:xfrm>
              <a:custGeom>
                <a:avLst/>
                <a:gdLst/>
                <a:ahLst/>
                <a:cxnLst>
                  <a:cxn ang="0">
                    <a:pos x="18" y="16"/>
                  </a:cxn>
                  <a:cxn ang="0">
                    <a:pos x="18" y="16"/>
                  </a:cxn>
                  <a:cxn ang="0">
                    <a:pos x="26" y="16"/>
                  </a:cxn>
                  <a:cxn ang="0">
                    <a:pos x="26" y="16"/>
                  </a:cxn>
                  <a:cxn ang="0">
                    <a:pos x="22" y="12"/>
                  </a:cxn>
                  <a:cxn ang="0">
                    <a:pos x="22" y="12"/>
                  </a:cxn>
                  <a:cxn ang="0">
                    <a:pos x="14" y="4"/>
                  </a:cxn>
                  <a:cxn ang="0">
                    <a:pos x="14" y="4"/>
                  </a:cxn>
                  <a:cxn ang="0">
                    <a:pos x="8" y="0"/>
                  </a:cxn>
                  <a:cxn ang="0">
                    <a:pos x="8" y="0"/>
                  </a:cxn>
                  <a:cxn ang="0">
                    <a:pos x="4" y="2"/>
                  </a:cxn>
                  <a:cxn ang="0">
                    <a:pos x="0" y="4"/>
                  </a:cxn>
                  <a:cxn ang="0">
                    <a:pos x="0" y="4"/>
                  </a:cxn>
                  <a:cxn ang="0">
                    <a:pos x="12" y="16"/>
                  </a:cxn>
                  <a:cxn ang="0">
                    <a:pos x="12" y="16"/>
                  </a:cxn>
                  <a:cxn ang="0">
                    <a:pos x="14" y="16"/>
                  </a:cxn>
                  <a:cxn ang="0">
                    <a:pos x="18" y="16"/>
                  </a:cxn>
                  <a:cxn ang="0">
                    <a:pos x="18" y="16"/>
                  </a:cxn>
                </a:cxnLst>
                <a:rect l="0" t="0" r="r" b="b"/>
                <a:pathLst>
                  <a:path w="26" h="16">
                    <a:moveTo>
                      <a:pt x="18" y="16"/>
                    </a:moveTo>
                    <a:lnTo>
                      <a:pt x="18" y="16"/>
                    </a:lnTo>
                    <a:lnTo>
                      <a:pt x="26" y="16"/>
                    </a:lnTo>
                    <a:lnTo>
                      <a:pt x="26" y="16"/>
                    </a:lnTo>
                    <a:lnTo>
                      <a:pt x="22" y="12"/>
                    </a:lnTo>
                    <a:lnTo>
                      <a:pt x="22" y="12"/>
                    </a:lnTo>
                    <a:lnTo>
                      <a:pt x="14" y="4"/>
                    </a:lnTo>
                    <a:lnTo>
                      <a:pt x="14" y="4"/>
                    </a:lnTo>
                    <a:lnTo>
                      <a:pt x="8" y="0"/>
                    </a:lnTo>
                    <a:lnTo>
                      <a:pt x="8" y="0"/>
                    </a:lnTo>
                    <a:lnTo>
                      <a:pt x="4" y="2"/>
                    </a:lnTo>
                    <a:lnTo>
                      <a:pt x="0" y="4"/>
                    </a:lnTo>
                    <a:lnTo>
                      <a:pt x="0" y="4"/>
                    </a:lnTo>
                    <a:lnTo>
                      <a:pt x="12" y="16"/>
                    </a:lnTo>
                    <a:lnTo>
                      <a:pt x="12" y="16"/>
                    </a:lnTo>
                    <a:lnTo>
                      <a:pt x="14" y="16"/>
                    </a:lnTo>
                    <a:lnTo>
                      <a:pt x="18" y="16"/>
                    </a:lnTo>
                    <a:lnTo>
                      <a:pt x="18"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0" name="Freeform 222"/>
              <p:cNvSpPr/>
              <p:nvPr/>
            </p:nvSpPr>
            <p:spPr bwMode="auto">
              <a:xfrm>
                <a:off x="2165" y="557"/>
                <a:ext cx="30" cy="20"/>
              </a:xfrm>
              <a:custGeom>
                <a:avLst/>
                <a:gdLst/>
                <a:ahLst/>
                <a:cxnLst>
                  <a:cxn ang="0">
                    <a:pos x="20" y="20"/>
                  </a:cxn>
                  <a:cxn ang="0">
                    <a:pos x="20" y="20"/>
                  </a:cxn>
                  <a:cxn ang="0">
                    <a:pos x="30" y="18"/>
                  </a:cxn>
                  <a:cxn ang="0">
                    <a:pos x="30" y="18"/>
                  </a:cxn>
                  <a:cxn ang="0">
                    <a:pos x="16" y="8"/>
                  </a:cxn>
                  <a:cxn ang="0">
                    <a:pos x="16" y="8"/>
                  </a:cxn>
                  <a:cxn ang="0">
                    <a:pos x="10" y="2"/>
                  </a:cxn>
                  <a:cxn ang="0">
                    <a:pos x="10" y="2"/>
                  </a:cxn>
                  <a:cxn ang="0">
                    <a:pos x="8" y="0"/>
                  </a:cxn>
                  <a:cxn ang="0">
                    <a:pos x="6" y="0"/>
                  </a:cxn>
                  <a:cxn ang="0">
                    <a:pos x="0" y="2"/>
                  </a:cxn>
                  <a:cxn ang="0">
                    <a:pos x="0" y="2"/>
                  </a:cxn>
                  <a:cxn ang="0">
                    <a:pos x="14" y="16"/>
                  </a:cxn>
                  <a:cxn ang="0">
                    <a:pos x="14" y="16"/>
                  </a:cxn>
                  <a:cxn ang="0">
                    <a:pos x="16" y="18"/>
                  </a:cxn>
                  <a:cxn ang="0">
                    <a:pos x="20" y="20"/>
                  </a:cxn>
                  <a:cxn ang="0">
                    <a:pos x="20" y="20"/>
                  </a:cxn>
                </a:cxnLst>
                <a:rect l="0" t="0" r="r" b="b"/>
                <a:pathLst>
                  <a:path w="30" h="20">
                    <a:moveTo>
                      <a:pt x="20" y="20"/>
                    </a:moveTo>
                    <a:lnTo>
                      <a:pt x="20" y="20"/>
                    </a:lnTo>
                    <a:lnTo>
                      <a:pt x="30" y="18"/>
                    </a:lnTo>
                    <a:lnTo>
                      <a:pt x="30" y="18"/>
                    </a:lnTo>
                    <a:lnTo>
                      <a:pt x="16" y="8"/>
                    </a:lnTo>
                    <a:lnTo>
                      <a:pt x="16" y="8"/>
                    </a:lnTo>
                    <a:lnTo>
                      <a:pt x="10" y="2"/>
                    </a:lnTo>
                    <a:lnTo>
                      <a:pt x="10" y="2"/>
                    </a:lnTo>
                    <a:lnTo>
                      <a:pt x="8" y="0"/>
                    </a:lnTo>
                    <a:lnTo>
                      <a:pt x="6" y="0"/>
                    </a:lnTo>
                    <a:lnTo>
                      <a:pt x="0" y="2"/>
                    </a:lnTo>
                    <a:lnTo>
                      <a:pt x="0" y="2"/>
                    </a:lnTo>
                    <a:lnTo>
                      <a:pt x="14" y="16"/>
                    </a:lnTo>
                    <a:lnTo>
                      <a:pt x="14" y="16"/>
                    </a:lnTo>
                    <a:lnTo>
                      <a:pt x="16" y="18"/>
                    </a:lnTo>
                    <a:lnTo>
                      <a:pt x="20" y="20"/>
                    </a:lnTo>
                    <a:lnTo>
                      <a:pt x="20"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1" name="Freeform 223"/>
              <p:cNvSpPr/>
              <p:nvPr/>
            </p:nvSpPr>
            <p:spPr bwMode="auto">
              <a:xfrm>
                <a:off x="2179" y="557"/>
                <a:ext cx="30" cy="18"/>
              </a:xfrm>
              <a:custGeom>
                <a:avLst/>
                <a:gdLst/>
                <a:ahLst/>
                <a:cxnLst>
                  <a:cxn ang="0">
                    <a:pos x="20" y="18"/>
                  </a:cxn>
                  <a:cxn ang="0">
                    <a:pos x="20" y="18"/>
                  </a:cxn>
                  <a:cxn ang="0">
                    <a:pos x="30" y="18"/>
                  </a:cxn>
                  <a:cxn ang="0">
                    <a:pos x="30" y="18"/>
                  </a:cxn>
                  <a:cxn ang="0">
                    <a:pos x="24" y="10"/>
                  </a:cxn>
                  <a:cxn ang="0">
                    <a:pos x="18" y="4"/>
                  </a:cxn>
                  <a:cxn ang="0">
                    <a:pos x="8" y="2"/>
                  </a:cxn>
                  <a:cxn ang="0">
                    <a:pos x="0" y="0"/>
                  </a:cxn>
                  <a:cxn ang="0">
                    <a:pos x="0" y="0"/>
                  </a:cxn>
                  <a:cxn ang="0">
                    <a:pos x="14" y="14"/>
                  </a:cxn>
                  <a:cxn ang="0">
                    <a:pos x="14" y="14"/>
                  </a:cxn>
                  <a:cxn ang="0">
                    <a:pos x="20" y="18"/>
                  </a:cxn>
                  <a:cxn ang="0">
                    <a:pos x="20" y="18"/>
                  </a:cxn>
                </a:cxnLst>
                <a:rect l="0" t="0" r="r" b="b"/>
                <a:pathLst>
                  <a:path w="30" h="18">
                    <a:moveTo>
                      <a:pt x="20" y="18"/>
                    </a:moveTo>
                    <a:lnTo>
                      <a:pt x="20" y="18"/>
                    </a:lnTo>
                    <a:lnTo>
                      <a:pt x="30" y="18"/>
                    </a:lnTo>
                    <a:lnTo>
                      <a:pt x="30" y="18"/>
                    </a:lnTo>
                    <a:lnTo>
                      <a:pt x="24" y="10"/>
                    </a:lnTo>
                    <a:lnTo>
                      <a:pt x="18" y="4"/>
                    </a:lnTo>
                    <a:lnTo>
                      <a:pt x="8" y="2"/>
                    </a:lnTo>
                    <a:lnTo>
                      <a:pt x="0" y="0"/>
                    </a:lnTo>
                    <a:lnTo>
                      <a:pt x="0" y="0"/>
                    </a:lnTo>
                    <a:lnTo>
                      <a:pt x="14" y="14"/>
                    </a:lnTo>
                    <a:lnTo>
                      <a:pt x="14" y="14"/>
                    </a:lnTo>
                    <a:lnTo>
                      <a:pt x="20" y="18"/>
                    </a:lnTo>
                    <a:lnTo>
                      <a:pt x="20"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2" name="Freeform 224"/>
              <p:cNvSpPr/>
              <p:nvPr/>
            </p:nvSpPr>
            <p:spPr bwMode="auto">
              <a:xfrm>
                <a:off x="2137" y="581"/>
                <a:ext cx="24" cy="10"/>
              </a:xfrm>
              <a:custGeom>
                <a:avLst/>
                <a:gdLst/>
                <a:ahLst/>
                <a:cxnLst>
                  <a:cxn ang="0">
                    <a:pos x="8" y="6"/>
                  </a:cxn>
                  <a:cxn ang="0">
                    <a:pos x="8" y="6"/>
                  </a:cxn>
                  <a:cxn ang="0">
                    <a:pos x="14" y="10"/>
                  </a:cxn>
                  <a:cxn ang="0">
                    <a:pos x="14" y="10"/>
                  </a:cxn>
                  <a:cxn ang="0">
                    <a:pos x="14" y="8"/>
                  </a:cxn>
                  <a:cxn ang="0">
                    <a:pos x="14" y="8"/>
                  </a:cxn>
                  <a:cxn ang="0">
                    <a:pos x="24" y="0"/>
                  </a:cxn>
                  <a:cxn ang="0">
                    <a:pos x="24" y="0"/>
                  </a:cxn>
                  <a:cxn ang="0">
                    <a:pos x="0" y="0"/>
                  </a:cxn>
                  <a:cxn ang="0">
                    <a:pos x="0" y="0"/>
                  </a:cxn>
                  <a:cxn ang="0">
                    <a:pos x="4" y="2"/>
                  </a:cxn>
                  <a:cxn ang="0">
                    <a:pos x="8" y="6"/>
                  </a:cxn>
                  <a:cxn ang="0">
                    <a:pos x="8" y="6"/>
                  </a:cxn>
                </a:cxnLst>
                <a:rect l="0" t="0" r="r" b="b"/>
                <a:pathLst>
                  <a:path w="24" h="10">
                    <a:moveTo>
                      <a:pt x="8" y="6"/>
                    </a:moveTo>
                    <a:lnTo>
                      <a:pt x="8" y="6"/>
                    </a:lnTo>
                    <a:lnTo>
                      <a:pt x="14" y="10"/>
                    </a:lnTo>
                    <a:lnTo>
                      <a:pt x="14" y="10"/>
                    </a:lnTo>
                    <a:lnTo>
                      <a:pt x="14" y="8"/>
                    </a:lnTo>
                    <a:lnTo>
                      <a:pt x="14" y="8"/>
                    </a:lnTo>
                    <a:lnTo>
                      <a:pt x="24" y="0"/>
                    </a:lnTo>
                    <a:lnTo>
                      <a:pt x="24" y="0"/>
                    </a:lnTo>
                    <a:lnTo>
                      <a:pt x="0" y="0"/>
                    </a:lnTo>
                    <a:lnTo>
                      <a:pt x="0" y="0"/>
                    </a:lnTo>
                    <a:lnTo>
                      <a:pt x="4" y="2"/>
                    </a:lnTo>
                    <a:lnTo>
                      <a:pt x="8" y="6"/>
                    </a:lnTo>
                    <a:lnTo>
                      <a:pt x="8"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3" name="Freeform 225"/>
              <p:cNvSpPr/>
              <p:nvPr/>
            </p:nvSpPr>
            <p:spPr bwMode="auto">
              <a:xfrm>
                <a:off x="2153" y="581"/>
                <a:ext cx="26" cy="16"/>
              </a:xfrm>
              <a:custGeom>
                <a:avLst/>
                <a:gdLst/>
                <a:ahLst/>
                <a:cxnLst>
                  <a:cxn ang="0">
                    <a:pos x="10" y="16"/>
                  </a:cxn>
                  <a:cxn ang="0">
                    <a:pos x="10" y="16"/>
                  </a:cxn>
                  <a:cxn ang="0">
                    <a:pos x="14" y="10"/>
                  </a:cxn>
                  <a:cxn ang="0">
                    <a:pos x="14" y="10"/>
                  </a:cxn>
                  <a:cxn ang="0">
                    <a:pos x="22" y="4"/>
                  </a:cxn>
                  <a:cxn ang="0">
                    <a:pos x="22" y="4"/>
                  </a:cxn>
                  <a:cxn ang="0">
                    <a:pos x="26" y="0"/>
                  </a:cxn>
                  <a:cxn ang="0">
                    <a:pos x="26" y="0"/>
                  </a:cxn>
                  <a:cxn ang="0">
                    <a:pos x="18" y="0"/>
                  </a:cxn>
                  <a:cxn ang="0">
                    <a:pos x="18" y="0"/>
                  </a:cxn>
                  <a:cxn ang="0">
                    <a:pos x="14" y="0"/>
                  </a:cxn>
                  <a:cxn ang="0">
                    <a:pos x="12" y="0"/>
                  </a:cxn>
                  <a:cxn ang="0">
                    <a:pos x="12" y="0"/>
                  </a:cxn>
                  <a:cxn ang="0">
                    <a:pos x="0" y="10"/>
                  </a:cxn>
                  <a:cxn ang="0">
                    <a:pos x="0" y="10"/>
                  </a:cxn>
                  <a:cxn ang="0">
                    <a:pos x="4" y="14"/>
                  </a:cxn>
                  <a:cxn ang="0">
                    <a:pos x="10" y="16"/>
                  </a:cxn>
                  <a:cxn ang="0">
                    <a:pos x="10" y="16"/>
                  </a:cxn>
                </a:cxnLst>
                <a:rect l="0" t="0" r="r" b="b"/>
                <a:pathLst>
                  <a:path w="26" h="16">
                    <a:moveTo>
                      <a:pt x="10" y="16"/>
                    </a:moveTo>
                    <a:lnTo>
                      <a:pt x="10" y="16"/>
                    </a:lnTo>
                    <a:lnTo>
                      <a:pt x="14" y="10"/>
                    </a:lnTo>
                    <a:lnTo>
                      <a:pt x="14" y="10"/>
                    </a:lnTo>
                    <a:lnTo>
                      <a:pt x="22" y="4"/>
                    </a:lnTo>
                    <a:lnTo>
                      <a:pt x="22" y="4"/>
                    </a:lnTo>
                    <a:lnTo>
                      <a:pt x="26" y="0"/>
                    </a:lnTo>
                    <a:lnTo>
                      <a:pt x="26" y="0"/>
                    </a:lnTo>
                    <a:lnTo>
                      <a:pt x="18" y="0"/>
                    </a:lnTo>
                    <a:lnTo>
                      <a:pt x="18" y="0"/>
                    </a:lnTo>
                    <a:lnTo>
                      <a:pt x="14" y="0"/>
                    </a:lnTo>
                    <a:lnTo>
                      <a:pt x="12" y="0"/>
                    </a:lnTo>
                    <a:lnTo>
                      <a:pt x="12" y="0"/>
                    </a:lnTo>
                    <a:lnTo>
                      <a:pt x="0" y="10"/>
                    </a:lnTo>
                    <a:lnTo>
                      <a:pt x="0" y="10"/>
                    </a:lnTo>
                    <a:lnTo>
                      <a:pt x="4" y="14"/>
                    </a:lnTo>
                    <a:lnTo>
                      <a:pt x="10" y="16"/>
                    </a:lnTo>
                    <a:lnTo>
                      <a:pt x="10"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4" name="Freeform 226"/>
              <p:cNvSpPr/>
              <p:nvPr/>
            </p:nvSpPr>
            <p:spPr bwMode="auto">
              <a:xfrm>
                <a:off x="2165" y="581"/>
                <a:ext cx="30" cy="18"/>
              </a:xfrm>
              <a:custGeom>
                <a:avLst/>
                <a:gdLst/>
                <a:ahLst/>
                <a:cxnLst>
                  <a:cxn ang="0">
                    <a:pos x="18" y="12"/>
                  </a:cxn>
                  <a:cxn ang="0">
                    <a:pos x="18" y="12"/>
                  </a:cxn>
                  <a:cxn ang="0">
                    <a:pos x="30" y="0"/>
                  </a:cxn>
                  <a:cxn ang="0">
                    <a:pos x="30" y="0"/>
                  </a:cxn>
                  <a:cxn ang="0">
                    <a:pos x="20" y="0"/>
                  </a:cxn>
                  <a:cxn ang="0">
                    <a:pos x="20" y="0"/>
                  </a:cxn>
                  <a:cxn ang="0">
                    <a:pos x="16" y="0"/>
                  </a:cxn>
                  <a:cxn ang="0">
                    <a:pos x="14" y="2"/>
                  </a:cxn>
                  <a:cxn ang="0">
                    <a:pos x="14" y="2"/>
                  </a:cxn>
                  <a:cxn ang="0">
                    <a:pos x="0" y="16"/>
                  </a:cxn>
                  <a:cxn ang="0">
                    <a:pos x="0" y="16"/>
                  </a:cxn>
                  <a:cxn ang="0">
                    <a:pos x="6" y="18"/>
                  </a:cxn>
                  <a:cxn ang="0">
                    <a:pos x="8" y="18"/>
                  </a:cxn>
                  <a:cxn ang="0">
                    <a:pos x="10" y="18"/>
                  </a:cxn>
                  <a:cxn ang="0">
                    <a:pos x="10" y="18"/>
                  </a:cxn>
                  <a:cxn ang="0">
                    <a:pos x="18" y="12"/>
                  </a:cxn>
                  <a:cxn ang="0">
                    <a:pos x="18" y="12"/>
                  </a:cxn>
                </a:cxnLst>
                <a:rect l="0" t="0" r="r" b="b"/>
                <a:pathLst>
                  <a:path w="30" h="18">
                    <a:moveTo>
                      <a:pt x="18" y="12"/>
                    </a:moveTo>
                    <a:lnTo>
                      <a:pt x="18" y="12"/>
                    </a:lnTo>
                    <a:lnTo>
                      <a:pt x="30" y="0"/>
                    </a:lnTo>
                    <a:lnTo>
                      <a:pt x="30" y="0"/>
                    </a:lnTo>
                    <a:lnTo>
                      <a:pt x="20" y="0"/>
                    </a:lnTo>
                    <a:lnTo>
                      <a:pt x="20" y="0"/>
                    </a:lnTo>
                    <a:lnTo>
                      <a:pt x="16" y="0"/>
                    </a:lnTo>
                    <a:lnTo>
                      <a:pt x="14" y="2"/>
                    </a:lnTo>
                    <a:lnTo>
                      <a:pt x="14" y="2"/>
                    </a:lnTo>
                    <a:lnTo>
                      <a:pt x="0" y="16"/>
                    </a:lnTo>
                    <a:lnTo>
                      <a:pt x="0" y="16"/>
                    </a:lnTo>
                    <a:lnTo>
                      <a:pt x="6" y="18"/>
                    </a:lnTo>
                    <a:lnTo>
                      <a:pt x="8" y="18"/>
                    </a:lnTo>
                    <a:lnTo>
                      <a:pt x="10" y="18"/>
                    </a:lnTo>
                    <a:lnTo>
                      <a:pt x="10" y="18"/>
                    </a:lnTo>
                    <a:lnTo>
                      <a:pt x="18" y="12"/>
                    </a:lnTo>
                    <a:lnTo>
                      <a:pt x="18"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5" name="Freeform 227"/>
              <p:cNvSpPr/>
              <p:nvPr/>
            </p:nvSpPr>
            <p:spPr bwMode="auto">
              <a:xfrm>
                <a:off x="2179" y="581"/>
                <a:ext cx="30" cy="20"/>
              </a:xfrm>
              <a:custGeom>
                <a:avLst/>
                <a:gdLst/>
                <a:ahLst/>
                <a:cxnLst>
                  <a:cxn ang="0">
                    <a:pos x="20" y="0"/>
                  </a:cxn>
                  <a:cxn ang="0">
                    <a:pos x="20" y="0"/>
                  </a:cxn>
                  <a:cxn ang="0">
                    <a:pos x="14" y="4"/>
                  </a:cxn>
                  <a:cxn ang="0">
                    <a:pos x="14" y="4"/>
                  </a:cxn>
                  <a:cxn ang="0">
                    <a:pos x="0" y="20"/>
                  </a:cxn>
                  <a:cxn ang="0">
                    <a:pos x="0" y="20"/>
                  </a:cxn>
                  <a:cxn ang="0">
                    <a:pos x="10" y="18"/>
                  </a:cxn>
                  <a:cxn ang="0">
                    <a:pos x="18" y="14"/>
                  </a:cxn>
                  <a:cxn ang="0">
                    <a:pos x="24" y="8"/>
                  </a:cxn>
                  <a:cxn ang="0">
                    <a:pos x="30" y="0"/>
                  </a:cxn>
                  <a:cxn ang="0">
                    <a:pos x="30" y="0"/>
                  </a:cxn>
                  <a:cxn ang="0">
                    <a:pos x="20" y="0"/>
                  </a:cxn>
                  <a:cxn ang="0">
                    <a:pos x="20" y="0"/>
                  </a:cxn>
                </a:cxnLst>
                <a:rect l="0" t="0" r="r" b="b"/>
                <a:pathLst>
                  <a:path w="30" h="20">
                    <a:moveTo>
                      <a:pt x="20" y="0"/>
                    </a:moveTo>
                    <a:lnTo>
                      <a:pt x="20" y="0"/>
                    </a:lnTo>
                    <a:lnTo>
                      <a:pt x="14" y="4"/>
                    </a:lnTo>
                    <a:lnTo>
                      <a:pt x="14" y="4"/>
                    </a:lnTo>
                    <a:lnTo>
                      <a:pt x="0" y="20"/>
                    </a:lnTo>
                    <a:lnTo>
                      <a:pt x="0" y="20"/>
                    </a:lnTo>
                    <a:lnTo>
                      <a:pt x="10" y="18"/>
                    </a:lnTo>
                    <a:lnTo>
                      <a:pt x="18" y="14"/>
                    </a:lnTo>
                    <a:lnTo>
                      <a:pt x="24" y="8"/>
                    </a:lnTo>
                    <a:lnTo>
                      <a:pt x="30" y="0"/>
                    </a:lnTo>
                    <a:lnTo>
                      <a:pt x="30" y="0"/>
                    </a:lnTo>
                    <a:lnTo>
                      <a:pt x="20" y="0"/>
                    </a:lnTo>
                    <a:lnTo>
                      <a:pt x="2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6" name="Freeform 228"/>
              <p:cNvSpPr/>
              <p:nvPr/>
            </p:nvSpPr>
            <p:spPr bwMode="auto">
              <a:xfrm>
                <a:off x="2237" y="681"/>
                <a:ext cx="28" cy="16"/>
              </a:xfrm>
              <a:custGeom>
                <a:avLst/>
                <a:gdLst/>
                <a:ahLst/>
                <a:cxnLst>
                  <a:cxn ang="0">
                    <a:pos x="12" y="0"/>
                  </a:cxn>
                  <a:cxn ang="0">
                    <a:pos x="12" y="0"/>
                  </a:cxn>
                  <a:cxn ang="0">
                    <a:pos x="8" y="6"/>
                  </a:cxn>
                  <a:cxn ang="0">
                    <a:pos x="8" y="6"/>
                  </a:cxn>
                  <a:cxn ang="0">
                    <a:pos x="4" y="12"/>
                  </a:cxn>
                  <a:cxn ang="0">
                    <a:pos x="0" y="16"/>
                  </a:cxn>
                  <a:cxn ang="0">
                    <a:pos x="0" y="16"/>
                  </a:cxn>
                  <a:cxn ang="0">
                    <a:pos x="28" y="10"/>
                  </a:cxn>
                  <a:cxn ang="0">
                    <a:pos x="28" y="10"/>
                  </a:cxn>
                  <a:cxn ang="0">
                    <a:pos x="14" y="2"/>
                  </a:cxn>
                  <a:cxn ang="0">
                    <a:pos x="14" y="2"/>
                  </a:cxn>
                  <a:cxn ang="0">
                    <a:pos x="12" y="0"/>
                  </a:cxn>
                  <a:cxn ang="0">
                    <a:pos x="12" y="0"/>
                  </a:cxn>
                </a:cxnLst>
                <a:rect l="0" t="0" r="r" b="b"/>
                <a:pathLst>
                  <a:path w="28" h="16">
                    <a:moveTo>
                      <a:pt x="12" y="0"/>
                    </a:moveTo>
                    <a:lnTo>
                      <a:pt x="12" y="0"/>
                    </a:lnTo>
                    <a:lnTo>
                      <a:pt x="8" y="6"/>
                    </a:lnTo>
                    <a:lnTo>
                      <a:pt x="8" y="6"/>
                    </a:lnTo>
                    <a:lnTo>
                      <a:pt x="4" y="12"/>
                    </a:lnTo>
                    <a:lnTo>
                      <a:pt x="0" y="16"/>
                    </a:lnTo>
                    <a:lnTo>
                      <a:pt x="0" y="16"/>
                    </a:lnTo>
                    <a:lnTo>
                      <a:pt x="28" y="10"/>
                    </a:lnTo>
                    <a:lnTo>
                      <a:pt x="28" y="10"/>
                    </a:lnTo>
                    <a:lnTo>
                      <a:pt x="14" y="2"/>
                    </a:lnTo>
                    <a:lnTo>
                      <a:pt x="14" y="2"/>
                    </a:lnTo>
                    <a:lnTo>
                      <a:pt x="12" y="0"/>
                    </a:lnTo>
                    <a:lnTo>
                      <a:pt x="1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7" name="Freeform 229"/>
              <p:cNvSpPr/>
              <p:nvPr/>
            </p:nvSpPr>
            <p:spPr bwMode="auto">
              <a:xfrm>
                <a:off x="2253" y="673"/>
                <a:ext cx="30" cy="16"/>
              </a:xfrm>
              <a:custGeom>
                <a:avLst/>
                <a:gdLst/>
                <a:ahLst/>
                <a:cxnLst>
                  <a:cxn ang="0">
                    <a:pos x="0" y="6"/>
                  </a:cxn>
                  <a:cxn ang="0">
                    <a:pos x="0" y="6"/>
                  </a:cxn>
                  <a:cxn ang="0">
                    <a:pos x="16" y="16"/>
                  </a:cxn>
                  <a:cxn ang="0">
                    <a:pos x="16" y="16"/>
                  </a:cxn>
                  <a:cxn ang="0">
                    <a:pos x="18" y="16"/>
                  </a:cxn>
                  <a:cxn ang="0">
                    <a:pos x="22" y="14"/>
                  </a:cxn>
                  <a:cxn ang="0">
                    <a:pos x="22" y="14"/>
                  </a:cxn>
                  <a:cxn ang="0">
                    <a:pos x="30" y="12"/>
                  </a:cxn>
                  <a:cxn ang="0">
                    <a:pos x="30" y="12"/>
                  </a:cxn>
                  <a:cxn ang="0">
                    <a:pos x="26" y="10"/>
                  </a:cxn>
                  <a:cxn ang="0">
                    <a:pos x="26" y="10"/>
                  </a:cxn>
                  <a:cxn ang="0">
                    <a:pos x="16" y="4"/>
                  </a:cxn>
                  <a:cxn ang="0">
                    <a:pos x="16" y="4"/>
                  </a:cxn>
                  <a:cxn ang="0">
                    <a:pos x="8" y="0"/>
                  </a:cxn>
                  <a:cxn ang="0">
                    <a:pos x="8" y="0"/>
                  </a:cxn>
                  <a:cxn ang="0">
                    <a:pos x="4" y="2"/>
                  </a:cxn>
                  <a:cxn ang="0">
                    <a:pos x="0" y="6"/>
                  </a:cxn>
                  <a:cxn ang="0">
                    <a:pos x="0" y="6"/>
                  </a:cxn>
                </a:cxnLst>
                <a:rect l="0" t="0" r="r" b="b"/>
                <a:pathLst>
                  <a:path w="30" h="16">
                    <a:moveTo>
                      <a:pt x="0" y="6"/>
                    </a:moveTo>
                    <a:lnTo>
                      <a:pt x="0" y="6"/>
                    </a:lnTo>
                    <a:lnTo>
                      <a:pt x="16" y="16"/>
                    </a:lnTo>
                    <a:lnTo>
                      <a:pt x="16" y="16"/>
                    </a:lnTo>
                    <a:lnTo>
                      <a:pt x="18" y="16"/>
                    </a:lnTo>
                    <a:lnTo>
                      <a:pt x="22" y="14"/>
                    </a:lnTo>
                    <a:lnTo>
                      <a:pt x="22" y="14"/>
                    </a:lnTo>
                    <a:lnTo>
                      <a:pt x="30" y="12"/>
                    </a:lnTo>
                    <a:lnTo>
                      <a:pt x="30" y="12"/>
                    </a:lnTo>
                    <a:lnTo>
                      <a:pt x="26" y="10"/>
                    </a:lnTo>
                    <a:lnTo>
                      <a:pt x="26" y="10"/>
                    </a:lnTo>
                    <a:lnTo>
                      <a:pt x="16" y="4"/>
                    </a:lnTo>
                    <a:lnTo>
                      <a:pt x="16" y="4"/>
                    </a:lnTo>
                    <a:lnTo>
                      <a:pt x="8" y="0"/>
                    </a:lnTo>
                    <a:lnTo>
                      <a:pt x="8" y="0"/>
                    </a:lnTo>
                    <a:lnTo>
                      <a:pt x="4" y="2"/>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8" name="Freeform 230"/>
              <p:cNvSpPr/>
              <p:nvPr/>
            </p:nvSpPr>
            <p:spPr bwMode="auto">
              <a:xfrm>
                <a:off x="2265" y="665"/>
                <a:ext cx="38" cy="20"/>
              </a:xfrm>
              <a:custGeom>
                <a:avLst/>
                <a:gdLst/>
                <a:ahLst/>
                <a:cxnLst>
                  <a:cxn ang="0">
                    <a:pos x="0" y="4"/>
                  </a:cxn>
                  <a:cxn ang="0">
                    <a:pos x="0" y="4"/>
                  </a:cxn>
                  <a:cxn ang="0">
                    <a:pos x="20" y="18"/>
                  </a:cxn>
                  <a:cxn ang="0">
                    <a:pos x="20" y="18"/>
                  </a:cxn>
                  <a:cxn ang="0">
                    <a:pos x="22" y="20"/>
                  </a:cxn>
                  <a:cxn ang="0">
                    <a:pos x="26" y="20"/>
                  </a:cxn>
                  <a:cxn ang="0">
                    <a:pos x="26" y="20"/>
                  </a:cxn>
                  <a:cxn ang="0">
                    <a:pos x="38" y="16"/>
                  </a:cxn>
                  <a:cxn ang="0">
                    <a:pos x="38" y="16"/>
                  </a:cxn>
                  <a:cxn ang="0">
                    <a:pos x="20" y="6"/>
                  </a:cxn>
                  <a:cxn ang="0">
                    <a:pos x="20" y="6"/>
                  </a:cxn>
                  <a:cxn ang="0">
                    <a:pos x="12" y="0"/>
                  </a:cxn>
                  <a:cxn ang="0">
                    <a:pos x="12" y="0"/>
                  </a:cxn>
                  <a:cxn ang="0">
                    <a:pos x="8" y="0"/>
                  </a:cxn>
                  <a:cxn ang="0">
                    <a:pos x="6" y="2"/>
                  </a:cxn>
                  <a:cxn ang="0">
                    <a:pos x="0" y="4"/>
                  </a:cxn>
                  <a:cxn ang="0">
                    <a:pos x="0" y="4"/>
                  </a:cxn>
                </a:cxnLst>
                <a:rect l="0" t="0" r="r" b="b"/>
                <a:pathLst>
                  <a:path w="38" h="20">
                    <a:moveTo>
                      <a:pt x="0" y="4"/>
                    </a:moveTo>
                    <a:lnTo>
                      <a:pt x="0" y="4"/>
                    </a:lnTo>
                    <a:lnTo>
                      <a:pt x="20" y="18"/>
                    </a:lnTo>
                    <a:lnTo>
                      <a:pt x="20" y="18"/>
                    </a:lnTo>
                    <a:lnTo>
                      <a:pt x="22" y="20"/>
                    </a:lnTo>
                    <a:lnTo>
                      <a:pt x="26" y="20"/>
                    </a:lnTo>
                    <a:lnTo>
                      <a:pt x="26" y="20"/>
                    </a:lnTo>
                    <a:lnTo>
                      <a:pt x="38" y="16"/>
                    </a:lnTo>
                    <a:lnTo>
                      <a:pt x="38" y="16"/>
                    </a:lnTo>
                    <a:lnTo>
                      <a:pt x="20" y="6"/>
                    </a:lnTo>
                    <a:lnTo>
                      <a:pt x="20" y="6"/>
                    </a:lnTo>
                    <a:lnTo>
                      <a:pt x="12" y="0"/>
                    </a:lnTo>
                    <a:lnTo>
                      <a:pt x="12" y="0"/>
                    </a:lnTo>
                    <a:lnTo>
                      <a:pt x="8" y="0"/>
                    </a:lnTo>
                    <a:lnTo>
                      <a:pt x="6" y="2"/>
                    </a:lnTo>
                    <a:lnTo>
                      <a:pt x="0" y="4"/>
                    </a:lnTo>
                    <a:lnTo>
                      <a:pt x="0"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9" name="Freeform 231"/>
              <p:cNvSpPr/>
              <p:nvPr/>
            </p:nvSpPr>
            <p:spPr bwMode="auto">
              <a:xfrm>
                <a:off x="2279" y="663"/>
                <a:ext cx="38" cy="18"/>
              </a:xfrm>
              <a:custGeom>
                <a:avLst/>
                <a:gdLst/>
                <a:ahLst/>
                <a:cxnLst>
                  <a:cxn ang="0">
                    <a:pos x="0" y="0"/>
                  </a:cxn>
                  <a:cxn ang="0">
                    <a:pos x="0" y="0"/>
                  </a:cxn>
                  <a:cxn ang="0">
                    <a:pos x="22" y="14"/>
                  </a:cxn>
                  <a:cxn ang="0">
                    <a:pos x="22" y="14"/>
                  </a:cxn>
                  <a:cxn ang="0">
                    <a:pos x="24" y="16"/>
                  </a:cxn>
                  <a:cxn ang="0">
                    <a:pos x="28" y="18"/>
                  </a:cxn>
                  <a:cxn ang="0">
                    <a:pos x="28" y="18"/>
                  </a:cxn>
                  <a:cxn ang="0">
                    <a:pos x="38" y="14"/>
                  </a:cxn>
                  <a:cxn ang="0">
                    <a:pos x="38" y="14"/>
                  </a:cxn>
                  <a:cxn ang="0">
                    <a:pos x="32" y="6"/>
                  </a:cxn>
                  <a:cxn ang="0">
                    <a:pos x="22" y="2"/>
                  </a:cxn>
                  <a:cxn ang="0">
                    <a:pos x="12" y="0"/>
                  </a:cxn>
                  <a:cxn ang="0">
                    <a:pos x="0" y="0"/>
                  </a:cxn>
                  <a:cxn ang="0">
                    <a:pos x="0" y="0"/>
                  </a:cxn>
                </a:cxnLst>
                <a:rect l="0" t="0" r="r" b="b"/>
                <a:pathLst>
                  <a:path w="38" h="18">
                    <a:moveTo>
                      <a:pt x="0" y="0"/>
                    </a:moveTo>
                    <a:lnTo>
                      <a:pt x="0" y="0"/>
                    </a:lnTo>
                    <a:lnTo>
                      <a:pt x="22" y="14"/>
                    </a:lnTo>
                    <a:lnTo>
                      <a:pt x="22" y="14"/>
                    </a:lnTo>
                    <a:lnTo>
                      <a:pt x="24" y="16"/>
                    </a:lnTo>
                    <a:lnTo>
                      <a:pt x="28" y="18"/>
                    </a:lnTo>
                    <a:lnTo>
                      <a:pt x="28" y="18"/>
                    </a:lnTo>
                    <a:lnTo>
                      <a:pt x="38" y="14"/>
                    </a:lnTo>
                    <a:lnTo>
                      <a:pt x="38" y="14"/>
                    </a:lnTo>
                    <a:lnTo>
                      <a:pt x="32" y="6"/>
                    </a:lnTo>
                    <a:lnTo>
                      <a:pt x="22" y="2"/>
                    </a:lnTo>
                    <a:lnTo>
                      <a:pt x="12" y="0"/>
                    </a:lnTo>
                    <a:lnTo>
                      <a:pt x="0" y="0"/>
                    </a:lnTo>
                    <a:lnTo>
                      <a:pt x="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0" name="Freeform 232"/>
              <p:cNvSpPr/>
              <p:nvPr/>
            </p:nvSpPr>
            <p:spPr bwMode="auto">
              <a:xfrm>
                <a:off x="2237" y="695"/>
                <a:ext cx="28" cy="14"/>
              </a:xfrm>
              <a:custGeom>
                <a:avLst/>
                <a:gdLst/>
                <a:ahLst/>
                <a:cxnLst>
                  <a:cxn ang="0">
                    <a:pos x="20" y="12"/>
                  </a:cxn>
                  <a:cxn ang="0">
                    <a:pos x="20" y="12"/>
                  </a:cxn>
                  <a:cxn ang="0">
                    <a:pos x="28" y="0"/>
                  </a:cxn>
                  <a:cxn ang="0">
                    <a:pos x="28" y="0"/>
                  </a:cxn>
                  <a:cxn ang="0">
                    <a:pos x="0" y="6"/>
                  </a:cxn>
                  <a:cxn ang="0">
                    <a:pos x="0" y="6"/>
                  </a:cxn>
                  <a:cxn ang="0">
                    <a:pos x="6" y="8"/>
                  </a:cxn>
                  <a:cxn ang="0">
                    <a:pos x="12" y="10"/>
                  </a:cxn>
                  <a:cxn ang="0">
                    <a:pos x="12" y="10"/>
                  </a:cxn>
                  <a:cxn ang="0">
                    <a:pos x="18" y="14"/>
                  </a:cxn>
                  <a:cxn ang="0">
                    <a:pos x="18" y="14"/>
                  </a:cxn>
                  <a:cxn ang="0">
                    <a:pos x="20" y="12"/>
                  </a:cxn>
                  <a:cxn ang="0">
                    <a:pos x="20" y="12"/>
                  </a:cxn>
                </a:cxnLst>
                <a:rect l="0" t="0" r="r" b="b"/>
                <a:pathLst>
                  <a:path w="28" h="14">
                    <a:moveTo>
                      <a:pt x="20" y="12"/>
                    </a:moveTo>
                    <a:lnTo>
                      <a:pt x="20" y="12"/>
                    </a:lnTo>
                    <a:lnTo>
                      <a:pt x="28" y="0"/>
                    </a:lnTo>
                    <a:lnTo>
                      <a:pt x="28" y="0"/>
                    </a:lnTo>
                    <a:lnTo>
                      <a:pt x="0" y="6"/>
                    </a:lnTo>
                    <a:lnTo>
                      <a:pt x="0" y="6"/>
                    </a:lnTo>
                    <a:lnTo>
                      <a:pt x="6" y="8"/>
                    </a:lnTo>
                    <a:lnTo>
                      <a:pt x="12" y="10"/>
                    </a:lnTo>
                    <a:lnTo>
                      <a:pt x="12" y="10"/>
                    </a:lnTo>
                    <a:lnTo>
                      <a:pt x="18" y="14"/>
                    </a:lnTo>
                    <a:lnTo>
                      <a:pt x="18" y="14"/>
                    </a:lnTo>
                    <a:lnTo>
                      <a:pt x="20" y="12"/>
                    </a:lnTo>
                    <a:lnTo>
                      <a:pt x="20"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1" name="Freeform 233"/>
              <p:cNvSpPr/>
              <p:nvPr/>
            </p:nvSpPr>
            <p:spPr bwMode="auto">
              <a:xfrm>
                <a:off x="2259" y="691"/>
                <a:ext cx="26" cy="22"/>
              </a:xfrm>
              <a:custGeom>
                <a:avLst/>
                <a:gdLst/>
                <a:ahLst/>
                <a:cxnLst>
                  <a:cxn ang="0">
                    <a:pos x="10" y="22"/>
                  </a:cxn>
                  <a:cxn ang="0">
                    <a:pos x="10" y="22"/>
                  </a:cxn>
                  <a:cxn ang="0">
                    <a:pos x="16" y="14"/>
                  </a:cxn>
                  <a:cxn ang="0">
                    <a:pos x="16" y="14"/>
                  </a:cxn>
                  <a:cxn ang="0">
                    <a:pos x="22" y="4"/>
                  </a:cxn>
                  <a:cxn ang="0">
                    <a:pos x="22" y="4"/>
                  </a:cxn>
                  <a:cxn ang="0">
                    <a:pos x="26" y="0"/>
                  </a:cxn>
                  <a:cxn ang="0">
                    <a:pos x="26" y="0"/>
                  </a:cxn>
                  <a:cxn ang="0">
                    <a:pos x="18" y="2"/>
                  </a:cxn>
                  <a:cxn ang="0">
                    <a:pos x="18" y="2"/>
                  </a:cxn>
                  <a:cxn ang="0">
                    <a:pos x="14" y="2"/>
                  </a:cxn>
                  <a:cxn ang="0">
                    <a:pos x="10" y="4"/>
                  </a:cxn>
                  <a:cxn ang="0">
                    <a:pos x="10" y="4"/>
                  </a:cxn>
                  <a:cxn ang="0">
                    <a:pos x="0" y="18"/>
                  </a:cxn>
                  <a:cxn ang="0">
                    <a:pos x="0" y="18"/>
                  </a:cxn>
                  <a:cxn ang="0">
                    <a:pos x="6" y="20"/>
                  </a:cxn>
                  <a:cxn ang="0">
                    <a:pos x="10" y="22"/>
                  </a:cxn>
                  <a:cxn ang="0">
                    <a:pos x="10" y="22"/>
                  </a:cxn>
                </a:cxnLst>
                <a:rect l="0" t="0" r="r" b="b"/>
                <a:pathLst>
                  <a:path w="26" h="22">
                    <a:moveTo>
                      <a:pt x="10" y="22"/>
                    </a:moveTo>
                    <a:lnTo>
                      <a:pt x="10" y="22"/>
                    </a:lnTo>
                    <a:lnTo>
                      <a:pt x="16" y="14"/>
                    </a:lnTo>
                    <a:lnTo>
                      <a:pt x="16" y="14"/>
                    </a:lnTo>
                    <a:lnTo>
                      <a:pt x="22" y="4"/>
                    </a:lnTo>
                    <a:lnTo>
                      <a:pt x="22" y="4"/>
                    </a:lnTo>
                    <a:lnTo>
                      <a:pt x="26" y="0"/>
                    </a:lnTo>
                    <a:lnTo>
                      <a:pt x="26" y="0"/>
                    </a:lnTo>
                    <a:lnTo>
                      <a:pt x="18" y="2"/>
                    </a:lnTo>
                    <a:lnTo>
                      <a:pt x="18" y="2"/>
                    </a:lnTo>
                    <a:lnTo>
                      <a:pt x="14" y="2"/>
                    </a:lnTo>
                    <a:lnTo>
                      <a:pt x="10" y="4"/>
                    </a:lnTo>
                    <a:lnTo>
                      <a:pt x="10" y="4"/>
                    </a:lnTo>
                    <a:lnTo>
                      <a:pt x="0" y="18"/>
                    </a:lnTo>
                    <a:lnTo>
                      <a:pt x="0" y="18"/>
                    </a:lnTo>
                    <a:lnTo>
                      <a:pt x="6" y="20"/>
                    </a:lnTo>
                    <a:lnTo>
                      <a:pt x="10" y="22"/>
                    </a:lnTo>
                    <a:lnTo>
                      <a:pt x="10" y="2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2" name="Freeform 234"/>
              <p:cNvSpPr/>
              <p:nvPr/>
            </p:nvSpPr>
            <p:spPr bwMode="auto">
              <a:xfrm>
                <a:off x="2273" y="687"/>
                <a:ext cx="30" cy="28"/>
              </a:xfrm>
              <a:custGeom>
                <a:avLst/>
                <a:gdLst/>
                <a:ahLst/>
                <a:cxnLst>
                  <a:cxn ang="0">
                    <a:pos x="12" y="26"/>
                  </a:cxn>
                  <a:cxn ang="0">
                    <a:pos x="12" y="26"/>
                  </a:cxn>
                  <a:cxn ang="0">
                    <a:pos x="18" y="18"/>
                  </a:cxn>
                  <a:cxn ang="0">
                    <a:pos x="18" y="18"/>
                  </a:cxn>
                  <a:cxn ang="0">
                    <a:pos x="30" y="0"/>
                  </a:cxn>
                  <a:cxn ang="0">
                    <a:pos x="30" y="0"/>
                  </a:cxn>
                  <a:cxn ang="0">
                    <a:pos x="18" y="2"/>
                  </a:cxn>
                  <a:cxn ang="0">
                    <a:pos x="18" y="2"/>
                  </a:cxn>
                  <a:cxn ang="0">
                    <a:pos x="16" y="4"/>
                  </a:cxn>
                  <a:cxn ang="0">
                    <a:pos x="14" y="8"/>
                  </a:cxn>
                  <a:cxn ang="0">
                    <a:pos x="14" y="8"/>
                  </a:cxn>
                  <a:cxn ang="0">
                    <a:pos x="0" y="26"/>
                  </a:cxn>
                  <a:cxn ang="0">
                    <a:pos x="0" y="26"/>
                  </a:cxn>
                  <a:cxn ang="0">
                    <a:pos x="8" y="28"/>
                  </a:cxn>
                  <a:cxn ang="0">
                    <a:pos x="10" y="28"/>
                  </a:cxn>
                  <a:cxn ang="0">
                    <a:pos x="12" y="26"/>
                  </a:cxn>
                  <a:cxn ang="0">
                    <a:pos x="12" y="26"/>
                  </a:cxn>
                </a:cxnLst>
                <a:rect l="0" t="0" r="r" b="b"/>
                <a:pathLst>
                  <a:path w="30" h="28">
                    <a:moveTo>
                      <a:pt x="12" y="26"/>
                    </a:moveTo>
                    <a:lnTo>
                      <a:pt x="12" y="26"/>
                    </a:lnTo>
                    <a:lnTo>
                      <a:pt x="18" y="18"/>
                    </a:lnTo>
                    <a:lnTo>
                      <a:pt x="18" y="18"/>
                    </a:lnTo>
                    <a:lnTo>
                      <a:pt x="30" y="0"/>
                    </a:lnTo>
                    <a:lnTo>
                      <a:pt x="30" y="0"/>
                    </a:lnTo>
                    <a:lnTo>
                      <a:pt x="18" y="2"/>
                    </a:lnTo>
                    <a:lnTo>
                      <a:pt x="18" y="2"/>
                    </a:lnTo>
                    <a:lnTo>
                      <a:pt x="16" y="4"/>
                    </a:lnTo>
                    <a:lnTo>
                      <a:pt x="14" y="8"/>
                    </a:lnTo>
                    <a:lnTo>
                      <a:pt x="14" y="8"/>
                    </a:lnTo>
                    <a:lnTo>
                      <a:pt x="0" y="26"/>
                    </a:lnTo>
                    <a:lnTo>
                      <a:pt x="0" y="26"/>
                    </a:lnTo>
                    <a:lnTo>
                      <a:pt x="8" y="28"/>
                    </a:lnTo>
                    <a:lnTo>
                      <a:pt x="10" y="28"/>
                    </a:lnTo>
                    <a:lnTo>
                      <a:pt x="12" y="26"/>
                    </a:lnTo>
                    <a:lnTo>
                      <a:pt x="12" y="2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3" name="Freeform 235"/>
              <p:cNvSpPr/>
              <p:nvPr/>
            </p:nvSpPr>
            <p:spPr bwMode="auto">
              <a:xfrm>
                <a:off x="2289" y="685"/>
                <a:ext cx="30" cy="28"/>
              </a:xfrm>
              <a:custGeom>
                <a:avLst/>
                <a:gdLst/>
                <a:ahLst/>
                <a:cxnLst>
                  <a:cxn ang="0">
                    <a:pos x="14" y="8"/>
                  </a:cxn>
                  <a:cxn ang="0">
                    <a:pos x="14" y="8"/>
                  </a:cxn>
                  <a:cxn ang="0">
                    <a:pos x="0" y="28"/>
                  </a:cxn>
                  <a:cxn ang="0">
                    <a:pos x="0" y="28"/>
                  </a:cxn>
                  <a:cxn ang="0">
                    <a:pos x="12" y="24"/>
                  </a:cxn>
                  <a:cxn ang="0">
                    <a:pos x="20" y="18"/>
                  </a:cxn>
                  <a:cxn ang="0">
                    <a:pos x="26" y="10"/>
                  </a:cxn>
                  <a:cxn ang="0">
                    <a:pos x="30" y="0"/>
                  </a:cxn>
                  <a:cxn ang="0">
                    <a:pos x="30" y="0"/>
                  </a:cxn>
                  <a:cxn ang="0">
                    <a:pos x="20" y="2"/>
                  </a:cxn>
                  <a:cxn ang="0">
                    <a:pos x="20" y="2"/>
                  </a:cxn>
                  <a:cxn ang="0">
                    <a:pos x="16" y="4"/>
                  </a:cxn>
                  <a:cxn ang="0">
                    <a:pos x="14" y="8"/>
                  </a:cxn>
                  <a:cxn ang="0">
                    <a:pos x="14" y="8"/>
                  </a:cxn>
                </a:cxnLst>
                <a:rect l="0" t="0" r="r" b="b"/>
                <a:pathLst>
                  <a:path w="30" h="28">
                    <a:moveTo>
                      <a:pt x="14" y="8"/>
                    </a:moveTo>
                    <a:lnTo>
                      <a:pt x="14" y="8"/>
                    </a:lnTo>
                    <a:lnTo>
                      <a:pt x="0" y="28"/>
                    </a:lnTo>
                    <a:lnTo>
                      <a:pt x="0" y="28"/>
                    </a:lnTo>
                    <a:lnTo>
                      <a:pt x="12" y="24"/>
                    </a:lnTo>
                    <a:lnTo>
                      <a:pt x="20" y="18"/>
                    </a:lnTo>
                    <a:lnTo>
                      <a:pt x="26" y="10"/>
                    </a:lnTo>
                    <a:lnTo>
                      <a:pt x="30" y="0"/>
                    </a:lnTo>
                    <a:lnTo>
                      <a:pt x="30" y="0"/>
                    </a:lnTo>
                    <a:lnTo>
                      <a:pt x="20" y="2"/>
                    </a:lnTo>
                    <a:lnTo>
                      <a:pt x="20" y="2"/>
                    </a:lnTo>
                    <a:lnTo>
                      <a:pt x="16" y="4"/>
                    </a:lnTo>
                    <a:lnTo>
                      <a:pt x="14" y="8"/>
                    </a:lnTo>
                    <a:lnTo>
                      <a:pt x="14"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4" name="Freeform 236"/>
              <p:cNvSpPr/>
              <p:nvPr/>
            </p:nvSpPr>
            <p:spPr bwMode="auto">
              <a:xfrm>
                <a:off x="2073" y="813"/>
                <a:ext cx="24" cy="18"/>
              </a:xfrm>
              <a:custGeom>
                <a:avLst/>
                <a:gdLst/>
                <a:ahLst/>
                <a:cxnLst>
                  <a:cxn ang="0">
                    <a:pos x="8" y="0"/>
                  </a:cxn>
                  <a:cxn ang="0">
                    <a:pos x="8" y="0"/>
                  </a:cxn>
                  <a:cxn ang="0">
                    <a:pos x="4" y="6"/>
                  </a:cxn>
                  <a:cxn ang="0">
                    <a:pos x="4" y="6"/>
                  </a:cxn>
                  <a:cxn ang="0">
                    <a:pos x="2" y="12"/>
                  </a:cxn>
                  <a:cxn ang="0">
                    <a:pos x="0" y="18"/>
                  </a:cxn>
                  <a:cxn ang="0">
                    <a:pos x="0" y="18"/>
                  </a:cxn>
                  <a:cxn ang="0">
                    <a:pos x="24" y="4"/>
                  </a:cxn>
                  <a:cxn ang="0">
                    <a:pos x="24" y="4"/>
                  </a:cxn>
                  <a:cxn ang="0">
                    <a:pos x="10" y="0"/>
                  </a:cxn>
                  <a:cxn ang="0">
                    <a:pos x="10" y="0"/>
                  </a:cxn>
                  <a:cxn ang="0">
                    <a:pos x="8" y="0"/>
                  </a:cxn>
                  <a:cxn ang="0">
                    <a:pos x="8" y="0"/>
                  </a:cxn>
                </a:cxnLst>
                <a:rect l="0" t="0" r="r" b="b"/>
                <a:pathLst>
                  <a:path w="24" h="18">
                    <a:moveTo>
                      <a:pt x="8" y="0"/>
                    </a:moveTo>
                    <a:lnTo>
                      <a:pt x="8" y="0"/>
                    </a:lnTo>
                    <a:lnTo>
                      <a:pt x="4" y="6"/>
                    </a:lnTo>
                    <a:lnTo>
                      <a:pt x="4" y="6"/>
                    </a:lnTo>
                    <a:lnTo>
                      <a:pt x="2" y="12"/>
                    </a:lnTo>
                    <a:lnTo>
                      <a:pt x="0" y="18"/>
                    </a:lnTo>
                    <a:lnTo>
                      <a:pt x="0" y="18"/>
                    </a:lnTo>
                    <a:lnTo>
                      <a:pt x="24" y="4"/>
                    </a:lnTo>
                    <a:lnTo>
                      <a:pt x="24" y="4"/>
                    </a:lnTo>
                    <a:lnTo>
                      <a:pt x="10" y="0"/>
                    </a:lnTo>
                    <a:lnTo>
                      <a:pt x="10" y="0"/>
                    </a:lnTo>
                    <a:lnTo>
                      <a:pt x="8" y="0"/>
                    </a:lnTo>
                    <a:lnTo>
                      <a:pt x="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5" name="Freeform 237"/>
              <p:cNvSpPr/>
              <p:nvPr/>
            </p:nvSpPr>
            <p:spPr bwMode="auto">
              <a:xfrm>
                <a:off x="2083" y="801"/>
                <a:ext cx="30" cy="14"/>
              </a:xfrm>
              <a:custGeom>
                <a:avLst/>
                <a:gdLst/>
                <a:ahLst/>
                <a:cxnLst>
                  <a:cxn ang="0">
                    <a:pos x="24" y="10"/>
                  </a:cxn>
                  <a:cxn ang="0">
                    <a:pos x="24" y="10"/>
                  </a:cxn>
                  <a:cxn ang="0">
                    <a:pos x="30" y="6"/>
                  </a:cxn>
                  <a:cxn ang="0">
                    <a:pos x="30" y="6"/>
                  </a:cxn>
                  <a:cxn ang="0">
                    <a:pos x="26" y="4"/>
                  </a:cxn>
                  <a:cxn ang="0">
                    <a:pos x="26" y="4"/>
                  </a:cxn>
                  <a:cxn ang="0">
                    <a:pos x="14" y="2"/>
                  </a:cxn>
                  <a:cxn ang="0">
                    <a:pos x="14" y="2"/>
                  </a:cxn>
                  <a:cxn ang="0">
                    <a:pos x="6" y="0"/>
                  </a:cxn>
                  <a:cxn ang="0">
                    <a:pos x="6" y="0"/>
                  </a:cxn>
                  <a:cxn ang="0">
                    <a:pos x="4" y="0"/>
                  </a:cxn>
                  <a:cxn ang="0">
                    <a:pos x="2" y="4"/>
                  </a:cxn>
                  <a:cxn ang="0">
                    <a:pos x="0" y="10"/>
                  </a:cxn>
                  <a:cxn ang="0">
                    <a:pos x="0" y="10"/>
                  </a:cxn>
                  <a:cxn ang="0">
                    <a:pos x="18" y="14"/>
                  </a:cxn>
                  <a:cxn ang="0">
                    <a:pos x="18" y="14"/>
                  </a:cxn>
                  <a:cxn ang="0">
                    <a:pos x="20" y="12"/>
                  </a:cxn>
                  <a:cxn ang="0">
                    <a:pos x="24" y="10"/>
                  </a:cxn>
                  <a:cxn ang="0">
                    <a:pos x="24" y="10"/>
                  </a:cxn>
                </a:cxnLst>
                <a:rect l="0" t="0" r="r" b="b"/>
                <a:pathLst>
                  <a:path w="30" h="14">
                    <a:moveTo>
                      <a:pt x="24" y="10"/>
                    </a:moveTo>
                    <a:lnTo>
                      <a:pt x="24" y="10"/>
                    </a:lnTo>
                    <a:lnTo>
                      <a:pt x="30" y="6"/>
                    </a:lnTo>
                    <a:lnTo>
                      <a:pt x="30" y="6"/>
                    </a:lnTo>
                    <a:lnTo>
                      <a:pt x="26" y="4"/>
                    </a:lnTo>
                    <a:lnTo>
                      <a:pt x="26" y="4"/>
                    </a:lnTo>
                    <a:lnTo>
                      <a:pt x="14" y="2"/>
                    </a:lnTo>
                    <a:lnTo>
                      <a:pt x="14" y="2"/>
                    </a:lnTo>
                    <a:lnTo>
                      <a:pt x="6" y="0"/>
                    </a:lnTo>
                    <a:lnTo>
                      <a:pt x="6" y="0"/>
                    </a:lnTo>
                    <a:lnTo>
                      <a:pt x="4" y="0"/>
                    </a:lnTo>
                    <a:lnTo>
                      <a:pt x="2" y="4"/>
                    </a:lnTo>
                    <a:lnTo>
                      <a:pt x="0" y="10"/>
                    </a:lnTo>
                    <a:lnTo>
                      <a:pt x="0" y="10"/>
                    </a:lnTo>
                    <a:lnTo>
                      <a:pt x="18" y="14"/>
                    </a:lnTo>
                    <a:lnTo>
                      <a:pt x="18" y="14"/>
                    </a:lnTo>
                    <a:lnTo>
                      <a:pt x="20" y="12"/>
                    </a:lnTo>
                    <a:lnTo>
                      <a:pt x="24" y="10"/>
                    </a:lnTo>
                    <a:lnTo>
                      <a:pt x="24"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6" name="Freeform 238"/>
              <p:cNvSpPr/>
              <p:nvPr/>
            </p:nvSpPr>
            <p:spPr bwMode="auto">
              <a:xfrm>
                <a:off x="2091" y="789"/>
                <a:ext cx="38" cy="14"/>
              </a:xfrm>
              <a:custGeom>
                <a:avLst/>
                <a:gdLst/>
                <a:ahLst/>
                <a:cxnLst>
                  <a:cxn ang="0">
                    <a:pos x="30" y="14"/>
                  </a:cxn>
                  <a:cxn ang="0">
                    <a:pos x="30" y="14"/>
                  </a:cxn>
                  <a:cxn ang="0">
                    <a:pos x="38" y="8"/>
                  </a:cxn>
                  <a:cxn ang="0">
                    <a:pos x="38" y="8"/>
                  </a:cxn>
                  <a:cxn ang="0">
                    <a:pos x="20" y="4"/>
                  </a:cxn>
                  <a:cxn ang="0">
                    <a:pos x="20" y="4"/>
                  </a:cxn>
                  <a:cxn ang="0">
                    <a:pos x="10" y="0"/>
                  </a:cxn>
                  <a:cxn ang="0">
                    <a:pos x="10" y="0"/>
                  </a:cxn>
                  <a:cxn ang="0">
                    <a:pos x="6" y="2"/>
                  </a:cxn>
                  <a:cxn ang="0">
                    <a:pos x="4" y="4"/>
                  </a:cxn>
                  <a:cxn ang="0">
                    <a:pos x="0" y="8"/>
                  </a:cxn>
                  <a:cxn ang="0">
                    <a:pos x="0" y="8"/>
                  </a:cxn>
                  <a:cxn ang="0">
                    <a:pos x="22" y="14"/>
                  </a:cxn>
                  <a:cxn ang="0">
                    <a:pos x="22" y="14"/>
                  </a:cxn>
                  <a:cxn ang="0">
                    <a:pos x="26" y="14"/>
                  </a:cxn>
                  <a:cxn ang="0">
                    <a:pos x="30" y="14"/>
                  </a:cxn>
                  <a:cxn ang="0">
                    <a:pos x="30" y="14"/>
                  </a:cxn>
                </a:cxnLst>
                <a:rect l="0" t="0" r="r" b="b"/>
                <a:pathLst>
                  <a:path w="38" h="14">
                    <a:moveTo>
                      <a:pt x="30" y="14"/>
                    </a:moveTo>
                    <a:lnTo>
                      <a:pt x="30" y="14"/>
                    </a:lnTo>
                    <a:lnTo>
                      <a:pt x="38" y="8"/>
                    </a:lnTo>
                    <a:lnTo>
                      <a:pt x="38" y="8"/>
                    </a:lnTo>
                    <a:lnTo>
                      <a:pt x="20" y="4"/>
                    </a:lnTo>
                    <a:lnTo>
                      <a:pt x="20" y="4"/>
                    </a:lnTo>
                    <a:lnTo>
                      <a:pt x="10" y="0"/>
                    </a:lnTo>
                    <a:lnTo>
                      <a:pt x="10" y="0"/>
                    </a:lnTo>
                    <a:lnTo>
                      <a:pt x="6" y="2"/>
                    </a:lnTo>
                    <a:lnTo>
                      <a:pt x="4" y="4"/>
                    </a:lnTo>
                    <a:lnTo>
                      <a:pt x="0" y="8"/>
                    </a:lnTo>
                    <a:lnTo>
                      <a:pt x="0" y="8"/>
                    </a:lnTo>
                    <a:lnTo>
                      <a:pt x="22" y="14"/>
                    </a:lnTo>
                    <a:lnTo>
                      <a:pt x="22" y="14"/>
                    </a:lnTo>
                    <a:lnTo>
                      <a:pt x="26" y="14"/>
                    </a:lnTo>
                    <a:lnTo>
                      <a:pt x="30" y="14"/>
                    </a:lnTo>
                    <a:lnTo>
                      <a:pt x="3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7" name="Freeform 239"/>
              <p:cNvSpPr/>
              <p:nvPr/>
            </p:nvSpPr>
            <p:spPr bwMode="auto">
              <a:xfrm>
                <a:off x="2103" y="781"/>
                <a:ext cx="40" cy="14"/>
              </a:xfrm>
              <a:custGeom>
                <a:avLst/>
                <a:gdLst/>
                <a:ahLst/>
                <a:cxnLst>
                  <a:cxn ang="0">
                    <a:pos x="0" y="6"/>
                  </a:cxn>
                  <a:cxn ang="0">
                    <a:pos x="0" y="6"/>
                  </a:cxn>
                  <a:cxn ang="0">
                    <a:pos x="24" y="12"/>
                  </a:cxn>
                  <a:cxn ang="0">
                    <a:pos x="24" y="12"/>
                  </a:cxn>
                  <a:cxn ang="0">
                    <a:pos x="28" y="12"/>
                  </a:cxn>
                  <a:cxn ang="0">
                    <a:pos x="32" y="14"/>
                  </a:cxn>
                  <a:cxn ang="0">
                    <a:pos x="32" y="14"/>
                  </a:cxn>
                  <a:cxn ang="0">
                    <a:pos x="40" y="8"/>
                  </a:cxn>
                  <a:cxn ang="0">
                    <a:pos x="40" y="8"/>
                  </a:cxn>
                  <a:cxn ang="0">
                    <a:pos x="32" y="2"/>
                  </a:cxn>
                  <a:cxn ang="0">
                    <a:pos x="20" y="0"/>
                  </a:cxn>
                  <a:cxn ang="0">
                    <a:pos x="10" y="2"/>
                  </a:cxn>
                  <a:cxn ang="0">
                    <a:pos x="0" y="6"/>
                  </a:cxn>
                  <a:cxn ang="0">
                    <a:pos x="0" y="6"/>
                  </a:cxn>
                </a:cxnLst>
                <a:rect l="0" t="0" r="r" b="b"/>
                <a:pathLst>
                  <a:path w="40" h="14">
                    <a:moveTo>
                      <a:pt x="0" y="6"/>
                    </a:moveTo>
                    <a:lnTo>
                      <a:pt x="0" y="6"/>
                    </a:lnTo>
                    <a:lnTo>
                      <a:pt x="24" y="12"/>
                    </a:lnTo>
                    <a:lnTo>
                      <a:pt x="24" y="12"/>
                    </a:lnTo>
                    <a:lnTo>
                      <a:pt x="28" y="12"/>
                    </a:lnTo>
                    <a:lnTo>
                      <a:pt x="32" y="14"/>
                    </a:lnTo>
                    <a:lnTo>
                      <a:pt x="32" y="14"/>
                    </a:lnTo>
                    <a:lnTo>
                      <a:pt x="40" y="8"/>
                    </a:lnTo>
                    <a:lnTo>
                      <a:pt x="40" y="8"/>
                    </a:lnTo>
                    <a:lnTo>
                      <a:pt x="32" y="2"/>
                    </a:lnTo>
                    <a:lnTo>
                      <a:pt x="20" y="0"/>
                    </a:lnTo>
                    <a:lnTo>
                      <a:pt x="10" y="2"/>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8" name="Freeform 240"/>
              <p:cNvSpPr/>
              <p:nvPr/>
            </p:nvSpPr>
            <p:spPr bwMode="auto">
              <a:xfrm>
                <a:off x="2075" y="821"/>
                <a:ext cx="24" cy="16"/>
              </a:xfrm>
              <a:custGeom>
                <a:avLst/>
                <a:gdLst/>
                <a:ahLst/>
                <a:cxnLst>
                  <a:cxn ang="0">
                    <a:pos x="0" y="14"/>
                  </a:cxn>
                  <a:cxn ang="0">
                    <a:pos x="0" y="14"/>
                  </a:cxn>
                  <a:cxn ang="0">
                    <a:pos x="6" y="14"/>
                  </a:cxn>
                  <a:cxn ang="0">
                    <a:pos x="12" y="16"/>
                  </a:cxn>
                  <a:cxn ang="0">
                    <a:pos x="12" y="16"/>
                  </a:cxn>
                  <a:cxn ang="0">
                    <a:pos x="20" y="16"/>
                  </a:cxn>
                  <a:cxn ang="0">
                    <a:pos x="20" y="16"/>
                  </a:cxn>
                  <a:cxn ang="0">
                    <a:pos x="20" y="14"/>
                  </a:cxn>
                  <a:cxn ang="0">
                    <a:pos x="20" y="14"/>
                  </a:cxn>
                  <a:cxn ang="0">
                    <a:pos x="24" y="0"/>
                  </a:cxn>
                  <a:cxn ang="0">
                    <a:pos x="24" y="0"/>
                  </a:cxn>
                  <a:cxn ang="0">
                    <a:pos x="0" y="14"/>
                  </a:cxn>
                  <a:cxn ang="0">
                    <a:pos x="0" y="14"/>
                  </a:cxn>
                </a:cxnLst>
                <a:rect l="0" t="0" r="r" b="b"/>
                <a:pathLst>
                  <a:path w="24" h="16">
                    <a:moveTo>
                      <a:pt x="0" y="14"/>
                    </a:moveTo>
                    <a:lnTo>
                      <a:pt x="0" y="14"/>
                    </a:lnTo>
                    <a:lnTo>
                      <a:pt x="6" y="14"/>
                    </a:lnTo>
                    <a:lnTo>
                      <a:pt x="12" y="16"/>
                    </a:lnTo>
                    <a:lnTo>
                      <a:pt x="12" y="16"/>
                    </a:lnTo>
                    <a:lnTo>
                      <a:pt x="20" y="16"/>
                    </a:lnTo>
                    <a:lnTo>
                      <a:pt x="20" y="16"/>
                    </a:lnTo>
                    <a:lnTo>
                      <a:pt x="20" y="14"/>
                    </a:lnTo>
                    <a:lnTo>
                      <a:pt x="20" y="14"/>
                    </a:lnTo>
                    <a:lnTo>
                      <a:pt x="24" y="0"/>
                    </a:lnTo>
                    <a:lnTo>
                      <a:pt x="24" y="0"/>
                    </a:lnTo>
                    <a:lnTo>
                      <a:pt x="0" y="14"/>
                    </a:lnTo>
                    <a:lnTo>
                      <a:pt x="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9" name="Freeform 241"/>
              <p:cNvSpPr/>
              <p:nvPr/>
            </p:nvSpPr>
            <p:spPr bwMode="auto">
              <a:xfrm>
                <a:off x="2097" y="811"/>
                <a:ext cx="20" cy="26"/>
              </a:xfrm>
              <a:custGeom>
                <a:avLst/>
                <a:gdLst/>
                <a:ahLst/>
                <a:cxnLst>
                  <a:cxn ang="0">
                    <a:pos x="12" y="26"/>
                  </a:cxn>
                  <a:cxn ang="0">
                    <a:pos x="12" y="26"/>
                  </a:cxn>
                  <a:cxn ang="0">
                    <a:pos x="14" y="18"/>
                  </a:cxn>
                  <a:cxn ang="0">
                    <a:pos x="14" y="18"/>
                  </a:cxn>
                  <a:cxn ang="0">
                    <a:pos x="18" y="6"/>
                  </a:cxn>
                  <a:cxn ang="0">
                    <a:pos x="18" y="6"/>
                  </a:cxn>
                  <a:cxn ang="0">
                    <a:pos x="20" y="0"/>
                  </a:cxn>
                  <a:cxn ang="0">
                    <a:pos x="20" y="0"/>
                  </a:cxn>
                  <a:cxn ang="0">
                    <a:pos x="12" y="4"/>
                  </a:cxn>
                  <a:cxn ang="0">
                    <a:pos x="12" y="4"/>
                  </a:cxn>
                  <a:cxn ang="0">
                    <a:pos x="8" y="6"/>
                  </a:cxn>
                  <a:cxn ang="0">
                    <a:pos x="6" y="8"/>
                  </a:cxn>
                  <a:cxn ang="0">
                    <a:pos x="6" y="8"/>
                  </a:cxn>
                  <a:cxn ang="0">
                    <a:pos x="0" y="26"/>
                  </a:cxn>
                  <a:cxn ang="0">
                    <a:pos x="0" y="26"/>
                  </a:cxn>
                  <a:cxn ang="0">
                    <a:pos x="6" y="26"/>
                  </a:cxn>
                  <a:cxn ang="0">
                    <a:pos x="12" y="26"/>
                  </a:cxn>
                  <a:cxn ang="0">
                    <a:pos x="12" y="26"/>
                  </a:cxn>
                </a:cxnLst>
                <a:rect l="0" t="0" r="r" b="b"/>
                <a:pathLst>
                  <a:path w="20" h="26">
                    <a:moveTo>
                      <a:pt x="12" y="26"/>
                    </a:moveTo>
                    <a:lnTo>
                      <a:pt x="12" y="26"/>
                    </a:lnTo>
                    <a:lnTo>
                      <a:pt x="14" y="18"/>
                    </a:lnTo>
                    <a:lnTo>
                      <a:pt x="14" y="18"/>
                    </a:lnTo>
                    <a:lnTo>
                      <a:pt x="18" y="6"/>
                    </a:lnTo>
                    <a:lnTo>
                      <a:pt x="18" y="6"/>
                    </a:lnTo>
                    <a:lnTo>
                      <a:pt x="20" y="0"/>
                    </a:lnTo>
                    <a:lnTo>
                      <a:pt x="20" y="0"/>
                    </a:lnTo>
                    <a:lnTo>
                      <a:pt x="12" y="4"/>
                    </a:lnTo>
                    <a:lnTo>
                      <a:pt x="12" y="4"/>
                    </a:lnTo>
                    <a:lnTo>
                      <a:pt x="8" y="6"/>
                    </a:lnTo>
                    <a:lnTo>
                      <a:pt x="6" y="8"/>
                    </a:lnTo>
                    <a:lnTo>
                      <a:pt x="6" y="8"/>
                    </a:lnTo>
                    <a:lnTo>
                      <a:pt x="0" y="26"/>
                    </a:lnTo>
                    <a:lnTo>
                      <a:pt x="0" y="26"/>
                    </a:lnTo>
                    <a:lnTo>
                      <a:pt x="6" y="26"/>
                    </a:lnTo>
                    <a:lnTo>
                      <a:pt x="12" y="26"/>
                    </a:lnTo>
                    <a:lnTo>
                      <a:pt x="12" y="2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0" name="Freeform 242"/>
              <p:cNvSpPr/>
              <p:nvPr/>
            </p:nvSpPr>
            <p:spPr bwMode="auto">
              <a:xfrm>
                <a:off x="2113" y="803"/>
                <a:ext cx="20" cy="32"/>
              </a:xfrm>
              <a:custGeom>
                <a:avLst/>
                <a:gdLst/>
                <a:ahLst/>
                <a:cxnLst>
                  <a:cxn ang="0">
                    <a:pos x="12" y="28"/>
                  </a:cxn>
                  <a:cxn ang="0">
                    <a:pos x="12" y="28"/>
                  </a:cxn>
                  <a:cxn ang="0">
                    <a:pos x="14" y="18"/>
                  </a:cxn>
                  <a:cxn ang="0">
                    <a:pos x="14" y="18"/>
                  </a:cxn>
                  <a:cxn ang="0">
                    <a:pos x="20" y="0"/>
                  </a:cxn>
                  <a:cxn ang="0">
                    <a:pos x="20" y="0"/>
                  </a:cxn>
                  <a:cxn ang="0">
                    <a:pos x="10" y="4"/>
                  </a:cxn>
                  <a:cxn ang="0">
                    <a:pos x="10" y="4"/>
                  </a:cxn>
                  <a:cxn ang="0">
                    <a:pos x="8" y="6"/>
                  </a:cxn>
                  <a:cxn ang="0">
                    <a:pos x="6" y="10"/>
                  </a:cxn>
                  <a:cxn ang="0">
                    <a:pos x="6" y="10"/>
                  </a:cxn>
                  <a:cxn ang="0">
                    <a:pos x="0" y="32"/>
                  </a:cxn>
                  <a:cxn ang="0">
                    <a:pos x="0" y="32"/>
                  </a:cxn>
                  <a:cxn ang="0">
                    <a:pos x="6" y="32"/>
                  </a:cxn>
                  <a:cxn ang="0">
                    <a:pos x="10" y="30"/>
                  </a:cxn>
                  <a:cxn ang="0">
                    <a:pos x="12" y="28"/>
                  </a:cxn>
                  <a:cxn ang="0">
                    <a:pos x="12" y="28"/>
                  </a:cxn>
                </a:cxnLst>
                <a:rect l="0" t="0" r="r" b="b"/>
                <a:pathLst>
                  <a:path w="20" h="32">
                    <a:moveTo>
                      <a:pt x="12" y="28"/>
                    </a:moveTo>
                    <a:lnTo>
                      <a:pt x="12" y="28"/>
                    </a:lnTo>
                    <a:lnTo>
                      <a:pt x="14" y="18"/>
                    </a:lnTo>
                    <a:lnTo>
                      <a:pt x="14" y="18"/>
                    </a:lnTo>
                    <a:lnTo>
                      <a:pt x="20" y="0"/>
                    </a:lnTo>
                    <a:lnTo>
                      <a:pt x="20" y="0"/>
                    </a:lnTo>
                    <a:lnTo>
                      <a:pt x="10" y="4"/>
                    </a:lnTo>
                    <a:lnTo>
                      <a:pt x="10" y="4"/>
                    </a:lnTo>
                    <a:lnTo>
                      <a:pt x="8" y="6"/>
                    </a:lnTo>
                    <a:lnTo>
                      <a:pt x="6" y="10"/>
                    </a:lnTo>
                    <a:lnTo>
                      <a:pt x="6" y="10"/>
                    </a:lnTo>
                    <a:lnTo>
                      <a:pt x="0" y="32"/>
                    </a:lnTo>
                    <a:lnTo>
                      <a:pt x="0" y="32"/>
                    </a:lnTo>
                    <a:lnTo>
                      <a:pt x="6" y="32"/>
                    </a:lnTo>
                    <a:lnTo>
                      <a:pt x="10" y="30"/>
                    </a:lnTo>
                    <a:lnTo>
                      <a:pt x="12" y="28"/>
                    </a:lnTo>
                    <a:lnTo>
                      <a:pt x="12"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1" name="Freeform 243"/>
              <p:cNvSpPr/>
              <p:nvPr/>
            </p:nvSpPr>
            <p:spPr bwMode="auto">
              <a:xfrm>
                <a:off x="2129" y="795"/>
                <a:ext cx="18" cy="36"/>
              </a:xfrm>
              <a:custGeom>
                <a:avLst/>
                <a:gdLst/>
                <a:ahLst/>
                <a:cxnLst>
                  <a:cxn ang="0">
                    <a:pos x="18" y="0"/>
                  </a:cxn>
                  <a:cxn ang="0">
                    <a:pos x="18" y="0"/>
                  </a:cxn>
                  <a:cxn ang="0">
                    <a:pos x="8" y="4"/>
                  </a:cxn>
                  <a:cxn ang="0">
                    <a:pos x="8" y="4"/>
                  </a:cxn>
                  <a:cxn ang="0">
                    <a:pos x="8" y="8"/>
                  </a:cxn>
                  <a:cxn ang="0">
                    <a:pos x="6" y="12"/>
                  </a:cxn>
                  <a:cxn ang="0">
                    <a:pos x="6" y="12"/>
                  </a:cxn>
                  <a:cxn ang="0">
                    <a:pos x="0" y="36"/>
                  </a:cxn>
                  <a:cxn ang="0">
                    <a:pos x="0" y="36"/>
                  </a:cxn>
                  <a:cxn ang="0">
                    <a:pos x="8" y="28"/>
                  </a:cxn>
                  <a:cxn ang="0">
                    <a:pos x="14" y="20"/>
                  </a:cxn>
                  <a:cxn ang="0">
                    <a:pos x="18" y="10"/>
                  </a:cxn>
                  <a:cxn ang="0">
                    <a:pos x="18" y="0"/>
                  </a:cxn>
                  <a:cxn ang="0">
                    <a:pos x="18" y="0"/>
                  </a:cxn>
                </a:cxnLst>
                <a:rect l="0" t="0" r="r" b="b"/>
                <a:pathLst>
                  <a:path w="18" h="36">
                    <a:moveTo>
                      <a:pt x="18" y="0"/>
                    </a:moveTo>
                    <a:lnTo>
                      <a:pt x="18" y="0"/>
                    </a:lnTo>
                    <a:lnTo>
                      <a:pt x="8" y="4"/>
                    </a:lnTo>
                    <a:lnTo>
                      <a:pt x="8" y="4"/>
                    </a:lnTo>
                    <a:lnTo>
                      <a:pt x="8" y="8"/>
                    </a:lnTo>
                    <a:lnTo>
                      <a:pt x="6" y="12"/>
                    </a:lnTo>
                    <a:lnTo>
                      <a:pt x="6" y="12"/>
                    </a:lnTo>
                    <a:lnTo>
                      <a:pt x="0" y="36"/>
                    </a:lnTo>
                    <a:lnTo>
                      <a:pt x="0" y="36"/>
                    </a:lnTo>
                    <a:lnTo>
                      <a:pt x="8" y="28"/>
                    </a:lnTo>
                    <a:lnTo>
                      <a:pt x="14" y="20"/>
                    </a:lnTo>
                    <a:lnTo>
                      <a:pt x="18" y="10"/>
                    </a:lnTo>
                    <a:lnTo>
                      <a:pt x="18" y="0"/>
                    </a:lnTo>
                    <a:lnTo>
                      <a:pt x="1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2" name="Freeform 244"/>
              <p:cNvSpPr/>
              <p:nvPr/>
            </p:nvSpPr>
            <p:spPr bwMode="auto">
              <a:xfrm>
                <a:off x="2143" y="1217"/>
                <a:ext cx="48" cy="34"/>
              </a:xfrm>
              <a:custGeom>
                <a:avLst/>
                <a:gdLst/>
                <a:ahLst/>
                <a:cxnLst>
                  <a:cxn ang="0">
                    <a:pos x="28" y="34"/>
                  </a:cxn>
                  <a:cxn ang="0">
                    <a:pos x="28" y="34"/>
                  </a:cxn>
                  <a:cxn ang="0">
                    <a:pos x="42" y="34"/>
                  </a:cxn>
                  <a:cxn ang="0">
                    <a:pos x="42" y="34"/>
                  </a:cxn>
                  <a:cxn ang="0">
                    <a:pos x="42" y="30"/>
                  </a:cxn>
                  <a:cxn ang="0">
                    <a:pos x="42" y="30"/>
                  </a:cxn>
                  <a:cxn ang="0">
                    <a:pos x="48" y="0"/>
                  </a:cxn>
                  <a:cxn ang="0">
                    <a:pos x="48" y="0"/>
                  </a:cxn>
                  <a:cxn ang="0">
                    <a:pos x="0" y="34"/>
                  </a:cxn>
                  <a:cxn ang="0">
                    <a:pos x="0" y="34"/>
                  </a:cxn>
                  <a:cxn ang="0">
                    <a:pos x="14" y="34"/>
                  </a:cxn>
                  <a:cxn ang="0">
                    <a:pos x="28" y="34"/>
                  </a:cxn>
                  <a:cxn ang="0">
                    <a:pos x="28" y="34"/>
                  </a:cxn>
                </a:cxnLst>
                <a:rect l="0" t="0" r="r" b="b"/>
                <a:pathLst>
                  <a:path w="48" h="34">
                    <a:moveTo>
                      <a:pt x="28" y="34"/>
                    </a:moveTo>
                    <a:lnTo>
                      <a:pt x="28" y="34"/>
                    </a:lnTo>
                    <a:lnTo>
                      <a:pt x="42" y="34"/>
                    </a:lnTo>
                    <a:lnTo>
                      <a:pt x="42" y="34"/>
                    </a:lnTo>
                    <a:lnTo>
                      <a:pt x="42" y="30"/>
                    </a:lnTo>
                    <a:lnTo>
                      <a:pt x="42" y="30"/>
                    </a:lnTo>
                    <a:lnTo>
                      <a:pt x="48" y="0"/>
                    </a:lnTo>
                    <a:lnTo>
                      <a:pt x="48" y="0"/>
                    </a:lnTo>
                    <a:lnTo>
                      <a:pt x="0" y="34"/>
                    </a:lnTo>
                    <a:lnTo>
                      <a:pt x="0" y="34"/>
                    </a:lnTo>
                    <a:lnTo>
                      <a:pt x="14" y="34"/>
                    </a:lnTo>
                    <a:lnTo>
                      <a:pt x="28" y="34"/>
                    </a:lnTo>
                    <a:lnTo>
                      <a:pt x="2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3" name="Freeform 245"/>
              <p:cNvSpPr/>
              <p:nvPr/>
            </p:nvSpPr>
            <p:spPr bwMode="auto">
              <a:xfrm>
                <a:off x="2193" y="1193"/>
                <a:ext cx="32" cy="56"/>
              </a:xfrm>
              <a:custGeom>
                <a:avLst/>
                <a:gdLst/>
                <a:ahLst/>
                <a:cxnLst>
                  <a:cxn ang="0">
                    <a:pos x="32" y="0"/>
                  </a:cxn>
                  <a:cxn ang="0">
                    <a:pos x="32" y="0"/>
                  </a:cxn>
                  <a:cxn ang="0">
                    <a:pos x="18" y="10"/>
                  </a:cxn>
                  <a:cxn ang="0">
                    <a:pos x="18" y="10"/>
                  </a:cxn>
                  <a:cxn ang="0">
                    <a:pos x="12" y="14"/>
                  </a:cxn>
                  <a:cxn ang="0">
                    <a:pos x="8" y="16"/>
                  </a:cxn>
                  <a:cxn ang="0">
                    <a:pos x="6" y="18"/>
                  </a:cxn>
                  <a:cxn ang="0">
                    <a:pos x="6" y="18"/>
                  </a:cxn>
                  <a:cxn ang="0">
                    <a:pos x="0" y="56"/>
                  </a:cxn>
                  <a:cxn ang="0">
                    <a:pos x="0" y="56"/>
                  </a:cxn>
                  <a:cxn ang="0">
                    <a:pos x="12" y="56"/>
                  </a:cxn>
                  <a:cxn ang="0">
                    <a:pos x="20" y="56"/>
                  </a:cxn>
                  <a:cxn ang="0">
                    <a:pos x="22" y="52"/>
                  </a:cxn>
                  <a:cxn ang="0">
                    <a:pos x="22" y="52"/>
                  </a:cxn>
                  <a:cxn ang="0">
                    <a:pos x="26" y="36"/>
                  </a:cxn>
                  <a:cxn ang="0">
                    <a:pos x="26" y="36"/>
                  </a:cxn>
                  <a:cxn ang="0">
                    <a:pos x="30" y="12"/>
                  </a:cxn>
                  <a:cxn ang="0">
                    <a:pos x="30" y="12"/>
                  </a:cxn>
                  <a:cxn ang="0">
                    <a:pos x="32" y="6"/>
                  </a:cxn>
                  <a:cxn ang="0">
                    <a:pos x="32" y="0"/>
                  </a:cxn>
                  <a:cxn ang="0">
                    <a:pos x="32" y="0"/>
                  </a:cxn>
                </a:cxnLst>
                <a:rect l="0" t="0" r="r" b="b"/>
                <a:pathLst>
                  <a:path w="32" h="56">
                    <a:moveTo>
                      <a:pt x="32" y="0"/>
                    </a:moveTo>
                    <a:lnTo>
                      <a:pt x="32" y="0"/>
                    </a:lnTo>
                    <a:lnTo>
                      <a:pt x="18" y="10"/>
                    </a:lnTo>
                    <a:lnTo>
                      <a:pt x="18" y="10"/>
                    </a:lnTo>
                    <a:lnTo>
                      <a:pt x="12" y="14"/>
                    </a:lnTo>
                    <a:lnTo>
                      <a:pt x="8" y="16"/>
                    </a:lnTo>
                    <a:lnTo>
                      <a:pt x="6" y="18"/>
                    </a:lnTo>
                    <a:lnTo>
                      <a:pt x="6" y="18"/>
                    </a:lnTo>
                    <a:lnTo>
                      <a:pt x="0" y="56"/>
                    </a:lnTo>
                    <a:lnTo>
                      <a:pt x="0" y="56"/>
                    </a:lnTo>
                    <a:lnTo>
                      <a:pt x="12" y="56"/>
                    </a:lnTo>
                    <a:lnTo>
                      <a:pt x="20" y="56"/>
                    </a:lnTo>
                    <a:lnTo>
                      <a:pt x="22" y="52"/>
                    </a:lnTo>
                    <a:lnTo>
                      <a:pt x="22" y="52"/>
                    </a:lnTo>
                    <a:lnTo>
                      <a:pt x="26" y="36"/>
                    </a:lnTo>
                    <a:lnTo>
                      <a:pt x="26" y="36"/>
                    </a:lnTo>
                    <a:lnTo>
                      <a:pt x="30" y="12"/>
                    </a:lnTo>
                    <a:lnTo>
                      <a:pt x="30" y="12"/>
                    </a:lnTo>
                    <a:lnTo>
                      <a:pt x="32" y="6"/>
                    </a:lnTo>
                    <a:lnTo>
                      <a:pt x="32" y="0"/>
                    </a:lnTo>
                    <a:lnTo>
                      <a:pt x="3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4" name="Freeform 246"/>
              <p:cNvSpPr/>
              <p:nvPr/>
            </p:nvSpPr>
            <p:spPr bwMode="auto">
              <a:xfrm>
                <a:off x="2225" y="1171"/>
                <a:ext cx="32" cy="74"/>
              </a:xfrm>
              <a:custGeom>
                <a:avLst/>
                <a:gdLst/>
                <a:ahLst/>
                <a:cxnLst>
                  <a:cxn ang="0">
                    <a:pos x="12" y="14"/>
                  </a:cxn>
                  <a:cxn ang="0">
                    <a:pos x="12" y="14"/>
                  </a:cxn>
                  <a:cxn ang="0">
                    <a:pos x="10" y="16"/>
                  </a:cxn>
                  <a:cxn ang="0">
                    <a:pos x="8" y="18"/>
                  </a:cxn>
                  <a:cxn ang="0">
                    <a:pos x="8" y="26"/>
                  </a:cxn>
                  <a:cxn ang="0">
                    <a:pos x="8" y="26"/>
                  </a:cxn>
                  <a:cxn ang="0">
                    <a:pos x="0" y="74"/>
                  </a:cxn>
                  <a:cxn ang="0">
                    <a:pos x="0" y="74"/>
                  </a:cxn>
                  <a:cxn ang="0">
                    <a:pos x="12" y="70"/>
                  </a:cxn>
                  <a:cxn ang="0">
                    <a:pos x="18" y="66"/>
                  </a:cxn>
                  <a:cxn ang="0">
                    <a:pos x="22" y="62"/>
                  </a:cxn>
                  <a:cxn ang="0">
                    <a:pos x="22" y="62"/>
                  </a:cxn>
                  <a:cxn ang="0">
                    <a:pos x="26" y="40"/>
                  </a:cxn>
                  <a:cxn ang="0">
                    <a:pos x="26" y="40"/>
                  </a:cxn>
                  <a:cxn ang="0">
                    <a:pos x="32" y="0"/>
                  </a:cxn>
                  <a:cxn ang="0">
                    <a:pos x="32" y="0"/>
                  </a:cxn>
                  <a:cxn ang="0">
                    <a:pos x="12" y="14"/>
                  </a:cxn>
                  <a:cxn ang="0">
                    <a:pos x="12" y="14"/>
                  </a:cxn>
                </a:cxnLst>
                <a:rect l="0" t="0" r="r" b="b"/>
                <a:pathLst>
                  <a:path w="32" h="74">
                    <a:moveTo>
                      <a:pt x="12" y="14"/>
                    </a:moveTo>
                    <a:lnTo>
                      <a:pt x="12" y="14"/>
                    </a:lnTo>
                    <a:lnTo>
                      <a:pt x="10" y="16"/>
                    </a:lnTo>
                    <a:lnTo>
                      <a:pt x="8" y="18"/>
                    </a:lnTo>
                    <a:lnTo>
                      <a:pt x="8" y="26"/>
                    </a:lnTo>
                    <a:lnTo>
                      <a:pt x="8" y="26"/>
                    </a:lnTo>
                    <a:lnTo>
                      <a:pt x="0" y="74"/>
                    </a:lnTo>
                    <a:lnTo>
                      <a:pt x="0" y="74"/>
                    </a:lnTo>
                    <a:lnTo>
                      <a:pt x="12" y="70"/>
                    </a:lnTo>
                    <a:lnTo>
                      <a:pt x="18" y="66"/>
                    </a:lnTo>
                    <a:lnTo>
                      <a:pt x="22" y="62"/>
                    </a:lnTo>
                    <a:lnTo>
                      <a:pt x="22" y="62"/>
                    </a:lnTo>
                    <a:lnTo>
                      <a:pt x="26" y="40"/>
                    </a:lnTo>
                    <a:lnTo>
                      <a:pt x="26" y="40"/>
                    </a:lnTo>
                    <a:lnTo>
                      <a:pt x="32" y="0"/>
                    </a:lnTo>
                    <a:lnTo>
                      <a:pt x="32" y="0"/>
                    </a:lnTo>
                    <a:lnTo>
                      <a:pt x="12" y="14"/>
                    </a:lnTo>
                    <a:lnTo>
                      <a:pt x="12"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5" name="Freeform 247"/>
              <p:cNvSpPr/>
              <p:nvPr/>
            </p:nvSpPr>
            <p:spPr bwMode="auto">
              <a:xfrm>
                <a:off x="2255" y="1151"/>
                <a:ext cx="32" cy="78"/>
              </a:xfrm>
              <a:custGeom>
                <a:avLst/>
                <a:gdLst/>
                <a:ahLst/>
                <a:cxnLst>
                  <a:cxn ang="0">
                    <a:pos x="10" y="14"/>
                  </a:cxn>
                  <a:cxn ang="0">
                    <a:pos x="10" y="14"/>
                  </a:cxn>
                  <a:cxn ang="0">
                    <a:pos x="10" y="16"/>
                  </a:cxn>
                  <a:cxn ang="0">
                    <a:pos x="8" y="20"/>
                  </a:cxn>
                  <a:cxn ang="0">
                    <a:pos x="8" y="30"/>
                  </a:cxn>
                  <a:cxn ang="0">
                    <a:pos x="8" y="30"/>
                  </a:cxn>
                  <a:cxn ang="0">
                    <a:pos x="0" y="78"/>
                  </a:cxn>
                  <a:cxn ang="0">
                    <a:pos x="0" y="78"/>
                  </a:cxn>
                  <a:cxn ang="0">
                    <a:pos x="8" y="72"/>
                  </a:cxn>
                  <a:cxn ang="0">
                    <a:pos x="16" y="64"/>
                  </a:cxn>
                  <a:cxn ang="0">
                    <a:pos x="22" y="54"/>
                  </a:cxn>
                  <a:cxn ang="0">
                    <a:pos x="28" y="44"/>
                  </a:cxn>
                  <a:cxn ang="0">
                    <a:pos x="30" y="34"/>
                  </a:cxn>
                  <a:cxn ang="0">
                    <a:pos x="32" y="22"/>
                  </a:cxn>
                  <a:cxn ang="0">
                    <a:pos x="32" y="12"/>
                  </a:cxn>
                  <a:cxn ang="0">
                    <a:pos x="30" y="0"/>
                  </a:cxn>
                  <a:cxn ang="0">
                    <a:pos x="30" y="0"/>
                  </a:cxn>
                  <a:cxn ang="0">
                    <a:pos x="10" y="14"/>
                  </a:cxn>
                  <a:cxn ang="0">
                    <a:pos x="10" y="14"/>
                  </a:cxn>
                </a:cxnLst>
                <a:rect l="0" t="0" r="r" b="b"/>
                <a:pathLst>
                  <a:path w="32" h="78">
                    <a:moveTo>
                      <a:pt x="10" y="14"/>
                    </a:moveTo>
                    <a:lnTo>
                      <a:pt x="10" y="14"/>
                    </a:lnTo>
                    <a:lnTo>
                      <a:pt x="10" y="16"/>
                    </a:lnTo>
                    <a:lnTo>
                      <a:pt x="8" y="20"/>
                    </a:lnTo>
                    <a:lnTo>
                      <a:pt x="8" y="30"/>
                    </a:lnTo>
                    <a:lnTo>
                      <a:pt x="8" y="30"/>
                    </a:lnTo>
                    <a:lnTo>
                      <a:pt x="0" y="78"/>
                    </a:lnTo>
                    <a:lnTo>
                      <a:pt x="0" y="78"/>
                    </a:lnTo>
                    <a:lnTo>
                      <a:pt x="8" y="72"/>
                    </a:lnTo>
                    <a:lnTo>
                      <a:pt x="16" y="64"/>
                    </a:lnTo>
                    <a:lnTo>
                      <a:pt x="22" y="54"/>
                    </a:lnTo>
                    <a:lnTo>
                      <a:pt x="28" y="44"/>
                    </a:lnTo>
                    <a:lnTo>
                      <a:pt x="30" y="34"/>
                    </a:lnTo>
                    <a:lnTo>
                      <a:pt x="32" y="22"/>
                    </a:lnTo>
                    <a:lnTo>
                      <a:pt x="32" y="12"/>
                    </a:lnTo>
                    <a:lnTo>
                      <a:pt x="30" y="0"/>
                    </a:lnTo>
                    <a:lnTo>
                      <a:pt x="30" y="0"/>
                    </a:lnTo>
                    <a:lnTo>
                      <a:pt x="10" y="14"/>
                    </a:lnTo>
                    <a:lnTo>
                      <a:pt x="1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6" name="Freeform 248"/>
              <p:cNvSpPr/>
              <p:nvPr/>
            </p:nvSpPr>
            <p:spPr bwMode="auto">
              <a:xfrm>
                <a:off x="2139" y="1205"/>
                <a:ext cx="48" cy="40"/>
              </a:xfrm>
              <a:custGeom>
                <a:avLst/>
                <a:gdLst/>
                <a:ahLst/>
                <a:cxnLst>
                  <a:cxn ang="0">
                    <a:pos x="16" y="2"/>
                  </a:cxn>
                  <a:cxn ang="0">
                    <a:pos x="16" y="2"/>
                  </a:cxn>
                  <a:cxn ang="0">
                    <a:pos x="12" y="0"/>
                  </a:cxn>
                  <a:cxn ang="0">
                    <a:pos x="12" y="0"/>
                  </a:cxn>
                  <a:cxn ang="0">
                    <a:pos x="8" y="14"/>
                  </a:cxn>
                  <a:cxn ang="0">
                    <a:pos x="8" y="14"/>
                  </a:cxn>
                  <a:cxn ang="0">
                    <a:pos x="4" y="28"/>
                  </a:cxn>
                  <a:cxn ang="0">
                    <a:pos x="0" y="40"/>
                  </a:cxn>
                  <a:cxn ang="0">
                    <a:pos x="0" y="40"/>
                  </a:cxn>
                  <a:cxn ang="0">
                    <a:pos x="48" y="4"/>
                  </a:cxn>
                  <a:cxn ang="0">
                    <a:pos x="48" y="4"/>
                  </a:cxn>
                  <a:cxn ang="0">
                    <a:pos x="16" y="2"/>
                  </a:cxn>
                  <a:cxn ang="0">
                    <a:pos x="16" y="2"/>
                  </a:cxn>
                </a:cxnLst>
                <a:rect l="0" t="0" r="r" b="b"/>
                <a:pathLst>
                  <a:path w="48" h="40">
                    <a:moveTo>
                      <a:pt x="16" y="2"/>
                    </a:moveTo>
                    <a:lnTo>
                      <a:pt x="16" y="2"/>
                    </a:lnTo>
                    <a:lnTo>
                      <a:pt x="12" y="0"/>
                    </a:lnTo>
                    <a:lnTo>
                      <a:pt x="12" y="0"/>
                    </a:lnTo>
                    <a:lnTo>
                      <a:pt x="8" y="14"/>
                    </a:lnTo>
                    <a:lnTo>
                      <a:pt x="8" y="14"/>
                    </a:lnTo>
                    <a:lnTo>
                      <a:pt x="4" y="28"/>
                    </a:lnTo>
                    <a:lnTo>
                      <a:pt x="0" y="40"/>
                    </a:lnTo>
                    <a:lnTo>
                      <a:pt x="0" y="40"/>
                    </a:lnTo>
                    <a:lnTo>
                      <a:pt x="48" y="4"/>
                    </a:lnTo>
                    <a:lnTo>
                      <a:pt x="48" y="4"/>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7" name="Freeform 249"/>
              <p:cNvSpPr/>
              <p:nvPr/>
            </p:nvSpPr>
            <p:spPr bwMode="auto">
              <a:xfrm>
                <a:off x="2155" y="1177"/>
                <a:ext cx="64" cy="26"/>
              </a:xfrm>
              <a:custGeom>
                <a:avLst/>
                <a:gdLst/>
                <a:ahLst/>
                <a:cxnLst>
                  <a:cxn ang="0">
                    <a:pos x="28" y="2"/>
                  </a:cxn>
                  <a:cxn ang="0">
                    <a:pos x="28" y="2"/>
                  </a:cxn>
                  <a:cxn ang="0">
                    <a:pos x="10" y="0"/>
                  </a:cxn>
                  <a:cxn ang="0">
                    <a:pos x="10" y="0"/>
                  </a:cxn>
                  <a:cxn ang="0">
                    <a:pos x="8" y="4"/>
                  </a:cxn>
                  <a:cxn ang="0">
                    <a:pos x="4" y="10"/>
                  </a:cxn>
                  <a:cxn ang="0">
                    <a:pos x="0" y="22"/>
                  </a:cxn>
                  <a:cxn ang="0">
                    <a:pos x="0" y="22"/>
                  </a:cxn>
                  <a:cxn ang="0">
                    <a:pos x="38" y="26"/>
                  </a:cxn>
                  <a:cxn ang="0">
                    <a:pos x="38" y="26"/>
                  </a:cxn>
                  <a:cxn ang="0">
                    <a:pos x="42" y="26"/>
                  </a:cxn>
                  <a:cxn ang="0">
                    <a:pos x="44" y="22"/>
                  </a:cxn>
                  <a:cxn ang="0">
                    <a:pos x="50" y="18"/>
                  </a:cxn>
                  <a:cxn ang="0">
                    <a:pos x="50" y="18"/>
                  </a:cxn>
                  <a:cxn ang="0">
                    <a:pos x="64" y="8"/>
                  </a:cxn>
                  <a:cxn ang="0">
                    <a:pos x="64" y="8"/>
                  </a:cxn>
                  <a:cxn ang="0">
                    <a:pos x="58" y="6"/>
                  </a:cxn>
                  <a:cxn ang="0">
                    <a:pos x="52" y="6"/>
                  </a:cxn>
                  <a:cxn ang="0">
                    <a:pos x="52" y="6"/>
                  </a:cxn>
                  <a:cxn ang="0">
                    <a:pos x="28" y="2"/>
                  </a:cxn>
                  <a:cxn ang="0">
                    <a:pos x="28" y="2"/>
                  </a:cxn>
                </a:cxnLst>
                <a:rect l="0" t="0" r="r" b="b"/>
                <a:pathLst>
                  <a:path w="64" h="26">
                    <a:moveTo>
                      <a:pt x="28" y="2"/>
                    </a:moveTo>
                    <a:lnTo>
                      <a:pt x="28" y="2"/>
                    </a:lnTo>
                    <a:lnTo>
                      <a:pt x="10" y="0"/>
                    </a:lnTo>
                    <a:lnTo>
                      <a:pt x="10" y="0"/>
                    </a:lnTo>
                    <a:lnTo>
                      <a:pt x="8" y="4"/>
                    </a:lnTo>
                    <a:lnTo>
                      <a:pt x="4" y="10"/>
                    </a:lnTo>
                    <a:lnTo>
                      <a:pt x="0" y="22"/>
                    </a:lnTo>
                    <a:lnTo>
                      <a:pt x="0" y="22"/>
                    </a:lnTo>
                    <a:lnTo>
                      <a:pt x="38" y="26"/>
                    </a:lnTo>
                    <a:lnTo>
                      <a:pt x="38" y="26"/>
                    </a:lnTo>
                    <a:lnTo>
                      <a:pt x="42" y="26"/>
                    </a:lnTo>
                    <a:lnTo>
                      <a:pt x="44" y="22"/>
                    </a:lnTo>
                    <a:lnTo>
                      <a:pt x="50" y="18"/>
                    </a:lnTo>
                    <a:lnTo>
                      <a:pt x="50" y="18"/>
                    </a:lnTo>
                    <a:lnTo>
                      <a:pt x="64" y="8"/>
                    </a:lnTo>
                    <a:lnTo>
                      <a:pt x="64" y="8"/>
                    </a:lnTo>
                    <a:lnTo>
                      <a:pt x="58" y="6"/>
                    </a:lnTo>
                    <a:lnTo>
                      <a:pt x="52" y="6"/>
                    </a:lnTo>
                    <a:lnTo>
                      <a:pt x="52" y="6"/>
                    </a:lnTo>
                    <a:lnTo>
                      <a:pt x="28" y="2"/>
                    </a:lnTo>
                    <a:lnTo>
                      <a:pt x="2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8" name="Freeform 250"/>
              <p:cNvSpPr/>
              <p:nvPr/>
            </p:nvSpPr>
            <p:spPr bwMode="auto">
              <a:xfrm>
                <a:off x="2169" y="1153"/>
                <a:ext cx="80" cy="24"/>
              </a:xfrm>
              <a:custGeom>
                <a:avLst/>
                <a:gdLst/>
                <a:ahLst/>
                <a:cxnLst>
                  <a:cxn ang="0">
                    <a:pos x="0" y="16"/>
                  </a:cxn>
                  <a:cxn ang="0">
                    <a:pos x="0" y="16"/>
                  </a:cxn>
                  <a:cxn ang="0">
                    <a:pos x="48" y="24"/>
                  </a:cxn>
                  <a:cxn ang="0">
                    <a:pos x="48" y="24"/>
                  </a:cxn>
                  <a:cxn ang="0">
                    <a:pos x="56" y="24"/>
                  </a:cxn>
                  <a:cxn ang="0">
                    <a:pos x="58" y="24"/>
                  </a:cxn>
                  <a:cxn ang="0">
                    <a:pos x="62" y="22"/>
                  </a:cxn>
                  <a:cxn ang="0">
                    <a:pos x="62" y="22"/>
                  </a:cxn>
                  <a:cxn ang="0">
                    <a:pos x="80" y="6"/>
                  </a:cxn>
                  <a:cxn ang="0">
                    <a:pos x="80" y="6"/>
                  </a:cxn>
                  <a:cxn ang="0">
                    <a:pos x="40" y="2"/>
                  </a:cxn>
                  <a:cxn ang="0">
                    <a:pos x="40" y="2"/>
                  </a:cxn>
                  <a:cxn ang="0">
                    <a:pos x="18" y="0"/>
                  </a:cxn>
                  <a:cxn ang="0">
                    <a:pos x="18" y="0"/>
                  </a:cxn>
                  <a:cxn ang="0">
                    <a:pos x="12" y="2"/>
                  </a:cxn>
                  <a:cxn ang="0">
                    <a:pos x="8" y="6"/>
                  </a:cxn>
                  <a:cxn ang="0">
                    <a:pos x="0" y="16"/>
                  </a:cxn>
                  <a:cxn ang="0">
                    <a:pos x="0" y="16"/>
                  </a:cxn>
                </a:cxnLst>
                <a:rect l="0" t="0" r="r" b="b"/>
                <a:pathLst>
                  <a:path w="80" h="24">
                    <a:moveTo>
                      <a:pt x="0" y="16"/>
                    </a:moveTo>
                    <a:lnTo>
                      <a:pt x="0" y="16"/>
                    </a:lnTo>
                    <a:lnTo>
                      <a:pt x="48" y="24"/>
                    </a:lnTo>
                    <a:lnTo>
                      <a:pt x="48" y="24"/>
                    </a:lnTo>
                    <a:lnTo>
                      <a:pt x="56" y="24"/>
                    </a:lnTo>
                    <a:lnTo>
                      <a:pt x="58" y="24"/>
                    </a:lnTo>
                    <a:lnTo>
                      <a:pt x="62" y="22"/>
                    </a:lnTo>
                    <a:lnTo>
                      <a:pt x="62" y="22"/>
                    </a:lnTo>
                    <a:lnTo>
                      <a:pt x="80" y="6"/>
                    </a:lnTo>
                    <a:lnTo>
                      <a:pt x="80" y="6"/>
                    </a:lnTo>
                    <a:lnTo>
                      <a:pt x="40" y="2"/>
                    </a:lnTo>
                    <a:lnTo>
                      <a:pt x="40" y="2"/>
                    </a:lnTo>
                    <a:lnTo>
                      <a:pt x="18" y="0"/>
                    </a:lnTo>
                    <a:lnTo>
                      <a:pt x="18" y="0"/>
                    </a:lnTo>
                    <a:lnTo>
                      <a:pt x="12" y="2"/>
                    </a:lnTo>
                    <a:lnTo>
                      <a:pt x="8" y="6"/>
                    </a:lnTo>
                    <a:lnTo>
                      <a:pt x="0" y="16"/>
                    </a:lnTo>
                    <a:lnTo>
                      <a:pt x="0"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9" name="Freeform 251"/>
              <p:cNvSpPr/>
              <p:nvPr/>
            </p:nvSpPr>
            <p:spPr bwMode="auto">
              <a:xfrm>
                <a:off x="2191" y="1129"/>
                <a:ext cx="86" cy="26"/>
              </a:xfrm>
              <a:custGeom>
                <a:avLst/>
                <a:gdLst/>
                <a:ahLst/>
                <a:cxnLst>
                  <a:cxn ang="0">
                    <a:pos x="66" y="24"/>
                  </a:cxn>
                  <a:cxn ang="0">
                    <a:pos x="66" y="24"/>
                  </a:cxn>
                  <a:cxn ang="0">
                    <a:pos x="86" y="10"/>
                  </a:cxn>
                  <a:cxn ang="0">
                    <a:pos x="86" y="10"/>
                  </a:cxn>
                  <a:cxn ang="0">
                    <a:pos x="74" y="4"/>
                  </a:cxn>
                  <a:cxn ang="0">
                    <a:pos x="64" y="2"/>
                  </a:cxn>
                  <a:cxn ang="0">
                    <a:pos x="54" y="0"/>
                  </a:cxn>
                  <a:cxn ang="0">
                    <a:pos x="42" y="0"/>
                  </a:cxn>
                  <a:cxn ang="0">
                    <a:pos x="32" y="2"/>
                  </a:cxn>
                  <a:cxn ang="0">
                    <a:pos x="20" y="6"/>
                  </a:cxn>
                  <a:cxn ang="0">
                    <a:pos x="10" y="10"/>
                  </a:cxn>
                  <a:cxn ang="0">
                    <a:pos x="0" y="16"/>
                  </a:cxn>
                  <a:cxn ang="0">
                    <a:pos x="0" y="16"/>
                  </a:cxn>
                  <a:cxn ang="0">
                    <a:pos x="50" y="22"/>
                  </a:cxn>
                  <a:cxn ang="0">
                    <a:pos x="50" y="22"/>
                  </a:cxn>
                  <a:cxn ang="0">
                    <a:pos x="60" y="24"/>
                  </a:cxn>
                  <a:cxn ang="0">
                    <a:pos x="64" y="26"/>
                  </a:cxn>
                  <a:cxn ang="0">
                    <a:pos x="66" y="24"/>
                  </a:cxn>
                  <a:cxn ang="0">
                    <a:pos x="66" y="24"/>
                  </a:cxn>
                </a:cxnLst>
                <a:rect l="0" t="0" r="r" b="b"/>
                <a:pathLst>
                  <a:path w="86" h="26">
                    <a:moveTo>
                      <a:pt x="66" y="24"/>
                    </a:moveTo>
                    <a:lnTo>
                      <a:pt x="66" y="24"/>
                    </a:lnTo>
                    <a:lnTo>
                      <a:pt x="86" y="10"/>
                    </a:lnTo>
                    <a:lnTo>
                      <a:pt x="86" y="10"/>
                    </a:lnTo>
                    <a:lnTo>
                      <a:pt x="74" y="4"/>
                    </a:lnTo>
                    <a:lnTo>
                      <a:pt x="64" y="2"/>
                    </a:lnTo>
                    <a:lnTo>
                      <a:pt x="54" y="0"/>
                    </a:lnTo>
                    <a:lnTo>
                      <a:pt x="42" y="0"/>
                    </a:lnTo>
                    <a:lnTo>
                      <a:pt x="32" y="2"/>
                    </a:lnTo>
                    <a:lnTo>
                      <a:pt x="20" y="6"/>
                    </a:lnTo>
                    <a:lnTo>
                      <a:pt x="10" y="10"/>
                    </a:lnTo>
                    <a:lnTo>
                      <a:pt x="0" y="16"/>
                    </a:lnTo>
                    <a:lnTo>
                      <a:pt x="0" y="16"/>
                    </a:lnTo>
                    <a:lnTo>
                      <a:pt x="50" y="22"/>
                    </a:lnTo>
                    <a:lnTo>
                      <a:pt x="50" y="22"/>
                    </a:lnTo>
                    <a:lnTo>
                      <a:pt x="60" y="24"/>
                    </a:lnTo>
                    <a:lnTo>
                      <a:pt x="64" y="26"/>
                    </a:lnTo>
                    <a:lnTo>
                      <a:pt x="66" y="24"/>
                    </a:lnTo>
                    <a:lnTo>
                      <a:pt x="6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0" name="Freeform 252"/>
              <p:cNvSpPr/>
              <p:nvPr/>
            </p:nvSpPr>
            <p:spPr bwMode="auto">
              <a:xfrm>
                <a:off x="2685" y="1119"/>
                <a:ext cx="40" cy="30"/>
              </a:xfrm>
              <a:custGeom>
                <a:avLst/>
                <a:gdLst/>
                <a:ahLst/>
                <a:cxnLst>
                  <a:cxn ang="0">
                    <a:pos x="6" y="26"/>
                  </a:cxn>
                  <a:cxn ang="0">
                    <a:pos x="6" y="26"/>
                  </a:cxn>
                  <a:cxn ang="0">
                    <a:pos x="6" y="28"/>
                  </a:cxn>
                  <a:cxn ang="0">
                    <a:pos x="6" y="28"/>
                  </a:cxn>
                  <a:cxn ang="0">
                    <a:pos x="18" y="30"/>
                  </a:cxn>
                  <a:cxn ang="0">
                    <a:pos x="18" y="30"/>
                  </a:cxn>
                  <a:cxn ang="0">
                    <a:pos x="30" y="28"/>
                  </a:cxn>
                  <a:cxn ang="0">
                    <a:pos x="40" y="30"/>
                  </a:cxn>
                  <a:cxn ang="0">
                    <a:pos x="40" y="30"/>
                  </a:cxn>
                  <a:cxn ang="0">
                    <a:pos x="0" y="0"/>
                  </a:cxn>
                  <a:cxn ang="0">
                    <a:pos x="0" y="0"/>
                  </a:cxn>
                  <a:cxn ang="0">
                    <a:pos x="6" y="26"/>
                  </a:cxn>
                  <a:cxn ang="0">
                    <a:pos x="6" y="26"/>
                  </a:cxn>
                </a:cxnLst>
                <a:rect l="0" t="0" r="r" b="b"/>
                <a:pathLst>
                  <a:path w="40" h="30">
                    <a:moveTo>
                      <a:pt x="6" y="26"/>
                    </a:moveTo>
                    <a:lnTo>
                      <a:pt x="6" y="26"/>
                    </a:lnTo>
                    <a:lnTo>
                      <a:pt x="6" y="28"/>
                    </a:lnTo>
                    <a:lnTo>
                      <a:pt x="6" y="28"/>
                    </a:lnTo>
                    <a:lnTo>
                      <a:pt x="18" y="30"/>
                    </a:lnTo>
                    <a:lnTo>
                      <a:pt x="18" y="30"/>
                    </a:lnTo>
                    <a:lnTo>
                      <a:pt x="30" y="28"/>
                    </a:lnTo>
                    <a:lnTo>
                      <a:pt x="40" y="30"/>
                    </a:lnTo>
                    <a:lnTo>
                      <a:pt x="40" y="30"/>
                    </a:lnTo>
                    <a:lnTo>
                      <a:pt x="0" y="0"/>
                    </a:lnTo>
                    <a:lnTo>
                      <a:pt x="0" y="0"/>
                    </a:lnTo>
                    <a:lnTo>
                      <a:pt x="6" y="26"/>
                    </a:lnTo>
                    <a:lnTo>
                      <a:pt x="6" y="2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1" name="Freeform 253"/>
              <p:cNvSpPr/>
              <p:nvPr/>
            </p:nvSpPr>
            <p:spPr bwMode="auto">
              <a:xfrm>
                <a:off x="2657" y="1099"/>
                <a:ext cx="28" cy="48"/>
              </a:xfrm>
              <a:custGeom>
                <a:avLst/>
                <a:gdLst/>
                <a:ahLst/>
                <a:cxnLst>
                  <a:cxn ang="0">
                    <a:pos x="12" y="8"/>
                  </a:cxn>
                  <a:cxn ang="0">
                    <a:pos x="12" y="8"/>
                  </a:cxn>
                  <a:cxn ang="0">
                    <a:pos x="0" y="0"/>
                  </a:cxn>
                  <a:cxn ang="0">
                    <a:pos x="0" y="0"/>
                  </a:cxn>
                  <a:cxn ang="0">
                    <a:pos x="2" y="4"/>
                  </a:cxn>
                  <a:cxn ang="0">
                    <a:pos x="2" y="10"/>
                  </a:cxn>
                  <a:cxn ang="0">
                    <a:pos x="2" y="10"/>
                  </a:cxn>
                  <a:cxn ang="0">
                    <a:pos x="6" y="30"/>
                  </a:cxn>
                  <a:cxn ang="0">
                    <a:pos x="6" y="30"/>
                  </a:cxn>
                  <a:cxn ang="0">
                    <a:pos x="8" y="44"/>
                  </a:cxn>
                  <a:cxn ang="0">
                    <a:pos x="8" y="44"/>
                  </a:cxn>
                  <a:cxn ang="0">
                    <a:pos x="10" y="46"/>
                  </a:cxn>
                  <a:cxn ang="0">
                    <a:pos x="16" y="48"/>
                  </a:cxn>
                  <a:cxn ang="0">
                    <a:pos x="28" y="48"/>
                  </a:cxn>
                  <a:cxn ang="0">
                    <a:pos x="28" y="48"/>
                  </a:cxn>
                  <a:cxn ang="0">
                    <a:pos x="22" y="16"/>
                  </a:cxn>
                  <a:cxn ang="0">
                    <a:pos x="22" y="16"/>
                  </a:cxn>
                  <a:cxn ang="0">
                    <a:pos x="20" y="14"/>
                  </a:cxn>
                  <a:cxn ang="0">
                    <a:pos x="18" y="12"/>
                  </a:cxn>
                  <a:cxn ang="0">
                    <a:pos x="12" y="8"/>
                  </a:cxn>
                  <a:cxn ang="0">
                    <a:pos x="12" y="8"/>
                  </a:cxn>
                </a:cxnLst>
                <a:rect l="0" t="0" r="r" b="b"/>
                <a:pathLst>
                  <a:path w="28" h="48">
                    <a:moveTo>
                      <a:pt x="12" y="8"/>
                    </a:moveTo>
                    <a:lnTo>
                      <a:pt x="12" y="8"/>
                    </a:lnTo>
                    <a:lnTo>
                      <a:pt x="0" y="0"/>
                    </a:lnTo>
                    <a:lnTo>
                      <a:pt x="0" y="0"/>
                    </a:lnTo>
                    <a:lnTo>
                      <a:pt x="2" y="4"/>
                    </a:lnTo>
                    <a:lnTo>
                      <a:pt x="2" y="10"/>
                    </a:lnTo>
                    <a:lnTo>
                      <a:pt x="2" y="10"/>
                    </a:lnTo>
                    <a:lnTo>
                      <a:pt x="6" y="30"/>
                    </a:lnTo>
                    <a:lnTo>
                      <a:pt x="6" y="30"/>
                    </a:lnTo>
                    <a:lnTo>
                      <a:pt x="8" y="44"/>
                    </a:lnTo>
                    <a:lnTo>
                      <a:pt x="8" y="44"/>
                    </a:lnTo>
                    <a:lnTo>
                      <a:pt x="10" y="46"/>
                    </a:lnTo>
                    <a:lnTo>
                      <a:pt x="16" y="48"/>
                    </a:lnTo>
                    <a:lnTo>
                      <a:pt x="28" y="48"/>
                    </a:lnTo>
                    <a:lnTo>
                      <a:pt x="28" y="48"/>
                    </a:lnTo>
                    <a:lnTo>
                      <a:pt x="22" y="16"/>
                    </a:lnTo>
                    <a:lnTo>
                      <a:pt x="22" y="16"/>
                    </a:lnTo>
                    <a:lnTo>
                      <a:pt x="20" y="14"/>
                    </a:lnTo>
                    <a:lnTo>
                      <a:pt x="18" y="12"/>
                    </a:lnTo>
                    <a:lnTo>
                      <a:pt x="12" y="8"/>
                    </a:lnTo>
                    <a:lnTo>
                      <a:pt x="1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2" name="Freeform 254"/>
              <p:cNvSpPr/>
              <p:nvPr/>
            </p:nvSpPr>
            <p:spPr bwMode="auto">
              <a:xfrm>
                <a:off x="2631" y="1079"/>
                <a:ext cx="26" cy="64"/>
              </a:xfrm>
              <a:custGeom>
                <a:avLst/>
                <a:gdLst/>
                <a:ahLst/>
                <a:cxnLst>
                  <a:cxn ang="0">
                    <a:pos x="16" y="12"/>
                  </a:cxn>
                  <a:cxn ang="0">
                    <a:pos x="16" y="12"/>
                  </a:cxn>
                  <a:cxn ang="0">
                    <a:pos x="0" y="0"/>
                  </a:cxn>
                  <a:cxn ang="0">
                    <a:pos x="0" y="0"/>
                  </a:cxn>
                  <a:cxn ang="0">
                    <a:pos x="6" y="34"/>
                  </a:cxn>
                  <a:cxn ang="0">
                    <a:pos x="6" y="34"/>
                  </a:cxn>
                  <a:cxn ang="0">
                    <a:pos x="8" y="52"/>
                  </a:cxn>
                  <a:cxn ang="0">
                    <a:pos x="8" y="52"/>
                  </a:cxn>
                  <a:cxn ang="0">
                    <a:pos x="12" y="56"/>
                  </a:cxn>
                  <a:cxn ang="0">
                    <a:pos x="16" y="60"/>
                  </a:cxn>
                  <a:cxn ang="0">
                    <a:pos x="26" y="64"/>
                  </a:cxn>
                  <a:cxn ang="0">
                    <a:pos x="26" y="64"/>
                  </a:cxn>
                  <a:cxn ang="0">
                    <a:pos x="20" y="22"/>
                  </a:cxn>
                  <a:cxn ang="0">
                    <a:pos x="20" y="22"/>
                  </a:cxn>
                  <a:cxn ang="0">
                    <a:pos x="20" y="16"/>
                  </a:cxn>
                  <a:cxn ang="0">
                    <a:pos x="16" y="12"/>
                  </a:cxn>
                  <a:cxn ang="0">
                    <a:pos x="16" y="12"/>
                  </a:cxn>
                </a:cxnLst>
                <a:rect l="0" t="0" r="r" b="b"/>
                <a:pathLst>
                  <a:path w="26" h="64">
                    <a:moveTo>
                      <a:pt x="16" y="12"/>
                    </a:moveTo>
                    <a:lnTo>
                      <a:pt x="16" y="12"/>
                    </a:lnTo>
                    <a:lnTo>
                      <a:pt x="0" y="0"/>
                    </a:lnTo>
                    <a:lnTo>
                      <a:pt x="0" y="0"/>
                    </a:lnTo>
                    <a:lnTo>
                      <a:pt x="6" y="34"/>
                    </a:lnTo>
                    <a:lnTo>
                      <a:pt x="6" y="34"/>
                    </a:lnTo>
                    <a:lnTo>
                      <a:pt x="8" y="52"/>
                    </a:lnTo>
                    <a:lnTo>
                      <a:pt x="8" y="52"/>
                    </a:lnTo>
                    <a:lnTo>
                      <a:pt x="12" y="56"/>
                    </a:lnTo>
                    <a:lnTo>
                      <a:pt x="16" y="60"/>
                    </a:lnTo>
                    <a:lnTo>
                      <a:pt x="26" y="64"/>
                    </a:lnTo>
                    <a:lnTo>
                      <a:pt x="26" y="64"/>
                    </a:lnTo>
                    <a:lnTo>
                      <a:pt x="20" y="22"/>
                    </a:lnTo>
                    <a:lnTo>
                      <a:pt x="20" y="22"/>
                    </a:lnTo>
                    <a:lnTo>
                      <a:pt x="20" y="16"/>
                    </a:lnTo>
                    <a:lnTo>
                      <a:pt x="16" y="12"/>
                    </a:lnTo>
                    <a:lnTo>
                      <a:pt x="16"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3" name="Freeform 255"/>
              <p:cNvSpPr/>
              <p:nvPr/>
            </p:nvSpPr>
            <p:spPr bwMode="auto">
              <a:xfrm>
                <a:off x="2605" y="1063"/>
                <a:ext cx="28" cy="66"/>
              </a:xfrm>
              <a:custGeom>
                <a:avLst/>
                <a:gdLst/>
                <a:ahLst/>
                <a:cxnLst>
                  <a:cxn ang="0">
                    <a:pos x="22" y="24"/>
                  </a:cxn>
                  <a:cxn ang="0">
                    <a:pos x="22" y="24"/>
                  </a:cxn>
                  <a:cxn ang="0">
                    <a:pos x="20" y="18"/>
                  </a:cxn>
                  <a:cxn ang="0">
                    <a:pos x="18" y="12"/>
                  </a:cxn>
                  <a:cxn ang="0">
                    <a:pos x="18" y="12"/>
                  </a:cxn>
                  <a:cxn ang="0">
                    <a:pos x="4" y="0"/>
                  </a:cxn>
                  <a:cxn ang="0">
                    <a:pos x="4" y="0"/>
                  </a:cxn>
                  <a:cxn ang="0">
                    <a:pos x="2" y="10"/>
                  </a:cxn>
                  <a:cxn ang="0">
                    <a:pos x="0" y="18"/>
                  </a:cxn>
                  <a:cxn ang="0">
                    <a:pos x="2" y="28"/>
                  </a:cxn>
                  <a:cxn ang="0">
                    <a:pos x="4" y="36"/>
                  </a:cxn>
                  <a:cxn ang="0">
                    <a:pos x="8" y="46"/>
                  </a:cxn>
                  <a:cxn ang="0">
                    <a:pos x="14" y="52"/>
                  </a:cxn>
                  <a:cxn ang="0">
                    <a:pos x="20" y="60"/>
                  </a:cxn>
                  <a:cxn ang="0">
                    <a:pos x="28" y="66"/>
                  </a:cxn>
                  <a:cxn ang="0">
                    <a:pos x="28" y="66"/>
                  </a:cxn>
                  <a:cxn ang="0">
                    <a:pos x="22" y="24"/>
                  </a:cxn>
                  <a:cxn ang="0">
                    <a:pos x="22" y="24"/>
                  </a:cxn>
                </a:cxnLst>
                <a:rect l="0" t="0" r="r" b="b"/>
                <a:pathLst>
                  <a:path w="28" h="66">
                    <a:moveTo>
                      <a:pt x="22" y="24"/>
                    </a:moveTo>
                    <a:lnTo>
                      <a:pt x="22" y="24"/>
                    </a:lnTo>
                    <a:lnTo>
                      <a:pt x="20" y="18"/>
                    </a:lnTo>
                    <a:lnTo>
                      <a:pt x="18" y="12"/>
                    </a:lnTo>
                    <a:lnTo>
                      <a:pt x="18" y="12"/>
                    </a:lnTo>
                    <a:lnTo>
                      <a:pt x="4" y="0"/>
                    </a:lnTo>
                    <a:lnTo>
                      <a:pt x="4" y="0"/>
                    </a:lnTo>
                    <a:lnTo>
                      <a:pt x="2" y="10"/>
                    </a:lnTo>
                    <a:lnTo>
                      <a:pt x="0" y="18"/>
                    </a:lnTo>
                    <a:lnTo>
                      <a:pt x="2" y="28"/>
                    </a:lnTo>
                    <a:lnTo>
                      <a:pt x="4" y="36"/>
                    </a:lnTo>
                    <a:lnTo>
                      <a:pt x="8" y="46"/>
                    </a:lnTo>
                    <a:lnTo>
                      <a:pt x="14" y="52"/>
                    </a:lnTo>
                    <a:lnTo>
                      <a:pt x="20" y="60"/>
                    </a:lnTo>
                    <a:lnTo>
                      <a:pt x="28" y="66"/>
                    </a:lnTo>
                    <a:lnTo>
                      <a:pt x="28" y="66"/>
                    </a:lnTo>
                    <a:lnTo>
                      <a:pt x="22" y="24"/>
                    </a:lnTo>
                    <a:lnTo>
                      <a:pt x="22"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4" name="Freeform 256"/>
              <p:cNvSpPr/>
              <p:nvPr/>
            </p:nvSpPr>
            <p:spPr bwMode="auto">
              <a:xfrm>
                <a:off x="2689" y="1111"/>
                <a:ext cx="40" cy="32"/>
              </a:xfrm>
              <a:custGeom>
                <a:avLst/>
                <a:gdLst/>
                <a:ahLst/>
                <a:cxnLst>
                  <a:cxn ang="0">
                    <a:pos x="30" y="0"/>
                  </a:cxn>
                  <a:cxn ang="0">
                    <a:pos x="30" y="0"/>
                  </a:cxn>
                  <a:cxn ang="0">
                    <a:pos x="28" y="0"/>
                  </a:cxn>
                  <a:cxn ang="0">
                    <a:pos x="28" y="0"/>
                  </a:cxn>
                  <a:cxn ang="0">
                    <a:pos x="0" y="2"/>
                  </a:cxn>
                  <a:cxn ang="0">
                    <a:pos x="0" y="2"/>
                  </a:cxn>
                  <a:cxn ang="0">
                    <a:pos x="40" y="32"/>
                  </a:cxn>
                  <a:cxn ang="0">
                    <a:pos x="40" y="32"/>
                  </a:cxn>
                  <a:cxn ang="0">
                    <a:pos x="36" y="22"/>
                  </a:cxn>
                  <a:cxn ang="0">
                    <a:pos x="34" y="12"/>
                  </a:cxn>
                  <a:cxn ang="0">
                    <a:pos x="34" y="12"/>
                  </a:cxn>
                  <a:cxn ang="0">
                    <a:pos x="30" y="0"/>
                  </a:cxn>
                  <a:cxn ang="0">
                    <a:pos x="30" y="0"/>
                  </a:cxn>
                </a:cxnLst>
                <a:rect l="0" t="0" r="r" b="b"/>
                <a:pathLst>
                  <a:path w="40" h="32">
                    <a:moveTo>
                      <a:pt x="30" y="0"/>
                    </a:moveTo>
                    <a:lnTo>
                      <a:pt x="30" y="0"/>
                    </a:lnTo>
                    <a:lnTo>
                      <a:pt x="28" y="0"/>
                    </a:lnTo>
                    <a:lnTo>
                      <a:pt x="28" y="0"/>
                    </a:lnTo>
                    <a:lnTo>
                      <a:pt x="0" y="2"/>
                    </a:lnTo>
                    <a:lnTo>
                      <a:pt x="0" y="2"/>
                    </a:lnTo>
                    <a:lnTo>
                      <a:pt x="40" y="32"/>
                    </a:lnTo>
                    <a:lnTo>
                      <a:pt x="40" y="32"/>
                    </a:lnTo>
                    <a:lnTo>
                      <a:pt x="36" y="22"/>
                    </a:lnTo>
                    <a:lnTo>
                      <a:pt x="34" y="12"/>
                    </a:lnTo>
                    <a:lnTo>
                      <a:pt x="34" y="12"/>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5" name="Freeform 257"/>
              <p:cNvSpPr/>
              <p:nvPr/>
            </p:nvSpPr>
            <p:spPr bwMode="auto">
              <a:xfrm>
                <a:off x="2663" y="1087"/>
                <a:ext cx="54" cy="20"/>
              </a:xfrm>
              <a:custGeom>
                <a:avLst/>
                <a:gdLst/>
                <a:ahLst/>
                <a:cxnLst>
                  <a:cxn ang="0">
                    <a:pos x="46" y="0"/>
                  </a:cxn>
                  <a:cxn ang="0">
                    <a:pos x="46" y="0"/>
                  </a:cxn>
                  <a:cxn ang="0">
                    <a:pos x="32" y="2"/>
                  </a:cxn>
                  <a:cxn ang="0">
                    <a:pos x="32" y="2"/>
                  </a:cxn>
                  <a:cxn ang="0">
                    <a:pos x="10" y="4"/>
                  </a:cxn>
                  <a:cxn ang="0">
                    <a:pos x="10" y="4"/>
                  </a:cxn>
                  <a:cxn ang="0">
                    <a:pos x="6" y="4"/>
                  </a:cxn>
                  <a:cxn ang="0">
                    <a:pos x="0" y="4"/>
                  </a:cxn>
                  <a:cxn ang="0">
                    <a:pos x="0" y="4"/>
                  </a:cxn>
                  <a:cxn ang="0">
                    <a:pos x="12" y="14"/>
                  </a:cxn>
                  <a:cxn ang="0">
                    <a:pos x="12" y="14"/>
                  </a:cxn>
                  <a:cxn ang="0">
                    <a:pos x="16" y="18"/>
                  </a:cxn>
                  <a:cxn ang="0">
                    <a:pos x="20" y="20"/>
                  </a:cxn>
                  <a:cxn ang="0">
                    <a:pos x="22" y="20"/>
                  </a:cxn>
                  <a:cxn ang="0">
                    <a:pos x="22" y="20"/>
                  </a:cxn>
                  <a:cxn ang="0">
                    <a:pos x="54" y="18"/>
                  </a:cxn>
                  <a:cxn ang="0">
                    <a:pos x="54" y="18"/>
                  </a:cxn>
                  <a:cxn ang="0">
                    <a:pos x="50" y="8"/>
                  </a:cxn>
                  <a:cxn ang="0">
                    <a:pos x="48" y="2"/>
                  </a:cxn>
                  <a:cxn ang="0">
                    <a:pos x="46" y="0"/>
                  </a:cxn>
                  <a:cxn ang="0">
                    <a:pos x="46" y="0"/>
                  </a:cxn>
                </a:cxnLst>
                <a:rect l="0" t="0" r="r" b="b"/>
                <a:pathLst>
                  <a:path w="54" h="20">
                    <a:moveTo>
                      <a:pt x="46" y="0"/>
                    </a:moveTo>
                    <a:lnTo>
                      <a:pt x="46" y="0"/>
                    </a:lnTo>
                    <a:lnTo>
                      <a:pt x="32" y="2"/>
                    </a:lnTo>
                    <a:lnTo>
                      <a:pt x="32" y="2"/>
                    </a:lnTo>
                    <a:lnTo>
                      <a:pt x="10" y="4"/>
                    </a:lnTo>
                    <a:lnTo>
                      <a:pt x="10" y="4"/>
                    </a:lnTo>
                    <a:lnTo>
                      <a:pt x="6" y="4"/>
                    </a:lnTo>
                    <a:lnTo>
                      <a:pt x="0" y="4"/>
                    </a:lnTo>
                    <a:lnTo>
                      <a:pt x="0" y="4"/>
                    </a:lnTo>
                    <a:lnTo>
                      <a:pt x="12" y="14"/>
                    </a:lnTo>
                    <a:lnTo>
                      <a:pt x="12" y="14"/>
                    </a:lnTo>
                    <a:lnTo>
                      <a:pt x="16" y="18"/>
                    </a:lnTo>
                    <a:lnTo>
                      <a:pt x="20" y="20"/>
                    </a:lnTo>
                    <a:lnTo>
                      <a:pt x="22" y="20"/>
                    </a:lnTo>
                    <a:lnTo>
                      <a:pt x="22" y="20"/>
                    </a:lnTo>
                    <a:lnTo>
                      <a:pt x="54" y="18"/>
                    </a:lnTo>
                    <a:lnTo>
                      <a:pt x="54" y="18"/>
                    </a:lnTo>
                    <a:lnTo>
                      <a:pt x="50" y="8"/>
                    </a:lnTo>
                    <a:lnTo>
                      <a:pt x="48" y="2"/>
                    </a:lnTo>
                    <a:lnTo>
                      <a:pt x="46" y="0"/>
                    </a:lnTo>
                    <a:lnTo>
                      <a:pt x="4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6" name="Freeform 258"/>
              <p:cNvSpPr/>
              <p:nvPr/>
            </p:nvSpPr>
            <p:spPr bwMode="auto">
              <a:xfrm>
                <a:off x="2637" y="1065"/>
                <a:ext cx="68" cy="20"/>
              </a:xfrm>
              <a:custGeom>
                <a:avLst/>
                <a:gdLst/>
                <a:ahLst/>
                <a:cxnLst>
                  <a:cxn ang="0">
                    <a:pos x="28" y="20"/>
                  </a:cxn>
                  <a:cxn ang="0">
                    <a:pos x="28" y="20"/>
                  </a:cxn>
                  <a:cxn ang="0">
                    <a:pos x="68" y="14"/>
                  </a:cxn>
                  <a:cxn ang="0">
                    <a:pos x="68" y="14"/>
                  </a:cxn>
                  <a:cxn ang="0">
                    <a:pos x="62" y="6"/>
                  </a:cxn>
                  <a:cxn ang="0">
                    <a:pos x="58" y="2"/>
                  </a:cxn>
                  <a:cxn ang="0">
                    <a:pos x="54" y="0"/>
                  </a:cxn>
                  <a:cxn ang="0">
                    <a:pos x="54" y="0"/>
                  </a:cxn>
                  <a:cxn ang="0">
                    <a:pos x="36" y="2"/>
                  </a:cxn>
                  <a:cxn ang="0">
                    <a:pos x="36" y="2"/>
                  </a:cxn>
                  <a:cxn ang="0">
                    <a:pos x="0" y="6"/>
                  </a:cxn>
                  <a:cxn ang="0">
                    <a:pos x="0" y="6"/>
                  </a:cxn>
                  <a:cxn ang="0">
                    <a:pos x="16" y="18"/>
                  </a:cxn>
                  <a:cxn ang="0">
                    <a:pos x="16" y="18"/>
                  </a:cxn>
                  <a:cxn ang="0">
                    <a:pos x="22" y="20"/>
                  </a:cxn>
                  <a:cxn ang="0">
                    <a:pos x="28" y="20"/>
                  </a:cxn>
                  <a:cxn ang="0">
                    <a:pos x="28" y="20"/>
                  </a:cxn>
                </a:cxnLst>
                <a:rect l="0" t="0" r="r" b="b"/>
                <a:pathLst>
                  <a:path w="68" h="20">
                    <a:moveTo>
                      <a:pt x="28" y="20"/>
                    </a:moveTo>
                    <a:lnTo>
                      <a:pt x="28" y="20"/>
                    </a:lnTo>
                    <a:lnTo>
                      <a:pt x="68" y="14"/>
                    </a:lnTo>
                    <a:lnTo>
                      <a:pt x="68" y="14"/>
                    </a:lnTo>
                    <a:lnTo>
                      <a:pt x="62" y="6"/>
                    </a:lnTo>
                    <a:lnTo>
                      <a:pt x="58" y="2"/>
                    </a:lnTo>
                    <a:lnTo>
                      <a:pt x="54" y="0"/>
                    </a:lnTo>
                    <a:lnTo>
                      <a:pt x="54" y="0"/>
                    </a:lnTo>
                    <a:lnTo>
                      <a:pt x="36" y="2"/>
                    </a:lnTo>
                    <a:lnTo>
                      <a:pt x="36" y="2"/>
                    </a:lnTo>
                    <a:lnTo>
                      <a:pt x="0" y="6"/>
                    </a:lnTo>
                    <a:lnTo>
                      <a:pt x="0" y="6"/>
                    </a:lnTo>
                    <a:lnTo>
                      <a:pt x="16" y="18"/>
                    </a:lnTo>
                    <a:lnTo>
                      <a:pt x="16" y="18"/>
                    </a:lnTo>
                    <a:lnTo>
                      <a:pt x="22" y="20"/>
                    </a:lnTo>
                    <a:lnTo>
                      <a:pt x="28" y="20"/>
                    </a:lnTo>
                    <a:lnTo>
                      <a:pt x="2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7" name="Freeform 259"/>
              <p:cNvSpPr/>
              <p:nvPr/>
            </p:nvSpPr>
            <p:spPr bwMode="auto">
              <a:xfrm>
                <a:off x="2615" y="1045"/>
                <a:ext cx="72" cy="20"/>
              </a:xfrm>
              <a:custGeom>
                <a:avLst/>
                <a:gdLst/>
                <a:ahLst/>
                <a:cxnLst>
                  <a:cxn ang="0">
                    <a:pos x="30" y="18"/>
                  </a:cxn>
                  <a:cxn ang="0">
                    <a:pos x="30" y="18"/>
                  </a:cxn>
                  <a:cxn ang="0">
                    <a:pos x="72" y="14"/>
                  </a:cxn>
                  <a:cxn ang="0">
                    <a:pos x="72" y="14"/>
                  </a:cxn>
                  <a:cxn ang="0">
                    <a:pos x="64" y="8"/>
                  </a:cxn>
                  <a:cxn ang="0">
                    <a:pos x="54" y="4"/>
                  </a:cxn>
                  <a:cxn ang="0">
                    <a:pos x="46" y="2"/>
                  </a:cxn>
                  <a:cxn ang="0">
                    <a:pos x="36" y="0"/>
                  </a:cxn>
                  <a:cxn ang="0">
                    <a:pos x="28" y="0"/>
                  </a:cxn>
                  <a:cxn ang="0">
                    <a:pos x="18" y="0"/>
                  </a:cxn>
                  <a:cxn ang="0">
                    <a:pos x="10" y="4"/>
                  </a:cxn>
                  <a:cxn ang="0">
                    <a:pos x="0" y="8"/>
                  </a:cxn>
                  <a:cxn ang="0">
                    <a:pos x="0" y="8"/>
                  </a:cxn>
                  <a:cxn ang="0">
                    <a:pos x="16" y="20"/>
                  </a:cxn>
                  <a:cxn ang="0">
                    <a:pos x="16" y="20"/>
                  </a:cxn>
                  <a:cxn ang="0">
                    <a:pos x="22" y="20"/>
                  </a:cxn>
                  <a:cxn ang="0">
                    <a:pos x="30" y="18"/>
                  </a:cxn>
                  <a:cxn ang="0">
                    <a:pos x="30" y="18"/>
                  </a:cxn>
                </a:cxnLst>
                <a:rect l="0" t="0" r="r" b="b"/>
                <a:pathLst>
                  <a:path w="72" h="20">
                    <a:moveTo>
                      <a:pt x="30" y="18"/>
                    </a:moveTo>
                    <a:lnTo>
                      <a:pt x="30" y="18"/>
                    </a:lnTo>
                    <a:lnTo>
                      <a:pt x="72" y="14"/>
                    </a:lnTo>
                    <a:lnTo>
                      <a:pt x="72" y="14"/>
                    </a:lnTo>
                    <a:lnTo>
                      <a:pt x="64" y="8"/>
                    </a:lnTo>
                    <a:lnTo>
                      <a:pt x="54" y="4"/>
                    </a:lnTo>
                    <a:lnTo>
                      <a:pt x="46" y="2"/>
                    </a:lnTo>
                    <a:lnTo>
                      <a:pt x="36" y="0"/>
                    </a:lnTo>
                    <a:lnTo>
                      <a:pt x="28" y="0"/>
                    </a:lnTo>
                    <a:lnTo>
                      <a:pt x="18" y="0"/>
                    </a:lnTo>
                    <a:lnTo>
                      <a:pt x="10" y="4"/>
                    </a:lnTo>
                    <a:lnTo>
                      <a:pt x="0" y="8"/>
                    </a:lnTo>
                    <a:lnTo>
                      <a:pt x="0" y="8"/>
                    </a:lnTo>
                    <a:lnTo>
                      <a:pt x="16" y="20"/>
                    </a:lnTo>
                    <a:lnTo>
                      <a:pt x="16" y="20"/>
                    </a:lnTo>
                    <a:lnTo>
                      <a:pt x="22" y="20"/>
                    </a:lnTo>
                    <a:lnTo>
                      <a:pt x="30" y="18"/>
                    </a:lnTo>
                    <a:lnTo>
                      <a:pt x="30"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8" name="Freeform 260"/>
              <p:cNvSpPr/>
              <p:nvPr/>
            </p:nvSpPr>
            <p:spPr bwMode="auto">
              <a:xfrm>
                <a:off x="2817" y="991"/>
                <a:ext cx="50" cy="24"/>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9" name="Freeform 261"/>
              <p:cNvSpPr/>
              <p:nvPr/>
            </p:nvSpPr>
            <p:spPr bwMode="auto">
              <a:xfrm>
                <a:off x="2783" y="987"/>
                <a:ext cx="48" cy="36"/>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0" name="Freeform 262"/>
              <p:cNvSpPr/>
              <p:nvPr/>
            </p:nvSpPr>
            <p:spPr bwMode="auto">
              <a:xfrm>
                <a:off x="2751" y="985"/>
                <a:ext cx="54" cy="42"/>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1" name="Freeform 263"/>
              <p:cNvSpPr/>
              <p:nvPr/>
            </p:nvSpPr>
            <p:spPr bwMode="auto">
              <a:xfrm>
                <a:off x="2723" y="981"/>
                <a:ext cx="54" cy="46"/>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2" name="Freeform 264"/>
              <p:cNvSpPr/>
              <p:nvPr/>
            </p:nvSpPr>
            <p:spPr bwMode="auto">
              <a:xfrm>
                <a:off x="2819" y="967"/>
                <a:ext cx="48" cy="24"/>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3" name="Freeform 265"/>
              <p:cNvSpPr/>
              <p:nvPr/>
            </p:nvSpPr>
            <p:spPr bwMode="auto">
              <a:xfrm>
                <a:off x="2785" y="953"/>
                <a:ext cx="52" cy="30"/>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4" name="Freeform 266"/>
              <p:cNvSpPr/>
              <p:nvPr/>
            </p:nvSpPr>
            <p:spPr bwMode="auto">
              <a:xfrm>
                <a:off x="2751" y="941"/>
                <a:ext cx="64" cy="36"/>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5" name="Freeform 267"/>
              <p:cNvSpPr/>
              <p:nvPr/>
            </p:nvSpPr>
            <p:spPr bwMode="auto">
              <a:xfrm>
                <a:off x="2725" y="939"/>
                <a:ext cx="64" cy="34"/>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6" name="Freeform 268"/>
              <p:cNvSpPr/>
              <p:nvPr/>
            </p:nvSpPr>
            <p:spPr bwMode="auto">
              <a:xfrm>
                <a:off x="2699" y="843"/>
                <a:ext cx="22" cy="32"/>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7" name="Freeform 269"/>
              <p:cNvSpPr/>
              <p:nvPr/>
            </p:nvSpPr>
            <p:spPr bwMode="auto">
              <a:xfrm>
                <a:off x="2685" y="857"/>
                <a:ext cx="18" cy="40"/>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8" name="Freeform 270"/>
              <p:cNvSpPr/>
              <p:nvPr/>
            </p:nvSpPr>
            <p:spPr bwMode="auto">
              <a:xfrm>
                <a:off x="2673" y="871"/>
                <a:ext cx="18" cy="48"/>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9" name="Freeform 271"/>
              <p:cNvSpPr/>
              <p:nvPr/>
            </p:nvSpPr>
            <p:spPr bwMode="auto">
              <a:xfrm>
                <a:off x="2665" y="887"/>
                <a:ext cx="18" cy="50"/>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0" name="Freeform 272"/>
              <p:cNvSpPr/>
              <p:nvPr/>
            </p:nvSpPr>
            <p:spPr bwMode="auto">
              <a:xfrm>
                <a:off x="2711" y="845"/>
                <a:ext cx="18" cy="32"/>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1" name="Freeform 273"/>
              <p:cNvSpPr/>
              <p:nvPr/>
            </p:nvSpPr>
            <p:spPr bwMode="auto">
              <a:xfrm>
                <a:off x="2701" y="873"/>
                <a:ext cx="30" cy="26"/>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2" name="Freeform 274"/>
              <p:cNvSpPr/>
              <p:nvPr/>
            </p:nvSpPr>
            <p:spPr bwMode="auto">
              <a:xfrm>
                <a:off x="2693" y="893"/>
                <a:ext cx="38" cy="28"/>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3" name="Freeform 275"/>
              <p:cNvSpPr/>
              <p:nvPr/>
            </p:nvSpPr>
            <p:spPr bwMode="auto">
              <a:xfrm>
                <a:off x="2685" y="911"/>
                <a:ext cx="42" cy="30"/>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4" name="Freeform 276"/>
              <p:cNvSpPr/>
              <p:nvPr/>
            </p:nvSpPr>
            <p:spPr bwMode="auto">
              <a:xfrm>
                <a:off x="2785" y="821"/>
                <a:ext cx="22" cy="32"/>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5" name="Freeform 277"/>
              <p:cNvSpPr/>
              <p:nvPr/>
            </p:nvSpPr>
            <p:spPr bwMode="auto">
              <a:xfrm>
                <a:off x="2771" y="835"/>
                <a:ext cx="18" cy="40"/>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6" name="Freeform 278"/>
              <p:cNvSpPr/>
              <p:nvPr/>
            </p:nvSpPr>
            <p:spPr bwMode="auto">
              <a:xfrm>
                <a:off x="2759" y="849"/>
                <a:ext cx="20" cy="48"/>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7" name="Freeform 279"/>
              <p:cNvSpPr/>
              <p:nvPr/>
            </p:nvSpPr>
            <p:spPr bwMode="auto">
              <a:xfrm>
                <a:off x="2751" y="865"/>
                <a:ext cx="18" cy="50"/>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8" name="Freeform 280"/>
              <p:cNvSpPr/>
              <p:nvPr/>
            </p:nvSpPr>
            <p:spPr bwMode="auto">
              <a:xfrm>
                <a:off x="2797" y="823"/>
                <a:ext cx="18" cy="32"/>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9" name="Freeform 281"/>
              <p:cNvSpPr/>
              <p:nvPr/>
            </p:nvSpPr>
            <p:spPr bwMode="auto">
              <a:xfrm>
                <a:off x="2787" y="851"/>
                <a:ext cx="30" cy="26"/>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0" name="Freeform 282"/>
              <p:cNvSpPr/>
              <p:nvPr/>
            </p:nvSpPr>
            <p:spPr bwMode="auto">
              <a:xfrm>
                <a:off x="2779" y="871"/>
                <a:ext cx="38" cy="28"/>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1" name="Freeform 283"/>
              <p:cNvSpPr/>
              <p:nvPr/>
            </p:nvSpPr>
            <p:spPr bwMode="auto">
              <a:xfrm>
                <a:off x="2771" y="889"/>
                <a:ext cx="42" cy="28"/>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2" name="Freeform 284"/>
              <p:cNvSpPr/>
              <p:nvPr/>
            </p:nvSpPr>
            <p:spPr bwMode="auto">
              <a:xfrm>
                <a:off x="2473" y="731"/>
                <a:ext cx="22" cy="32"/>
              </a:xfrm>
              <a:custGeom>
                <a:avLst/>
                <a:gdLst/>
                <a:ahLst/>
                <a:cxnLst>
                  <a:cxn ang="0">
                    <a:pos x="0" y="12"/>
                  </a:cxn>
                  <a:cxn ang="0">
                    <a:pos x="0" y="12"/>
                  </a:cxn>
                  <a:cxn ang="0">
                    <a:pos x="0" y="14"/>
                  </a:cxn>
                  <a:cxn ang="0">
                    <a:pos x="0" y="14"/>
                  </a:cxn>
                  <a:cxn ang="0">
                    <a:pos x="6" y="32"/>
                  </a:cxn>
                  <a:cxn ang="0">
                    <a:pos x="6" y="32"/>
                  </a:cxn>
                  <a:cxn ang="0">
                    <a:pos x="22" y="0"/>
                  </a:cxn>
                  <a:cxn ang="0">
                    <a:pos x="22" y="0"/>
                  </a:cxn>
                  <a:cxn ang="0">
                    <a:pos x="14" y="4"/>
                  </a:cxn>
                  <a:cxn ang="0">
                    <a:pos x="8" y="8"/>
                  </a:cxn>
                  <a:cxn ang="0">
                    <a:pos x="8" y="8"/>
                  </a:cxn>
                  <a:cxn ang="0">
                    <a:pos x="0" y="12"/>
                  </a:cxn>
                  <a:cxn ang="0">
                    <a:pos x="0" y="12"/>
                  </a:cxn>
                </a:cxnLst>
                <a:rect l="0" t="0" r="r" b="b"/>
                <a:pathLst>
                  <a:path w="22" h="32">
                    <a:moveTo>
                      <a:pt x="0" y="12"/>
                    </a:moveTo>
                    <a:lnTo>
                      <a:pt x="0" y="12"/>
                    </a:lnTo>
                    <a:lnTo>
                      <a:pt x="0" y="14"/>
                    </a:lnTo>
                    <a:lnTo>
                      <a:pt x="0" y="14"/>
                    </a:lnTo>
                    <a:lnTo>
                      <a:pt x="6" y="32"/>
                    </a:lnTo>
                    <a:lnTo>
                      <a:pt x="6" y="32"/>
                    </a:lnTo>
                    <a:lnTo>
                      <a:pt x="22" y="0"/>
                    </a:lnTo>
                    <a:lnTo>
                      <a:pt x="22" y="0"/>
                    </a:lnTo>
                    <a:lnTo>
                      <a:pt x="14" y="4"/>
                    </a:lnTo>
                    <a:lnTo>
                      <a:pt x="8" y="8"/>
                    </a:lnTo>
                    <a:lnTo>
                      <a:pt x="8" y="8"/>
                    </a:lnTo>
                    <a:lnTo>
                      <a:pt x="0" y="12"/>
                    </a:lnTo>
                    <a:lnTo>
                      <a:pt x="0"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3" name="Freeform 285"/>
              <p:cNvSpPr/>
              <p:nvPr/>
            </p:nvSpPr>
            <p:spPr bwMode="auto">
              <a:xfrm>
                <a:off x="2459" y="745"/>
                <a:ext cx="18" cy="40"/>
              </a:xfrm>
              <a:custGeom>
                <a:avLst/>
                <a:gdLst/>
                <a:ahLst/>
                <a:cxnLst>
                  <a:cxn ang="0">
                    <a:pos x="0" y="10"/>
                  </a:cxn>
                  <a:cxn ang="0">
                    <a:pos x="0" y="10"/>
                  </a:cxn>
                  <a:cxn ang="0">
                    <a:pos x="2" y="20"/>
                  </a:cxn>
                  <a:cxn ang="0">
                    <a:pos x="2" y="20"/>
                  </a:cxn>
                  <a:cxn ang="0">
                    <a:pos x="8" y="32"/>
                  </a:cxn>
                  <a:cxn ang="0">
                    <a:pos x="8" y="32"/>
                  </a:cxn>
                  <a:cxn ang="0">
                    <a:pos x="10" y="40"/>
                  </a:cxn>
                  <a:cxn ang="0">
                    <a:pos x="10" y="40"/>
                  </a:cxn>
                  <a:cxn ang="0">
                    <a:pos x="14" y="30"/>
                  </a:cxn>
                  <a:cxn ang="0">
                    <a:pos x="14" y="30"/>
                  </a:cxn>
                  <a:cxn ang="0">
                    <a:pos x="16" y="26"/>
                  </a:cxn>
                  <a:cxn ang="0">
                    <a:pos x="18" y="22"/>
                  </a:cxn>
                  <a:cxn ang="0">
                    <a:pos x="18" y="22"/>
                  </a:cxn>
                  <a:cxn ang="0">
                    <a:pos x="10" y="0"/>
                  </a:cxn>
                  <a:cxn ang="0">
                    <a:pos x="10" y="0"/>
                  </a:cxn>
                  <a:cxn ang="0">
                    <a:pos x="4" y="4"/>
                  </a:cxn>
                  <a:cxn ang="0">
                    <a:pos x="0" y="8"/>
                  </a:cxn>
                  <a:cxn ang="0">
                    <a:pos x="0" y="10"/>
                  </a:cxn>
                  <a:cxn ang="0">
                    <a:pos x="0" y="10"/>
                  </a:cxn>
                </a:cxnLst>
                <a:rect l="0" t="0" r="r" b="b"/>
                <a:pathLst>
                  <a:path w="18" h="40">
                    <a:moveTo>
                      <a:pt x="0" y="10"/>
                    </a:moveTo>
                    <a:lnTo>
                      <a:pt x="0" y="10"/>
                    </a:lnTo>
                    <a:lnTo>
                      <a:pt x="2" y="20"/>
                    </a:lnTo>
                    <a:lnTo>
                      <a:pt x="2" y="20"/>
                    </a:lnTo>
                    <a:lnTo>
                      <a:pt x="8" y="32"/>
                    </a:lnTo>
                    <a:lnTo>
                      <a:pt x="8" y="32"/>
                    </a:lnTo>
                    <a:lnTo>
                      <a:pt x="10" y="40"/>
                    </a:lnTo>
                    <a:lnTo>
                      <a:pt x="10" y="40"/>
                    </a:lnTo>
                    <a:lnTo>
                      <a:pt x="14" y="30"/>
                    </a:lnTo>
                    <a:lnTo>
                      <a:pt x="14" y="30"/>
                    </a:lnTo>
                    <a:lnTo>
                      <a:pt x="16" y="26"/>
                    </a:lnTo>
                    <a:lnTo>
                      <a:pt x="18" y="22"/>
                    </a:lnTo>
                    <a:lnTo>
                      <a:pt x="18" y="22"/>
                    </a:lnTo>
                    <a:lnTo>
                      <a:pt x="10" y="0"/>
                    </a:lnTo>
                    <a:lnTo>
                      <a:pt x="10" y="0"/>
                    </a:lnTo>
                    <a:lnTo>
                      <a:pt x="4" y="4"/>
                    </a:lnTo>
                    <a:lnTo>
                      <a:pt x="0" y="8"/>
                    </a:lnTo>
                    <a:lnTo>
                      <a:pt x="0" y="10"/>
                    </a:lnTo>
                    <a:lnTo>
                      <a:pt x="0"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4" name="Freeform 286"/>
              <p:cNvSpPr/>
              <p:nvPr/>
            </p:nvSpPr>
            <p:spPr bwMode="auto">
              <a:xfrm>
                <a:off x="2447" y="757"/>
                <a:ext cx="18" cy="48"/>
              </a:xfrm>
              <a:custGeom>
                <a:avLst/>
                <a:gdLst/>
                <a:ahLst/>
                <a:cxnLst>
                  <a:cxn ang="0">
                    <a:pos x="18" y="36"/>
                  </a:cxn>
                  <a:cxn ang="0">
                    <a:pos x="18" y="36"/>
                  </a:cxn>
                  <a:cxn ang="0">
                    <a:pos x="18" y="32"/>
                  </a:cxn>
                  <a:cxn ang="0">
                    <a:pos x="18" y="28"/>
                  </a:cxn>
                  <a:cxn ang="0">
                    <a:pos x="18" y="28"/>
                  </a:cxn>
                  <a:cxn ang="0">
                    <a:pos x="8" y="0"/>
                  </a:cxn>
                  <a:cxn ang="0">
                    <a:pos x="8" y="0"/>
                  </a:cxn>
                  <a:cxn ang="0">
                    <a:pos x="2" y="6"/>
                  </a:cxn>
                  <a:cxn ang="0">
                    <a:pos x="0" y="10"/>
                  </a:cxn>
                  <a:cxn ang="0">
                    <a:pos x="0" y="14"/>
                  </a:cxn>
                  <a:cxn ang="0">
                    <a:pos x="0" y="14"/>
                  </a:cxn>
                  <a:cxn ang="0">
                    <a:pos x="4" y="26"/>
                  </a:cxn>
                  <a:cxn ang="0">
                    <a:pos x="4" y="26"/>
                  </a:cxn>
                  <a:cxn ang="0">
                    <a:pos x="12" y="48"/>
                  </a:cxn>
                  <a:cxn ang="0">
                    <a:pos x="12" y="48"/>
                  </a:cxn>
                  <a:cxn ang="0">
                    <a:pos x="18" y="36"/>
                  </a:cxn>
                  <a:cxn ang="0">
                    <a:pos x="18" y="36"/>
                  </a:cxn>
                </a:cxnLst>
                <a:rect l="0" t="0" r="r" b="b"/>
                <a:pathLst>
                  <a:path w="18" h="48">
                    <a:moveTo>
                      <a:pt x="18" y="36"/>
                    </a:moveTo>
                    <a:lnTo>
                      <a:pt x="18" y="36"/>
                    </a:lnTo>
                    <a:lnTo>
                      <a:pt x="18" y="32"/>
                    </a:lnTo>
                    <a:lnTo>
                      <a:pt x="18" y="28"/>
                    </a:lnTo>
                    <a:lnTo>
                      <a:pt x="18" y="28"/>
                    </a:lnTo>
                    <a:lnTo>
                      <a:pt x="8" y="0"/>
                    </a:lnTo>
                    <a:lnTo>
                      <a:pt x="8" y="0"/>
                    </a:lnTo>
                    <a:lnTo>
                      <a:pt x="2" y="6"/>
                    </a:lnTo>
                    <a:lnTo>
                      <a:pt x="0" y="10"/>
                    </a:lnTo>
                    <a:lnTo>
                      <a:pt x="0" y="14"/>
                    </a:lnTo>
                    <a:lnTo>
                      <a:pt x="0" y="14"/>
                    </a:lnTo>
                    <a:lnTo>
                      <a:pt x="4" y="26"/>
                    </a:lnTo>
                    <a:lnTo>
                      <a:pt x="4" y="26"/>
                    </a:lnTo>
                    <a:lnTo>
                      <a:pt x="12" y="48"/>
                    </a:lnTo>
                    <a:lnTo>
                      <a:pt x="12" y="48"/>
                    </a:lnTo>
                    <a:lnTo>
                      <a:pt x="18" y="36"/>
                    </a:lnTo>
                    <a:lnTo>
                      <a:pt x="18" y="3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5" name="Freeform 287"/>
              <p:cNvSpPr/>
              <p:nvPr/>
            </p:nvSpPr>
            <p:spPr bwMode="auto">
              <a:xfrm>
                <a:off x="2439" y="775"/>
                <a:ext cx="18" cy="50"/>
              </a:xfrm>
              <a:custGeom>
                <a:avLst/>
                <a:gdLst/>
                <a:ahLst/>
                <a:cxnLst>
                  <a:cxn ang="0">
                    <a:pos x="12" y="50"/>
                  </a:cxn>
                  <a:cxn ang="0">
                    <a:pos x="12" y="50"/>
                  </a:cxn>
                  <a:cxn ang="0">
                    <a:pos x="18" y="36"/>
                  </a:cxn>
                  <a:cxn ang="0">
                    <a:pos x="18" y="36"/>
                  </a:cxn>
                  <a:cxn ang="0">
                    <a:pos x="16" y="32"/>
                  </a:cxn>
                  <a:cxn ang="0">
                    <a:pos x="14" y="28"/>
                  </a:cxn>
                  <a:cxn ang="0">
                    <a:pos x="14" y="28"/>
                  </a:cxn>
                  <a:cxn ang="0">
                    <a:pos x="4" y="0"/>
                  </a:cxn>
                  <a:cxn ang="0">
                    <a:pos x="4" y="0"/>
                  </a:cxn>
                  <a:cxn ang="0">
                    <a:pos x="0" y="12"/>
                  </a:cxn>
                  <a:cxn ang="0">
                    <a:pos x="0" y="26"/>
                  </a:cxn>
                  <a:cxn ang="0">
                    <a:pos x="4" y="38"/>
                  </a:cxn>
                  <a:cxn ang="0">
                    <a:pos x="6" y="44"/>
                  </a:cxn>
                  <a:cxn ang="0">
                    <a:pos x="12" y="50"/>
                  </a:cxn>
                  <a:cxn ang="0">
                    <a:pos x="12" y="50"/>
                  </a:cxn>
                </a:cxnLst>
                <a:rect l="0" t="0" r="r" b="b"/>
                <a:pathLst>
                  <a:path w="18" h="50">
                    <a:moveTo>
                      <a:pt x="12" y="50"/>
                    </a:moveTo>
                    <a:lnTo>
                      <a:pt x="12" y="50"/>
                    </a:lnTo>
                    <a:lnTo>
                      <a:pt x="18" y="36"/>
                    </a:lnTo>
                    <a:lnTo>
                      <a:pt x="18" y="36"/>
                    </a:lnTo>
                    <a:lnTo>
                      <a:pt x="16" y="32"/>
                    </a:lnTo>
                    <a:lnTo>
                      <a:pt x="14" y="28"/>
                    </a:lnTo>
                    <a:lnTo>
                      <a:pt x="14" y="28"/>
                    </a:lnTo>
                    <a:lnTo>
                      <a:pt x="4" y="0"/>
                    </a:lnTo>
                    <a:lnTo>
                      <a:pt x="4" y="0"/>
                    </a:lnTo>
                    <a:lnTo>
                      <a:pt x="0" y="12"/>
                    </a:lnTo>
                    <a:lnTo>
                      <a:pt x="0" y="26"/>
                    </a:lnTo>
                    <a:lnTo>
                      <a:pt x="4" y="38"/>
                    </a:lnTo>
                    <a:lnTo>
                      <a:pt x="6" y="44"/>
                    </a:lnTo>
                    <a:lnTo>
                      <a:pt x="12" y="50"/>
                    </a:lnTo>
                    <a:lnTo>
                      <a:pt x="12" y="5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6" name="Freeform 288"/>
              <p:cNvSpPr/>
              <p:nvPr/>
            </p:nvSpPr>
            <p:spPr bwMode="auto">
              <a:xfrm>
                <a:off x="2485" y="733"/>
                <a:ext cx="18" cy="32"/>
              </a:xfrm>
              <a:custGeom>
                <a:avLst/>
                <a:gdLst/>
                <a:ahLst/>
                <a:cxnLst>
                  <a:cxn ang="0">
                    <a:pos x="18" y="24"/>
                  </a:cxn>
                  <a:cxn ang="0">
                    <a:pos x="18" y="24"/>
                  </a:cxn>
                  <a:cxn ang="0">
                    <a:pos x="16" y="14"/>
                  </a:cxn>
                  <a:cxn ang="0">
                    <a:pos x="16" y="14"/>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4"/>
                    </a:lnTo>
                    <a:lnTo>
                      <a:pt x="16" y="14"/>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7" name="Freeform 289"/>
              <p:cNvSpPr/>
              <p:nvPr/>
            </p:nvSpPr>
            <p:spPr bwMode="auto">
              <a:xfrm>
                <a:off x="2475" y="761"/>
                <a:ext cx="30" cy="26"/>
              </a:xfrm>
              <a:custGeom>
                <a:avLst/>
                <a:gdLst/>
                <a:ahLst/>
                <a:cxnLst>
                  <a:cxn ang="0">
                    <a:pos x="28" y="0"/>
                  </a:cxn>
                  <a:cxn ang="0">
                    <a:pos x="28" y="0"/>
                  </a:cxn>
                  <a:cxn ang="0">
                    <a:pos x="8" y="10"/>
                  </a:cxn>
                  <a:cxn ang="0">
                    <a:pos x="8" y="10"/>
                  </a:cxn>
                  <a:cxn ang="0">
                    <a:pos x="6" y="12"/>
                  </a:cxn>
                  <a:cxn ang="0">
                    <a:pos x="4" y="16"/>
                  </a:cxn>
                  <a:cxn ang="0">
                    <a:pos x="4" y="16"/>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28" y="0"/>
                  </a:cxn>
                  <a:cxn ang="0">
                    <a:pos x="28" y="0"/>
                  </a:cxn>
                </a:cxnLst>
                <a:rect l="0" t="0" r="r" b="b"/>
                <a:pathLst>
                  <a:path w="30" h="26">
                    <a:moveTo>
                      <a:pt x="28" y="0"/>
                    </a:moveTo>
                    <a:lnTo>
                      <a:pt x="28" y="0"/>
                    </a:lnTo>
                    <a:lnTo>
                      <a:pt x="8" y="10"/>
                    </a:lnTo>
                    <a:lnTo>
                      <a:pt x="8" y="10"/>
                    </a:lnTo>
                    <a:lnTo>
                      <a:pt x="6" y="12"/>
                    </a:lnTo>
                    <a:lnTo>
                      <a:pt x="4" y="16"/>
                    </a:lnTo>
                    <a:lnTo>
                      <a:pt x="4" y="16"/>
                    </a:lnTo>
                    <a:lnTo>
                      <a:pt x="0" y="26"/>
                    </a:lnTo>
                    <a:lnTo>
                      <a:pt x="0" y="26"/>
                    </a:lnTo>
                    <a:lnTo>
                      <a:pt x="6" y="24"/>
                    </a:lnTo>
                    <a:lnTo>
                      <a:pt x="6" y="24"/>
                    </a:lnTo>
                    <a:lnTo>
                      <a:pt x="20" y="18"/>
                    </a:lnTo>
                    <a:lnTo>
                      <a:pt x="20" y="18"/>
                    </a:lnTo>
                    <a:lnTo>
                      <a:pt x="30" y="14"/>
                    </a:lnTo>
                    <a:lnTo>
                      <a:pt x="30" y="14"/>
                    </a:lnTo>
                    <a:lnTo>
                      <a:pt x="30" y="12"/>
                    </a:lnTo>
                    <a:lnTo>
                      <a:pt x="30" y="8"/>
                    </a:lnTo>
                    <a:lnTo>
                      <a:pt x="28" y="0"/>
                    </a:lnTo>
                    <a:lnTo>
                      <a:pt x="2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8" name="Freeform 290"/>
              <p:cNvSpPr/>
              <p:nvPr/>
            </p:nvSpPr>
            <p:spPr bwMode="auto">
              <a:xfrm>
                <a:off x="2467" y="781"/>
                <a:ext cx="38" cy="28"/>
              </a:xfrm>
              <a:custGeom>
                <a:avLst/>
                <a:gdLst/>
                <a:ahLst/>
                <a:cxnLst>
                  <a:cxn ang="0">
                    <a:pos x="38" y="0"/>
                  </a:cxn>
                  <a:cxn ang="0">
                    <a:pos x="38" y="0"/>
                  </a:cxn>
                  <a:cxn ang="0">
                    <a:pos x="10" y="10"/>
                  </a:cxn>
                  <a:cxn ang="0">
                    <a:pos x="10" y="10"/>
                  </a:cxn>
                  <a:cxn ang="0">
                    <a:pos x="6" y="12"/>
                  </a:cxn>
                  <a:cxn ang="0">
                    <a:pos x="4" y="14"/>
                  </a:cxn>
                  <a:cxn ang="0">
                    <a:pos x="4" y="14"/>
                  </a:cxn>
                  <a:cxn ang="0">
                    <a:pos x="0" y="28"/>
                  </a:cxn>
                  <a:cxn ang="0">
                    <a:pos x="0" y="28"/>
                  </a:cxn>
                  <a:cxn ang="0">
                    <a:pos x="22" y="18"/>
                  </a:cxn>
                  <a:cxn ang="0">
                    <a:pos x="22" y="18"/>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0" y="10"/>
                    </a:lnTo>
                    <a:lnTo>
                      <a:pt x="10" y="10"/>
                    </a:lnTo>
                    <a:lnTo>
                      <a:pt x="6" y="12"/>
                    </a:lnTo>
                    <a:lnTo>
                      <a:pt x="4" y="14"/>
                    </a:lnTo>
                    <a:lnTo>
                      <a:pt x="4" y="14"/>
                    </a:lnTo>
                    <a:lnTo>
                      <a:pt x="0" y="28"/>
                    </a:lnTo>
                    <a:lnTo>
                      <a:pt x="0" y="28"/>
                    </a:lnTo>
                    <a:lnTo>
                      <a:pt x="22" y="18"/>
                    </a:lnTo>
                    <a:lnTo>
                      <a:pt x="22" y="18"/>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9" name="Freeform 291"/>
              <p:cNvSpPr/>
              <p:nvPr/>
            </p:nvSpPr>
            <p:spPr bwMode="auto">
              <a:xfrm>
                <a:off x="2459" y="799"/>
                <a:ext cx="42" cy="28"/>
              </a:xfrm>
              <a:custGeom>
                <a:avLst/>
                <a:gdLst/>
                <a:ahLst/>
                <a:cxnLst>
                  <a:cxn ang="0">
                    <a:pos x="42" y="0"/>
                  </a:cxn>
                  <a:cxn ang="0">
                    <a:pos x="42" y="0"/>
                  </a:cxn>
                  <a:cxn ang="0">
                    <a:pos x="14" y="12"/>
                  </a:cxn>
                  <a:cxn ang="0">
                    <a:pos x="14" y="12"/>
                  </a:cxn>
                  <a:cxn ang="0">
                    <a:pos x="8" y="14"/>
                  </a:cxn>
                  <a:cxn ang="0">
                    <a:pos x="4" y="16"/>
                  </a:cxn>
                  <a:cxn ang="0">
                    <a:pos x="4" y="16"/>
                  </a:cxn>
                  <a:cxn ang="0">
                    <a:pos x="0" y="28"/>
                  </a:cxn>
                  <a:cxn ang="0">
                    <a:pos x="0" y="28"/>
                  </a:cxn>
                  <a:cxn ang="0">
                    <a:pos x="6" y="28"/>
                  </a:cxn>
                  <a:cxn ang="0">
                    <a:pos x="12" y="28"/>
                  </a:cxn>
                  <a:cxn ang="0">
                    <a:pos x="24" y="22"/>
                  </a:cxn>
                  <a:cxn ang="0">
                    <a:pos x="34" y="12"/>
                  </a:cxn>
                  <a:cxn ang="0">
                    <a:pos x="42" y="0"/>
                  </a:cxn>
                  <a:cxn ang="0">
                    <a:pos x="42" y="0"/>
                  </a:cxn>
                </a:cxnLst>
                <a:rect l="0" t="0" r="r" b="b"/>
                <a:pathLst>
                  <a:path w="42" h="28">
                    <a:moveTo>
                      <a:pt x="42" y="0"/>
                    </a:moveTo>
                    <a:lnTo>
                      <a:pt x="42" y="0"/>
                    </a:lnTo>
                    <a:lnTo>
                      <a:pt x="14" y="12"/>
                    </a:lnTo>
                    <a:lnTo>
                      <a:pt x="14" y="12"/>
                    </a:lnTo>
                    <a:lnTo>
                      <a:pt x="8" y="14"/>
                    </a:lnTo>
                    <a:lnTo>
                      <a:pt x="4" y="16"/>
                    </a:lnTo>
                    <a:lnTo>
                      <a:pt x="4" y="16"/>
                    </a:lnTo>
                    <a:lnTo>
                      <a:pt x="0" y="28"/>
                    </a:lnTo>
                    <a:lnTo>
                      <a:pt x="0" y="28"/>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0" name="Freeform 292"/>
              <p:cNvSpPr/>
              <p:nvPr/>
            </p:nvSpPr>
            <p:spPr bwMode="auto">
              <a:xfrm>
                <a:off x="2563" y="697"/>
                <a:ext cx="22" cy="32"/>
              </a:xfrm>
              <a:custGeom>
                <a:avLst/>
                <a:gdLst/>
                <a:ahLst/>
                <a:cxnLst>
                  <a:cxn ang="0">
                    <a:pos x="0" y="12"/>
                  </a:cxn>
                  <a:cxn ang="0">
                    <a:pos x="0" y="12"/>
                  </a:cxn>
                  <a:cxn ang="0">
                    <a:pos x="0" y="14"/>
                  </a:cxn>
                  <a:cxn ang="0">
                    <a:pos x="0" y="14"/>
                  </a:cxn>
                  <a:cxn ang="0">
                    <a:pos x="6" y="32"/>
                  </a:cxn>
                  <a:cxn ang="0">
                    <a:pos x="6" y="32"/>
                  </a:cxn>
                  <a:cxn ang="0">
                    <a:pos x="22" y="0"/>
                  </a:cxn>
                  <a:cxn ang="0">
                    <a:pos x="22" y="0"/>
                  </a:cxn>
                  <a:cxn ang="0">
                    <a:pos x="14" y="4"/>
                  </a:cxn>
                  <a:cxn ang="0">
                    <a:pos x="8" y="8"/>
                  </a:cxn>
                  <a:cxn ang="0">
                    <a:pos x="8" y="8"/>
                  </a:cxn>
                  <a:cxn ang="0">
                    <a:pos x="0" y="12"/>
                  </a:cxn>
                  <a:cxn ang="0">
                    <a:pos x="0" y="12"/>
                  </a:cxn>
                </a:cxnLst>
                <a:rect l="0" t="0" r="r" b="b"/>
                <a:pathLst>
                  <a:path w="22" h="32">
                    <a:moveTo>
                      <a:pt x="0" y="12"/>
                    </a:moveTo>
                    <a:lnTo>
                      <a:pt x="0" y="12"/>
                    </a:lnTo>
                    <a:lnTo>
                      <a:pt x="0" y="14"/>
                    </a:lnTo>
                    <a:lnTo>
                      <a:pt x="0" y="14"/>
                    </a:lnTo>
                    <a:lnTo>
                      <a:pt x="6" y="32"/>
                    </a:lnTo>
                    <a:lnTo>
                      <a:pt x="6" y="32"/>
                    </a:lnTo>
                    <a:lnTo>
                      <a:pt x="22" y="0"/>
                    </a:lnTo>
                    <a:lnTo>
                      <a:pt x="22" y="0"/>
                    </a:lnTo>
                    <a:lnTo>
                      <a:pt x="14" y="4"/>
                    </a:lnTo>
                    <a:lnTo>
                      <a:pt x="8" y="8"/>
                    </a:lnTo>
                    <a:lnTo>
                      <a:pt x="8" y="8"/>
                    </a:lnTo>
                    <a:lnTo>
                      <a:pt x="0" y="12"/>
                    </a:lnTo>
                    <a:lnTo>
                      <a:pt x="0"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1" name="Freeform 293"/>
              <p:cNvSpPr/>
              <p:nvPr/>
            </p:nvSpPr>
            <p:spPr bwMode="auto">
              <a:xfrm>
                <a:off x="2549" y="711"/>
                <a:ext cx="18" cy="40"/>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4"/>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4"/>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2" name="Freeform 294"/>
              <p:cNvSpPr/>
              <p:nvPr/>
            </p:nvSpPr>
            <p:spPr bwMode="auto">
              <a:xfrm>
                <a:off x="2537" y="725"/>
                <a:ext cx="18" cy="48"/>
              </a:xfrm>
              <a:custGeom>
                <a:avLst/>
                <a:gdLst/>
                <a:ahLst/>
                <a:cxnLst>
                  <a:cxn ang="0">
                    <a:pos x="18" y="34"/>
                  </a:cxn>
                  <a:cxn ang="0">
                    <a:pos x="18" y="34"/>
                  </a:cxn>
                  <a:cxn ang="0">
                    <a:pos x="18"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4"/>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3" name="Freeform 295"/>
              <p:cNvSpPr/>
              <p:nvPr/>
            </p:nvSpPr>
            <p:spPr bwMode="auto">
              <a:xfrm>
                <a:off x="2529" y="741"/>
                <a:ext cx="18" cy="50"/>
              </a:xfrm>
              <a:custGeom>
                <a:avLst/>
                <a:gdLst/>
                <a:ahLst/>
                <a:cxnLst>
                  <a:cxn ang="0">
                    <a:pos x="18" y="36"/>
                  </a:cxn>
                  <a:cxn ang="0">
                    <a:pos x="18" y="36"/>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Lst>
                <a:rect l="0" t="0" r="r" b="b"/>
                <a:pathLst>
                  <a:path w="18" h="50">
                    <a:moveTo>
                      <a:pt x="18" y="36"/>
                    </a:moveTo>
                    <a:lnTo>
                      <a:pt x="18" y="36"/>
                    </a:lnTo>
                    <a:lnTo>
                      <a:pt x="16" y="32"/>
                    </a:lnTo>
                    <a:lnTo>
                      <a:pt x="14" y="28"/>
                    </a:lnTo>
                    <a:lnTo>
                      <a:pt x="14" y="28"/>
                    </a:lnTo>
                    <a:lnTo>
                      <a:pt x="4" y="0"/>
                    </a:lnTo>
                    <a:lnTo>
                      <a:pt x="4" y="0"/>
                    </a:lnTo>
                    <a:lnTo>
                      <a:pt x="0" y="12"/>
                    </a:lnTo>
                    <a:lnTo>
                      <a:pt x="0" y="26"/>
                    </a:lnTo>
                    <a:lnTo>
                      <a:pt x="4" y="38"/>
                    </a:lnTo>
                    <a:lnTo>
                      <a:pt x="8" y="44"/>
                    </a:lnTo>
                    <a:lnTo>
                      <a:pt x="12" y="50"/>
                    </a:lnTo>
                    <a:lnTo>
                      <a:pt x="12" y="50"/>
                    </a:lnTo>
                    <a:lnTo>
                      <a:pt x="18" y="36"/>
                    </a:lnTo>
                    <a:lnTo>
                      <a:pt x="18" y="3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4" name="Freeform 296"/>
              <p:cNvSpPr/>
              <p:nvPr/>
            </p:nvSpPr>
            <p:spPr bwMode="auto">
              <a:xfrm>
                <a:off x="2575" y="699"/>
                <a:ext cx="18" cy="32"/>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5" name="Freeform 297"/>
              <p:cNvSpPr/>
              <p:nvPr/>
            </p:nvSpPr>
            <p:spPr bwMode="auto">
              <a:xfrm>
                <a:off x="2565" y="727"/>
                <a:ext cx="30" cy="26"/>
              </a:xfrm>
              <a:custGeom>
                <a:avLst/>
                <a:gdLst/>
                <a:ahLst/>
                <a:cxnLst>
                  <a:cxn ang="0">
                    <a:pos x="30" y="0"/>
                  </a:cxn>
                  <a:cxn ang="0">
                    <a:pos x="30" y="0"/>
                  </a:cxn>
                  <a:cxn ang="0">
                    <a:pos x="8" y="10"/>
                  </a:cxn>
                  <a:cxn ang="0">
                    <a:pos x="8" y="10"/>
                  </a:cxn>
                  <a:cxn ang="0">
                    <a:pos x="6" y="12"/>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2"/>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6" name="Freeform 298"/>
              <p:cNvSpPr/>
              <p:nvPr/>
            </p:nvSpPr>
            <p:spPr bwMode="auto">
              <a:xfrm>
                <a:off x="2557" y="747"/>
                <a:ext cx="38" cy="28"/>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7" name="Freeform 299"/>
              <p:cNvSpPr/>
              <p:nvPr/>
            </p:nvSpPr>
            <p:spPr bwMode="auto">
              <a:xfrm>
                <a:off x="2549" y="765"/>
                <a:ext cx="42" cy="28"/>
              </a:xfrm>
              <a:custGeom>
                <a:avLst/>
                <a:gdLst/>
                <a:ahLst/>
                <a:cxnLst>
                  <a:cxn ang="0">
                    <a:pos x="42" y="0"/>
                  </a:cxn>
                  <a:cxn ang="0">
                    <a:pos x="42" y="0"/>
                  </a:cxn>
                  <a:cxn ang="0">
                    <a:pos x="14" y="12"/>
                  </a:cxn>
                  <a:cxn ang="0">
                    <a:pos x="14" y="12"/>
                  </a:cxn>
                  <a:cxn ang="0">
                    <a:pos x="8" y="14"/>
                  </a:cxn>
                  <a:cxn ang="0">
                    <a:pos x="4" y="16"/>
                  </a:cxn>
                  <a:cxn ang="0">
                    <a:pos x="4" y="16"/>
                  </a:cxn>
                  <a:cxn ang="0">
                    <a:pos x="0" y="28"/>
                  </a:cxn>
                  <a:cxn ang="0">
                    <a:pos x="0" y="28"/>
                  </a:cxn>
                  <a:cxn ang="0">
                    <a:pos x="6" y="28"/>
                  </a:cxn>
                  <a:cxn ang="0">
                    <a:pos x="12" y="28"/>
                  </a:cxn>
                  <a:cxn ang="0">
                    <a:pos x="24" y="22"/>
                  </a:cxn>
                  <a:cxn ang="0">
                    <a:pos x="34" y="12"/>
                  </a:cxn>
                  <a:cxn ang="0">
                    <a:pos x="42" y="0"/>
                  </a:cxn>
                  <a:cxn ang="0">
                    <a:pos x="42" y="0"/>
                  </a:cxn>
                </a:cxnLst>
                <a:rect l="0" t="0" r="r" b="b"/>
                <a:pathLst>
                  <a:path w="42" h="28">
                    <a:moveTo>
                      <a:pt x="42" y="0"/>
                    </a:moveTo>
                    <a:lnTo>
                      <a:pt x="42" y="0"/>
                    </a:lnTo>
                    <a:lnTo>
                      <a:pt x="14" y="12"/>
                    </a:lnTo>
                    <a:lnTo>
                      <a:pt x="14" y="12"/>
                    </a:lnTo>
                    <a:lnTo>
                      <a:pt x="8" y="14"/>
                    </a:lnTo>
                    <a:lnTo>
                      <a:pt x="4" y="16"/>
                    </a:lnTo>
                    <a:lnTo>
                      <a:pt x="4" y="16"/>
                    </a:lnTo>
                    <a:lnTo>
                      <a:pt x="0" y="28"/>
                    </a:lnTo>
                    <a:lnTo>
                      <a:pt x="0" y="28"/>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8" name="Freeform 300"/>
              <p:cNvSpPr/>
              <p:nvPr/>
            </p:nvSpPr>
            <p:spPr bwMode="auto">
              <a:xfrm>
                <a:off x="2585" y="865"/>
                <a:ext cx="22" cy="40"/>
              </a:xfrm>
              <a:custGeom>
                <a:avLst/>
                <a:gdLst/>
                <a:ahLst/>
                <a:cxnLst>
                  <a:cxn ang="0">
                    <a:pos x="8" y="12"/>
                  </a:cxn>
                  <a:cxn ang="0">
                    <a:pos x="8" y="12"/>
                  </a:cxn>
                  <a:cxn ang="0">
                    <a:pos x="0" y="20"/>
                  </a:cxn>
                  <a:cxn ang="0">
                    <a:pos x="0" y="20"/>
                  </a:cxn>
                  <a:cxn ang="0">
                    <a:pos x="2" y="22"/>
                  </a:cxn>
                  <a:cxn ang="0">
                    <a:pos x="2" y="22"/>
                  </a:cxn>
                  <a:cxn ang="0">
                    <a:pos x="12" y="40"/>
                  </a:cxn>
                  <a:cxn ang="0">
                    <a:pos x="12" y="40"/>
                  </a:cxn>
                  <a:cxn ang="0">
                    <a:pos x="22" y="0"/>
                  </a:cxn>
                  <a:cxn ang="0">
                    <a:pos x="22" y="0"/>
                  </a:cxn>
                  <a:cxn ang="0">
                    <a:pos x="16" y="8"/>
                  </a:cxn>
                  <a:cxn ang="0">
                    <a:pos x="8" y="12"/>
                  </a:cxn>
                  <a:cxn ang="0">
                    <a:pos x="8" y="12"/>
                  </a:cxn>
                </a:cxnLst>
                <a:rect l="0" t="0" r="r" b="b"/>
                <a:pathLst>
                  <a:path w="22" h="40">
                    <a:moveTo>
                      <a:pt x="8" y="12"/>
                    </a:moveTo>
                    <a:lnTo>
                      <a:pt x="8" y="12"/>
                    </a:lnTo>
                    <a:lnTo>
                      <a:pt x="0" y="20"/>
                    </a:lnTo>
                    <a:lnTo>
                      <a:pt x="0" y="20"/>
                    </a:lnTo>
                    <a:lnTo>
                      <a:pt x="2" y="22"/>
                    </a:lnTo>
                    <a:lnTo>
                      <a:pt x="2" y="22"/>
                    </a:lnTo>
                    <a:lnTo>
                      <a:pt x="12" y="40"/>
                    </a:lnTo>
                    <a:lnTo>
                      <a:pt x="12" y="40"/>
                    </a:lnTo>
                    <a:lnTo>
                      <a:pt x="22" y="0"/>
                    </a:lnTo>
                    <a:lnTo>
                      <a:pt x="22" y="0"/>
                    </a:lnTo>
                    <a:lnTo>
                      <a:pt x="16" y="8"/>
                    </a:lnTo>
                    <a:lnTo>
                      <a:pt x="8" y="12"/>
                    </a:lnTo>
                    <a:lnTo>
                      <a:pt x="8"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9" name="Freeform 301"/>
              <p:cNvSpPr/>
              <p:nvPr/>
            </p:nvSpPr>
            <p:spPr bwMode="auto">
              <a:xfrm>
                <a:off x="2571" y="889"/>
                <a:ext cx="24" cy="44"/>
              </a:xfrm>
              <a:custGeom>
                <a:avLst/>
                <a:gdLst/>
                <a:ahLst/>
                <a:cxnLst>
                  <a:cxn ang="0">
                    <a:pos x="20" y="44"/>
                  </a:cxn>
                  <a:cxn ang="0">
                    <a:pos x="20" y="44"/>
                  </a:cxn>
                  <a:cxn ang="0">
                    <a:pos x="24" y="32"/>
                  </a:cxn>
                  <a:cxn ang="0">
                    <a:pos x="24" y="32"/>
                  </a:cxn>
                  <a:cxn ang="0">
                    <a:pos x="24" y="28"/>
                  </a:cxn>
                  <a:cxn ang="0">
                    <a:pos x="24" y="22"/>
                  </a:cxn>
                  <a:cxn ang="0">
                    <a:pos x="24" y="22"/>
                  </a:cxn>
                  <a:cxn ang="0">
                    <a:pos x="10" y="0"/>
                  </a:cxn>
                  <a:cxn ang="0">
                    <a:pos x="10" y="0"/>
                  </a:cxn>
                  <a:cxn ang="0">
                    <a:pos x="4" y="6"/>
                  </a:cxn>
                  <a:cxn ang="0">
                    <a:pos x="2" y="10"/>
                  </a:cxn>
                  <a:cxn ang="0">
                    <a:pos x="0" y="12"/>
                  </a:cxn>
                  <a:cxn ang="0">
                    <a:pos x="0" y="12"/>
                  </a:cxn>
                  <a:cxn ang="0">
                    <a:pos x="8" y="22"/>
                  </a:cxn>
                  <a:cxn ang="0">
                    <a:pos x="8" y="22"/>
                  </a:cxn>
                  <a:cxn ang="0">
                    <a:pos x="16" y="36"/>
                  </a:cxn>
                  <a:cxn ang="0">
                    <a:pos x="16" y="36"/>
                  </a:cxn>
                  <a:cxn ang="0">
                    <a:pos x="18" y="40"/>
                  </a:cxn>
                  <a:cxn ang="0">
                    <a:pos x="20" y="44"/>
                  </a:cxn>
                  <a:cxn ang="0">
                    <a:pos x="20" y="44"/>
                  </a:cxn>
                </a:cxnLst>
                <a:rect l="0" t="0" r="r" b="b"/>
                <a:pathLst>
                  <a:path w="24" h="44">
                    <a:moveTo>
                      <a:pt x="20" y="44"/>
                    </a:moveTo>
                    <a:lnTo>
                      <a:pt x="20" y="44"/>
                    </a:lnTo>
                    <a:lnTo>
                      <a:pt x="24" y="32"/>
                    </a:lnTo>
                    <a:lnTo>
                      <a:pt x="24" y="32"/>
                    </a:lnTo>
                    <a:lnTo>
                      <a:pt x="24" y="28"/>
                    </a:lnTo>
                    <a:lnTo>
                      <a:pt x="24" y="22"/>
                    </a:lnTo>
                    <a:lnTo>
                      <a:pt x="24" y="22"/>
                    </a:lnTo>
                    <a:lnTo>
                      <a:pt x="10" y="0"/>
                    </a:lnTo>
                    <a:lnTo>
                      <a:pt x="10" y="0"/>
                    </a:lnTo>
                    <a:lnTo>
                      <a:pt x="4" y="6"/>
                    </a:lnTo>
                    <a:lnTo>
                      <a:pt x="2" y="10"/>
                    </a:lnTo>
                    <a:lnTo>
                      <a:pt x="0" y="12"/>
                    </a:lnTo>
                    <a:lnTo>
                      <a:pt x="0" y="12"/>
                    </a:lnTo>
                    <a:lnTo>
                      <a:pt x="8" y="22"/>
                    </a:lnTo>
                    <a:lnTo>
                      <a:pt x="8" y="22"/>
                    </a:lnTo>
                    <a:lnTo>
                      <a:pt x="16" y="36"/>
                    </a:lnTo>
                    <a:lnTo>
                      <a:pt x="16" y="36"/>
                    </a:lnTo>
                    <a:lnTo>
                      <a:pt x="18" y="40"/>
                    </a:lnTo>
                    <a:lnTo>
                      <a:pt x="20" y="44"/>
                    </a:lnTo>
                    <a:lnTo>
                      <a:pt x="20" y="4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0" name="Freeform 302"/>
              <p:cNvSpPr/>
              <p:nvPr/>
            </p:nvSpPr>
            <p:spPr bwMode="auto">
              <a:xfrm>
                <a:off x="2563" y="907"/>
                <a:ext cx="26" cy="52"/>
              </a:xfrm>
              <a:custGeom>
                <a:avLst/>
                <a:gdLst/>
                <a:ahLst/>
                <a:cxnLst>
                  <a:cxn ang="0">
                    <a:pos x="26" y="36"/>
                  </a:cxn>
                  <a:cxn ang="0">
                    <a:pos x="26" y="36"/>
                  </a:cxn>
                  <a:cxn ang="0">
                    <a:pos x="26" y="32"/>
                  </a:cxn>
                  <a:cxn ang="0">
                    <a:pos x="24" y="28"/>
                  </a:cxn>
                  <a:cxn ang="0">
                    <a:pos x="24" y="28"/>
                  </a:cxn>
                  <a:cxn ang="0">
                    <a:pos x="6" y="0"/>
                  </a:cxn>
                  <a:cxn ang="0">
                    <a:pos x="6" y="0"/>
                  </a:cxn>
                  <a:cxn ang="0">
                    <a:pos x="0" y="6"/>
                  </a:cxn>
                  <a:cxn ang="0">
                    <a:pos x="0" y="12"/>
                  </a:cxn>
                  <a:cxn ang="0">
                    <a:pos x="0" y="16"/>
                  </a:cxn>
                  <a:cxn ang="0">
                    <a:pos x="0" y="16"/>
                  </a:cxn>
                  <a:cxn ang="0">
                    <a:pos x="8" y="28"/>
                  </a:cxn>
                  <a:cxn ang="0">
                    <a:pos x="8" y="28"/>
                  </a:cxn>
                  <a:cxn ang="0">
                    <a:pos x="22" y="52"/>
                  </a:cxn>
                  <a:cxn ang="0">
                    <a:pos x="22" y="52"/>
                  </a:cxn>
                  <a:cxn ang="0">
                    <a:pos x="26" y="36"/>
                  </a:cxn>
                  <a:cxn ang="0">
                    <a:pos x="26" y="36"/>
                  </a:cxn>
                </a:cxnLst>
                <a:rect l="0" t="0" r="r" b="b"/>
                <a:pathLst>
                  <a:path w="26" h="52">
                    <a:moveTo>
                      <a:pt x="26" y="36"/>
                    </a:moveTo>
                    <a:lnTo>
                      <a:pt x="26" y="36"/>
                    </a:lnTo>
                    <a:lnTo>
                      <a:pt x="26" y="32"/>
                    </a:lnTo>
                    <a:lnTo>
                      <a:pt x="24" y="28"/>
                    </a:lnTo>
                    <a:lnTo>
                      <a:pt x="24" y="28"/>
                    </a:lnTo>
                    <a:lnTo>
                      <a:pt x="6" y="0"/>
                    </a:lnTo>
                    <a:lnTo>
                      <a:pt x="6" y="0"/>
                    </a:lnTo>
                    <a:lnTo>
                      <a:pt x="0" y="6"/>
                    </a:lnTo>
                    <a:lnTo>
                      <a:pt x="0" y="12"/>
                    </a:lnTo>
                    <a:lnTo>
                      <a:pt x="0" y="16"/>
                    </a:lnTo>
                    <a:lnTo>
                      <a:pt x="0" y="16"/>
                    </a:lnTo>
                    <a:lnTo>
                      <a:pt x="8" y="28"/>
                    </a:lnTo>
                    <a:lnTo>
                      <a:pt x="8" y="28"/>
                    </a:lnTo>
                    <a:lnTo>
                      <a:pt x="22" y="52"/>
                    </a:lnTo>
                    <a:lnTo>
                      <a:pt x="22" y="52"/>
                    </a:lnTo>
                    <a:lnTo>
                      <a:pt x="26" y="36"/>
                    </a:lnTo>
                    <a:lnTo>
                      <a:pt x="26" y="3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1" name="Freeform 303"/>
              <p:cNvSpPr/>
              <p:nvPr/>
            </p:nvSpPr>
            <p:spPr bwMode="auto">
              <a:xfrm>
                <a:off x="2559" y="927"/>
                <a:ext cx="26" cy="54"/>
              </a:xfrm>
              <a:custGeom>
                <a:avLst/>
                <a:gdLst/>
                <a:ahLst/>
                <a:cxnLst>
                  <a:cxn ang="0">
                    <a:pos x="22" y="54"/>
                  </a:cxn>
                  <a:cxn ang="0">
                    <a:pos x="22" y="54"/>
                  </a:cxn>
                  <a:cxn ang="0">
                    <a:pos x="26" y="38"/>
                  </a:cxn>
                  <a:cxn ang="0">
                    <a:pos x="26" y="38"/>
                  </a:cxn>
                  <a:cxn ang="0">
                    <a:pos x="22" y="34"/>
                  </a:cxn>
                  <a:cxn ang="0">
                    <a:pos x="20" y="30"/>
                  </a:cxn>
                  <a:cxn ang="0">
                    <a:pos x="20" y="30"/>
                  </a:cxn>
                  <a:cxn ang="0">
                    <a:pos x="0" y="0"/>
                  </a:cxn>
                  <a:cxn ang="0">
                    <a:pos x="0" y="0"/>
                  </a:cxn>
                  <a:cxn ang="0">
                    <a:pos x="0" y="16"/>
                  </a:cxn>
                  <a:cxn ang="0">
                    <a:pos x="2" y="30"/>
                  </a:cxn>
                  <a:cxn ang="0">
                    <a:pos x="6" y="38"/>
                  </a:cxn>
                  <a:cxn ang="0">
                    <a:pos x="10" y="44"/>
                  </a:cxn>
                  <a:cxn ang="0">
                    <a:pos x="16" y="50"/>
                  </a:cxn>
                  <a:cxn ang="0">
                    <a:pos x="22" y="54"/>
                  </a:cxn>
                  <a:cxn ang="0">
                    <a:pos x="22" y="54"/>
                  </a:cxn>
                </a:cxnLst>
                <a:rect l="0" t="0" r="r" b="b"/>
                <a:pathLst>
                  <a:path w="26" h="54">
                    <a:moveTo>
                      <a:pt x="22" y="54"/>
                    </a:moveTo>
                    <a:lnTo>
                      <a:pt x="22" y="54"/>
                    </a:lnTo>
                    <a:lnTo>
                      <a:pt x="26" y="38"/>
                    </a:lnTo>
                    <a:lnTo>
                      <a:pt x="26" y="38"/>
                    </a:lnTo>
                    <a:lnTo>
                      <a:pt x="22" y="34"/>
                    </a:lnTo>
                    <a:lnTo>
                      <a:pt x="20" y="30"/>
                    </a:lnTo>
                    <a:lnTo>
                      <a:pt x="20" y="30"/>
                    </a:lnTo>
                    <a:lnTo>
                      <a:pt x="0" y="0"/>
                    </a:lnTo>
                    <a:lnTo>
                      <a:pt x="0" y="0"/>
                    </a:lnTo>
                    <a:lnTo>
                      <a:pt x="0" y="16"/>
                    </a:lnTo>
                    <a:lnTo>
                      <a:pt x="2" y="30"/>
                    </a:lnTo>
                    <a:lnTo>
                      <a:pt x="6" y="38"/>
                    </a:lnTo>
                    <a:lnTo>
                      <a:pt x="10" y="44"/>
                    </a:lnTo>
                    <a:lnTo>
                      <a:pt x="16" y="50"/>
                    </a:lnTo>
                    <a:lnTo>
                      <a:pt x="22" y="54"/>
                    </a:lnTo>
                    <a:lnTo>
                      <a:pt x="22" y="5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2" name="Freeform 304"/>
              <p:cNvSpPr/>
              <p:nvPr/>
            </p:nvSpPr>
            <p:spPr bwMode="auto">
              <a:xfrm>
                <a:off x="2603" y="867"/>
                <a:ext cx="20" cy="40"/>
              </a:xfrm>
              <a:custGeom>
                <a:avLst/>
                <a:gdLst/>
                <a:ahLst/>
                <a:cxnLst>
                  <a:cxn ang="0">
                    <a:pos x="8" y="0"/>
                  </a:cxn>
                  <a:cxn ang="0">
                    <a:pos x="8" y="0"/>
                  </a:cxn>
                  <a:cxn ang="0">
                    <a:pos x="0" y="40"/>
                  </a:cxn>
                  <a:cxn ang="0">
                    <a:pos x="0" y="40"/>
                  </a:cxn>
                  <a:cxn ang="0">
                    <a:pos x="18" y="26"/>
                  </a:cxn>
                  <a:cxn ang="0">
                    <a:pos x="18" y="26"/>
                  </a:cxn>
                  <a:cxn ang="0">
                    <a:pos x="20" y="26"/>
                  </a:cxn>
                  <a:cxn ang="0">
                    <a:pos x="20" y="26"/>
                  </a:cxn>
                  <a:cxn ang="0">
                    <a:pos x="16" y="16"/>
                  </a:cxn>
                  <a:cxn ang="0">
                    <a:pos x="16" y="16"/>
                  </a:cxn>
                  <a:cxn ang="0">
                    <a:pos x="12" y="8"/>
                  </a:cxn>
                  <a:cxn ang="0">
                    <a:pos x="8" y="0"/>
                  </a:cxn>
                  <a:cxn ang="0">
                    <a:pos x="8" y="0"/>
                  </a:cxn>
                </a:cxnLst>
                <a:rect l="0" t="0" r="r" b="b"/>
                <a:pathLst>
                  <a:path w="20" h="40">
                    <a:moveTo>
                      <a:pt x="8" y="0"/>
                    </a:moveTo>
                    <a:lnTo>
                      <a:pt x="8" y="0"/>
                    </a:lnTo>
                    <a:lnTo>
                      <a:pt x="0" y="40"/>
                    </a:lnTo>
                    <a:lnTo>
                      <a:pt x="0" y="40"/>
                    </a:lnTo>
                    <a:lnTo>
                      <a:pt x="18" y="26"/>
                    </a:lnTo>
                    <a:lnTo>
                      <a:pt x="18" y="26"/>
                    </a:lnTo>
                    <a:lnTo>
                      <a:pt x="20" y="26"/>
                    </a:lnTo>
                    <a:lnTo>
                      <a:pt x="20" y="26"/>
                    </a:lnTo>
                    <a:lnTo>
                      <a:pt x="16" y="16"/>
                    </a:lnTo>
                    <a:lnTo>
                      <a:pt x="16" y="16"/>
                    </a:lnTo>
                    <a:lnTo>
                      <a:pt x="12" y="8"/>
                    </a:lnTo>
                    <a:lnTo>
                      <a:pt x="8" y="0"/>
                    </a:lnTo>
                    <a:lnTo>
                      <a:pt x="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3" name="Freeform 305"/>
              <p:cNvSpPr/>
              <p:nvPr/>
            </p:nvSpPr>
            <p:spPr bwMode="auto">
              <a:xfrm>
                <a:off x="2599" y="897"/>
                <a:ext cx="30" cy="38"/>
              </a:xfrm>
              <a:custGeom>
                <a:avLst/>
                <a:gdLst/>
                <a:ahLst/>
                <a:cxnLst>
                  <a:cxn ang="0">
                    <a:pos x="2" y="26"/>
                  </a:cxn>
                  <a:cxn ang="0">
                    <a:pos x="2" y="26"/>
                  </a:cxn>
                  <a:cxn ang="0">
                    <a:pos x="0" y="38"/>
                  </a:cxn>
                  <a:cxn ang="0">
                    <a:pos x="0" y="38"/>
                  </a:cxn>
                  <a:cxn ang="0">
                    <a:pos x="4" y="36"/>
                  </a:cxn>
                  <a:cxn ang="0">
                    <a:pos x="6" y="32"/>
                  </a:cxn>
                  <a:cxn ang="0">
                    <a:pos x="6" y="32"/>
                  </a:cxn>
                  <a:cxn ang="0">
                    <a:pos x="20" y="22"/>
                  </a:cxn>
                  <a:cxn ang="0">
                    <a:pos x="20" y="22"/>
                  </a:cxn>
                  <a:cxn ang="0">
                    <a:pos x="30" y="16"/>
                  </a:cxn>
                  <a:cxn ang="0">
                    <a:pos x="30" y="16"/>
                  </a:cxn>
                  <a:cxn ang="0">
                    <a:pos x="30" y="12"/>
                  </a:cxn>
                  <a:cxn ang="0">
                    <a:pos x="30" y="8"/>
                  </a:cxn>
                  <a:cxn ang="0">
                    <a:pos x="26" y="0"/>
                  </a:cxn>
                  <a:cxn ang="0">
                    <a:pos x="26" y="0"/>
                  </a:cxn>
                  <a:cxn ang="0">
                    <a:pos x="4" y="16"/>
                  </a:cxn>
                  <a:cxn ang="0">
                    <a:pos x="4" y="16"/>
                  </a:cxn>
                  <a:cxn ang="0">
                    <a:pos x="2" y="20"/>
                  </a:cxn>
                  <a:cxn ang="0">
                    <a:pos x="2" y="26"/>
                  </a:cxn>
                  <a:cxn ang="0">
                    <a:pos x="2" y="26"/>
                  </a:cxn>
                </a:cxnLst>
                <a:rect l="0" t="0" r="r" b="b"/>
                <a:pathLst>
                  <a:path w="30" h="38">
                    <a:moveTo>
                      <a:pt x="2" y="26"/>
                    </a:moveTo>
                    <a:lnTo>
                      <a:pt x="2" y="26"/>
                    </a:lnTo>
                    <a:lnTo>
                      <a:pt x="0" y="38"/>
                    </a:lnTo>
                    <a:lnTo>
                      <a:pt x="0" y="38"/>
                    </a:lnTo>
                    <a:lnTo>
                      <a:pt x="4" y="36"/>
                    </a:lnTo>
                    <a:lnTo>
                      <a:pt x="6" y="32"/>
                    </a:lnTo>
                    <a:lnTo>
                      <a:pt x="6" y="32"/>
                    </a:lnTo>
                    <a:lnTo>
                      <a:pt x="20" y="22"/>
                    </a:lnTo>
                    <a:lnTo>
                      <a:pt x="20" y="22"/>
                    </a:lnTo>
                    <a:lnTo>
                      <a:pt x="30" y="16"/>
                    </a:lnTo>
                    <a:lnTo>
                      <a:pt x="30" y="16"/>
                    </a:lnTo>
                    <a:lnTo>
                      <a:pt x="30" y="12"/>
                    </a:lnTo>
                    <a:lnTo>
                      <a:pt x="30" y="8"/>
                    </a:lnTo>
                    <a:lnTo>
                      <a:pt x="26" y="0"/>
                    </a:lnTo>
                    <a:lnTo>
                      <a:pt x="26" y="0"/>
                    </a:lnTo>
                    <a:lnTo>
                      <a:pt x="4" y="16"/>
                    </a:lnTo>
                    <a:lnTo>
                      <a:pt x="4" y="16"/>
                    </a:lnTo>
                    <a:lnTo>
                      <a:pt x="2" y="20"/>
                    </a:lnTo>
                    <a:lnTo>
                      <a:pt x="2" y="26"/>
                    </a:lnTo>
                    <a:lnTo>
                      <a:pt x="2" y="2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4" name="Freeform 306"/>
              <p:cNvSpPr/>
              <p:nvPr/>
            </p:nvSpPr>
            <p:spPr bwMode="auto">
              <a:xfrm>
                <a:off x="2595" y="919"/>
                <a:ext cx="38" cy="42"/>
              </a:xfrm>
              <a:custGeom>
                <a:avLst/>
                <a:gdLst/>
                <a:ahLst/>
                <a:cxnLst>
                  <a:cxn ang="0">
                    <a:pos x="36" y="0"/>
                  </a:cxn>
                  <a:cxn ang="0">
                    <a:pos x="36" y="0"/>
                  </a:cxn>
                  <a:cxn ang="0">
                    <a:pos x="8" y="18"/>
                  </a:cxn>
                  <a:cxn ang="0">
                    <a:pos x="8" y="18"/>
                  </a:cxn>
                  <a:cxn ang="0">
                    <a:pos x="4" y="22"/>
                  </a:cxn>
                  <a:cxn ang="0">
                    <a:pos x="2" y="26"/>
                  </a:cxn>
                  <a:cxn ang="0">
                    <a:pos x="2" y="26"/>
                  </a:cxn>
                  <a:cxn ang="0">
                    <a:pos x="0" y="42"/>
                  </a:cxn>
                  <a:cxn ang="0">
                    <a:pos x="0" y="42"/>
                  </a:cxn>
                  <a:cxn ang="0">
                    <a:pos x="22" y="26"/>
                  </a:cxn>
                  <a:cxn ang="0">
                    <a:pos x="22" y="26"/>
                  </a:cxn>
                  <a:cxn ang="0">
                    <a:pos x="34" y="16"/>
                  </a:cxn>
                  <a:cxn ang="0">
                    <a:pos x="34" y="16"/>
                  </a:cxn>
                  <a:cxn ang="0">
                    <a:pos x="36" y="14"/>
                  </a:cxn>
                  <a:cxn ang="0">
                    <a:pos x="38" y="8"/>
                  </a:cxn>
                  <a:cxn ang="0">
                    <a:pos x="36" y="0"/>
                  </a:cxn>
                  <a:cxn ang="0">
                    <a:pos x="36" y="0"/>
                  </a:cxn>
                </a:cxnLst>
                <a:rect l="0" t="0" r="r" b="b"/>
                <a:pathLst>
                  <a:path w="38" h="42">
                    <a:moveTo>
                      <a:pt x="36" y="0"/>
                    </a:moveTo>
                    <a:lnTo>
                      <a:pt x="36" y="0"/>
                    </a:lnTo>
                    <a:lnTo>
                      <a:pt x="8" y="18"/>
                    </a:lnTo>
                    <a:lnTo>
                      <a:pt x="8" y="18"/>
                    </a:lnTo>
                    <a:lnTo>
                      <a:pt x="4" y="22"/>
                    </a:lnTo>
                    <a:lnTo>
                      <a:pt x="2" y="26"/>
                    </a:lnTo>
                    <a:lnTo>
                      <a:pt x="2" y="26"/>
                    </a:lnTo>
                    <a:lnTo>
                      <a:pt x="0" y="42"/>
                    </a:lnTo>
                    <a:lnTo>
                      <a:pt x="0" y="42"/>
                    </a:lnTo>
                    <a:lnTo>
                      <a:pt x="22" y="26"/>
                    </a:lnTo>
                    <a:lnTo>
                      <a:pt x="22" y="26"/>
                    </a:lnTo>
                    <a:lnTo>
                      <a:pt x="34" y="16"/>
                    </a:lnTo>
                    <a:lnTo>
                      <a:pt x="34" y="16"/>
                    </a:lnTo>
                    <a:lnTo>
                      <a:pt x="36" y="14"/>
                    </a:lnTo>
                    <a:lnTo>
                      <a:pt x="38" y="8"/>
                    </a:lnTo>
                    <a:lnTo>
                      <a:pt x="36" y="0"/>
                    </a:lnTo>
                    <a:lnTo>
                      <a:pt x="3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5" name="Freeform 307"/>
              <p:cNvSpPr/>
              <p:nvPr/>
            </p:nvSpPr>
            <p:spPr bwMode="auto">
              <a:xfrm>
                <a:off x="2591" y="941"/>
                <a:ext cx="40" cy="42"/>
              </a:xfrm>
              <a:custGeom>
                <a:avLst/>
                <a:gdLst/>
                <a:ahLst/>
                <a:cxnLst>
                  <a:cxn ang="0">
                    <a:pos x="40" y="0"/>
                  </a:cxn>
                  <a:cxn ang="0">
                    <a:pos x="40" y="0"/>
                  </a:cxn>
                  <a:cxn ang="0">
                    <a:pos x="12" y="20"/>
                  </a:cxn>
                  <a:cxn ang="0">
                    <a:pos x="12" y="20"/>
                  </a:cxn>
                  <a:cxn ang="0">
                    <a:pos x="6" y="24"/>
                  </a:cxn>
                  <a:cxn ang="0">
                    <a:pos x="2" y="26"/>
                  </a:cxn>
                  <a:cxn ang="0">
                    <a:pos x="2" y="26"/>
                  </a:cxn>
                  <a:cxn ang="0">
                    <a:pos x="0" y="42"/>
                  </a:cxn>
                  <a:cxn ang="0">
                    <a:pos x="0" y="42"/>
                  </a:cxn>
                  <a:cxn ang="0">
                    <a:pos x="8" y="40"/>
                  </a:cxn>
                  <a:cxn ang="0">
                    <a:pos x="14" y="38"/>
                  </a:cxn>
                  <a:cxn ang="0">
                    <a:pos x="20" y="34"/>
                  </a:cxn>
                  <a:cxn ang="0">
                    <a:pos x="26" y="28"/>
                  </a:cxn>
                  <a:cxn ang="0">
                    <a:pos x="34" y="16"/>
                  </a:cxn>
                  <a:cxn ang="0">
                    <a:pos x="40" y="0"/>
                  </a:cxn>
                  <a:cxn ang="0">
                    <a:pos x="40" y="0"/>
                  </a:cxn>
                </a:cxnLst>
                <a:rect l="0" t="0" r="r" b="b"/>
                <a:pathLst>
                  <a:path w="40" h="42">
                    <a:moveTo>
                      <a:pt x="40" y="0"/>
                    </a:moveTo>
                    <a:lnTo>
                      <a:pt x="40" y="0"/>
                    </a:lnTo>
                    <a:lnTo>
                      <a:pt x="12" y="20"/>
                    </a:lnTo>
                    <a:lnTo>
                      <a:pt x="12" y="20"/>
                    </a:lnTo>
                    <a:lnTo>
                      <a:pt x="6" y="24"/>
                    </a:lnTo>
                    <a:lnTo>
                      <a:pt x="2" y="26"/>
                    </a:lnTo>
                    <a:lnTo>
                      <a:pt x="2" y="26"/>
                    </a:lnTo>
                    <a:lnTo>
                      <a:pt x="0" y="42"/>
                    </a:lnTo>
                    <a:lnTo>
                      <a:pt x="0" y="42"/>
                    </a:lnTo>
                    <a:lnTo>
                      <a:pt x="8" y="40"/>
                    </a:lnTo>
                    <a:lnTo>
                      <a:pt x="14" y="38"/>
                    </a:lnTo>
                    <a:lnTo>
                      <a:pt x="20" y="34"/>
                    </a:lnTo>
                    <a:lnTo>
                      <a:pt x="26" y="28"/>
                    </a:lnTo>
                    <a:lnTo>
                      <a:pt x="34" y="16"/>
                    </a:lnTo>
                    <a:lnTo>
                      <a:pt x="40" y="0"/>
                    </a:lnTo>
                    <a:lnTo>
                      <a:pt x="4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6" name="Freeform 308"/>
              <p:cNvSpPr/>
              <p:nvPr/>
            </p:nvSpPr>
            <p:spPr bwMode="auto">
              <a:xfrm>
                <a:off x="2491" y="887"/>
                <a:ext cx="24" cy="44"/>
              </a:xfrm>
              <a:custGeom>
                <a:avLst/>
                <a:gdLst/>
                <a:ahLst/>
                <a:cxnLst>
                  <a:cxn ang="0">
                    <a:pos x="8" y="12"/>
                  </a:cxn>
                  <a:cxn ang="0">
                    <a:pos x="8" y="12"/>
                  </a:cxn>
                  <a:cxn ang="0">
                    <a:pos x="0" y="20"/>
                  </a:cxn>
                  <a:cxn ang="0">
                    <a:pos x="0" y="20"/>
                  </a:cxn>
                  <a:cxn ang="0">
                    <a:pos x="2" y="22"/>
                  </a:cxn>
                  <a:cxn ang="0">
                    <a:pos x="2" y="22"/>
                  </a:cxn>
                  <a:cxn ang="0">
                    <a:pos x="14" y="44"/>
                  </a:cxn>
                  <a:cxn ang="0">
                    <a:pos x="14" y="44"/>
                  </a:cxn>
                  <a:cxn ang="0">
                    <a:pos x="24" y="0"/>
                  </a:cxn>
                  <a:cxn ang="0">
                    <a:pos x="24" y="0"/>
                  </a:cxn>
                  <a:cxn ang="0">
                    <a:pos x="16" y="6"/>
                  </a:cxn>
                  <a:cxn ang="0">
                    <a:pos x="8" y="12"/>
                  </a:cxn>
                  <a:cxn ang="0">
                    <a:pos x="8" y="12"/>
                  </a:cxn>
                </a:cxnLst>
                <a:rect l="0" t="0" r="r" b="b"/>
                <a:pathLst>
                  <a:path w="24" h="44">
                    <a:moveTo>
                      <a:pt x="8" y="12"/>
                    </a:moveTo>
                    <a:lnTo>
                      <a:pt x="8" y="12"/>
                    </a:lnTo>
                    <a:lnTo>
                      <a:pt x="0" y="20"/>
                    </a:lnTo>
                    <a:lnTo>
                      <a:pt x="0" y="20"/>
                    </a:lnTo>
                    <a:lnTo>
                      <a:pt x="2" y="22"/>
                    </a:lnTo>
                    <a:lnTo>
                      <a:pt x="2" y="22"/>
                    </a:lnTo>
                    <a:lnTo>
                      <a:pt x="14" y="44"/>
                    </a:lnTo>
                    <a:lnTo>
                      <a:pt x="14" y="44"/>
                    </a:lnTo>
                    <a:lnTo>
                      <a:pt x="24" y="0"/>
                    </a:lnTo>
                    <a:lnTo>
                      <a:pt x="24" y="0"/>
                    </a:lnTo>
                    <a:lnTo>
                      <a:pt x="16" y="6"/>
                    </a:lnTo>
                    <a:lnTo>
                      <a:pt x="8" y="12"/>
                    </a:lnTo>
                    <a:lnTo>
                      <a:pt x="8"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7" name="Freeform 309"/>
              <p:cNvSpPr/>
              <p:nvPr/>
            </p:nvSpPr>
            <p:spPr bwMode="auto">
              <a:xfrm>
                <a:off x="2477" y="911"/>
                <a:ext cx="26" cy="50"/>
              </a:xfrm>
              <a:custGeom>
                <a:avLst/>
                <a:gdLst/>
                <a:ahLst/>
                <a:cxnLst>
                  <a:cxn ang="0">
                    <a:pos x="22" y="50"/>
                  </a:cxn>
                  <a:cxn ang="0">
                    <a:pos x="22" y="50"/>
                  </a:cxn>
                  <a:cxn ang="0">
                    <a:pos x="24" y="36"/>
                  </a:cxn>
                  <a:cxn ang="0">
                    <a:pos x="24" y="36"/>
                  </a:cxn>
                  <a:cxn ang="0">
                    <a:pos x="26" y="32"/>
                  </a:cxn>
                  <a:cxn ang="0">
                    <a:pos x="26" y="26"/>
                  </a:cxn>
                  <a:cxn ang="0">
                    <a:pos x="26" y="26"/>
                  </a:cxn>
                  <a:cxn ang="0">
                    <a:pos x="10" y="0"/>
                  </a:cxn>
                  <a:cxn ang="0">
                    <a:pos x="10" y="0"/>
                  </a:cxn>
                  <a:cxn ang="0">
                    <a:pos x="4" y="8"/>
                  </a:cxn>
                  <a:cxn ang="0">
                    <a:pos x="0" y="12"/>
                  </a:cxn>
                  <a:cxn ang="0">
                    <a:pos x="0" y="16"/>
                  </a:cxn>
                  <a:cxn ang="0">
                    <a:pos x="0" y="16"/>
                  </a:cxn>
                  <a:cxn ang="0">
                    <a:pos x="6" y="26"/>
                  </a:cxn>
                  <a:cxn ang="0">
                    <a:pos x="6" y="26"/>
                  </a:cxn>
                  <a:cxn ang="0">
                    <a:pos x="16" y="42"/>
                  </a:cxn>
                  <a:cxn ang="0">
                    <a:pos x="16" y="42"/>
                  </a:cxn>
                  <a:cxn ang="0">
                    <a:pos x="18" y="46"/>
                  </a:cxn>
                  <a:cxn ang="0">
                    <a:pos x="22" y="50"/>
                  </a:cxn>
                  <a:cxn ang="0">
                    <a:pos x="22" y="50"/>
                  </a:cxn>
                </a:cxnLst>
                <a:rect l="0" t="0" r="r" b="b"/>
                <a:pathLst>
                  <a:path w="26" h="50">
                    <a:moveTo>
                      <a:pt x="22" y="50"/>
                    </a:moveTo>
                    <a:lnTo>
                      <a:pt x="22" y="50"/>
                    </a:lnTo>
                    <a:lnTo>
                      <a:pt x="24" y="36"/>
                    </a:lnTo>
                    <a:lnTo>
                      <a:pt x="24" y="36"/>
                    </a:lnTo>
                    <a:lnTo>
                      <a:pt x="26" y="32"/>
                    </a:lnTo>
                    <a:lnTo>
                      <a:pt x="26" y="26"/>
                    </a:lnTo>
                    <a:lnTo>
                      <a:pt x="26" y="26"/>
                    </a:lnTo>
                    <a:lnTo>
                      <a:pt x="10" y="0"/>
                    </a:lnTo>
                    <a:lnTo>
                      <a:pt x="10" y="0"/>
                    </a:lnTo>
                    <a:lnTo>
                      <a:pt x="4" y="8"/>
                    </a:lnTo>
                    <a:lnTo>
                      <a:pt x="0" y="12"/>
                    </a:lnTo>
                    <a:lnTo>
                      <a:pt x="0" y="16"/>
                    </a:lnTo>
                    <a:lnTo>
                      <a:pt x="0" y="16"/>
                    </a:lnTo>
                    <a:lnTo>
                      <a:pt x="6" y="26"/>
                    </a:lnTo>
                    <a:lnTo>
                      <a:pt x="6" y="26"/>
                    </a:lnTo>
                    <a:lnTo>
                      <a:pt x="16" y="42"/>
                    </a:lnTo>
                    <a:lnTo>
                      <a:pt x="16" y="42"/>
                    </a:lnTo>
                    <a:lnTo>
                      <a:pt x="18" y="46"/>
                    </a:lnTo>
                    <a:lnTo>
                      <a:pt x="22" y="50"/>
                    </a:lnTo>
                    <a:lnTo>
                      <a:pt x="22" y="5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8" name="Freeform 310"/>
              <p:cNvSpPr/>
              <p:nvPr/>
            </p:nvSpPr>
            <p:spPr bwMode="auto">
              <a:xfrm>
                <a:off x="2465" y="931"/>
                <a:ext cx="32" cy="60"/>
              </a:xfrm>
              <a:custGeom>
                <a:avLst/>
                <a:gdLst/>
                <a:ahLst/>
                <a:cxnLst>
                  <a:cxn ang="0">
                    <a:pos x="32" y="42"/>
                  </a:cxn>
                  <a:cxn ang="0">
                    <a:pos x="32" y="42"/>
                  </a:cxn>
                  <a:cxn ang="0">
                    <a:pos x="30" y="36"/>
                  </a:cxn>
                  <a:cxn ang="0">
                    <a:pos x="28" y="32"/>
                  </a:cxn>
                  <a:cxn ang="0">
                    <a:pos x="28" y="32"/>
                  </a:cxn>
                  <a:cxn ang="0">
                    <a:pos x="8" y="0"/>
                  </a:cxn>
                  <a:cxn ang="0">
                    <a:pos x="8" y="0"/>
                  </a:cxn>
                  <a:cxn ang="0">
                    <a:pos x="2" y="10"/>
                  </a:cxn>
                  <a:cxn ang="0">
                    <a:pos x="0" y="14"/>
                  </a:cxn>
                  <a:cxn ang="0">
                    <a:pos x="2" y="18"/>
                  </a:cxn>
                  <a:cxn ang="0">
                    <a:pos x="2" y="18"/>
                  </a:cxn>
                  <a:cxn ang="0">
                    <a:pos x="10" y="32"/>
                  </a:cxn>
                  <a:cxn ang="0">
                    <a:pos x="10" y="32"/>
                  </a:cxn>
                  <a:cxn ang="0">
                    <a:pos x="26" y="60"/>
                  </a:cxn>
                  <a:cxn ang="0">
                    <a:pos x="26" y="60"/>
                  </a:cxn>
                  <a:cxn ang="0">
                    <a:pos x="32" y="42"/>
                  </a:cxn>
                  <a:cxn ang="0">
                    <a:pos x="32" y="42"/>
                  </a:cxn>
                </a:cxnLst>
                <a:rect l="0" t="0" r="r" b="b"/>
                <a:pathLst>
                  <a:path w="32" h="60">
                    <a:moveTo>
                      <a:pt x="32" y="42"/>
                    </a:moveTo>
                    <a:lnTo>
                      <a:pt x="32" y="42"/>
                    </a:lnTo>
                    <a:lnTo>
                      <a:pt x="30" y="36"/>
                    </a:lnTo>
                    <a:lnTo>
                      <a:pt x="28" y="32"/>
                    </a:lnTo>
                    <a:lnTo>
                      <a:pt x="28" y="32"/>
                    </a:lnTo>
                    <a:lnTo>
                      <a:pt x="8" y="0"/>
                    </a:lnTo>
                    <a:lnTo>
                      <a:pt x="8" y="0"/>
                    </a:lnTo>
                    <a:lnTo>
                      <a:pt x="2" y="10"/>
                    </a:lnTo>
                    <a:lnTo>
                      <a:pt x="0" y="14"/>
                    </a:lnTo>
                    <a:lnTo>
                      <a:pt x="2" y="18"/>
                    </a:lnTo>
                    <a:lnTo>
                      <a:pt x="2" y="18"/>
                    </a:lnTo>
                    <a:lnTo>
                      <a:pt x="10" y="32"/>
                    </a:lnTo>
                    <a:lnTo>
                      <a:pt x="10" y="32"/>
                    </a:lnTo>
                    <a:lnTo>
                      <a:pt x="26" y="60"/>
                    </a:lnTo>
                    <a:lnTo>
                      <a:pt x="26" y="60"/>
                    </a:lnTo>
                    <a:lnTo>
                      <a:pt x="32" y="42"/>
                    </a:lnTo>
                    <a:lnTo>
                      <a:pt x="32" y="4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9" name="Freeform 311"/>
              <p:cNvSpPr/>
              <p:nvPr/>
            </p:nvSpPr>
            <p:spPr bwMode="auto">
              <a:xfrm>
                <a:off x="2461" y="955"/>
                <a:ext cx="30" cy="60"/>
              </a:xfrm>
              <a:custGeom>
                <a:avLst/>
                <a:gdLst/>
                <a:ahLst/>
                <a:cxnLst>
                  <a:cxn ang="0">
                    <a:pos x="26" y="60"/>
                  </a:cxn>
                  <a:cxn ang="0">
                    <a:pos x="26" y="60"/>
                  </a:cxn>
                  <a:cxn ang="0">
                    <a:pos x="30" y="44"/>
                  </a:cxn>
                  <a:cxn ang="0">
                    <a:pos x="30" y="44"/>
                  </a:cxn>
                  <a:cxn ang="0">
                    <a:pos x="26" y="38"/>
                  </a:cxn>
                  <a:cxn ang="0">
                    <a:pos x="22" y="32"/>
                  </a:cxn>
                  <a:cxn ang="0">
                    <a:pos x="22" y="32"/>
                  </a:cxn>
                  <a:cxn ang="0">
                    <a:pos x="2" y="0"/>
                  </a:cxn>
                  <a:cxn ang="0">
                    <a:pos x="2" y="0"/>
                  </a:cxn>
                  <a:cxn ang="0">
                    <a:pos x="0" y="18"/>
                  </a:cxn>
                  <a:cxn ang="0">
                    <a:pos x="2" y="26"/>
                  </a:cxn>
                  <a:cxn ang="0">
                    <a:pos x="4" y="34"/>
                  </a:cxn>
                  <a:cxn ang="0">
                    <a:pos x="8" y="42"/>
                  </a:cxn>
                  <a:cxn ang="0">
                    <a:pos x="12" y="50"/>
                  </a:cxn>
                  <a:cxn ang="0">
                    <a:pos x="18" y="56"/>
                  </a:cxn>
                  <a:cxn ang="0">
                    <a:pos x="26" y="60"/>
                  </a:cxn>
                  <a:cxn ang="0">
                    <a:pos x="26" y="60"/>
                  </a:cxn>
                </a:cxnLst>
                <a:rect l="0" t="0" r="r" b="b"/>
                <a:pathLst>
                  <a:path w="30" h="60">
                    <a:moveTo>
                      <a:pt x="26" y="60"/>
                    </a:moveTo>
                    <a:lnTo>
                      <a:pt x="26" y="60"/>
                    </a:lnTo>
                    <a:lnTo>
                      <a:pt x="30" y="44"/>
                    </a:lnTo>
                    <a:lnTo>
                      <a:pt x="30" y="44"/>
                    </a:lnTo>
                    <a:lnTo>
                      <a:pt x="26" y="38"/>
                    </a:lnTo>
                    <a:lnTo>
                      <a:pt x="22" y="32"/>
                    </a:lnTo>
                    <a:lnTo>
                      <a:pt x="22" y="32"/>
                    </a:lnTo>
                    <a:lnTo>
                      <a:pt x="2" y="0"/>
                    </a:lnTo>
                    <a:lnTo>
                      <a:pt x="2" y="0"/>
                    </a:lnTo>
                    <a:lnTo>
                      <a:pt x="0" y="18"/>
                    </a:lnTo>
                    <a:lnTo>
                      <a:pt x="2" y="26"/>
                    </a:lnTo>
                    <a:lnTo>
                      <a:pt x="4" y="34"/>
                    </a:lnTo>
                    <a:lnTo>
                      <a:pt x="8" y="42"/>
                    </a:lnTo>
                    <a:lnTo>
                      <a:pt x="12" y="50"/>
                    </a:lnTo>
                    <a:lnTo>
                      <a:pt x="18" y="56"/>
                    </a:lnTo>
                    <a:lnTo>
                      <a:pt x="26" y="60"/>
                    </a:lnTo>
                    <a:lnTo>
                      <a:pt x="26" y="6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0" name="Freeform 312"/>
              <p:cNvSpPr/>
              <p:nvPr/>
            </p:nvSpPr>
            <p:spPr bwMode="auto">
              <a:xfrm>
                <a:off x="2513" y="887"/>
                <a:ext cx="20" cy="44"/>
              </a:xfrm>
              <a:custGeom>
                <a:avLst/>
                <a:gdLst/>
                <a:ahLst/>
                <a:cxnLst>
                  <a:cxn ang="0">
                    <a:pos x="8" y="0"/>
                  </a:cxn>
                  <a:cxn ang="0">
                    <a:pos x="8" y="0"/>
                  </a:cxn>
                  <a:cxn ang="0">
                    <a:pos x="0" y="44"/>
                  </a:cxn>
                  <a:cxn ang="0">
                    <a:pos x="0" y="44"/>
                  </a:cxn>
                  <a:cxn ang="0">
                    <a:pos x="18" y="30"/>
                  </a:cxn>
                  <a:cxn ang="0">
                    <a:pos x="18" y="30"/>
                  </a:cxn>
                  <a:cxn ang="0">
                    <a:pos x="20" y="28"/>
                  </a:cxn>
                  <a:cxn ang="0">
                    <a:pos x="20" y="28"/>
                  </a:cxn>
                  <a:cxn ang="0">
                    <a:pos x="16" y="18"/>
                  </a:cxn>
                  <a:cxn ang="0">
                    <a:pos x="16" y="18"/>
                  </a:cxn>
                  <a:cxn ang="0">
                    <a:pos x="12" y="10"/>
                  </a:cxn>
                  <a:cxn ang="0">
                    <a:pos x="8" y="0"/>
                  </a:cxn>
                  <a:cxn ang="0">
                    <a:pos x="8" y="0"/>
                  </a:cxn>
                </a:cxnLst>
                <a:rect l="0" t="0" r="r" b="b"/>
                <a:pathLst>
                  <a:path w="20" h="44">
                    <a:moveTo>
                      <a:pt x="8" y="0"/>
                    </a:moveTo>
                    <a:lnTo>
                      <a:pt x="8" y="0"/>
                    </a:lnTo>
                    <a:lnTo>
                      <a:pt x="0" y="44"/>
                    </a:lnTo>
                    <a:lnTo>
                      <a:pt x="0" y="44"/>
                    </a:lnTo>
                    <a:lnTo>
                      <a:pt x="18" y="30"/>
                    </a:lnTo>
                    <a:lnTo>
                      <a:pt x="18" y="30"/>
                    </a:lnTo>
                    <a:lnTo>
                      <a:pt x="20" y="28"/>
                    </a:lnTo>
                    <a:lnTo>
                      <a:pt x="20" y="28"/>
                    </a:lnTo>
                    <a:lnTo>
                      <a:pt x="16" y="18"/>
                    </a:lnTo>
                    <a:lnTo>
                      <a:pt x="16" y="18"/>
                    </a:lnTo>
                    <a:lnTo>
                      <a:pt x="12" y="10"/>
                    </a:lnTo>
                    <a:lnTo>
                      <a:pt x="8" y="0"/>
                    </a:lnTo>
                    <a:lnTo>
                      <a:pt x="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1" name="Freeform 313"/>
              <p:cNvSpPr/>
              <p:nvPr/>
            </p:nvSpPr>
            <p:spPr bwMode="auto">
              <a:xfrm>
                <a:off x="2507" y="921"/>
                <a:ext cx="34" cy="42"/>
              </a:xfrm>
              <a:custGeom>
                <a:avLst/>
                <a:gdLst/>
                <a:ahLst/>
                <a:cxnLst>
                  <a:cxn ang="0">
                    <a:pos x="2" y="28"/>
                  </a:cxn>
                  <a:cxn ang="0">
                    <a:pos x="2" y="28"/>
                  </a:cxn>
                  <a:cxn ang="0">
                    <a:pos x="0" y="42"/>
                  </a:cxn>
                  <a:cxn ang="0">
                    <a:pos x="0" y="42"/>
                  </a:cxn>
                  <a:cxn ang="0">
                    <a:pos x="4" y="40"/>
                  </a:cxn>
                  <a:cxn ang="0">
                    <a:pos x="8" y="36"/>
                  </a:cxn>
                  <a:cxn ang="0">
                    <a:pos x="8" y="36"/>
                  </a:cxn>
                  <a:cxn ang="0">
                    <a:pos x="22" y="26"/>
                  </a:cxn>
                  <a:cxn ang="0">
                    <a:pos x="22" y="26"/>
                  </a:cxn>
                  <a:cxn ang="0">
                    <a:pos x="34" y="18"/>
                  </a:cxn>
                  <a:cxn ang="0">
                    <a:pos x="34" y="18"/>
                  </a:cxn>
                  <a:cxn ang="0">
                    <a:pos x="34" y="14"/>
                  </a:cxn>
                  <a:cxn ang="0">
                    <a:pos x="32" y="10"/>
                  </a:cxn>
                  <a:cxn ang="0">
                    <a:pos x="28" y="0"/>
                  </a:cxn>
                  <a:cxn ang="0">
                    <a:pos x="28" y="0"/>
                  </a:cxn>
                  <a:cxn ang="0">
                    <a:pos x="4" y="18"/>
                  </a:cxn>
                  <a:cxn ang="0">
                    <a:pos x="4" y="18"/>
                  </a:cxn>
                  <a:cxn ang="0">
                    <a:pos x="2" y="22"/>
                  </a:cxn>
                  <a:cxn ang="0">
                    <a:pos x="2" y="28"/>
                  </a:cxn>
                  <a:cxn ang="0">
                    <a:pos x="2" y="28"/>
                  </a:cxn>
                </a:cxnLst>
                <a:rect l="0" t="0" r="r" b="b"/>
                <a:pathLst>
                  <a:path w="34" h="42">
                    <a:moveTo>
                      <a:pt x="2" y="28"/>
                    </a:moveTo>
                    <a:lnTo>
                      <a:pt x="2" y="28"/>
                    </a:lnTo>
                    <a:lnTo>
                      <a:pt x="0" y="42"/>
                    </a:lnTo>
                    <a:lnTo>
                      <a:pt x="0" y="42"/>
                    </a:lnTo>
                    <a:lnTo>
                      <a:pt x="4" y="40"/>
                    </a:lnTo>
                    <a:lnTo>
                      <a:pt x="8" y="36"/>
                    </a:lnTo>
                    <a:lnTo>
                      <a:pt x="8" y="36"/>
                    </a:lnTo>
                    <a:lnTo>
                      <a:pt x="22" y="26"/>
                    </a:lnTo>
                    <a:lnTo>
                      <a:pt x="22" y="26"/>
                    </a:lnTo>
                    <a:lnTo>
                      <a:pt x="34" y="18"/>
                    </a:lnTo>
                    <a:lnTo>
                      <a:pt x="34" y="18"/>
                    </a:lnTo>
                    <a:lnTo>
                      <a:pt x="34" y="14"/>
                    </a:lnTo>
                    <a:lnTo>
                      <a:pt x="32" y="10"/>
                    </a:lnTo>
                    <a:lnTo>
                      <a:pt x="28" y="0"/>
                    </a:lnTo>
                    <a:lnTo>
                      <a:pt x="28" y="0"/>
                    </a:lnTo>
                    <a:lnTo>
                      <a:pt x="4" y="18"/>
                    </a:lnTo>
                    <a:lnTo>
                      <a:pt x="4" y="18"/>
                    </a:lnTo>
                    <a:lnTo>
                      <a:pt x="2" y="22"/>
                    </a:lnTo>
                    <a:lnTo>
                      <a:pt x="2" y="28"/>
                    </a:lnTo>
                    <a:lnTo>
                      <a:pt x="2"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2" name="Freeform 314"/>
              <p:cNvSpPr/>
              <p:nvPr/>
            </p:nvSpPr>
            <p:spPr bwMode="auto">
              <a:xfrm>
                <a:off x="2501" y="945"/>
                <a:ext cx="42" cy="48"/>
              </a:xfrm>
              <a:custGeom>
                <a:avLst/>
                <a:gdLst/>
                <a:ahLst/>
                <a:cxnLst>
                  <a:cxn ang="0">
                    <a:pos x="42" y="0"/>
                  </a:cxn>
                  <a:cxn ang="0">
                    <a:pos x="42" y="0"/>
                  </a:cxn>
                  <a:cxn ang="0">
                    <a:pos x="10" y="22"/>
                  </a:cxn>
                  <a:cxn ang="0">
                    <a:pos x="10" y="22"/>
                  </a:cxn>
                  <a:cxn ang="0">
                    <a:pos x="6" y="24"/>
                  </a:cxn>
                  <a:cxn ang="0">
                    <a:pos x="4" y="30"/>
                  </a:cxn>
                  <a:cxn ang="0">
                    <a:pos x="4" y="30"/>
                  </a:cxn>
                  <a:cxn ang="0">
                    <a:pos x="0" y="48"/>
                  </a:cxn>
                  <a:cxn ang="0">
                    <a:pos x="0" y="48"/>
                  </a:cxn>
                  <a:cxn ang="0">
                    <a:pos x="26" y="30"/>
                  </a:cxn>
                  <a:cxn ang="0">
                    <a:pos x="26" y="30"/>
                  </a:cxn>
                  <a:cxn ang="0">
                    <a:pos x="40" y="20"/>
                  </a:cxn>
                  <a:cxn ang="0">
                    <a:pos x="40" y="20"/>
                  </a:cxn>
                  <a:cxn ang="0">
                    <a:pos x="42" y="16"/>
                  </a:cxn>
                  <a:cxn ang="0">
                    <a:pos x="42" y="10"/>
                  </a:cxn>
                  <a:cxn ang="0">
                    <a:pos x="42" y="0"/>
                  </a:cxn>
                  <a:cxn ang="0">
                    <a:pos x="42" y="0"/>
                  </a:cxn>
                </a:cxnLst>
                <a:rect l="0" t="0" r="r" b="b"/>
                <a:pathLst>
                  <a:path w="42" h="48">
                    <a:moveTo>
                      <a:pt x="42" y="0"/>
                    </a:moveTo>
                    <a:lnTo>
                      <a:pt x="42" y="0"/>
                    </a:lnTo>
                    <a:lnTo>
                      <a:pt x="10" y="22"/>
                    </a:lnTo>
                    <a:lnTo>
                      <a:pt x="10" y="22"/>
                    </a:lnTo>
                    <a:lnTo>
                      <a:pt x="6" y="24"/>
                    </a:lnTo>
                    <a:lnTo>
                      <a:pt x="4" y="30"/>
                    </a:lnTo>
                    <a:lnTo>
                      <a:pt x="4" y="30"/>
                    </a:lnTo>
                    <a:lnTo>
                      <a:pt x="0" y="48"/>
                    </a:lnTo>
                    <a:lnTo>
                      <a:pt x="0" y="48"/>
                    </a:lnTo>
                    <a:lnTo>
                      <a:pt x="26" y="30"/>
                    </a:lnTo>
                    <a:lnTo>
                      <a:pt x="26" y="30"/>
                    </a:lnTo>
                    <a:lnTo>
                      <a:pt x="40" y="20"/>
                    </a:lnTo>
                    <a:lnTo>
                      <a:pt x="40" y="20"/>
                    </a:lnTo>
                    <a:lnTo>
                      <a:pt x="42" y="16"/>
                    </a:lnTo>
                    <a:lnTo>
                      <a:pt x="42" y="10"/>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3" name="Freeform 315"/>
              <p:cNvSpPr/>
              <p:nvPr/>
            </p:nvSpPr>
            <p:spPr bwMode="auto">
              <a:xfrm>
                <a:off x="2497" y="971"/>
                <a:ext cx="44" cy="46"/>
              </a:xfrm>
              <a:custGeom>
                <a:avLst/>
                <a:gdLst/>
                <a:ahLst/>
                <a:cxnLst>
                  <a:cxn ang="0">
                    <a:pos x="44" y="0"/>
                  </a:cxn>
                  <a:cxn ang="0">
                    <a:pos x="44" y="0"/>
                  </a:cxn>
                  <a:cxn ang="0">
                    <a:pos x="14" y="22"/>
                  </a:cxn>
                  <a:cxn ang="0">
                    <a:pos x="14" y="22"/>
                  </a:cxn>
                  <a:cxn ang="0">
                    <a:pos x="8" y="26"/>
                  </a:cxn>
                  <a:cxn ang="0">
                    <a:pos x="4" y="30"/>
                  </a:cxn>
                  <a:cxn ang="0">
                    <a:pos x="4" y="30"/>
                  </a:cxn>
                  <a:cxn ang="0">
                    <a:pos x="0" y="46"/>
                  </a:cxn>
                  <a:cxn ang="0">
                    <a:pos x="0" y="46"/>
                  </a:cxn>
                  <a:cxn ang="0">
                    <a:pos x="8" y="44"/>
                  </a:cxn>
                  <a:cxn ang="0">
                    <a:pos x="16" y="42"/>
                  </a:cxn>
                  <a:cxn ang="0">
                    <a:pos x="24" y="36"/>
                  </a:cxn>
                  <a:cxn ang="0">
                    <a:pos x="30" y="30"/>
                  </a:cxn>
                  <a:cxn ang="0">
                    <a:pos x="36" y="24"/>
                  </a:cxn>
                  <a:cxn ang="0">
                    <a:pos x="40" y="16"/>
                  </a:cxn>
                  <a:cxn ang="0">
                    <a:pos x="44" y="0"/>
                  </a:cxn>
                  <a:cxn ang="0">
                    <a:pos x="44" y="0"/>
                  </a:cxn>
                </a:cxnLst>
                <a:rect l="0" t="0" r="r" b="b"/>
                <a:pathLst>
                  <a:path w="44" h="46">
                    <a:moveTo>
                      <a:pt x="44" y="0"/>
                    </a:moveTo>
                    <a:lnTo>
                      <a:pt x="44" y="0"/>
                    </a:lnTo>
                    <a:lnTo>
                      <a:pt x="14" y="22"/>
                    </a:lnTo>
                    <a:lnTo>
                      <a:pt x="14" y="22"/>
                    </a:lnTo>
                    <a:lnTo>
                      <a:pt x="8" y="26"/>
                    </a:lnTo>
                    <a:lnTo>
                      <a:pt x="4" y="30"/>
                    </a:lnTo>
                    <a:lnTo>
                      <a:pt x="4" y="30"/>
                    </a:lnTo>
                    <a:lnTo>
                      <a:pt x="0" y="46"/>
                    </a:lnTo>
                    <a:lnTo>
                      <a:pt x="0" y="46"/>
                    </a:lnTo>
                    <a:lnTo>
                      <a:pt x="8" y="44"/>
                    </a:lnTo>
                    <a:lnTo>
                      <a:pt x="16" y="42"/>
                    </a:lnTo>
                    <a:lnTo>
                      <a:pt x="24" y="36"/>
                    </a:lnTo>
                    <a:lnTo>
                      <a:pt x="30" y="30"/>
                    </a:lnTo>
                    <a:lnTo>
                      <a:pt x="36" y="24"/>
                    </a:lnTo>
                    <a:lnTo>
                      <a:pt x="40" y="16"/>
                    </a:lnTo>
                    <a:lnTo>
                      <a:pt x="44" y="0"/>
                    </a:lnTo>
                    <a:lnTo>
                      <a:pt x="4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4" name="Freeform 316"/>
              <p:cNvSpPr/>
              <p:nvPr/>
            </p:nvSpPr>
            <p:spPr bwMode="auto">
              <a:xfrm>
                <a:off x="2449" y="557"/>
                <a:ext cx="16" cy="24"/>
              </a:xfrm>
              <a:custGeom>
                <a:avLst/>
                <a:gdLst/>
                <a:ahLst/>
                <a:cxnLst>
                  <a:cxn ang="0">
                    <a:pos x="0" y="10"/>
                  </a:cxn>
                  <a:cxn ang="0">
                    <a:pos x="0" y="10"/>
                  </a:cxn>
                  <a:cxn ang="0">
                    <a:pos x="0" y="10"/>
                  </a:cxn>
                  <a:cxn ang="0">
                    <a:pos x="0" y="10"/>
                  </a:cxn>
                  <a:cxn ang="0">
                    <a:pos x="4" y="24"/>
                  </a:cxn>
                  <a:cxn ang="0">
                    <a:pos x="4" y="24"/>
                  </a:cxn>
                  <a:cxn ang="0">
                    <a:pos x="16" y="0"/>
                  </a:cxn>
                  <a:cxn ang="0">
                    <a:pos x="16" y="0"/>
                  </a:cxn>
                  <a:cxn ang="0">
                    <a:pos x="10" y="2"/>
                  </a:cxn>
                  <a:cxn ang="0">
                    <a:pos x="6" y="6"/>
                  </a:cxn>
                  <a:cxn ang="0">
                    <a:pos x="6" y="6"/>
                  </a:cxn>
                  <a:cxn ang="0">
                    <a:pos x="0" y="10"/>
                  </a:cxn>
                  <a:cxn ang="0">
                    <a:pos x="0" y="10"/>
                  </a:cxn>
                </a:cxnLst>
                <a:rect l="0" t="0" r="r" b="b"/>
                <a:pathLst>
                  <a:path w="16" h="24">
                    <a:moveTo>
                      <a:pt x="0" y="10"/>
                    </a:moveTo>
                    <a:lnTo>
                      <a:pt x="0" y="10"/>
                    </a:lnTo>
                    <a:lnTo>
                      <a:pt x="0" y="10"/>
                    </a:lnTo>
                    <a:lnTo>
                      <a:pt x="0" y="10"/>
                    </a:lnTo>
                    <a:lnTo>
                      <a:pt x="4" y="24"/>
                    </a:lnTo>
                    <a:lnTo>
                      <a:pt x="4" y="24"/>
                    </a:lnTo>
                    <a:lnTo>
                      <a:pt x="16" y="0"/>
                    </a:lnTo>
                    <a:lnTo>
                      <a:pt x="16" y="0"/>
                    </a:lnTo>
                    <a:lnTo>
                      <a:pt x="10" y="2"/>
                    </a:lnTo>
                    <a:lnTo>
                      <a:pt x="6" y="6"/>
                    </a:lnTo>
                    <a:lnTo>
                      <a:pt x="6" y="6"/>
                    </a:lnTo>
                    <a:lnTo>
                      <a:pt x="0" y="10"/>
                    </a:lnTo>
                    <a:lnTo>
                      <a:pt x="0"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5" name="Freeform 317"/>
              <p:cNvSpPr/>
              <p:nvPr/>
            </p:nvSpPr>
            <p:spPr bwMode="auto">
              <a:xfrm>
                <a:off x="2437" y="569"/>
                <a:ext cx="14" cy="30"/>
              </a:xfrm>
              <a:custGeom>
                <a:avLst/>
                <a:gdLst/>
                <a:ahLst/>
                <a:cxnLst>
                  <a:cxn ang="0">
                    <a:pos x="6" y="26"/>
                  </a:cxn>
                  <a:cxn ang="0">
                    <a:pos x="6" y="26"/>
                  </a:cxn>
                  <a:cxn ang="0">
                    <a:pos x="8" y="30"/>
                  </a:cxn>
                  <a:cxn ang="0">
                    <a:pos x="8" y="30"/>
                  </a:cxn>
                  <a:cxn ang="0">
                    <a:pos x="12" y="24"/>
                  </a:cxn>
                  <a:cxn ang="0">
                    <a:pos x="12" y="24"/>
                  </a:cxn>
                  <a:cxn ang="0">
                    <a:pos x="14" y="20"/>
                  </a:cxn>
                  <a:cxn ang="0">
                    <a:pos x="14" y="16"/>
                  </a:cxn>
                  <a:cxn ang="0">
                    <a:pos x="14" y="16"/>
                  </a:cxn>
                  <a:cxn ang="0">
                    <a:pos x="8" y="0"/>
                  </a:cxn>
                  <a:cxn ang="0">
                    <a:pos x="8" y="0"/>
                  </a:cxn>
                  <a:cxn ang="0">
                    <a:pos x="2" y="2"/>
                  </a:cxn>
                  <a:cxn ang="0">
                    <a:pos x="0" y="4"/>
                  </a:cxn>
                  <a:cxn ang="0">
                    <a:pos x="0" y="6"/>
                  </a:cxn>
                  <a:cxn ang="0">
                    <a:pos x="0" y="6"/>
                  </a:cxn>
                  <a:cxn ang="0">
                    <a:pos x="2" y="14"/>
                  </a:cxn>
                  <a:cxn ang="0">
                    <a:pos x="2" y="14"/>
                  </a:cxn>
                  <a:cxn ang="0">
                    <a:pos x="6" y="26"/>
                  </a:cxn>
                  <a:cxn ang="0">
                    <a:pos x="6" y="26"/>
                  </a:cxn>
                </a:cxnLst>
                <a:rect l="0" t="0" r="r" b="b"/>
                <a:pathLst>
                  <a:path w="14" h="30">
                    <a:moveTo>
                      <a:pt x="6" y="26"/>
                    </a:moveTo>
                    <a:lnTo>
                      <a:pt x="6" y="26"/>
                    </a:lnTo>
                    <a:lnTo>
                      <a:pt x="8" y="30"/>
                    </a:lnTo>
                    <a:lnTo>
                      <a:pt x="8" y="30"/>
                    </a:lnTo>
                    <a:lnTo>
                      <a:pt x="12" y="24"/>
                    </a:lnTo>
                    <a:lnTo>
                      <a:pt x="12" y="24"/>
                    </a:lnTo>
                    <a:lnTo>
                      <a:pt x="14" y="20"/>
                    </a:lnTo>
                    <a:lnTo>
                      <a:pt x="14" y="16"/>
                    </a:lnTo>
                    <a:lnTo>
                      <a:pt x="14" y="16"/>
                    </a:lnTo>
                    <a:lnTo>
                      <a:pt x="8" y="0"/>
                    </a:lnTo>
                    <a:lnTo>
                      <a:pt x="8" y="0"/>
                    </a:lnTo>
                    <a:lnTo>
                      <a:pt x="2" y="2"/>
                    </a:lnTo>
                    <a:lnTo>
                      <a:pt x="0" y="4"/>
                    </a:lnTo>
                    <a:lnTo>
                      <a:pt x="0" y="6"/>
                    </a:lnTo>
                    <a:lnTo>
                      <a:pt x="0" y="6"/>
                    </a:lnTo>
                    <a:lnTo>
                      <a:pt x="2" y="14"/>
                    </a:lnTo>
                    <a:lnTo>
                      <a:pt x="2" y="14"/>
                    </a:lnTo>
                    <a:lnTo>
                      <a:pt x="6" y="26"/>
                    </a:lnTo>
                    <a:lnTo>
                      <a:pt x="6" y="2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6" name="Freeform 318"/>
              <p:cNvSpPr/>
              <p:nvPr/>
            </p:nvSpPr>
            <p:spPr bwMode="auto">
              <a:xfrm>
                <a:off x="2427" y="577"/>
                <a:ext cx="16" cy="40"/>
              </a:xfrm>
              <a:custGeom>
                <a:avLst/>
                <a:gdLst/>
                <a:ahLst/>
                <a:cxnLst>
                  <a:cxn ang="0">
                    <a:pos x="14" y="30"/>
                  </a:cxn>
                  <a:cxn ang="0">
                    <a:pos x="14" y="30"/>
                  </a:cxn>
                  <a:cxn ang="0">
                    <a:pos x="16" y="26"/>
                  </a:cxn>
                  <a:cxn ang="0">
                    <a:pos x="14" y="24"/>
                  </a:cxn>
                  <a:cxn ang="0">
                    <a:pos x="14" y="24"/>
                  </a:cxn>
                  <a:cxn ang="0">
                    <a:pos x="6" y="0"/>
                  </a:cxn>
                  <a:cxn ang="0">
                    <a:pos x="6" y="0"/>
                  </a:cxn>
                  <a:cxn ang="0">
                    <a:pos x="2" y="6"/>
                  </a:cxn>
                  <a:cxn ang="0">
                    <a:pos x="0" y="8"/>
                  </a:cxn>
                  <a:cxn ang="0">
                    <a:pos x="0" y="12"/>
                  </a:cxn>
                  <a:cxn ang="0">
                    <a:pos x="0" y="12"/>
                  </a:cxn>
                  <a:cxn ang="0">
                    <a:pos x="4" y="22"/>
                  </a:cxn>
                  <a:cxn ang="0">
                    <a:pos x="4" y="22"/>
                  </a:cxn>
                  <a:cxn ang="0">
                    <a:pos x="10" y="40"/>
                  </a:cxn>
                  <a:cxn ang="0">
                    <a:pos x="10" y="40"/>
                  </a:cxn>
                  <a:cxn ang="0">
                    <a:pos x="14" y="30"/>
                  </a:cxn>
                  <a:cxn ang="0">
                    <a:pos x="14" y="30"/>
                  </a:cxn>
                </a:cxnLst>
                <a:rect l="0" t="0" r="r" b="b"/>
                <a:pathLst>
                  <a:path w="16" h="40">
                    <a:moveTo>
                      <a:pt x="14" y="30"/>
                    </a:moveTo>
                    <a:lnTo>
                      <a:pt x="14" y="30"/>
                    </a:lnTo>
                    <a:lnTo>
                      <a:pt x="16" y="26"/>
                    </a:lnTo>
                    <a:lnTo>
                      <a:pt x="14" y="24"/>
                    </a:lnTo>
                    <a:lnTo>
                      <a:pt x="14" y="24"/>
                    </a:lnTo>
                    <a:lnTo>
                      <a:pt x="6" y="0"/>
                    </a:lnTo>
                    <a:lnTo>
                      <a:pt x="6" y="0"/>
                    </a:lnTo>
                    <a:lnTo>
                      <a:pt x="2" y="6"/>
                    </a:lnTo>
                    <a:lnTo>
                      <a:pt x="0" y="8"/>
                    </a:lnTo>
                    <a:lnTo>
                      <a:pt x="0" y="12"/>
                    </a:lnTo>
                    <a:lnTo>
                      <a:pt x="0" y="12"/>
                    </a:lnTo>
                    <a:lnTo>
                      <a:pt x="4" y="22"/>
                    </a:lnTo>
                    <a:lnTo>
                      <a:pt x="4" y="22"/>
                    </a:lnTo>
                    <a:lnTo>
                      <a:pt x="10" y="40"/>
                    </a:lnTo>
                    <a:lnTo>
                      <a:pt x="10" y="40"/>
                    </a:lnTo>
                    <a:lnTo>
                      <a:pt x="14" y="30"/>
                    </a:lnTo>
                    <a:lnTo>
                      <a:pt x="14"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7" name="Freeform 319"/>
              <p:cNvSpPr/>
              <p:nvPr/>
            </p:nvSpPr>
            <p:spPr bwMode="auto">
              <a:xfrm>
                <a:off x="2421" y="591"/>
                <a:ext cx="14" cy="40"/>
              </a:xfrm>
              <a:custGeom>
                <a:avLst/>
                <a:gdLst/>
                <a:ahLst/>
                <a:cxnLst>
                  <a:cxn ang="0">
                    <a:pos x="14" y="30"/>
                  </a:cxn>
                  <a:cxn ang="0">
                    <a:pos x="14" y="30"/>
                  </a:cxn>
                  <a:cxn ang="0">
                    <a:pos x="12" y="26"/>
                  </a:cxn>
                  <a:cxn ang="0">
                    <a:pos x="12" y="24"/>
                  </a:cxn>
                  <a:cxn ang="0">
                    <a:pos x="12" y="24"/>
                  </a:cxn>
                  <a:cxn ang="0">
                    <a:pos x="4" y="0"/>
                  </a:cxn>
                  <a:cxn ang="0">
                    <a:pos x="4" y="0"/>
                  </a:cxn>
                  <a:cxn ang="0">
                    <a:pos x="0" y="10"/>
                  </a:cxn>
                  <a:cxn ang="0">
                    <a:pos x="0" y="22"/>
                  </a:cxn>
                  <a:cxn ang="0">
                    <a:pos x="2" y="32"/>
                  </a:cxn>
                  <a:cxn ang="0">
                    <a:pos x="8" y="40"/>
                  </a:cxn>
                  <a:cxn ang="0">
                    <a:pos x="8" y="40"/>
                  </a:cxn>
                  <a:cxn ang="0">
                    <a:pos x="14" y="30"/>
                  </a:cxn>
                  <a:cxn ang="0">
                    <a:pos x="14" y="30"/>
                  </a:cxn>
                </a:cxnLst>
                <a:rect l="0" t="0" r="r" b="b"/>
                <a:pathLst>
                  <a:path w="14" h="40">
                    <a:moveTo>
                      <a:pt x="14" y="30"/>
                    </a:moveTo>
                    <a:lnTo>
                      <a:pt x="14" y="30"/>
                    </a:lnTo>
                    <a:lnTo>
                      <a:pt x="12" y="26"/>
                    </a:lnTo>
                    <a:lnTo>
                      <a:pt x="12" y="24"/>
                    </a:lnTo>
                    <a:lnTo>
                      <a:pt x="12" y="24"/>
                    </a:lnTo>
                    <a:lnTo>
                      <a:pt x="4" y="0"/>
                    </a:lnTo>
                    <a:lnTo>
                      <a:pt x="4" y="0"/>
                    </a:lnTo>
                    <a:lnTo>
                      <a:pt x="0" y="10"/>
                    </a:lnTo>
                    <a:lnTo>
                      <a:pt x="0" y="22"/>
                    </a:lnTo>
                    <a:lnTo>
                      <a:pt x="2" y="32"/>
                    </a:lnTo>
                    <a:lnTo>
                      <a:pt x="8" y="40"/>
                    </a:lnTo>
                    <a:lnTo>
                      <a:pt x="8" y="40"/>
                    </a:lnTo>
                    <a:lnTo>
                      <a:pt x="14" y="30"/>
                    </a:lnTo>
                    <a:lnTo>
                      <a:pt x="14"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8" name="Freeform 320"/>
              <p:cNvSpPr/>
              <p:nvPr/>
            </p:nvSpPr>
            <p:spPr bwMode="auto">
              <a:xfrm>
                <a:off x="2457" y="557"/>
                <a:ext cx="16" cy="26"/>
              </a:xfrm>
              <a:custGeom>
                <a:avLst/>
                <a:gdLst/>
                <a:ahLst/>
                <a:cxnLst>
                  <a:cxn ang="0">
                    <a:pos x="16" y="20"/>
                  </a:cxn>
                  <a:cxn ang="0">
                    <a:pos x="16" y="20"/>
                  </a:cxn>
                  <a:cxn ang="0">
                    <a:pos x="14" y="12"/>
                  </a:cxn>
                  <a:cxn ang="0">
                    <a:pos x="14" y="12"/>
                  </a:cxn>
                  <a:cxn ang="0">
                    <a:pos x="12" y="6"/>
                  </a:cxn>
                  <a:cxn ang="0">
                    <a:pos x="12" y="0"/>
                  </a:cxn>
                  <a:cxn ang="0">
                    <a:pos x="12" y="0"/>
                  </a:cxn>
                  <a:cxn ang="0">
                    <a:pos x="0" y="26"/>
                  </a:cxn>
                  <a:cxn ang="0">
                    <a:pos x="0" y="26"/>
                  </a:cxn>
                  <a:cxn ang="0">
                    <a:pos x="14" y="20"/>
                  </a:cxn>
                  <a:cxn ang="0">
                    <a:pos x="14" y="20"/>
                  </a:cxn>
                  <a:cxn ang="0">
                    <a:pos x="16" y="20"/>
                  </a:cxn>
                  <a:cxn ang="0">
                    <a:pos x="16" y="20"/>
                  </a:cxn>
                </a:cxnLst>
                <a:rect l="0" t="0" r="r" b="b"/>
                <a:pathLst>
                  <a:path w="16" h="26">
                    <a:moveTo>
                      <a:pt x="16" y="20"/>
                    </a:moveTo>
                    <a:lnTo>
                      <a:pt x="16" y="20"/>
                    </a:lnTo>
                    <a:lnTo>
                      <a:pt x="14" y="12"/>
                    </a:lnTo>
                    <a:lnTo>
                      <a:pt x="14" y="12"/>
                    </a:lnTo>
                    <a:lnTo>
                      <a:pt x="12" y="6"/>
                    </a:lnTo>
                    <a:lnTo>
                      <a:pt x="12" y="0"/>
                    </a:lnTo>
                    <a:lnTo>
                      <a:pt x="12" y="0"/>
                    </a:lnTo>
                    <a:lnTo>
                      <a:pt x="0" y="26"/>
                    </a:lnTo>
                    <a:lnTo>
                      <a:pt x="0" y="26"/>
                    </a:lnTo>
                    <a:lnTo>
                      <a:pt x="14" y="20"/>
                    </a:lnTo>
                    <a:lnTo>
                      <a:pt x="14" y="20"/>
                    </a:lnTo>
                    <a:lnTo>
                      <a:pt x="16" y="20"/>
                    </a:lnTo>
                    <a:lnTo>
                      <a:pt x="16"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9" name="Freeform 321"/>
              <p:cNvSpPr/>
              <p:nvPr/>
            </p:nvSpPr>
            <p:spPr bwMode="auto">
              <a:xfrm>
                <a:off x="2449" y="581"/>
                <a:ext cx="26" cy="20"/>
              </a:xfrm>
              <a:custGeom>
                <a:avLst/>
                <a:gdLst/>
                <a:ahLst/>
                <a:cxnLst>
                  <a:cxn ang="0">
                    <a:pos x="24" y="0"/>
                  </a:cxn>
                  <a:cxn ang="0">
                    <a:pos x="24" y="0"/>
                  </a:cxn>
                  <a:cxn ang="0">
                    <a:pos x="6" y="6"/>
                  </a:cxn>
                  <a:cxn ang="0">
                    <a:pos x="6" y="6"/>
                  </a:cxn>
                  <a:cxn ang="0">
                    <a:pos x="6" y="10"/>
                  </a:cxn>
                  <a:cxn ang="0">
                    <a:pos x="4" y="14"/>
                  </a:cxn>
                  <a:cxn ang="0">
                    <a:pos x="4" y="14"/>
                  </a:cxn>
                  <a:cxn ang="0">
                    <a:pos x="0" y="20"/>
                  </a:cxn>
                  <a:cxn ang="0">
                    <a:pos x="0" y="20"/>
                  </a:cxn>
                  <a:cxn ang="0">
                    <a:pos x="6" y="18"/>
                  </a:cxn>
                  <a:cxn ang="0">
                    <a:pos x="6" y="18"/>
                  </a:cxn>
                  <a:cxn ang="0">
                    <a:pos x="18" y="14"/>
                  </a:cxn>
                  <a:cxn ang="0">
                    <a:pos x="18" y="14"/>
                  </a:cxn>
                  <a:cxn ang="0">
                    <a:pos x="24" y="10"/>
                  </a:cxn>
                  <a:cxn ang="0">
                    <a:pos x="24" y="10"/>
                  </a:cxn>
                  <a:cxn ang="0">
                    <a:pos x="26" y="10"/>
                  </a:cxn>
                  <a:cxn ang="0">
                    <a:pos x="26" y="6"/>
                  </a:cxn>
                  <a:cxn ang="0">
                    <a:pos x="24" y="0"/>
                  </a:cxn>
                  <a:cxn ang="0">
                    <a:pos x="24" y="0"/>
                  </a:cxn>
                </a:cxnLst>
                <a:rect l="0" t="0" r="r" b="b"/>
                <a:pathLst>
                  <a:path w="26" h="20">
                    <a:moveTo>
                      <a:pt x="24" y="0"/>
                    </a:moveTo>
                    <a:lnTo>
                      <a:pt x="24" y="0"/>
                    </a:lnTo>
                    <a:lnTo>
                      <a:pt x="6" y="6"/>
                    </a:lnTo>
                    <a:lnTo>
                      <a:pt x="6" y="6"/>
                    </a:lnTo>
                    <a:lnTo>
                      <a:pt x="6" y="10"/>
                    </a:lnTo>
                    <a:lnTo>
                      <a:pt x="4" y="14"/>
                    </a:lnTo>
                    <a:lnTo>
                      <a:pt x="4" y="14"/>
                    </a:lnTo>
                    <a:lnTo>
                      <a:pt x="0" y="20"/>
                    </a:lnTo>
                    <a:lnTo>
                      <a:pt x="0" y="20"/>
                    </a:lnTo>
                    <a:lnTo>
                      <a:pt x="6" y="18"/>
                    </a:lnTo>
                    <a:lnTo>
                      <a:pt x="6" y="18"/>
                    </a:lnTo>
                    <a:lnTo>
                      <a:pt x="18" y="14"/>
                    </a:lnTo>
                    <a:lnTo>
                      <a:pt x="18" y="14"/>
                    </a:lnTo>
                    <a:lnTo>
                      <a:pt x="24" y="10"/>
                    </a:lnTo>
                    <a:lnTo>
                      <a:pt x="24" y="10"/>
                    </a:lnTo>
                    <a:lnTo>
                      <a:pt x="26" y="10"/>
                    </a:lnTo>
                    <a:lnTo>
                      <a:pt x="26" y="6"/>
                    </a:lnTo>
                    <a:lnTo>
                      <a:pt x="24" y="0"/>
                    </a:lnTo>
                    <a:lnTo>
                      <a:pt x="2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0" name="Freeform 322"/>
              <p:cNvSpPr/>
              <p:nvPr/>
            </p:nvSpPr>
            <p:spPr bwMode="auto">
              <a:xfrm>
                <a:off x="2443" y="597"/>
                <a:ext cx="30" cy="22"/>
              </a:xfrm>
              <a:custGeom>
                <a:avLst/>
                <a:gdLst/>
                <a:ahLst/>
                <a:cxnLst>
                  <a:cxn ang="0">
                    <a:pos x="30" y="0"/>
                  </a:cxn>
                  <a:cxn ang="0">
                    <a:pos x="30" y="0"/>
                  </a:cxn>
                  <a:cxn ang="0">
                    <a:pos x="10" y="8"/>
                  </a:cxn>
                  <a:cxn ang="0">
                    <a:pos x="10" y="8"/>
                  </a:cxn>
                  <a:cxn ang="0">
                    <a:pos x="6" y="10"/>
                  </a:cxn>
                  <a:cxn ang="0">
                    <a:pos x="4" y="12"/>
                  </a:cxn>
                  <a:cxn ang="0">
                    <a:pos x="4" y="12"/>
                  </a:cxn>
                  <a:cxn ang="0">
                    <a:pos x="0" y="22"/>
                  </a:cxn>
                  <a:cxn ang="0">
                    <a:pos x="0" y="22"/>
                  </a:cxn>
                  <a:cxn ang="0">
                    <a:pos x="18" y="14"/>
                  </a:cxn>
                  <a:cxn ang="0">
                    <a:pos x="18" y="14"/>
                  </a:cxn>
                  <a:cxn ang="0">
                    <a:pos x="28" y="10"/>
                  </a:cxn>
                  <a:cxn ang="0">
                    <a:pos x="28" y="10"/>
                  </a:cxn>
                  <a:cxn ang="0">
                    <a:pos x="30" y="8"/>
                  </a:cxn>
                  <a:cxn ang="0">
                    <a:pos x="30" y="6"/>
                  </a:cxn>
                  <a:cxn ang="0">
                    <a:pos x="30" y="0"/>
                  </a:cxn>
                  <a:cxn ang="0">
                    <a:pos x="30" y="0"/>
                  </a:cxn>
                </a:cxnLst>
                <a:rect l="0" t="0" r="r" b="b"/>
                <a:pathLst>
                  <a:path w="30" h="22">
                    <a:moveTo>
                      <a:pt x="30" y="0"/>
                    </a:moveTo>
                    <a:lnTo>
                      <a:pt x="30" y="0"/>
                    </a:lnTo>
                    <a:lnTo>
                      <a:pt x="10" y="8"/>
                    </a:lnTo>
                    <a:lnTo>
                      <a:pt x="10" y="8"/>
                    </a:lnTo>
                    <a:lnTo>
                      <a:pt x="6" y="10"/>
                    </a:lnTo>
                    <a:lnTo>
                      <a:pt x="4" y="12"/>
                    </a:lnTo>
                    <a:lnTo>
                      <a:pt x="4" y="12"/>
                    </a:lnTo>
                    <a:lnTo>
                      <a:pt x="0" y="22"/>
                    </a:lnTo>
                    <a:lnTo>
                      <a:pt x="0" y="22"/>
                    </a:lnTo>
                    <a:lnTo>
                      <a:pt x="18" y="14"/>
                    </a:lnTo>
                    <a:lnTo>
                      <a:pt x="18" y="14"/>
                    </a:lnTo>
                    <a:lnTo>
                      <a:pt x="28" y="10"/>
                    </a:lnTo>
                    <a:lnTo>
                      <a:pt x="28" y="10"/>
                    </a:lnTo>
                    <a:lnTo>
                      <a:pt x="30" y="8"/>
                    </a:lnTo>
                    <a:lnTo>
                      <a:pt x="30" y="6"/>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1" name="Freeform 323"/>
              <p:cNvSpPr/>
              <p:nvPr/>
            </p:nvSpPr>
            <p:spPr bwMode="auto">
              <a:xfrm>
                <a:off x="2437" y="611"/>
                <a:ext cx="34" cy="24"/>
              </a:xfrm>
              <a:custGeom>
                <a:avLst/>
                <a:gdLst/>
                <a:ahLst/>
                <a:cxnLst>
                  <a:cxn ang="0">
                    <a:pos x="34" y="0"/>
                  </a:cxn>
                  <a:cxn ang="0">
                    <a:pos x="34" y="0"/>
                  </a:cxn>
                  <a:cxn ang="0">
                    <a:pos x="10" y="10"/>
                  </a:cxn>
                  <a:cxn ang="0">
                    <a:pos x="10" y="10"/>
                  </a:cxn>
                  <a:cxn ang="0">
                    <a:pos x="6" y="12"/>
                  </a:cxn>
                  <a:cxn ang="0">
                    <a:pos x="4" y="14"/>
                  </a:cxn>
                  <a:cxn ang="0">
                    <a:pos x="4" y="14"/>
                  </a:cxn>
                  <a:cxn ang="0">
                    <a:pos x="0" y="24"/>
                  </a:cxn>
                  <a:cxn ang="0">
                    <a:pos x="0" y="24"/>
                  </a:cxn>
                  <a:cxn ang="0">
                    <a:pos x="10" y="22"/>
                  </a:cxn>
                  <a:cxn ang="0">
                    <a:pos x="20" y="18"/>
                  </a:cxn>
                  <a:cxn ang="0">
                    <a:pos x="28" y="10"/>
                  </a:cxn>
                  <a:cxn ang="0">
                    <a:pos x="34" y="0"/>
                  </a:cxn>
                  <a:cxn ang="0">
                    <a:pos x="34" y="0"/>
                  </a:cxn>
                </a:cxnLst>
                <a:rect l="0" t="0" r="r" b="b"/>
                <a:pathLst>
                  <a:path w="34" h="24">
                    <a:moveTo>
                      <a:pt x="34" y="0"/>
                    </a:moveTo>
                    <a:lnTo>
                      <a:pt x="34" y="0"/>
                    </a:lnTo>
                    <a:lnTo>
                      <a:pt x="10" y="10"/>
                    </a:lnTo>
                    <a:lnTo>
                      <a:pt x="10" y="10"/>
                    </a:lnTo>
                    <a:lnTo>
                      <a:pt x="6" y="12"/>
                    </a:lnTo>
                    <a:lnTo>
                      <a:pt x="4" y="14"/>
                    </a:lnTo>
                    <a:lnTo>
                      <a:pt x="4" y="14"/>
                    </a:lnTo>
                    <a:lnTo>
                      <a:pt x="0" y="24"/>
                    </a:lnTo>
                    <a:lnTo>
                      <a:pt x="0" y="24"/>
                    </a:lnTo>
                    <a:lnTo>
                      <a:pt x="10" y="22"/>
                    </a:lnTo>
                    <a:lnTo>
                      <a:pt x="20" y="18"/>
                    </a:lnTo>
                    <a:lnTo>
                      <a:pt x="28" y="10"/>
                    </a:lnTo>
                    <a:lnTo>
                      <a:pt x="34" y="0"/>
                    </a:lnTo>
                    <a:lnTo>
                      <a:pt x="3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2" name="Freeform 324"/>
              <p:cNvSpPr/>
              <p:nvPr/>
            </p:nvSpPr>
            <p:spPr bwMode="auto">
              <a:xfrm>
                <a:off x="2421" y="363"/>
                <a:ext cx="10" cy="16"/>
              </a:xfrm>
              <a:custGeom>
                <a:avLst/>
                <a:gdLst/>
                <a:ahLst/>
                <a:cxnLst>
                  <a:cxn ang="0">
                    <a:pos x="0" y="6"/>
                  </a:cxn>
                  <a:cxn ang="0">
                    <a:pos x="0" y="6"/>
                  </a:cxn>
                  <a:cxn ang="0">
                    <a:pos x="0" y="8"/>
                  </a:cxn>
                  <a:cxn ang="0">
                    <a:pos x="0" y="8"/>
                  </a:cxn>
                  <a:cxn ang="0">
                    <a:pos x="2" y="16"/>
                  </a:cxn>
                  <a:cxn ang="0">
                    <a:pos x="2" y="16"/>
                  </a:cxn>
                  <a:cxn ang="0">
                    <a:pos x="10" y="0"/>
                  </a:cxn>
                  <a:cxn ang="0">
                    <a:pos x="10" y="0"/>
                  </a:cxn>
                  <a:cxn ang="0">
                    <a:pos x="2" y="4"/>
                  </a:cxn>
                  <a:cxn ang="0">
                    <a:pos x="2" y="4"/>
                  </a:cxn>
                  <a:cxn ang="0">
                    <a:pos x="0" y="6"/>
                  </a:cxn>
                  <a:cxn ang="0">
                    <a:pos x="0" y="6"/>
                  </a:cxn>
                </a:cxnLst>
                <a:rect l="0" t="0" r="r" b="b"/>
                <a:pathLst>
                  <a:path w="10" h="16">
                    <a:moveTo>
                      <a:pt x="0" y="6"/>
                    </a:moveTo>
                    <a:lnTo>
                      <a:pt x="0" y="6"/>
                    </a:lnTo>
                    <a:lnTo>
                      <a:pt x="0" y="8"/>
                    </a:lnTo>
                    <a:lnTo>
                      <a:pt x="0" y="8"/>
                    </a:lnTo>
                    <a:lnTo>
                      <a:pt x="2" y="16"/>
                    </a:lnTo>
                    <a:lnTo>
                      <a:pt x="2" y="16"/>
                    </a:lnTo>
                    <a:lnTo>
                      <a:pt x="10" y="0"/>
                    </a:lnTo>
                    <a:lnTo>
                      <a:pt x="10" y="0"/>
                    </a:lnTo>
                    <a:lnTo>
                      <a:pt x="2" y="4"/>
                    </a:lnTo>
                    <a:lnTo>
                      <a:pt x="2" y="4"/>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3" name="Freeform 325"/>
              <p:cNvSpPr/>
              <p:nvPr/>
            </p:nvSpPr>
            <p:spPr bwMode="auto">
              <a:xfrm>
                <a:off x="2413" y="371"/>
                <a:ext cx="10" cy="18"/>
              </a:xfrm>
              <a:custGeom>
                <a:avLst/>
                <a:gdLst/>
                <a:ahLst/>
                <a:cxnLst>
                  <a:cxn ang="0">
                    <a:pos x="0" y="4"/>
                  </a:cxn>
                  <a:cxn ang="0">
                    <a:pos x="0" y="4"/>
                  </a:cxn>
                  <a:cxn ang="0">
                    <a:pos x="2" y="8"/>
                  </a:cxn>
                  <a:cxn ang="0">
                    <a:pos x="2" y="8"/>
                  </a:cxn>
                  <a:cxn ang="0">
                    <a:pos x="4" y="16"/>
                  </a:cxn>
                  <a:cxn ang="0">
                    <a:pos x="4" y="16"/>
                  </a:cxn>
                  <a:cxn ang="0">
                    <a:pos x="6" y="18"/>
                  </a:cxn>
                  <a:cxn ang="0">
                    <a:pos x="6" y="18"/>
                  </a:cxn>
                  <a:cxn ang="0">
                    <a:pos x="8" y="14"/>
                  </a:cxn>
                  <a:cxn ang="0">
                    <a:pos x="8" y="14"/>
                  </a:cxn>
                  <a:cxn ang="0">
                    <a:pos x="10" y="10"/>
                  </a:cxn>
                  <a:cxn ang="0">
                    <a:pos x="10" y="10"/>
                  </a:cxn>
                  <a:cxn ang="0">
                    <a:pos x="6" y="0"/>
                  </a:cxn>
                  <a:cxn ang="0">
                    <a:pos x="6" y="0"/>
                  </a:cxn>
                  <a:cxn ang="0">
                    <a:pos x="2" y="2"/>
                  </a:cxn>
                  <a:cxn ang="0">
                    <a:pos x="0" y="4"/>
                  </a:cxn>
                  <a:cxn ang="0">
                    <a:pos x="0" y="4"/>
                  </a:cxn>
                </a:cxnLst>
                <a:rect l="0" t="0" r="r" b="b"/>
                <a:pathLst>
                  <a:path w="10" h="18">
                    <a:moveTo>
                      <a:pt x="0" y="4"/>
                    </a:moveTo>
                    <a:lnTo>
                      <a:pt x="0" y="4"/>
                    </a:lnTo>
                    <a:lnTo>
                      <a:pt x="2" y="8"/>
                    </a:lnTo>
                    <a:lnTo>
                      <a:pt x="2" y="8"/>
                    </a:lnTo>
                    <a:lnTo>
                      <a:pt x="4" y="16"/>
                    </a:lnTo>
                    <a:lnTo>
                      <a:pt x="4" y="16"/>
                    </a:lnTo>
                    <a:lnTo>
                      <a:pt x="6" y="18"/>
                    </a:lnTo>
                    <a:lnTo>
                      <a:pt x="6" y="18"/>
                    </a:lnTo>
                    <a:lnTo>
                      <a:pt x="8" y="14"/>
                    </a:lnTo>
                    <a:lnTo>
                      <a:pt x="8" y="14"/>
                    </a:lnTo>
                    <a:lnTo>
                      <a:pt x="10" y="10"/>
                    </a:lnTo>
                    <a:lnTo>
                      <a:pt x="10" y="10"/>
                    </a:lnTo>
                    <a:lnTo>
                      <a:pt x="6" y="0"/>
                    </a:lnTo>
                    <a:lnTo>
                      <a:pt x="6" y="0"/>
                    </a:lnTo>
                    <a:lnTo>
                      <a:pt x="2" y="2"/>
                    </a:lnTo>
                    <a:lnTo>
                      <a:pt x="0" y="4"/>
                    </a:lnTo>
                    <a:lnTo>
                      <a:pt x="0"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4" name="Freeform 326"/>
              <p:cNvSpPr/>
              <p:nvPr/>
            </p:nvSpPr>
            <p:spPr bwMode="auto">
              <a:xfrm>
                <a:off x="2407" y="377"/>
                <a:ext cx="10" cy="24"/>
              </a:xfrm>
              <a:custGeom>
                <a:avLst/>
                <a:gdLst/>
                <a:ahLst/>
                <a:cxnLst>
                  <a:cxn ang="0">
                    <a:pos x="0" y="6"/>
                  </a:cxn>
                  <a:cxn ang="0">
                    <a:pos x="0" y="6"/>
                  </a:cxn>
                  <a:cxn ang="0">
                    <a:pos x="2" y="12"/>
                  </a:cxn>
                  <a:cxn ang="0">
                    <a:pos x="2" y="12"/>
                  </a:cxn>
                  <a:cxn ang="0">
                    <a:pos x="6" y="24"/>
                  </a:cxn>
                  <a:cxn ang="0">
                    <a:pos x="6" y="24"/>
                  </a:cxn>
                  <a:cxn ang="0">
                    <a:pos x="10" y="18"/>
                  </a:cxn>
                  <a:cxn ang="0">
                    <a:pos x="10" y="18"/>
                  </a:cxn>
                  <a:cxn ang="0">
                    <a:pos x="10" y="16"/>
                  </a:cxn>
                  <a:cxn ang="0">
                    <a:pos x="8" y="14"/>
                  </a:cxn>
                  <a:cxn ang="0">
                    <a:pos x="8" y="14"/>
                  </a:cxn>
                  <a:cxn ang="0">
                    <a:pos x="4" y="0"/>
                  </a:cxn>
                  <a:cxn ang="0">
                    <a:pos x="4" y="0"/>
                  </a:cxn>
                  <a:cxn ang="0">
                    <a:pos x="2" y="2"/>
                  </a:cxn>
                  <a:cxn ang="0">
                    <a:pos x="0" y="6"/>
                  </a:cxn>
                  <a:cxn ang="0">
                    <a:pos x="0" y="6"/>
                  </a:cxn>
                </a:cxnLst>
                <a:rect l="0" t="0" r="r" b="b"/>
                <a:pathLst>
                  <a:path w="10" h="24">
                    <a:moveTo>
                      <a:pt x="0" y="6"/>
                    </a:moveTo>
                    <a:lnTo>
                      <a:pt x="0" y="6"/>
                    </a:lnTo>
                    <a:lnTo>
                      <a:pt x="2" y="12"/>
                    </a:lnTo>
                    <a:lnTo>
                      <a:pt x="2" y="12"/>
                    </a:lnTo>
                    <a:lnTo>
                      <a:pt x="6" y="24"/>
                    </a:lnTo>
                    <a:lnTo>
                      <a:pt x="6" y="24"/>
                    </a:lnTo>
                    <a:lnTo>
                      <a:pt x="10" y="18"/>
                    </a:lnTo>
                    <a:lnTo>
                      <a:pt x="10" y="18"/>
                    </a:lnTo>
                    <a:lnTo>
                      <a:pt x="10" y="16"/>
                    </a:lnTo>
                    <a:lnTo>
                      <a:pt x="8" y="14"/>
                    </a:lnTo>
                    <a:lnTo>
                      <a:pt x="8" y="14"/>
                    </a:lnTo>
                    <a:lnTo>
                      <a:pt x="4" y="0"/>
                    </a:lnTo>
                    <a:lnTo>
                      <a:pt x="4" y="0"/>
                    </a:lnTo>
                    <a:lnTo>
                      <a:pt x="2" y="2"/>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5" name="Freeform 327"/>
              <p:cNvSpPr/>
              <p:nvPr/>
            </p:nvSpPr>
            <p:spPr bwMode="auto">
              <a:xfrm>
                <a:off x="2403" y="385"/>
                <a:ext cx="10" cy="24"/>
              </a:xfrm>
              <a:custGeom>
                <a:avLst/>
                <a:gdLst/>
                <a:ahLst/>
                <a:cxnLst>
                  <a:cxn ang="0">
                    <a:pos x="6" y="24"/>
                  </a:cxn>
                  <a:cxn ang="0">
                    <a:pos x="6" y="24"/>
                  </a:cxn>
                  <a:cxn ang="0">
                    <a:pos x="10" y="18"/>
                  </a:cxn>
                  <a:cxn ang="0">
                    <a:pos x="10" y="18"/>
                  </a:cxn>
                  <a:cxn ang="0">
                    <a:pos x="8" y="14"/>
                  </a:cxn>
                  <a:cxn ang="0">
                    <a:pos x="8" y="14"/>
                  </a:cxn>
                  <a:cxn ang="0">
                    <a:pos x="2" y="0"/>
                  </a:cxn>
                  <a:cxn ang="0">
                    <a:pos x="2" y="0"/>
                  </a:cxn>
                  <a:cxn ang="0">
                    <a:pos x="0" y="6"/>
                  </a:cxn>
                  <a:cxn ang="0">
                    <a:pos x="0" y="12"/>
                  </a:cxn>
                  <a:cxn ang="0">
                    <a:pos x="2" y="18"/>
                  </a:cxn>
                  <a:cxn ang="0">
                    <a:pos x="6" y="24"/>
                  </a:cxn>
                  <a:cxn ang="0">
                    <a:pos x="6" y="24"/>
                  </a:cxn>
                </a:cxnLst>
                <a:rect l="0" t="0" r="r" b="b"/>
                <a:pathLst>
                  <a:path w="10" h="24">
                    <a:moveTo>
                      <a:pt x="6" y="24"/>
                    </a:moveTo>
                    <a:lnTo>
                      <a:pt x="6" y="24"/>
                    </a:lnTo>
                    <a:lnTo>
                      <a:pt x="10" y="18"/>
                    </a:lnTo>
                    <a:lnTo>
                      <a:pt x="10" y="18"/>
                    </a:lnTo>
                    <a:lnTo>
                      <a:pt x="8" y="14"/>
                    </a:lnTo>
                    <a:lnTo>
                      <a:pt x="8" y="14"/>
                    </a:lnTo>
                    <a:lnTo>
                      <a:pt x="2" y="0"/>
                    </a:lnTo>
                    <a:lnTo>
                      <a:pt x="2" y="0"/>
                    </a:lnTo>
                    <a:lnTo>
                      <a:pt x="0" y="6"/>
                    </a:lnTo>
                    <a:lnTo>
                      <a:pt x="0" y="12"/>
                    </a:lnTo>
                    <a:lnTo>
                      <a:pt x="2" y="18"/>
                    </a:lnTo>
                    <a:lnTo>
                      <a:pt x="6" y="24"/>
                    </a:lnTo>
                    <a:lnTo>
                      <a:pt x="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6" name="Freeform 328"/>
              <p:cNvSpPr/>
              <p:nvPr/>
            </p:nvSpPr>
            <p:spPr bwMode="auto">
              <a:xfrm>
                <a:off x="2425" y="365"/>
                <a:ext cx="10" cy="16"/>
              </a:xfrm>
              <a:custGeom>
                <a:avLst/>
                <a:gdLst/>
                <a:ahLst/>
                <a:cxnLst>
                  <a:cxn ang="0">
                    <a:pos x="8" y="0"/>
                  </a:cxn>
                  <a:cxn ang="0">
                    <a:pos x="8" y="0"/>
                  </a:cxn>
                  <a:cxn ang="0">
                    <a:pos x="0" y="16"/>
                  </a:cxn>
                  <a:cxn ang="0">
                    <a:pos x="0" y="16"/>
                  </a:cxn>
                  <a:cxn ang="0">
                    <a:pos x="8" y="12"/>
                  </a:cxn>
                  <a:cxn ang="0">
                    <a:pos x="8" y="12"/>
                  </a:cxn>
                  <a:cxn ang="0">
                    <a:pos x="10" y="12"/>
                  </a:cxn>
                  <a:cxn ang="0">
                    <a:pos x="10" y="12"/>
                  </a:cxn>
                  <a:cxn ang="0">
                    <a:pos x="10" y="8"/>
                  </a:cxn>
                  <a:cxn ang="0">
                    <a:pos x="10" y="8"/>
                  </a:cxn>
                  <a:cxn ang="0">
                    <a:pos x="8" y="0"/>
                  </a:cxn>
                  <a:cxn ang="0">
                    <a:pos x="8" y="0"/>
                  </a:cxn>
                </a:cxnLst>
                <a:rect l="0" t="0" r="r" b="b"/>
                <a:pathLst>
                  <a:path w="10" h="16">
                    <a:moveTo>
                      <a:pt x="8" y="0"/>
                    </a:moveTo>
                    <a:lnTo>
                      <a:pt x="8" y="0"/>
                    </a:lnTo>
                    <a:lnTo>
                      <a:pt x="0" y="16"/>
                    </a:lnTo>
                    <a:lnTo>
                      <a:pt x="0" y="16"/>
                    </a:lnTo>
                    <a:lnTo>
                      <a:pt x="8" y="12"/>
                    </a:lnTo>
                    <a:lnTo>
                      <a:pt x="8" y="12"/>
                    </a:lnTo>
                    <a:lnTo>
                      <a:pt x="10" y="12"/>
                    </a:lnTo>
                    <a:lnTo>
                      <a:pt x="10" y="12"/>
                    </a:lnTo>
                    <a:lnTo>
                      <a:pt x="10" y="8"/>
                    </a:lnTo>
                    <a:lnTo>
                      <a:pt x="10" y="8"/>
                    </a:lnTo>
                    <a:lnTo>
                      <a:pt x="8" y="0"/>
                    </a:lnTo>
                    <a:lnTo>
                      <a:pt x="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7" name="Freeform 329"/>
              <p:cNvSpPr/>
              <p:nvPr/>
            </p:nvSpPr>
            <p:spPr bwMode="auto">
              <a:xfrm>
                <a:off x="2421" y="379"/>
                <a:ext cx="14" cy="12"/>
              </a:xfrm>
              <a:custGeom>
                <a:avLst/>
                <a:gdLst/>
                <a:ahLst/>
                <a:cxnLst>
                  <a:cxn ang="0">
                    <a:pos x="4" y="4"/>
                  </a:cxn>
                  <a:cxn ang="0">
                    <a:pos x="4" y="4"/>
                  </a:cxn>
                  <a:cxn ang="0">
                    <a:pos x="2" y="8"/>
                  </a:cxn>
                  <a:cxn ang="0">
                    <a:pos x="2" y="8"/>
                  </a:cxn>
                  <a:cxn ang="0">
                    <a:pos x="0" y="12"/>
                  </a:cxn>
                  <a:cxn ang="0">
                    <a:pos x="0" y="12"/>
                  </a:cxn>
                  <a:cxn ang="0">
                    <a:pos x="4" y="10"/>
                  </a:cxn>
                  <a:cxn ang="0">
                    <a:pos x="4" y="10"/>
                  </a:cxn>
                  <a:cxn ang="0">
                    <a:pos x="10" y="8"/>
                  </a:cxn>
                  <a:cxn ang="0">
                    <a:pos x="10" y="8"/>
                  </a:cxn>
                  <a:cxn ang="0">
                    <a:pos x="14" y="6"/>
                  </a:cxn>
                  <a:cxn ang="0">
                    <a:pos x="14" y="6"/>
                  </a:cxn>
                  <a:cxn ang="0">
                    <a:pos x="14" y="4"/>
                  </a:cxn>
                  <a:cxn ang="0">
                    <a:pos x="14" y="0"/>
                  </a:cxn>
                  <a:cxn ang="0">
                    <a:pos x="14" y="0"/>
                  </a:cxn>
                  <a:cxn ang="0">
                    <a:pos x="4" y="4"/>
                  </a:cxn>
                  <a:cxn ang="0">
                    <a:pos x="4" y="4"/>
                  </a:cxn>
                </a:cxnLst>
                <a:rect l="0" t="0" r="r" b="b"/>
                <a:pathLst>
                  <a:path w="14" h="12">
                    <a:moveTo>
                      <a:pt x="4" y="4"/>
                    </a:moveTo>
                    <a:lnTo>
                      <a:pt x="4" y="4"/>
                    </a:lnTo>
                    <a:lnTo>
                      <a:pt x="2" y="8"/>
                    </a:lnTo>
                    <a:lnTo>
                      <a:pt x="2" y="8"/>
                    </a:lnTo>
                    <a:lnTo>
                      <a:pt x="0" y="12"/>
                    </a:lnTo>
                    <a:lnTo>
                      <a:pt x="0" y="12"/>
                    </a:lnTo>
                    <a:lnTo>
                      <a:pt x="4" y="10"/>
                    </a:lnTo>
                    <a:lnTo>
                      <a:pt x="4" y="10"/>
                    </a:lnTo>
                    <a:lnTo>
                      <a:pt x="10" y="8"/>
                    </a:lnTo>
                    <a:lnTo>
                      <a:pt x="10" y="8"/>
                    </a:lnTo>
                    <a:lnTo>
                      <a:pt x="14" y="6"/>
                    </a:lnTo>
                    <a:lnTo>
                      <a:pt x="14" y="6"/>
                    </a:lnTo>
                    <a:lnTo>
                      <a:pt x="14" y="4"/>
                    </a:lnTo>
                    <a:lnTo>
                      <a:pt x="14" y="0"/>
                    </a:lnTo>
                    <a:lnTo>
                      <a:pt x="14" y="0"/>
                    </a:lnTo>
                    <a:lnTo>
                      <a:pt x="4" y="4"/>
                    </a:lnTo>
                    <a:lnTo>
                      <a:pt x="4"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8" name="Freeform 330"/>
              <p:cNvSpPr/>
              <p:nvPr/>
            </p:nvSpPr>
            <p:spPr bwMode="auto">
              <a:xfrm>
                <a:off x="2417" y="387"/>
                <a:ext cx="18" cy="14"/>
              </a:xfrm>
              <a:custGeom>
                <a:avLst/>
                <a:gdLst/>
                <a:ahLst/>
                <a:cxnLst>
                  <a:cxn ang="0">
                    <a:pos x="16" y="8"/>
                  </a:cxn>
                  <a:cxn ang="0">
                    <a:pos x="16" y="8"/>
                  </a:cxn>
                  <a:cxn ang="0">
                    <a:pos x="18" y="4"/>
                  </a:cxn>
                  <a:cxn ang="0">
                    <a:pos x="18" y="0"/>
                  </a:cxn>
                  <a:cxn ang="0">
                    <a:pos x="18" y="0"/>
                  </a:cxn>
                  <a:cxn ang="0">
                    <a:pos x="6" y="6"/>
                  </a:cxn>
                  <a:cxn ang="0">
                    <a:pos x="6" y="6"/>
                  </a:cxn>
                  <a:cxn ang="0">
                    <a:pos x="4" y="6"/>
                  </a:cxn>
                  <a:cxn ang="0">
                    <a:pos x="2" y="8"/>
                  </a:cxn>
                  <a:cxn ang="0">
                    <a:pos x="2" y="8"/>
                  </a:cxn>
                  <a:cxn ang="0">
                    <a:pos x="0" y="14"/>
                  </a:cxn>
                  <a:cxn ang="0">
                    <a:pos x="0" y="14"/>
                  </a:cxn>
                  <a:cxn ang="0">
                    <a:pos x="10" y="10"/>
                  </a:cxn>
                  <a:cxn ang="0">
                    <a:pos x="10" y="10"/>
                  </a:cxn>
                  <a:cxn ang="0">
                    <a:pos x="16" y="8"/>
                  </a:cxn>
                  <a:cxn ang="0">
                    <a:pos x="16" y="8"/>
                  </a:cxn>
                </a:cxnLst>
                <a:rect l="0" t="0" r="r" b="b"/>
                <a:pathLst>
                  <a:path w="18" h="14">
                    <a:moveTo>
                      <a:pt x="16" y="8"/>
                    </a:moveTo>
                    <a:lnTo>
                      <a:pt x="16" y="8"/>
                    </a:lnTo>
                    <a:lnTo>
                      <a:pt x="18" y="4"/>
                    </a:lnTo>
                    <a:lnTo>
                      <a:pt x="18" y="0"/>
                    </a:lnTo>
                    <a:lnTo>
                      <a:pt x="18" y="0"/>
                    </a:lnTo>
                    <a:lnTo>
                      <a:pt x="6" y="6"/>
                    </a:lnTo>
                    <a:lnTo>
                      <a:pt x="6" y="6"/>
                    </a:lnTo>
                    <a:lnTo>
                      <a:pt x="4" y="6"/>
                    </a:lnTo>
                    <a:lnTo>
                      <a:pt x="2" y="8"/>
                    </a:lnTo>
                    <a:lnTo>
                      <a:pt x="2" y="8"/>
                    </a:lnTo>
                    <a:lnTo>
                      <a:pt x="0" y="14"/>
                    </a:lnTo>
                    <a:lnTo>
                      <a:pt x="0" y="14"/>
                    </a:lnTo>
                    <a:lnTo>
                      <a:pt x="10" y="10"/>
                    </a:lnTo>
                    <a:lnTo>
                      <a:pt x="10" y="10"/>
                    </a:lnTo>
                    <a:lnTo>
                      <a:pt x="16" y="8"/>
                    </a:lnTo>
                    <a:lnTo>
                      <a:pt x="16"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9" name="Freeform 331"/>
              <p:cNvSpPr/>
              <p:nvPr/>
            </p:nvSpPr>
            <p:spPr bwMode="auto">
              <a:xfrm>
                <a:off x="2413" y="397"/>
                <a:ext cx="20" cy="14"/>
              </a:xfrm>
              <a:custGeom>
                <a:avLst/>
                <a:gdLst/>
                <a:ahLst/>
                <a:cxnLst>
                  <a:cxn ang="0">
                    <a:pos x="0" y="14"/>
                  </a:cxn>
                  <a:cxn ang="0">
                    <a:pos x="0" y="14"/>
                  </a:cxn>
                  <a:cxn ang="0">
                    <a:pos x="6" y="12"/>
                  </a:cxn>
                  <a:cxn ang="0">
                    <a:pos x="12" y="10"/>
                  </a:cxn>
                  <a:cxn ang="0">
                    <a:pos x="18" y="6"/>
                  </a:cxn>
                  <a:cxn ang="0">
                    <a:pos x="20" y="0"/>
                  </a:cxn>
                  <a:cxn ang="0">
                    <a:pos x="20" y="0"/>
                  </a:cxn>
                  <a:cxn ang="0">
                    <a:pos x="6" y="6"/>
                  </a:cxn>
                  <a:cxn ang="0">
                    <a:pos x="6" y="6"/>
                  </a:cxn>
                  <a:cxn ang="0">
                    <a:pos x="2" y="8"/>
                  </a:cxn>
                  <a:cxn ang="0">
                    <a:pos x="2" y="8"/>
                  </a:cxn>
                  <a:cxn ang="0">
                    <a:pos x="0" y="14"/>
                  </a:cxn>
                  <a:cxn ang="0">
                    <a:pos x="0" y="14"/>
                  </a:cxn>
                </a:cxnLst>
                <a:rect l="0" t="0" r="r" b="b"/>
                <a:pathLst>
                  <a:path w="20" h="14">
                    <a:moveTo>
                      <a:pt x="0" y="14"/>
                    </a:moveTo>
                    <a:lnTo>
                      <a:pt x="0" y="14"/>
                    </a:lnTo>
                    <a:lnTo>
                      <a:pt x="6" y="12"/>
                    </a:lnTo>
                    <a:lnTo>
                      <a:pt x="12" y="10"/>
                    </a:lnTo>
                    <a:lnTo>
                      <a:pt x="18" y="6"/>
                    </a:lnTo>
                    <a:lnTo>
                      <a:pt x="20" y="0"/>
                    </a:lnTo>
                    <a:lnTo>
                      <a:pt x="20" y="0"/>
                    </a:lnTo>
                    <a:lnTo>
                      <a:pt x="6" y="6"/>
                    </a:lnTo>
                    <a:lnTo>
                      <a:pt x="6" y="6"/>
                    </a:lnTo>
                    <a:lnTo>
                      <a:pt x="2" y="8"/>
                    </a:lnTo>
                    <a:lnTo>
                      <a:pt x="2" y="8"/>
                    </a:lnTo>
                    <a:lnTo>
                      <a:pt x="0" y="14"/>
                    </a:lnTo>
                    <a:lnTo>
                      <a:pt x="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0" name="Freeform 332"/>
              <p:cNvSpPr/>
              <p:nvPr/>
            </p:nvSpPr>
            <p:spPr bwMode="auto">
              <a:xfrm>
                <a:off x="2483" y="429"/>
                <a:ext cx="12" cy="10"/>
              </a:xfrm>
              <a:custGeom>
                <a:avLst/>
                <a:gdLst/>
                <a:ahLst/>
                <a:cxnLst>
                  <a:cxn ang="0">
                    <a:pos x="12" y="0"/>
                  </a:cxn>
                  <a:cxn ang="0">
                    <a:pos x="12" y="0"/>
                  </a:cxn>
                  <a:cxn ang="0">
                    <a:pos x="6" y="0"/>
                  </a:cxn>
                  <a:cxn ang="0">
                    <a:pos x="6" y="0"/>
                  </a:cxn>
                  <a:cxn ang="0">
                    <a:pos x="2" y="0"/>
                  </a:cxn>
                  <a:cxn ang="0">
                    <a:pos x="2" y="0"/>
                  </a:cxn>
                  <a:cxn ang="0">
                    <a:pos x="2" y="2"/>
                  </a:cxn>
                  <a:cxn ang="0">
                    <a:pos x="2" y="2"/>
                  </a:cxn>
                  <a:cxn ang="0">
                    <a:pos x="0" y="10"/>
                  </a:cxn>
                  <a:cxn ang="0">
                    <a:pos x="0" y="10"/>
                  </a:cxn>
                  <a:cxn ang="0">
                    <a:pos x="12" y="0"/>
                  </a:cxn>
                  <a:cxn ang="0">
                    <a:pos x="12" y="0"/>
                  </a:cxn>
                </a:cxnLst>
                <a:rect l="0" t="0" r="r" b="b"/>
                <a:pathLst>
                  <a:path w="12" h="10">
                    <a:moveTo>
                      <a:pt x="12" y="0"/>
                    </a:moveTo>
                    <a:lnTo>
                      <a:pt x="12" y="0"/>
                    </a:lnTo>
                    <a:lnTo>
                      <a:pt x="6" y="0"/>
                    </a:lnTo>
                    <a:lnTo>
                      <a:pt x="6" y="0"/>
                    </a:lnTo>
                    <a:lnTo>
                      <a:pt x="2" y="0"/>
                    </a:lnTo>
                    <a:lnTo>
                      <a:pt x="2" y="0"/>
                    </a:lnTo>
                    <a:lnTo>
                      <a:pt x="2" y="2"/>
                    </a:lnTo>
                    <a:lnTo>
                      <a:pt x="2" y="2"/>
                    </a:lnTo>
                    <a:lnTo>
                      <a:pt x="0" y="10"/>
                    </a:lnTo>
                    <a:lnTo>
                      <a:pt x="0" y="10"/>
                    </a:lnTo>
                    <a:lnTo>
                      <a:pt x="12" y="0"/>
                    </a:lnTo>
                    <a:lnTo>
                      <a:pt x="1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1" name="Freeform 333"/>
              <p:cNvSpPr/>
              <p:nvPr/>
            </p:nvSpPr>
            <p:spPr bwMode="auto">
              <a:xfrm>
                <a:off x="2475" y="431"/>
                <a:ext cx="6" cy="18"/>
              </a:xfrm>
              <a:custGeom>
                <a:avLst/>
                <a:gdLst/>
                <a:ahLst/>
                <a:cxnLst>
                  <a:cxn ang="0">
                    <a:pos x="0" y="2"/>
                  </a:cxn>
                  <a:cxn ang="0">
                    <a:pos x="0" y="2"/>
                  </a:cxn>
                  <a:cxn ang="0">
                    <a:pos x="0" y="6"/>
                  </a:cxn>
                  <a:cxn ang="0">
                    <a:pos x="0" y="6"/>
                  </a:cxn>
                  <a:cxn ang="0">
                    <a:pos x="0" y="14"/>
                  </a:cxn>
                  <a:cxn ang="0">
                    <a:pos x="0" y="14"/>
                  </a:cxn>
                  <a:cxn ang="0">
                    <a:pos x="0" y="18"/>
                  </a:cxn>
                  <a:cxn ang="0">
                    <a:pos x="0" y="18"/>
                  </a:cxn>
                  <a:cxn ang="0">
                    <a:pos x="4" y="14"/>
                  </a:cxn>
                  <a:cxn ang="0">
                    <a:pos x="4" y="14"/>
                  </a:cxn>
                  <a:cxn ang="0">
                    <a:pos x="6" y="10"/>
                  </a:cxn>
                  <a:cxn ang="0">
                    <a:pos x="6" y="10"/>
                  </a:cxn>
                  <a:cxn ang="0">
                    <a:pos x="6" y="0"/>
                  </a:cxn>
                  <a:cxn ang="0">
                    <a:pos x="6" y="0"/>
                  </a:cxn>
                  <a:cxn ang="0">
                    <a:pos x="4" y="0"/>
                  </a:cxn>
                  <a:cxn ang="0">
                    <a:pos x="0" y="2"/>
                  </a:cxn>
                  <a:cxn ang="0">
                    <a:pos x="0" y="2"/>
                  </a:cxn>
                </a:cxnLst>
                <a:rect l="0" t="0" r="r" b="b"/>
                <a:pathLst>
                  <a:path w="6" h="18">
                    <a:moveTo>
                      <a:pt x="0" y="2"/>
                    </a:moveTo>
                    <a:lnTo>
                      <a:pt x="0" y="2"/>
                    </a:lnTo>
                    <a:lnTo>
                      <a:pt x="0" y="6"/>
                    </a:lnTo>
                    <a:lnTo>
                      <a:pt x="0" y="6"/>
                    </a:lnTo>
                    <a:lnTo>
                      <a:pt x="0" y="14"/>
                    </a:lnTo>
                    <a:lnTo>
                      <a:pt x="0" y="14"/>
                    </a:lnTo>
                    <a:lnTo>
                      <a:pt x="0" y="18"/>
                    </a:lnTo>
                    <a:lnTo>
                      <a:pt x="0" y="18"/>
                    </a:lnTo>
                    <a:lnTo>
                      <a:pt x="4" y="14"/>
                    </a:lnTo>
                    <a:lnTo>
                      <a:pt x="4" y="14"/>
                    </a:lnTo>
                    <a:lnTo>
                      <a:pt x="6" y="10"/>
                    </a:lnTo>
                    <a:lnTo>
                      <a:pt x="6" y="10"/>
                    </a:lnTo>
                    <a:lnTo>
                      <a:pt x="6" y="0"/>
                    </a:lnTo>
                    <a:lnTo>
                      <a:pt x="6" y="0"/>
                    </a:lnTo>
                    <a:lnTo>
                      <a:pt x="4" y="0"/>
                    </a:lnTo>
                    <a:lnTo>
                      <a:pt x="0" y="2"/>
                    </a:lnTo>
                    <a:lnTo>
                      <a:pt x="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2" name="Freeform 334"/>
              <p:cNvSpPr/>
              <p:nvPr/>
            </p:nvSpPr>
            <p:spPr bwMode="auto">
              <a:xfrm>
                <a:off x="2467" y="433"/>
                <a:ext cx="6" cy="22"/>
              </a:xfrm>
              <a:custGeom>
                <a:avLst/>
                <a:gdLst/>
                <a:ahLst/>
                <a:cxnLst>
                  <a:cxn ang="0">
                    <a:pos x="0" y="4"/>
                  </a:cxn>
                  <a:cxn ang="0">
                    <a:pos x="0" y="4"/>
                  </a:cxn>
                  <a:cxn ang="0">
                    <a:pos x="0" y="10"/>
                  </a:cxn>
                  <a:cxn ang="0">
                    <a:pos x="0" y="10"/>
                  </a:cxn>
                  <a:cxn ang="0">
                    <a:pos x="0" y="22"/>
                  </a:cxn>
                  <a:cxn ang="0">
                    <a:pos x="0" y="22"/>
                  </a:cxn>
                  <a:cxn ang="0">
                    <a:pos x="4" y="18"/>
                  </a:cxn>
                  <a:cxn ang="0">
                    <a:pos x="4" y="18"/>
                  </a:cxn>
                  <a:cxn ang="0">
                    <a:pos x="6" y="16"/>
                  </a:cxn>
                  <a:cxn ang="0">
                    <a:pos x="6" y="14"/>
                  </a:cxn>
                  <a:cxn ang="0">
                    <a:pos x="6" y="14"/>
                  </a:cxn>
                  <a:cxn ang="0">
                    <a:pos x="6" y="0"/>
                  </a:cxn>
                  <a:cxn ang="0">
                    <a:pos x="6" y="0"/>
                  </a:cxn>
                  <a:cxn ang="0">
                    <a:pos x="2" y="2"/>
                  </a:cxn>
                  <a:cxn ang="0">
                    <a:pos x="0" y="4"/>
                  </a:cxn>
                  <a:cxn ang="0">
                    <a:pos x="0" y="4"/>
                  </a:cxn>
                </a:cxnLst>
                <a:rect l="0" t="0" r="r" b="b"/>
                <a:pathLst>
                  <a:path w="6" h="22">
                    <a:moveTo>
                      <a:pt x="0" y="4"/>
                    </a:moveTo>
                    <a:lnTo>
                      <a:pt x="0" y="4"/>
                    </a:lnTo>
                    <a:lnTo>
                      <a:pt x="0" y="10"/>
                    </a:lnTo>
                    <a:lnTo>
                      <a:pt x="0" y="10"/>
                    </a:lnTo>
                    <a:lnTo>
                      <a:pt x="0" y="22"/>
                    </a:lnTo>
                    <a:lnTo>
                      <a:pt x="0" y="22"/>
                    </a:lnTo>
                    <a:lnTo>
                      <a:pt x="4" y="18"/>
                    </a:lnTo>
                    <a:lnTo>
                      <a:pt x="4" y="18"/>
                    </a:lnTo>
                    <a:lnTo>
                      <a:pt x="6" y="16"/>
                    </a:lnTo>
                    <a:lnTo>
                      <a:pt x="6" y="14"/>
                    </a:lnTo>
                    <a:lnTo>
                      <a:pt x="6" y="14"/>
                    </a:lnTo>
                    <a:lnTo>
                      <a:pt x="6" y="0"/>
                    </a:lnTo>
                    <a:lnTo>
                      <a:pt x="6" y="0"/>
                    </a:lnTo>
                    <a:lnTo>
                      <a:pt x="2" y="2"/>
                    </a:lnTo>
                    <a:lnTo>
                      <a:pt x="0" y="4"/>
                    </a:lnTo>
                    <a:lnTo>
                      <a:pt x="0"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3" name="Freeform 335"/>
              <p:cNvSpPr/>
              <p:nvPr/>
            </p:nvSpPr>
            <p:spPr bwMode="auto">
              <a:xfrm>
                <a:off x="2457" y="439"/>
                <a:ext cx="8" cy="24"/>
              </a:xfrm>
              <a:custGeom>
                <a:avLst/>
                <a:gdLst/>
                <a:ahLst/>
                <a:cxnLst>
                  <a:cxn ang="0">
                    <a:pos x="2" y="24"/>
                  </a:cxn>
                  <a:cxn ang="0">
                    <a:pos x="2" y="24"/>
                  </a:cxn>
                  <a:cxn ang="0">
                    <a:pos x="8" y="18"/>
                  </a:cxn>
                  <a:cxn ang="0">
                    <a:pos x="8" y="18"/>
                  </a:cxn>
                  <a:cxn ang="0">
                    <a:pos x="8" y="14"/>
                  </a:cxn>
                  <a:cxn ang="0">
                    <a:pos x="8" y="14"/>
                  </a:cxn>
                  <a:cxn ang="0">
                    <a:pos x="8" y="0"/>
                  </a:cxn>
                  <a:cxn ang="0">
                    <a:pos x="8" y="0"/>
                  </a:cxn>
                  <a:cxn ang="0">
                    <a:pos x="4" y="4"/>
                  </a:cxn>
                  <a:cxn ang="0">
                    <a:pos x="2" y="10"/>
                  </a:cxn>
                  <a:cxn ang="0">
                    <a:pos x="0" y="18"/>
                  </a:cxn>
                  <a:cxn ang="0">
                    <a:pos x="2" y="24"/>
                  </a:cxn>
                  <a:cxn ang="0">
                    <a:pos x="2" y="24"/>
                  </a:cxn>
                </a:cxnLst>
                <a:rect l="0" t="0" r="r" b="b"/>
                <a:pathLst>
                  <a:path w="8" h="24">
                    <a:moveTo>
                      <a:pt x="2" y="24"/>
                    </a:moveTo>
                    <a:lnTo>
                      <a:pt x="2" y="24"/>
                    </a:lnTo>
                    <a:lnTo>
                      <a:pt x="8" y="18"/>
                    </a:lnTo>
                    <a:lnTo>
                      <a:pt x="8" y="18"/>
                    </a:lnTo>
                    <a:lnTo>
                      <a:pt x="8" y="14"/>
                    </a:lnTo>
                    <a:lnTo>
                      <a:pt x="8" y="14"/>
                    </a:lnTo>
                    <a:lnTo>
                      <a:pt x="8" y="0"/>
                    </a:lnTo>
                    <a:lnTo>
                      <a:pt x="8" y="0"/>
                    </a:lnTo>
                    <a:lnTo>
                      <a:pt x="4" y="4"/>
                    </a:lnTo>
                    <a:lnTo>
                      <a:pt x="2" y="10"/>
                    </a:lnTo>
                    <a:lnTo>
                      <a:pt x="0" y="18"/>
                    </a:lnTo>
                    <a:lnTo>
                      <a:pt x="2" y="24"/>
                    </a:lnTo>
                    <a:lnTo>
                      <a:pt x="2"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4" name="Freeform 336"/>
              <p:cNvSpPr/>
              <p:nvPr/>
            </p:nvSpPr>
            <p:spPr bwMode="auto">
              <a:xfrm>
                <a:off x="2485" y="429"/>
                <a:ext cx="12" cy="12"/>
              </a:xfrm>
              <a:custGeom>
                <a:avLst/>
                <a:gdLst/>
                <a:ahLst/>
                <a:cxnLst>
                  <a:cxn ang="0">
                    <a:pos x="10" y="12"/>
                  </a:cxn>
                  <a:cxn ang="0">
                    <a:pos x="10" y="12"/>
                  </a:cxn>
                  <a:cxn ang="0">
                    <a:pos x="10" y="12"/>
                  </a:cxn>
                  <a:cxn ang="0">
                    <a:pos x="10" y="12"/>
                  </a:cxn>
                  <a:cxn ang="0">
                    <a:pos x="12" y="8"/>
                  </a:cxn>
                  <a:cxn ang="0">
                    <a:pos x="12" y="8"/>
                  </a:cxn>
                  <a:cxn ang="0">
                    <a:pos x="12" y="0"/>
                  </a:cxn>
                  <a:cxn ang="0">
                    <a:pos x="12" y="0"/>
                  </a:cxn>
                  <a:cxn ang="0">
                    <a:pos x="0" y="12"/>
                  </a:cxn>
                  <a:cxn ang="0">
                    <a:pos x="0" y="12"/>
                  </a:cxn>
                  <a:cxn ang="0">
                    <a:pos x="10" y="12"/>
                  </a:cxn>
                  <a:cxn ang="0">
                    <a:pos x="10" y="12"/>
                  </a:cxn>
                </a:cxnLst>
                <a:rect l="0" t="0" r="r" b="b"/>
                <a:pathLst>
                  <a:path w="12" h="12">
                    <a:moveTo>
                      <a:pt x="10" y="12"/>
                    </a:moveTo>
                    <a:lnTo>
                      <a:pt x="10" y="12"/>
                    </a:lnTo>
                    <a:lnTo>
                      <a:pt x="10" y="12"/>
                    </a:lnTo>
                    <a:lnTo>
                      <a:pt x="10" y="12"/>
                    </a:lnTo>
                    <a:lnTo>
                      <a:pt x="12" y="8"/>
                    </a:lnTo>
                    <a:lnTo>
                      <a:pt x="12" y="8"/>
                    </a:lnTo>
                    <a:lnTo>
                      <a:pt x="12" y="0"/>
                    </a:lnTo>
                    <a:lnTo>
                      <a:pt x="12" y="0"/>
                    </a:lnTo>
                    <a:lnTo>
                      <a:pt x="0" y="12"/>
                    </a:lnTo>
                    <a:lnTo>
                      <a:pt x="0" y="12"/>
                    </a:lnTo>
                    <a:lnTo>
                      <a:pt x="10" y="12"/>
                    </a:lnTo>
                    <a:lnTo>
                      <a:pt x="10"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5" name="Freeform 337"/>
              <p:cNvSpPr/>
              <p:nvPr/>
            </p:nvSpPr>
            <p:spPr bwMode="auto">
              <a:xfrm>
                <a:off x="2477" y="443"/>
                <a:ext cx="18" cy="8"/>
              </a:xfrm>
              <a:custGeom>
                <a:avLst/>
                <a:gdLst/>
                <a:ahLst/>
                <a:cxnLst>
                  <a:cxn ang="0">
                    <a:pos x="4" y="4"/>
                  </a:cxn>
                  <a:cxn ang="0">
                    <a:pos x="4" y="4"/>
                  </a:cxn>
                  <a:cxn ang="0">
                    <a:pos x="0" y="8"/>
                  </a:cxn>
                  <a:cxn ang="0">
                    <a:pos x="0" y="8"/>
                  </a:cxn>
                  <a:cxn ang="0">
                    <a:pos x="4" y="8"/>
                  </a:cxn>
                  <a:cxn ang="0">
                    <a:pos x="4" y="8"/>
                  </a:cxn>
                  <a:cxn ang="0">
                    <a:pos x="10" y="8"/>
                  </a:cxn>
                  <a:cxn ang="0">
                    <a:pos x="10" y="8"/>
                  </a:cxn>
                  <a:cxn ang="0">
                    <a:pos x="16" y="6"/>
                  </a:cxn>
                  <a:cxn ang="0">
                    <a:pos x="16" y="6"/>
                  </a:cxn>
                  <a:cxn ang="0">
                    <a:pos x="18" y="4"/>
                  </a:cxn>
                  <a:cxn ang="0">
                    <a:pos x="18" y="0"/>
                  </a:cxn>
                  <a:cxn ang="0">
                    <a:pos x="18" y="0"/>
                  </a:cxn>
                  <a:cxn ang="0">
                    <a:pos x="6" y="0"/>
                  </a:cxn>
                  <a:cxn ang="0">
                    <a:pos x="6" y="0"/>
                  </a:cxn>
                  <a:cxn ang="0">
                    <a:pos x="4" y="4"/>
                  </a:cxn>
                  <a:cxn ang="0">
                    <a:pos x="4" y="4"/>
                  </a:cxn>
                </a:cxnLst>
                <a:rect l="0" t="0" r="r" b="b"/>
                <a:pathLst>
                  <a:path w="18" h="8">
                    <a:moveTo>
                      <a:pt x="4" y="4"/>
                    </a:moveTo>
                    <a:lnTo>
                      <a:pt x="4" y="4"/>
                    </a:lnTo>
                    <a:lnTo>
                      <a:pt x="0" y="8"/>
                    </a:lnTo>
                    <a:lnTo>
                      <a:pt x="0" y="8"/>
                    </a:lnTo>
                    <a:lnTo>
                      <a:pt x="4" y="8"/>
                    </a:lnTo>
                    <a:lnTo>
                      <a:pt x="4" y="8"/>
                    </a:lnTo>
                    <a:lnTo>
                      <a:pt x="10" y="8"/>
                    </a:lnTo>
                    <a:lnTo>
                      <a:pt x="10" y="8"/>
                    </a:lnTo>
                    <a:lnTo>
                      <a:pt x="16" y="6"/>
                    </a:lnTo>
                    <a:lnTo>
                      <a:pt x="16" y="6"/>
                    </a:lnTo>
                    <a:lnTo>
                      <a:pt x="18" y="4"/>
                    </a:lnTo>
                    <a:lnTo>
                      <a:pt x="18" y="0"/>
                    </a:lnTo>
                    <a:lnTo>
                      <a:pt x="18" y="0"/>
                    </a:lnTo>
                    <a:lnTo>
                      <a:pt x="6" y="0"/>
                    </a:lnTo>
                    <a:lnTo>
                      <a:pt x="6" y="0"/>
                    </a:lnTo>
                    <a:lnTo>
                      <a:pt x="4" y="4"/>
                    </a:lnTo>
                    <a:lnTo>
                      <a:pt x="4"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6" name="Freeform 338"/>
              <p:cNvSpPr/>
              <p:nvPr/>
            </p:nvSpPr>
            <p:spPr bwMode="auto">
              <a:xfrm>
                <a:off x="2469" y="453"/>
                <a:ext cx="22" cy="6"/>
              </a:xfrm>
              <a:custGeom>
                <a:avLst/>
                <a:gdLst/>
                <a:ahLst/>
                <a:cxnLst>
                  <a:cxn ang="0">
                    <a:pos x="0" y="6"/>
                  </a:cxn>
                  <a:cxn ang="0">
                    <a:pos x="0" y="6"/>
                  </a:cxn>
                  <a:cxn ang="0">
                    <a:pos x="12" y="6"/>
                  </a:cxn>
                  <a:cxn ang="0">
                    <a:pos x="12" y="6"/>
                  </a:cxn>
                  <a:cxn ang="0">
                    <a:pos x="18" y="6"/>
                  </a:cxn>
                  <a:cxn ang="0">
                    <a:pos x="18" y="6"/>
                  </a:cxn>
                  <a:cxn ang="0">
                    <a:pos x="22" y="2"/>
                  </a:cxn>
                  <a:cxn ang="0">
                    <a:pos x="22" y="0"/>
                  </a:cxn>
                  <a:cxn ang="0">
                    <a:pos x="22" y="0"/>
                  </a:cxn>
                  <a:cxn ang="0">
                    <a:pos x="8" y="0"/>
                  </a:cxn>
                  <a:cxn ang="0">
                    <a:pos x="8" y="0"/>
                  </a:cxn>
                  <a:cxn ang="0">
                    <a:pos x="6" y="0"/>
                  </a:cxn>
                  <a:cxn ang="0">
                    <a:pos x="6" y="0"/>
                  </a:cxn>
                  <a:cxn ang="0">
                    <a:pos x="6" y="0"/>
                  </a:cxn>
                  <a:cxn ang="0">
                    <a:pos x="0" y="6"/>
                  </a:cxn>
                  <a:cxn ang="0">
                    <a:pos x="0" y="6"/>
                  </a:cxn>
                </a:cxnLst>
                <a:rect l="0" t="0" r="r" b="b"/>
                <a:pathLst>
                  <a:path w="22" h="6">
                    <a:moveTo>
                      <a:pt x="0" y="6"/>
                    </a:moveTo>
                    <a:lnTo>
                      <a:pt x="0" y="6"/>
                    </a:lnTo>
                    <a:lnTo>
                      <a:pt x="12" y="6"/>
                    </a:lnTo>
                    <a:lnTo>
                      <a:pt x="12" y="6"/>
                    </a:lnTo>
                    <a:lnTo>
                      <a:pt x="18" y="6"/>
                    </a:lnTo>
                    <a:lnTo>
                      <a:pt x="18" y="6"/>
                    </a:lnTo>
                    <a:lnTo>
                      <a:pt x="22" y="2"/>
                    </a:lnTo>
                    <a:lnTo>
                      <a:pt x="22" y="0"/>
                    </a:lnTo>
                    <a:lnTo>
                      <a:pt x="22" y="0"/>
                    </a:lnTo>
                    <a:lnTo>
                      <a:pt x="8" y="0"/>
                    </a:lnTo>
                    <a:lnTo>
                      <a:pt x="8" y="0"/>
                    </a:lnTo>
                    <a:lnTo>
                      <a:pt x="6" y="0"/>
                    </a:lnTo>
                    <a:lnTo>
                      <a:pt x="6" y="0"/>
                    </a:lnTo>
                    <a:lnTo>
                      <a:pt x="6" y="0"/>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7" name="Freeform 339"/>
              <p:cNvSpPr/>
              <p:nvPr/>
            </p:nvSpPr>
            <p:spPr bwMode="auto">
              <a:xfrm>
                <a:off x="2463" y="461"/>
                <a:ext cx="24" cy="6"/>
              </a:xfrm>
              <a:custGeom>
                <a:avLst/>
                <a:gdLst/>
                <a:ahLst/>
                <a:cxnLst>
                  <a:cxn ang="0">
                    <a:pos x="8" y="0"/>
                  </a:cxn>
                  <a:cxn ang="0">
                    <a:pos x="8" y="0"/>
                  </a:cxn>
                  <a:cxn ang="0">
                    <a:pos x="4" y="0"/>
                  </a:cxn>
                  <a:cxn ang="0">
                    <a:pos x="4" y="0"/>
                  </a:cxn>
                  <a:cxn ang="0">
                    <a:pos x="0" y="4"/>
                  </a:cxn>
                  <a:cxn ang="0">
                    <a:pos x="0" y="4"/>
                  </a:cxn>
                  <a:cxn ang="0">
                    <a:pos x="6" y="6"/>
                  </a:cxn>
                  <a:cxn ang="0">
                    <a:pos x="12" y="6"/>
                  </a:cxn>
                  <a:cxn ang="0">
                    <a:pos x="18" y="4"/>
                  </a:cxn>
                  <a:cxn ang="0">
                    <a:pos x="24" y="0"/>
                  </a:cxn>
                  <a:cxn ang="0">
                    <a:pos x="24" y="0"/>
                  </a:cxn>
                  <a:cxn ang="0">
                    <a:pos x="8" y="0"/>
                  </a:cxn>
                  <a:cxn ang="0">
                    <a:pos x="8" y="0"/>
                  </a:cxn>
                </a:cxnLst>
                <a:rect l="0" t="0" r="r" b="b"/>
                <a:pathLst>
                  <a:path w="24" h="6">
                    <a:moveTo>
                      <a:pt x="8" y="0"/>
                    </a:moveTo>
                    <a:lnTo>
                      <a:pt x="8" y="0"/>
                    </a:lnTo>
                    <a:lnTo>
                      <a:pt x="4" y="0"/>
                    </a:lnTo>
                    <a:lnTo>
                      <a:pt x="4" y="0"/>
                    </a:lnTo>
                    <a:lnTo>
                      <a:pt x="0" y="4"/>
                    </a:lnTo>
                    <a:lnTo>
                      <a:pt x="0" y="4"/>
                    </a:lnTo>
                    <a:lnTo>
                      <a:pt x="6" y="6"/>
                    </a:lnTo>
                    <a:lnTo>
                      <a:pt x="12" y="6"/>
                    </a:lnTo>
                    <a:lnTo>
                      <a:pt x="18" y="4"/>
                    </a:lnTo>
                    <a:lnTo>
                      <a:pt x="24" y="0"/>
                    </a:lnTo>
                    <a:lnTo>
                      <a:pt x="24" y="0"/>
                    </a:lnTo>
                    <a:lnTo>
                      <a:pt x="8" y="0"/>
                    </a:lnTo>
                    <a:lnTo>
                      <a:pt x="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8" name="Freeform 340"/>
              <p:cNvSpPr/>
              <p:nvPr/>
            </p:nvSpPr>
            <p:spPr bwMode="auto">
              <a:xfrm>
                <a:off x="2511" y="461"/>
                <a:ext cx="12" cy="12"/>
              </a:xfrm>
              <a:custGeom>
                <a:avLst/>
                <a:gdLst/>
                <a:ahLst/>
                <a:cxnLst>
                  <a:cxn ang="0">
                    <a:pos x="12" y="0"/>
                  </a:cxn>
                  <a:cxn ang="0">
                    <a:pos x="12" y="0"/>
                  </a:cxn>
                  <a:cxn ang="0">
                    <a:pos x="6" y="2"/>
                  </a:cxn>
                  <a:cxn ang="0">
                    <a:pos x="6" y="2"/>
                  </a:cxn>
                  <a:cxn ang="0">
                    <a:pos x="0" y="2"/>
                  </a:cxn>
                  <a:cxn ang="0">
                    <a:pos x="0" y="2"/>
                  </a:cxn>
                  <a:cxn ang="0">
                    <a:pos x="0" y="2"/>
                  </a:cxn>
                  <a:cxn ang="0">
                    <a:pos x="0" y="2"/>
                  </a:cxn>
                  <a:cxn ang="0">
                    <a:pos x="0" y="12"/>
                  </a:cxn>
                  <a:cxn ang="0">
                    <a:pos x="0" y="12"/>
                  </a:cxn>
                  <a:cxn ang="0">
                    <a:pos x="12" y="0"/>
                  </a:cxn>
                  <a:cxn ang="0">
                    <a:pos x="12" y="0"/>
                  </a:cxn>
                </a:cxnLst>
                <a:rect l="0" t="0" r="r" b="b"/>
                <a:pathLst>
                  <a:path w="12" h="12">
                    <a:moveTo>
                      <a:pt x="12" y="0"/>
                    </a:moveTo>
                    <a:lnTo>
                      <a:pt x="12" y="0"/>
                    </a:lnTo>
                    <a:lnTo>
                      <a:pt x="6" y="2"/>
                    </a:lnTo>
                    <a:lnTo>
                      <a:pt x="6" y="2"/>
                    </a:lnTo>
                    <a:lnTo>
                      <a:pt x="0" y="2"/>
                    </a:lnTo>
                    <a:lnTo>
                      <a:pt x="0" y="2"/>
                    </a:lnTo>
                    <a:lnTo>
                      <a:pt x="0" y="2"/>
                    </a:lnTo>
                    <a:lnTo>
                      <a:pt x="0" y="2"/>
                    </a:lnTo>
                    <a:lnTo>
                      <a:pt x="0" y="12"/>
                    </a:lnTo>
                    <a:lnTo>
                      <a:pt x="0" y="12"/>
                    </a:lnTo>
                    <a:lnTo>
                      <a:pt x="12" y="0"/>
                    </a:lnTo>
                    <a:lnTo>
                      <a:pt x="1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9" name="Freeform 341"/>
              <p:cNvSpPr/>
              <p:nvPr/>
            </p:nvSpPr>
            <p:spPr bwMode="auto">
              <a:xfrm>
                <a:off x="2503" y="463"/>
                <a:ext cx="6" cy="18"/>
              </a:xfrm>
              <a:custGeom>
                <a:avLst/>
                <a:gdLst/>
                <a:ahLst/>
                <a:cxnLst>
                  <a:cxn ang="0">
                    <a:pos x="0" y="2"/>
                  </a:cxn>
                  <a:cxn ang="0">
                    <a:pos x="0" y="2"/>
                  </a:cxn>
                  <a:cxn ang="0">
                    <a:pos x="0" y="8"/>
                  </a:cxn>
                  <a:cxn ang="0">
                    <a:pos x="0" y="8"/>
                  </a:cxn>
                  <a:cxn ang="0">
                    <a:pos x="0" y="14"/>
                  </a:cxn>
                  <a:cxn ang="0">
                    <a:pos x="0" y="14"/>
                  </a:cxn>
                  <a:cxn ang="0">
                    <a:pos x="0" y="18"/>
                  </a:cxn>
                  <a:cxn ang="0">
                    <a:pos x="0" y="18"/>
                  </a:cxn>
                  <a:cxn ang="0">
                    <a:pos x="4" y="14"/>
                  </a:cxn>
                  <a:cxn ang="0">
                    <a:pos x="4" y="14"/>
                  </a:cxn>
                  <a:cxn ang="0">
                    <a:pos x="6" y="12"/>
                  </a:cxn>
                  <a:cxn ang="0">
                    <a:pos x="6" y="12"/>
                  </a:cxn>
                  <a:cxn ang="0">
                    <a:pos x="6" y="0"/>
                  </a:cxn>
                  <a:cxn ang="0">
                    <a:pos x="6" y="0"/>
                  </a:cxn>
                  <a:cxn ang="0">
                    <a:pos x="4" y="2"/>
                  </a:cxn>
                  <a:cxn ang="0">
                    <a:pos x="0" y="2"/>
                  </a:cxn>
                  <a:cxn ang="0">
                    <a:pos x="0" y="2"/>
                  </a:cxn>
                </a:cxnLst>
                <a:rect l="0" t="0" r="r" b="b"/>
                <a:pathLst>
                  <a:path w="6" h="18">
                    <a:moveTo>
                      <a:pt x="0" y="2"/>
                    </a:moveTo>
                    <a:lnTo>
                      <a:pt x="0" y="2"/>
                    </a:lnTo>
                    <a:lnTo>
                      <a:pt x="0" y="8"/>
                    </a:lnTo>
                    <a:lnTo>
                      <a:pt x="0" y="8"/>
                    </a:lnTo>
                    <a:lnTo>
                      <a:pt x="0" y="14"/>
                    </a:lnTo>
                    <a:lnTo>
                      <a:pt x="0" y="14"/>
                    </a:lnTo>
                    <a:lnTo>
                      <a:pt x="0" y="18"/>
                    </a:lnTo>
                    <a:lnTo>
                      <a:pt x="0" y="18"/>
                    </a:lnTo>
                    <a:lnTo>
                      <a:pt x="4" y="14"/>
                    </a:lnTo>
                    <a:lnTo>
                      <a:pt x="4" y="14"/>
                    </a:lnTo>
                    <a:lnTo>
                      <a:pt x="6" y="12"/>
                    </a:lnTo>
                    <a:lnTo>
                      <a:pt x="6" y="12"/>
                    </a:lnTo>
                    <a:lnTo>
                      <a:pt x="6" y="0"/>
                    </a:lnTo>
                    <a:lnTo>
                      <a:pt x="6" y="0"/>
                    </a:lnTo>
                    <a:lnTo>
                      <a:pt x="4" y="2"/>
                    </a:lnTo>
                    <a:lnTo>
                      <a:pt x="0" y="2"/>
                    </a:lnTo>
                    <a:lnTo>
                      <a:pt x="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0" name="Freeform 342"/>
              <p:cNvSpPr/>
              <p:nvPr/>
            </p:nvSpPr>
            <p:spPr bwMode="auto">
              <a:xfrm>
                <a:off x="2495" y="467"/>
                <a:ext cx="6" cy="22"/>
              </a:xfrm>
              <a:custGeom>
                <a:avLst/>
                <a:gdLst/>
                <a:ahLst/>
                <a:cxnLst>
                  <a:cxn ang="0">
                    <a:pos x="0" y="4"/>
                  </a:cxn>
                  <a:cxn ang="0">
                    <a:pos x="0" y="4"/>
                  </a:cxn>
                  <a:cxn ang="0">
                    <a:pos x="0" y="10"/>
                  </a:cxn>
                  <a:cxn ang="0">
                    <a:pos x="0" y="10"/>
                  </a:cxn>
                  <a:cxn ang="0">
                    <a:pos x="0" y="22"/>
                  </a:cxn>
                  <a:cxn ang="0">
                    <a:pos x="0" y="22"/>
                  </a:cxn>
                  <a:cxn ang="0">
                    <a:pos x="4" y="18"/>
                  </a:cxn>
                  <a:cxn ang="0">
                    <a:pos x="4" y="18"/>
                  </a:cxn>
                  <a:cxn ang="0">
                    <a:pos x="6" y="16"/>
                  </a:cxn>
                  <a:cxn ang="0">
                    <a:pos x="6" y="14"/>
                  </a:cxn>
                  <a:cxn ang="0">
                    <a:pos x="6" y="14"/>
                  </a:cxn>
                  <a:cxn ang="0">
                    <a:pos x="6" y="0"/>
                  </a:cxn>
                  <a:cxn ang="0">
                    <a:pos x="6" y="0"/>
                  </a:cxn>
                  <a:cxn ang="0">
                    <a:pos x="2" y="0"/>
                  </a:cxn>
                  <a:cxn ang="0">
                    <a:pos x="0" y="4"/>
                  </a:cxn>
                  <a:cxn ang="0">
                    <a:pos x="0" y="4"/>
                  </a:cxn>
                </a:cxnLst>
                <a:rect l="0" t="0" r="r" b="b"/>
                <a:pathLst>
                  <a:path w="6" h="22">
                    <a:moveTo>
                      <a:pt x="0" y="4"/>
                    </a:moveTo>
                    <a:lnTo>
                      <a:pt x="0" y="4"/>
                    </a:lnTo>
                    <a:lnTo>
                      <a:pt x="0" y="10"/>
                    </a:lnTo>
                    <a:lnTo>
                      <a:pt x="0" y="10"/>
                    </a:lnTo>
                    <a:lnTo>
                      <a:pt x="0" y="22"/>
                    </a:lnTo>
                    <a:lnTo>
                      <a:pt x="0" y="22"/>
                    </a:lnTo>
                    <a:lnTo>
                      <a:pt x="4" y="18"/>
                    </a:lnTo>
                    <a:lnTo>
                      <a:pt x="4" y="18"/>
                    </a:lnTo>
                    <a:lnTo>
                      <a:pt x="6" y="16"/>
                    </a:lnTo>
                    <a:lnTo>
                      <a:pt x="6" y="14"/>
                    </a:lnTo>
                    <a:lnTo>
                      <a:pt x="6" y="14"/>
                    </a:lnTo>
                    <a:lnTo>
                      <a:pt x="6" y="0"/>
                    </a:lnTo>
                    <a:lnTo>
                      <a:pt x="6" y="0"/>
                    </a:lnTo>
                    <a:lnTo>
                      <a:pt x="2" y="0"/>
                    </a:lnTo>
                    <a:lnTo>
                      <a:pt x="0" y="4"/>
                    </a:lnTo>
                    <a:lnTo>
                      <a:pt x="0"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1" name="Freeform 343"/>
              <p:cNvSpPr/>
              <p:nvPr/>
            </p:nvSpPr>
            <p:spPr bwMode="auto">
              <a:xfrm>
                <a:off x="2485" y="471"/>
                <a:ext cx="8" cy="24"/>
              </a:xfrm>
              <a:custGeom>
                <a:avLst/>
                <a:gdLst/>
                <a:ahLst/>
                <a:cxnLst>
                  <a:cxn ang="0">
                    <a:pos x="8" y="20"/>
                  </a:cxn>
                  <a:cxn ang="0">
                    <a:pos x="8" y="20"/>
                  </a:cxn>
                  <a:cxn ang="0">
                    <a:pos x="8" y="16"/>
                  </a:cxn>
                  <a:cxn ang="0">
                    <a:pos x="8" y="16"/>
                  </a:cxn>
                  <a:cxn ang="0">
                    <a:pos x="8" y="0"/>
                  </a:cxn>
                  <a:cxn ang="0">
                    <a:pos x="8" y="0"/>
                  </a:cxn>
                  <a:cxn ang="0">
                    <a:pos x="4" y="6"/>
                  </a:cxn>
                  <a:cxn ang="0">
                    <a:pos x="2" y="12"/>
                  </a:cxn>
                  <a:cxn ang="0">
                    <a:pos x="0" y="18"/>
                  </a:cxn>
                  <a:cxn ang="0">
                    <a:pos x="2" y="24"/>
                  </a:cxn>
                  <a:cxn ang="0">
                    <a:pos x="2" y="24"/>
                  </a:cxn>
                  <a:cxn ang="0">
                    <a:pos x="8" y="20"/>
                  </a:cxn>
                  <a:cxn ang="0">
                    <a:pos x="8" y="20"/>
                  </a:cxn>
                </a:cxnLst>
                <a:rect l="0" t="0" r="r" b="b"/>
                <a:pathLst>
                  <a:path w="8" h="24">
                    <a:moveTo>
                      <a:pt x="8" y="20"/>
                    </a:moveTo>
                    <a:lnTo>
                      <a:pt x="8" y="20"/>
                    </a:lnTo>
                    <a:lnTo>
                      <a:pt x="8" y="16"/>
                    </a:lnTo>
                    <a:lnTo>
                      <a:pt x="8" y="16"/>
                    </a:lnTo>
                    <a:lnTo>
                      <a:pt x="8" y="0"/>
                    </a:lnTo>
                    <a:lnTo>
                      <a:pt x="8" y="0"/>
                    </a:lnTo>
                    <a:lnTo>
                      <a:pt x="4" y="6"/>
                    </a:lnTo>
                    <a:lnTo>
                      <a:pt x="2" y="12"/>
                    </a:lnTo>
                    <a:lnTo>
                      <a:pt x="0" y="18"/>
                    </a:lnTo>
                    <a:lnTo>
                      <a:pt x="2" y="24"/>
                    </a:lnTo>
                    <a:lnTo>
                      <a:pt x="2" y="24"/>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2" name="Freeform 344"/>
              <p:cNvSpPr/>
              <p:nvPr/>
            </p:nvSpPr>
            <p:spPr bwMode="auto">
              <a:xfrm>
                <a:off x="2513" y="463"/>
                <a:ext cx="12" cy="12"/>
              </a:xfrm>
              <a:custGeom>
                <a:avLst/>
                <a:gdLst/>
                <a:ahLst/>
                <a:cxnLst>
                  <a:cxn ang="0">
                    <a:pos x="10" y="12"/>
                  </a:cxn>
                  <a:cxn ang="0">
                    <a:pos x="10" y="12"/>
                  </a:cxn>
                  <a:cxn ang="0">
                    <a:pos x="10" y="8"/>
                  </a:cxn>
                  <a:cxn ang="0">
                    <a:pos x="10" y="8"/>
                  </a:cxn>
                  <a:cxn ang="0">
                    <a:pos x="12" y="0"/>
                  </a:cxn>
                  <a:cxn ang="0">
                    <a:pos x="12" y="0"/>
                  </a:cxn>
                  <a:cxn ang="0">
                    <a:pos x="0" y="12"/>
                  </a:cxn>
                  <a:cxn ang="0">
                    <a:pos x="0" y="12"/>
                  </a:cxn>
                  <a:cxn ang="0">
                    <a:pos x="10" y="12"/>
                  </a:cxn>
                  <a:cxn ang="0">
                    <a:pos x="10" y="12"/>
                  </a:cxn>
                  <a:cxn ang="0">
                    <a:pos x="10" y="12"/>
                  </a:cxn>
                  <a:cxn ang="0">
                    <a:pos x="10" y="12"/>
                  </a:cxn>
                </a:cxnLst>
                <a:rect l="0" t="0" r="r" b="b"/>
                <a:pathLst>
                  <a:path w="12" h="12">
                    <a:moveTo>
                      <a:pt x="10" y="12"/>
                    </a:moveTo>
                    <a:lnTo>
                      <a:pt x="10" y="12"/>
                    </a:lnTo>
                    <a:lnTo>
                      <a:pt x="10" y="8"/>
                    </a:lnTo>
                    <a:lnTo>
                      <a:pt x="10" y="8"/>
                    </a:lnTo>
                    <a:lnTo>
                      <a:pt x="12" y="0"/>
                    </a:lnTo>
                    <a:lnTo>
                      <a:pt x="12" y="0"/>
                    </a:lnTo>
                    <a:lnTo>
                      <a:pt x="0" y="12"/>
                    </a:lnTo>
                    <a:lnTo>
                      <a:pt x="0" y="12"/>
                    </a:lnTo>
                    <a:lnTo>
                      <a:pt x="10" y="12"/>
                    </a:lnTo>
                    <a:lnTo>
                      <a:pt x="10" y="12"/>
                    </a:lnTo>
                    <a:lnTo>
                      <a:pt x="10" y="12"/>
                    </a:lnTo>
                    <a:lnTo>
                      <a:pt x="10"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3" name="Freeform 345"/>
              <p:cNvSpPr/>
              <p:nvPr/>
            </p:nvSpPr>
            <p:spPr bwMode="auto">
              <a:xfrm>
                <a:off x="2505" y="477"/>
                <a:ext cx="18" cy="6"/>
              </a:xfrm>
              <a:custGeom>
                <a:avLst/>
                <a:gdLst/>
                <a:ahLst/>
                <a:cxnLst>
                  <a:cxn ang="0">
                    <a:pos x="4" y="2"/>
                  </a:cxn>
                  <a:cxn ang="0">
                    <a:pos x="4" y="2"/>
                  </a:cxn>
                  <a:cxn ang="0">
                    <a:pos x="0" y="6"/>
                  </a:cxn>
                  <a:cxn ang="0">
                    <a:pos x="0" y="6"/>
                  </a:cxn>
                  <a:cxn ang="0">
                    <a:pos x="4" y="6"/>
                  </a:cxn>
                  <a:cxn ang="0">
                    <a:pos x="4" y="6"/>
                  </a:cxn>
                  <a:cxn ang="0">
                    <a:pos x="10" y="6"/>
                  </a:cxn>
                  <a:cxn ang="0">
                    <a:pos x="10" y="6"/>
                  </a:cxn>
                  <a:cxn ang="0">
                    <a:pos x="16" y="6"/>
                  </a:cxn>
                  <a:cxn ang="0">
                    <a:pos x="16" y="6"/>
                  </a:cxn>
                  <a:cxn ang="0">
                    <a:pos x="16" y="4"/>
                  </a:cxn>
                  <a:cxn ang="0">
                    <a:pos x="18" y="0"/>
                  </a:cxn>
                  <a:cxn ang="0">
                    <a:pos x="18" y="0"/>
                  </a:cxn>
                  <a:cxn ang="0">
                    <a:pos x="6" y="0"/>
                  </a:cxn>
                  <a:cxn ang="0">
                    <a:pos x="6" y="0"/>
                  </a:cxn>
                  <a:cxn ang="0">
                    <a:pos x="4" y="2"/>
                  </a:cxn>
                  <a:cxn ang="0">
                    <a:pos x="4" y="2"/>
                  </a:cxn>
                </a:cxnLst>
                <a:rect l="0" t="0" r="r" b="b"/>
                <a:pathLst>
                  <a:path w="18" h="6">
                    <a:moveTo>
                      <a:pt x="4" y="2"/>
                    </a:moveTo>
                    <a:lnTo>
                      <a:pt x="4" y="2"/>
                    </a:lnTo>
                    <a:lnTo>
                      <a:pt x="0" y="6"/>
                    </a:lnTo>
                    <a:lnTo>
                      <a:pt x="0" y="6"/>
                    </a:lnTo>
                    <a:lnTo>
                      <a:pt x="4" y="6"/>
                    </a:lnTo>
                    <a:lnTo>
                      <a:pt x="4" y="6"/>
                    </a:lnTo>
                    <a:lnTo>
                      <a:pt x="10" y="6"/>
                    </a:lnTo>
                    <a:lnTo>
                      <a:pt x="10" y="6"/>
                    </a:lnTo>
                    <a:lnTo>
                      <a:pt x="16" y="6"/>
                    </a:lnTo>
                    <a:lnTo>
                      <a:pt x="16" y="6"/>
                    </a:lnTo>
                    <a:lnTo>
                      <a:pt x="16" y="4"/>
                    </a:lnTo>
                    <a:lnTo>
                      <a:pt x="18" y="0"/>
                    </a:lnTo>
                    <a:lnTo>
                      <a:pt x="18" y="0"/>
                    </a:lnTo>
                    <a:lnTo>
                      <a:pt x="6" y="0"/>
                    </a:lnTo>
                    <a:lnTo>
                      <a:pt x="6" y="0"/>
                    </a:lnTo>
                    <a:lnTo>
                      <a:pt x="4" y="2"/>
                    </a:lnTo>
                    <a:lnTo>
                      <a:pt x="4"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4" name="Freeform 346"/>
              <p:cNvSpPr/>
              <p:nvPr/>
            </p:nvSpPr>
            <p:spPr bwMode="auto">
              <a:xfrm>
                <a:off x="2497" y="485"/>
                <a:ext cx="22" cy="6"/>
              </a:xfrm>
              <a:custGeom>
                <a:avLst/>
                <a:gdLst/>
                <a:ahLst/>
                <a:cxnLst>
                  <a:cxn ang="0">
                    <a:pos x="0" y="6"/>
                  </a:cxn>
                  <a:cxn ang="0">
                    <a:pos x="0" y="6"/>
                  </a:cxn>
                  <a:cxn ang="0">
                    <a:pos x="12" y="6"/>
                  </a:cxn>
                  <a:cxn ang="0">
                    <a:pos x="12" y="6"/>
                  </a:cxn>
                  <a:cxn ang="0">
                    <a:pos x="18" y="6"/>
                  </a:cxn>
                  <a:cxn ang="0">
                    <a:pos x="18" y="6"/>
                  </a:cxn>
                  <a:cxn ang="0">
                    <a:pos x="22" y="4"/>
                  </a:cxn>
                  <a:cxn ang="0">
                    <a:pos x="22" y="0"/>
                  </a:cxn>
                  <a:cxn ang="0">
                    <a:pos x="22" y="0"/>
                  </a:cxn>
                  <a:cxn ang="0">
                    <a:pos x="8" y="0"/>
                  </a:cxn>
                  <a:cxn ang="0">
                    <a:pos x="8" y="0"/>
                  </a:cxn>
                  <a:cxn ang="0">
                    <a:pos x="6" y="0"/>
                  </a:cxn>
                  <a:cxn ang="0">
                    <a:pos x="4" y="2"/>
                  </a:cxn>
                  <a:cxn ang="0">
                    <a:pos x="4" y="2"/>
                  </a:cxn>
                  <a:cxn ang="0">
                    <a:pos x="0" y="6"/>
                  </a:cxn>
                  <a:cxn ang="0">
                    <a:pos x="0" y="6"/>
                  </a:cxn>
                </a:cxnLst>
                <a:rect l="0" t="0" r="r" b="b"/>
                <a:pathLst>
                  <a:path w="22" h="6">
                    <a:moveTo>
                      <a:pt x="0" y="6"/>
                    </a:moveTo>
                    <a:lnTo>
                      <a:pt x="0" y="6"/>
                    </a:lnTo>
                    <a:lnTo>
                      <a:pt x="12" y="6"/>
                    </a:lnTo>
                    <a:lnTo>
                      <a:pt x="12" y="6"/>
                    </a:lnTo>
                    <a:lnTo>
                      <a:pt x="18" y="6"/>
                    </a:lnTo>
                    <a:lnTo>
                      <a:pt x="18" y="6"/>
                    </a:lnTo>
                    <a:lnTo>
                      <a:pt x="22" y="4"/>
                    </a:lnTo>
                    <a:lnTo>
                      <a:pt x="22" y="0"/>
                    </a:lnTo>
                    <a:lnTo>
                      <a:pt x="22" y="0"/>
                    </a:lnTo>
                    <a:lnTo>
                      <a:pt x="8" y="0"/>
                    </a:lnTo>
                    <a:lnTo>
                      <a:pt x="8" y="0"/>
                    </a:lnTo>
                    <a:lnTo>
                      <a:pt x="6" y="0"/>
                    </a:lnTo>
                    <a:lnTo>
                      <a:pt x="4" y="2"/>
                    </a:lnTo>
                    <a:lnTo>
                      <a:pt x="4" y="2"/>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5" name="Freeform 347"/>
              <p:cNvSpPr/>
              <p:nvPr/>
            </p:nvSpPr>
            <p:spPr bwMode="auto">
              <a:xfrm>
                <a:off x="2491" y="493"/>
                <a:ext cx="24" cy="8"/>
              </a:xfrm>
              <a:custGeom>
                <a:avLst/>
                <a:gdLst/>
                <a:ahLst/>
                <a:cxnLst>
                  <a:cxn ang="0">
                    <a:pos x="8" y="0"/>
                  </a:cxn>
                  <a:cxn ang="0">
                    <a:pos x="8" y="0"/>
                  </a:cxn>
                  <a:cxn ang="0">
                    <a:pos x="4" y="0"/>
                  </a:cxn>
                  <a:cxn ang="0">
                    <a:pos x="4" y="0"/>
                  </a:cxn>
                  <a:cxn ang="0">
                    <a:pos x="0" y="6"/>
                  </a:cxn>
                  <a:cxn ang="0">
                    <a:pos x="0" y="6"/>
                  </a:cxn>
                  <a:cxn ang="0">
                    <a:pos x="6" y="8"/>
                  </a:cxn>
                  <a:cxn ang="0">
                    <a:pos x="12" y="6"/>
                  </a:cxn>
                  <a:cxn ang="0">
                    <a:pos x="18" y="4"/>
                  </a:cxn>
                  <a:cxn ang="0">
                    <a:pos x="24" y="0"/>
                  </a:cxn>
                  <a:cxn ang="0">
                    <a:pos x="24" y="0"/>
                  </a:cxn>
                  <a:cxn ang="0">
                    <a:pos x="8" y="0"/>
                  </a:cxn>
                  <a:cxn ang="0">
                    <a:pos x="8" y="0"/>
                  </a:cxn>
                </a:cxnLst>
                <a:rect l="0" t="0" r="r" b="b"/>
                <a:pathLst>
                  <a:path w="24" h="8">
                    <a:moveTo>
                      <a:pt x="8" y="0"/>
                    </a:moveTo>
                    <a:lnTo>
                      <a:pt x="8" y="0"/>
                    </a:lnTo>
                    <a:lnTo>
                      <a:pt x="4" y="0"/>
                    </a:lnTo>
                    <a:lnTo>
                      <a:pt x="4" y="0"/>
                    </a:lnTo>
                    <a:lnTo>
                      <a:pt x="0" y="6"/>
                    </a:lnTo>
                    <a:lnTo>
                      <a:pt x="0" y="6"/>
                    </a:lnTo>
                    <a:lnTo>
                      <a:pt x="6" y="8"/>
                    </a:lnTo>
                    <a:lnTo>
                      <a:pt x="12" y="6"/>
                    </a:lnTo>
                    <a:lnTo>
                      <a:pt x="18" y="4"/>
                    </a:lnTo>
                    <a:lnTo>
                      <a:pt x="24" y="0"/>
                    </a:lnTo>
                    <a:lnTo>
                      <a:pt x="24" y="0"/>
                    </a:lnTo>
                    <a:lnTo>
                      <a:pt x="8" y="0"/>
                    </a:lnTo>
                    <a:lnTo>
                      <a:pt x="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6" name="Freeform 348"/>
              <p:cNvSpPr/>
              <p:nvPr/>
            </p:nvSpPr>
            <p:spPr bwMode="auto">
              <a:xfrm>
                <a:off x="2427" y="417"/>
                <a:ext cx="12" cy="20"/>
              </a:xfrm>
              <a:custGeom>
                <a:avLst/>
                <a:gdLst/>
                <a:ahLst/>
                <a:cxnLst>
                  <a:cxn ang="0">
                    <a:pos x="0" y="8"/>
                  </a:cxn>
                  <a:cxn ang="0">
                    <a:pos x="0" y="8"/>
                  </a:cxn>
                  <a:cxn ang="0">
                    <a:pos x="0" y="8"/>
                  </a:cxn>
                  <a:cxn ang="0">
                    <a:pos x="0" y="8"/>
                  </a:cxn>
                  <a:cxn ang="0">
                    <a:pos x="4" y="20"/>
                  </a:cxn>
                  <a:cxn ang="0">
                    <a:pos x="4" y="20"/>
                  </a:cxn>
                  <a:cxn ang="0">
                    <a:pos x="12" y="0"/>
                  </a:cxn>
                  <a:cxn ang="0">
                    <a:pos x="12" y="0"/>
                  </a:cxn>
                  <a:cxn ang="0">
                    <a:pos x="4" y="4"/>
                  </a:cxn>
                  <a:cxn ang="0">
                    <a:pos x="4" y="4"/>
                  </a:cxn>
                  <a:cxn ang="0">
                    <a:pos x="0" y="8"/>
                  </a:cxn>
                  <a:cxn ang="0">
                    <a:pos x="0" y="8"/>
                  </a:cxn>
                </a:cxnLst>
                <a:rect l="0" t="0" r="r" b="b"/>
                <a:pathLst>
                  <a:path w="12" h="20">
                    <a:moveTo>
                      <a:pt x="0" y="8"/>
                    </a:moveTo>
                    <a:lnTo>
                      <a:pt x="0" y="8"/>
                    </a:lnTo>
                    <a:lnTo>
                      <a:pt x="0" y="8"/>
                    </a:lnTo>
                    <a:lnTo>
                      <a:pt x="0" y="8"/>
                    </a:lnTo>
                    <a:lnTo>
                      <a:pt x="4" y="20"/>
                    </a:lnTo>
                    <a:lnTo>
                      <a:pt x="4" y="20"/>
                    </a:lnTo>
                    <a:lnTo>
                      <a:pt x="12" y="0"/>
                    </a:lnTo>
                    <a:lnTo>
                      <a:pt x="12" y="0"/>
                    </a:lnTo>
                    <a:lnTo>
                      <a:pt x="4" y="4"/>
                    </a:lnTo>
                    <a:lnTo>
                      <a:pt x="4" y="4"/>
                    </a:lnTo>
                    <a:lnTo>
                      <a:pt x="0" y="8"/>
                    </a:lnTo>
                    <a:lnTo>
                      <a:pt x="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7" name="Freeform 349"/>
              <p:cNvSpPr/>
              <p:nvPr/>
            </p:nvSpPr>
            <p:spPr bwMode="auto">
              <a:xfrm>
                <a:off x="2419" y="427"/>
                <a:ext cx="10" cy="22"/>
              </a:xfrm>
              <a:custGeom>
                <a:avLst/>
                <a:gdLst/>
                <a:ahLst/>
                <a:cxnLst>
                  <a:cxn ang="0">
                    <a:pos x="6" y="0"/>
                  </a:cxn>
                  <a:cxn ang="0">
                    <a:pos x="6" y="0"/>
                  </a:cxn>
                  <a:cxn ang="0">
                    <a:pos x="2" y="2"/>
                  </a:cxn>
                  <a:cxn ang="0">
                    <a:pos x="0" y="4"/>
                  </a:cxn>
                  <a:cxn ang="0">
                    <a:pos x="0" y="4"/>
                  </a:cxn>
                  <a:cxn ang="0">
                    <a:pos x="2" y="10"/>
                  </a:cxn>
                  <a:cxn ang="0">
                    <a:pos x="2" y="10"/>
                  </a:cxn>
                  <a:cxn ang="0">
                    <a:pos x="4" y="18"/>
                  </a:cxn>
                  <a:cxn ang="0">
                    <a:pos x="4" y="18"/>
                  </a:cxn>
                  <a:cxn ang="0">
                    <a:pos x="6" y="22"/>
                  </a:cxn>
                  <a:cxn ang="0">
                    <a:pos x="6" y="22"/>
                  </a:cxn>
                  <a:cxn ang="0">
                    <a:pos x="8" y="16"/>
                  </a:cxn>
                  <a:cxn ang="0">
                    <a:pos x="8" y="16"/>
                  </a:cxn>
                  <a:cxn ang="0">
                    <a:pos x="10" y="14"/>
                  </a:cxn>
                  <a:cxn ang="0">
                    <a:pos x="10" y="12"/>
                  </a:cxn>
                  <a:cxn ang="0">
                    <a:pos x="10" y="12"/>
                  </a:cxn>
                  <a:cxn ang="0">
                    <a:pos x="6" y="0"/>
                  </a:cxn>
                  <a:cxn ang="0">
                    <a:pos x="6" y="0"/>
                  </a:cxn>
                </a:cxnLst>
                <a:rect l="0" t="0" r="r" b="b"/>
                <a:pathLst>
                  <a:path w="10" h="22">
                    <a:moveTo>
                      <a:pt x="6" y="0"/>
                    </a:moveTo>
                    <a:lnTo>
                      <a:pt x="6" y="0"/>
                    </a:lnTo>
                    <a:lnTo>
                      <a:pt x="2" y="2"/>
                    </a:lnTo>
                    <a:lnTo>
                      <a:pt x="0" y="4"/>
                    </a:lnTo>
                    <a:lnTo>
                      <a:pt x="0" y="4"/>
                    </a:lnTo>
                    <a:lnTo>
                      <a:pt x="2" y="10"/>
                    </a:lnTo>
                    <a:lnTo>
                      <a:pt x="2" y="10"/>
                    </a:lnTo>
                    <a:lnTo>
                      <a:pt x="4" y="18"/>
                    </a:lnTo>
                    <a:lnTo>
                      <a:pt x="4" y="18"/>
                    </a:lnTo>
                    <a:lnTo>
                      <a:pt x="6" y="22"/>
                    </a:lnTo>
                    <a:lnTo>
                      <a:pt x="6" y="22"/>
                    </a:lnTo>
                    <a:lnTo>
                      <a:pt x="8" y="16"/>
                    </a:lnTo>
                    <a:lnTo>
                      <a:pt x="8" y="16"/>
                    </a:lnTo>
                    <a:lnTo>
                      <a:pt x="10" y="14"/>
                    </a:lnTo>
                    <a:lnTo>
                      <a:pt x="10" y="12"/>
                    </a:lnTo>
                    <a:lnTo>
                      <a:pt x="10" y="12"/>
                    </a:lnTo>
                    <a:lnTo>
                      <a:pt x="6" y="0"/>
                    </a:lnTo>
                    <a:lnTo>
                      <a:pt x="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8" name="Freeform 350"/>
              <p:cNvSpPr/>
              <p:nvPr/>
            </p:nvSpPr>
            <p:spPr bwMode="auto">
              <a:xfrm>
                <a:off x="2411" y="433"/>
                <a:ext cx="12" cy="28"/>
              </a:xfrm>
              <a:custGeom>
                <a:avLst/>
                <a:gdLst/>
                <a:ahLst/>
                <a:cxnLst>
                  <a:cxn ang="0">
                    <a:pos x="0" y="8"/>
                  </a:cxn>
                  <a:cxn ang="0">
                    <a:pos x="0" y="8"/>
                  </a:cxn>
                  <a:cxn ang="0">
                    <a:pos x="4" y="16"/>
                  </a:cxn>
                  <a:cxn ang="0">
                    <a:pos x="4" y="16"/>
                  </a:cxn>
                  <a:cxn ang="0">
                    <a:pos x="8" y="28"/>
                  </a:cxn>
                  <a:cxn ang="0">
                    <a:pos x="8" y="28"/>
                  </a:cxn>
                  <a:cxn ang="0">
                    <a:pos x="12" y="20"/>
                  </a:cxn>
                  <a:cxn ang="0">
                    <a:pos x="12" y="20"/>
                  </a:cxn>
                  <a:cxn ang="0">
                    <a:pos x="12" y="18"/>
                  </a:cxn>
                  <a:cxn ang="0">
                    <a:pos x="12" y="16"/>
                  </a:cxn>
                  <a:cxn ang="0">
                    <a:pos x="12" y="16"/>
                  </a:cxn>
                  <a:cxn ang="0">
                    <a:pos x="6" y="0"/>
                  </a:cxn>
                  <a:cxn ang="0">
                    <a:pos x="6" y="0"/>
                  </a:cxn>
                  <a:cxn ang="0">
                    <a:pos x="2" y="4"/>
                  </a:cxn>
                  <a:cxn ang="0">
                    <a:pos x="0" y="8"/>
                  </a:cxn>
                  <a:cxn ang="0">
                    <a:pos x="0" y="8"/>
                  </a:cxn>
                </a:cxnLst>
                <a:rect l="0" t="0" r="r" b="b"/>
                <a:pathLst>
                  <a:path w="12" h="28">
                    <a:moveTo>
                      <a:pt x="0" y="8"/>
                    </a:moveTo>
                    <a:lnTo>
                      <a:pt x="0" y="8"/>
                    </a:lnTo>
                    <a:lnTo>
                      <a:pt x="4" y="16"/>
                    </a:lnTo>
                    <a:lnTo>
                      <a:pt x="4" y="16"/>
                    </a:lnTo>
                    <a:lnTo>
                      <a:pt x="8" y="28"/>
                    </a:lnTo>
                    <a:lnTo>
                      <a:pt x="8" y="28"/>
                    </a:lnTo>
                    <a:lnTo>
                      <a:pt x="12" y="20"/>
                    </a:lnTo>
                    <a:lnTo>
                      <a:pt x="12" y="20"/>
                    </a:lnTo>
                    <a:lnTo>
                      <a:pt x="12" y="18"/>
                    </a:lnTo>
                    <a:lnTo>
                      <a:pt x="12" y="16"/>
                    </a:lnTo>
                    <a:lnTo>
                      <a:pt x="12" y="16"/>
                    </a:lnTo>
                    <a:lnTo>
                      <a:pt x="6" y="0"/>
                    </a:lnTo>
                    <a:lnTo>
                      <a:pt x="6" y="0"/>
                    </a:lnTo>
                    <a:lnTo>
                      <a:pt x="2" y="4"/>
                    </a:lnTo>
                    <a:lnTo>
                      <a:pt x="0" y="8"/>
                    </a:lnTo>
                    <a:lnTo>
                      <a:pt x="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9" name="Freeform 351"/>
              <p:cNvSpPr/>
              <p:nvPr/>
            </p:nvSpPr>
            <p:spPr bwMode="auto">
              <a:xfrm>
                <a:off x="2407" y="443"/>
                <a:ext cx="10" cy="30"/>
              </a:xfrm>
              <a:custGeom>
                <a:avLst/>
                <a:gdLst/>
                <a:ahLst/>
                <a:cxnLst>
                  <a:cxn ang="0">
                    <a:pos x="10" y="22"/>
                  </a:cxn>
                  <a:cxn ang="0">
                    <a:pos x="10" y="22"/>
                  </a:cxn>
                  <a:cxn ang="0">
                    <a:pos x="8" y="16"/>
                  </a:cxn>
                  <a:cxn ang="0">
                    <a:pos x="8" y="16"/>
                  </a:cxn>
                  <a:cxn ang="0">
                    <a:pos x="2" y="0"/>
                  </a:cxn>
                  <a:cxn ang="0">
                    <a:pos x="2" y="0"/>
                  </a:cxn>
                  <a:cxn ang="0">
                    <a:pos x="0" y="8"/>
                  </a:cxn>
                  <a:cxn ang="0">
                    <a:pos x="0" y="16"/>
                  </a:cxn>
                  <a:cxn ang="0">
                    <a:pos x="2" y="22"/>
                  </a:cxn>
                  <a:cxn ang="0">
                    <a:pos x="8" y="30"/>
                  </a:cxn>
                  <a:cxn ang="0">
                    <a:pos x="8" y="30"/>
                  </a:cxn>
                  <a:cxn ang="0">
                    <a:pos x="10" y="22"/>
                  </a:cxn>
                  <a:cxn ang="0">
                    <a:pos x="10" y="22"/>
                  </a:cxn>
                </a:cxnLst>
                <a:rect l="0" t="0" r="r" b="b"/>
                <a:pathLst>
                  <a:path w="10" h="30">
                    <a:moveTo>
                      <a:pt x="10" y="22"/>
                    </a:moveTo>
                    <a:lnTo>
                      <a:pt x="10" y="22"/>
                    </a:lnTo>
                    <a:lnTo>
                      <a:pt x="8" y="16"/>
                    </a:lnTo>
                    <a:lnTo>
                      <a:pt x="8" y="16"/>
                    </a:lnTo>
                    <a:lnTo>
                      <a:pt x="2" y="0"/>
                    </a:lnTo>
                    <a:lnTo>
                      <a:pt x="2" y="0"/>
                    </a:lnTo>
                    <a:lnTo>
                      <a:pt x="0" y="8"/>
                    </a:lnTo>
                    <a:lnTo>
                      <a:pt x="0" y="16"/>
                    </a:lnTo>
                    <a:lnTo>
                      <a:pt x="2" y="22"/>
                    </a:lnTo>
                    <a:lnTo>
                      <a:pt x="8" y="30"/>
                    </a:lnTo>
                    <a:lnTo>
                      <a:pt x="8" y="30"/>
                    </a:lnTo>
                    <a:lnTo>
                      <a:pt x="10" y="22"/>
                    </a:lnTo>
                    <a:lnTo>
                      <a:pt x="10" y="2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0" name="Freeform 352"/>
              <p:cNvSpPr/>
              <p:nvPr/>
            </p:nvSpPr>
            <p:spPr bwMode="auto">
              <a:xfrm>
                <a:off x="2433" y="419"/>
                <a:ext cx="12" cy="18"/>
              </a:xfrm>
              <a:custGeom>
                <a:avLst/>
                <a:gdLst/>
                <a:ahLst/>
                <a:cxnLst>
                  <a:cxn ang="0">
                    <a:pos x="8" y="0"/>
                  </a:cxn>
                  <a:cxn ang="0">
                    <a:pos x="8" y="0"/>
                  </a:cxn>
                  <a:cxn ang="0">
                    <a:pos x="0" y="18"/>
                  </a:cxn>
                  <a:cxn ang="0">
                    <a:pos x="0" y="18"/>
                  </a:cxn>
                  <a:cxn ang="0">
                    <a:pos x="10" y="14"/>
                  </a:cxn>
                  <a:cxn ang="0">
                    <a:pos x="10" y="14"/>
                  </a:cxn>
                  <a:cxn ang="0">
                    <a:pos x="12" y="14"/>
                  </a:cxn>
                  <a:cxn ang="0">
                    <a:pos x="12" y="14"/>
                  </a:cxn>
                  <a:cxn ang="0">
                    <a:pos x="12" y="8"/>
                  </a:cxn>
                  <a:cxn ang="0">
                    <a:pos x="12" y="8"/>
                  </a:cxn>
                  <a:cxn ang="0">
                    <a:pos x="8" y="0"/>
                  </a:cxn>
                  <a:cxn ang="0">
                    <a:pos x="8" y="0"/>
                  </a:cxn>
                </a:cxnLst>
                <a:rect l="0" t="0" r="r" b="b"/>
                <a:pathLst>
                  <a:path w="12" h="18">
                    <a:moveTo>
                      <a:pt x="8" y="0"/>
                    </a:moveTo>
                    <a:lnTo>
                      <a:pt x="8" y="0"/>
                    </a:lnTo>
                    <a:lnTo>
                      <a:pt x="0" y="18"/>
                    </a:lnTo>
                    <a:lnTo>
                      <a:pt x="0" y="18"/>
                    </a:lnTo>
                    <a:lnTo>
                      <a:pt x="10" y="14"/>
                    </a:lnTo>
                    <a:lnTo>
                      <a:pt x="10" y="14"/>
                    </a:lnTo>
                    <a:lnTo>
                      <a:pt x="12" y="14"/>
                    </a:lnTo>
                    <a:lnTo>
                      <a:pt x="12" y="14"/>
                    </a:lnTo>
                    <a:lnTo>
                      <a:pt x="12" y="8"/>
                    </a:lnTo>
                    <a:lnTo>
                      <a:pt x="12" y="8"/>
                    </a:lnTo>
                    <a:lnTo>
                      <a:pt x="8" y="0"/>
                    </a:lnTo>
                    <a:lnTo>
                      <a:pt x="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1" name="Freeform 353"/>
              <p:cNvSpPr/>
              <p:nvPr/>
            </p:nvSpPr>
            <p:spPr bwMode="auto">
              <a:xfrm>
                <a:off x="2429" y="435"/>
                <a:ext cx="18" cy="16"/>
              </a:xfrm>
              <a:custGeom>
                <a:avLst/>
                <a:gdLst/>
                <a:ahLst/>
                <a:cxnLst>
                  <a:cxn ang="0">
                    <a:pos x="4" y="6"/>
                  </a:cxn>
                  <a:cxn ang="0">
                    <a:pos x="4" y="6"/>
                  </a:cxn>
                  <a:cxn ang="0">
                    <a:pos x="2" y="8"/>
                  </a:cxn>
                  <a:cxn ang="0">
                    <a:pos x="2" y="10"/>
                  </a:cxn>
                  <a:cxn ang="0">
                    <a:pos x="2" y="10"/>
                  </a:cxn>
                  <a:cxn ang="0">
                    <a:pos x="0" y="16"/>
                  </a:cxn>
                  <a:cxn ang="0">
                    <a:pos x="0" y="16"/>
                  </a:cxn>
                  <a:cxn ang="0">
                    <a:pos x="4" y="14"/>
                  </a:cxn>
                  <a:cxn ang="0">
                    <a:pos x="4" y="14"/>
                  </a:cxn>
                  <a:cxn ang="0">
                    <a:pos x="12" y="10"/>
                  </a:cxn>
                  <a:cxn ang="0">
                    <a:pos x="12" y="10"/>
                  </a:cxn>
                  <a:cxn ang="0">
                    <a:pos x="16" y="8"/>
                  </a:cxn>
                  <a:cxn ang="0">
                    <a:pos x="16" y="8"/>
                  </a:cxn>
                  <a:cxn ang="0">
                    <a:pos x="18" y="4"/>
                  </a:cxn>
                  <a:cxn ang="0">
                    <a:pos x="16" y="0"/>
                  </a:cxn>
                  <a:cxn ang="0">
                    <a:pos x="16" y="0"/>
                  </a:cxn>
                  <a:cxn ang="0">
                    <a:pos x="4" y="6"/>
                  </a:cxn>
                  <a:cxn ang="0">
                    <a:pos x="4" y="6"/>
                  </a:cxn>
                </a:cxnLst>
                <a:rect l="0" t="0" r="r" b="b"/>
                <a:pathLst>
                  <a:path w="18" h="16">
                    <a:moveTo>
                      <a:pt x="4" y="6"/>
                    </a:moveTo>
                    <a:lnTo>
                      <a:pt x="4" y="6"/>
                    </a:lnTo>
                    <a:lnTo>
                      <a:pt x="2" y="8"/>
                    </a:lnTo>
                    <a:lnTo>
                      <a:pt x="2" y="10"/>
                    </a:lnTo>
                    <a:lnTo>
                      <a:pt x="2" y="10"/>
                    </a:lnTo>
                    <a:lnTo>
                      <a:pt x="0" y="16"/>
                    </a:lnTo>
                    <a:lnTo>
                      <a:pt x="0" y="16"/>
                    </a:lnTo>
                    <a:lnTo>
                      <a:pt x="4" y="14"/>
                    </a:lnTo>
                    <a:lnTo>
                      <a:pt x="4" y="14"/>
                    </a:lnTo>
                    <a:lnTo>
                      <a:pt x="12" y="10"/>
                    </a:lnTo>
                    <a:lnTo>
                      <a:pt x="12" y="10"/>
                    </a:lnTo>
                    <a:lnTo>
                      <a:pt x="16" y="8"/>
                    </a:lnTo>
                    <a:lnTo>
                      <a:pt x="16" y="8"/>
                    </a:lnTo>
                    <a:lnTo>
                      <a:pt x="18" y="4"/>
                    </a:lnTo>
                    <a:lnTo>
                      <a:pt x="16" y="0"/>
                    </a:lnTo>
                    <a:lnTo>
                      <a:pt x="16" y="0"/>
                    </a:lnTo>
                    <a:lnTo>
                      <a:pt x="4" y="6"/>
                    </a:lnTo>
                    <a:lnTo>
                      <a:pt x="4"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2" name="Freeform 354"/>
              <p:cNvSpPr/>
              <p:nvPr/>
            </p:nvSpPr>
            <p:spPr bwMode="auto">
              <a:xfrm>
                <a:off x="2423" y="447"/>
                <a:ext cx="24" cy="16"/>
              </a:xfrm>
              <a:custGeom>
                <a:avLst/>
                <a:gdLst/>
                <a:ahLst/>
                <a:cxnLst>
                  <a:cxn ang="0">
                    <a:pos x="0" y="16"/>
                  </a:cxn>
                  <a:cxn ang="0">
                    <a:pos x="0" y="16"/>
                  </a:cxn>
                  <a:cxn ang="0">
                    <a:pos x="14" y="10"/>
                  </a:cxn>
                  <a:cxn ang="0">
                    <a:pos x="14" y="10"/>
                  </a:cxn>
                  <a:cxn ang="0">
                    <a:pos x="20" y="8"/>
                  </a:cxn>
                  <a:cxn ang="0">
                    <a:pos x="20" y="8"/>
                  </a:cxn>
                  <a:cxn ang="0">
                    <a:pos x="22" y="4"/>
                  </a:cxn>
                  <a:cxn ang="0">
                    <a:pos x="24" y="0"/>
                  </a:cxn>
                  <a:cxn ang="0">
                    <a:pos x="24" y="0"/>
                  </a:cxn>
                  <a:cxn ang="0">
                    <a:pos x="8" y="6"/>
                  </a:cxn>
                  <a:cxn ang="0">
                    <a:pos x="8" y="6"/>
                  </a:cxn>
                  <a:cxn ang="0">
                    <a:pos x="6" y="6"/>
                  </a:cxn>
                  <a:cxn ang="0">
                    <a:pos x="4" y="8"/>
                  </a:cxn>
                  <a:cxn ang="0">
                    <a:pos x="4" y="8"/>
                  </a:cxn>
                  <a:cxn ang="0">
                    <a:pos x="0" y="16"/>
                  </a:cxn>
                  <a:cxn ang="0">
                    <a:pos x="0" y="16"/>
                  </a:cxn>
                </a:cxnLst>
                <a:rect l="0" t="0" r="r" b="b"/>
                <a:pathLst>
                  <a:path w="24" h="16">
                    <a:moveTo>
                      <a:pt x="0" y="16"/>
                    </a:moveTo>
                    <a:lnTo>
                      <a:pt x="0" y="16"/>
                    </a:lnTo>
                    <a:lnTo>
                      <a:pt x="14" y="10"/>
                    </a:lnTo>
                    <a:lnTo>
                      <a:pt x="14" y="10"/>
                    </a:lnTo>
                    <a:lnTo>
                      <a:pt x="20" y="8"/>
                    </a:lnTo>
                    <a:lnTo>
                      <a:pt x="20" y="8"/>
                    </a:lnTo>
                    <a:lnTo>
                      <a:pt x="22" y="4"/>
                    </a:lnTo>
                    <a:lnTo>
                      <a:pt x="24" y="0"/>
                    </a:lnTo>
                    <a:lnTo>
                      <a:pt x="24" y="0"/>
                    </a:lnTo>
                    <a:lnTo>
                      <a:pt x="8" y="6"/>
                    </a:lnTo>
                    <a:lnTo>
                      <a:pt x="8" y="6"/>
                    </a:lnTo>
                    <a:lnTo>
                      <a:pt x="6" y="6"/>
                    </a:lnTo>
                    <a:lnTo>
                      <a:pt x="4" y="8"/>
                    </a:lnTo>
                    <a:lnTo>
                      <a:pt x="4" y="8"/>
                    </a:lnTo>
                    <a:lnTo>
                      <a:pt x="0" y="16"/>
                    </a:lnTo>
                    <a:lnTo>
                      <a:pt x="0"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3" name="Freeform 355"/>
              <p:cNvSpPr/>
              <p:nvPr/>
            </p:nvSpPr>
            <p:spPr bwMode="auto">
              <a:xfrm>
                <a:off x="2419" y="457"/>
                <a:ext cx="24" cy="18"/>
              </a:xfrm>
              <a:custGeom>
                <a:avLst/>
                <a:gdLst/>
                <a:ahLst/>
                <a:cxnLst>
                  <a:cxn ang="0">
                    <a:pos x="24" y="0"/>
                  </a:cxn>
                  <a:cxn ang="0">
                    <a:pos x="24" y="0"/>
                  </a:cxn>
                  <a:cxn ang="0">
                    <a:pos x="8" y="8"/>
                  </a:cxn>
                  <a:cxn ang="0">
                    <a:pos x="8" y="8"/>
                  </a:cxn>
                  <a:cxn ang="0">
                    <a:pos x="4" y="10"/>
                  </a:cxn>
                  <a:cxn ang="0">
                    <a:pos x="4" y="10"/>
                  </a:cxn>
                  <a:cxn ang="0">
                    <a:pos x="0" y="18"/>
                  </a:cxn>
                  <a:cxn ang="0">
                    <a:pos x="0" y="18"/>
                  </a:cxn>
                  <a:cxn ang="0">
                    <a:pos x="8" y="16"/>
                  </a:cxn>
                  <a:cxn ang="0">
                    <a:pos x="14" y="12"/>
                  </a:cxn>
                  <a:cxn ang="0">
                    <a:pos x="20" y="8"/>
                  </a:cxn>
                  <a:cxn ang="0">
                    <a:pos x="24" y="0"/>
                  </a:cxn>
                  <a:cxn ang="0">
                    <a:pos x="24" y="0"/>
                  </a:cxn>
                </a:cxnLst>
                <a:rect l="0" t="0" r="r" b="b"/>
                <a:pathLst>
                  <a:path w="24" h="18">
                    <a:moveTo>
                      <a:pt x="24" y="0"/>
                    </a:moveTo>
                    <a:lnTo>
                      <a:pt x="24" y="0"/>
                    </a:lnTo>
                    <a:lnTo>
                      <a:pt x="8" y="8"/>
                    </a:lnTo>
                    <a:lnTo>
                      <a:pt x="8" y="8"/>
                    </a:lnTo>
                    <a:lnTo>
                      <a:pt x="4" y="10"/>
                    </a:lnTo>
                    <a:lnTo>
                      <a:pt x="4" y="10"/>
                    </a:lnTo>
                    <a:lnTo>
                      <a:pt x="0" y="18"/>
                    </a:lnTo>
                    <a:lnTo>
                      <a:pt x="0" y="18"/>
                    </a:lnTo>
                    <a:lnTo>
                      <a:pt x="8" y="16"/>
                    </a:lnTo>
                    <a:lnTo>
                      <a:pt x="14" y="12"/>
                    </a:lnTo>
                    <a:lnTo>
                      <a:pt x="20" y="8"/>
                    </a:lnTo>
                    <a:lnTo>
                      <a:pt x="24" y="0"/>
                    </a:lnTo>
                    <a:lnTo>
                      <a:pt x="2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4" name="Freeform 356"/>
              <p:cNvSpPr/>
              <p:nvPr/>
            </p:nvSpPr>
            <p:spPr bwMode="auto">
              <a:xfrm>
                <a:off x="2493" y="515"/>
                <a:ext cx="10" cy="20"/>
              </a:xfrm>
              <a:custGeom>
                <a:avLst/>
                <a:gdLst/>
                <a:ahLst/>
                <a:cxnLst>
                  <a:cxn ang="0">
                    <a:pos x="0" y="14"/>
                  </a:cxn>
                  <a:cxn ang="0">
                    <a:pos x="0" y="14"/>
                  </a:cxn>
                  <a:cxn ang="0">
                    <a:pos x="0" y="14"/>
                  </a:cxn>
                  <a:cxn ang="0">
                    <a:pos x="0" y="14"/>
                  </a:cxn>
                  <a:cxn ang="0">
                    <a:pos x="10" y="20"/>
                  </a:cxn>
                  <a:cxn ang="0">
                    <a:pos x="10" y="20"/>
                  </a:cxn>
                  <a:cxn ang="0">
                    <a:pos x="4" y="0"/>
                  </a:cxn>
                  <a:cxn ang="0">
                    <a:pos x="4" y="0"/>
                  </a:cxn>
                  <a:cxn ang="0">
                    <a:pos x="2" y="10"/>
                  </a:cxn>
                  <a:cxn ang="0">
                    <a:pos x="2" y="10"/>
                  </a:cxn>
                  <a:cxn ang="0">
                    <a:pos x="0" y="14"/>
                  </a:cxn>
                  <a:cxn ang="0">
                    <a:pos x="0" y="14"/>
                  </a:cxn>
                </a:cxnLst>
                <a:rect l="0" t="0" r="r" b="b"/>
                <a:pathLst>
                  <a:path w="10" h="20">
                    <a:moveTo>
                      <a:pt x="0" y="14"/>
                    </a:moveTo>
                    <a:lnTo>
                      <a:pt x="0" y="14"/>
                    </a:lnTo>
                    <a:lnTo>
                      <a:pt x="0" y="14"/>
                    </a:lnTo>
                    <a:lnTo>
                      <a:pt x="0" y="14"/>
                    </a:lnTo>
                    <a:lnTo>
                      <a:pt x="10" y="20"/>
                    </a:lnTo>
                    <a:lnTo>
                      <a:pt x="10" y="20"/>
                    </a:lnTo>
                    <a:lnTo>
                      <a:pt x="4" y="0"/>
                    </a:lnTo>
                    <a:lnTo>
                      <a:pt x="4" y="0"/>
                    </a:lnTo>
                    <a:lnTo>
                      <a:pt x="2" y="10"/>
                    </a:lnTo>
                    <a:lnTo>
                      <a:pt x="2" y="10"/>
                    </a:lnTo>
                    <a:lnTo>
                      <a:pt x="0" y="14"/>
                    </a:lnTo>
                    <a:lnTo>
                      <a:pt x="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5" name="Freeform 357"/>
              <p:cNvSpPr/>
              <p:nvPr/>
            </p:nvSpPr>
            <p:spPr bwMode="auto">
              <a:xfrm>
                <a:off x="2489" y="531"/>
                <a:ext cx="16" cy="18"/>
              </a:xfrm>
              <a:custGeom>
                <a:avLst/>
                <a:gdLst/>
                <a:ahLst/>
                <a:cxnLst>
                  <a:cxn ang="0">
                    <a:pos x="0" y="8"/>
                  </a:cxn>
                  <a:cxn ang="0">
                    <a:pos x="0" y="8"/>
                  </a:cxn>
                  <a:cxn ang="0">
                    <a:pos x="6" y="12"/>
                  </a:cxn>
                  <a:cxn ang="0">
                    <a:pos x="6" y="12"/>
                  </a:cxn>
                  <a:cxn ang="0">
                    <a:pos x="12" y="16"/>
                  </a:cxn>
                  <a:cxn ang="0">
                    <a:pos x="12" y="16"/>
                  </a:cxn>
                  <a:cxn ang="0">
                    <a:pos x="16" y="18"/>
                  </a:cxn>
                  <a:cxn ang="0">
                    <a:pos x="16" y="18"/>
                  </a:cxn>
                  <a:cxn ang="0">
                    <a:pos x="16" y="12"/>
                  </a:cxn>
                  <a:cxn ang="0">
                    <a:pos x="16" y="12"/>
                  </a:cxn>
                  <a:cxn ang="0">
                    <a:pos x="14" y="10"/>
                  </a:cxn>
                  <a:cxn ang="0">
                    <a:pos x="14" y="8"/>
                  </a:cxn>
                  <a:cxn ang="0">
                    <a:pos x="14" y="8"/>
                  </a:cxn>
                  <a:cxn ang="0">
                    <a:pos x="2" y="0"/>
                  </a:cxn>
                  <a:cxn ang="0">
                    <a:pos x="2" y="0"/>
                  </a:cxn>
                  <a:cxn ang="0">
                    <a:pos x="2" y="4"/>
                  </a:cxn>
                  <a:cxn ang="0">
                    <a:pos x="0" y="8"/>
                  </a:cxn>
                  <a:cxn ang="0">
                    <a:pos x="0" y="8"/>
                  </a:cxn>
                </a:cxnLst>
                <a:rect l="0" t="0" r="r" b="b"/>
                <a:pathLst>
                  <a:path w="16" h="18">
                    <a:moveTo>
                      <a:pt x="0" y="8"/>
                    </a:moveTo>
                    <a:lnTo>
                      <a:pt x="0" y="8"/>
                    </a:lnTo>
                    <a:lnTo>
                      <a:pt x="6" y="12"/>
                    </a:lnTo>
                    <a:lnTo>
                      <a:pt x="6" y="12"/>
                    </a:lnTo>
                    <a:lnTo>
                      <a:pt x="12" y="16"/>
                    </a:lnTo>
                    <a:lnTo>
                      <a:pt x="12" y="16"/>
                    </a:lnTo>
                    <a:lnTo>
                      <a:pt x="16" y="18"/>
                    </a:lnTo>
                    <a:lnTo>
                      <a:pt x="16" y="18"/>
                    </a:lnTo>
                    <a:lnTo>
                      <a:pt x="16" y="12"/>
                    </a:lnTo>
                    <a:lnTo>
                      <a:pt x="16" y="12"/>
                    </a:lnTo>
                    <a:lnTo>
                      <a:pt x="14" y="10"/>
                    </a:lnTo>
                    <a:lnTo>
                      <a:pt x="14" y="8"/>
                    </a:lnTo>
                    <a:lnTo>
                      <a:pt x="14" y="8"/>
                    </a:lnTo>
                    <a:lnTo>
                      <a:pt x="2" y="0"/>
                    </a:lnTo>
                    <a:lnTo>
                      <a:pt x="2" y="0"/>
                    </a:lnTo>
                    <a:lnTo>
                      <a:pt x="2" y="4"/>
                    </a:lnTo>
                    <a:lnTo>
                      <a:pt x="0" y="8"/>
                    </a:lnTo>
                    <a:lnTo>
                      <a:pt x="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6" name="Freeform 358"/>
              <p:cNvSpPr/>
              <p:nvPr/>
            </p:nvSpPr>
            <p:spPr bwMode="auto">
              <a:xfrm>
                <a:off x="2489" y="543"/>
                <a:ext cx="20" cy="20"/>
              </a:xfrm>
              <a:custGeom>
                <a:avLst/>
                <a:gdLst/>
                <a:ahLst/>
                <a:cxnLst>
                  <a:cxn ang="0">
                    <a:pos x="8" y="12"/>
                  </a:cxn>
                  <a:cxn ang="0">
                    <a:pos x="8" y="12"/>
                  </a:cxn>
                  <a:cxn ang="0">
                    <a:pos x="20" y="20"/>
                  </a:cxn>
                  <a:cxn ang="0">
                    <a:pos x="20" y="20"/>
                  </a:cxn>
                  <a:cxn ang="0">
                    <a:pos x="18" y="12"/>
                  </a:cxn>
                  <a:cxn ang="0">
                    <a:pos x="18" y="12"/>
                  </a:cxn>
                  <a:cxn ang="0">
                    <a:pos x="16" y="10"/>
                  </a:cxn>
                  <a:cxn ang="0">
                    <a:pos x="14" y="8"/>
                  </a:cxn>
                  <a:cxn ang="0">
                    <a:pos x="14" y="8"/>
                  </a:cxn>
                  <a:cxn ang="0">
                    <a:pos x="0" y="0"/>
                  </a:cxn>
                  <a:cxn ang="0">
                    <a:pos x="0" y="0"/>
                  </a:cxn>
                  <a:cxn ang="0">
                    <a:pos x="0" y="4"/>
                  </a:cxn>
                  <a:cxn ang="0">
                    <a:pos x="0" y="8"/>
                  </a:cxn>
                  <a:cxn ang="0">
                    <a:pos x="0" y="8"/>
                  </a:cxn>
                  <a:cxn ang="0">
                    <a:pos x="8" y="12"/>
                  </a:cxn>
                  <a:cxn ang="0">
                    <a:pos x="8" y="12"/>
                  </a:cxn>
                </a:cxnLst>
                <a:rect l="0" t="0" r="r" b="b"/>
                <a:pathLst>
                  <a:path w="20" h="20">
                    <a:moveTo>
                      <a:pt x="8" y="12"/>
                    </a:moveTo>
                    <a:lnTo>
                      <a:pt x="8" y="12"/>
                    </a:lnTo>
                    <a:lnTo>
                      <a:pt x="20" y="20"/>
                    </a:lnTo>
                    <a:lnTo>
                      <a:pt x="20" y="20"/>
                    </a:lnTo>
                    <a:lnTo>
                      <a:pt x="18" y="12"/>
                    </a:lnTo>
                    <a:lnTo>
                      <a:pt x="18" y="12"/>
                    </a:lnTo>
                    <a:lnTo>
                      <a:pt x="16" y="10"/>
                    </a:lnTo>
                    <a:lnTo>
                      <a:pt x="14" y="8"/>
                    </a:lnTo>
                    <a:lnTo>
                      <a:pt x="14" y="8"/>
                    </a:lnTo>
                    <a:lnTo>
                      <a:pt x="0" y="0"/>
                    </a:lnTo>
                    <a:lnTo>
                      <a:pt x="0" y="0"/>
                    </a:lnTo>
                    <a:lnTo>
                      <a:pt x="0" y="4"/>
                    </a:lnTo>
                    <a:lnTo>
                      <a:pt x="0" y="8"/>
                    </a:lnTo>
                    <a:lnTo>
                      <a:pt x="0" y="8"/>
                    </a:lnTo>
                    <a:lnTo>
                      <a:pt x="8" y="12"/>
                    </a:lnTo>
                    <a:lnTo>
                      <a:pt x="8"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7" name="Freeform 359"/>
              <p:cNvSpPr/>
              <p:nvPr/>
            </p:nvSpPr>
            <p:spPr bwMode="auto">
              <a:xfrm>
                <a:off x="2489" y="553"/>
                <a:ext cx="22" cy="22"/>
              </a:xfrm>
              <a:custGeom>
                <a:avLst/>
                <a:gdLst/>
                <a:ahLst/>
                <a:cxnLst>
                  <a:cxn ang="0">
                    <a:pos x="22" y="22"/>
                  </a:cxn>
                  <a:cxn ang="0">
                    <a:pos x="22" y="22"/>
                  </a:cxn>
                  <a:cxn ang="0">
                    <a:pos x="20" y="14"/>
                  </a:cxn>
                  <a:cxn ang="0">
                    <a:pos x="20" y="14"/>
                  </a:cxn>
                  <a:cxn ang="0">
                    <a:pos x="16" y="10"/>
                  </a:cxn>
                  <a:cxn ang="0">
                    <a:pos x="16" y="10"/>
                  </a:cxn>
                  <a:cxn ang="0">
                    <a:pos x="0" y="0"/>
                  </a:cxn>
                  <a:cxn ang="0">
                    <a:pos x="0" y="0"/>
                  </a:cxn>
                  <a:cxn ang="0">
                    <a:pos x="4" y="8"/>
                  </a:cxn>
                  <a:cxn ang="0">
                    <a:pos x="8" y="14"/>
                  </a:cxn>
                  <a:cxn ang="0">
                    <a:pos x="14" y="20"/>
                  </a:cxn>
                  <a:cxn ang="0">
                    <a:pos x="22" y="22"/>
                  </a:cxn>
                  <a:cxn ang="0">
                    <a:pos x="22" y="22"/>
                  </a:cxn>
                </a:cxnLst>
                <a:rect l="0" t="0" r="r" b="b"/>
                <a:pathLst>
                  <a:path w="22" h="22">
                    <a:moveTo>
                      <a:pt x="22" y="22"/>
                    </a:moveTo>
                    <a:lnTo>
                      <a:pt x="22" y="22"/>
                    </a:lnTo>
                    <a:lnTo>
                      <a:pt x="20" y="14"/>
                    </a:lnTo>
                    <a:lnTo>
                      <a:pt x="20" y="14"/>
                    </a:lnTo>
                    <a:lnTo>
                      <a:pt x="16" y="10"/>
                    </a:lnTo>
                    <a:lnTo>
                      <a:pt x="16" y="10"/>
                    </a:lnTo>
                    <a:lnTo>
                      <a:pt x="0" y="0"/>
                    </a:lnTo>
                    <a:lnTo>
                      <a:pt x="0" y="0"/>
                    </a:lnTo>
                    <a:lnTo>
                      <a:pt x="4" y="8"/>
                    </a:lnTo>
                    <a:lnTo>
                      <a:pt x="8" y="14"/>
                    </a:lnTo>
                    <a:lnTo>
                      <a:pt x="14" y="20"/>
                    </a:lnTo>
                    <a:lnTo>
                      <a:pt x="22" y="22"/>
                    </a:lnTo>
                    <a:lnTo>
                      <a:pt x="22" y="2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8" name="Freeform 360"/>
              <p:cNvSpPr/>
              <p:nvPr/>
            </p:nvSpPr>
            <p:spPr bwMode="auto">
              <a:xfrm>
                <a:off x="2501" y="515"/>
                <a:ext cx="10" cy="20"/>
              </a:xfrm>
              <a:custGeom>
                <a:avLst/>
                <a:gdLst/>
                <a:ahLst/>
                <a:cxnLst>
                  <a:cxn ang="0">
                    <a:pos x="10" y="10"/>
                  </a:cxn>
                  <a:cxn ang="0">
                    <a:pos x="10" y="10"/>
                  </a:cxn>
                  <a:cxn ang="0">
                    <a:pos x="6" y="6"/>
                  </a:cxn>
                  <a:cxn ang="0">
                    <a:pos x="6" y="6"/>
                  </a:cxn>
                  <a:cxn ang="0">
                    <a:pos x="0" y="0"/>
                  </a:cxn>
                  <a:cxn ang="0">
                    <a:pos x="0" y="0"/>
                  </a:cxn>
                  <a:cxn ang="0">
                    <a:pos x="4" y="20"/>
                  </a:cxn>
                  <a:cxn ang="0">
                    <a:pos x="4" y="20"/>
                  </a:cxn>
                  <a:cxn ang="0">
                    <a:pos x="10" y="10"/>
                  </a:cxn>
                  <a:cxn ang="0">
                    <a:pos x="10" y="10"/>
                  </a:cxn>
                  <a:cxn ang="0">
                    <a:pos x="10" y="10"/>
                  </a:cxn>
                  <a:cxn ang="0">
                    <a:pos x="10" y="10"/>
                  </a:cxn>
                </a:cxnLst>
                <a:rect l="0" t="0" r="r" b="b"/>
                <a:pathLst>
                  <a:path w="10" h="20">
                    <a:moveTo>
                      <a:pt x="10" y="10"/>
                    </a:moveTo>
                    <a:lnTo>
                      <a:pt x="10" y="10"/>
                    </a:lnTo>
                    <a:lnTo>
                      <a:pt x="6" y="6"/>
                    </a:lnTo>
                    <a:lnTo>
                      <a:pt x="6" y="6"/>
                    </a:lnTo>
                    <a:lnTo>
                      <a:pt x="0" y="0"/>
                    </a:lnTo>
                    <a:lnTo>
                      <a:pt x="0" y="0"/>
                    </a:lnTo>
                    <a:lnTo>
                      <a:pt x="4" y="20"/>
                    </a:lnTo>
                    <a:lnTo>
                      <a:pt x="4" y="20"/>
                    </a:lnTo>
                    <a:lnTo>
                      <a:pt x="10" y="10"/>
                    </a:lnTo>
                    <a:lnTo>
                      <a:pt x="10" y="10"/>
                    </a:lnTo>
                    <a:lnTo>
                      <a:pt x="10" y="10"/>
                    </a:lnTo>
                    <a:lnTo>
                      <a:pt x="10"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9" name="Freeform 361"/>
              <p:cNvSpPr/>
              <p:nvPr/>
            </p:nvSpPr>
            <p:spPr bwMode="auto">
              <a:xfrm>
                <a:off x="2507" y="527"/>
                <a:ext cx="12" cy="22"/>
              </a:xfrm>
              <a:custGeom>
                <a:avLst/>
                <a:gdLst/>
                <a:ahLst/>
                <a:cxnLst>
                  <a:cxn ang="0">
                    <a:pos x="2" y="22"/>
                  </a:cxn>
                  <a:cxn ang="0">
                    <a:pos x="2" y="22"/>
                  </a:cxn>
                  <a:cxn ang="0">
                    <a:pos x="4" y="18"/>
                  </a:cxn>
                  <a:cxn ang="0">
                    <a:pos x="4" y="18"/>
                  </a:cxn>
                  <a:cxn ang="0">
                    <a:pos x="8" y="10"/>
                  </a:cxn>
                  <a:cxn ang="0">
                    <a:pos x="8" y="10"/>
                  </a:cxn>
                  <a:cxn ang="0">
                    <a:pos x="12" y="6"/>
                  </a:cxn>
                  <a:cxn ang="0">
                    <a:pos x="12" y="6"/>
                  </a:cxn>
                  <a:cxn ang="0">
                    <a:pos x="10" y="2"/>
                  </a:cxn>
                  <a:cxn ang="0">
                    <a:pos x="6" y="0"/>
                  </a:cxn>
                  <a:cxn ang="0">
                    <a:pos x="6" y="0"/>
                  </a:cxn>
                  <a:cxn ang="0">
                    <a:pos x="0" y="10"/>
                  </a:cxn>
                  <a:cxn ang="0">
                    <a:pos x="0" y="10"/>
                  </a:cxn>
                  <a:cxn ang="0">
                    <a:pos x="0" y="14"/>
                  </a:cxn>
                  <a:cxn ang="0">
                    <a:pos x="0" y="16"/>
                  </a:cxn>
                  <a:cxn ang="0">
                    <a:pos x="0" y="16"/>
                  </a:cxn>
                  <a:cxn ang="0">
                    <a:pos x="2" y="22"/>
                  </a:cxn>
                  <a:cxn ang="0">
                    <a:pos x="2" y="22"/>
                  </a:cxn>
                </a:cxnLst>
                <a:rect l="0" t="0" r="r" b="b"/>
                <a:pathLst>
                  <a:path w="12" h="22">
                    <a:moveTo>
                      <a:pt x="2" y="22"/>
                    </a:moveTo>
                    <a:lnTo>
                      <a:pt x="2" y="22"/>
                    </a:lnTo>
                    <a:lnTo>
                      <a:pt x="4" y="18"/>
                    </a:lnTo>
                    <a:lnTo>
                      <a:pt x="4" y="18"/>
                    </a:lnTo>
                    <a:lnTo>
                      <a:pt x="8" y="10"/>
                    </a:lnTo>
                    <a:lnTo>
                      <a:pt x="8" y="10"/>
                    </a:lnTo>
                    <a:lnTo>
                      <a:pt x="12" y="6"/>
                    </a:lnTo>
                    <a:lnTo>
                      <a:pt x="12" y="6"/>
                    </a:lnTo>
                    <a:lnTo>
                      <a:pt x="10" y="2"/>
                    </a:lnTo>
                    <a:lnTo>
                      <a:pt x="6" y="0"/>
                    </a:lnTo>
                    <a:lnTo>
                      <a:pt x="6" y="0"/>
                    </a:lnTo>
                    <a:lnTo>
                      <a:pt x="0" y="10"/>
                    </a:lnTo>
                    <a:lnTo>
                      <a:pt x="0" y="10"/>
                    </a:lnTo>
                    <a:lnTo>
                      <a:pt x="0" y="14"/>
                    </a:lnTo>
                    <a:lnTo>
                      <a:pt x="0" y="16"/>
                    </a:lnTo>
                    <a:lnTo>
                      <a:pt x="0" y="16"/>
                    </a:lnTo>
                    <a:lnTo>
                      <a:pt x="2" y="22"/>
                    </a:lnTo>
                    <a:lnTo>
                      <a:pt x="2" y="2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0" name="Freeform 362"/>
              <p:cNvSpPr/>
              <p:nvPr/>
            </p:nvSpPr>
            <p:spPr bwMode="auto">
              <a:xfrm>
                <a:off x="2511" y="535"/>
                <a:ext cx="12" cy="26"/>
              </a:xfrm>
              <a:custGeom>
                <a:avLst/>
                <a:gdLst/>
                <a:ahLst/>
                <a:cxnLst>
                  <a:cxn ang="0">
                    <a:pos x="8" y="14"/>
                  </a:cxn>
                  <a:cxn ang="0">
                    <a:pos x="8" y="14"/>
                  </a:cxn>
                  <a:cxn ang="0">
                    <a:pos x="12" y="8"/>
                  </a:cxn>
                  <a:cxn ang="0">
                    <a:pos x="12" y="8"/>
                  </a:cxn>
                  <a:cxn ang="0">
                    <a:pos x="12" y="4"/>
                  </a:cxn>
                  <a:cxn ang="0">
                    <a:pos x="10" y="0"/>
                  </a:cxn>
                  <a:cxn ang="0">
                    <a:pos x="10" y="0"/>
                  </a:cxn>
                  <a:cxn ang="0">
                    <a:pos x="0" y="14"/>
                  </a:cxn>
                  <a:cxn ang="0">
                    <a:pos x="0" y="14"/>
                  </a:cxn>
                  <a:cxn ang="0">
                    <a:pos x="0" y="16"/>
                  </a:cxn>
                  <a:cxn ang="0">
                    <a:pos x="0" y="18"/>
                  </a:cxn>
                  <a:cxn ang="0">
                    <a:pos x="0" y="18"/>
                  </a:cxn>
                  <a:cxn ang="0">
                    <a:pos x="2" y="26"/>
                  </a:cxn>
                  <a:cxn ang="0">
                    <a:pos x="2" y="26"/>
                  </a:cxn>
                  <a:cxn ang="0">
                    <a:pos x="8" y="14"/>
                  </a:cxn>
                  <a:cxn ang="0">
                    <a:pos x="8" y="14"/>
                  </a:cxn>
                </a:cxnLst>
                <a:rect l="0" t="0" r="r" b="b"/>
                <a:pathLst>
                  <a:path w="12" h="26">
                    <a:moveTo>
                      <a:pt x="8" y="14"/>
                    </a:moveTo>
                    <a:lnTo>
                      <a:pt x="8" y="14"/>
                    </a:lnTo>
                    <a:lnTo>
                      <a:pt x="12" y="8"/>
                    </a:lnTo>
                    <a:lnTo>
                      <a:pt x="12" y="8"/>
                    </a:lnTo>
                    <a:lnTo>
                      <a:pt x="12" y="4"/>
                    </a:lnTo>
                    <a:lnTo>
                      <a:pt x="10" y="0"/>
                    </a:lnTo>
                    <a:lnTo>
                      <a:pt x="10" y="0"/>
                    </a:lnTo>
                    <a:lnTo>
                      <a:pt x="0" y="14"/>
                    </a:lnTo>
                    <a:lnTo>
                      <a:pt x="0" y="14"/>
                    </a:lnTo>
                    <a:lnTo>
                      <a:pt x="0" y="16"/>
                    </a:lnTo>
                    <a:lnTo>
                      <a:pt x="0" y="18"/>
                    </a:lnTo>
                    <a:lnTo>
                      <a:pt x="0" y="18"/>
                    </a:lnTo>
                    <a:lnTo>
                      <a:pt x="2" y="26"/>
                    </a:lnTo>
                    <a:lnTo>
                      <a:pt x="2" y="26"/>
                    </a:lnTo>
                    <a:lnTo>
                      <a:pt x="8" y="14"/>
                    </a:lnTo>
                    <a:lnTo>
                      <a:pt x="8"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1" name="Freeform 363"/>
              <p:cNvSpPr/>
              <p:nvPr/>
            </p:nvSpPr>
            <p:spPr bwMode="auto">
              <a:xfrm>
                <a:off x="2513" y="545"/>
                <a:ext cx="14" cy="28"/>
              </a:xfrm>
              <a:custGeom>
                <a:avLst/>
                <a:gdLst/>
                <a:ahLst/>
                <a:cxnLst>
                  <a:cxn ang="0">
                    <a:pos x="12" y="0"/>
                  </a:cxn>
                  <a:cxn ang="0">
                    <a:pos x="12" y="0"/>
                  </a:cxn>
                  <a:cxn ang="0">
                    <a:pos x="4" y="16"/>
                  </a:cxn>
                  <a:cxn ang="0">
                    <a:pos x="4" y="16"/>
                  </a:cxn>
                  <a:cxn ang="0">
                    <a:pos x="0" y="20"/>
                  </a:cxn>
                  <a:cxn ang="0">
                    <a:pos x="0" y="20"/>
                  </a:cxn>
                  <a:cxn ang="0">
                    <a:pos x="2" y="28"/>
                  </a:cxn>
                  <a:cxn ang="0">
                    <a:pos x="2" y="28"/>
                  </a:cxn>
                  <a:cxn ang="0">
                    <a:pos x="8" y="22"/>
                  </a:cxn>
                  <a:cxn ang="0">
                    <a:pos x="12" y="16"/>
                  </a:cxn>
                  <a:cxn ang="0">
                    <a:pos x="14" y="8"/>
                  </a:cxn>
                  <a:cxn ang="0">
                    <a:pos x="12" y="0"/>
                  </a:cxn>
                  <a:cxn ang="0">
                    <a:pos x="12" y="0"/>
                  </a:cxn>
                </a:cxnLst>
                <a:rect l="0" t="0" r="r" b="b"/>
                <a:pathLst>
                  <a:path w="14" h="28">
                    <a:moveTo>
                      <a:pt x="12" y="0"/>
                    </a:moveTo>
                    <a:lnTo>
                      <a:pt x="12" y="0"/>
                    </a:lnTo>
                    <a:lnTo>
                      <a:pt x="4" y="16"/>
                    </a:lnTo>
                    <a:lnTo>
                      <a:pt x="4" y="16"/>
                    </a:lnTo>
                    <a:lnTo>
                      <a:pt x="0" y="20"/>
                    </a:lnTo>
                    <a:lnTo>
                      <a:pt x="0" y="20"/>
                    </a:lnTo>
                    <a:lnTo>
                      <a:pt x="2" y="28"/>
                    </a:lnTo>
                    <a:lnTo>
                      <a:pt x="2" y="28"/>
                    </a:lnTo>
                    <a:lnTo>
                      <a:pt x="8" y="22"/>
                    </a:lnTo>
                    <a:lnTo>
                      <a:pt x="12" y="16"/>
                    </a:lnTo>
                    <a:lnTo>
                      <a:pt x="14" y="8"/>
                    </a:lnTo>
                    <a:lnTo>
                      <a:pt x="12" y="0"/>
                    </a:lnTo>
                    <a:lnTo>
                      <a:pt x="1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2" name="Freeform 364"/>
              <p:cNvSpPr/>
              <p:nvPr/>
            </p:nvSpPr>
            <p:spPr bwMode="auto">
              <a:xfrm>
                <a:off x="2635" y="675"/>
                <a:ext cx="18" cy="26"/>
              </a:xfrm>
              <a:custGeom>
                <a:avLst/>
                <a:gdLst/>
                <a:ahLst/>
                <a:cxnLst>
                  <a:cxn ang="0">
                    <a:pos x="18" y="0"/>
                  </a:cxn>
                  <a:cxn ang="0">
                    <a:pos x="18" y="0"/>
                  </a:cxn>
                  <a:cxn ang="0">
                    <a:pos x="12" y="4"/>
                  </a:cxn>
                  <a:cxn ang="0">
                    <a:pos x="6" y="6"/>
                  </a:cxn>
                  <a:cxn ang="0">
                    <a:pos x="6" y="6"/>
                  </a:cxn>
                  <a:cxn ang="0">
                    <a:pos x="0" y="10"/>
                  </a:cxn>
                  <a:cxn ang="0">
                    <a:pos x="0" y="10"/>
                  </a:cxn>
                  <a:cxn ang="0">
                    <a:pos x="0" y="12"/>
                  </a:cxn>
                  <a:cxn ang="0">
                    <a:pos x="0" y="12"/>
                  </a:cxn>
                  <a:cxn ang="0">
                    <a:pos x="6" y="26"/>
                  </a:cxn>
                  <a:cxn ang="0">
                    <a:pos x="6" y="26"/>
                  </a:cxn>
                  <a:cxn ang="0">
                    <a:pos x="18" y="0"/>
                  </a:cxn>
                  <a:cxn ang="0">
                    <a:pos x="18" y="0"/>
                  </a:cxn>
                </a:cxnLst>
                <a:rect l="0" t="0" r="r" b="b"/>
                <a:pathLst>
                  <a:path w="18" h="26">
                    <a:moveTo>
                      <a:pt x="18" y="0"/>
                    </a:moveTo>
                    <a:lnTo>
                      <a:pt x="18" y="0"/>
                    </a:lnTo>
                    <a:lnTo>
                      <a:pt x="12" y="4"/>
                    </a:lnTo>
                    <a:lnTo>
                      <a:pt x="6" y="6"/>
                    </a:lnTo>
                    <a:lnTo>
                      <a:pt x="6" y="6"/>
                    </a:lnTo>
                    <a:lnTo>
                      <a:pt x="0" y="10"/>
                    </a:lnTo>
                    <a:lnTo>
                      <a:pt x="0" y="10"/>
                    </a:lnTo>
                    <a:lnTo>
                      <a:pt x="0" y="12"/>
                    </a:lnTo>
                    <a:lnTo>
                      <a:pt x="0" y="12"/>
                    </a:lnTo>
                    <a:lnTo>
                      <a:pt x="6" y="26"/>
                    </a:lnTo>
                    <a:lnTo>
                      <a:pt x="6" y="26"/>
                    </a:lnTo>
                    <a:lnTo>
                      <a:pt x="18" y="0"/>
                    </a:lnTo>
                    <a:lnTo>
                      <a:pt x="1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3" name="Freeform 365"/>
              <p:cNvSpPr/>
              <p:nvPr/>
            </p:nvSpPr>
            <p:spPr bwMode="auto">
              <a:xfrm>
                <a:off x="2623" y="687"/>
                <a:ext cx="16" cy="34"/>
              </a:xfrm>
              <a:custGeom>
                <a:avLst/>
                <a:gdLst/>
                <a:ahLst/>
                <a:cxnLst>
                  <a:cxn ang="0">
                    <a:pos x="0" y="8"/>
                  </a:cxn>
                  <a:cxn ang="0">
                    <a:pos x="0" y="8"/>
                  </a:cxn>
                  <a:cxn ang="0">
                    <a:pos x="2" y="16"/>
                  </a:cxn>
                  <a:cxn ang="0">
                    <a:pos x="2" y="16"/>
                  </a:cxn>
                  <a:cxn ang="0">
                    <a:pos x="6" y="28"/>
                  </a:cxn>
                  <a:cxn ang="0">
                    <a:pos x="6" y="28"/>
                  </a:cxn>
                  <a:cxn ang="0">
                    <a:pos x="8" y="34"/>
                  </a:cxn>
                  <a:cxn ang="0">
                    <a:pos x="8" y="34"/>
                  </a:cxn>
                  <a:cxn ang="0">
                    <a:pos x="12" y="26"/>
                  </a:cxn>
                  <a:cxn ang="0">
                    <a:pos x="12" y="26"/>
                  </a:cxn>
                  <a:cxn ang="0">
                    <a:pos x="14" y="22"/>
                  </a:cxn>
                  <a:cxn ang="0">
                    <a:pos x="16" y="18"/>
                  </a:cxn>
                  <a:cxn ang="0">
                    <a:pos x="16" y="18"/>
                  </a:cxn>
                  <a:cxn ang="0">
                    <a:pos x="10" y="0"/>
                  </a:cxn>
                  <a:cxn ang="0">
                    <a:pos x="10" y="0"/>
                  </a:cxn>
                  <a:cxn ang="0">
                    <a:pos x="4" y="4"/>
                  </a:cxn>
                  <a:cxn ang="0">
                    <a:pos x="2" y="6"/>
                  </a:cxn>
                  <a:cxn ang="0">
                    <a:pos x="0" y="8"/>
                  </a:cxn>
                  <a:cxn ang="0">
                    <a:pos x="0" y="8"/>
                  </a:cxn>
                </a:cxnLst>
                <a:rect l="0" t="0" r="r" b="b"/>
                <a:pathLst>
                  <a:path w="16" h="34">
                    <a:moveTo>
                      <a:pt x="0" y="8"/>
                    </a:moveTo>
                    <a:lnTo>
                      <a:pt x="0" y="8"/>
                    </a:lnTo>
                    <a:lnTo>
                      <a:pt x="2" y="16"/>
                    </a:lnTo>
                    <a:lnTo>
                      <a:pt x="2" y="16"/>
                    </a:lnTo>
                    <a:lnTo>
                      <a:pt x="6" y="28"/>
                    </a:lnTo>
                    <a:lnTo>
                      <a:pt x="6" y="28"/>
                    </a:lnTo>
                    <a:lnTo>
                      <a:pt x="8" y="34"/>
                    </a:lnTo>
                    <a:lnTo>
                      <a:pt x="8" y="34"/>
                    </a:lnTo>
                    <a:lnTo>
                      <a:pt x="12" y="26"/>
                    </a:lnTo>
                    <a:lnTo>
                      <a:pt x="12" y="26"/>
                    </a:lnTo>
                    <a:lnTo>
                      <a:pt x="14" y="22"/>
                    </a:lnTo>
                    <a:lnTo>
                      <a:pt x="16" y="18"/>
                    </a:lnTo>
                    <a:lnTo>
                      <a:pt x="16" y="18"/>
                    </a:lnTo>
                    <a:lnTo>
                      <a:pt x="10" y="0"/>
                    </a:lnTo>
                    <a:lnTo>
                      <a:pt x="10" y="0"/>
                    </a:lnTo>
                    <a:lnTo>
                      <a:pt x="4" y="4"/>
                    </a:lnTo>
                    <a:lnTo>
                      <a:pt x="2" y="6"/>
                    </a:lnTo>
                    <a:lnTo>
                      <a:pt x="0" y="8"/>
                    </a:lnTo>
                    <a:lnTo>
                      <a:pt x="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4" name="Freeform 366"/>
              <p:cNvSpPr/>
              <p:nvPr/>
            </p:nvSpPr>
            <p:spPr bwMode="auto">
              <a:xfrm>
                <a:off x="2613" y="697"/>
                <a:ext cx="16" cy="40"/>
              </a:xfrm>
              <a:custGeom>
                <a:avLst/>
                <a:gdLst/>
                <a:ahLst/>
                <a:cxnLst>
                  <a:cxn ang="0">
                    <a:pos x="16" y="30"/>
                  </a:cxn>
                  <a:cxn ang="0">
                    <a:pos x="16" y="30"/>
                  </a:cxn>
                  <a:cxn ang="0">
                    <a:pos x="16" y="26"/>
                  </a:cxn>
                  <a:cxn ang="0">
                    <a:pos x="14" y="24"/>
                  </a:cxn>
                  <a:cxn ang="0">
                    <a:pos x="14" y="24"/>
                  </a:cxn>
                  <a:cxn ang="0">
                    <a:pos x="6" y="0"/>
                  </a:cxn>
                  <a:cxn ang="0">
                    <a:pos x="6" y="0"/>
                  </a:cxn>
                  <a:cxn ang="0">
                    <a:pos x="2" y="6"/>
                  </a:cxn>
                  <a:cxn ang="0">
                    <a:pos x="0" y="8"/>
                  </a:cxn>
                  <a:cxn ang="0">
                    <a:pos x="0" y="12"/>
                  </a:cxn>
                  <a:cxn ang="0">
                    <a:pos x="0" y="12"/>
                  </a:cxn>
                  <a:cxn ang="0">
                    <a:pos x="4" y="22"/>
                  </a:cxn>
                  <a:cxn ang="0">
                    <a:pos x="4" y="22"/>
                  </a:cxn>
                  <a:cxn ang="0">
                    <a:pos x="10" y="40"/>
                  </a:cxn>
                  <a:cxn ang="0">
                    <a:pos x="10" y="40"/>
                  </a:cxn>
                  <a:cxn ang="0">
                    <a:pos x="16" y="30"/>
                  </a:cxn>
                  <a:cxn ang="0">
                    <a:pos x="16" y="30"/>
                  </a:cxn>
                </a:cxnLst>
                <a:rect l="0" t="0" r="r" b="b"/>
                <a:pathLst>
                  <a:path w="16" h="40">
                    <a:moveTo>
                      <a:pt x="16" y="30"/>
                    </a:moveTo>
                    <a:lnTo>
                      <a:pt x="16" y="30"/>
                    </a:lnTo>
                    <a:lnTo>
                      <a:pt x="16" y="26"/>
                    </a:lnTo>
                    <a:lnTo>
                      <a:pt x="14" y="24"/>
                    </a:lnTo>
                    <a:lnTo>
                      <a:pt x="14" y="24"/>
                    </a:lnTo>
                    <a:lnTo>
                      <a:pt x="6" y="0"/>
                    </a:lnTo>
                    <a:lnTo>
                      <a:pt x="6" y="0"/>
                    </a:lnTo>
                    <a:lnTo>
                      <a:pt x="2" y="6"/>
                    </a:lnTo>
                    <a:lnTo>
                      <a:pt x="0" y="8"/>
                    </a:lnTo>
                    <a:lnTo>
                      <a:pt x="0" y="12"/>
                    </a:lnTo>
                    <a:lnTo>
                      <a:pt x="0" y="12"/>
                    </a:lnTo>
                    <a:lnTo>
                      <a:pt x="4" y="22"/>
                    </a:lnTo>
                    <a:lnTo>
                      <a:pt x="4" y="22"/>
                    </a:lnTo>
                    <a:lnTo>
                      <a:pt x="10" y="40"/>
                    </a:lnTo>
                    <a:lnTo>
                      <a:pt x="10" y="40"/>
                    </a:lnTo>
                    <a:lnTo>
                      <a:pt x="16" y="30"/>
                    </a:lnTo>
                    <a:lnTo>
                      <a:pt x="16"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5" name="Freeform 367"/>
              <p:cNvSpPr/>
              <p:nvPr/>
            </p:nvSpPr>
            <p:spPr bwMode="auto">
              <a:xfrm>
                <a:off x="2607" y="711"/>
                <a:ext cx="14" cy="42"/>
              </a:xfrm>
              <a:custGeom>
                <a:avLst/>
                <a:gdLst/>
                <a:ahLst/>
                <a:cxnLst>
                  <a:cxn ang="0">
                    <a:pos x="14" y="32"/>
                  </a:cxn>
                  <a:cxn ang="0">
                    <a:pos x="14" y="32"/>
                  </a:cxn>
                  <a:cxn ang="0">
                    <a:pos x="14" y="28"/>
                  </a:cxn>
                  <a:cxn ang="0">
                    <a:pos x="12" y="24"/>
                  </a:cxn>
                  <a:cxn ang="0">
                    <a:pos x="12" y="24"/>
                  </a:cxn>
                  <a:cxn ang="0">
                    <a:pos x="4" y="0"/>
                  </a:cxn>
                  <a:cxn ang="0">
                    <a:pos x="4" y="0"/>
                  </a:cxn>
                  <a:cxn ang="0">
                    <a:pos x="0" y="10"/>
                  </a:cxn>
                  <a:cxn ang="0">
                    <a:pos x="0" y="22"/>
                  </a:cxn>
                  <a:cxn ang="0">
                    <a:pos x="4" y="32"/>
                  </a:cxn>
                  <a:cxn ang="0">
                    <a:pos x="10" y="42"/>
                  </a:cxn>
                  <a:cxn ang="0">
                    <a:pos x="10" y="42"/>
                  </a:cxn>
                  <a:cxn ang="0">
                    <a:pos x="14" y="32"/>
                  </a:cxn>
                  <a:cxn ang="0">
                    <a:pos x="14" y="32"/>
                  </a:cxn>
                </a:cxnLst>
                <a:rect l="0" t="0" r="r" b="b"/>
                <a:pathLst>
                  <a:path w="14" h="42">
                    <a:moveTo>
                      <a:pt x="14" y="32"/>
                    </a:moveTo>
                    <a:lnTo>
                      <a:pt x="14" y="32"/>
                    </a:lnTo>
                    <a:lnTo>
                      <a:pt x="14" y="28"/>
                    </a:lnTo>
                    <a:lnTo>
                      <a:pt x="12" y="24"/>
                    </a:lnTo>
                    <a:lnTo>
                      <a:pt x="12" y="24"/>
                    </a:lnTo>
                    <a:lnTo>
                      <a:pt x="4" y="0"/>
                    </a:lnTo>
                    <a:lnTo>
                      <a:pt x="4" y="0"/>
                    </a:lnTo>
                    <a:lnTo>
                      <a:pt x="0" y="10"/>
                    </a:lnTo>
                    <a:lnTo>
                      <a:pt x="0" y="22"/>
                    </a:lnTo>
                    <a:lnTo>
                      <a:pt x="4" y="32"/>
                    </a:lnTo>
                    <a:lnTo>
                      <a:pt x="10" y="42"/>
                    </a:lnTo>
                    <a:lnTo>
                      <a:pt x="10" y="42"/>
                    </a:lnTo>
                    <a:lnTo>
                      <a:pt x="14" y="32"/>
                    </a:lnTo>
                    <a:lnTo>
                      <a:pt x="14"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6" name="Freeform 368"/>
              <p:cNvSpPr/>
              <p:nvPr/>
            </p:nvSpPr>
            <p:spPr bwMode="auto">
              <a:xfrm>
                <a:off x="2645" y="677"/>
                <a:ext cx="16" cy="26"/>
              </a:xfrm>
              <a:custGeom>
                <a:avLst/>
                <a:gdLst/>
                <a:ahLst/>
                <a:cxnLst>
                  <a:cxn ang="0">
                    <a:pos x="16" y="20"/>
                  </a:cxn>
                  <a:cxn ang="0">
                    <a:pos x="16" y="20"/>
                  </a:cxn>
                  <a:cxn ang="0">
                    <a:pos x="14" y="12"/>
                  </a:cxn>
                  <a:cxn ang="0">
                    <a:pos x="14" y="12"/>
                  </a:cxn>
                  <a:cxn ang="0">
                    <a:pos x="12" y="6"/>
                  </a:cxn>
                  <a:cxn ang="0">
                    <a:pos x="12" y="0"/>
                  </a:cxn>
                  <a:cxn ang="0">
                    <a:pos x="12" y="0"/>
                  </a:cxn>
                  <a:cxn ang="0">
                    <a:pos x="0" y="26"/>
                  </a:cxn>
                  <a:cxn ang="0">
                    <a:pos x="0" y="26"/>
                  </a:cxn>
                  <a:cxn ang="0">
                    <a:pos x="14" y="20"/>
                  </a:cxn>
                  <a:cxn ang="0">
                    <a:pos x="14" y="20"/>
                  </a:cxn>
                  <a:cxn ang="0">
                    <a:pos x="16" y="20"/>
                  </a:cxn>
                  <a:cxn ang="0">
                    <a:pos x="16" y="20"/>
                  </a:cxn>
                </a:cxnLst>
                <a:rect l="0" t="0" r="r" b="b"/>
                <a:pathLst>
                  <a:path w="16" h="26">
                    <a:moveTo>
                      <a:pt x="16" y="20"/>
                    </a:moveTo>
                    <a:lnTo>
                      <a:pt x="16" y="20"/>
                    </a:lnTo>
                    <a:lnTo>
                      <a:pt x="14" y="12"/>
                    </a:lnTo>
                    <a:lnTo>
                      <a:pt x="14" y="12"/>
                    </a:lnTo>
                    <a:lnTo>
                      <a:pt x="12" y="6"/>
                    </a:lnTo>
                    <a:lnTo>
                      <a:pt x="12" y="0"/>
                    </a:lnTo>
                    <a:lnTo>
                      <a:pt x="12" y="0"/>
                    </a:lnTo>
                    <a:lnTo>
                      <a:pt x="0" y="26"/>
                    </a:lnTo>
                    <a:lnTo>
                      <a:pt x="0" y="26"/>
                    </a:lnTo>
                    <a:lnTo>
                      <a:pt x="14" y="20"/>
                    </a:lnTo>
                    <a:lnTo>
                      <a:pt x="14" y="20"/>
                    </a:lnTo>
                    <a:lnTo>
                      <a:pt x="16" y="20"/>
                    </a:lnTo>
                    <a:lnTo>
                      <a:pt x="16"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7" name="Freeform 369"/>
              <p:cNvSpPr/>
              <p:nvPr/>
            </p:nvSpPr>
            <p:spPr bwMode="auto">
              <a:xfrm>
                <a:off x="2637" y="701"/>
                <a:ext cx="26" cy="22"/>
              </a:xfrm>
              <a:custGeom>
                <a:avLst/>
                <a:gdLst/>
                <a:ahLst/>
                <a:cxnLst>
                  <a:cxn ang="0">
                    <a:pos x="24" y="0"/>
                  </a:cxn>
                  <a:cxn ang="0">
                    <a:pos x="24" y="0"/>
                  </a:cxn>
                  <a:cxn ang="0">
                    <a:pos x="6" y="6"/>
                  </a:cxn>
                  <a:cxn ang="0">
                    <a:pos x="6" y="6"/>
                  </a:cxn>
                  <a:cxn ang="0">
                    <a:pos x="4" y="10"/>
                  </a:cxn>
                  <a:cxn ang="0">
                    <a:pos x="4" y="14"/>
                  </a:cxn>
                  <a:cxn ang="0">
                    <a:pos x="4" y="14"/>
                  </a:cxn>
                  <a:cxn ang="0">
                    <a:pos x="0" y="22"/>
                  </a:cxn>
                  <a:cxn ang="0">
                    <a:pos x="0" y="22"/>
                  </a:cxn>
                  <a:cxn ang="0">
                    <a:pos x="6" y="18"/>
                  </a:cxn>
                  <a:cxn ang="0">
                    <a:pos x="6" y="18"/>
                  </a:cxn>
                  <a:cxn ang="0">
                    <a:pos x="16" y="14"/>
                  </a:cxn>
                  <a:cxn ang="0">
                    <a:pos x="16" y="14"/>
                  </a:cxn>
                  <a:cxn ang="0">
                    <a:pos x="24" y="10"/>
                  </a:cxn>
                  <a:cxn ang="0">
                    <a:pos x="24" y="10"/>
                  </a:cxn>
                  <a:cxn ang="0">
                    <a:pos x="26" y="10"/>
                  </a:cxn>
                  <a:cxn ang="0">
                    <a:pos x="24" y="6"/>
                  </a:cxn>
                  <a:cxn ang="0">
                    <a:pos x="24" y="0"/>
                  </a:cxn>
                  <a:cxn ang="0">
                    <a:pos x="24" y="0"/>
                  </a:cxn>
                </a:cxnLst>
                <a:rect l="0" t="0" r="r" b="b"/>
                <a:pathLst>
                  <a:path w="26" h="22">
                    <a:moveTo>
                      <a:pt x="24" y="0"/>
                    </a:moveTo>
                    <a:lnTo>
                      <a:pt x="24" y="0"/>
                    </a:lnTo>
                    <a:lnTo>
                      <a:pt x="6" y="6"/>
                    </a:lnTo>
                    <a:lnTo>
                      <a:pt x="6" y="6"/>
                    </a:lnTo>
                    <a:lnTo>
                      <a:pt x="4" y="10"/>
                    </a:lnTo>
                    <a:lnTo>
                      <a:pt x="4" y="14"/>
                    </a:lnTo>
                    <a:lnTo>
                      <a:pt x="4" y="14"/>
                    </a:lnTo>
                    <a:lnTo>
                      <a:pt x="0" y="22"/>
                    </a:lnTo>
                    <a:lnTo>
                      <a:pt x="0" y="22"/>
                    </a:lnTo>
                    <a:lnTo>
                      <a:pt x="6" y="18"/>
                    </a:lnTo>
                    <a:lnTo>
                      <a:pt x="6" y="18"/>
                    </a:lnTo>
                    <a:lnTo>
                      <a:pt x="16" y="14"/>
                    </a:lnTo>
                    <a:lnTo>
                      <a:pt x="16" y="14"/>
                    </a:lnTo>
                    <a:lnTo>
                      <a:pt x="24" y="10"/>
                    </a:lnTo>
                    <a:lnTo>
                      <a:pt x="24" y="10"/>
                    </a:lnTo>
                    <a:lnTo>
                      <a:pt x="26" y="10"/>
                    </a:lnTo>
                    <a:lnTo>
                      <a:pt x="24" y="6"/>
                    </a:lnTo>
                    <a:lnTo>
                      <a:pt x="24" y="0"/>
                    </a:lnTo>
                    <a:lnTo>
                      <a:pt x="2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8" name="Freeform 370"/>
              <p:cNvSpPr/>
              <p:nvPr/>
            </p:nvSpPr>
            <p:spPr bwMode="auto">
              <a:xfrm>
                <a:off x="2629" y="717"/>
                <a:ext cx="32" cy="24"/>
              </a:xfrm>
              <a:custGeom>
                <a:avLst/>
                <a:gdLst/>
                <a:ahLst/>
                <a:cxnLst>
                  <a:cxn ang="0">
                    <a:pos x="32" y="0"/>
                  </a:cxn>
                  <a:cxn ang="0">
                    <a:pos x="32" y="0"/>
                  </a:cxn>
                  <a:cxn ang="0">
                    <a:pos x="10" y="8"/>
                  </a:cxn>
                  <a:cxn ang="0">
                    <a:pos x="10" y="8"/>
                  </a:cxn>
                  <a:cxn ang="0">
                    <a:pos x="8" y="10"/>
                  </a:cxn>
                  <a:cxn ang="0">
                    <a:pos x="4" y="12"/>
                  </a:cxn>
                  <a:cxn ang="0">
                    <a:pos x="4" y="12"/>
                  </a:cxn>
                  <a:cxn ang="0">
                    <a:pos x="0" y="24"/>
                  </a:cxn>
                  <a:cxn ang="0">
                    <a:pos x="0" y="24"/>
                  </a:cxn>
                  <a:cxn ang="0">
                    <a:pos x="20" y="16"/>
                  </a:cxn>
                  <a:cxn ang="0">
                    <a:pos x="20" y="16"/>
                  </a:cxn>
                  <a:cxn ang="0">
                    <a:pos x="30" y="12"/>
                  </a:cxn>
                  <a:cxn ang="0">
                    <a:pos x="30" y="12"/>
                  </a:cxn>
                  <a:cxn ang="0">
                    <a:pos x="32" y="10"/>
                  </a:cxn>
                  <a:cxn ang="0">
                    <a:pos x="32" y="6"/>
                  </a:cxn>
                  <a:cxn ang="0">
                    <a:pos x="32" y="0"/>
                  </a:cxn>
                  <a:cxn ang="0">
                    <a:pos x="32" y="0"/>
                  </a:cxn>
                </a:cxnLst>
                <a:rect l="0" t="0" r="r" b="b"/>
                <a:pathLst>
                  <a:path w="32" h="24">
                    <a:moveTo>
                      <a:pt x="32" y="0"/>
                    </a:moveTo>
                    <a:lnTo>
                      <a:pt x="32" y="0"/>
                    </a:lnTo>
                    <a:lnTo>
                      <a:pt x="10" y="8"/>
                    </a:lnTo>
                    <a:lnTo>
                      <a:pt x="10" y="8"/>
                    </a:lnTo>
                    <a:lnTo>
                      <a:pt x="8" y="10"/>
                    </a:lnTo>
                    <a:lnTo>
                      <a:pt x="4" y="12"/>
                    </a:lnTo>
                    <a:lnTo>
                      <a:pt x="4" y="12"/>
                    </a:lnTo>
                    <a:lnTo>
                      <a:pt x="0" y="24"/>
                    </a:lnTo>
                    <a:lnTo>
                      <a:pt x="0" y="24"/>
                    </a:lnTo>
                    <a:lnTo>
                      <a:pt x="20" y="16"/>
                    </a:lnTo>
                    <a:lnTo>
                      <a:pt x="20" y="16"/>
                    </a:lnTo>
                    <a:lnTo>
                      <a:pt x="30" y="12"/>
                    </a:lnTo>
                    <a:lnTo>
                      <a:pt x="30" y="12"/>
                    </a:lnTo>
                    <a:lnTo>
                      <a:pt x="32" y="10"/>
                    </a:lnTo>
                    <a:lnTo>
                      <a:pt x="32" y="6"/>
                    </a:lnTo>
                    <a:lnTo>
                      <a:pt x="32" y="0"/>
                    </a:lnTo>
                    <a:lnTo>
                      <a:pt x="3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9" name="Freeform 371"/>
              <p:cNvSpPr/>
              <p:nvPr/>
            </p:nvSpPr>
            <p:spPr bwMode="auto">
              <a:xfrm>
                <a:off x="2623" y="733"/>
                <a:ext cx="34" cy="22"/>
              </a:xfrm>
              <a:custGeom>
                <a:avLst/>
                <a:gdLst/>
                <a:ahLst/>
                <a:cxnLst>
                  <a:cxn ang="0">
                    <a:pos x="34" y="0"/>
                  </a:cxn>
                  <a:cxn ang="0">
                    <a:pos x="34" y="0"/>
                  </a:cxn>
                  <a:cxn ang="0">
                    <a:pos x="12" y="8"/>
                  </a:cxn>
                  <a:cxn ang="0">
                    <a:pos x="12" y="8"/>
                  </a:cxn>
                  <a:cxn ang="0">
                    <a:pos x="8" y="10"/>
                  </a:cxn>
                  <a:cxn ang="0">
                    <a:pos x="4" y="12"/>
                  </a:cxn>
                  <a:cxn ang="0">
                    <a:pos x="4" y="12"/>
                  </a:cxn>
                  <a:cxn ang="0">
                    <a:pos x="0" y="22"/>
                  </a:cxn>
                  <a:cxn ang="0">
                    <a:pos x="0" y="22"/>
                  </a:cxn>
                  <a:cxn ang="0">
                    <a:pos x="12" y="22"/>
                  </a:cxn>
                  <a:cxn ang="0">
                    <a:pos x="22" y="16"/>
                  </a:cxn>
                  <a:cxn ang="0">
                    <a:pos x="30" y="8"/>
                  </a:cxn>
                  <a:cxn ang="0">
                    <a:pos x="34" y="0"/>
                  </a:cxn>
                  <a:cxn ang="0">
                    <a:pos x="34" y="0"/>
                  </a:cxn>
                </a:cxnLst>
                <a:rect l="0" t="0" r="r" b="b"/>
                <a:pathLst>
                  <a:path w="34" h="22">
                    <a:moveTo>
                      <a:pt x="34" y="0"/>
                    </a:moveTo>
                    <a:lnTo>
                      <a:pt x="34" y="0"/>
                    </a:lnTo>
                    <a:lnTo>
                      <a:pt x="12" y="8"/>
                    </a:lnTo>
                    <a:lnTo>
                      <a:pt x="12" y="8"/>
                    </a:lnTo>
                    <a:lnTo>
                      <a:pt x="8" y="10"/>
                    </a:lnTo>
                    <a:lnTo>
                      <a:pt x="4" y="12"/>
                    </a:lnTo>
                    <a:lnTo>
                      <a:pt x="4" y="12"/>
                    </a:lnTo>
                    <a:lnTo>
                      <a:pt x="0" y="22"/>
                    </a:lnTo>
                    <a:lnTo>
                      <a:pt x="0" y="22"/>
                    </a:lnTo>
                    <a:lnTo>
                      <a:pt x="12" y="22"/>
                    </a:lnTo>
                    <a:lnTo>
                      <a:pt x="22" y="16"/>
                    </a:lnTo>
                    <a:lnTo>
                      <a:pt x="30" y="8"/>
                    </a:lnTo>
                    <a:lnTo>
                      <a:pt x="34" y="0"/>
                    </a:lnTo>
                    <a:lnTo>
                      <a:pt x="3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0" name="Freeform 372"/>
              <p:cNvSpPr/>
              <p:nvPr/>
            </p:nvSpPr>
            <p:spPr bwMode="auto">
              <a:xfrm>
                <a:off x="2729" y="737"/>
                <a:ext cx="26" cy="12"/>
              </a:xfrm>
              <a:custGeom>
                <a:avLst/>
                <a:gdLst/>
                <a:ahLst/>
                <a:cxnLst>
                  <a:cxn ang="0">
                    <a:pos x="26" y="12"/>
                  </a:cxn>
                  <a:cxn ang="0">
                    <a:pos x="26" y="12"/>
                  </a:cxn>
                  <a:cxn ang="0">
                    <a:pos x="22" y="8"/>
                  </a:cxn>
                  <a:cxn ang="0">
                    <a:pos x="16" y="4"/>
                  </a:cxn>
                  <a:cxn ang="0">
                    <a:pos x="16" y="4"/>
                  </a:cxn>
                  <a:cxn ang="0">
                    <a:pos x="10" y="0"/>
                  </a:cxn>
                  <a:cxn ang="0">
                    <a:pos x="10" y="0"/>
                  </a:cxn>
                  <a:cxn ang="0">
                    <a:pos x="10" y="0"/>
                  </a:cxn>
                  <a:cxn ang="0">
                    <a:pos x="10" y="0"/>
                  </a:cxn>
                  <a:cxn ang="0">
                    <a:pos x="0" y="12"/>
                  </a:cxn>
                  <a:cxn ang="0">
                    <a:pos x="0" y="12"/>
                  </a:cxn>
                  <a:cxn ang="0">
                    <a:pos x="26" y="12"/>
                  </a:cxn>
                  <a:cxn ang="0">
                    <a:pos x="26" y="12"/>
                  </a:cxn>
                </a:cxnLst>
                <a:rect l="0" t="0" r="r" b="b"/>
                <a:pathLst>
                  <a:path w="26" h="12">
                    <a:moveTo>
                      <a:pt x="26" y="12"/>
                    </a:moveTo>
                    <a:lnTo>
                      <a:pt x="26" y="12"/>
                    </a:lnTo>
                    <a:lnTo>
                      <a:pt x="22" y="8"/>
                    </a:lnTo>
                    <a:lnTo>
                      <a:pt x="16" y="4"/>
                    </a:lnTo>
                    <a:lnTo>
                      <a:pt x="16" y="4"/>
                    </a:lnTo>
                    <a:lnTo>
                      <a:pt x="10" y="0"/>
                    </a:lnTo>
                    <a:lnTo>
                      <a:pt x="10" y="0"/>
                    </a:lnTo>
                    <a:lnTo>
                      <a:pt x="10" y="0"/>
                    </a:lnTo>
                    <a:lnTo>
                      <a:pt x="10" y="0"/>
                    </a:lnTo>
                    <a:lnTo>
                      <a:pt x="0" y="12"/>
                    </a:lnTo>
                    <a:lnTo>
                      <a:pt x="0" y="12"/>
                    </a:lnTo>
                    <a:lnTo>
                      <a:pt x="26" y="12"/>
                    </a:lnTo>
                    <a:lnTo>
                      <a:pt x="26"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1" name="Freeform 373"/>
              <p:cNvSpPr/>
              <p:nvPr/>
            </p:nvSpPr>
            <p:spPr bwMode="auto">
              <a:xfrm>
                <a:off x="2711" y="729"/>
                <a:ext cx="26" cy="20"/>
              </a:xfrm>
              <a:custGeom>
                <a:avLst/>
                <a:gdLst/>
                <a:ahLst/>
                <a:cxnLst>
                  <a:cxn ang="0">
                    <a:pos x="4" y="16"/>
                  </a:cxn>
                  <a:cxn ang="0">
                    <a:pos x="4" y="16"/>
                  </a:cxn>
                  <a:cxn ang="0">
                    <a:pos x="0" y="20"/>
                  </a:cxn>
                  <a:cxn ang="0">
                    <a:pos x="0" y="20"/>
                  </a:cxn>
                  <a:cxn ang="0">
                    <a:pos x="8" y="20"/>
                  </a:cxn>
                  <a:cxn ang="0">
                    <a:pos x="8" y="20"/>
                  </a:cxn>
                  <a:cxn ang="0">
                    <a:pos x="10" y="20"/>
                  </a:cxn>
                  <a:cxn ang="0">
                    <a:pos x="14" y="20"/>
                  </a:cxn>
                  <a:cxn ang="0">
                    <a:pos x="14" y="20"/>
                  </a:cxn>
                  <a:cxn ang="0">
                    <a:pos x="26" y="6"/>
                  </a:cxn>
                  <a:cxn ang="0">
                    <a:pos x="26" y="6"/>
                  </a:cxn>
                  <a:cxn ang="0">
                    <a:pos x="20" y="2"/>
                  </a:cxn>
                  <a:cxn ang="0">
                    <a:pos x="16" y="0"/>
                  </a:cxn>
                  <a:cxn ang="0">
                    <a:pos x="16" y="0"/>
                  </a:cxn>
                  <a:cxn ang="0">
                    <a:pos x="10" y="6"/>
                  </a:cxn>
                  <a:cxn ang="0">
                    <a:pos x="10" y="6"/>
                  </a:cxn>
                  <a:cxn ang="0">
                    <a:pos x="4" y="16"/>
                  </a:cxn>
                  <a:cxn ang="0">
                    <a:pos x="4" y="16"/>
                  </a:cxn>
                </a:cxnLst>
                <a:rect l="0" t="0" r="r" b="b"/>
                <a:pathLst>
                  <a:path w="26" h="20">
                    <a:moveTo>
                      <a:pt x="4" y="16"/>
                    </a:moveTo>
                    <a:lnTo>
                      <a:pt x="4" y="16"/>
                    </a:lnTo>
                    <a:lnTo>
                      <a:pt x="0" y="20"/>
                    </a:lnTo>
                    <a:lnTo>
                      <a:pt x="0" y="20"/>
                    </a:lnTo>
                    <a:lnTo>
                      <a:pt x="8" y="20"/>
                    </a:lnTo>
                    <a:lnTo>
                      <a:pt x="8" y="20"/>
                    </a:lnTo>
                    <a:lnTo>
                      <a:pt x="10" y="20"/>
                    </a:lnTo>
                    <a:lnTo>
                      <a:pt x="14" y="20"/>
                    </a:lnTo>
                    <a:lnTo>
                      <a:pt x="14" y="20"/>
                    </a:lnTo>
                    <a:lnTo>
                      <a:pt x="26" y="6"/>
                    </a:lnTo>
                    <a:lnTo>
                      <a:pt x="26" y="6"/>
                    </a:lnTo>
                    <a:lnTo>
                      <a:pt x="20" y="2"/>
                    </a:lnTo>
                    <a:lnTo>
                      <a:pt x="16" y="0"/>
                    </a:lnTo>
                    <a:lnTo>
                      <a:pt x="16" y="0"/>
                    </a:lnTo>
                    <a:lnTo>
                      <a:pt x="10" y="6"/>
                    </a:lnTo>
                    <a:lnTo>
                      <a:pt x="10" y="6"/>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2" name="Freeform 374"/>
              <p:cNvSpPr/>
              <p:nvPr/>
            </p:nvSpPr>
            <p:spPr bwMode="auto">
              <a:xfrm>
                <a:off x="2693" y="725"/>
                <a:ext cx="30" cy="24"/>
              </a:xfrm>
              <a:custGeom>
                <a:avLst/>
                <a:gdLst/>
                <a:ahLst/>
                <a:cxnLst>
                  <a:cxn ang="0">
                    <a:pos x="12" y="10"/>
                  </a:cxn>
                  <a:cxn ang="0">
                    <a:pos x="12" y="10"/>
                  </a:cxn>
                  <a:cxn ang="0">
                    <a:pos x="0" y="24"/>
                  </a:cxn>
                  <a:cxn ang="0">
                    <a:pos x="0" y="24"/>
                  </a:cxn>
                  <a:cxn ang="0">
                    <a:pos x="10" y="24"/>
                  </a:cxn>
                  <a:cxn ang="0">
                    <a:pos x="10" y="24"/>
                  </a:cxn>
                  <a:cxn ang="0">
                    <a:pos x="14" y="22"/>
                  </a:cxn>
                  <a:cxn ang="0">
                    <a:pos x="16" y="20"/>
                  </a:cxn>
                  <a:cxn ang="0">
                    <a:pos x="16" y="20"/>
                  </a:cxn>
                  <a:cxn ang="0">
                    <a:pos x="30" y="4"/>
                  </a:cxn>
                  <a:cxn ang="0">
                    <a:pos x="30" y="4"/>
                  </a:cxn>
                  <a:cxn ang="0">
                    <a:pos x="24" y="2"/>
                  </a:cxn>
                  <a:cxn ang="0">
                    <a:pos x="20" y="0"/>
                  </a:cxn>
                  <a:cxn ang="0">
                    <a:pos x="18" y="2"/>
                  </a:cxn>
                  <a:cxn ang="0">
                    <a:pos x="18" y="2"/>
                  </a:cxn>
                  <a:cxn ang="0">
                    <a:pos x="12" y="10"/>
                  </a:cxn>
                  <a:cxn ang="0">
                    <a:pos x="12" y="10"/>
                  </a:cxn>
                </a:cxnLst>
                <a:rect l="0" t="0" r="r" b="b"/>
                <a:pathLst>
                  <a:path w="30" h="24">
                    <a:moveTo>
                      <a:pt x="12" y="10"/>
                    </a:moveTo>
                    <a:lnTo>
                      <a:pt x="12" y="10"/>
                    </a:lnTo>
                    <a:lnTo>
                      <a:pt x="0" y="24"/>
                    </a:lnTo>
                    <a:lnTo>
                      <a:pt x="0" y="24"/>
                    </a:lnTo>
                    <a:lnTo>
                      <a:pt x="10" y="24"/>
                    </a:lnTo>
                    <a:lnTo>
                      <a:pt x="10" y="24"/>
                    </a:lnTo>
                    <a:lnTo>
                      <a:pt x="14" y="22"/>
                    </a:lnTo>
                    <a:lnTo>
                      <a:pt x="16" y="20"/>
                    </a:lnTo>
                    <a:lnTo>
                      <a:pt x="16" y="20"/>
                    </a:lnTo>
                    <a:lnTo>
                      <a:pt x="30" y="4"/>
                    </a:lnTo>
                    <a:lnTo>
                      <a:pt x="30" y="4"/>
                    </a:lnTo>
                    <a:lnTo>
                      <a:pt x="24" y="2"/>
                    </a:lnTo>
                    <a:lnTo>
                      <a:pt x="20" y="0"/>
                    </a:lnTo>
                    <a:lnTo>
                      <a:pt x="18" y="2"/>
                    </a:lnTo>
                    <a:lnTo>
                      <a:pt x="18" y="2"/>
                    </a:lnTo>
                    <a:lnTo>
                      <a:pt x="12" y="10"/>
                    </a:lnTo>
                    <a:lnTo>
                      <a:pt x="12"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3" name="Freeform 375"/>
              <p:cNvSpPr/>
              <p:nvPr/>
            </p:nvSpPr>
            <p:spPr bwMode="auto">
              <a:xfrm>
                <a:off x="2677" y="725"/>
                <a:ext cx="30" cy="24"/>
              </a:xfrm>
              <a:custGeom>
                <a:avLst/>
                <a:gdLst/>
                <a:ahLst/>
                <a:cxnLst>
                  <a:cxn ang="0">
                    <a:pos x="0" y="24"/>
                  </a:cxn>
                  <a:cxn ang="0">
                    <a:pos x="0" y="24"/>
                  </a:cxn>
                  <a:cxn ang="0">
                    <a:pos x="12" y="24"/>
                  </a:cxn>
                  <a:cxn ang="0">
                    <a:pos x="12" y="24"/>
                  </a:cxn>
                  <a:cxn ang="0">
                    <a:pos x="14" y="22"/>
                  </a:cxn>
                  <a:cxn ang="0">
                    <a:pos x="16" y="18"/>
                  </a:cxn>
                  <a:cxn ang="0">
                    <a:pos x="16" y="18"/>
                  </a:cxn>
                  <a:cxn ang="0">
                    <a:pos x="30" y="0"/>
                  </a:cxn>
                  <a:cxn ang="0">
                    <a:pos x="30" y="0"/>
                  </a:cxn>
                  <a:cxn ang="0">
                    <a:pos x="20" y="2"/>
                  </a:cxn>
                  <a:cxn ang="0">
                    <a:pos x="12" y="8"/>
                  </a:cxn>
                  <a:cxn ang="0">
                    <a:pos x="6" y="14"/>
                  </a:cxn>
                  <a:cxn ang="0">
                    <a:pos x="0" y="24"/>
                  </a:cxn>
                  <a:cxn ang="0">
                    <a:pos x="0" y="24"/>
                  </a:cxn>
                </a:cxnLst>
                <a:rect l="0" t="0" r="r" b="b"/>
                <a:pathLst>
                  <a:path w="30" h="24">
                    <a:moveTo>
                      <a:pt x="0" y="24"/>
                    </a:moveTo>
                    <a:lnTo>
                      <a:pt x="0" y="24"/>
                    </a:lnTo>
                    <a:lnTo>
                      <a:pt x="12" y="24"/>
                    </a:lnTo>
                    <a:lnTo>
                      <a:pt x="12" y="24"/>
                    </a:lnTo>
                    <a:lnTo>
                      <a:pt x="14" y="22"/>
                    </a:lnTo>
                    <a:lnTo>
                      <a:pt x="16" y="18"/>
                    </a:lnTo>
                    <a:lnTo>
                      <a:pt x="16" y="18"/>
                    </a:lnTo>
                    <a:lnTo>
                      <a:pt x="30" y="0"/>
                    </a:lnTo>
                    <a:lnTo>
                      <a:pt x="30" y="0"/>
                    </a:lnTo>
                    <a:lnTo>
                      <a:pt x="20" y="2"/>
                    </a:lnTo>
                    <a:lnTo>
                      <a:pt x="12" y="8"/>
                    </a:lnTo>
                    <a:lnTo>
                      <a:pt x="6" y="14"/>
                    </a:lnTo>
                    <a:lnTo>
                      <a:pt x="0" y="24"/>
                    </a:lnTo>
                    <a:lnTo>
                      <a:pt x="0"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4" name="Freeform 376"/>
              <p:cNvSpPr/>
              <p:nvPr/>
            </p:nvSpPr>
            <p:spPr bwMode="auto">
              <a:xfrm>
                <a:off x="2729" y="751"/>
                <a:ext cx="26" cy="12"/>
              </a:xfrm>
              <a:custGeom>
                <a:avLst/>
                <a:gdLst/>
                <a:ahLst/>
                <a:cxnLst>
                  <a:cxn ang="0">
                    <a:pos x="12" y="12"/>
                  </a:cxn>
                  <a:cxn ang="0">
                    <a:pos x="12" y="12"/>
                  </a:cxn>
                  <a:cxn ang="0">
                    <a:pos x="12" y="12"/>
                  </a:cxn>
                  <a:cxn ang="0">
                    <a:pos x="12" y="12"/>
                  </a:cxn>
                  <a:cxn ang="0">
                    <a:pos x="18" y="8"/>
                  </a:cxn>
                  <a:cxn ang="0">
                    <a:pos x="18" y="8"/>
                  </a:cxn>
                  <a:cxn ang="0">
                    <a:pos x="22" y="4"/>
                  </a:cxn>
                  <a:cxn ang="0">
                    <a:pos x="26" y="0"/>
                  </a:cxn>
                  <a:cxn ang="0">
                    <a:pos x="26" y="0"/>
                  </a:cxn>
                  <a:cxn ang="0">
                    <a:pos x="0" y="2"/>
                  </a:cxn>
                  <a:cxn ang="0">
                    <a:pos x="0" y="2"/>
                  </a:cxn>
                  <a:cxn ang="0">
                    <a:pos x="12" y="12"/>
                  </a:cxn>
                  <a:cxn ang="0">
                    <a:pos x="12" y="12"/>
                  </a:cxn>
                </a:cxnLst>
                <a:rect l="0" t="0" r="r" b="b"/>
                <a:pathLst>
                  <a:path w="26" h="12">
                    <a:moveTo>
                      <a:pt x="12" y="12"/>
                    </a:moveTo>
                    <a:lnTo>
                      <a:pt x="12" y="12"/>
                    </a:lnTo>
                    <a:lnTo>
                      <a:pt x="12" y="12"/>
                    </a:lnTo>
                    <a:lnTo>
                      <a:pt x="12" y="12"/>
                    </a:lnTo>
                    <a:lnTo>
                      <a:pt x="18" y="8"/>
                    </a:lnTo>
                    <a:lnTo>
                      <a:pt x="18" y="8"/>
                    </a:lnTo>
                    <a:lnTo>
                      <a:pt x="22" y="4"/>
                    </a:lnTo>
                    <a:lnTo>
                      <a:pt x="26" y="0"/>
                    </a:lnTo>
                    <a:lnTo>
                      <a:pt x="26" y="0"/>
                    </a:lnTo>
                    <a:lnTo>
                      <a:pt x="0" y="2"/>
                    </a:lnTo>
                    <a:lnTo>
                      <a:pt x="0" y="2"/>
                    </a:lnTo>
                    <a:lnTo>
                      <a:pt x="12" y="12"/>
                    </a:lnTo>
                    <a:lnTo>
                      <a:pt x="12"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5" name="Freeform 377"/>
              <p:cNvSpPr/>
              <p:nvPr/>
            </p:nvSpPr>
            <p:spPr bwMode="auto">
              <a:xfrm>
                <a:off x="2711" y="753"/>
                <a:ext cx="28" cy="18"/>
              </a:xfrm>
              <a:custGeom>
                <a:avLst/>
                <a:gdLst/>
                <a:ahLst/>
                <a:cxnLst>
                  <a:cxn ang="0">
                    <a:pos x="14" y="0"/>
                  </a:cxn>
                  <a:cxn ang="0">
                    <a:pos x="14" y="0"/>
                  </a:cxn>
                  <a:cxn ang="0">
                    <a:pos x="12" y="0"/>
                  </a:cxn>
                  <a:cxn ang="0">
                    <a:pos x="8" y="0"/>
                  </a:cxn>
                  <a:cxn ang="0">
                    <a:pos x="8" y="0"/>
                  </a:cxn>
                  <a:cxn ang="0">
                    <a:pos x="0" y="2"/>
                  </a:cxn>
                  <a:cxn ang="0">
                    <a:pos x="0" y="2"/>
                  </a:cxn>
                  <a:cxn ang="0">
                    <a:pos x="4" y="6"/>
                  </a:cxn>
                  <a:cxn ang="0">
                    <a:pos x="4" y="6"/>
                  </a:cxn>
                  <a:cxn ang="0">
                    <a:pos x="14" y="12"/>
                  </a:cxn>
                  <a:cxn ang="0">
                    <a:pos x="14" y="12"/>
                  </a:cxn>
                  <a:cxn ang="0">
                    <a:pos x="20" y="18"/>
                  </a:cxn>
                  <a:cxn ang="0">
                    <a:pos x="20" y="18"/>
                  </a:cxn>
                  <a:cxn ang="0">
                    <a:pos x="22" y="18"/>
                  </a:cxn>
                  <a:cxn ang="0">
                    <a:pos x="24" y="16"/>
                  </a:cxn>
                  <a:cxn ang="0">
                    <a:pos x="28" y="14"/>
                  </a:cxn>
                  <a:cxn ang="0">
                    <a:pos x="28" y="14"/>
                  </a:cxn>
                  <a:cxn ang="0">
                    <a:pos x="14" y="0"/>
                  </a:cxn>
                  <a:cxn ang="0">
                    <a:pos x="14" y="0"/>
                  </a:cxn>
                </a:cxnLst>
                <a:rect l="0" t="0" r="r" b="b"/>
                <a:pathLst>
                  <a:path w="28" h="18">
                    <a:moveTo>
                      <a:pt x="14" y="0"/>
                    </a:moveTo>
                    <a:lnTo>
                      <a:pt x="14" y="0"/>
                    </a:lnTo>
                    <a:lnTo>
                      <a:pt x="12" y="0"/>
                    </a:lnTo>
                    <a:lnTo>
                      <a:pt x="8" y="0"/>
                    </a:lnTo>
                    <a:lnTo>
                      <a:pt x="8" y="0"/>
                    </a:lnTo>
                    <a:lnTo>
                      <a:pt x="0" y="2"/>
                    </a:lnTo>
                    <a:lnTo>
                      <a:pt x="0" y="2"/>
                    </a:lnTo>
                    <a:lnTo>
                      <a:pt x="4" y="6"/>
                    </a:lnTo>
                    <a:lnTo>
                      <a:pt x="4" y="6"/>
                    </a:lnTo>
                    <a:lnTo>
                      <a:pt x="14" y="12"/>
                    </a:lnTo>
                    <a:lnTo>
                      <a:pt x="14" y="12"/>
                    </a:lnTo>
                    <a:lnTo>
                      <a:pt x="20" y="18"/>
                    </a:lnTo>
                    <a:lnTo>
                      <a:pt x="20" y="18"/>
                    </a:lnTo>
                    <a:lnTo>
                      <a:pt x="22" y="18"/>
                    </a:lnTo>
                    <a:lnTo>
                      <a:pt x="24" y="16"/>
                    </a:lnTo>
                    <a:lnTo>
                      <a:pt x="28" y="14"/>
                    </a:lnTo>
                    <a:lnTo>
                      <a:pt x="28" y="14"/>
                    </a:lnTo>
                    <a:lnTo>
                      <a:pt x="14" y="0"/>
                    </a:lnTo>
                    <a:lnTo>
                      <a:pt x="1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6" name="Freeform 378"/>
              <p:cNvSpPr/>
              <p:nvPr/>
            </p:nvSpPr>
            <p:spPr bwMode="auto">
              <a:xfrm>
                <a:off x="2693" y="755"/>
                <a:ext cx="34" cy="22"/>
              </a:xfrm>
              <a:custGeom>
                <a:avLst/>
                <a:gdLst/>
                <a:ahLst/>
                <a:cxnLst>
                  <a:cxn ang="0">
                    <a:pos x="12" y="0"/>
                  </a:cxn>
                  <a:cxn ang="0">
                    <a:pos x="12" y="0"/>
                  </a:cxn>
                  <a:cxn ang="0">
                    <a:pos x="0" y="0"/>
                  </a:cxn>
                  <a:cxn ang="0">
                    <a:pos x="0" y="0"/>
                  </a:cxn>
                  <a:cxn ang="0">
                    <a:pos x="16" y="14"/>
                  </a:cxn>
                  <a:cxn ang="0">
                    <a:pos x="16" y="14"/>
                  </a:cxn>
                  <a:cxn ang="0">
                    <a:pos x="24" y="20"/>
                  </a:cxn>
                  <a:cxn ang="0">
                    <a:pos x="24" y="20"/>
                  </a:cxn>
                  <a:cxn ang="0">
                    <a:pos x="26" y="22"/>
                  </a:cxn>
                  <a:cxn ang="0">
                    <a:pos x="28" y="20"/>
                  </a:cxn>
                  <a:cxn ang="0">
                    <a:pos x="34" y="18"/>
                  </a:cxn>
                  <a:cxn ang="0">
                    <a:pos x="34" y="18"/>
                  </a:cxn>
                  <a:cxn ang="0">
                    <a:pos x="16" y="2"/>
                  </a:cxn>
                  <a:cxn ang="0">
                    <a:pos x="16" y="2"/>
                  </a:cxn>
                  <a:cxn ang="0">
                    <a:pos x="14" y="0"/>
                  </a:cxn>
                  <a:cxn ang="0">
                    <a:pos x="12" y="0"/>
                  </a:cxn>
                  <a:cxn ang="0">
                    <a:pos x="12" y="0"/>
                  </a:cxn>
                </a:cxnLst>
                <a:rect l="0" t="0" r="r" b="b"/>
                <a:pathLst>
                  <a:path w="34" h="22">
                    <a:moveTo>
                      <a:pt x="12" y="0"/>
                    </a:moveTo>
                    <a:lnTo>
                      <a:pt x="12" y="0"/>
                    </a:lnTo>
                    <a:lnTo>
                      <a:pt x="0" y="0"/>
                    </a:lnTo>
                    <a:lnTo>
                      <a:pt x="0" y="0"/>
                    </a:lnTo>
                    <a:lnTo>
                      <a:pt x="16" y="14"/>
                    </a:lnTo>
                    <a:lnTo>
                      <a:pt x="16" y="14"/>
                    </a:lnTo>
                    <a:lnTo>
                      <a:pt x="24" y="20"/>
                    </a:lnTo>
                    <a:lnTo>
                      <a:pt x="24" y="20"/>
                    </a:lnTo>
                    <a:lnTo>
                      <a:pt x="26" y="22"/>
                    </a:lnTo>
                    <a:lnTo>
                      <a:pt x="28" y="20"/>
                    </a:lnTo>
                    <a:lnTo>
                      <a:pt x="34" y="18"/>
                    </a:lnTo>
                    <a:lnTo>
                      <a:pt x="34" y="18"/>
                    </a:lnTo>
                    <a:lnTo>
                      <a:pt x="16" y="2"/>
                    </a:lnTo>
                    <a:lnTo>
                      <a:pt x="16" y="2"/>
                    </a:lnTo>
                    <a:lnTo>
                      <a:pt x="14" y="0"/>
                    </a:lnTo>
                    <a:lnTo>
                      <a:pt x="12" y="0"/>
                    </a:lnTo>
                    <a:lnTo>
                      <a:pt x="1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7" name="Freeform 379"/>
              <p:cNvSpPr/>
              <p:nvPr/>
            </p:nvSpPr>
            <p:spPr bwMode="auto">
              <a:xfrm>
                <a:off x="2679" y="755"/>
                <a:ext cx="34" cy="22"/>
              </a:xfrm>
              <a:custGeom>
                <a:avLst/>
                <a:gdLst/>
                <a:ahLst/>
                <a:cxnLst>
                  <a:cxn ang="0">
                    <a:pos x="10" y="0"/>
                  </a:cxn>
                  <a:cxn ang="0">
                    <a:pos x="10" y="0"/>
                  </a:cxn>
                  <a:cxn ang="0">
                    <a:pos x="0" y="2"/>
                  </a:cxn>
                  <a:cxn ang="0">
                    <a:pos x="0" y="2"/>
                  </a:cxn>
                  <a:cxn ang="0">
                    <a:pos x="6" y="10"/>
                  </a:cxn>
                  <a:cxn ang="0">
                    <a:pos x="14" y="18"/>
                  </a:cxn>
                  <a:cxn ang="0">
                    <a:pos x="24" y="22"/>
                  </a:cxn>
                  <a:cxn ang="0">
                    <a:pos x="34" y="22"/>
                  </a:cxn>
                  <a:cxn ang="0">
                    <a:pos x="34" y="22"/>
                  </a:cxn>
                  <a:cxn ang="0">
                    <a:pos x="16" y="6"/>
                  </a:cxn>
                  <a:cxn ang="0">
                    <a:pos x="16" y="6"/>
                  </a:cxn>
                  <a:cxn ang="0">
                    <a:pos x="12" y="2"/>
                  </a:cxn>
                  <a:cxn ang="0">
                    <a:pos x="10" y="0"/>
                  </a:cxn>
                  <a:cxn ang="0">
                    <a:pos x="10" y="0"/>
                  </a:cxn>
                </a:cxnLst>
                <a:rect l="0" t="0" r="r" b="b"/>
                <a:pathLst>
                  <a:path w="34" h="22">
                    <a:moveTo>
                      <a:pt x="10" y="0"/>
                    </a:moveTo>
                    <a:lnTo>
                      <a:pt x="10" y="0"/>
                    </a:lnTo>
                    <a:lnTo>
                      <a:pt x="0" y="2"/>
                    </a:lnTo>
                    <a:lnTo>
                      <a:pt x="0" y="2"/>
                    </a:lnTo>
                    <a:lnTo>
                      <a:pt x="6" y="10"/>
                    </a:lnTo>
                    <a:lnTo>
                      <a:pt x="14" y="18"/>
                    </a:lnTo>
                    <a:lnTo>
                      <a:pt x="24" y="22"/>
                    </a:lnTo>
                    <a:lnTo>
                      <a:pt x="34" y="22"/>
                    </a:lnTo>
                    <a:lnTo>
                      <a:pt x="34" y="22"/>
                    </a:lnTo>
                    <a:lnTo>
                      <a:pt x="16" y="6"/>
                    </a:lnTo>
                    <a:lnTo>
                      <a:pt x="16" y="6"/>
                    </a:lnTo>
                    <a:lnTo>
                      <a:pt x="12" y="2"/>
                    </a:lnTo>
                    <a:lnTo>
                      <a:pt x="10" y="0"/>
                    </a:lnTo>
                    <a:lnTo>
                      <a:pt x="1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8" name="Freeform 380"/>
              <p:cNvSpPr/>
              <p:nvPr/>
            </p:nvSpPr>
            <p:spPr bwMode="auto">
              <a:xfrm>
                <a:off x="2571" y="495"/>
                <a:ext cx="14" cy="20"/>
              </a:xfrm>
              <a:custGeom>
                <a:avLst/>
                <a:gdLst/>
                <a:ahLst/>
                <a:cxnLst>
                  <a:cxn ang="0">
                    <a:pos x="0" y="8"/>
                  </a:cxn>
                  <a:cxn ang="0">
                    <a:pos x="0" y="8"/>
                  </a:cxn>
                  <a:cxn ang="0">
                    <a:pos x="2" y="8"/>
                  </a:cxn>
                  <a:cxn ang="0">
                    <a:pos x="2" y="8"/>
                  </a:cxn>
                  <a:cxn ang="0">
                    <a:pos x="4" y="20"/>
                  </a:cxn>
                  <a:cxn ang="0">
                    <a:pos x="4" y="20"/>
                  </a:cxn>
                  <a:cxn ang="0">
                    <a:pos x="14" y="0"/>
                  </a:cxn>
                  <a:cxn ang="0">
                    <a:pos x="14" y="0"/>
                  </a:cxn>
                  <a:cxn ang="0">
                    <a:pos x="6" y="6"/>
                  </a:cxn>
                  <a:cxn ang="0">
                    <a:pos x="6" y="6"/>
                  </a:cxn>
                  <a:cxn ang="0">
                    <a:pos x="0" y="8"/>
                  </a:cxn>
                  <a:cxn ang="0">
                    <a:pos x="0" y="8"/>
                  </a:cxn>
                </a:cxnLst>
                <a:rect l="0" t="0" r="r" b="b"/>
                <a:pathLst>
                  <a:path w="14" h="20">
                    <a:moveTo>
                      <a:pt x="0" y="8"/>
                    </a:moveTo>
                    <a:lnTo>
                      <a:pt x="0" y="8"/>
                    </a:lnTo>
                    <a:lnTo>
                      <a:pt x="2" y="8"/>
                    </a:lnTo>
                    <a:lnTo>
                      <a:pt x="2" y="8"/>
                    </a:lnTo>
                    <a:lnTo>
                      <a:pt x="4" y="20"/>
                    </a:lnTo>
                    <a:lnTo>
                      <a:pt x="4" y="20"/>
                    </a:lnTo>
                    <a:lnTo>
                      <a:pt x="14" y="0"/>
                    </a:lnTo>
                    <a:lnTo>
                      <a:pt x="14" y="0"/>
                    </a:lnTo>
                    <a:lnTo>
                      <a:pt x="6" y="6"/>
                    </a:lnTo>
                    <a:lnTo>
                      <a:pt x="6" y="6"/>
                    </a:lnTo>
                    <a:lnTo>
                      <a:pt x="0" y="8"/>
                    </a:lnTo>
                    <a:lnTo>
                      <a:pt x="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9" name="Freeform 381"/>
              <p:cNvSpPr/>
              <p:nvPr/>
            </p:nvSpPr>
            <p:spPr bwMode="auto">
              <a:xfrm>
                <a:off x="2563" y="505"/>
                <a:ext cx="12" cy="22"/>
              </a:xfrm>
              <a:custGeom>
                <a:avLst/>
                <a:gdLst/>
                <a:ahLst/>
                <a:cxnLst>
                  <a:cxn ang="0">
                    <a:pos x="0" y="4"/>
                  </a:cxn>
                  <a:cxn ang="0">
                    <a:pos x="0" y="4"/>
                  </a:cxn>
                  <a:cxn ang="0">
                    <a:pos x="2" y="10"/>
                  </a:cxn>
                  <a:cxn ang="0">
                    <a:pos x="2" y="10"/>
                  </a:cxn>
                  <a:cxn ang="0">
                    <a:pos x="6" y="18"/>
                  </a:cxn>
                  <a:cxn ang="0">
                    <a:pos x="6" y="18"/>
                  </a:cxn>
                  <a:cxn ang="0">
                    <a:pos x="6" y="22"/>
                  </a:cxn>
                  <a:cxn ang="0">
                    <a:pos x="6" y="22"/>
                  </a:cxn>
                  <a:cxn ang="0">
                    <a:pos x="10" y="16"/>
                  </a:cxn>
                  <a:cxn ang="0">
                    <a:pos x="10" y="16"/>
                  </a:cxn>
                  <a:cxn ang="0">
                    <a:pos x="10" y="14"/>
                  </a:cxn>
                  <a:cxn ang="0">
                    <a:pos x="12" y="12"/>
                  </a:cxn>
                  <a:cxn ang="0">
                    <a:pos x="12" y="12"/>
                  </a:cxn>
                  <a:cxn ang="0">
                    <a:pos x="6" y="0"/>
                  </a:cxn>
                  <a:cxn ang="0">
                    <a:pos x="6" y="0"/>
                  </a:cxn>
                  <a:cxn ang="0">
                    <a:pos x="2" y="2"/>
                  </a:cxn>
                  <a:cxn ang="0">
                    <a:pos x="0" y="4"/>
                  </a:cxn>
                  <a:cxn ang="0">
                    <a:pos x="0" y="4"/>
                  </a:cxn>
                </a:cxnLst>
                <a:rect l="0" t="0" r="r" b="b"/>
                <a:pathLst>
                  <a:path w="12" h="22">
                    <a:moveTo>
                      <a:pt x="0" y="4"/>
                    </a:moveTo>
                    <a:lnTo>
                      <a:pt x="0" y="4"/>
                    </a:lnTo>
                    <a:lnTo>
                      <a:pt x="2" y="10"/>
                    </a:lnTo>
                    <a:lnTo>
                      <a:pt x="2" y="10"/>
                    </a:lnTo>
                    <a:lnTo>
                      <a:pt x="6" y="18"/>
                    </a:lnTo>
                    <a:lnTo>
                      <a:pt x="6" y="18"/>
                    </a:lnTo>
                    <a:lnTo>
                      <a:pt x="6" y="22"/>
                    </a:lnTo>
                    <a:lnTo>
                      <a:pt x="6" y="22"/>
                    </a:lnTo>
                    <a:lnTo>
                      <a:pt x="10" y="16"/>
                    </a:lnTo>
                    <a:lnTo>
                      <a:pt x="10" y="16"/>
                    </a:lnTo>
                    <a:lnTo>
                      <a:pt x="10" y="14"/>
                    </a:lnTo>
                    <a:lnTo>
                      <a:pt x="12" y="12"/>
                    </a:lnTo>
                    <a:lnTo>
                      <a:pt x="12" y="12"/>
                    </a:lnTo>
                    <a:lnTo>
                      <a:pt x="6" y="0"/>
                    </a:lnTo>
                    <a:lnTo>
                      <a:pt x="6" y="0"/>
                    </a:lnTo>
                    <a:lnTo>
                      <a:pt x="2" y="2"/>
                    </a:lnTo>
                    <a:lnTo>
                      <a:pt x="0" y="4"/>
                    </a:lnTo>
                    <a:lnTo>
                      <a:pt x="0"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0" name="Freeform 382"/>
              <p:cNvSpPr/>
              <p:nvPr/>
            </p:nvSpPr>
            <p:spPr bwMode="auto">
              <a:xfrm>
                <a:off x="2557" y="511"/>
                <a:ext cx="10" cy="28"/>
              </a:xfrm>
              <a:custGeom>
                <a:avLst/>
                <a:gdLst/>
                <a:ahLst/>
                <a:cxnLst>
                  <a:cxn ang="0">
                    <a:pos x="0" y="8"/>
                  </a:cxn>
                  <a:cxn ang="0">
                    <a:pos x="0" y="8"/>
                  </a:cxn>
                  <a:cxn ang="0">
                    <a:pos x="2" y="14"/>
                  </a:cxn>
                  <a:cxn ang="0">
                    <a:pos x="2" y="14"/>
                  </a:cxn>
                  <a:cxn ang="0">
                    <a:pos x="6" y="28"/>
                  </a:cxn>
                  <a:cxn ang="0">
                    <a:pos x="6" y="28"/>
                  </a:cxn>
                  <a:cxn ang="0">
                    <a:pos x="10" y="22"/>
                  </a:cxn>
                  <a:cxn ang="0">
                    <a:pos x="10" y="22"/>
                  </a:cxn>
                  <a:cxn ang="0">
                    <a:pos x="10" y="18"/>
                  </a:cxn>
                  <a:cxn ang="0">
                    <a:pos x="10" y="16"/>
                  </a:cxn>
                  <a:cxn ang="0">
                    <a:pos x="10" y="16"/>
                  </a:cxn>
                  <a:cxn ang="0">
                    <a:pos x="4" y="0"/>
                  </a:cxn>
                  <a:cxn ang="0">
                    <a:pos x="4" y="0"/>
                  </a:cxn>
                  <a:cxn ang="0">
                    <a:pos x="0" y="4"/>
                  </a:cxn>
                  <a:cxn ang="0">
                    <a:pos x="0" y="8"/>
                  </a:cxn>
                  <a:cxn ang="0">
                    <a:pos x="0" y="8"/>
                  </a:cxn>
                </a:cxnLst>
                <a:rect l="0" t="0" r="r" b="b"/>
                <a:pathLst>
                  <a:path w="10" h="28">
                    <a:moveTo>
                      <a:pt x="0" y="8"/>
                    </a:moveTo>
                    <a:lnTo>
                      <a:pt x="0" y="8"/>
                    </a:lnTo>
                    <a:lnTo>
                      <a:pt x="2" y="14"/>
                    </a:lnTo>
                    <a:lnTo>
                      <a:pt x="2" y="14"/>
                    </a:lnTo>
                    <a:lnTo>
                      <a:pt x="6" y="28"/>
                    </a:lnTo>
                    <a:lnTo>
                      <a:pt x="6" y="28"/>
                    </a:lnTo>
                    <a:lnTo>
                      <a:pt x="10" y="22"/>
                    </a:lnTo>
                    <a:lnTo>
                      <a:pt x="10" y="22"/>
                    </a:lnTo>
                    <a:lnTo>
                      <a:pt x="10" y="18"/>
                    </a:lnTo>
                    <a:lnTo>
                      <a:pt x="10" y="16"/>
                    </a:lnTo>
                    <a:lnTo>
                      <a:pt x="10" y="16"/>
                    </a:lnTo>
                    <a:lnTo>
                      <a:pt x="4" y="0"/>
                    </a:lnTo>
                    <a:lnTo>
                      <a:pt x="4" y="0"/>
                    </a:lnTo>
                    <a:lnTo>
                      <a:pt x="0" y="4"/>
                    </a:lnTo>
                    <a:lnTo>
                      <a:pt x="0" y="8"/>
                    </a:lnTo>
                    <a:lnTo>
                      <a:pt x="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1" name="Freeform 383"/>
              <p:cNvSpPr/>
              <p:nvPr/>
            </p:nvSpPr>
            <p:spPr bwMode="auto">
              <a:xfrm>
                <a:off x="2551" y="521"/>
                <a:ext cx="12" cy="30"/>
              </a:xfrm>
              <a:custGeom>
                <a:avLst/>
                <a:gdLst/>
                <a:ahLst/>
                <a:cxnLst>
                  <a:cxn ang="0">
                    <a:pos x="8" y="30"/>
                  </a:cxn>
                  <a:cxn ang="0">
                    <a:pos x="8" y="30"/>
                  </a:cxn>
                  <a:cxn ang="0">
                    <a:pos x="12" y="22"/>
                  </a:cxn>
                  <a:cxn ang="0">
                    <a:pos x="12" y="22"/>
                  </a:cxn>
                  <a:cxn ang="0">
                    <a:pos x="10" y="16"/>
                  </a:cxn>
                  <a:cxn ang="0">
                    <a:pos x="10" y="16"/>
                  </a:cxn>
                  <a:cxn ang="0">
                    <a:pos x="4" y="0"/>
                  </a:cxn>
                  <a:cxn ang="0">
                    <a:pos x="4" y="0"/>
                  </a:cxn>
                  <a:cxn ang="0">
                    <a:pos x="2" y="8"/>
                  </a:cxn>
                  <a:cxn ang="0">
                    <a:pos x="0" y="16"/>
                  </a:cxn>
                  <a:cxn ang="0">
                    <a:pos x="4" y="22"/>
                  </a:cxn>
                  <a:cxn ang="0">
                    <a:pos x="8" y="30"/>
                  </a:cxn>
                  <a:cxn ang="0">
                    <a:pos x="8" y="30"/>
                  </a:cxn>
                </a:cxnLst>
                <a:rect l="0" t="0" r="r" b="b"/>
                <a:pathLst>
                  <a:path w="12" h="30">
                    <a:moveTo>
                      <a:pt x="8" y="30"/>
                    </a:moveTo>
                    <a:lnTo>
                      <a:pt x="8" y="30"/>
                    </a:lnTo>
                    <a:lnTo>
                      <a:pt x="12" y="22"/>
                    </a:lnTo>
                    <a:lnTo>
                      <a:pt x="12" y="22"/>
                    </a:lnTo>
                    <a:lnTo>
                      <a:pt x="10" y="16"/>
                    </a:lnTo>
                    <a:lnTo>
                      <a:pt x="10" y="16"/>
                    </a:lnTo>
                    <a:lnTo>
                      <a:pt x="4" y="0"/>
                    </a:lnTo>
                    <a:lnTo>
                      <a:pt x="4" y="0"/>
                    </a:lnTo>
                    <a:lnTo>
                      <a:pt x="2" y="8"/>
                    </a:lnTo>
                    <a:lnTo>
                      <a:pt x="0" y="16"/>
                    </a:lnTo>
                    <a:lnTo>
                      <a:pt x="4" y="22"/>
                    </a:lnTo>
                    <a:lnTo>
                      <a:pt x="8" y="30"/>
                    </a:lnTo>
                    <a:lnTo>
                      <a:pt x="8"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2" name="Freeform 384"/>
              <p:cNvSpPr/>
              <p:nvPr/>
            </p:nvSpPr>
            <p:spPr bwMode="auto">
              <a:xfrm>
                <a:off x="2579" y="497"/>
                <a:ext cx="10" cy="18"/>
              </a:xfrm>
              <a:custGeom>
                <a:avLst/>
                <a:gdLst/>
                <a:ahLst/>
                <a:cxnLst>
                  <a:cxn ang="0">
                    <a:pos x="8" y="0"/>
                  </a:cxn>
                  <a:cxn ang="0">
                    <a:pos x="8" y="0"/>
                  </a:cxn>
                  <a:cxn ang="0">
                    <a:pos x="0" y="18"/>
                  </a:cxn>
                  <a:cxn ang="0">
                    <a:pos x="0" y="18"/>
                  </a:cxn>
                  <a:cxn ang="0">
                    <a:pos x="10" y="14"/>
                  </a:cxn>
                  <a:cxn ang="0">
                    <a:pos x="10" y="14"/>
                  </a:cxn>
                  <a:cxn ang="0">
                    <a:pos x="10" y="14"/>
                  </a:cxn>
                  <a:cxn ang="0">
                    <a:pos x="10" y="14"/>
                  </a:cxn>
                  <a:cxn ang="0">
                    <a:pos x="10" y="8"/>
                  </a:cxn>
                  <a:cxn ang="0">
                    <a:pos x="10" y="8"/>
                  </a:cxn>
                  <a:cxn ang="0">
                    <a:pos x="8" y="0"/>
                  </a:cxn>
                  <a:cxn ang="0">
                    <a:pos x="8" y="0"/>
                  </a:cxn>
                </a:cxnLst>
                <a:rect l="0" t="0" r="r" b="b"/>
                <a:pathLst>
                  <a:path w="10" h="18">
                    <a:moveTo>
                      <a:pt x="8" y="0"/>
                    </a:moveTo>
                    <a:lnTo>
                      <a:pt x="8" y="0"/>
                    </a:lnTo>
                    <a:lnTo>
                      <a:pt x="0" y="18"/>
                    </a:lnTo>
                    <a:lnTo>
                      <a:pt x="0" y="18"/>
                    </a:lnTo>
                    <a:lnTo>
                      <a:pt x="10" y="14"/>
                    </a:lnTo>
                    <a:lnTo>
                      <a:pt x="10" y="14"/>
                    </a:lnTo>
                    <a:lnTo>
                      <a:pt x="10" y="14"/>
                    </a:lnTo>
                    <a:lnTo>
                      <a:pt x="10" y="14"/>
                    </a:lnTo>
                    <a:lnTo>
                      <a:pt x="10" y="8"/>
                    </a:lnTo>
                    <a:lnTo>
                      <a:pt x="10" y="8"/>
                    </a:lnTo>
                    <a:lnTo>
                      <a:pt x="8" y="0"/>
                    </a:lnTo>
                    <a:lnTo>
                      <a:pt x="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3" name="Freeform 385"/>
              <p:cNvSpPr/>
              <p:nvPr/>
            </p:nvSpPr>
            <p:spPr bwMode="auto">
              <a:xfrm>
                <a:off x="2573" y="513"/>
                <a:ext cx="18" cy="16"/>
              </a:xfrm>
              <a:custGeom>
                <a:avLst/>
                <a:gdLst/>
                <a:ahLst/>
                <a:cxnLst>
                  <a:cxn ang="0">
                    <a:pos x="4" y="6"/>
                  </a:cxn>
                  <a:cxn ang="0">
                    <a:pos x="4" y="6"/>
                  </a:cxn>
                  <a:cxn ang="0">
                    <a:pos x="4" y="8"/>
                  </a:cxn>
                  <a:cxn ang="0">
                    <a:pos x="2" y="10"/>
                  </a:cxn>
                  <a:cxn ang="0">
                    <a:pos x="2" y="10"/>
                  </a:cxn>
                  <a:cxn ang="0">
                    <a:pos x="0" y="16"/>
                  </a:cxn>
                  <a:cxn ang="0">
                    <a:pos x="0" y="16"/>
                  </a:cxn>
                  <a:cxn ang="0">
                    <a:pos x="4" y="14"/>
                  </a:cxn>
                  <a:cxn ang="0">
                    <a:pos x="4" y="14"/>
                  </a:cxn>
                  <a:cxn ang="0">
                    <a:pos x="12" y="10"/>
                  </a:cxn>
                  <a:cxn ang="0">
                    <a:pos x="12" y="10"/>
                  </a:cxn>
                  <a:cxn ang="0">
                    <a:pos x="18" y="8"/>
                  </a:cxn>
                  <a:cxn ang="0">
                    <a:pos x="18" y="8"/>
                  </a:cxn>
                  <a:cxn ang="0">
                    <a:pos x="18" y="4"/>
                  </a:cxn>
                  <a:cxn ang="0">
                    <a:pos x="18" y="0"/>
                  </a:cxn>
                  <a:cxn ang="0">
                    <a:pos x="18" y="0"/>
                  </a:cxn>
                  <a:cxn ang="0">
                    <a:pos x="4" y="6"/>
                  </a:cxn>
                  <a:cxn ang="0">
                    <a:pos x="4" y="6"/>
                  </a:cxn>
                </a:cxnLst>
                <a:rect l="0" t="0" r="r" b="b"/>
                <a:pathLst>
                  <a:path w="18" h="16">
                    <a:moveTo>
                      <a:pt x="4" y="6"/>
                    </a:moveTo>
                    <a:lnTo>
                      <a:pt x="4" y="6"/>
                    </a:lnTo>
                    <a:lnTo>
                      <a:pt x="4" y="8"/>
                    </a:lnTo>
                    <a:lnTo>
                      <a:pt x="2" y="10"/>
                    </a:lnTo>
                    <a:lnTo>
                      <a:pt x="2" y="10"/>
                    </a:lnTo>
                    <a:lnTo>
                      <a:pt x="0" y="16"/>
                    </a:lnTo>
                    <a:lnTo>
                      <a:pt x="0" y="16"/>
                    </a:lnTo>
                    <a:lnTo>
                      <a:pt x="4" y="14"/>
                    </a:lnTo>
                    <a:lnTo>
                      <a:pt x="4" y="14"/>
                    </a:lnTo>
                    <a:lnTo>
                      <a:pt x="12" y="10"/>
                    </a:lnTo>
                    <a:lnTo>
                      <a:pt x="12" y="10"/>
                    </a:lnTo>
                    <a:lnTo>
                      <a:pt x="18" y="8"/>
                    </a:lnTo>
                    <a:lnTo>
                      <a:pt x="18" y="8"/>
                    </a:lnTo>
                    <a:lnTo>
                      <a:pt x="18" y="4"/>
                    </a:lnTo>
                    <a:lnTo>
                      <a:pt x="18" y="0"/>
                    </a:lnTo>
                    <a:lnTo>
                      <a:pt x="18" y="0"/>
                    </a:lnTo>
                    <a:lnTo>
                      <a:pt x="4" y="6"/>
                    </a:lnTo>
                    <a:lnTo>
                      <a:pt x="4"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4" name="Freeform 386"/>
              <p:cNvSpPr/>
              <p:nvPr/>
            </p:nvSpPr>
            <p:spPr bwMode="auto">
              <a:xfrm>
                <a:off x="2567" y="525"/>
                <a:ext cx="24" cy="16"/>
              </a:xfrm>
              <a:custGeom>
                <a:avLst/>
                <a:gdLst/>
                <a:ahLst/>
                <a:cxnLst>
                  <a:cxn ang="0">
                    <a:pos x="22" y="8"/>
                  </a:cxn>
                  <a:cxn ang="0">
                    <a:pos x="22" y="8"/>
                  </a:cxn>
                  <a:cxn ang="0">
                    <a:pos x="24" y="4"/>
                  </a:cxn>
                  <a:cxn ang="0">
                    <a:pos x="24" y="0"/>
                  </a:cxn>
                  <a:cxn ang="0">
                    <a:pos x="24" y="0"/>
                  </a:cxn>
                  <a:cxn ang="0">
                    <a:pos x="8" y="6"/>
                  </a:cxn>
                  <a:cxn ang="0">
                    <a:pos x="8" y="6"/>
                  </a:cxn>
                  <a:cxn ang="0">
                    <a:pos x="6" y="6"/>
                  </a:cxn>
                  <a:cxn ang="0">
                    <a:pos x="4" y="8"/>
                  </a:cxn>
                  <a:cxn ang="0">
                    <a:pos x="4" y="8"/>
                  </a:cxn>
                  <a:cxn ang="0">
                    <a:pos x="0" y="16"/>
                  </a:cxn>
                  <a:cxn ang="0">
                    <a:pos x="0" y="16"/>
                  </a:cxn>
                  <a:cxn ang="0">
                    <a:pos x="14" y="10"/>
                  </a:cxn>
                  <a:cxn ang="0">
                    <a:pos x="14" y="10"/>
                  </a:cxn>
                  <a:cxn ang="0">
                    <a:pos x="22" y="8"/>
                  </a:cxn>
                  <a:cxn ang="0">
                    <a:pos x="22" y="8"/>
                  </a:cxn>
                </a:cxnLst>
                <a:rect l="0" t="0" r="r" b="b"/>
                <a:pathLst>
                  <a:path w="24" h="16">
                    <a:moveTo>
                      <a:pt x="22" y="8"/>
                    </a:moveTo>
                    <a:lnTo>
                      <a:pt x="22" y="8"/>
                    </a:lnTo>
                    <a:lnTo>
                      <a:pt x="24" y="4"/>
                    </a:lnTo>
                    <a:lnTo>
                      <a:pt x="24" y="0"/>
                    </a:lnTo>
                    <a:lnTo>
                      <a:pt x="24" y="0"/>
                    </a:lnTo>
                    <a:lnTo>
                      <a:pt x="8" y="6"/>
                    </a:lnTo>
                    <a:lnTo>
                      <a:pt x="8" y="6"/>
                    </a:lnTo>
                    <a:lnTo>
                      <a:pt x="6" y="6"/>
                    </a:lnTo>
                    <a:lnTo>
                      <a:pt x="4" y="8"/>
                    </a:lnTo>
                    <a:lnTo>
                      <a:pt x="4" y="8"/>
                    </a:lnTo>
                    <a:lnTo>
                      <a:pt x="0" y="16"/>
                    </a:lnTo>
                    <a:lnTo>
                      <a:pt x="0" y="16"/>
                    </a:lnTo>
                    <a:lnTo>
                      <a:pt x="14" y="10"/>
                    </a:lnTo>
                    <a:lnTo>
                      <a:pt x="14" y="10"/>
                    </a:lnTo>
                    <a:lnTo>
                      <a:pt x="22" y="8"/>
                    </a:lnTo>
                    <a:lnTo>
                      <a:pt x="2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5" name="Freeform 387"/>
              <p:cNvSpPr/>
              <p:nvPr/>
            </p:nvSpPr>
            <p:spPr bwMode="auto">
              <a:xfrm>
                <a:off x="2563" y="535"/>
                <a:ext cx="24" cy="18"/>
              </a:xfrm>
              <a:custGeom>
                <a:avLst/>
                <a:gdLst/>
                <a:ahLst/>
                <a:cxnLst>
                  <a:cxn ang="0">
                    <a:pos x="4" y="10"/>
                  </a:cxn>
                  <a:cxn ang="0">
                    <a:pos x="4" y="10"/>
                  </a:cxn>
                  <a:cxn ang="0">
                    <a:pos x="0" y="18"/>
                  </a:cxn>
                  <a:cxn ang="0">
                    <a:pos x="0" y="18"/>
                  </a:cxn>
                  <a:cxn ang="0">
                    <a:pos x="8" y="16"/>
                  </a:cxn>
                  <a:cxn ang="0">
                    <a:pos x="16" y="12"/>
                  </a:cxn>
                  <a:cxn ang="0">
                    <a:pos x="20" y="8"/>
                  </a:cxn>
                  <a:cxn ang="0">
                    <a:pos x="24" y="0"/>
                  </a:cxn>
                  <a:cxn ang="0">
                    <a:pos x="24" y="0"/>
                  </a:cxn>
                  <a:cxn ang="0">
                    <a:pos x="8" y="8"/>
                  </a:cxn>
                  <a:cxn ang="0">
                    <a:pos x="8" y="8"/>
                  </a:cxn>
                  <a:cxn ang="0">
                    <a:pos x="4" y="10"/>
                  </a:cxn>
                  <a:cxn ang="0">
                    <a:pos x="4" y="10"/>
                  </a:cxn>
                </a:cxnLst>
                <a:rect l="0" t="0" r="r" b="b"/>
                <a:pathLst>
                  <a:path w="24" h="18">
                    <a:moveTo>
                      <a:pt x="4" y="10"/>
                    </a:moveTo>
                    <a:lnTo>
                      <a:pt x="4" y="10"/>
                    </a:lnTo>
                    <a:lnTo>
                      <a:pt x="0" y="18"/>
                    </a:lnTo>
                    <a:lnTo>
                      <a:pt x="0" y="18"/>
                    </a:lnTo>
                    <a:lnTo>
                      <a:pt x="8" y="16"/>
                    </a:lnTo>
                    <a:lnTo>
                      <a:pt x="16" y="12"/>
                    </a:lnTo>
                    <a:lnTo>
                      <a:pt x="20" y="8"/>
                    </a:lnTo>
                    <a:lnTo>
                      <a:pt x="24" y="0"/>
                    </a:lnTo>
                    <a:lnTo>
                      <a:pt x="24" y="0"/>
                    </a:lnTo>
                    <a:lnTo>
                      <a:pt x="8" y="8"/>
                    </a:lnTo>
                    <a:lnTo>
                      <a:pt x="8" y="8"/>
                    </a:lnTo>
                    <a:lnTo>
                      <a:pt x="4" y="10"/>
                    </a:lnTo>
                    <a:lnTo>
                      <a:pt x="4"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6" name="Freeform 388"/>
              <p:cNvSpPr/>
              <p:nvPr/>
            </p:nvSpPr>
            <p:spPr bwMode="auto">
              <a:xfrm>
                <a:off x="2655" y="625"/>
                <a:ext cx="18" cy="12"/>
              </a:xfrm>
              <a:custGeom>
                <a:avLst/>
                <a:gdLst/>
                <a:ahLst/>
                <a:cxnLst>
                  <a:cxn ang="0">
                    <a:pos x="18" y="12"/>
                  </a:cxn>
                  <a:cxn ang="0">
                    <a:pos x="18" y="12"/>
                  </a:cxn>
                  <a:cxn ang="0">
                    <a:pos x="14" y="4"/>
                  </a:cxn>
                  <a:cxn ang="0">
                    <a:pos x="14" y="4"/>
                  </a:cxn>
                  <a:cxn ang="0">
                    <a:pos x="10" y="0"/>
                  </a:cxn>
                  <a:cxn ang="0">
                    <a:pos x="10" y="0"/>
                  </a:cxn>
                  <a:cxn ang="0">
                    <a:pos x="10" y="0"/>
                  </a:cxn>
                  <a:cxn ang="0">
                    <a:pos x="10" y="0"/>
                  </a:cxn>
                  <a:cxn ang="0">
                    <a:pos x="0" y="4"/>
                  </a:cxn>
                  <a:cxn ang="0">
                    <a:pos x="0" y="4"/>
                  </a:cxn>
                  <a:cxn ang="0">
                    <a:pos x="18" y="12"/>
                  </a:cxn>
                  <a:cxn ang="0">
                    <a:pos x="18" y="12"/>
                  </a:cxn>
                </a:cxnLst>
                <a:rect l="0" t="0" r="r" b="b"/>
                <a:pathLst>
                  <a:path w="18" h="12">
                    <a:moveTo>
                      <a:pt x="18" y="12"/>
                    </a:moveTo>
                    <a:lnTo>
                      <a:pt x="18" y="12"/>
                    </a:lnTo>
                    <a:lnTo>
                      <a:pt x="14" y="4"/>
                    </a:lnTo>
                    <a:lnTo>
                      <a:pt x="14" y="4"/>
                    </a:lnTo>
                    <a:lnTo>
                      <a:pt x="10" y="0"/>
                    </a:lnTo>
                    <a:lnTo>
                      <a:pt x="10" y="0"/>
                    </a:lnTo>
                    <a:lnTo>
                      <a:pt x="10" y="0"/>
                    </a:lnTo>
                    <a:lnTo>
                      <a:pt x="10" y="0"/>
                    </a:lnTo>
                    <a:lnTo>
                      <a:pt x="0" y="4"/>
                    </a:lnTo>
                    <a:lnTo>
                      <a:pt x="0" y="4"/>
                    </a:lnTo>
                    <a:lnTo>
                      <a:pt x="18" y="12"/>
                    </a:lnTo>
                    <a:lnTo>
                      <a:pt x="18"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7" name="Freeform 389"/>
              <p:cNvSpPr/>
              <p:nvPr/>
            </p:nvSpPr>
            <p:spPr bwMode="auto">
              <a:xfrm>
                <a:off x="2641" y="617"/>
                <a:ext cx="22" cy="10"/>
              </a:xfrm>
              <a:custGeom>
                <a:avLst/>
                <a:gdLst/>
                <a:ahLst/>
                <a:cxnLst>
                  <a:cxn ang="0">
                    <a:pos x="4" y="6"/>
                  </a:cxn>
                  <a:cxn ang="0">
                    <a:pos x="4" y="6"/>
                  </a:cxn>
                  <a:cxn ang="0">
                    <a:pos x="0" y="8"/>
                  </a:cxn>
                  <a:cxn ang="0">
                    <a:pos x="0" y="8"/>
                  </a:cxn>
                  <a:cxn ang="0">
                    <a:pos x="6" y="10"/>
                  </a:cxn>
                  <a:cxn ang="0">
                    <a:pos x="6" y="10"/>
                  </a:cxn>
                  <a:cxn ang="0">
                    <a:pos x="8" y="10"/>
                  </a:cxn>
                  <a:cxn ang="0">
                    <a:pos x="10" y="10"/>
                  </a:cxn>
                  <a:cxn ang="0">
                    <a:pos x="10" y="10"/>
                  </a:cxn>
                  <a:cxn ang="0">
                    <a:pos x="22" y="6"/>
                  </a:cxn>
                  <a:cxn ang="0">
                    <a:pos x="22" y="6"/>
                  </a:cxn>
                  <a:cxn ang="0">
                    <a:pos x="20" y="2"/>
                  </a:cxn>
                  <a:cxn ang="0">
                    <a:pos x="18" y="0"/>
                  </a:cxn>
                  <a:cxn ang="0">
                    <a:pos x="18" y="0"/>
                  </a:cxn>
                  <a:cxn ang="0">
                    <a:pos x="12" y="2"/>
                  </a:cxn>
                  <a:cxn ang="0">
                    <a:pos x="12" y="2"/>
                  </a:cxn>
                  <a:cxn ang="0">
                    <a:pos x="4" y="6"/>
                  </a:cxn>
                  <a:cxn ang="0">
                    <a:pos x="4" y="6"/>
                  </a:cxn>
                </a:cxnLst>
                <a:rect l="0" t="0" r="r" b="b"/>
                <a:pathLst>
                  <a:path w="22" h="10">
                    <a:moveTo>
                      <a:pt x="4" y="6"/>
                    </a:moveTo>
                    <a:lnTo>
                      <a:pt x="4" y="6"/>
                    </a:lnTo>
                    <a:lnTo>
                      <a:pt x="0" y="8"/>
                    </a:lnTo>
                    <a:lnTo>
                      <a:pt x="0" y="8"/>
                    </a:lnTo>
                    <a:lnTo>
                      <a:pt x="6" y="10"/>
                    </a:lnTo>
                    <a:lnTo>
                      <a:pt x="6" y="10"/>
                    </a:lnTo>
                    <a:lnTo>
                      <a:pt x="8" y="10"/>
                    </a:lnTo>
                    <a:lnTo>
                      <a:pt x="10" y="10"/>
                    </a:lnTo>
                    <a:lnTo>
                      <a:pt x="10" y="10"/>
                    </a:lnTo>
                    <a:lnTo>
                      <a:pt x="22" y="6"/>
                    </a:lnTo>
                    <a:lnTo>
                      <a:pt x="22" y="6"/>
                    </a:lnTo>
                    <a:lnTo>
                      <a:pt x="20" y="2"/>
                    </a:lnTo>
                    <a:lnTo>
                      <a:pt x="18" y="0"/>
                    </a:lnTo>
                    <a:lnTo>
                      <a:pt x="18" y="0"/>
                    </a:lnTo>
                    <a:lnTo>
                      <a:pt x="12" y="2"/>
                    </a:lnTo>
                    <a:lnTo>
                      <a:pt x="12" y="2"/>
                    </a:lnTo>
                    <a:lnTo>
                      <a:pt x="4" y="6"/>
                    </a:lnTo>
                    <a:lnTo>
                      <a:pt x="4"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8" name="Freeform 390"/>
              <p:cNvSpPr/>
              <p:nvPr/>
            </p:nvSpPr>
            <p:spPr bwMode="auto">
              <a:xfrm>
                <a:off x="2629" y="611"/>
                <a:ext cx="26" cy="12"/>
              </a:xfrm>
              <a:custGeom>
                <a:avLst/>
                <a:gdLst/>
                <a:ahLst/>
                <a:cxnLst>
                  <a:cxn ang="0">
                    <a:pos x="0" y="8"/>
                  </a:cxn>
                  <a:cxn ang="0">
                    <a:pos x="0" y="8"/>
                  </a:cxn>
                  <a:cxn ang="0">
                    <a:pos x="6" y="12"/>
                  </a:cxn>
                  <a:cxn ang="0">
                    <a:pos x="6" y="12"/>
                  </a:cxn>
                  <a:cxn ang="0">
                    <a:pos x="10" y="12"/>
                  </a:cxn>
                  <a:cxn ang="0">
                    <a:pos x="12" y="10"/>
                  </a:cxn>
                  <a:cxn ang="0">
                    <a:pos x="12" y="10"/>
                  </a:cxn>
                  <a:cxn ang="0">
                    <a:pos x="26" y="4"/>
                  </a:cxn>
                  <a:cxn ang="0">
                    <a:pos x="26" y="4"/>
                  </a:cxn>
                  <a:cxn ang="0">
                    <a:pos x="24" y="0"/>
                  </a:cxn>
                  <a:cxn ang="0">
                    <a:pos x="20" y="0"/>
                  </a:cxn>
                  <a:cxn ang="0">
                    <a:pos x="20" y="0"/>
                  </a:cxn>
                  <a:cxn ang="0">
                    <a:pos x="12" y="2"/>
                  </a:cxn>
                  <a:cxn ang="0">
                    <a:pos x="12" y="2"/>
                  </a:cxn>
                  <a:cxn ang="0">
                    <a:pos x="0" y="8"/>
                  </a:cxn>
                  <a:cxn ang="0">
                    <a:pos x="0" y="8"/>
                  </a:cxn>
                </a:cxnLst>
                <a:rect l="0" t="0" r="r" b="b"/>
                <a:pathLst>
                  <a:path w="26" h="12">
                    <a:moveTo>
                      <a:pt x="0" y="8"/>
                    </a:moveTo>
                    <a:lnTo>
                      <a:pt x="0" y="8"/>
                    </a:lnTo>
                    <a:lnTo>
                      <a:pt x="6" y="12"/>
                    </a:lnTo>
                    <a:lnTo>
                      <a:pt x="6" y="12"/>
                    </a:lnTo>
                    <a:lnTo>
                      <a:pt x="10" y="12"/>
                    </a:lnTo>
                    <a:lnTo>
                      <a:pt x="12" y="10"/>
                    </a:lnTo>
                    <a:lnTo>
                      <a:pt x="12" y="10"/>
                    </a:lnTo>
                    <a:lnTo>
                      <a:pt x="26" y="4"/>
                    </a:lnTo>
                    <a:lnTo>
                      <a:pt x="26" y="4"/>
                    </a:lnTo>
                    <a:lnTo>
                      <a:pt x="24" y="0"/>
                    </a:lnTo>
                    <a:lnTo>
                      <a:pt x="20" y="0"/>
                    </a:lnTo>
                    <a:lnTo>
                      <a:pt x="20" y="0"/>
                    </a:lnTo>
                    <a:lnTo>
                      <a:pt x="12" y="2"/>
                    </a:lnTo>
                    <a:lnTo>
                      <a:pt x="12" y="2"/>
                    </a:lnTo>
                    <a:lnTo>
                      <a:pt x="0" y="8"/>
                    </a:lnTo>
                    <a:lnTo>
                      <a:pt x="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9" name="Freeform 391"/>
              <p:cNvSpPr/>
              <p:nvPr/>
            </p:nvSpPr>
            <p:spPr bwMode="auto">
              <a:xfrm>
                <a:off x="2617" y="607"/>
                <a:ext cx="28" cy="12"/>
              </a:xfrm>
              <a:custGeom>
                <a:avLst/>
                <a:gdLst/>
                <a:ahLst/>
                <a:cxnLst>
                  <a:cxn ang="0">
                    <a:pos x="0" y="8"/>
                  </a:cxn>
                  <a:cxn ang="0">
                    <a:pos x="0" y="8"/>
                  </a:cxn>
                  <a:cxn ang="0">
                    <a:pos x="8" y="12"/>
                  </a:cxn>
                  <a:cxn ang="0">
                    <a:pos x="8" y="12"/>
                  </a:cxn>
                  <a:cxn ang="0">
                    <a:pos x="12" y="8"/>
                  </a:cxn>
                  <a:cxn ang="0">
                    <a:pos x="12" y="8"/>
                  </a:cxn>
                  <a:cxn ang="0">
                    <a:pos x="28" y="2"/>
                  </a:cxn>
                  <a:cxn ang="0">
                    <a:pos x="28" y="2"/>
                  </a:cxn>
                  <a:cxn ang="0">
                    <a:pos x="22" y="0"/>
                  </a:cxn>
                  <a:cxn ang="0">
                    <a:pos x="14" y="0"/>
                  </a:cxn>
                  <a:cxn ang="0">
                    <a:pos x="6" y="4"/>
                  </a:cxn>
                  <a:cxn ang="0">
                    <a:pos x="0" y="8"/>
                  </a:cxn>
                  <a:cxn ang="0">
                    <a:pos x="0" y="8"/>
                  </a:cxn>
                </a:cxnLst>
                <a:rect l="0" t="0" r="r" b="b"/>
                <a:pathLst>
                  <a:path w="28" h="12">
                    <a:moveTo>
                      <a:pt x="0" y="8"/>
                    </a:moveTo>
                    <a:lnTo>
                      <a:pt x="0" y="8"/>
                    </a:lnTo>
                    <a:lnTo>
                      <a:pt x="8" y="12"/>
                    </a:lnTo>
                    <a:lnTo>
                      <a:pt x="8" y="12"/>
                    </a:lnTo>
                    <a:lnTo>
                      <a:pt x="12" y="8"/>
                    </a:lnTo>
                    <a:lnTo>
                      <a:pt x="12" y="8"/>
                    </a:lnTo>
                    <a:lnTo>
                      <a:pt x="28" y="2"/>
                    </a:lnTo>
                    <a:lnTo>
                      <a:pt x="28" y="2"/>
                    </a:lnTo>
                    <a:lnTo>
                      <a:pt x="22" y="0"/>
                    </a:lnTo>
                    <a:lnTo>
                      <a:pt x="14" y="0"/>
                    </a:lnTo>
                    <a:lnTo>
                      <a:pt x="6" y="4"/>
                    </a:lnTo>
                    <a:lnTo>
                      <a:pt x="0" y="8"/>
                    </a:lnTo>
                    <a:lnTo>
                      <a:pt x="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0" name="Freeform 392"/>
              <p:cNvSpPr/>
              <p:nvPr/>
            </p:nvSpPr>
            <p:spPr bwMode="auto">
              <a:xfrm>
                <a:off x="2653" y="633"/>
                <a:ext cx="20" cy="10"/>
              </a:xfrm>
              <a:custGeom>
                <a:avLst/>
                <a:gdLst/>
                <a:ahLst/>
                <a:cxnLst>
                  <a:cxn ang="0">
                    <a:pos x="20" y="6"/>
                  </a:cxn>
                  <a:cxn ang="0">
                    <a:pos x="20" y="6"/>
                  </a:cxn>
                  <a:cxn ang="0">
                    <a:pos x="0" y="0"/>
                  </a:cxn>
                  <a:cxn ang="0">
                    <a:pos x="0" y="0"/>
                  </a:cxn>
                  <a:cxn ang="0">
                    <a:pos x="6" y="8"/>
                  </a:cxn>
                  <a:cxn ang="0">
                    <a:pos x="6" y="8"/>
                  </a:cxn>
                  <a:cxn ang="0">
                    <a:pos x="6" y="10"/>
                  </a:cxn>
                  <a:cxn ang="0">
                    <a:pos x="6" y="10"/>
                  </a:cxn>
                  <a:cxn ang="0">
                    <a:pos x="10" y="8"/>
                  </a:cxn>
                  <a:cxn ang="0">
                    <a:pos x="10" y="8"/>
                  </a:cxn>
                  <a:cxn ang="0">
                    <a:pos x="20" y="6"/>
                  </a:cxn>
                  <a:cxn ang="0">
                    <a:pos x="20" y="6"/>
                  </a:cxn>
                </a:cxnLst>
                <a:rect l="0" t="0" r="r" b="b"/>
                <a:pathLst>
                  <a:path w="20" h="10">
                    <a:moveTo>
                      <a:pt x="20" y="6"/>
                    </a:moveTo>
                    <a:lnTo>
                      <a:pt x="20" y="6"/>
                    </a:lnTo>
                    <a:lnTo>
                      <a:pt x="0" y="0"/>
                    </a:lnTo>
                    <a:lnTo>
                      <a:pt x="0" y="0"/>
                    </a:lnTo>
                    <a:lnTo>
                      <a:pt x="6" y="8"/>
                    </a:lnTo>
                    <a:lnTo>
                      <a:pt x="6" y="8"/>
                    </a:lnTo>
                    <a:lnTo>
                      <a:pt x="6" y="10"/>
                    </a:lnTo>
                    <a:lnTo>
                      <a:pt x="6" y="10"/>
                    </a:lnTo>
                    <a:lnTo>
                      <a:pt x="10" y="8"/>
                    </a:lnTo>
                    <a:lnTo>
                      <a:pt x="10" y="8"/>
                    </a:lnTo>
                    <a:lnTo>
                      <a:pt x="20" y="6"/>
                    </a:lnTo>
                    <a:lnTo>
                      <a:pt x="2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1" name="Freeform 393"/>
              <p:cNvSpPr/>
              <p:nvPr/>
            </p:nvSpPr>
            <p:spPr bwMode="auto">
              <a:xfrm>
                <a:off x="2639" y="627"/>
                <a:ext cx="18" cy="18"/>
              </a:xfrm>
              <a:custGeom>
                <a:avLst/>
                <a:gdLst/>
                <a:ahLst/>
                <a:cxnLst>
                  <a:cxn ang="0">
                    <a:pos x="6" y="2"/>
                  </a:cxn>
                  <a:cxn ang="0">
                    <a:pos x="6" y="2"/>
                  </a:cxn>
                  <a:cxn ang="0">
                    <a:pos x="0" y="0"/>
                  </a:cxn>
                  <a:cxn ang="0">
                    <a:pos x="0" y="0"/>
                  </a:cxn>
                  <a:cxn ang="0">
                    <a:pos x="2" y="4"/>
                  </a:cxn>
                  <a:cxn ang="0">
                    <a:pos x="2" y="4"/>
                  </a:cxn>
                  <a:cxn ang="0">
                    <a:pos x="6" y="12"/>
                  </a:cxn>
                  <a:cxn ang="0">
                    <a:pos x="6" y="12"/>
                  </a:cxn>
                  <a:cxn ang="0">
                    <a:pos x="10" y="18"/>
                  </a:cxn>
                  <a:cxn ang="0">
                    <a:pos x="10" y="18"/>
                  </a:cxn>
                  <a:cxn ang="0">
                    <a:pos x="14" y="18"/>
                  </a:cxn>
                  <a:cxn ang="0">
                    <a:pos x="18" y="16"/>
                  </a:cxn>
                  <a:cxn ang="0">
                    <a:pos x="18" y="16"/>
                  </a:cxn>
                  <a:cxn ang="0">
                    <a:pos x="12" y="4"/>
                  </a:cxn>
                  <a:cxn ang="0">
                    <a:pos x="12" y="4"/>
                  </a:cxn>
                  <a:cxn ang="0">
                    <a:pos x="10" y="4"/>
                  </a:cxn>
                  <a:cxn ang="0">
                    <a:pos x="6" y="2"/>
                  </a:cxn>
                  <a:cxn ang="0">
                    <a:pos x="6" y="2"/>
                  </a:cxn>
                </a:cxnLst>
                <a:rect l="0" t="0" r="r" b="b"/>
                <a:pathLst>
                  <a:path w="18" h="18">
                    <a:moveTo>
                      <a:pt x="6" y="2"/>
                    </a:moveTo>
                    <a:lnTo>
                      <a:pt x="6" y="2"/>
                    </a:lnTo>
                    <a:lnTo>
                      <a:pt x="0" y="0"/>
                    </a:lnTo>
                    <a:lnTo>
                      <a:pt x="0" y="0"/>
                    </a:lnTo>
                    <a:lnTo>
                      <a:pt x="2" y="4"/>
                    </a:lnTo>
                    <a:lnTo>
                      <a:pt x="2" y="4"/>
                    </a:lnTo>
                    <a:lnTo>
                      <a:pt x="6" y="12"/>
                    </a:lnTo>
                    <a:lnTo>
                      <a:pt x="6" y="12"/>
                    </a:lnTo>
                    <a:lnTo>
                      <a:pt x="10" y="18"/>
                    </a:lnTo>
                    <a:lnTo>
                      <a:pt x="10" y="18"/>
                    </a:lnTo>
                    <a:lnTo>
                      <a:pt x="14" y="18"/>
                    </a:lnTo>
                    <a:lnTo>
                      <a:pt x="18" y="16"/>
                    </a:lnTo>
                    <a:lnTo>
                      <a:pt x="18" y="16"/>
                    </a:lnTo>
                    <a:lnTo>
                      <a:pt x="12" y="4"/>
                    </a:lnTo>
                    <a:lnTo>
                      <a:pt x="12" y="4"/>
                    </a:lnTo>
                    <a:lnTo>
                      <a:pt x="10" y="4"/>
                    </a:lnTo>
                    <a:lnTo>
                      <a:pt x="6" y="2"/>
                    </a:lnTo>
                    <a:lnTo>
                      <a:pt x="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2" name="Freeform 394"/>
              <p:cNvSpPr/>
              <p:nvPr/>
            </p:nvSpPr>
            <p:spPr bwMode="auto">
              <a:xfrm>
                <a:off x="2627" y="623"/>
                <a:ext cx="18" cy="22"/>
              </a:xfrm>
              <a:custGeom>
                <a:avLst/>
                <a:gdLst/>
                <a:ahLst/>
                <a:cxnLst>
                  <a:cxn ang="0">
                    <a:pos x="8" y="4"/>
                  </a:cxn>
                  <a:cxn ang="0">
                    <a:pos x="8" y="4"/>
                  </a:cxn>
                  <a:cxn ang="0">
                    <a:pos x="0" y="0"/>
                  </a:cxn>
                  <a:cxn ang="0">
                    <a:pos x="0" y="0"/>
                  </a:cxn>
                  <a:cxn ang="0">
                    <a:pos x="6" y="14"/>
                  </a:cxn>
                  <a:cxn ang="0">
                    <a:pos x="6" y="14"/>
                  </a:cxn>
                  <a:cxn ang="0">
                    <a:pos x="10" y="20"/>
                  </a:cxn>
                  <a:cxn ang="0">
                    <a:pos x="10" y="20"/>
                  </a:cxn>
                  <a:cxn ang="0">
                    <a:pos x="14" y="22"/>
                  </a:cxn>
                  <a:cxn ang="0">
                    <a:pos x="18" y="22"/>
                  </a:cxn>
                  <a:cxn ang="0">
                    <a:pos x="18" y="22"/>
                  </a:cxn>
                  <a:cxn ang="0">
                    <a:pos x="10" y="6"/>
                  </a:cxn>
                  <a:cxn ang="0">
                    <a:pos x="10" y="6"/>
                  </a:cxn>
                  <a:cxn ang="0">
                    <a:pos x="10" y="4"/>
                  </a:cxn>
                  <a:cxn ang="0">
                    <a:pos x="8" y="4"/>
                  </a:cxn>
                  <a:cxn ang="0">
                    <a:pos x="8" y="4"/>
                  </a:cxn>
                </a:cxnLst>
                <a:rect l="0" t="0" r="r" b="b"/>
                <a:pathLst>
                  <a:path w="18" h="22">
                    <a:moveTo>
                      <a:pt x="8" y="4"/>
                    </a:moveTo>
                    <a:lnTo>
                      <a:pt x="8" y="4"/>
                    </a:lnTo>
                    <a:lnTo>
                      <a:pt x="0" y="0"/>
                    </a:lnTo>
                    <a:lnTo>
                      <a:pt x="0" y="0"/>
                    </a:lnTo>
                    <a:lnTo>
                      <a:pt x="6" y="14"/>
                    </a:lnTo>
                    <a:lnTo>
                      <a:pt x="6" y="14"/>
                    </a:lnTo>
                    <a:lnTo>
                      <a:pt x="10" y="20"/>
                    </a:lnTo>
                    <a:lnTo>
                      <a:pt x="10" y="20"/>
                    </a:lnTo>
                    <a:lnTo>
                      <a:pt x="14" y="22"/>
                    </a:lnTo>
                    <a:lnTo>
                      <a:pt x="18" y="22"/>
                    </a:lnTo>
                    <a:lnTo>
                      <a:pt x="18" y="22"/>
                    </a:lnTo>
                    <a:lnTo>
                      <a:pt x="10" y="6"/>
                    </a:lnTo>
                    <a:lnTo>
                      <a:pt x="10" y="6"/>
                    </a:lnTo>
                    <a:lnTo>
                      <a:pt x="10" y="4"/>
                    </a:lnTo>
                    <a:lnTo>
                      <a:pt x="8" y="4"/>
                    </a:lnTo>
                    <a:lnTo>
                      <a:pt x="8"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3" name="Freeform 395"/>
              <p:cNvSpPr/>
              <p:nvPr/>
            </p:nvSpPr>
            <p:spPr bwMode="auto">
              <a:xfrm>
                <a:off x="2615" y="621"/>
                <a:ext cx="18" cy="22"/>
              </a:xfrm>
              <a:custGeom>
                <a:avLst/>
                <a:gdLst/>
                <a:ahLst/>
                <a:cxnLst>
                  <a:cxn ang="0">
                    <a:pos x="8" y="2"/>
                  </a:cxn>
                  <a:cxn ang="0">
                    <a:pos x="8" y="2"/>
                  </a:cxn>
                  <a:cxn ang="0">
                    <a:pos x="0" y="0"/>
                  </a:cxn>
                  <a:cxn ang="0">
                    <a:pos x="0" y="0"/>
                  </a:cxn>
                  <a:cxn ang="0">
                    <a:pos x="2" y="6"/>
                  </a:cxn>
                  <a:cxn ang="0">
                    <a:pos x="6" y="14"/>
                  </a:cxn>
                  <a:cxn ang="0">
                    <a:pos x="12" y="18"/>
                  </a:cxn>
                  <a:cxn ang="0">
                    <a:pos x="18" y="22"/>
                  </a:cxn>
                  <a:cxn ang="0">
                    <a:pos x="18" y="22"/>
                  </a:cxn>
                  <a:cxn ang="0">
                    <a:pos x="10" y="6"/>
                  </a:cxn>
                  <a:cxn ang="0">
                    <a:pos x="10" y="6"/>
                  </a:cxn>
                  <a:cxn ang="0">
                    <a:pos x="8" y="2"/>
                  </a:cxn>
                  <a:cxn ang="0">
                    <a:pos x="8" y="2"/>
                  </a:cxn>
                </a:cxnLst>
                <a:rect l="0" t="0" r="r" b="b"/>
                <a:pathLst>
                  <a:path w="18" h="22">
                    <a:moveTo>
                      <a:pt x="8" y="2"/>
                    </a:moveTo>
                    <a:lnTo>
                      <a:pt x="8" y="2"/>
                    </a:lnTo>
                    <a:lnTo>
                      <a:pt x="0" y="0"/>
                    </a:lnTo>
                    <a:lnTo>
                      <a:pt x="0" y="0"/>
                    </a:lnTo>
                    <a:lnTo>
                      <a:pt x="2" y="6"/>
                    </a:lnTo>
                    <a:lnTo>
                      <a:pt x="6" y="14"/>
                    </a:lnTo>
                    <a:lnTo>
                      <a:pt x="12" y="18"/>
                    </a:lnTo>
                    <a:lnTo>
                      <a:pt x="18" y="22"/>
                    </a:lnTo>
                    <a:lnTo>
                      <a:pt x="18" y="22"/>
                    </a:lnTo>
                    <a:lnTo>
                      <a:pt x="10" y="6"/>
                    </a:lnTo>
                    <a:lnTo>
                      <a:pt x="10" y="6"/>
                    </a:lnTo>
                    <a:lnTo>
                      <a:pt x="8" y="2"/>
                    </a:lnTo>
                    <a:lnTo>
                      <a:pt x="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4" name="Freeform 396"/>
              <p:cNvSpPr/>
              <p:nvPr/>
            </p:nvSpPr>
            <p:spPr bwMode="auto">
              <a:xfrm>
                <a:off x="2693" y="655"/>
                <a:ext cx="12" cy="20"/>
              </a:xfrm>
              <a:custGeom>
                <a:avLst/>
                <a:gdLst/>
                <a:ahLst/>
                <a:cxnLst>
                  <a:cxn ang="0">
                    <a:pos x="4" y="20"/>
                  </a:cxn>
                  <a:cxn ang="0">
                    <a:pos x="4" y="20"/>
                  </a:cxn>
                  <a:cxn ang="0">
                    <a:pos x="12" y="0"/>
                  </a:cxn>
                  <a:cxn ang="0">
                    <a:pos x="12" y="0"/>
                  </a:cxn>
                  <a:cxn ang="0">
                    <a:pos x="4" y="6"/>
                  </a:cxn>
                  <a:cxn ang="0">
                    <a:pos x="4" y="6"/>
                  </a:cxn>
                  <a:cxn ang="0">
                    <a:pos x="0" y="8"/>
                  </a:cxn>
                  <a:cxn ang="0">
                    <a:pos x="0" y="8"/>
                  </a:cxn>
                  <a:cxn ang="0">
                    <a:pos x="0" y="10"/>
                  </a:cxn>
                  <a:cxn ang="0">
                    <a:pos x="0" y="10"/>
                  </a:cxn>
                  <a:cxn ang="0">
                    <a:pos x="4" y="20"/>
                  </a:cxn>
                  <a:cxn ang="0">
                    <a:pos x="4" y="20"/>
                  </a:cxn>
                </a:cxnLst>
                <a:rect l="0" t="0" r="r" b="b"/>
                <a:pathLst>
                  <a:path w="12" h="20">
                    <a:moveTo>
                      <a:pt x="4" y="20"/>
                    </a:moveTo>
                    <a:lnTo>
                      <a:pt x="4" y="20"/>
                    </a:lnTo>
                    <a:lnTo>
                      <a:pt x="12" y="0"/>
                    </a:lnTo>
                    <a:lnTo>
                      <a:pt x="12" y="0"/>
                    </a:lnTo>
                    <a:lnTo>
                      <a:pt x="4" y="6"/>
                    </a:lnTo>
                    <a:lnTo>
                      <a:pt x="4" y="6"/>
                    </a:lnTo>
                    <a:lnTo>
                      <a:pt x="0" y="8"/>
                    </a:lnTo>
                    <a:lnTo>
                      <a:pt x="0" y="8"/>
                    </a:lnTo>
                    <a:lnTo>
                      <a:pt x="0" y="10"/>
                    </a:lnTo>
                    <a:lnTo>
                      <a:pt x="0" y="10"/>
                    </a:lnTo>
                    <a:lnTo>
                      <a:pt x="4" y="20"/>
                    </a:lnTo>
                    <a:lnTo>
                      <a:pt x="4"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5" name="Freeform 397"/>
              <p:cNvSpPr/>
              <p:nvPr/>
            </p:nvSpPr>
            <p:spPr bwMode="auto">
              <a:xfrm>
                <a:off x="2685" y="665"/>
                <a:ext cx="10" cy="24"/>
              </a:xfrm>
              <a:custGeom>
                <a:avLst/>
                <a:gdLst/>
                <a:ahLst/>
                <a:cxnLst>
                  <a:cxn ang="0">
                    <a:pos x="6" y="20"/>
                  </a:cxn>
                  <a:cxn ang="0">
                    <a:pos x="6" y="20"/>
                  </a:cxn>
                  <a:cxn ang="0">
                    <a:pos x="6" y="24"/>
                  </a:cxn>
                  <a:cxn ang="0">
                    <a:pos x="6" y="24"/>
                  </a:cxn>
                  <a:cxn ang="0">
                    <a:pos x="10" y="18"/>
                  </a:cxn>
                  <a:cxn ang="0">
                    <a:pos x="10" y="18"/>
                  </a:cxn>
                  <a:cxn ang="0">
                    <a:pos x="10" y="16"/>
                  </a:cxn>
                  <a:cxn ang="0">
                    <a:pos x="10" y="12"/>
                  </a:cxn>
                  <a:cxn ang="0">
                    <a:pos x="10" y="12"/>
                  </a:cxn>
                  <a:cxn ang="0">
                    <a:pos x="6" y="0"/>
                  </a:cxn>
                  <a:cxn ang="0">
                    <a:pos x="6" y="0"/>
                  </a:cxn>
                  <a:cxn ang="0">
                    <a:pos x="2" y="2"/>
                  </a:cxn>
                  <a:cxn ang="0">
                    <a:pos x="0" y="6"/>
                  </a:cxn>
                  <a:cxn ang="0">
                    <a:pos x="0" y="6"/>
                  </a:cxn>
                  <a:cxn ang="0">
                    <a:pos x="2" y="12"/>
                  </a:cxn>
                  <a:cxn ang="0">
                    <a:pos x="2" y="12"/>
                  </a:cxn>
                  <a:cxn ang="0">
                    <a:pos x="6" y="20"/>
                  </a:cxn>
                  <a:cxn ang="0">
                    <a:pos x="6" y="20"/>
                  </a:cxn>
                </a:cxnLst>
                <a:rect l="0" t="0" r="r" b="b"/>
                <a:pathLst>
                  <a:path w="10" h="24">
                    <a:moveTo>
                      <a:pt x="6" y="20"/>
                    </a:moveTo>
                    <a:lnTo>
                      <a:pt x="6" y="20"/>
                    </a:lnTo>
                    <a:lnTo>
                      <a:pt x="6" y="24"/>
                    </a:lnTo>
                    <a:lnTo>
                      <a:pt x="6" y="24"/>
                    </a:lnTo>
                    <a:lnTo>
                      <a:pt x="10" y="18"/>
                    </a:lnTo>
                    <a:lnTo>
                      <a:pt x="10" y="18"/>
                    </a:lnTo>
                    <a:lnTo>
                      <a:pt x="10" y="16"/>
                    </a:lnTo>
                    <a:lnTo>
                      <a:pt x="10" y="12"/>
                    </a:lnTo>
                    <a:lnTo>
                      <a:pt x="10" y="12"/>
                    </a:lnTo>
                    <a:lnTo>
                      <a:pt x="6" y="0"/>
                    </a:lnTo>
                    <a:lnTo>
                      <a:pt x="6" y="0"/>
                    </a:lnTo>
                    <a:lnTo>
                      <a:pt x="2" y="2"/>
                    </a:lnTo>
                    <a:lnTo>
                      <a:pt x="0" y="6"/>
                    </a:lnTo>
                    <a:lnTo>
                      <a:pt x="0" y="6"/>
                    </a:lnTo>
                    <a:lnTo>
                      <a:pt x="2" y="12"/>
                    </a:lnTo>
                    <a:lnTo>
                      <a:pt x="2" y="12"/>
                    </a:lnTo>
                    <a:lnTo>
                      <a:pt x="6" y="20"/>
                    </a:lnTo>
                    <a:lnTo>
                      <a:pt x="6"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6" name="Freeform 398"/>
              <p:cNvSpPr/>
              <p:nvPr/>
            </p:nvSpPr>
            <p:spPr bwMode="auto">
              <a:xfrm>
                <a:off x="2679" y="673"/>
                <a:ext cx="12" cy="28"/>
              </a:xfrm>
              <a:custGeom>
                <a:avLst/>
                <a:gdLst/>
                <a:ahLst/>
                <a:cxnLst>
                  <a:cxn ang="0">
                    <a:pos x="2" y="14"/>
                  </a:cxn>
                  <a:cxn ang="0">
                    <a:pos x="2" y="14"/>
                  </a:cxn>
                  <a:cxn ang="0">
                    <a:pos x="8" y="28"/>
                  </a:cxn>
                  <a:cxn ang="0">
                    <a:pos x="8" y="28"/>
                  </a:cxn>
                  <a:cxn ang="0">
                    <a:pos x="12" y="20"/>
                  </a:cxn>
                  <a:cxn ang="0">
                    <a:pos x="12" y="20"/>
                  </a:cxn>
                  <a:cxn ang="0">
                    <a:pos x="12" y="18"/>
                  </a:cxn>
                  <a:cxn ang="0">
                    <a:pos x="10" y="16"/>
                  </a:cxn>
                  <a:cxn ang="0">
                    <a:pos x="10" y="16"/>
                  </a:cxn>
                  <a:cxn ang="0">
                    <a:pos x="4" y="0"/>
                  </a:cxn>
                  <a:cxn ang="0">
                    <a:pos x="4" y="0"/>
                  </a:cxn>
                  <a:cxn ang="0">
                    <a:pos x="0" y="4"/>
                  </a:cxn>
                  <a:cxn ang="0">
                    <a:pos x="0" y="8"/>
                  </a:cxn>
                  <a:cxn ang="0">
                    <a:pos x="0" y="8"/>
                  </a:cxn>
                  <a:cxn ang="0">
                    <a:pos x="2" y="14"/>
                  </a:cxn>
                  <a:cxn ang="0">
                    <a:pos x="2" y="14"/>
                  </a:cxn>
                </a:cxnLst>
                <a:rect l="0" t="0" r="r" b="b"/>
                <a:pathLst>
                  <a:path w="12" h="28">
                    <a:moveTo>
                      <a:pt x="2" y="14"/>
                    </a:moveTo>
                    <a:lnTo>
                      <a:pt x="2" y="14"/>
                    </a:lnTo>
                    <a:lnTo>
                      <a:pt x="8" y="28"/>
                    </a:lnTo>
                    <a:lnTo>
                      <a:pt x="8" y="28"/>
                    </a:lnTo>
                    <a:lnTo>
                      <a:pt x="12" y="20"/>
                    </a:lnTo>
                    <a:lnTo>
                      <a:pt x="12" y="20"/>
                    </a:lnTo>
                    <a:lnTo>
                      <a:pt x="12" y="18"/>
                    </a:lnTo>
                    <a:lnTo>
                      <a:pt x="10" y="16"/>
                    </a:lnTo>
                    <a:lnTo>
                      <a:pt x="10" y="16"/>
                    </a:lnTo>
                    <a:lnTo>
                      <a:pt x="4" y="0"/>
                    </a:lnTo>
                    <a:lnTo>
                      <a:pt x="4" y="0"/>
                    </a:lnTo>
                    <a:lnTo>
                      <a:pt x="0" y="4"/>
                    </a:lnTo>
                    <a:lnTo>
                      <a:pt x="0" y="8"/>
                    </a:lnTo>
                    <a:lnTo>
                      <a:pt x="0" y="8"/>
                    </a:lnTo>
                    <a:lnTo>
                      <a:pt x="2" y="14"/>
                    </a:lnTo>
                    <a:lnTo>
                      <a:pt x="2"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7" name="Freeform 399"/>
              <p:cNvSpPr/>
              <p:nvPr/>
            </p:nvSpPr>
            <p:spPr bwMode="auto">
              <a:xfrm>
                <a:off x="2675" y="683"/>
                <a:ext cx="10" cy="28"/>
              </a:xfrm>
              <a:custGeom>
                <a:avLst/>
                <a:gdLst/>
                <a:ahLst/>
                <a:cxnLst>
                  <a:cxn ang="0">
                    <a:pos x="8" y="28"/>
                  </a:cxn>
                  <a:cxn ang="0">
                    <a:pos x="8" y="28"/>
                  </a:cxn>
                  <a:cxn ang="0">
                    <a:pos x="10" y="22"/>
                  </a:cxn>
                  <a:cxn ang="0">
                    <a:pos x="10" y="22"/>
                  </a:cxn>
                  <a:cxn ang="0">
                    <a:pos x="8" y="16"/>
                  </a:cxn>
                  <a:cxn ang="0">
                    <a:pos x="8" y="16"/>
                  </a:cxn>
                  <a:cxn ang="0">
                    <a:pos x="2" y="0"/>
                  </a:cxn>
                  <a:cxn ang="0">
                    <a:pos x="2" y="0"/>
                  </a:cxn>
                  <a:cxn ang="0">
                    <a:pos x="0" y="8"/>
                  </a:cxn>
                  <a:cxn ang="0">
                    <a:pos x="0" y="16"/>
                  </a:cxn>
                  <a:cxn ang="0">
                    <a:pos x="2" y="22"/>
                  </a:cxn>
                  <a:cxn ang="0">
                    <a:pos x="8" y="28"/>
                  </a:cxn>
                  <a:cxn ang="0">
                    <a:pos x="8" y="28"/>
                  </a:cxn>
                </a:cxnLst>
                <a:rect l="0" t="0" r="r" b="b"/>
                <a:pathLst>
                  <a:path w="10" h="28">
                    <a:moveTo>
                      <a:pt x="8" y="28"/>
                    </a:moveTo>
                    <a:lnTo>
                      <a:pt x="8" y="28"/>
                    </a:lnTo>
                    <a:lnTo>
                      <a:pt x="10" y="22"/>
                    </a:lnTo>
                    <a:lnTo>
                      <a:pt x="10" y="22"/>
                    </a:lnTo>
                    <a:lnTo>
                      <a:pt x="8" y="16"/>
                    </a:lnTo>
                    <a:lnTo>
                      <a:pt x="8" y="16"/>
                    </a:lnTo>
                    <a:lnTo>
                      <a:pt x="2" y="0"/>
                    </a:lnTo>
                    <a:lnTo>
                      <a:pt x="2" y="0"/>
                    </a:lnTo>
                    <a:lnTo>
                      <a:pt x="0" y="8"/>
                    </a:lnTo>
                    <a:lnTo>
                      <a:pt x="0" y="16"/>
                    </a:lnTo>
                    <a:lnTo>
                      <a:pt x="2" y="22"/>
                    </a:lnTo>
                    <a:lnTo>
                      <a:pt x="8" y="28"/>
                    </a:lnTo>
                    <a:lnTo>
                      <a:pt x="8"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8" name="Freeform 400"/>
              <p:cNvSpPr/>
              <p:nvPr/>
            </p:nvSpPr>
            <p:spPr bwMode="auto">
              <a:xfrm>
                <a:off x="2699" y="657"/>
                <a:ext cx="12" cy="18"/>
              </a:xfrm>
              <a:custGeom>
                <a:avLst/>
                <a:gdLst/>
                <a:ahLst/>
                <a:cxnLst>
                  <a:cxn ang="0">
                    <a:pos x="10" y="14"/>
                  </a:cxn>
                  <a:cxn ang="0">
                    <a:pos x="10" y="14"/>
                  </a:cxn>
                  <a:cxn ang="0">
                    <a:pos x="12" y="12"/>
                  </a:cxn>
                  <a:cxn ang="0">
                    <a:pos x="12" y="12"/>
                  </a:cxn>
                  <a:cxn ang="0">
                    <a:pos x="10" y="8"/>
                  </a:cxn>
                  <a:cxn ang="0">
                    <a:pos x="10" y="8"/>
                  </a:cxn>
                  <a:cxn ang="0">
                    <a:pos x="8" y="0"/>
                  </a:cxn>
                  <a:cxn ang="0">
                    <a:pos x="8" y="0"/>
                  </a:cxn>
                  <a:cxn ang="0">
                    <a:pos x="0" y="18"/>
                  </a:cxn>
                  <a:cxn ang="0">
                    <a:pos x="0" y="18"/>
                  </a:cxn>
                  <a:cxn ang="0">
                    <a:pos x="10" y="14"/>
                  </a:cxn>
                  <a:cxn ang="0">
                    <a:pos x="10" y="14"/>
                  </a:cxn>
                </a:cxnLst>
                <a:rect l="0" t="0" r="r" b="b"/>
                <a:pathLst>
                  <a:path w="12" h="18">
                    <a:moveTo>
                      <a:pt x="10" y="14"/>
                    </a:moveTo>
                    <a:lnTo>
                      <a:pt x="10" y="14"/>
                    </a:lnTo>
                    <a:lnTo>
                      <a:pt x="12" y="12"/>
                    </a:lnTo>
                    <a:lnTo>
                      <a:pt x="12" y="12"/>
                    </a:lnTo>
                    <a:lnTo>
                      <a:pt x="10" y="8"/>
                    </a:lnTo>
                    <a:lnTo>
                      <a:pt x="10" y="8"/>
                    </a:lnTo>
                    <a:lnTo>
                      <a:pt x="8" y="0"/>
                    </a:lnTo>
                    <a:lnTo>
                      <a:pt x="8" y="0"/>
                    </a:lnTo>
                    <a:lnTo>
                      <a:pt x="0" y="18"/>
                    </a:lnTo>
                    <a:lnTo>
                      <a:pt x="0" y="18"/>
                    </a:lnTo>
                    <a:lnTo>
                      <a:pt x="10" y="14"/>
                    </a:lnTo>
                    <a:lnTo>
                      <a:pt x="1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9" name="Freeform 401"/>
              <p:cNvSpPr/>
              <p:nvPr/>
            </p:nvSpPr>
            <p:spPr bwMode="auto">
              <a:xfrm>
                <a:off x="2695" y="673"/>
                <a:ext cx="18" cy="16"/>
              </a:xfrm>
              <a:custGeom>
                <a:avLst/>
                <a:gdLst/>
                <a:ahLst/>
                <a:cxnLst>
                  <a:cxn ang="0">
                    <a:pos x="2" y="10"/>
                  </a:cxn>
                  <a:cxn ang="0">
                    <a:pos x="2" y="10"/>
                  </a:cxn>
                  <a:cxn ang="0">
                    <a:pos x="0" y="16"/>
                  </a:cxn>
                  <a:cxn ang="0">
                    <a:pos x="0" y="16"/>
                  </a:cxn>
                  <a:cxn ang="0">
                    <a:pos x="4" y="14"/>
                  </a:cxn>
                  <a:cxn ang="0">
                    <a:pos x="4" y="14"/>
                  </a:cxn>
                  <a:cxn ang="0">
                    <a:pos x="12" y="10"/>
                  </a:cxn>
                  <a:cxn ang="0">
                    <a:pos x="12" y="10"/>
                  </a:cxn>
                  <a:cxn ang="0">
                    <a:pos x="18" y="8"/>
                  </a:cxn>
                  <a:cxn ang="0">
                    <a:pos x="18" y="8"/>
                  </a:cxn>
                  <a:cxn ang="0">
                    <a:pos x="18" y="4"/>
                  </a:cxn>
                  <a:cxn ang="0">
                    <a:pos x="16" y="0"/>
                  </a:cxn>
                  <a:cxn ang="0">
                    <a:pos x="16" y="0"/>
                  </a:cxn>
                  <a:cxn ang="0">
                    <a:pos x="4" y="6"/>
                  </a:cxn>
                  <a:cxn ang="0">
                    <a:pos x="4" y="6"/>
                  </a:cxn>
                  <a:cxn ang="0">
                    <a:pos x="4" y="8"/>
                  </a:cxn>
                  <a:cxn ang="0">
                    <a:pos x="2" y="10"/>
                  </a:cxn>
                  <a:cxn ang="0">
                    <a:pos x="2" y="10"/>
                  </a:cxn>
                </a:cxnLst>
                <a:rect l="0" t="0" r="r" b="b"/>
                <a:pathLst>
                  <a:path w="18" h="16">
                    <a:moveTo>
                      <a:pt x="2" y="10"/>
                    </a:moveTo>
                    <a:lnTo>
                      <a:pt x="2" y="10"/>
                    </a:lnTo>
                    <a:lnTo>
                      <a:pt x="0" y="16"/>
                    </a:lnTo>
                    <a:lnTo>
                      <a:pt x="0" y="16"/>
                    </a:lnTo>
                    <a:lnTo>
                      <a:pt x="4" y="14"/>
                    </a:lnTo>
                    <a:lnTo>
                      <a:pt x="4" y="14"/>
                    </a:lnTo>
                    <a:lnTo>
                      <a:pt x="12" y="10"/>
                    </a:lnTo>
                    <a:lnTo>
                      <a:pt x="12" y="10"/>
                    </a:lnTo>
                    <a:lnTo>
                      <a:pt x="18" y="8"/>
                    </a:lnTo>
                    <a:lnTo>
                      <a:pt x="18" y="8"/>
                    </a:lnTo>
                    <a:lnTo>
                      <a:pt x="18" y="4"/>
                    </a:lnTo>
                    <a:lnTo>
                      <a:pt x="16" y="0"/>
                    </a:lnTo>
                    <a:lnTo>
                      <a:pt x="16" y="0"/>
                    </a:lnTo>
                    <a:lnTo>
                      <a:pt x="4" y="6"/>
                    </a:lnTo>
                    <a:lnTo>
                      <a:pt x="4" y="6"/>
                    </a:lnTo>
                    <a:lnTo>
                      <a:pt x="4" y="8"/>
                    </a:lnTo>
                    <a:lnTo>
                      <a:pt x="2" y="10"/>
                    </a:lnTo>
                    <a:lnTo>
                      <a:pt x="2"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0" name="Freeform 402"/>
              <p:cNvSpPr/>
              <p:nvPr/>
            </p:nvSpPr>
            <p:spPr bwMode="auto">
              <a:xfrm>
                <a:off x="2691" y="683"/>
                <a:ext cx="22" cy="20"/>
              </a:xfrm>
              <a:custGeom>
                <a:avLst/>
                <a:gdLst/>
                <a:ahLst/>
                <a:cxnLst>
                  <a:cxn ang="0">
                    <a:pos x="6" y="8"/>
                  </a:cxn>
                  <a:cxn ang="0">
                    <a:pos x="6" y="8"/>
                  </a:cxn>
                  <a:cxn ang="0">
                    <a:pos x="4" y="10"/>
                  </a:cxn>
                  <a:cxn ang="0">
                    <a:pos x="2" y="12"/>
                  </a:cxn>
                  <a:cxn ang="0">
                    <a:pos x="2" y="12"/>
                  </a:cxn>
                  <a:cxn ang="0">
                    <a:pos x="0" y="20"/>
                  </a:cxn>
                  <a:cxn ang="0">
                    <a:pos x="0" y="20"/>
                  </a:cxn>
                  <a:cxn ang="0">
                    <a:pos x="14" y="12"/>
                  </a:cxn>
                  <a:cxn ang="0">
                    <a:pos x="14" y="12"/>
                  </a:cxn>
                  <a:cxn ang="0">
                    <a:pos x="20" y="10"/>
                  </a:cxn>
                  <a:cxn ang="0">
                    <a:pos x="20" y="10"/>
                  </a:cxn>
                  <a:cxn ang="0">
                    <a:pos x="22" y="6"/>
                  </a:cxn>
                  <a:cxn ang="0">
                    <a:pos x="22" y="0"/>
                  </a:cxn>
                  <a:cxn ang="0">
                    <a:pos x="22" y="0"/>
                  </a:cxn>
                  <a:cxn ang="0">
                    <a:pos x="6" y="8"/>
                  </a:cxn>
                  <a:cxn ang="0">
                    <a:pos x="6" y="8"/>
                  </a:cxn>
                </a:cxnLst>
                <a:rect l="0" t="0" r="r" b="b"/>
                <a:pathLst>
                  <a:path w="22" h="20">
                    <a:moveTo>
                      <a:pt x="6" y="8"/>
                    </a:moveTo>
                    <a:lnTo>
                      <a:pt x="6" y="8"/>
                    </a:lnTo>
                    <a:lnTo>
                      <a:pt x="4" y="10"/>
                    </a:lnTo>
                    <a:lnTo>
                      <a:pt x="2" y="12"/>
                    </a:lnTo>
                    <a:lnTo>
                      <a:pt x="2" y="12"/>
                    </a:lnTo>
                    <a:lnTo>
                      <a:pt x="0" y="20"/>
                    </a:lnTo>
                    <a:lnTo>
                      <a:pt x="0" y="20"/>
                    </a:lnTo>
                    <a:lnTo>
                      <a:pt x="14" y="12"/>
                    </a:lnTo>
                    <a:lnTo>
                      <a:pt x="14" y="12"/>
                    </a:lnTo>
                    <a:lnTo>
                      <a:pt x="20" y="10"/>
                    </a:lnTo>
                    <a:lnTo>
                      <a:pt x="20" y="10"/>
                    </a:lnTo>
                    <a:lnTo>
                      <a:pt x="22" y="6"/>
                    </a:lnTo>
                    <a:lnTo>
                      <a:pt x="22" y="0"/>
                    </a:lnTo>
                    <a:lnTo>
                      <a:pt x="22" y="0"/>
                    </a:lnTo>
                    <a:lnTo>
                      <a:pt x="6" y="8"/>
                    </a:lnTo>
                    <a:lnTo>
                      <a:pt x="6"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1" name="Freeform 403"/>
              <p:cNvSpPr/>
              <p:nvPr/>
            </p:nvSpPr>
            <p:spPr bwMode="auto">
              <a:xfrm>
                <a:off x="2687" y="695"/>
                <a:ext cx="24" cy="18"/>
              </a:xfrm>
              <a:custGeom>
                <a:avLst/>
                <a:gdLst/>
                <a:ahLst/>
                <a:cxnLst>
                  <a:cxn ang="0">
                    <a:pos x="8" y="8"/>
                  </a:cxn>
                  <a:cxn ang="0">
                    <a:pos x="8" y="8"/>
                  </a:cxn>
                  <a:cxn ang="0">
                    <a:pos x="4" y="10"/>
                  </a:cxn>
                  <a:cxn ang="0">
                    <a:pos x="4" y="10"/>
                  </a:cxn>
                  <a:cxn ang="0">
                    <a:pos x="0" y="18"/>
                  </a:cxn>
                  <a:cxn ang="0">
                    <a:pos x="0" y="18"/>
                  </a:cxn>
                  <a:cxn ang="0">
                    <a:pos x="8" y="18"/>
                  </a:cxn>
                  <a:cxn ang="0">
                    <a:pos x="16" y="14"/>
                  </a:cxn>
                  <a:cxn ang="0">
                    <a:pos x="20" y="8"/>
                  </a:cxn>
                  <a:cxn ang="0">
                    <a:pos x="24" y="0"/>
                  </a:cxn>
                  <a:cxn ang="0">
                    <a:pos x="24" y="0"/>
                  </a:cxn>
                  <a:cxn ang="0">
                    <a:pos x="8" y="8"/>
                  </a:cxn>
                  <a:cxn ang="0">
                    <a:pos x="8" y="8"/>
                  </a:cxn>
                </a:cxnLst>
                <a:rect l="0" t="0" r="r" b="b"/>
                <a:pathLst>
                  <a:path w="24" h="18">
                    <a:moveTo>
                      <a:pt x="8" y="8"/>
                    </a:moveTo>
                    <a:lnTo>
                      <a:pt x="8" y="8"/>
                    </a:lnTo>
                    <a:lnTo>
                      <a:pt x="4" y="10"/>
                    </a:lnTo>
                    <a:lnTo>
                      <a:pt x="4" y="10"/>
                    </a:lnTo>
                    <a:lnTo>
                      <a:pt x="0" y="18"/>
                    </a:lnTo>
                    <a:lnTo>
                      <a:pt x="0" y="18"/>
                    </a:lnTo>
                    <a:lnTo>
                      <a:pt x="8" y="18"/>
                    </a:lnTo>
                    <a:lnTo>
                      <a:pt x="16" y="14"/>
                    </a:lnTo>
                    <a:lnTo>
                      <a:pt x="20" y="8"/>
                    </a:lnTo>
                    <a:lnTo>
                      <a:pt x="24" y="0"/>
                    </a:lnTo>
                    <a:lnTo>
                      <a:pt x="24" y="0"/>
                    </a:lnTo>
                    <a:lnTo>
                      <a:pt x="8" y="8"/>
                    </a:lnTo>
                    <a:lnTo>
                      <a:pt x="8"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2" name="Freeform 404"/>
              <p:cNvSpPr/>
              <p:nvPr/>
            </p:nvSpPr>
            <p:spPr bwMode="auto">
              <a:xfrm>
                <a:off x="2437" y="481"/>
                <a:ext cx="16" cy="24"/>
              </a:xfrm>
              <a:custGeom>
                <a:avLst/>
                <a:gdLst/>
                <a:ahLst/>
                <a:cxnLst>
                  <a:cxn ang="0">
                    <a:pos x="0" y="10"/>
                  </a:cxn>
                  <a:cxn ang="0">
                    <a:pos x="0" y="10"/>
                  </a:cxn>
                  <a:cxn ang="0">
                    <a:pos x="0" y="10"/>
                  </a:cxn>
                  <a:cxn ang="0">
                    <a:pos x="0" y="10"/>
                  </a:cxn>
                  <a:cxn ang="0">
                    <a:pos x="4" y="24"/>
                  </a:cxn>
                  <a:cxn ang="0">
                    <a:pos x="4" y="24"/>
                  </a:cxn>
                  <a:cxn ang="0">
                    <a:pos x="16" y="0"/>
                  </a:cxn>
                  <a:cxn ang="0">
                    <a:pos x="16" y="0"/>
                  </a:cxn>
                  <a:cxn ang="0">
                    <a:pos x="10" y="2"/>
                  </a:cxn>
                  <a:cxn ang="0">
                    <a:pos x="6" y="6"/>
                  </a:cxn>
                  <a:cxn ang="0">
                    <a:pos x="6" y="6"/>
                  </a:cxn>
                  <a:cxn ang="0">
                    <a:pos x="0" y="10"/>
                  </a:cxn>
                  <a:cxn ang="0">
                    <a:pos x="0" y="10"/>
                  </a:cxn>
                </a:cxnLst>
                <a:rect l="0" t="0" r="r" b="b"/>
                <a:pathLst>
                  <a:path w="16" h="24">
                    <a:moveTo>
                      <a:pt x="0" y="10"/>
                    </a:moveTo>
                    <a:lnTo>
                      <a:pt x="0" y="10"/>
                    </a:lnTo>
                    <a:lnTo>
                      <a:pt x="0" y="10"/>
                    </a:lnTo>
                    <a:lnTo>
                      <a:pt x="0" y="10"/>
                    </a:lnTo>
                    <a:lnTo>
                      <a:pt x="4" y="24"/>
                    </a:lnTo>
                    <a:lnTo>
                      <a:pt x="4" y="24"/>
                    </a:lnTo>
                    <a:lnTo>
                      <a:pt x="16" y="0"/>
                    </a:lnTo>
                    <a:lnTo>
                      <a:pt x="16" y="0"/>
                    </a:lnTo>
                    <a:lnTo>
                      <a:pt x="10" y="2"/>
                    </a:lnTo>
                    <a:lnTo>
                      <a:pt x="6" y="6"/>
                    </a:lnTo>
                    <a:lnTo>
                      <a:pt x="6" y="6"/>
                    </a:lnTo>
                    <a:lnTo>
                      <a:pt x="0" y="10"/>
                    </a:lnTo>
                    <a:lnTo>
                      <a:pt x="0"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3" name="Freeform 405"/>
              <p:cNvSpPr/>
              <p:nvPr/>
            </p:nvSpPr>
            <p:spPr bwMode="auto">
              <a:xfrm>
                <a:off x="2425" y="491"/>
                <a:ext cx="14" cy="30"/>
              </a:xfrm>
              <a:custGeom>
                <a:avLst/>
                <a:gdLst/>
                <a:ahLst/>
                <a:cxnLst>
                  <a:cxn ang="0">
                    <a:pos x="8" y="0"/>
                  </a:cxn>
                  <a:cxn ang="0">
                    <a:pos x="8" y="0"/>
                  </a:cxn>
                  <a:cxn ang="0">
                    <a:pos x="4" y="4"/>
                  </a:cxn>
                  <a:cxn ang="0">
                    <a:pos x="0" y="8"/>
                  </a:cxn>
                  <a:cxn ang="0">
                    <a:pos x="0" y="8"/>
                  </a:cxn>
                  <a:cxn ang="0">
                    <a:pos x="4" y="14"/>
                  </a:cxn>
                  <a:cxn ang="0">
                    <a:pos x="4" y="14"/>
                  </a:cxn>
                  <a:cxn ang="0">
                    <a:pos x="6" y="26"/>
                  </a:cxn>
                  <a:cxn ang="0">
                    <a:pos x="6" y="26"/>
                  </a:cxn>
                  <a:cxn ang="0">
                    <a:pos x="8" y="30"/>
                  </a:cxn>
                  <a:cxn ang="0">
                    <a:pos x="8" y="30"/>
                  </a:cxn>
                  <a:cxn ang="0">
                    <a:pos x="12" y="24"/>
                  </a:cxn>
                  <a:cxn ang="0">
                    <a:pos x="12" y="24"/>
                  </a:cxn>
                  <a:cxn ang="0">
                    <a:pos x="14" y="20"/>
                  </a:cxn>
                  <a:cxn ang="0">
                    <a:pos x="14" y="18"/>
                  </a:cxn>
                  <a:cxn ang="0">
                    <a:pos x="14" y="18"/>
                  </a:cxn>
                  <a:cxn ang="0">
                    <a:pos x="8" y="0"/>
                  </a:cxn>
                  <a:cxn ang="0">
                    <a:pos x="8" y="0"/>
                  </a:cxn>
                </a:cxnLst>
                <a:rect l="0" t="0" r="r" b="b"/>
                <a:pathLst>
                  <a:path w="14" h="30">
                    <a:moveTo>
                      <a:pt x="8" y="0"/>
                    </a:moveTo>
                    <a:lnTo>
                      <a:pt x="8" y="0"/>
                    </a:lnTo>
                    <a:lnTo>
                      <a:pt x="4" y="4"/>
                    </a:lnTo>
                    <a:lnTo>
                      <a:pt x="0" y="8"/>
                    </a:lnTo>
                    <a:lnTo>
                      <a:pt x="0" y="8"/>
                    </a:lnTo>
                    <a:lnTo>
                      <a:pt x="4" y="14"/>
                    </a:lnTo>
                    <a:lnTo>
                      <a:pt x="4" y="14"/>
                    </a:lnTo>
                    <a:lnTo>
                      <a:pt x="6" y="26"/>
                    </a:lnTo>
                    <a:lnTo>
                      <a:pt x="6" y="26"/>
                    </a:lnTo>
                    <a:lnTo>
                      <a:pt x="8" y="30"/>
                    </a:lnTo>
                    <a:lnTo>
                      <a:pt x="8" y="30"/>
                    </a:lnTo>
                    <a:lnTo>
                      <a:pt x="12" y="24"/>
                    </a:lnTo>
                    <a:lnTo>
                      <a:pt x="12" y="24"/>
                    </a:lnTo>
                    <a:lnTo>
                      <a:pt x="14" y="20"/>
                    </a:lnTo>
                    <a:lnTo>
                      <a:pt x="14" y="18"/>
                    </a:lnTo>
                    <a:lnTo>
                      <a:pt x="14" y="18"/>
                    </a:lnTo>
                    <a:lnTo>
                      <a:pt x="8" y="0"/>
                    </a:lnTo>
                    <a:lnTo>
                      <a:pt x="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4" name="Freeform 406"/>
              <p:cNvSpPr/>
              <p:nvPr/>
            </p:nvSpPr>
            <p:spPr bwMode="auto">
              <a:xfrm>
                <a:off x="2417" y="501"/>
                <a:ext cx="14" cy="36"/>
              </a:xfrm>
              <a:custGeom>
                <a:avLst/>
                <a:gdLst/>
                <a:ahLst/>
                <a:cxnLst>
                  <a:cxn ang="0">
                    <a:pos x="0" y="10"/>
                  </a:cxn>
                  <a:cxn ang="0">
                    <a:pos x="0" y="10"/>
                  </a:cxn>
                  <a:cxn ang="0">
                    <a:pos x="2" y="20"/>
                  </a:cxn>
                  <a:cxn ang="0">
                    <a:pos x="2" y="20"/>
                  </a:cxn>
                  <a:cxn ang="0">
                    <a:pos x="8" y="36"/>
                  </a:cxn>
                  <a:cxn ang="0">
                    <a:pos x="8" y="36"/>
                  </a:cxn>
                  <a:cxn ang="0">
                    <a:pos x="14" y="26"/>
                  </a:cxn>
                  <a:cxn ang="0">
                    <a:pos x="14" y="26"/>
                  </a:cxn>
                  <a:cxn ang="0">
                    <a:pos x="14" y="24"/>
                  </a:cxn>
                  <a:cxn ang="0">
                    <a:pos x="12" y="20"/>
                  </a:cxn>
                  <a:cxn ang="0">
                    <a:pos x="12" y="20"/>
                  </a:cxn>
                  <a:cxn ang="0">
                    <a:pos x="6" y="0"/>
                  </a:cxn>
                  <a:cxn ang="0">
                    <a:pos x="6" y="0"/>
                  </a:cxn>
                  <a:cxn ang="0">
                    <a:pos x="2" y="4"/>
                  </a:cxn>
                  <a:cxn ang="0">
                    <a:pos x="0" y="8"/>
                  </a:cxn>
                  <a:cxn ang="0">
                    <a:pos x="0" y="10"/>
                  </a:cxn>
                  <a:cxn ang="0">
                    <a:pos x="0" y="10"/>
                  </a:cxn>
                </a:cxnLst>
                <a:rect l="0" t="0" r="r" b="b"/>
                <a:pathLst>
                  <a:path w="14" h="36">
                    <a:moveTo>
                      <a:pt x="0" y="10"/>
                    </a:moveTo>
                    <a:lnTo>
                      <a:pt x="0" y="10"/>
                    </a:lnTo>
                    <a:lnTo>
                      <a:pt x="2" y="20"/>
                    </a:lnTo>
                    <a:lnTo>
                      <a:pt x="2" y="20"/>
                    </a:lnTo>
                    <a:lnTo>
                      <a:pt x="8" y="36"/>
                    </a:lnTo>
                    <a:lnTo>
                      <a:pt x="8" y="36"/>
                    </a:lnTo>
                    <a:lnTo>
                      <a:pt x="14" y="26"/>
                    </a:lnTo>
                    <a:lnTo>
                      <a:pt x="14" y="26"/>
                    </a:lnTo>
                    <a:lnTo>
                      <a:pt x="14" y="24"/>
                    </a:lnTo>
                    <a:lnTo>
                      <a:pt x="12" y="20"/>
                    </a:lnTo>
                    <a:lnTo>
                      <a:pt x="12" y="20"/>
                    </a:lnTo>
                    <a:lnTo>
                      <a:pt x="6" y="0"/>
                    </a:lnTo>
                    <a:lnTo>
                      <a:pt x="6" y="0"/>
                    </a:lnTo>
                    <a:lnTo>
                      <a:pt x="2" y="4"/>
                    </a:lnTo>
                    <a:lnTo>
                      <a:pt x="0" y="8"/>
                    </a:lnTo>
                    <a:lnTo>
                      <a:pt x="0" y="10"/>
                    </a:lnTo>
                    <a:lnTo>
                      <a:pt x="0" y="10"/>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170" name="Freeform 408"/>
            <p:cNvSpPr/>
            <p:nvPr/>
          </p:nvSpPr>
          <p:spPr bwMode="auto">
            <a:xfrm>
              <a:off x="3827463" y="814388"/>
              <a:ext cx="19050" cy="60325"/>
            </a:xfrm>
            <a:custGeom>
              <a:avLst/>
              <a:gdLst/>
              <a:ahLst/>
              <a:cxnLst>
                <a:cxn ang="0">
                  <a:pos x="12" y="28"/>
                </a:cxn>
                <a:cxn ang="0">
                  <a:pos x="12" y="28"/>
                </a:cxn>
                <a:cxn ang="0">
                  <a:pos x="12" y="26"/>
                </a:cxn>
                <a:cxn ang="0">
                  <a:pos x="10" y="22"/>
                </a:cxn>
                <a:cxn ang="0">
                  <a:pos x="10" y="22"/>
                </a:cxn>
                <a:cxn ang="0">
                  <a:pos x="2" y="0"/>
                </a:cxn>
                <a:cxn ang="0">
                  <a:pos x="2" y="0"/>
                </a:cxn>
                <a:cxn ang="0">
                  <a:pos x="0" y="10"/>
                </a:cxn>
                <a:cxn ang="0">
                  <a:pos x="0" y="20"/>
                </a:cxn>
                <a:cxn ang="0">
                  <a:pos x="2" y="30"/>
                </a:cxn>
                <a:cxn ang="0">
                  <a:pos x="8" y="38"/>
                </a:cxn>
                <a:cxn ang="0">
                  <a:pos x="8" y="38"/>
                </a:cxn>
                <a:cxn ang="0">
                  <a:pos x="12" y="28"/>
                </a:cxn>
                <a:cxn ang="0">
                  <a:pos x="12" y="28"/>
                </a:cxn>
              </a:cxnLst>
              <a:rect l="0" t="0" r="r" b="b"/>
              <a:pathLst>
                <a:path w="12" h="38">
                  <a:moveTo>
                    <a:pt x="12" y="28"/>
                  </a:moveTo>
                  <a:lnTo>
                    <a:pt x="12" y="28"/>
                  </a:lnTo>
                  <a:lnTo>
                    <a:pt x="12" y="26"/>
                  </a:lnTo>
                  <a:lnTo>
                    <a:pt x="10" y="22"/>
                  </a:lnTo>
                  <a:lnTo>
                    <a:pt x="10" y="22"/>
                  </a:lnTo>
                  <a:lnTo>
                    <a:pt x="2" y="0"/>
                  </a:lnTo>
                  <a:lnTo>
                    <a:pt x="2" y="0"/>
                  </a:lnTo>
                  <a:lnTo>
                    <a:pt x="0" y="10"/>
                  </a:lnTo>
                  <a:lnTo>
                    <a:pt x="0" y="20"/>
                  </a:lnTo>
                  <a:lnTo>
                    <a:pt x="2" y="30"/>
                  </a:lnTo>
                  <a:lnTo>
                    <a:pt x="8" y="38"/>
                  </a:lnTo>
                  <a:lnTo>
                    <a:pt x="8" y="38"/>
                  </a:lnTo>
                  <a:lnTo>
                    <a:pt x="12" y="28"/>
                  </a:lnTo>
                  <a:lnTo>
                    <a:pt x="12"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1" name="Freeform 409"/>
            <p:cNvSpPr/>
            <p:nvPr/>
          </p:nvSpPr>
          <p:spPr bwMode="auto">
            <a:xfrm>
              <a:off x="3881438" y="763588"/>
              <a:ext cx="22225" cy="41275"/>
            </a:xfrm>
            <a:custGeom>
              <a:avLst/>
              <a:gdLst/>
              <a:ahLst/>
              <a:cxnLst>
                <a:cxn ang="0">
                  <a:pos x="0" y="26"/>
                </a:cxn>
                <a:cxn ang="0">
                  <a:pos x="0" y="26"/>
                </a:cxn>
                <a:cxn ang="0">
                  <a:pos x="14" y="20"/>
                </a:cxn>
                <a:cxn ang="0">
                  <a:pos x="14" y="20"/>
                </a:cxn>
                <a:cxn ang="0">
                  <a:pos x="14" y="20"/>
                </a:cxn>
                <a:cxn ang="0">
                  <a:pos x="14" y="20"/>
                </a:cxn>
                <a:cxn ang="0">
                  <a:pos x="14" y="12"/>
                </a:cxn>
                <a:cxn ang="0">
                  <a:pos x="14" y="12"/>
                </a:cxn>
                <a:cxn ang="0">
                  <a:pos x="12" y="6"/>
                </a:cxn>
                <a:cxn ang="0">
                  <a:pos x="10" y="0"/>
                </a:cxn>
                <a:cxn ang="0">
                  <a:pos x="10" y="0"/>
                </a:cxn>
                <a:cxn ang="0">
                  <a:pos x="0" y="26"/>
                </a:cxn>
                <a:cxn ang="0">
                  <a:pos x="0" y="26"/>
                </a:cxn>
              </a:cxnLst>
              <a:rect l="0" t="0" r="r" b="b"/>
              <a:pathLst>
                <a:path w="14" h="26">
                  <a:moveTo>
                    <a:pt x="0" y="26"/>
                  </a:moveTo>
                  <a:lnTo>
                    <a:pt x="0" y="26"/>
                  </a:lnTo>
                  <a:lnTo>
                    <a:pt x="14" y="20"/>
                  </a:lnTo>
                  <a:lnTo>
                    <a:pt x="14" y="20"/>
                  </a:lnTo>
                  <a:lnTo>
                    <a:pt x="14" y="20"/>
                  </a:lnTo>
                  <a:lnTo>
                    <a:pt x="14" y="20"/>
                  </a:lnTo>
                  <a:lnTo>
                    <a:pt x="14" y="12"/>
                  </a:lnTo>
                  <a:lnTo>
                    <a:pt x="14" y="12"/>
                  </a:lnTo>
                  <a:lnTo>
                    <a:pt x="12" y="6"/>
                  </a:lnTo>
                  <a:lnTo>
                    <a:pt x="10" y="0"/>
                  </a:lnTo>
                  <a:lnTo>
                    <a:pt x="10" y="0"/>
                  </a:lnTo>
                  <a:lnTo>
                    <a:pt x="0" y="26"/>
                  </a:lnTo>
                  <a:lnTo>
                    <a:pt x="0" y="2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2" name="Freeform 410"/>
            <p:cNvSpPr/>
            <p:nvPr/>
          </p:nvSpPr>
          <p:spPr bwMode="auto">
            <a:xfrm>
              <a:off x="3871913" y="798513"/>
              <a:ext cx="34925" cy="31750"/>
            </a:xfrm>
            <a:custGeom>
              <a:avLst/>
              <a:gdLst/>
              <a:ahLst/>
              <a:cxnLst>
                <a:cxn ang="0">
                  <a:pos x="4" y="8"/>
                </a:cxn>
                <a:cxn ang="0">
                  <a:pos x="4" y="8"/>
                </a:cxn>
                <a:cxn ang="0">
                  <a:pos x="4" y="10"/>
                </a:cxn>
                <a:cxn ang="0">
                  <a:pos x="2" y="14"/>
                </a:cxn>
                <a:cxn ang="0">
                  <a:pos x="2" y="14"/>
                </a:cxn>
                <a:cxn ang="0">
                  <a:pos x="0" y="20"/>
                </a:cxn>
                <a:cxn ang="0">
                  <a:pos x="0" y="20"/>
                </a:cxn>
                <a:cxn ang="0">
                  <a:pos x="4" y="18"/>
                </a:cxn>
                <a:cxn ang="0">
                  <a:pos x="4" y="18"/>
                </a:cxn>
                <a:cxn ang="0">
                  <a:pos x="14" y="14"/>
                </a:cxn>
                <a:cxn ang="0">
                  <a:pos x="14" y="14"/>
                </a:cxn>
                <a:cxn ang="0">
                  <a:pos x="22" y="12"/>
                </a:cxn>
                <a:cxn ang="0">
                  <a:pos x="22" y="12"/>
                </a:cxn>
                <a:cxn ang="0">
                  <a:pos x="22" y="6"/>
                </a:cxn>
                <a:cxn ang="0">
                  <a:pos x="22" y="0"/>
                </a:cxn>
                <a:cxn ang="0">
                  <a:pos x="22" y="0"/>
                </a:cxn>
                <a:cxn ang="0">
                  <a:pos x="4" y="8"/>
                </a:cxn>
                <a:cxn ang="0">
                  <a:pos x="4" y="8"/>
                </a:cxn>
              </a:cxnLst>
              <a:rect l="0" t="0" r="r" b="b"/>
              <a:pathLst>
                <a:path w="22" h="20">
                  <a:moveTo>
                    <a:pt x="4" y="8"/>
                  </a:moveTo>
                  <a:lnTo>
                    <a:pt x="4" y="8"/>
                  </a:lnTo>
                  <a:lnTo>
                    <a:pt x="4" y="10"/>
                  </a:lnTo>
                  <a:lnTo>
                    <a:pt x="2" y="14"/>
                  </a:lnTo>
                  <a:lnTo>
                    <a:pt x="2" y="14"/>
                  </a:lnTo>
                  <a:lnTo>
                    <a:pt x="0" y="20"/>
                  </a:lnTo>
                  <a:lnTo>
                    <a:pt x="0" y="20"/>
                  </a:lnTo>
                  <a:lnTo>
                    <a:pt x="4" y="18"/>
                  </a:lnTo>
                  <a:lnTo>
                    <a:pt x="4" y="18"/>
                  </a:lnTo>
                  <a:lnTo>
                    <a:pt x="14" y="14"/>
                  </a:lnTo>
                  <a:lnTo>
                    <a:pt x="14" y="14"/>
                  </a:lnTo>
                  <a:lnTo>
                    <a:pt x="22" y="12"/>
                  </a:lnTo>
                  <a:lnTo>
                    <a:pt x="22" y="12"/>
                  </a:lnTo>
                  <a:lnTo>
                    <a:pt x="22" y="6"/>
                  </a:lnTo>
                  <a:lnTo>
                    <a:pt x="22" y="0"/>
                  </a:lnTo>
                  <a:lnTo>
                    <a:pt x="22" y="0"/>
                  </a:lnTo>
                  <a:lnTo>
                    <a:pt x="4" y="8"/>
                  </a:lnTo>
                  <a:lnTo>
                    <a:pt x="4"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3" name="Freeform 411"/>
            <p:cNvSpPr/>
            <p:nvPr/>
          </p:nvSpPr>
          <p:spPr bwMode="auto">
            <a:xfrm>
              <a:off x="3859213" y="823913"/>
              <a:ext cx="47625" cy="34925"/>
            </a:xfrm>
            <a:custGeom>
              <a:avLst/>
              <a:gdLst/>
              <a:ahLst/>
              <a:cxnLst>
                <a:cxn ang="0">
                  <a:pos x="0" y="22"/>
                </a:cxn>
                <a:cxn ang="0">
                  <a:pos x="0" y="22"/>
                </a:cxn>
                <a:cxn ang="0">
                  <a:pos x="18" y="14"/>
                </a:cxn>
                <a:cxn ang="0">
                  <a:pos x="18" y="14"/>
                </a:cxn>
                <a:cxn ang="0">
                  <a:pos x="26" y="10"/>
                </a:cxn>
                <a:cxn ang="0">
                  <a:pos x="26" y="10"/>
                </a:cxn>
                <a:cxn ang="0">
                  <a:pos x="28" y="8"/>
                </a:cxn>
                <a:cxn ang="0">
                  <a:pos x="30" y="6"/>
                </a:cxn>
                <a:cxn ang="0">
                  <a:pos x="30" y="0"/>
                </a:cxn>
                <a:cxn ang="0">
                  <a:pos x="30" y="0"/>
                </a:cxn>
                <a:cxn ang="0">
                  <a:pos x="10" y="8"/>
                </a:cxn>
                <a:cxn ang="0">
                  <a:pos x="10" y="8"/>
                </a:cxn>
                <a:cxn ang="0">
                  <a:pos x="6" y="8"/>
                </a:cxn>
                <a:cxn ang="0">
                  <a:pos x="4" y="12"/>
                </a:cxn>
                <a:cxn ang="0">
                  <a:pos x="4" y="12"/>
                </a:cxn>
                <a:cxn ang="0">
                  <a:pos x="0" y="22"/>
                </a:cxn>
                <a:cxn ang="0">
                  <a:pos x="0" y="22"/>
                </a:cxn>
              </a:cxnLst>
              <a:rect l="0" t="0" r="r" b="b"/>
              <a:pathLst>
                <a:path w="30" h="22">
                  <a:moveTo>
                    <a:pt x="0" y="22"/>
                  </a:moveTo>
                  <a:lnTo>
                    <a:pt x="0" y="22"/>
                  </a:lnTo>
                  <a:lnTo>
                    <a:pt x="18" y="14"/>
                  </a:lnTo>
                  <a:lnTo>
                    <a:pt x="18" y="14"/>
                  </a:lnTo>
                  <a:lnTo>
                    <a:pt x="26" y="10"/>
                  </a:lnTo>
                  <a:lnTo>
                    <a:pt x="26" y="10"/>
                  </a:lnTo>
                  <a:lnTo>
                    <a:pt x="28" y="8"/>
                  </a:lnTo>
                  <a:lnTo>
                    <a:pt x="30" y="6"/>
                  </a:lnTo>
                  <a:lnTo>
                    <a:pt x="30" y="0"/>
                  </a:lnTo>
                  <a:lnTo>
                    <a:pt x="30" y="0"/>
                  </a:lnTo>
                  <a:lnTo>
                    <a:pt x="10" y="8"/>
                  </a:lnTo>
                  <a:lnTo>
                    <a:pt x="10" y="8"/>
                  </a:lnTo>
                  <a:lnTo>
                    <a:pt x="6" y="8"/>
                  </a:lnTo>
                  <a:lnTo>
                    <a:pt x="4" y="12"/>
                  </a:lnTo>
                  <a:lnTo>
                    <a:pt x="4" y="12"/>
                  </a:lnTo>
                  <a:lnTo>
                    <a:pt x="0" y="22"/>
                  </a:lnTo>
                  <a:lnTo>
                    <a:pt x="0" y="2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4" name="Freeform 412"/>
            <p:cNvSpPr/>
            <p:nvPr/>
          </p:nvSpPr>
          <p:spPr bwMode="auto">
            <a:xfrm>
              <a:off x="3849688" y="846138"/>
              <a:ext cx="50800" cy="34925"/>
            </a:xfrm>
            <a:custGeom>
              <a:avLst/>
              <a:gdLst/>
              <a:ahLst/>
              <a:cxnLst>
                <a:cxn ang="0">
                  <a:pos x="32" y="0"/>
                </a:cxn>
                <a:cxn ang="0">
                  <a:pos x="32" y="0"/>
                </a:cxn>
                <a:cxn ang="0">
                  <a:pos x="12" y="8"/>
                </a:cxn>
                <a:cxn ang="0">
                  <a:pos x="12" y="8"/>
                </a:cxn>
                <a:cxn ang="0">
                  <a:pos x="8" y="10"/>
                </a:cxn>
                <a:cxn ang="0">
                  <a:pos x="4" y="12"/>
                </a:cxn>
                <a:cxn ang="0">
                  <a:pos x="4" y="12"/>
                </a:cxn>
                <a:cxn ang="0">
                  <a:pos x="0" y="22"/>
                </a:cxn>
                <a:cxn ang="0">
                  <a:pos x="0" y="22"/>
                </a:cxn>
                <a:cxn ang="0">
                  <a:pos x="10" y="20"/>
                </a:cxn>
                <a:cxn ang="0">
                  <a:pos x="20" y="16"/>
                </a:cxn>
                <a:cxn ang="0">
                  <a:pos x="26" y="8"/>
                </a:cxn>
                <a:cxn ang="0">
                  <a:pos x="32" y="0"/>
                </a:cxn>
                <a:cxn ang="0">
                  <a:pos x="32" y="0"/>
                </a:cxn>
              </a:cxnLst>
              <a:rect l="0" t="0" r="r" b="b"/>
              <a:pathLst>
                <a:path w="32" h="22">
                  <a:moveTo>
                    <a:pt x="32" y="0"/>
                  </a:moveTo>
                  <a:lnTo>
                    <a:pt x="32" y="0"/>
                  </a:lnTo>
                  <a:lnTo>
                    <a:pt x="12" y="8"/>
                  </a:lnTo>
                  <a:lnTo>
                    <a:pt x="12" y="8"/>
                  </a:lnTo>
                  <a:lnTo>
                    <a:pt x="8" y="10"/>
                  </a:lnTo>
                  <a:lnTo>
                    <a:pt x="4" y="12"/>
                  </a:lnTo>
                  <a:lnTo>
                    <a:pt x="4" y="12"/>
                  </a:lnTo>
                  <a:lnTo>
                    <a:pt x="0" y="22"/>
                  </a:lnTo>
                  <a:lnTo>
                    <a:pt x="0" y="22"/>
                  </a:lnTo>
                  <a:lnTo>
                    <a:pt x="10" y="20"/>
                  </a:lnTo>
                  <a:lnTo>
                    <a:pt x="20" y="16"/>
                  </a:lnTo>
                  <a:lnTo>
                    <a:pt x="26" y="8"/>
                  </a:lnTo>
                  <a:lnTo>
                    <a:pt x="32" y="0"/>
                  </a:lnTo>
                  <a:lnTo>
                    <a:pt x="3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5" name="Freeform 413"/>
            <p:cNvSpPr/>
            <p:nvPr/>
          </p:nvSpPr>
          <p:spPr bwMode="auto">
            <a:xfrm>
              <a:off x="4094163" y="998538"/>
              <a:ext cx="38100" cy="28575"/>
            </a:xfrm>
            <a:custGeom>
              <a:avLst/>
              <a:gdLst/>
              <a:ahLst/>
              <a:cxnLst>
                <a:cxn ang="0">
                  <a:pos x="20" y="6"/>
                </a:cxn>
                <a:cxn ang="0">
                  <a:pos x="20" y="6"/>
                </a:cxn>
                <a:cxn ang="0">
                  <a:pos x="16" y="0"/>
                </a:cxn>
                <a:cxn ang="0">
                  <a:pos x="16" y="0"/>
                </a:cxn>
                <a:cxn ang="0">
                  <a:pos x="14" y="0"/>
                </a:cxn>
                <a:cxn ang="0">
                  <a:pos x="14" y="0"/>
                </a:cxn>
                <a:cxn ang="0">
                  <a:pos x="0" y="4"/>
                </a:cxn>
                <a:cxn ang="0">
                  <a:pos x="0" y="4"/>
                </a:cxn>
                <a:cxn ang="0">
                  <a:pos x="24" y="18"/>
                </a:cxn>
                <a:cxn ang="0">
                  <a:pos x="24" y="18"/>
                </a:cxn>
                <a:cxn ang="0">
                  <a:pos x="22" y="12"/>
                </a:cxn>
                <a:cxn ang="0">
                  <a:pos x="20" y="6"/>
                </a:cxn>
                <a:cxn ang="0">
                  <a:pos x="20" y="6"/>
                </a:cxn>
              </a:cxnLst>
              <a:rect l="0" t="0" r="r" b="b"/>
              <a:pathLst>
                <a:path w="24" h="18">
                  <a:moveTo>
                    <a:pt x="20" y="6"/>
                  </a:moveTo>
                  <a:lnTo>
                    <a:pt x="20" y="6"/>
                  </a:lnTo>
                  <a:lnTo>
                    <a:pt x="16" y="0"/>
                  </a:lnTo>
                  <a:lnTo>
                    <a:pt x="16" y="0"/>
                  </a:lnTo>
                  <a:lnTo>
                    <a:pt x="14" y="0"/>
                  </a:lnTo>
                  <a:lnTo>
                    <a:pt x="14" y="0"/>
                  </a:lnTo>
                  <a:lnTo>
                    <a:pt x="0" y="4"/>
                  </a:lnTo>
                  <a:lnTo>
                    <a:pt x="0" y="4"/>
                  </a:lnTo>
                  <a:lnTo>
                    <a:pt x="24" y="18"/>
                  </a:lnTo>
                  <a:lnTo>
                    <a:pt x="24" y="18"/>
                  </a:lnTo>
                  <a:lnTo>
                    <a:pt x="22" y="12"/>
                  </a:lnTo>
                  <a:lnTo>
                    <a:pt x="20" y="6"/>
                  </a:lnTo>
                  <a:lnTo>
                    <a:pt x="2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6" name="Freeform 414"/>
            <p:cNvSpPr/>
            <p:nvPr/>
          </p:nvSpPr>
          <p:spPr bwMode="auto">
            <a:xfrm>
              <a:off x="4065588" y="979488"/>
              <a:ext cx="50800" cy="19050"/>
            </a:xfrm>
            <a:custGeom>
              <a:avLst/>
              <a:gdLst/>
              <a:ahLst/>
              <a:cxnLst>
                <a:cxn ang="0">
                  <a:pos x="26" y="0"/>
                </a:cxn>
                <a:cxn ang="0">
                  <a:pos x="26" y="0"/>
                </a:cxn>
                <a:cxn ang="0">
                  <a:pos x="18" y="0"/>
                </a:cxn>
                <a:cxn ang="0">
                  <a:pos x="18" y="0"/>
                </a:cxn>
                <a:cxn ang="0">
                  <a:pos x="6" y="4"/>
                </a:cxn>
                <a:cxn ang="0">
                  <a:pos x="6" y="4"/>
                </a:cxn>
                <a:cxn ang="0">
                  <a:pos x="0" y="6"/>
                </a:cxn>
                <a:cxn ang="0">
                  <a:pos x="0" y="6"/>
                </a:cxn>
                <a:cxn ang="0">
                  <a:pos x="8" y="10"/>
                </a:cxn>
                <a:cxn ang="0">
                  <a:pos x="8" y="10"/>
                </a:cxn>
                <a:cxn ang="0">
                  <a:pos x="12" y="12"/>
                </a:cxn>
                <a:cxn ang="0">
                  <a:pos x="14" y="12"/>
                </a:cxn>
                <a:cxn ang="0">
                  <a:pos x="14" y="12"/>
                </a:cxn>
                <a:cxn ang="0">
                  <a:pos x="32" y="8"/>
                </a:cxn>
                <a:cxn ang="0">
                  <a:pos x="32" y="8"/>
                </a:cxn>
                <a:cxn ang="0">
                  <a:pos x="30" y="4"/>
                </a:cxn>
                <a:cxn ang="0">
                  <a:pos x="28" y="0"/>
                </a:cxn>
                <a:cxn ang="0">
                  <a:pos x="26" y="0"/>
                </a:cxn>
                <a:cxn ang="0">
                  <a:pos x="26" y="0"/>
                </a:cxn>
              </a:cxnLst>
              <a:rect l="0" t="0" r="r" b="b"/>
              <a:pathLst>
                <a:path w="32" h="12">
                  <a:moveTo>
                    <a:pt x="26" y="0"/>
                  </a:moveTo>
                  <a:lnTo>
                    <a:pt x="26" y="0"/>
                  </a:lnTo>
                  <a:lnTo>
                    <a:pt x="18" y="0"/>
                  </a:lnTo>
                  <a:lnTo>
                    <a:pt x="18" y="0"/>
                  </a:lnTo>
                  <a:lnTo>
                    <a:pt x="6" y="4"/>
                  </a:lnTo>
                  <a:lnTo>
                    <a:pt x="6" y="4"/>
                  </a:lnTo>
                  <a:lnTo>
                    <a:pt x="0" y="6"/>
                  </a:lnTo>
                  <a:lnTo>
                    <a:pt x="0" y="6"/>
                  </a:lnTo>
                  <a:lnTo>
                    <a:pt x="8" y="10"/>
                  </a:lnTo>
                  <a:lnTo>
                    <a:pt x="8" y="10"/>
                  </a:lnTo>
                  <a:lnTo>
                    <a:pt x="12" y="12"/>
                  </a:lnTo>
                  <a:lnTo>
                    <a:pt x="14" y="12"/>
                  </a:lnTo>
                  <a:lnTo>
                    <a:pt x="14" y="12"/>
                  </a:lnTo>
                  <a:lnTo>
                    <a:pt x="32" y="8"/>
                  </a:lnTo>
                  <a:lnTo>
                    <a:pt x="32" y="8"/>
                  </a:lnTo>
                  <a:lnTo>
                    <a:pt x="30" y="4"/>
                  </a:lnTo>
                  <a:lnTo>
                    <a:pt x="28" y="0"/>
                  </a:lnTo>
                  <a:lnTo>
                    <a:pt x="26" y="0"/>
                  </a:lnTo>
                  <a:lnTo>
                    <a:pt x="2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7" name="Freeform 415"/>
            <p:cNvSpPr/>
            <p:nvPr/>
          </p:nvSpPr>
          <p:spPr bwMode="auto">
            <a:xfrm>
              <a:off x="4040188" y="960438"/>
              <a:ext cx="63500" cy="22225"/>
            </a:xfrm>
            <a:custGeom>
              <a:avLst/>
              <a:gdLst/>
              <a:ahLst/>
              <a:cxnLst>
                <a:cxn ang="0">
                  <a:pos x="18" y="14"/>
                </a:cxn>
                <a:cxn ang="0">
                  <a:pos x="18" y="14"/>
                </a:cxn>
                <a:cxn ang="0">
                  <a:pos x="40" y="8"/>
                </a:cxn>
                <a:cxn ang="0">
                  <a:pos x="40" y="8"/>
                </a:cxn>
                <a:cxn ang="0">
                  <a:pos x="36" y="2"/>
                </a:cxn>
                <a:cxn ang="0">
                  <a:pos x="34" y="0"/>
                </a:cxn>
                <a:cxn ang="0">
                  <a:pos x="30" y="0"/>
                </a:cxn>
                <a:cxn ang="0">
                  <a:pos x="30" y="0"/>
                </a:cxn>
                <a:cxn ang="0">
                  <a:pos x="20" y="2"/>
                </a:cxn>
                <a:cxn ang="0">
                  <a:pos x="20" y="2"/>
                </a:cxn>
                <a:cxn ang="0">
                  <a:pos x="0" y="8"/>
                </a:cxn>
                <a:cxn ang="0">
                  <a:pos x="0" y="8"/>
                </a:cxn>
                <a:cxn ang="0">
                  <a:pos x="10" y="14"/>
                </a:cxn>
                <a:cxn ang="0">
                  <a:pos x="10" y="14"/>
                </a:cxn>
                <a:cxn ang="0">
                  <a:pos x="14" y="14"/>
                </a:cxn>
                <a:cxn ang="0">
                  <a:pos x="18" y="14"/>
                </a:cxn>
                <a:cxn ang="0">
                  <a:pos x="18" y="14"/>
                </a:cxn>
              </a:cxnLst>
              <a:rect l="0" t="0" r="r" b="b"/>
              <a:pathLst>
                <a:path w="40" h="14">
                  <a:moveTo>
                    <a:pt x="18" y="14"/>
                  </a:moveTo>
                  <a:lnTo>
                    <a:pt x="18" y="14"/>
                  </a:lnTo>
                  <a:lnTo>
                    <a:pt x="40" y="8"/>
                  </a:lnTo>
                  <a:lnTo>
                    <a:pt x="40" y="8"/>
                  </a:lnTo>
                  <a:lnTo>
                    <a:pt x="36" y="2"/>
                  </a:lnTo>
                  <a:lnTo>
                    <a:pt x="34" y="0"/>
                  </a:lnTo>
                  <a:lnTo>
                    <a:pt x="30" y="0"/>
                  </a:lnTo>
                  <a:lnTo>
                    <a:pt x="30" y="0"/>
                  </a:lnTo>
                  <a:lnTo>
                    <a:pt x="20" y="2"/>
                  </a:lnTo>
                  <a:lnTo>
                    <a:pt x="20" y="2"/>
                  </a:lnTo>
                  <a:lnTo>
                    <a:pt x="0" y="8"/>
                  </a:lnTo>
                  <a:lnTo>
                    <a:pt x="0" y="8"/>
                  </a:lnTo>
                  <a:lnTo>
                    <a:pt x="10" y="14"/>
                  </a:lnTo>
                  <a:lnTo>
                    <a:pt x="10" y="14"/>
                  </a:lnTo>
                  <a:lnTo>
                    <a:pt x="14" y="14"/>
                  </a:lnTo>
                  <a:lnTo>
                    <a:pt x="18" y="14"/>
                  </a:lnTo>
                  <a:lnTo>
                    <a:pt x="18"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8" name="Freeform 416"/>
            <p:cNvSpPr/>
            <p:nvPr/>
          </p:nvSpPr>
          <p:spPr bwMode="auto">
            <a:xfrm>
              <a:off x="4021138" y="947738"/>
              <a:ext cx="63500" cy="19050"/>
            </a:xfrm>
            <a:custGeom>
              <a:avLst/>
              <a:gdLst/>
              <a:ahLst/>
              <a:cxnLst>
                <a:cxn ang="0">
                  <a:pos x="0" y="6"/>
                </a:cxn>
                <a:cxn ang="0">
                  <a:pos x="0" y="6"/>
                </a:cxn>
                <a:cxn ang="0">
                  <a:pos x="8" y="12"/>
                </a:cxn>
                <a:cxn ang="0">
                  <a:pos x="8" y="12"/>
                </a:cxn>
                <a:cxn ang="0">
                  <a:pos x="12" y="12"/>
                </a:cxn>
                <a:cxn ang="0">
                  <a:pos x="16" y="10"/>
                </a:cxn>
                <a:cxn ang="0">
                  <a:pos x="16" y="10"/>
                </a:cxn>
                <a:cxn ang="0">
                  <a:pos x="40" y="6"/>
                </a:cxn>
                <a:cxn ang="0">
                  <a:pos x="40" y="6"/>
                </a:cxn>
                <a:cxn ang="0">
                  <a:pos x="30" y="0"/>
                </a:cxn>
                <a:cxn ang="0">
                  <a:pos x="20" y="0"/>
                </a:cxn>
                <a:cxn ang="0">
                  <a:pos x="8" y="2"/>
                </a:cxn>
                <a:cxn ang="0">
                  <a:pos x="0" y="6"/>
                </a:cxn>
                <a:cxn ang="0">
                  <a:pos x="0" y="6"/>
                </a:cxn>
              </a:cxnLst>
              <a:rect l="0" t="0" r="r" b="b"/>
              <a:pathLst>
                <a:path w="40" h="12">
                  <a:moveTo>
                    <a:pt x="0" y="6"/>
                  </a:moveTo>
                  <a:lnTo>
                    <a:pt x="0" y="6"/>
                  </a:lnTo>
                  <a:lnTo>
                    <a:pt x="8" y="12"/>
                  </a:lnTo>
                  <a:lnTo>
                    <a:pt x="8" y="12"/>
                  </a:lnTo>
                  <a:lnTo>
                    <a:pt x="12" y="12"/>
                  </a:lnTo>
                  <a:lnTo>
                    <a:pt x="16" y="10"/>
                  </a:lnTo>
                  <a:lnTo>
                    <a:pt x="16" y="10"/>
                  </a:lnTo>
                  <a:lnTo>
                    <a:pt x="40" y="6"/>
                  </a:lnTo>
                  <a:lnTo>
                    <a:pt x="40" y="6"/>
                  </a:lnTo>
                  <a:lnTo>
                    <a:pt x="30" y="0"/>
                  </a:lnTo>
                  <a:lnTo>
                    <a:pt x="20" y="0"/>
                  </a:lnTo>
                  <a:lnTo>
                    <a:pt x="8" y="2"/>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9" name="Freeform 417"/>
            <p:cNvSpPr/>
            <p:nvPr/>
          </p:nvSpPr>
          <p:spPr bwMode="auto">
            <a:xfrm>
              <a:off x="4090988" y="1011238"/>
              <a:ext cx="38100" cy="25400"/>
            </a:xfrm>
            <a:custGeom>
              <a:avLst/>
              <a:gdLst/>
              <a:ahLst/>
              <a:cxnLst>
                <a:cxn ang="0">
                  <a:pos x="24" y="12"/>
                </a:cxn>
                <a:cxn ang="0">
                  <a:pos x="24" y="12"/>
                </a:cxn>
                <a:cxn ang="0">
                  <a:pos x="0" y="0"/>
                </a:cxn>
                <a:cxn ang="0">
                  <a:pos x="0" y="0"/>
                </a:cxn>
                <a:cxn ang="0">
                  <a:pos x="4" y="14"/>
                </a:cxn>
                <a:cxn ang="0">
                  <a:pos x="4" y="14"/>
                </a:cxn>
                <a:cxn ang="0">
                  <a:pos x="4" y="16"/>
                </a:cxn>
                <a:cxn ang="0">
                  <a:pos x="4" y="16"/>
                </a:cxn>
                <a:cxn ang="0">
                  <a:pos x="12" y="14"/>
                </a:cxn>
                <a:cxn ang="0">
                  <a:pos x="12" y="14"/>
                </a:cxn>
                <a:cxn ang="0">
                  <a:pos x="18" y="14"/>
                </a:cxn>
                <a:cxn ang="0">
                  <a:pos x="24" y="12"/>
                </a:cxn>
                <a:cxn ang="0">
                  <a:pos x="24" y="12"/>
                </a:cxn>
              </a:cxnLst>
              <a:rect l="0" t="0" r="r" b="b"/>
              <a:pathLst>
                <a:path w="24" h="16">
                  <a:moveTo>
                    <a:pt x="24" y="12"/>
                  </a:moveTo>
                  <a:lnTo>
                    <a:pt x="24" y="12"/>
                  </a:lnTo>
                  <a:lnTo>
                    <a:pt x="0" y="0"/>
                  </a:lnTo>
                  <a:lnTo>
                    <a:pt x="0" y="0"/>
                  </a:lnTo>
                  <a:lnTo>
                    <a:pt x="4" y="14"/>
                  </a:lnTo>
                  <a:lnTo>
                    <a:pt x="4" y="14"/>
                  </a:lnTo>
                  <a:lnTo>
                    <a:pt x="4" y="16"/>
                  </a:lnTo>
                  <a:lnTo>
                    <a:pt x="4" y="16"/>
                  </a:lnTo>
                  <a:lnTo>
                    <a:pt x="12" y="14"/>
                  </a:lnTo>
                  <a:lnTo>
                    <a:pt x="12" y="14"/>
                  </a:lnTo>
                  <a:lnTo>
                    <a:pt x="18" y="14"/>
                  </a:lnTo>
                  <a:lnTo>
                    <a:pt x="24" y="12"/>
                  </a:lnTo>
                  <a:lnTo>
                    <a:pt x="24"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0" name="Freeform 418"/>
            <p:cNvSpPr/>
            <p:nvPr/>
          </p:nvSpPr>
          <p:spPr bwMode="auto">
            <a:xfrm>
              <a:off x="4062413" y="995363"/>
              <a:ext cx="31750" cy="41275"/>
            </a:xfrm>
            <a:custGeom>
              <a:avLst/>
              <a:gdLst/>
              <a:ahLst/>
              <a:cxnLst>
                <a:cxn ang="0">
                  <a:pos x="8" y="4"/>
                </a:cxn>
                <a:cxn ang="0">
                  <a:pos x="8" y="4"/>
                </a:cxn>
                <a:cxn ang="0">
                  <a:pos x="0" y="0"/>
                </a:cxn>
                <a:cxn ang="0">
                  <a:pos x="0" y="0"/>
                </a:cxn>
                <a:cxn ang="0">
                  <a:pos x="2" y="6"/>
                </a:cxn>
                <a:cxn ang="0">
                  <a:pos x="2" y="6"/>
                </a:cxn>
                <a:cxn ang="0">
                  <a:pos x="6" y="16"/>
                </a:cxn>
                <a:cxn ang="0">
                  <a:pos x="6" y="16"/>
                </a:cxn>
                <a:cxn ang="0">
                  <a:pos x="8" y="24"/>
                </a:cxn>
                <a:cxn ang="0">
                  <a:pos x="8" y="24"/>
                </a:cxn>
                <a:cxn ang="0">
                  <a:pos x="10" y="26"/>
                </a:cxn>
                <a:cxn ang="0">
                  <a:pos x="14" y="26"/>
                </a:cxn>
                <a:cxn ang="0">
                  <a:pos x="20" y="26"/>
                </a:cxn>
                <a:cxn ang="0">
                  <a:pos x="20" y="26"/>
                </a:cxn>
                <a:cxn ang="0">
                  <a:pos x="14" y="8"/>
                </a:cxn>
                <a:cxn ang="0">
                  <a:pos x="14" y="8"/>
                </a:cxn>
                <a:cxn ang="0">
                  <a:pos x="10" y="6"/>
                </a:cxn>
                <a:cxn ang="0">
                  <a:pos x="8" y="4"/>
                </a:cxn>
                <a:cxn ang="0">
                  <a:pos x="8" y="4"/>
                </a:cxn>
              </a:cxnLst>
              <a:rect l="0" t="0" r="r" b="b"/>
              <a:pathLst>
                <a:path w="20" h="26">
                  <a:moveTo>
                    <a:pt x="8" y="4"/>
                  </a:moveTo>
                  <a:lnTo>
                    <a:pt x="8" y="4"/>
                  </a:lnTo>
                  <a:lnTo>
                    <a:pt x="0" y="0"/>
                  </a:lnTo>
                  <a:lnTo>
                    <a:pt x="0" y="0"/>
                  </a:lnTo>
                  <a:lnTo>
                    <a:pt x="2" y="6"/>
                  </a:lnTo>
                  <a:lnTo>
                    <a:pt x="2" y="6"/>
                  </a:lnTo>
                  <a:lnTo>
                    <a:pt x="6" y="16"/>
                  </a:lnTo>
                  <a:lnTo>
                    <a:pt x="6" y="16"/>
                  </a:lnTo>
                  <a:lnTo>
                    <a:pt x="8" y="24"/>
                  </a:lnTo>
                  <a:lnTo>
                    <a:pt x="8" y="24"/>
                  </a:lnTo>
                  <a:lnTo>
                    <a:pt x="10" y="26"/>
                  </a:lnTo>
                  <a:lnTo>
                    <a:pt x="14" y="26"/>
                  </a:lnTo>
                  <a:lnTo>
                    <a:pt x="20" y="26"/>
                  </a:lnTo>
                  <a:lnTo>
                    <a:pt x="20" y="26"/>
                  </a:lnTo>
                  <a:lnTo>
                    <a:pt x="14" y="8"/>
                  </a:lnTo>
                  <a:lnTo>
                    <a:pt x="14" y="8"/>
                  </a:lnTo>
                  <a:lnTo>
                    <a:pt x="10" y="6"/>
                  </a:lnTo>
                  <a:lnTo>
                    <a:pt x="8" y="4"/>
                  </a:lnTo>
                  <a:lnTo>
                    <a:pt x="8"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1" name="Freeform 419"/>
            <p:cNvSpPr/>
            <p:nvPr/>
          </p:nvSpPr>
          <p:spPr bwMode="auto">
            <a:xfrm>
              <a:off x="4037013" y="979488"/>
              <a:ext cx="31750" cy="53975"/>
            </a:xfrm>
            <a:custGeom>
              <a:avLst/>
              <a:gdLst/>
              <a:ahLst/>
              <a:cxnLst>
                <a:cxn ang="0">
                  <a:pos x="6" y="20"/>
                </a:cxn>
                <a:cxn ang="0">
                  <a:pos x="6" y="20"/>
                </a:cxn>
                <a:cxn ang="0">
                  <a:pos x="8" y="30"/>
                </a:cxn>
                <a:cxn ang="0">
                  <a:pos x="8" y="30"/>
                </a:cxn>
                <a:cxn ang="0">
                  <a:pos x="10" y="32"/>
                </a:cxn>
                <a:cxn ang="0">
                  <a:pos x="14" y="34"/>
                </a:cxn>
                <a:cxn ang="0">
                  <a:pos x="20" y="34"/>
                </a:cxn>
                <a:cxn ang="0">
                  <a:pos x="20" y="34"/>
                </a:cxn>
                <a:cxn ang="0">
                  <a:pos x="12" y="12"/>
                </a:cxn>
                <a:cxn ang="0">
                  <a:pos x="12" y="12"/>
                </a:cxn>
                <a:cxn ang="0">
                  <a:pos x="12" y="8"/>
                </a:cxn>
                <a:cxn ang="0">
                  <a:pos x="10" y="6"/>
                </a:cxn>
                <a:cxn ang="0">
                  <a:pos x="10" y="6"/>
                </a:cxn>
                <a:cxn ang="0">
                  <a:pos x="0" y="0"/>
                </a:cxn>
                <a:cxn ang="0">
                  <a:pos x="0" y="0"/>
                </a:cxn>
                <a:cxn ang="0">
                  <a:pos x="6" y="20"/>
                </a:cxn>
                <a:cxn ang="0">
                  <a:pos x="6" y="20"/>
                </a:cxn>
              </a:cxnLst>
              <a:rect l="0" t="0" r="r" b="b"/>
              <a:pathLst>
                <a:path w="20" h="34">
                  <a:moveTo>
                    <a:pt x="6" y="20"/>
                  </a:moveTo>
                  <a:lnTo>
                    <a:pt x="6" y="20"/>
                  </a:lnTo>
                  <a:lnTo>
                    <a:pt x="8" y="30"/>
                  </a:lnTo>
                  <a:lnTo>
                    <a:pt x="8" y="30"/>
                  </a:lnTo>
                  <a:lnTo>
                    <a:pt x="10" y="32"/>
                  </a:lnTo>
                  <a:lnTo>
                    <a:pt x="14" y="34"/>
                  </a:lnTo>
                  <a:lnTo>
                    <a:pt x="20" y="34"/>
                  </a:lnTo>
                  <a:lnTo>
                    <a:pt x="20" y="34"/>
                  </a:lnTo>
                  <a:lnTo>
                    <a:pt x="12" y="12"/>
                  </a:lnTo>
                  <a:lnTo>
                    <a:pt x="12" y="12"/>
                  </a:lnTo>
                  <a:lnTo>
                    <a:pt x="12" y="8"/>
                  </a:lnTo>
                  <a:lnTo>
                    <a:pt x="10" y="6"/>
                  </a:lnTo>
                  <a:lnTo>
                    <a:pt x="10" y="6"/>
                  </a:lnTo>
                  <a:lnTo>
                    <a:pt x="0" y="0"/>
                  </a:lnTo>
                  <a:lnTo>
                    <a:pt x="0" y="0"/>
                  </a:lnTo>
                  <a:lnTo>
                    <a:pt x="6" y="20"/>
                  </a:lnTo>
                  <a:lnTo>
                    <a:pt x="6"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2" name="Freeform 420"/>
            <p:cNvSpPr/>
            <p:nvPr/>
          </p:nvSpPr>
          <p:spPr bwMode="auto">
            <a:xfrm>
              <a:off x="4014788" y="966788"/>
              <a:ext cx="28575" cy="57150"/>
            </a:xfrm>
            <a:custGeom>
              <a:avLst/>
              <a:gdLst/>
              <a:ahLst/>
              <a:cxnLst>
                <a:cxn ang="0">
                  <a:pos x="18" y="36"/>
                </a:cxn>
                <a:cxn ang="0">
                  <a:pos x="18" y="36"/>
                </a:cxn>
                <a:cxn ang="0">
                  <a:pos x="12" y="14"/>
                </a:cxn>
                <a:cxn ang="0">
                  <a:pos x="12" y="14"/>
                </a:cxn>
                <a:cxn ang="0">
                  <a:pos x="10" y="10"/>
                </a:cxn>
                <a:cxn ang="0">
                  <a:pos x="10" y="6"/>
                </a:cxn>
                <a:cxn ang="0">
                  <a:pos x="10" y="6"/>
                </a:cxn>
                <a:cxn ang="0">
                  <a:pos x="0" y="0"/>
                </a:cxn>
                <a:cxn ang="0">
                  <a:pos x="0" y="0"/>
                </a:cxn>
                <a:cxn ang="0">
                  <a:pos x="0" y="12"/>
                </a:cxn>
                <a:cxn ang="0">
                  <a:pos x="4" y="22"/>
                </a:cxn>
                <a:cxn ang="0">
                  <a:pos x="10" y="30"/>
                </a:cxn>
                <a:cxn ang="0">
                  <a:pos x="18" y="36"/>
                </a:cxn>
                <a:cxn ang="0">
                  <a:pos x="18" y="36"/>
                </a:cxn>
              </a:cxnLst>
              <a:rect l="0" t="0" r="r" b="b"/>
              <a:pathLst>
                <a:path w="18" h="36">
                  <a:moveTo>
                    <a:pt x="18" y="36"/>
                  </a:moveTo>
                  <a:lnTo>
                    <a:pt x="18" y="36"/>
                  </a:lnTo>
                  <a:lnTo>
                    <a:pt x="12" y="14"/>
                  </a:lnTo>
                  <a:lnTo>
                    <a:pt x="12" y="14"/>
                  </a:lnTo>
                  <a:lnTo>
                    <a:pt x="10" y="10"/>
                  </a:lnTo>
                  <a:lnTo>
                    <a:pt x="10" y="6"/>
                  </a:lnTo>
                  <a:lnTo>
                    <a:pt x="10" y="6"/>
                  </a:lnTo>
                  <a:lnTo>
                    <a:pt x="0" y="0"/>
                  </a:lnTo>
                  <a:lnTo>
                    <a:pt x="0" y="0"/>
                  </a:lnTo>
                  <a:lnTo>
                    <a:pt x="0" y="12"/>
                  </a:lnTo>
                  <a:lnTo>
                    <a:pt x="4" y="22"/>
                  </a:lnTo>
                  <a:lnTo>
                    <a:pt x="10" y="30"/>
                  </a:lnTo>
                  <a:lnTo>
                    <a:pt x="18" y="36"/>
                  </a:lnTo>
                  <a:lnTo>
                    <a:pt x="18" y="3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3" name="Freeform 421"/>
            <p:cNvSpPr/>
            <p:nvPr/>
          </p:nvSpPr>
          <p:spPr bwMode="auto">
            <a:xfrm>
              <a:off x="4157663" y="900113"/>
              <a:ext cx="38100" cy="15875"/>
            </a:xfrm>
            <a:custGeom>
              <a:avLst/>
              <a:gdLst/>
              <a:ahLst/>
              <a:cxnLst>
                <a:cxn ang="0">
                  <a:pos x="10" y="0"/>
                </a:cxn>
                <a:cxn ang="0">
                  <a:pos x="10" y="0"/>
                </a:cxn>
                <a:cxn ang="0">
                  <a:pos x="10" y="2"/>
                </a:cxn>
                <a:cxn ang="0">
                  <a:pos x="10" y="2"/>
                </a:cxn>
                <a:cxn ang="0">
                  <a:pos x="0" y="10"/>
                </a:cxn>
                <a:cxn ang="0">
                  <a:pos x="0" y="10"/>
                </a:cxn>
                <a:cxn ang="0">
                  <a:pos x="24" y="10"/>
                </a:cxn>
                <a:cxn ang="0">
                  <a:pos x="24" y="10"/>
                </a:cxn>
                <a:cxn ang="0">
                  <a:pos x="20" y="8"/>
                </a:cxn>
                <a:cxn ang="0">
                  <a:pos x="16" y="4"/>
                </a:cxn>
                <a:cxn ang="0">
                  <a:pos x="16" y="4"/>
                </a:cxn>
                <a:cxn ang="0">
                  <a:pos x="10" y="0"/>
                </a:cxn>
                <a:cxn ang="0">
                  <a:pos x="10" y="0"/>
                </a:cxn>
              </a:cxnLst>
              <a:rect l="0" t="0" r="r" b="b"/>
              <a:pathLst>
                <a:path w="24" h="10">
                  <a:moveTo>
                    <a:pt x="10" y="0"/>
                  </a:moveTo>
                  <a:lnTo>
                    <a:pt x="10" y="0"/>
                  </a:lnTo>
                  <a:lnTo>
                    <a:pt x="10" y="2"/>
                  </a:lnTo>
                  <a:lnTo>
                    <a:pt x="10" y="2"/>
                  </a:lnTo>
                  <a:lnTo>
                    <a:pt x="0" y="10"/>
                  </a:lnTo>
                  <a:lnTo>
                    <a:pt x="0" y="10"/>
                  </a:lnTo>
                  <a:lnTo>
                    <a:pt x="24" y="10"/>
                  </a:lnTo>
                  <a:lnTo>
                    <a:pt x="24" y="10"/>
                  </a:lnTo>
                  <a:lnTo>
                    <a:pt x="20" y="8"/>
                  </a:lnTo>
                  <a:lnTo>
                    <a:pt x="16" y="4"/>
                  </a:lnTo>
                  <a:lnTo>
                    <a:pt x="16" y="4"/>
                  </a:lnTo>
                  <a:lnTo>
                    <a:pt x="10" y="0"/>
                  </a:lnTo>
                  <a:lnTo>
                    <a:pt x="1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4" name="Freeform 422"/>
            <p:cNvSpPr/>
            <p:nvPr/>
          </p:nvSpPr>
          <p:spPr bwMode="auto">
            <a:xfrm>
              <a:off x="4132263" y="890588"/>
              <a:ext cx="38100" cy="25400"/>
            </a:xfrm>
            <a:custGeom>
              <a:avLst/>
              <a:gdLst/>
              <a:ahLst/>
              <a:cxnLst>
                <a:cxn ang="0">
                  <a:pos x="16" y="0"/>
                </a:cxn>
                <a:cxn ang="0">
                  <a:pos x="16" y="0"/>
                </a:cxn>
                <a:cxn ang="0">
                  <a:pos x="10" y="4"/>
                </a:cxn>
                <a:cxn ang="0">
                  <a:pos x="10" y="4"/>
                </a:cxn>
                <a:cxn ang="0">
                  <a:pos x="2" y="12"/>
                </a:cxn>
                <a:cxn ang="0">
                  <a:pos x="2" y="12"/>
                </a:cxn>
                <a:cxn ang="0">
                  <a:pos x="0" y="16"/>
                </a:cxn>
                <a:cxn ang="0">
                  <a:pos x="0" y="16"/>
                </a:cxn>
                <a:cxn ang="0">
                  <a:pos x="6" y="16"/>
                </a:cxn>
                <a:cxn ang="0">
                  <a:pos x="6" y="16"/>
                </a:cxn>
                <a:cxn ang="0">
                  <a:pos x="10" y="16"/>
                </a:cxn>
                <a:cxn ang="0">
                  <a:pos x="12" y="16"/>
                </a:cxn>
                <a:cxn ang="0">
                  <a:pos x="12" y="16"/>
                </a:cxn>
                <a:cxn ang="0">
                  <a:pos x="24" y="4"/>
                </a:cxn>
                <a:cxn ang="0">
                  <a:pos x="24" y="4"/>
                </a:cxn>
                <a:cxn ang="0">
                  <a:pos x="20" y="2"/>
                </a:cxn>
                <a:cxn ang="0">
                  <a:pos x="16" y="0"/>
                </a:cxn>
                <a:cxn ang="0">
                  <a:pos x="16" y="0"/>
                </a:cxn>
              </a:cxnLst>
              <a:rect l="0" t="0" r="r" b="b"/>
              <a:pathLst>
                <a:path w="24" h="16">
                  <a:moveTo>
                    <a:pt x="16" y="0"/>
                  </a:moveTo>
                  <a:lnTo>
                    <a:pt x="16" y="0"/>
                  </a:lnTo>
                  <a:lnTo>
                    <a:pt x="10" y="4"/>
                  </a:lnTo>
                  <a:lnTo>
                    <a:pt x="10" y="4"/>
                  </a:lnTo>
                  <a:lnTo>
                    <a:pt x="2" y="12"/>
                  </a:lnTo>
                  <a:lnTo>
                    <a:pt x="2" y="12"/>
                  </a:lnTo>
                  <a:lnTo>
                    <a:pt x="0" y="16"/>
                  </a:lnTo>
                  <a:lnTo>
                    <a:pt x="0" y="16"/>
                  </a:lnTo>
                  <a:lnTo>
                    <a:pt x="6" y="16"/>
                  </a:lnTo>
                  <a:lnTo>
                    <a:pt x="6" y="16"/>
                  </a:lnTo>
                  <a:lnTo>
                    <a:pt x="10" y="16"/>
                  </a:lnTo>
                  <a:lnTo>
                    <a:pt x="12" y="16"/>
                  </a:lnTo>
                  <a:lnTo>
                    <a:pt x="12" y="16"/>
                  </a:lnTo>
                  <a:lnTo>
                    <a:pt x="24" y="4"/>
                  </a:lnTo>
                  <a:lnTo>
                    <a:pt x="24" y="4"/>
                  </a:lnTo>
                  <a:lnTo>
                    <a:pt x="20" y="2"/>
                  </a:lnTo>
                  <a:lnTo>
                    <a:pt x="16" y="0"/>
                  </a:lnTo>
                  <a:lnTo>
                    <a:pt x="1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5" name="Freeform 423"/>
            <p:cNvSpPr/>
            <p:nvPr/>
          </p:nvSpPr>
          <p:spPr bwMode="auto">
            <a:xfrm>
              <a:off x="4103688" y="884238"/>
              <a:ext cx="47625" cy="31750"/>
            </a:xfrm>
            <a:custGeom>
              <a:avLst/>
              <a:gdLst/>
              <a:ahLst/>
              <a:cxnLst>
                <a:cxn ang="0">
                  <a:pos x="20" y="2"/>
                </a:cxn>
                <a:cxn ang="0">
                  <a:pos x="20" y="2"/>
                </a:cxn>
                <a:cxn ang="0">
                  <a:pos x="14" y="8"/>
                </a:cxn>
                <a:cxn ang="0">
                  <a:pos x="14" y="8"/>
                </a:cxn>
                <a:cxn ang="0">
                  <a:pos x="0" y="18"/>
                </a:cxn>
                <a:cxn ang="0">
                  <a:pos x="0" y="18"/>
                </a:cxn>
                <a:cxn ang="0">
                  <a:pos x="10" y="20"/>
                </a:cxn>
                <a:cxn ang="0">
                  <a:pos x="10" y="20"/>
                </a:cxn>
                <a:cxn ang="0">
                  <a:pos x="14" y="18"/>
                </a:cxn>
                <a:cxn ang="0">
                  <a:pos x="16" y="16"/>
                </a:cxn>
                <a:cxn ang="0">
                  <a:pos x="16" y="16"/>
                </a:cxn>
                <a:cxn ang="0">
                  <a:pos x="30" y="2"/>
                </a:cxn>
                <a:cxn ang="0">
                  <a:pos x="30" y="2"/>
                </a:cxn>
                <a:cxn ang="0">
                  <a:pos x="24" y="0"/>
                </a:cxn>
                <a:cxn ang="0">
                  <a:pos x="22" y="0"/>
                </a:cxn>
                <a:cxn ang="0">
                  <a:pos x="20" y="2"/>
                </a:cxn>
                <a:cxn ang="0">
                  <a:pos x="20" y="2"/>
                </a:cxn>
              </a:cxnLst>
              <a:rect l="0" t="0" r="r" b="b"/>
              <a:pathLst>
                <a:path w="30" h="20">
                  <a:moveTo>
                    <a:pt x="20" y="2"/>
                  </a:moveTo>
                  <a:lnTo>
                    <a:pt x="20" y="2"/>
                  </a:lnTo>
                  <a:lnTo>
                    <a:pt x="14" y="8"/>
                  </a:lnTo>
                  <a:lnTo>
                    <a:pt x="14" y="8"/>
                  </a:lnTo>
                  <a:lnTo>
                    <a:pt x="0" y="18"/>
                  </a:lnTo>
                  <a:lnTo>
                    <a:pt x="0" y="18"/>
                  </a:lnTo>
                  <a:lnTo>
                    <a:pt x="10" y="20"/>
                  </a:lnTo>
                  <a:lnTo>
                    <a:pt x="10" y="20"/>
                  </a:lnTo>
                  <a:lnTo>
                    <a:pt x="14" y="18"/>
                  </a:lnTo>
                  <a:lnTo>
                    <a:pt x="16" y="16"/>
                  </a:lnTo>
                  <a:lnTo>
                    <a:pt x="16" y="16"/>
                  </a:lnTo>
                  <a:lnTo>
                    <a:pt x="30" y="2"/>
                  </a:lnTo>
                  <a:lnTo>
                    <a:pt x="30" y="2"/>
                  </a:lnTo>
                  <a:lnTo>
                    <a:pt x="24" y="0"/>
                  </a:lnTo>
                  <a:lnTo>
                    <a:pt x="22" y="0"/>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6" name="Freeform 424"/>
            <p:cNvSpPr/>
            <p:nvPr/>
          </p:nvSpPr>
          <p:spPr bwMode="auto">
            <a:xfrm>
              <a:off x="4084638" y="884238"/>
              <a:ext cx="44450" cy="28575"/>
            </a:xfrm>
            <a:custGeom>
              <a:avLst/>
              <a:gdLst/>
              <a:ahLst/>
              <a:cxnLst>
                <a:cxn ang="0">
                  <a:pos x="0" y="18"/>
                </a:cxn>
                <a:cxn ang="0">
                  <a:pos x="0" y="18"/>
                </a:cxn>
                <a:cxn ang="0">
                  <a:pos x="8" y="18"/>
                </a:cxn>
                <a:cxn ang="0">
                  <a:pos x="8" y="18"/>
                </a:cxn>
                <a:cxn ang="0">
                  <a:pos x="14" y="14"/>
                </a:cxn>
                <a:cxn ang="0">
                  <a:pos x="14" y="14"/>
                </a:cxn>
                <a:cxn ang="0">
                  <a:pos x="28" y="0"/>
                </a:cxn>
                <a:cxn ang="0">
                  <a:pos x="28" y="0"/>
                </a:cxn>
                <a:cxn ang="0">
                  <a:pos x="20" y="2"/>
                </a:cxn>
                <a:cxn ang="0">
                  <a:pos x="10" y="4"/>
                </a:cxn>
                <a:cxn ang="0">
                  <a:pos x="4" y="10"/>
                </a:cxn>
                <a:cxn ang="0">
                  <a:pos x="0" y="18"/>
                </a:cxn>
                <a:cxn ang="0">
                  <a:pos x="0" y="18"/>
                </a:cxn>
              </a:cxnLst>
              <a:rect l="0" t="0" r="r" b="b"/>
              <a:pathLst>
                <a:path w="28" h="18">
                  <a:moveTo>
                    <a:pt x="0" y="18"/>
                  </a:moveTo>
                  <a:lnTo>
                    <a:pt x="0" y="18"/>
                  </a:lnTo>
                  <a:lnTo>
                    <a:pt x="8" y="18"/>
                  </a:lnTo>
                  <a:lnTo>
                    <a:pt x="8" y="18"/>
                  </a:lnTo>
                  <a:lnTo>
                    <a:pt x="14" y="14"/>
                  </a:lnTo>
                  <a:lnTo>
                    <a:pt x="14" y="14"/>
                  </a:lnTo>
                  <a:lnTo>
                    <a:pt x="28" y="0"/>
                  </a:lnTo>
                  <a:lnTo>
                    <a:pt x="28" y="0"/>
                  </a:lnTo>
                  <a:lnTo>
                    <a:pt x="20" y="2"/>
                  </a:lnTo>
                  <a:lnTo>
                    <a:pt x="10" y="4"/>
                  </a:lnTo>
                  <a:lnTo>
                    <a:pt x="4" y="10"/>
                  </a:lnTo>
                  <a:lnTo>
                    <a:pt x="0" y="18"/>
                  </a:lnTo>
                  <a:lnTo>
                    <a:pt x="0"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7" name="Freeform 425"/>
            <p:cNvSpPr/>
            <p:nvPr/>
          </p:nvSpPr>
          <p:spPr bwMode="auto">
            <a:xfrm>
              <a:off x="4157663" y="922338"/>
              <a:ext cx="38100" cy="15875"/>
            </a:xfrm>
            <a:custGeom>
              <a:avLst/>
              <a:gdLst/>
              <a:ahLst/>
              <a:cxnLst>
                <a:cxn ang="0">
                  <a:pos x="10" y="10"/>
                </a:cxn>
                <a:cxn ang="0">
                  <a:pos x="10" y="10"/>
                </a:cxn>
                <a:cxn ang="0">
                  <a:pos x="16" y="6"/>
                </a:cxn>
                <a:cxn ang="0">
                  <a:pos x="16" y="6"/>
                </a:cxn>
                <a:cxn ang="0">
                  <a:pos x="20" y="2"/>
                </a:cxn>
                <a:cxn ang="0">
                  <a:pos x="24" y="0"/>
                </a:cxn>
                <a:cxn ang="0">
                  <a:pos x="24" y="0"/>
                </a:cxn>
                <a:cxn ang="0">
                  <a:pos x="0" y="0"/>
                </a:cxn>
                <a:cxn ang="0">
                  <a:pos x="0" y="0"/>
                </a:cxn>
                <a:cxn ang="0">
                  <a:pos x="10" y="8"/>
                </a:cxn>
                <a:cxn ang="0">
                  <a:pos x="10" y="8"/>
                </a:cxn>
                <a:cxn ang="0">
                  <a:pos x="10" y="10"/>
                </a:cxn>
                <a:cxn ang="0">
                  <a:pos x="10" y="10"/>
                </a:cxn>
              </a:cxnLst>
              <a:rect l="0" t="0" r="r" b="b"/>
              <a:pathLst>
                <a:path w="24" h="10">
                  <a:moveTo>
                    <a:pt x="10" y="10"/>
                  </a:moveTo>
                  <a:lnTo>
                    <a:pt x="10" y="10"/>
                  </a:lnTo>
                  <a:lnTo>
                    <a:pt x="16" y="6"/>
                  </a:lnTo>
                  <a:lnTo>
                    <a:pt x="16" y="6"/>
                  </a:lnTo>
                  <a:lnTo>
                    <a:pt x="20" y="2"/>
                  </a:lnTo>
                  <a:lnTo>
                    <a:pt x="24" y="0"/>
                  </a:lnTo>
                  <a:lnTo>
                    <a:pt x="24" y="0"/>
                  </a:lnTo>
                  <a:lnTo>
                    <a:pt x="0" y="0"/>
                  </a:lnTo>
                  <a:lnTo>
                    <a:pt x="0" y="0"/>
                  </a:lnTo>
                  <a:lnTo>
                    <a:pt x="10" y="8"/>
                  </a:lnTo>
                  <a:lnTo>
                    <a:pt x="10" y="8"/>
                  </a:lnTo>
                  <a:lnTo>
                    <a:pt x="10" y="10"/>
                  </a:lnTo>
                  <a:lnTo>
                    <a:pt x="10"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8" name="Freeform 426"/>
            <p:cNvSpPr/>
            <p:nvPr/>
          </p:nvSpPr>
          <p:spPr bwMode="auto">
            <a:xfrm>
              <a:off x="4132263" y="922338"/>
              <a:ext cx="38100" cy="25400"/>
            </a:xfrm>
            <a:custGeom>
              <a:avLst/>
              <a:gdLst/>
              <a:ahLst/>
              <a:cxnLst>
                <a:cxn ang="0">
                  <a:pos x="6" y="0"/>
                </a:cxn>
                <a:cxn ang="0">
                  <a:pos x="6" y="0"/>
                </a:cxn>
                <a:cxn ang="0">
                  <a:pos x="0" y="0"/>
                </a:cxn>
                <a:cxn ang="0">
                  <a:pos x="0" y="0"/>
                </a:cxn>
                <a:cxn ang="0">
                  <a:pos x="2" y="4"/>
                </a:cxn>
                <a:cxn ang="0">
                  <a:pos x="2" y="4"/>
                </a:cxn>
                <a:cxn ang="0">
                  <a:pos x="10" y="10"/>
                </a:cxn>
                <a:cxn ang="0">
                  <a:pos x="10" y="10"/>
                </a:cxn>
                <a:cxn ang="0">
                  <a:pos x="16" y="16"/>
                </a:cxn>
                <a:cxn ang="0">
                  <a:pos x="16" y="16"/>
                </a:cxn>
                <a:cxn ang="0">
                  <a:pos x="20" y="14"/>
                </a:cxn>
                <a:cxn ang="0">
                  <a:pos x="24" y="10"/>
                </a:cxn>
                <a:cxn ang="0">
                  <a:pos x="24" y="10"/>
                </a:cxn>
                <a:cxn ang="0">
                  <a:pos x="12" y="0"/>
                </a:cxn>
                <a:cxn ang="0">
                  <a:pos x="12" y="0"/>
                </a:cxn>
                <a:cxn ang="0">
                  <a:pos x="10" y="0"/>
                </a:cxn>
                <a:cxn ang="0">
                  <a:pos x="6" y="0"/>
                </a:cxn>
                <a:cxn ang="0">
                  <a:pos x="6" y="0"/>
                </a:cxn>
              </a:cxnLst>
              <a:rect l="0" t="0" r="r" b="b"/>
              <a:pathLst>
                <a:path w="24" h="16">
                  <a:moveTo>
                    <a:pt x="6" y="0"/>
                  </a:moveTo>
                  <a:lnTo>
                    <a:pt x="6" y="0"/>
                  </a:lnTo>
                  <a:lnTo>
                    <a:pt x="0" y="0"/>
                  </a:lnTo>
                  <a:lnTo>
                    <a:pt x="0" y="0"/>
                  </a:lnTo>
                  <a:lnTo>
                    <a:pt x="2" y="4"/>
                  </a:lnTo>
                  <a:lnTo>
                    <a:pt x="2" y="4"/>
                  </a:lnTo>
                  <a:lnTo>
                    <a:pt x="10" y="10"/>
                  </a:lnTo>
                  <a:lnTo>
                    <a:pt x="10" y="10"/>
                  </a:lnTo>
                  <a:lnTo>
                    <a:pt x="16" y="16"/>
                  </a:lnTo>
                  <a:lnTo>
                    <a:pt x="16" y="16"/>
                  </a:lnTo>
                  <a:lnTo>
                    <a:pt x="20" y="14"/>
                  </a:lnTo>
                  <a:lnTo>
                    <a:pt x="24" y="10"/>
                  </a:lnTo>
                  <a:lnTo>
                    <a:pt x="24" y="10"/>
                  </a:lnTo>
                  <a:lnTo>
                    <a:pt x="12" y="0"/>
                  </a:lnTo>
                  <a:lnTo>
                    <a:pt x="12" y="0"/>
                  </a:lnTo>
                  <a:lnTo>
                    <a:pt x="10" y="0"/>
                  </a:lnTo>
                  <a:lnTo>
                    <a:pt x="6" y="0"/>
                  </a:lnTo>
                  <a:lnTo>
                    <a:pt x="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9" name="Freeform 427"/>
            <p:cNvSpPr/>
            <p:nvPr/>
          </p:nvSpPr>
          <p:spPr bwMode="auto">
            <a:xfrm>
              <a:off x="4103688" y="922338"/>
              <a:ext cx="47625" cy="28575"/>
            </a:xfrm>
            <a:custGeom>
              <a:avLst/>
              <a:gdLst/>
              <a:ahLst/>
              <a:cxnLst>
                <a:cxn ang="0">
                  <a:pos x="30" y="16"/>
                </a:cxn>
                <a:cxn ang="0">
                  <a:pos x="30" y="16"/>
                </a:cxn>
                <a:cxn ang="0">
                  <a:pos x="16" y="2"/>
                </a:cxn>
                <a:cxn ang="0">
                  <a:pos x="16" y="2"/>
                </a:cxn>
                <a:cxn ang="0">
                  <a:pos x="14" y="0"/>
                </a:cxn>
                <a:cxn ang="0">
                  <a:pos x="10" y="0"/>
                </a:cxn>
                <a:cxn ang="0">
                  <a:pos x="10" y="0"/>
                </a:cxn>
                <a:cxn ang="0">
                  <a:pos x="0" y="0"/>
                </a:cxn>
                <a:cxn ang="0">
                  <a:pos x="0" y="0"/>
                </a:cxn>
                <a:cxn ang="0">
                  <a:pos x="14" y="12"/>
                </a:cxn>
                <a:cxn ang="0">
                  <a:pos x="14" y="12"/>
                </a:cxn>
                <a:cxn ang="0">
                  <a:pos x="20" y="18"/>
                </a:cxn>
                <a:cxn ang="0">
                  <a:pos x="20" y="18"/>
                </a:cxn>
                <a:cxn ang="0">
                  <a:pos x="22" y="18"/>
                </a:cxn>
                <a:cxn ang="0">
                  <a:pos x="24" y="18"/>
                </a:cxn>
                <a:cxn ang="0">
                  <a:pos x="30" y="16"/>
                </a:cxn>
                <a:cxn ang="0">
                  <a:pos x="30" y="16"/>
                </a:cxn>
              </a:cxnLst>
              <a:rect l="0" t="0" r="r" b="b"/>
              <a:pathLst>
                <a:path w="30" h="18">
                  <a:moveTo>
                    <a:pt x="30" y="16"/>
                  </a:moveTo>
                  <a:lnTo>
                    <a:pt x="30" y="16"/>
                  </a:lnTo>
                  <a:lnTo>
                    <a:pt x="16" y="2"/>
                  </a:lnTo>
                  <a:lnTo>
                    <a:pt x="16" y="2"/>
                  </a:lnTo>
                  <a:lnTo>
                    <a:pt x="14" y="0"/>
                  </a:lnTo>
                  <a:lnTo>
                    <a:pt x="10" y="0"/>
                  </a:lnTo>
                  <a:lnTo>
                    <a:pt x="10" y="0"/>
                  </a:lnTo>
                  <a:lnTo>
                    <a:pt x="0" y="0"/>
                  </a:lnTo>
                  <a:lnTo>
                    <a:pt x="0" y="0"/>
                  </a:lnTo>
                  <a:lnTo>
                    <a:pt x="14" y="12"/>
                  </a:lnTo>
                  <a:lnTo>
                    <a:pt x="14" y="12"/>
                  </a:lnTo>
                  <a:lnTo>
                    <a:pt x="20" y="18"/>
                  </a:lnTo>
                  <a:lnTo>
                    <a:pt x="20" y="18"/>
                  </a:lnTo>
                  <a:lnTo>
                    <a:pt x="22" y="18"/>
                  </a:lnTo>
                  <a:lnTo>
                    <a:pt x="24" y="18"/>
                  </a:lnTo>
                  <a:lnTo>
                    <a:pt x="30" y="16"/>
                  </a:lnTo>
                  <a:lnTo>
                    <a:pt x="30"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0" name="Freeform 428"/>
            <p:cNvSpPr/>
            <p:nvPr/>
          </p:nvSpPr>
          <p:spPr bwMode="auto">
            <a:xfrm>
              <a:off x="4084638" y="922338"/>
              <a:ext cx="44450" cy="31750"/>
            </a:xfrm>
            <a:custGeom>
              <a:avLst/>
              <a:gdLst/>
              <a:ahLst/>
              <a:cxnLst>
                <a:cxn ang="0">
                  <a:pos x="14" y="4"/>
                </a:cxn>
                <a:cxn ang="0">
                  <a:pos x="14" y="4"/>
                </a:cxn>
                <a:cxn ang="0">
                  <a:pos x="8" y="0"/>
                </a:cxn>
                <a:cxn ang="0">
                  <a:pos x="8" y="0"/>
                </a:cxn>
                <a:cxn ang="0">
                  <a:pos x="0" y="0"/>
                </a:cxn>
                <a:cxn ang="0">
                  <a:pos x="0" y="0"/>
                </a:cxn>
                <a:cxn ang="0">
                  <a:pos x="4" y="8"/>
                </a:cxn>
                <a:cxn ang="0">
                  <a:pos x="10" y="14"/>
                </a:cxn>
                <a:cxn ang="0">
                  <a:pos x="20" y="18"/>
                </a:cxn>
                <a:cxn ang="0">
                  <a:pos x="28" y="20"/>
                </a:cxn>
                <a:cxn ang="0">
                  <a:pos x="28" y="20"/>
                </a:cxn>
                <a:cxn ang="0">
                  <a:pos x="14" y="4"/>
                </a:cxn>
                <a:cxn ang="0">
                  <a:pos x="14" y="4"/>
                </a:cxn>
              </a:cxnLst>
              <a:rect l="0" t="0" r="r" b="b"/>
              <a:pathLst>
                <a:path w="28" h="20">
                  <a:moveTo>
                    <a:pt x="14" y="4"/>
                  </a:moveTo>
                  <a:lnTo>
                    <a:pt x="14" y="4"/>
                  </a:lnTo>
                  <a:lnTo>
                    <a:pt x="8" y="0"/>
                  </a:lnTo>
                  <a:lnTo>
                    <a:pt x="8" y="0"/>
                  </a:lnTo>
                  <a:lnTo>
                    <a:pt x="0" y="0"/>
                  </a:lnTo>
                  <a:lnTo>
                    <a:pt x="0" y="0"/>
                  </a:lnTo>
                  <a:lnTo>
                    <a:pt x="4" y="8"/>
                  </a:lnTo>
                  <a:lnTo>
                    <a:pt x="10" y="14"/>
                  </a:lnTo>
                  <a:lnTo>
                    <a:pt x="20" y="18"/>
                  </a:lnTo>
                  <a:lnTo>
                    <a:pt x="28" y="20"/>
                  </a:lnTo>
                  <a:lnTo>
                    <a:pt x="28" y="20"/>
                  </a:lnTo>
                  <a:lnTo>
                    <a:pt x="14" y="4"/>
                  </a:lnTo>
                  <a:lnTo>
                    <a:pt x="14"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1" name="Freeform 429"/>
            <p:cNvSpPr/>
            <p:nvPr/>
          </p:nvSpPr>
          <p:spPr bwMode="auto">
            <a:xfrm>
              <a:off x="3992563" y="1081088"/>
              <a:ext cx="44450" cy="25400"/>
            </a:xfrm>
            <a:custGeom>
              <a:avLst/>
              <a:gdLst/>
              <a:ahLst/>
              <a:cxnLst>
                <a:cxn ang="0">
                  <a:pos x="28" y="16"/>
                </a:cxn>
                <a:cxn ang="0">
                  <a:pos x="28" y="16"/>
                </a:cxn>
                <a:cxn ang="0">
                  <a:pos x="24" y="12"/>
                </a:cxn>
                <a:cxn ang="0">
                  <a:pos x="20" y="6"/>
                </a:cxn>
                <a:cxn ang="0">
                  <a:pos x="20" y="6"/>
                </a:cxn>
                <a:cxn ang="0">
                  <a:pos x="16" y="0"/>
                </a:cxn>
                <a:cxn ang="0">
                  <a:pos x="16" y="0"/>
                </a:cxn>
                <a:cxn ang="0">
                  <a:pos x="14" y="2"/>
                </a:cxn>
                <a:cxn ang="0">
                  <a:pos x="14" y="2"/>
                </a:cxn>
                <a:cxn ang="0">
                  <a:pos x="0" y="10"/>
                </a:cxn>
                <a:cxn ang="0">
                  <a:pos x="0" y="10"/>
                </a:cxn>
                <a:cxn ang="0">
                  <a:pos x="28" y="16"/>
                </a:cxn>
                <a:cxn ang="0">
                  <a:pos x="28" y="16"/>
                </a:cxn>
              </a:cxnLst>
              <a:rect l="0" t="0" r="r" b="b"/>
              <a:pathLst>
                <a:path w="28" h="16">
                  <a:moveTo>
                    <a:pt x="28" y="16"/>
                  </a:moveTo>
                  <a:lnTo>
                    <a:pt x="28" y="16"/>
                  </a:lnTo>
                  <a:lnTo>
                    <a:pt x="24" y="12"/>
                  </a:lnTo>
                  <a:lnTo>
                    <a:pt x="20" y="6"/>
                  </a:lnTo>
                  <a:lnTo>
                    <a:pt x="20" y="6"/>
                  </a:lnTo>
                  <a:lnTo>
                    <a:pt x="16" y="0"/>
                  </a:lnTo>
                  <a:lnTo>
                    <a:pt x="16" y="0"/>
                  </a:lnTo>
                  <a:lnTo>
                    <a:pt x="14" y="2"/>
                  </a:lnTo>
                  <a:lnTo>
                    <a:pt x="14" y="2"/>
                  </a:lnTo>
                  <a:lnTo>
                    <a:pt x="0" y="10"/>
                  </a:lnTo>
                  <a:lnTo>
                    <a:pt x="0" y="10"/>
                  </a:lnTo>
                  <a:lnTo>
                    <a:pt x="28" y="16"/>
                  </a:lnTo>
                  <a:lnTo>
                    <a:pt x="28"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2" name="Freeform 430"/>
            <p:cNvSpPr/>
            <p:nvPr/>
          </p:nvSpPr>
          <p:spPr bwMode="auto">
            <a:xfrm>
              <a:off x="3963988" y="1068388"/>
              <a:ext cx="47625" cy="25400"/>
            </a:xfrm>
            <a:custGeom>
              <a:avLst/>
              <a:gdLst/>
              <a:ahLst/>
              <a:cxnLst>
                <a:cxn ang="0">
                  <a:pos x="22" y="0"/>
                </a:cxn>
                <a:cxn ang="0">
                  <a:pos x="22" y="0"/>
                </a:cxn>
                <a:cxn ang="0">
                  <a:pos x="14" y="4"/>
                </a:cxn>
                <a:cxn ang="0">
                  <a:pos x="14" y="4"/>
                </a:cxn>
                <a:cxn ang="0">
                  <a:pos x="4" y="10"/>
                </a:cxn>
                <a:cxn ang="0">
                  <a:pos x="4" y="10"/>
                </a:cxn>
                <a:cxn ang="0">
                  <a:pos x="0" y="12"/>
                </a:cxn>
                <a:cxn ang="0">
                  <a:pos x="0" y="12"/>
                </a:cxn>
                <a:cxn ang="0">
                  <a:pos x="8" y="14"/>
                </a:cxn>
                <a:cxn ang="0">
                  <a:pos x="8" y="14"/>
                </a:cxn>
                <a:cxn ang="0">
                  <a:pos x="12" y="16"/>
                </a:cxn>
                <a:cxn ang="0">
                  <a:pos x="14" y="16"/>
                </a:cxn>
                <a:cxn ang="0">
                  <a:pos x="14" y="16"/>
                </a:cxn>
                <a:cxn ang="0">
                  <a:pos x="30" y="6"/>
                </a:cxn>
                <a:cxn ang="0">
                  <a:pos x="30" y="6"/>
                </a:cxn>
                <a:cxn ang="0">
                  <a:pos x="26" y="2"/>
                </a:cxn>
                <a:cxn ang="0">
                  <a:pos x="22" y="0"/>
                </a:cxn>
                <a:cxn ang="0">
                  <a:pos x="22" y="0"/>
                </a:cxn>
              </a:cxnLst>
              <a:rect l="0" t="0" r="r" b="b"/>
              <a:pathLst>
                <a:path w="30" h="16">
                  <a:moveTo>
                    <a:pt x="22" y="0"/>
                  </a:moveTo>
                  <a:lnTo>
                    <a:pt x="22" y="0"/>
                  </a:lnTo>
                  <a:lnTo>
                    <a:pt x="14" y="4"/>
                  </a:lnTo>
                  <a:lnTo>
                    <a:pt x="14" y="4"/>
                  </a:lnTo>
                  <a:lnTo>
                    <a:pt x="4" y="10"/>
                  </a:lnTo>
                  <a:lnTo>
                    <a:pt x="4" y="10"/>
                  </a:lnTo>
                  <a:lnTo>
                    <a:pt x="0" y="12"/>
                  </a:lnTo>
                  <a:lnTo>
                    <a:pt x="0" y="12"/>
                  </a:lnTo>
                  <a:lnTo>
                    <a:pt x="8" y="14"/>
                  </a:lnTo>
                  <a:lnTo>
                    <a:pt x="8" y="14"/>
                  </a:lnTo>
                  <a:lnTo>
                    <a:pt x="12" y="16"/>
                  </a:lnTo>
                  <a:lnTo>
                    <a:pt x="14" y="16"/>
                  </a:lnTo>
                  <a:lnTo>
                    <a:pt x="14" y="16"/>
                  </a:lnTo>
                  <a:lnTo>
                    <a:pt x="30" y="6"/>
                  </a:lnTo>
                  <a:lnTo>
                    <a:pt x="30" y="6"/>
                  </a:lnTo>
                  <a:lnTo>
                    <a:pt x="26" y="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3" name="Freeform 431"/>
            <p:cNvSpPr/>
            <p:nvPr/>
          </p:nvSpPr>
          <p:spPr bwMode="auto">
            <a:xfrm>
              <a:off x="3935413" y="1055688"/>
              <a:ext cx="57150" cy="31750"/>
            </a:xfrm>
            <a:custGeom>
              <a:avLst/>
              <a:gdLst/>
              <a:ahLst/>
              <a:cxnLst>
                <a:cxn ang="0">
                  <a:pos x="26" y="0"/>
                </a:cxn>
                <a:cxn ang="0">
                  <a:pos x="26" y="0"/>
                </a:cxn>
                <a:cxn ang="0">
                  <a:pos x="16" y="6"/>
                </a:cxn>
                <a:cxn ang="0">
                  <a:pos x="16" y="6"/>
                </a:cxn>
                <a:cxn ang="0">
                  <a:pos x="0" y="16"/>
                </a:cxn>
                <a:cxn ang="0">
                  <a:pos x="0" y="16"/>
                </a:cxn>
                <a:cxn ang="0">
                  <a:pos x="10" y="20"/>
                </a:cxn>
                <a:cxn ang="0">
                  <a:pos x="10" y="20"/>
                </a:cxn>
                <a:cxn ang="0">
                  <a:pos x="14" y="20"/>
                </a:cxn>
                <a:cxn ang="0">
                  <a:pos x="16" y="18"/>
                </a:cxn>
                <a:cxn ang="0">
                  <a:pos x="16" y="18"/>
                </a:cxn>
                <a:cxn ang="0">
                  <a:pos x="36" y="4"/>
                </a:cxn>
                <a:cxn ang="0">
                  <a:pos x="36" y="4"/>
                </a:cxn>
                <a:cxn ang="0">
                  <a:pos x="32" y="2"/>
                </a:cxn>
                <a:cxn ang="0">
                  <a:pos x="28" y="0"/>
                </a:cxn>
                <a:cxn ang="0">
                  <a:pos x="26" y="0"/>
                </a:cxn>
                <a:cxn ang="0">
                  <a:pos x="26" y="0"/>
                </a:cxn>
              </a:cxnLst>
              <a:rect l="0" t="0" r="r" b="b"/>
              <a:pathLst>
                <a:path w="36" h="20">
                  <a:moveTo>
                    <a:pt x="26" y="0"/>
                  </a:moveTo>
                  <a:lnTo>
                    <a:pt x="26" y="0"/>
                  </a:lnTo>
                  <a:lnTo>
                    <a:pt x="16" y="6"/>
                  </a:lnTo>
                  <a:lnTo>
                    <a:pt x="16" y="6"/>
                  </a:lnTo>
                  <a:lnTo>
                    <a:pt x="0" y="16"/>
                  </a:lnTo>
                  <a:lnTo>
                    <a:pt x="0" y="16"/>
                  </a:lnTo>
                  <a:lnTo>
                    <a:pt x="10" y="20"/>
                  </a:lnTo>
                  <a:lnTo>
                    <a:pt x="10" y="20"/>
                  </a:lnTo>
                  <a:lnTo>
                    <a:pt x="14" y="20"/>
                  </a:lnTo>
                  <a:lnTo>
                    <a:pt x="16" y="18"/>
                  </a:lnTo>
                  <a:lnTo>
                    <a:pt x="16" y="18"/>
                  </a:lnTo>
                  <a:lnTo>
                    <a:pt x="36" y="4"/>
                  </a:lnTo>
                  <a:lnTo>
                    <a:pt x="36" y="4"/>
                  </a:lnTo>
                  <a:lnTo>
                    <a:pt x="32" y="2"/>
                  </a:lnTo>
                  <a:lnTo>
                    <a:pt x="28" y="0"/>
                  </a:lnTo>
                  <a:lnTo>
                    <a:pt x="26" y="0"/>
                  </a:lnTo>
                  <a:lnTo>
                    <a:pt x="2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4" name="Freeform 432"/>
            <p:cNvSpPr/>
            <p:nvPr/>
          </p:nvSpPr>
          <p:spPr bwMode="auto">
            <a:xfrm>
              <a:off x="3910013" y="1052513"/>
              <a:ext cx="60325" cy="28575"/>
            </a:xfrm>
            <a:custGeom>
              <a:avLst/>
              <a:gdLst/>
              <a:ahLst/>
              <a:cxnLst>
                <a:cxn ang="0">
                  <a:pos x="0" y="14"/>
                </a:cxn>
                <a:cxn ang="0">
                  <a:pos x="0" y="14"/>
                </a:cxn>
                <a:cxn ang="0">
                  <a:pos x="10" y="18"/>
                </a:cxn>
                <a:cxn ang="0">
                  <a:pos x="10" y="18"/>
                </a:cxn>
                <a:cxn ang="0">
                  <a:pos x="14" y="16"/>
                </a:cxn>
                <a:cxn ang="0">
                  <a:pos x="16" y="14"/>
                </a:cxn>
                <a:cxn ang="0">
                  <a:pos x="16" y="14"/>
                </a:cxn>
                <a:cxn ang="0">
                  <a:pos x="38" y="0"/>
                </a:cxn>
                <a:cxn ang="0">
                  <a:pos x="38" y="0"/>
                </a:cxn>
                <a:cxn ang="0">
                  <a:pos x="26" y="0"/>
                </a:cxn>
                <a:cxn ang="0">
                  <a:pos x="16" y="2"/>
                </a:cxn>
                <a:cxn ang="0">
                  <a:pos x="6" y="6"/>
                </a:cxn>
                <a:cxn ang="0">
                  <a:pos x="0" y="14"/>
                </a:cxn>
                <a:cxn ang="0">
                  <a:pos x="0" y="14"/>
                </a:cxn>
              </a:cxnLst>
              <a:rect l="0" t="0" r="r" b="b"/>
              <a:pathLst>
                <a:path w="38" h="18">
                  <a:moveTo>
                    <a:pt x="0" y="14"/>
                  </a:moveTo>
                  <a:lnTo>
                    <a:pt x="0" y="14"/>
                  </a:lnTo>
                  <a:lnTo>
                    <a:pt x="10" y="18"/>
                  </a:lnTo>
                  <a:lnTo>
                    <a:pt x="10" y="18"/>
                  </a:lnTo>
                  <a:lnTo>
                    <a:pt x="14" y="16"/>
                  </a:lnTo>
                  <a:lnTo>
                    <a:pt x="16" y="14"/>
                  </a:lnTo>
                  <a:lnTo>
                    <a:pt x="16" y="14"/>
                  </a:lnTo>
                  <a:lnTo>
                    <a:pt x="38" y="0"/>
                  </a:lnTo>
                  <a:lnTo>
                    <a:pt x="38" y="0"/>
                  </a:lnTo>
                  <a:lnTo>
                    <a:pt x="26" y="0"/>
                  </a:lnTo>
                  <a:lnTo>
                    <a:pt x="16" y="2"/>
                  </a:lnTo>
                  <a:lnTo>
                    <a:pt x="6" y="6"/>
                  </a:lnTo>
                  <a:lnTo>
                    <a:pt x="0" y="14"/>
                  </a:lnTo>
                  <a:lnTo>
                    <a:pt x="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5" name="Freeform 433"/>
            <p:cNvSpPr/>
            <p:nvPr/>
          </p:nvSpPr>
          <p:spPr bwMode="auto">
            <a:xfrm>
              <a:off x="3992563" y="1103313"/>
              <a:ext cx="44450" cy="22225"/>
            </a:xfrm>
            <a:custGeom>
              <a:avLst/>
              <a:gdLst/>
              <a:ahLst/>
              <a:cxnLst>
                <a:cxn ang="0">
                  <a:pos x="10" y="14"/>
                </a:cxn>
                <a:cxn ang="0">
                  <a:pos x="10" y="14"/>
                </a:cxn>
                <a:cxn ang="0">
                  <a:pos x="16" y="10"/>
                </a:cxn>
                <a:cxn ang="0">
                  <a:pos x="16" y="10"/>
                </a:cxn>
                <a:cxn ang="0">
                  <a:pos x="22" y="8"/>
                </a:cxn>
                <a:cxn ang="0">
                  <a:pos x="28" y="6"/>
                </a:cxn>
                <a:cxn ang="0">
                  <a:pos x="28" y="6"/>
                </a:cxn>
                <a:cxn ang="0">
                  <a:pos x="0" y="0"/>
                </a:cxn>
                <a:cxn ang="0">
                  <a:pos x="0" y="0"/>
                </a:cxn>
                <a:cxn ang="0">
                  <a:pos x="8" y="12"/>
                </a:cxn>
                <a:cxn ang="0">
                  <a:pos x="8" y="12"/>
                </a:cxn>
                <a:cxn ang="0">
                  <a:pos x="10" y="14"/>
                </a:cxn>
                <a:cxn ang="0">
                  <a:pos x="10" y="14"/>
                </a:cxn>
              </a:cxnLst>
              <a:rect l="0" t="0" r="r" b="b"/>
              <a:pathLst>
                <a:path w="28" h="14">
                  <a:moveTo>
                    <a:pt x="10" y="14"/>
                  </a:moveTo>
                  <a:lnTo>
                    <a:pt x="10" y="14"/>
                  </a:lnTo>
                  <a:lnTo>
                    <a:pt x="16" y="10"/>
                  </a:lnTo>
                  <a:lnTo>
                    <a:pt x="16" y="10"/>
                  </a:lnTo>
                  <a:lnTo>
                    <a:pt x="22" y="8"/>
                  </a:lnTo>
                  <a:lnTo>
                    <a:pt x="28" y="6"/>
                  </a:lnTo>
                  <a:lnTo>
                    <a:pt x="28" y="6"/>
                  </a:lnTo>
                  <a:lnTo>
                    <a:pt x="0" y="0"/>
                  </a:lnTo>
                  <a:lnTo>
                    <a:pt x="0" y="0"/>
                  </a:lnTo>
                  <a:lnTo>
                    <a:pt x="8" y="12"/>
                  </a:lnTo>
                  <a:lnTo>
                    <a:pt x="8" y="12"/>
                  </a:lnTo>
                  <a:lnTo>
                    <a:pt x="10" y="14"/>
                  </a:lnTo>
                  <a:lnTo>
                    <a:pt x="1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6" name="Freeform 434"/>
            <p:cNvSpPr/>
            <p:nvPr/>
          </p:nvSpPr>
          <p:spPr bwMode="auto">
            <a:xfrm>
              <a:off x="3960813" y="1096963"/>
              <a:ext cx="41275" cy="34925"/>
            </a:xfrm>
            <a:custGeom>
              <a:avLst/>
              <a:gdLst/>
              <a:ahLst/>
              <a:cxnLst>
                <a:cxn ang="0">
                  <a:pos x="26" y="18"/>
                </a:cxn>
                <a:cxn ang="0">
                  <a:pos x="26" y="18"/>
                </a:cxn>
                <a:cxn ang="0">
                  <a:pos x="16" y="4"/>
                </a:cxn>
                <a:cxn ang="0">
                  <a:pos x="16" y="4"/>
                </a:cxn>
                <a:cxn ang="0">
                  <a:pos x="12" y="2"/>
                </a:cxn>
                <a:cxn ang="0">
                  <a:pos x="10" y="2"/>
                </a:cxn>
                <a:cxn ang="0">
                  <a:pos x="10" y="2"/>
                </a:cxn>
                <a:cxn ang="0">
                  <a:pos x="0" y="0"/>
                </a:cxn>
                <a:cxn ang="0">
                  <a:pos x="0" y="0"/>
                </a:cxn>
                <a:cxn ang="0">
                  <a:pos x="4" y="4"/>
                </a:cxn>
                <a:cxn ang="0">
                  <a:pos x="4" y="4"/>
                </a:cxn>
                <a:cxn ang="0">
                  <a:pos x="10" y="14"/>
                </a:cxn>
                <a:cxn ang="0">
                  <a:pos x="10" y="14"/>
                </a:cxn>
                <a:cxn ang="0">
                  <a:pos x="16" y="22"/>
                </a:cxn>
                <a:cxn ang="0">
                  <a:pos x="16" y="22"/>
                </a:cxn>
                <a:cxn ang="0">
                  <a:pos x="20" y="20"/>
                </a:cxn>
                <a:cxn ang="0">
                  <a:pos x="26" y="18"/>
                </a:cxn>
                <a:cxn ang="0">
                  <a:pos x="26" y="18"/>
                </a:cxn>
              </a:cxnLst>
              <a:rect l="0" t="0" r="r" b="b"/>
              <a:pathLst>
                <a:path w="26" h="22">
                  <a:moveTo>
                    <a:pt x="26" y="18"/>
                  </a:moveTo>
                  <a:lnTo>
                    <a:pt x="26" y="18"/>
                  </a:lnTo>
                  <a:lnTo>
                    <a:pt x="16" y="4"/>
                  </a:lnTo>
                  <a:lnTo>
                    <a:pt x="16" y="4"/>
                  </a:lnTo>
                  <a:lnTo>
                    <a:pt x="12" y="2"/>
                  </a:lnTo>
                  <a:lnTo>
                    <a:pt x="10" y="2"/>
                  </a:lnTo>
                  <a:lnTo>
                    <a:pt x="10" y="2"/>
                  </a:lnTo>
                  <a:lnTo>
                    <a:pt x="0" y="0"/>
                  </a:lnTo>
                  <a:lnTo>
                    <a:pt x="0" y="0"/>
                  </a:lnTo>
                  <a:lnTo>
                    <a:pt x="4" y="4"/>
                  </a:lnTo>
                  <a:lnTo>
                    <a:pt x="4" y="4"/>
                  </a:lnTo>
                  <a:lnTo>
                    <a:pt x="10" y="14"/>
                  </a:lnTo>
                  <a:lnTo>
                    <a:pt x="10" y="14"/>
                  </a:lnTo>
                  <a:lnTo>
                    <a:pt x="16" y="22"/>
                  </a:lnTo>
                  <a:lnTo>
                    <a:pt x="16" y="22"/>
                  </a:lnTo>
                  <a:lnTo>
                    <a:pt x="20" y="20"/>
                  </a:lnTo>
                  <a:lnTo>
                    <a:pt x="26" y="18"/>
                  </a:lnTo>
                  <a:lnTo>
                    <a:pt x="26"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7" name="Freeform 435"/>
            <p:cNvSpPr/>
            <p:nvPr/>
          </p:nvSpPr>
          <p:spPr bwMode="auto">
            <a:xfrm>
              <a:off x="3932238" y="1090613"/>
              <a:ext cx="47625" cy="44450"/>
            </a:xfrm>
            <a:custGeom>
              <a:avLst/>
              <a:gdLst/>
              <a:ahLst/>
              <a:cxnLst>
                <a:cxn ang="0">
                  <a:pos x="16" y="8"/>
                </a:cxn>
                <a:cxn ang="0">
                  <a:pos x="16" y="8"/>
                </a:cxn>
                <a:cxn ang="0">
                  <a:pos x="14" y="4"/>
                </a:cxn>
                <a:cxn ang="0">
                  <a:pos x="12" y="2"/>
                </a:cxn>
                <a:cxn ang="0">
                  <a:pos x="12" y="2"/>
                </a:cxn>
                <a:cxn ang="0">
                  <a:pos x="0" y="0"/>
                </a:cxn>
                <a:cxn ang="0">
                  <a:pos x="0" y="0"/>
                </a:cxn>
                <a:cxn ang="0">
                  <a:pos x="12" y="18"/>
                </a:cxn>
                <a:cxn ang="0">
                  <a:pos x="12" y="18"/>
                </a:cxn>
                <a:cxn ang="0">
                  <a:pos x="18" y="26"/>
                </a:cxn>
                <a:cxn ang="0">
                  <a:pos x="18" y="26"/>
                </a:cxn>
                <a:cxn ang="0">
                  <a:pos x="20" y="28"/>
                </a:cxn>
                <a:cxn ang="0">
                  <a:pos x="24" y="28"/>
                </a:cxn>
                <a:cxn ang="0">
                  <a:pos x="30" y="26"/>
                </a:cxn>
                <a:cxn ang="0">
                  <a:pos x="30" y="26"/>
                </a:cxn>
                <a:cxn ang="0">
                  <a:pos x="16" y="8"/>
                </a:cxn>
                <a:cxn ang="0">
                  <a:pos x="16" y="8"/>
                </a:cxn>
              </a:cxnLst>
              <a:rect l="0" t="0" r="r" b="b"/>
              <a:pathLst>
                <a:path w="30" h="28">
                  <a:moveTo>
                    <a:pt x="16" y="8"/>
                  </a:moveTo>
                  <a:lnTo>
                    <a:pt x="16" y="8"/>
                  </a:lnTo>
                  <a:lnTo>
                    <a:pt x="14" y="4"/>
                  </a:lnTo>
                  <a:lnTo>
                    <a:pt x="12" y="2"/>
                  </a:lnTo>
                  <a:lnTo>
                    <a:pt x="12" y="2"/>
                  </a:lnTo>
                  <a:lnTo>
                    <a:pt x="0" y="0"/>
                  </a:lnTo>
                  <a:lnTo>
                    <a:pt x="0" y="0"/>
                  </a:lnTo>
                  <a:lnTo>
                    <a:pt x="12" y="18"/>
                  </a:lnTo>
                  <a:lnTo>
                    <a:pt x="12" y="18"/>
                  </a:lnTo>
                  <a:lnTo>
                    <a:pt x="18" y="26"/>
                  </a:lnTo>
                  <a:lnTo>
                    <a:pt x="18" y="26"/>
                  </a:lnTo>
                  <a:lnTo>
                    <a:pt x="20" y="28"/>
                  </a:lnTo>
                  <a:lnTo>
                    <a:pt x="24" y="28"/>
                  </a:lnTo>
                  <a:lnTo>
                    <a:pt x="30" y="26"/>
                  </a:lnTo>
                  <a:lnTo>
                    <a:pt x="30" y="26"/>
                  </a:lnTo>
                  <a:lnTo>
                    <a:pt x="16" y="8"/>
                  </a:lnTo>
                  <a:lnTo>
                    <a:pt x="16"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8" name="Freeform 436"/>
            <p:cNvSpPr/>
            <p:nvPr/>
          </p:nvSpPr>
          <p:spPr bwMode="auto">
            <a:xfrm>
              <a:off x="3906838" y="1087438"/>
              <a:ext cx="47625" cy="44450"/>
            </a:xfrm>
            <a:custGeom>
              <a:avLst/>
              <a:gdLst/>
              <a:ahLst/>
              <a:cxnLst>
                <a:cxn ang="0">
                  <a:pos x="30" y="28"/>
                </a:cxn>
                <a:cxn ang="0">
                  <a:pos x="30" y="28"/>
                </a:cxn>
                <a:cxn ang="0">
                  <a:pos x="16" y="8"/>
                </a:cxn>
                <a:cxn ang="0">
                  <a:pos x="16" y="8"/>
                </a:cxn>
                <a:cxn ang="0">
                  <a:pos x="14" y="4"/>
                </a:cxn>
                <a:cxn ang="0">
                  <a:pos x="12" y="2"/>
                </a:cxn>
                <a:cxn ang="0">
                  <a:pos x="12" y="2"/>
                </a:cxn>
                <a:cxn ang="0">
                  <a:pos x="0" y="0"/>
                </a:cxn>
                <a:cxn ang="0">
                  <a:pos x="0" y="0"/>
                </a:cxn>
                <a:cxn ang="0">
                  <a:pos x="4" y="10"/>
                </a:cxn>
                <a:cxn ang="0">
                  <a:pos x="10" y="18"/>
                </a:cxn>
                <a:cxn ang="0">
                  <a:pos x="20" y="24"/>
                </a:cxn>
                <a:cxn ang="0">
                  <a:pos x="30" y="28"/>
                </a:cxn>
                <a:cxn ang="0">
                  <a:pos x="30" y="28"/>
                </a:cxn>
              </a:cxnLst>
              <a:rect l="0" t="0" r="r" b="b"/>
              <a:pathLst>
                <a:path w="30" h="28">
                  <a:moveTo>
                    <a:pt x="30" y="28"/>
                  </a:moveTo>
                  <a:lnTo>
                    <a:pt x="30" y="28"/>
                  </a:lnTo>
                  <a:lnTo>
                    <a:pt x="16" y="8"/>
                  </a:lnTo>
                  <a:lnTo>
                    <a:pt x="16" y="8"/>
                  </a:lnTo>
                  <a:lnTo>
                    <a:pt x="14" y="4"/>
                  </a:lnTo>
                  <a:lnTo>
                    <a:pt x="12" y="2"/>
                  </a:lnTo>
                  <a:lnTo>
                    <a:pt x="12" y="2"/>
                  </a:lnTo>
                  <a:lnTo>
                    <a:pt x="0" y="0"/>
                  </a:lnTo>
                  <a:lnTo>
                    <a:pt x="0" y="0"/>
                  </a:lnTo>
                  <a:lnTo>
                    <a:pt x="4" y="10"/>
                  </a:lnTo>
                  <a:lnTo>
                    <a:pt x="10" y="18"/>
                  </a:lnTo>
                  <a:lnTo>
                    <a:pt x="20" y="24"/>
                  </a:lnTo>
                  <a:lnTo>
                    <a:pt x="30" y="28"/>
                  </a:lnTo>
                  <a:lnTo>
                    <a:pt x="30"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9" name="Freeform 437"/>
            <p:cNvSpPr/>
            <p:nvPr/>
          </p:nvSpPr>
          <p:spPr bwMode="auto">
            <a:xfrm>
              <a:off x="4259263" y="1290638"/>
              <a:ext cx="38100" cy="28575"/>
            </a:xfrm>
            <a:custGeom>
              <a:avLst/>
              <a:gdLst/>
              <a:ahLst/>
              <a:cxnLst>
                <a:cxn ang="0">
                  <a:pos x="24" y="18"/>
                </a:cxn>
                <a:cxn ang="0">
                  <a:pos x="24" y="18"/>
                </a:cxn>
                <a:cxn ang="0">
                  <a:pos x="22" y="12"/>
                </a:cxn>
                <a:cxn ang="0">
                  <a:pos x="20" y="6"/>
                </a:cxn>
                <a:cxn ang="0">
                  <a:pos x="20" y="6"/>
                </a:cxn>
                <a:cxn ang="0">
                  <a:pos x="16" y="0"/>
                </a:cxn>
                <a:cxn ang="0">
                  <a:pos x="16" y="0"/>
                </a:cxn>
                <a:cxn ang="0">
                  <a:pos x="14" y="0"/>
                </a:cxn>
                <a:cxn ang="0">
                  <a:pos x="14" y="0"/>
                </a:cxn>
                <a:cxn ang="0">
                  <a:pos x="0" y="4"/>
                </a:cxn>
                <a:cxn ang="0">
                  <a:pos x="0" y="4"/>
                </a:cxn>
                <a:cxn ang="0">
                  <a:pos x="24" y="18"/>
                </a:cxn>
                <a:cxn ang="0">
                  <a:pos x="24" y="18"/>
                </a:cxn>
              </a:cxnLst>
              <a:rect l="0" t="0" r="r" b="b"/>
              <a:pathLst>
                <a:path w="24" h="18">
                  <a:moveTo>
                    <a:pt x="24" y="18"/>
                  </a:moveTo>
                  <a:lnTo>
                    <a:pt x="24" y="18"/>
                  </a:lnTo>
                  <a:lnTo>
                    <a:pt x="22" y="12"/>
                  </a:lnTo>
                  <a:lnTo>
                    <a:pt x="20" y="6"/>
                  </a:lnTo>
                  <a:lnTo>
                    <a:pt x="20" y="6"/>
                  </a:lnTo>
                  <a:lnTo>
                    <a:pt x="16" y="0"/>
                  </a:lnTo>
                  <a:lnTo>
                    <a:pt x="16" y="0"/>
                  </a:lnTo>
                  <a:lnTo>
                    <a:pt x="14" y="0"/>
                  </a:lnTo>
                  <a:lnTo>
                    <a:pt x="14" y="0"/>
                  </a:lnTo>
                  <a:lnTo>
                    <a:pt x="0" y="4"/>
                  </a:lnTo>
                  <a:lnTo>
                    <a:pt x="0" y="4"/>
                  </a:lnTo>
                  <a:lnTo>
                    <a:pt x="24" y="18"/>
                  </a:lnTo>
                  <a:lnTo>
                    <a:pt x="24"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0" name="Freeform 438"/>
            <p:cNvSpPr/>
            <p:nvPr/>
          </p:nvSpPr>
          <p:spPr bwMode="auto">
            <a:xfrm>
              <a:off x="4233863" y="1271588"/>
              <a:ext cx="47625" cy="22225"/>
            </a:xfrm>
            <a:custGeom>
              <a:avLst/>
              <a:gdLst/>
              <a:ahLst/>
              <a:cxnLst>
                <a:cxn ang="0">
                  <a:pos x="24" y="0"/>
                </a:cxn>
                <a:cxn ang="0">
                  <a:pos x="24" y="0"/>
                </a:cxn>
                <a:cxn ang="0">
                  <a:pos x="16" y="2"/>
                </a:cxn>
                <a:cxn ang="0">
                  <a:pos x="16" y="2"/>
                </a:cxn>
                <a:cxn ang="0">
                  <a:pos x="6" y="4"/>
                </a:cxn>
                <a:cxn ang="0">
                  <a:pos x="6" y="4"/>
                </a:cxn>
                <a:cxn ang="0">
                  <a:pos x="0" y="6"/>
                </a:cxn>
                <a:cxn ang="0">
                  <a:pos x="0" y="6"/>
                </a:cxn>
                <a:cxn ang="0">
                  <a:pos x="6" y="10"/>
                </a:cxn>
                <a:cxn ang="0">
                  <a:pos x="6" y="10"/>
                </a:cxn>
                <a:cxn ang="0">
                  <a:pos x="10" y="12"/>
                </a:cxn>
                <a:cxn ang="0">
                  <a:pos x="12" y="14"/>
                </a:cxn>
                <a:cxn ang="0">
                  <a:pos x="12" y="14"/>
                </a:cxn>
                <a:cxn ang="0">
                  <a:pos x="30" y="10"/>
                </a:cxn>
                <a:cxn ang="0">
                  <a:pos x="30" y="10"/>
                </a:cxn>
                <a:cxn ang="0">
                  <a:pos x="28" y="4"/>
                </a:cxn>
                <a:cxn ang="0">
                  <a:pos x="26" y="0"/>
                </a:cxn>
                <a:cxn ang="0">
                  <a:pos x="24" y="0"/>
                </a:cxn>
                <a:cxn ang="0">
                  <a:pos x="24" y="0"/>
                </a:cxn>
              </a:cxnLst>
              <a:rect l="0" t="0" r="r" b="b"/>
              <a:pathLst>
                <a:path w="30" h="14">
                  <a:moveTo>
                    <a:pt x="24" y="0"/>
                  </a:moveTo>
                  <a:lnTo>
                    <a:pt x="24" y="0"/>
                  </a:lnTo>
                  <a:lnTo>
                    <a:pt x="16" y="2"/>
                  </a:lnTo>
                  <a:lnTo>
                    <a:pt x="16" y="2"/>
                  </a:lnTo>
                  <a:lnTo>
                    <a:pt x="6" y="4"/>
                  </a:lnTo>
                  <a:lnTo>
                    <a:pt x="6" y="4"/>
                  </a:lnTo>
                  <a:lnTo>
                    <a:pt x="0" y="6"/>
                  </a:lnTo>
                  <a:lnTo>
                    <a:pt x="0" y="6"/>
                  </a:lnTo>
                  <a:lnTo>
                    <a:pt x="6" y="10"/>
                  </a:lnTo>
                  <a:lnTo>
                    <a:pt x="6" y="10"/>
                  </a:lnTo>
                  <a:lnTo>
                    <a:pt x="10" y="12"/>
                  </a:lnTo>
                  <a:lnTo>
                    <a:pt x="12" y="14"/>
                  </a:lnTo>
                  <a:lnTo>
                    <a:pt x="12" y="14"/>
                  </a:lnTo>
                  <a:lnTo>
                    <a:pt x="30" y="10"/>
                  </a:lnTo>
                  <a:lnTo>
                    <a:pt x="30" y="10"/>
                  </a:lnTo>
                  <a:lnTo>
                    <a:pt x="28" y="4"/>
                  </a:lnTo>
                  <a:lnTo>
                    <a:pt x="26" y="0"/>
                  </a:lnTo>
                  <a:lnTo>
                    <a:pt x="24" y="0"/>
                  </a:lnTo>
                  <a:lnTo>
                    <a:pt x="2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1" name="Freeform 439"/>
            <p:cNvSpPr/>
            <p:nvPr/>
          </p:nvSpPr>
          <p:spPr bwMode="auto">
            <a:xfrm>
              <a:off x="4208463" y="1252538"/>
              <a:ext cx="60325" cy="22225"/>
            </a:xfrm>
            <a:custGeom>
              <a:avLst/>
              <a:gdLst/>
              <a:ahLst/>
              <a:cxnLst>
                <a:cxn ang="0">
                  <a:pos x="0" y="8"/>
                </a:cxn>
                <a:cxn ang="0">
                  <a:pos x="0" y="8"/>
                </a:cxn>
                <a:cxn ang="0">
                  <a:pos x="10" y="14"/>
                </a:cxn>
                <a:cxn ang="0">
                  <a:pos x="10" y="14"/>
                </a:cxn>
                <a:cxn ang="0">
                  <a:pos x="12" y="14"/>
                </a:cxn>
                <a:cxn ang="0">
                  <a:pos x="16" y="14"/>
                </a:cxn>
                <a:cxn ang="0">
                  <a:pos x="16" y="14"/>
                </a:cxn>
                <a:cxn ang="0">
                  <a:pos x="38" y="8"/>
                </a:cxn>
                <a:cxn ang="0">
                  <a:pos x="38" y="8"/>
                </a:cxn>
                <a:cxn ang="0">
                  <a:pos x="34" y="4"/>
                </a:cxn>
                <a:cxn ang="0">
                  <a:pos x="32" y="2"/>
                </a:cxn>
                <a:cxn ang="0">
                  <a:pos x="28" y="0"/>
                </a:cxn>
                <a:cxn ang="0">
                  <a:pos x="28" y="0"/>
                </a:cxn>
                <a:cxn ang="0">
                  <a:pos x="18" y="4"/>
                </a:cxn>
                <a:cxn ang="0">
                  <a:pos x="18" y="4"/>
                </a:cxn>
                <a:cxn ang="0">
                  <a:pos x="0" y="8"/>
                </a:cxn>
                <a:cxn ang="0">
                  <a:pos x="0" y="8"/>
                </a:cxn>
              </a:cxnLst>
              <a:rect l="0" t="0" r="r" b="b"/>
              <a:pathLst>
                <a:path w="38" h="14">
                  <a:moveTo>
                    <a:pt x="0" y="8"/>
                  </a:moveTo>
                  <a:lnTo>
                    <a:pt x="0" y="8"/>
                  </a:lnTo>
                  <a:lnTo>
                    <a:pt x="10" y="14"/>
                  </a:lnTo>
                  <a:lnTo>
                    <a:pt x="10" y="14"/>
                  </a:lnTo>
                  <a:lnTo>
                    <a:pt x="12" y="14"/>
                  </a:lnTo>
                  <a:lnTo>
                    <a:pt x="16" y="14"/>
                  </a:lnTo>
                  <a:lnTo>
                    <a:pt x="16" y="14"/>
                  </a:lnTo>
                  <a:lnTo>
                    <a:pt x="38" y="8"/>
                  </a:lnTo>
                  <a:lnTo>
                    <a:pt x="38" y="8"/>
                  </a:lnTo>
                  <a:lnTo>
                    <a:pt x="34" y="4"/>
                  </a:lnTo>
                  <a:lnTo>
                    <a:pt x="32" y="2"/>
                  </a:lnTo>
                  <a:lnTo>
                    <a:pt x="28" y="0"/>
                  </a:lnTo>
                  <a:lnTo>
                    <a:pt x="28" y="0"/>
                  </a:lnTo>
                  <a:lnTo>
                    <a:pt x="18" y="4"/>
                  </a:lnTo>
                  <a:lnTo>
                    <a:pt x="18" y="4"/>
                  </a:lnTo>
                  <a:lnTo>
                    <a:pt x="0" y="8"/>
                  </a:lnTo>
                  <a:lnTo>
                    <a:pt x="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2" name="Freeform 440"/>
            <p:cNvSpPr/>
            <p:nvPr/>
          </p:nvSpPr>
          <p:spPr bwMode="auto">
            <a:xfrm>
              <a:off x="4186238" y="1239838"/>
              <a:ext cx="63500" cy="22225"/>
            </a:xfrm>
            <a:custGeom>
              <a:avLst/>
              <a:gdLst/>
              <a:ahLst/>
              <a:cxnLst>
                <a:cxn ang="0">
                  <a:pos x="0" y="8"/>
                </a:cxn>
                <a:cxn ang="0">
                  <a:pos x="0" y="8"/>
                </a:cxn>
                <a:cxn ang="0">
                  <a:pos x="10" y="14"/>
                </a:cxn>
                <a:cxn ang="0">
                  <a:pos x="10" y="14"/>
                </a:cxn>
                <a:cxn ang="0">
                  <a:pos x="12" y="12"/>
                </a:cxn>
                <a:cxn ang="0">
                  <a:pos x="16" y="12"/>
                </a:cxn>
                <a:cxn ang="0">
                  <a:pos x="16" y="12"/>
                </a:cxn>
                <a:cxn ang="0">
                  <a:pos x="40" y="6"/>
                </a:cxn>
                <a:cxn ang="0">
                  <a:pos x="40" y="6"/>
                </a:cxn>
                <a:cxn ang="0">
                  <a:pos x="30" y="2"/>
                </a:cxn>
                <a:cxn ang="0">
                  <a:pos x="20" y="0"/>
                </a:cxn>
                <a:cxn ang="0">
                  <a:pos x="10" y="2"/>
                </a:cxn>
                <a:cxn ang="0">
                  <a:pos x="0" y="8"/>
                </a:cxn>
                <a:cxn ang="0">
                  <a:pos x="0" y="8"/>
                </a:cxn>
              </a:cxnLst>
              <a:rect l="0" t="0" r="r" b="b"/>
              <a:pathLst>
                <a:path w="40" h="14">
                  <a:moveTo>
                    <a:pt x="0" y="8"/>
                  </a:moveTo>
                  <a:lnTo>
                    <a:pt x="0" y="8"/>
                  </a:lnTo>
                  <a:lnTo>
                    <a:pt x="10" y="14"/>
                  </a:lnTo>
                  <a:lnTo>
                    <a:pt x="10" y="14"/>
                  </a:lnTo>
                  <a:lnTo>
                    <a:pt x="12" y="12"/>
                  </a:lnTo>
                  <a:lnTo>
                    <a:pt x="16" y="12"/>
                  </a:lnTo>
                  <a:lnTo>
                    <a:pt x="16" y="12"/>
                  </a:lnTo>
                  <a:lnTo>
                    <a:pt x="40" y="6"/>
                  </a:lnTo>
                  <a:lnTo>
                    <a:pt x="40" y="6"/>
                  </a:lnTo>
                  <a:lnTo>
                    <a:pt x="30" y="2"/>
                  </a:lnTo>
                  <a:lnTo>
                    <a:pt x="20" y="0"/>
                  </a:lnTo>
                  <a:lnTo>
                    <a:pt x="10" y="2"/>
                  </a:lnTo>
                  <a:lnTo>
                    <a:pt x="0" y="8"/>
                  </a:lnTo>
                  <a:lnTo>
                    <a:pt x="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3" name="Freeform 441"/>
            <p:cNvSpPr/>
            <p:nvPr/>
          </p:nvSpPr>
          <p:spPr bwMode="auto">
            <a:xfrm>
              <a:off x="4256088" y="1303338"/>
              <a:ext cx="41275" cy="25400"/>
            </a:xfrm>
            <a:custGeom>
              <a:avLst/>
              <a:gdLst/>
              <a:ahLst/>
              <a:cxnLst>
                <a:cxn ang="0">
                  <a:pos x="6" y="16"/>
                </a:cxn>
                <a:cxn ang="0">
                  <a:pos x="6" y="16"/>
                </a:cxn>
                <a:cxn ang="0">
                  <a:pos x="12" y="16"/>
                </a:cxn>
                <a:cxn ang="0">
                  <a:pos x="12" y="16"/>
                </a:cxn>
                <a:cxn ang="0">
                  <a:pos x="18" y="14"/>
                </a:cxn>
                <a:cxn ang="0">
                  <a:pos x="26" y="14"/>
                </a:cxn>
                <a:cxn ang="0">
                  <a:pos x="26" y="14"/>
                </a:cxn>
                <a:cxn ang="0">
                  <a:pos x="0" y="0"/>
                </a:cxn>
                <a:cxn ang="0">
                  <a:pos x="0" y="0"/>
                </a:cxn>
                <a:cxn ang="0">
                  <a:pos x="4" y="14"/>
                </a:cxn>
                <a:cxn ang="0">
                  <a:pos x="4" y="14"/>
                </a:cxn>
                <a:cxn ang="0">
                  <a:pos x="6" y="16"/>
                </a:cxn>
                <a:cxn ang="0">
                  <a:pos x="6" y="16"/>
                </a:cxn>
              </a:cxnLst>
              <a:rect l="0" t="0" r="r" b="b"/>
              <a:pathLst>
                <a:path w="26" h="16">
                  <a:moveTo>
                    <a:pt x="6" y="16"/>
                  </a:moveTo>
                  <a:lnTo>
                    <a:pt x="6" y="16"/>
                  </a:lnTo>
                  <a:lnTo>
                    <a:pt x="12" y="16"/>
                  </a:lnTo>
                  <a:lnTo>
                    <a:pt x="12" y="16"/>
                  </a:lnTo>
                  <a:lnTo>
                    <a:pt x="18" y="14"/>
                  </a:lnTo>
                  <a:lnTo>
                    <a:pt x="26" y="14"/>
                  </a:lnTo>
                  <a:lnTo>
                    <a:pt x="26" y="14"/>
                  </a:lnTo>
                  <a:lnTo>
                    <a:pt x="0" y="0"/>
                  </a:lnTo>
                  <a:lnTo>
                    <a:pt x="0" y="0"/>
                  </a:lnTo>
                  <a:lnTo>
                    <a:pt x="4" y="14"/>
                  </a:lnTo>
                  <a:lnTo>
                    <a:pt x="4"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4" name="Freeform 442"/>
            <p:cNvSpPr/>
            <p:nvPr/>
          </p:nvSpPr>
          <p:spPr bwMode="auto">
            <a:xfrm>
              <a:off x="4227513" y="1287463"/>
              <a:ext cx="31750" cy="41275"/>
            </a:xfrm>
            <a:custGeom>
              <a:avLst/>
              <a:gdLst/>
              <a:ahLst/>
              <a:cxnLst>
                <a:cxn ang="0">
                  <a:pos x="2" y="6"/>
                </a:cxn>
                <a:cxn ang="0">
                  <a:pos x="2" y="6"/>
                </a:cxn>
                <a:cxn ang="0">
                  <a:pos x="6" y="18"/>
                </a:cxn>
                <a:cxn ang="0">
                  <a:pos x="6" y="18"/>
                </a:cxn>
                <a:cxn ang="0">
                  <a:pos x="8" y="26"/>
                </a:cxn>
                <a:cxn ang="0">
                  <a:pos x="8" y="26"/>
                </a:cxn>
                <a:cxn ang="0">
                  <a:pos x="10" y="26"/>
                </a:cxn>
                <a:cxn ang="0">
                  <a:pos x="14" y="26"/>
                </a:cxn>
                <a:cxn ang="0">
                  <a:pos x="20" y="26"/>
                </a:cxn>
                <a:cxn ang="0">
                  <a:pos x="20" y="26"/>
                </a:cxn>
                <a:cxn ang="0">
                  <a:pos x="14" y="8"/>
                </a:cxn>
                <a:cxn ang="0">
                  <a:pos x="14" y="8"/>
                </a:cxn>
                <a:cxn ang="0">
                  <a:pos x="12" y="6"/>
                </a:cxn>
                <a:cxn ang="0">
                  <a:pos x="8" y="4"/>
                </a:cxn>
                <a:cxn ang="0">
                  <a:pos x="8" y="4"/>
                </a:cxn>
                <a:cxn ang="0">
                  <a:pos x="0" y="0"/>
                </a:cxn>
                <a:cxn ang="0">
                  <a:pos x="0" y="0"/>
                </a:cxn>
                <a:cxn ang="0">
                  <a:pos x="2" y="6"/>
                </a:cxn>
                <a:cxn ang="0">
                  <a:pos x="2" y="6"/>
                </a:cxn>
              </a:cxnLst>
              <a:rect l="0" t="0" r="r" b="b"/>
              <a:pathLst>
                <a:path w="20" h="26">
                  <a:moveTo>
                    <a:pt x="2" y="6"/>
                  </a:moveTo>
                  <a:lnTo>
                    <a:pt x="2" y="6"/>
                  </a:lnTo>
                  <a:lnTo>
                    <a:pt x="6" y="18"/>
                  </a:lnTo>
                  <a:lnTo>
                    <a:pt x="6" y="18"/>
                  </a:lnTo>
                  <a:lnTo>
                    <a:pt x="8" y="26"/>
                  </a:lnTo>
                  <a:lnTo>
                    <a:pt x="8" y="26"/>
                  </a:lnTo>
                  <a:lnTo>
                    <a:pt x="10" y="26"/>
                  </a:lnTo>
                  <a:lnTo>
                    <a:pt x="14" y="26"/>
                  </a:lnTo>
                  <a:lnTo>
                    <a:pt x="20" y="26"/>
                  </a:lnTo>
                  <a:lnTo>
                    <a:pt x="20" y="26"/>
                  </a:lnTo>
                  <a:lnTo>
                    <a:pt x="14" y="8"/>
                  </a:lnTo>
                  <a:lnTo>
                    <a:pt x="14" y="8"/>
                  </a:lnTo>
                  <a:lnTo>
                    <a:pt x="12" y="6"/>
                  </a:lnTo>
                  <a:lnTo>
                    <a:pt x="8" y="4"/>
                  </a:lnTo>
                  <a:lnTo>
                    <a:pt x="8" y="4"/>
                  </a:lnTo>
                  <a:lnTo>
                    <a:pt x="0" y="0"/>
                  </a:lnTo>
                  <a:lnTo>
                    <a:pt x="0" y="0"/>
                  </a:lnTo>
                  <a:lnTo>
                    <a:pt x="2" y="6"/>
                  </a:lnTo>
                  <a:lnTo>
                    <a:pt x="2"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5" name="Freeform 443"/>
            <p:cNvSpPr/>
            <p:nvPr/>
          </p:nvSpPr>
          <p:spPr bwMode="auto">
            <a:xfrm>
              <a:off x="4202113" y="1274763"/>
              <a:ext cx="31750" cy="50800"/>
            </a:xfrm>
            <a:custGeom>
              <a:avLst/>
              <a:gdLst/>
              <a:ahLst/>
              <a:cxnLst>
                <a:cxn ang="0">
                  <a:pos x="8" y="28"/>
                </a:cxn>
                <a:cxn ang="0">
                  <a:pos x="8" y="28"/>
                </a:cxn>
                <a:cxn ang="0">
                  <a:pos x="10" y="30"/>
                </a:cxn>
                <a:cxn ang="0">
                  <a:pos x="14" y="32"/>
                </a:cxn>
                <a:cxn ang="0">
                  <a:pos x="20" y="32"/>
                </a:cxn>
                <a:cxn ang="0">
                  <a:pos x="20" y="32"/>
                </a:cxn>
                <a:cxn ang="0">
                  <a:pos x="14" y="10"/>
                </a:cxn>
                <a:cxn ang="0">
                  <a:pos x="14" y="10"/>
                </a:cxn>
                <a:cxn ang="0">
                  <a:pos x="12" y="6"/>
                </a:cxn>
                <a:cxn ang="0">
                  <a:pos x="10" y="4"/>
                </a:cxn>
                <a:cxn ang="0">
                  <a:pos x="10" y="4"/>
                </a:cxn>
                <a:cxn ang="0">
                  <a:pos x="0" y="0"/>
                </a:cxn>
                <a:cxn ang="0">
                  <a:pos x="0" y="0"/>
                </a:cxn>
                <a:cxn ang="0">
                  <a:pos x="6" y="18"/>
                </a:cxn>
                <a:cxn ang="0">
                  <a:pos x="6" y="18"/>
                </a:cxn>
                <a:cxn ang="0">
                  <a:pos x="8" y="28"/>
                </a:cxn>
                <a:cxn ang="0">
                  <a:pos x="8" y="28"/>
                </a:cxn>
              </a:cxnLst>
              <a:rect l="0" t="0" r="r" b="b"/>
              <a:pathLst>
                <a:path w="20" h="32">
                  <a:moveTo>
                    <a:pt x="8" y="28"/>
                  </a:moveTo>
                  <a:lnTo>
                    <a:pt x="8" y="28"/>
                  </a:lnTo>
                  <a:lnTo>
                    <a:pt x="10" y="30"/>
                  </a:lnTo>
                  <a:lnTo>
                    <a:pt x="14" y="32"/>
                  </a:lnTo>
                  <a:lnTo>
                    <a:pt x="20" y="32"/>
                  </a:lnTo>
                  <a:lnTo>
                    <a:pt x="20" y="32"/>
                  </a:lnTo>
                  <a:lnTo>
                    <a:pt x="14" y="10"/>
                  </a:lnTo>
                  <a:lnTo>
                    <a:pt x="14" y="10"/>
                  </a:lnTo>
                  <a:lnTo>
                    <a:pt x="12" y="6"/>
                  </a:lnTo>
                  <a:lnTo>
                    <a:pt x="10" y="4"/>
                  </a:lnTo>
                  <a:lnTo>
                    <a:pt x="10" y="4"/>
                  </a:lnTo>
                  <a:lnTo>
                    <a:pt x="0" y="0"/>
                  </a:lnTo>
                  <a:lnTo>
                    <a:pt x="0" y="0"/>
                  </a:lnTo>
                  <a:lnTo>
                    <a:pt x="6" y="18"/>
                  </a:lnTo>
                  <a:lnTo>
                    <a:pt x="6" y="18"/>
                  </a:lnTo>
                  <a:lnTo>
                    <a:pt x="8" y="28"/>
                  </a:lnTo>
                  <a:lnTo>
                    <a:pt x="8"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6" name="Freeform 444"/>
            <p:cNvSpPr/>
            <p:nvPr/>
          </p:nvSpPr>
          <p:spPr bwMode="auto">
            <a:xfrm>
              <a:off x="4179888" y="1262063"/>
              <a:ext cx="28575" cy="57150"/>
            </a:xfrm>
            <a:custGeom>
              <a:avLst/>
              <a:gdLst/>
              <a:ahLst/>
              <a:cxnLst>
                <a:cxn ang="0">
                  <a:pos x="18" y="36"/>
                </a:cxn>
                <a:cxn ang="0">
                  <a:pos x="18" y="36"/>
                </a:cxn>
                <a:cxn ang="0">
                  <a:pos x="12" y="12"/>
                </a:cxn>
                <a:cxn ang="0">
                  <a:pos x="12" y="12"/>
                </a:cxn>
                <a:cxn ang="0">
                  <a:pos x="12" y="8"/>
                </a:cxn>
                <a:cxn ang="0">
                  <a:pos x="10" y="4"/>
                </a:cxn>
                <a:cxn ang="0">
                  <a:pos x="10" y="4"/>
                </a:cxn>
                <a:cxn ang="0">
                  <a:pos x="0" y="0"/>
                </a:cxn>
                <a:cxn ang="0">
                  <a:pos x="0" y="0"/>
                </a:cxn>
                <a:cxn ang="0">
                  <a:pos x="0" y="10"/>
                </a:cxn>
                <a:cxn ang="0">
                  <a:pos x="4" y="20"/>
                </a:cxn>
                <a:cxn ang="0">
                  <a:pos x="10" y="28"/>
                </a:cxn>
                <a:cxn ang="0">
                  <a:pos x="18" y="36"/>
                </a:cxn>
                <a:cxn ang="0">
                  <a:pos x="18" y="36"/>
                </a:cxn>
              </a:cxnLst>
              <a:rect l="0" t="0" r="r" b="b"/>
              <a:pathLst>
                <a:path w="18" h="36">
                  <a:moveTo>
                    <a:pt x="18" y="36"/>
                  </a:moveTo>
                  <a:lnTo>
                    <a:pt x="18" y="36"/>
                  </a:lnTo>
                  <a:lnTo>
                    <a:pt x="12" y="12"/>
                  </a:lnTo>
                  <a:lnTo>
                    <a:pt x="12" y="12"/>
                  </a:lnTo>
                  <a:lnTo>
                    <a:pt x="12" y="8"/>
                  </a:lnTo>
                  <a:lnTo>
                    <a:pt x="10" y="4"/>
                  </a:lnTo>
                  <a:lnTo>
                    <a:pt x="10" y="4"/>
                  </a:lnTo>
                  <a:lnTo>
                    <a:pt x="0" y="0"/>
                  </a:lnTo>
                  <a:lnTo>
                    <a:pt x="0" y="0"/>
                  </a:lnTo>
                  <a:lnTo>
                    <a:pt x="0" y="10"/>
                  </a:lnTo>
                  <a:lnTo>
                    <a:pt x="4" y="20"/>
                  </a:lnTo>
                  <a:lnTo>
                    <a:pt x="10" y="28"/>
                  </a:lnTo>
                  <a:lnTo>
                    <a:pt x="18" y="36"/>
                  </a:lnTo>
                  <a:lnTo>
                    <a:pt x="18" y="3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7" name="Freeform 445"/>
            <p:cNvSpPr/>
            <p:nvPr/>
          </p:nvSpPr>
          <p:spPr bwMode="auto">
            <a:xfrm>
              <a:off x="4110038" y="1931988"/>
              <a:ext cx="76200" cy="53975"/>
            </a:xfrm>
            <a:custGeom>
              <a:avLst/>
              <a:gdLst/>
              <a:ahLst/>
              <a:cxnLst>
                <a:cxn ang="0">
                  <a:pos x="6" y="30"/>
                </a:cxn>
                <a:cxn ang="0">
                  <a:pos x="6" y="30"/>
                </a:cxn>
                <a:cxn ang="0">
                  <a:pos x="6" y="34"/>
                </a:cxn>
                <a:cxn ang="0">
                  <a:pos x="6" y="34"/>
                </a:cxn>
                <a:cxn ang="0">
                  <a:pos x="22" y="34"/>
                </a:cxn>
                <a:cxn ang="0">
                  <a:pos x="22" y="34"/>
                </a:cxn>
                <a:cxn ang="0">
                  <a:pos x="34" y="34"/>
                </a:cxn>
                <a:cxn ang="0">
                  <a:pos x="48" y="34"/>
                </a:cxn>
                <a:cxn ang="0">
                  <a:pos x="48" y="34"/>
                </a:cxn>
                <a:cxn ang="0">
                  <a:pos x="0" y="0"/>
                </a:cxn>
                <a:cxn ang="0">
                  <a:pos x="0" y="0"/>
                </a:cxn>
                <a:cxn ang="0">
                  <a:pos x="6" y="30"/>
                </a:cxn>
                <a:cxn ang="0">
                  <a:pos x="6" y="30"/>
                </a:cxn>
              </a:cxnLst>
              <a:rect l="0" t="0" r="r" b="b"/>
              <a:pathLst>
                <a:path w="48" h="34">
                  <a:moveTo>
                    <a:pt x="6" y="30"/>
                  </a:moveTo>
                  <a:lnTo>
                    <a:pt x="6" y="30"/>
                  </a:lnTo>
                  <a:lnTo>
                    <a:pt x="6" y="34"/>
                  </a:lnTo>
                  <a:lnTo>
                    <a:pt x="6" y="34"/>
                  </a:lnTo>
                  <a:lnTo>
                    <a:pt x="22" y="34"/>
                  </a:lnTo>
                  <a:lnTo>
                    <a:pt x="22" y="34"/>
                  </a:lnTo>
                  <a:lnTo>
                    <a:pt x="34" y="34"/>
                  </a:lnTo>
                  <a:lnTo>
                    <a:pt x="48" y="34"/>
                  </a:lnTo>
                  <a:lnTo>
                    <a:pt x="48" y="34"/>
                  </a:lnTo>
                  <a:lnTo>
                    <a:pt x="0" y="0"/>
                  </a:lnTo>
                  <a:lnTo>
                    <a:pt x="0" y="0"/>
                  </a:lnTo>
                  <a:lnTo>
                    <a:pt x="6" y="30"/>
                  </a:lnTo>
                  <a:lnTo>
                    <a:pt x="6"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8" name="Freeform 446"/>
            <p:cNvSpPr/>
            <p:nvPr/>
          </p:nvSpPr>
          <p:spPr bwMode="auto">
            <a:xfrm>
              <a:off x="4056063" y="1893888"/>
              <a:ext cx="50800" cy="88900"/>
            </a:xfrm>
            <a:custGeom>
              <a:avLst/>
              <a:gdLst/>
              <a:ahLst/>
              <a:cxnLst>
                <a:cxn ang="0">
                  <a:pos x="14" y="10"/>
                </a:cxn>
                <a:cxn ang="0">
                  <a:pos x="14" y="10"/>
                </a:cxn>
                <a:cxn ang="0">
                  <a:pos x="0" y="0"/>
                </a:cxn>
                <a:cxn ang="0">
                  <a:pos x="0" y="0"/>
                </a:cxn>
                <a:cxn ang="0">
                  <a:pos x="0" y="6"/>
                </a:cxn>
                <a:cxn ang="0">
                  <a:pos x="2" y="12"/>
                </a:cxn>
                <a:cxn ang="0">
                  <a:pos x="2" y="12"/>
                </a:cxn>
                <a:cxn ang="0">
                  <a:pos x="6" y="36"/>
                </a:cxn>
                <a:cxn ang="0">
                  <a:pos x="6" y="36"/>
                </a:cxn>
                <a:cxn ang="0">
                  <a:pos x="10" y="52"/>
                </a:cxn>
                <a:cxn ang="0">
                  <a:pos x="10" y="52"/>
                </a:cxn>
                <a:cxn ang="0">
                  <a:pos x="14" y="56"/>
                </a:cxn>
                <a:cxn ang="0">
                  <a:pos x="20" y="56"/>
                </a:cxn>
                <a:cxn ang="0">
                  <a:pos x="32" y="56"/>
                </a:cxn>
                <a:cxn ang="0">
                  <a:pos x="32" y="56"/>
                </a:cxn>
                <a:cxn ang="0">
                  <a:pos x="26" y="18"/>
                </a:cxn>
                <a:cxn ang="0">
                  <a:pos x="26" y="18"/>
                </a:cxn>
                <a:cxn ang="0">
                  <a:pos x="24" y="16"/>
                </a:cxn>
                <a:cxn ang="0">
                  <a:pos x="20" y="14"/>
                </a:cxn>
                <a:cxn ang="0">
                  <a:pos x="14" y="10"/>
                </a:cxn>
                <a:cxn ang="0">
                  <a:pos x="14" y="10"/>
                </a:cxn>
              </a:cxnLst>
              <a:rect l="0" t="0" r="r" b="b"/>
              <a:pathLst>
                <a:path w="32" h="56">
                  <a:moveTo>
                    <a:pt x="14" y="10"/>
                  </a:moveTo>
                  <a:lnTo>
                    <a:pt x="14" y="10"/>
                  </a:lnTo>
                  <a:lnTo>
                    <a:pt x="0" y="0"/>
                  </a:lnTo>
                  <a:lnTo>
                    <a:pt x="0" y="0"/>
                  </a:lnTo>
                  <a:lnTo>
                    <a:pt x="0" y="6"/>
                  </a:lnTo>
                  <a:lnTo>
                    <a:pt x="2" y="12"/>
                  </a:lnTo>
                  <a:lnTo>
                    <a:pt x="2" y="12"/>
                  </a:lnTo>
                  <a:lnTo>
                    <a:pt x="6" y="36"/>
                  </a:lnTo>
                  <a:lnTo>
                    <a:pt x="6" y="36"/>
                  </a:lnTo>
                  <a:lnTo>
                    <a:pt x="10" y="52"/>
                  </a:lnTo>
                  <a:lnTo>
                    <a:pt x="10" y="52"/>
                  </a:lnTo>
                  <a:lnTo>
                    <a:pt x="14" y="56"/>
                  </a:lnTo>
                  <a:lnTo>
                    <a:pt x="20" y="56"/>
                  </a:lnTo>
                  <a:lnTo>
                    <a:pt x="32" y="56"/>
                  </a:lnTo>
                  <a:lnTo>
                    <a:pt x="32" y="56"/>
                  </a:lnTo>
                  <a:lnTo>
                    <a:pt x="26" y="18"/>
                  </a:lnTo>
                  <a:lnTo>
                    <a:pt x="26" y="18"/>
                  </a:lnTo>
                  <a:lnTo>
                    <a:pt x="24" y="16"/>
                  </a:lnTo>
                  <a:lnTo>
                    <a:pt x="20" y="14"/>
                  </a:lnTo>
                  <a:lnTo>
                    <a:pt x="14" y="10"/>
                  </a:lnTo>
                  <a:lnTo>
                    <a:pt x="14"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9" name="Freeform 447"/>
            <p:cNvSpPr/>
            <p:nvPr/>
          </p:nvSpPr>
          <p:spPr bwMode="auto">
            <a:xfrm>
              <a:off x="4005263" y="1858963"/>
              <a:ext cx="50800" cy="117475"/>
            </a:xfrm>
            <a:custGeom>
              <a:avLst/>
              <a:gdLst/>
              <a:ahLst/>
              <a:cxnLst>
                <a:cxn ang="0">
                  <a:pos x="20" y="14"/>
                </a:cxn>
                <a:cxn ang="0">
                  <a:pos x="20" y="14"/>
                </a:cxn>
                <a:cxn ang="0">
                  <a:pos x="0" y="0"/>
                </a:cxn>
                <a:cxn ang="0">
                  <a:pos x="0" y="0"/>
                </a:cxn>
                <a:cxn ang="0">
                  <a:pos x="8" y="40"/>
                </a:cxn>
                <a:cxn ang="0">
                  <a:pos x="8" y="40"/>
                </a:cxn>
                <a:cxn ang="0">
                  <a:pos x="12" y="62"/>
                </a:cxn>
                <a:cxn ang="0">
                  <a:pos x="12" y="62"/>
                </a:cxn>
                <a:cxn ang="0">
                  <a:pos x="14" y="66"/>
                </a:cxn>
                <a:cxn ang="0">
                  <a:pos x="20" y="70"/>
                </a:cxn>
                <a:cxn ang="0">
                  <a:pos x="32" y="74"/>
                </a:cxn>
                <a:cxn ang="0">
                  <a:pos x="32" y="74"/>
                </a:cxn>
                <a:cxn ang="0">
                  <a:pos x="24" y="26"/>
                </a:cxn>
                <a:cxn ang="0">
                  <a:pos x="24" y="26"/>
                </a:cxn>
                <a:cxn ang="0">
                  <a:pos x="24" y="18"/>
                </a:cxn>
                <a:cxn ang="0">
                  <a:pos x="22" y="16"/>
                </a:cxn>
                <a:cxn ang="0">
                  <a:pos x="20" y="14"/>
                </a:cxn>
                <a:cxn ang="0">
                  <a:pos x="20" y="14"/>
                </a:cxn>
              </a:cxnLst>
              <a:rect l="0" t="0" r="r" b="b"/>
              <a:pathLst>
                <a:path w="32" h="74">
                  <a:moveTo>
                    <a:pt x="20" y="14"/>
                  </a:moveTo>
                  <a:lnTo>
                    <a:pt x="20" y="14"/>
                  </a:lnTo>
                  <a:lnTo>
                    <a:pt x="0" y="0"/>
                  </a:lnTo>
                  <a:lnTo>
                    <a:pt x="0" y="0"/>
                  </a:lnTo>
                  <a:lnTo>
                    <a:pt x="8" y="40"/>
                  </a:lnTo>
                  <a:lnTo>
                    <a:pt x="8" y="40"/>
                  </a:lnTo>
                  <a:lnTo>
                    <a:pt x="12" y="62"/>
                  </a:lnTo>
                  <a:lnTo>
                    <a:pt x="12" y="62"/>
                  </a:lnTo>
                  <a:lnTo>
                    <a:pt x="14" y="66"/>
                  </a:lnTo>
                  <a:lnTo>
                    <a:pt x="20" y="70"/>
                  </a:lnTo>
                  <a:lnTo>
                    <a:pt x="32" y="74"/>
                  </a:lnTo>
                  <a:lnTo>
                    <a:pt x="32" y="74"/>
                  </a:lnTo>
                  <a:lnTo>
                    <a:pt x="24" y="26"/>
                  </a:lnTo>
                  <a:lnTo>
                    <a:pt x="24" y="26"/>
                  </a:lnTo>
                  <a:lnTo>
                    <a:pt x="24" y="18"/>
                  </a:lnTo>
                  <a:lnTo>
                    <a:pt x="22" y="16"/>
                  </a:lnTo>
                  <a:lnTo>
                    <a:pt x="20" y="14"/>
                  </a:lnTo>
                  <a:lnTo>
                    <a:pt x="2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0" name="Freeform 448"/>
            <p:cNvSpPr/>
            <p:nvPr/>
          </p:nvSpPr>
          <p:spPr bwMode="auto">
            <a:xfrm>
              <a:off x="3957638" y="1827213"/>
              <a:ext cx="53975" cy="123825"/>
            </a:xfrm>
            <a:custGeom>
              <a:avLst/>
              <a:gdLst/>
              <a:ahLst/>
              <a:cxnLst>
                <a:cxn ang="0">
                  <a:pos x="22" y="14"/>
                </a:cxn>
                <a:cxn ang="0">
                  <a:pos x="22" y="14"/>
                </a:cxn>
                <a:cxn ang="0">
                  <a:pos x="2" y="0"/>
                </a:cxn>
                <a:cxn ang="0">
                  <a:pos x="2" y="0"/>
                </a:cxn>
                <a:cxn ang="0">
                  <a:pos x="0" y="12"/>
                </a:cxn>
                <a:cxn ang="0">
                  <a:pos x="0" y="22"/>
                </a:cxn>
                <a:cxn ang="0">
                  <a:pos x="2" y="34"/>
                </a:cxn>
                <a:cxn ang="0">
                  <a:pos x="6" y="44"/>
                </a:cxn>
                <a:cxn ang="0">
                  <a:pos x="10" y="54"/>
                </a:cxn>
                <a:cxn ang="0">
                  <a:pos x="16" y="64"/>
                </a:cxn>
                <a:cxn ang="0">
                  <a:pos x="24" y="72"/>
                </a:cxn>
                <a:cxn ang="0">
                  <a:pos x="34" y="78"/>
                </a:cxn>
                <a:cxn ang="0">
                  <a:pos x="34" y="78"/>
                </a:cxn>
                <a:cxn ang="0">
                  <a:pos x="24" y="30"/>
                </a:cxn>
                <a:cxn ang="0">
                  <a:pos x="24" y="30"/>
                </a:cxn>
                <a:cxn ang="0">
                  <a:pos x="24" y="20"/>
                </a:cxn>
                <a:cxn ang="0">
                  <a:pos x="22" y="16"/>
                </a:cxn>
                <a:cxn ang="0">
                  <a:pos x="22" y="14"/>
                </a:cxn>
                <a:cxn ang="0">
                  <a:pos x="22" y="14"/>
                </a:cxn>
              </a:cxnLst>
              <a:rect l="0" t="0" r="r" b="b"/>
              <a:pathLst>
                <a:path w="34" h="78">
                  <a:moveTo>
                    <a:pt x="22" y="14"/>
                  </a:moveTo>
                  <a:lnTo>
                    <a:pt x="22" y="14"/>
                  </a:lnTo>
                  <a:lnTo>
                    <a:pt x="2" y="0"/>
                  </a:lnTo>
                  <a:lnTo>
                    <a:pt x="2" y="0"/>
                  </a:lnTo>
                  <a:lnTo>
                    <a:pt x="0" y="12"/>
                  </a:lnTo>
                  <a:lnTo>
                    <a:pt x="0" y="22"/>
                  </a:lnTo>
                  <a:lnTo>
                    <a:pt x="2" y="34"/>
                  </a:lnTo>
                  <a:lnTo>
                    <a:pt x="6" y="44"/>
                  </a:lnTo>
                  <a:lnTo>
                    <a:pt x="10" y="54"/>
                  </a:lnTo>
                  <a:lnTo>
                    <a:pt x="16" y="64"/>
                  </a:lnTo>
                  <a:lnTo>
                    <a:pt x="24" y="72"/>
                  </a:lnTo>
                  <a:lnTo>
                    <a:pt x="34" y="78"/>
                  </a:lnTo>
                  <a:lnTo>
                    <a:pt x="34" y="78"/>
                  </a:lnTo>
                  <a:lnTo>
                    <a:pt x="24" y="30"/>
                  </a:lnTo>
                  <a:lnTo>
                    <a:pt x="24" y="30"/>
                  </a:lnTo>
                  <a:lnTo>
                    <a:pt x="24" y="20"/>
                  </a:lnTo>
                  <a:lnTo>
                    <a:pt x="22" y="16"/>
                  </a:lnTo>
                  <a:lnTo>
                    <a:pt x="22" y="14"/>
                  </a:lnTo>
                  <a:lnTo>
                    <a:pt x="22"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1" name="Freeform 449"/>
            <p:cNvSpPr/>
            <p:nvPr/>
          </p:nvSpPr>
          <p:spPr bwMode="auto">
            <a:xfrm>
              <a:off x="4116388" y="1912938"/>
              <a:ext cx="76200" cy="63500"/>
            </a:xfrm>
            <a:custGeom>
              <a:avLst/>
              <a:gdLst/>
              <a:ahLst/>
              <a:cxnLst>
                <a:cxn ang="0">
                  <a:pos x="36" y="0"/>
                </a:cxn>
                <a:cxn ang="0">
                  <a:pos x="36" y="0"/>
                </a:cxn>
                <a:cxn ang="0">
                  <a:pos x="32" y="2"/>
                </a:cxn>
                <a:cxn ang="0">
                  <a:pos x="32" y="2"/>
                </a:cxn>
                <a:cxn ang="0">
                  <a:pos x="0" y="4"/>
                </a:cxn>
                <a:cxn ang="0">
                  <a:pos x="0" y="4"/>
                </a:cxn>
                <a:cxn ang="0">
                  <a:pos x="48" y="40"/>
                </a:cxn>
                <a:cxn ang="0">
                  <a:pos x="48" y="40"/>
                </a:cxn>
                <a:cxn ang="0">
                  <a:pos x="44" y="28"/>
                </a:cxn>
                <a:cxn ang="0">
                  <a:pos x="40" y="14"/>
                </a:cxn>
                <a:cxn ang="0">
                  <a:pos x="40" y="14"/>
                </a:cxn>
                <a:cxn ang="0">
                  <a:pos x="36" y="0"/>
                </a:cxn>
                <a:cxn ang="0">
                  <a:pos x="36" y="0"/>
                </a:cxn>
              </a:cxnLst>
              <a:rect l="0" t="0" r="r" b="b"/>
              <a:pathLst>
                <a:path w="48" h="40">
                  <a:moveTo>
                    <a:pt x="36" y="0"/>
                  </a:moveTo>
                  <a:lnTo>
                    <a:pt x="36" y="0"/>
                  </a:lnTo>
                  <a:lnTo>
                    <a:pt x="32" y="2"/>
                  </a:lnTo>
                  <a:lnTo>
                    <a:pt x="32" y="2"/>
                  </a:lnTo>
                  <a:lnTo>
                    <a:pt x="0" y="4"/>
                  </a:lnTo>
                  <a:lnTo>
                    <a:pt x="0" y="4"/>
                  </a:lnTo>
                  <a:lnTo>
                    <a:pt x="48" y="40"/>
                  </a:lnTo>
                  <a:lnTo>
                    <a:pt x="48" y="40"/>
                  </a:lnTo>
                  <a:lnTo>
                    <a:pt x="44" y="28"/>
                  </a:lnTo>
                  <a:lnTo>
                    <a:pt x="40" y="14"/>
                  </a:lnTo>
                  <a:lnTo>
                    <a:pt x="40" y="14"/>
                  </a:lnTo>
                  <a:lnTo>
                    <a:pt x="36" y="0"/>
                  </a:lnTo>
                  <a:lnTo>
                    <a:pt x="3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2" name="Freeform 450"/>
            <p:cNvSpPr/>
            <p:nvPr/>
          </p:nvSpPr>
          <p:spPr bwMode="auto">
            <a:xfrm>
              <a:off x="4065588" y="1868488"/>
              <a:ext cx="101600" cy="41275"/>
            </a:xfrm>
            <a:custGeom>
              <a:avLst/>
              <a:gdLst/>
              <a:ahLst/>
              <a:cxnLst>
                <a:cxn ang="0">
                  <a:pos x="26" y="26"/>
                </a:cxn>
                <a:cxn ang="0">
                  <a:pos x="26" y="26"/>
                </a:cxn>
                <a:cxn ang="0">
                  <a:pos x="64" y="22"/>
                </a:cxn>
                <a:cxn ang="0">
                  <a:pos x="64" y="22"/>
                </a:cxn>
                <a:cxn ang="0">
                  <a:pos x="60" y="10"/>
                </a:cxn>
                <a:cxn ang="0">
                  <a:pos x="58" y="4"/>
                </a:cxn>
                <a:cxn ang="0">
                  <a:pos x="54" y="0"/>
                </a:cxn>
                <a:cxn ang="0">
                  <a:pos x="54" y="0"/>
                </a:cxn>
                <a:cxn ang="0">
                  <a:pos x="38" y="2"/>
                </a:cxn>
                <a:cxn ang="0">
                  <a:pos x="38" y="2"/>
                </a:cxn>
                <a:cxn ang="0">
                  <a:pos x="12" y="6"/>
                </a:cxn>
                <a:cxn ang="0">
                  <a:pos x="12" y="6"/>
                </a:cxn>
                <a:cxn ang="0">
                  <a:pos x="6" y="6"/>
                </a:cxn>
                <a:cxn ang="0">
                  <a:pos x="0" y="8"/>
                </a:cxn>
                <a:cxn ang="0">
                  <a:pos x="0" y="8"/>
                </a:cxn>
                <a:cxn ang="0">
                  <a:pos x="14" y="18"/>
                </a:cxn>
                <a:cxn ang="0">
                  <a:pos x="14" y="18"/>
                </a:cxn>
                <a:cxn ang="0">
                  <a:pos x="20" y="22"/>
                </a:cxn>
                <a:cxn ang="0">
                  <a:pos x="24" y="26"/>
                </a:cxn>
                <a:cxn ang="0">
                  <a:pos x="26" y="26"/>
                </a:cxn>
                <a:cxn ang="0">
                  <a:pos x="26" y="26"/>
                </a:cxn>
              </a:cxnLst>
              <a:rect l="0" t="0" r="r" b="b"/>
              <a:pathLst>
                <a:path w="64" h="26">
                  <a:moveTo>
                    <a:pt x="26" y="26"/>
                  </a:moveTo>
                  <a:lnTo>
                    <a:pt x="26" y="26"/>
                  </a:lnTo>
                  <a:lnTo>
                    <a:pt x="64" y="22"/>
                  </a:lnTo>
                  <a:lnTo>
                    <a:pt x="64" y="22"/>
                  </a:lnTo>
                  <a:lnTo>
                    <a:pt x="60" y="10"/>
                  </a:lnTo>
                  <a:lnTo>
                    <a:pt x="58" y="4"/>
                  </a:lnTo>
                  <a:lnTo>
                    <a:pt x="54" y="0"/>
                  </a:lnTo>
                  <a:lnTo>
                    <a:pt x="54" y="0"/>
                  </a:lnTo>
                  <a:lnTo>
                    <a:pt x="38" y="2"/>
                  </a:lnTo>
                  <a:lnTo>
                    <a:pt x="38" y="2"/>
                  </a:lnTo>
                  <a:lnTo>
                    <a:pt x="12" y="6"/>
                  </a:lnTo>
                  <a:lnTo>
                    <a:pt x="12" y="6"/>
                  </a:lnTo>
                  <a:lnTo>
                    <a:pt x="6" y="6"/>
                  </a:lnTo>
                  <a:lnTo>
                    <a:pt x="0" y="8"/>
                  </a:lnTo>
                  <a:lnTo>
                    <a:pt x="0" y="8"/>
                  </a:lnTo>
                  <a:lnTo>
                    <a:pt x="14" y="18"/>
                  </a:lnTo>
                  <a:lnTo>
                    <a:pt x="14" y="18"/>
                  </a:lnTo>
                  <a:lnTo>
                    <a:pt x="20" y="22"/>
                  </a:lnTo>
                  <a:lnTo>
                    <a:pt x="24" y="26"/>
                  </a:lnTo>
                  <a:lnTo>
                    <a:pt x="26" y="26"/>
                  </a:lnTo>
                  <a:lnTo>
                    <a:pt x="26" y="2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3" name="Freeform 451"/>
            <p:cNvSpPr/>
            <p:nvPr/>
          </p:nvSpPr>
          <p:spPr bwMode="auto">
            <a:xfrm>
              <a:off x="4017963" y="1830388"/>
              <a:ext cx="127000" cy="38100"/>
            </a:xfrm>
            <a:custGeom>
              <a:avLst/>
              <a:gdLst/>
              <a:ahLst/>
              <a:cxnLst>
                <a:cxn ang="0">
                  <a:pos x="32" y="24"/>
                </a:cxn>
                <a:cxn ang="0">
                  <a:pos x="32" y="24"/>
                </a:cxn>
                <a:cxn ang="0">
                  <a:pos x="80" y="16"/>
                </a:cxn>
                <a:cxn ang="0">
                  <a:pos x="80" y="16"/>
                </a:cxn>
                <a:cxn ang="0">
                  <a:pos x="72" y="6"/>
                </a:cxn>
                <a:cxn ang="0">
                  <a:pos x="68" y="2"/>
                </a:cxn>
                <a:cxn ang="0">
                  <a:pos x="62" y="0"/>
                </a:cxn>
                <a:cxn ang="0">
                  <a:pos x="62" y="0"/>
                </a:cxn>
                <a:cxn ang="0">
                  <a:pos x="40" y="2"/>
                </a:cxn>
                <a:cxn ang="0">
                  <a:pos x="40" y="2"/>
                </a:cxn>
                <a:cxn ang="0">
                  <a:pos x="0" y="6"/>
                </a:cxn>
                <a:cxn ang="0">
                  <a:pos x="0" y="6"/>
                </a:cxn>
                <a:cxn ang="0">
                  <a:pos x="18" y="22"/>
                </a:cxn>
                <a:cxn ang="0">
                  <a:pos x="18" y="22"/>
                </a:cxn>
                <a:cxn ang="0">
                  <a:pos x="22" y="24"/>
                </a:cxn>
                <a:cxn ang="0">
                  <a:pos x="24" y="24"/>
                </a:cxn>
                <a:cxn ang="0">
                  <a:pos x="32" y="24"/>
                </a:cxn>
                <a:cxn ang="0">
                  <a:pos x="32" y="24"/>
                </a:cxn>
              </a:cxnLst>
              <a:rect l="0" t="0" r="r" b="b"/>
              <a:pathLst>
                <a:path w="80" h="24">
                  <a:moveTo>
                    <a:pt x="32" y="24"/>
                  </a:moveTo>
                  <a:lnTo>
                    <a:pt x="32" y="24"/>
                  </a:lnTo>
                  <a:lnTo>
                    <a:pt x="80" y="16"/>
                  </a:lnTo>
                  <a:lnTo>
                    <a:pt x="80" y="16"/>
                  </a:lnTo>
                  <a:lnTo>
                    <a:pt x="72" y="6"/>
                  </a:lnTo>
                  <a:lnTo>
                    <a:pt x="68" y="2"/>
                  </a:lnTo>
                  <a:lnTo>
                    <a:pt x="62" y="0"/>
                  </a:lnTo>
                  <a:lnTo>
                    <a:pt x="62" y="0"/>
                  </a:lnTo>
                  <a:lnTo>
                    <a:pt x="40" y="2"/>
                  </a:lnTo>
                  <a:lnTo>
                    <a:pt x="40" y="2"/>
                  </a:lnTo>
                  <a:lnTo>
                    <a:pt x="0" y="6"/>
                  </a:lnTo>
                  <a:lnTo>
                    <a:pt x="0" y="6"/>
                  </a:lnTo>
                  <a:lnTo>
                    <a:pt x="18" y="22"/>
                  </a:lnTo>
                  <a:lnTo>
                    <a:pt x="18" y="22"/>
                  </a:lnTo>
                  <a:lnTo>
                    <a:pt x="22" y="24"/>
                  </a:lnTo>
                  <a:lnTo>
                    <a:pt x="24" y="24"/>
                  </a:lnTo>
                  <a:lnTo>
                    <a:pt x="32" y="24"/>
                  </a:lnTo>
                  <a:lnTo>
                    <a:pt x="32"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4" name="Freeform 452"/>
            <p:cNvSpPr/>
            <p:nvPr/>
          </p:nvSpPr>
          <p:spPr bwMode="auto">
            <a:xfrm>
              <a:off x="3976688" y="1792288"/>
              <a:ext cx="133350" cy="41275"/>
            </a:xfrm>
            <a:custGeom>
              <a:avLst/>
              <a:gdLst/>
              <a:ahLst/>
              <a:cxnLst>
                <a:cxn ang="0">
                  <a:pos x="0" y="10"/>
                </a:cxn>
                <a:cxn ang="0">
                  <a:pos x="0" y="10"/>
                </a:cxn>
                <a:cxn ang="0">
                  <a:pos x="18" y="24"/>
                </a:cxn>
                <a:cxn ang="0">
                  <a:pos x="18" y="24"/>
                </a:cxn>
                <a:cxn ang="0">
                  <a:pos x="20" y="26"/>
                </a:cxn>
                <a:cxn ang="0">
                  <a:pos x="26" y="24"/>
                </a:cxn>
                <a:cxn ang="0">
                  <a:pos x="34" y="22"/>
                </a:cxn>
                <a:cxn ang="0">
                  <a:pos x="34" y="22"/>
                </a:cxn>
                <a:cxn ang="0">
                  <a:pos x="84" y="16"/>
                </a:cxn>
                <a:cxn ang="0">
                  <a:pos x="84" y="16"/>
                </a:cxn>
                <a:cxn ang="0">
                  <a:pos x="74" y="10"/>
                </a:cxn>
                <a:cxn ang="0">
                  <a:pos x="64" y="6"/>
                </a:cxn>
                <a:cxn ang="0">
                  <a:pos x="54" y="2"/>
                </a:cxn>
                <a:cxn ang="0">
                  <a:pos x="42" y="0"/>
                </a:cxn>
                <a:cxn ang="0">
                  <a:pos x="32" y="0"/>
                </a:cxn>
                <a:cxn ang="0">
                  <a:pos x="20" y="2"/>
                </a:cxn>
                <a:cxn ang="0">
                  <a:pos x="10" y="4"/>
                </a:cxn>
                <a:cxn ang="0">
                  <a:pos x="0" y="10"/>
                </a:cxn>
                <a:cxn ang="0">
                  <a:pos x="0" y="10"/>
                </a:cxn>
              </a:cxnLst>
              <a:rect l="0" t="0" r="r" b="b"/>
              <a:pathLst>
                <a:path w="84" h="26">
                  <a:moveTo>
                    <a:pt x="0" y="10"/>
                  </a:moveTo>
                  <a:lnTo>
                    <a:pt x="0" y="10"/>
                  </a:lnTo>
                  <a:lnTo>
                    <a:pt x="18" y="24"/>
                  </a:lnTo>
                  <a:lnTo>
                    <a:pt x="18" y="24"/>
                  </a:lnTo>
                  <a:lnTo>
                    <a:pt x="20" y="26"/>
                  </a:lnTo>
                  <a:lnTo>
                    <a:pt x="26" y="24"/>
                  </a:lnTo>
                  <a:lnTo>
                    <a:pt x="34" y="22"/>
                  </a:lnTo>
                  <a:lnTo>
                    <a:pt x="34" y="22"/>
                  </a:lnTo>
                  <a:lnTo>
                    <a:pt x="84" y="16"/>
                  </a:lnTo>
                  <a:lnTo>
                    <a:pt x="84" y="16"/>
                  </a:lnTo>
                  <a:lnTo>
                    <a:pt x="74" y="10"/>
                  </a:lnTo>
                  <a:lnTo>
                    <a:pt x="64" y="6"/>
                  </a:lnTo>
                  <a:lnTo>
                    <a:pt x="54" y="2"/>
                  </a:lnTo>
                  <a:lnTo>
                    <a:pt x="42" y="0"/>
                  </a:lnTo>
                  <a:lnTo>
                    <a:pt x="32" y="0"/>
                  </a:lnTo>
                  <a:lnTo>
                    <a:pt x="20" y="2"/>
                  </a:lnTo>
                  <a:lnTo>
                    <a:pt x="10" y="4"/>
                  </a:lnTo>
                  <a:lnTo>
                    <a:pt x="0" y="10"/>
                  </a:lnTo>
                  <a:lnTo>
                    <a:pt x="0" y="10"/>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属性</a:t>
            </a:r>
            <a:endParaRPr kumimoji="1" lang="zh-CN" altLang="en-US" sz="2800" dirty="0"/>
          </a:p>
        </p:txBody>
      </p:sp>
      <p:sp>
        <p:nvSpPr>
          <p:cNvPr id="56" name="矩形 55"/>
          <p:cNvSpPr/>
          <p:nvPr/>
        </p:nvSpPr>
        <p:spPr>
          <a:xfrm>
            <a:off x="3293745" y="1671955"/>
            <a:ext cx="8288020" cy="2609215"/>
          </a:xfrm>
          <a:prstGeom prst="rect">
            <a:avLst/>
          </a:prstGeom>
        </p:spPr>
        <p:txBody>
          <a:bodyPr wrap="square">
            <a:spAutoFit/>
          </a:bodyPr>
          <a:lstStyle/>
          <a:p>
            <a:pPr defTabSz="608965">
              <a:lnSpc>
                <a:spcPct val="130000"/>
              </a:lnSpc>
              <a:defRPr/>
            </a:pPr>
            <a:r>
              <a:rPr altLang="zh-CN" sz="1335" dirty="0">
                <a:solidFill>
                  <a:srgbClr val="22272C"/>
                </a:solidFill>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(4)</a:t>
            </a:r>
            <a:r>
              <a:rPr dirty="0">
                <a:solidFill>
                  <a:srgbClr val="FF0000"/>
                </a:solidFill>
                <a:latin typeface="微软雅黑" panose="020B0503020204020204" charset="-122"/>
                <a:ea typeface="微软雅黑" panose="020B0503020204020204" charset="-122"/>
              </a:rPr>
              <a:t>初始值</a:t>
            </a:r>
            <a:r>
              <a:rPr lang="zh-CN" dirty="0">
                <a:solidFill>
                  <a:srgbClr val="FF0000"/>
                </a:solidFill>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为了保护系统的完整性，防止漏掉取值或被非法的值破坏系统的完整性，可以设定属性的初始值。</a:t>
            </a:r>
            <a:r>
              <a:rPr lang="zh-CN" dirty="0">
                <a:latin typeface="微软雅黑" panose="020B0503020204020204" charset="-122"/>
                <a:ea typeface="微软雅黑" panose="020B0503020204020204" charset="-122"/>
              </a:rPr>
              <a:t>下图</a:t>
            </a:r>
            <a:r>
              <a:rPr dirty="0">
                <a:latin typeface="微软雅黑" panose="020B0503020204020204" charset="-122"/>
                <a:ea typeface="微软雅黑" panose="020B0503020204020204" charset="-122"/>
              </a:rPr>
              <a:t>中的balance属性的数据类型是double,且初始值等于“1”。  </a:t>
            </a:r>
            <a:endParaRPr dirty="0">
              <a:latin typeface="微软雅黑" panose="020B0503020204020204" charset="-122"/>
              <a:ea typeface="微软雅黑" panose="020B0503020204020204" charset="-122"/>
            </a:endParaRP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(5)</a:t>
            </a:r>
            <a:r>
              <a:rPr dirty="0">
                <a:solidFill>
                  <a:srgbClr val="FF0000"/>
                </a:solidFill>
                <a:latin typeface="微软雅黑" panose="020B0503020204020204" charset="-122"/>
                <a:ea typeface="微软雅黑" panose="020B0503020204020204" charset="-122"/>
              </a:rPr>
              <a:t>属性字符串</a:t>
            </a:r>
            <a:r>
              <a:rPr lang="zh-CN" dirty="0">
                <a:solidFill>
                  <a:srgbClr val="FF0000"/>
                </a:solidFill>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属性字符串用来指定关于属性的其他信息，例如某个属性应该是永久的。任何希望添加在属性定义字符串值但又没有合适地方可以加人的规则，都可以放在属性字符串里。</a:t>
            </a:r>
            <a:endParaRPr dirty="0">
              <a:latin typeface="微软雅黑" panose="020B0503020204020204" charset="-122"/>
              <a:ea typeface="微软雅黑" panose="020B0503020204020204" charset="-122"/>
            </a:endParaRPr>
          </a:p>
        </p:txBody>
      </p:sp>
      <p:grpSp>
        <p:nvGrpSpPr>
          <p:cNvPr id="58" name="组 57"/>
          <p:cNvGrpSpPr/>
          <p:nvPr/>
        </p:nvGrpSpPr>
        <p:grpSpPr>
          <a:xfrm rot="18181241">
            <a:off x="56008" y="-23888"/>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3" name="图片 2"/>
          <p:cNvPicPr>
            <a:picLocks noChangeAspect="1"/>
          </p:cNvPicPr>
          <p:nvPr/>
        </p:nvPicPr>
        <p:blipFill>
          <a:blip r:embed="rId1"/>
          <a:stretch>
            <a:fillRect/>
          </a:stretch>
        </p:blipFill>
        <p:spPr>
          <a:xfrm>
            <a:off x="455295" y="4569460"/>
            <a:ext cx="2608580" cy="12211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操作</a:t>
            </a:r>
            <a:endParaRPr kumimoji="1" lang="zh-CN" altLang="en-US" sz="2800" dirty="0"/>
          </a:p>
        </p:txBody>
      </p:sp>
      <p:sp>
        <p:nvSpPr>
          <p:cNvPr id="56" name="矩形 55"/>
          <p:cNvSpPr/>
          <p:nvPr/>
        </p:nvSpPr>
        <p:spPr>
          <a:xfrm>
            <a:off x="358140" y="1211580"/>
            <a:ext cx="8257540" cy="2968625"/>
          </a:xfrm>
          <a:prstGeom prst="rect">
            <a:avLst/>
          </a:prstGeom>
        </p:spPr>
        <p:txBody>
          <a:bodyPr wrap="square">
            <a:spAutoFit/>
          </a:bodyPr>
          <a:lstStyle/>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操作是</a:t>
            </a:r>
            <a:r>
              <a:rPr dirty="0">
                <a:solidFill>
                  <a:srgbClr val="FF0000"/>
                </a:solidFill>
                <a:latin typeface="微软雅黑" panose="020B0503020204020204" charset="-122"/>
                <a:ea typeface="微软雅黑" panose="020B0503020204020204" charset="-122"/>
              </a:rPr>
              <a:t>对类的对象所能做的事务的一个抽象</a:t>
            </a:r>
            <a:r>
              <a:rPr dirty="0">
                <a:latin typeface="微软雅黑" panose="020B0503020204020204" charset="-122"/>
                <a:ea typeface="微软雅黑" panose="020B0503020204020204" charset="-122"/>
              </a:rPr>
              <a:t>。一个类可以有任意数量的操作或者根本没有操作。</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类如果有操作，则每一个操作也都有一个名字，其他可选的信息包括可见性、参数的名字、参数类型、参数默认值和操作的返回值的类型等。这以</a:t>
            </a:r>
            <a:endParaRPr dirty="0">
              <a:latin typeface="微软雅黑" panose="020B0503020204020204" charset="-122"/>
              <a:ea typeface="微软雅黑" panose="020B0503020204020204" charset="-122"/>
            </a:endParaRP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在UML中</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类操作的语法为:</a:t>
            </a:r>
            <a:endParaRPr dirty="0">
              <a:latin typeface="微软雅黑" panose="020B0503020204020204" charset="-122"/>
              <a:ea typeface="微软雅黑" panose="020B0503020204020204" charset="-122"/>
            </a:endParaRP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solidFill>
                  <a:srgbClr val="FF0000"/>
                </a:solidFill>
                <a:latin typeface="微软雅黑" panose="020B0503020204020204" charset="-122"/>
                <a:ea typeface="微软雅黑" panose="020B0503020204020204" charset="-122"/>
              </a:rPr>
              <a:t>[ 可见性 ] 操作名 [ ( 参数表 ) ]  [</a:t>
            </a:r>
            <a:r>
              <a:rPr lang="zh-CN" dirty="0">
                <a:solidFill>
                  <a:srgbClr val="FF0000"/>
                </a:solidFill>
                <a:latin typeface="微软雅黑" panose="020B0503020204020204" charset="-122"/>
                <a:ea typeface="微软雅黑" panose="020B0503020204020204" charset="-122"/>
              </a:rPr>
              <a:t>：</a:t>
            </a:r>
            <a:r>
              <a:rPr dirty="0">
                <a:solidFill>
                  <a:srgbClr val="FF0000"/>
                </a:solidFill>
                <a:latin typeface="微软雅黑" panose="020B0503020204020204" charset="-122"/>
                <a:ea typeface="微软雅黑" panose="020B0503020204020204" charset="-122"/>
              </a:rPr>
              <a:t>返回类型 ] [ { 属性字符</a:t>
            </a:r>
            <a:r>
              <a:rPr lang="zh-CN" dirty="0">
                <a:solidFill>
                  <a:srgbClr val="FF0000"/>
                </a:solidFill>
                <a:latin typeface="微软雅黑" panose="020B0503020204020204" charset="-122"/>
                <a:ea typeface="微软雅黑" panose="020B0503020204020204" charset="-122"/>
              </a:rPr>
              <a:t>串</a:t>
            </a:r>
            <a:r>
              <a:rPr dirty="0">
                <a:solidFill>
                  <a:srgbClr val="FF0000"/>
                </a:solidFill>
                <a:latin typeface="微软雅黑" panose="020B0503020204020204" charset="-122"/>
                <a:ea typeface="微软雅黑" panose="020B0503020204020204" charset="-122"/>
              </a:rPr>
              <a:t> </a:t>
            </a:r>
            <a:r>
              <a:rPr lang="en-US" dirty="0">
                <a:solidFill>
                  <a:srgbClr val="FF0000"/>
                </a:solidFill>
                <a:latin typeface="微软雅黑" panose="020B0503020204020204" charset="-122"/>
                <a:ea typeface="微软雅黑" panose="020B0503020204020204" charset="-122"/>
              </a:rPr>
              <a:t>} </a:t>
            </a:r>
            <a:r>
              <a:rPr dirty="0">
                <a:solidFill>
                  <a:srgbClr val="FF0000"/>
                </a:solidFill>
                <a:latin typeface="微软雅黑" panose="020B0503020204020204" charset="-122"/>
                <a:ea typeface="微软雅黑" panose="020B0503020204020204" charset="-122"/>
              </a:rPr>
              <a:t>]</a:t>
            </a:r>
            <a:endParaRPr dirty="0">
              <a:solidFill>
                <a:srgbClr val="FF0000"/>
              </a:solidFill>
              <a:latin typeface="微软雅黑" panose="020B0503020204020204" charset="-122"/>
              <a:ea typeface="微软雅黑" panose="020B0503020204020204" charset="-122"/>
            </a:endParaRPr>
          </a:p>
        </p:txBody>
      </p:sp>
      <p:grpSp>
        <p:nvGrpSpPr>
          <p:cNvPr id="58" name="组 57"/>
          <p:cNvGrpSpPr/>
          <p:nvPr/>
        </p:nvGrpSpPr>
        <p:grpSpPr>
          <a:xfrm rot="18181241">
            <a:off x="8831073" y="376797"/>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操作</a:t>
            </a:r>
            <a:endParaRPr kumimoji="1" lang="zh-CN" altLang="en-US" sz="2800" dirty="0"/>
          </a:p>
        </p:txBody>
      </p:sp>
      <p:sp>
        <p:nvSpPr>
          <p:cNvPr id="56" name="矩形 55"/>
          <p:cNvSpPr/>
          <p:nvPr/>
        </p:nvSpPr>
        <p:spPr>
          <a:xfrm>
            <a:off x="3293745" y="1671955"/>
            <a:ext cx="8288020" cy="3688080"/>
          </a:xfrm>
          <a:prstGeom prst="rect">
            <a:avLst/>
          </a:prstGeom>
        </p:spPr>
        <p:txBody>
          <a:bodyPr wrap="square">
            <a:spAutoFit/>
          </a:bodyPr>
          <a:lstStyle/>
          <a:p>
            <a:pPr defTabSz="608965">
              <a:lnSpc>
                <a:spcPct val="130000"/>
              </a:lnSpc>
              <a:defRPr/>
            </a:pPr>
            <a:r>
              <a:rPr altLang="zh-CN" sz="1335" dirty="0">
                <a:solidFill>
                  <a:srgbClr val="22272C"/>
                </a:solidFill>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(1)可见性</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类中操作的可见性主要包括公有(Public)、私有(Private)、受保护(Protected)和包内公有(Package)。在UML中，公有类型用“</a:t>
            </a:r>
            <a:r>
              <a:rPr lang="en-US"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”表示，私有类型用“</a:t>
            </a:r>
            <a:r>
              <a:rPr lang="en-US"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’表示，受保护类型则用“#”表示，而包内公有类型用“</a:t>
            </a:r>
            <a:r>
              <a:rPr lang="en-US"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”表示。</a:t>
            </a:r>
            <a:endParaRPr dirty="0">
              <a:latin typeface="微软雅黑" panose="020B0503020204020204" charset="-122"/>
              <a:ea typeface="微软雅黑" panose="020B0503020204020204" charset="-122"/>
            </a:endParaRP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(2)操作名</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用来描述所属类的行为的动词或动词短语。</a:t>
            </a:r>
            <a:endParaRPr dirty="0">
              <a:latin typeface="微软雅黑" panose="020B0503020204020204" charset="-122"/>
              <a:ea typeface="微软雅黑" panose="020B0503020204020204" charset="-122"/>
            </a:endParaRP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(3)参数表</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些按顺序排列的属性定义了操作的输人。 是可选的， 即操作不</a:t>
            </a:r>
            <a:r>
              <a:rPr lang="zh-CN" dirty="0">
                <a:latin typeface="微软雅黑" panose="020B0503020204020204" charset="-122"/>
                <a:ea typeface="微软雅黑" panose="020B0503020204020204" charset="-122"/>
              </a:rPr>
              <a:t>一</a:t>
            </a:r>
            <a:r>
              <a:rPr dirty="0">
                <a:latin typeface="微软雅黑" panose="020B0503020204020204" charset="-122"/>
                <a:ea typeface="微软雅黑" panose="020B0503020204020204" charset="-122"/>
              </a:rPr>
              <a:t>定必须有参数才行。</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参数的定义方式</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“名称</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类型”。若存在多个参数，将各个参数用逗号隔开。参数可以具有默认值。</a:t>
            </a:r>
            <a:endParaRPr dirty="0">
              <a:latin typeface="微软雅黑" panose="020B0503020204020204" charset="-122"/>
              <a:ea typeface="微软雅黑" panose="020B0503020204020204" charset="-122"/>
            </a:endParaRPr>
          </a:p>
        </p:txBody>
      </p:sp>
      <p:grpSp>
        <p:nvGrpSpPr>
          <p:cNvPr id="58" name="组 57"/>
          <p:cNvGrpSpPr/>
          <p:nvPr/>
        </p:nvGrpSpPr>
        <p:grpSpPr>
          <a:xfrm rot="18181241">
            <a:off x="56008" y="-23888"/>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操作</a:t>
            </a:r>
            <a:endParaRPr kumimoji="1" lang="zh-CN" altLang="en-US" sz="2800" dirty="0"/>
          </a:p>
        </p:txBody>
      </p:sp>
      <p:sp>
        <p:nvSpPr>
          <p:cNvPr id="56" name="矩形 55"/>
          <p:cNvSpPr/>
          <p:nvPr/>
        </p:nvSpPr>
        <p:spPr>
          <a:xfrm>
            <a:off x="358140" y="1211580"/>
            <a:ext cx="8257540" cy="4407535"/>
          </a:xfrm>
          <a:prstGeom prst="rect">
            <a:avLst/>
          </a:prstGeom>
        </p:spPr>
        <p:txBody>
          <a:bodyPr wrap="square">
            <a:spAutoFit/>
          </a:bodyPr>
          <a:lstStyle/>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 (4)返回类型</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是可选的，即操作不一定必须有返回类型。绝大部分编程语言只支持一个返回值。具体的编程语言一般要加一个关键字void来表示无返回值。</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endParaRPr lang="en-US"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(5)属性字符串</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在操作的定义中加人一些除了预定义元素之外的信息。</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像前面给类的属性指定附加信息一样，也可以给操作指定附加信息。在操作名后面的括号中可以说明操作所需要的参数和参数的类型。有一种操作叫</a:t>
            </a:r>
            <a:r>
              <a:rPr lang="zh-CN" dirty="0">
                <a:latin typeface="微软雅黑" panose="020B0503020204020204" charset="-122"/>
                <a:ea typeface="微软雅黑" panose="020B0503020204020204" charset="-122"/>
              </a:rPr>
              <a:t>函数</a:t>
            </a:r>
            <a:r>
              <a:rPr dirty="0">
                <a:latin typeface="微软雅黑" panose="020B0503020204020204" charset="-122"/>
                <a:ea typeface="微软雅黑" panose="020B0503020204020204" charset="-122"/>
              </a:rPr>
              <a:t>(Function)，它在完成操作后要返回一个返回值。可以指明函数的返回值及返回值的类型。</a:t>
            </a:r>
            <a:endParaRPr dirty="0">
              <a:latin typeface="微软雅黑" panose="020B0503020204020204" charset="-122"/>
              <a:ea typeface="微软雅黑" panose="020B0503020204020204" charset="-122"/>
            </a:endParaRP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例如，</a:t>
            </a:r>
            <a:r>
              <a:rPr lang="zh-CN" dirty="0">
                <a:latin typeface="微软雅黑" panose="020B0503020204020204" charset="-122"/>
                <a:ea typeface="微软雅黑" panose="020B0503020204020204" charset="-122"/>
              </a:rPr>
              <a:t>右图</a:t>
            </a:r>
            <a:r>
              <a:rPr dirty="0">
                <a:latin typeface="微软雅黑" panose="020B0503020204020204" charset="-122"/>
                <a:ea typeface="微软雅黑" panose="020B0503020204020204" charset="-122"/>
              </a:rPr>
              <a:t>中共有两个操作，分别是Deposite( Amount: double)</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int</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和ComputeInterest()。</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其中</a:t>
            </a:r>
            <a:r>
              <a:rPr lang="en-US" altLang="zh-CN" dirty="0">
                <a:latin typeface="微软雅黑" panose="020B0503020204020204" charset="-122"/>
                <a:ea typeface="微软雅黑" panose="020B0503020204020204" charset="-122"/>
              </a:rPr>
              <a:t>A</a:t>
            </a:r>
            <a:r>
              <a:rPr dirty="0">
                <a:latin typeface="微软雅黑" panose="020B0503020204020204" charset="-122"/>
                <a:ea typeface="微软雅黑" panose="020B0503020204020204" charset="-122"/>
              </a:rPr>
              <a:t>mount: double是参数列表</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int是操作返回值的类型。</a:t>
            </a:r>
            <a:endParaRPr dirty="0">
              <a:latin typeface="微软雅黑" panose="020B0503020204020204" charset="-122"/>
              <a:ea typeface="微软雅黑" panose="020B0503020204020204" charset="-122"/>
            </a:endParaRPr>
          </a:p>
        </p:txBody>
      </p:sp>
      <p:grpSp>
        <p:nvGrpSpPr>
          <p:cNvPr id="58" name="组 57"/>
          <p:cNvGrpSpPr/>
          <p:nvPr/>
        </p:nvGrpSpPr>
        <p:grpSpPr>
          <a:xfrm rot="18181241">
            <a:off x="8831073" y="376797"/>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3" name="图片 2"/>
          <p:cNvPicPr>
            <a:picLocks noChangeAspect="1"/>
          </p:cNvPicPr>
          <p:nvPr/>
        </p:nvPicPr>
        <p:blipFill>
          <a:blip r:embed="rId1"/>
          <a:stretch>
            <a:fillRect/>
          </a:stretch>
        </p:blipFill>
        <p:spPr>
          <a:xfrm>
            <a:off x="9105900" y="4391025"/>
            <a:ext cx="2608580" cy="12211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类之间的关系</a:t>
            </a:r>
            <a:endParaRPr kumimoji="1" lang="zh-CN" altLang="en-US" sz="2800" dirty="0"/>
          </a:p>
        </p:txBody>
      </p:sp>
      <p:grpSp>
        <p:nvGrpSpPr>
          <p:cNvPr id="58" name="组 57"/>
          <p:cNvGrpSpPr/>
          <p:nvPr/>
        </p:nvGrpSpPr>
        <p:grpSpPr>
          <a:xfrm rot="18181241">
            <a:off x="56008" y="-23888"/>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grpSp>
        <p:nvGrpSpPr>
          <p:cNvPr id="16" name="组合 15"/>
          <p:cNvGrpSpPr/>
          <p:nvPr/>
        </p:nvGrpSpPr>
        <p:grpSpPr>
          <a:xfrm>
            <a:off x="3799205" y="1622425"/>
            <a:ext cx="7436485" cy="4152265"/>
            <a:chOff x="912" y="2626"/>
            <a:chExt cx="11711" cy="6539"/>
          </a:xfrm>
        </p:grpSpPr>
        <p:grpSp>
          <p:nvGrpSpPr>
            <p:cNvPr id="11" name="组合 10"/>
            <p:cNvGrpSpPr/>
            <p:nvPr/>
          </p:nvGrpSpPr>
          <p:grpSpPr>
            <a:xfrm>
              <a:off x="913" y="2626"/>
              <a:ext cx="8395" cy="1325"/>
              <a:chOff x="2617" y="2536"/>
              <a:chExt cx="8395" cy="1325"/>
            </a:xfrm>
          </p:grpSpPr>
          <p:sp>
            <p:nvSpPr>
              <p:cNvPr id="24" name="矩形 23"/>
              <p:cNvSpPr/>
              <p:nvPr/>
            </p:nvSpPr>
            <p:spPr>
              <a:xfrm>
                <a:off x="2617" y="2536"/>
                <a:ext cx="8395" cy="1325"/>
              </a:xfrm>
              <a:prstGeom prst="rect">
                <a:avLst/>
              </a:prstGeom>
              <a:solidFill>
                <a:srgbClr val="FB5F63"/>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40" name="文本框 39"/>
              <p:cNvSpPr txBox="1"/>
              <p:nvPr/>
            </p:nvSpPr>
            <p:spPr>
              <a:xfrm>
                <a:off x="2617" y="2909"/>
                <a:ext cx="8394" cy="725"/>
              </a:xfrm>
              <a:prstGeom prst="rect">
                <a:avLst/>
              </a:prstGeom>
              <a:noFill/>
            </p:spPr>
            <p:txBody>
              <a:bodyPr wrap="square" rtlCol="0">
                <a:spAutoFit/>
              </a:bodyPr>
              <a:p>
                <a:pPr algn="ctr" defTabSz="608965"/>
                <a:r>
                  <a:rPr kumimoji="1" lang="zh-CN" sz="2400" dirty="0">
                    <a:solidFill>
                      <a:srgbClr val="FFFFFF"/>
                    </a:solidFill>
                    <a:ea typeface="微软雅黑" panose="020B0503020204020204" charset="-122"/>
                  </a:rPr>
                  <a:t>依赖关系</a:t>
                </a:r>
                <a:endParaRPr kumimoji="1" lang="zh-CN" sz="2400" dirty="0">
                  <a:solidFill>
                    <a:srgbClr val="FFFFFF"/>
                  </a:solidFill>
                  <a:ea typeface="微软雅黑" panose="020B0503020204020204" charset="-122"/>
                </a:endParaRPr>
              </a:p>
            </p:txBody>
          </p:sp>
        </p:grpSp>
        <p:grpSp>
          <p:nvGrpSpPr>
            <p:cNvPr id="14" name="组合 13"/>
            <p:cNvGrpSpPr/>
            <p:nvPr/>
          </p:nvGrpSpPr>
          <p:grpSpPr>
            <a:xfrm>
              <a:off x="4227" y="7840"/>
              <a:ext cx="8396" cy="1325"/>
              <a:chOff x="2616" y="7840"/>
              <a:chExt cx="8396" cy="1325"/>
            </a:xfrm>
          </p:grpSpPr>
          <p:sp>
            <p:nvSpPr>
              <p:cNvPr id="4" name="矩形 3"/>
              <p:cNvSpPr/>
              <p:nvPr/>
            </p:nvSpPr>
            <p:spPr>
              <a:xfrm>
                <a:off x="2616" y="7840"/>
                <a:ext cx="8396" cy="1325"/>
              </a:xfrm>
              <a:prstGeom prst="rect">
                <a:avLst/>
              </a:prstGeom>
              <a:solidFill>
                <a:srgbClr val="3B3D3C"/>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7" name="文本框 6"/>
              <p:cNvSpPr txBox="1"/>
              <p:nvPr/>
            </p:nvSpPr>
            <p:spPr>
              <a:xfrm>
                <a:off x="2617" y="8212"/>
                <a:ext cx="8393" cy="725"/>
              </a:xfrm>
              <a:prstGeom prst="rect">
                <a:avLst/>
              </a:prstGeom>
              <a:noFill/>
            </p:spPr>
            <p:txBody>
              <a:bodyPr wrap="square" rtlCol="0">
                <a:spAutoFit/>
              </a:bodyPr>
              <a:p>
                <a:pPr algn="ctr" defTabSz="608965"/>
                <a:r>
                  <a:rPr kumimoji="1" lang="zh-CN" sz="2400" dirty="0">
                    <a:solidFill>
                      <a:srgbClr val="FFFFFF"/>
                    </a:solidFill>
                    <a:ea typeface="微软雅黑" panose="020B0503020204020204" charset="-122"/>
                  </a:rPr>
                  <a:t>实现关系</a:t>
                </a:r>
                <a:endParaRPr kumimoji="1" lang="zh-CN" sz="2400" dirty="0">
                  <a:solidFill>
                    <a:srgbClr val="FFFFFF"/>
                  </a:solidFill>
                  <a:ea typeface="微软雅黑" panose="020B0503020204020204" charset="-122"/>
                </a:endParaRPr>
              </a:p>
            </p:txBody>
          </p:sp>
        </p:grpSp>
        <p:grpSp>
          <p:nvGrpSpPr>
            <p:cNvPr id="12" name="组合 11"/>
            <p:cNvGrpSpPr/>
            <p:nvPr/>
          </p:nvGrpSpPr>
          <p:grpSpPr>
            <a:xfrm>
              <a:off x="4227" y="4350"/>
              <a:ext cx="8395" cy="1325"/>
              <a:chOff x="2617" y="4304"/>
              <a:chExt cx="8395" cy="1325"/>
            </a:xfrm>
          </p:grpSpPr>
          <p:sp>
            <p:nvSpPr>
              <p:cNvPr id="6" name="矩形 5"/>
              <p:cNvSpPr/>
              <p:nvPr/>
            </p:nvSpPr>
            <p:spPr>
              <a:xfrm>
                <a:off x="2617" y="4304"/>
                <a:ext cx="8395" cy="1325"/>
              </a:xfrm>
              <a:prstGeom prst="rect">
                <a:avLst/>
              </a:prstGeom>
              <a:solidFill>
                <a:srgbClr val="3B3D3C"/>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8" name="文本框 7"/>
              <p:cNvSpPr txBox="1"/>
              <p:nvPr/>
            </p:nvSpPr>
            <p:spPr>
              <a:xfrm>
                <a:off x="2617" y="4677"/>
                <a:ext cx="8394" cy="725"/>
              </a:xfrm>
              <a:prstGeom prst="rect">
                <a:avLst/>
              </a:prstGeom>
              <a:noFill/>
            </p:spPr>
            <p:txBody>
              <a:bodyPr wrap="square" rtlCol="0">
                <a:spAutoFit/>
              </a:bodyPr>
              <a:p>
                <a:pPr algn="ctr" defTabSz="608965"/>
                <a:r>
                  <a:rPr kumimoji="1" lang="zh-CN" sz="2400" dirty="0">
                    <a:solidFill>
                      <a:srgbClr val="FFFFFF"/>
                    </a:solidFill>
                    <a:ea typeface="微软雅黑" panose="020B0503020204020204" charset="-122"/>
                  </a:rPr>
                  <a:t>泛化关系</a:t>
                </a:r>
                <a:endParaRPr kumimoji="1" lang="zh-CN" sz="2400" dirty="0">
                  <a:solidFill>
                    <a:srgbClr val="FFFFFF"/>
                  </a:solidFill>
                  <a:ea typeface="微软雅黑" panose="020B0503020204020204" charset="-122"/>
                </a:endParaRPr>
              </a:p>
            </p:txBody>
          </p:sp>
        </p:grpSp>
        <p:grpSp>
          <p:nvGrpSpPr>
            <p:cNvPr id="13" name="组合 12"/>
            <p:cNvGrpSpPr/>
            <p:nvPr/>
          </p:nvGrpSpPr>
          <p:grpSpPr>
            <a:xfrm>
              <a:off x="912" y="6095"/>
              <a:ext cx="8396" cy="1325"/>
              <a:chOff x="2616" y="6075"/>
              <a:chExt cx="8396" cy="1325"/>
            </a:xfrm>
          </p:grpSpPr>
          <p:sp>
            <p:nvSpPr>
              <p:cNvPr id="5" name="矩形 4"/>
              <p:cNvSpPr/>
              <p:nvPr/>
            </p:nvSpPr>
            <p:spPr>
              <a:xfrm>
                <a:off x="2616" y="6075"/>
                <a:ext cx="8396" cy="1325"/>
              </a:xfrm>
              <a:prstGeom prst="rect">
                <a:avLst/>
              </a:prstGeom>
              <a:solidFill>
                <a:srgbClr val="FB5F63"/>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9" name="文本框 8"/>
              <p:cNvSpPr txBox="1"/>
              <p:nvPr/>
            </p:nvSpPr>
            <p:spPr>
              <a:xfrm>
                <a:off x="2617" y="6447"/>
                <a:ext cx="8393" cy="725"/>
              </a:xfrm>
              <a:prstGeom prst="rect">
                <a:avLst/>
              </a:prstGeom>
              <a:noFill/>
            </p:spPr>
            <p:txBody>
              <a:bodyPr wrap="square" rtlCol="0">
                <a:spAutoFit/>
              </a:bodyPr>
              <a:p>
                <a:pPr algn="ctr" defTabSz="608965"/>
                <a:r>
                  <a:rPr kumimoji="1" lang="zh-CN" sz="2400" dirty="0">
                    <a:solidFill>
                      <a:srgbClr val="FFFFFF"/>
                    </a:solidFill>
                    <a:ea typeface="微软雅黑" panose="020B0503020204020204" charset="-122"/>
                  </a:rPr>
                  <a:t>关联关系</a:t>
                </a:r>
                <a:endParaRPr kumimoji="1" lang="zh-CN" sz="2400" dirty="0">
                  <a:solidFill>
                    <a:srgbClr val="FFFFFF"/>
                  </a:solidFill>
                  <a:ea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依赖关系</a:t>
            </a:r>
            <a:endParaRPr kumimoji="1" lang="zh-CN" altLang="en-US" sz="2800" dirty="0"/>
          </a:p>
        </p:txBody>
      </p:sp>
      <p:sp>
        <p:nvSpPr>
          <p:cNvPr id="56" name="矩形 55"/>
          <p:cNvSpPr/>
          <p:nvPr/>
        </p:nvSpPr>
        <p:spPr>
          <a:xfrm>
            <a:off x="358140" y="1211580"/>
            <a:ext cx="8257540" cy="4048125"/>
          </a:xfrm>
          <a:prstGeom prst="rect">
            <a:avLst/>
          </a:prstGeom>
        </p:spPr>
        <p:txBody>
          <a:bodyPr wrap="square">
            <a:spAutoFit/>
          </a:bodyPr>
          <a:lstStyle/>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依赖关系(Dependency)表示两个或多个模型元素之间语义上的关系。</a:t>
            </a:r>
            <a:endParaRPr dirty="0">
              <a:latin typeface="微软雅黑" panose="020B0503020204020204" charset="-122"/>
              <a:ea typeface="微软雅黑" panose="020B0503020204020204" charset="-122"/>
            </a:endParaRP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它表示了这样一种情形，对于一个元素(服务提供者)的某些改变可能会影响或提供消息给其他元素(使用者)，即使用者以某种形式依赖于其他类元。</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endParaRPr lang="en-US"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在UML图形上</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把依赖画成一条有向的虚线，指向被依赖的事物。当要指明一个事物使用另一个事物时，就使用依赖。</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依赖关系如</a:t>
            </a:r>
            <a:r>
              <a:rPr lang="zh-CN" dirty="0">
                <a:latin typeface="微软雅黑" panose="020B0503020204020204" charset="-122"/>
                <a:ea typeface="微软雅黑" panose="020B0503020204020204" charset="-122"/>
              </a:rPr>
              <a:t>下图</a:t>
            </a:r>
            <a:r>
              <a:rPr dirty="0">
                <a:latin typeface="微软雅黑" panose="020B0503020204020204" charset="-122"/>
                <a:ea typeface="微软雅黑" panose="020B0503020204020204" charset="-122"/>
              </a:rPr>
              <a:t>所示。</a:t>
            </a:r>
            <a:endParaRPr dirty="0">
              <a:latin typeface="微软雅黑" panose="020B0503020204020204" charset="-122"/>
              <a:ea typeface="微软雅黑" panose="020B0503020204020204" charset="-122"/>
            </a:endParaRP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dirty="0">
                <a:latin typeface="微软雅黑" panose="020B0503020204020204" charset="-122"/>
                <a:ea typeface="微软雅黑" panose="020B0503020204020204" charset="-122"/>
              </a:rPr>
              <a:t>      UML定义了4种基本依赖，分别是使用依赖、抽象依赖、授权依赖和绑定依赖。</a:t>
            </a:r>
            <a:endParaRPr dirty="0">
              <a:latin typeface="微软雅黑" panose="020B0503020204020204" charset="-122"/>
              <a:ea typeface="微软雅黑" panose="020B0503020204020204" charset="-122"/>
            </a:endParaRPr>
          </a:p>
        </p:txBody>
      </p:sp>
      <p:grpSp>
        <p:nvGrpSpPr>
          <p:cNvPr id="58" name="组 57"/>
          <p:cNvGrpSpPr/>
          <p:nvPr/>
        </p:nvGrpSpPr>
        <p:grpSpPr>
          <a:xfrm rot="18181241">
            <a:off x="8831073" y="376797"/>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4" name="图片 3"/>
          <p:cNvPicPr>
            <a:picLocks noChangeAspect="1"/>
          </p:cNvPicPr>
          <p:nvPr/>
        </p:nvPicPr>
        <p:blipFill>
          <a:blip r:embed="rId1"/>
          <a:stretch>
            <a:fillRect/>
          </a:stretch>
        </p:blipFill>
        <p:spPr>
          <a:xfrm>
            <a:off x="6492875" y="5356225"/>
            <a:ext cx="3580765" cy="9334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泛化关系</a:t>
            </a:r>
            <a:endParaRPr kumimoji="1" lang="zh-CN" altLang="en-US" sz="2800" dirty="0"/>
          </a:p>
        </p:txBody>
      </p:sp>
      <p:sp>
        <p:nvSpPr>
          <p:cNvPr id="56" name="矩形 55"/>
          <p:cNvSpPr/>
          <p:nvPr/>
        </p:nvSpPr>
        <p:spPr>
          <a:xfrm>
            <a:off x="3293745" y="1671955"/>
            <a:ext cx="8288020" cy="2609215"/>
          </a:xfrm>
          <a:prstGeom prst="rect">
            <a:avLst/>
          </a:prstGeom>
        </p:spPr>
        <p:txBody>
          <a:bodyPr wrap="square">
            <a:spAutoFit/>
          </a:bodyPr>
          <a:lstStyle/>
          <a:p>
            <a:pPr defTabSz="608965">
              <a:lnSpc>
                <a:spcPct val="130000"/>
              </a:lnSpc>
              <a:defRPr/>
            </a:pPr>
            <a:r>
              <a:rPr altLang="zh-CN" sz="1335" dirty="0">
                <a:solidFill>
                  <a:srgbClr val="22272C"/>
                </a:solidFill>
                <a:latin typeface="微软雅黑" panose="020B0503020204020204" charset="-122"/>
                <a:ea typeface="微软雅黑" panose="020B0503020204020204" charset="-122"/>
              </a:rPr>
              <a:t>	</a:t>
            </a:r>
            <a:r>
              <a:rPr lang="zh-CN" dirty="0">
                <a:latin typeface="微软雅黑" panose="020B0503020204020204" charset="-122"/>
                <a:ea typeface="微软雅黑" panose="020B0503020204020204" charset="-122"/>
              </a:rPr>
              <a:t>泛化关系（</a:t>
            </a:r>
            <a:r>
              <a:rPr lang="en-US" altLang="zh-CN" dirty="0">
                <a:latin typeface="微软雅黑" panose="020B0503020204020204" charset="-122"/>
                <a:ea typeface="微软雅黑" panose="020B0503020204020204" charset="-122"/>
              </a:rPr>
              <a:t>Generalization</a:t>
            </a:r>
            <a:r>
              <a:rPr lang="zh-CN" dirty="0">
                <a:latin typeface="微软雅黑" panose="020B0503020204020204" charset="-122"/>
                <a:ea typeface="微软雅黑" panose="020B0503020204020204" charset="-122"/>
              </a:rPr>
              <a:t>）是一种存在于一般元素和特殊元素之间的分类关系，它只使用在类型上，而不是实例上。</a:t>
            </a:r>
            <a:endParaRPr lang="zh-CN" dirty="0">
              <a:latin typeface="微软雅黑" panose="020B0503020204020204" charset="-122"/>
              <a:ea typeface="微软雅黑" panose="020B0503020204020204" charset="-122"/>
            </a:endParaRPr>
          </a:p>
          <a:p>
            <a:pPr defTabSz="608965">
              <a:lnSpc>
                <a:spcPct val="130000"/>
              </a:lnSpc>
              <a:defRPr/>
            </a:pPr>
            <a:endParaRPr lang="zh-CN" dirty="0">
              <a:latin typeface="微软雅黑" panose="020B0503020204020204" charset="-122"/>
              <a:ea typeface="微软雅黑" panose="020B0503020204020204" charset="-122"/>
            </a:endParaRPr>
          </a:p>
          <a:p>
            <a:pPr defTabSz="608965">
              <a:lnSpc>
                <a:spcPct val="130000"/>
              </a:lnSpc>
              <a:defRPr/>
            </a:pPr>
            <a:r>
              <a:rPr lang="en-US" altLang="zh-CN" dirty="0">
                <a:latin typeface="微软雅黑" panose="020B0503020204020204" charset="-122"/>
                <a:ea typeface="微软雅黑" panose="020B0503020204020204" charset="-122"/>
              </a:rPr>
              <a:t>	</a:t>
            </a:r>
            <a:r>
              <a:rPr lang="zh-CN" altLang="en-US" dirty="0">
                <a:latin typeface="微软雅黑" panose="020B0503020204020204" charset="-122"/>
                <a:ea typeface="微软雅黑" panose="020B0503020204020204" charset="-122"/>
              </a:rPr>
              <a:t>在类中，一般元素被称为超类和父类，而特殊元素被称为子类。</a:t>
            </a:r>
            <a:endParaRPr lang="zh-CN" altLang="en-US" dirty="0">
              <a:latin typeface="微软雅黑" panose="020B0503020204020204" charset="-122"/>
              <a:ea typeface="微软雅黑" panose="020B0503020204020204" charset="-122"/>
            </a:endParaRPr>
          </a:p>
          <a:p>
            <a:pPr defTabSz="608965">
              <a:lnSpc>
                <a:spcPct val="130000"/>
              </a:lnSpc>
              <a:defRPr/>
            </a:pPr>
            <a:endParaRPr lang="zh-CN" altLang="en-US" dirty="0">
              <a:latin typeface="微软雅黑" panose="020B0503020204020204" charset="-122"/>
              <a:ea typeface="微软雅黑" panose="020B0503020204020204" charset="-122"/>
            </a:endParaRPr>
          </a:p>
          <a:p>
            <a:pPr defTabSz="608965">
              <a:lnSpc>
                <a:spcPct val="130000"/>
              </a:lnSpc>
              <a:defRPr/>
            </a:pPr>
            <a:r>
              <a:rPr lang="en-US" altLang="zh-CN" dirty="0">
                <a:latin typeface="微软雅黑" panose="020B0503020204020204" charset="-122"/>
                <a:ea typeface="微软雅黑" panose="020B0503020204020204" charset="-122"/>
              </a:rPr>
              <a:t>	</a:t>
            </a:r>
            <a:r>
              <a:rPr lang="zh-CN" altLang="en-US" dirty="0">
                <a:latin typeface="微软雅黑" panose="020B0503020204020204" charset="-122"/>
                <a:ea typeface="微软雅黑" panose="020B0503020204020204" charset="-122"/>
              </a:rPr>
              <a:t>在</a:t>
            </a:r>
            <a:r>
              <a:rPr lang="en-US" altLang="zh-CN" dirty="0">
                <a:latin typeface="微软雅黑" panose="020B0503020204020204" charset="-122"/>
                <a:ea typeface="微软雅黑" panose="020B0503020204020204" charset="-122"/>
              </a:rPr>
              <a:t>UML</a:t>
            </a:r>
            <a:r>
              <a:rPr lang="zh-CN" altLang="en-US" dirty="0">
                <a:latin typeface="微软雅黑" panose="020B0503020204020204" charset="-122"/>
                <a:ea typeface="微软雅黑" panose="020B0503020204020204" charset="-122"/>
              </a:rPr>
              <a:t>中，泛化关系用一条从子类指向父类的空心三角箭头表示，如下图所示。</a:t>
            </a:r>
            <a:endParaRPr lang="zh-CN" altLang="en-US" dirty="0">
              <a:latin typeface="微软雅黑" panose="020B0503020204020204" charset="-122"/>
              <a:ea typeface="微软雅黑" panose="020B0503020204020204" charset="-122"/>
            </a:endParaRPr>
          </a:p>
        </p:txBody>
      </p:sp>
      <p:grpSp>
        <p:nvGrpSpPr>
          <p:cNvPr id="58" name="组 57"/>
          <p:cNvGrpSpPr/>
          <p:nvPr/>
        </p:nvGrpSpPr>
        <p:grpSpPr>
          <a:xfrm rot="18181241">
            <a:off x="56008" y="-23888"/>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3" name="图片 2"/>
          <p:cNvPicPr>
            <a:picLocks noChangeAspect="1"/>
          </p:cNvPicPr>
          <p:nvPr/>
        </p:nvPicPr>
        <p:blipFill>
          <a:blip r:embed="rId1"/>
          <a:stretch>
            <a:fillRect/>
          </a:stretch>
        </p:blipFill>
        <p:spPr>
          <a:xfrm>
            <a:off x="4547870" y="4803775"/>
            <a:ext cx="4152265" cy="13906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关联关系</a:t>
            </a:r>
            <a:endParaRPr kumimoji="1" lang="zh-CN" altLang="en-US" sz="2800" dirty="0"/>
          </a:p>
        </p:txBody>
      </p:sp>
      <p:sp>
        <p:nvSpPr>
          <p:cNvPr id="56" name="矩形 55"/>
          <p:cNvSpPr/>
          <p:nvPr/>
        </p:nvSpPr>
        <p:spPr>
          <a:xfrm>
            <a:off x="358140" y="1211580"/>
            <a:ext cx="8257540" cy="2249170"/>
          </a:xfrm>
          <a:prstGeom prst="rect">
            <a:avLst/>
          </a:prstGeom>
        </p:spPr>
        <p:txBody>
          <a:bodyPr wrap="square">
            <a:spAutoFit/>
          </a:bodyPr>
          <a:lstStyle/>
          <a:p>
            <a:pPr defTabSz="608965">
              <a:lnSpc>
                <a:spcPct val="130000"/>
              </a:lnSpc>
              <a:defRPr/>
            </a:pPr>
            <a:r>
              <a:rPr lang="en-US" dirty="0">
                <a:latin typeface="微软雅黑" panose="020B0503020204020204" charset="-122"/>
                <a:ea typeface="微软雅黑" panose="020B0503020204020204" charset="-122"/>
              </a:rPr>
              <a:t>	</a:t>
            </a:r>
            <a:r>
              <a:rPr lang="zh-CN" dirty="0">
                <a:latin typeface="微软雅黑" panose="020B0503020204020204" charset="-122"/>
                <a:ea typeface="微软雅黑" panose="020B0503020204020204" charset="-122"/>
              </a:rPr>
              <a:t>关联关系（</a:t>
            </a:r>
            <a:r>
              <a:rPr lang="en-US" altLang="zh-CN" dirty="0">
                <a:latin typeface="微软雅黑" panose="020B0503020204020204" charset="-122"/>
                <a:ea typeface="微软雅黑" panose="020B0503020204020204" charset="-122"/>
              </a:rPr>
              <a:t>Association</a:t>
            </a:r>
            <a:r>
              <a:rPr lang="zh-CN" dirty="0">
                <a:latin typeface="微软雅黑" panose="020B0503020204020204" charset="-122"/>
                <a:ea typeface="微软雅黑" panose="020B0503020204020204" charset="-122"/>
              </a:rPr>
              <a:t>）是一种结构关系，它指明一个事物一个事物的对象与另一个事物的对象之间的联系。也就是说关联描述了系统中对象或实例之间的离散连接。给定一个连接两个类的关联，可以从一个类的对象联系到另一个类的对象。关联的两端都连接到一个类在理论上也是合法的。</a:t>
            </a:r>
            <a:endParaRPr lang="zh-CN" dirty="0">
              <a:latin typeface="微软雅黑" panose="020B0503020204020204" charset="-122"/>
              <a:ea typeface="微软雅黑" panose="020B0503020204020204" charset="-122"/>
            </a:endParaRPr>
          </a:p>
          <a:p>
            <a:pPr defTabSz="608965">
              <a:lnSpc>
                <a:spcPct val="130000"/>
              </a:lnSpc>
              <a:defRPr/>
            </a:pPr>
            <a:endParaRPr lang="zh-CN" dirty="0">
              <a:latin typeface="微软雅黑" panose="020B0503020204020204" charset="-122"/>
              <a:ea typeface="微软雅黑" panose="020B0503020204020204" charset="-122"/>
            </a:endParaRPr>
          </a:p>
          <a:p>
            <a:pPr defTabSz="608965">
              <a:lnSpc>
                <a:spcPct val="130000"/>
              </a:lnSpc>
              <a:defRPr/>
            </a:pPr>
            <a:r>
              <a:rPr lang="en-US" altLang="zh-CN" dirty="0">
                <a:latin typeface="微软雅黑" panose="020B0503020204020204" charset="-122"/>
                <a:ea typeface="微软雅黑" panose="020B0503020204020204" charset="-122"/>
              </a:rPr>
              <a:t>	</a:t>
            </a:r>
            <a:r>
              <a:rPr lang="zh-CN" altLang="en-US" dirty="0">
                <a:latin typeface="微软雅黑" panose="020B0503020204020204" charset="-122"/>
                <a:ea typeface="微软雅黑" panose="020B0503020204020204" charset="-122"/>
              </a:rPr>
              <a:t>在</a:t>
            </a:r>
            <a:r>
              <a:rPr lang="en-US" altLang="zh-CN" dirty="0">
                <a:latin typeface="微软雅黑" panose="020B0503020204020204" charset="-122"/>
                <a:ea typeface="微软雅黑" panose="020B0503020204020204" charset="-122"/>
              </a:rPr>
              <a:t>UML</a:t>
            </a:r>
            <a:r>
              <a:rPr lang="zh-CN" altLang="en-US" dirty="0">
                <a:latin typeface="微软雅黑" panose="020B0503020204020204" charset="-122"/>
                <a:ea typeface="微软雅黑" panose="020B0503020204020204" charset="-122"/>
              </a:rPr>
              <a:t>图形中，关联关系用一条连接两个类的</a:t>
            </a:r>
            <a:r>
              <a:rPr lang="zh-CN" dirty="0">
                <a:latin typeface="微软雅黑" panose="020B0503020204020204" charset="-122"/>
                <a:ea typeface="微软雅黑" panose="020B0503020204020204" charset="-122"/>
                <a:sym typeface="+mn-ea"/>
              </a:rPr>
              <a:t>实线表示</a:t>
            </a:r>
            <a:endParaRPr lang="zh-CN" altLang="en-US" dirty="0">
              <a:latin typeface="微软雅黑" panose="020B0503020204020204" charset="-122"/>
              <a:ea typeface="微软雅黑" panose="020B0503020204020204" charset="-122"/>
              <a:sym typeface="+mn-ea"/>
            </a:endParaRPr>
          </a:p>
        </p:txBody>
      </p:sp>
      <p:grpSp>
        <p:nvGrpSpPr>
          <p:cNvPr id="58" name="组 57"/>
          <p:cNvGrpSpPr/>
          <p:nvPr/>
        </p:nvGrpSpPr>
        <p:grpSpPr>
          <a:xfrm rot="18181241">
            <a:off x="8831073" y="376797"/>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3" name="图片 2"/>
          <p:cNvPicPr>
            <a:picLocks noChangeAspect="1"/>
          </p:cNvPicPr>
          <p:nvPr/>
        </p:nvPicPr>
        <p:blipFill>
          <a:blip r:embed="rId1"/>
          <a:stretch>
            <a:fillRect/>
          </a:stretch>
        </p:blipFill>
        <p:spPr>
          <a:xfrm>
            <a:off x="5367020" y="4521835"/>
            <a:ext cx="4828540" cy="14097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实现关系</a:t>
            </a:r>
            <a:endParaRPr kumimoji="1" lang="zh-CN" altLang="en-US" sz="2800" dirty="0"/>
          </a:p>
        </p:txBody>
      </p:sp>
      <p:sp>
        <p:nvSpPr>
          <p:cNvPr id="56" name="矩形 55"/>
          <p:cNvSpPr/>
          <p:nvPr/>
        </p:nvSpPr>
        <p:spPr>
          <a:xfrm>
            <a:off x="3293745" y="1671955"/>
            <a:ext cx="8288020" cy="2609215"/>
          </a:xfrm>
          <a:prstGeom prst="rect">
            <a:avLst/>
          </a:prstGeom>
        </p:spPr>
        <p:txBody>
          <a:bodyPr wrap="square">
            <a:spAutoFit/>
          </a:bodyPr>
          <a:lstStyle/>
          <a:p>
            <a:pPr defTabSz="608965">
              <a:lnSpc>
                <a:spcPct val="130000"/>
              </a:lnSpc>
              <a:defRPr/>
            </a:pPr>
            <a:r>
              <a:rPr altLang="zh-CN" sz="1335" dirty="0">
                <a:solidFill>
                  <a:srgbClr val="22272C"/>
                </a:solidFill>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实现将一种模型元素与另一种模型元素连接起来，比如类和接口。泛化和实现关系都可以将一般描述与具体描述联系起来。泛化将同一语义层上的元素连接起来，并且通常在同一模型内。实现关系则将不同语义层内的元索连接起来，通常建立在不同的模型内</a:t>
            </a:r>
            <a:r>
              <a:rPr lang="zh-CN" dirty="0">
                <a:latin typeface="微软雅黑" panose="020B0503020204020204" charset="-122"/>
                <a:ea typeface="微软雅黑" panose="020B0503020204020204" charset="-122"/>
              </a:rPr>
              <a:t>。</a:t>
            </a:r>
            <a:endParaRPr dirty="0">
              <a:latin typeface="微软雅黑" panose="020B0503020204020204" charset="-122"/>
              <a:ea typeface="微软雅黑" panose="020B0503020204020204" charset="-122"/>
            </a:endParaRP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dirty="0">
                <a:latin typeface="微软雅黑" panose="020B0503020204020204" charset="-122"/>
                <a:ea typeface="微软雅黑" panose="020B0503020204020204" charset="-122"/>
              </a:rPr>
              <a:t>      实现关系通常在两种情况下被使用</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在接口与实现该接口的类之间</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在用例及实现该用例的协作之间。</a:t>
            </a:r>
            <a:endParaRPr dirty="0">
              <a:latin typeface="微软雅黑" panose="020B0503020204020204" charset="-122"/>
              <a:ea typeface="微软雅黑" panose="020B0503020204020204" charset="-122"/>
            </a:endParaRPr>
          </a:p>
        </p:txBody>
      </p:sp>
      <p:grpSp>
        <p:nvGrpSpPr>
          <p:cNvPr id="58" name="组 57"/>
          <p:cNvGrpSpPr/>
          <p:nvPr/>
        </p:nvGrpSpPr>
        <p:grpSpPr>
          <a:xfrm rot="18181241">
            <a:off x="56008" y="-23888"/>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613872" y="795132"/>
            <a:ext cx="4964259" cy="4964256"/>
          </a:xfrm>
          <a:prstGeom prst="ellipse">
            <a:avLst/>
          </a:prstGeom>
          <a:noFill/>
          <a:ln>
            <a:solidFill>
              <a:srgbClr val="FB5F6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latin typeface="Century Gothic" panose="020B0502020202020204"/>
              <a:ea typeface="微软雅黑" panose="020B0503020204020204" charset="-122"/>
            </a:endParaRPr>
          </a:p>
        </p:txBody>
      </p:sp>
      <p:sp>
        <p:nvSpPr>
          <p:cNvPr id="3" name="椭圆 2"/>
          <p:cNvSpPr/>
          <p:nvPr/>
        </p:nvSpPr>
        <p:spPr>
          <a:xfrm>
            <a:off x="3879751" y="1061011"/>
            <a:ext cx="4432501" cy="4432499"/>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latin typeface="Century Gothic" panose="020B0502020202020204"/>
              <a:ea typeface="微软雅黑" panose="020B0503020204020204" charset="-122"/>
            </a:endParaRPr>
          </a:p>
        </p:txBody>
      </p:sp>
      <p:sp>
        <p:nvSpPr>
          <p:cNvPr id="4" name="矩形 3"/>
          <p:cNvSpPr/>
          <p:nvPr/>
        </p:nvSpPr>
        <p:spPr>
          <a:xfrm>
            <a:off x="4800615" y="2141377"/>
            <a:ext cx="2590773" cy="1898084"/>
          </a:xfrm>
          <a:prstGeom prst="rect">
            <a:avLst/>
          </a:prstGeom>
        </p:spPr>
        <p:txBody>
          <a:bodyPr wrap="none">
            <a:spAutoFit/>
          </a:bodyPr>
          <a:lstStyle/>
          <a:p>
            <a:pPr algn="ctr"/>
            <a:r>
              <a:rPr kumimoji="1" lang="en-US" altLang="zh-CN" sz="5865" b="1" dirty="0">
                <a:solidFill>
                  <a:srgbClr val="FFFFFF"/>
                </a:solidFill>
                <a:latin typeface="Century Gothic" panose="020B0502020202020204"/>
                <a:ea typeface="微软雅黑" panose="020B0503020204020204" charset="-122"/>
              </a:rPr>
              <a:t>THANK</a:t>
            </a:r>
            <a:endParaRPr kumimoji="1" lang="en-US" altLang="zh-CN" sz="5865" b="1" dirty="0">
              <a:solidFill>
                <a:srgbClr val="FFFFFF"/>
              </a:solidFill>
              <a:latin typeface="Century Gothic" panose="020B0502020202020204"/>
              <a:ea typeface="微软雅黑" panose="020B0503020204020204" charset="-122"/>
            </a:endParaRPr>
          </a:p>
          <a:p>
            <a:pPr algn="ctr"/>
            <a:r>
              <a:rPr kumimoji="1" lang="en-US" altLang="zh-CN" sz="5865" b="1" dirty="0">
                <a:solidFill>
                  <a:srgbClr val="FFFFFF"/>
                </a:solidFill>
                <a:latin typeface="Century Gothic" panose="020B0502020202020204"/>
                <a:ea typeface="微软雅黑" panose="020B0503020204020204" charset="-122"/>
              </a:rPr>
              <a:t>YOU!</a:t>
            </a:r>
            <a:endParaRPr kumimoji="1" lang="en-US" altLang="zh-CN" sz="5865" b="1" dirty="0">
              <a:solidFill>
                <a:srgbClr val="FFFFFF"/>
              </a:solidFill>
              <a:latin typeface="Century Gothic" panose="020B0502020202020204"/>
              <a:ea typeface="微软雅黑" panose="020B0503020204020204" charset="-122"/>
            </a:endParaRPr>
          </a:p>
        </p:txBody>
      </p:sp>
      <p:sp>
        <p:nvSpPr>
          <p:cNvPr id="5" name="矩形 4"/>
          <p:cNvSpPr/>
          <p:nvPr/>
        </p:nvSpPr>
        <p:spPr>
          <a:xfrm>
            <a:off x="4952225" y="4207148"/>
            <a:ext cx="2554417" cy="338554"/>
          </a:xfrm>
          <a:prstGeom prst="rect">
            <a:avLst/>
          </a:prstGeom>
        </p:spPr>
        <p:txBody>
          <a:bodyPr wrap="none">
            <a:spAutoFit/>
          </a:bodyPr>
          <a:lstStyle/>
          <a:p>
            <a:pPr algn="ctr"/>
            <a:r>
              <a:rPr kumimoji="1" lang="en-US" altLang="zh-CN" sz="1600" dirty="0">
                <a:solidFill>
                  <a:srgbClr val="FFFFFF"/>
                </a:solidFill>
                <a:latin typeface="Century Gothic" panose="020B0502020202020204"/>
                <a:ea typeface="微软雅黑" panose="020B0503020204020204" charset="-122"/>
              </a:rPr>
              <a:t>PRESENTED</a:t>
            </a:r>
            <a:r>
              <a:rPr kumimoji="1" lang="zh-CN" altLang="en-US" sz="1600" dirty="0">
                <a:solidFill>
                  <a:srgbClr val="FFFFFF"/>
                </a:solidFill>
                <a:latin typeface="Century Gothic" panose="020B0502020202020204"/>
                <a:ea typeface="微软雅黑" panose="020B0503020204020204" charset="-122"/>
              </a:rPr>
              <a:t> </a:t>
            </a:r>
            <a:r>
              <a:rPr kumimoji="1" lang="en-US" altLang="zh-CN" sz="1600" dirty="0">
                <a:solidFill>
                  <a:srgbClr val="FFFFFF"/>
                </a:solidFill>
                <a:latin typeface="Century Gothic" panose="020B0502020202020204"/>
                <a:ea typeface="微软雅黑" panose="020B0503020204020204" charset="-122"/>
              </a:rPr>
              <a:t>BY</a:t>
            </a:r>
            <a:r>
              <a:rPr kumimoji="1" lang="zh-CN" altLang="en-US" sz="1600" dirty="0">
                <a:solidFill>
                  <a:srgbClr val="FFFFFF"/>
                </a:solidFill>
                <a:latin typeface="Century Gothic" panose="020B0502020202020204"/>
                <a:ea typeface="微软雅黑" panose="020B0503020204020204" charset="-122"/>
              </a:rPr>
              <a:t> </a:t>
            </a:r>
            <a:r>
              <a:rPr kumimoji="1" lang="en-US" altLang="zh-CN" sz="1600" dirty="0">
                <a:solidFill>
                  <a:srgbClr val="FFFFFF"/>
                </a:solidFill>
                <a:latin typeface="Segoe UI Light" panose="020B0502040204020203"/>
                <a:cs typeface="Segoe UI Light" panose="020B0502040204020203"/>
              </a:rPr>
              <a:t>OfficePLUS</a:t>
            </a:r>
            <a:endParaRPr kumimoji="1" lang="en-US" altLang="zh-CN" sz="1600" dirty="0">
              <a:solidFill>
                <a:srgbClr val="FFFFFF"/>
              </a:solidFill>
              <a:ea typeface="微软雅黑" panose="020B0503020204020204" charset="-122"/>
            </a:endParaRPr>
          </a:p>
        </p:txBody>
      </p:sp>
      <p:sp>
        <p:nvSpPr>
          <p:cNvPr id="6" name="椭圆 5"/>
          <p:cNvSpPr/>
          <p:nvPr/>
        </p:nvSpPr>
        <p:spPr>
          <a:xfrm>
            <a:off x="3841270" y="1782532"/>
            <a:ext cx="358845" cy="358845"/>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latin typeface="Century Gothic" panose="020B0502020202020204"/>
              <a:ea typeface="微软雅黑" panose="020B0503020204020204" charset="-122"/>
            </a:endParaRPr>
          </a:p>
        </p:txBody>
      </p:sp>
      <p:sp>
        <p:nvSpPr>
          <p:cNvPr id="7" name="椭圆 6"/>
          <p:cNvSpPr/>
          <p:nvPr/>
        </p:nvSpPr>
        <p:spPr>
          <a:xfrm>
            <a:off x="8312252" y="3573950"/>
            <a:ext cx="358845" cy="358845"/>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latin typeface="Century Gothic" panose="020B0502020202020204"/>
              <a:ea typeface="微软雅黑" panose="020B0503020204020204" charset="-122"/>
            </a:endParaRPr>
          </a:p>
        </p:txBody>
      </p:sp>
      <p:grpSp>
        <p:nvGrpSpPr>
          <p:cNvPr id="8" name="组 7"/>
          <p:cNvGrpSpPr/>
          <p:nvPr/>
        </p:nvGrpSpPr>
        <p:grpSpPr>
          <a:xfrm rot="856718">
            <a:off x="-638173" y="4102691"/>
            <a:ext cx="3509212" cy="3620011"/>
            <a:chOff x="6205698" y="1718554"/>
            <a:chExt cx="1970113" cy="2032317"/>
          </a:xfrm>
          <a:solidFill>
            <a:srgbClr val="FB5F63"/>
          </a:solidFill>
        </p:grpSpPr>
        <p:sp>
          <p:nvSpPr>
            <p:cNvPr id="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1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1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1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1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1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1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1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1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1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1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2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2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2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2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2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2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2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2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2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2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3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3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3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grpSp>
      <p:grpSp>
        <p:nvGrpSpPr>
          <p:cNvPr id="33" name="组 32"/>
          <p:cNvGrpSpPr/>
          <p:nvPr/>
        </p:nvGrpSpPr>
        <p:grpSpPr>
          <a:xfrm rot="9809110">
            <a:off x="8699529" y="-751672"/>
            <a:ext cx="4678579" cy="4826299"/>
            <a:chOff x="6205698" y="1718554"/>
            <a:chExt cx="1970113" cy="2032317"/>
          </a:xfrm>
          <a:solidFill>
            <a:srgbClr val="FB5F63"/>
          </a:solidFill>
        </p:grpSpPr>
        <p:sp>
          <p:nvSpPr>
            <p:cNvPr id="34"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35"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36"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37"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38"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39"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40"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41"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42"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43"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44"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45"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46"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47"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48"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49"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50"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51"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52"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53"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54"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55"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56"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57"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en-US" altLang="zh-CN" dirty="0">
                <a:solidFill>
                  <a:srgbClr val="22272C"/>
                </a:solidFill>
                <a:ea typeface="微软雅黑" panose="020B0503020204020204" charset="-122"/>
                <a:cs typeface="Arial" panose="020B0604020202020204"/>
              </a:rPr>
              <a:t>PART</a:t>
            </a:r>
            <a:r>
              <a:rPr kumimoji="1" lang="zh-CN" altLang="en-US" dirty="0">
                <a:solidFill>
                  <a:srgbClr val="22272C"/>
                </a:solidFill>
                <a:ea typeface="微软雅黑" panose="020B0503020204020204" charset="-122"/>
                <a:cs typeface="Arial" panose="020B0604020202020204"/>
              </a:rPr>
              <a:t> </a:t>
            </a:r>
            <a:r>
              <a:rPr kumimoji="1" lang="en-US" altLang="zh-CN" dirty="0" smtClean="0">
                <a:solidFill>
                  <a:srgbClr val="22272C"/>
                </a:solidFill>
                <a:ea typeface="微软雅黑" panose="020B0503020204020204" charset="-122"/>
                <a:cs typeface="Arial" panose="020B0604020202020204"/>
              </a:rPr>
              <a:t>1</a:t>
            </a:r>
            <a:endParaRPr kumimoji="1" lang="zh-CN" altLang="en-US" dirty="0">
              <a:solidFill>
                <a:srgbClr val="22272C"/>
              </a:solidFill>
              <a:ea typeface="微软雅黑" panose="020B0503020204020204" charset="-122"/>
              <a:cs typeface="Arial" panose="020B0604020202020204"/>
            </a:endParaRPr>
          </a:p>
        </p:txBody>
      </p:sp>
      <p:sp>
        <p:nvSpPr>
          <p:cNvPr id="3" name="文本占位符 2"/>
          <p:cNvSpPr>
            <a:spLocks noGrp="1"/>
          </p:cNvSpPr>
          <p:nvPr>
            <p:ph type="body" sz="quarter" idx="14"/>
          </p:nvPr>
        </p:nvSpPr>
        <p:spPr>
          <a:xfrm>
            <a:off x="4533821" y="3042036"/>
            <a:ext cx="6186332" cy="1095463"/>
          </a:xfrm>
        </p:spPr>
        <p:txBody>
          <a:bodyPr/>
          <a:lstStyle/>
          <a:p>
            <a:pPr algn="ctr"/>
            <a:r>
              <a:rPr kumimoji="1" lang="zh-CN" altLang="en-US" sz="6600" dirty="0" smtClean="0"/>
              <a:t>用例图</a:t>
            </a:r>
            <a:endParaRPr kumimoji="1" lang="zh-CN" altLang="en-US" sz="6600" dirty="0" smtClean="0"/>
          </a:p>
        </p:txBody>
      </p:sp>
      <p:sp>
        <p:nvSpPr>
          <p:cNvPr id="5" name="椭圆 4"/>
          <p:cNvSpPr/>
          <p:nvPr/>
        </p:nvSpPr>
        <p:spPr>
          <a:xfrm>
            <a:off x="-4126388" y="-450037"/>
            <a:ext cx="7718163" cy="7718159"/>
          </a:xfrm>
          <a:prstGeom prst="ellipse">
            <a:avLst/>
          </a:prstGeom>
          <a:noFill/>
          <a:ln>
            <a:solidFill>
              <a:srgbClr val="FB5F6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6" name="椭圆 5"/>
          <p:cNvSpPr/>
          <p:nvPr/>
        </p:nvSpPr>
        <p:spPr>
          <a:xfrm>
            <a:off x="-3713014" y="-36664"/>
            <a:ext cx="6891415" cy="6891411"/>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7" name="椭圆 6"/>
          <p:cNvSpPr/>
          <p:nvPr/>
        </p:nvSpPr>
        <p:spPr>
          <a:xfrm>
            <a:off x="-3772842" y="1085120"/>
            <a:ext cx="557913" cy="557913"/>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8" name="椭圆 7"/>
          <p:cNvSpPr/>
          <p:nvPr/>
        </p:nvSpPr>
        <p:spPr>
          <a:xfrm>
            <a:off x="3178402" y="3870320"/>
            <a:ext cx="557913" cy="557913"/>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grpSp>
        <p:nvGrpSpPr>
          <p:cNvPr id="9" name="组 8"/>
          <p:cNvGrpSpPr/>
          <p:nvPr/>
        </p:nvGrpSpPr>
        <p:grpSpPr>
          <a:xfrm>
            <a:off x="-1042937" y="1586147"/>
            <a:ext cx="3509212" cy="3620011"/>
            <a:chOff x="6205698" y="1718554"/>
            <a:chExt cx="1970113" cy="2032317"/>
          </a:xfrm>
          <a:solidFill>
            <a:srgbClr val="F9F5EE"/>
          </a:solidFill>
        </p:grpSpPr>
        <p:sp>
          <p:nvSpPr>
            <p:cNvPr id="10"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用例图</a:t>
            </a:r>
            <a:endParaRPr kumimoji="1" lang="zh-CN" altLang="en-US" sz="2800" dirty="0"/>
          </a:p>
        </p:txBody>
      </p:sp>
      <p:sp>
        <p:nvSpPr>
          <p:cNvPr id="56" name="矩形 55"/>
          <p:cNvSpPr/>
          <p:nvPr/>
        </p:nvSpPr>
        <p:spPr>
          <a:xfrm>
            <a:off x="3293745" y="1299210"/>
            <a:ext cx="8288020" cy="4527550"/>
          </a:xfrm>
          <a:prstGeom prst="rect">
            <a:avLst/>
          </a:prstGeom>
        </p:spPr>
        <p:txBody>
          <a:bodyPr wrap="square">
            <a:spAutoFit/>
          </a:bodyPr>
          <a:lstStyle/>
          <a:p>
            <a:pPr algn="ctr" defTabSz="1218565">
              <a:lnSpc>
                <a:spcPct val="130000"/>
              </a:lnSpc>
              <a:defRPr/>
            </a:pPr>
            <a:r>
              <a:rPr lang="zh-CN" altLang="en-US" sz="2400" b="1" dirty="0">
                <a:solidFill>
                  <a:srgbClr val="22272C"/>
                </a:solidFill>
                <a:latin typeface="Arial" panose="020B0604020202020204"/>
                <a:ea typeface="微软雅黑" panose="020B0503020204020204" charset="-122"/>
              </a:rPr>
              <a:t>用例和用例图的概念</a:t>
            </a:r>
            <a:endParaRPr lang="en-US" altLang="zh-CN" sz="1865" b="1" dirty="0">
              <a:solidFill>
                <a:srgbClr val="22272C"/>
              </a:solidFill>
              <a:latin typeface="Arial" panose="020B0604020202020204"/>
              <a:ea typeface="微软雅黑" panose="020B0503020204020204" charset="-122"/>
            </a:endParaRPr>
          </a:p>
          <a:p>
            <a:pPr defTabSz="608965">
              <a:lnSpc>
                <a:spcPct val="130000"/>
              </a:lnSpc>
              <a:defRPr/>
            </a:pPr>
            <a:r>
              <a:rPr altLang="zh-CN" sz="1335" dirty="0">
                <a:solidFill>
                  <a:srgbClr val="22272C"/>
                </a:solidFill>
                <a:latin typeface="微软雅黑" panose="020B0503020204020204" charset="-122"/>
                <a:ea typeface="微软雅黑" panose="020B0503020204020204" charset="-122"/>
              </a:rPr>
              <a:t>	</a:t>
            </a:r>
            <a:r>
              <a:rPr altLang="zh-CN" dirty="0">
                <a:solidFill>
                  <a:srgbClr val="22272C"/>
                </a:solidFill>
                <a:latin typeface="微软雅黑" panose="020B0503020204020204" charset="-122"/>
                <a:ea typeface="微软雅黑" panose="020B0503020204020204" charset="-122"/>
              </a:rPr>
              <a:t>用例模型的基本组成部分有</a:t>
            </a:r>
            <a:r>
              <a:rPr altLang="zh-CN" dirty="0">
                <a:solidFill>
                  <a:srgbClr val="FF0000"/>
                </a:solidFill>
                <a:latin typeface="微软雅黑" panose="020B0503020204020204" charset="-122"/>
                <a:ea typeface="微软雅黑" panose="020B0503020204020204" charset="-122"/>
              </a:rPr>
              <a:t>用例、角色(或参与者)和系统</a:t>
            </a:r>
            <a:r>
              <a:rPr altLang="zh-CN" dirty="0">
                <a:solidFill>
                  <a:srgbClr val="22272C"/>
                </a:solidFill>
                <a:latin typeface="微软雅黑" panose="020B0503020204020204" charset="-122"/>
                <a:ea typeface="微软雅黑" panose="020B0503020204020204" charset="-122"/>
              </a:rPr>
              <a:t>。用例用于描述系统的功能，也就是从用户的角度来说，系统具体应包含哪些功能，帮助分析人员理解系统的行为，它是对系统功能的宏观的、整体的描述，一个完整的系统通常包含许多用例，每个用例具体说明应完成的功能</a:t>
            </a:r>
            <a:r>
              <a:rPr lang="zh-CN" dirty="0">
                <a:solidFill>
                  <a:srgbClr val="22272C"/>
                </a:solidFill>
                <a:latin typeface="微软雅黑" panose="020B0503020204020204" charset="-122"/>
                <a:ea typeface="微软雅黑" panose="020B0503020204020204" charset="-122"/>
              </a:rPr>
              <a:t>；</a:t>
            </a:r>
            <a:r>
              <a:rPr altLang="zh-CN" dirty="0">
                <a:solidFill>
                  <a:srgbClr val="FF0000"/>
                </a:solidFill>
                <a:latin typeface="微软雅黑" panose="020B0503020204020204" charset="-122"/>
                <a:ea typeface="微软雅黑" panose="020B0503020204020204" charset="-122"/>
              </a:rPr>
              <a:t>参与者是指那些与系统进行交互的外部实体</a:t>
            </a:r>
            <a:r>
              <a:rPr lang="zh-CN" dirty="0">
                <a:solidFill>
                  <a:srgbClr val="22272C"/>
                </a:solidFill>
                <a:latin typeface="微软雅黑" panose="020B0503020204020204" charset="-122"/>
                <a:ea typeface="微软雅黑" panose="020B0503020204020204" charset="-122"/>
              </a:rPr>
              <a:t>，</a:t>
            </a:r>
            <a:r>
              <a:rPr altLang="zh-CN" dirty="0">
                <a:solidFill>
                  <a:srgbClr val="22272C"/>
                </a:solidFill>
                <a:latin typeface="微软雅黑" panose="020B0503020204020204" charset="-122"/>
                <a:ea typeface="微软雅黑" panose="020B0503020204020204" charset="-122"/>
              </a:rPr>
              <a:t>通常它是系统的一个用户，但它也可以是其他系统或硬件设备，总之凡是需要与系统进行交互的任何实体都可以称作参与者，</a:t>
            </a:r>
            <a:r>
              <a:rPr altLang="zh-CN" dirty="0">
                <a:solidFill>
                  <a:srgbClr val="FF0000"/>
                </a:solidFill>
                <a:latin typeface="微软雅黑" panose="020B0503020204020204" charset="-122"/>
                <a:ea typeface="微软雅黑" panose="020B0503020204020204" charset="-122"/>
              </a:rPr>
              <a:t>用例往往必须向参与者传递一些数值,这些数值是参与者在系统中获得的信息</a:t>
            </a:r>
            <a:r>
              <a:rPr altLang="zh-CN" dirty="0">
                <a:solidFill>
                  <a:srgbClr val="22272C"/>
                </a:solidFill>
                <a:latin typeface="微软雅黑" panose="020B0503020204020204" charset="-122"/>
                <a:ea typeface="微软雅黑" panose="020B0503020204020204" charset="-122"/>
              </a:rPr>
              <a:t>。</a:t>
            </a:r>
            <a:endParaRPr altLang="zh-CN" dirty="0">
              <a:solidFill>
                <a:srgbClr val="22272C"/>
              </a:solidFill>
              <a:latin typeface="微软雅黑" panose="020B0503020204020204" charset="-122"/>
              <a:ea typeface="微软雅黑" panose="020B0503020204020204" charset="-122"/>
            </a:endParaRPr>
          </a:p>
          <a:p>
            <a:pPr defTabSz="608965">
              <a:lnSpc>
                <a:spcPct val="130000"/>
              </a:lnSpc>
              <a:defRPr/>
            </a:pPr>
            <a:r>
              <a:rPr altLang="zh-CN" dirty="0">
                <a:solidFill>
                  <a:srgbClr val="22272C"/>
                </a:solidFill>
                <a:latin typeface="微软雅黑" panose="020B0503020204020204" charset="-122"/>
                <a:ea typeface="微软雅黑" panose="020B0503020204020204" charset="-122"/>
              </a:rPr>
              <a:t>	在用例模型中系统仿佛是实现各种用例的一个“黑盒子”</a:t>
            </a:r>
            <a:r>
              <a:rPr lang="zh-CN" dirty="0">
                <a:solidFill>
                  <a:srgbClr val="22272C"/>
                </a:solidFill>
                <a:latin typeface="微软雅黑" panose="020B0503020204020204" charset="-122"/>
                <a:ea typeface="微软雅黑" panose="020B0503020204020204" charset="-122"/>
              </a:rPr>
              <a:t>，</a:t>
            </a:r>
            <a:r>
              <a:rPr altLang="zh-CN" dirty="0">
                <a:solidFill>
                  <a:srgbClr val="22272C"/>
                </a:solidFill>
                <a:latin typeface="微软雅黑" panose="020B0503020204020204" charset="-122"/>
                <a:ea typeface="微软雅黑" panose="020B0503020204020204" charset="-122"/>
              </a:rPr>
              <a:t>用户只关心该系统实现了哪些功能</a:t>
            </a:r>
            <a:r>
              <a:rPr lang="zh-CN" dirty="0">
                <a:solidFill>
                  <a:srgbClr val="22272C"/>
                </a:solidFill>
                <a:latin typeface="微软雅黑" panose="020B0503020204020204" charset="-122"/>
                <a:ea typeface="微软雅黑" panose="020B0503020204020204" charset="-122"/>
              </a:rPr>
              <a:t>，</a:t>
            </a:r>
            <a:r>
              <a:rPr altLang="zh-CN" dirty="0">
                <a:solidFill>
                  <a:srgbClr val="22272C"/>
                </a:solidFill>
                <a:latin typeface="微软雅黑" panose="020B0503020204020204" charset="-122"/>
                <a:ea typeface="微软雅黑" panose="020B0503020204020204" charset="-122"/>
              </a:rPr>
              <a:t>并不需要知道其内部的具体实现细节，比如系统是如何做的用例，是如何实现的。用例模型</a:t>
            </a:r>
            <a:r>
              <a:rPr altLang="zh-CN" dirty="0">
                <a:solidFill>
                  <a:srgbClr val="FF0000"/>
                </a:solidFill>
                <a:latin typeface="微软雅黑" panose="020B0503020204020204" charset="-122"/>
                <a:ea typeface="微软雅黑" panose="020B0503020204020204" charset="-122"/>
              </a:rPr>
              <a:t>主要应用在工程开发的初期阶段，在进行系统需求分析时使用</a:t>
            </a:r>
            <a:r>
              <a:rPr lang="zh-CN" dirty="0">
                <a:solidFill>
                  <a:srgbClr val="22272C"/>
                </a:solidFill>
                <a:latin typeface="微软雅黑" panose="020B0503020204020204" charset="-122"/>
                <a:ea typeface="微软雅黑" panose="020B0503020204020204" charset="-122"/>
              </a:rPr>
              <a:t>，</a:t>
            </a:r>
            <a:r>
              <a:rPr altLang="zh-CN" dirty="0">
                <a:solidFill>
                  <a:srgbClr val="22272C"/>
                </a:solidFill>
                <a:latin typeface="微软雅黑" panose="020B0503020204020204" charset="-122"/>
                <a:ea typeface="微软雅黑" panose="020B0503020204020204" charset="-122"/>
              </a:rPr>
              <a:t>通过分析描述使开发者明确需要开发的系统功能。</a:t>
            </a:r>
            <a:endParaRPr altLang="zh-CN" dirty="0">
              <a:solidFill>
                <a:srgbClr val="22272C"/>
              </a:solidFill>
              <a:latin typeface="微软雅黑" panose="020B0503020204020204" charset="-122"/>
              <a:ea typeface="微软雅黑" panose="020B0503020204020204" charset="-122"/>
            </a:endParaRPr>
          </a:p>
        </p:txBody>
      </p:sp>
      <p:grpSp>
        <p:nvGrpSpPr>
          <p:cNvPr id="58" name="组 57"/>
          <p:cNvGrpSpPr/>
          <p:nvPr/>
        </p:nvGrpSpPr>
        <p:grpSpPr>
          <a:xfrm rot="18181241">
            <a:off x="56008" y="-23888"/>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用例图</a:t>
            </a:r>
            <a:endParaRPr kumimoji="1" lang="zh-CN" altLang="en-US" sz="2800" dirty="0"/>
          </a:p>
        </p:txBody>
      </p:sp>
      <p:pic>
        <p:nvPicPr>
          <p:cNvPr id="5" name="图片 4"/>
          <p:cNvPicPr>
            <a:picLocks noChangeAspect="1"/>
          </p:cNvPicPr>
          <p:nvPr/>
        </p:nvPicPr>
        <p:blipFill>
          <a:blip r:embed="rId1"/>
          <a:stretch>
            <a:fillRect/>
          </a:stretch>
        </p:blipFill>
        <p:spPr>
          <a:xfrm>
            <a:off x="553720" y="1029970"/>
            <a:ext cx="5257165" cy="5133340"/>
          </a:xfrm>
          <a:prstGeom prst="rect">
            <a:avLst/>
          </a:prstGeom>
        </p:spPr>
      </p:pic>
      <p:grpSp>
        <p:nvGrpSpPr>
          <p:cNvPr id="10" name="组合 9"/>
          <p:cNvGrpSpPr/>
          <p:nvPr/>
        </p:nvGrpSpPr>
        <p:grpSpPr>
          <a:xfrm>
            <a:off x="5990590" y="1647190"/>
            <a:ext cx="5346065" cy="4208780"/>
            <a:chOff x="9434" y="2594"/>
            <a:chExt cx="8419" cy="6628"/>
          </a:xfrm>
        </p:grpSpPr>
        <p:sp>
          <p:nvSpPr>
            <p:cNvPr id="24" name="矩形 23"/>
            <p:cNvSpPr/>
            <p:nvPr/>
          </p:nvSpPr>
          <p:spPr>
            <a:xfrm>
              <a:off x="9435" y="2594"/>
              <a:ext cx="8395" cy="1325"/>
            </a:xfrm>
            <a:prstGeom prst="rect">
              <a:avLst/>
            </a:prstGeom>
            <a:solidFill>
              <a:srgbClr val="FB5F63"/>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3" name="矩形 2"/>
            <p:cNvSpPr/>
            <p:nvPr/>
          </p:nvSpPr>
          <p:spPr>
            <a:xfrm>
              <a:off x="9434" y="7898"/>
              <a:ext cx="8396" cy="1325"/>
            </a:xfrm>
            <a:prstGeom prst="rect">
              <a:avLst/>
            </a:prstGeom>
            <a:solidFill>
              <a:srgbClr val="3B3D3C"/>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4" name="矩形 3"/>
            <p:cNvSpPr/>
            <p:nvPr/>
          </p:nvSpPr>
          <p:spPr>
            <a:xfrm>
              <a:off x="9434" y="6133"/>
              <a:ext cx="8396" cy="1325"/>
            </a:xfrm>
            <a:prstGeom prst="rect">
              <a:avLst/>
            </a:prstGeom>
            <a:solidFill>
              <a:srgbClr val="FB5F63"/>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6" name="矩形 5"/>
            <p:cNvSpPr/>
            <p:nvPr/>
          </p:nvSpPr>
          <p:spPr>
            <a:xfrm>
              <a:off x="9435" y="4362"/>
              <a:ext cx="8395" cy="1325"/>
            </a:xfrm>
            <a:prstGeom prst="rect">
              <a:avLst/>
            </a:prstGeom>
            <a:solidFill>
              <a:srgbClr val="3B3D3C"/>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40" name="文本框 39"/>
            <p:cNvSpPr txBox="1"/>
            <p:nvPr/>
          </p:nvSpPr>
          <p:spPr>
            <a:xfrm>
              <a:off x="9435" y="2967"/>
              <a:ext cx="7884" cy="580"/>
            </a:xfrm>
            <a:prstGeom prst="rect">
              <a:avLst/>
            </a:prstGeom>
            <a:noFill/>
          </p:spPr>
          <p:txBody>
            <a:bodyPr wrap="square" rtlCol="0">
              <a:spAutoFit/>
            </a:bodyPr>
            <a:lstStyle/>
            <a:p>
              <a:pPr algn="l" defTabSz="608965"/>
              <a:r>
                <a:rPr kumimoji="1" lang="zh-CN" altLang="en-US" dirty="0">
                  <a:solidFill>
                    <a:srgbClr val="FFFFFF"/>
                  </a:solidFill>
                  <a:ea typeface="微软雅黑" panose="020B0503020204020204" charset="-122"/>
                </a:rPr>
                <a:t>参与者（</a:t>
              </a:r>
              <a:r>
                <a:rPr kumimoji="1" lang="en-US" altLang="zh-CN" dirty="0">
                  <a:solidFill>
                    <a:srgbClr val="FFFFFF"/>
                  </a:solidFill>
                  <a:ea typeface="微软雅黑" panose="020B0503020204020204" charset="-122"/>
                </a:rPr>
                <a:t>Actor</a:t>
              </a:r>
              <a:r>
                <a:rPr kumimoji="1" lang="zh-CN" altLang="en-US" dirty="0">
                  <a:solidFill>
                    <a:srgbClr val="FFFFFF"/>
                  </a:solidFill>
                  <a:ea typeface="微软雅黑" panose="020B0503020204020204" charset="-122"/>
                </a:rPr>
                <a:t>）：代表系统的用户</a:t>
              </a:r>
              <a:endParaRPr kumimoji="1" lang="zh-CN" altLang="en-US" dirty="0">
                <a:solidFill>
                  <a:srgbClr val="FFFFFF"/>
                </a:solidFill>
                <a:ea typeface="微软雅黑" panose="020B0503020204020204" charset="-122"/>
              </a:endParaRPr>
            </a:p>
          </p:txBody>
        </p:sp>
        <p:sp>
          <p:nvSpPr>
            <p:cNvPr id="7" name="文本框 6"/>
            <p:cNvSpPr txBox="1"/>
            <p:nvPr/>
          </p:nvSpPr>
          <p:spPr>
            <a:xfrm>
              <a:off x="9435" y="8270"/>
              <a:ext cx="8418" cy="580"/>
            </a:xfrm>
            <a:prstGeom prst="rect">
              <a:avLst/>
            </a:prstGeom>
            <a:noFill/>
          </p:spPr>
          <p:txBody>
            <a:bodyPr wrap="square" rtlCol="0">
              <a:spAutoFit/>
            </a:bodyPr>
            <a:p>
              <a:pPr algn="l" defTabSz="608965"/>
              <a:r>
                <a:rPr kumimoji="1" lang="zh-CN" altLang="en-US" dirty="0">
                  <a:solidFill>
                    <a:srgbClr val="FFFFFF"/>
                  </a:solidFill>
                  <a:ea typeface="微软雅黑" panose="020B0503020204020204" charset="-122"/>
                </a:rPr>
                <a:t>关联（</a:t>
              </a:r>
              <a:r>
                <a:rPr kumimoji="1" lang="en-US" altLang="zh-CN" dirty="0">
                  <a:solidFill>
                    <a:srgbClr val="FFFFFF"/>
                  </a:solidFill>
                  <a:ea typeface="微软雅黑" panose="020B0503020204020204" charset="-122"/>
                </a:rPr>
                <a:t>Association</a:t>
              </a:r>
              <a:r>
                <a:rPr kumimoji="1" lang="zh-CN" altLang="en-US" dirty="0">
                  <a:solidFill>
                    <a:srgbClr val="FFFFFF"/>
                  </a:solidFill>
                  <a:ea typeface="微软雅黑" panose="020B0503020204020204" charset="-122"/>
                </a:rPr>
                <a:t>）：表示参与者与用例间的关系</a:t>
              </a:r>
              <a:endParaRPr kumimoji="1" lang="zh-CN" altLang="en-US" dirty="0">
                <a:solidFill>
                  <a:srgbClr val="FFFFFF"/>
                </a:solidFill>
                <a:ea typeface="微软雅黑" panose="020B0503020204020204" charset="-122"/>
              </a:endParaRPr>
            </a:p>
          </p:txBody>
        </p:sp>
        <p:sp>
          <p:nvSpPr>
            <p:cNvPr id="8" name="文本框 7"/>
            <p:cNvSpPr txBox="1"/>
            <p:nvPr/>
          </p:nvSpPr>
          <p:spPr>
            <a:xfrm>
              <a:off x="9435" y="4735"/>
              <a:ext cx="7884" cy="580"/>
            </a:xfrm>
            <a:prstGeom prst="rect">
              <a:avLst/>
            </a:prstGeom>
            <a:noFill/>
          </p:spPr>
          <p:txBody>
            <a:bodyPr wrap="square" rtlCol="0">
              <a:spAutoFit/>
            </a:bodyPr>
            <a:lstStyle/>
            <a:p>
              <a:pPr algn="l" defTabSz="608965"/>
              <a:r>
                <a:rPr kumimoji="1" lang="zh-CN" altLang="en-US" dirty="0">
                  <a:solidFill>
                    <a:srgbClr val="FFFFFF"/>
                  </a:solidFill>
                  <a:ea typeface="微软雅黑" panose="020B0503020204020204" charset="-122"/>
                </a:rPr>
                <a:t>系统边界（</a:t>
              </a:r>
              <a:r>
                <a:rPr kumimoji="1" lang="en-US" altLang="zh-CN" dirty="0">
                  <a:solidFill>
                    <a:srgbClr val="FFFFFF"/>
                  </a:solidFill>
                  <a:ea typeface="微软雅黑" panose="020B0503020204020204" charset="-122"/>
                </a:rPr>
                <a:t>System Scope</a:t>
              </a:r>
              <a:r>
                <a:rPr kumimoji="1" lang="zh-CN" altLang="en-US" dirty="0">
                  <a:solidFill>
                    <a:srgbClr val="FFFFFF"/>
                  </a:solidFill>
                  <a:ea typeface="微软雅黑" panose="020B0503020204020204" charset="-122"/>
                </a:rPr>
                <a:t>）：</a:t>
              </a:r>
              <a:r>
                <a:rPr kumimoji="1" lang="zh-CN" dirty="0">
                  <a:solidFill>
                    <a:srgbClr val="FFFFFF"/>
                  </a:solidFill>
                  <a:ea typeface="微软雅黑" panose="020B0503020204020204" charset="-122"/>
                </a:rPr>
                <a:t>确定系统的范围</a:t>
              </a:r>
              <a:endParaRPr kumimoji="1" lang="zh-CN" dirty="0">
                <a:solidFill>
                  <a:srgbClr val="FFFFFF"/>
                </a:solidFill>
                <a:ea typeface="微软雅黑" panose="020B0503020204020204" charset="-122"/>
              </a:endParaRPr>
            </a:p>
          </p:txBody>
        </p:sp>
        <p:sp>
          <p:nvSpPr>
            <p:cNvPr id="9" name="文本框 8"/>
            <p:cNvSpPr txBox="1"/>
            <p:nvPr/>
          </p:nvSpPr>
          <p:spPr>
            <a:xfrm>
              <a:off x="9435" y="6505"/>
              <a:ext cx="7884" cy="580"/>
            </a:xfrm>
            <a:prstGeom prst="rect">
              <a:avLst/>
            </a:prstGeom>
            <a:noFill/>
          </p:spPr>
          <p:txBody>
            <a:bodyPr wrap="square" rtlCol="0">
              <a:spAutoFit/>
            </a:bodyPr>
            <a:lstStyle/>
            <a:p>
              <a:pPr algn="l" defTabSz="608965"/>
              <a:r>
                <a:rPr kumimoji="1" lang="zh-CN" altLang="en-US" dirty="0">
                  <a:solidFill>
                    <a:srgbClr val="FFFFFF"/>
                  </a:solidFill>
                  <a:ea typeface="微软雅黑" panose="020B0503020204020204" charset="-122"/>
                </a:rPr>
                <a:t>用例（</a:t>
              </a:r>
              <a:r>
                <a:rPr kumimoji="1" lang="en-US" altLang="zh-CN" dirty="0">
                  <a:solidFill>
                    <a:srgbClr val="FFFFFF"/>
                  </a:solidFill>
                  <a:ea typeface="微软雅黑" panose="020B0503020204020204" charset="-122"/>
                </a:rPr>
                <a:t>Use Case</a:t>
              </a:r>
              <a:r>
                <a:rPr kumimoji="1" lang="zh-CN" altLang="en-US" dirty="0">
                  <a:solidFill>
                    <a:srgbClr val="FFFFFF"/>
                  </a:solidFill>
                  <a:ea typeface="微软雅黑" panose="020B0503020204020204" charset="-122"/>
                </a:rPr>
                <a:t>）：代表系统提供的服务</a:t>
              </a:r>
              <a:endParaRPr kumimoji="1" lang="zh-CN" altLang="en-US" dirty="0">
                <a:solidFill>
                  <a:srgbClr val="FFFFFF"/>
                </a:solidFill>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使用用例的主要目的</a:t>
            </a:r>
            <a:endParaRPr kumimoji="1" lang="zh-CN" altLang="en-US" sz="2800" dirty="0"/>
          </a:p>
        </p:txBody>
      </p:sp>
      <p:sp>
        <p:nvSpPr>
          <p:cNvPr id="24" name="矩形 23"/>
          <p:cNvSpPr/>
          <p:nvPr/>
        </p:nvSpPr>
        <p:spPr>
          <a:xfrm>
            <a:off x="623395" y="1604792"/>
            <a:ext cx="2656295" cy="841160"/>
          </a:xfrm>
          <a:prstGeom prst="rect">
            <a:avLst/>
          </a:prstGeom>
          <a:solidFill>
            <a:srgbClr val="FB5F63"/>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25" name="矩形 24"/>
          <p:cNvSpPr/>
          <p:nvPr/>
        </p:nvSpPr>
        <p:spPr>
          <a:xfrm>
            <a:off x="800481" y="2910043"/>
            <a:ext cx="2302123" cy="2679192"/>
          </a:xfrm>
          <a:prstGeom prst="rect">
            <a:avLst/>
          </a:prstGeom>
          <a:solidFill>
            <a:srgbClr val="FB5F63"/>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26" name="梯形 25"/>
          <p:cNvSpPr/>
          <p:nvPr/>
        </p:nvSpPr>
        <p:spPr>
          <a:xfrm rot="10800000">
            <a:off x="623394" y="2445948"/>
            <a:ext cx="2656295" cy="464093"/>
          </a:xfrm>
          <a:prstGeom prst="trapezoid">
            <a:avLst>
              <a:gd name="adj" fmla="val 39300"/>
            </a:avLst>
          </a:prstGeom>
          <a:solidFill>
            <a:srgbClr val="FFAA96"/>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27" name="矩形 26"/>
          <p:cNvSpPr/>
          <p:nvPr/>
        </p:nvSpPr>
        <p:spPr>
          <a:xfrm>
            <a:off x="883496" y="3116260"/>
            <a:ext cx="2064229" cy="1889760"/>
          </a:xfrm>
          <a:prstGeom prst="rect">
            <a:avLst/>
          </a:prstGeom>
        </p:spPr>
        <p:txBody>
          <a:bodyPr wrap="square">
            <a:spAutoFit/>
          </a:bodyPr>
          <a:lstStyle/>
          <a:p>
            <a:pPr defTabSz="608965">
              <a:lnSpc>
                <a:spcPct val="130000"/>
              </a:lnSpc>
            </a:pPr>
            <a:r>
              <a:rPr lang="zh-CN" altLang="zh-CN" dirty="0">
                <a:solidFill>
                  <a:srgbClr val="FFFFFF"/>
                </a:solidFill>
                <a:latin typeface="微软雅黑" panose="020B0503020204020204" charset="-122"/>
                <a:ea typeface="微软雅黑" panose="020B0503020204020204" charset="-122"/>
              </a:rPr>
              <a:t>明确系统应具备什么功能，这些功能是否满足客户的基本需求，并与系统开发人员达成一致。</a:t>
            </a:r>
            <a:endParaRPr lang="zh-CN" altLang="zh-CN" dirty="0">
              <a:solidFill>
                <a:srgbClr val="FFFFFF"/>
              </a:solidFill>
              <a:latin typeface="微软雅黑" panose="020B0503020204020204" charset="-122"/>
              <a:ea typeface="微软雅黑" panose="020B0503020204020204" charset="-122"/>
            </a:endParaRPr>
          </a:p>
        </p:txBody>
      </p:sp>
      <p:sp>
        <p:nvSpPr>
          <p:cNvPr id="28" name="矩形 27"/>
          <p:cNvSpPr/>
          <p:nvPr/>
        </p:nvSpPr>
        <p:spPr>
          <a:xfrm>
            <a:off x="3375707" y="4748080"/>
            <a:ext cx="2656295" cy="841160"/>
          </a:xfrm>
          <a:prstGeom prst="rect">
            <a:avLst/>
          </a:prstGeom>
          <a:solidFill>
            <a:srgbClr val="404040"/>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29" name="矩形 28"/>
          <p:cNvSpPr/>
          <p:nvPr/>
        </p:nvSpPr>
        <p:spPr>
          <a:xfrm>
            <a:off x="3552793" y="1604792"/>
            <a:ext cx="2302123" cy="2679192"/>
          </a:xfrm>
          <a:prstGeom prst="rect">
            <a:avLst/>
          </a:prstGeom>
          <a:solidFill>
            <a:srgbClr val="404040"/>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30" name="梯形 29"/>
          <p:cNvSpPr/>
          <p:nvPr/>
        </p:nvSpPr>
        <p:spPr>
          <a:xfrm rot="10800000" flipV="1">
            <a:off x="3375702" y="4283985"/>
            <a:ext cx="2656295" cy="464095"/>
          </a:xfrm>
          <a:prstGeom prst="trapezoid">
            <a:avLst>
              <a:gd name="adj" fmla="val 39300"/>
            </a:avLst>
          </a:prstGeom>
          <a:solidFill>
            <a:srgbClr val="FFFFFF">
              <a:lumMod val="65000"/>
            </a:srgbClr>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31" name="矩形 30"/>
          <p:cNvSpPr/>
          <p:nvPr/>
        </p:nvSpPr>
        <p:spPr>
          <a:xfrm>
            <a:off x="3552190" y="1811020"/>
            <a:ext cx="2301875" cy="2249170"/>
          </a:xfrm>
          <a:prstGeom prst="rect">
            <a:avLst/>
          </a:prstGeom>
        </p:spPr>
        <p:txBody>
          <a:bodyPr wrap="square">
            <a:spAutoFit/>
          </a:bodyPr>
          <a:lstStyle/>
          <a:p>
            <a:pPr defTabSz="608965">
              <a:lnSpc>
                <a:spcPct val="130000"/>
              </a:lnSpc>
            </a:pPr>
            <a:r>
              <a:rPr lang="zh-CN" altLang="zh-CN" dirty="0">
                <a:solidFill>
                  <a:srgbClr val="FFFFFF"/>
                </a:solidFill>
                <a:latin typeface="微软雅黑" panose="020B0503020204020204" charset="-122"/>
                <a:ea typeface="微软雅黑" panose="020B0503020204020204" charset="-122"/>
              </a:rPr>
              <a:t>为系统的功能提供清晰一致的描述，用例模型应用于系统开发的整个过程，为后阶段的系统设计和开发工作打下良好的基础。</a:t>
            </a:r>
            <a:endParaRPr lang="zh-CN" altLang="zh-CN" dirty="0">
              <a:solidFill>
                <a:srgbClr val="FFFFFF"/>
              </a:solidFill>
              <a:latin typeface="微软雅黑" panose="020B0503020204020204" charset="-122"/>
              <a:ea typeface="微软雅黑" panose="020B0503020204020204" charset="-122"/>
            </a:endParaRPr>
          </a:p>
        </p:txBody>
      </p:sp>
      <p:sp>
        <p:nvSpPr>
          <p:cNvPr id="32" name="矩形 31"/>
          <p:cNvSpPr/>
          <p:nvPr/>
        </p:nvSpPr>
        <p:spPr>
          <a:xfrm>
            <a:off x="6128014" y="1604792"/>
            <a:ext cx="2656295" cy="841160"/>
          </a:xfrm>
          <a:prstGeom prst="rect">
            <a:avLst/>
          </a:prstGeom>
          <a:solidFill>
            <a:srgbClr val="FB5F63"/>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33" name="矩形 32"/>
          <p:cNvSpPr/>
          <p:nvPr/>
        </p:nvSpPr>
        <p:spPr>
          <a:xfrm>
            <a:off x="6305100" y="2910043"/>
            <a:ext cx="2302123" cy="2679192"/>
          </a:xfrm>
          <a:prstGeom prst="rect">
            <a:avLst/>
          </a:prstGeom>
          <a:solidFill>
            <a:srgbClr val="FB5F63"/>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34" name="梯形 33"/>
          <p:cNvSpPr/>
          <p:nvPr/>
        </p:nvSpPr>
        <p:spPr>
          <a:xfrm rot="10800000">
            <a:off x="6128013" y="2445948"/>
            <a:ext cx="2656295" cy="464093"/>
          </a:xfrm>
          <a:prstGeom prst="trapezoid">
            <a:avLst>
              <a:gd name="adj" fmla="val 39300"/>
            </a:avLst>
          </a:prstGeom>
          <a:solidFill>
            <a:srgbClr val="FFAA96"/>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35" name="矩形 34"/>
          <p:cNvSpPr/>
          <p:nvPr/>
        </p:nvSpPr>
        <p:spPr>
          <a:xfrm>
            <a:off x="6388115" y="3116260"/>
            <a:ext cx="2064229" cy="1889760"/>
          </a:xfrm>
          <a:prstGeom prst="rect">
            <a:avLst/>
          </a:prstGeom>
        </p:spPr>
        <p:txBody>
          <a:bodyPr wrap="square">
            <a:spAutoFit/>
          </a:bodyPr>
          <a:lstStyle/>
          <a:p>
            <a:pPr defTabSz="608965">
              <a:lnSpc>
                <a:spcPct val="130000"/>
              </a:lnSpc>
            </a:pPr>
            <a:r>
              <a:rPr lang="zh-CN" altLang="zh-CN" dirty="0">
                <a:solidFill>
                  <a:srgbClr val="FFFFFF"/>
                </a:solidFill>
                <a:latin typeface="微软雅黑" panose="020B0503020204020204" charset="-122"/>
                <a:ea typeface="微软雅黑" panose="020B0503020204020204" charset="-122"/>
              </a:rPr>
              <a:t>为系统测试打下基础，可以用于验证最终实现的系统所完成的功能是否符合客户的最初需求。</a:t>
            </a:r>
            <a:endParaRPr lang="zh-CN" altLang="zh-CN" dirty="0">
              <a:solidFill>
                <a:srgbClr val="FFFFFF"/>
              </a:solidFill>
              <a:latin typeface="微软雅黑" panose="020B0503020204020204" charset="-122"/>
              <a:ea typeface="微软雅黑" panose="020B0503020204020204" charset="-122"/>
            </a:endParaRPr>
          </a:p>
        </p:txBody>
      </p:sp>
      <p:sp>
        <p:nvSpPr>
          <p:cNvPr id="36" name="矩形 35"/>
          <p:cNvSpPr/>
          <p:nvPr/>
        </p:nvSpPr>
        <p:spPr>
          <a:xfrm>
            <a:off x="8912323" y="4748080"/>
            <a:ext cx="2656295" cy="841160"/>
          </a:xfrm>
          <a:prstGeom prst="rect">
            <a:avLst/>
          </a:prstGeom>
          <a:solidFill>
            <a:srgbClr val="404040"/>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37" name="矩形 36"/>
          <p:cNvSpPr/>
          <p:nvPr/>
        </p:nvSpPr>
        <p:spPr>
          <a:xfrm>
            <a:off x="9089409" y="1604792"/>
            <a:ext cx="2302123" cy="2679192"/>
          </a:xfrm>
          <a:prstGeom prst="rect">
            <a:avLst/>
          </a:prstGeom>
          <a:solidFill>
            <a:srgbClr val="404040"/>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38" name="梯形 37"/>
          <p:cNvSpPr/>
          <p:nvPr/>
        </p:nvSpPr>
        <p:spPr>
          <a:xfrm rot="10800000" flipV="1">
            <a:off x="8912318" y="4283985"/>
            <a:ext cx="2656295" cy="464095"/>
          </a:xfrm>
          <a:prstGeom prst="trapezoid">
            <a:avLst>
              <a:gd name="adj" fmla="val 39300"/>
            </a:avLst>
          </a:prstGeom>
          <a:solidFill>
            <a:srgbClr val="FFFFFF">
              <a:lumMod val="65000"/>
            </a:srgbClr>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39" name="矩形 38"/>
          <p:cNvSpPr/>
          <p:nvPr/>
        </p:nvSpPr>
        <p:spPr>
          <a:xfrm>
            <a:off x="9172424" y="1811009"/>
            <a:ext cx="2064229" cy="1889760"/>
          </a:xfrm>
          <a:prstGeom prst="rect">
            <a:avLst/>
          </a:prstGeom>
        </p:spPr>
        <p:txBody>
          <a:bodyPr wrap="square">
            <a:spAutoFit/>
          </a:bodyPr>
          <a:lstStyle/>
          <a:p>
            <a:pPr defTabSz="608965">
              <a:lnSpc>
                <a:spcPct val="130000"/>
              </a:lnSpc>
            </a:pPr>
            <a:r>
              <a:rPr lang="zh-CN" altLang="zh-CN" dirty="0">
                <a:solidFill>
                  <a:srgbClr val="FFFFFF"/>
                </a:solidFill>
                <a:latin typeface="微软雅黑" panose="020B0503020204020204" charset="-122"/>
                <a:ea typeface="微软雅黑" panose="020B0503020204020204" charset="-122"/>
              </a:rPr>
              <a:t>通过从需求的功能用例出发跟踪进入到系统中具体实现的类和方法，可以检查其是否正确。</a:t>
            </a:r>
            <a:endParaRPr lang="zh-CN" altLang="zh-CN" dirty="0">
              <a:solidFill>
                <a:srgbClr val="FFFFFF"/>
              </a:solidFill>
              <a:latin typeface="微软雅黑" panose="020B0503020204020204" charset="-122"/>
              <a:ea typeface="微软雅黑" panose="020B0503020204020204" charset="-122"/>
            </a:endParaRPr>
          </a:p>
        </p:txBody>
      </p:sp>
      <p:sp>
        <p:nvSpPr>
          <p:cNvPr id="40" name="文本框 39"/>
          <p:cNvSpPr txBox="1"/>
          <p:nvPr/>
        </p:nvSpPr>
        <p:spPr>
          <a:xfrm>
            <a:off x="1512686" y="1811008"/>
            <a:ext cx="876935" cy="420370"/>
          </a:xfrm>
          <a:prstGeom prst="rect">
            <a:avLst/>
          </a:prstGeom>
          <a:noFill/>
        </p:spPr>
        <p:txBody>
          <a:bodyPr wrap="none" rtlCol="0">
            <a:spAutoFit/>
          </a:bodyPr>
          <a:lstStyle/>
          <a:p>
            <a:pPr algn="ctr" defTabSz="608965"/>
            <a:r>
              <a:rPr kumimoji="1" lang="zh-CN" altLang="en-US" sz="2135" dirty="0">
                <a:solidFill>
                  <a:srgbClr val="FFFFFF"/>
                </a:solidFill>
                <a:ea typeface="微软雅黑" panose="020B0503020204020204" charset="-122"/>
              </a:rPr>
              <a:t>（</a:t>
            </a:r>
            <a:r>
              <a:rPr kumimoji="1" lang="en-US" altLang="zh-CN" sz="2135" dirty="0">
                <a:solidFill>
                  <a:srgbClr val="FFFFFF"/>
                </a:solidFill>
                <a:ea typeface="微软雅黑" panose="020B0503020204020204" charset="-122"/>
              </a:rPr>
              <a:t>1</a:t>
            </a:r>
            <a:r>
              <a:rPr kumimoji="1" lang="zh-CN" altLang="en-US" sz="2135" dirty="0">
                <a:solidFill>
                  <a:srgbClr val="FFFFFF"/>
                </a:solidFill>
                <a:ea typeface="微软雅黑" panose="020B0503020204020204" charset="-122"/>
              </a:rPr>
              <a:t>）</a:t>
            </a:r>
            <a:endParaRPr kumimoji="1" lang="zh-CN" altLang="en-US" sz="2135" dirty="0">
              <a:solidFill>
                <a:srgbClr val="FFFFFF"/>
              </a:solidFill>
              <a:ea typeface="微软雅黑" panose="020B0503020204020204" charset="-122"/>
            </a:endParaRPr>
          </a:p>
        </p:txBody>
      </p:sp>
      <p:sp>
        <p:nvSpPr>
          <p:cNvPr id="41" name="文本框 40"/>
          <p:cNvSpPr txBox="1"/>
          <p:nvPr/>
        </p:nvSpPr>
        <p:spPr>
          <a:xfrm>
            <a:off x="7008657" y="1835159"/>
            <a:ext cx="876935" cy="420370"/>
          </a:xfrm>
          <a:prstGeom prst="rect">
            <a:avLst/>
          </a:prstGeom>
          <a:noFill/>
        </p:spPr>
        <p:txBody>
          <a:bodyPr wrap="none" rtlCol="0">
            <a:spAutoFit/>
          </a:bodyPr>
          <a:lstStyle/>
          <a:p>
            <a:pPr algn="ctr" defTabSz="608965"/>
            <a:r>
              <a:rPr kumimoji="1" lang="zh-CN" altLang="en-US" sz="2135" dirty="0">
                <a:solidFill>
                  <a:srgbClr val="FFFFFF"/>
                </a:solidFill>
                <a:ea typeface="微软雅黑" panose="020B0503020204020204" charset="-122"/>
              </a:rPr>
              <a:t>（</a:t>
            </a:r>
            <a:r>
              <a:rPr kumimoji="1" lang="en-US" altLang="zh-CN" sz="2135" dirty="0">
                <a:solidFill>
                  <a:srgbClr val="FFFFFF"/>
                </a:solidFill>
                <a:ea typeface="微软雅黑" panose="020B0503020204020204" charset="-122"/>
              </a:rPr>
              <a:t>3</a:t>
            </a:r>
            <a:r>
              <a:rPr kumimoji="1" lang="zh-CN" altLang="en-US" sz="2135" dirty="0">
                <a:solidFill>
                  <a:srgbClr val="FFFFFF"/>
                </a:solidFill>
                <a:ea typeface="微软雅黑" panose="020B0503020204020204" charset="-122"/>
              </a:rPr>
              <a:t>）</a:t>
            </a:r>
            <a:endParaRPr kumimoji="1" lang="zh-CN" altLang="en-US" sz="2135" dirty="0">
              <a:solidFill>
                <a:srgbClr val="FFFFFF"/>
              </a:solidFill>
              <a:ea typeface="微软雅黑" panose="020B0503020204020204" charset="-122"/>
            </a:endParaRPr>
          </a:p>
        </p:txBody>
      </p:sp>
      <p:sp>
        <p:nvSpPr>
          <p:cNvPr id="42" name="文本框 41"/>
          <p:cNvSpPr txBox="1"/>
          <p:nvPr/>
        </p:nvSpPr>
        <p:spPr>
          <a:xfrm>
            <a:off x="4277526" y="4935773"/>
            <a:ext cx="876935" cy="420370"/>
          </a:xfrm>
          <a:prstGeom prst="rect">
            <a:avLst/>
          </a:prstGeom>
          <a:noFill/>
        </p:spPr>
        <p:txBody>
          <a:bodyPr wrap="none" rtlCol="0">
            <a:spAutoFit/>
          </a:bodyPr>
          <a:lstStyle/>
          <a:p>
            <a:pPr algn="ctr" defTabSz="608965"/>
            <a:r>
              <a:rPr kumimoji="1" lang="zh-CN" altLang="en-US" sz="2135" dirty="0">
                <a:solidFill>
                  <a:srgbClr val="FFFFFF"/>
                </a:solidFill>
                <a:ea typeface="微软雅黑" panose="020B0503020204020204" charset="-122"/>
              </a:rPr>
              <a:t>（</a:t>
            </a:r>
            <a:r>
              <a:rPr kumimoji="1" lang="en-US" altLang="zh-CN" sz="2135" dirty="0">
                <a:solidFill>
                  <a:srgbClr val="FFFFFF"/>
                </a:solidFill>
                <a:ea typeface="微软雅黑" panose="020B0503020204020204" charset="-122"/>
              </a:rPr>
              <a:t>2</a:t>
            </a:r>
            <a:r>
              <a:rPr kumimoji="1" lang="zh-CN" altLang="en-US" sz="2135" dirty="0">
                <a:solidFill>
                  <a:srgbClr val="FFFFFF"/>
                </a:solidFill>
                <a:ea typeface="微软雅黑" panose="020B0503020204020204" charset="-122"/>
              </a:rPr>
              <a:t>）</a:t>
            </a:r>
            <a:endParaRPr kumimoji="1" lang="zh-CN" altLang="en-US" sz="2135" dirty="0">
              <a:solidFill>
                <a:srgbClr val="FFFFFF"/>
              </a:solidFill>
              <a:ea typeface="微软雅黑" panose="020B0503020204020204" charset="-122"/>
            </a:endParaRPr>
          </a:p>
        </p:txBody>
      </p:sp>
      <p:sp>
        <p:nvSpPr>
          <p:cNvPr id="43" name="文本框 42"/>
          <p:cNvSpPr txBox="1"/>
          <p:nvPr/>
        </p:nvSpPr>
        <p:spPr>
          <a:xfrm>
            <a:off x="9801614" y="4911623"/>
            <a:ext cx="876935" cy="420370"/>
          </a:xfrm>
          <a:prstGeom prst="rect">
            <a:avLst/>
          </a:prstGeom>
          <a:noFill/>
        </p:spPr>
        <p:txBody>
          <a:bodyPr wrap="none" rtlCol="0">
            <a:spAutoFit/>
          </a:bodyPr>
          <a:lstStyle/>
          <a:p>
            <a:pPr algn="ctr" defTabSz="608965"/>
            <a:r>
              <a:rPr kumimoji="1" lang="zh-CN" altLang="en-US" sz="2135" dirty="0">
                <a:solidFill>
                  <a:srgbClr val="FFFFFF"/>
                </a:solidFill>
                <a:ea typeface="微软雅黑" panose="020B0503020204020204" charset="-122"/>
              </a:rPr>
              <a:t>（</a:t>
            </a:r>
            <a:r>
              <a:rPr kumimoji="1" lang="en-US" altLang="zh-CN" sz="2135" dirty="0">
                <a:solidFill>
                  <a:srgbClr val="FFFFFF"/>
                </a:solidFill>
                <a:ea typeface="微软雅黑" panose="020B0503020204020204" charset="-122"/>
              </a:rPr>
              <a:t>4</a:t>
            </a:r>
            <a:r>
              <a:rPr kumimoji="1" lang="zh-CN" altLang="en-US" sz="2135" dirty="0">
                <a:solidFill>
                  <a:srgbClr val="FFFFFF"/>
                </a:solidFill>
                <a:ea typeface="微软雅黑" panose="020B0503020204020204" charset="-122"/>
              </a:rPr>
              <a:t>）</a:t>
            </a:r>
            <a:endParaRPr kumimoji="1" lang="zh-CN" altLang="en-US" sz="2135" dirty="0">
              <a:solidFill>
                <a:srgbClr val="FFFFFF"/>
              </a:solidFill>
              <a:ea typeface="微软雅黑" panose="020B0503020204020204" charset="-122"/>
            </a:endParaRPr>
          </a:p>
        </p:txBody>
      </p:sp>
      <p:pic>
        <p:nvPicPr>
          <p:cNvPr id="44" name="图片 43">
            <a:hlinkClick r:id="rId1"/>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774" y="6149683"/>
            <a:ext cx="1828800" cy="243840"/>
          </a:xfrm>
          <a:prstGeom prst="rect">
            <a:avLst/>
          </a:prstGeom>
        </p:spPr>
      </p:pic>
    </p:spTree>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smtClean="0"/>
              <a:t>用例图的作用</a:t>
            </a:r>
            <a:endParaRPr kumimoji="1" lang="zh-CN" altLang="en-US" sz="2800" dirty="0" smtClean="0"/>
          </a:p>
        </p:txBody>
      </p:sp>
      <p:sp>
        <p:nvSpPr>
          <p:cNvPr id="26" name="梯形 25"/>
          <p:cNvSpPr/>
          <p:nvPr/>
        </p:nvSpPr>
        <p:spPr>
          <a:xfrm rot="5400000">
            <a:off x="-462975" y="2583967"/>
            <a:ext cx="4424104" cy="2193567"/>
          </a:xfrm>
          <a:prstGeom prst="trapezoid">
            <a:avLst>
              <a:gd name="adj" fmla="val 40632"/>
            </a:avLst>
          </a:prstGeom>
          <a:solidFill>
            <a:srgbClr val="404040"/>
          </a:solidFill>
          <a:ln w="25400" cap="flat" cmpd="sng" algn="ctr">
            <a:noFill/>
            <a:prstDash val="solid"/>
          </a:ln>
          <a:effectLst/>
        </p:spPr>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1865" b="0" i="0" u="none" strike="noStrike" kern="0" cap="none" spc="0" normalizeH="0" baseline="0" noProof="0" smtClean="0">
              <a:ln>
                <a:noFill/>
              </a:ln>
              <a:solidFill>
                <a:prstClr val="white"/>
              </a:solidFill>
              <a:effectLst/>
              <a:uLnTx/>
              <a:uFillTx/>
              <a:latin typeface="Calibri" panose="020F0502020204030204"/>
              <a:ea typeface="微软雅黑" panose="020B0503020204020204" charset="-122"/>
            </a:endParaRPr>
          </a:p>
        </p:txBody>
      </p:sp>
      <p:sp>
        <p:nvSpPr>
          <p:cNvPr id="27" name="梯形 26"/>
          <p:cNvSpPr/>
          <p:nvPr/>
        </p:nvSpPr>
        <p:spPr>
          <a:xfrm rot="5400000">
            <a:off x="1861125" y="2583967"/>
            <a:ext cx="4424104" cy="2193567"/>
          </a:xfrm>
          <a:prstGeom prst="trapezoid">
            <a:avLst>
              <a:gd name="adj" fmla="val 40632"/>
            </a:avLst>
          </a:prstGeom>
          <a:solidFill>
            <a:srgbClr val="FB5F63"/>
          </a:solidFill>
          <a:ln w="25400" cap="flat" cmpd="sng" algn="ctr">
            <a:noFill/>
            <a:prstDash val="solid"/>
          </a:ln>
          <a:effectLst/>
        </p:spPr>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1865" b="0" i="0" u="none" strike="noStrike" kern="0" cap="none" spc="0" normalizeH="0" baseline="0" noProof="0" smtClean="0">
              <a:ln>
                <a:noFill/>
              </a:ln>
              <a:solidFill>
                <a:prstClr val="white"/>
              </a:solidFill>
              <a:effectLst/>
              <a:uLnTx/>
              <a:uFillTx/>
              <a:latin typeface="Calibri" panose="020F0502020204030204"/>
              <a:ea typeface="微软雅黑" panose="020B0503020204020204" charset="-122"/>
            </a:endParaRPr>
          </a:p>
        </p:txBody>
      </p:sp>
      <p:sp>
        <p:nvSpPr>
          <p:cNvPr id="28" name="梯形 27"/>
          <p:cNvSpPr/>
          <p:nvPr/>
        </p:nvSpPr>
        <p:spPr>
          <a:xfrm rot="5400000">
            <a:off x="4181036" y="2583966"/>
            <a:ext cx="4424104" cy="2193567"/>
          </a:xfrm>
          <a:prstGeom prst="trapezoid">
            <a:avLst>
              <a:gd name="adj" fmla="val 40632"/>
            </a:avLst>
          </a:prstGeom>
          <a:solidFill>
            <a:srgbClr val="404040"/>
          </a:solidFill>
          <a:ln w="25400" cap="flat" cmpd="sng" algn="ctr">
            <a:noFill/>
            <a:prstDash val="solid"/>
          </a:ln>
          <a:effectLst/>
        </p:spPr>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1865" b="0" i="0" u="none" strike="noStrike" kern="0" cap="none" spc="0" normalizeH="0" baseline="0" noProof="0" smtClean="0">
              <a:ln>
                <a:noFill/>
              </a:ln>
              <a:solidFill>
                <a:prstClr val="white"/>
              </a:solidFill>
              <a:effectLst/>
              <a:uLnTx/>
              <a:uFillTx/>
              <a:latin typeface="Calibri" panose="020F0502020204030204"/>
              <a:ea typeface="微软雅黑" panose="020B0503020204020204" charset="-122"/>
            </a:endParaRPr>
          </a:p>
        </p:txBody>
      </p:sp>
      <p:sp>
        <p:nvSpPr>
          <p:cNvPr id="29" name="文本框 28"/>
          <p:cNvSpPr txBox="1"/>
          <p:nvPr/>
        </p:nvSpPr>
        <p:spPr>
          <a:xfrm>
            <a:off x="892810" y="3137535"/>
            <a:ext cx="1711960" cy="1198880"/>
          </a:xfrm>
          <a:prstGeom prst="rect">
            <a:avLst/>
          </a:prstGeom>
          <a:noFill/>
        </p:spPr>
        <p:txBody>
          <a:bodyPr wrap="square" rtlCol="0">
            <a:spAutoFit/>
          </a:bodyPr>
          <a:lstStyle/>
          <a:p>
            <a:pPr algn="l" defTabSz="608965"/>
            <a:r>
              <a:rPr kumimoji="1" lang="zh-CN" altLang="en-US" dirty="0">
                <a:solidFill>
                  <a:srgbClr val="FFFFFF"/>
                </a:solidFill>
                <a:latin typeface="微软雅黑" panose="020B0503020204020204" charset="-122"/>
                <a:ea typeface="微软雅黑" panose="020B0503020204020204" charset="-122"/>
                <a:cs typeface="微软雅黑" panose="020B0503020204020204" charset="-122"/>
              </a:rPr>
              <a:t>用来描述将要开发系统的功能需求和系统的使用场景。</a:t>
            </a:r>
            <a:endParaRPr kumimoji="1"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30" name="文本框 29"/>
          <p:cNvSpPr txBox="1"/>
          <p:nvPr/>
        </p:nvSpPr>
        <p:spPr>
          <a:xfrm>
            <a:off x="3221355" y="3137535"/>
            <a:ext cx="1703705" cy="1198880"/>
          </a:xfrm>
          <a:prstGeom prst="rect">
            <a:avLst/>
          </a:prstGeom>
          <a:noFill/>
        </p:spPr>
        <p:txBody>
          <a:bodyPr wrap="square" rtlCol="0">
            <a:spAutoFit/>
          </a:bodyPr>
          <a:lstStyle/>
          <a:p>
            <a:pPr defTabSz="608965"/>
            <a:r>
              <a:rPr kumimoji="1" lang="zh-CN" altLang="en-US" dirty="0">
                <a:solidFill>
                  <a:srgbClr val="FFFFFF"/>
                </a:solidFill>
                <a:latin typeface="微软雅黑" panose="020B0503020204020204" charset="-122"/>
                <a:ea typeface="微软雅黑" panose="020B0503020204020204" charset="-122"/>
                <a:cs typeface="微软雅黑" panose="020B0503020204020204" charset="-122"/>
              </a:rPr>
              <a:t>作为设计和开发过程的基础，促进各阶段开发工作的进展。</a:t>
            </a:r>
            <a:endParaRPr kumimoji="1"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31" name="文本框 30"/>
          <p:cNvSpPr txBox="1"/>
          <p:nvPr/>
        </p:nvSpPr>
        <p:spPr>
          <a:xfrm>
            <a:off x="5606415" y="3137535"/>
            <a:ext cx="1573530" cy="645160"/>
          </a:xfrm>
          <a:prstGeom prst="rect">
            <a:avLst/>
          </a:prstGeom>
          <a:noFill/>
        </p:spPr>
        <p:txBody>
          <a:bodyPr wrap="square" rtlCol="0">
            <a:spAutoFit/>
          </a:bodyPr>
          <a:lstStyle/>
          <a:p>
            <a:pPr algn="l" defTabSz="608965"/>
            <a:r>
              <a:rPr kumimoji="1" lang="zh-CN" altLang="en-US" dirty="0">
                <a:solidFill>
                  <a:srgbClr val="FFFFFF"/>
                </a:solidFill>
                <a:latin typeface="微软雅黑" panose="020B0503020204020204" charset="-122"/>
                <a:ea typeface="微软雅黑" panose="020B0503020204020204" charset="-122"/>
                <a:cs typeface="微软雅黑" panose="020B0503020204020204" charset="-122"/>
              </a:rPr>
              <a:t>用于验证与确认系统需求。</a:t>
            </a:r>
            <a:endParaRPr kumimoji="1"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32" name="矩形 31"/>
          <p:cNvSpPr/>
          <p:nvPr/>
        </p:nvSpPr>
        <p:spPr>
          <a:xfrm>
            <a:off x="7960595" y="693623"/>
            <a:ext cx="3483679" cy="2609215"/>
          </a:xfrm>
          <a:prstGeom prst="rect">
            <a:avLst/>
          </a:prstGeom>
        </p:spPr>
        <p:txBody>
          <a:bodyPr wrap="square">
            <a:spAutoFit/>
          </a:bodyPr>
          <a:lstStyle/>
          <a:p>
            <a:pPr defTabSz="913765">
              <a:lnSpc>
                <a:spcPct val="130000"/>
              </a:lnSpc>
            </a:pPr>
            <a:r>
              <a:rPr lang="en-US" dirty="0">
                <a:solidFill>
                  <a:prstClr val="black"/>
                </a:solidFill>
                <a:latin typeface="微软雅黑" panose="020B0503020204020204" charset="-122"/>
                <a:ea typeface="微软雅黑" panose="020B0503020204020204" charset="-122"/>
                <a:cs typeface="微软雅黑" panose="020B0503020204020204" charset="-122"/>
              </a:rPr>
              <a:t>	</a:t>
            </a:r>
            <a:r>
              <a:rPr dirty="0">
                <a:solidFill>
                  <a:prstClr val="black"/>
                </a:solidFill>
                <a:latin typeface="微软雅黑" panose="020B0503020204020204" charset="-122"/>
                <a:ea typeface="微软雅黑" panose="020B0503020204020204" charset="-122"/>
                <a:cs typeface="微软雅黑" panose="020B0503020204020204" charset="-122"/>
              </a:rPr>
              <a:t>用例图在UML中是非常特别的图形元素，它描述了用户希望如何使用一个系统。通过用例图可以知道谁将是系统相关的用户，他们希望系统提供什么样的服务，以及他们需要为系统提供的服务。</a:t>
            </a:r>
            <a:endParaRPr dirty="0">
              <a:solidFill>
                <a:prstClr val="black"/>
              </a:solidFill>
              <a:latin typeface="微软雅黑" panose="020B0503020204020204" charset="-122"/>
              <a:ea typeface="微软雅黑" panose="020B0503020204020204" charset="-122"/>
              <a:cs typeface="微软雅黑" panose="020B0503020204020204" charset="-122"/>
            </a:endParaRPr>
          </a:p>
        </p:txBody>
      </p:sp>
      <p:sp>
        <p:nvSpPr>
          <p:cNvPr id="33" name="矩形 32"/>
          <p:cNvSpPr/>
          <p:nvPr/>
        </p:nvSpPr>
        <p:spPr>
          <a:xfrm>
            <a:off x="7959725" y="3225165"/>
            <a:ext cx="4045585" cy="2968625"/>
          </a:xfrm>
          <a:prstGeom prst="rect">
            <a:avLst/>
          </a:prstGeom>
        </p:spPr>
        <p:txBody>
          <a:bodyPr wrap="square">
            <a:spAutoFit/>
          </a:bodyPr>
          <a:lstStyle/>
          <a:p>
            <a:pPr defTabSz="913765">
              <a:lnSpc>
                <a:spcPct val="130000"/>
              </a:lnSpc>
            </a:pPr>
            <a:r>
              <a:rPr lang="en-US" dirty="0">
                <a:solidFill>
                  <a:srgbClr val="000000"/>
                </a:solidFill>
                <a:ea typeface="微软雅黑" panose="020B0503020204020204" charset="-122"/>
              </a:rPr>
              <a:t>	</a:t>
            </a:r>
            <a:r>
              <a:rPr dirty="0">
                <a:solidFill>
                  <a:srgbClr val="000000"/>
                </a:solidFill>
                <a:ea typeface="微软雅黑" panose="020B0503020204020204" charset="-122"/>
              </a:rPr>
              <a:t>用例图</a:t>
            </a:r>
            <a:r>
              <a:rPr dirty="0">
                <a:solidFill>
                  <a:srgbClr val="FF0000"/>
                </a:solidFill>
                <a:ea typeface="微软雅黑" panose="020B0503020204020204" charset="-122"/>
              </a:rPr>
              <a:t>从用户的角度</a:t>
            </a:r>
            <a:r>
              <a:rPr dirty="0">
                <a:solidFill>
                  <a:srgbClr val="000000"/>
                </a:solidFill>
                <a:ea typeface="微软雅黑" panose="020B0503020204020204" charset="-122"/>
              </a:rPr>
              <a:t>而不是开发者的角度来描述对软件产品的需求，分析产品所需的功能和动态行为。用例图</a:t>
            </a:r>
            <a:r>
              <a:rPr dirty="0">
                <a:solidFill>
                  <a:srgbClr val="FF0000"/>
                </a:solidFill>
                <a:ea typeface="微软雅黑" panose="020B0503020204020204" charset="-122"/>
              </a:rPr>
              <a:t>常用来对需求进行建模</a:t>
            </a:r>
            <a:r>
              <a:rPr lang="zh-CN" dirty="0">
                <a:solidFill>
                  <a:srgbClr val="000000"/>
                </a:solidFill>
                <a:ea typeface="微软雅黑" panose="020B0503020204020204" charset="-122"/>
              </a:rPr>
              <a:t>，</a:t>
            </a:r>
            <a:r>
              <a:rPr dirty="0">
                <a:solidFill>
                  <a:srgbClr val="000000"/>
                </a:solidFill>
                <a:ea typeface="微软雅黑" panose="020B0503020204020204" charset="-122"/>
              </a:rPr>
              <a:t>用例图在系统的整个分析、设计和开发阶段是非常重要的，</a:t>
            </a:r>
            <a:r>
              <a:rPr dirty="0">
                <a:solidFill>
                  <a:srgbClr val="FF0000"/>
                </a:solidFill>
                <a:ea typeface="微软雅黑" panose="020B0503020204020204" charset="-122"/>
              </a:rPr>
              <a:t>它的正确与否直接影响到客户对最终实现的产品的满意度</a:t>
            </a:r>
            <a:r>
              <a:rPr dirty="0">
                <a:solidFill>
                  <a:srgbClr val="000000"/>
                </a:solidFill>
                <a:ea typeface="微软雅黑" panose="020B0503020204020204" charset="-122"/>
              </a:rPr>
              <a:t>。</a:t>
            </a:r>
            <a:endParaRPr dirty="0">
              <a:solidFill>
                <a:srgbClr val="000000"/>
              </a:solidFill>
              <a:ea typeface="微软雅黑" panose="020B0503020204020204" charset="-122"/>
            </a:endParaRPr>
          </a:p>
        </p:txBody>
      </p:sp>
      <p:sp>
        <p:nvSpPr>
          <p:cNvPr id="36" name="矩形 35"/>
          <p:cNvSpPr/>
          <p:nvPr/>
        </p:nvSpPr>
        <p:spPr>
          <a:xfrm>
            <a:off x="762187" y="2275695"/>
            <a:ext cx="433705" cy="583565"/>
          </a:xfrm>
          <a:prstGeom prst="rect">
            <a:avLst/>
          </a:prstGeom>
        </p:spPr>
        <p:txBody>
          <a:bodyPr wrap="none">
            <a:spAutoFit/>
          </a:bodyPr>
          <a:lstStyle/>
          <a:p>
            <a:pPr defTabSz="913765"/>
            <a:r>
              <a:rPr lang="en-US" altLang="zh-CN" sz="3200" b="1" dirty="0">
                <a:solidFill>
                  <a:srgbClr val="FFFFFF"/>
                </a:solidFill>
                <a:latin typeface="微软雅黑" panose="020B0503020204020204" charset="-122"/>
                <a:cs typeface="微软雅黑" panose="020B0503020204020204" charset="-122"/>
              </a:rPr>
              <a:t>1</a:t>
            </a:r>
            <a:endParaRPr lang="en-US" altLang="zh-CN" sz="3200" b="1" dirty="0">
              <a:solidFill>
                <a:srgbClr val="FFFFFF"/>
              </a:solidFill>
              <a:latin typeface="微软雅黑" panose="020B0503020204020204" charset="-122"/>
              <a:cs typeface="微软雅黑" panose="020B0503020204020204" charset="-122"/>
            </a:endParaRPr>
          </a:p>
        </p:txBody>
      </p:sp>
      <p:sp>
        <p:nvSpPr>
          <p:cNvPr id="37" name="矩形 36"/>
          <p:cNvSpPr/>
          <p:nvPr/>
        </p:nvSpPr>
        <p:spPr>
          <a:xfrm>
            <a:off x="3098977" y="2275634"/>
            <a:ext cx="433705" cy="583565"/>
          </a:xfrm>
          <a:prstGeom prst="rect">
            <a:avLst/>
          </a:prstGeom>
        </p:spPr>
        <p:txBody>
          <a:bodyPr wrap="none">
            <a:spAutoFit/>
          </a:bodyPr>
          <a:lstStyle/>
          <a:p>
            <a:pPr defTabSz="913765"/>
            <a:r>
              <a:rPr lang="en-US" altLang="zh-CN" sz="3200" b="1" dirty="0">
                <a:solidFill>
                  <a:srgbClr val="FFFFFF"/>
                </a:solidFill>
                <a:latin typeface="微软雅黑" panose="020B0503020204020204" charset="-122"/>
                <a:cs typeface="微软雅黑" panose="020B0503020204020204" charset="-122"/>
              </a:rPr>
              <a:t>2</a:t>
            </a:r>
            <a:endParaRPr lang="en-US" altLang="zh-CN" sz="3200" b="1" dirty="0">
              <a:solidFill>
                <a:srgbClr val="FFFFFF"/>
              </a:solidFill>
              <a:latin typeface="微软雅黑" panose="020B0503020204020204" charset="-122"/>
              <a:cs typeface="微软雅黑" panose="020B0503020204020204" charset="-122"/>
            </a:endParaRPr>
          </a:p>
        </p:txBody>
      </p:sp>
      <p:sp>
        <p:nvSpPr>
          <p:cNvPr id="38" name="矩形 37"/>
          <p:cNvSpPr/>
          <p:nvPr/>
        </p:nvSpPr>
        <p:spPr>
          <a:xfrm>
            <a:off x="5419405" y="2276040"/>
            <a:ext cx="433705" cy="583565"/>
          </a:xfrm>
          <a:prstGeom prst="rect">
            <a:avLst/>
          </a:prstGeom>
        </p:spPr>
        <p:txBody>
          <a:bodyPr wrap="none">
            <a:spAutoFit/>
          </a:bodyPr>
          <a:lstStyle/>
          <a:p>
            <a:pPr defTabSz="913765"/>
            <a:r>
              <a:rPr lang="en-US" altLang="zh-CN" sz="3200" b="1" dirty="0" smtClean="0">
                <a:solidFill>
                  <a:srgbClr val="FFFFFF"/>
                </a:solidFill>
                <a:latin typeface="微软雅黑" panose="020B0503020204020204" charset="-122"/>
                <a:cs typeface="微软雅黑" panose="020B0503020204020204" charset="-122"/>
              </a:rPr>
              <a:t>3</a:t>
            </a:r>
            <a:endParaRPr lang="en-US" altLang="zh-CN" sz="3200" b="1" dirty="0">
              <a:solidFill>
                <a:srgbClr val="FFFFFF"/>
              </a:solidFill>
              <a:latin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参与者</a:t>
            </a:r>
            <a:endParaRPr kumimoji="1" lang="zh-CN" altLang="en-US" sz="2800" dirty="0"/>
          </a:p>
        </p:txBody>
      </p:sp>
      <p:sp>
        <p:nvSpPr>
          <p:cNvPr id="56" name="矩形 55"/>
          <p:cNvSpPr/>
          <p:nvPr/>
        </p:nvSpPr>
        <p:spPr>
          <a:xfrm>
            <a:off x="3924300" y="1473200"/>
            <a:ext cx="7317105" cy="4407535"/>
          </a:xfrm>
          <a:prstGeom prst="rect">
            <a:avLst/>
          </a:prstGeom>
        </p:spPr>
        <p:txBody>
          <a:bodyPr wrap="square">
            <a:spAutoFit/>
          </a:bodyPr>
          <a:lstStyle/>
          <a:p>
            <a:pPr defTabSz="608965">
              <a:lnSpc>
                <a:spcPct val="130000"/>
              </a:lnSpc>
              <a:defRPr/>
            </a:pPr>
            <a:r>
              <a:rPr altLang="zh-CN" sz="1335" dirty="0">
                <a:solidFill>
                  <a:srgbClr val="22272C"/>
                </a:solidFill>
                <a:latin typeface="微软雅黑" panose="020B0503020204020204" charset="-122"/>
                <a:ea typeface="微软雅黑" panose="020B0503020204020204" charset="-122"/>
              </a:rPr>
              <a:t>	</a:t>
            </a:r>
            <a:r>
              <a:rPr sz="1800" dirty="0">
                <a:latin typeface="微软雅黑" panose="020B0503020204020204" charset="-122"/>
                <a:ea typeface="微软雅黑" panose="020B0503020204020204" charset="-122"/>
              </a:rPr>
              <a:t>参与者（也可以称为角色，Actor）是</a:t>
            </a:r>
            <a:r>
              <a:rPr sz="1800" dirty="0">
                <a:solidFill>
                  <a:srgbClr val="FF0000"/>
                </a:solidFill>
                <a:latin typeface="微软雅黑" panose="020B0503020204020204" charset="-122"/>
                <a:ea typeface="微软雅黑" panose="020B0503020204020204" charset="-122"/>
              </a:rPr>
              <a:t>系统外部的一个人或事物</a:t>
            </a:r>
            <a:r>
              <a:rPr sz="1800" dirty="0">
                <a:latin typeface="微软雅黑" panose="020B0503020204020204" charset="-122"/>
                <a:ea typeface="微软雅黑" panose="020B0503020204020204" charset="-122"/>
              </a:rPr>
              <a:t>，他以某种方式参与了系</a:t>
            </a:r>
            <a:r>
              <a:rPr dirty="0">
                <a:latin typeface="微软雅黑" panose="020B0503020204020204" charset="-122"/>
                <a:ea typeface="微软雅黑" panose="020B0503020204020204" charset="-122"/>
              </a:rPr>
              <a:t>统的执行过程。参与者不是特指人，是指系统以外的，在使用系统或与系统交互中所扮演的角色。因此参与者可以是人，可以是事物，也可以是时间或其他系统等。还有一点需要注意的是，参与者不是指人或事物本身，而是表示人或事物在系统中所扮演的角色。</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endParaRPr lang="en-US"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参与者在 UML中通常以一个直立人的图形符号来表示</a:t>
            </a:r>
            <a:r>
              <a:rPr lang="zh-CN" altLang="en-US" dirty="0">
                <a:latin typeface="微软雅黑" panose="020B0503020204020204" charset="-122"/>
                <a:ea typeface="微软雅黑" panose="020B0503020204020204" charset="-122"/>
              </a:rPr>
              <a:t>，如左图所示</a:t>
            </a:r>
            <a:r>
              <a:rPr lang="en-US" dirty="0">
                <a:latin typeface="微软雅黑" panose="020B0503020204020204" charset="-122"/>
                <a:ea typeface="微软雅黑" panose="020B0503020204020204" charset="-122"/>
              </a:rPr>
              <a:t>。</a:t>
            </a:r>
            <a:endParaRPr lang="en-US"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参与者是用例图的一个重要组成部分，它代表参与系统交互的用户、设备或另一个系统。</a:t>
            </a:r>
            <a:endParaRPr lang="en-US"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lang="zh-CN" altLang="en-US" dirty="0">
                <a:latin typeface="微软雅黑" panose="020B0503020204020204" charset="-122"/>
                <a:ea typeface="微软雅黑" panose="020B0503020204020204" charset="-122"/>
              </a:rPr>
              <a:t>参与者并不属于系统，但是参与者负责直接（或间接地）驱动与其相关的用例的执行。</a:t>
            </a:r>
            <a:endParaRPr lang="zh-CN" altLang="en-US" dirty="0">
              <a:latin typeface="微软雅黑" panose="020B0503020204020204" charset="-122"/>
              <a:ea typeface="微软雅黑" panose="020B0503020204020204" charset="-122"/>
            </a:endParaRPr>
          </a:p>
        </p:txBody>
      </p:sp>
      <p:grpSp>
        <p:nvGrpSpPr>
          <p:cNvPr id="58" name="组 57"/>
          <p:cNvGrpSpPr/>
          <p:nvPr/>
        </p:nvGrpSpPr>
        <p:grpSpPr>
          <a:xfrm rot="18181241">
            <a:off x="56008" y="-23888"/>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3" name="图片 2"/>
          <p:cNvPicPr>
            <a:picLocks noChangeAspect="1"/>
          </p:cNvPicPr>
          <p:nvPr/>
        </p:nvPicPr>
        <p:blipFill>
          <a:blip r:embed="rId1"/>
          <a:stretch>
            <a:fillRect/>
          </a:stretch>
        </p:blipFill>
        <p:spPr>
          <a:xfrm>
            <a:off x="1183005" y="4313555"/>
            <a:ext cx="1218565" cy="16687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用例</a:t>
            </a:r>
            <a:endParaRPr kumimoji="1" lang="zh-CN" altLang="en-US" sz="2800" dirty="0"/>
          </a:p>
        </p:txBody>
      </p:sp>
      <p:sp>
        <p:nvSpPr>
          <p:cNvPr id="56" name="矩形 55"/>
          <p:cNvSpPr/>
          <p:nvPr/>
        </p:nvSpPr>
        <p:spPr>
          <a:xfrm>
            <a:off x="3907155" y="1811655"/>
            <a:ext cx="7317105" cy="3688080"/>
          </a:xfrm>
          <a:prstGeom prst="rect">
            <a:avLst/>
          </a:prstGeom>
        </p:spPr>
        <p:txBody>
          <a:bodyPr wrap="square">
            <a:spAutoFit/>
          </a:bodyPr>
          <a:lstStyle/>
          <a:p>
            <a:pPr defTabSz="608965">
              <a:lnSpc>
                <a:spcPct val="130000"/>
              </a:lnSpc>
              <a:defRPr/>
            </a:pPr>
            <a:r>
              <a:rPr altLang="zh-CN" sz="1335" dirty="0">
                <a:solidFill>
                  <a:srgbClr val="22272C"/>
                </a:solidFill>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用例是</a:t>
            </a:r>
            <a:r>
              <a:rPr dirty="0">
                <a:solidFill>
                  <a:srgbClr val="FF0000"/>
                </a:solidFill>
                <a:latin typeface="微软雅黑" panose="020B0503020204020204" charset="-122"/>
                <a:ea typeface="微软雅黑" panose="020B0503020204020204" charset="-122"/>
              </a:rPr>
              <a:t>代表系统中各个项目相关人员之间根据系统的行为所达成的契约</a:t>
            </a:r>
            <a:r>
              <a:rPr dirty="0">
                <a:latin typeface="微软雅黑" panose="020B0503020204020204" charset="-122"/>
                <a:ea typeface="微软雅黑" panose="020B0503020204020204" charset="-122"/>
              </a:rPr>
              <a:t>。用例描述了在不同条件下，针对某一项目相关人员的请求，系统对其做出的响应。也就是说用例</a:t>
            </a:r>
            <a:r>
              <a:rPr dirty="0">
                <a:solidFill>
                  <a:srgbClr val="FF0000"/>
                </a:solidFill>
                <a:latin typeface="微软雅黑" panose="020B0503020204020204" charset="-122"/>
                <a:ea typeface="微软雅黑" panose="020B0503020204020204" charset="-122"/>
              </a:rPr>
              <a:t>指的是对一组动作的描述</a:t>
            </a:r>
            <a:r>
              <a:rPr dirty="0">
                <a:latin typeface="微软雅黑" panose="020B0503020204020204" charset="-122"/>
                <a:ea typeface="微软雅黑" panose="020B0503020204020204" charset="-122"/>
              </a:rPr>
              <a:t>，系统通过执行这些动作将对用例的参与者产生可以看到的结果</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用来描述参与者可以感受到的系统服务或功能。</a:t>
            </a:r>
            <a:endParaRPr dirty="0">
              <a:latin typeface="微软雅黑" panose="020B0503020204020204" charset="-122"/>
              <a:ea typeface="微软雅黑" panose="020B0503020204020204" charset="-122"/>
            </a:endParaRP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需求获取(Requirement El</a:t>
            </a:r>
            <a:r>
              <a:rPr lang="en-US" dirty="0">
                <a:latin typeface="微软雅黑" panose="020B0503020204020204" charset="-122"/>
                <a:ea typeface="微软雅黑" panose="020B0503020204020204" charset="-122"/>
              </a:rPr>
              <a:t>i</a:t>
            </a:r>
            <a:r>
              <a:rPr dirty="0">
                <a:latin typeface="微软雅黑" panose="020B0503020204020204" charset="-122"/>
                <a:ea typeface="微软雅黑" panose="020B0503020204020204" charset="-122"/>
              </a:rPr>
              <a:t>citation) 是需</a:t>
            </a:r>
            <a:r>
              <a:rPr lang="zh-CN" dirty="0">
                <a:latin typeface="微软雅黑" panose="020B0503020204020204" charset="-122"/>
                <a:ea typeface="微软雅黑" panose="020B0503020204020204" charset="-122"/>
              </a:rPr>
              <a:t>求</a:t>
            </a:r>
            <a:r>
              <a:rPr dirty="0">
                <a:latin typeface="微软雅黑" panose="020B0503020204020204" charset="-122"/>
                <a:ea typeface="微软雅黑" panose="020B0503020204020204" charset="-122"/>
              </a:rPr>
              <a:t>分析阶段的主体部分,其主要的工作就是要建立</a:t>
            </a:r>
            <a:r>
              <a:rPr dirty="0">
                <a:solidFill>
                  <a:srgbClr val="FF0000"/>
                </a:solidFill>
                <a:latin typeface="微软雅黑" panose="020B0503020204020204" charset="-122"/>
                <a:ea typeface="微软雅黑" panose="020B0503020204020204" charset="-122"/>
              </a:rPr>
              <a:t>待开发系统的模型</a:t>
            </a:r>
            <a:r>
              <a:rPr dirty="0">
                <a:latin typeface="微软雅黑" panose="020B0503020204020204" charset="-122"/>
                <a:ea typeface="微软雅黑" panose="020B0503020204020204" charset="-122"/>
              </a:rPr>
              <a:t>，而</a:t>
            </a:r>
            <a:r>
              <a:rPr dirty="0">
                <a:solidFill>
                  <a:srgbClr val="FF0000"/>
                </a:solidFill>
                <a:latin typeface="微软雅黑" panose="020B0503020204020204" charset="-122"/>
                <a:ea typeface="微软雅黑" panose="020B0503020204020204" charset="-122"/>
              </a:rPr>
              <a:t>用例就是用于建立这种模型的最好方法</a:t>
            </a:r>
            <a:r>
              <a:rPr dirty="0">
                <a:latin typeface="微软雅黑" panose="020B0503020204020204" charset="-122"/>
                <a:ea typeface="微软雅黑" panose="020B0503020204020204" charset="-122"/>
              </a:rPr>
              <a:t>。用例最初由 Ivar  Jackboson 博士提出，后来被融合到UM</a:t>
            </a:r>
            <a:r>
              <a:rPr lang="en-US" dirty="0">
                <a:latin typeface="微软雅黑" panose="020B0503020204020204" charset="-122"/>
                <a:ea typeface="微软雅黑" panose="020B0503020204020204" charset="-122"/>
              </a:rPr>
              <a:t>L</a:t>
            </a:r>
            <a:r>
              <a:rPr dirty="0">
                <a:latin typeface="微软雅黑" panose="020B0503020204020204" charset="-122"/>
                <a:ea typeface="微软雅黑" panose="020B0503020204020204" charset="-122"/>
              </a:rPr>
              <a:t>的规范之中，成为描述需求的标准化体系。</a:t>
            </a:r>
            <a:endParaRPr dirty="0">
              <a:latin typeface="微软雅黑" panose="020B0503020204020204" charset="-122"/>
              <a:ea typeface="微软雅黑" panose="020B0503020204020204" charset="-122"/>
            </a:endParaRPr>
          </a:p>
        </p:txBody>
      </p:sp>
      <p:grpSp>
        <p:nvGrpSpPr>
          <p:cNvPr id="58" name="组 57"/>
          <p:cNvGrpSpPr/>
          <p:nvPr/>
        </p:nvGrpSpPr>
        <p:grpSpPr>
          <a:xfrm rot="18181241">
            <a:off x="56008" y="-23888"/>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4" name="图片 3"/>
          <p:cNvPicPr>
            <a:picLocks noChangeAspect="1"/>
          </p:cNvPicPr>
          <p:nvPr/>
        </p:nvPicPr>
        <p:blipFill>
          <a:blip r:embed="rId1"/>
          <a:stretch>
            <a:fillRect/>
          </a:stretch>
        </p:blipFill>
        <p:spPr>
          <a:xfrm>
            <a:off x="1103630" y="4613275"/>
            <a:ext cx="2105025" cy="10382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tags/tag1.xml><?xml version="1.0" encoding="utf-8"?>
<p:tagLst xmlns:p="http://schemas.openxmlformats.org/presentationml/2006/main">
  <p:tag name="KSO_WM_SLIDE_MODEL_TYPE" val="timeline"/>
</p:tagLst>
</file>

<file path=ppt/theme/theme1.xml><?xml version="1.0" encoding="utf-8"?>
<a:theme xmlns:a="http://schemas.openxmlformats.org/drawingml/2006/main" name="Office 主题">
  <a:themeElements>
    <a:clrScheme name="自定义 72">
      <a:dk1>
        <a:srgbClr val="000000"/>
      </a:dk1>
      <a:lt1>
        <a:srgbClr val="FFFFFF"/>
      </a:lt1>
      <a:dk2>
        <a:srgbClr val="000000"/>
      </a:dk2>
      <a:lt2>
        <a:srgbClr val="FFFDFD"/>
      </a:lt2>
      <a:accent1>
        <a:srgbClr val="3B3D3C"/>
      </a:accent1>
      <a:accent2>
        <a:srgbClr val="FB5E62"/>
      </a:accent2>
      <a:accent3>
        <a:srgbClr val="F8F5ED"/>
      </a:accent3>
      <a:accent4>
        <a:srgbClr val="6B6B6B"/>
      </a:accent4>
      <a:accent5>
        <a:srgbClr val="D3D3D3"/>
      </a:accent5>
      <a:accent6>
        <a:srgbClr val="515151"/>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5411</Words>
  <Application>WPS 演示</Application>
  <PresentationFormat>宽屏</PresentationFormat>
  <Paragraphs>263</Paragraphs>
  <Slides>29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29</vt:i4>
      </vt:variant>
    </vt:vector>
  </HeadingPairs>
  <TitlesOfParts>
    <vt:vector size="40" baseType="lpstr">
      <vt:lpstr>Arial</vt:lpstr>
      <vt:lpstr>宋体</vt:lpstr>
      <vt:lpstr>Wingdings</vt:lpstr>
      <vt:lpstr>Century Gothic</vt:lpstr>
      <vt:lpstr>微软雅黑</vt:lpstr>
      <vt:lpstr>Segoe UI Light</vt:lpstr>
      <vt:lpstr>Segoe UI Light</vt:lpstr>
      <vt:lpstr>Arial</vt:lpstr>
      <vt:lpstr>Calibri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OfficePLUS</dc:creator>
  <cp:lastModifiedBy>Arturia</cp:lastModifiedBy>
  <cp:revision>56</cp:revision>
  <dcterms:created xsi:type="dcterms:W3CDTF">2015-08-18T02:51:00Z</dcterms:created>
  <dcterms:modified xsi:type="dcterms:W3CDTF">2018-10-28T02:34:44Z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2052-10.1.0.7566</vt:lpwstr>
  </property>
</Properties>
</file>