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3" r:id="rId3"/>
  </p:sldMasterIdLst>
  <p:notesMasterIdLst>
    <p:notesMasterId r:id="rId13"/>
  </p:notesMasterIdLst>
  <p:sldIdLst>
    <p:sldId id="258" r:id="rId4"/>
    <p:sldId id="302" r:id="rId5"/>
    <p:sldId id="303" r:id="rId6"/>
    <p:sldId id="2328" r:id="rId7"/>
    <p:sldId id="2412" r:id="rId8"/>
    <p:sldId id="2193" r:id="rId9"/>
    <p:sldId id="2329" r:id="rId10"/>
    <p:sldId id="2194" r:id="rId11"/>
    <p:sldId id="2330" r:id="rId12"/>
    <p:sldId id="2331" r:id="rId14"/>
    <p:sldId id="2332" r:id="rId15"/>
    <p:sldId id="2333" r:id="rId16"/>
    <p:sldId id="2195" r:id="rId17"/>
    <p:sldId id="2348" r:id="rId18"/>
    <p:sldId id="2413" r:id="rId19"/>
    <p:sldId id="2414" r:id="rId20"/>
    <p:sldId id="2350" r:id="rId21"/>
    <p:sldId id="2351" r:id="rId22"/>
    <p:sldId id="2352" r:id="rId23"/>
    <p:sldId id="2214" r:id="rId24"/>
    <p:sldId id="2215" r:id="rId25"/>
    <p:sldId id="2261" r:id="rId26"/>
    <p:sldId id="2262" r:id="rId27"/>
    <p:sldId id="2263" r:id="rId28"/>
    <p:sldId id="2196" r:id="rId29"/>
    <p:sldId id="2252" r:id="rId30"/>
    <p:sldId id="2216" r:id="rId31"/>
    <p:sldId id="2217" r:id="rId32"/>
    <p:sldId id="2253" r:id="rId33"/>
    <p:sldId id="2255" r:id="rId34"/>
    <p:sldId id="2257" r:id="rId35"/>
    <p:sldId id="2259" r:id="rId36"/>
    <p:sldId id="2197" r:id="rId37"/>
    <p:sldId id="2218" r:id="rId38"/>
    <p:sldId id="2219" r:id="rId39"/>
    <p:sldId id="2265" r:id="rId40"/>
    <p:sldId id="2266" r:id="rId41"/>
    <p:sldId id="2267" r:id="rId42"/>
    <p:sldId id="2310" r:id="rId43"/>
    <p:sldId id="2311" r:id="rId44"/>
    <p:sldId id="2312" r:id="rId45"/>
    <p:sldId id="2313" r:id="rId46"/>
    <p:sldId id="2314" r:id="rId47"/>
    <p:sldId id="2315" r:id="rId48"/>
    <p:sldId id="2316" r:id="rId49"/>
    <p:sldId id="2317" r:id="rId50"/>
    <p:sldId id="2318" r:id="rId51"/>
    <p:sldId id="2319" r:id="rId52"/>
    <p:sldId id="2320" r:id="rId53"/>
    <p:sldId id="2321" r:id="rId54"/>
    <p:sldId id="2322" r:id="rId55"/>
    <p:sldId id="2323" r:id="rId56"/>
    <p:sldId id="2324" r:id="rId57"/>
    <p:sldId id="2325" r:id="rId58"/>
    <p:sldId id="2326" r:id="rId59"/>
    <p:sldId id="2327" r:id="rId60"/>
    <p:sldId id="2198" r:id="rId61"/>
    <p:sldId id="2334" r:id="rId62"/>
    <p:sldId id="2335" r:id="rId63"/>
    <p:sldId id="2336" r:id="rId64"/>
    <p:sldId id="2337" r:id="rId65"/>
    <p:sldId id="2338" r:id="rId66"/>
    <p:sldId id="2339" r:id="rId67"/>
    <p:sldId id="2340" r:id="rId68"/>
    <p:sldId id="2199" r:id="rId69"/>
    <p:sldId id="2415" r:id="rId70"/>
    <p:sldId id="2341" r:id="rId71"/>
    <p:sldId id="2342" r:id="rId72"/>
    <p:sldId id="2343" r:id="rId73"/>
    <p:sldId id="2344" r:id="rId74"/>
    <p:sldId id="2345" r:id="rId75"/>
    <p:sldId id="2346" r:id="rId76"/>
    <p:sldId id="389" r:id="rId77"/>
    <p:sldId id="2347" r:id="rId78"/>
    <p:sldId id="2183" r:id="rId7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1B43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8000" autoAdjust="0"/>
    <p:restoredTop sz="94660"/>
  </p:normalViewPr>
  <p:slideViewPr>
    <p:cSldViewPr snapToGrid="0" showGuides="1">
      <p:cViewPr>
        <p:scale>
          <a:sx n="50" d="100"/>
          <a:sy n="50" d="100"/>
        </p:scale>
        <p:origin x="951" y="867"/>
      </p:cViewPr>
      <p:guideLst>
        <p:guide orient="horz" pos="2160"/>
        <p:guide pos="3912"/>
      </p:guideLst>
    </p:cSldViewPr>
  </p:slideViewPr>
  <p:notesTextViewPr>
    <p:cViewPr>
      <p:scale>
        <a:sx n="1" d="1"/>
        <a:sy n="1" d="1"/>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2" Type="http://schemas.openxmlformats.org/officeDocument/2006/relationships/tableStyles" Target="tableStyles.xml"/><Relationship Id="rId81" Type="http://schemas.openxmlformats.org/officeDocument/2006/relationships/viewProps" Target="viewProps.xml"/><Relationship Id="rId80" Type="http://schemas.openxmlformats.org/officeDocument/2006/relationships/presProps" Target="presProps.xml"/><Relationship Id="rId8" Type="http://schemas.openxmlformats.org/officeDocument/2006/relationships/slide" Target="slides/slide5.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4.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notesMaster" Target="notesMasters/notesMaster1.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427E41-46EB-4ABF-BDF4-0B6B200B357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4E6354-8D1B-465E-9BF5-60AFF9D496F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with Footer &amp; Header">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Free Blank With Footer">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336800" y="356628"/>
            <a:ext cx="7518400" cy="471366"/>
          </a:xfrm>
          <a:prstGeom prst="rect">
            <a:avLst/>
          </a:prstGeom>
        </p:spPr>
        <p:txBody>
          <a:bodyPr wrap="none" lIns="0" tIns="0" rIns="0" bIns="0" anchor="ctr">
            <a:noAutofit/>
          </a:bodyPr>
          <a:lstStyle>
            <a:lvl1pPr algn="ctr">
              <a:defRPr sz="3200" b="1" baseline="0">
                <a:solidFill>
                  <a:schemeClr val="bg1">
                    <a:lumMod val="95000"/>
                  </a:schemeClr>
                </a:solidFill>
              </a:defRPr>
            </a:lvl1pPr>
          </a:lstStyle>
          <a:p>
            <a:r>
              <a:rPr lang="en-US" dirty="0"/>
              <a:t>Click To Edit Master Title Style</a:t>
            </a:r>
            <a:endParaRPr lang="en-US" dirty="0"/>
          </a:p>
        </p:txBody>
      </p:sp>
      <p:sp>
        <p:nvSpPr>
          <p:cNvPr id="6" name="Text Placeholder 3"/>
          <p:cNvSpPr>
            <a:spLocks noGrp="1"/>
          </p:cNvSpPr>
          <p:nvPr>
            <p:ph type="body" sz="half" idx="2" hasCustomPrompt="1"/>
          </p:nvPr>
        </p:nvSpPr>
        <p:spPr>
          <a:xfrm>
            <a:off x="3352801" y="825950"/>
            <a:ext cx="5486400" cy="267662"/>
          </a:xfrm>
          <a:prstGeom prst="rect">
            <a:avLst/>
          </a:prstGeom>
        </p:spPr>
        <p:txBody>
          <a:bodyPr wrap="square" lIns="0" tIns="0" rIns="0" bIns="0" anchor="ctr">
            <a:noAutofit/>
          </a:bodyPr>
          <a:lstStyle>
            <a:lvl1pPr marL="0" indent="0" algn="ctr">
              <a:buNone/>
              <a:defRPr sz="1600" b="1" i="0" baseline="0">
                <a:solidFill>
                  <a:schemeClr val="bg1">
                    <a:lumMod val="95000"/>
                  </a:schemeClr>
                </a:solidFill>
                <a:latin typeface="+mn-lt"/>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r>
              <a:rPr lang="en-US" dirty="0"/>
              <a:t>Subtext Goes Here</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4_Custom Layou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Normal Center">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1400175" y="2149475"/>
            <a:ext cx="2197100" cy="2197100"/>
          </a:xfrm>
          <a:prstGeom prst="ellipse">
            <a:avLst/>
          </a:prstGeom>
        </p:spPr>
        <p:txBody>
          <a:bodyPr/>
          <a:lstStyle/>
          <a:p>
            <a:endParaRPr lang="fr-CA"/>
          </a:p>
        </p:txBody>
      </p:sp>
      <p:sp>
        <p:nvSpPr>
          <p:cNvPr id="8" name="Picture Placeholder 6"/>
          <p:cNvSpPr>
            <a:spLocks noGrp="1"/>
          </p:cNvSpPr>
          <p:nvPr>
            <p:ph type="pic" sz="quarter" idx="11"/>
          </p:nvPr>
        </p:nvSpPr>
        <p:spPr>
          <a:xfrm>
            <a:off x="4997450" y="2149475"/>
            <a:ext cx="2197100" cy="2197100"/>
          </a:xfrm>
          <a:prstGeom prst="ellipse">
            <a:avLst/>
          </a:prstGeom>
        </p:spPr>
        <p:txBody>
          <a:bodyPr/>
          <a:lstStyle/>
          <a:p>
            <a:endParaRPr lang="fr-CA"/>
          </a:p>
        </p:txBody>
      </p:sp>
      <p:sp>
        <p:nvSpPr>
          <p:cNvPr id="9" name="Picture Placeholder 6"/>
          <p:cNvSpPr>
            <a:spLocks noGrp="1"/>
          </p:cNvSpPr>
          <p:nvPr>
            <p:ph type="pic" sz="quarter" idx="12"/>
          </p:nvPr>
        </p:nvSpPr>
        <p:spPr>
          <a:xfrm>
            <a:off x="8594725" y="2149475"/>
            <a:ext cx="2197100" cy="2197100"/>
          </a:xfrm>
          <a:prstGeom prst="ellipse">
            <a:avLst/>
          </a:prstGeom>
        </p:spPr>
        <p:txBody>
          <a:bodyPr/>
          <a:lstStyle/>
          <a:p>
            <a:endParaRPr lang="fr-CA"/>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41_Title Slide">
    <p:spTree>
      <p:nvGrpSpPr>
        <p:cNvPr id="1" name=""/>
        <p:cNvGrpSpPr/>
        <p:nvPr/>
      </p:nvGrpSpPr>
      <p:grpSpPr>
        <a:xfrm>
          <a:off x="0" y="0"/>
          <a:ext cx="0" cy="0"/>
          <a:chOff x="0" y="0"/>
          <a:chExt cx="0" cy="0"/>
        </a:xfrm>
      </p:grpSpPr>
      <p:sp>
        <p:nvSpPr>
          <p:cNvPr id="6" name="Picture Placeholder 2"/>
          <p:cNvSpPr>
            <a:spLocks noGrp="1"/>
          </p:cNvSpPr>
          <p:nvPr>
            <p:ph type="pic" sz="quarter" idx="12" hasCustomPrompt="1"/>
          </p:nvPr>
        </p:nvSpPr>
        <p:spPr>
          <a:xfrm>
            <a:off x="4728646" y="1545087"/>
            <a:ext cx="2181112" cy="3893868"/>
          </a:xfrm>
          <a:prstGeom prst="rect">
            <a:avLst/>
          </a:prstGeom>
          <a:pattFill prst="pct5">
            <a:fgClr>
              <a:schemeClr val="tx1"/>
            </a:fgClr>
            <a:bgClr>
              <a:schemeClr val="bg1">
                <a:lumMod val="85000"/>
              </a:schemeClr>
            </a:bgClr>
          </a:pattFill>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61_Title Slide">
    <p:spTree>
      <p:nvGrpSpPr>
        <p:cNvPr id="1" name=""/>
        <p:cNvGrpSpPr/>
        <p:nvPr/>
      </p:nvGrpSpPr>
      <p:grpSpPr>
        <a:xfrm>
          <a:off x="0" y="0"/>
          <a:ext cx="0" cy="0"/>
          <a:chOff x="0" y="0"/>
          <a:chExt cx="0" cy="0"/>
        </a:xfrm>
      </p:grpSpPr>
      <p:sp>
        <p:nvSpPr>
          <p:cNvPr id="8" name="Picture Placeholder 2"/>
          <p:cNvSpPr>
            <a:spLocks noGrp="1"/>
          </p:cNvSpPr>
          <p:nvPr>
            <p:ph type="pic" sz="quarter" idx="12" hasCustomPrompt="1"/>
          </p:nvPr>
        </p:nvSpPr>
        <p:spPr>
          <a:xfrm>
            <a:off x="1301462" y="2305451"/>
            <a:ext cx="5393806" cy="3380453"/>
          </a:xfrm>
          <a:prstGeom prst="rect">
            <a:avLst/>
          </a:prstGeom>
          <a:pattFill prst="pct5">
            <a:fgClr>
              <a:schemeClr val="tx1"/>
            </a:fgClr>
            <a:bgClr>
              <a:schemeClr val="bg1">
                <a:lumMod val="85000"/>
              </a:schemeClr>
            </a:bgClr>
          </a:pattFill>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62_Custom Layout">
    <p:spTree>
      <p:nvGrpSpPr>
        <p:cNvPr id="1" name=""/>
        <p:cNvGrpSpPr/>
        <p:nvPr/>
      </p:nvGrpSpPr>
      <p:grpSpPr>
        <a:xfrm>
          <a:off x="0" y="0"/>
          <a:ext cx="0" cy="0"/>
          <a:chOff x="0" y="0"/>
          <a:chExt cx="0" cy="0"/>
        </a:xfrm>
      </p:grpSpPr>
      <p:sp>
        <p:nvSpPr>
          <p:cNvPr id="6" name="Picture Placeholder 6"/>
          <p:cNvSpPr>
            <a:spLocks noGrp="1"/>
          </p:cNvSpPr>
          <p:nvPr>
            <p:ph type="pic" sz="quarter" idx="10"/>
          </p:nvPr>
        </p:nvSpPr>
        <p:spPr>
          <a:xfrm>
            <a:off x="1649375" y="1429503"/>
            <a:ext cx="3463137" cy="4548622"/>
          </a:xfrm>
          <a:prstGeom prst="rect">
            <a:avLst/>
          </a:prstGeom>
        </p:spPr>
        <p:txBody>
          <a:bodyPr/>
          <a:lstStyle/>
          <a:p>
            <a:endParaRPr lang="fr-CA" dirty="0"/>
          </a:p>
        </p:txBody>
      </p:sp>
      <p:sp>
        <p:nvSpPr>
          <p:cNvPr id="10" name="Picture Placeholder 6"/>
          <p:cNvSpPr>
            <a:spLocks noGrp="1"/>
          </p:cNvSpPr>
          <p:nvPr>
            <p:ph type="pic" sz="quarter" idx="11"/>
          </p:nvPr>
        </p:nvSpPr>
        <p:spPr>
          <a:xfrm>
            <a:off x="5239381" y="1429502"/>
            <a:ext cx="1863278" cy="2331823"/>
          </a:xfrm>
          <a:prstGeom prst="rect">
            <a:avLst/>
          </a:prstGeom>
        </p:spPr>
        <p:txBody>
          <a:bodyPr/>
          <a:lstStyle/>
          <a:p>
            <a:endParaRPr lang="fr-CA"/>
          </a:p>
        </p:txBody>
      </p:sp>
      <p:sp>
        <p:nvSpPr>
          <p:cNvPr id="12" name="Picture Placeholder 6"/>
          <p:cNvSpPr>
            <a:spLocks noGrp="1"/>
          </p:cNvSpPr>
          <p:nvPr>
            <p:ph type="pic" sz="quarter" idx="12"/>
          </p:nvPr>
        </p:nvSpPr>
        <p:spPr>
          <a:xfrm>
            <a:off x="5239381" y="3880884"/>
            <a:ext cx="5450058" cy="2097241"/>
          </a:xfrm>
          <a:prstGeom prst="rect">
            <a:avLst/>
          </a:prstGeom>
        </p:spPr>
        <p:txBody>
          <a:bodyPr/>
          <a:lstStyle/>
          <a:p>
            <a:endParaRPr lang="fr-CA" dirty="0"/>
          </a:p>
        </p:txBody>
      </p:sp>
      <p:sp>
        <p:nvSpPr>
          <p:cNvPr id="13" name="Picture Placeholder 6"/>
          <p:cNvSpPr>
            <a:spLocks noGrp="1"/>
          </p:cNvSpPr>
          <p:nvPr>
            <p:ph type="pic" sz="quarter" idx="14"/>
          </p:nvPr>
        </p:nvSpPr>
        <p:spPr>
          <a:xfrm>
            <a:off x="7229528" y="1429501"/>
            <a:ext cx="3459910" cy="2340027"/>
          </a:xfrm>
          <a:prstGeom prst="rect">
            <a:avLst/>
          </a:prstGeom>
        </p:spPr>
        <p:txBody>
          <a:bodyPr/>
          <a:lstStyle/>
          <a:p>
            <a:endParaRPr lang="fr-CA"/>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_Normal Center no title">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8_Custom Layout">
    <p:spTree>
      <p:nvGrpSpPr>
        <p:cNvPr id="1" name=""/>
        <p:cNvGrpSpPr/>
        <p:nvPr/>
      </p:nvGrpSpPr>
      <p:grpSpPr>
        <a:xfrm>
          <a:off x="0" y="0"/>
          <a:ext cx="0" cy="0"/>
          <a:chOff x="0" y="0"/>
          <a:chExt cx="0" cy="0"/>
        </a:xfrm>
      </p:grpSpPr>
      <p:sp>
        <p:nvSpPr>
          <p:cNvPr id="15" name="Picture Placeholder 14"/>
          <p:cNvSpPr>
            <a:spLocks noGrp="1"/>
          </p:cNvSpPr>
          <p:nvPr userDrawn="1">
            <p:ph type="pic" sz="quarter" idx="14"/>
          </p:nvPr>
        </p:nvSpPr>
        <p:spPr>
          <a:xfrm>
            <a:off x="924729" y="2099434"/>
            <a:ext cx="1517498" cy="1517498"/>
          </a:xfrm>
          <a:prstGeom prst="ellipse">
            <a:avLst/>
          </a:prstGeom>
        </p:spPr>
        <p:txBody>
          <a:bodyPr/>
          <a:lstStyle/>
          <a:p>
            <a:endParaRPr lang="fr-CA"/>
          </a:p>
        </p:txBody>
      </p:sp>
      <p:sp>
        <p:nvSpPr>
          <p:cNvPr id="36" name="Picture Placeholder 14"/>
          <p:cNvSpPr>
            <a:spLocks noGrp="1"/>
          </p:cNvSpPr>
          <p:nvPr>
            <p:ph type="pic" sz="quarter" idx="15"/>
          </p:nvPr>
        </p:nvSpPr>
        <p:spPr>
          <a:xfrm>
            <a:off x="6441609" y="2099434"/>
            <a:ext cx="1517498" cy="1517498"/>
          </a:xfrm>
          <a:prstGeom prst="ellipse">
            <a:avLst/>
          </a:prstGeom>
        </p:spPr>
        <p:txBody>
          <a:bodyPr/>
          <a:lstStyle/>
          <a:p>
            <a:endParaRPr lang="fr-CA"/>
          </a:p>
        </p:txBody>
      </p:sp>
      <p:sp>
        <p:nvSpPr>
          <p:cNvPr id="39" name="Picture Placeholder 14"/>
          <p:cNvSpPr>
            <a:spLocks noGrp="1"/>
          </p:cNvSpPr>
          <p:nvPr>
            <p:ph type="pic" sz="quarter" idx="16"/>
          </p:nvPr>
        </p:nvSpPr>
        <p:spPr>
          <a:xfrm>
            <a:off x="924729" y="4390497"/>
            <a:ext cx="1517498" cy="1517498"/>
          </a:xfrm>
          <a:prstGeom prst="ellipse">
            <a:avLst/>
          </a:prstGeom>
        </p:spPr>
        <p:txBody>
          <a:bodyPr/>
          <a:lstStyle/>
          <a:p>
            <a:endParaRPr lang="fr-CA"/>
          </a:p>
        </p:txBody>
      </p:sp>
      <p:sp>
        <p:nvSpPr>
          <p:cNvPr id="40" name="Picture Placeholder 14"/>
          <p:cNvSpPr>
            <a:spLocks noGrp="1"/>
          </p:cNvSpPr>
          <p:nvPr>
            <p:ph type="pic" sz="quarter" idx="17"/>
          </p:nvPr>
        </p:nvSpPr>
        <p:spPr>
          <a:xfrm>
            <a:off x="6441609" y="4390497"/>
            <a:ext cx="1517498" cy="1517498"/>
          </a:xfrm>
          <a:prstGeom prst="ellipse">
            <a:avLst/>
          </a:prstGeom>
        </p:spPr>
        <p:txBody>
          <a:bodyPr/>
          <a:lstStyle/>
          <a:p>
            <a:endParaRPr lang="fr-CA"/>
          </a:p>
        </p:txBody>
      </p:sp>
    </p:spTree>
  </p:cSld>
  <p:clrMapOvr>
    <a:masterClrMapping/>
  </p:clrMapOvr>
  <p:transition spd="slow">
    <p:push dir="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2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500485" y="2018341"/>
            <a:ext cx="2422394" cy="2349381"/>
          </a:xfrm>
        </p:spPr>
        <p:txBody>
          <a:bodyPr/>
          <a:lstStyle/>
          <a:p>
            <a:endParaRPr lang="fr-CA"/>
          </a:p>
        </p:txBody>
      </p:sp>
      <p:sp>
        <p:nvSpPr>
          <p:cNvPr id="12" name="Picture Placeholder 6"/>
          <p:cNvSpPr>
            <a:spLocks noGrp="1"/>
          </p:cNvSpPr>
          <p:nvPr>
            <p:ph type="pic" sz="quarter" idx="11"/>
          </p:nvPr>
        </p:nvSpPr>
        <p:spPr>
          <a:xfrm>
            <a:off x="3423364" y="2018341"/>
            <a:ext cx="2422394" cy="2349381"/>
          </a:xfrm>
        </p:spPr>
        <p:txBody>
          <a:bodyPr/>
          <a:lstStyle/>
          <a:p>
            <a:endParaRPr lang="fr-CA"/>
          </a:p>
        </p:txBody>
      </p:sp>
      <p:sp>
        <p:nvSpPr>
          <p:cNvPr id="13" name="Picture Placeholder 6"/>
          <p:cNvSpPr>
            <a:spLocks noGrp="1"/>
          </p:cNvSpPr>
          <p:nvPr>
            <p:ph type="pic" sz="quarter" idx="12"/>
          </p:nvPr>
        </p:nvSpPr>
        <p:spPr>
          <a:xfrm>
            <a:off x="6346243" y="2018341"/>
            <a:ext cx="2422394" cy="2349381"/>
          </a:xfrm>
        </p:spPr>
        <p:txBody>
          <a:bodyPr/>
          <a:lstStyle/>
          <a:p>
            <a:endParaRPr lang="fr-CA"/>
          </a:p>
        </p:txBody>
      </p:sp>
      <p:sp>
        <p:nvSpPr>
          <p:cNvPr id="14" name="Picture Placeholder 6"/>
          <p:cNvSpPr>
            <a:spLocks noGrp="1"/>
          </p:cNvSpPr>
          <p:nvPr>
            <p:ph type="pic" sz="quarter" idx="13"/>
          </p:nvPr>
        </p:nvSpPr>
        <p:spPr>
          <a:xfrm>
            <a:off x="9269122" y="2018341"/>
            <a:ext cx="2422394" cy="2349381"/>
          </a:xfrm>
        </p:spPr>
        <p:txBody>
          <a:bodyPr/>
          <a:lstStyle/>
          <a:p>
            <a:endParaRPr lang="fr-CA"/>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Blank with Footer &amp; Header">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_Free Blank With Footer">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336800" y="356628"/>
            <a:ext cx="7518400" cy="471366"/>
          </a:xfrm>
          <a:prstGeom prst="rect">
            <a:avLst/>
          </a:prstGeom>
        </p:spPr>
        <p:txBody>
          <a:bodyPr wrap="none" lIns="0" tIns="0" rIns="0" bIns="0" anchor="ctr">
            <a:noAutofit/>
          </a:bodyPr>
          <a:lstStyle>
            <a:lvl1pPr algn="ctr">
              <a:defRPr sz="3200" b="1" baseline="0">
                <a:solidFill>
                  <a:schemeClr val="bg1">
                    <a:lumMod val="95000"/>
                  </a:schemeClr>
                </a:solidFill>
              </a:defRPr>
            </a:lvl1pPr>
          </a:lstStyle>
          <a:p>
            <a:r>
              <a:rPr lang="en-US" dirty="0"/>
              <a:t>Click To Edit Master Title Style</a:t>
            </a:r>
            <a:endParaRPr lang="en-US" dirty="0"/>
          </a:p>
        </p:txBody>
      </p:sp>
      <p:sp>
        <p:nvSpPr>
          <p:cNvPr id="6" name="Text Placeholder 3"/>
          <p:cNvSpPr>
            <a:spLocks noGrp="1"/>
          </p:cNvSpPr>
          <p:nvPr>
            <p:ph type="body" sz="half" idx="2" hasCustomPrompt="1"/>
          </p:nvPr>
        </p:nvSpPr>
        <p:spPr>
          <a:xfrm>
            <a:off x="3352801" y="825950"/>
            <a:ext cx="5486400" cy="267662"/>
          </a:xfrm>
          <a:prstGeom prst="rect">
            <a:avLst/>
          </a:prstGeom>
        </p:spPr>
        <p:txBody>
          <a:bodyPr wrap="square" lIns="0" tIns="0" rIns="0" bIns="0" anchor="ctr">
            <a:noAutofit/>
          </a:bodyPr>
          <a:lstStyle>
            <a:lvl1pPr marL="0" indent="0" algn="ctr">
              <a:buNone/>
              <a:defRPr sz="1600" b="1" i="0" baseline="0">
                <a:solidFill>
                  <a:schemeClr val="bg1">
                    <a:lumMod val="95000"/>
                  </a:schemeClr>
                </a:solidFill>
                <a:latin typeface="+mn-lt"/>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r>
              <a:rPr lang="en-US" dirty="0"/>
              <a:t>Subtext Goes Here</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34_Custom Layou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_Normal Center">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1400175" y="2149475"/>
            <a:ext cx="2197100" cy="2197100"/>
          </a:xfrm>
          <a:prstGeom prst="ellipse">
            <a:avLst/>
          </a:prstGeom>
        </p:spPr>
        <p:txBody>
          <a:bodyPr/>
          <a:lstStyle/>
          <a:p>
            <a:endParaRPr lang="fr-CA"/>
          </a:p>
        </p:txBody>
      </p:sp>
      <p:sp>
        <p:nvSpPr>
          <p:cNvPr id="8" name="Picture Placeholder 6"/>
          <p:cNvSpPr>
            <a:spLocks noGrp="1"/>
          </p:cNvSpPr>
          <p:nvPr>
            <p:ph type="pic" sz="quarter" idx="11"/>
          </p:nvPr>
        </p:nvSpPr>
        <p:spPr>
          <a:xfrm>
            <a:off x="4997450" y="2149475"/>
            <a:ext cx="2197100" cy="2197100"/>
          </a:xfrm>
          <a:prstGeom prst="ellipse">
            <a:avLst/>
          </a:prstGeom>
        </p:spPr>
        <p:txBody>
          <a:bodyPr/>
          <a:lstStyle/>
          <a:p>
            <a:endParaRPr lang="fr-CA"/>
          </a:p>
        </p:txBody>
      </p:sp>
      <p:sp>
        <p:nvSpPr>
          <p:cNvPr id="9" name="Picture Placeholder 6"/>
          <p:cNvSpPr>
            <a:spLocks noGrp="1"/>
          </p:cNvSpPr>
          <p:nvPr>
            <p:ph type="pic" sz="quarter" idx="12"/>
          </p:nvPr>
        </p:nvSpPr>
        <p:spPr>
          <a:xfrm>
            <a:off x="8594725" y="2149475"/>
            <a:ext cx="2197100" cy="2197100"/>
          </a:xfrm>
          <a:prstGeom prst="ellipse">
            <a:avLst/>
          </a:prstGeom>
        </p:spPr>
        <p:txBody>
          <a:bodyPr/>
          <a:lstStyle/>
          <a:p>
            <a:endParaRPr lang="fr-CA"/>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41_Title Slide">
    <p:spTree>
      <p:nvGrpSpPr>
        <p:cNvPr id="1" name=""/>
        <p:cNvGrpSpPr/>
        <p:nvPr/>
      </p:nvGrpSpPr>
      <p:grpSpPr>
        <a:xfrm>
          <a:off x="0" y="0"/>
          <a:ext cx="0" cy="0"/>
          <a:chOff x="0" y="0"/>
          <a:chExt cx="0" cy="0"/>
        </a:xfrm>
      </p:grpSpPr>
      <p:sp>
        <p:nvSpPr>
          <p:cNvPr id="6" name="Picture Placeholder 2"/>
          <p:cNvSpPr>
            <a:spLocks noGrp="1"/>
          </p:cNvSpPr>
          <p:nvPr>
            <p:ph type="pic" sz="quarter" idx="12" hasCustomPrompt="1"/>
          </p:nvPr>
        </p:nvSpPr>
        <p:spPr>
          <a:xfrm>
            <a:off x="4728646" y="1545087"/>
            <a:ext cx="2181112" cy="3893868"/>
          </a:xfrm>
          <a:prstGeom prst="rect">
            <a:avLst/>
          </a:prstGeom>
          <a:pattFill prst="pct5">
            <a:fgClr>
              <a:schemeClr val="tx1"/>
            </a:fgClr>
            <a:bgClr>
              <a:schemeClr val="bg1">
                <a:lumMod val="85000"/>
              </a:schemeClr>
            </a:bgClr>
          </a:pattFill>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61_Title Slide">
    <p:spTree>
      <p:nvGrpSpPr>
        <p:cNvPr id="1" name=""/>
        <p:cNvGrpSpPr/>
        <p:nvPr/>
      </p:nvGrpSpPr>
      <p:grpSpPr>
        <a:xfrm>
          <a:off x="0" y="0"/>
          <a:ext cx="0" cy="0"/>
          <a:chOff x="0" y="0"/>
          <a:chExt cx="0" cy="0"/>
        </a:xfrm>
      </p:grpSpPr>
      <p:sp>
        <p:nvSpPr>
          <p:cNvPr id="8" name="Picture Placeholder 2"/>
          <p:cNvSpPr>
            <a:spLocks noGrp="1"/>
          </p:cNvSpPr>
          <p:nvPr>
            <p:ph type="pic" sz="quarter" idx="12" hasCustomPrompt="1"/>
          </p:nvPr>
        </p:nvSpPr>
        <p:spPr>
          <a:xfrm>
            <a:off x="1301462" y="2305451"/>
            <a:ext cx="5393806" cy="3380453"/>
          </a:xfrm>
          <a:prstGeom prst="rect">
            <a:avLst/>
          </a:prstGeom>
          <a:pattFill prst="pct5">
            <a:fgClr>
              <a:schemeClr val="tx1"/>
            </a:fgClr>
            <a:bgClr>
              <a:schemeClr val="bg1">
                <a:lumMod val="85000"/>
              </a:schemeClr>
            </a:bgClr>
          </a:pattFill>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62_Custom Layout">
    <p:spTree>
      <p:nvGrpSpPr>
        <p:cNvPr id="1" name=""/>
        <p:cNvGrpSpPr/>
        <p:nvPr/>
      </p:nvGrpSpPr>
      <p:grpSpPr>
        <a:xfrm>
          <a:off x="0" y="0"/>
          <a:ext cx="0" cy="0"/>
          <a:chOff x="0" y="0"/>
          <a:chExt cx="0" cy="0"/>
        </a:xfrm>
      </p:grpSpPr>
      <p:sp>
        <p:nvSpPr>
          <p:cNvPr id="6" name="Picture Placeholder 6"/>
          <p:cNvSpPr>
            <a:spLocks noGrp="1"/>
          </p:cNvSpPr>
          <p:nvPr>
            <p:ph type="pic" sz="quarter" idx="10"/>
          </p:nvPr>
        </p:nvSpPr>
        <p:spPr>
          <a:xfrm>
            <a:off x="1649375" y="1429503"/>
            <a:ext cx="3463137" cy="4548622"/>
          </a:xfrm>
          <a:prstGeom prst="rect">
            <a:avLst/>
          </a:prstGeom>
        </p:spPr>
        <p:txBody>
          <a:bodyPr/>
          <a:lstStyle/>
          <a:p>
            <a:endParaRPr lang="fr-CA" dirty="0"/>
          </a:p>
        </p:txBody>
      </p:sp>
      <p:sp>
        <p:nvSpPr>
          <p:cNvPr id="10" name="Picture Placeholder 6"/>
          <p:cNvSpPr>
            <a:spLocks noGrp="1"/>
          </p:cNvSpPr>
          <p:nvPr>
            <p:ph type="pic" sz="quarter" idx="11"/>
          </p:nvPr>
        </p:nvSpPr>
        <p:spPr>
          <a:xfrm>
            <a:off x="5239381" y="1429502"/>
            <a:ext cx="1863278" cy="2331823"/>
          </a:xfrm>
          <a:prstGeom prst="rect">
            <a:avLst/>
          </a:prstGeom>
        </p:spPr>
        <p:txBody>
          <a:bodyPr/>
          <a:lstStyle/>
          <a:p>
            <a:endParaRPr lang="fr-CA"/>
          </a:p>
        </p:txBody>
      </p:sp>
      <p:sp>
        <p:nvSpPr>
          <p:cNvPr id="12" name="Picture Placeholder 6"/>
          <p:cNvSpPr>
            <a:spLocks noGrp="1"/>
          </p:cNvSpPr>
          <p:nvPr>
            <p:ph type="pic" sz="quarter" idx="12"/>
          </p:nvPr>
        </p:nvSpPr>
        <p:spPr>
          <a:xfrm>
            <a:off x="5239381" y="3880884"/>
            <a:ext cx="5450058" cy="2097241"/>
          </a:xfrm>
          <a:prstGeom prst="rect">
            <a:avLst/>
          </a:prstGeom>
        </p:spPr>
        <p:txBody>
          <a:bodyPr/>
          <a:lstStyle/>
          <a:p>
            <a:endParaRPr lang="fr-CA" dirty="0"/>
          </a:p>
        </p:txBody>
      </p:sp>
      <p:sp>
        <p:nvSpPr>
          <p:cNvPr id="13" name="Picture Placeholder 6"/>
          <p:cNvSpPr>
            <a:spLocks noGrp="1"/>
          </p:cNvSpPr>
          <p:nvPr>
            <p:ph type="pic" sz="quarter" idx="14"/>
          </p:nvPr>
        </p:nvSpPr>
        <p:spPr>
          <a:xfrm>
            <a:off x="7229528" y="1429501"/>
            <a:ext cx="3459910" cy="2340027"/>
          </a:xfrm>
          <a:prstGeom prst="rect">
            <a:avLst/>
          </a:prstGeom>
        </p:spPr>
        <p:txBody>
          <a:bodyPr/>
          <a:lstStyle/>
          <a:p>
            <a:endParaRPr lang="fr-CA"/>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2_Normal Center no title">
    <p:spTree>
      <p:nvGrpSpPr>
        <p:cNvPr id="1" name=""/>
        <p:cNvGrpSpPr/>
        <p:nvPr/>
      </p:nvGrpSpPr>
      <p:grpSpPr>
        <a:xfrm>
          <a:off x="0" y="0"/>
          <a:ext cx="0" cy="0"/>
          <a:chOff x="0" y="0"/>
          <a:chExt cx="0" cy="0"/>
        </a:xfrm>
      </p:grpSpPr>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8_Custom Layout">
    <p:spTree>
      <p:nvGrpSpPr>
        <p:cNvPr id="1" name=""/>
        <p:cNvGrpSpPr/>
        <p:nvPr/>
      </p:nvGrpSpPr>
      <p:grpSpPr>
        <a:xfrm>
          <a:off x="0" y="0"/>
          <a:ext cx="0" cy="0"/>
          <a:chOff x="0" y="0"/>
          <a:chExt cx="0" cy="0"/>
        </a:xfrm>
      </p:grpSpPr>
      <p:sp>
        <p:nvSpPr>
          <p:cNvPr id="15" name="Picture Placeholder 14"/>
          <p:cNvSpPr>
            <a:spLocks noGrp="1"/>
          </p:cNvSpPr>
          <p:nvPr userDrawn="1">
            <p:ph type="pic" sz="quarter" idx="14"/>
          </p:nvPr>
        </p:nvSpPr>
        <p:spPr>
          <a:xfrm>
            <a:off x="924729" y="2099434"/>
            <a:ext cx="1517498" cy="1517498"/>
          </a:xfrm>
          <a:prstGeom prst="ellipse">
            <a:avLst/>
          </a:prstGeom>
        </p:spPr>
        <p:txBody>
          <a:bodyPr/>
          <a:lstStyle/>
          <a:p>
            <a:endParaRPr lang="fr-CA"/>
          </a:p>
        </p:txBody>
      </p:sp>
      <p:sp>
        <p:nvSpPr>
          <p:cNvPr id="36" name="Picture Placeholder 14"/>
          <p:cNvSpPr>
            <a:spLocks noGrp="1"/>
          </p:cNvSpPr>
          <p:nvPr>
            <p:ph type="pic" sz="quarter" idx="15"/>
          </p:nvPr>
        </p:nvSpPr>
        <p:spPr>
          <a:xfrm>
            <a:off x="6441609" y="2099434"/>
            <a:ext cx="1517498" cy="1517498"/>
          </a:xfrm>
          <a:prstGeom prst="ellipse">
            <a:avLst/>
          </a:prstGeom>
        </p:spPr>
        <p:txBody>
          <a:bodyPr/>
          <a:lstStyle/>
          <a:p>
            <a:endParaRPr lang="fr-CA"/>
          </a:p>
        </p:txBody>
      </p:sp>
      <p:sp>
        <p:nvSpPr>
          <p:cNvPr id="39" name="Picture Placeholder 14"/>
          <p:cNvSpPr>
            <a:spLocks noGrp="1"/>
          </p:cNvSpPr>
          <p:nvPr>
            <p:ph type="pic" sz="quarter" idx="16"/>
          </p:nvPr>
        </p:nvSpPr>
        <p:spPr>
          <a:xfrm>
            <a:off x="924729" y="4390497"/>
            <a:ext cx="1517498" cy="1517498"/>
          </a:xfrm>
          <a:prstGeom prst="ellipse">
            <a:avLst/>
          </a:prstGeom>
        </p:spPr>
        <p:txBody>
          <a:bodyPr/>
          <a:lstStyle/>
          <a:p>
            <a:endParaRPr lang="fr-CA"/>
          </a:p>
        </p:txBody>
      </p:sp>
      <p:sp>
        <p:nvSpPr>
          <p:cNvPr id="40" name="Picture Placeholder 14"/>
          <p:cNvSpPr>
            <a:spLocks noGrp="1"/>
          </p:cNvSpPr>
          <p:nvPr>
            <p:ph type="pic" sz="quarter" idx="17"/>
          </p:nvPr>
        </p:nvSpPr>
        <p:spPr>
          <a:xfrm>
            <a:off x="6441609" y="4390497"/>
            <a:ext cx="1517498" cy="1517498"/>
          </a:xfrm>
          <a:prstGeom prst="ellipse">
            <a:avLst/>
          </a:prstGeom>
        </p:spPr>
        <p:txBody>
          <a:bodyPr/>
          <a:lstStyle/>
          <a:p>
            <a:endParaRPr lang="fr-CA"/>
          </a:p>
        </p:txBody>
      </p:sp>
    </p:spTree>
  </p:cSld>
  <p:clrMapOvr>
    <a:masterClrMapping/>
  </p:clrMapOvr>
  <p:transition spd="slow">
    <p:push dir="u"/>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22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500485" y="2018341"/>
            <a:ext cx="2422394" cy="2349381"/>
          </a:xfrm>
        </p:spPr>
        <p:txBody>
          <a:bodyPr/>
          <a:lstStyle/>
          <a:p>
            <a:endParaRPr lang="fr-CA"/>
          </a:p>
        </p:txBody>
      </p:sp>
      <p:sp>
        <p:nvSpPr>
          <p:cNvPr id="12" name="Picture Placeholder 6"/>
          <p:cNvSpPr>
            <a:spLocks noGrp="1"/>
          </p:cNvSpPr>
          <p:nvPr>
            <p:ph type="pic" sz="quarter" idx="11"/>
          </p:nvPr>
        </p:nvSpPr>
        <p:spPr>
          <a:xfrm>
            <a:off x="3423364" y="2018341"/>
            <a:ext cx="2422394" cy="2349381"/>
          </a:xfrm>
        </p:spPr>
        <p:txBody>
          <a:bodyPr/>
          <a:lstStyle/>
          <a:p>
            <a:endParaRPr lang="fr-CA"/>
          </a:p>
        </p:txBody>
      </p:sp>
      <p:sp>
        <p:nvSpPr>
          <p:cNvPr id="13" name="Picture Placeholder 6"/>
          <p:cNvSpPr>
            <a:spLocks noGrp="1"/>
          </p:cNvSpPr>
          <p:nvPr>
            <p:ph type="pic" sz="quarter" idx="12"/>
          </p:nvPr>
        </p:nvSpPr>
        <p:spPr>
          <a:xfrm>
            <a:off x="6346243" y="2018341"/>
            <a:ext cx="2422394" cy="2349381"/>
          </a:xfrm>
        </p:spPr>
        <p:txBody>
          <a:bodyPr/>
          <a:lstStyle/>
          <a:p>
            <a:endParaRPr lang="fr-CA"/>
          </a:p>
        </p:txBody>
      </p:sp>
      <p:sp>
        <p:nvSpPr>
          <p:cNvPr id="14" name="Picture Placeholder 6"/>
          <p:cNvSpPr>
            <a:spLocks noGrp="1"/>
          </p:cNvSpPr>
          <p:nvPr>
            <p:ph type="pic" sz="quarter" idx="13"/>
          </p:nvPr>
        </p:nvSpPr>
        <p:spPr>
          <a:xfrm>
            <a:off x="9269122" y="2018341"/>
            <a:ext cx="2422394" cy="2349381"/>
          </a:xfrm>
        </p:spPr>
        <p:txBody>
          <a:bodyPr/>
          <a:lstStyle/>
          <a:p>
            <a:endParaRPr lang="fr-CA"/>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5" Type="http://schemas.openxmlformats.org/officeDocument/2006/relationships/theme" Target="../theme/theme2.xml"/><Relationship Id="rId24" Type="http://schemas.openxmlformats.org/officeDocument/2006/relationships/slideLayout" Target="../slideLayouts/slideLayout48.xml"/><Relationship Id="rId23" Type="http://schemas.openxmlformats.org/officeDocument/2006/relationships/slideLayout" Target="../slideLayouts/slideLayout47.xml"/><Relationship Id="rId22" Type="http://schemas.openxmlformats.org/officeDocument/2006/relationships/slideLayout" Target="../slideLayouts/slideLayout46.xml"/><Relationship Id="rId21" Type="http://schemas.openxmlformats.org/officeDocument/2006/relationships/slideLayout" Target="../slideLayouts/slideLayout45.xml"/><Relationship Id="rId20" Type="http://schemas.openxmlformats.org/officeDocument/2006/relationships/slideLayout" Target="../slideLayouts/slideLayout44.xml"/><Relationship Id="rId2" Type="http://schemas.openxmlformats.org/officeDocument/2006/relationships/slideLayout" Target="../slideLayouts/slideLayout26.xml"/><Relationship Id="rId19" Type="http://schemas.openxmlformats.org/officeDocument/2006/relationships/slideLayout" Target="../slideLayouts/slideLayout43.xml"/><Relationship Id="rId18" Type="http://schemas.openxmlformats.org/officeDocument/2006/relationships/slideLayout" Target="../slideLayouts/slideLayout42.xml"/><Relationship Id="rId17" Type="http://schemas.openxmlformats.org/officeDocument/2006/relationships/slideLayout" Target="../slideLayouts/slideLayout41.xml"/><Relationship Id="rId16" Type="http://schemas.openxmlformats.org/officeDocument/2006/relationships/slideLayout" Target="../slideLayouts/slideLayout40.xml"/><Relationship Id="rId15" Type="http://schemas.openxmlformats.org/officeDocument/2006/relationships/slideLayout" Target="../slideLayouts/slideLayout39.xml"/><Relationship Id="rId14" Type="http://schemas.openxmlformats.org/officeDocument/2006/relationships/slideLayout" Target="../slideLayouts/slideLayout38.xml"/><Relationship Id="rId13" Type="http://schemas.openxmlformats.org/officeDocument/2006/relationships/slideLayout" Target="../slideLayouts/slideLayout37.xml"/><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5551FD-DB33-41FC-9DCD-DDD77291A69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FE4F5-FC13-4609-8FF9-B136E313D37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5551FD-DB33-41FC-9DCD-DDD77291A69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FE4F5-FC13-4609-8FF9-B136E313D37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3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36.xml"/><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36.xml"/><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36.xml"/><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36.xml"/><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36.xml"/><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36.xml"/><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36.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36.xml"/><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s>
</file>

<file path=ppt/slides/_rels/slide27.xml.rels><?xml version="1.0" encoding="UTF-8" standalone="yes"?>
<Relationships xmlns="http://schemas.openxmlformats.org/package/2006/relationships"><Relationship Id="rId5" Type="http://schemas.openxmlformats.org/officeDocument/2006/relationships/slideLayout" Target="../slideLayouts/slideLayout36.xml"/><Relationship Id="rId4" Type="http://schemas.openxmlformats.org/officeDocument/2006/relationships/image" Target="../media/image2.png"/><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36.xml"/><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tags" Target="../tags/tag7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36.xml"/><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s>
</file>

<file path=ppt/slides/_rels/slide35.xml.rels><?xml version="1.0" encoding="UTF-8" standalone="yes"?>
<Relationships xmlns="http://schemas.openxmlformats.org/package/2006/relationships"><Relationship Id="rId5" Type="http://schemas.openxmlformats.org/officeDocument/2006/relationships/slideLayout" Target="../slideLayouts/slideLayout36.xml"/><Relationship Id="rId4" Type="http://schemas.openxmlformats.org/officeDocument/2006/relationships/image" Target="../media/image2.png"/><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tags" Target="../tags/tag79.xml"/></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tags" Target="../tags/tag82.xml"/></Relationships>
</file>

<file path=ppt/slides/_rels/slide37.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tags" Target="../tags/tag85.xml"/></Relationships>
</file>

<file path=ppt/slides/_rels/slide38.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tags" Target="../tags/tag88.xml"/></Relationships>
</file>

<file path=ppt/slides/_rels/slide39.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3.png"/><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tags" Target="../tags/tag91.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7.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40.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tags" Target="../tags/tag94.xml"/></Relationships>
</file>

<file path=ppt/slides/_rels/slide41.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4.jpeg"/><Relationship Id="rId3" Type="http://schemas.openxmlformats.org/officeDocument/2006/relationships/tags" Target="../tags/tag99.xml"/><Relationship Id="rId2" Type="http://schemas.openxmlformats.org/officeDocument/2006/relationships/tags" Target="../tags/tag98.xml"/><Relationship Id="rId1" Type="http://schemas.openxmlformats.org/officeDocument/2006/relationships/tags" Target="../tags/tag97.xml"/></Relationships>
</file>

<file path=ppt/slides/_rels/slide42.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5.png"/><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tags" Target="../tags/tag100.xml"/></Relationships>
</file>

<file path=ppt/slides/_rels/slide43.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tags" Target="../tags/tag103.xml"/></Relationships>
</file>

<file path=ppt/slides/_rels/slide44.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6.png"/><Relationship Id="rId3" Type="http://schemas.openxmlformats.org/officeDocument/2006/relationships/tags" Target="../tags/tag108.xml"/><Relationship Id="rId2" Type="http://schemas.openxmlformats.org/officeDocument/2006/relationships/tags" Target="../tags/tag107.xml"/><Relationship Id="rId1" Type="http://schemas.openxmlformats.org/officeDocument/2006/relationships/tags" Target="../tags/tag106.xml"/></Relationships>
</file>

<file path=ppt/slides/_rels/slide45.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tags" Target="../tags/tag109.xml"/></Relationships>
</file>

<file path=ppt/slides/_rels/slide46.xml.rels><?xml version="1.0" encoding="UTF-8" standalone="yes"?>
<Relationships xmlns="http://schemas.openxmlformats.org/package/2006/relationships"><Relationship Id="rId7"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tags" Target="../tags/tag114.xml"/><Relationship Id="rId2" Type="http://schemas.openxmlformats.org/officeDocument/2006/relationships/tags" Target="../tags/tag113.xml"/><Relationship Id="rId1" Type="http://schemas.openxmlformats.org/officeDocument/2006/relationships/tags" Target="../tags/tag112.xml"/></Relationships>
</file>

<file path=ppt/slides/_rels/slide47.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tags" Target="../tags/tag115.xml"/></Relationships>
</file>

<file path=ppt/slides/_rels/slide48.xml.rels><?xml version="1.0" encoding="UTF-8" standalone="yes"?>
<Relationships xmlns="http://schemas.openxmlformats.org/package/2006/relationships"><Relationship Id="rId7"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tags" Target="../tags/tag120.xml"/><Relationship Id="rId2" Type="http://schemas.openxmlformats.org/officeDocument/2006/relationships/tags" Target="../tags/tag119.xml"/><Relationship Id="rId1" Type="http://schemas.openxmlformats.org/officeDocument/2006/relationships/tags" Target="../tags/tag118.xml"/></Relationships>
</file>

<file path=ppt/slides/_rels/slide49.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123.xml"/><Relationship Id="rId2" Type="http://schemas.openxmlformats.org/officeDocument/2006/relationships/tags" Target="../tags/tag122.xml"/><Relationship Id="rId1" Type="http://schemas.openxmlformats.org/officeDocument/2006/relationships/tags" Target="../tags/tag121.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50.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126.xml"/><Relationship Id="rId2" Type="http://schemas.openxmlformats.org/officeDocument/2006/relationships/tags" Target="../tags/tag125.xml"/><Relationship Id="rId1" Type="http://schemas.openxmlformats.org/officeDocument/2006/relationships/tags" Target="../tags/tag124.xml"/></Relationships>
</file>

<file path=ppt/slides/_rels/slide51.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13.png"/><Relationship Id="rId3" Type="http://schemas.openxmlformats.org/officeDocument/2006/relationships/tags" Target="../tags/tag129.xml"/><Relationship Id="rId2" Type="http://schemas.openxmlformats.org/officeDocument/2006/relationships/tags" Target="../tags/tag128.xml"/><Relationship Id="rId1" Type="http://schemas.openxmlformats.org/officeDocument/2006/relationships/tags" Target="../tags/tag127.xml"/></Relationships>
</file>

<file path=ppt/slides/_rels/slide52.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14.png"/><Relationship Id="rId3" Type="http://schemas.openxmlformats.org/officeDocument/2006/relationships/tags" Target="../tags/tag132.xml"/><Relationship Id="rId2" Type="http://schemas.openxmlformats.org/officeDocument/2006/relationships/tags" Target="../tags/tag131.xml"/><Relationship Id="rId1" Type="http://schemas.openxmlformats.org/officeDocument/2006/relationships/tags" Target="../tags/tag130.xml"/></Relationships>
</file>

<file path=ppt/slides/_rels/slide53.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135.xml"/><Relationship Id="rId2" Type="http://schemas.openxmlformats.org/officeDocument/2006/relationships/tags" Target="../tags/tag134.xml"/><Relationship Id="rId1" Type="http://schemas.openxmlformats.org/officeDocument/2006/relationships/tags" Target="../tags/tag133.xml"/></Relationships>
</file>

<file path=ppt/slides/_rels/slide54.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15.png"/><Relationship Id="rId3" Type="http://schemas.openxmlformats.org/officeDocument/2006/relationships/tags" Target="../tags/tag138.xml"/><Relationship Id="rId2" Type="http://schemas.openxmlformats.org/officeDocument/2006/relationships/tags" Target="../tags/tag137.xml"/><Relationship Id="rId1" Type="http://schemas.openxmlformats.org/officeDocument/2006/relationships/tags" Target="../tags/tag136.xml"/></Relationships>
</file>

<file path=ppt/slides/_rels/slide55.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141.xml"/><Relationship Id="rId2" Type="http://schemas.openxmlformats.org/officeDocument/2006/relationships/tags" Target="../tags/tag140.xml"/><Relationship Id="rId1" Type="http://schemas.openxmlformats.org/officeDocument/2006/relationships/tags" Target="../tags/tag139.xml"/></Relationships>
</file>

<file path=ppt/slides/_rels/slide56.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144.xml"/><Relationship Id="rId2" Type="http://schemas.openxmlformats.org/officeDocument/2006/relationships/tags" Target="../tags/tag143.xml"/><Relationship Id="rId1" Type="http://schemas.openxmlformats.org/officeDocument/2006/relationships/tags" Target="../tags/tag14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8.xml.rels><?xml version="1.0" encoding="UTF-8" standalone="yes"?>
<Relationships xmlns="http://schemas.openxmlformats.org/package/2006/relationships"><Relationship Id="rId4" Type="http://schemas.openxmlformats.org/officeDocument/2006/relationships/slideLayout" Target="../slideLayouts/slideLayout36.xml"/><Relationship Id="rId3" Type="http://schemas.openxmlformats.org/officeDocument/2006/relationships/tags" Target="../tags/tag147.xml"/><Relationship Id="rId2" Type="http://schemas.openxmlformats.org/officeDocument/2006/relationships/tags" Target="../tags/tag146.xml"/><Relationship Id="rId1" Type="http://schemas.openxmlformats.org/officeDocument/2006/relationships/tags" Target="../tags/tag145.xml"/></Relationships>
</file>

<file path=ppt/slides/_rels/slide59.xml.rels><?xml version="1.0" encoding="UTF-8" standalone="yes"?>
<Relationships xmlns="http://schemas.openxmlformats.org/package/2006/relationships"><Relationship Id="rId5" Type="http://schemas.openxmlformats.org/officeDocument/2006/relationships/slideLayout" Target="../slideLayouts/slideLayout36.xml"/><Relationship Id="rId4" Type="http://schemas.openxmlformats.org/officeDocument/2006/relationships/image" Target="../media/image16.png"/><Relationship Id="rId3" Type="http://schemas.openxmlformats.org/officeDocument/2006/relationships/tags" Target="../tags/tag150.xml"/><Relationship Id="rId2" Type="http://schemas.openxmlformats.org/officeDocument/2006/relationships/tags" Target="../tags/tag149.xml"/><Relationship Id="rId1" Type="http://schemas.openxmlformats.org/officeDocument/2006/relationships/tags" Target="../tags/tag14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0.xml.rels><?xml version="1.0" encoding="UTF-8" standalone="yes"?>
<Relationships xmlns="http://schemas.openxmlformats.org/package/2006/relationships"><Relationship Id="rId5" Type="http://schemas.openxmlformats.org/officeDocument/2006/relationships/slideLayout" Target="../slideLayouts/slideLayout36.xml"/><Relationship Id="rId4" Type="http://schemas.openxmlformats.org/officeDocument/2006/relationships/image" Target="../media/image17.png"/><Relationship Id="rId3" Type="http://schemas.openxmlformats.org/officeDocument/2006/relationships/tags" Target="../tags/tag153.xml"/><Relationship Id="rId2" Type="http://schemas.openxmlformats.org/officeDocument/2006/relationships/tags" Target="../tags/tag152.xml"/><Relationship Id="rId1" Type="http://schemas.openxmlformats.org/officeDocument/2006/relationships/tags" Target="../tags/tag151.xml"/></Relationships>
</file>

<file path=ppt/slides/_rels/slide61.xml.rels><?xml version="1.0" encoding="UTF-8" standalone="yes"?>
<Relationships xmlns="http://schemas.openxmlformats.org/package/2006/relationships"><Relationship Id="rId5" Type="http://schemas.openxmlformats.org/officeDocument/2006/relationships/slideLayout" Target="../slideLayouts/slideLayout36.xml"/><Relationship Id="rId4" Type="http://schemas.openxmlformats.org/officeDocument/2006/relationships/image" Target="../media/image18.png"/><Relationship Id="rId3" Type="http://schemas.openxmlformats.org/officeDocument/2006/relationships/tags" Target="../tags/tag156.xml"/><Relationship Id="rId2" Type="http://schemas.openxmlformats.org/officeDocument/2006/relationships/tags" Target="../tags/tag155.xml"/><Relationship Id="rId1" Type="http://schemas.openxmlformats.org/officeDocument/2006/relationships/tags" Target="../tags/tag154.xml"/></Relationships>
</file>

<file path=ppt/slides/_rels/slide62.xml.rels><?xml version="1.0" encoding="UTF-8" standalone="yes"?>
<Relationships xmlns="http://schemas.openxmlformats.org/package/2006/relationships"><Relationship Id="rId5" Type="http://schemas.openxmlformats.org/officeDocument/2006/relationships/slideLayout" Target="../slideLayouts/slideLayout36.xml"/><Relationship Id="rId4" Type="http://schemas.openxmlformats.org/officeDocument/2006/relationships/image" Target="../media/image19.png"/><Relationship Id="rId3" Type="http://schemas.openxmlformats.org/officeDocument/2006/relationships/tags" Target="../tags/tag159.xml"/><Relationship Id="rId2" Type="http://schemas.openxmlformats.org/officeDocument/2006/relationships/tags" Target="../tags/tag158.xml"/><Relationship Id="rId1" Type="http://schemas.openxmlformats.org/officeDocument/2006/relationships/tags" Target="../tags/tag157.xml"/></Relationships>
</file>

<file path=ppt/slides/_rels/slide63.xml.rels><?xml version="1.0" encoding="UTF-8" standalone="yes"?>
<Relationships xmlns="http://schemas.openxmlformats.org/package/2006/relationships"><Relationship Id="rId5" Type="http://schemas.openxmlformats.org/officeDocument/2006/relationships/slideLayout" Target="../slideLayouts/slideLayout36.xml"/><Relationship Id="rId4" Type="http://schemas.openxmlformats.org/officeDocument/2006/relationships/image" Target="../media/image20.png"/><Relationship Id="rId3" Type="http://schemas.openxmlformats.org/officeDocument/2006/relationships/tags" Target="../tags/tag162.xml"/><Relationship Id="rId2" Type="http://schemas.openxmlformats.org/officeDocument/2006/relationships/tags" Target="../tags/tag161.xml"/><Relationship Id="rId1" Type="http://schemas.openxmlformats.org/officeDocument/2006/relationships/tags" Target="../tags/tag160.xml"/></Relationships>
</file>

<file path=ppt/slides/_rels/slide64.xml.rels><?xml version="1.0" encoding="UTF-8" standalone="yes"?>
<Relationships xmlns="http://schemas.openxmlformats.org/package/2006/relationships"><Relationship Id="rId5" Type="http://schemas.openxmlformats.org/officeDocument/2006/relationships/slideLayout" Target="../slideLayouts/slideLayout36.xml"/><Relationship Id="rId4" Type="http://schemas.openxmlformats.org/officeDocument/2006/relationships/image" Target="../media/image21.png"/><Relationship Id="rId3" Type="http://schemas.openxmlformats.org/officeDocument/2006/relationships/tags" Target="../tags/tag165.xml"/><Relationship Id="rId2" Type="http://schemas.openxmlformats.org/officeDocument/2006/relationships/tags" Target="../tags/tag164.xml"/><Relationship Id="rId1" Type="http://schemas.openxmlformats.org/officeDocument/2006/relationships/tags" Target="../tags/tag16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6.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168.xml"/><Relationship Id="rId2" Type="http://schemas.openxmlformats.org/officeDocument/2006/relationships/tags" Target="../tags/tag167.xml"/><Relationship Id="rId1" Type="http://schemas.openxmlformats.org/officeDocument/2006/relationships/tags" Target="../tags/tag166.xml"/></Relationships>
</file>

<file path=ppt/slides/_rels/slide67.xml.rels><?xml version="1.0" encoding="UTF-8" standalone="yes"?>
<Relationships xmlns="http://schemas.openxmlformats.org/package/2006/relationships"><Relationship Id="rId4" Type="http://schemas.openxmlformats.org/officeDocument/2006/relationships/slideLayout" Target="../slideLayouts/slideLayout36.xml"/><Relationship Id="rId3" Type="http://schemas.openxmlformats.org/officeDocument/2006/relationships/tags" Target="../tags/tag171.xml"/><Relationship Id="rId2" Type="http://schemas.openxmlformats.org/officeDocument/2006/relationships/tags" Target="../tags/tag170.xml"/><Relationship Id="rId1" Type="http://schemas.openxmlformats.org/officeDocument/2006/relationships/tags" Target="../tags/tag169.xml"/></Relationships>
</file>

<file path=ppt/slides/_rels/slide68.xml.rels><?xml version="1.0" encoding="UTF-8" standalone="yes"?>
<Relationships xmlns="http://schemas.openxmlformats.org/package/2006/relationships"><Relationship Id="rId4" Type="http://schemas.openxmlformats.org/officeDocument/2006/relationships/slideLayout" Target="../slideLayouts/slideLayout36.xml"/><Relationship Id="rId3" Type="http://schemas.openxmlformats.org/officeDocument/2006/relationships/tags" Target="../tags/tag174.xml"/><Relationship Id="rId2" Type="http://schemas.openxmlformats.org/officeDocument/2006/relationships/tags" Target="../tags/tag173.xml"/><Relationship Id="rId1" Type="http://schemas.openxmlformats.org/officeDocument/2006/relationships/tags" Target="../tags/tag172.xml"/></Relationships>
</file>

<file path=ppt/slides/_rels/slide69.xml.rels><?xml version="1.0" encoding="UTF-8" standalone="yes"?>
<Relationships xmlns="http://schemas.openxmlformats.org/package/2006/relationships"><Relationship Id="rId4" Type="http://schemas.openxmlformats.org/officeDocument/2006/relationships/slideLayout" Target="../slideLayouts/slideLayout43.xml"/><Relationship Id="rId3" Type="http://schemas.openxmlformats.org/officeDocument/2006/relationships/tags" Target="../tags/tag177.xml"/><Relationship Id="rId2" Type="http://schemas.openxmlformats.org/officeDocument/2006/relationships/tags" Target="../tags/tag176.xml"/><Relationship Id="rId1" Type="http://schemas.openxmlformats.org/officeDocument/2006/relationships/tags" Target="../tags/tag175.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46.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s>
</file>

<file path=ppt/slides/_rels/slide70.xml.rels><?xml version="1.0" encoding="UTF-8" standalone="yes"?>
<Relationships xmlns="http://schemas.openxmlformats.org/package/2006/relationships"><Relationship Id="rId4" Type="http://schemas.openxmlformats.org/officeDocument/2006/relationships/slideLayout" Target="../slideLayouts/slideLayout43.xml"/><Relationship Id="rId3" Type="http://schemas.openxmlformats.org/officeDocument/2006/relationships/tags" Target="../tags/tag180.xml"/><Relationship Id="rId2" Type="http://schemas.openxmlformats.org/officeDocument/2006/relationships/tags" Target="../tags/tag179.xml"/><Relationship Id="rId1" Type="http://schemas.openxmlformats.org/officeDocument/2006/relationships/tags" Target="../tags/tag178.xml"/></Relationships>
</file>

<file path=ppt/slides/_rels/slide71.xml.rels><?xml version="1.0" encoding="UTF-8" standalone="yes"?>
<Relationships xmlns="http://schemas.openxmlformats.org/package/2006/relationships"><Relationship Id="rId4" Type="http://schemas.openxmlformats.org/officeDocument/2006/relationships/slideLayout" Target="../slideLayouts/slideLayout43.xml"/><Relationship Id="rId3" Type="http://schemas.openxmlformats.org/officeDocument/2006/relationships/tags" Target="../tags/tag183.xml"/><Relationship Id="rId2" Type="http://schemas.openxmlformats.org/officeDocument/2006/relationships/tags" Target="../tags/tag182.xml"/><Relationship Id="rId1" Type="http://schemas.openxmlformats.org/officeDocument/2006/relationships/tags" Target="../tags/tag181.xml"/></Relationships>
</file>

<file path=ppt/slides/_rels/slide72.xml.rels><?xml version="1.0" encoding="UTF-8" standalone="yes"?>
<Relationships xmlns="http://schemas.openxmlformats.org/package/2006/relationships"><Relationship Id="rId4" Type="http://schemas.openxmlformats.org/officeDocument/2006/relationships/slideLayout" Target="../slideLayouts/slideLayout43.xml"/><Relationship Id="rId3" Type="http://schemas.openxmlformats.org/officeDocument/2006/relationships/tags" Target="../tags/tag186.xml"/><Relationship Id="rId2" Type="http://schemas.openxmlformats.org/officeDocument/2006/relationships/tags" Target="../tags/tag185.xml"/><Relationship Id="rId1" Type="http://schemas.openxmlformats.org/officeDocument/2006/relationships/tags" Target="../tags/tag184.xml"/></Relationships>
</file>

<file path=ppt/slides/_rels/slide73.xml.rels><?xml version="1.0" encoding="UTF-8" standalone="yes"?>
<Relationships xmlns="http://schemas.openxmlformats.org/package/2006/relationships"><Relationship Id="rId4" Type="http://schemas.openxmlformats.org/officeDocument/2006/relationships/slideLayout" Target="../slideLayouts/slideLayout19.xml"/><Relationship Id="rId3" Type="http://schemas.openxmlformats.org/officeDocument/2006/relationships/tags" Target="../tags/tag189.xml"/><Relationship Id="rId2" Type="http://schemas.openxmlformats.org/officeDocument/2006/relationships/tags" Target="../tags/tag188.xml"/><Relationship Id="rId1" Type="http://schemas.openxmlformats.org/officeDocument/2006/relationships/tags" Target="../tags/tag187.xml"/></Relationships>
</file>

<file path=ppt/slides/_rels/slide74.xml.rels><?xml version="1.0" encoding="UTF-8" standalone="yes"?>
<Relationships xmlns="http://schemas.openxmlformats.org/package/2006/relationships"><Relationship Id="rId4" Type="http://schemas.openxmlformats.org/officeDocument/2006/relationships/slideLayout" Target="../slideLayouts/slideLayout19.xml"/><Relationship Id="rId3" Type="http://schemas.openxmlformats.org/officeDocument/2006/relationships/tags" Target="../tags/tag192.xml"/><Relationship Id="rId2" Type="http://schemas.openxmlformats.org/officeDocument/2006/relationships/tags" Target="../tags/tag191.xml"/><Relationship Id="rId1" Type="http://schemas.openxmlformats.org/officeDocument/2006/relationships/tags" Target="../tags/tag190.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31.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12192000" cy="6858000"/>
          </a:xfrm>
          <a:prstGeom prst="rect">
            <a:avLst/>
          </a:prstGeom>
          <a:solidFill>
            <a:srgbClr val="DDE4F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rotWithShape="1">
          <a:blip r:embed="rId1">
            <a:extLst>
              <a:ext uri="{28A0092B-C50C-407E-A947-70E740481C1C}">
                <a14:useLocalDpi xmlns:a14="http://schemas.microsoft.com/office/drawing/2010/main" val="0"/>
              </a:ext>
            </a:extLst>
          </a:blip>
          <a:srcRect l="18232" t="47194" r="33787" b="18484"/>
          <a:stretch>
            <a:fillRect/>
          </a:stretch>
        </p:blipFill>
        <p:spPr>
          <a:xfrm rot="16200000">
            <a:off x="8932871" y="3598871"/>
            <a:ext cx="3000376" cy="3517882"/>
          </a:xfrm>
          <a:custGeom>
            <a:avLst/>
            <a:gdLst>
              <a:gd name="connsiteX0" fmla="*/ 6858000 w 6858000"/>
              <a:gd name="connsiteY0" fmla="*/ 0 h 12192000"/>
              <a:gd name="connsiteX1" fmla="*/ 6858000 w 6858000"/>
              <a:gd name="connsiteY1" fmla="*/ 12192000 h 12192000"/>
              <a:gd name="connsiteX2" fmla="*/ 0 w 6858000"/>
              <a:gd name="connsiteY2" fmla="*/ 12192000 h 12192000"/>
              <a:gd name="connsiteX3" fmla="*/ 0 w 6858000"/>
              <a:gd name="connsiteY3" fmla="*/ 0 h 12192000"/>
            </a:gdLst>
            <a:ahLst/>
            <a:cxnLst>
              <a:cxn ang="0">
                <a:pos x="connsiteX0" y="connsiteY0"/>
              </a:cxn>
              <a:cxn ang="0">
                <a:pos x="connsiteX1" y="connsiteY1"/>
              </a:cxn>
              <a:cxn ang="0">
                <a:pos x="connsiteX2" y="connsiteY2"/>
              </a:cxn>
              <a:cxn ang="0">
                <a:pos x="connsiteX3" y="connsiteY3"/>
              </a:cxn>
            </a:cxnLst>
            <a:rect l="l" t="t" r="r" b="b"/>
            <a:pathLst>
              <a:path w="6858000" h="12192000">
                <a:moveTo>
                  <a:pt x="6858000" y="0"/>
                </a:moveTo>
                <a:lnTo>
                  <a:pt x="6858000" y="12192000"/>
                </a:lnTo>
                <a:lnTo>
                  <a:pt x="0" y="12192000"/>
                </a:lnTo>
                <a:lnTo>
                  <a:pt x="0" y="0"/>
                </a:lnTo>
                <a:close/>
              </a:path>
            </a:pathLst>
          </a:custGeom>
        </p:spPr>
      </p:pic>
      <p:sp>
        <p:nvSpPr>
          <p:cNvPr id="9" name="椭圆 8"/>
          <p:cNvSpPr/>
          <p:nvPr/>
        </p:nvSpPr>
        <p:spPr>
          <a:xfrm>
            <a:off x="10906125" y="3209923"/>
            <a:ext cx="647700" cy="64770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7000875" y="6010274"/>
            <a:ext cx="400050" cy="40005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3819525" y="5362575"/>
            <a:ext cx="647700" cy="64770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rotWithShape="1">
          <a:blip r:embed="rId1">
            <a:extLst>
              <a:ext uri="{28A0092B-C50C-407E-A947-70E740481C1C}">
                <a14:useLocalDpi xmlns:a14="http://schemas.microsoft.com/office/drawing/2010/main" val="0"/>
              </a:ext>
            </a:extLst>
          </a:blip>
          <a:srcRect l="27903" t="8900" r="14818" b="47303"/>
          <a:stretch>
            <a:fillRect/>
          </a:stretch>
        </p:blipFill>
        <p:spPr>
          <a:xfrm rot="16200000">
            <a:off x="453546" y="-453544"/>
            <a:ext cx="3581844" cy="4488934"/>
          </a:xfrm>
          <a:custGeom>
            <a:avLst/>
            <a:gdLst>
              <a:gd name="connsiteX0" fmla="*/ 6858000 w 6858000"/>
              <a:gd name="connsiteY0" fmla="*/ 0 h 12192000"/>
              <a:gd name="connsiteX1" fmla="*/ 6858000 w 6858000"/>
              <a:gd name="connsiteY1" fmla="*/ 12192000 h 12192000"/>
              <a:gd name="connsiteX2" fmla="*/ 0 w 6858000"/>
              <a:gd name="connsiteY2" fmla="*/ 12192000 h 12192000"/>
              <a:gd name="connsiteX3" fmla="*/ 0 w 6858000"/>
              <a:gd name="connsiteY3" fmla="*/ 0 h 12192000"/>
            </a:gdLst>
            <a:ahLst/>
            <a:cxnLst>
              <a:cxn ang="0">
                <a:pos x="connsiteX0" y="connsiteY0"/>
              </a:cxn>
              <a:cxn ang="0">
                <a:pos x="connsiteX1" y="connsiteY1"/>
              </a:cxn>
              <a:cxn ang="0">
                <a:pos x="connsiteX2" y="connsiteY2"/>
              </a:cxn>
              <a:cxn ang="0">
                <a:pos x="connsiteX3" y="connsiteY3"/>
              </a:cxn>
            </a:cxnLst>
            <a:rect l="l" t="t" r="r" b="b"/>
            <a:pathLst>
              <a:path w="6858000" h="12192000">
                <a:moveTo>
                  <a:pt x="6858000" y="0"/>
                </a:moveTo>
                <a:lnTo>
                  <a:pt x="6858000" y="12192000"/>
                </a:lnTo>
                <a:lnTo>
                  <a:pt x="0" y="12192000"/>
                </a:lnTo>
                <a:lnTo>
                  <a:pt x="0" y="0"/>
                </a:lnTo>
                <a:close/>
              </a:path>
            </a:pathLst>
          </a:custGeom>
        </p:spPr>
      </p:pic>
      <p:sp>
        <p:nvSpPr>
          <p:cNvPr id="20" name="任意多边形: 形状 19"/>
          <p:cNvSpPr/>
          <p:nvPr/>
        </p:nvSpPr>
        <p:spPr>
          <a:xfrm>
            <a:off x="159779" y="6010274"/>
            <a:ext cx="2728445" cy="847726"/>
          </a:xfrm>
          <a:custGeom>
            <a:avLst/>
            <a:gdLst>
              <a:gd name="connsiteX0" fmla="*/ 1364222 w 2728445"/>
              <a:gd name="connsiteY0" fmla="*/ 0 h 847726"/>
              <a:gd name="connsiteX1" fmla="*/ 2704284 w 2728445"/>
              <a:gd name="connsiteY1" fmla="*/ 797571 h 847726"/>
              <a:gd name="connsiteX2" fmla="*/ 2728445 w 2728445"/>
              <a:gd name="connsiteY2" fmla="*/ 847726 h 847726"/>
              <a:gd name="connsiteX3" fmla="*/ 0 w 2728445"/>
              <a:gd name="connsiteY3" fmla="*/ 847726 h 847726"/>
              <a:gd name="connsiteX4" fmla="*/ 24161 w 2728445"/>
              <a:gd name="connsiteY4" fmla="*/ 797571 h 847726"/>
              <a:gd name="connsiteX5" fmla="*/ 1364222 w 2728445"/>
              <a:gd name="connsiteY5" fmla="*/ 0 h 847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28445" h="847726">
                <a:moveTo>
                  <a:pt x="1364222" y="0"/>
                </a:moveTo>
                <a:cubicBezTo>
                  <a:pt x="1942879" y="0"/>
                  <a:pt x="2446211" y="322502"/>
                  <a:pt x="2704284" y="797571"/>
                </a:cubicBezTo>
                <a:lnTo>
                  <a:pt x="2728445" y="847726"/>
                </a:lnTo>
                <a:lnTo>
                  <a:pt x="0" y="847726"/>
                </a:lnTo>
                <a:lnTo>
                  <a:pt x="24161" y="797571"/>
                </a:lnTo>
                <a:cubicBezTo>
                  <a:pt x="282234" y="322502"/>
                  <a:pt x="785566" y="0"/>
                  <a:pt x="1364222" y="0"/>
                </a:cubicBezTo>
                <a:close/>
              </a:path>
            </a:pathLst>
          </a:cu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形状 21"/>
          <p:cNvSpPr/>
          <p:nvPr/>
        </p:nvSpPr>
        <p:spPr>
          <a:xfrm>
            <a:off x="10544175" y="0"/>
            <a:ext cx="1647825" cy="823912"/>
          </a:xfrm>
          <a:custGeom>
            <a:avLst/>
            <a:gdLst>
              <a:gd name="connsiteX0" fmla="*/ 0 w 1647825"/>
              <a:gd name="connsiteY0" fmla="*/ 0 h 823912"/>
              <a:gd name="connsiteX1" fmla="*/ 1647825 w 1647825"/>
              <a:gd name="connsiteY1" fmla="*/ 0 h 823912"/>
              <a:gd name="connsiteX2" fmla="*/ 1647825 w 1647825"/>
              <a:gd name="connsiteY2" fmla="*/ 10 h 823912"/>
              <a:gd name="connsiteX3" fmla="*/ 1631087 w 1647825"/>
              <a:gd name="connsiteY3" fmla="*/ 166046 h 823912"/>
              <a:gd name="connsiteX4" fmla="*/ 823913 w 1647825"/>
              <a:gd name="connsiteY4" fmla="*/ 823912 h 823912"/>
              <a:gd name="connsiteX5" fmla="*/ 16739 w 1647825"/>
              <a:gd name="connsiteY5" fmla="*/ 166046 h 823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825" h="823912">
                <a:moveTo>
                  <a:pt x="0" y="0"/>
                </a:moveTo>
                <a:lnTo>
                  <a:pt x="1647825" y="0"/>
                </a:lnTo>
                <a:lnTo>
                  <a:pt x="1647825" y="10"/>
                </a:lnTo>
                <a:lnTo>
                  <a:pt x="1631087" y="166046"/>
                </a:lnTo>
                <a:cubicBezTo>
                  <a:pt x="1554260" y="541490"/>
                  <a:pt x="1222069" y="823912"/>
                  <a:pt x="823913" y="823912"/>
                </a:cubicBezTo>
                <a:cubicBezTo>
                  <a:pt x="425757" y="823912"/>
                  <a:pt x="93566" y="541490"/>
                  <a:pt x="16739" y="166046"/>
                </a:cubicBezTo>
                <a:close/>
              </a:path>
            </a:pathLst>
          </a:cu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2524125" y="2359630"/>
            <a:ext cx="7143750" cy="922020"/>
          </a:xfrm>
          <a:prstGeom prst="rect">
            <a:avLst/>
          </a:prstGeom>
          <a:noFill/>
        </p:spPr>
        <p:txBody>
          <a:bodyPr wrap="square" rtlCol="0">
            <a:spAutoFit/>
          </a:bodyPr>
          <a:lstStyle/>
          <a:p>
            <a:pPr algn="ctr"/>
            <a:r>
              <a:rPr lang="zh-CN" sz="5400" spc="-150" dirty="0">
                <a:effectLst>
                  <a:outerShdw blurRad="63500" sx="102000" sy="102000" algn="ctr" rotWithShape="0">
                    <a:prstClr val="black">
                      <a:alpha val="40000"/>
                    </a:prstClr>
                  </a:outerShdw>
                </a:effectLst>
                <a:latin typeface="华康俪金黑W8(P)" panose="020B0800000000000000" pitchFamily="34" charset="-122"/>
                <a:ea typeface="华康俪金黑W8(P)" panose="020B0800000000000000" pitchFamily="34" charset="-122"/>
              </a:rPr>
              <a:t>第一章</a:t>
            </a:r>
            <a:r>
              <a:rPr lang="en-US" altLang="zh-CN" sz="5400" spc="-150" dirty="0">
                <a:effectLst>
                  <a:outerShdw blurRad="63500" sx="102000" sy="102000" algn="ctr" rotWithShape="0">
                    <a:prstClr val="black">
                      <a:alpha val="40000"/>
                    </a:prstClr>
                  </a:outerShdw>
                </a:effectLst>
                <a:latin typeface="华康俪金黑W8(P)" panose="020B0800000000000000" pitchFamily="34" charset="-122"/>
                <a:ea typeface="华康俪金黑W8(P)" panose="020B0800000000000000" pitchFamily="34" charset="-122"/>
                <a:sym typeface="+mn-ea"/>
              </a:rPr>
              <a:t>·</a:t>
            </a:r>
            <a:r>
              <a:rPr lang="en-US" altLang="zh-CN" sz="5400" spc="-150" dirty="0">
                <a:effectLst>
                  <a:outerShdw blurRad="63500" sx="102000" sy="102000" algn="ctr" rotWithShape="0">
                    <a:prstClr val="black">
                      <a:alpha val="40000"/>
                    </a:prstClr>
                  </a:outerShdw>
                </a:effectLst>
                <a:latin typeface="华康俪金黑W8(P)" panose="020B0800000000000000" pitchFamily="34" charset="-122"/>
                <a:ea typeface="华康俪金黑W8(P)" panose="020B0800000000000000" pitchFamily="34" charset="-122"/>
              </a:rPr>
              <a:t>UML</a:t>
            </a:r>
            <a:r>
              <a:rPr lang="zh-CN" altLang="en-US" sz="5400" spc="-150" dirty="0">
                <a:effectLst>
                  <a:outerShdw blurRad="63500" sx="102000" sy="102000" algn="ctr" rotWithShape="0">
                    <a:prstClr val="black">
                      <a:alpha val="40000"/>
                    </a:prstClr>
                  </a:outerShdw>
                </a:effectLst>
                <a:latin typeface="华康俪金黑W8(P)" panose="020B0800000000000000" pitchFamily="34" charset="-122"/>
                <a:ea typeface="华康俪金黑W8(P)" panose="020B0800000000000000" pitchFamily="34" charset="-122"/>
              </a:rPr>
              <a:t>概述</a:t>
            </a:r>
            <a:r>
              <a:rPr lang="en-US" altLang="zh-CN" sz="5400" spc="-150" dirty="0">
                <a:effectLst>
                  <a:outerShdw blurRad="63500" sx="102000" sy="102000" algn="ctr" rotWithShape="0">
                    <a:prstClr val="black">
                      <a:alpha val="40000"/>
                    </a:prstClr>
                  </a:outerShdw>
                </a:effectLst>
                <a:latin typeface="华康俪金黑W8(P)" panose="020B0800000000000000" pitchFamily="34" charset="-122"/>
                <a:ea typeface="华康俪金黑W8(P)" panose="020B0800000000000000" pitchFamily="34" charset="-122"/>
              </a:rPr>
              <a:t> </a:t>
            </a:r>
            <a:endParaRPr lang="zh-CN" altLang="en-US" sz="5400" spc="-150" dirty="0">
              <a:effectLst>
                <a:outerShdw blurRad="63500" sx="102000" sy="102000" algn="ctr" rotWithShape="0">
                  <a:prstClr val="black">
                    <a:alpha val="40000"/>
                  </a:prstClr>
                </a:outerShdw>
              </a:effectLst>
              <a:latin typeface="华康俪金黑W8(P)" panose="020B0800000000000000" pitchFamily="34" charset="-122"/>
              <a:ea typeface="华康俪金黑W8(P)" panose="020B0800000000000000" pitchFamily="34" charset="-122"/>
            </a:endParaRPr>
          </a:p>
        </p:txBody>
      </p:sp>
      <p:sp>
        <p:nvSpPr>
          <p:cNvPr id="21" name="矩形 20"/>
          <p:cNvSpPr/>
          <p:nvPr/>
        </p:nvSpPr>
        <p:spPr>
          <a:xfrm>
            <a:off x="4239091" y="4104100"/>
            <a:ext cx="1581150" cy="394270"/>
          </a:xfrm>
          <a:prstGeom prst="rect">
            <a:avLst/>
          </a:prstGeom>
          <a:solidFill>
            <a:srgbClr val="202856"/>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Arial" panose="020B0604020202020204"/>
              <a:ea typeface="微软雅黑" panose="020B0503020204020204" charset="-122"/>
              <a:cs typeface="+mn-cs"/>
            </a:endParaRPr>
          </a:p>
        </p:txBody>
      </p:sp>
      <p:sp>
        <p:nvSpPr>
          <p:cNvPr id="23" name="矩形 22"/>
          <p:cNvSpPr/>
          <p:nvPr/>
        </p:nvSpPr>
        <p:spPr>
          <a:xfrm>
            <a:off x="6424303" y="4104100"/>
            <a:ext cx="1581150" cy="394270"/>
          </a:xfrm>
          <a:prstGeom prst="rect">
            <a:avLst/>
          </a:prstGeom>
          <a:solidFill>
            <a:srgbClr val="20285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Arial" panose="020B0604020202020204"/>
              <a:ea typeface="微软雅黑" panose="020B0503020204020204" charset="-122"/>
              <a:cs typeface="+mn-cs"/>
            </a:endParaRPr>
          </a:p>
        </p:txBody>
      </p:sp>
      <p:sp>
        <p:nvSpPr>
          <p:cNvPr id="24" name="文本框 23"/>
          <p:cNvSpPr txBox="1"/>
          <p:nvPr/>
        </p:nvSpPr>
        <p:spPr>
          <a:xfrm>
            <a:off x="4404827" y="4147982"/>
            <a:ext cx="1249680" cy="306705"/>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solidFill>
                <a:effectLst/>
                <a:uLnTx/>
                <a:uFillTx/>
                <a:latin typeface="Agency FB" panose="020B0503020202020204" pitchFamily="34" charset="0"/>
                <a:ea typeface="微软雅黑" panose="020B0503020204020204" charset="-122"/>
                <a:cs typeface="+mn-cs"/>
              </a:rPr>
              <a:t>演讲：庄毓勋</a:t>
            </a:r>
            <a:endParaRPr kumimoji="0" lang="zh-CN" altLang="en-US" sz="1400" b="0" i="0" u="none" strike="noStrike" kern="1200" cap="none" spc="0" normalizeH="0" baseline="0" noProof="0" dirty="0">
              <a:ln>
                <a:noFill/>
              </a:ln>
              <a:solidFill>
                <a:schemeClr val="bg1"/>
              </a:solidFill>
              <a:effectLst/>
              <a:uLnTx/>
              <a:uFillTx/>
              <a:latin typeface="Agency FB" panose="020B0503020202020204" pitchFamily="34" charset="0"/>
              <a:ea typeface="微软雅黑" panose="020B0503020204020204" charset="-122"/>
              <a:cs typeface="+mn-cs"/>
            </a:endParaRPr>
          </a:p>
        </p:txBody>
      </p:sp>
      <p:sp>
        <p:nvSpPr>
          <p:cNvPr id="25" name="文本框 24"/>
          <p:cNvSpPr txBox="1"/>
          <p:nvPr/>
        </p:nvSpPr>
        <p:spPr>
          <a:xfrm>
            <a:off x="6686171" y="4147915"/>
            <a:ext cx="1029970" cy="306705"/>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solidFill>
                <a:effectLst/>
                <a:uLnTx/>
                <a:uFillTx/>
                <a:latin typeface="Agency FB" panose="020B0503020202020204" pitchFamily="34" charset="0"/>
                <a:ea typeface="微软雅黑" panose="020B0503020204020204" charset="-122"/>
                <a:cs typeface="+mn-cs"/>
              </a:rPr>
              <a:t>小组：</a:t>
            </a:r>
            <a:r>
              <a:rPr kumimoji="0" lang="en-US" altLang="zh-CN" sz="1400" b="0" i="0" u="none" strike="noStrike" kern="1200" cap="none" spc="0" normalizeH="0" baseline="0" noProof="0" dirty="0">
                <a:ln>
                  <a:noFill/>
                </a:ln>
                <a:solidFill>
                  <a:schemeClr val="bg1"/>
                </a:solidFill>
                <a:effectLst/>
                <a:uLnTx/>
                <a:uFillTx/>
                <a:latin typeface="Agency FB" panose="020B0503020202020204" pitchFamily="34" charset="0"/>
                <a:ea typeface="微软雅黑" panose="020B0503020204020204" charset="-122"/>
                <a:cs typeface="+mn-cs"/>
              </a:rPr>
              <a:t>G14</a:t>
            </a:r>
            <a:endParaRPr kumimoji="0" lang="en-US" altLang="zh-CN" sz="1400" b="0" i="0" u="none" strike="noStrike" kern="1200" cap="none" spc="0" normalizeH="0" baseline="0" noProof="0" dirty="0">
              <a:ln>
                <a:noFill/>
              </a:ln>
              <a:solidFill>
                <a:schemeClr val="bg1"/>
              </a:solidFill>
              <a:effectLst/>
              <a:uLnTx/>
              <a:uFillTx/>
              <a:latin typeface="Agency FB" panose="020B0503020202020204" pitchFamily="34" charset="0"/>
              <a:ea typeface="微软雅黑" panose="020B0503020204020204" charset="-122"/>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统一</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3" name="文本框 2"/>
          <p:cNvSpPr txBox="1"/>
          <p:nvPr/>
        </p:nvSpPr>
        <p:spPr>
          <a:xfrm>
            <a:off x="3051175" y="1585595"/>
            <a:ext cx="3851910" cy="922020"/>
          </a:xfrm>
          <a:prstGeom prst="rect">
            <a:avLst/>
          </a:prstGeom>
          <a:noFill/>
        </p:spPr>
        <p:txBody>
          <a:bodyPr wrap="square" rtlCol="0">
            <a:spAutoFit/>
          </a:bodyPr>
          <a:p>
            <a:r>
              <a:rPr lang="en-US" dirty="0">
                <a:solidFill>
                  <a:schemeClr val="bg1">
                    <a:lumMod val="50000"/>
                  </a:schemeClr>
                </a:solidFill>
                <a:latin typeface="微软雅黑" panose="020B0503020204020204" charset="-122"/>
                <a:ea typeface="微软雅黑" panose="020B0503020204020204" charset="-122"/>
                <a:sym typeface="+mn-ea"/>
              </a:rPr>
              <a:t>UML</a:t>
            </a:r>
            <a:r>
              <a:rPr lang="zh-CN" altLang="en-US" dirty="0">
                <a:solidFill>
                  <a:schemeClr val="bg1">
                    <a:lumMod val="50000"/>
                  </a:schemeClr>
                </a:solidFill>
                <a:latin typeface="微软雅黑" panose="020B0503020204020204" charset="-122"/>
                <a:ea typeface="微软雅黑" panose="020B0503020204020204" charset="-122"/>
                <a:sym typeface="+mn-ea"/>
              </a:rPr>
              <a:t>统一了</a:t>
            </a:r>
            <a:r>
              <a:rPr lang="en-US" altLang="zh-CN" dirty="0">
                <a:solidFill>
                  <a:schemeClr val="bg1">
                    <a:lumMod val="50000"/>
                  </a:schemeClr>
                </a:solidFill>
                <a:latin typeface="微软雅黑" panose="020B0503020204020204" charset="-122"/>
                <a:ea typeface="微软雅黑" panose="020B0503020204020204" charset="-122"/>
                <a:sym typeface="+mn-ea"/>
              </a:rPr>
              <a:t>Booch</a:t>
            </a:r>
            <a:r>
              <a:rPr lang="zh-CN" altLang="en-US" dirty="0">
                <a:solidFill>
                  <a:schemeClr val="bg1">
                    <a:lumMod val="50000"/>
                  </a:schemeClr>
                </a:solidFill>
                <a:latin typeface="微软雅黑" panose="020B0503020204020204" charset="-122"/>
                <a:ea typeface="微软雅黑" panose="020B0503020204020204" charset="-122"/>
                <a:sym typeface="+mn-ea"/>
              </a:rPr>
              <a:t>，</a:t>
            </a:r>
            <a:r>
              <a:rPr lang="en-US" altLang="zh-CN" dirty="0">
                <a:solidFill>
                  <a:schemeClr val="bg1">
                    <a:lumMod val="50000"/>
                  </a:schemeClr>
                </a:solidFill>
                <a:latin typeface="微软雅黑" panose="020B0503020204020204" charset="-122"/>
                <a:ea typeface="微软雅黑" panose="020B0503020204020204" charset="-122"/>
                <a:sym typeface="+mn-ea"/>
              </a:rPr>
              <a:t>OMT</a:t>
            </a:r>
            <a:r>
              <a:rPr lang="zh-CN" altLang="en-US" dirty="0">
                <a:solidFill>
                  <a:schemeClr val="bg1">
                    <a:lumMod val="50000"/>
                  </a:schemeClr>
                </a:solidFill>
                <a:latin typeface="微软雅黑" panose="020B0503020204020204" charset="-122"/>
                <a:ea typeface="微软雅黑" panose="020B0503020204020204" charset="-122"/>
                <a:sym typeface="+mn-ea"/>
              </a:rPr>
              <a:t>和</a:t>
            </a:r>
            <a:r>
              <a:rPr lang="en-US" altLang="zh-CN" dirty="0">
                <a:solidFill>
                  <a:schemeClr val="bg1">
                    <a:lumMod val="50000"/>
                  </a:schemeClr>
                </a:solidFill>
                <a:latin typeface="微软雅黑" panose="020B0503020204020204" charset="-122"/>
                <a:ea typeface="微软雅黑" panose="020B0503020204020204" charset="-122"/>
                <a:sym typeface="+mn-ea"/>
              </a:rPr>
              <a:t>OOSE</a:t>
            </a:r>
            <a:r>
              <a:rPr lang="zh-CN" altLang="en-US" dirty="0">
                <a:solidFill>
                  <a:schemeClr val="bg1">
                    <a:lumMod val="50000"/>
                  </a:schemeClr>
                </a:solidFill>
                <a:latin typeface="微软雅黑" panose="020B0503020204020204" charset="-122"/>
                <a:ea typeface="微软雅黑" panose="020B0503020204020204" charset="-122"/>
                <a:sym typeface="+mn-ea"/>
              </a:rPr>
              <a:t>等方法中的基本概念和符号</a:t>
            </a:r>
            <a:endParaRPr lang="zh-CN" altLang="en-US" dirty="0">
              <a:solidFill>
                <a:schemeClr val="bg1">
                  <a:lumMod val="50000"/>
                </a:schemeClr>
              </a:solidFill>
              <a:latin typeface="微软雅黑" panose="020B0503020204020204" charset="-122"/>
              <a:ea typeface="微软雅黑" panose="020B0503020204020204" charset="-122"/>
            </a:endParaRPr>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blinds(horizontal)">
                                      <p:cBhvr>
                                        <p:cTn id="7" dur="500"/>
                                        <p:tgtEl>
                                          <p:spTgt spid="7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吸收</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3" name="文本框 2"/>
          <p:cNvSpPr txBox="1"/>
          <p:nvPr/>
        </p:nvSpPr>
        <p:spPr>
          <a:xfrm>
            <a:off x="3051175" y="1585595"/>
            <a:ext cx="3851910" cy="1476375"/>
          </a:xfrm>
          <a:prstGeom prst="rect">
            <a:avLst/>
          </a:prstGeom>
          <a:noFill/>
        </p:spPr>
        <p:txBody>
          <a:bodyPr wrap="square" rtlCol="0">
            <a:spAutoFit/>
          </a:bodyPr>
          <a:p>
            <a:r>
              <a:rPr lang="en-US" altLang="zh-CN" dirty="0">
                <a:solidFill>
                  <a:schemeClr val="bg1">
                    <a:lumMod val="50000"/>
                  </a:schemeClr>
                </a:solidFill>
                <a:latin typeface="微软雅黑" panose="020B0503020204020204" charset="-122"/>
                <a:ea typeface="微软雅黑" panose="020B0503020204020204" charset="-122"/>
                <a:sym typeface="+mn-ea"/>
              </a:rPr>
              <a:t>UML</a:t>
            </a:r>
            <a:r>
              <a:rPr lang="zh-CN" altLang="en-US" dirty="0">
                <a:solidFill>
                  <a:schemeClr val="bg1">
                    <a:lumMod val="50000"/>
                  </a:schemeClr>
                </a:solidFill>
                <a:latin typeface="微软雅黑" panose="020B0503020204020204" charset="-122"/>
                <a:ea typeface="微软雅黑" panose="020B0503020204020204" charset="-122"/>
                <a:sym typeface="+mn-ea"/>
              </a:rPr>
              <a:t>吸收了面向对象领域中各种优秀的思想，其中也包括非</a:t>
            </a:r>
            <a:r>
              <a:rPr lang="en-US" altLang="zh-CN" dirty="0">
                <a:solidFill>
                  <a:schemeClr val="bg1">
                    <a:lumMod val="50000"/>
                  </a:schemeClr>
                </a:solidFill>
                <a:latin typeface="微软雅黑" panose="020B0503020204020204" charset="-122"/>
                <a:ea typeface="微软雅黑" panose="020B0503020204020204" charset="-122"/>
                <a:sym typeface="+mn-ea"/>
              </a:rPr>
              <a:t>OO</a:t>
            </a:r>
            <a:r>
              <a:rPr lang="zh-CN" altLang="en-US" dirty="0">
                <a:solidFill>
                  <a:schemeClr val="bg1">
                    <a:lumMod val="50000"/>
                  </a:schemeClr>
                </a:solidFill>
                <a:latin typeface="微软雅黑" panose="020B0503020204020204" charset="-122"/>
                <a:ea typeface="微软雅黑" panose="020B0503020204020204" charset="-122"/>
                <a:sym typeface="+mn-ea"/>
              </a:rPr>
              <a:t>方法的影响</a:t>
            </a:r>
            <a:endParaRPr lang="zh-CN" altLang="en-US" dirty="0">
              <a:solidFill>
                <a:schemeClr val="bg1">
                  <a:lumMod val="50000"/>
                </a:schemeClr>
              </a:solidFill>
              <a:latin typeface="微软雅黑" panose="020B0503020204020204" charset="-122"/>
              <a:ea typeface="微软雅黑" panose="020B0503020204020204" charset="-122"/>
            </a:endParaRPr>
          </a:p>
          <a:p>
            <a:endParaRPr lang="zh-CN" altLang="en-US" dirty="0">
              <a:solidFill>
                <a:schemeClr val="bg1">
                  <a:lumMod val="50000"/>
                </a:schemeClr>
              </a:solidFill>
              <a:latin typeface="微软雅黑" panose="020B0503020204020204" charset="-122"/>
              <a:ea typeface="微软雅黑" panose="020B0503020204020204" charset="-122"/>
            </a:endParaRPr>
          </a:p>
          <a:p>
            <a:endParaRPr lang="zh-CN" altLang="en-US"/>
          </a:p>
        </p:txBody>
      </p:sp>
      <p:sp>
        <p:nvSpPr>
          <p:cNvPr id="4" name="文本框 3"/>
          <p:cNvSpPr txBox="1"/>
          <p:nvPr/>
        </p:nvSpPr>
        <p:spPr>
          <a:xfrm>
            <a:off x="3051175" y="2962910"/>
            <a:ext cx="5136515" cy="2030095"/>
          </a:xfrm>
          <a:prstGeom prst="rect">
            <a:avLst/>
          </a:prstGeom>
          <a:noFill/>
        </p:spPr>
        <p:txBody>
          <a:bodyPr wrap="square" rtlCol="0">
            <a:spAutoFit/>
          </a:bodyPr>
          <a:p>
            <a:r>
              <a:rPr lang="en-US" altLang="zh-CN"/>
              <a:t>UML</a:t>
            </a:r>
            <a:r>
              <a:rPr lang="zh-CN" altLang="en-US"/>
              <a:t>符号表示考虑了各种方法的图形表示，删掉了很多容易引起混乱的、多余的和极少使用的符号，同时添加了一些新符号。因此，在</a:t>
            </a:r>
            <a:r>
              <a:rPr lang="en-US" altLang="zh-CN"/>
              <a:t>UML</a:t>
            </a:r>
            <a:r>
              <a:rPr lang="zh-CN" altLang="en-US"/>
              <a:t>中凝聚了面向对象领域中很多人的思想。这些思想并不是</a:t>
            </a:r>
            <a:r>
              <a:rPr lang="en-US" altLang="zh-CN"/>
              <a:t>UML</a:t>
            </a:r>
            <a:r>
              <a:rPr lang="zh-CN" altLang="en-US"/>
              <a:t>的开发者们发明的，而是开发者们依据最优秀的</a:t>
            </a:r>
            <a:r>
              <a:rPr lang="en-US" altLang="zh-CN"/>
              <a:t>OO</a:t>
            </a:r>
            <a:r>
              <a:rPr lang="zh-CN" altLang="en-US"/>
              <a:t>方法和丰富的计算机科学实践经验综合提炼而成的。</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blinds(horizontal)">
                                      <p:cBhvr>
                                        <p:cTn id="7" dur="500"/>
                                        <p:tgtEl>
                                          <p:spTgt spid="7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3"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创新</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3" name="文本框 2"/>
          <p:cNvSpPr txBox="1"/>
          <p:nvPr/>
        </p:nvSpPr>
        <p:spPr>
          <a:xfrm>
            <a:off x="3051175" y="1553210"/>
            <a:ext cx="4231005" cy="1476375"/>
          </a:xfrm>
          <a:prstGeom prst="rect">
            <a:avLst/>
          </a:prstGeom>
          <a:noFill/>
        </p:spPr>
        <p:txBody>
          <a:bodyPr wrap="square" rtlCol="0">
            <a:spAutoFit/>
          </a:bodyPr>
          <a:p>
            <a:r>
              <a:rPr lang="en-US" altLang="zh-CN" dirty="0">
                <a:solidFill>
                  <a:schemeClr val="bg1">
                    <a:lumMod val="50000"/>
                  </a:schemeClr>
                </a:solidFill>
                <a:latin typeface="微软雅黑" panose="020B0503020204020204" charset="-122"/>
                <a:ea typeface="微软雅黑" panose="020B0503020204020204" charset="-122"/>
                <a:sym typeface="+mn-ea"/>
              </a:rPr>
              <a:t>UML</a:t>
            </a:r>
            <a:r>
              <a:rPr lang="zh-CN" altLang="en-US" dirty="0">
                <a:solidFill>
                  <a:schemeClr val="bg1">
                    <a:lumMod val="50000"/>
                  </a:schemeClr>
                </a:solidFill>
                <a:latin typeface="微软雅黑" panose="020B0503020204020204" charset="-122"/>
                <a:ea typeface="微软雅黑" panose="020B0503020204020204" charset="-122"/>
                <a:sym typeface="+mn-ea"/>
              </a:rPr>
              <a:t>在演变过程中还提出了一些新的概念。</a:t>
            </a:r>
            <a:endParaRPr lang="zh-CN" altLang="en-US" dirty="0">
              <a:solidFill>
                <a:schemeClr val="bg1">
                  <a:lumMod val="50000"/>
                </a:schemeClr>
              </a:solidFill>
              <a:latin typeface="微软雅黑" panose="020B0503020204020204" charset="-122"/>
              <a:ea typeface="微软雅黑" panose="020B0503020204020204" charset="-122"/>
            </a:endParaRPr>
          </a:p>
          <a:p>
            <a:endParaRPr lang="zh-CN" altLang="en-US" dirty="0">
              <a:solidFill>
                <a:schemeClr val="bg1">
                  <a:lumMod val="50000"/>
                </a:schemeClr>
              </a:solidFill>
              <a:latin typeface="微软雅黑" panose="020B0503020204020204" charset="-122"/>
              <a:ea typeface="微软雅黑" panose="020B0503020204020204" charset="-122"/>
            </a:endParaRPr>
          </a:p>
          <a:p>
            <a:endParaRPr lang="zh-CN" altLang="en-US" dirty="0">
              <a:solidFill>
                <a:schemeClr val="bg1">
                  <a:lumMod val="50000"/>
                </a:schemeClr>
              </a:solidFill>
              <a:latin typeface="微软雅黑" panose="020B0503020204020204" charset="-122"/>
              <a:ea typeface="微软雅黑" panose="020B0503020204020204" charset="-122"/>
            </a:endParaRPr>
          </a:p>
          <a:p>
            <a:endParaRPr lang="zh-CN" altLang="en-US"/>
          </a:p>
        </p:txBody>
      </p:sp>
      <p:sp>
        <p:nvSpPr>
          <p:cNvPr id="4" name="文本框 3"/>
          <p:cNvSpPr txBox="1"/>
          <p:nvPr/>
        </p:nvSpPr>
        <p:spPr>
          <a:xfrm>
            <a:off x="3051175" y="3304540"/>
            <a:ext cx="5136515" cy="1198880"/>
          </a:xfrm>
          <a:prstGeom prst="rect">
            <a:avLst/>
          </a:prstGeom>
          <a:noFill/>
        </p:spPr>
        <p:txBody>
          <a:bodyPr wrap="square" rtlCol="0">
            <a:spAutoFit/>
          </a:bodyPr>
          <a:p>
            <a:r>
              <a:rPr lang="zh-CN"/>
              <a:t>在</a:t>
            </a:r>
            <a:r>
              <a:rPr lang="en-US" altLang="zh-CN"/>
              <a:t>UML</a:t>
            </a:r>
            <a:r>
              <a:rPr lang="zh-CN" altLang="en-US"/>
              <a:t>标准中新加了模板、职责、扩展机制、线程、过程、分布式、并发、模式、合作、活动图等新概念，并清晰地区分类别、类和实例、细化借口和组件概念</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blinds(horizontal)">
                                      <p:cBhvr>
                                        <p:cTn id="7" dur="500"/>
                                        <p:tgtEl>
                                          <p:spTgt spid="7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3"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12192000" cy="6858000"/>
          </a:xfrm>
          <a:prstGeom prst="rect">
            <a:avLst/>
          </a:prstGeom>
          <a:solidFill>
            <a:srgbClr val="DDE4F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47612" y="2105561"/>
            <a:ext cx="3088217" cy="2214880"/>
          </a:xfrm>
          <a:prstGeom prst="rect">
            <a:avLst/>
          </a:prstGeom>
          <a:noFill/>
        </p:spPr>
        <p:txBody>
          <a:bodyPr>
            <a:spAutoFit/>
          </a:bodyPr>
          <a:lstStyle/>
          <a:p>
            <a:pPr>
              <a:defRPr/>
            </a:pPr>
            <a:r>
              <a:rPr lang="en-US" sz="13800" dirty="0">
                <a:ln w="28575">
                  <a:solidFill>
                    <a:srgbClr val="202856"/>
                  </a:solidFill>
                </a:ln>
                <a:noFill/>
                <a:latin typeface="爱度综艺简体" panose="02010601030101010101" pitchFamily="2" charset="-122"/>
                <a:ea typeface="爱度综艺简体" panose="02010601030101010101" pitchFamily="2" charset="-122"/>
              </a:rPr>
              <a:t>1.4</a:t>
            </a:r>
            <a:endParaRPr lang="en-US" sz="13800" dirty="0">
              <a:ln w="28575">
                <a:solidFill>
                  <a:srgbClr val="202856"/>
                </a:solidFill>
              </a:ln>
              <a:noFill/>
              <a:latin typeface="爱度综艺简体" panose="02010601030101010101" pitchFamily="2" charset="-122"/>
              <a:ea typeface="爱度综艺简体" panose="02010601030101010101" pitchFamily="2" charset="-122"/>
            </a:endParaRPr>
          </a:p>
        </p:txBody>
      </p:sp>
      <p:sp>
        <p:nvSpPr>
          <p:cNvPr id="6" name="弧形 5"/>
          <p:cNvSpPr/>
          <p:nvPr/>
        </p:nvSpPr>
        <p:spPr>
          <a:xfrm rot="3833823">
            <a:off x="282575" y="1636713"/>
            <a:ext cx="3584575" cy="3584575"/>
          </a:xfrm>
          <a:prstGeom prst="arc">
            <a:avLst>
              <a:gd name="adj1" fmla="val 14380108"/>
              <a:gd name="adj2" fmla="val 4281071"/>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7" name="弧形 6"/>
          <p:cNvSpPr/>
          <p:nvPr/>
        </p:nvSpPr>
        <p:spPr>
          <a:xfrm rot="9721778">
            <a:off x="165100" y="1570038"/>
            <a:ext cx="3768725" cy="3768725"/>
          </a:xfrm>
          <a:prstGeom prst="arc">
            <a:avLst>
              <a:gd name="adj1" fmla="val 16200000"/>
              <a:gd name="adj2" fmla="val 40811"/>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8" name="椭圆 7"/>
          <p:cNvSpPr/>
          <p:nvPr/>
        </p:nvSpPr>
        <p:spPr>
          <a:xfrm>
            <a:off x="3509963" y="4183063"/>
            <a:ext cx="250825" cy="25082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9" name="椭圆 8"/>
          <p:cNvSpPr/>
          <p:nvPr/>
        </p:nvSpPr>
        <p:spPr>
          <a:xfrm>
            <a:off x="3463925" y="4135438"/>
            <a:ext cx="344488" cy="34607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0" name="文本框 11"/>
          <p:cNvSpPr txBox="1">
            <a:spLocks noChangeArrowheads="1"/>
          </p:cNvSpPr>
          <p:nvPr/>
        </p:nvSpPr>
        <p:spPr bwMode="auto">
          <a:xfrm>
            <a:off x="4422775" y="2725738"/>
            <a:ext cx="5522913"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en-US" altLang="zh-CN" sz="3200" b="1" dirty="0">
                <a:solidFill>
                  <a:prstClr val="black">
                    <a:lumMod val="85000"/>
                    <a:lumOff val="15000"/>
                  </a:prstClr>
                </a:solidFill>
                <a:latin typeface="微软雅黑" panose="020B0503020204020204" charset="-122"/>
                <a:ea typeface="微软雅黑" panose="020B0503020204020204" charset="-122"/>
              </a:rPr>
              <a:t>UML</a:t>
            </a:r>
            <a:r>
              <a:rPr lang="zh-CN" altLang="en-US" sz="3200" b="1" dirty="0">
                <a:solidFill>
                  <a:prstClr val="black">
                    <a:lumMod val="85000"/>
                    <a:lumOff val="15000"/>
                  </a:prstClr>
                </a:solidFill>
                <a:latin typeface="微软雅黑" panose="020B0503020204020204" charset="-122"/>
                <a:ea typeface="微软雅黑" panose="020B0503020204020204" charset="-122"/>
              </a:rPr>
              <a:t>的结构</a:t>
            </a:r>
            <a:endParaRPr lang="zh-CN" altLang="en-US" sz="3200" b="1" dirty="0">
              <a:solidFill>
                <a:prstClr val="black">
                  <a:lumMod val="85000"/>
                  <a:lumOff val="15000"/>
                </a:prstClr>
              </a:solidFill>
              <a:latin typeface="微软雅黑" panose="020B0503020204020204" charset="-122"/>
              <a:ea typeface="微软雅黑" panose="020B0503020204020204" charset="-122"/>
            </a:endParaRPr>
          </a:p>
        </p:txBody>
      </p:sp>
      <p:sp>
        <p:nvSpPr>
          <p:cNvPr id="12" name="弧形 11"/>
          <p:cNvSpPr/>
          <p:nvPr/>
        </p:nvSpPr>
        <p:spPr>
          <a:xfrm rot="16200000">
            <a:off x="10702925" y="5319713"/>
            <a:ext cx="3768725" cy="3768725"/>
          </a:xfrm>
          <a:prstGeom prst="arc">
            <a:avLst>
              <a:gd name="adj1" fmla="val 16726790"/>
              <a:gd name="adj2" fmla="val 20854699"/>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14" name="任意多边形: 形状 13"/>
          <p:cNvSpPr/>
          <p:nvPr/>
        </p:nvSpPr>
        <p:spPr>
          <a:xfrm>
            <a:off x="10544175" y="0"/>
            <a:ext cx="1647825" cy="823912"/>
          </a:xfrm>
          <a:custGeom>
            <a:avLst/>
            <a:gdLst>
              <a:gd name="connsiteX0" fmla="*/ 0 w 1647825"/>
              <a:gd name="connsiteY0" fmla="*/ 0 h 823912"/>
              <a:gd name="connsiteX1" fmla="*/ 1647825 w 1647825"/>
              <a:gd name="connsiteY1" fmla="*/ 0 h 823912"/>
              <a:gd name="connsiteX2" fmla="*/ 1647825 w 1647825"/>
              <a:gd name="connsiteY2" fmla="*/ 10 h 823912"/>
              <a:gd name="connsiteX3" fmla="*/ 1631087 w 1647825"/>
              <a:gd name="connsiteY3" fmla="*/ 166046 h 823912"/>
              <a:gd name="connsiteX4" fmla="*/ 823913 w 1647825"/>
              <a:gd name="connsiteY4" fmla="*/ 823912 h 823912"/>
              <a:gd name="connsiteX5" fmla="*/ 16739 w 1647825"/>
              <a:gd name="connsiteY5" fmla="*/ 166046 h 823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825" h="823912">
                <a:moveTo>
                  <a:pt x="0" y="0"/>
                </a:moveTo>
                <a:lnTo>
                  <a:pt x="1647825" y="0"/>
                </a:lnTo>
                <a:lnTo>
                  <a:pt x="1647825" y="10"/>
                </a:lnTo>
                <a:lnTo>
                  <a:pt x="1631087" y="166046"/>
                </a:lnTo>
                <a:cubicBezTo>
                  <a:pt x="1554260" y="541490"/>
                  <a:pt x="1222069" y="823912"/>
                  <a:pt x="823913" y="823912"/>
                </a:cubicBezTo>
                <a:cubicBezTo>
                  <a:pt x="425757" y="823912"/>
                  <a:pt x="93566" y="541490"/>
                  <a:pt x="16739" y="166046"/>
                </a:cubicBezTo>
                <a:close/>
              </a:path>
            </a:pathLst>
          </a:cu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229896" y="1787253"/>
            <a:ext cx="647700" cy="64770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7000875" y="6010274"/>
            <a:ext cx="400050" cy="40005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5241414" y="3628400"/>
            <a:ext cx="1708765" cy="580545"/>
            <a:chOff x="770275" y="2602028"/>
            <a:chExt cx="2338079" cy="580545"/>
          </a:xfrm>
        </p:grpSpPr>
        <p:sp>
          <p:nvSpPr>
            <p:cNvPr id="11"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1.4.1</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17"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en-US" sz="1600" dirty="0">
                  <a:solidFill>
                    <a:srgbClr val="000000"/>
                  </a:solidFill>
                  <a:latin typeface="Arial" panose="020B0604020202020204" pitchFamily="34" charset="0"/>
                  <a:ea typeface="微软雅黑" panose="020B0503020204020204" charset="-122"/>
                  <a:sym typeface="Arial" panose="020B0604020202020204" pitchFamily="34" charset="0"/>
                </a:rPr>
                <a:t>UML</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中的事物</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18" name="组合 17"/>
          <p:cNvGrpSpPr/>
          <p:nvPr/>
        </p:nvGrpSpPr>
        <p:grpSpPr>
          <a:xfrm>
            <a:off x="5244589" y="4601220"/>
            <a:ext cx="1708765" cy="580545"/>
            <a:chOff x="770275" y="2602028"/>
            <a:chExt cx="2338079" cy="580545"/>
          </a:xfrm>
        </p:grpSpPr>
        <p:sp>
          <p:nvSpPr>
            <p:cNvPr id="19" name="TextBox 13"/>
            <p:cNvSpPr txBox="1"/>
            <p:nvPr/>
          </p:nvSpPr>
          <p:spPr>
            <a:xfrm>
              <a:off x="770275" y="2602028"/>
              <a:ext cx="854398" cy="294640"/>
            </a:xfrm>
            <a:prstGeom prst="rect">
              <a:avLst/>
            </a:prstGeom>
            <a:noFill/>
          </p:spPr>
          <p:txBody>
            <a:bodyPr wrap="square" lIns="0" tIns="0" rIns="0" bIns="0" rtlCol="0" anchor="t" anchorCtr="0">
              <a:spAutoFit/>
            </a:bodyPr>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1.4.2</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20" name="TextBox 13"/>
            <p:cNvSpPr txBox="1"/>
            <p:nvPr/>
          </p:nvSpPr>
          <p:spPr>
            <a:xfrm>
              <a:off x="774355" y="2887933"/>
              <a:ext cx="2333999" cy="294640"/>
            </a:xfrm>
            <a:prstGeom prst="rect">
              <a:avLst/>
            </a:prstGeom>
            <a:noFill/>
          </p:spPr>
          <p:txBody>
            <a:bodyPr wrap="square" lIns="0" tIns="0" rIns="0" bIns="0" rtlCol="0" anchor="t" anchorCtr="0">
              <a:spAutoFit/>
            </a:bodyPr>
            <a:p>
              <a:pPr algn="r" defTabSz="1216660">
                <a:lnSpc>
                  <a:spcPct val="120000"/>
                </a:lnSpc>
                <a:spcBef>
                  <a:spcPct val="20000"/>
                </a:spcBef>
                <a:defRPr/>
              </a:pPr>
              <a:r>
                <a:rPr lang="en-US" sz="1600" dirty="0">
                  <a:solidFill>
                    <a:srgbClr val="000000"/>
                  </a:solidFill>
                  <a:latin typeface="Arial" panose="020B0604020202020204" pitchFamily="34" charset="0"/>
                  <a:ea typeface="微软雅黑" panose="020B0503020204020204" charset="-122"/>
                  <a:sym typeface="Arial" panose="020B0604020202020204" pitchFamily="34" charset="0"/>
                </a:rPr>
                <a:t>UML</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中的关系</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UML</a:t>
            </a:r>
            <a:r>
              <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中的事物</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2" name="文本框 1"/>
          <p:cNvSpPr txBox="1"/>
          <p:nvPr/>
        </p:nvSpPr>
        <p:spPr>
          <a:xfrm>
            <a:off x="1199515" y="1624965"/>
            <a:ext cx="3992245" cy="3138170"/>
          </a:xfrm>
          <a:prstGeom prst="rect">
            <a:avLst/>
          </a:prstGeom>
          <a:noFill/>
        </p:spPr>
        <p:txBody>
          <a:bodyPr wrap="square" rtlCol="0">
            <a:spAutoFit/>
          </a:bodyPr>
          <a:p>
            <a:r>
              <a:rPr lang="zh-CN" altLang="en-US">
                <a:latin typeface="华文琥珀" panose="02010800040101010101" charset="-122"/>
                <a:ea typeface="华文琥珀" panose="02010800040101010101" charset="-122"/>
              </a:rPr>
              <a:t>UML中有4种事物:</a:t>
            </a:r>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r>
              <a:rPr lang="zh-CN" altLang="en-US">
                <a:latin typeface="华文琥珀" panose="02010800040101010101" charset="-122"/>
                <a:ea typeface="华文琥珀" panose="02010800040101010101" charset="-122"/>
              </a:rPr>
              <a:t>事物是</a:t>
            </a:r>
            <a:r>
              <a:rPr lang="en-US" altLang="zh-CN">
                <a:latin typeface="华文琥珀" panose="02010800040101010101" charset="-122"/>
                <a:ea typeface="华文琥珀" panose="02010800040101010101" charset="-122"/>
              </a:rPr>
              <a:t>UML</a:t>
            </a:r>
            <a:r>
              <a:rPr lang="zh-CN" altLang="en-US">
                <a:latin typeface="华文琥珀" panose="02010800040101010101" charset="-122"/>
                <a:ea typeface="华文琥珀" panose="02010800040101010101" charset="-122"/>
              </a:rPr>
              <a:t>中重要的组成部分</a:t>
            </a:r>
            <a:endParaRPr lang="zh-CN" altLang="en-US">
              <a:latin typeface="华文琥珀" panose="02010800040101010101" charset="-122"/>
              <a:ea typeface="华文琥珀" panose="02010800040101010101" charset="-122"/>
            </a:endParaRPr>
          </a:p>
          <a:p>
            <a:r>
              <a:rPr lang="en-US" altLang="zh-CN">
                <a:latin typeface="华文琥珀" panose="02010800040101010101" charset="-122"/>
                <a:ea typeface="华文琥珀" panose="02010800040101010101" charset="-122"/>
              </a:rPr>
              <a:t>		</a:t>
            </a:r>
            <a:endParaRPr lang="zh-CN" altLang="en-US">
              <a:latin typeface="华文琥珀" panose="02010800040101010101" charset="-122"/>
              <a:ea typeface="华文琥珀" panose="02010800040101010101" charset="-122"/>
            </a:endParaRPr>
          </a:p>
        </p:txBody>
      </p:sp>
      <p:grpSp>
        <p:nvGrpSpPr>
          <p:cNvPr id="9" name="组合 8"/>
          <p:cNvGrpSpPr/>
          <p:nvPr/>
        </p:nvGrpSpPr>
        <p:grpSpPr>
          <a:xfrm>
            <a:off x="5625465" y="2367915"/>
            <a:ext cx="3482975" cy="3122295"/>
            <a:chOff x="3974" y="4113"/>
            <a:chExt cx="5485" cy="4917"/>
          </a:xfrm>
        </p:grpSpPr>
        <p:sp>
          <p:nvSpPr>
            <p:cNvPr id="142" name="Oval 141"/>
            <p:cNvSpPr/>
            <p:nvPr/>
          </p:nvSpPr>
          <p:spPr>
            <a:xfrm>
              <a:off x="4596" y="4689"/>
              <a:ext cx="799" cy="761"/>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600">
                <a:solidFill>
                  <a:srgbClr val="FFFFFF"/>
                </a:solidFill>
              </a:endParaRPr>
            </a:p>
          </p:txBody>
        </p:sp>
        <p:sp>
          <p:nvSpPr>
            <p:cNvPr id="143" name="Oval 142"/>
            <p:cNvSpPr/>
            <p:nvPr/>
          </p:nvSpPr>
          <p:spPr>
            <a:xfrm>
              <a:off x="4595" y="5651"/>
              <a:ext cx="799" cy="761"/>
            </a:xfrm>
            <a:prstGeom prst="ellipse">
              <a:avLst/>
            </a:prstGeom>
            <a:solidFill>
              <a:schemeClr val="accent3"/>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600">
                <a:solidFill>
                  <a:srgbClr val="FFFFFF"/>
                </a:solidFill>
              </a:endParaRPr>
            </a:p>
          </p:txBody>
        </p:sp>
        <p:sp>
          <p:nvSpPr>
            <p:cNvPr id="144" name="Oval 143"/>
            <p:cNvSpPr/>
            <p:nvPr/>
          </p:nvSpPr>
          <p:spPr>
            <a:xfrm>
              <a:off x="4595" y="6668"/>
              <a:ext cx="799" cy="761"/>
            </a:xfrm>
            <a:prstGeom prst="ellipse">
              <a:avLst/>
            </a:prstGeom>
            <a:solidFill>
              <a:schemeClr val="accent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600">
                <a:solidFill>
                  <a:srgbClr val="FFFFFF"/>
                </a:solidFill>
              </a:endParaRPr>
            </a:p>
          </p:txBody>
        </p:sp>
        <p:sp>
          <p:nvSpPr>
            <p:cNvPr id="145" name="TextBox 144"/>
            <p:cNvSpPr txBox="1"/>
            <p:nvPr/>
          </p:nvSpPr>
          <p:spPr>
            <a:xfrm>
              <a:off x="5614" y="4828"/>
              <a:ext cx="3737" cy="483"/>
            </a:xfrm>
            <a:prstGeom prst="rect">
              <a:avLst/>
            </a:prstGeom>
            <a:noFill/>
          </p:spPr>
          <p:txBody>
            <a:bodyPr wrap="square" numCol="1" spcCol="457200" rtlCol="0">
              <a:spAutoFit/>
            </a:bodyPr>
            <a:p>
              <a:r>
                <a:rPr lang="zh-CN" altLang="en-US" sz="1400" b="1" dirty="0">
                  <a:latin typeface="Montserrat" charset="0"/>
                  <a:ea typeface="Montserrat" charset="0"/>
                  <a:cs typeface="Montserrat" charset="0"/>
                </a:rPr>
                <a:t>构件事物</a:t>
              </a:r>
              <a:endParaRPr lang="zh-CN" altLang="en-US" sz="1400" b="1" dirty="0">
                <a:latin typeface="Montserrat" charset="0"/>
                <a:ea typeface="Montserrat" charset="0"/>
                <a:cs typeface="Montserrat" charset="0"/>
              </a:endParaRPr>
            </a:p>
          </p:txBody>
        </p:sp>
        <p:sp>
          <p:nvSpPr>
            <p:cNvPr id="146" name="TextBox 145"/>
            <p:cNvSpPr txBox="1"/>
            <p:nvPr/>
          </p:nvSpPr>
          <p:spPr>
            <a:xfrm>
              <a:off x="4659" y="4779"/>
              <a:ext cx="670" cy="580"/>
            </a:xfrm>
            <a:prstGeom prst="rect">
              <a:avLst/>
            </a:prstGeom>
            <a:noFill/>
          </p:spPr>
          <p:txBody>
            <a:bodyPr wrap="square" numCol="1" spcCol="457200" rtlCol="0">
              <a:spAutoFit/>
            </a:bodyPr>
            <a:p>
              <a:pPr algn="ctr"/>
              <a:r>
                <a:rPr lang="en-US" b="1" dirty="0">
                  <a:solidFill>
                    <a:srgbClr val="FFFFFF"/>
                  </a:solidFill>
                  <a:latin typeface="Montserrat" charset="0"/>
                  <a:ea typeface="Montserrat" charset="0"/>
                  <a:cs typeface="Montserrat" charset="0"/>
                </a:rPr>
                <a:t>1</a:t>
              </a:r>
              <a:endParaRPr lang="en-US" b="1" dirty="0">
                <a:solidFill>
                  <a:srgbClr val="FFFFFF"/>
                </a:solidFill>
                <a:latin typeface="Montserrat" charset="0"/>
                <a:ea typeface="Montserrat" charset="0"/>
                <a:cs typeface="Montserrat" charset="0"/>
              </a:endParaRPr>
            </a:p>
          </p:txBody>
        </p:sp>
        <p:sp>
          <p:nvSpPr>
            <p:cNvPr id="147" name="TextBox 146"/>
            <p:cNvSpPr txBox="1"/>
            <p:nvPr/>
          </p:nvSpPr>
          <p:spPr>
            <a:xfrm>
              <a:off x="4659" y="5742"/>
              <a:ext cx="670" cy="580"/>
            </a:xfrm>
            <a:prstGeom prst="rect">
              <a:avLst/>
            </a:prstGeom>
            <a:noFill/>
          </p:spPr>
          <p:txBody>
            <a:bodyPr wrap="square" numCol="1" spcCol="457200" rtlCol="0">
              <a:spAutoFit/>
            </a:bodyPr>
            <a:p>
              <a:pPr algn="ctr"/>
              <a:r>
                <a:rPr lang="en-US" b="1" dirty="0">
                  <a:solidFill>
                    <a:srgbClr val="FFFFFF"/>
                  </a:solidFill>
                  <a:latin typeface="Montserrat" charset="0"/>
                  <a:ea typeface="Montserrat" charset="0"/>
                  <a:cs typeface="Montserrat" charset="0"/>
                </a:rPr>
                <a:t>2</a:t>
              </a:r>
              <a:endParaRPr lang="en-US" b="1" dirty="0">
                <a:solidFill>
                  <a:srgbClr val="FFFFFF"/>
                </a:solidFill>
                <a:latin typeface="Montserrat" charset="0"/>
                <a:ea typeface="Montserrat" charset="0"/>
                <a:cs typeface="Montserrat" charset="0"/>
              </a:endParaRPr>
            </a:p>
          </p:txBody>
        </p:sp>
        <p:sp>
          <p:nvSpPr>
            <p:cNvPr id="148" name="TextBox 147"/>
            <p:cNvSpPr txBox="1"/>
            <p:nvPr/>
          </p:nvSpPr>
          <p:spPr>
            <a:xfrm>
              <a:off x="4661" y="6759"/>
              <a:ext cx="670" cy="580"/>
            </a:xfrm>
            <a:prstGeom prst="rect">
              <a:avLst/>
            </a:prstGeom>
            <a:noFill/>
          </p:spPr>
          <p:txBody>
            <a:bodyPr wrap="square" numCol="1" spcCol="457200" rtlCol="0">
              <a:spAutoFit/>
            </a:bodyPr>
            <a:p>
              <a:pPr algn="ctr"/>
              <a:r>
                <a:rPr lang="en-US" b="1" dirty="0">
                  <a:solidFill>
                    <a:srgbClr val="FFFFFF"/>
                  </a:solidFill>
                  <a:latin typeface="Montserrat" charset="0"/>
                  <a:ea typeface="Montserrat" charset="0"/>
                  <a:cs typeface="Montserrat" charset="0"/>
                </a:rPr>
                <a:t>3</a:t>
              </a:r>
              <a:endParaRPr lang="en-US" b="1" dirty="0">
                <a:solidFill>
                  <a:srgbClr val="FFFFFF"/>
                </a:solidFill>
                <a:latin typeface="Montserrat" charset="0"/>
                <a:ea typeface="Montserrat" charset="0"/>
                <a:cs typeface="Montserrat" charset="0"/>
              </a:endParaRPr>
            </a:p>
          </p:txBody>
        </p:sp>
        <p:sp>
          <p:nvSpPr>
            <p:cNvPr id="149" name="TextBox 148"/>
            <p:cNvSpPr txBox="1"/>
            <p:nvPr/>
          </p:nvSpPr>
          <p:spPr>
            <a:xfrm>
              <a:off x="5614" y="5790"/>
              <a:ext cx="3593" cy="483"/>
            </a:xfrm>
            <a:prstGeom prst="rect">
              <a:avLst/>
            </a:prstGeom>
            <a:noFill/>
          </p:spPr>
          <p:txBody>
            <a:bodyPr wrap="square" numCol="1" spcCol="457200" rtlCol="0">
              <a:spAutoFit/>
            </a:bodyPr>
            <a:p>
              <a:r>
                <a:rPr lang="zh-CN" altLang="en-US" sz="1400" b="1" dirty="0">
                  <a:latin typeface="Montserrat" charset="0"/>
                  <a:ea typeface="Montserrat" charset="0"/>
                  <a:cs typeface="Montserrat" charset="0"/>
                </a:rPr>
                <a:t>行为事物</a:t>
              </a:r>
              <a:endParaRPr lang="zh-CN" altLang="en-US" sz="1400" b="1" dirty="0">
                <a:latin typeface="Montserrat" charset="0"/>
                <a:ea typeface="Montserrat" charset="0"/>
                <a:cs typeface="Montserrat" charset="0"/>
              </a:endParaRPr>
            </a:p>
          </p:txBody>
        </p:sp>
        <p:sp>
          <p:nvSpPr>
            <p:cNvPr id="150" name="TextBox 149"/>
            <p:cNvSpPr txBox="1"/>
            <p:nvPr/>
          </p:nvSpPr>
          <p:spPr>
            <a:xfrm>
              <a:off x="5614" y="6807"/>
              <a:ext cx="3107" cy="483"/>
            </a:xfrm>
            <a:prstGeom prst="rect">
              <a:avLst/>
            </a:prstGeom>
            <a:noFill/>
          </p:spPr>
          <p:txBody>
            <a:bodyPr wrap="square" numCol="1" spcCol="457200" rtlCol="0">
              <a:spAutoFit/>
            </a:bodyPr>
            <a:p>
              <a:r>
                <a:rPr lang="zh-CN" altLang="en-US" sz="1400" b="1" dirty="0">
                  <a:latin typeface="Montserrat" charset="0"/>
                  <a:ea typeface="Montserrat" charset="0"/>
                  <a:cs typeface="Montserrat" charset="0"/>
                </a:rPr>
                <a:t>分组事物</a:t>
              </a:r>
              <a:endParaRPr lang="zh-CN" altLang="en-US" sz="1400" b="1" dirty="0">
                <a:latin typeface="Montserrat" charset="0"/>
                <a:ea typeface="Montserrat" charset="0"/>
                <a:cs typeface="Montserrat" charset="0"/>
              </a:endParaRPr>
            </a:p>
          </p:txBody>
        </p:sp>
        <p:sp>
          <p:nvSpPr>
            <p:cNvPr id="151" name="Oval 150"/>
            <p:cNvSpPr/>
            <p:nvPr/>
          </p:nvSpPr>
          <p:spPr>
            <a:xfrm>
              <a:off x="4595" y="7722"/>
              <a:ext cx="799" cy="761"/>
            </a:xfrm>
            <a:prstGeom prst="ellipse">
              <a:avLst/>
            </a:prstGeom>
            <a:solidFill>
              <a:schemeClr val="accent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600">
                <a:solidFill>
                  <a:srgbClr val="FFFFFF"/>
                </a:solidFill>
              </a:endParaRPr>
            </a:p>
          </p:txBody>
        </p:sp>
        <p:sp>
          <p:nvSpPr>
            <p:cNvPr id="152" name="TextBox 151"/>
            <p:cNvSpPr txBox="1"/>
            <p:nvPr/>
          </p:nvSpPr>
          <p:spPr>
            <a:xfrm>
              <a:off x="5614" y="7860"/>
              <a:ext cx="3737" cy="483"/>
            </a:xfrm>
            <a:prstGeom prst="rect">
              <a:avLst/>
            </a:prstGeom>
            <a:noFill/>
          </p:spPr>
          <p:txBody>
            <a:bodyPr wrap="square" numCol="1" spcCol="457200" rtlCol="0">
              <a:spAutoFit/>
            </a:bodyPr>
            <a:p>
              <a:r>
                <a:rPr lang="zh-CN" altLang="en-US" sz="1400" b="1" dirty="0">
                  <a:latin typeface="Montserrat" charset="0"/>
                  <a:ea typeface="Montserrat" charset="0"/>
                  <a:cs typeface="Montserrat" charset="0"/>
                </a:rPr>
                <a:t>注释事物</a:t>
              </a:r>
              <a:endParaRPr lang="zh-CN" altLang="en-US" sz="1400" b="1" dirty="0">
                <a:latin typeface="Montserrat" charset="0"/>
                <a:ea typeface="Montserrat" charset="0"/>
                <a:cs typeface="Montserrat" charset="0"/>
              </a:endParaRPr>
            </a:p>
          </p:txBody>
        </p:sp>
        <p:sp>
          <p:nvSpPr>
            <p:cNvPr id="153" name="TextBox 152"/>
            <p:cNvSpPr txBox="1"/>
            <p:nvPr/>
          </p:nvSpPr>
          <p:spPr>
            <a:xfrm>
              <a:off x="4661" y="7812"/>
              <a:ext cx="670" cy="580"/>
            </a:xfrm>
            <a:prstGeom prst="rect">
              <a:avLst/>
            </a:prstGeom>
            <a:noFill/>
          </p:spPr>
          <p:txBody>
            <a:bodyPr wrap="square" numCol="1" spcCol="457200" rtlCol="0">
              <a:spAutoFit/>
            </a:bodyPr>
            <a:p>
              <a:pPr algn="ctr"/>
              <a:r>
                <a:rPr lang="en-US" b="1" dirty="0">
                  <a:solidFill>
                    <a:srgbClr val="FFFFFF"/>
                  </a:solidFill>
                  <a:latin typeface="Montserrat" charset="0"/>
                  <a:ea typeface="Montserrat" charset="0"/>
                  <a:cs typeface="Montserrat" charset="0"/>
                </a:rPr>
                <a:t>4</a:t>
              </a:r>
              <a:endParaRPr lang="en-US" b="1" dirty="0">
                <a:solidFill>
                  <a:srgbClr val="FFFFFF"/>
                </a:solidFill>
                <a:latin typeface="Montserrat" charset="0"/>
                <a:ea typeface="Montserrat" charset="0"/>
                <a:cs typeface="Montserrat" charset="0"/>
              </a:endParaRPr>
            </a:p>
          </p:txBody>
        </p:sp>
        <p:sp>
          <p:nvSpPr>
            <p:cNvPr id="157" name="Rounded Rectangle 156"/>
            <p:cNvSpPr/>
            <p:nvPr/>
          </p:nvSpPr>
          <p:spPr>
            <a:xfrm>
              <a:off x="3974" y="4113"/>
              <a:ext cx="5485" cy="4917"/>
            </a:xfrm>
            <a:prstGeom prst="roundRect">
              <a:avLst>
                <a:gd name="adj" fmla="val 6290"/>
              </a:avLst>
            </a:prstGeom>
            <a:noFill/>
            <a:ln w="3810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600">
                <a:solidFill>
                  <a:schemeClr val="tx1"/>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构件事物</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2" name="组合 1"/>
          <p:cNvGrpSpPr/>
          <p:nvPr/>
        </p:nvGrpSpPr>
        <p:grpSpPr>
          <a:xfrm>
            <a:off x="594995" y="1215390"/>
            <a:ext cx="10178415" cy="5874372"/>
            <a:chOff x="11172" y="3549"/>
            <a:chExt cx="11358" cy="8044"/>
          </a:xfrm>
        </p:grpSpPr>
        <p:sp>
          <p:nvSpPr>
            <p:cNvPr id="3" name="Rounded Rectangle 14"/>
            <p:cNvSpPr/>
            <p:nvPr/>
          </p:nvSpPr>
          <p:spPr>
            <a:xfrm>
              <a:off x="11172" y="3549"/>
              <a:ext cx="11358" cy="7213"/>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738" y="3995"/>
              <a:ext cx="10045" cy="7598"/>
              <a:chOff x="813456" y="4871311"/>
              <a:chExt cx="6377726" cy="4824743"/>
            </a:xfrm>
          </p:grpSpPr>
          <p:sp>
            <p:nvSpPr>
              <p:cNvPr id="35" name="TextBox 13"/>
              <p:cNvSpPr txBox="1"/>
              <p:nvPr/>
            </p:nvSpPr>
            <p:spPr>
              <a:xfrm>
                <a:off x="813456" y="4871311"/>
                <a:ext cx="3453152" cy="384851"/>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构件事物</a:t>
                </a: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927457" y="5425141"/>
                <a:ext cx="6263725" cy="4270913"/>
              </a:xfrm>
              <a:prstGeom prst="rect">
                <a:avLst/>
              </a:prstGeom>
              <a:noFill/>
            </p:spPr>
            <p:txBody>
              <a:bodyPr wrap="square" lIns="0" tIns="0" rIns="0" bIns="0" rtlCol="0" anchor="t" anchorCtr="0">
                <a:spAutoFit/>
              </a:bodyPr>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构件事物是</a:t>
                </a: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UML</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模型的静态部分，描述概念或物理元素。它包括</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1.</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类</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类是对一组具有相同属性、相同操作、相同关系和相同语义的对象的抽象。</a:t>
                </a: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UML</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组成中类是用一个矩形表示的，它包含三个区域，最上面的是类名、中间是类的属性、最下面是类的方法</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2.</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接口</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接口是指类或组件提供特定服务的一组操作的集合。因此，一个接口描述了类或组件对外的可见的动作。一个接口可以实现类或组件的全部动作，也可以只实现一部分。接口在</a:t>
                </a: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UML</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中被画成一个圆和它的名字。</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3.</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协作</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描述了一组事物间的相互作用的集合</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4.</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用例</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用例是描述一系列的动作，这些动作是系统对一个特定角色执行的。在模型中用例是通过协作来实现的。在</a:t>
                </a: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UML</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中用例被画成一个实线椭圆，通常还有它的名字。</a:t>
                </a:r>
                <a:endPar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sp>
        <p:nvSpPr>
          <p:cNvPr id="4" name="矩形 3"/>
          <p:cNvSpPr/>
          <p:nvPr/>
        </p:nvSpPr>
        <p:spPr>
          <a:xfrm>
            <a:off x="9537700" y="3208655"/>
            <a:ext cx="1729105" cy="6407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10429240" y="4266565"/>
            <a:ext cx="596265" cy="5524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2" name=" 272"/>
          <p:cNvSpPr/>
          <p:nvPr/>
        </p:nvSpPr>
        <p:spPr>
          <a:xfrm>
            <a:off x="6334125" y="4923790"/>
            <a:ext cx="1384935" cy="938530"/>
          </a:xfrm>
          <a:custGeom>
            <a:avLst/>
            <a:gdLst>
              <a:gd name="connsiteX0" fmla="*/ 1293718 w 2587436"/>
              <a:gd name="connsiteY0" fmla="*/ 105586 h 2587437"/>
              <a:gd name="connsiteX1" fmla="*/ 105586 w 2587436"/>
              <a:gd name="connsiteY1" fmla="*/ 1293718 h 2587437"/>
              <a:gd name="connsiteX2" fmla="*/ 1293718 w 2587436"/>
              <a:gd name="connsiteY2" fmla="*/ 2481850 h 2587437"/>
              <a:gd name="connsiteX3" fmla="*/ 2481850 w 2587436"/>
              <a:gd name="connsiteY3" fmla="*/ 1293718 h 2587437"/>
              <a:gd name="connsiteX4" fmla="*/ 1293718 w 2587436"/>
              <a:gd name="connsiteY4" fmla="*/ 105586 h 2587437"/>
              <a:gd name="connsiteX5" fmla="*/ 1178351 w 2587436"/>
              <a:gd name="connsiteY5" fmla="*/ 781 h 2587437"/>
              <a:gd name="connsiteX6" fmla="*/ 1293718 w 2587436"/>
              <a:gd name="connsiteY6" fmla="*/ 92011 h 2587437"/>
              <a:gd name="connsiteX7" fmla="*/ 1409085 w 2587436"/>
              <a:gd name="connsiteY7" fmla="*/ 781 h 2587437"/>
              <a:gd name="connsiteX8" fmla="*/ 1472207 w 2587436"/>
              <a:gd name="connsiteY8" fmla="*/ 43607 h 2587437"/>
              <a:gd name="connsiteX9" fmla="*/ 1484604 w 2587436"/>
              <a:gd name="connsiteY9" fmla="*/ 88506 h 2587437"/>
              <a:gd name="connsiteX10" fmla="*/ 1510269 w 2587436"/>
              <a:gd name="connsiteY10" fmla="*/ 49635 h 2587437"/>
              <a:gd name="connsiteX11" fmla="*/ 1665065 w 2587436"/>
              <a:gd name="connsiteY11" fmla="*/ 150827 h 2587437"/>
              <a:gd name="connsiteX12" fmla="*/ 1849776 w 2587436"/>
              <a:gd name="connsiteY12" fmla="*/ 159948 h 2587437"/>
              <a:gd name="connsiteX13" fmla="*/ 1847820 w 2587436"/>
              <a:gd name="connsiteY13" fmla="*/ 203618 h 2587437"/>
              <a:gd name="connsiteX14" fmla="*/ 1858676 w 2587436"/>
              <a:gd name="connsiteY14" fmla="*/ 192501 h 2587437"/>
              <a:gd name="connsiteX15" fmla="*/ 2000063 w 2587436"/>
              <a:gd name="connsiteY15" fmla="*/ 321517 h 2587437"/>
              <a:gd name="connsiteX16" fmla="*/ 2172915 w 2587436"/>
              <a:gd name="connsiteY16" fmla="*/ 387271 h 2587437"/>
              <a:gd name="connsiteX17" fmla="*/ 2157560 w 2587436"/>
              <a:gd name="connsiteY17" fmla="*/ 428199 h 2587437"/>
              <a:gd name="connsiteX18" fmla="*/ 2171320 w 2587436"/>
              <a:gd name="connsiteY18" fmla="*/ 420980 h 2587437"/>
              <a:gd name="connsiteX19" fmla="*/ 2265919 w 2587436"/>
              <a:gd name="connsiteY19" fmla="*/ 587373 h 2587437"/>
              <a:gd name="connsiteX20" fmla="*/ 2409992 w 2587436"/>
              <a:gd name="connsiteY20" fmla="*/ 703323 h 2587437"/>
              <a:gd name="connsiteX21" fmla="*/ 2382741 w 2587436"/>
              <a:gd name="connsiteY21" fmla="*/ 737503 h 2587437"/>
              <a:gd name="connsiteX22" fmla="*/ 2398059 w 2587436"/>
              <a:gd name="connsiteY22" fmla="*/ 734889 h 2587437"/>
              <a:gd name="connsiteX23" fmla="*/ 2436609 w 2587436"/>
              <a:gd name="connsiteY23" fmla="*/ 922371 h 2587437"/>
              <a:gd name="connsiteX24" fmla="*/ 2537801 w 2587436"/>
              <a:gd name="connsiteY24" fmla="*/ 1077167 h 2587437"/>
              <a:gd name="connsiteX25" fmla="*/ 2501321 w 2587436"/>
              <a:gd name="connsiteY25" fmla="*/ 1101253 h 2587437"/>
              <a:gd name="connsiteX26" fmla="*/ 2516697 w 2587436"/>
              <a:gd name="connsiteY26" fmla="*/ 1103501 h 2587437"/>
              <a:gd name="connsiteX27" fmla="*/ 2495425 w 2587436"/>
              <a:gd name="connsiteY27" fmla="*/ 1293719 h 2587437"/>
              <a:gd name="connsiteX28" fmla="*/ 2543829 w 2587436"/>
              <a:gd name="connsiteY28" fmla="*/ 1472208 h 2587437"/>
              <a:gd name="connsiteX29" fmla="*/ 2498930 w 2587436"/>
              <a:gd name="connsiteY29" fmla="*/ 1484605 h 2587437"/>
              <a:gd name="connsiteX30" fmla="*/ 2537800 w 2587436"/>
              <a:gd name="connsiteY30" fmla="*/ 1510270 h 2587437"/>
              <a:gd name="connsiteX31" fmla="*/ 2436609 w 2587436"/>
              <a:gd name="connsiteY31" fmla="*/ 1665066 h 2587437"/>
              <a:gd name="connsiteX32" fmla="*/ 2427488 w 2587436"/>
              <a:gd name="connsiteY32" fmla="*/ 1849777 h 2587437"/>
              <a:gd name="connsiteX33" fmla="*/ 2383816 w 2587436"/>
              <a:gd name="connsiteY33" fmla="*/ 1847821 h 2587437"/>
              <a:gd name="connsiteX34" fmla="*/ 2394935 w 2587436"/>
              <a:gd name="connsiteY34" fmla="*/ 1858678 h 2587437"/>
              <a:gd name="connsiteX35" fmla="*/ 2265918 w 2587436"/>
              <a:gd name="connsiteY35" fmla="*/ 2000065 h 2587437"/>
              <a:gd name="connsiteX36" fmla="*/ 2200165 w 2587436"/>
              <a:gd name="connsiteY36" fmla="*/ 2172917 h 2587437"/>
              <a:gd name="connsiteX37" fmla="*/ 2159237 w 2587436"/>
              <a:gd name="connsiteY37" fmla="*/ 2157562 h 2587437"/>
              <a:gd name="connsiteX38" fmla="*/ 2166455 w 2587436"/>
              <a:gd name="connsiteY38" fmla="*/ 2171321 h 2587437"/>
              <a:gd name="connsiteX39" fmla="*/ 2000062 w 2587436"/>
              <a:gd name="connsiteY39" fmla="*/ 2265920 h 2587437"/>
              <a:gd name="connsiteX40" fmla="*/ 1884113 w 2587436"/>
              <a:gd name="connsiteY40" fmla="*/ 2409993 h 2587437"/>
              <a:gd name="connsiteX41" fmla="*/ 1849933 w 2587436"/>
              <a:gd name="connsiteY41" fmla="*/ 2382742 h 2587437"/>
              <a:gd name="connsiteX42" fmla="*/ 1852546 w 2587436"/>
              <a:gd name="connsiteY42" fmla="*/ 2398060 h 2587437"/>
              <a:gd name="connsiteX43" fmla="*/ 1665064 w 2587436"/>
              <a:gd name="connsiteY43" fmla="*/ 2436610 h 2587437"/>
              <a:gd name="connsiteX44" fmla="*/ 1510269 w 2587436"/>
              <a:gd name="connsiteY44" fmla="*/ 2537802 h 2587437"/>
              <a:gd name="connsiteX45" fmla="*/ 1486184 w 2587436"/>
              <a:gd name="connsiteY45" fmla="*/ 2501323 h 2587437"/>
              <a:gd name="connsiteX46" fmla="*/ 1483936 w 2587436"/>
              <a:gd name="connsiteY46" fmla="*/ 2516698 h 2587437"/>
              <a:gd name="connsiteX47" fmla="*/ 1293717 w 2587436"/>
              <a:gd name="connsiteY47" fmla="*/ 2495426 h 2587437"/>
              <a:gd name="connsiteX48" fmla="*/ 1103499 w 2587436"/>
              <a:gd name="connsiteY48" fmla="*/ 2516698 h 2587437"/>
              <a:gd name="connsiteX49" fmla="*/ 1101252 w 2587436"/>
              <a:gd name="connsiteY49" fmla="*/ 2501322 h 2587437"/>
              <a:gd name="connsiteX50" fmla="*/ 1077165 w 2587436"/>
              <a:gd name="connsiteY50" fmla="*/ 2537801 h 2587437"/>
              <a:gd name="connsiteX51" fmla="*/ 922369 w 2587436"/>
              <a:gd name="connsiteY51" fmla="*/ 2436610 h 2587437"/>
              <a:gd name="connsiteX52" fmla="*/ 734888 w 2587436"/>
              <a:gd name="connsiteY52" fmla="*/ 2398060 h 2587437"/>
              <a:gd name="connsiteX53" fmla="*/ 737501 w 2587436"/>
              <a:gd name="connsiteY53" fmla="*/ 2382741 h 2587437"/>
              <a:gd name="connsiteX54" fmla="*/ 703321 w 2587436"/>
              <a:gd name="connsiteY54" fmla="*/ 2409993 h 2587437"/>
              <a:gd name="connsiteX55" fmla="*/ 587371 w 2587436"/>
              <a:gd name="connsiteY55" fmla="*/ 2265919 h 2587437"/>
              <a:gd name="connsiteX56" fmla="*/ 420978 w 2587436"/>
              <a:gd name="connsiteY56" fmla="*/ 2171321 h 2587437"/>
              <a:gd name="connsiteX57" fmla="*/ 426346 w 2587436"/>
              <a:gd name="connsiteY57" fmla="*/ 2161089 h 2587437"/>
              <a:gd name="connsiteX58" fmla="*/ 416114 w 2587436"/>
              <a:gd name="connsiteY58" fmla="*/ 2166457 h 2587437"/>
              <a:gd name="connsiteX59" fmla="*/ 321515 w 2587436"/>
              <a:gd name="connsiteY59" fmla="*/ 2000064 h 2587437"/>
              <a:gd name="connsiteX60" fmla="*/ 192499 w 2587436"/>
              <a:gd name="connsiteY60" fmla="*/ 1858678 h 2587437"/>
              <a:gd name="connsiteX61" fmla="*/ 200768 w 2587436"/>
              <a:gd name="connsiteY61" fmla="*/ 1850603 h 2587437"/>
              <a:gd name="connsiteX62" fmla="*/ 189375 w 2587436"/>
              <a:gd name="connsiteY62" fmla="*/ 1852547 h 2587437"/>
              <a:gd name="connsiteX63" fmla="*/ 150825 w 2587436"/>
              <a:gd name="connsiteY63" fmla="*/ 1665065 h 2587437"/>
              <a:gd name="connsiteX64" fmla="*/ 49634 w 2587436"/>
              <a:gd name="connsiteY64" fmla="*/ 1510270 h 2587437"/>
              <a:gd name="connsiteX65" fmla="*/ 86113 w 2587436"/>
              <a:gd name="connsiteY65" fmla="*/ 1486184 h 2587437"/>
              <a:gd name="connsiteX66" fmla="*/ 70739 w 2587436"/>
              <a:gd name="connsiteY66" fmla="*/ 1483937 h 2587437"/>
              <a:gd name="connsiteX67" fmla="*/ 92010 w 2587436"/>
              <a:gd name="connsiteY67" fmla="*/ 1293718 h 2587437"/>
              <a:gd name="connsiteX68" fmla="*/ 70739 w 2587436"/>
              <a:gd name="connsiteY68" fmla="*/ 1103500 h 2587437"/>
              <a:gd name="connsiteX69" fmla="*/ 86114 w 2587436"/>
              <a:gd name="connsiteY69" fmla="*/ 1101253 h 2587437"/>
              <a:gd name="connsiteX70" fmla="*/ 49634 w 2587436"/>
              <a:gd name="connsiteY70" fmla="*/ 1077166 h 2587437"/>
              <a:gd name="connsiteX71" fmla="*/ 150825 w 2587436"/>
              <a:gd name="connsiteY71" fmla="*/ 922370 h 2587437"/>
              <a:gd name="connsiteX72" fmla="*/ 189375 w 2587436"/>
              <a:gd name="connsiteY72" fmla="*/ 734889 h 2587437"/>
              <a:gd name="connsiteX73" fmla="*/ 200767 w 2587436"/>
              <a:gd name="connsiteY73" fmla="*/ 736833 h 2587437"/>
              <a:gd name="connsiteX74" fmla="*/ 192499 w 2587436"/>
              <a:gd name="connsiteY74" fmla="*/ 728759 h 2587437"/>
              <a:gd name="connsiteX75" fmla="*/ 321516 w 2587436"/>
              <a:gd name="connsiteY75" fmla="*/ 587372 h 2587437"/>
              <a:gd name="connsiteX76" fmla="*/ 416114 w 2587436"/>
              <a:gd name="connsiteY76" fmla="*/ 420980 h 2587437"/>
              <a:gd name="connsiteX77" fmla="*/ 426347 w 2587436"/>
              <a:gd name="connsiteY77" fmla="*/ 426349 h 2587437"/>
              <a:gd name="connsiteX78" fmla="*/ 420979 w 2587436"/>
              <a:gd name="connsiteY78" fmla="*/ 416115 h 2587437"/>
              <a:gd name="connsiteX79" fmla="*/ 587372 w 2587436"/>
              <a:gd name="connsiteY79" fmla="*/ 321517 h 2587437"/>
              <a:gd name="connsiteX80" fmla="*/ 728758 w 2587436"/>
              <a:gd name="connsiteY80" fmla="*/ 192500 h 2587437"/>
              <a:gd name="connsiteX81" fmla="*/ 736832 w 2587436"/>
              <a:gd name="connsiteY81" fmla="*/ 200768 h 2587437"/>
              <a:gd name="connsiteX82" fmla="*/ 734888 w 2587436"/>
              <a:gd name="connsiteY82" fmla="*/ 189377 h 2587437"/>
              <a:gd name="connsiteX83" fmla="*/ 922370 w 2587436"/>
              <a:gd name="connsiteY83" fmla="*/ 150826 h 2587437"/>
              <a:gd name="connsiteX84" fmla="*/ 1077165 w 2587436"/>
              <a:gd name="connsiteY84" fmla="*/ 49635 h 2587437"/>
              <a:gd name="connsiteX85" fmla="*/ 1101686 w 2587436"/>
              <a:gd name="connsiteY85" fmla="*/ 86772 h 2587437"/>
              <a:gd name="connsiteX86" fmla="*/ 1102495 w 2587436"/>
              <a:gd name="connsiteY86" fmla="*/ 74529 h 2587437"/>
              <a:gd name="connsiteX87" fmla="*/ 1178351 w 2587436"/>
              <a:gd name="connsiteY87" fmla="*/ 781 h 2587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2587436" h="2587437">
                <a:moveTo>
                  <a:pt x="1293718" y="105586"/>
                </a:moveTo>
                <a:cubicBezTo>
                  <a:pt x="637531" y="105586"/>
                  <a:pt x="105586" y="637531"/>
                  <a:pt x="105586" y="1293718"/>
                </a:cubicBezTo>
                <a:cubicBezTo>
                  <a:pt x="105586" y="1949905"/>
                  <a:pt x="637531" y="2481850"/>
                  <a:pt x="1293718" y="2481850"/>
                </a:cubicBezTo>
                <a:cubicBezTo>
                  <a:pt x="1949905" y="2481850"/>
                  <a:pt x="2481850" y="1949905"/>
                  <a:pt x="2481850" y="1293718"/>
                </a:cubicBezTo>
                <a:cubicBezTo>
                  <a:pt x="2481850" y="637531"/>
                  <a:pt x="1949905" y="105586"/>
                  <a:pt x="1293718" y="105586"/>
                </a:cubicBezTo>
                <a:close/>
                <a:moveTo>
                  <a:pt x="1178351" y="781"/>
                </a:moveTo>
                <a:cubicBezTo>
                  <a:pt x="1220450" y="-5049"/>
                  <a:pt x="1268508" y="21422"/>
                  <a:pt x="1293718" y="92011"/>
                </a:cubicBezTo>
                <a:cubicBezTo>
                  <a:pt x="1318929" y="21422"/>
                  <a:pt x="1366986" y="-5049"/>
                  <a:pt x="1409085" y="781"/>
                </a:cubicBezTo>
                <a:cubicBezTo>
                  <a:pt x="1434345" y="4279"/>
                  <a:pt x="1457459" y="19405"/>
                  <a:pt x="1472207" y="43607"/>
                </a:cubicBezTo>
                <a:lnTo>
                  <a:pt x="1484604" y="88506"/>
                </a:lnTo>
                <a:lnTo>
                  <a:pt x="1510269" y="49635"/>
                </a:lnTo>
                <a:cubicBezTo>
                  <a:pt x="1567616" y="408"/>
                  <a:pt x="1661604" y="30947"/>
                  <a:pt x="1665065" y="150827"/>
                </a:cubicBezTo>
                <a:cubicBezTo>
                  <a:pt x="1738329" y="55877"/>
                  <a:pt x="1832316" y="86415"/>
                  <a:pt x="1849776" y="159948"/>
                </a:cubicBezTo>
                <a:lnTo>
                  <a:pt x="1847820" y="203618"/>
                </a:lnTo>
                <a:lnTo>
                  <a:pt x="1858676" y="192501"/>
                </a:lnTo>
                <a:cubicBezTo>
                  <a:pt x="1932101" y="134716"/>
                  <a:pt x="2038035" y="192050"/>
                  <a:pt x="2000063" y="321517"/>
                </a:cubicBezTo>
                <a:cubicBezTo>
                  <a:pt x="2099082" y="253854"/>
                  <a:pt x="2179033" y="311942"/>
                  <a:pt x="2172915" y="387271"/>
                </a:cubicBezTo>
                <a:lnTo>
                  <a:pt x="2157560" y="428199"/>
                </a:lnTo>
                <a:lnTo>
                  <a:pt x="2171320" y="420980"/>
                </a:lnTo>
                <a:cubicBezTo>
                  <a:pt x="2259007" y="388713"/>
                  <a:pt x="2342040" y="475977"/>
                  <a:pt x="2265919" y="587373"/>
                </a:cubicBezTo>
                <a:cubicBezTo>
                  <a:pt x="2381000" y="553620"/>
                  <a:pt x="2439088" y="633571"/>
                  <a:pt x="2409992" y="703323"/>
                </a:cubicBezTo>
                <a:lnTo>
                  <a:pt x="2382741" y="737503"/>
                </a:lnTo>
                <a:lnTo>
                  <a:pt x="2398059" y="734889"/>
                </a:lnTo>
                <a:cubicBezTo>
                  <a:pt x="2491425" y="731298"/>
                  <a:pt x="2543428" y="839949"/>
                  <a:pt x="2436609" y="922371"/>
                </a:cubicBezTo>
                <a:cubicBezTo>
                  <a:pt x="2556489" y="925832"/>
                  <a:pt x="2587027" y="1019820"/>
                  <a:pt x="2537801" y="1077167"/>
                </a:cubicBezTo>
                <a:lnTo>
                  <a:pt x="2501321" y="1101253"/>
                </a:lnTo>
                <a:lnTo>
                  <a:pt x="2516697" y="1103501"/>
                </a:lnTo>
                <a:cubicBezTo>
                  <a:pt x="2606603" y="1128937"/>
                  <a:pt x="2622486" y="1248340"/>
                  <a:pt x="2495425" y="1293719"/>
                </a:cubicBezTo>
                <a:cubicBezTo>
                  <a:pt x="2608368" y="1334056"/>
                  <a:pt x="2608368" y="1432880"/>
                  <a:pt x="2543829" y="1472208"/>
                </a:cubicBezTo>
                <a:lnTo>
                  <a:pt x="2498930" y="1484605"/>
                </a:lnTo>
                <a:lnTo>
                  <a:pt x="2537800" y="1510270"/>
                </a:lnTo>
                <a:cubicBezTo>
                  <a:pt x="2587027" y="1567617"/>
                  <a:pt x="2556488" y="1661605"/>
                  <a:pt x="2436609" y="1665066"/>
                </a:cubicBezTo>
                <a:cubicBezTo>
                  <a:pt x="2531559" y="1738330"/>
                  <a:pt x="2501021" y="1832318"/>
                  <a:pt x="2427488" y="1849777"/>
                </a:cubicBezTo>
                <a:lnTo>
                  <a:pt x="2383816" y="1847821"/>
                </a:lnTo>
                <a:lnTo>
                  <a:pt x="2394935" y="1858678"/>
                </a:lnTo>
                <a:cubicBezTo>
                  <a:pt x="2452719" y="1932103"/>
                  <a:pt x="2395386" y="2038037"/>
                  <a:pt x="2265918" y="2000065"/>
                </a:cubicBezTo>
                <a:cubicBezTo>
                  <a:pt x="2333581" y="2099084"/>
                  <a:pt x="2275494" y="2179035"/>
                  <a:pt x="2200165" y="2172917"/>
                </a:cubicBezTo>
                <a:lnTo>
                  <a:pt x="2159237" y="2157562"/>
                </a:lnTo>
                <a:lnTo>
                  <a:pt x="2166455" y="2171321"/>
                </a:lnTo>
                <a:cubicBezTo>
                  <a:pt x="2198722" y="2259008"/>
                  <a:pt x="2111459" y="2342041"/>
                  <a:pt x="2000062" y="2265920"/>
                </a:cubicBezTo>
                <a:cubicBezTo>
                  <a:pt x="2033815" y="2381001"/>
                  <a:pt x="1953865" y="2439089"/>
                  <a:pt x="1884113" y="2409993"/>
                </a:cubicBezTo>
                <a:lnTo>
                  <a:pt x="1849933" y="2382742"/>
                </a:lnTo>
                <a:lnTo>
                  <a:pt x="1852546" y="2398060"/>
                </a:lnTo>
                <a:cubicBezTo>
                  <a:pt x="1856137" y="2491426"/>
                  <a:pt x="1747486" y="2543429"/>
                  <a:pt x="1665064" y="2436610"/>
                </a:cubicBezTo>
                <a:cubicBezTo>
                  <a:pt x="1661603" y="2556490"/>
                  <a:pt x="1567616" y="2587028"/>
                  <a:pt x="1510269" y="2537802"/>
                </a:cubicBezTo>
                <a:lnTo>
                  <a:pt x="1486184" y="2501323"/>
                </a:lnTo>
                <a:lnTo>
                  <a:pt x="1483936" y="2516698"/>
                </a:lnTo>
                <a:cubicBezTo>
                  <a:pt x="1458499" y="2606604"/>
                  <a:pt x="1339096" y="2622487"/>
                  <a:pt x="1293717" y="2495426"/>
                </a:cubicBezTo>
                <a:cubicBezTo>
                  <a:pt x="1248339" y="2622487"/>
                  <a:pt x="1128936" y="2606604"/>
                  <a:pt x="1103499" y="2516698"/>
                </a:cubicBezTo>
                <a:lnTo>
                  <a:pt x="1101252" y="2501322"/>
                </a:lnTo>
                <a:lnTo>
                  <a:pt x="1077165" y="2537801"/>
                </a:lnTo>
                <a:cubicBezTo>
                  <a:pt x="1019818" y="2587028"/>
                  <a:pt x="925830" y="2556489"/>
                  <a:pt x="922369" y="2436610"/>
                </a:cubicBezTo>
                <a:cubicBezTo>
                  <a:pt x="839947" y="2543429"/>
                  <a:pt x="731297" y="2491426"/>
                  <a:pt x="734888" y="2398060"/>
                </a:cubicBezTo>
                <a:lnTo>
                  <a:pt x="737501" y="2382741"/>
                </a:lnTo>
                <a:lnTo>
                  <a:pt x="703321" y="2409993"/>
                </a:lnTo>
                <a:cubicBezTo>
                  <a:pt x="633569" y="2439089"/>
                  <a:pt x="553618" y="2381001"/>
                  <a:pt x="587371" y="2265919"/>
                </a:cubicBezTo>
                <a:cubicBezTo>
                  <a:pt x="475975" y="2342040"/>
                  <a:pt x="388712" y="2259008"/>
                  <a:pt x="420978" y="2171321"/>
                </a:cubicBezTo>
                <a:lnTo>
                  <a:pt x="426346" y="2161089"/>
                </a:lnTo>
                <a:lnTo>
                  <a:pt x="416114" y="2166457"/>
                </a:lnTo>
                <a:cubicBezTo>
                  <a:pt x="328427" y="2198724"/>
                  <a:pt x="245394" y="2111461"/>
                  <a:pt x="321515" y="2000064"/>
                </a:cubicBezTo>
                <a:cubicBezTo>
                  <a:pt x="192048" y="2038036"/>
                  <a:pt x="134715" y="1932102"/>
                  <a:pt x="192499" y="1858678"/>
                </a:cubicBezTo>
                <a:lnTo>
                  <a:pt x="200768" y="1850603"/>
                </a:lnTo>
                <a:lnTo>
                  <a:pt x="189375" y="1852547"/>
                </a:lnTo>
                <a:cubicBezTo>
                  <a:pt x="96009" y="1856138"/>
                  <a:pt x="44006" y="1747487"/>
                  <a:pt x="150825" y="1665065"/>
                </a:cubicBezTo>
                <a:cubicBezTo>
                  <a:pt x="30946" y="1661604"/>
                  <a:pt x="407" y="1567617"/>
                  <a:pt x="49634" y="1510270"/>
                </a:cubicBezTo>
                <a:lnTo>
                  <a:pt x="86113" y="1486184"/>
                </a:lnTo>
                <a:lnTo>
                  <a:pt x="70739" y="1483937"/>
                </a:lnTo>
                <a:cubicBezTo>
                  <a:pt x="-19168" y="1458500"/>
                  <a:pt x="-35050" y="1339097"/>
                  <a:pt x="92010" y="1293718"/>
                </a:cubicBezTo>
                <a:cubicBezTo>
                  <a:pt x="-35050" y="1248340"/>
                  <a:pt x="-19168" y="1128937"/>
                  <a:pt x="70739" y="1103500"/>
                </a:cubicBezTo>
                <a:lnTo>
                  <a:pt x="86114" y="1101253"/>
                </a:lnTo>
                <a:lnTo>
                  <a:pt x="49634" y="1077166"/>
                </a:lnTo>
                <a:cubicBezTo>
                  <a:pt x="407" y="1019820"/>
                  <a:pt x="30946" y="925832"/>
                  <a:pt x="150825" y="922370"/>
                </a:cubicBezTo>
                <a:cubicBezTo>
                  <a:pt x="44006" y="839949"/>
                  <a:pt x="96009" y="731298"/>
                  <a:pt x="189375" y="734889"/>
                </a:cubicBezTo>
                <a:lnTo>
                  <a:pt x="200767" y="736833"/>
                </a:lnTo>
                <a:lnTo>
                  <a:pt x="192499" y="728759"/>
                </a:lnTo>
                <a:cubicBezTo>
                  <a:pt x="134715" y="655335"/>
                  <a:pt x="192049" y="549401"/>
                  <a:pt x="321516" y="587372"/>
                </a:cubicBezTo>
                <a:cubicBezTo>
                  <a:pt x="245395" y="475976"/>
                  <a:pt x="328427" y="388713"/>
                  <a:pt x="416114" y="420980"/>
                </a:cubicBezTo>
                <a:lnTo>
                  <a:pt x="426347" y="426349"/>
                </a:lnTo>
                <a:lnTo>
                  <a:pt x="420979" y="416115"/>
                </a:lnTo>
                <a:cubicBezTo>
                  <a:pt x="388712" y="328428"/>
                  <a:pt x="475975" y="245396"/>
                  <a:pt x="587372" y="321517"/>
                </a:cubicBezTo>
                <a:cubicBezTo>
                  <a:pt x="549400" y="192050"/>
                  <a:pt x="655334" y="134716"/>
                  <a:pt x="728758" y="192500"/>
                </a:cubicBezTo>
                <a:lnTo>
                  <a:pt x="736832" y="200768"/>
                </a:lnTo>
                <a:lnTo>
                  <a:pt x="734888" y="189377"/>
                </a:lnTo>
                <a:cubicBezTo>
                  <a:pt x="731297" y="96010"/>
                  <a:pt x="839948" y="44008"/>
                  <a:pt x="922370" y="150826"/>
                </a:cubicBezTo>
                <a:cubicBezTo>
                  <a:pt x="925831" y="30947"/>
                  <a:pt x="1019818" y="408"/>
                  <a:pt x="1077165" y="49635"/>
                </a:cubicBezTo>
                <a:lnTo>
                  <a:pt x="1101686" y="86772"/>
                </a:lnTo>
                <a:lnTo>
                  <a:pt x="1102495" y="74529"/>
                </a:lnTo>
                <a:cubicBezTo>
                  <a:pt x="1112942" y="32385"/>
                  <a:pt x="1143619" y="5591"/>
                  <a:pt x="1178351" y="78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chemeClr val="tx1"/>
              </a:solidFill>
            </a:endParaRPr>
          </a:p>
        </p:txBody>
      </p:sp>
      <p:sp>
        <p:nvSpPr>
          <p:cNvPr id="8" name="椭圆 7"/>
          <p:cNvSpPr/>
          <p:nvPr/>
        </p:nvSpPr>
        <p:spPr>
          <a:xfrm>
            <a:off x="10104120" y="5429885"/>
            <a:ext cx="1460500" cy="9537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构件事物</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2" name="组合 1"/>
          <p:cNvGrpSpPr/>
          <p:nvPr/>
        </p:nvGrpSpPr>
        <p:grpSpPr>
          <a:xfrm>
            <a:off x="608704" y="1163224"/>
            <a:ext cx="10178415" cy="5267509"/>
            <a:chOff x="11171" y="3528"/>
            <a:chExt cx="11358" cy="7213"/>
          </a:xfrm>
        </p:grpSpPr>
        <p:sp>
          <p:nvSpPr>
            <p:cNvPr id="3" name="Rounded Rectangle 14"/>
            <p:cNvSpPr/>
            <p:nvPr/>
          </p:nvSpPr>
          <p:spPr>
            <a:xfrm>
              <a:off x="11171" y="3528"/>
              <a:ext cx="11358" cy="7213"/>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738" y="3995"/>
              <a:ext cx="10045" cy="5378"/>
              <a:chOff x="813456" y="4871311"/>
              <a:chExt cx="6377726" cy="3415086"/>
            </a:xfrm>
          </p:grpSpPr>
          <p:sp>
            <p:nvSpPr>
              <p:cNvPr id="35" name="TextBox 13"/>
              <p:cNvSpPr txBox="1"/>
              <p:nvPr/>
            </p:nvSpPr>
            <p:spPr>
              <a:xfrm>
                <a:off x="813456" y="4871311"/>
                <a:ext cx="3453152" cy="384851"/>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构件事物</a:t>
                </a: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927457" y="5425141"/>
                <a:ext cx="6263725" cy="2861256"/>
              </a:xfrm>
              <a:prstGeom prst="rect">
                <a:avLst/>
              </a:prstGeom>
              <a:noFill/>
            </p:spPr>
            <p:txBody>
              <a:bodyPr wrap="square" lIns="0" tIns="0" rIns="0" bIns="0" rtlCol="0" anchor="t" anchorCtr="0">
                <a:spAutoFit/>
              </a:bodyPr>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5</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主动类：其对象至少拥有一个进程或线程，因此它能启动控制活动。</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6</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构建：将实现应藏在一组外部接口背后，在一个系统中，共享相同接口的构建可以相互替换，只要保持相同的逻辑行为即可。</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7</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制品：是系统中物理的而且可替换的部件，它包括物理信息（</a:t>
                </a: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比特</a:t>
                </a: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8</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结点：表示一个计算机资源，通常至少有一些记忆功能，一些构建可以驻留在一个结点内，也可以从一个结点迁移到另一个结点。</a:t>
                </a:r>
                <a:endPar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sp>
        <p:nvSpPr>
          <p:cNvPr id="5" name="矩形 4"/>
          <p:cNvSpPr/>
          <p:nvPr/>
        </p:nvSpPr>
        <p:spPr>
          <a:xfrm>
            <a:off x="8136890" y="1906270"/>
            <a:ext cx="1818640" cy="8947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7" name="直接连接符 6"/>
          <p:cNvCxnSpPr/>
          <p:nvPr/>
        </p:nvCxnSpPr>
        <p:spPr>
          <a:xfrm>
            <a:off x="8227060" y="1915160"/>
            <a:ext cx="14605" cy="894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9865360" y="1885315"/>
            <a:ext cx="0" cy="924560"/>
          </a:xfrm>
          <a:prstGeom prst="line">
            <a:avLst/>
          </a:prstGeom>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8286115" y="3763645"/>
            <a:ext cx="1609725" cy="8197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a:off x="9359265" y="3867785"/>
            <a:ext cx="372745" cy="2686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矩形 11"/>
          <p:cNvSpPr/>
          <p:nvPr/>
        </p:nvSpPr>
        <p:spPr>
          <a:xfrm>
            <a:off x="9268460" y="3912870"/>
            <a:ext cx="193675" cy="755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t>
            </a:r>
            <a:endParaRPr lang="en-US" altLang="zh-CN"/>
          </a:p>
        </p:txBody>
      </p:sp>
      <p:sp>
        <p:nvSpPr>
          <p:cNvPr id="13" name="矩形 12"/>
          <p:cNvSpPr/>
          <p:nvPr/>
        </p:nvSpPr>
        <p:spPr>
          <a:xfrm>
            <a:off x="9264015" y="4010660"/>
            <a:ext cx="193675" cy="755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t>
            </a:r>
            <a:endParaRPr lang="en-US" altLang="zh-CN"/>
          </a:p>
        </p:txBody>
      </p:sp>
      <p:sp>
        <p:nvSpPr>
          <p:cNvPr id="14" name="矩形 13"/>
          <p:cNvSpPr/>
          <p:nvPr/>
        </p:nvSpPr>
        <p:spPr>
          <a:xfrm>
            <a:off x="7168515" y="5229225"/>
            <a:ext cx="1252220" cy="536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文本框 14"/>
          <p:cNvSpPr txBox="1"/>
          <p:nvPr/>
        </p:nvSpPr>
        <p:spPr>
          <a:xfrm>
            <a:off x="7168515" y="5229225"/>
            <a:ext cx="1510030" cy="337185"/>
          </a:xfrm>
          <a:prstGeom prst="rect">
            <a:avLst/>
          </a:prstGeom>
          <a:noFill/>
        </p:spPr>
        <p:txBody>
          <a:bodyPr wrap="square" rtlCol="0">
            <a:spAutoFit/>
          </a:bodyPr>
          <a:p>
            <a:r>
              <a:rPr lang="en-US" altLang="zh-CN" sz="1600"/>
              <a:t>&lt;&lt;artifact&gt;&gt;</a:t>
            </a:r>
            <a:endParaRPr lang="en-US" altLang="zh-CN" sz="1600"/>
          </a:p>
        </p:txBody>
      </p:sp>
      <p:sp>
        <p:nvSpPr>
          <p:cNvPr id="22" name="立方体 21"/>
          <p:cNvSpPr/>
          <p:nvPr/>
        </p:nvSpPr>
        <p:spPr>
          <a:xfrm>
            <a:off x="5827395" y="5431790"/>
            <a:ext cx="983615" cy="894080"/>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行为事物</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2" name="组合 1"/>
          <p:cNvGrpSpPr/>
          <p:nvPr/>
        </p:nvGrpSpPr>
        <p:grpSpPr>
          <a:xfrm>
            <a:off x="2140012" y="1248348"/>
            <a:ext cx="7912887" cy="5267586"/>
            <a:chOff x="11173" y="3575"/>
            <a:chExt cx="11358" cy="7213"/>
          </a:xfrm>
        </p:grpSpPr>
        <p:sp>
          <p:nvSpPr>
            <p:cNvPr id="3" name="Rounded Rectangle 14"/>
            <p:cNvSpPr/>
            <p:nvPr/>
          </p:nvSpPr>
          <p:spPr>
            <a:xfrm>
              <a:off x="11173" y="3575"/>
              <a:ext cx="11358" cy="7213"/>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468" y="3995"/>
              <a:ext cx="10767" cy="4506"/>
              <a:chOff x="642159" y="4871311"/>
              <a:chExt cx="6836231" cy="2861472"/>
            </a:xfrm>
          </p:grpSpPr>
          <p:sp>
            <p:nvSpPr>
              <p:cNvPr id="35" name="TextBox 13"/>
              <p:cNvSpPr txBox="1"/>
              <p:nvPr/>
            </p:nvSpPr>
            <p:spPr>
              <a:xfrm>
                <a:off x="813456" y="4871311"/>
                <a:ext cx="3453152" cy="384844"/>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行为事物</a:t>
                </a: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642159" y="5469312"/>
                <a:ext cx="6836231" cy="2263471"/>
              </a:xfrm>
              <a:prstGeom prst="rect">
                <a:avLst/>
              </a:prstGeom>
              <a:noFill/>
            </p:spPr>
            <p:txBody>
              <a:bodyPr wrap="square" lIns="0" tIns="0" rIns="0" bIns="0" rtlCol="0" anchor="t" anchorCtr="0">
                <a:spAutoFit/>
              </a:bodyPr>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行为事物是</a:t>
                </a: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UML</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模型图的动态部分，描述跨越空间和时间的行为。主要包括以下两个部分。</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1.</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交互</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在特定语境中共同完成一定任务的一组对象或角色之间交换的消息组成。</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交互涉及一些其他元素，包括消息、动作和连接件。</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2.</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状态机</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描述一个对象或一个交互在生命周期内相应时间所经历的状态序列以及它对这些时间做出的响应。</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把状态化成一个圆角矩形，通常在其中含有状态的名字及其子状态。  </a:t>
                </a:r>
                <a:endPar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cxnSp>
        <p:nvCxnSpPr>
          <p:cNvPr id="4" name="直接箭头连接符 3"/>
          <p:cNvCxnSpPr/>
          <p:nvPr/>
        </p:nvCxnSpPr>
        <p:spPr>
          <a:xfrm>
            <a:off x="7124065" y="2004695"/>
            <a:ext cx="24441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圆角矩形 4"/>
          <p:cNvSpPr/>
          <p:nvPr/>
        </p:nvSpPr>
        <p:spPr>
          <a:xfrm>
            <a:off x="9091295" y="5060315"/>
            <a:ext cx="849630" cy="7302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分组事物</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2" name="组合 1"/>
          <p:cNvGrpSpPr/>
          <p:nvPr/>
        </p:nvGrpSpPr>
        <p:grpSpPr>
          <a:xfrm>
            <a:off x="1945640" y="1268765"/>
            <a:ext cx="7912887" cy="5267586"/>
            <a:chOff x="11172" y="3616"/>
            <a:chExt cx="11358" cy="7213"/>
          </a:xfrm>
        </p:grpSpPr>
        <p:sp>
          <p:nvSpPr>
            <p:cNvPr id="3" name="Rounded Rectangle 14"/>
            <p:cNvSpPr/>
            <p:nvPr/>
          </p:nvSpPr>
          <p:spPr>
            <a:xfrm>
              <a:off x="11172" y="3616"/>
              <a:ext cx="11358" cy="7213"/>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468" y="3995"/>
              <a:ext cx="10767" cy="4216"/>
              <a:chOff x="642159" y="4871311"/>
              <a:chExt cx="6836231" cy="2677474"/>
            </a:xfrm>
          </p:grpSpPr>
          <p:sp>
            <p:nvSpPr>
              <p:cNvPr id="35" name="TextBox 13"/>
              <p:cNvSpPr txBox="1"/>
              <p:nvPr/>
            </p:nvSpPr>
            <p:spPr>
              <a:xfrm>
                <a:off x="813456" y="4871311"/>
                <a:ext cx="3453152" cy="384884"/>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分组事物</a:t>
                </a: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642159" y="5469312"/>
                <a:ext cx="6836231" cy="2079473"/>
              </a:xfrm>
              <a:prstGeom prst="rect">
                <a:avLst/>
              </a:prstGeom>
              <a:noFill/>
            </p:spPr>
            <p:txBody>
              <a:bodyPr wrap="square" lIns="0" tIns="0" rIns="0" bIns="0" rtlCol="0" anchor="t" anchorCtr="0">
                <a:spAutoFit/>
              </a:bodyPr>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分组事物是</a:t>
                </a: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UML</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模型图的组织部分，描述事物的组织结构，主要由包来实现。</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包：</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是用来组织实现构造物的。构造事务、行为事务甚至其他的分组事务都可以放进包内。 </a:t>
                </a:r>
                <a:endPar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sp>
        <p:nvSpPr>
          <p:cNvPr id="4" name="矩形 3"/>
          <p:cNvSpPr/>
          <p:nvPr/>
        </p:nvSpPr>
        <p:spPr>
          <a:xfrm>
            <a:off x="4798695" y="4240530"/>
            <a:ext cx="2787015" cy="8045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4798695" y="4061460"/>
            <a:ext cx="715645" cy="1790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注释事物</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2" name="组合 1"/>
          <p:cNvGrpSpPr/>
          <p:nvPr/>
        </p:nvGrpSpPr>
        <p:grpSpPr>
          <a:xfrm>
            <a:off x="1887220" y="1005205"/>
            <a:ext cx="7912735" cy="5506085"/>
            <a:chOff x="11173" y="3575"/>
            <a:chExt cx="11358" cy="7213"/>
          </a:xfrm>
        </p:grpSpPr>
        <p:sp>
          <p:nvSpPr>
            <p:cNvPr id="3" name="Rounded Rectangle 14"/>
            <p:cNvSpPr/>
            <p:nvPr/>
          </p:nvSpPr>
          <p:spPr>
            <a:xfrm>
              <a:off x="11173" y="3575"/>
              <a:ext cx="11358" cy="7213"/>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468" y="3995"/>
              <a:ext cx="10767" cy="2678"/>
              <a:chOff x="642159" y="4871311"/>
              <a:chExt cx="6836231" cy="1701150"/>
            </a:xfrm>
          </p:grpSpPr>
          <p:sp>
            <p:nvSpPr>
              <p:cNvPr id="35" name="TextBox 13"/>
              <p:cNvSpPr txBox="1"/>
              <p:nvPr/>
            </p:nvSpPr>
            <p:spPr>
              <a:xfrm>
                <a:off x="813456" y="4871311"/>
                <a:ext cx="3453152" cy="368245"/>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注释事物</a:t>
                </a: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642159" y="5469312"/>
                <a:ext cx="6836231" cy="1103149"/>
              </a:xfrm>
              <a:prstGeom prst="rect">
                <a:avLst/>
              </a:prstGeom>
              <a:noFill/>
            </p:spPr>
            <p:txBody>
              <a:bodyPr wrap="square" lIns="0" tIns="0" rIns="0" bIns="0" rtlCol="0" anchor="t" anchorCtr="0">
                <a:spAutoFit/>
              </a:bodyPr>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注释事物是</a:t>
                </a: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UML</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模型的解释部分，用来对模型中的元素进行说明、解释。</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注释：</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  对元素进行约束或解释的简单符号。</a:t>
                </a: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a:t>
                </a:r>
                <a:endPar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sp>
        <p:nvSpPr>
          <p:cNvPr id="6" name="剪去单角的矩形 5"/>
          <p:cNvSpPr/>
          <p:nvPr/>
        </p:nvSpPr>
        <p:spPr>
          <a:xfrm>
            <a:off x="4173220" y="3733800"/>
            <a:ext cx="2220595" cy="1520190"/>
          </a:xfrm>
          <a:prstGeom prst="snip1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7" name="直接连接符 6"/>
          <p:cNvCxnSpPr/>
          <p:nvPr/>
        </p:nvCxnSpPr>
        <p:spPr>
          <a:xfrm flipH="1">
            <a:off x="6095365" y="3718560"/>
            <a:ext cx="15240" cy="298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6095365" y="3986530"/>
            <a:ext cx="312420" cy="1524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p:cNvSpPr/>
          <p:nvPr/>
        </p:nvSpPr>
        <p:spPr>
          <a:xfrm>
            <a:off x="0" y="0"/>
            <a:ext cx="12192000" cy="6858000"/>
          </a:xfrm>
          <a:prstGeom prst="rect">
            <a:avLst/>
          </a:prstGeom>
          <a:solidFill>
            <a:srgbClr val="DDE4F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5" name="图片 44"/>
          <p:cNvPicPr>
            <a:picLocks noChangeAspect="1"/>
          </p:cNvPicPr>
          <p:nvPr/>
        </p:nvPicPr>
        <p:blipFill rotWithShape="1">
          <a:blip r:embed="rId1">
            <a:extLst>
              <a:ext uri="{28A0092B-C50C-407E-A947-70E740481C1C}">
                <a14:useLocalDpi xmlns:a14="http://schemas.microsoft.com/office/drawing/2010/main" val="0"/>
              </a:ext>
            </a:extLst>
          </a:blip>
          <a:srcRect l="27903" t="8900" r="14818" b="47303"/>
          <a:stretch>
            <a:fillRect/>
          </a:stretch>
        </p:blipFill>
        <p:spPr>
          <a:xfrm rot="5400000" flipV="1">
            <a:off x="302326" y="4168074"/>
            <a:ext cx="2387600" cy="2992252"/>
          </a:xfrm>
          <a:custGeom>
            <a:avLst/>
            <a:gdLst>
              <a:gd name="connsiteX0" fmla="*/ 6858000 w 6858000"/>
              <a:gd name="connsiteY0" fmla="*/ 0 h 12192000"/>
              <a:gd name="connsiteX1" fmla="*/ 6858000 w 6858000"/>
              <a:gd name="connsiteY1" fmla="*/ 12192000 h 12192000"/>
              <a:gd name="connsiteX2" fmla="*/ 0 w 6858000"/>
              <a:gd name="connsiteY2" fmla="*/ 12192000 h 12192000"/>
              <a:gd name="connsiteX3" fmla="*/ 0 w 6858000"/>
              <a:gd name="connsiteY3" fmla="*/ 0 h 12192000"/>
            </a:gdLst>
            <a:ahLst/>
            <a:cxnLst>
              <a:cxn ang="0">
                <a:pos x="connsiteX0" y="connsiteY0"/>
              </a:cxn>
              <a:cxn ang="0">
                <a:pos x="connsiteX1" y="connsiteY1"/>
              </a:cxn>
              <a:cxn ang="0">
                <a:pos x="connsiteX2" y="connsiteY2"/>
              </a:cxn>
              <a:cxn ang="0">
                <a:pos x="connsiteX3" y="connsiteY3"/>
              </a:cxn>
            </a:cxnLst>
            <a:rect l="l" t="t" r="r" b="b"/>
            <a:pathLst>
              <a:path w="6858000" h="12192000">
                <a:moveTo>
                  <a:pt x="6858000" y="0"/>
                </a:moveTo>
                <a:lnTo>
                  <a:pt x="6858000" y="12192000"/>
                </a:lnTo>
                <a:lnTo>
                  <a:pt x="0" y="12192000"/>
                </a:lnTo>
                <a:lnTo>
                  <a:pt x="0" y="0"/>
                </a:lnTo>
                <a:close/>
              </a:path>
            </a:pathLst>
          </a:custGeom>
        </p:spPr>
      </p:pic>
      <p:sp>
        <p:nvSpPr>
          <p:cNvPr id="4" name="弧形 3"/>
          <p:cNvSpPr/>
          <p:nvPr/>
        </p:nvSpPr>
        <p:spPr bwMode="auto">
          <a:xfrm rot="4714833">
            <a:off x="-1212851" y="-2427287"/>
            <a:ext cx="7308851" cy="7308850"/>
          </a:xfrm>
          <a:prstGeom prst="arc">
            <a:avLst>
              <a:gd name="adj1" fmla="val 16200000"/>
              <a:gd name="adj2" fmla="val 20985952"/>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5" name="弧形 4"/>
          <p:cNvSpPr/>
          <p:nvPr/>
        </p:nvSpPr>
        <p:spPr bwMode="auto">
          <a:xfrm rot="1726099">
            <a:off x="-925513" y="-2139950"/>
            <a:ext cx="6734176" cy="6734175"/>
          </a:xfrm>
          <a:prstGeom prst="arc">
            <a:avLst>
              <a:gd name="adj1" fmla="val 21126014"/>
              <a:gd name="adj2" fmla="val 6455570"/>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6" name="椭圆 5"/>
          <p:cNvSpPr/>
          <p:nvPr/>
        </p:nvSpPr>
        <p:spPr bwMode="auto">
          <a:xfrm>
            <a:off x="5765800" y="1512888"/>
            <a:ext cx="53975" cy="53975"/>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7" name="椭圆 6"/>
          <p:cNvSpPr/>
          <p:nvPr/>
        </p:nvSpPr>
        <p:spPr bwMode="auto">
          <a:xfrm>
            <a:off x="5756275" y="1671638"/>
            <a:ext cx="53975" cy="53975"/>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8" name="椭圆 7"/>
          <p:cNvSpPr/>
          <p:nvPr/>
        </p:nvSpPr>
        <p:spPr bwMode="auto">
          <a:xfrm>
            <a:off x="5710238" y="1830388"/>
            <a:ext cx="87312" cy="87312"/>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9" name="椭圆 8"/>
          <p:cNvSpPr/>
          <p:nvPr/>
        </p:nvSpPr>
        <p:spPr bwMode="auto">
          <a:xfrm>
            <a:off x="5654675" y="2024063"/>
            <a:ext cx="104775" cy="104775"/>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0" name="椭圆 9"/>
          <p:cNvSpPr/>
          <p:nvPr/>
        </p:nvSpPr>
        <p:spPr bwMode="auto">
          <a:xfrm>
            <a:off x="5597525" y="2222500"/>
            <a:ext cx="107950" cy="10795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1" name="弧形 10"/>
          <p:cNvSpPr/>
          <p:nvPr/>
        </p:nvSpPr>
        <p:spPr bwMode="auto">
          <a:xfrm rot="1726099">
            <a:off x="-925513" y="-2139950"/>
            <a:ext cx="6734176" cy="6734175"/>
          </a:xfrm>
          <a:prstGeom prst="arc">
            <a:avLst>
              <a:gd name="adj1" fmla="val 18578131"/>
              <a:gd name="adj2" fmla="val 20084201"/>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12" name="弧形 11"/>
          <p:cNvSpPr/>
          <p:nvPr/>
        </p:nvSpPr>
        <p:spPr bwMode="auto">
          <a:xfrm rot="10104866">
            <a:off x="-777875" y="-1992313"/>
            <a:ext cx="6438900" cy="6438901"/>
          </a:xfrm>
          <a:prstGeom prst="arc">
            <a:avLst>
              <a:gd name="adj1" fmla="val 16200000"/>
              <a:gd name="adj2" fmla="val 19878975"/>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3075" name="文本框 14"/>
          <p:cNvSpPr txBox="1">
            <a:spLocks noChangeArrowheads="1"/>
          </p:cNvSpPr>
          <p:nvPr/>
        </p:nvSpPr>
        <p:spPr bwMode="auto">
          <a:xfrm>
            <a:off x="122238" y="1227138"/>
            <a:ext cx="5376862"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en-US" altLang="zh-CN" sz="8000" b="1" dirty="0">
                <a:solidFill>
                  <a:srgbClr val="202856"/>
                </a:solidFill>
                <a:latin typeface="Batang" pitchFamily="18" charset="-127"/>
                <a:ea typeface="Batang" pitchFamily="18" charset="-127"/>
              </a:rPr>
              <a:t>CONTENT</a:t>
            </a:r>
            <a:endParaRPr lang="zh-CN" altLang="en-US" sz="8000" b="1" dirty="0">
              <a:solidFill>
                <a:srgbClr val="202856"/>
              </a:solidFill>
              <a:latin typeface="Batang" pitchFamily="18" charset="-127"/>
              <a:ea typeface="Batang" pitchFamily="18" charset="-127"/>
            </a:endParaRPr>
          </a:p>
        </p:txBody>
      </p:sp>
      <p:cxnSp>
        <p:nvCxnSpPr>
          <p:cNvPr id="16" name="直接连接符 15"/>
          <p:cNvCxnSpPr/>
          <p:nvPr/>
        </p:nvCxnSpPr>
        <p:spPr>
          <a:xfrm>
            <a:off x="206375" y="2540000"/>
            <a:ext cx="22415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4" name="任意多边形: 形状 43"/>
          <p:cNvSpPr/>
          <p:nvPr/>
        </p:nvSpPr>
        <p:spPr>
          <a:xfrm>
            <a:off x="10544175" y="0"/>
            <a:ext cx="1647825" cy="823912"/>
          </a:xfrm>
          <a:custGeom>
            <a:avLst/>
            <a:gdLst>
              <a:gd name="connsiteX0" fmla="*/ 0 w 1647825"/>
              <a:gd name="connsiteY0" fmla="*/ 0 h 823912"/>
              <a:gd name="connsiteX1" fmla="*/ 1647825 w 1647825"/>
              <a:gd name="connsiteY1" fmla="*/ 0 h 823912"/>
              <a:gd name="connsiteX2" fmla="*/ 1647825 w 1647825"/>
              <a:gd name="connsiteY2" fmla="*/ 10 h 823912"/>
              <a:gd name="connsiteX3" fmla="*/ 1631087 w 1647825"/>
              <a:gd name="connsiteY3" fmla="*/ 166046 h 823912"/>
              <a:gd name="connsiteX4" fmla="*/ 823913 w 1647825"/>
              <a:gd name="connsiteY4" fmla="*/ 823912 h 823912"/>
              <a:gd name="connsiteX5" fmla="*/ 16739 w 1647825"/>
              <a:gd name="connsiteY5" fmla="*/ 166046 h 823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825" h="823912">
                <a:moveTo>
                  <a:pt x="0" y="0"/>
                </a:moveTo>
                <a:lnTo>
                  <a:pt x="1647825" y="0"/>
                </a:lnTo>
                <a:lnTo>
                  <a:pt x="1647825" y="10"/>
                </a:lnTo>
                <a:lnTo>
                  <a:pt x="1631087" y="166046"/>
                </a:lnTo>
                <a:cubicBezTo>
                  <a:pt x="1554260" y="541490"/>
                  <a:pt x="1222069" y="823912"/>
                  <a:pt x="823913" y="823912"/>
                </a:cubicBezTo>
                <a:cubicBezTo>
                  <a:pt x="425757" y="823912"/>
                  <a:pt x="93566" y="541490"/>
                  <a:pt x="16739" y="166046"/>
                </a:cubicBezTo>
                <a:close/>
              </a:path>
            </a:pathLst>
          </a:cu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5469551" y="4469493"/>
            <a:ext cx="647700" cy="64770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2" name="组合 61"/>
          <p:cNvGrpSpPr/>
          <p:nvPr/>
        </p:nvGrpSpPr>
        <p:grpSpPr>
          <a:xfrm>
            <a:off x="6625590" y="1078865"/>
            <a:ext cx="4817110" cy="5407025"/>
            <a:chOff x="9844" y="1162"/>
            <a:chExt cx="7586" cy="8515"/>
          </a:xfrm>
        </p:grpSpPr>
        <p:grpSp>
          <p:nvGrpSpPr>
            <p:cNvPr id="15" name="组合 14"/>
            <p:cNvGrpSpPr/>
            <p:nvPr/>
          </p:nvGrpSpPr>
          <p:grpSpPr>
            <a:xfrm>
              <a:off x="9850" y="1162"/>
              <a:ext cx="7579" cy="771"/>
              <a:chOff x="9833" y="1115"/>
              <a:chExt cx="7579" cy="771"/>
            </a:xfrm>
          </p:grpSpPr>
          <p:sp>
            <p:nvSpPr>
              <p:cNvPr id="41" name="矩形 40"/>
              <p:cNvSpPr/>
              <p:nvPr/>
            </p:nvSpPr>
            <p:spPr bwMode="auto">
              <a:xfrm>
                <a:off x="12217" y="1115"/>
                <a:ext cx="5195" cy="771"/>
              </a:xfrm>
              <a:prstGeom prst="rect">
                <a:avLst/>
              </a:prstGeom>
              <a:noFill/>
              <a:ln>
                <a:solidFill>
                  <a:srgbClr val="202856"/>
                </a:solidFill>
              </a:ln>
              <a:effectLst/>
            </p:spPr>
            <p:txBody>
              <a:bodyPr>
                <a:spAutoFit/>
              </a:bodyPr>
              <a:lstStyle/>
              <a:p>
                <a:pPr algn="ctr" fontAlgn="base">
                  <a:spcBef>
                    <a:spcPct val="50000"/>
                  </a:spcBef>
                  <a:spcAft>
                    <a:spcPct val="0"/>
                  </a:spcAft>
                  <a:defRPr/>
                </a:pPr>
                <a:endParaRPr lang="zh-CN" altLang="en-US" sz="1600" b="1">
                  <a:solidFill>
                    <a:prstClr val="black"/>
                  </a:solidFill>
                  <a:latin typeface="Arial" panose="020B0604020202020204" pitchFamily="34" charset="0"/>
                </a:endParaRPr>
              </a:p>
            </p:txBody>
          </p:sp>
          <p:sp>
            <p:nvSpPr>
              <p:cNvPr id="42" name="Rectangle 6"/>
              <p:cNvSpPr>
                <a:spLocks noChangeArrowheads="1"/>
              </p:cNvSpPr>
              <p:nvPr/>
            </p:nvSpPr>
            <p:spPr bwMode="black">
              <a:xfrm>
                <a:off x="12707" y="1187"/>
                <a:ext cx="4365" cy="628"/>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defRPr/>
                </a:pPr>
                <a:r>
                  <a:rPr lang="zh-CN" altLang="en-US" sz="2000" b="1" dirty="0">
                    <a:solidFill>
                      <a:srgbClr val="202856"/>
                    </a:solidFill>
                    <a:latin typeface="微软雅黑" panose="020B0503020204020204" charset="-122"/>
                    <a:ea typeface="微软雅黑" panose="020B0503020204020204" charset="-122"/>
                  </a:rPr>
                  <a:t>什么是</a:t>
                </a:r>
                <a:r>
                  <a:rPr lang="en-US" altLang="zh-CN" sz="2000" b="1" dirty="0">
                    <a:solidFill>
                      <a:srgbClr val="202856"/>
                    </a:solidFill>
                    <a:latin typeface="微软雅黑" panose="020B0503020204020204" charset="-122"/>
                    <a:ea typeface="微软雅黑" panose="020B0503020204020204" charset="-122"/>
                  </a:rPr>
                  <a:t>UML</a:t>
                </a:r>
                <a:endParaRPr lang="en-US" altLang="zh-CN" sz="2000" b="1" dirty="0">
                  <a:solidFill>
                    <a:srgbClr val="202856"/>
                  </a:solidFill>
                  <a:latin typeface="微软雅黑" panose="020B0503020204020204" charset="-122"/>
                  <a:ea typeface="微软雅黑" panose="020B0503020204020204" charset="-122"/>
                </a:endParaRPr>
              </a:p>
            </p:txBody>
          </p:sp>
          <p:sp>
            <p:nvSpPr>
              <p:cNvPr id="39" name="矩形 38"/>
              <p:cNvSpPr/>
              <p:nvPr/>
            </p:nvSpPr>
            <p:spPr bwMode="auto">
              <a:xfrm>
                <a:off x="9833" y="1115"/>
                <a:ext cx="2092" cy="771"/>
              </a:xfrm>
              <a:prstGeom prst="rect">
                <a:avLst/>
              </a:prstGeom>
              <a:noFill/>
              <a:ln>
                <a:solidFill>
                  <a:srgbClr val="20285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202856"/>
                  </a:solidFill>
                </a:endParaRPr>
              </a:p>
            </p:txBody>
          </p:sp>
          <p:sp>
            <p:nvSpPr>
              <p:cNvPr id="40" name="文本框 39"/>
              <p:cNvSpPr txBox="1"/>
              <p:nvPr/>
            </p:nvSpPr>
            <p:spPr bwMode="auto">
              <a:xfrm>
                <a:off x="10111" y="1173"/>
                <a:ext cx="1515" cy="628"/>
              </a:xfrm>
              <a:prstGeom prst="rect">
                <a:avLst/>
              </a:prstGeom>
              <a:noFill/>
            </p:spPr>
            <p:txBody>
              <a:bodyPr>
                <a:spAutoFit/>
              </a:bodyPr>
              <a:lstStyle/>
              <a:p>
                <a:pPr algn="ctr">
                  <a:defRPr/>
                </a:pPr>
                <a:r>
                  <a:rPr lang="en-US" altLang="zh-CN" sz="2000" b="1" dirty="0">
                    <a:solidFill>
                      <a:srgbClr val="202856"/>
                    </a:solidFill>
                    <a:latin typeface="微软雅黑" panose="020B0503020204020204" charset="-122"/>
                    <a:ea typeface="微软雅黑" panose="020B0503020204020204" charset="-122"/>
                  </a:rPr>
                  <a:t>1.1</a:t>
                </a:r>
                <a:endParaRPr lang="en-US" altLang="zh-CN" sz="2000" b="1" dirty="0">
                  <a:solidFill>
                    <a:srgbClr val="202856"/>
                  </a:solidFill>
                  <a:latin typeface="微软雅黑" panose="020B0503020204020204" charset="-122"/>
                  <a:ea typeface="微软雅黑" panose="020B0503020204020204" charset="-122"/>
                </a:endParaRPr>
              </a:p>
            </p:txBody>
          </p:sp>
        </p:grpSp>
        <p:grpSp>
          <p:nvGrpSpPr>
            <p:cNvPr id="14" name="组合 13"/>
            <p:cNvGrpSpPr/>
            <p:nvPr/>
          </p:nvGrpSpPr>
          <p:grpSpPr>
            <a:xfrm>
              <a:off x="9844" y="2184"/>
              <a:ext cx="7579" cy="783"/>
              <a:chOff x="9833" y="2390"/>
              <a:chExt cx="7579" cy="783"/>
            </a:xfrm>
          </p:grpSpPr>
          <p:sp>
            <p:nvSpPr>
              <p:cNvPr id="37" name="矩形 36"/>
              <p:cNvSpPr/>
              <p:nvPr/>
            </p:nvSpPr>
            <p:spPr bwMode="auto">
              <a:xfrm>
                <a:off x="12217" y="2390"/>
                <a:ext cx="5195" cy="771"/>
              </a:xfrm>
              <a:prstGeom prst="rect">
                <a:avLst/>
              </a:prstGeom>
              <a:noFill/>
              <a:ln>
                <a:solidFill>
                  <a:srgbClr val="202856"/>
                </a:solidFill>
              </a:ln>
              <a:effectLst/>
            </p:spPr>
            <p:txBody>
              <a:bodyPr>
                <a:spAutoFit/>
              </a:bodyPr>
              <a:lstStyle/>
              <a:p>
                <a:pPr algn="ctr" fontAlgn="base">
                  <a:spcBef>
                    <a:spcPct val="50000"/>
                  </a:spcBef>
                  <a:spcAft>
                    <a:spcPct val="0"/>
                  </a:spcAft>
                  <a:defRPr/>
                </a:pPr>
                <a:endParaRPr lang="zh-CN" altLang="en-US" sz="1600" b="1">
                  <a:solidFill>
                    <a:prstClr val="black"/>
                  </a:solidFill>
                  <a:latin typeface="Arial" panose="020B0604020202020204" pitchFamily="34" charset="0"/>
                </a:endParaRPr>
              </a:p>
            </p:txBody>
          </p:sp>
          <p:sp>
            <p:nvSpPr>
              <p:cNvPr id="38" name="Rectangle 6"/>
              <p:cNvSpPr>
                <a:spLocks noChangeArrowheads="1"/>
              </p:cNvSpPr>
              <p:nvPr/>
            </p:nvSpPr>
            <p:spPr bwMode="black">
              <a:xfrm>
                <a:off x="12707" y="2474"/>
                <a:ext cx="4365" cy="628"/>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defRPr/>
                </a:pPr>
                <a:r>
                  <a:rPr lang="en-US" altLang="zh-CN" sz="2000" b="1" dirty="0">
                    <a:solidFill>
                      <a:srgbClr val="202856"/>
                    </a:solidFill>
                    <a:latin typeface="微软雅黑" panose="020B0503020204020204" charset="-122"/>
                    <a:ea typeface="微软雅黑" panose="020B0503020204020204" charset="-122"/>
                  </a:rPr>
                  <a:t>UML</a:t>
                </a:r>
                <a:r>
                  <a:rPr lang="zh-CN" altLang="en-US" sz="2000" b="1" dirty="0">
                    <a:solidFill>
                      <a:srgbClr val="202856"/>
                    </a:solidFill>
                    <a:latin typeface="微软雅黑" panose="020B0503020204020204" charset="-122"/>
                    <a:ea typeface="微软雅黑" panose="020B0503020204020204" charset="-122"/>
                  </a:rPr>
                  <a:t>的发展历程</a:t>
                </a:r>
                <a:endParaRPr lang="zh-CN" altLang="en-US" sz="2000" b="1" dirty="0">
                  <a:solidFill>
                    <a:srgbClr val="202856"/>
                  </a:solidFill>
                  <a:latin typeface="微软雅黑" panose="020B0503020204020204" charset="-122"/>
                  <a:ea typeface="微软雅黑" panose="020B0503020204020204" charset="-122"/>
                </a:endParaRPr>
              </a:p>
            </p:txBody>
          </p:sp>
          <p:sp>
            <p:nvSpPr>
              <p:cNvPr id="35" name="矩形 34"/>
              <p:cNvSpPr/>
              <p:nvPr/>
            </p:nvSpPr>
            <p:spPr bwMode="auto">
              <a:xfrm>
                <a:off x="9833" y="2402"/>
                <a:ext cx="2092" cy="771"/>
              </a:xfrm>
              <a:prstGeom prst="rect">
                <a:avLst/>
              </a:prstGeom>
              <a:noFill/>
              <a:ln>
                <a:solidFill>
                  <a:srgbClr val="20285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202856"/>
                  </a:solidFill>
                </a:endParaRPr>
              </a:p>
            </p:txBody>
          </p:sp>
          <p:sp>
            <p:nvSpPr>
              <p:cNvPr id="36" name="文本框 35"/>
              <p:cNvSpPr txBox="1"/>
              <p:nvPr/>
            </p:nvSpPr>
            <p:spPr bwMode="auto">
              <a:xfrm>
                <a:off x="10111" y="2461"/>
                <a:ext cx="1515" cy="628"/>
              </a:xfrm>
              <a:prstGeom prst="rect">
                <a:avLst/>
              </a:prstGeom>
              <a:noFill/>
            </p:spPr>
            <p:txBody>
              <a:bodyPr>
                <a:spAutoFit/>
              </a:bodyPr>
              <a:lstStyle/>
              <a:p>
                <a:pPr algn="ctr">
                  <a:defRPr/>
                </a:pPr>
                <a:r>
                  <a:rPr lang="en-US" altLang="zh-CN" sz="2000" b="1" dirty="0">
                    <a:solidFill>
                      <a:srgbClr val="202856"/>
                    </a:solidFill>
                    <a:latin typeface="微软雅黑" panose="020B0503020204020204" charset="-122"/>
                    <a:ea typeface="微软雅黑" panose="020B0503020204020204" charset="-122"/>
                  </a:rPr>
                  <a:t>1.2</a:t>
                </a:r>
                <a:endParaRPr lang="en-US" altLang="zh-CN" sz="2000" b="1" dirty="0">
                  <a:solidFill>
                    <a:srgbClr val="202856"/>
                  </a:solidFill>
                  <a:latin typeface="微软雅黑" panose="020B0503020204020204" charset="-122"/>
                  <a:ea typeface="微软雅黑" panose="020B0503020204020204" charset="-122"/>
                </a:endParaRPr>
              </a:p>
            </p:txBody>
          </p:sp>
        </p:grpSp>
        <p:grpSp>
          <p:nvGrpSpPr>
            <p:cNvPr id="13" name="组合 12"/>
            <p:cNvGrpSpPr/>
            <p:nvPr/>
          </p:nvGrpSpPr>
          <p:grpSpPr>
            <a:xfrm>
              <a:off x="9851" y="3280"/>
              <a:ext cx="7579" cy="771"/>
              <a:chOff x="9830" y="3689"/>
              <a:chExt cx="7579" cy="771"/>
            </a:xfrm>
          </p:grpSpPr>
          <p:sp>
            <p:nvSpPr>
              <p:cNvPr id="33" name="矩形 32"/>
              <p:cNvSpPr/>
              <p:nvPr/>
            </p:nvSpPr>
            <p:spPr bwMode="auto">
              <a:xfrm>
                <a:off x="12214" y="3689"/>
                <a:ext cx="5195" cy="771"/>
              </a:xfrm>
              <a:prstGeom prst="rect">
                <a:avLst/>
              </a:prstGeom>
              <a:noFill/>
              <a:ln>
                <a:solidFill>
                  <a:srgbClr val="202856"/>
                </a:solidFill>
              </a:ln>
              <a:effectLst/>
            </p:spPr>
            <p:txBody>
              <a:bodyPr>
                <a:spAutoFit/>
              </a:bodyPr>
              <a:lstStyle/>
              <a:p>
                <a:pPr algn="ctr" fontAlgn="base">
                  <a:spcBef>
                    <a:spcPct val="50000"/>
                  </a:spcBef>
                  <a:spcAft>
                    <a:spcPct val="0"/>
                  </a:spcAft>
                  <a:defRPr/>
                </a:pPr>
                <a:endParaRPr lang="zh-CN" altLang="en-US" sz="1600" b="1">
                  <a:solidFill>
                    <a:prstClr val="black"/>
                  </a:solidFill>
                  <a:latin typeface="Arial" panose="020B0604020202020204" pitchFamily="34" charset="0"/>
                </a:endParaRPr>
              </a:p>
            </p:txBody>
          </p:sp>
          <p:sp>
            <p:nvSpPr>
              <p:cNvPr id="34" name="Rectangle 6"/>
              <p:cNvSpPr>
                <a:spLocks noChangeArrowheads="1"/>
              </p:cNvSpPr>
              <p:nvPr/>
            </p:nvSpPr>
            <p:spPr bwMode="black">
              <a:xfrm>
                <a:off x="12703" y="3762"/>
                <a:ext cx="4365" cy="628"/>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defRPr/>
                </a:pPr>
                <a:r>
                  <a:rPr lang="en-US" altLang="zh-CN" sz="2000" b="1" dirty="0">
                    <a:solidFill>
                      <a:srgbClr val="202856"/>
                    </a:solidFill>
                    <a:latin typeface="微软雅黑" panose="020B0503020204020204" charset="-122"/>
                    <a:ea typeface="微软雅黑" panose="020B0503020204020204" charset="-122"/>
                  </a:rPr>
                  <a:t>UML</a:t>
                </a:r>
                <a:r>
                  <a:rPr lang="zh-CN" altLang="en-US" sz="2000" b="1" dirty="0">
                    <a:solidFill>
                      <a:srgbClr val="202856"/>
                    </a:solidFill>
                    <a:latin typeface="微软雅黑" panose="020B0503020204020204" charset="-122"/>
                    <a:ea typeface="微软雅黑" panose="020B0503020204020204" charset="-122"/>
                  </a:rPr>
                  <a:t>的特点</a:t>
                </a:r>
                <a:endParaRPr lang="zh-CN" altLang="en-US" sz="2000" b="1" dirty="0">
                  <a:solidFill>
                    <a:srgbClr val="202856"/>
                  </a:solidFill>
                  <a:latin typeface="微软雅黑" panose="020B0503020204020204" charset="-122"/>
                  <a:ea typeface="微软雅黑" panose="020B0503020204020204" charset="-122"/>
                </a:endParaRPr>
              </a:p>
            </p:txBody>
          </p:sp>
          <p:sp>
            <p:nvSpPr>
              <p:cNvPr id="31" name="矩形 30"/>
              <p:cNvSpPr/>
              <p:nvPr/>
            </p:nvSpPr>
            <p:spPr bwMode="auto">
              <a:xfrm>
                <a:off x="9830" y="3689"/>
                <a:ext cx="2092" cy="771"/>
              </a:xfrm>
              <a:prstGeom prst="rect">
                <a:avLst/>
              </a:prstGeom>
              <a:noFill/>
              <a:ln>
                <a:solidFill>
                  <a:srgbClr val="20285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202856"/>
                  </a:solidFill>
                </a:endParaRPr>
              </a:p>
            </p:txBody>
          </p:sp>
          <p:sp>
            <p:nvSpPr>
              <p:cNvPr id="32" name="文本框 31"/>
              <p:cNvSpPr txBox="1"/>
              <p:nvPr/>
            </p:nvSpPr>
            <p:spPr bwMode="auto">
              <a:xfrm>
                <a:off x="10107" y="3748"/>
                <a:ext cx="1515" cy="628"/>
              </a:xfrm>
              <a:prstGeom prst="rect">
                <a:avLst/>
              </a:prstGeom>
              <a:noFill/>
            </p:spPr>
            <p:txBody>
              <a:bodyPr>
                <a:spAutoFit/>
              </a:bodyPr>
              <a:lstStyle/>
              <a:p>
                <a:pPr algn="ctr">
                  <a:defRPr/>
                </a:pPr>
                <a:r>
                  <a:rPr lang="en-US" altLang="zh-CN" sz="2000" b="1" dirty="0">
                    <a:solidFill>
                      <a:srgbClr val="202856"/>
                    </a:solidFill>
                    <a:latin typeface="微软雅黑" panose="020B0503020204020204" charset="-122"/>
                    <a:ea typeface="微软雅黑" panose="020B0503020204020204" charset="-122"/>
                  </a:rPr>
                  <a:t>1.3</a:t>
                </a:r>
                <a:endParaRPr lang="en-US" altLang="zh-CN" sz="2000" b="1" dirty="0">
                  <a:solidFill>
                    <a:srgbClr val="202856"/>
                  </a:solidFill>
                  <a:latin typeface="微软雅黑" panose="020B0503020204020204" charset="-122"/>
                  <a:ea typeface="微软雅黑" panose="020B0503020204020204" charset="-122"/>
                </a:endParaRPr>
              </a:p>
            </p:txBody>
          </p:sp>
        </p:grpSp>
        <p:grpSp>
          <p:nvGrpSpPr>
            <p:cNvPr id="3" name="组合 2"/>
            <p:cNvGrpSpPr/>
            <p:nvPr/>
          </p:nvGrpSpPr>
          <p:grpSpPr>
            <a:xfrm>
              <a:off x="9851" y="4387"/>
              <a:ext cx="7579" cy="771"/>
              <a:chOff x="9830" y="4977"/>
              <a:chExt cx="7579" cy="771"/>
            </a:xfrm>
          </p:grpSpPr>
          <p:sp>
            <p:nvSpPr>
              <p:cNvPr id="29" name="矩形 28"/>
              <p:cNvSpPr/>
              <p:nvPr/>
            </p:nvSpPr>
            <p:spPr bwMode="auto">
              <a:xfrm>
                <a:off x="12214" y="4977"/>
                <a:ext cx="5195" cy="771"/>
              </a:xfrm>
              <a:prstGeom prst="rect">
                <a:avLst/>
              </a:prstGeom>
              <a:noFill/>
              <a:ln>
                <a:solidFill>
                  <a:srgbClr val="202856"/>
                </a:solidFill>
              </a:ln>
              <a:effectLst/>
            </p:spPr>
            <p:txBody>
              <a:bodyPr>
                <a:spAutoFit/>
              </a:bodyPr>
              <a:lstStyle/>
              <a:p>
                <a:pPr algn="ctr" fontAlgn="base">
                  <a:spcBef>
                    <a:spcPct val="50000"/>
                  </a:spcBef>
                  <a:spcAft>
                    <a:spcPct val="0"/>
                  </a:spcAft>
                  <a:defRPr/>
                </a:pPr>
                <a:endParaRPr lang="zh-CN" altLang="en-US" sz="1600" b="1">
                  <a:solidFill>
                    <a:prstClr val="black"/>
                  </a:solidFill>
                  <a:latin typeface="Arial" panose="020B0604020202020204" pitchFamily="34" charset="0"/>
                </a:endParaRPr>
              </a:p>
            </p:txBody>
          </p:sp>
          <p:sp>
            <p:nvSpPr>
              <p:cNvPr id="30" name="Rectangle 6"/>
              <p:cNvSpPr>
                <a:spLocks noChangeArrowheads="1"/>
              </p:cNvSpPr>
              <p:nvPr/>
            </p:nvSpPr>
            <p:spPr bwMode="black">
              <a:xfrm>
                <a:off x="12703" y="5049"/>
                <a:ext cx="4365" cy="628"/>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defRPr/>
                </a:pPr>
                <a:r>
                  <a:rPr lang="en-US" altLang="zh-CN" sz="2000" b="1" dirty="0">
                    <a:solidFill>
                      <a:srgbClr val="202856"/>
                    </a:solidFill>
                    <a:latin typeface="微软雅黑" panose="020B0503020204020204" charset="-122"/>
                    <a:ea typeface="微软雅黑" panose="020B0503020204020204" charset="-122"/>
                  </a:rPr>
                  <a:t>UML</a:t>
                </a:r>
                <a:r>
                  <a:rPr lang="zh-CN" altLang="en-US" sz="2000" b="1" dirty="0">
                    <a:solidFill>
                      <a:srgbClr val="202856"/>
                    </a:solidFill>
                    <a:latin typeface="微软雅黑" panose="020B0503020204020204" charset="-122"/>
                    <a:ea typeface="微软雅黑" panose="020B0503020204020204" charset="-122"/>
                  </a:rPr>
                  <a:t>的结构</a:t>
                </a:r>
                <a:endParaRPr lang="zh-CN" altLang="en-US" sz="2000" b="1" dirty="0">
                  <a:solidFill>
                    <a:srgbClr val="202856"/>
                  </a:solidFill>
                  <a:latin typeface="微软雅黑" panose="020B0503020204020204" charset="-122"/>
                  <a:ea typeface="微软雅黑" panose="020B0503020204020204" charset="-122"/>
                </a:endParaRPr>
              </a:p>
            </p:txBody>
          </p:sp>
          <p:sp>
            <p:nvSpPr>
              <p:cNvPr id="27" name="矩形 26"/>
              <p:cNvSpPr/>
              <p:nvPr/>
            </p:nvSpPr>
            <p:spPr bwMode="auto">
              <a:xfrm>
                <a:off x="9830" y="4977"/>
                <a:ext cx="2092" cy="771"/>
              </a:xfrm>
              <a:prstGeom prst="rect">
                <a:avLst/>
              </a:prstGeom>
              <a:noFill/>
              <a:ln>
                <a:solidFill>
                  <a:srgbClr val="20285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202856"/>
                  </a:solidFill>
                </a:endParaRPr>
              </a:p>
            </p:txBody>
          </p:sp>
          <p:sp>
            <p:nvSpPr>
              <p:cNvPr id="28" name="文本框 27"/>
              <p:cNvSpPr txBox="1"/>
              <p:nvPr/>
            </p:nvSpPr>
            <p:spPr bwMode="auto">
              <a:xfrm>
                <a:off x="10107" y="5035"/>
                <a:ext cx="1515" cy="628"/>
              </a:xfrm>
              <a:prstGeom prst="rect">
                <a:avLst/>
              </a:prstGeom>
              <a:noFill/>
            </p:spPr>
            <p:txBody>
              <a:bodyPr>
                <a:spAutoFit/>
              </a:bodyPr>
              <a:lstStyle/>
              <a:p>
                <a:pPr algn="ctr">
                  <a:defRPr/>
                </a:pPr>
                <a:r>
                  <a:rPr lang="en-US" altLang="zh-CN" sz="2000" b="1" dirty="0">
                    <a:solidFill>
                      <a:srgbClr val="202856"/>
                    </a:solidFill>
                    <a:latin typeface="微软雅黑" panose="020B0503020204020204" charset="-122"/>
                    <a:ea typeface="微软雅黑" panose="020B0503020204020204" charset="-122"/>
                  </a:rPr>
                  <a:t>1.4</a:t>
                </a:r>
                <a:endParaRPr lang="en-US" altLang="zh-CN" sz="2000" b="1" dirty="0">
                  <a:solidFill>
                    <a:srgbClr val="202856"/>
                  </a:solidFill>
                  <a:latin typeface="微软雅黑" panose="020B0503020204020204" charset="-122"/>
                  <a:ea typeface="微软雅黑" panose="020B0503020204020204" charset="-122"/>
                </a:endParaRPr>
              </a:p>
            </p:txBody>
          </p:sp>
        </p:grpSp>
        <p:grpSp>
          <p:nvGrpSpPr>
            <p:cNvPr id="17" name="组合 16"/>
            <p:cNvGrpSpPr/>
            <p:nvPr/>
          </p:nvGrpSpPr>
          <p:grpSpPr>
            <a:xfrm>
              <a:off x="9851" y="5502"/>
              <a:ext cx="7579" cy="771"/>
              <a:chOff x="9830" y="4977"/>
              <a:chExt cx="7579" cy="771"/>
            </a:xfrm>
          </p:grpSpPr>
          <p:sp>
            <p:nvSpPr>
              <p:cNvPr id="18" name="矩形 17"/>
              <p:cNvSpPr/>
              <p:nvPr/>
            </p:nvSpPr>
            <p:spPr bwMode="auto">
              <a:xfrm>
                <a:off x="12214" y="4977"/>
                <a:ext cx="5195" cy="771"/>
              </a:xfrm>
              <a:prstGeom prst="rect">
                <a:avLst/>
              </a:prstGeom>
              <a:noFill/>
              <a:ln>
                <a:solidFill>
                  <a:srgbClr val="202856"/>
                </a:solidFill>
              </a:ln>
              <a:effectLst/>
            </p:spPr>
            <p:txBody>
              <a:bodyPr>
                <a:spAutoFit/>
              </a:bodyPr>
              <a:p>
                <a:pPr algn="ctr" fontAlgn="base">
                  <a:spcBef>
                    <a:spcPct val="50000"/>
                  </a:spcBef>
                  <a:spcAft>
                    <a:spcPct val="0"/>
                  </a:spcAft>
                  <a:defRPr/>
                </a:pPr>
                <a:endParaRPr lang="zh-CN" altLang="en-US" sz="1600" b="1">
                  <a:solidFill>
                    <a:prstClr val="black"/>
                  </a:solidFill>
                  <a:latin typeface="Arial" panose="020B0604020202020204" pitchFamily="34" charset="0"/>
                </a:endParaRPr>
              </a:p>
            </p:txBody>
          </p:sp>
          <p:sp>
            <p:nvSpPr>
              <p:cNvPr id="19" name="Rectangle 6"/>
              <p:cNvSpPr>
                <a:spLocks noChangeArrowheads="1"/>
              </p:cNvSpPr>
              <p:nvPr/>
            </p:nvSpPr>
            <p:spPr bwMode="black">
              <a:xfrm>
                <a:off x="12703" y="5049"/>
                <a:ext cx="4365" cy="628"/>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eaLnBrk="0" hangingPunct="0">
                  <a:defRPr/>
                </a:pPr>
                <a:r>
                  <a:rPr lang="en-US" altLang="zh-CN" sz="2000" b="1" dirty="0">
                    <a:solidFill>
                      <a:srgbClr val="202856"/>
                    </a:solidFill>
                    <a:latin typeface="微软雅黑" panose="020B0503020204020204" charset="-122"/>
                    <a:ea typeface="微软雅黑" panose="020B0503020204020204" charset="-122"/>
                  </a:rPr>
                  <a:t>UML</a:t>
                </a:r>
                <a:r>
                  <a:rPr lang="zh-CN" altLang="en-US" sz="2000" b="1" dirty="0">
                    <a:solidFill>
                      <a:srgbClr val="202856"/>
                    </a:solidFill>
                    <a:latin typeface="微软雅黑" panose="020B0503020204020204" charset="-122"/>
                    <a:ea typeface="微软雅黑" panose="020B0503020204020204" charset="-122"/>
                  </a:rPr>
                  <a:t>的视图</a:t>
                </a:r>
                <a:endParaRPr lang="zh-CN" altLang="en-US" sz="2000" b="1" dirty="0">
                  <a:solidFill>
                    <a:srgbClr val="202856"/>
                  </a:solidFill>
                  <a:latin typeface="微软雅黑" panose="020B0503020204020204" charset="-122"/>
                  <a:ea typeface="微软雅黑" panose="020B0503020204020204" charset="-122"/>
                </a:endParaRPr>
              </a:p>
            </p:txBody>
          </p:sp>
          <p:sp>
            <p:nvSpPr>
              <p:cNvPr id="20" name="矩形 19"/>
              <p:cNvSpPr/>
              <p:nvPr/>
            </p:nvSpPr>
            <p:spPr bwMode="auto">
              <a:xfrm>
                <a:off x="9830" y="4977"/>
                <a:ext cx="2092" cy="771"/>
              </a:xfrm>
              <a:prstGeom prst="rect">
                <a:avLst/>
              </a:prstGeom>
              <a:noFill/>
              <a:ln>
                <a:solidFill>
                  <a:srgbClr val="202856"/>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a:pPr>
                <a:endParaRPr lang="zh-CN" altLang="en-US">
                  <a:solidFill>
                    <a:srgbClr val="202856"/>
                  </a:solidFill>
                </a:endParaRPr>
              </a:p>
            </p:txBody>
          </p:sp>
          <p:sp>
            <p:nvSpPr>
              <p:cNvPr id="21" name="文本框 20"/>
              <p:cNvSpPr txBox="1"/>
              <p:nvPr/>
            </p:nvSpPr>
            <p:spPr bwMode="auto">
              <a:xfrm>
                <a:off x="10107" y="5035"/>
                <a:ext cx="1515" cy="628"/>
              </a:xfrm>
              <a:prstGeom prst="rect">
                <a:avLst/>
              </a:prstGeom>
              <a:noFill/>
            </p:spPr>
            <p:txBody>
              <a:bodyPr>
                <a:spAutoFit/>
              </a:bodyPr>
              <a:p>
                <a:pPr algn="ctr">
                  <a:defRPr/>
                </a:pPr>
                <a:r>
                  <a:rPr lang="en-US" altLang="zh-CN" sz="2000" b="1" dirty="0">
                    <a:solidFill>
                      <a:srgbClr val="202856"/>
                    </a:solidFill>
                    <a:latin typeface="微软雅黑" panose="020B0503020204020204" charset="-122"/>
                    <a:ea typeface="微软雅黑" panose="020B0503020204020204" charset="-122"/>
                  </a:rPr>
                  <a:t>1.5</a:t>
                </a:r>
                <a:endParaRPr lang="en-US" altLang="zh-CN" sz="2000" b="1" dirty="0">
                  <a:solidFill>
                    <a:srgbClr val="202856"/>
                  </a:solidFill>
                  <a:latin typeface="微软雅黑" panose="020B0503020204020204" charset="-122"/>
                  <a:ea typeface="微软雅黑" panose="020B0503020204020204" charset="-122"/>
                </a:endParaRPr>
              </a:p>
            </p:txBody>
          </p:sp>
        </p:grpSp>
        <p:grpSp>
          <p:nvGrpSpPr>
            <p:cNvPr id="22" name="组合 21"/>
            <p:cNvGrpSpPr/>
            <p:nvPr/>
          </p:nvGrpSpPr>
          <p:grpSpPr>
            <a:xfrm>
              <a:off x="9851" y="8906"/>
              <a:ext cx="7579" cy="771"/>
              <a:chOff x="9830" y="4977"/>
              <a:chExt cx="7579" cy="771"/>
            </a:xfrm>
          </p:grpSpPr>
          <p:sp>
            <p:nvSpPr>
              <p:cNvPr id="23" name="矩形 22"/>
              <p:cNvSpPr/>
              <p:nvPr/>
            </p:nvSpPr>
            <p:spPr bwMode="auto">
              <a:xfrm>
                <a:off x="12214" y="4977"/>
                <a:ext cx="5195" cy="771"/>
              </a:xfrm>
              <a:prstGeom prst="rect">
                <a:avLst/>
              </a:prstGeom>
              <a:noFill/>
              <a:ln>
                <a:solidFill>
                  <a:srgbClr val="202856"/>
                </a:solidFill>
              </a:ln>
              <a:effectLst/>
            </p:spPr>
            <p:txBody>
              <a:bodyPr>
                <a:spAutoFit/>
              </a:bodyPr>
              <a:lstStyle/>
              <a:p>
                <a:pPr algn="ctr" fontAlgn="base">
                  <a:spcBef>
                    <a:spcPct val="50000"/>
                  </a:spcBef>
                  <a:spcAft>
                    <a:spcPct val="0"/>
                  </a:spcAft>
                  <a:defRPr/>
                </a:pPr>
                <a:endParaRPr lang="zh-CN" altLang="en-US" sz="1600" b="1">
                  <a:solidFill>
                    <a:prstClr val="black"/>
                  </a:solidFill>
                  <a:latin typeface="Arial" panose="020B0604020202020204" pitchFamily="34" charset="0"/>
                </a:endParaRPr>
              </a:p>
            </p:txBody>
          </p:sp>
          <p:sp>
            <p:nvSpPr>
              <p:cNvPr id="24" name="Rectangle 6"/>
              <p:cNvSpPr>
                <a:spLocks noChangeArrowheads="1"/>
              </p:cNvSpPr>
              <p:nvPr/>
            </p:nvSpPr>
            <p:spPr bwMode="black">
              <a:xfrm>
                <a:off x="12703" y="5049"/>
                <a:ext cx="4365" cy="628"/>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defRPr/>
                </a:pPr>
                <a:r>
                  <a:rPr lang="zh-CN" altLang="en-US" sz="2000" b="1" dirty="0">
                    <a:solidFill>
                      <a:srgbClr val="202856"/>
                    </a:solidFill>
                    <a:latin typeface="微软雅黑" panose="020B0503020204020204" charset="-122"/>
                    <a:ea typeface="微软雅黑" panose="020B0503020204020204" charset="-122"/>
                  </a:rPr>
                  <a:t>系统开发阶段</a:t>
                </a:r>
                <a:endParaRPr lang="zh-CN" altLang="en-US" sz="2000" b="1" dirty="0">
                  <a:solidFill>
                    <a:srgbClr val="202856"/>
                  </a:solidFill>
                  <a:latin typeface="微软雅黑" panose="020B0503020204020204" charset="-122"/>
                  <a:ea typeface="微软雅黑" panose="020B0503020204020204" charset="-122"/>
                </a:endParaRPr>
              </a:p>
            </p:txBody>
          </p:sp>
          <p:sp>
            <p:nvSpPr>
              <p:cNvPr id="25" name="矩形 24"/>
              <p:cNvSpPr/>
              <p:nvPr/>
            </p:nvSpPr>
            <p:spPr bwMode="auto">
              <a:xfrm>
                <a:off x="9830" y="4977"/>
                <a:ext cx="2092" cy="771"/>
              </a:xfrm>
              <a:prstGeom prst="rect">
                <a:avLst/>
              </a:prstGeom>
              <a:noFill/>
              <a:ln>
                <a:solidFill>
                  <a:srgbClr val="20285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202856"/>
                  </a:solidFill>
                </a:endParaRPr>
              </a:p>
            </p:txBody>
          </p:sp>
          <p:sp>
            <p:nvSpPr>
              <p:cNvPr id="26" name="文本框 25"/>
              <p:cNvSpPr txBox="1"/>
              <p:nvPr/>
            </p:nvSpPr>
            <p:spPr bwMode="auto">
              <a:xfrm>
                <a:off x="10107" y="5035"/>
                <a:ext cx="1515" cy="628"/>
              </a:xfrm>
              <a:prstGeom prst="rect">
                <a:avLst/>
              </a:prstGeom>
              <a:noFill/>
            </p:spPr>
            <p:txBody>
              <a:bodyPr>
                <a:spAutoFit/>
              </a:bodyPr>
              <a:lstStyle/>
              <a:p>
                <a:pPr algn="ctr">
                  <a:defRPr/>
                </a:pPr>
                <a:r>
                  <a:rPr lang="en-US" altLang="zh-CN" sz="2000" b="1" dirty="0">
                    <a:solidFill>
                      <a:srgbClr val="202856"/>
                    </a:solidFill>
                    <a:latin typeface="微软雅黑" panose="020B0503020204020204" charset="-122"/>
                    <a:ea typeface="微软雅黑" panose="020B0503020204020204" charset="-122"/>
                  </a:rPr>
                  <a:t>1.8</a:t>
                </a:r>
                <a:endParaRPr lang="en-US" altLang="zh-CN" sz="2000" b="1" dirty="0">
                  <a:solidFill>
                    <a:srgbClr val="202856"/>
                  </a:solidFill>
                  <a:latin typeface="微软雅黑" panose="020B0503020204020204" charset="-122"/>
                  <a:ea typeface="微软雅黑" panose="020B0503020204020204" charset="-122"/>
                </a:endParaRPr>
              </a:p>
            </p:txBody>
          </p:sp>
        </p:grpSp>
        <p:grpSp>
          <p:nvGrpSpPr>
            <p:cNvPr id="47" name="组合 46"/>
            <p:cNvGrpSpPr/>
            <p:nvPr/>
          </p:nvGrpSpPr>
          <p:grpSpPr>
            <a:xfrm>
              <a:off x="9851" y="6640"/>
              <a:ext cx="7579" cy="771"/>
              <a:chOff x="9830" y="4977"/>
              <a:chExt cx="7579" cy="771"/>
            </a:xfrm>
          </p:grpSpPr>
          <p:sp>
            <p:nvSpPr>
              <p:cNvPr id="48" name="矩形 47"/>
              <p:cNvSpPr/>
              <p:nvPr/>
            </p:nvSpPr>
            <p:spPr bwMode="auto">
              <a:xfrm>
                <a:off x="12214" y="4977"/>
                <a:ext cx="5195" cy="771"/>
              </a:xfrm>
              <a:prstGeom prst="rect">
                <a:avLst/>
              </a:prstGeom>
              <a:noFill/>
              <a:ln>
                <a:solidFill>
                  <a:srgbClr val="202856"/>
                </a:solidFill>
              </a:ln>
              <a:effectLst/>
            </p:spPr>
            <p:txBody>
              <a:bodyPr>
                <a:spAutoFit/>
              </a:bodyPr>
              <a:lstStyle/>
              <a:p>
                <a:pPr algn="ctr" fontAlgn="base">
                  <a:spcBef>
                    <a:spcPct val="50000"/>
                  </a:spcBef>
                  <a:spcAft>
                    <a:spcPct val="0"/>
                  </a:spcAft>
                  <a:defRPr/>
                </a:pPr>
                <a:endParaRPr lang="zh-CN" altLang="en-US" sz="1600" b="1">
                  <a:solidFill>
                    <a:prstClr val="black"/>
                  </a:solidFill>
                  <a:latin typeface="Arial" panose="020B0604020202020204" pitchFamily="34" charset="0"/>
                </a:endParaRPr>
              </a:p>
            </p:txBody>
          </p:sp>
          <p:sp>
            <p:nvSpPr>
              <p:cNvPr id="49" name="Rectangle 6"/>
              <p:cNvSpPr>
                <a:spLocks noChangeArrowheads="1"/>
              </p:cNvSpPr>
              <p:nvPr/>
            </p:nvSpPr>
            <p:spPr bwMode="black">
              <a:xfrm>
                <a:off x="12703" y="5049"/>
                <a:ext cx="4365" cy="628"/>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defRPr/>
                </a:pPr>
                <a:r>
                  <a:rPr lang="en-US" altLang="zh-CN" sz="2000" b="1" dirty="0">
                    <a:solidFill>
                      <a:srgbClr val="202856"/>
                    </a:solidFill>
                    <a:latin typeface="微软雅黑" panose="020B0503020204020204" charset="-122"/>
                    <a:ea typeface="微软雅黑" panose="020B0503020204020204" charset="-122"/>
                  </a:rPr>
                  <a:t>UML</a:t>
                </a:r>
                <a:r>
                  <a:rPr lang="zh-CN" altLang="en-US" sz="2000" b="1" dirty="0">
                    <a:solidFill>
                      <a:srgbClr val="202856"/>
                    </a:solidFill>
                    <a:latin typeface="微软雅黑" panose="020B0503020204020204" charset="-122"/>
                    <a:ea typeface="微软雅黑" panose="020B0503020204020204" charset="-122"/>
                  </a:rPr>
                  <a:t>的图</a:t>
                </a:r>
                <a:endParaRPr lang="zh-CN" altLang="en-US" sz="2000" b="1" dirty="0">
                  <a:solidFill>
                    <a:srgbClr val="202856"/>
                  </a:solidFill>
                  <a:latin typeface="微软雅黑" panose="020B0503020204020204" charset="-122"/>
                  <a:ea typeface="微软雅黑" panose="020B0503020204020204" charset="-122"/>
                </a:endParaRPr>
              </a:p>
            </p:txBody>
          </p:sp>
          <p:sp>
            <p:nvSpPr>
              <p:cNvPr id="50" name="矩形 49"/>
              <p:cNvSpPr/>
              <p:nvPr/>
            </p:nvSpPr>
            <p:spPr bwMode="auto">
              <a:xfrm>
                <a:off x="9830" y="4977"/>
                <a:ext cx="2092" cy="771"/>
              </a:xfrm>
              <a:prstGeom prst="rect">
                <a:avLst/>
              </a:prstGeom>
              <a:noFill/>
              <a:ln>
                <a:solidFill>
                  <a:srgbClr val="20285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202856"/>
                  </a:solidFill>
                </a:endParaRPr>
              </a:p>
            </p:txBody>
          </p:sp>
          <p:sp>
            <p:nvSpPr>
              <p:cNvPr id="51" name="文本框 50"/>
              <p:cNvSpPr txBox="1"/>
              <p:nvPr/>
            </p:nvSpPr>
            <p:spPr bwMode="auto">
              <a:xfrm>
                <a:off x="10107" y="5035"/>
                <a:ext cx="1515" cy="628"/>
              </a:xfrm>
              <a:prstGeom prst="rect">
                <a:avLst/>
              </a:prstGeom>
              <a:noFill/>
            </p:spPr>
            <p:txBody>
              <a:bodyPr>
                <a:spAutoFit/>
              </a:bodyPr>
              <a:lstStyle/>
              <a:p>
                <a:pPr algn="ctr">
                  <a:defRPr/>
                </a:pPr>
                <a:r>
                  <a:rPr lang="en-US" altLang="zh-CN" sz="2000" b="1" dirty="0">
                    <a:solidFill>
                      <a:srgbClr val="202856"/>
                    </a:solidFill>
                    <a:latin typeface="微软雅黑" panose="020B0503020204020204" charset="-122"/>
                    <a:ea typeface="微软雅黑" panose="020B0503020204020204" charset="-122"/>
                  </a:rPr>
                  <a:t>1.6</a:t>
                </a:r>
                <a:endParaRPr lang="en-US" altLang="zh-CN" sz="2000" b="1" dirty="0">
                  <a:solidFill>
                    <a:srgbClr val="202856"/>
                  </a:solidFill>
                  <a:latin typeface="微软雅黑" panose="020B0503020204020204" charset="-122"/>
                  <a:ea typeface="微软雅黑" panose="020B0503020204020204" charset="-122"/>
                </a:endParaRPr>
              </a:p>
            </p:txBody>
          </p:sp>
        </p:grpSp>
        <p:grpSp>
          <p:nvGrpSpPr>
            <p:cNvPr id="57" name="组合 56"/>
            <p:cNvGrpSpPr/>
            <p:nvPr/>
          </p:nvGrpSpPr>
          <p:grpSpPr>
            <a:xfrm>
              <a:off x="9844" y="7801"/>
              <a:ext cx="7579" cy="771"/>
              <a:chOff x="9830" y="4977"/>
              <a:chExt cx="7579" cy="771"/>
            </a:xfrm>
          </p:grpSpPr>
          <p:sp>
            <p:nvSpPr>
              <p:cNvPr id="58" name="矩形 57"/>
              <p:cNvSpPr/>
              <p:nvPr/>
            </p:nvSpPr>
            <p:spPr bwMode="auto">
              <a:xfrm>
                <a:off x="12214" y="4977"/>
                <a:ext cx="5195" cy="771"/>
              </a:xfrm>
              <a:prstGeom prst="rect">
                <a:avLst/>
              </a:prstGeom>
              <a:noFill/>
              <a:ln>
                <a:solidFill>
                  <a:srgbClr val="202856"/>
                </a:solidFill>
              </a:ln>
              <a:effectLst/>
            </p:spPr>
            <p:txBody>
              <a:bodyPr>
                <a:spAutoFit/>
              </a:bodyPr>
              <a:lstStyle/>
              <a:p>
                <a:pPr algn="ctr" fontAlgn="base">
                  <a:spcBef>
                    <a:spcPct val="50000"/>
                  </a:spcBef>
                  <a:spcAft>
                    <a:spcPct val="0"/>
                  </a:spcAft>
                  <a:defRPr/>
                </a:pPr>
                <a:endParaRPr lang="zh-CN" altLang="en-US" sz="1600" b="1">
                  <a:solidFill>
                    <a:prstClr val="black"/>
                  </a:solidFill>
                  <a:latin typeface="Arial" panose="020B0604020202020204" pitchFamily="34" charset="0"/>
                </a:endParaRPr>
              </a:p>
            </p:txBody>
          </p:sp>
          <p:sp>
            <p:nvSpPr>
              <p:cNvPr id="59" name="Rectangle 6"/>
              <p:cNvSpPr>
                <a:spLocks noChangeArrowheads="1"/>
              </p:cNvSpPr>
              <p:nvPr/>
            </p:nvSpPr>
            <p:spPr bwMode="black">
              <a:xfrm>
                <a:off x="12703" y="5049"/>
                <a:ext cx="4365" cy="628"/>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defRPr/>
                </a:pPr>
                <a:r>
                  <a:rPr lang="en-US" altLang="zh-CN" sz="2000" b="1" dirty="0">
                    <a:solidFill>
                      <a:srgbClr val="202856"/>
                    </a:solidFill>
                    <a:latin typeface="微软雅黑" panose="020B0503020204020204" charset="-122"/>
                    <a:ea typeface="微软雅黑" panose="020B0503020204020204" charset="-122"/>
                  </a:rPr>
                  <a:t>UML2.0</a:t>
                </a:r>
                <a:r>
                  <a:rPr lang="zh-CN" altLang="en-US" sz="2000" b="1" dirty="0">
                    <a:solidFill>
                      <a:srgbClr val="202856"/>
                    </a:solidFill>
                    <a:latin typeface="微软雅黑" panose="020B0503020204020204" charset="-122"/>
                    <a:ea typeface="微软雅黑" panose="020B0503020204020204" charset="-122"/>
                  </a:rPr>
                  <a:t>新特性</a:t>
                </a:r>
                <a:endParaRPr lang="zh-CN" altLang="en-US" sz="2000" b="1" dirty="0">
                  <a:solidFill>
                    <a:srgbClr val="202856"/>
                  </a:solidFill>
                  <a:latin typeface="微软雅黑" panose="020B0503020204020204" charset="-122"/>
                  <a:ea typeface="微软雅黑" panose="020B0503020204020204" charset="-122"/>
                </a:endParaRPr>
              </a:p>
            </p:txBody>
          </p:sp>
          <p:sp>
            <p:nvSpPr>
              <p:cNvPr id="60" name="矩形 59"/>
              <p:cNvSpPr/>
              <p:nvPr/>
            </p:nvSpPr>
            <p:spPr bwMode="auto">
              <a:xfrm>
                <a:off x="9830" y="4977"/>
                <a:ext cx="2092" cy="771"/>
              </a:xfrm>
              <a:prstGeom prst="rect">
                <a:avLst/>
              </a:prstGeom>
              <a:noFill/>
              <a:ln>
                <a:solidFill>
                  <a:srgbClr val="20285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202856"/>
                  </a:solidFill>
                </a:endParaRPr>
              </a:p>
            </p:txBody>
          </p:sp>
          <p:sp>
            <p:nvSpPr>
              <p:cNvPr id="61" name="文本框 60"/>
              <p:cNvSpPr txBox="1"/>
              <p:nvPr/>
            </p:nvSpPr>
            <p:spPr bwMode="auto">
              <a:xfrm>
                <a:off x="10107" y="5035"/>
                <a:ext cx="1515" cy="628"/>
              </a:xfrm>
              <a:prstGeom prst="rect">
                <a:avLst/>
              </a:prstGeom>
              <a:noFill/>
            </p:spPr>
            <p:txBody>
              <a:bodyPr>
                <a:spAutoFit/>
              </a:bodyPr>
              <a:lstStyle/>
              <a:p>
                <a:pPr algn="ctr">
                  <a:defRPr/>
                </a:pPr>
                <a:r>
                  <a:rPr lang="en-US" altLang="zh-CN" sz="2000" b="1" dirty="0">
                    <a:solidFill>
                      <a:srgbClr val="202856"/>
                    </a:solidFill>
                    <a:latin typeface="微软雅黑" panose="020B0503020204020204" charset="-122"/>
                    <a:ea typeface="微软雅黑" panose="020B0503020204020204" charset="-122"/>
                  </a:rPr>
                  <a:t>1.7</a:t>
                </a:r>
                <a:endParaRPr lang="en-US" altLang="zh-CN" sz="2000" b="1" dirty="0">
                  <a:solidFill>
                    <a:srgbClr val="202856"/>
                  </a:solidFill>
                  <a:latin typeface="微软雅黑" panose="020B0503020204020204" charset="-122"/>
                  <a:ea typeface="微软雅黑" panose="020B0503020204020204" charset="-122"/>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UML</a:t>
            </a:r>
            <a:r>
              <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中的关系</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2" name="文本框 1"/>
          <p:cNvSpPr txBox="1"/>
          <p:nvPr/>
        </p:nvSpPr>
        <p:spPr>
          <a:xfrm>
            <a:off x="1199515" y="1624965"/>
            <a:ext cx="3992245" cy="3138170"/>
          </a:xfrm>
          <a:prstGeom prst="rect">
            <a:avLst/>
          </a:prstGeom>
          <a:noFill/>
        </p:spPr>
        <p:txBody>
          <a:bodyPr wrap="square" rtlCol="0">
            <a:spAutoFit/>
          </a:bodyPr>
          <a:p>
            <a:r>
              <a:rPr lang="zh-CN" altLang="en-US">
                <a:latin typeface="华文琥珀" panose="02010800040101010101" charset="-122"/>
                <a:ea typeface="华文琥珀" panose="02010800040101010101" charset="-122"/>
              </a:rPr>
              <a:t>UML中有4种关系:</a:t>
            </a:r>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r>
              <a:rPr lang="zh-CN" altLang="en-US">
                <a:latin typeface="华文琥珀" panose="02010800040101010101" charset="-122"/>
                <a:ea typeface="华文琥珀" panose="02010800040101010101" charset="-122"/>
              </a:rPr>
              <a:t>关联关系还包含聚合关系和组合关系</a:t>
            </a:r>
            <a:endParaRPr lang="zh-CN" altLang="en-US">
              <a:latin typeface="华文琥珀" panose="02010800040101010101" charset="-122"/>
              <a:ea typeface="华文琥珀" panose="02010800040101010101" charset="-122"/>
            </a:endParaRPr>
          </a:p>
          <a:p>
            <a:r>
              <a:rPr lang="en-US" altLang="zh-CN">
                <a:latin typeface="华文琥珀" panose="02010800040101010101" charset="-122"/>
                <a:ea typeface="华文琥珀" panose="02010800040101010101" charset="-122"/>
              </a:rPr>
              <a:t>		</a:t>
            </a:r>
            <a:endParaRPr lang="zh-CN" altLang="en-US">
              <a:latin typeface="华文琥珀" panose="02010800040101010101" charset="-122"/>
              <a:ea typeface="华文琥珀" panose="02010800040101010101" charset="-122"/>
            </a:endParaRPr>
          </a:p>
        </p:txBody>
      </p:sp>
      <p:grpSp>
        <p:nvGrpSpPr>
          <p:cNvPr id="9" name="组合 8"/>
          <p:cNvGrpSpPr/>
          <p:nvPr/>
        </p:nvGrpSpPr>
        <p:grpSpPr>
          <a:xfrm>
            <a:off x="5625465" y="2367915"/>
            <a:ext cx="3482975" cy="3122295"/>
            <a:chOff x="3974" y="4113"/>
            <a:chExt cx="5485" cy="4917"/>
          </a:xfrm>
        </p:grpSpPr>
        <p:sp>
          <p:nvSpPr>
            <p:cNvPr id="142" name="Oval 141"/>
            <p:cNvSpPr/>
            <p:nvPr/>
          </p:nvSpPr>
          <p:spPr>
            <a:xfrm>
              <a:off x="4596" y="4689"/>
              <a:ext cx="799" cy="761"/>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600">
                <a:solidFill>
                  <a:srgbClr val="FFFFFF"/>
                </a:solidFill>
              </a:endParaRPr>
            </a:p>
          </p:txBody>
        </p:sp>
        <p:sp>
          <p:nvSpPr>
            <p:cNvPr id="143" name="Oval 142"/>
            <p:cNvSpPr/>
            <p:nvPr/>
          </p:nvSpPr>
          <p:spPr>
            <a:xfrm>
              <a:off x="4595" y="5651"/>
              <a:ext cx="799" cy="761"/>
            </a:xfrm>
            <a:prstGeom prst="ellipse">
              <a:avLst/>
            </a:prstGeom>
            <a:solidFill>
              <a:schemeClr val="accent3"/>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600">
                <a:solidFill>
                  <a:srgbClr val="FFFFFF"/>
                </a:solidFill>
              </a:endParaRPr>
            </a:p>
          </p:txBody>
        </p:sp>
        <p:sp>
          <p:nvSpPr>
            <p:cNvPr id="144" name="Oval 143"/>
            <p:cNvSpPr/>
            <p:nvPr/>
          </p:nvSpPr>
          <p:spPr>
            <a:xfrm>
              <a:off x="4595" y="6668"/>
              <a:ext cx="799" cy="761"/>
            </a:xfrm>
            <a:prstGeom prst="ellipse">
              <a:avLst/>
            </a:prstGeom>
            <a:solidFill>
              <a:schemeClr val="accent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600">
                <a:solidFill>
                  <a:srgbClr val="FFFFFF"/>
                </a:solidFill>
              </a:endParaRPr>
            </a:p>
          </p:txBody>
        </p:sp>
        <p:sp>
          <p:nvSpPr>
            <p:cNvPr id="145" name="TextBox 144"/>
            <p:cNvSpPr txBox="1"/>
            <p:nvPr/>
          </p:nvSpPr>
          <p:spPr>
            <a:xfrm>
              <a:off x="5614" y="4828"/>
              <a:ext cx="3737" cy="483"/>
            </a:xfrm>
            <a:prstGeom prst="rect">
              <a:avLst/>
            </a:prstGeom>
            <a:noFill/>
          </p:spPr>
          <p:txBody>
            <a:bodyPr wrap="square" numCol="1" spcCol="457200" rtlCol="0">
              <a:spAutoFit/>
            </a:bodyPr>
            <a:p>
              <a:r>
                <a:rPr lang="zh-CN" altLang="en-US" sz="1400" b="1" dirty="0">
                  <a:latin typeface="Montserrat" charset="0"/>
                  <a:ea typeface="Montserrat" charset="0"/>
                  <a:cs typeface="Montserrat" charset="0"/>
                </a:rPr>
                <a:t>依赖</a:t>
              </a:r>
              <a:endParaRPr lang="zh-CN" altLang="en-US" sz="1400" b="1" dirty="0">
                <a:latin typeface="Montserrat" charset="0"/>
                <a:ea typeface="Montserrat" charset="0"/>
                <a:cs typeface="Montserrat" charset="0"/>
              </a:endParaRPr>
            </a:p>
          </p:txBody>
        </p:sp>
        <p:sp>
          <p:nvSpPr>
            <p:cNvPr id="146" name="TextBox 145"/>
            <p:cNvSpPr txBox="1"/>
            <p:nvPr/>
          </p:nvSpPr>
          <p:spPr>
            <a:xfrm>
              <a:off x="4659" y="4779"/>
              <a:ext cx="670" cy="580"/>
            </a:xfrm>
            <a:prstGeom prst="rect">
              <a:avLst/>
            </a:prstGeom>
            <a:noFill/>
          </p:spPr>
          <p:txBody>
            <a:bodyPr wrap="square" numCol="1" spcCol="457200" rtlCol="0">
              <a:spAutoFit/>
            </a:bodyPr>
            <a:p>
              <a:pPr algn="ctr"/>
              <a:r>
                <a:rPr lang="en-US" b="1" dirty="0">
                  <a:solidFill>
                    <a:srgbClr val="FFFFFF"/>
                  </a:solidFill>
                  <a:latin typeface="Montserrat" charset="0"/>
                  <a:ea typeface="Montserrat" charset="0"/>
                  <a:cs typeface="Montserrat" charset="0"/>
                </a:rPr>
                <a:t>1</a:t>
              </a:r>
              <a:endParaRPr lang="en-US" b="1" dirty="0">
                <a:solidFill>
                  <a:srgbClr val="FFFFFF"/>
                </a:solidFill>
                <a:latin typeface="Montserrat" charset="0"/>
                <a:ea typeface="Montserrat" charset="0"/>
                <a:cs typeface="Montserrat" charset="0"/>
              </a:endParaRPr>
            </a:p>
          </p:txBody>
        </p:sp>
        <p:sp>
          <p:nvSpPr>
            <p:cNvPr id="147" name="TextBox 146"/>
            <p:cNvSpPr txBox="1"/>
            <p:nvPr/>
          </p:nvSpPr>
          <p:spPr>
            <a:xfrm>
              <a:off x="4659" y="5742"/>
              <a:ext cx="670" cy="580"/>
            </a:xfrm>
            <a:prstGeom prst="rect">
              <a:avLst/>
            </a:prstGeom>
            <a:noFill/>
          </p:spPr>
          <p:txBody>
            <a:bodyPr wrap="square" numCol="1" spcCol="457200" rtlCol="0">
              <a:spAutoFit/>
            </a:bodyPr>
            <a:p>
              <a:pPr algn="ctr"/>
              <a:r>
                <a:rPr lang="en-US" b="1" dirty="0">
                  <a:solidFill>
                    <a:srgbClr val="FFFFFF"/>
                  </a:solidFill>
                  <a:latin typeface="Montserrat" charset="0"/>
                  <a:ea typeface="Montserrat" charset="0"/>
                  <a:cs typeface="Montserrat" charset="0"/>
                </a:rPr>
                <a:t>2</a:t>
              </a:r>
              <a:endParaRPr lang="en-US" b="1" dirty="0">
                <a:solidFill>
                  <a:srgbClr val="FFFFFF"/>
                </a:solidFill>
                <a:latin typeface="Montserrat" charset="0"/>
                <a:ea typeface="Montserrat" charset="0"/>
                <a:cs typeface="Montserrat" charset="0"/>
              </a:endParaRPr>
            </a:p>
          </p:txBody>
        </p:sp>
        <p:sp>
          <p:nvSpPr>
            <p:cNvPr id="148" name="TextBox 147"/>
            <p:cNvSpPr txBox="1"/>
            <p:nvPr/>
          </p:nvSpPr>
          <p:spPr>
            <a:xfrm>
              <a:off x="4661" y="6759"/>
              <a:ext cx="670" cy="580"/>
            </a:xfrm>
            <a:prstGeom prst="rect">
              <a:avLst/>
            </a:prstGeom>
            <a:noFill/>
          </p:spPr>
          <p:txBody>
            <a:bodyPr wrap="square" numCol="1" spcCol="457200" rtlCol="0">
              <a:spAutoFit/>
            </a:bodyPr>
            <a:p>
              <a:pPr algn="ctr"/>
              <a:r>
                <a:rPr lang="en-US" b="1" dirty="0">
                  <a:solidFill>
                    <a:srgbClr val="FFFFFF"/>
                  </a:solidFill>
                  <a:latin typeface="Montserrat" charset="0"/>
                  <a:ea typeface="Montserrat" charset="0"/>
                  <a:cs typeface="Montserrat" charset="0"/>
                </a:rPr>
                <a:t>3</a:t>
              </a:r>
              <a:endParaRPr lang="en-US" b="1" dirty="0">
                <a:solidFill>
                  <a:srgbClr val="FFFFFF"/>
                </a:solidFill>
                <a:latin typeface="Montserrat" charset="0"/>
                <a:ea typeface="Montserrat" charset="0"/>
                <a:cs typeface="Montserrat" charset="0"/>
              </a:endParaRPr>
            </a:p>
          </p:txBody>
        </p:sp>
        <p:sp>
          <p:nvSpPr>
            <p:cNvPr id="149" name="TextBox 148"/>
            <p:cNvSpPr txBox="1"/>
            <p:nvPr/>
          </p:nvSpPr>
          <p:spPr>
            <a:xfrm>
              <a:off x="5614" y="5790"/>
              <a:ext cx="3593" cy="483"/>
            </a:xfrm>
            <a:prstGeom prst="rect">
              <a:avLst/>
            </a:prstGeom>
            <a:noFill/>
          </p:spPr>
          <p:txBody>
            <a:bodyPr wrap="square" numCol="1" spcCol="457200" rtlCol="0">
              <a:spAutoFit/>
            </a:bodyPr>
            <a:p>
              <a:r>
                <a:rPr lang="zh-CN" altLang="en-US" sz="1400" b="1" dirty="0">
                  <a:latin typeface="Montserrat" charset="0"/>
                  <a:ea typeface="Montserrat" charset="0"/>
                  <a:cs typeface="Montserrat" charset="0"/>
                </a:rPr>
                <a:t>关联</a:t>
              </a:r>
              <a:endParaRPr lang="zh-CN" altLang="en-US" sz="1400" b="1" dirty="0">
                <a:latin typeface="Montserrat" charset="0"/>
                <a:ea typeface="Montserrat" charset="0"/>
                <a:cs typeface="Montserrat" charset="0"/>
              </a:endParaRPr>
            </a:p>
          </p:txBody>
        </p:sp>
        <p:sp>
          <p:nvSpPr>
            <p:cNvPr id="150" name="TextBox 149"/>
            <p:cNvSpPr txBox="1"/>
            <p:nvPr/>
          </p:nvSpPr>
          <p:spPr>
            <a:xfrm>
              <a:off x="5614" y="6807"/>
              <a:ext cx="3107" cy="483"/>
            </a:xfrm>
            <a:prstGeom prst="rect">
              <a:avLst/>
            </a:prstGeom>
            <a:noFill/>
          </p:spPr>
          <p:txBody>
            <a:bodyPr wrap="square" numCol="1" spcCol="457200" rtlCol="0">
              <a:spAutoFit/>
            </a:bodyPr>
            <a:p>
              <a:r>
                <a:rPr lang="zh-CN" altLang="en-US" sz="1400" b="1" dirty="0">
                  <a:latin typeface="Montserrat" charset="0"/>
                  <a:ea typeface="Montserrat" charset="0"/>
                  <a:cs typeface="Montserrat" charset="0"/>
                </a:rPr>
                <a:t>泛化</a:t>
              </a:r>
              <a:endParaRPr lang="zh-CN" altLang="en-US" sz="1400" b="1" dirty="0">
                <a:latin typeface="Montserrat" charset="0"/>
                <a:ea typeface="Montserrat" charset="0"/>
                <a:cs typeface="Montserrat" charset="0"/>
              </a:endParaRPr>
            </a:p>
          </p:txBody>
        </p:sp>
        <p:sp>
          <p:nvSpPr>
            <p:cNvPr id="151" name="Oval 150"/>
            <p:cNvSpPr/>
            <p:nvPr/>
          </p:nvSpPr>
          <p:spPr>
            <a:xfrm>
              <a:off x="4595" y="7722"/>
              <a:ext cx="799" cy="761"/>
            </a:xfrm>
            <a:prstGeom prst="ellipse">
              <a:avLst/>
            </a:prstGeom>
            <a:solidFill>
              <a:schemeClr val="accent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600">
                <a:solidFill>
                  <a:srgbClr val="FFFFFF"/>
                </a:solidFill>
              </a:endParaRPr>
            </a:p>
          </p:txBody>
        </p:sp>
        <p:sp>
          <p:nvSpPr>
            <p:cNvPr id="152" name="TextBox 151"/>
            <p:cNvSpPr txBox="1"/>
            <p:nvPr/>
          </p:nvSpPr>
          <p:spPr>
            <a:xfrm>
              <a:off x="5614" y="7860"/>
              <a:ext cx="3737" cy="483"/>
            </a:xfrm>
            <a:prstGeom prst="rect">
              <a:avLst/>
            </a:prstGeom>
            <a:noFill/>
          </p:spPr>
          <p:txBody>
            <a:bodyPr wrap="square" numCol="1" spcCol="457200" rtlCol="0">
              <a:spAutoFit/>
            </a:bodyPr>
            <a:p>
              <a:r>
                <a:rPr lang="zh-CN" altLang="en-US" sz="1400" b="1" dirty="0">
                  <a:latin typeface="Montserrat" charset="0"/>
                  <a:ea typeface="Montserrat" charset="0"/>
                  <a:cs typeface="Montserrat" charset="0"/>
                </a:rPr>
                <a:t>实现</a:t>
              </a:r>
              <a:endParaRPr lang="zh-CN" altLang="en-US" sz="1400" b="1" dirty="0">
                <a:latin typeface="Montserrat" charset="0"/>
                <a:ea typeface="Montserrat" charset="0"/>
                <a:cs typeface="Montserrat" charset="0"/>
              </a:endParaRPr>
            </a:p>
          </p:txBody>
        </p:sp>
        <p:sp>
          <p:nvSpPr>
            <p:cNvPr id="153" name="TextBox 152"/>
            <p:cNvSpPr txBox="1"/>
            <p:nvPr/>
          </p:nvSpPr>
          <p:spPr>
            <a:xfrm>
              <a:off x="4661" y="7812"/>
              <a:ext cx="670" cy="580"/>
            </a:xfrm>
            <a:prstGeom prst="rect">
              <a:avLst/>
            </a:prstGeom>
            <a:noFill/>
          </p:spPr>
          <p:txBody>
            <a:bodyPr wrap="square" numCol="1" spcCol="457200" rtlCol="0">
              <a:spAutoFit/>
            </a:bodyPr>
            <a:p>
              <a:pPr algn="ctr"/>
              <a:r>
                <a:rPr lang="en-US" b="1" dirty="0">
                  <a:solidFill>
                    <a:srgbClr val="FFFFFF"/>
                  </a:solidFill>
                  <a:latin typeface="Montserrat" charset="0"/>
                  <a:ea typeface="Montserrat" charset="0"/>
                  <a:cs typeface="Montserrat" charset="0"/>
                </a:rPr>
                <a:t>4</a:t>
              </a:r>
              <a:endParaRPr lang="en-US" b="1" dirty="0">
                <a:solidFill>
                  <a:srgbClr val="FFFFFF"/>
                </a:solidFill>
                <a:latin typeface="Montserrat" charset="0"/>
                <a:ea typeface="Montserrat" charset="0"/>
                <a:cs typeface="Montserrat" charset="0"/>
              </a:endParaRPr>
            </a:p>
          </p:txBody>
        </p:sp>
        <p:sp>
          <p:nvSpPr>
            <p:cNvPr id="157" name="Rounded Rectangle 156"/>
            <p:cNvSpPr/>
            <p:nvPr/>
          </p:nvSpPr>
          <p:spPr>
            <a:xfrm>
              <a:off x="3974" y="4113"/>
              <a:ext cx="5485" cy="4917"/>
            </a:xfrm>
            <a:prstGeom prst="roundRect">
              <a:avLst>
                <a:gd name="adj" fmla="val 6290"/>
              </a:avLst>
            </a:prstGeom>
            <a:noFill/>
            <a:ln w="3810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600">
                <a:solidFill>
                  <a:schemeClr val="tx1"/>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依赖</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2" name="组合 1"/>
          <p:cNvGrpSpPr/>
          <p:nvPr/>
        </p:nvGrpSpPr>
        <p:grpSpPr>
          <a:xfrm>
            <a:off x="2139315" y="1229360"/>
            <a:ext cx="7912887" cy="5267586"/>
            <a:chOff x="11172" y="3549"/>
            <a:chExt cx="11358" cy="7213"/>
          </a:xfrm>
        </p:grpSpPr>
        <p:sp>
          <p:nvSpPr>
            <p:cNvPr id="3" name="Rounded Rectangle 14"/>
            <p:cNvSpPr/>
            <p:nvPr/>
          </p:nvSpPr>
          <p:spPr>
            <a:xfrm>
              <a:off x="11172" y="3549"/>
              <a:ext cx="11358" cy="7213"/>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738" y="3995"/>
              <a:ext cx="10045" cy="5378"/>
              <a:chOff x="813456" y="4871311"/>
              <a:chExt cx="6377726" cy="3415197"/>
            </a:xfrm>
          </p:grpSpPr>
          <p:sp>
            <p:nvSpPr>
              <p:cNvPr id="35" name="TextBox 13"/>
              <p:cNvSpPr txBox="1"/>
              <p:nvPr/>
            </p:nvSpPr>
            <p:spPr>
              <a:xfrm>
                <a:off x="813456" y="4871311"/>
                <a:ext cx="3453152" cy="384865"/>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依赖(Dependeney)</a:t>
                </a: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927457" y="5425141"/>
                <a:ext cx="6263725" cy="2861367"/>
              </a:xfrm>
              <a:prstGeom prst="rect">
                <a:avLst/>
              </a:prstGeom>
              <a:noFill/>
            </p:spPr>
            <p:txBody>
              <a:bodyPr wrap="square" lIns="0" tIns="0" rIns="0" bIns="0" rtlCol="0" anchor="t" anchorCtr="0">
                <a:spAutoFit/>
              </a:bodyPr>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依赖是两个模型元素间的语义关系。</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依赖关系式类与类之间的连接，表示一个类依赖于还有一个类的定义。         </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当中一个类元素是独立的，还有一个类元素不是独立的，它依赖与独立的那个类。</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其中个元素(独立事务)发生变化会影响另一个元素(依赖事务)的语义。</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在图形上，把依赖画成条可能有方向的虚线，偶尔在其上还带有一个标记。</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如下图所示：</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(独立元素)-------------&gt;(依赖元素)</a:t>
                </a:r>
                <a:endPar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关联</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2" name="组合 1"/>
          <p:cNvGrpSpPr/>
          <p:nvPr/>
        </p:nvGrpSpPr>
        <p:grpSpPr>
          <a:xfrm>
            <a:off x="2140012" y="1248348"/>
            <a:ext cx="7912887" cy="5267586"/>
            <a:chOff x="11173" y="3575"/>
            <a:chExt cx="11358" cy="7213"/>
          </a:xfrm>
        </p:grpSpPr>
        <p:sp>
          <p:nvSpPr>
            <p:cNvPr id="3" name="Rounded Rectangle 14"/>
            <p:cNvSpPr/>
            <p:nvPr/>
          </p:nvSpPr>
          <p:spPr>
            <a:xfrm>
              <a:off x="11173" y="3575"/>
              <a:ext cx="11358" cy="7213"/>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468" y="3995"/>
              <a:ext cx="10767" cy="6793"/>
              <a:chOff x="642159" y="4871311"/>
              <a:chExt cx="6836231" cy="4313554"/>
            </a:xfrm>
          </p:grpSpPr>
          <p:sp>
            <p:nvSpPr>
              <p:cNvPr id="35" name="TextBox 13"/>
              <p:cNvSpPr txBox="1"/>
              <p:nvPr/>
            </p:nvSpPr>
            <p:spPr>
              <a:xfrm>
                <a:off x="813456" y="4871311"/>
                <a:ext cx="3453152" cy="384863"/>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关联(Association)</a:t>
                </a: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642159" y="5469312"/>
                <a:ext cx="6836231" cy="3715553"/>
              </a:xfrm>
              <a:prstGeom prst="rect">
                <a:avLst/>
              </a:prstGeom>
              <a:noFill/>
            </p:spPr>
            <p:txBody>
              <a:bodyPr wrap="square" lIns="0" tIns="0" rIns="0" bIns="0" rtlCol="0" anchor="t" anchorCtr="0">
                <a:spAutoFit/>
              </a:bodyPr>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关联指明了一个对象与另一个对象间的关系。</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在图形上，关联用一条实线表示，它可能有方向，偶尔在其上还有一个标记。</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关联关系式一种结构化的关系，是指一种对象和还有一种对象有联系。给定关联的两个类。</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能够从当中的一个类的对象訪问到还有一个类的相关对象。</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例如，读者可以去图书馆借书和还书，图书管理员可以管理书籍也可以管理读者的信息，显然在读者、书籍、管理员之间存在着某种联系。</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那么在用UML设计类图的时候，就可以在读者、书籍、管理员三个类之间建立关联关系。</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如下图所示：</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lang="en-US" altLang="zh-CN" sz="1600" u="sng" dirty="0">
                    <a:solidFill>
                      <a:srgbClr val="000000"/>
                    </a:solidFill>
                    <a:latin typeface="Arial" panose="020B0604020202020204" pitchFamily="34" charset="0"/>
                    <a:ea typeface="微软雅黑" panose="020B0503020204020204" charset="-122"/>
                    <a:sym typeface="Arial" panose="020B0604020202020204" pitchFamily="34" charset="0"/>
                  </a:rPr>
                  <a:t>0..1                                 .</a:t>
                </a:r>
                <a:endParaRPr lang="en-US" altLang="zh-CN" sz="1600" u="sng"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employer          employee</a:t>
                </a:r>
                <a:endPar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泛化</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2" name="组合 1"/>
          <p:cNvGrpSpPr/>
          <p:nvPr/>
        </p:nvGrpSpPr>
        <p:grpSpPr>
          <a:xfrm>
            <a:off x="2139315" y="1229360"/>
            <a:ext cx="7912887" cy="5267586"/>
            <a:chOff x="11172" y="3549"/>
            <a:chExt cx="11358" cy="7213"/>
          </a:xfrm>
        </p:grpSpPr>
        <p:sp>
          <p:nvSpPr>
            <p:cNvPr id="3" name="Rounded Rectangle 14"/>
            <p:cNvSpPr/>
            <p:nvPr/>
          </p:nvSpPr>
          <p:spPr>
            <a:xfrm>
              <a:off x="11172" y="3549"/>
              <a:ext cx="11358" cy="7213"/>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738" y="3995"/>
              <a:ext cx="10045" cy="5445"/>
              <a:chOff x="813456" y="4871311"/>
              <a:chExt cx="6377726" cy="3457693"/>
            </a:xfrm>
          </p:grpSpPr>
          <p:sp>
            <p:nvSpPr>
              <p:cNvPr id="35" name="TextBox 13"/>
              <p:cNvSpPr txBox="1"/>
              <p:nvPr/>
            </p:nvSpPr>
            <p:spPr>
              <a:xfrm>
                <a:off x="813456" y="4871311"/>
                <a:ext cx="3453152" cy="384863"/>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泛化(Generalization)</a:t>
                </a: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927457" y="5425141"/>
                <a:ext cx="6263725" cy="2903863"/>
              </a:xfrm>
              <a:prstGeom prst="rect">
                <a:avLst/>
              </a:prstGeom>
              <a:noFill/>
            </p:spPr>
            <p:txBody>
              <a:bodyPr wrap="square" lIns="0" tIns="0" rIns="0" bIns="0" rtlCol="0" anchor="t" anchorCtr="0">
                <a:spAutoFit/>
              </a:bodyPr>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泛化是一种一般化特殊化的关系，是一般事物(父类)和该事物较为特殊的种类(子类)之间的关系。</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子类继承父类的属性和操作，除此之外，子类还添加新的属性和操作。</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在图形上，把泛化关系画成带有空心箭头的实线，该实线指向父类。</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如下图所示：</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(子类)——————&gt; D(父类)</a:t>
                </a:r>
                <a:endPar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实现</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2" name="组合 1"/>
          <p:cNvGrpSpPr/>
          <p:nvPr/>
        </p:nvGrpSpPr>
        <p:grpSpPr>
          <a:xfrm>
            <a:off x="2139315" y="1229360"/>
            <a:ext cx="7912887" cy="5267586"/>
            <a:chOff x="11172" y="3549"/>
            <a:chExt cx="11358" cy="7213"/>
          </a:xfrm>
        </p:grpSpPr>
        <p:sp>
          <p:nvSpPr>
            <p:cNvPr id="3" name="Rounded Rectangle 14"/>
            <p:cNvSpPr/>
            <p:nvPr/>
          </p:nvSpPr>
          <p:spPr>
            <a:xfrm>
              <a:off x="11172" y="3549"/>
              <a:ext cx="11358" cy="7213"/>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738" y="3995"/>
              <a:ext cx="10045" cy="4841"/>
              <a:chOff x="813456" y="4871311"/>
              <a:chExt cx="6377726" cy="3073935"/>
            </a:xfrm>
          </p:grpSpPr>
          <p:sp>
            <p:nvSpPr>
              <p:cNvPr id="35" name="TextBox 13"/>
              <p:cNvSpPr txBox="1"/>
              <p:nvPr/>
            </p:nvSpPr>
            <p:spPr>
              <a:xfrm>
                <a:off x="813456" y="4871311"/>
                <a:ext cx="3453152" cy="384863"/>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实现(Realization)</a:t>
                </a: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927457" y="5425141"/>
                <a:ext cx="6263725" cy="2520105"/>
              </a:xfrm>
              <a:prstGeom prst="rect">
                <a:avLst/>
              </a:prstGeom>
              <a:noFill/>
            </p:spPr>
            <p:txBody>
              <a:bodyPr wrap="square" lIns="0" tIns="0" rIns="0" bIns="0" rtlCol="0" anchor="t" anchorCtr="0">
                <a:spAutoFit/>
              </a:bodyPr>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实现是类之间的语义关系，其中的一个类指定了由另一个类必须执行的约定。</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在两种地方会遇到实现关系：一种是在接口和实现它们的类或构件之间；另一种是在用例和实现它们的协作之间。</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实现是类与接口之间最常见的关系。</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在图形上，把实现关系画成一条带有空心箭头的虚线，它是泛化和依赖关系两种图形的结合。</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如下图所示。</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(实现)---------------&gt; (接口)</a:t>
                </a:r>
                <a:endPar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12192000" cy="6858000"/>
          </a:xfrm>
          <a:prstGeom prst="rect">
            <a:avLst/>
          </a:prstGeom>
          <a:solidFill>
            <a:srgbClr val="DDE4F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47612" y="2105561"/>
            <a:ext cx="3088217" cy="2214880"/>
          </a:xfrm>
          <a:prstGeom prst="rect">
            <a:avLst/>
          </a:prstGeom>
          <a:noFill/>
        </p:spPr>
        <p:txBody>
          <a:bodyPr>
            <a:spAutoFit/>
          </a:bodyPr>
          <a:lstStyle/>
          <a:p>
            <a:pPr>
              <a:defRPr/>
            </a:pPr>
            <a:r>
              <a:rPr lang="en-US" sz="13800" dirty="0">
                <a:ln w="28575">
                  <a:solidFill>
                    <a:srgbClr val="202856"/>
                  </a:solidFill>
                </a:ln>
                <a:noFill/>
                <a:latin typeface="爱度综艺简体" panose="02010601030101010101" pitchFamily="2" charset="-122"/>
                <a:ea typeface="爱度综艺简体" panose="02010601030101010101" pitchFamily="2" charset="-122"/>
              </a:rPr>
              <a:t>1.5</a:t>
            </a:r>
            <a:endParaRPr lang="en-US" sz="13800" dirty="0">
              <a:ln w="28575">
                <a:solidFill>
                  <a:srgbClr val="202856"/>
                </a:solidFill>
              </a:ln>
              <a:noFill/>
              <a:latin typeface="爱度综艺简体" panose="02010601030101010101" pitchFamily="2" charset="-122"/>
              <a:ea typeface="爱度综艺简体" panose="02010601030101010101" pitchFamily="2" charset="-122"/>
            </a:endParaRPr>
          </a:p>
        </p:txBody>
      </p:sp>
      <p:sp>
        <p:nvSpPr>
          <p:cNvPr id="6" name="弧形 5"/>
          <p:cNvSpPr/>
          <p:nvPr/>
        </p:nvSpPr>
        <p:spPr>
          <a:xfrm rot="3833823">
            <a:off x="282575" y="1636713"/>
            <a:ext cx="3584575" cy="3584575"/>
          </a:xfrm>
          <a:prstGeom prst="arc">
            <a:avLst>
              <a:gd name="adj1" fmla="val 14380108"/>
              <a:gd name="adj2" fmla="val 4281071"/>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7" name="弧形 6"/>
          <p:cNvSpPr/>
          <p:nvPr/>
        </p:nvSpPr>
        <p:spPr>
          <a:xfrm rot="9721778">
            <a:off x="165100" y="1570038"/>
            <a:ext cx="3768725" cy="3768725"/>
          </a:xfrm>
          <a:prstGeom prst="arc">
            <a:avLst>
              <a:gd name="adj1" fmla="val 16200000"/>
              <a:gd name="adj2" fmla="val 40811"/>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8" name="椭圆 7"/>
          <p:cNvSpPr/>
          <p:nvPr/>
        </p:nvSpPr>
        <p:spPr>
          <a:xfrm>
            <a:off x="3509963" y="4183063"/>
            <a:ext cx="250825" cy="25082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9" name="椭圆 8"/>
          <p:cNvSpPr/>
          <p:nvPr/>
        </p:nvSpPr>
        <p:spPr>
          <a:xfrm>
            <a:off x="3463925" y="4135438"/>
            <a:ext cx="344488" cy="34607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0" name="文本框 11"/>
          <p:cNvSpPr txBox="1">
            <a:spLocks noChangeArrowheads="1"/>
          </p:cNvSpPr>
          <p:nvPr/>
        </p:nvSpPr>
        <p:spPr bwMode="auto">
          <a:xfrm>
            <a:off x="4422775" y="2725738"/>
            <a:ext cx="5522913"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en-US" altLang="zh-CN" sz="3200" b="1" dirty="0">
                <a:solidFill>
                  <a:prstClr val="black">
                    <a:lumMod val="85000"/>
                    <a:lumOff val="15000"/>
                  </a:prstClr>
                </a:solidFill>
                <a:latin typeface="微软雅黑" panose="020B0503020204020204" charset="-122"/>
                <a:ea typeface="微软雅黑" panose="020B0503020204020204" charset="-122"/>
              </a:rPr>
              <a:t>UML</a:t>
            </a:r>
            <a:r>
              <a:rPr lang="zh-CN" altLang="en-US" sz="3200" b="1" dirty="0">
                <a:solidFill>
                  <a:prstClr val="black">
                    <a:lumMod val="85000"/>
                    <a:lumOff val="15000"/>
                  </a:prstClr>
                </a:solidFill>
                <a:latin typeface="微软雅黑" panose="020B0503020204020204" charset="-122"/>
                <a:ea typeface="微软雅黑" panose="020B0503020204020204" charset="-122"/>
              </a:rPr>
              <a:t>的视图</a:t>
            </a:r>
            <a:endParaRPr lang="zh-CN" altLang="en-US" sz="3200" b="1" dirty="0">
              <a:solidFill>
                <a:prstClr val="black">
                  <a:lumMod val="85000"/>
                  <a:lumOff val="15000"/>
                </a:prstClr>
              </a:solidFill>
              <a:latin typeface="微软雅黑" panose="020B0503020204020204" charset="-122"/>
              <a:ea typeface="微软雅黑" panose="020B0503020204020204" charset="-122"/>
            </a:endParaRPr>
          </a:p>
        </p:txBody>
      </p:sp>
      <p:sp>
        <p:nvSpPr>
          <p:cNvPr id="12" name="弧形 11"/>
          <p:cNvSpPr/>
          <p:nvPr/>
        </p:nvSpPr>
        <p:spPr>
          <a:xfrm rot="16200000">
            <a:off x="10702925" y="5319713"/>
            <a:ext cx="3768725" cy="3768725"/>
          </a:xfrm>
          <a:prstGeom prst="arc">
            <a:avLst>
              <a:gd name="adj1" fmla="val 16726790"/>
              <a:gd name="adj2" fmla="val 20854699"/>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14" name="任意多边形: 形状 13"/>
          <p:cNvSpPr/>
          <p:nvPr/>
        </p:nvSpPr>
        <p:spPr>
          <a:xfrm>
            <a:off x="10544175" y="0"/>
            <a:ext cx="1647825" cy="823912"/>
          </a:xfrm>
          <a:custGeom>
            <a:avLst/>
            <a:gdLst>
              <a:gd name="connsiteX0" fmla="*/ 0 w 1647825"/>
              <a:gd name="connsiteY0" fmla="*/ 0 h 823912"/>
              <a:gd name="connsiteX1" fmla="*/ 1647825 w 1647825"/>
              <a:gd name="connsiteY1" fmla="*/ 0 h 823912"/>
              <a:gd name="connsiteX2" fmla="*/ 1647825 w 1647825"/>
              <a:gd name="connsiteY2" fmla="*/ 10 h 823912"/>
              <a:gd name="connsiteX3" fmla="*/ 1631087 w 1647825"/>
              <a:gd name="connsiteY3" fmla="*/ 166046 h 823912"/>
              <a:gd name="connsiteX4" fmla="*/ 823913 w 1647825"/>
              <a:gd name="connsiteY4" fmla="*/ 823912 h 823912"/>
              <a:gd name="connsiteX5" fmla="*/ 16739 w 1647825"/>
              <a:gd name="connsiteY5" fmla="*/ 166046 h 823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825" h="823912">
                <a:moveTo>
                  <a:pt x="0" y="0"/>
                </a:moveTo>
                <a:lnTo>
                  <a:pt x="1647825" y="0"/>
                </a:lnTo>
                <a:lnTo>
                  <a:pt x="1647825" y="10"/>
                </a:lnTo>
                <a:lnTo>
                  <a:pt x="1631087" y="166046"/>
                </a:lnTo>
                <a:cubicBezTo>
                  <a:pt x="1554260" y="541490"/>
                  <a:pt x="1222069" y="823912"/>
                  <a:pt x="823913" y="823912"/>
                </a:cubicBezTo>
                <a:cubicBezTo>
                  <a:pt x="425757" y="823912"/>
                  <a:pt x="93566" y="541490"/>
                  <a:pt x="16739" y="166046"/>
                </a:cubicBezTo>
                <a:close/>
              </a:path>
            </a:pathLst>
          </a:cu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229896" y="1787253"/>
            <a:ext cx="647700" cy="64770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7000875" y="6010274"/>
            <a:ext cx="400050" cy="40005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5241414" y="3628400"/>
            <a:ext cx="1708765" cy="580545"/>
            <a:chOff x="770275" y="2602028"/>
            <a:chExt cx="2338079" cy="580545"/>
          </a:xfrm>
        </p:grpSpPr>
        <p:sp>
          <p:nvSpPr>
            <p:cNvPr id="11"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1.5.1</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17"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用例视图</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2" name="组合 1"/>
          <p:cNvGrpSpPr/>
          <p:nvPr/>
        </p:nvGrpSpPr>
        <p:grpSpPr>
          <a:xfrm>
            <a:off x="5244589" y="4434215"/>
            <a:ext cx="1708765" cy="580545"/>
            <a:chOff x="770275" y="2602028"/>
            <a:chExt cx="2338079" cy="580545"/>
          </a:xfrm>
        </p:grpSpPr>
        <p:sp>
          <p:nvSpPr>
            <p:cNvPr id="3"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1.5.2</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18"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逻辑视图</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22" name="组合 21"/>
          <p:cNvGrpSpPr/>
          <p:nvPr/>
        </p:nvGrpSpPr>
        <p:grpSpPr>
          <a:xfrm>
            <a:off x="8005569" y="4434215"/>
            <a:ext cx="1708765" cy="580545"/>
            <a:chOff x="770275" y="2602028"/>
            <a:chExt cx="2338079" cy="580545"/>
          </a:xfrm>
        </p:grpSpPr>
        <p:sp>
          <p:nvSpPr>
            <p:cNvPr id="23"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1.5.4</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24"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组件视图</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25" name="组合 24"/>
          <p:cNvGrpSpPr/>
          <p:nvPr/>
        </p:nvGrpSpPr>
        <p:grpSpPr>
          <a:xfrm>
            <a:off x="8005569" y="5247015"/>
            <a:ext cx="1708765" cy="580545"/>
            <a:chOff x="770275" y="2602028"/>
            <a:chExt cx="2338079" cy="580545"/>
          </a:xfrm>
        </p:grpSpPr>
        <p:sp>
          <p:nvSpPr>
            <p:cNvPr id="26"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1.5.5</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27"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部署视图</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28" name="组合 27"/>
          <p:cNvGrpSpPr/>
          <p:nvPr/>
        </p:nvGrpSpPr>
        <p:grpSpPr>
          <a:xfrm>
            <a:off x="8005569" y="3628400"/>
            <a:ext cx="1708765" cy="580545"/>
            <a:chOff x="770275" y="2602028"/>
            <a:chExt cx="2338079" cy="580545"/>
          </a:xfrm>
        </p:grpSpPr>
        <p:sp>
          <p:nvSpPr>
            <p:cNvPr id="29"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1.5.3</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0"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并发视图</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400" b="1" dirty="0">
                <a:solidFill>
                  <a:schemeClr val="bg1"/>
                </a:solidFill>
                <a:latin typeface="微软雅黑" panose="020B0503020204020204" charset="-122"/>
                <a:ea typeface="微软雅黑" panose="020B0503020204020204" charset="-122"/>
                <a:sym typeface="+mn-ea"/>
              </a:rPr>
              <a:t>UML</a:t>
            </a:r>
            <a:r>
              <a:rPr lang="zh-CN" altLang="en-US" sz="2400" b="1" dirty="0">
                <a:solidFill>
                  <a:schemeClr val="bg1"/>
                </a:solidFill>
                <a:latin typeface="微软雅黑" panose="020B0503020204020204" charset="-122"/>
                <a:ea typeface="微软雅黑" panose="020B0503020204020204" charset="-122"/>
                <a:sym typeface="+mn-ea"/>
              </a:rPr>
              <a:t>的视图</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9" name="组合 8"/>
          <p:cNvGrpSpPr/>
          <p:nvPr/>
        </p:nvGrpSpPr>
        <p:grpSpPr>
          <a:xfrm>
            <a:off x="6408420" y="1768475"/>
            <a:ext cx="3482340" cy="3643630"/>
            <a:chOff x="3974" y="4113"/>
            <a:chExt cx="5484" cy="5738"/>
          </a:xfrm>
        </p:grpSpPr>
        <p:sp>
          <p:nvSpPr>
            <p:cNvPr id="142" name="Oval 141"/>
            <p:cNvSpPr/>
            <p:nvPr/>
          </p:nvSpPr>
          <p:spPr>
            <a:xfrm>
              <a:off x="4596" y="4689"/>
              <a:ext cx="799" cy="761"/>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600">
                <a:solidFill>
                  <a:srgbClr val="FFFFFF"/>
                </a:solidFill>
              </a:endParaRPr>
            </a:p>
          </p:txBody>
        </p:sp>
        <p:sp>
          <p:nvSpPr>
            <p:cNvPr id="143" name="Oval 142"/>
            <p:cNvSpPr/>
            <p:nvPr/>
          </p:nvSpPr>
          <p:spPr>
            <a:xfrm>
              <a:off x="4595" y="5651"/>
              <a:ext cx="799" cy="761"/>
            </a:xfrm>
            <a:prstGeom prst="ellipse">
              <a:avLst/>
            </a:prstGeom>
            <a:solidFill>
              <a:schemeClr val="accent3"/>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600">
                <a:solidFill>
                  <a:srgbClr val="FFFFFF"/>
                </a:solidFill>
              </a:endParaRPr>
            </a:p>
          </p:txBody>
        </p:sp>
        <p:sp>
          <p:nvSpPr>
            <p:cNvPr id="144" name="Oval 143"/>
            <p:cNvSpPr/>
            <p:nvPr/>
          </p:nvSpPr>
          <p:spPr>
            <a:xfrm>
              <a:off x="4595" y="6668"/>
              <a:ext cx="799" cy="761"/>
            </a:xfrm>
            <a:prstGeom prst="ellipse">
              <a:avLst/>
            </a:prstGeom>
            <a:solidFill>
              <a:schemeClr val="accent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600">
                <a:solidFill>
                  <a:srgbClr val="FFFFFF"/>
                </a:solidFill>
              </a:endParaRPr>
            </a:p>
          </p:txBody>
        </p:sp>
        <p:sp>
          <p:nvSpPr>
            <p:cNvPr id="145" name="TextBox 144"/>
            <p:cNvSpPr txBox="1"/>
            <p:nvPr/>
          </p:nvSpPr>
          <p:spPr>
            <a:xfrm>
              <a:off x="5614" y="4828"/>
              <a:ext cx="3737" cy="483"/>
            </a:xfrm>
            <a:prstGeom prst="rect">
              <a:avLst/>
            </a:prstGeom>
            <a:noFill/>
          </p:spPr>
          <p:txBody>
            <a:bodyPr wrap="square" numCol="1" spcCol="457200" rtlCol="0">
              <a:spAutoFit/>
            </a:bodyPr>
            <a:p>
              <a:r>
                <a:rPr lang="zh-CN" altLang="en-US" sz="1400" b="1" dirty="0">
                  <a:latin typeface="Montserrat" charset="0"/>
                  <a:ea typeface="Montserrat" charset="0"/>
                  <a:cs typeface="Montserrat" charset="0"/>
                </a:rPr>
                <a:t>用例视图</a:t>
              </a:r>
              <a:endParaRPr lang="zh-CN" altLang="en-US" sz="1400" b="1" dirty="0">
                <a:latin typeface="Montserrat" charset="0"/>
                <a:ea typeface="Montserrat" charset="0"/>
                <a:cs typeface="Montserrat" charset="0"/>
              </a:endParaRPr>
            </a:p>
          </p:txBody>
        </p:sp>
        <p:sp>
          <p:nvSpPr>
            <p:cNvPr id="146" name="TextBox 145"/>
            <p:cNvSpPr txBox="1"/>
            <p:nvPr/>
          </p:nvSpPr>
          <p:spPr>
            <a:xfrm>
              <a:off x="4659" y="4779"/>
              <a:ext cx="670" cy="580"/>
            </a:xfrm>
            <a:prstGeom prst="rect">
              <a:avLst/>
            </a:prstGeom>
            <a:noFill/>
          </p:spPr>
          <p:txBody>
            <a:bodyPr wrap="square" numCol="1" spcCol="457200" rtlCol="0">
              <a:spAutoFit/>
            </a:bodyPr>
            <a:p>
              <a:pPr algn="ctr"/>
              <a:r>
                <a:rPr lang="en-US" b="1" dirty="0">
                  <a:solidFill>
                    <a:srgbClr val="FFFFFF"/>
                  </a:solidFill>
                  <a:latin typeface="Montserrat" charset="0"/>
                  <a:ea typeface="Montserrat" charset="0"/>
                  <a:cs typeface="Montserrat" charset="0"/>
                </a:rPr>
                <a:t>1</a:t>
              </a:r>
              <a:endParaRPr lang="en-US" b="1" dirty="0">
                <a:solidFill>
                  <a:srgbClr val="FFFFFF"/>
                </a:solidFill>
                <a:latin typeface="Montserrat" charset="0"/>
                <a:ea typeface="Montserrat" charset="0"/>
                <a:cs typeface="Montserrat" charset="0"/>
              </a:endParaRPr>
            </a:p>
          </p:txBody>
        </p:sp>
        <p:sp>
          <p:nvSpPr>
            <p:cNvPr id="147" name="TextBox 146"/>
            <p:cNvSpPr txBox="1"/>
            <p:nvPr/>
          </p:nvSpPr>
          <p:spPr>
            <a:xfrm>
              <a:off x="4659" y="5742"/>
              <a:ext cx="670" cy="580"/>
            </a:xfrm>
            <a:prstGeom prst="rect">
              <a:avLst/>
            </a:prstGeom>
            <a:noFill/>
          </p:spPr>
          <p:txBody>
            <a:bodyPr wrap="square" numCol="1" spcCol="457200" rtlCol="0">
              <a:spAutoFit/>
            </a:bodyPr>
            <a:p>
              <a:pPr algn="ctr"/>
              <a:r>
                <a:rPr lang="en-US" b="1" dirty="0">
                  <a:solidFill>
                    <a:srgbClr val="FFFFFF"/>
                  </a:solidFill>
                  <a:latin typeface="Montserrat" charset="0"/>
                  <a:ea typeface="Montserrat" charset="0"/>
                  <a:cs typeface="Montserrat" charset="0"/>
                </a:rPr>
                <a:t>2</a:t>
              </a:r>
              <a:endParaRPr lang="en-US" b="1" dirty="0">
                <a:solidFill>
                  <a:srgbClr val="FFFFFF"/>
                </a:solidFill>
                <a:latin typeface="Montserrat" charset="0"/>
                <a:ea typeface="Montserrat" charset="0"/>
                <a:cs typeface="Montserrat" charset="0"/>
              </a:endParaRPr>
            </a:p>
          </p:txBody>
        </p:sp>
        <p:sp>
          <p:nvSpPr>
            <p:cNvPr id="148" name="TextBox 147"/>
            <p:cNvSpPr txBox="1"/>
            <p:nvPr/>
          </p:nvSpPr>
          <p:spPr>
            <a:xfrm>
              <a:off x="4661" y="6759"/>
              <a:ext cx="670" cy="580"/>
            </a:xfrm>
            <a:prstGeom prst="rect">
              <a:avLst/>
            </a:prstGeom>
            <a:noFill/>
          </p:spPr>
          <p:txBody>
            <a:bodyPr wrap="square" numCol="1" spcCol="457200" rtlCol="0">
              <a:spAutoFit/>
            </a:bodyPr>
            <a:p>
              <a:pPr algn="ctr"/>
              <a:r>
                <a:rPr lang="en-US" b="1" dirty="0">
                  <a:solidFill>
                    <a:srgbClr val="FFFFFF"/>
                  </a:solidFill>
                  <a:latin typeface="Montserrat" charset="0"/>
                  <a:ea typeface="Montserrat" charset="0"/>
                  <a:cs typeface="Montserrat" charset="0"/>
                </a:rPr>
                <a:t>3</a:t>
              </a:r>
              <a:endParaRPr lang="en-US" b="1" dirty="0">
                <a:solidFill>
                  <a:srgbClr val="FFFFFF"/>
                </a:solidFill>
                <a:latin typeface="Montserrat" charset="0"/>
                <a:ea typeface="Montserrat" charset="0"/>
                <a:cs typeface="Montserrat" charset="0"/>
              </a:endParaRPr>
            </a:p>
          </p:txBody>
        </p:sp>
        <p:sp>
          <p:nvSpPr>
            <p:cNvPr id="149" name="TextBox 148"/>
            <p:cNvSpPr txBox="1"/>
            <p:nvPr/>
          </p:nvSpPr>
          <p:spPr>
            <a:xfrm>
              <a:off x="5614" y="5790"/>
              <a:ext cx="3593" cy="483"/>
            </a:xfrm>
            <a:prstGeom prst="rect">
              <a:avLst/>
            </a:prstGeom>
            <a:noFill/>
          </p:spPr>
          <p:txBody>
            <a:bodyPr wrap="square" numCol="1" spcCol="457200" rtlCol="0">
              <a:spAutoFit/>
            </a:bodyPr>
            <a:p>
              <a:r>
                <a:rPr lang="zh-CN" altLang="en-US" sz="1400" b="1" dirty="0">
                  <a:latin typeface="Montserrat" charset="0"/>
                  <a:ea typeface="Montserrat" charset="0"/>
                  <a:cs typeface="Montserrat" charset="0"/>
                </a:rPr>
                <a:t>逻辑视图</a:t>
              </a:r>
              <a:endParaRPr lang="zh-CN" altLang="en-US" sz="1400" b="1" dirty="0">
                <a:latin typeface="Montserrat" charset="0"/>
                <a:ea typeface="Montserrat" charset="0"/>
                <a:cs typeface="Montserrat" charset="0"/>
              </a:endParaRPr>
            </a:p>
          </p:txBody>
        </p:sp>
        <p:sp>
          <p:nvSpPr>
            <p:cNvPr id="150" name="TextBox 149"/>
            <p:cNvSpPr txBox="1"/>
            <p:nvPr/>
          </p:nvSpPr>
          <p:spPr>
            <a:xfrm>
              <a:off x="5614" y="6807"/>
              <a:ext cx="3107" cy="483"/>
            </a:xfrm>
            <a:prstGeom prst="rect">
              <a:avLst/>
            </a:prstGeom>
            <a:noFill/>
          </p:spPr>
          <p:txBody>
            <a:bodyPr wrap="square" numCol="1" spcCol="457200" rtlCol="0">
              <a:spAutoFit/>
            </a:bodyPr>
            <a:p>
              <a:r>
                <a:rPr lang="zh-CN" altLang="en-US" sz="1400" b="1" dirty="0">
                  <a:latin typeface="Montserrat" charset="0"/>
                  <a:ea typeface="Montserrat" charset="0"/>
                  <a:cs typeface="Montserrat" charset="0"/>
                </a:rPr>
                <a:t>并发视图</a:t>
              </a:r>
              <a:endParaRPr lang="zh-CN" altLang="en-US" sz="1400" b="1" dirty="0">
                <a:latin typeface="Montserrat" charset="0"/>
                <a:ea typeface="Montserrat" charset="0"/>
                <a:cs typeface="Montserrat" charset="0"/>
              </a:endParaRPr>
            </a:p>
          </p:txBody>
        </p:sp>
        <p:sp>
          <p:nvSpPr>
            <p:cNvPr id="151" name="Oval 150"/>
            <p:cNvSpPr/>
            <p:nvPr/>
          </p:nvSpPr>
          <p:spPr>
            <a:xfrm>
              <a:off x="4595" y="7722"/>
              <a:ext cx="799" cy="761"/>
            </a:xfrm>
            <a:prstGeom prst="ellipse">
              <a:avLst/>
            </a:prstGeom>
            <a:solidFill>
              <a:schemeClr val="accent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600">
                <a:solidFill>
                  <a:srgbClr val="FFFFFF"/>
                </a:solidFill>
              </a:endParaRPr>
            </a:p>
          </p:txBody>
        </p:sp>
        <p:sp>
          <p:nvSpPr>
            <p:cNvPr id="152" name="TextBox 151"/>
            <p:cNvSpPr txBox="1"/>
            <p:nvPr/>
          </p:nvSpPr>
          <p:spPr>
            <a:xfrm>
              <a:off x="5614" y="7860"/>
              <a:ext cx="3737" cy="483"/>
            </a:xfrm>
            <a:prstGeom prst="rect">
              <a:avLst/>
            </a:prstGeom>
            <a:noFill/>
          </p:spPr>
          <p:txBody>
            <a:bodyPr wrap="square" numCol="1" spcCol="457200" rtlCol="0">
              <a:spAutoFit/>
            </a:bodyPr>
            <a:p>
              <a:r>
                <a:rPr lang="zh-CN" altLang="en-US" sz="1400" b="1" dirty="0">
                  <a:latin typeface="Montserrat" charset="0"/>
                  <a:ea typeface="Montserrat" charset="0"/>
                  <a:cs typeface="Montserrat" charset="0"/>
                </a:rPr>
                <a:t>组件视图</a:t>
              </a:r>
              <a:endParaRPr lang="zh-CN" altLang="en-US" sz="1400" b="1" dirty="0">
                <a:latin typeface="Montserrat" charset="0"/>
                <a:ea typeface="Montserrat" charset="0"/>
                <a:cs typeface="Montserrat" charset="0"/>
              </a:endParaRPr>
            </a:p>
          </p:txBody>
        </p:sp>
        <p:sp>
          <p:nvSpPr>
            <p:cNvPr id="153" name="TextBox 152"/>
            <p:cNvSpPr txBox="1"/>
            <p:nvPr/>
          </p:nvSpPr>
          <p:spPr>
            <a:xfrm>
              <a:off x="4661" y="7812"/>
              <a:ext cx="670" cy="580"/>
            </a:xfrm>
            <a:prstGeom prst="rect">
              <a:avLst/>
            </a:prstGeom>
            <a:noFill/>
          </p:spPr>
          <p:txBody>
            <a:bodyPr wrap="square" numCol="1" spcCol="457200" rtlCol="0">
              <a:spAutoFit/>
            </a:bodyPr>
            <a:p>
              <a:pPr algn="ctr"/>
              <a:r>
                <a:rPr lang="en-US" b="1" dirty="0">
                  <a:solidFill>
                    <a:srgbClr val="FFFFFF"/>
                  </a:solidFill>
                  <a:latin typeface="Montserrat" charset="0"/>
                  <a:ea typeface="Montserrat" charset="0"/>
                  <a:cs typeface="Montserrat" charset="0"/>
                </a:rPr>
                <a:t>4</a:t>
              </a:r>
              <a:endParaRPr lang="en-US" b="1" dirty="0">
                <a:solidFill>
                  <a:srgbClr val="FFFFFF"/>
                </a:solidFill>
                <a:latin typeface="Montserrat" charset="0"/>
                <a:ea typeface="Montserrat" charset="0"/>
                <a:cs typeface="Montserrat" charset="0"/>
              </a:endParaRPr>
            </a:p>
          </p:txBody>
        </p:sp>
        <p:sp>
          <p:nvSpPr>
            <p:cNvPr id="157" name="Rounded Rectangle 156"/>
            <p:cNvSpPr/>
            <p:nvPr/>
          </p:nvSpPr>
          <p:spPr>
            <a:xfrm>
              <a:off x="3974" y="4113"/>
              <a:ext cx="5485" cy="5738"/>
            </a:xfrm>
            <a:prstGeom prst="roundRect">
              <a:avLst>
                <a:gd name="adj" fmla="val 6290"/>
              </a:avLst>
            </a:prstGeom>
            <a:noFill/>
            <a:ln w="3810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600">
                <a:solidFill>
                  <a:schemeClr val="tx1"/>
                </a:solidFill>
              </a:endParaRPr>
            </a:p>
          </p:txBody>
        </p:sp>
        <p:sp>
          <p:nvSpPr>
            <p:cNvPr id="3" name="Oval 143"/>
            <p:cNvSpPr/>
            <p:nvPr/>
          </p:nvSpPr>
          <p:spPr>
            <a:xfrm>
              <a:off x="4595" y="8867"/>
              <a:ext cx="799" cy="761"/>
            </a:xfrm>
            <a:prstGeom prst="ellipse">
              <a:avLst/>
            </a:prstGeom>
            <a:solidFill>
              <a:schemeClr val="accent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600">
                <a:solidFill>
                  <a:srgbClr val="FFFFFF"/>
                </a:solidFill>
              </a:endParaRPr>
            </a:p>
          </p:txBody>
        </p:sp>
        <p:sp>
          <p:nvSpPr>
            <p:cNvPr id="6" name="TextBox 151"/>
            <p:cNvSpPr txBox="1"/>
            <p:nvPr/>
          </p:nvSpPr>
          <p:spPr>
            <a:xfrm>
              <a:off x="5614" y="9006"/>
              <a:ext cx="3737" cy="483"/>
            </a:xfrm>
            <a:prstGeom prst="rect">
              <a:avLst/>
            </a:prstGeom>
            <a:noFill/>
          </p:spPr>
          <p:txBody>
            <a:bodyPr wrap="square" numCol="1" spcCol="457200" rtlCol="0">
              <a:spAutoFit/>
            </a:bodyPr>
            <a:p>
              <a:r>
                <a:rPr lang="zh-CN" altLang="en-US" sz="1400" b="1" dirty="0">
                  <a:latin typeface="Montserrat" charset="0"/>
                  <a:ea typeface="Montserrat" charset="0"/>
                  <a:cs typeface="Montserrat" charset="0"/>
                </a:rPr>
                <a:t>配置视图</a:t>
              </a:r>
              <a:endParaRPr lang="zh-CN" altLang="en-US" sz="1400" b="1" dirty="0">
                <a:latin typeface="Montserrat" charset="0"/>
                <a:ea typeface="Montserrat" charset="0"/>
                <a:cs typeface="Montserrat" charset="0"/>
              </a:endParaRPr>
            </a:p>
          </p:txBody>
        </p:sp>
        <p:sp>
          <p:nvSpPr>
            <p:cNvPr id="8" name="TextBox 152"/>
            <p:cNvSpPr txBox="1"/>
            <p:nvPr/>
          </p:nvSpPr>
          <p:spPr>
            <a:xfrm>
              <a:off x="4660" y="8957"/>
              <a:ext cx="670" cy="580"/>
            </a:xfrm>
            <a:prstGeom prst="rect">
              <a:avLst/>
            </a:prstGeom>
            <a:noFill/>
          </p:spPr>
          <p:txBody>
            <a:bodyPr wrap="square" numCol="1" spcCol="457200" rtlCol="0">
              <a:spAutoFit/>
            </a:bodyPr>
            <a:p>
              <a:pPr algn="ctr"/>
              <a:r>
                <a:rPr lang="en-US" b="1" dirty="0">
                  <a:solidFill>
                    <a:srgbClr val="FFFFFF"/>
                  </a:solidFill>
                  <a:latin typeface="Montserrat" charset="0"/>
                  <a:ea typeface="Montserrat" charset="0"/>
                  <a:cs typeface="Montserrat" charset="0"/>
                </a:rPr>
                <a:t>5</a:t>
              </a:r>
              <a:endParaRPr lang="en-US" b="1" dirty="0">
                <a:solidFill>
                  <a:srgbClr val="FFFFFF"/>
                </a:solidFill>
                <a:latin typeface="Montserrat" charset="0"/>
                <a:ea typeface="Montserrat" charset="0"/>
                <a:cs typeface="Montserrat" charset="0"/>
              </a:endParaRPr>
            </a:p>
          </p:txBody>
        </p:sp>
      </p:grpSp>
      <p:sp>
        <p:nvSpPr>
          <p:cNvPr id="10" name="文本框 9"/>
          <p:cNvSpPr txBox="1"/>
          <p:nvPr/>
        </p:nvSpPr>
        <p:spPr>
          <a:xfrm>
            <a:off x="1000760" y="2063750"/>
            <a:ext cx="4703445" cy="1753235"/>
          </a:xfrm>
          <a:prstGeom prst="rect">
            <a:avLst/>
          </a:prstGeom>
          <a:noFill/>
        </p:spPr>
        <p:txBody>
          <a:bodyPr wrap="square" rtlCol="0" anchor="t">
            <a:spAutoFit/>
          </a:bodyPr>
          <a:p>
            <a:r>
              <a:rPr lang="zh-CN" altLang="en-US">
                <a:latin typeface="华文琥珀" panose="02010800040101010101" charset="-122"/>
                <a:ea typeface="华文琥珀" panose="02010800040101010101" charset="-122"/>
              </a:rPr>
              <a:t>UML中的视图一般分为以下5种。</a:t>
            </a:r>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r>
              <a:rPr lang="en-US" altLang="zh-CN">
                <a:latin typeface="华文琥珀" panose="02010800040101010101" charset="-122"/>
                <a:ea typeface="华文琥珀" panose="02010800040101010101" charset="-122"/>
              </a:rPr>
              <a:t>	</a:t>
            </a:r>
            <a:r>
              <a:rPr lang="zh-CN" altLang="en-US">
                <a:latin typeface="华文琥珀" panose="02010800040101010101" charset="-122"/>
                <a:ea typeface="华文琥珀" panose="02010800040101010101" charset="-122"/>
              </a:rPr>
              <a:t>5种视图组合成UML语言完整的模型</a:t>
            </a:r>
            <a:endParaRPr lang="zh-CN" altLang="en-US">
              <a:latin typeface="华文琥珀" panose="02010800040101010101" charset="-122"/>
              <a:ea typeface="华文琥珀" panose="020108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8793480" y="1146810"/>
            <a:ext cx="2930525" cy="45643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Arial" panose="020B0604020202020204" pitchFamily="34" charset="0"/>
                <a:ea typeface="微软雅黑" panose="020B0503020204020204" charset="-122"/>
                <a:sym typeface="Arial" panose="020B0604020202020204" pitchFamily="34" charset="0"/>
              </a:rPr>
              <a:t>用例视图</a:t>
            </a:r>
            <a:endParaRPr kumimoji="0" lang="zh-CN" sz="2400" b="1" i="0" u="none" strike="noStrike" kern="1200" cap="none" spc="0" normalizeH="0" baseline="0" noProof="0" dirty="0">
              <a:ln>
                <a:noFill/>
              </a:ln>
              <a:solidFill>
                <a:schemeClr val="bg1"/>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grpSp>
        <p:nvGrpSpPr>
          <p:cNvPr id="2" name="组合 1"/>
          <p:cNvGrpSpPr/>
          <p:nvPr/>
        </p:nvGrpSpPr>
        <p:grpSpPr>
          <a:xfrm>
            <a:off x="1235710" y="1597025"/>
            <a:ext cx="3969653" cy="1912620"/>
            <a:chOff x="11172" y="3549"/>
            <a:chExt cx="6282" cy="3012"/>
          </a:xfrm>
        </p:grpSpPr>
        <p:sp>
          <p:nvSpPr>
            <p:cNvPr id="3" name="Rounded Rectangle 14"/>
            <p:cNvSpPr/>
            <p:nvPr/>
          </p:nvSpPr>
          <p:spPr>
            <a:xfrm>
              <a:off x="11172" y="3549"/>
              <a:ext cx="6282" cy="3012"/>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685" y="3888"/>
              <a:ext cx="5497" cy="2345"/>
              <a:chOff x="779891" y="4803395"/>
              <a:chExt cx="3490049" cy="1489122"/>
            </a:xfrm>
          </p:grpSpPr>
          <p:sp>
            <p:nvSpPr>
              <p:cNvPr id="35" name="TextBox 13"/>
              <p:cNvSpPr txBox="1"/>
              <p:nvPr/>
            </p:nvSpPr>
            <p:spPr>
              <a:xfrm>
                <a:off x="779891" y="4803395"/>
                <a:ext cx="3490049" cy="959515"/>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用例视图(Use Case View)</a:t>
                </a: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779891" y="5407934"/>
                <a:ext cx="2861585" cy="884583"/>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用例视图主要强调从系统的外部参与者(主要是用户)的角度所看到的或需要的系统功能。</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sp>
        <p:nvSpPr>
          <p:cNvPr id="4" name="文本框 3"/>
          <p:cNvSpPr txBox="1"/>
          <p:nvPr/>
        </p:nvSpPr>
        <p:spPr>
          <a:xfrm>
            <a:off x="1560195" y="3977640"/>
            <a:ext cx="4575175" cy="2030095"/>
          </a:xfrm>
          <a:prstGeom prst="rect">
            <a:avLst/>
          </a:prstGeom>
          <a:noFill/>
        </p:spPr>
        <p:txBody>
          <a:bodyPr wrap="square" rtlCol="0">
            <a:spAutoFit/>
          </a:bodyPr>
          <a:p>
            <a:r>
              <a:rPr lang="en-US" altLang="zh-CN"/>
              <a:t>	</a:t>
            </a:r>
            <a:r>
              <a:rPr lang="zh-CN" altLang="en-US"/>
              <a:t>用例视图被称为参与者的外部用户所能观察到的系统功能模型图。</a:t>
            </a:r>
            <a:endParaRPr lang="zh-CN" altLang="en-US"/>
          </a:p>
          <a:p>
            <a:r>
              <a:rPr lang="en-US" altLang="zh-CN"/>
              <a:t>	</a:t>
            </a:r>
            <a:r>
              <a:rPr lang="zh-CN" altLang="en-US"/>
              <a:t>用例是系统中的一个功能单元，可以描述为参与者与系统之间的一次</a:t>
            </a:r>
            <a:r>
              <a:rPr lang="zh-CN" altLang="en-US">
                <a:solidFill>
                  <a:srgbClr val="FF0000"/>
                </a:solidFill>
              </a:rPr>
              <a:t>交互</a:t>
            </a:r>
            <a:r>
              <a:rPr lang="zh-CN" altLang="en-US"/>
              <a:t>。</a:t>
            </a:r>
            <a:endParaRPr lang="zh-CN" altLang="en-US"/>
          </a:p>
          <a:p>
            <a:r>
              <a:rPr lang="en-US" altLang="zh-CN"/>
              <a:t>	</a:t>
            </a:r>
            <a:r>
              <a:rPr lang="zh-CN" altLang="en-US"/>
              <a:t>用例模型的用途是列出系统的用例和参与者，并显示了哪个参与者参与了哪个用例的执行。</a:t>
            </a:r>
            <a:endParaRPr lang="zh-CN" altLang="en-US"/>
          </a:p>
        </p:txBody>
      </p:sp>
      <p:sp>
        <p:nvSpPr>
          <p:cNvPr id="8" name="椭圆 7"/>
          <p:cNvSpPr/>
          <p:nvPr/>
        </p:nvSpPr>
        <p:spPr>
          <a:xfrm>
            <a:off x="9227820" y="1518920"/>
            <a:ext cx="2061845" cy="1108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p:cNvPicPr>
            <a:picLocks noChangeAspect="1"/>
          </p:cNvPicPr>
          <p:nvPr/>
        </p:nvPicPr>
        <p:blipFill>
          <a:blip r:embed="rId4"/>
          <a:stretch>
            <a:fillRect/>
          </a:stretch>
        </p:blipFill>
        <p:spPr>
          <a:xfrm>
            <a:off x="6913880" y="2663190"/>
            <a:ext cx="762000" cy="1314450"/>
          </a:xfrm>
          <a:prstGeom prst="rect">
            <a:avLst/>
          </a:prstGeom>
        </p:spPr>
      </p:pic>
      <p:sp>
        <p:nvSpPr>
          <p:cNvPr id="11" name="椭圆 10"/>
          <p:cNvSpPr/>
          <p:nvPr/>
        </p:nvSpPr>
        <p:spPr>
          <a:xfrm>
            <a:off x="9288780" y="4352925"/>
            <a:ext cx="2061845" cy="1108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椭圆 11"/>
          <p:cNvSpPr/>
          <p:nvPr/>
        </p:nvSpPr>
        <p:spPr>
          <a:xfrm>
            <a:off x="9288780" y="2875280"/>
            <a:ext cx="2061845" cy="1108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3" name="直接连接符 12"/>
          <p:cNvCxnSpPr>
            <a:stCxn id="9" idx="3"/>
            <a:endCxn id="8" idx="2"/>
          </p:cNvCxnSpPr>
          <p:nvPr/>
        </p:nvCxnSpPr>
        <p:spPr>
          <a:xfrm flipV="1">
            <a:off x="7675880" y="2073275"/>
            <a:ext cx="1551940" cy="12471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9" idx="3"/>
            <a:endCxn id="12" idx="2"/>
          </p:cNvCxnSpPr>
          <p:nvPr/>
        </p:nvCxnSpPr>
        <p:spPr>
          <a:xfrm>
            <a:off x="7675880" y="3320415"/>
            <a:ext cx="1612900" cy="1092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11" idx="2"/>
          </p:cNvCxnSpPr>
          <p:nvPr/>
        </p:nvCxnSpPr>
        <p:spPr>
          <a:xfrm>
            <a:off x="7676515" y="3312160"/>
            <a:ext cx="1612265" cy="1595120"/>
          </a:xfrm>
          <a:prstGeom prst="line">
            <a:avLst/>
          </a:prstGeom>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9668510" y="1889125"/>
            <a:ext cx="1179830" cy="368300"/>
          </a:xfrm>
          <a:prstGeom prst="rect">
            <a:avLst/>
          </a:prstGeom>
          <a:noFill/>
        </p:spPr>
        <p:txBody>
          <a:bodyPr wrap="square" rtlCol="0">
            <a:spAutoFit/>
          </a:bodyPr>
          <a:p>
            <a:pPr algn="ctr"/>
            <a:r>
              <a:rPr lang="zh-CN" altLang="en-US"/>
              <a:t>用例</a:t>
            </a:r>
            <a:r>
              <a:rPr lang="en-US" altLang="zh-CN"/>
              <a:t>1</a:t>
            </a:r>
            <a:endParaRPr lang="en-US" altLang="zh-CN"/>
          </a:p>
        </p:txBody>
      </p:sp>
      <p:sp>
        <p:nvSpPr>
          <p:cNvPr id="17" name="文本框 16"/>
          <p:cNvSpPr txBox="1"/>
          <p:nvPr/>
        </p:nvSpPr>
        <p:spPr>
          <a:xfrm>
            <a:off x="9730105" y="4723130"/>
            <a:ext cx="1179830" cy="368300"/>
          </a:xfrm>
          <a:prstGeom prst="rect">
            <a:avLst/>
          </a:prstGeom>
          <a:noFill/>
        </p:spPr>
        <p:txBody>
          <a:bodyPr wrap="square" rtlCol="0">
            <a:spAutoFit/>
          </a:bodyPr>
          <a:p>
            <a:pPr algn="ctr"/>
            <a:r>
              <a:rPr lang="zh-CN" altLang="en-US"/>
              <a:t>用例</a:t>
            </a:r>
            <a:r>
              <a:rPr lang="en-US" altLang="zh-CN"/>
              <a:t>3</a:t>
            </a:r>
            <a:endParaRPr lang="en-US" altLang="zh-CN"/>
          </a:p>
        </p:txBody>
      </p:sp>
      <p:sp>
        <p:nvSpPr>
          <p:cNvPr id="18" name="文本框 17"/>
          <p:cNvSpPr txBox="1"/>
          <p:nvPr/>
        </p:nvSpPr>
        <p:spPr>
          <a:xfrm>
            <a:off x="9729470" y="3245485"/>
            <a:ext cx="1179830" cy="368300"/>
          </a:xfrm>
          <a:prstGeom prst="rect">
            <a:avLst/>
          </a:prstGeom>
          <a:noFill/>
        </p:spPr>
        <p:txBody>
          <a:bodyPr wrap="square" rtlCol="0">
            <a:spAutoFit/>
          </a:bodyPr>
          <a:p>
            <a:pPr algn="ctr"/>
            <a:r>
              <a:rPr lang="zh-CN" altLang="en-US"/>
              <a:t>用例</a:t>
            </a:r>
            <a:r>
              <a:rPr lang="en-US" altLang="zh-CN"/>
              <a:t>2</a:t>
            </a:r>
            <a:endParaRPr lang="en-US" altLang="zh-CN"/>
          </a:p>
        </p:txBody>
      </p:sp>
      <p:sp>
        <p:nvSpPr>
          <p:cNvPr id="19" name="文本框 18"/>
          <p:cNvSpPr txBox="1"/>
          <p:nvPr/>
        </p:nvSpPr>
        <p:spPr>
          <a:xfrm>
            <a:off x="6704965" y="4075430"/>
            <a:ext cx="1179830" cy="368300"/>
          </a:xfrm>
          <a:prstGeom prst="rect">
            <a:avLst/>
          </a:prstGeom>
          <a:noFill/>
        </p:spPr>
        <p:txBody>
          <a:bodyPr wrap="square" rtlCol="0">
            <a:spAutoFit/>
          </a:bodyPr>
          <a:p>
            <a:pPr algn="ctr"/>
            <a:r>
              <a:rPr lang="zh-CN"/>
              <a:t>参与者</a:t>
            </a:r>
            <a:endParaRPr lang="zh-CN"/>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用例视图</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2" name="组合 1"/>
          <p:cNvGrpSpPr/>
          <p:nvPr/>
        </p:nvGrpSpPr>
        <p:grpSpPr>
          <a:xfrm>
            <a:off x="2139315" y="1229360"/>
            <a:ext cx="7912887" cy="5267586"/>
            <a:chOff x="11172" y="3549"/>
            <a:chExt cx="11358" cy="7213"/>
          </a:xfrm>
        </p:grpSpPr>
        <p:sp>
          <p:nvSpPr>
            <p:cNvPr id="3" name="Rounded Rectangle 14"/>
            <p:cNvSpPr/>
            <p:nvPr/>
          </p:nvSpPr>
          <p:spPr>
            <a:xfrm>
              <a:off x="11172" y="3549"/>
              <a:ext cx="11358" cy="7213"/>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685" y="3995"/>
              <a:ext cx="10227" cy="6496"/>
              <a:chOff x="779891" y="4871311"/>
              <a:chExt cx="6493107" cy="4125192"/>
            </a:xfrm>
          </p:grpSpPr>
          <p:sp>
            <p:nvSpPr>
              <p:cNvPr id="35" name="TextBox 13"/>
              <p:cNvSpPr txBox="1"/>
              <p:nvPr/>
            </p:nvSpPr>
            <p:spPr>
              <a:xfrm>
                <a:off x="813456" y="4871311"/>
                <a:ext cx="3453152" cy="384856"/>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用例视图</a:t>
                </a: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779891" y="5408011"/>
                <a:ext cx="6493107" cy="3588492"/>
              </a:xfrm>
              <a:prstGeom prst="rect">
                <a:avLst/>
              </a:prstGeom>
              <a:noFill/>
            </p:spPr>
            <p:txBody>
              <a:bodyPr wrap="square" lIns="0" tIns="0" rIns="0" bIns="0" rtlCol="0" anchor="t" anchorCtr="0">
                <a:spAutoFit/>
              </a:bodyPr>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用例视图也称为外部视图、功能视图、用户视图。主要描述一个系统应该具备的功能，指的是从系统的外部参与者所能看到的系统功能。     </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用例表示的是系统的一个功能单元，可以被描述为参与者与系统之间的一次</a:t>
                </a:r>
                <a:r>
                  <a:rPr lang="zh-CN" altLang="en-US" sz="1600" dirty="0">
                    <a:solidFill>
                      <a:srgbClr val="FF0000"/>
                    </a:solidFill>
                    <a:latin typeface="Arial" panose="020B0604020202020204" pitchFamily="34" charset="0"/>
                    <a:ea typeface="微软雅黑" panose="020B0503020204020204" charset="-122"/>
                    <a:sym typeface="Arial" panose="020B0604020202020204" pitchFamily="34" charset="0"/>
                  </a:rPr>
                  <a:t>交互作用</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系统的参与者可以是一个用户或者另外一个系统。客户要求系统提供的功能被当作多个用例在用例视图中进行描述，一个用例就是对系统的一个用法的通用描述。</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用例模型的用途主要是列举出系统中的用例和参与者，并指出哪个参与者参与了哪个用例的执行。</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用例视图是其他4种视图的</a:t>
                </a:r>
                <a:r>
                  <a:rPr lang="zh-CN" altLang="en-US" sz="1600" dirty="0">
                    <a:solidFill>
                      <a:srgbClr val="FF0000"/>
                    </a:solidFill>
                    <a:latin typeface="Arial" panose="020B0604020202020204" pitchFamily="34" charset="0"/>
                    <a:ea typeface="微软雅黑" panose="020B0503020204020204" charset="-122"/>
                    <a:sym typeface="Arial" panose="020B0604020202020204" pitchFamily="34" charset="0"/>
                  </a:rPr>
                  <a:t>核心</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，它的内容直接驱动其他视图的开发。</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用例视图强调从用户的角度看到的或需要的系统功能，是被称为参与者的外部用户所能观察到的系统功能的模型图</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逻辑视图</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2" name="组合 1"/>
          <p:cNvGrpSpPr/>
          <p:nvPr/>
        </p:nvGrpSpPr>
        <p:grpSpPr>
          <a:xfrm>
            <a:off x="1275520" y="1606550"/>
            <a:ext cx="4006936" cy="1583690"/>
            <a:chOff x="11235" y="3564"/>
            <a:chExt cx="6341" cy="2494"/>
          </a:xfrm>
        </p:grpSpPr>
        <p:sp>
          <p:nvSpPr>
            <p:cNvPr id="3" name="Rounded Rectangle 14"/>
            <p:cNvSpPr/>
            <p:nvPr/>
          </p:nvSpPr>
          <p:spPr>
            <a:xfrm>
              <a:off x="11294" y="3564"/>
              <a:ext cx="6282" cy="2494"/>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685" y="3888"/>
              <a:ext cx="5497" cy="1881"/>
              <a:chOff x="779891" y="4803395"/>
              <a:chExt cx="3490049" cy="1194473"/>
            </a:xfrm>
          </p:grpSpPr>
          <p:sp>
            <p:nvSpPr>
              <p:cNvPr id="35" name="TextBox 13"/>
              <p:cNvSpPr txBox="1"/>
              <p:nvPr/>
            </p:nvSpPr>
            <p:spPr>
              <a:xfrm>
                <a:off x="779891" y="4803395"/>
                <a:ext cx="3490049" cy="959515"/>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逻辑视图(Logical View)</a:t>
                </a:r>
                <a:endParaRPr lang="zh-CN" altLang="en-US" sz="24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779891" y="5407934"/>
                <a:ext cx="3308062" cy="589934"/>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逻辑视图从系统的静态结构和动态行为角度显示如何实现系统的功能。</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sp>
        <p:nvSpPr>
          <p:cNvPr id="5" name="TextBox 13"/>
          <p:cNvSpPr txBox="1"/>
          <p:nvPr/>
        </p:nvSpPr>
        <p:spPr>
          <a:xfrm>
            <a:off x="1559890" y="3360370"/>
            <a:ext cx="7124942" cy="2259330"/>
          </a:xfrm>
          <a:prstGeom prst="rect">
            <a:avLst/>
          </a:prstGeom>
          <a:noFill/>
        </p:spPr>
        <p:txBody>
          <a:bodyPr wrap="square" lIns="0" tIns="0" rIns="0" bIns="0" rtlCol="0" anchor="t" anchorCtr="0">
            <a:spAutoFit/>
          </a:bodyPr>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sz="1600" dirty="0">
                <a:solidFill>
                  <a:srgbClr val="000000"/>
                </a:solidFill>
                <a:latin typeface="Arial" panose="020B0604020202020204" pitchFamily="34" charset="0"/>
                <a:ea typeface="微软雅黑" panose="020B0503020204020204" charset="-122"/>
                <a:sym typeface="Arial" panose="020B0604020202020204" pitchFamily="34" charset="0"/>
              </a:rPr>
              <a:t>与用例视图相比，逻辑视图主要关注系统的</a:t>
            </a:r>
            <a:r>
              <a:rPr sz="1600" dirty="0">
                <a:solidFill>
                  <a:srgbClr val="FF0000"/>
                </a:solidFill>
                <a:latin typeface="Arial" panose="020B0604020202020204" pitchFamily="34" charset="0"/>
                <a:ea typeface="微软雅黑" panose="020B0503020204020204" charset="-122"/>
                <a:sym typeface="Arial" panose="020B0604020202020204" pitchFamily="34" charset="0"/>
              </a:rPr>
              <a:t>内部</a:t>
            </a:r>
            <a:r>
              <a:rPr sz="1600" dirty="0">
                <a:solidFill>
                  <a:srgbClr val="000000"/>
                </a:solidFill>
                <a:latin typeface="Arial" panose="020B0604020202020204" pitchFamily="34" charset="0"/>
                <a:ea typeface="微软雅黑" panose="020B0503020204020204" charset="-122"/>
                <a:sym typeface="Arial" panose="020B0604020202020204" pitchFamily="34" charset="0"/>
              </a:rPr>
              <a:t>，它既描述系统的静态结构(系统中的类、对象及它们之间的关系)，也描述系统的动态协作关系。</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系统的静态结构在类图和对象图中进行描述，而动态模型是在状态机图、时序图、通信图及活动图中进行描述。</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逻辑视图的使用者主要是系统的设计人员和开发人员。</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12192000" cy="6858000"/>
          </a:xfrm>
          <a:prstGeom prst="rect">
            <a:avLst/>
          </a:prstGeom>
          <a:solidFill>
            <a:srgbClr val="DDE4F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47612" y="2105561"/>
            <a:ext cx="3088217" cy="2214880"/>
          </a:xfrm>
          <a:prstGeom prst="rect">
            <a:avLst/>
          </a:prstGeom>
          <a:noFill/>
        </p:spPr>
        <p:txBody>
          <a:bodyPr>
            <a:spAutoFit/>
          </a:bodyPr>
          <a:lstStyle/>
          <a:p>
            <a:pPr>
              <a:defRPr/>
            </a:pPr>
            <a:r>
              <a:rPr lang="en-US" sz="13800" dirty="0">
                <a:ln w="28575">
                  <a:solidFill>
                    <a:srgbClr val="202856"/>
                  </a:solidFill>
                </a:ln>
                <a:noFill/>
                <a:latin typeface="爱度综艺简体" panose="02010601030101010101" pitchFamily="2" charset="-122"/>
                <a:ea typeface="爱度综艺简体" panose="02010601030101010101" pitchFamily="2" charset="-122"/>
              </a:rPr>
              <a:t>1.1</a:t>
            </a:r>
            <a:endParaRPr lang="en-US" sz="13800" dirty="0">
              <a:ln w="28575">
                <a:solidFill>
                  <a:srgbClr val="202856"/>
                </a:solidFill>
              </a:ln>
              <a:noFill/>
              <a:latin typeface="爱度综艺简体" panose="02010601030101010101" pitchFamily="2" charset="-122"/>
              <a:ea typeface="爱度综艺简体" panose="02010601030101010101" pitchFamily="2" charset="-122"/>
            </a:endParaRPr>
          </a:p>
        </p:txBody>
      </p:sp>
      <p:sp>
        <p:nvSpPr>
          <p:cNvPr id="6" name="弧形 5"/>
          <p:cNvSpPr/>
          <p:nvPr/>
        </p:nvSpPr>
        <p:spPr>
          <a:xfrm rot="3833823">
            <a:off x="282575" y="1636713"/>
            <a:ext cx="3584575" cy="3584575"/>
          </a:xfrm>
          <a:prstGeom prst="arc">
            <a:avLst>
              <a:gd name="adj1" fmla="val 14380108"/>
              <a:gd name="adj2" fmla="val 4281071"/>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7" name="弧形 6"/>
          <p:cNvSpPr/>
          <p:nvPr/>
        </p:nvSpPr>
        <p:spPr>
          <a:xfrm rot="9721778">
            <a:off x="165100" y="1570038"/>
            <a:ext cx="3768725" cy="3768725"/>
          </a:xfrm>
          <a:prstGeom prst="arc">
            <a:avLst>
              <a:gd name="adj1" fmla="val 16200000"/>
              <a:gd name="adj2" fmla="val 40811"/>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8" name="椭圆 7"/>
          <p:cNvSpPr/>
          <p:nvPr/>
        </p:nvSpPr>
        <p:spPr>
          <a:xfrm>
            <a:off x="3509963" y="4183063"/>
            <a:ext cx="250825" cy="25082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9" name="椭圆 8"/>
          <p:cNvSpPr/>
          <p:nvPr/>
        </p:nvSpPr>
        <p:spPr>
          <a:xfrm>
            <a:off x="3463925" y="4135438"/>
            <a:ext cx="344488" cy="34607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0" name="文本框 11"/>
          <p:cNvSpPr txBox="1">
            <a:spLocks noChangeArrowheads="1"/>
          </p:cNvSpPr>
          <p:nvPr/>
        </p:nvSpPr>
        <p:spPr bwMode="auto">
          <a:xfrm>
            <a:off x="4422775" y="2725738"/>
            <a:ext cx="5522913"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zh-CN" altLang="en-US" sz="3200" b="1" dirty="0">
                <a:solidFill>
                  <a:prstClr val="black">
                    <a:lumMod val="85000"/>
                    <a:lumOff val="15000"/>
                  </a:prstClr>
                </a:solidFill>
                <a:latin typeface="微软雅黑" panose="020B0503020204020204" charset="-122"/>
                <a:ea typeface="微软雅黑" panose="020B0503020204020204" charset="-122"/>
              </a:rPr>
              <a:t>什么是</a:t>
            </a:r>
            <a:r>
              <a:rPr lang="en-US" altLang="zh-CN" sz="3200" b="1" dirty="0">
                <a:solidFill>
                  <a:prstClr val="black">
                    <a:lumMod val="85000"/>
                    <a:lumOff val="15000"/>
                  </a:prstClr>
                </a:solidFill>
                <a:latin typeface="微软雅黑" panose="020B0503020204020204" charset="-122"/>
                <a:ea typeface="微软雅黑" panose="020B0503020204020204" charset="-122"/>
              </a:rPr>
              <a:t>UML</a:t>
            </a:r>
            <a:endParaRPr lang="en-US" altLang="zh-CN" sz="3200" b="1" dirty="0">
              <a:solidFill>
                <a:prstClr val="black">
                  <a:lumMod val="85000"/>
                  <a:lumOff val="15000"/>
                </a:prstClr>
              </a:solidFill>
              <a:latin typeface="微软雅黑" panose="020B0503020204020204" charset="-122"/>
              <a:ea typeface="微软雅黑" panose="020B0503020204020204" charset="-122"/>
            </a:endParaRPr>
          </a:p>
        </p:txBody>
      </p:sp>
      <p:sp>
        <p:nvSpPr>
          <p:cNvPr id="12" name="弧形 11"/>
          <p:cNvSpPr/>
          <p:nvPr/>
        </p:nvSpPr>
        <p:spPr>
          <a:xfrm rot="16200000">
            <a:off x="10702925" y="5319713"/>
            <a:ext cx="3768725" cy="3768725"/>
          </a:xfrm>
          <a:prstGeom prst="arc">
            <a:avLst>
              <a:gd name="adj1" fmla="val 16726790"/>
              <a:gd name="adj2" fmla="val 20854699"/>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14" name="任意多边形: 形状 13"/>
          <p:cNvSpPr/>
          <p:nvPr/>
        </p:nvSpPr>
        <p:spPr>
          <a:xfrm>
            <a:off x="10544175" y="0"/>
            <a:ext cx="1647825" cy="823912"/>
          </a:xfrm>
          <a:custGeom>
            <a:avLst/>
            <a:gdLst>
              <a:gd name="connsiteX0" fmla="*/ 0 w 1647825"/>
              <a:gd name="connsiteY0" fmla="*/ 0 h 823912"/>
              <a:gd name="connsiteX1" fmla="*/ 1647825 w 1647825"/>
              <a:gd name="connsiteY1" fmla="*/ 0 h 823912"/>
              <a:gd name="connsiteX2" fmla="*/ 1647825 w 1647825"/>
              <a:gd name="connsiteY2" fmla="*/ 10 h 823912"/>
              <a:gd name="connsiteX3" fmla="*/ 1631087 w 1647825"/>
              <a:gd name="connsiteY3" fmla="*/ 166046 h 823912"/>
              <a:gd name="connsiteX4" fmla="*/ 823913 w 1647825"/>
              <a:gd name="connsiteY4" fmla="*/ 823912 h 823912"/>
              <a:gd name="connsiteX5" fmla="*/ 16739 w 1647825"/>
              <a:gd name="connsiteY5" fmla="*/ 166046 h 823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825" h="823912">
                <a:moveTo>
                  <a:pt x="0" y="0"/>
                </a:moveTo>
                <a:lnTo>
                  <a:pt x="1647825" y="0"/>
                </a:lnTo>
                <a:lnTo>
                  <a:pt x="1647825" y="10"/>
                </a:lnTo>
                <a:lnTo>
                  <a:pt x="1631087" y="166046"/>
                </a:lnTo>
                <a:cubicBezTo>
                  <a:pt x="1554260" y="541490"/>
                  <a:pt x="1222069" y="823912"/>
                  <a:pt x="823913" y="823912"/>
                </a:cubicBezTo>
                <a:cubicBezTo>
                  <a:pt x="425757" y="823912"/>
                  <a:pt x="93566" y="541490"/>
                  <a:pt x="16739" y="166046"/>
                </a:cubicBezTo>
                <a:close/>
              </a:path>
            </a:pathLst>
          </a:cu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229896" y="1787253"/>
            <a:ext cx="647700" cy="64770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7000875" y="6010274"/>
            <a:ext cx="400050" cy="40005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并发视图</a:t>
            </a:r>
            <a:endParaRPr kumimoji="0" lang="zh-CN"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2" name="组合 1"/>
          <p:cNvGrpSpPr/>
          <p:nvPr/>
        </p:nvGrpSpPr>
        <p:grpSpPr>
          <a:xfrm>
            <a:off x="1275520" y="1606550"/>
            <a:ext cx="4201564" cy="1583690"/>
            <a:chOff x="11235" y="3564"/>
            <a:chExt cx="6649" cy="2494"/>
          </a:xfrm>
        </p:grpSpPr>
        <p:sp>
          <p:nvSpPr>
            <p:cNvPr id="3" name="Rounded Rectangle 14"/>
            <p:cNvSpPr/>
            <p:nvPr/>
          </p:nvSpPr>
          <p:spPr>
            <a:xfrm>
              <a:off x="11294" y="3564"/>
              <a:ext cx="6590" cy="2494"/>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685" y="3888"/>
              <a:ext cx="6047" cy="1881"/>
              <a:chOff x="779891" y="4803395"/>
              <a:chExt cx="3839521" cy="1194473"/>
            </a:xfrm>
          </p:grpSpPr>
          <p:sp>
            <p:nvSpPr>
              <p:cNvPr id="35" name="TextBox 13"/>
              <p:cNvSpPr txBox="1"/>
              <p:nvPr/>
            </p:nvSpPr>
            <p:spPr>
              <a:xfrm>
                <a:off x="779891" y="4803395"/>
                <a:ext cx="3839521" cy="442609"/>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并发视图(Concurrent View)</a:t>
                </a: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779891" y="5407934"/>
                <a:ext cx="3308062" cy="589934"/>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并发视图显示系统的并发性，解决在并发系统中存在的通信和同步问题。</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sp>
        <p:nvSpPr>
          <p:cNvPr id="4" name="TextBox 13"/>
          <p:cNvSpPr txBox="1"/>
          <p:nvPr/>
        </p:nvSpPr>
        <p:spPr>
          <a:xfrm>
            <a:off x="1396695" y="3414353"/>
            <a:ext cx="7124942" cy="2898163"/>
          </a:xfrm>
          <a:prstGeom prst="rect">
            <a:avLst/>
          </a:prstGeom>
          <a:noFill/>
        </p:spPr>
        <p:txBody>
          <a:bodyPr wrap="square" lIns="0" tIns="0" rIns="0" bIns="0" rtlCol="0" anchor="t" anchorCtr="0">
            <a:spAutoFit/>
          </a:bodyPr>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sz="1600" dirty="0">
                <a:solidFill>
                  <a:srgbClr val="000000"/>
                </a:solidFill>
                <a:latin typeface="Arial" panose="020B0604020202020204" pitchFamily="34" charset="0"/>
                <a:ea typeface="微软雅黑" panose="020B0503020204020204" charset="-122"/>
                <a:sym typeface="Arial" panose="020B0604020202020204" pitchFamily="34" charset="0"/>
              </a:rPr>
              <a:t>并发视图也称为动态视图、进程视图，进程视图包括动态图(状态机图、交互图、活动图)和实现图(交互图和部署图)。</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主要是从资源的有效利用、代码的并行执行以及系统环境中异步事件的处理等方面来考虑。</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将系统划分为并发执行的控制,此外，并发视图还需要处理线程之间的通信和同步。</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并发视图主要由状态机图、通信图和活动图组成。</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并发视图的使用者是开发人员和系统集成人员。       </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组件视图</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2" name="组合 1"/>
          <p:cNvGrpSpPr/>
          <p:nvPr/>
        </p:nvGrpSpPr>
        <p:grpSpPr>
          <a:xfrm>
            <a:off x="1275520" y="1606550"/>
            <a:ext cx="4201564" cy="1583690"/>
            <a:chOff x="11235" y="3564"/>
            <a:chExt cx="6649" cy="2494"/>
          </a:xfrm>
        </p:grpSpPr>
        <p:sp>
          <p:nvSpPr>
            <p:cNvPr id="3" name="Rounded Rectangle 14"/>
            <p:cNvSpPr/>
            <p:nvPr/>
          </p:nvSpPr>
          <p:spPr>
            <a:xfrm>
              <a:off x="11294" y="3564"/>
              <a:ext cx="6590" cy="2494"/>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685" y="3888"/>
              <a:ext cx="6047" cy="1881"/>
              <a:chOff x="779891" y="4803395"/>
              <a:chExt cx="3839521" cy="1194473"/>
            </a:xfrm>
          </p:grpSpPr>
          <p:sp>
            <p:nvSpPr>
              <p:cNvPr id="35" name="TextBox 13"/>
              <p:cNvSpPr txBox="1"/>
              <p:nvPr/>
            </p:nvSpPr>
            <p:spPr>
              <a:xfrm>
                <a:off x="779891" y="4803395"/>
                <a:ext cx="3839521" cy="442609"/>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组件视图(Component View)</a:t>
                </a: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779891" y="5407934"/>
                <a:ext cx="3308062" cy="589934"/>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组件视图是开发人员显示代码组件的组织结构。</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sp>
        <p:nvSpPr>
          <p:cNvPr id="4" name="TextBox 13"/>
          <p:cNvSpPr txBox="1"/>
          <p:nvPr/>
        </p:nvSpPr>
        <p:spPr>
          <a:xfrm>
            <a:off x="1312240" y="3304503"/>
            <a:ext cx="7124942" cy="3290570"/>
          </a:xfrm>
          <a:prstGeom prst="rect">
            <a:avLst/>
          </a:prstGeom>
          <a:noFill/>
        </p:spPr>
        <p:txBody>
          <a:bodyPr wrap="square" lIns="0" tIns="0" rIns="0" bIns="0" rtlCol="0" anchor="t" anchorCtr="0">
            <a:spAutoFit/>
          </a:bodyPr>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sz="1600" dirty="0">
                <a:solidFill>
                  <a:srgbClr val="000000"/>
                </a:solidFill>
                <a:latin typeface="Arial" panose="020B0604020202020204" pitchFamily="34" charset="0"/>
                <a:ea typeface="微软雅黑" panose="020B0503020204020204" charset="-122"/>
                <a:sym typeface="Arial" panose="020B0604020202020204" pitchFamily="34" charset="0"/>
              </a:rPr>
              <a:t>组件视图也称为实现视图、物理视图，描述系统的实现模块及它们之间的依赖关系。</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其中,组件指的是不同类型的代码模块,它是构造应用的软件单元。</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组件视图中也可以添加组件的其他附加信息，例如，资源分配或者其他管理信息。</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组件视图主要由构件图构成。</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组件视图的使用者是开发人员。       </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部署视图</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2" name="组合 1"/>
          <p:cNvGrpSpPr/>
          <p:nvPr/>
        </p:nvGrpSpPr>
        <p:grpSpPr>
          <a:xfrm>
            <a:off x="1275520" y="1606550"/>
            <a:ext cx="4405039" cy="1583690"/>
            <a:chOff x="11235" y="3564"/>
            <a:chExt cx="6971" cy="2494"/>
          </a:xfrm>
        </p:grpSpPr>
        <p:sp>
          <p:nvSpPr>
            <p:cNvPr id="3" name="Rounded Rectangle 14"/>
            <p:cNvSpPr/>
            <p:nvPr/>
          </p:nvSpPr>
          <p:spPr>
            <a:xfrm>
              <a:off x="11294" y="3564"/>
              <a:ext cx="6912" cy="2494"/>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685" y="3888"/>
              <a:ext cx="6368" cy="1881"/>
              <a:chOff x="779891" y="4803395"/>
              <a:chExt cx="4043336" cy="1194473"/>
            </a:xfrm>
          </p:grpSpPr>
          <p:sp>
            <p:nvSpPr>
              <p:cNvPr id="35" name="TextBox 13"/>
              <p:cNvSpPr txBox="1"/>
              <p:nvPr/>
            </p:nvSpPr>
            <p:spPr>
              <a:xfrm>
                <a:off x="779891" y="4803395"/>
                <a:ext cx="4043336" cy="442609"/>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部署视图(Deployment View)</a:t>
                </a: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779891" y="5407934"/>
                <a:ext cx="3308062" cy="589934"/>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组件视图是开发人员显示代码组件的组织结构。</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sp>
        <p:nvSpPr>
          <p:cNvPr id="4" name="TextBox 13"/>
          <p:cNvSpPr txBox="1"/>
          <p:nvPr/>
        </p:nvSpPr>
        <p:spPr>
          <a:xfrm>
            <a:off x="1396695" y="3359767"/>
            <a:ext cx="7124942" cy="2995354"/>
          </a:xfrm>
          <a:prstGeom prst="rect">
            <a:avLst/>
          </a:prstGeom>
          <a:noFill/>
        </p:spPr>
        <p:txBody>
          <a:bodyPr wrap="square" lIns="0" tIns="0" rIns="0" bIns="0" rtlCol="0" anchor="t" anchorCtr="0">
            <a:spAutoFit/>
          </a:bodyPr>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sz="1600" dirty="0">
                <a:solidFill>
                  <a:srgbClr val="000000"/>
                </a:solidFill>
                <a:latin typeface="Arial" panose="020B0604020202020204" pitchFamily="34" charset="0"/>
                <a:ea typeface="微软雅黑" panose="020B0503020204020204" charset="-122"/>
                <a:sym typeface="Arial" panose="020B0604020202020204" pitchFamily="34" charset="0"/>
              </a:rPr>
              <a:t>部署视图，也称为配置视图。</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配置视图主要显示系统的物理部署，它描述位于节点上的运行实例的部署情况。</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配置视图主要由配置图表示，配置视图还允许评估分配结果和资源分配。</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配置视图的使用者是开发人员、系统集成人员和测试人员。</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12192000" cy="6858000"/>
          </a:xfrm>
          <a:prstGeom prst="rect">
            <a:avLst/>
          </a:prstGeom>
          <a:solidFill>
            <a:srgbClr val="DDE4F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47612" y="2105561"/>
            <a:ext cx="3088217" cy="2214880"/>
          </a:xfrm>
          <a:prstGeom prst="rect">
            <a:avLst/>
          </a:prstGeom>
          <a:noFill/>
        </p:spPr>
        <p:txBody>
          <a:bodyPr>
            <a:spAutoFit/>
          </a:bodyPr>
          <a:lstStyle/>
          <a:p>
            <a:pPr>
              <a:defRPr/>
            </a:pPr>
            <a:r>
              <a:rPr lang="en-US" sz="13800" dirty="0">
                <a:ln w="28575">
                  <a:solidFill>
                    <a:srgbClr val="202856"/>
                  </a:solidFill>
                </a:ln>
                <a:noFill/>
                <a:latin typeface="爱度综艺简体" panose="02010601030101010101" pitchFamily="2" charset="-122"/>
                <a:ea typeface="爱度综艺简体" panose="02010601030101010101" pitchFamily="2" charset="-122"/>
              </a:rPr>
              <a:t>1.6</a:t>
            </a:r>
            <a:endParaRPr lang="en-US" sz="13800" dirty="0">
              <a:ln w="28575">
                <a:solidFill>
                  <a:srgbClr val="202856"/>
                </a:solidFill>
              </a:ln>
              <a:noFill/>
              <a:latin typeface="爱度综艺简体" panose="02010601030101010101" pitchFamily="2" charset="-122"/>
              <a:ea typeface="爱度综艺简体" panose="02010601030101010101" pitchFamily="2" charset="-122"/>
            </a:endParaRPr>
          </a:p>
        </p:txBody>
      </p:sp>
      <p:sp>
        <p:nvSpPr>
          <p:cNvPr id="6" name="弧形 5"/>
          <p:cNvSpPr/>
          <p:nvPr/>
        </p:nvSpPr>
        <p:spPr>
          <a:xfrm rot="3833823">
            <a:off x="282575" y="1636713"/>
            <a:ext cx="3584575" cy="3584575"/>
          </a:xfrm>
          <a:prstGeom prst="arc">
            <a:avLst>
              <a:gd name="adj1" fmla="val 14380108"/>
              <a:gd name="adj2" fmla="val 4281071"/>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7" name="弧形 6"/>
          <p:cNvSpPr/>
          <p:nvPr/>
        </p:nvSpPr>
        <p:spPr>
          <a:xfrm rot="9721778">
            <a:off x="165100" y="1570038"/>
            <a:ext cx="3768725" cy="3768725"/>
          </a:xfrm>
          <a:prstGeom prst="arc">
            <a:avLst>
              <a:gd name="adj1" fmla="val 16200000"/>
              <a:gd name="adj2" fmla="val 40811"/>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8" name="椭圆 7"/>
          <p:cNvSpPr/>
          <p:nvPr/>
        </p:nvSpPr>
        <p:spPr>
          <a:xfrm>
            <a:off x="3509963" y="4183063"/>
            <a:ext cx="250825" cy="25082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9" name="椭圆 8"/>
          <p:cNvSpPr/>
          <p:nvPr/>
        </p:nvSpPr>
        <p:spPr>
          <a:xfrm>
            <a:off x="3463925" y="4135438"/>
            <a:ext cx="344488" cy="34607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0" name="文本框 11"/>
          <p:cNvSpPr txBox="1">
            <a:spLocks noChangeArrowheads="1"/>
          </p:cNvSpPr>
          <p:nvPr/>
        </p:nvSpPr>
        <p:spPr bwMode="auto">
          <a:xfrm>
            <a:off x="4423410" y="2725738"/>
            <a:ext cx="5522913"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en-US" altLang="zh-CN" sz="3200" b="1" dirty="0">
                <a:solidFill>
                  <a:prstClr val="black">
                    <a:lumMod val="85000"/>
                    <a:lumOff val="15000"/>
                  </a:prstClr>
                </a:solidFill>
                <a:latin typeface="微软雅黑" panose="020B0503020204020204" charset="-122"/>
                <a:ea typeface="微软雅黑" panose="020B0503020204020204" charset="-122"/>
              </a:rPr>
              <a:t>UML</a:t>
            </a:r>
            <a:r>
              <a:rPr lang="zh-CN" altLang="en-US" sz="3200" b="1" dirty="0">
                <a:solidFill>
                  <a:prstClr val="black">
                    <a:lumMod val="85000"/>
                    <a:lumOff val="15000"/>
                  </a:prstClr>
                </a:solidFill>
                <a:latin typeface="微软雅黑" panose="020B0503020204020204" charset="-122"/>
                <a:ea typeface="微软雅黑" panose="020B0503020204020204" charset="-122"/>
              </a:rPr>
              <a:t>的图</a:t>
            </a:r>
            <a:endParaRPr lang="zh-CN" altLang="en-US" sz="3200" b="1" dirty="0">
              <a:solidFill>
                <a:prstClr val="black">
                  <a:lumMod val="85000"/>
                  <a:lumOff val="15000"/>
                </a:prstClr>
              </a:solidFill>
              <a:latin typeface="微软雅黑" panose="020B0503020204020204" charset="-122"/>
              <a:ea typeface="微软雅黑" panose="020B0503020204020204" charset="-122"/>
            </a:endParaRPr>
          </a:p>
        </p:txBody>
      </p:sp>
      <p:sp>
        <p:nvSpPr>
          <p:cNvPr id="12" name="弧形 11"/>
          <p:cNvSpPr/>
          <p:nvPr/>
        </p:nvSpPr>
        <p:spPr>
          <a:xfrm rot="16200000">
            <a:off x="10702925" y="5319713"/>
            <a:ext cx="3768725" cy="3768725"/>
          </a:xfrm>
          <a:prstGeom prst="arc">
            <a:avLst>
              <a:gd name="adj1" fmla="val 16726790"/>
              <a:gd name="adj2" fmla="val 20854699"/>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14" name="任意多边形: 形状 13"/>
          <p:cNvSpPr/>
          <p:nvPr/>
        </p:nvSpPr>
        <p:spPr>
          <a:xfrm>
            <a:off x="10544175" y="0"/>
            <a:ext cx="1647825" cy="823912"/>
          </a:xfrm>
          <a:custGeom>
            <a:avLst/>
            <a:gdLst>
              <a:gd name="connsiteX0" fmla="*/ 0 w 1647825"/>
              <a:gd name="connsiteY0" fmla="*/ 0 h 823912"/>
              <a:gd name="connsiteX1" fmla="*/ 1647825 w 1647825"/>
              <a:gd name="connsiteY1" fmla="*/ 0 h 823912"/>
              <a:gd name="connsiteX2" fmla="*/ 1647825 w 1647825"/>
              <a:gd name="connsiteY2" fmla="*/ 10 h 823912"/>
              <a:gd name="connsiteX3" fmla="*/ 1631087 w 1647825"/>
              <a:gd name="connsiteY3" fmla="*/ 166046 h 823912"/>
              <a:gd name="connsiteX4" fmla="*/ 823913 w 1647825"/>
              <a:gd name="connsiteY4" fmla="*/ 823912 h 823912"/>
              <a:gd name="connsiteX5" fmla="*/ 16739 w 1647825"/>
              <a:gd name="connsiteY5" fmla="*/ 166046 h 823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825" h="823912">
                <a:moveTo>
                  <a:pt x="0" y="0"/>
                </a:moveTo>
                <a:lnTo>
                  <a:pt x="1647825" y="0"/>
                </a:lnTo>
                <a:lnTo>
                  <a:pt x="1647825" y="10"/>
                </a:lnTo>
                <a:lnTo>
                  <a:pt x="1631087" y="166046"/>
                </a:lnTo>
                <a:cubicBezTo>
                  <a:pt x="1554260" y="541490"/>
                  <a:pt x="1222069" y="823912"/>
                  <a:pt x="823913" y="823912"/>
                </a:cubicBezTo>
                <a:cubicBezTo>
                  <a:pt x="425757" y="823912"/>
                  <a:pt x="93566" y="541490"/>
                  <a:pt x="16739" y="166046"/>
                </a:cubicBezTo>
                <a:close/>
              </a:path>
            </a:pathLst>
          </a:cu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229896" y="1787253"/>
            <a:ext cx="647700" cy="64770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7000875" y="6010274"/>
            <a:ext cx="400050" cy="40005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5241414" y="3628400"/>
            <a:ext cx="1708765" cy="580545"/>
            <a:chOff x="770275" y="2602028"/>
            <a:chExt cx="2338079" cy="580545"/>
          </a:xfrm>
        </p:grpSpPr>
        <p:sp>
          <p:nvSpPr>
            <p:cNvPr id="11"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1.6.1</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17"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用例图</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2" name="组合 1"/>
          <p:cNvGrpSpPr/>
          <p:nvPr/>
        </p:nvGrpSpPr>
        <p:grpSpPr>
          <a:xfrm>
            <a:off x="5241414" y="4434215"/>
            <a:ext cx="1708765" cy="580545"/>
            <a:chOff x="770275" y="2602028"/>
            <a:chExt cx="2338079" cy="580545"/>
          </a:xfrm>
        </p:grpSpPr>
        <p:sp>
          <p:nvSpPr>
            <p:cNvPr id="3"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1.6.2</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18"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类图</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19" name="组合 18"/>
          <p:cNvGrpSpPr/>
          <p:nvPr/>
        </p:nvGrpSpPr>
        <p:grpSpPr>
          <a:xfrm>
            <a:off x="5244589" y="5248285"/>
            <a:ext cx="1708765" cy="580545"/>
            <a:chOff x="770275" y="2602028"/>
            <a:chExt cx="2338079" cy="580545"/>
          </a:xfrm>
        </p:grpSpPr>
        <p:sp>
          <p:nvSpPr>
            <p:cNvPr id="20"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1.6.3</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21"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对象图</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22" name="组合 21"/>
          <p:cNvGrpSpPr/>
          <p:nvPr/>
        </p:nvGrpSpPr>
        <p:grpSpPr>
          <a:xfrm>
            <a:off x="7943339" y="3628400"/>
            <a:ext cx="1708765" cy="580545"/>
            <a:chOff x="770275" y="2602028"/>
            <a:chExt cx="2338079" cy="580545"/>
          </a:xfrm>
        </p:grpSpPr>
        <p:sp>
          <p:nvSpPr>
            <p:cNvPr id="23"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1.6.4</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24"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状态机图</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25" name="组合 24"/>
          <p:cNvGrpSpPr/>
          <p:nvPr/>
        </p:nvGrpSpPr>
        <p:grpSpPr>
          <a:xfrm>
            <a:off x="10486514" y="4481840"/>
            <a:ext cx="1708765" cy="580545"/>
            <a:chOff x="770275" y="2602028"/>
            <a:chExt cx="2338079" cy="580545"/>
          </a:xfrm>
        </p:grpSpPr>
        <p:sp>
          <p:nvSpPr>
            <p:cNvPr id="26"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1.6.9</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27"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部署图</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28" name="组合 27"/>
          <p:cNvGrpSpPr/>
          <p:nvPr/>
        </p:nvGrpSpPr>
        <p:grpSpPr>
          <a:xfrm>
            <a:off x="7946514" y="4434215"/>
            <a:ext cx="1708765" cy="580545"/>
            <a:chOff x="770275" y="2602028"/>
            <a:chExt cx="2338079" cy="580545"/>
          </a:xfrm>
        </p:grpSpPr>
        <p:sp>
          <p:nvSpPr>
            <p:cNvPr id="29"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1.6.5</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0"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活动图</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31" name="组合 30"/>
          <p:cNvGrpSpPr/>
          <p:nvPr/>
        </p:nvGrpSpPr>
        <p:grpSpPr>
          <a:xfrm>
            <a:off x="7952864" y="6063625"/>
            <a:ext cx="1708765" cy="580545"/>
            <a:chOff x="770275" y="2602028"/>
            <a:chExt cx="2338079" cy="580545"/>
          </a:xfrm>
        </p:grpSpPr>
        <p:sp>
          <p:nvSpPr>
            <p:cNvPr id="32"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1.6.7</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3"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通信图</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34" name="组合 33"/>
          <p:cNvGrpSpPr/>
          <p:nvPr/>
        </p:nvGrpSpPr>
        <p:grpSpPr>
          <a:xfrm>
            <a:off x="7949689" y="5247015"/>
            <a:ext cx="1708765" cy="580545"/>
            <a:chOff x="770275" y="2602028"/>
            <a:chExt cx="2338079" cy="580545"/>
          </a:xfrm>
        </p:grpSpPr>
        <p:sp>
          <p:nvSpPr>
            <p:cNvPr id="35"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1.6.6</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顺序图</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37" name="组合 36"/>
          <p:cNvGrpSpPr/>
          <p:nvPr/>
        </p:nvGrpSpPr>
        <p:grpSpPr>
          <a:xfrm>
            <a:off x="10483339" y="3628400"/>
            <a:ext cx="1708765" cy="580545"/>
            <a:chOff x="770275" y="2602028"/>
            <a:chExt cx="2338079" cy="580545"/>
          </a:xfrm>
        </p:grpSpPr>
        <p:sp>
          <p:nvSpPr>
            <p:cNvPr id="38"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1.6.8</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9"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构件图</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400" b="1" dirty="0">
                <a:solidFill>
                  <a:schemeClr val="bg1"/>
                </a:solidFill>
                <a:latin typeface="微软雅黑" panose="020B0503020204020204" charset="-122"/>
                <a:ea typeface="微软雅黑" panose="020B0503020204020204" charset="-122"/>
                <a:sym typeface="+mn-ea"/>
              </a:rPr>
              <a:t>UML</a:t>
            </a:r>
            <a:r>
              <a:rPr lang="zh-CN" altLang="en-US" sz="2400" b="1" dirty="0">
                <a:solidFill>
                  <a:schemeClr val="bg1"/>
                </a:solidFill>
                <a:latin typeface="微软雅黑" panose="020B0503020204020204" charset="-122"/>
                <a:ea typeface="微软雅黑" panose="020B0503020204020204" charset="-122"/>
                <a:sym typeface="+mn-ea"/>
              </a:rPr>
              <a:t>中的图</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10" name="文本框 9"/>
          <p:cNvSpPr txBox="1"/>
          <p:nvPr/>
        </p:nvSpPr>
        <p:spPr>
          <a:xfrm>
            <a:off x="1000760" y="2063750"/>
            <a:ext cx="5553710" cy="1753235"/>
          </a:xfrm>
          <a:prstGeom prst="rect">
            <a:avLst/>
          </a:prstGeom>
          <a:noFill/>
        </p:spPr>
        <p:txBody>
          <a:bodyPr wrap="square" rtlCol="0" anchor="t">
            <a:spAutoFit/>
          </a:bodyPr>
          <a:p>
            <a:r>
              <a:rPr lang="zh-CN" altLang="en-US">
                <a:latin typeface="华文琥珀" panose="02010800040101010101" charset="-122"/>
                <a:ea typeface="华文琥珀" panose="02010800040101010101" charset="-122"/>
              </a:rPr>
              <a:t>UML图是描述UML视图内容的图形。</a:t>
            </a:r>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r>
              <a:rPr lang="en-US" altLang="zh-CN">
                <a:latin typeface="华文琥珀" panose="02010800040101010101" charset="-122"/>
                <a:ea typeface="华文琥珀" panose="02010800040101010101" charset="-122"/>
              </a:rPr>
              <a:t>	</a:t>
            </a:r>
            <a:r>
              <a:rPr lang="zh-CN" altLang="en-US">
                <a:latin typeface="华文琥珀" panose="02010800040101010101" charset="-122"/>
                <a:ea typeface="华文琥珀" panose="02010800040101010101" charset="-122"/>
              </a:rPr>
              <a:t>UML有13种不同的图，通过它们的相互组合提供被建模系统的所有视图。</a:t>
            </a:r>
            <a:endParaRPr lang="zh-CN" altLang="en-US">
              <a:latin typeface="华文琥珀" panose="02010800040101010101" charset="-122"/>
              <a:ea typeface="华文琥珀" panose="020108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用例图</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2" name="组合 1"/>
          <p:cNvGrpSpPr/>
          <p:nvPr/>
        </p:nvGrpSpPr>
        <p:grpSpPr>
          <a:xfrm>
            <a:off x="389255" y="1296670"/>
            <a:ext cx="5854065" cy="5267960"/>
            <a:chOff x="11172" y="3549"/>
            <a:chExt cx="11358" cy="7213"/>
          </a:xfrm>
        </p:grpSpPr>
        <p:sp>
          <p:nvSpPr>
            <p:cNvPr id="3" name="Rounded Rectangle 14"/>
            <p:cNvSpPr/>
            <p:nvPr/>
          </p:nvSpPr>
          <p:spPr>
            <a:xfrm>
              <a:off x="11172" y="3549"/>
              <a:ext cx="11358" cy="7213"/>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738" y="3995"/>
              <a:ext cx="10227" cy="5741"/>
              <a:chOff x="813455" y="4871311"/>
              <a:chExt cx="6493107" cy="3645804"/>
            </a:xfrm>
          </p:grpSpPr>
          <p:sp>
            <p:nvSpPr>
              <p:cNvPr id="35" name="TextBox 13"/>
              <p:cNvSpPr txBox="1"/>
              <p:nvPr/>
            </p:nvSpPr>
            <p:spPr>
              <a:xfrm>
                <a:off x="813456" y="4871311"/>
                <a:ext cx="3453152" cy="384839"/>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用例图</a:t>
                </a: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813455" y="5740972"/>
                <a:ext cx="6493107" cy="2776143"/>
              </a:xfrm>
              <a:prstGeom prst="rect">
                <a:avLst/>
              </a:prstGeom>
              <a:noFill/>
            </p:spPr>
            <p:txBody>
              <a:bodyPr wrap="square" lIns="0" tIns="0" rIns="0" bIns="0" rtlCol="0" anchor="t" anchorCtr="0">
                <a:spAutoFit/>
              </a:bodyPr>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sz="1600" dirty="0">
                    <a:solidFill>
                      <a:srgbClr val="000000"/>
                    </a:solidFill>
                    <a:latin typeface="Arial" panose="020B0604020202020204" pitchFamily="34" charset="0"/>
                    <a:ea typeface="微软雅黑" panose="020B0503020204020204" charset="-122"/>
                    <a:sym typeface="Arial" panose="020B0604020202020204" pitchFamily="34" charset="0"/>
                  </a:rPr>
                  <a:t>用例图是从用户角度描述系统功能，并指出各功能的操作者。</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用例图是UML中最简单也是最复杂的一种图。</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说它简单是因为它采用了面向对象的思想，基于用户角度来描述系统,绘制非常容易，图形表示直观并且容易理解。</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说它复杂是因为用例图往往不容易控制，要么过于复杂，要么过于简单。</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用例图展示了一组用例、参与者以及它们之间的关系</a:t>
                </a: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sp>
        <p:nvSpPr>
          <p:cNvPr id="10" name="矩形 9"/>
          <p:cNvSpPr/>
          <p:nvPr/>
        </p:nvSpPr>
        <p:spPr>
          <a:xfrm>
            <a:off x="8939530" y="397510"/>
            <a:ext cx="2930525" cy="61671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9373870" y="769620"/>
            <a:ext cx="2061845" cy="1108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p:cNvPicPr>
            <a:picLocks noChangeAspect="1"/>
          </p:cNvPicPr>
          <p:nvPr/>
        </p:nvPicPr>
        <p:blipFill>
          <a:blip r:embed="rId4"/>
          <a:stretch>
            <a:fillRect/>
          </a:stretch>
        </p:blipFill>
        <p:spPr>
          <a:xfrm>
            <a:off x="7118350" y="1005205"/>
            <a:ext cx="762000" cy="1314450"/>
          </a:xfrm>
          <a:prstGeom prst="rect">
            <a:avLst/>
          </a:prstGeom>
        </p:spPr>
      </p:pic>
      <p:sp>
        <p:nvSpPr>
          <p:cNvPr id="11" name="椭圆 10"/>
          <p:cNvSpPr/>
          <p:nvPr/>
        </p:nvSpPr>
        <p:spPr>
          <a:xfrm>
            <a:off x="9434830" y="3603625"/>
            <a:ext cx="2061845" cy="1108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椭圆 11"/>
          <p:cNvSpPr/>
          <p:nvPr/>
        </p:nvSpPr>
        <p:spPr>
          <a:xfrm>
            <a:off x="9434830" y="2125980"/>
            <a:ext cx="2061845" cy="1108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3" name="直接连接符 12"/>
          <p:cNvCxnSpPr>
            <a:stCxn id="9" idx="3"/>
            <a:endCxn id="8" idx="2"/>
          </p:cNvCxnSpPr>
          <p:nvPr/>
        </p:nvCxnSpPr>
        <p:spPr>
          <a:xfrm flipV="1">
            <a:off x="7880350" y="1323975"/>
            <a:ext cx="1493520" cy="338455"/>
          </a:xfrm>
          <a:prstGeom prst="line">
            <a:avLst/>
          </a:prstGeom>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9814560" y="1139825"/>
            <a:ext cx="1179830" cy="368300"/>
          </a:xfrm>
          <a:prstGeom prst="rect">
            <a:avLst/>
          </a:prstGeom>
          <a:noFill/>
        </p:spPr>
        <p:txBody>
          <a:bodyPr wrap="square" rtlCol="0">
            <a:spAutoFit/>
          </a:bodyPr>
          <a:p>
            <a:pPr algn="ctr"/>
            <a:r>
              <a:rPr lang="zh-CN"/>
              <a:t>新增图书</a:t>
            </a:r>
            <a:endParaRPr lang="zh-CN"/>
          </a:p>
        </p:txBody>
      </p:sp>
      <p:sp>
        <p:nvSpPr>
          <p:cNvPr id="17" name="文本框 16"/>
          <p:cNvSpPr txBox="1"/>
          <p:nvPr/>
        </p:nvSpPr>
        <p:spPr>
          <a:xfrm>
            <a:off x="9876155" y="3973830"/>
            <a:ext cx="1179830" cy="368300"/>
          </a:xfrm>
          <a:prstGeom prst="rect">
            <a:avLst/>
          </a:prstGeom>
          <a:noFill/>
        </p:spPr>
        <p:txBody>
          <a:bodyPr wrap="square" rtlCol="0">
            <a:spAutoFit/>
          </a:bodyPr>
          <a:p>
            <a:pPr algn="ctr"/>
            <a:r>
              <a:rPr lang="zh-CN"/>
              <a:t>用户注册</a:t>
            </a:r>
            <a:endParaRPr lang="zh-CN"/>
          </a:p>
        </p:txBody>
      </p:sp>
      <p:sp>
        <p:nvSpPr>
          <p:cNvPr id="18" name="文本框 17"/>
          <p:cNvSpPr txBox="1"/>
          <p:nvPr/>
        </p:nvSpPr>
        <p:spPr>
          <a:xfrm>
            <a:off x="9875520" y="2496185"/>
            <a:ext cx="1179830" cy="368300"/>
          </a:xfrm>
          <a:prstGeom prst="rect">
            <a:avLst/>
          </a:prstGeom>
          <a:noFill/>
        </p:spPr>
        <p:txBody>
          <a:bodyPr wrap="square" rtlCol="0">
            <a:spAutoFit/>
          </a:bodyPr>
          <a:p>
            <a:pPr algn="ctr"/>
            <a:r>
              <a:rPr lang="zh-CN"/>
              <a:t>浏览图书</a:t>
            </a:r>
            <a:endParaRPr lang="zh-CN"/>
          </a:p>
        </p:txBody>
      </p:sp>
      <p:sp>
        <p:nvSpPr>
          <p:cNvPr id="19" name="文本框 18"/>
          <p:cNvSpPr txBox="1"/>
          <p:nvPr/>
        </p:nvSpPr>
        <p:spPr>
          <a:xfrm>
            <a:off x="6909435" y="2407285"/>
            <a:ext cx="1179830" cy="368300"/>
          </a:xfrm>
          <a:prstGeom prst="rect">
            <a:avLst/>
          </a:prstGeom>
          <a:noFill/>
        </p:spPr>
        <p:txBody>
          <a:bodyPr wrap="square" rtlCol="0">
            <a:spAutoFit/>
          </a:bodyPr>
          <a:p>
            <a:pPr algn="ctr"/>
            <a:r>
              <a:rPr lang="zh-CN"/>
              <a:t>管理员</a:t>
            </a:r>
            <a:endParaRPr lang="zh-CN"/>
          </a:p>
        </p:txBody>
      </p:sp>
      <p:pic>
        <p:nvPicPr>
          <p:cNvPr id="5" name="图片 4"/>
          <p:cNvPicPr>
            <a:picLocks noChangeAspect="1"/>
          </p:cNvPicPr>
          <p:nvPr/>
        </p:nvPicPr>
        <p:blipFill>
          <a:blip r:embed="rId4"/>
          <a:stretch>
            <a:fillRect/>
          </a:stretch>
        </p:blipFill>
        <p:spPr>
          <a:xfrm>
            <a:off x="7118350" y="4157980"/>
            <a:ext cx="762000" cy="1314450"/>
          </a:xfrm>
          <a:prstGeom prst="rect">
            <a:avLst/>
          </a:prstGeom>
        </p:spPr>
      </p:pic>
      <p:sp>
        <p:nvSpPr>
          <p:cNvPr id="6" name="文本框 5"/>
          <p:cNvSpPr txBox="1"/>
          <p:nvPr/>
        </p:nvSpPr>
        <p:spPr>
          <a:xfrm>
            <a:off x="6909435" y="5608955"/>
            <a:ext cx="1179830" cy="368300"/>
          </a:xfrm>
          <a:prstGeom prst="rect">
            <a:avLst/>
          </a:prstGeom>
          <a:noFill/>
        </p:spPr>
        <p:txBody>
          <a:bodyPr wrap="square" rtlCol="0">
            <a:spAutoFit/>
          </a:bodyPr>
          <a:p>
            <a:pPr algn="ctr"/>
            <a:r>
              <a:rPr lang="zh-CN"/>
              <a:t>用户</a:t>
            </a:r>
            <a:endParaRPr lang="zh-CN"/>
          </a:p>
        </p:txBody>
      </p:sp>
      <p:sp>
        <p:nvSpPr>
          <p:cNvPr id="7" name="椭圆 6"/>
          <p:cNvSpPr/>
          <p:nvPr/>
        </p:nvSpPr>
        <p:spPr>
          <a:xfrm>
            <a:off x="9434195" y="5171440"/>
            <a:ext cx="2061845" cy="1108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框 19"/>
          <p:cNvSpPr txBox="1"/>
          <p:nvPr/>
        </p:nvSpPr>
        <p:spPr>
          <a:xfrm>
            <a:off x="9874885" y="5541645"/>
            <a:ext cx="1179830" cy="368300"/>
          </a:xfrm>
          <a:prstGeom prst="rect">
            <a:avLst/>
          </a:prstGeom>
          <a:noFill/>
        </p:spPr>
        <p:txBody>
          <a:bodyPr wrap="square" rtlCol="0">
            <a:spAutoFit/>
          </a:bodyPr>
          <a:p>
            <a:pPr algn="ctr"/>
            <a:r>
              <a:rPr lang="zh-CN"/>
              <a:t>系统登录</a:t>
            </a:r>
            <a:endParaRPr lang="zh-CN"/>
          </a:p>
        </p:txBody>
      </p:sp>
      <p:cxnSp>
        <p:nvCxnSpPr>
          <p:cNvPr id="21" name="直接连接符 20"/>
          <p:cNvCxnSpPr>
            <a:stCxn id="5" idx="3"/>
            <a:endCxn id="12" idx="2"/>
          </p:cNvCxnSpPr>
          <p:nvPr/>
        </p:nvCxnSpPr>
        <p:spPr>
          <a:xfrm flipV="1">
            <a:off x="7880350" y="2680335"/>
            <a:ext cx="1554480" cy="21348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5" idx="3"/>
            <a:endCxn id="11" idx="2"/>
          </p:cNvCxnSpPr>
          <p:nvPr/>
        </p:nvCxnSpPr>
        <p:spPr>
          <a:xfrm flipV="1">
            <a:off x="7880350" y="4157980"/>
            <a:ext cx="1554480" cy="6572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5" idx="3"/>
            <a:endCxn id="7" idx="2"/>
          </p:cNvCxnSpPr>
          <p:nvPr/>
        </p:nvCxnSpPr>
        <p:spPr>
          <a:xfrm>
            <a:off x="7880350" y="4815205"/>
            <a:ext cx="1553845" cy="9105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endCxn id="5" idx="0"/>
          </p:cNvCxnSpPr>
          <p:nvPr/>
        </p:nvCxnSpPr>
        <p:spPr>
          <a:xfrm flipH="1">
            <a:off x="7499350" y="2760980"/>
            <a:ext cx="3175" cy="1397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用例图</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10" name="文本框 9"/>
          <p:cNvSpPr txBox="1"/>
          <p:nvPr/>
        </p:nvSpPr>
        <p:spPr>
          <a:xfrm>
            <a:off x="1656715" y="1802765"/>
            <a:ext cx="8838565" cy="3138170"/>
          </a:xfrm>
          <a:prstGeom prst="rect">
            <a:avLst/>
          </a:prstGeom>
          <a:noFill/>
        </p:spPr>
        <p:txBody>
          <a:bodyPr wrap="square" rtlCol="0">
            <a:spAutoFit/>
          </a:bodyPr>
          <a:p>
            <a:r>
              <a:rPr lang="en-US" altLang="zh-CN"/>
              <a:t>	</a:t>
            </a:r>
            <a:r>
              <a:rPr lang="zh-CN" altLang="en-US"/>
              <a:t>用例图采用参与者和用例作为基本元素，以不同的视角展现系统的功能性需求。用例图是了解系统的第一个关口，人们通过用例图得知一个系统将会做什么。对客户来说，用例图是它们业务领域的逻辑化表达。</a:t>
            </a:r>
            <a:endParaRPr lang="zh-CN" altLang="en-US"/>
          </a:p>
          <a:p>
            <a:r>
              <a:rPr lang="en-US" altLang="zh-CN"/>
              <a:t>	业务用例图是一种用例图，使用业务主角和业务用例展现业务建模的结果，展现了业务系统的功能性需求，如果要描述这些需求的实现途径，则需要借助于业务用例实现图，后者体现了软件工程中需求可追溯的原则。通常来说，即使只有一种实现途径，绘制业务用例实现图也是一种好的建模方法，当有多个实现途径时，如果我们用业务对象和业务过程进行分析，就会发现其中有复用的对象和重叠的过程，这时可以用</a:t>
            </a:r>
            <a:r>
              <a:rPr lang="en-US" altLang="zh-CN" b="1"/>
              <a:t>概念实例图</a:t>
            </a:r>
            <a:r>
              <a:rPr lang="en-US" altLang="zh-CN"/>
              <a:t>，以业务实例为基本单元，用于展现业务用例分解而来的几个概念用例，它们的关系可能是扩展、包含或精化。</a:t>
            </a:r>
            <a:endParaRPr lang="en-US" altLang="zh-CN"/>
          </a:p>
          <a:p>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类图</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2" name="组合 1"/>
          <p:cNvGrpSpPr/>
          <p:nvPr/>
        </p:nvGrpSpPr>
        <p:grpSpPr>
          <a:xfrm>
            <a:off x="389255" y="1296670"/>
            <a:ext cx="5854065" cy="3702106"/>
            <a:chOff x="11172" y="3549"/>
            <a:chExt cx="11358" cy="5069"/>
          </a:xfrm>
        </p:grpSpPr>
        <p:sp>
          <p:nvSpPr>
            <p:cNvPr id="3" name="Rounded Rectangle 14"/>
            <p:cNvSpPr/>
            <p:nvPr/>
          </p:nvSpPr>
          <p:spPr>
            <a:xfrm>
              <a:off x="11172" y="3549"/>
              <a:ext cx="11358" cy="5069"/>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738" y="3995"/>
              <a:ext cx="10227" cy="3993"/>
              <a:chOff x="813455" y="4871311"/>
              <a:chExt cx="6493107" cy="2535482"/>
            </a:xfrm>
          </p:grpSpPr>
          <p:sp>
            <p:nvSpPr>
              <p:cNvPr id="35" name="TextBox 13"/>
              <p:cNvSpPr txBox="1"/>
              <p:nvPr/>
            </p:nvSpPr>
            <p:spPr>
              <a:xfrm>
                <a:off x="813456" y="4871311"/>
                <a:ext cx="3453152" cy="384845"/>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类图</a:t>
                </a: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813455" y="5740972"/>
                <a:ext cx="6493107" cy="1665821"/>
              </a:xfrm>
              <a:prstGeom prst="rect">
                <a:avLst/>
              </a:prstGeom>
              <a:noFill/>
            </p:spPr>
            <p:txBody>
              <a:bodyPr wrap="square" lIns="0" tIns="0" rIns="0" bIns="0" rtlCol="0" anchor="t" anchorCtr="0">
                <a:spAutoFit/>
              </a:bodyPr>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sz="1600" dirty="0">
                    <a:solidFill>
                      <a:srgbClr val="000000"/>
                    </a:solidFill>
                    <a:latin typeface="Arial" panose="020B0604020202020204" pitchFamily="34" charset="0"/>
                    <a:ea typeface="微软雅黑" panose="020B0503020204020204" charset="-122"/>
                    <a:sym typeface="Arial" panose="020B0604020202020204" pitchFamily="34" charset="0"/>
                  </a:rPr>
                  <a:t>类图是UML面向对象中最常用的一种图，类图可以帮助人们更直观地了解一个系统的体系结构。</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通过关系和类表示的类图，可以图形化地描述一个系统的设计部分</a:t>
                </a: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graphicFrame>
        <p:nvGraphicFramePr>
          <p:cNvPr id="4" name="表格 3"/>
          <p:cNvGraphicFramePr/>
          <p:nvPr/>
        </p:nvGraphicFramePr>
        <p:xfrm>
          <a:off x="7890510" y="1666240"/>
          <a:ext cx="2733040" cy="4204970"/>
        </p:xfrm>
        <a:graphic>
          <a:graphicData uri="http://schemas.openxmlformats.org/drawingml/2006/table">
            <a:tbl>
              <a:tblPr firstRow="1" bandRow="1">
                <a:tableStyleId>{5C22544A-7EE6-4342-B048-85BDC9FD1C3A}</a:tableStyleId>
              </a:tblPr>
              <a:tblGrid>
                <a:gridCol w="2733040"/>
              </a:tblGrid>
              <a:tr h="950595">
                <a:tc>
                  <a:txBody>
                    <a:bodyPr/>
                    <a:p>
                      <a:pPr algn="ctr">
                        <a:buNone/>
                      </a:pPr>
                      <a:endParaRPr lang="zh-CN" altLang="en-US"/>
                    </a:p>
                    <a:p>
                      <a:pPr algn="ctr">
                        <a:buNone/>
                      </a:pPr>
                      <a:r>
                        <a:rPr lang="zh-CN" altLang="en-US"/>
                        <a:t>会议通知</a:t>
                      </a:r>
                      <a:endParaRPr lang="zh-CN" altLang="en-US"/>
                    </a:p>
                  </a:txBody>
                  <a:tcPr/>
                </a:tc>
              </a:tr>
              <a:tr h="1708150">
                <a:tc>
                  <a:txBody>
                    <a:bodyPr/>
                    <a:p>
                      <a:pPr>
                        <a:buNone/>
                      </a:pPr>
                      <a:r>
                        <a:rPr lang="en-US" altLang="zh-CN"/>
                        <a:t>+会</a:t>
                      </a:r>
                      <a:r>
                        <a:rPr lang="zh-CN" altLang="en-US"/>
                        <a:t>议</a:t>
                      </a:r>
                      <a:endParaRPr lang="zh-CN" altLang="en-US"/>
                    </a:p>
                    <a:p>
                      <a:pPr>
                        <a:buNone/>
                      </a:pPr>
                      <a:r>
                        <a:rPr lang="en-US" altLang="zh-CN"/>
                        <a:t>+</a:t>
                      </a:r>
                      <a:r>
                        <a:rPr lang="zh-CN" altLang="en-US"/>
                        <a:t>发送人</a:t>
                      </a:r>
                      <a:endParaRPr lang="zh-CN" altLang="en-US"/>
                    </a:p>
                    <a:p>
                      <a:pPr>
                        <a:buNone/>
                      </a:pPr>
                      <a:r>
                        <a:rPr lang="en-US" altLang="zh-CN"/>
                        <a:t>+</a:t>
                      </a:r>
                      <a:r>
                        <a:rPr lang="zh-CN" altLang="en-US"/>
                        <a:t>发送时间</a:t>
                      </a:r>
                      <a:endParaRPr lang="zh-CN" altLang="en-US"/>
                    </a:p>
                    <a:p>
                      <a:pPr>
                        <a:buNone/>
                      </a:pPr>
                      <a:r>
                        <a:rPr lang="en-US" altLang="zh-CN"/>
                        <a:t>+</a:t>
                      </a:r>
                      <a:r>
                        <a:rPr lang="zh-CN" altLang="en-US"/>
                        <a:t>接收人</a:t>
                      </a:r>
                      <a:endParaRPr lang="zh-CN" altLang="en-US"/>
                    </a:p>
                    <a:p>
                      <a:pPr>
                        <a:buNone/>
                      </a:pPr>
                      <a:r>
                        <a:rPr lang="en-US" altLang="zh-CN"/>
                        <a:t>+</a:t>
                      </a:r>
                      <a:r>
                        <a:rPr lang="zh-CN" altLang="en-US"/>
                        <a:t>确认时间</a:t>
                      </a:r>
                      <a:endParaRPr lang="zh-CN" altLang="en-US"/>
                    </a:p>
                  </a:txBody>
                  <a:tcPr/>
                </a:tc>
              </a:tr>
              <a:tr h="1546225">
                <a:tc>
                  <a:txBody>
                    <a:bodyPr/>
                    <a:p>
                      <a:pPr>
                        <a:buNone/>
                      </a:pPr>
                      <a:r>
                        <a:rPr lang="en-US" altLang="zh-CN"/>
                        <a:t>+</a:t>
                      </a:r>
                      <a:r>
                        <a:rPr lang="zh-CN" altLang="en-US"/>
                        <a:t>发送</a:t>
                      </a:r>
                      <a:r>
                        <a:rPr lang="en-US" altLang="zh-CN"/>
                        <a:t>( )</a:t>
                      </a:r>
                      <a:endParaRPr lang="en-US" altLang="zh-CN"/>
                    </a:p>
                    <a:p>
                      <a:pPr>
                        <a:buNone/>
                      </a:pPr>
                      <a:r>
                        <a:rPr lang="en-US" altLang="zh-CN"/>
                        <a:t>+</a:t>
                      </a:r>
                      <a:r>
                        <a:rPr lang="zh-CN" altLang="en-US"/>
                        <a:t>确认</a:t>
                      </a:r>
                      <a:r>
                        <a:rPr lang="en-US" altLang="zh-CN"/>
                        <a:t>( )</a:t>
                      </a:r>
                      <a:endParaRPr lang="en-US" altLang="zh-CN"/>
                    </a:p>
                    <a:p>
                      <a:pPr>
                        <a:buNone/>
                      </a:pPr>
                      <a:r>
                        <a:rPr lang="en-US" altLang="zh-CN"/>
                        <a:t>+</a:t>
                      </a:r>
                      <a:r>
                        <a:rPr lang="zh-CN" altLang="en-US"/>
                        <a:t>查询</a:t>
                      </a:r>
                      <a:r>
                        <a:rPr lang="en-US" altLang="zh-CN"/>
                        <a:t>( )</a:t>
                      </a:r>
                      <a:endParaRPr lang="en-US" altLang="zh-CN"/>
                    </a:p>
                    <a:p>
                      <a:pPr>
                        <a:buNone/>
                      </a:pPr>
                      <a:r>
                        <a:rPr lang="en-US" altLang="zh-CN"/>
                        <a:t>+</a:t>
                      </a:r>
                      <a:r>
                        <a:rPr lang="zh-CN" altLang="en-US"/>
                        <a:t>删除</a:t>
                      </a:r>
                      <a:r>
                        <a:rPr lang="en-US" altLang="zh-CN"/>
                        <a:t>( )</a:t>
                      </a:r>
                      <a:endParaRPr lang="en-US" altLang="zh-CN"/>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类图</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10" name="文本框 9"/>
          <p:cNvSpPr txBox="1"/>
          <p:nvPr/>
        </p:nvSpPr>
        <p:spPr>
          <a:xfrm>
            <a:off x="1656715" y="1802765"/>
            <a:ext cx="8838565" cy="3969385"/>
          </a:xfrm>
          <a:prstGeom prst="rect">
            <a:avLst/>
          </a:prstGeom>
          <a:noFill/>
        </p:spPr>
        <p:txBody>
          <a:bodyPr wrap="square" rtlCol="0">
            <a:spAutoFit/>
          </a:bodyPr>
          <a:p>
            <a:r>
              <a:rPr lang="en-US" altLang="zh-CN"/>
              <a:t>	</a:t>
            </a:r>
            <a:r>
              <a:rPr lang="zh-CN" altLang="en-US"/>
              <a:t>类图用于展示系统中的类及其相互之间的关系，本质上说，类图是</a:t>
            </a:r>
            <a:r>
              <a:rPr lang="zh-CN" altLang="en-US">
                <a:solidFill>
                  <a:srgbClr val="FF0000"/>
                </a:solidFill>
              </a:rPr>
              <a:t>现实世界</a:t>
            </a:r>
            <a:r>
              <a:rPr lang="zh-CN" altLang="en-US"/>
              <a:t>问题领域的抽象对象的结构化、概念化、逻辑化描述，包括三个层次，从</a:t>
            </a:r>
            <a:r>
              <a:rPr lang="zh-CN" altLang="en-US">
                <a:solidFill>
                  <a:srgbClr val="FF0000"/>
                </a:solidFill>
              </a:rPr>
              <a:t>概念层</a:t>
            </a:r>
            <a:r>
              <a:rPr lang="zh-CN" altLang="en-US"/>
              <a:t>到</a:t>
            </a:r>
            <a:r>
              <a:rPr lang="zh-CN" altLang="en-US">
                <a:solidFill>
                  <a:srgbClr val="FF0000"/>
                </a:solidFill>
              </a:rPr>
              <a:t>说明层</a:t>
            </a:r>
            <a:r>
              <a:rPr lang="zh-CN" altLang="en-US"/>
              <a:t>，再到</a:t>
            </a:r>
            <a:r>
              <a:rPr lang="zh-CN" altLang="en-US">
                <a:solidFill>
                  <a:srgbClr val="FF0000"/>
                </a:solidFill>
              </a:rPr>
              <a:t>实现层</a:t>
            </a:r>
            <a:r>
              <a:rPr lang="zh-CN" altLang="en-US"/>
              <a:t>，随着抽象层次逐步降低而逐步细化。</a:t>
            </a:r>
            <a:endParaRPr lang="zh-CN" altLang="en-US"/>
          </a:p>
          <a:p>
            <a:endParaRPr lang="zh-CN" altLang="en-US"/>
          </a:p>
          <a:p>
            <a:r>
              <a:rPr lang="en-US" altLang="zh-CN"/>
              <a:t>	</a:t>
            </a:r>
            <a:r>
              <a:rPr lang="zh-CN" altLang="en-US"/>
              <a:t>在概念层上，类图着重于对问题领域的概念化理解，而不是实现，因此类名称都是问题领域实际事物的名称，独立于实现语言和实现方式。</a:t>
            </a:r>
            <a:endParaRPr lang="zh-CN" altLang="en-US"/>
          </a:p>
          <a:p>
            <a:endParaRPr lang="zh-CN" altLang="en-US"/>
          </a:p>
          <a:p>
            <a:r>
              <a:rPr lang="en-US" altLang="zh-CN"/>
              <a:t>	</a:t>
            </a:r>
            <a:r>
              <a:rPr lang="zh-CN" altLang="en-US"/>
              <a:t>说明层类图表达的类和类关系应当是对问题领域在接口层次抽象的描述，通常都非常粗略，虽然表达了计算机的观点，但是在描述上却采用了近似现实世界的语言，以保证从现实世界到代码实现的过渡。</a:t>
            </a:r>
            <a:endParaRPr lang="zh-CN" altLang="en-US"/>
          </a:p>
          <a:p>
            <a:endParaRPr lang="zh-CN" altLang="en-US"/>
          </a:p>
          <a:p>
            <a:r>
              <a:rPr lang="en-US" altLang="zh-CN"/>
              <a:t>	</a:t>
            </a:r>
            <a:r>
              <a:rPr lang="zh-CN" altLang="en-US"/>
              <a:t>实现层类图中的类直接映射到可执行代码，明确采用哪种实现语言、什么设计模式、什么通信标准、遵循什么规范等。</a:t>
            </a:r>
            <a:endParaRPr lang="zh-CN" altLang="en-US"/>
          </a:p>
          <a:p>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1.6.3 </a:t>
            </a:r>
            <a:r>
              <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对象图</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2" name="文本框 1"/>
          <p:cNvSpPr txBox="1"/>
          <p:nvPr/>
        </p:nvSpPr>
        <p:spPr>
          <a:xfrm>
            <a:off x="1500505" y="1359535"/>
            <a:ext cx="9190355" cy="1014730"/>
          </a:xfrm>
          <a:prstGeom prst="rect">
            <a:avLst/>
          </a:prstGeom>
          <a:noFill/>
        </p:spPr>
        <p:txBody>
          <a:bodyPr wrap="square" rtlCol="0">
            <a:spAutoFit/>
          </a:bodyPr>
          <a:p>
            <a:r>
              <a:rPr lang="en-US" altLang="zh-CN" sz="2000"/>
              <a:t>UML</a:t>
            </a:r>
            <a:r>
              <a:rPr lang="zh-CN" altLang="en-US" sz="2000"/>
              <a:t>面向对象中对象图是类图的实例，几乎使用与类图完全相同的标识。它们的不同点在于对象图显示类的多个</a:t>
            </a:r>
            <a:r>
              <a:rPr lang="zh-CN" altLang="en-US" sz="2000">
                <a:solidFill>
                  <a:srgbClr val="FF0000"/>
                </a:solidFill>
              </a:rPr>
              <a:t>对象实例</a:t>
            </a:r>
            <a:r>
              <a:rPr lang="zh-CN" altLang="en-US" sz="2000"/>
              <a:t>，而不是实例的类。一个对象图是类图的一个实例。由于对象存在生命周期，因此对象图只能在系统某一时间段存在。</a:t>
            </a:r>
            <a:endParaRPr lang="zh-CN" altLang="en-US" sz="2000"/>
          </a:p>
        </p:txBody>
      </p:sp>
      <p:pic>
        <p:nvPicPr>
          <p:cNvPr id="3" name="图片 2" descr="20170122193255451"/>
          <p:cNvPicPr>
            <a:picLocks noChangeAspect="1"/>
          </p:cNvPicPr>
          <p:nvPr/>
        </p:nvPicPr>
        <p:blipFill>
          <a:blip r:embed="rId4"/>
          <a:stretch>
            <a:fillRect/>
          </a:stretch>
        </p:blipFill>
        <p:spPr>
          <a:xfrm>
            <a:off x="2087245" y="2728595"/>
            <a:ext cx="7863840" cy="35598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1102" y="4254751"/>
            <a:ext cx="12696116" cy="2631578"/>
            <a:chOff x="1563014" y="3368397"/>
            <a:chExt cx="9211871" cy="1909384"/>
          </a:xfrm>
        </p:grpSpPr>
        <p:sp>
          <p:nvSpPr>
            <p:cNvPr id="5" name="Freeform 26"/>
            <p:cNvSpPr>
              <a:spLocks noEditPoints="1"/>
            </p:cNvSpPr>
            <p:nvPr/>
          </p:nvSpPr>
          <p:spPr bwMode="auto">
            <a:xfrm flipH="1">
              <a:off x="1563014" y="4148467"/>
              <a:ext cx="953853" cy="1116584"/>
            </a:xfrm>
            <a:custGeom>
              <a:avLst/>
              <a:gdLst>
                <a:gd name="T0" fmla="*/ 565 w 631"/>
                <a:gd name="T1" fmla="*/ 585 h 741"/>
                <a:gd name="T2" fmla="*/ 545 w 631"/>
                <a:gd name="T3" fmla="*/ 531 h 741"/>
                <a:gd name="T4" fmla="*/ 567 w 631"/>
                <a:gd name="T5" fmla="*/ 470 h 741"/>
                <a:gd name="T6" fmla="*/ 568 w 631"/>
                <a:gd name="T7" fmla="*/ 407 h 741"/>
                <a:gd name="T8" fmla="*/ 568 w 631"/>
                <a:gd name="T9" fmla="*/ 345 h 741"/>
                <a:gd name="T10" fmla="*/ 535 w 631"/>
                <a:gd name="T11" fmla="*/ 208 h 741"/>
                <a:gd name="T12" fmla="*/ 476 w 631"/>
                <a:gd name="T13" fmla="*/ 107 h 741"/>
                <a:gd name="T14" fmla="*/ 270 w 631"/>
                <a:gd name="T15" fmla="*/ 60 h 741"/>
                <a:gd name="T16" fmla="*/ 146 w 631"/>
                <a:gd name="T17" fmla="*/ 128 h 741"/>
                <a:gd name="T18" fmla="*/ 102 w 631"/>
                <a:gd name="T19" fmla="*/ 207 h 741"/>
                <a:gd name="T20" fmla="*/ 63 w 631"/>
                <a:gd name="T21" fmla="*/ 310 h 741"/>
                <a:gd name="T22" fmla="*/ 64 w 631"/>
                <a:gd name="T23" fmla="*/ 390 h 741"/>
                <a:gd name="T24" fmla="*/ 69 w 631"/>
                <a:gd name="T25" fmla="*/ 482 h 741"/>
                <a:gd name="T26" fmla="*/ 83 w 631"/>
                <a:gd name="T27" fmla="*/ 539 h 741"/>
                <a:gd name="T28" fmla="*/ 67 w 631"/>
                <a:gd name="T29" fmla="*/ 585 h 741"/>
                <a:gd name="T30" fmla="*/ 2 w 631"/>
                <a:gd name="T31" fmla="*/ 678 h 741"/>
                <a:gd name="T32" fmla="*/ 23 w 631"/>
                <a:gd name="T33" fmla="*/ 741 h 741"/>
                <a:gd name="T34" fmla="*/ 609 w 631"/>
                <a:gd name="T35" fmla="*/ 741 h 741"/>
                <a:gd name="T36" fmla="*/ 630 w 631"/>
                <a:gd name="T37" fmla="*/ 678 h 741"/>
                <a:gd name="T38" fmla="*/ 565 w 631"/>
                <a:gd name="T39" fmla="*/ 585 h 741"/>
                <a:gd name="T40" fmla="*/ 454 w 631"/>
                <a:gd name="T41" fmla="*/ 282 h 741"/>
                <a:gd name="T42" fmla="*/ 452 w 631"/>
                <a:gd name="T43" fmla="*/ 281 h 741"/>
                <a:gd name="T44" fmla="*/ 482 w 631"/>
                <a:gd name="T45" fmla="*/ 305 h 741"/>
                <a:gd name="T46" fmla="*/ 470 w 631"/>
                <a:gd name="T47" fmla="*/ 374 h 741"/>
                <a:gd name="T48" fmla="*/ 460 w 631"/>
                <a:gd name="T49" fmla="*/ 373 h 741"/>
                <a:gd name="T50" fmla="*/ 454 w 631"/>
                <a:gd name="T51" fmla="*/ 282 h 741"/>
                <a:gd name="T52" fmla="*/ 150 w 631"/>
                <a:gd name="T53" fmla="*/ 302 h 741"/>
                <a:gd name="T54" fmla="*/ 184 w 631"/>
                <a:gd name="T55" fmla="*/ 292 h 741"/>
                <a:gd name="T56" fmla="*/ 194 w 631"/>
                <a:gd name="T57" fmla="*/ 284 h 741"/>
                <a:gd name="T58" fmla="*/ 211 w 631"/>
                <a:gd name="T59" fmla="*/ 198 h 741"/>
                <a:gd name="T60" fmla="*/ 213 w 631"/>
                <a:gd name="T61" fmla="*/ 195 h 741"/>
                <a:gd name="T62" fmla="*/ 316 w 631"/>
                <a:gd name="T63" fmla="*/ 252 h 741"/>
                <a:gd name="T64" fmla="*/ 329 w 631"/>
                <a:gd name="T65" fmla="*/ 253 h 741"/>
                <a:gd name="T66" fmla="*/ 394 w 631"/>
                <a:gd name="T67" fmla="*/ 315 h 741"/>
                <a:gd name="T68" fmla="*/ 410 w 631"/>
                <a:gd name="T69" fmla="*/ 360 h 741"/>
                <a:gd name="T70" fmla="*/ 435 w 631"/>
                <a:gd name="T71" fmla="*/ 412 h 741"/>
                <a:gd name="T72" fmla="*/ 316 w 631"/>
                <a:gd name="T73" fmla="*/ 493 h 741"/>
                <a:gd name="T74" fmla="*/ 316 w 631"/>
                <a:gd name="T75" fmla="*/ 493 h 741"/>
                <a:gd name="T76" fmla="*/ 188 w 631"/>
                <a:gd name="T77" fmla="*/ 394 h 741"/>
                <a:gd name="T78" fmla="*/ 150 w 631"/>
                <a:gd name="T79" fmla="*/ 302 h 741"/>
                <a:gd name="T80" fmla="*/ 114 w 631"/>
                <a:gd name="T81" fmla="*/ 589 h 741"/>
                <a:gd name="T82" fmla="*/ 200 w 631"/>
                <a:gd name="T83" fmla="*/ 563 h 741"/>
                <a:gd name="T84" fmla="*/ 240 w 631"/>
                <a:gd name="T85" fmla="*/ 493 h 741"/>
                <a:gd name="T86" fmla="*/ 316 w 631"/>
                <a:gd name="T87" fmla="*/ 515 h 741"/>
                <a:gd name="T88" fmla="*/ 316 w 631"/>
                <a:gd name="T89" fmla="*/ 515 h 741"/>
                <a:gd name="T90" fmla="*/ 391 w 631"/>
                <a:gd name="T91" fmla="*/ 493 h 741"/>
                <a:gd name="T92" fmla="*/ 431 w 631"/>
                <a:gd name="T93" fmla="*/ 563 h 741"/>
                <a:gd name="T94" fmla="*/ 519 w 631"/>
                <a:gd name="T95" fmla="*/ 590 h 741"/>
                <a:gd name="T96" fmla="*/ 316 w 631"/>
                <a:gd name="T97" fmla="*/ 661 h 741"/>
                <a:gd name="T98" fmla="*/ 114 w 631"/>
                <a:gd name="T99" fmla="*/ 589 h 741"/>
                <a:gd name="T100" fmla="*/ 318 w 631"/>
                <a:gd name="T101" fmla="*/ 722 h 741"/>
                <a:gd name="T102" fmla="*/ 316 w 631"/>
                <a:gd name="T103" fmla="*/ 722 h 741"/>
                <a:gd name="T104" fmla="*/ 46 w 631"/>
                <a:gd name="T105" fmla="*/ 621 h 741"/>
                <a:gd name="T106" fmla="*/ 67 w 631"/>
                <a:gd name="T107" fmla="*/ 606 h 741"/>
                <a:gd name="T108" fmla="*/ 316 w 631"/>
                <a:gd name="T109" fmla="*/ 697 h 741"/>
                <a:gd name="T110" fmla="*/ 318 w 631"/>
                <a:gd name="T111" fmla="*/ 697 h 741"/>
                <a:gd name="T112" fmla="*/ 564 w 631"/>
                <a:gd name="T113" fmla="*/ 608 h 741"/>
                <a:gd name="T114" fmla="*/ 585 w 631"/>
                <a:gd name="T115" fmla="*/ 624 h 741"/>
                <a:gd name="T116" fmla="*/ 318 w 631"/>
                <a:gd name="T117" fmla="*/ 722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31" h="741">
                  <a:moveTo>
                    <a:pt x="565" y="585"/>
                  </a:moveTo>
                  <a:cubicBezTo>
                    <a:pt x="577" y="562"/>
                    <a:pt x="566" y="543"/>
                    <a:pt x="545" y="531"/>
                  </a:cubicBezTo>
                  <a:cubicBezTo>
                    <a:pt x="517" y="515"/>
                    <a:pt x="536" y="486"/>
                    <a:pt x="567" y="470"/>
                  </a:cubicBezTo>
                  <a:cubicBezTo>
                    <a:pt x="597" y="454"/>
                    <a:pt x="607" y="426"/>
                    <a:pt x="568" y="407"/>
                  </a:cubicBezTo>
                  <a:cubicBezTo>
                    <a:pt x="530" y="387"/>
                    <a:pt x="532" y="381"/>
                    <a:pt x="568" y="345"/>
                  </a:cubicBezTo>
                  <a:cubicBezTo>
                    <a:pt x="604" y="308"/>
                    <a:pt x="586" y="222"/>
                    <a:pt x="535" y="208"/>
                  </a:cubicBezTo>
                  <a:cubicBezTo>
                    <a:pt x="484" y="194"/>
                    <a:pt x="497" y="166"/>
                    <a:pt x="476" y="107"/>
                  </a:cubicBezTo>
                  <a:cubicBezTo>
                    <a:pt x="456" y="51"/>
                    <a:pt x="319" y="0"/>
                    <a:pt x="270" y="60"/>
                  </a:cubicBezTo>
                  <a:cubicBezTo>
                    <a:pt x="236" y="23"/>
                    <a:pt x="161" y="73"/>
                    <a:pt x="146" y="128"/>
                  </a:cubicBezTo>
                  <a:cubicBezTo>
                    <a:pt x="131" y="184"/>
                    <a:pt x="142" y="199"/>
                    <a:pt x="102" y="207"/>
                  </a:cubicBezTo>
                  <a:cubicBezTo>
                    <a:pt x="62" y="215"/>
                    <a:pt x="37" y="273"/>
                    <a:pt x="63" y="310"/>
                  </a:cubicBezTo>
                  <a:cubicBezTo>
                    <a:pt x="89" y="346"/>
                    <a:pt x="101" y="363"/>
                    <a:pt x="64" y="390"/>
                  </a:cubicBezTo>
                  <a:cubicBezTo>
                    <a:pt x="27" y="417"/>
                    <a:pt x="34" y="465"/>
                    <a:pt x="69" y="482"/>
                  </a:cubicBezTo>
                  <a:cubicBezTo>
                    <a:pt x="104" y="498"/>
                    <a:pt x="111" y="523"/>
                    <a:pt x="83" y="539"/>
                  </a:cubicBezTo>
                  <a:cubicBezTo>
                    <a:pt x="63" y="551"/>
                    <a:pt x="53" y="568"/>
                    <a:pt x="67" y="585"/>
                  </a:cubicBezTo>
                  <a:cubicBezTo>
                    <a:pt x="29" y="603"/>
                    <a:pt x="0" y="629"/>
                    <a:pt x="2" y="678"/>
                  </a:cubicBezTo>
                  <a:cubicBezTo>
                    <a:pt x="2" y="699"/>
                    <a:pt x="10" y="720"/>
                    <a:pt x="23" y="741"/>
                  </a:cubicBezTo>
                  <a:cubicBezTo>
                    <a:pt x="609" y="741"/>
                    <a:pt x="609" y="741"/>
                    <a:pt x="609" y="741"/>
                  </a:cubicBezTo>
                  <a:cubicBezTo>
                    <a:pt x="621" y="720"/>
                    <a:pt x="629" y="699"/>
                    <a:pt x="630" y="678"/>
                  </a:cubicBezTo>
                  <a:cubicBezTo>
                    <a:pt x="631" y="629"/>
                    <a:pt x="603" y="603"/>
                    <a:pt x="565" y="585"/>
                  </a:cubicBezTo>
                  <a:close/>
                  <a:moveTo>
                    <a:pt x="454" y="282"/>
                  </a:moveTo>
                  <a:cubicBezTo>
                    <a:pt x="453" y="281"/>
                    <a:pt x="452" y="281"/>
                    <a:pt x="452" y="281"/>
                  </a:cubicBezTo>
                  <a:cubicBezTo>
                    <a:pt x="467" y="252"/>
                    <a:pt x="479" y="289"/>
                    <a:pt x="482" y="305"/>
                  </a:cubicBezTo>
                  <a:cubicBezTo>
                    <a:pt x="486" y="328"/>
                    <a:pt x="481" y="355"/>
                    <a:pt x="470" y="374"/>
                  </a:cubicBezTo>
                  <a:cubicBezTo>
                    <a:pt x="467" y="373"/>
                    <a:pt x="464" y="373"/>
                    <a:pt x="460" y="373"/>
                  </a:cubicBezTo>
                  <a:cubicBezTo>
                    <a:pt x="411" y="378"/>
                    <a:pt x="527" y="312"/>
                    <a:pt x="454" y="282"/>
                  </a:cubicBezTo>
                  <a:close/>
                  <a:moveTo>
                    <a:pt x="150" y="302"/>
                  </a:moveTo>
                  <a:cubicBezTo>
                    <a:pt x="156" y="273"/>
                    <a:pt x="172" y="265"/>
                    <a:pt x="184" y="292"/>
                  </a:cubicBezTo>
                  <a:cubicBezTo>
                    <a:pt x="194" y="314"/>
                    <a:pt x="196" y="325"/>
                    <a:pt x="194" y="284"/>
                  </a:cubicBezTo>
                  <a:cubicBezTo>
                    <a:pt x="193" y="256"/>
                    <a:pt x="199" y="226"/>
                    <a:pt x="211" y="198"/>
                  </a:cubicBezTo>
                  <a:cubicBezTo>
                    <a:pt x="212" y="197"/>
                    <a:pt x="212" y="196"/>
                    <a:pt x="213" y="195"/>
                  </a:cubicBezTo>
                  <a:cubicBezTo>
                    <a:pt x="232" y="223"/>
                    <a:pt x="270" y="249"/>
                    <a:pt x="316" y="252"/>
                  </a:cubicBezTo>
                  <a:cubicBezTo>
                    <a:pt x="321" y="252"/>
                    <a:pt x="325" y="253"/>
                    <a:pt x="329" y="253"/>
                  </a:cubicBezTo>
                  <a:cubicBezTo>
                    <a:pt x="417" y="251"/>
                    <a:pt x="322" y="306"/>
                    <a:pt x="394" y="315"/>
                  </a:cubicBezTo>
                  <a:cubicBezTo>
                    <a:pt x="446" y="322"/>
                    <a:pt x="436" y="331"/>
                    <a:pt x="410" y="360"/>
                  </a:cubicBezTo>
                  <a:cubicBezTo>
                    <a:pt x="392" y="380"/>
                    <a:pt x="397" y="406"/>
                    <a:pt x="435" y="412"/>
                  </a:cubicBezTo>
                  <a:cubicBezTo>
                    <a:pt x="410" y="459"/>
                    <a:pt x="370" y="493"/>
                    <a:pt x="316" y="493"/>
                  </a:cubicBezTo>
                  <a:cubicBezTo>
                    <a:pt x="316" y="493"/>
                    <a:pt x="316" y="493"/>
                    <a:pt x="316" y="493"/>
                  </a:cubicBezTo>
                  <a:cubicBezTo>
                    <a:pt x="256" y="493"/>
                    <a:pt x="212" y="451"/>
                    <a:pt x="188" y="394"/>
                  </a:cubicBezTo>
                  <a:cubicBezTo>
                    <a:pt x="157" y="389"/>
                    <a:pt x="143" y="339"/>
                    <a:pt x="150" y="302"/>
                  </a:cubicBezTo>
                  <a:close/>
                  <a:moveTo>
                    <a:pt x="114" y="589"/>
                  </a:moveTo>
                  <a:cubicBezTo>
                    <a:pt x="141" y="580"/>
                    <a:pt x="171" y="573"/>
                    <a:pt x="200" y="563"/>
                  </a:cubicBezTo>
                  <a:cubicBezTo>
                    <a:pt x="234" y="550"/>
                    <a:pt x="241" y="524"/>
                    <a:pt x="240" y="493"/>
                  </a:cubicBezTo>
                  <a:cubicBezTo>
                    <a:pt x="262" y="507"/>
                    <a:pt x="287" y="515"/>
                    <a:pt x="316" y="515"/>
                  </a:cubicBezTo>
                  <a:cubicBezTo>
                    <a:pt x="316" y="515"/>
                    <a:pt x="316" y="515"/>
                    <a:pt x="316" y="515"/>
                  </a:cubicBezTo>
                  <a:cubicBezTo>
                    <a:pt x="344" y="515"/>
                    <a:pt x="369" y="507"/>
                    <a:pt x="391" y="493"/>
                  </a:cubicBezTo>
                  <a:cubicBezTo>
                    <a:pt x="390" y="524"/>
                    <a:pt x="397" y="550"/>
                    <a:pt x="431" y="563"/>
                  </a:cubicBezTo>
                  <a:cubicBezTo>
                    <a:pt x="461" y="574"/>
                    <a:pt x="492" y="581"/>
                    <a:pt x="519" y="590"/>
                  </a:cubicBezTo>
                  <a:cubicBezTo>
                    <a:pt x="501" y="642"/>
                    <a:pt x="408" y="662"/>
                    <a:pt x="316" y="661"/>
                  </a:cubicBezTo>
                  <a:cubicBezTo>
                    <a:pt x="210" y="660"/>
                    <a:pt x="105" y="630"/>
                    <a:pt x="114" y="589"/>
                  </a:cubicBezTo>
                  <a:close/>
                  <a:moveTo>
                    <a:pt x="318" y="722"/>
                  </a:moveTo>
                  <a:cubicBezTo>
                    <a:pt x="316" y="722"/>
                    <a:pt x="316" y="722"/>
                    <a:pt x="316" y="722"/>
                  </a:cubicBezTo>
                  <a:cubicBezTo>
                    <a:pt x="184" y="722"/>
                    <a:pt x="70" y="685"/>
                    <a:pt x="46" y="621"/>
                  </a:cubicBezTo>
                  <a:cubicBezTo>
                    <a:pt x="52" y="616"/>
                    <a:pt x="59" y="611"/>
                    <a:pt x="67" y="606"/>
                  </a:cubicBezTo>
                  <a:cubicBezTo>
                    <a:pt x="78" y="664"/>
                    <a:pt x="187" y="697"/>
                    <a:pt x="316" y="697"/>
                  </a:cubicBezTo>
                  <a:cubicBezTo>
                    <a:pt x="318" y="697"/>
                    <a:pt x="318" y="697"/>
                    <a:pt x="318" y="697"/>
                  </a:cubicBezTo>
                  <a:cubicBezTo>
                    <a:pt x="448" y="697"/>
                    <a:pt x="551" y="665"/>
                    <a:pt x="564" y="608"/>
                  </a:cubicBezTo>
                  <a:cubicBezTo>
                    <a:pt x="572" y="613"/>
                    <a:pt x="578" y="618"/>
                    <a:pt x="585" y="624"/>
                  </a:cubicBezTo>
                  <a:cubicBezTo>
                    <a:pt x="559" y="687"/>
                    <a:pt x="451" y="722"/>
                    <a:pt x="318" y="722"/>
                  </a:cubicBezTo>
                  <a:close/>
                </a:path>
              </a:pathLst>
            </a:custGeom>
            <a:solidFill>
              <a:schemeClr val="bg1">
                <a:lumMod val="85000"/>
              </a:schemeClr>
            </a:solidFill>
            <a:ln>
              <a:noFill/>
            </a:ln>
          </p:spPr>
          <p:txBody>
            <a:bodyPr lIns="162560" tIns="81280" rIns="162560" bIns="81280"/>
            <a:lstStyle/>
            <a:p>
              <a:pPr>
                <a:defRPr/>
              </a:pPr>
              <a:endParaRPr lang="id-ID" sz="3200"/>
            </a:p>
          </p:txBody>
        </p:sp>
        <p:sp>
          <p:nvSpPr>
            <p:cNvPr id="6" name="Freeform 5"/>
            <p:cNvSpPr>
              <a:spLocks noEditPoints="1"/>
            </p:cNvSpPr>
            <p:nvPr/>
          </p:nvSpPr>
          <p:spPr bwMode="auto">
            <a:xfrm flipH="1">
              <a:off x="2360709" y="4148467"/>
              <a:ext cx="1053184" cy="1124096"/>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solidFill>
              <a:schemeClr val="bg1">
                <a:lumMod val="85000"/>
              </a:schemeClr>
            </a:solidFill>
            <a:ln>
              <a:noFill/>
            </a:ln>
          </p:spPr>
          <p:txBody>
            <a:bodyPr lIns="162560" tIns="81280" rIns="162560" bIns="81280"/>
            <a:lstStyle/>
            <a:p>
              <a:pPr>
                <a:defRPr/>
              </a:pPr>
              <a:endParaRPr lang="id-ID" sz="3200" dirty="0"/>
            </a:p>
          </p:txBody>
        </p:sp>
        <p:sp>
          <p:nvSpPr>
            <p:cNvPr id="7" name="Freeform 26"/>
            <p:cNvSpPr>
              <a:spLocks noEditPoints="1"/>
            </p:cNvSpPr>
            <p:nvPr/>
          </p:nvSpPr>
          <p:spPr bwMode="auto">
            <a:xfrm flipH="1">
              <a:off x="3239414" y="4148467"/>
              <a:ext cx="953853" cy="1116584"/>
            </a:xfrm>
            <a:custGeom>
              <a:avLst/>
              <a:gdLst>
                <a:gd name="T0" fmla="*/ 565 w 631"/>
                <a:gd name="T1" fmla="*/ 585 h 741"/>
                <a:gd name="T2" fmla="*/ 545 w 631"/>
                <a:gd name="T3" fmla="*/ 531 h 741"/>
                <a:gd name="T4" fmla="*/ 567 w 631"/>
                <a:gd name="T5" fmla="*/ 470 h 741"/>
                <a:gd name="T6" fmla="*/ 568 w 631"/>
                <a:gd name="T7" fmla="*/ 407 h 741"/>
                <a:gd name="T8" fmla="*/ 568 w 631"/>
                <a:gd name="T9" fmla="*/ 345 h 741"/>
                <a:gd name="T10" fmla="*/ 535 w 631"/>
                <a:gd name="T11" fmla="*/ 208 h 741"/>
                <a:gd name="T12" fmla="*/ 476 w 631"/>
                <a:gd name="T13" fmla="*/ 107 h 741"/>
                <a:gd name="T14" fmla="*/ 270 w 631"/>
                <a:gd name="T15" fmla="*/ 60 h 741"/>
                <a:gd name="T16" fmla="*/ 146 w 631"/>
                <a:gd name="T17" fmla="*/ 128 h 741"/>
                <a:gd name="T18" fmla="*/ 102 w 631"/>
                <a:gd name="T19" fmla="*/ 207 h 741"/>
                <a:gd name="T20" fmla="*/ 63 w 631"/>
                <a:gd name="T21" fmla="*/ 310 h 741"/>
                <a:gd name="T22" fmla="*/ 64 w 631"/>
                <a:gd name="T23" fmla="*/ 390 h 741"/>
                <a:gd name="T24" fmla="*/ 69 w 631"/>
                <a:gd name="T25" fmla="*/ 482 h 741"/>
                <a:gd name="T26" fmla="*/ 83 w 631"/>
                <a:gd name="T27" fmla="*/ 539 h 741"/>
                <a:gd name="T28" fmla="*/ 67 w 631"/>
                <a:gd name="T29" fmla="*/ 585 h 741"/>
                <a:gd name="T30" fmla="*/ 2 w 631"/>
                <a:gd name="T31" fmla="*/ 678 h 741"/>
                <a:gd name="T32" fmla="*/ 23 w 631"/>
                <a:gd name="T33" fmla="*/ 741 h 741"/>
                <a:gd name="T34" fmla="*/ 609 w 631"/>
                <a:gd name="T35" fmla="*/ 741 h 741"/>
                <a:gd name="T36" fmla="*/ 630 w 631"/>
                <a:gd name="T37" fmla="*/ 678 h 741"/>
                <a:gd name="T38" fmla="*/ 565 w 631"/>
                <a:gd name="T39" fmla="*/ 585 h 741"/>
                <a:gd name="T40" fmla="*/ 454 w 631"/>
                <a:gd name="T41" fmla="*/ 282 h 741"/>
                <a:gd name="T42" fmla="*/ 452 w 631"/>
                <a:gd name="T43" fmla="*/ 281 h 741"/>
                <a:gd name="T44" fmla="*/ 482 w 631"/>
                <a:gd name="T45" fmla="*/ 305 h 741"/>
                <a:gd name="T46" fmla="*/ 470 w 631"/>
                <a:gd name="T47" fmla="*/ 374 h 741"/>
                <a:gd name="T48" fmla="*/ 460 w 631"/>
                <a:gd name="T49" fmla="*/ 373 h 741"/>
                <a:gd name="T50" fmla="*/ 454 w 631"/>
                <a:gd name="T51" fmla="*/ 282 h 741"/>
                <a:gd name="T52" fmla="*/ 150 w 631"/>
                <a:gd name="T53" fmla="*/ 302 h 741"/>
                <a:gd name="T54" fmla="*/ 184 w 631"/>
                <a:gd name="T55" fmla="*/ 292 h 741"/>
                <a:gd name="T56" fmla="*/ 194 w 631"/>
                <a:gd name="T57" fmla="*/ 284 h 741"/>
                <a:gd name="T58" fmla="*/ 211 w 631"/>
                <a:gd name="T59" fmla="*/ 198 h 741"/>
                <a:gd name="T60" fmla="*/ 213 w 631"/>
                <a:gd name="T61" fmla="*/ 195 h 741"/>
                <a:gd name="T62" fmla="*/ 316 w 631"/>
                <a:gd name="T63" fmla="*/ 252 h 741"/>
                <a:gd name="T64" fmla="*/ 329 w 631"/>
                <a:gd name="T65" fmla="*/ 253 h 741"/>
                <a:gd name="T66" fmla="*/ 394 w 631"/>
                <a:gd name="T67" fmla="*/ 315 h 741"/>
                <a:gd name="T68" fmla="*/ 410 w 631"/>
                <a:gd name="T69" fmla="*/ 360 h 741"/>
                <a:gd name="T70" fmla="*/ 435 w 631"/>
                <a:gd name="T71" fmla="*/ 412 h 741"/>
                <a:gd name="T72" fmla="*/ 316 w 631"/>
                <a:gd name="T73" fmla="*/ 493 h 741"/>
                <a:gd name="T74" fmla="*/ 316 w 631"/>
                <a:gd name="T75" fmla="*/ 493 h 741"/>
                <a:gd name="T76" fmla="*/ 188 w 631"/>
                <a:gd name="T77" fmla="*/ 394 h 741"/>
                <a:gd name="T78" fmla="*/ 150 w 631"/>
                <a:gd name="T79" fmla="*/ 302 h 741"/>
                <a:gd name="T80" fmla="*/ 114 w 631"/>
                <a:gd name="T81" fmla="*/ 589 h 741"/>
                <a:gd name="T82" fmla="*/ 200 w 631"/>
                <a:gd name="T83" fmla="*/ 563 h 741"/>
                <a:gd name="T84" fmla="*/ 240 w 631"/>
                <a:gd name="T85" fmla="*/ 493 h 741"/>
                <a:gd name="T86" fmla="*/ 316 w 631"/>
                <a:gd name="T87" fmla="*/ 515 h 741"/>
                <a:gd name="T88" fmla="*/ 316 w 631"/>
                <a:gd name="T89" fmla="*/ 515 h 741"/>
                <a:gd name="T90" fmla="*/ 391 w 631"/>
                <a:gd name="T91" fmla="*/ 493 h 741"/>
                <a:gd name="T92" fmla="*/ 431 w 631"/>
                <a:gd name="T93" fmla="*/ 563 h 741"/>
                <a:gd name="T94" fmla="*/ 519 w 631"/>
                <a:gd name="T95" fmla="*/ 590 h 741"/>
                <a:gd name="T96" fmla="*/ 316 w 631"/>
                <a:gd name="T97" fmla="*/ 661 h 741"/>
                <a:gd name="T98" fmla="*/ 114 w 631"/>
                <a:gd name="T99" fmla="*/ 589 h 741"/>
                <a:gd name="T100" fmla="*/ 318 w 631"/>
                <a:gd name="T101" fmla="*/ 722 h 741"/>
                <a:gd name="T102" fmla="*/ 316 w 631"/>
                <a:gd name="T103" fmla="*/ 722 h 741"/>
                <a:gd name="T104" fmla="*/ 46 w 631"/>
                <a:gd name="T105" fmla="*/ 621 h 741"/>
                <a:gd name="T106" fmla="*/ 67 w 631"/>
                <a:gd name="T107" fmla="*/ 606 h 741"/>
                <a:gd name="T108" fmla="*/ 316 w 631"/>
                <a:gd name="T109" fmla="*/ 697 h 741"/>
                <a:gd name="T110" fmla="*/ 318 w 631"/>
                <a:gd name="T111" fmla="*/ 697 h 741"/>
                <a:gd name="T112" fmla="*/ 564 w 631"/>
                <a:gd name="T113" fmla="*/ 608 h 741"/>
                <a:gd name="T114" fmla="*/ 585 w 631"/>
                <a:gd name="T115" fmla="*/ 624 h 741"/>
                <a:gd name="T116" fmla="*/ 318 w 631"/>
                <a:gd name="T117" fmla="*/ 722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31" h="741">
                  <a:moveTo>
                    <a:pt x="565" y="585"/>
                  </a:moveTo>
                  <a:cubicBezTo>
                    <a:pt x="577" y="562"/>
                    <a:pt x="566" y="543"/>
                    <a:pt x="545" y="531"/>
                  </a:cubicBezTo>
                  <a:cubicBezTo>
                    <a:pt x="517" y="515"/>
                    <a:pt x="536" y="486"/>
                    <a:pt x="567" y="470"/>
                  </a:cubicBezTo>
                  <a:cubicBezTo>
                    <a:pt x="597" y="454"/>
                    <a:pt x="607" y="426"/>
                    <a:pt x="568" y="407"/>
                  </a:cubicBezTo>
                  <a:cubicBezTo>
                    <a:pt x="530" y="387"/>
                    <a:pt x="532" y="381"/>
                    <a:pt x="568" y="345"/>
                  </a:cubicBezTo>
                  <a:cubicBezTo>
                    <a:pt x="604" y="308"/>
                    <a:pt x="586" y="222"/>
                    <a:pt x="535" y="208"/>
                  </a:cubicBezTo>
                  <a:cubicBezTo>
                    <a:pt x="484" y="194"/>
                    <a:pt x="497" y="166"/>
                    <a:pt x="476" y="107"/>
                  </a:cubicBezTo>
                  <a:cubicBezTo>
                    <a:pt x="456" y="51"/>
                    <a:pt x="319" y="0"/>
                    <a:pt x="270" y="60"/>
                  </a:cubicBezTo>
                  <a:cubicBezTo>
                    <a:pt x="236" y="23"/>
                    <a:pt x="161" y="73"/>
                    <a:pt x="146" y="128"/>
                  </a:cubicBezTo>
                  <a:cubicBezTo>
                    <a:pt x="131" y="184"/>
                    <a:pt x="142" y="199"/>
                    <a:pt x="102" y="207"/>
                  </a:cubicBezTo>
                  <a:cubicBezTo>
                    <a:pt x="62" y="215"/>
                    <a:pt x="37" y="273"/>
                    <a:pt x="63" y="310"/>
                  </a:cubicBezTo>
                  <a:cubicBezTo>
                    <a:pt x="89" y="346"/>
                    <a:pt x="101" y="363"/>
                    <a:pt x="64" y="390"/>
                  </a:cubicBezTo>
                  <a:cubicBezTo>
                    <a:pt x="27" y="417"/>
                    <a:pt x="34" y="465"/>
                    <a:pt x="69" y="482"/>
                  </a:cubicBezTo>
                  <a:cubicBezTo>
                    <a:pt x="104" y="498"/>
                    <a:pt x="111" y="523"/>
                    <a:pt x="83" y="539"/>
                  </a:cubicBezTo>
                  <a:cubicBezTo>
                    <a:pt x="63" y="551"/>
                    <a:pt x="53" y="568"/>
                    <a:pt x="67" y="585"/>
                  </a:cubicBezTo>
                  <a:cubicBezTo>
                    <a:pt x="29" y="603"/>
                    <a:pt x="0" y="629"/>
                    <a:pt x="2" y="678"/>
                  </a:cubicBezTo>
                  <a:cubicBezTo>
                    <a:pt x="2" y="699"/>
                    <a:pt x="10" y="720"/>
                    <a:pt x="23" y="741"/>
                  </a:cubicBezTo>
                  <a:cubicBezTo>
                    <a:pt x="609" y="741"/>
                    <a:pt x="609" y="741"/>
                    <a:pt x="609" y="741"/>
                  </a:cubicBezTo>
                  <a:cubicBezTo>
                    <a:pt x="621" y="720"/>
                    <a:pt x="629" y="699"/>
                    <a:pt x="630" y="678"/>
                  </a:cubicBezTo>
                  <a:cubicBezTo>
                    <a:pt x="631" y="629"/>
                    <a:pt x="603" y="603"/>
                    <a:pt x="565" y="585"/>
                  </a:cubicBezTo>
                  <a:close/>
                  <a:moveTo>
                    <a:pt x="454" y="282"/>
                  </a:moveTo>
                  <a:cubicBezTo>
                    <a:pt x="453" y="281"/>
                    <a:pt x="452" y="281"/>
                    <a:pt x="452" y="281"/>
                  </a:cubicBezTo>
                  <a:cubicBezTo>
                    <a:pt x="467" y="252"/>
                    <a:pt x="479" y="289"/>
                    <a:pt x="482" y="305"/>
                  </a:cubicBezTo>
                  <a:cubicBezTo>
                    <a:pt x="486" y="328"/>
                    <a:pt x="481" y="355"/>
                    <a:pt x="470" y="374"/>
                  </a:cubicBezTo>
                  <a:cubicBezTo>
                    <a:pt x="467" y="373"/>
                    <a:pt x="464" y="373"/>
                    <a:pt x="460" y="373"/>
                  </a:cubicBezTo>
                  <a:cubicBezTo>
                    <a:pt x="411" y="378"/>
                    <a:pt x="527" y="312"/>
                    <a:pt x="454" y="282"/>
                  </a:cubicBezTo>
                  <a:close/>
                  <a:moveTo>
                    <a:pt x="150" y="302"/>
                  </a:moveTo>
                  <a:cubicBezTo>
                    <a:pt x="156" y="273"/>
                    <a:pt x="172" y="265"/>
                    <a:pt x="184" y="292"/>
                  </a:cubicBezTo>
                  <a:cubicBezTo>
                    <a:pt x="194" y="314"/>
                    <a:pt x="196" y="325"/>
                    <a:pt x="194" y="284"/>
                  </a:cubicBezTo>
                  <a:cubicBezTo>
                    <a:pt x="193" y="256"/>
                    <a:pt x="199" y="226"/>
                    <a:pt x="211" y="198"/>
                  </a:cubicBezTo>
                  <a:cubicBezTo>
                    <a:pt x="212" y="197"/>
                    <a:pt x="212" y="196"/>
                    <a:pt x="213" y="195"/>
                  </a:cubicBezTo>
                  <a:cubicBezTo>
                    <a:pt x="232" y="223"/>
                    <a:pt x="270" y="249"/>
                    <a:pt x="316" y="252"/>
                  </a:cubicBezTo>
                  <a:cubicBezTo>
                    <a:pt x="321" y="252"/>
                    <a:pt x="325" y="253"/>
                    <a:pt x="329" y="253"/>
                  </a:cubicBezTo>
                  <a:cubicBezTo>
                    <a:pt x="417" y="251"/>
                    <a:pt x="322" y="306"/>
                    <a:pt x="394" y="315"/>
                  </a:cubicBezTo>
                  <a:cubicBezTo>
                    <a:pt x="446" y="322"/>
                    <a:pt x="436" y="331"/>
                    <a:pt x="410" y="360"/>
                  </a:cubicBezTo>
                  <a:cubicBezTo>
                    <a:pt x="392" y="380"/>
                    <a:pt x="397" y="406"/>
                    <a:pt x="435" y="412"/>
                  </a:cubicBezTo>
                  <a:cubicBezTo>
                    <a:pt x="410" y="459"/>
                    <a:pt x="370" y="493"/>
                    <a:pt x="316" y="493"/>
                  </a:cubicBezTo>
                  <a:cubicBezTo>
                    <a:pt x="316" y="493"/>
                    <a:pt x="316" y="493"/>
                    <a:pt x="316" y="493"/>
                  </a:cubicBezTo>
                  <a:cubicBezTo>
                    <a:pt x="256" y="493"/>
                    <a:pt x="212" y="451"/>
                    <a:pt x="188" y="394"/>
                  </a:cubicBezTo>
                  <a:cubicBezTo>
                    <a:pt x="157" y="389"/>
                    <a:pt x="143" y="339"/>
                    <a:pt x="150" y="302"/>
                  </a:cubicBezTo>
                  <a:close/>
                  <a:moveTo>
                    <a:pt x="114" y="589"/>
                  </a:moveTo>
                  <a:cubicBezTo>
                    <a:pt x="141" y="580"/>
                    <a:pt x="171" y="573"/>
                    <a:pt x="200" y="563"/>
                  </a:cubicBezTo>
                  <a:cubicBezTo>
                    <a:pt x="234" y="550"/>
                    <a:pt x="241" y="524"/>
                    <a:pt x="240" y="493"/>
                  </a:cubicBezTo>
                  <a:cubicBezTo>
                    <a:pt x="262" y="507"/>
                    <a:pt x="287" y="515"/>
                    <a:pt x="316" y="515"/>
                  </a:cubicBezTo>
                  <a:cubicBezTo>
                    <a:pt x="316" y="515"/>
                    <a:pt x="316" y="515"/>
                    <a:pt x="316" y="515"/>
                  </a:cubicBezTo>
                  <a:cubicBezTo>
                    <a:pt x="344" y="515"/>
                    <a:pt x="369" y="507"/>
                    <a:pt x="391" y="493"/>
                  </a:cubicBezTo>
                  <a:cubicBezTo>
                    <a:pt x="390" y="524"/>
                    <a:pt x="397" y="550"/>
                    <a:pt x="431" y="563"/>
                  </a:cubicBezTo>
                  <a:cubicBezTo>
                    <a:pt x="461" y="574"/>
                    <a:pt x="492" y="581"/>
                    <a:pt x="519" y="590"/>
                  </a:cubicBezTo>
                  <a:cubicBezTo>
                    <a:pt x="501" y="642"/>
                    <a:pt x="408" y="662"/>
                    <a:pt x="316" y="661"/>
                  </a:cubicBezTo>
                  <a:cubicBezTo>
                    <a:pt x="210" y="660"/>
                    <a:pt x="105" y="630"/>
                    <a:pt x="114" y="589"/>
                  </a:cubicBezTo>
                  <a:close/>
                  <a:moveTo>
                    <a:pt x="318" y="722"/>
                  </a:moveTo>
                  <a:cubicBezTo>
                    <a:pt x="316" y="722"/>
                    <a:pt x="316" y="722"/>
                    <a:pt x="316" y="722"/>
                  </a:cubicBezTo>
                  <a:cubicBezTo>
                    <a:pt x="184" y="722"/>
                    <a:pt x="70" y="685"/>
                    <a:pt x="46" y="621"/>
                  </a:cubicBezTo>
                  <a:cubicBezTo>
                    <a:pt x="52" y="616"/>
                    <a:pt x="59" y="611"/>
                    <a:pt x="67" y="606"/>
                  </a:cubicBezTo>
                  <a:cubicBezTo>
                    <a:pt x="78" y="664"/>
                    <a:pt x="187" y="697"/>
                    <a:pt x="316" y="697"/>
                  </a:cubicBezTo>
                  <a:cubicBezTo>
                    <a:pt x="318" y="697"/>
                    <a:pt x="318" y="697"/>
                    <a:pt x="318" y="697"/>
                  </a:cubicBezTo>
                  <a:cubicBezTo>
                    <a:pt x="448" y="697"/>
                    <a:pt x="551" y="665"/>
                    <a:pt x="564" y="608"/>
                  </a:cubicBezTo>
                  <a:cubicBezTo>
                    <a:pt x="572" y="613"/>
                    <a:pt x="578" y="618"/>
                    <a:pt x="585" y="624"/>
                  </a:cubicBezTo>
                  <a:cubicBezTo>
                    <a:pt x="559" y="687"/>
                    <a:pt x="451" y="722"/>
                    <a:pt x="318" y="722"/>
                  </a:cubicBezTo>
                  <a:close/>
                </a:path>
              </a:pathLst>
            </a:custGeom>
            <a:solidFill>
              <a:schemeClr val="bg1">
                <a:lumMod val="75000"/>
              </a:schemeClr>
            </a:solidFill>
            <a:ln>
              <a:noFill/>
            </a:ln>
          </p:spPr>
          <p:txBody>
            <a:bodyPr lIns="162560" tIns="81280" rIns="162560" bIns="81280"/>
            <a:lstStyle/>
            <a:p>
              <a:pPr>
                <a:defRPr/>
              </a:pPr>
              <a:endParaRPr lang="id-ID" sz="3200"/>
            </a:p>
          </p:txBody>
        </p:sp>
        <p:sp>
          <p:nvSpPr>
            <p:cNvPr id="8" name="Freeform 26"/>
            <p:cNvSpPr>
              <a:spLocks noEditPoints="1"/>
            </p:cNvSpPr>
            <p:nvPr/>
          </p:nvSpPr>
          <p:spPr bwMode="auto">
            <a:xfrm flipH="1">
              <a:off x="7151014" y="4148467"/>
              <a:ext cx="953853" cy="1116584"/>
            </a:xfrm>
            <a:custGeom>
              <a:avLst/>
              <a:gdLst>
                <a:gd name="T0" fmla="*/ 565 w 631"/>
                <a:gd name="T1" fmla="*/ 585 h 741"/>
                <a:gd name="T2" fmla="*/ 545 w 631"/>
                <a:gd name="T3" fmla="*/ 531 h 741"/>
                <a:gd name="T4" fmla="*/ 567 w 631"/>
                <a:gd name="T5" fmla="*/ 470 h 741"/>
                <a:gd name="T6" fmla="*/ 568 w 631"/>
                <a:gd name="T7" fmla="*/ 407 h 741"/>
                <a:gd name="T8" fmla="*/ 568 w 631"/>
                <a:gd name="T9" fmla="*/ 345 h 741"/>
                <a:gd name="T10" fmla="*/ 535 w 631"/>
                <a:gd name="T11" fmla="*/ 208 h 741"/>
                <a:gd name="T12" fmla="*/ 476 w 631"/>
                <a:gd name="T13" fmla="*/ 107 h 741"/>
                <a:gd name="T14" fmla="*/ 270 w 631"/>
                <a:gd name="T15" fmla="*/ 60 h 741"/>
                <a:gd name="T16" fmla="*/ 146 w 631"/>
                <a:gd name="T17" fmla="*/ 128 h 741"/>
                <a:gd name="T18" fmla="*/ 102 w 631"/>
                <a:gd name="T19" fmla="*/ 207 h 741"/>
                <a:gd name="T20" fmla="*/ 63 w 631"/>
                <a:gd name="T21" fmla="*/ 310 h 741"/>
                <a:gd name="T22" fmla="*/ 64 w 631"/>
                <a:gd name="T23" fmla="*/ 390 h 741"/>
                <a:gd name="T24" fmla="*/ 69 w 631"/>
                <a:gd name="T25" fmla="*/ 482 h 741"/>
                <a:gd name="T26" fmla="*/ 83 w 631"/>
                <a:gd name="T27" fmla="*/ 539 h 741"/>
                <a:gd name="T28" fmla="*/ 67 w 631"/>
                <a:gd name="T29" fmla="*/ 585 h 741"/>
                <a:gd name="T30" fmla="*/ 2 w 631"/>
                <a:gd name="T31" fmla="*/ 678 h 741"/>
                <a:gd name="T32" fmla="*/ 23 w 631"/>
                <a:gd name="T33" fmla="*/ 741 h 741"/>
                <a:gd name="T34" fmla="*/ 609 w 631"/>
                <a:gd name="T35" fmla="*/ 741 h 741"/>
                <a:gd name="T36" fmla="*/ 630 w 631"/>
                <a:gd name="T37" fmla="*/ 678 h 741"/>
                <a:gd name="T38" fmla="*/ 565 w 631"/>
                <a:gd name="T39" fmla="*/ 585 h 741"/>
                <a:gd name="T40" fmla="*/ 454 w 631"/>
                <a:gd name="T41" fmla="*/ 282 h 741"/>
                <a:gd name="T42" fmla="*/ 452 w 631"/>
                <a:gd name="T43" fmla="*/ 281 h 741"/>
                <a:gd name="T44" fmla="*/ 482 w 631"/>
                <a:gd name="T45" fmla="*/ 305 h 741"/>
                <a:gd name="T46" fmla="*/ 470 w 631"/>
                <a:gd name="T47" fmla="*/ 374 h 741"/>
                <a:gd name="T48" fmla="*/ 460 w 631"/>
                <a:gd name="T49" fmla="*/ 373 h 741"/>
                <a:gd name="T50" fmla="*/ 454 w 631"/>
                <a:gd name="T51" fmla="*/ 282 h 741"/>
                <a:gd name="T52" fmla="*/ 150 w 631"/>
                <a:gd name="T53" fmla="*/ 302 h 741"/>
                <a:gd name="T54" fmla="*/ 184 w 631"/>
                <a:gd name="T55" fmla="*/ 292 h 741"/>
                <a:gd name="T56" fmla="*/ 194 w 631"/>
                <a:gd name="T57" fmla="*/ 284 h 741"/>
                <a:gd name="T58" fmla="*/ 211 w 631"/>
                <a:gd name="T59" fmla="*/ 198 h 741"/>
                <a:gd name="T60" fmla="*/ 213 w 631"/>
                <a:gd name="T61" fmla="*/ 195 h 741"/>
                <a:gd name="T62" fmla="*/ 316 w 631"/>
                <a:gd name="T63" fmla="*/ 252 h 741"/>
                <a:gd name="T64" fmla="*/ 329 w 631"/>
                <a:gd name="T65" fmla="*/ 253 h 741"/>
                <a:gd name="T66" fmla="*/ 394 w 631"/>
                <a:gd name="T67" fmla="*/ 315 h 741"/>
                <a:gd name="T68" fmla="*/ 410 w 631"/>
                <a:gd name="T69" fmla="*/ 360 h 741"/>
                <a:gd name="T70" fmla="*/ 435 w 631"/>
                <a:gd name="T71" fmla="*/ 412 h 741"/>
                <a:gd name="T72" fmla="*/ 316 w 631"/>
                <a:gd name="T73" fmla="*/ 493 h 741"/>
                <a:gd name="T74" fmla="*/ 316 w 631"/>
                <a:gd name="T75" fmla="*/ 493 h 741"/>
                <a:gd name="T76" fmla="*/ 188 w 631"/>
                <a:gd name="T77" fmla="*/ 394 h 741"/>
                <a:gd name="T78" fmla="*/ 150 w 631"/>
                <a:gd name="T79" fmla="*/ 302 h 741"/>
                <a:gd name="T80" fmla="*/ 114 w 631"/>
                <a:gd name="T81" fmla="*/ 589 h 741"/>
                <a:gd name="T82" fmla="*/ 200 w 631"/>
                <a:gd name="T83" fmla="*/ 563 h 741"/>
                <a:gd name="T84" fmla="*/ 240 w 631"/>
                <a:gd name="T85" fmla="*/ 493 h 741"/>
                <a:gd name="T86" fmla="*/ 316 w 631"/>
                <a:gd name="T87" fmla="*/ 515 h 741"/>
                <a:gd name="T88" fmla="*/ 316 w 631"/>
                <a:gd name="T89" fmla="*/ 515 h 741"/>
                <a:gd name="T90" fmla="*/ 391 w 631"/>
                <a:gd name="T91" fmla="*/ 493 h 741"/>
                <a:gd name="T92" fmla="*/ 431 w 631"/>
                <a:gd name="T93" fmla="*/ 563 h 741"/>
                <a:gd name="T94" fmla="*/ 519 w 631"/>
                <a:gd name="T95" fmla="*/ 590 h 741"/>
                <a:gd name="T96" fmla="*/ 316 w 631"/>
                <a:gd name="T97" fmla="*/ 661 h 741"/>
                <a:gd name="T98" fmla="*/ 114 w 631"/>
                <a:gd name="T99" fmla="*/ 589 h 741"/>
                <a:gd name="T100" fmla="*/ 318 w 631"/>
                <a:gd name="T101" fmla="*/ 722 h 741"/>
                <a:gd name="T102" fmla="*/ 316 w 631"/>
                <a:gd name="T103" fmla="*/ 722 h 741"/>
                <a:gd name="T104" fmla="*/ 46 w 631"/>
                <a:gd name="T105" fmla="*/ 621 h 741"/>
                <a:gd name="T106" fmla="*/ 67 w 631"/>
                <a:gd name="T107" fmla="*/ 606 h 741"/>
                <a:gd name="T108" fmla="*/ 316 w 631"/>
                <a:gd name="T109" fmla="*/ 697 h 741"/>
                <a:gd name="T110" fmla="*/ 318 w 631"/>
                <a:gd name="T111" fmla="*/ 697 h 741"/>
                <a:gd name="T112" fmla="*/ 564 w 631"/>
                <a:gd name="T113" fmla="*/ 608 h 741"/>
                <a:gd name="T114" fmla="*/ 585 w 631"/>
                <a:gd name="T115" fmla="*/ 624 h 741"/>
                <a:gd name="T116" fmla="*/ 318 w 631"/>
                <a:gd name="T117" fmla="*/ 722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31" h="741">
                  <a:moveTo>
                    <a:pt x="565" y="585"/>
                  </a:moveTo>
                  <a:cubicBezTo>
                    <a:pt x="577" y="562"/>
                    <a:pt x="566" y="543"/>
                    <a:pt x="545" y="531"/>
                  </a:cubicBezTo>
                  <a:cubicBezTo>
                    <a:pt x="517" y="515"/>
                    <a:pt x="536" y="486"/>
                    <a:pt x="567" y="470"/>
                  </a:cubicBezTo>
                  <a:cubicBezTo>
                    <a:pt x="597" y="454"/>
                    <a:pt x="607" y="426"/>
                    <a:pt x="568" y="407"/>
                  </a:cubicBezTo>
                  <a:cubicBezTo>
                    <a:pt x="530" y="387"/>
                    <a:pt x="532" y="381"/>
                    <a:pt x="568" y="345"/>
                  </a:cubicBezTo>
                  <a:cubicBezTo>
                    <a:pt x="604" y="308"/>
                    <a:pt x="586" y="222"/>
                    <a:pt x="535" y="208"/>
                  </a:cubicBezTo>
                  <a:cubicBezTo>
                    <a:pt x="484" y="194"/>
                    <a:pt x="497" y="166"/>
                    <a:pt x="476" y="107"/>
                  </a:cubicBezTo>
                  <a:cubicBezTo>
                    <a:pt x="456" y="51"/>
                    <a:pt x="319" y="0"/>
                    <a:pt x="270" y="60"/>
                  </a:cubicBezTo>
                  <a:cubicBezTo>
                    <a:pt x="236" y="23"/>
                    <a:pt x="161" y="73"/>
                    <a:pt x="146" y="128"/>
                  </a:cubicBezTo>
                  <a:cubicBezTo>
                    <a:pt x="131" y="184"/>
                    <a:pt x="142" y="199"/>
                    <a:pt x="102" y="207"/>
                  </a:cubicBezTo>
                  <a:cubicBezTo>
                    <a:pt x="62" y="215"/>
                    <a:pt x="37" y="273"/>
                    <a:pt x="63" y="310"/>
                  </a:cubicBezTo>
                  <a:cubicBezTo>
                    <a:pt x="89" y="346"/>
                    <a:pt x="101" y="363"/>
                    <a:pt x="64" y="390"/>
                  </a:cubicBezTo>
                  <a:cubicBezTo>
                    <a:pt x="27" y="417"/>
                    <a:pt x="34" y="465"/>
                    <a:pt x="69" y="482"/>
                  </a:cubicBezTo>
                  <a:cubicBezTo>
                    <a:pt x="104" y="498"/>
                    <a:pt x="111" y="523"/>
                    <a:pt x="83" y="539"/>
                  </a:cubicBezTo>
                  <a:cubicBezTo>
                    <a:pt x="63" y="551"/>
                    <a:pt x="53" y="568"/>
                    <a:pt x="67" y="585"/>
                  </a:cubicBezTo>
                  <a:cubicBezTo>
                    <a:pt x="29" y="603"/>
                    <a:pt x="0" y="629"/>
                    <a:pt x="2" y="678"/>
                  </a:cubicBezTo>
                  <a:cubicBezTo>
                    <a:pt x="2" y="699"/>
                    <a:pt x="10" y="720"/>
                    <a:pt x="23" y="741"/>
                  </a:cubicBezTo>
                  <a:cubicBezTo>
                    <a:pt x="609" y="741"/>
                    <a:pt x="609" y="741"/>
                    <a:pt x="609" y="741"/>
                  </a:cubicBezTo>
                  <a:cubicBezTo>
                    <a:pt x="621" y="720"/>
                    <a:pt x="629" y="699"/>
                    <a:pt x="630" y="678"/>
                  </a:cubicBezTo>
                  <a:cubicBezTo>
                    <a:pt x="631" y="629"/>
                    <a:pt x="603" y="603"/>
                    <a:pt x="565" y="585"/>
                  </a:cubicBezTo>
                  <a:close/>
                  <a:moveTo>
                    <a:pt x="454" y="282"/>
                  </a:moveTo>
                  <a:cubicBezTo>
                    <a:pt x="453" y="281"/>
                    <a:pt x="452" y="281"/>
                    <a:pt x="452" y="281"/>
                  </a:cubicBezTo>
                  <a:cubicBezTo>
                    <a:pt x="467" y="252"/>
                    <a:pt x="479" y="289"/>
                    <a:pt x="482" y="305"/>
                  </a:cubicBezTo>
                  <a:cubicBezTo>
                    <a:pt x="486" y="328"/>
                    <a:pt x="481" y="355"/>
                    <a:pt x="470" y="374"/>
                  </a:cubicBezTo>
                  <a:cubicBezTo>
                    <a:pt x="467" y="373"/>
                    <a:pt x="464" y="373"/>
                    <a:pt x="460" y="373"/>
                  </a:cubicBezTo>
                  <a:cubicBezTo>
                    <a:pt x="411" y="378"/>
                    <a:pt x="527" y="312"/>
                    <a:pt x="454" y="282"/>
                  </a:cubicBezTo>
                  <a:close/>
                  <a:moveTo>
                    <a:pt x="150" y="302"/>
                  </a:moveTo>
                  <a:cubicBezTo>
                    <a:pt x="156" y="273"/>
                    <a:pt x="172" y="265"/>
                    <a:pt x="184" y="292"/>
                  </a:cubicBezTo>
                  <a:cubicBezTo>
                    <a:pt x="194" y="314"/>
                    <a:pt x="196" y="325"/>
                    <a:pt x="194" y="284"/>
                  </a:cubicBezTo>
                  <a:cubicBezTo>
                    <a:pt x="193" y="256"/>
                    <a:pt x="199" y="226"/>
                    <a:pt x="211" y="198"/>
                  </a:cubicBezTo>
                  <a:cubicBezTo>
                    <a:pt x="212" y="197"/>
                    <a:pt x="212" y="196"/>
                    <a:pt x="213" y="195"/>
                  </a:cubicBezTo>
                  <a:cubicBezTo>
                    <a:pt x="232" y="223"/>
                    <a:pt x="270" y="249"/>
                    <a:pt x="316" y="252"/>
                  </a:cubicBezTo>
                  <a:cubicBezTo>
                    <a:pt x="321" y="252"/>
                    <a:pt x="325" y="253"/>
                    <a:pt x="329" y="253"/>
                  </a:cubicBezTo>
                  <a:cubicBezTo>
                    <a:pt x="417" y="251"/>
                    <a:pt x="322" y="306"/>
                    <a:pt x="394" y="315"/>
                  </a:cubicBezTo>
                  <a:cubicBezTo>
                    <a:pt x="446" y="322"/>
                    <a:pt x="436" y="331"/>
                    <a:pt x="410" y="360"/>
                  </a:cubicBezTo>
                  <a:cubicBezTo>
                    <a:pt x="392" y="380"/>
                    <a:pt x="397" y="406"/>
                    <a:pt x="435" y="412"/>
                  </a:cubicBezTo>
                  <a:cubicBezTo>
                    <a:pt x="410" y="459"/>
                    <a:pt x="370" y="493"/>
                    <a:pt x="316" y="493"/>
                  </a:cubicBezTo>
                  <a:cubicBezTo>
                    <a:pt x="316" y="493"/>
                    <a:pt x="316" y="493"/>
                    <a:pt x="316" y="493"/>
                  </a:cubicBezTo>
                  <a:cubicBezTo>
                    <a:pt x="256" y="493"/>
                    <a:pt x="212" y="451"/>
                    <a:pt x="188" y="394"/>
                  </a:cubicBezTo>
                  <a:cubicBezTo>
                    <a:pt x="157" y="389"/>
                    <a:pt x="143" y="339"/>
                    <a:pt x="150" y="302"/>
                  </a:cubicBezTo>
                  <a:close/>
                  <a:moveTo>
                    <a:pt x="114" y="589"/>
                  </a:moveTo>
                  <a:cubicBezTo>
                    <a:pt x="141" y="580"/>
                    <a:pt x="171" y="573"/>
                    <a:pt x="200" y="563"/>
                  </a:cubicBezTo>
                  <a:cubicBezTo>
                    <a:pt x="234" y="550"/>
                    <a:pt x="241" y="524"/>
                    <a:pt x="240" y="493"/>
                  </a:cubicBezTo>
                  <a:cubicBezTo>
                    <a:pt x="262" y="507"/>
                    <a:pt x="287" y="515"/>
                    <a:pt x="316" y="515"/>
                  </a:cubicBezTo>
                  <a:cubicBezTo>
                    <a:pt x="316" y="515"/>
                    <a:pt x="316" y="515"/>
                    <a:pt x="316" y="515"/>
                  </a:cubicBezTo>
                  <a:cubicBezTo>
                    <a:pt x="344" y="515"/>
                    <a:pt x="369" y="507"/>
                    <a:pt x="391" y="493"/>
                  </a:cubicBezTo>
                  <a:cubicBezTo>
                    <a:pt x="390" y="524"/>
                    <a:pt x="397" y="550"/>
                    <a:pt x="431" y="563"/>
                  </a:cubicBezTo>
                  <a:cubicBezTo>
                    <a:pt x="461" y="574"/>
                    <a:pt x="492" y="581"/>
                    <a:pt x="519" y="590"/>
                  </a:cubicBezTo>
                  <a:cubicBezTo>
                    <a:pt x="501" y="642"/>
                    <a:pt x="408" y="662"/>
                    <a:pt x="316" y="661"/>
                  </a:cubicBezTo>
                  <a:cubicBezTo>
                    <a:pt x="210" y="660"/>
                    <a:pt x="105" y="630"/>
                    <a:pt x="114" y="589"/>
                  </a:cubicBezTo>
                  <a:close/>
                  <a:moveTo>
                    <a:pt x="318" y="722"/>
                  </a:moveTo>
                  <a:cubicBezTo>
                    <a:pt x="316" y="722"/>
                    <a:pt x="316" y="722"/>
                    <a:pt x="316" y="722"/>
                  </a:cubicBezTo>
                  <a:cubicBezTo>
                    <a:pt x="184" y="722"/>
                    <a:pt x="70" y="685"/>
                    <a:pt x="46" y="621"/>
                  </a:cubicBezTo>
                  <a:cubicBezTo>
                    <a:pt x="52" y="616"/>
                    <a:pt x="59" y="611"/>
                    <a:pt x="67" y="606"/>
                  </a:cubicBezTo>
                  <a:cubicBezTo>
                    <a:pt x="78" y="664"/>
                    <a:pt x="187" y="697"/>
                    <a:pt x="316" y="697"/>
                  </a:cubicBezTo>
                  <a:cubicBezTo>
                    <a:pt x="318" y="697"/>
                    <a:pt x="318" y="697"/>
                    <a:pt x="318" y="697"/>
                  </a:cubicBezTo>
                  <a:cubicBezTo>
                    <a:pt x="448" y="697"/>
                    <a:pt x="551" y="665"/>
                    <a:pt x="564" y="608"/>
                  </a:cubicBezTo>
                  <a:cubicBezTo>
                    <a:pt x="572" y="613"/>
                    <a:pt x="578" y="618"/>
                    <a:pt x="585" y="624"/>
                  </a:cubicBezTo>
                  <a:cubicBezTo>
                    <a:pt x="559" y="687"/>
                    <a:pt x="451" y="722"/>
                    <a:pt x="318" y="722"/>
                  </a:cubicBezTo>
                  <a:close/>
                </a:path>
              </a:pathLst>
            </a:custGeom>
            <a:solidFill>
              <a:srgbClr val="BFBFBF"/>
            </a:solidFill>
            <a:ln>
              <a:noFill/>
            </a:ln>
          </p:spPr>
          <p:txBody>
            <a:bodyPr lIns="162560" tIns="81280" rIns="162560" bIns="81280"/>
            <a:lstStyle/>
            <a:p>
              <a:pPr>
                <a:defRPr/>
              </a:pPr>
              <a:endParaRPr lang="id-ID" sz="3200"/>
            </a:p>
          </p:txBody>
        </p:sp>
        <p:sp>
          <p:nvSpPr>
            <p:cNvPr id="9" name="Freeform 8"/>
            <p:cNvSpPr>
              <a:spLocks noEditPoints="1"/>
            </p:cNvSpPr>
            <p:nvPr/>
          </p:nvSpPr>
          <p:spPr bwMode="auto">
            <a:xfrm flipH="1">
              <a:off x="4054043" y="4148467"/>
              <a:ext cx="1053184" cy="1124096"/>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solidFill>
              <a:schemeClr val="bg1">
                <a:lumMod val="75000"/>
              </a:schemeClr>
            </a:solidFill>
            <a:ln>
              <a:noFill/>
            </a:ln>
          </p:spPr>
          <p:txBody>
            <a:bodyPr lIns="162560" tIns="81280" rIns="162560" bIns="81280"/>
            <a:lstStyle/>
            <a:p>
              <a:pPr>
                <a:defRPr/>
              </a:pPr>
              <a:endParaRPr lang="id-ID" sz="3200" dirty="0"/>
            </a:p>
          </p:txBody>
        </p:sp>
        <p:sp>
          <p:nvSpPr>
            <p:cNvPr id="10" name="Freeform 26"/>
            <p:cNvSpPr>
              <a:spLocks noEditPoints="1"/>
            </p:cNvSpPr>
            <p:nvPr/>
          </p:nvSpPr>
          <p:spPr bwMode="auto">
            <a:xfrm flipH="1">
              <a:off x="4932747" y="4148467"/>
              <a:ext cx="953853" cy="1116584"/>
            </a:xfrm>
            <a:custGeom>
              <a:avLst/>
              <a:gdLst>
                <a:gd name="T0" fmla="*/ 565 w 631"/>
                <a:gd name="T1" fmla="*/ 585 h 741"/>
                <a:gd name="T2" fmla="*/ 545 w 631"/>
                <a:gd name="T3" fmla="*/ 531 h 741"/>
                <a:gd name="T4" fmla="*/ 567 w 631"/>
                <a:gd name="T5" fmla="*/ 470 h 741"/>
                <a:gd name="T6" fmla="*/ 568 w 631"/>
                <a:gd name="T7" fmla="*/ 407 h 741"/>
                <a:gd name="T8" fmla="*/ 568 w 631"/>
                <a:gd name="T9" fmla="*/ 345 h 741"/>
                <a:gd name="T10" fmla="*/ 535 w 631"/>
                <a:gd name="T11" fmla="*/ 208 h 741"/>
                <a:gd name="T12" fmla="*/ 476 w 631"/>
                <a:gd name="T13" fmla="*/ 107 h 741"/>
                <a:gd name="T14" fmla="*/ 270 w 631"/>
                <a:gd name="T15" fmla="*/ 60 h 741"/>
                <a:gd name="T16" fmla="*/ 146 w 631"/>
                <a:gd name="T17" fmla="*/ 128 h 741"/>
                <a:gd name="T18" fmla="*/ 102 w 631"/>
                <a:gd name="T19" fmla="*/ 207 h 741"/>
                <a:gd name="T20" fmla="*/ 63 w 631"/>
                <a:gd name="T21" fmla="*/ 310 h 741"/>
                <a:gd name="T22" fmla="*/ 64 w 631"/>
                <a:gd name="T23" fmla="*/ 390 h 741"/>
                <a:gd name="T24" fmla="*/ 69 w 631"/>
                <a:gd name="T25" fmla="*/ 482 h 741"/>
                <a:gd name="T26" fmla="*/ 83 w 631"/>
                <a:gd name="T27" fmla="*/ 539 h 741"/>
                <a:gd name="T28" fmla="*/ 67 w 631"/>
                <a:gd name="T29" fmla="*/ 585 h 741"/>
                <a:gd name="T30" fmla="*/ 2 w 631"/>
                <a:gd name="T31" fmla="*/ 678 h 741"/>
                <a:gd name="T32" fmla="*/ 23 w 631"/>
                <a:gd name="T33" fmla="*/ 741 h 741"/>
                <a:gd name="T34" fmla="*/ 609 w 631"/>
                <a:gd name="T35" fmla="*/ 741 h 741"/>
                <a:gd name="T36" fmla="*/ 630 w 631"/>
                <a:gd name="T37" fmla="*/ 678 h 741"/>
                <a:gd name="T38" fmla="*/ 565 w 631"/>
                <a:gd name="T39" fmla="*/ 585 h 741"/>
                <a:gd name="T40" fmla="*/ 454 w 631"/>
                <a:gd name="T41" fmla="*/ 282 h 741"/>
                <a:gd name="T42" fmla="*/ 452 w 631"/>
                <a:gd name="T43" fmla="*/ 281 h 741"/>
                <a:gd name="T44" fmla="*/ 482 w 631"/>
                <a:gd name="T45" fmla="*/ 305 h 741"/>
                <a:gd name="T46" fmla="*/ 470 w 631"/>
                <a:gd name="T47" fmla="*/ 374 h 741"/>
                <a:gd name="T48" fmla="*/ 460 w 631"/>
                <a:gd name="T49" fmla="*/ 373 h 741"/>
                <a:gd name="T50" fmla="*/ 454 w 631"/>
                <a:gd name="T51" fmla="*/ 282 h 741"/>
                <a:gd name="T52" fmla="*/ 150 w 631"/>
                <a:gd name="T53" fmla="*/ 302 h 741"/>
                <a:gd name="T54" fmla="*/ 184 w 631"/>
                <a:gd name="T55" fmla="*/ 292 h 741"/>
                <a:gd name="T56" fmla="*/ 194 w 631"/>
                <a:gd name="T57" fmla="*/ 284 h 741"/>
                <a:gd name="T58" fmla="*/ 211 w 631"/>
                <a:gd name="T59" fmla="*/ 198 h 741"/>
                <a:gd name="T60" fmla="*/ 213 w 631"/>
                <a:gd name="T61" fmla="*/ 195 h 741"/>
                <a:gd name="T62" fmla="*/ 316 w 631"/>
                <a:gd name="T63" fmla="*/ 252 h 741"/>
                <a:gd name="T64" fmla="*/ 329 w 631"/>
                <a:gd name="T65" fmla="*/ 253 h 741"/>
                <a:gd name="T66" fmla="*/ 394 w 631"/>
                <a:gd name="T67" fmla="*/ 315 h 741"/>
                <a:gd name="T68" fmla="*/ 410 w 631"/>
                <a:gd name="T69" fmla="*/ 360 h 741"/>
                <a:gd name="T70" fmla="*/ 435 w 631"/>
                <a:gd name="T71" fmla="*/ 412 h 741"/>
                <a:gd name="T72" fmla="*/ 316 w 631"/>
                <a:gd name="T73" fmla="*/ 493 h 741"/>
                <a:gd name="T74" fmla="*/ 316 w 631"/>
                <a:gd name="T75" fmla="*/ 493 h 741"/>
                <a:gd name="T76" fmla="*/ 188 w 631"/>
                <a:gd name="T77" fmla="*/ 394 h 741"/>
                <a:gd name="T78" fmla="*/ 150 w 631"/>
                <a:gd name="T79" fmla="*/ 302 h 741"/>
                <a:gd name="T80" fmla="*/ 114 w 631"/>
                <a:gd name="T81" fmla="*/ 589 h 741"/>
                <a:gd name="T82" fmla="*/ 200 w 631"/>
                <a:gd name="T83" fmla="*/ 563 h 741"/>
                <a:gd name="T84" fmla="*/ 240 w 631"/>
                <a:gd name="T85" fmla="*/ 493 h 741"/>
                <a:gd name="T86" fmla="*/ 316 w 631"/>
                <a:gd name="T87" fmla="*/ 515 h 741"/>
                <a:gd name="T88" fmla="*/ 316 w 631"/>
                <a:gd name="T89" fmla="*/ 515 h 741"/>
                <a:gd name="T90" fmla="*/ 391 w 631"/>
                <a:gd name="T91" fmla="*/ 493 h 741"/>
                <a:gd name="T92" fmla="*/ 431 w 631"/>
                <a:gd name="T93" fmla="*/ 563 h 741"/>
                <a:gd name="T94" fmla="*/ 519 w 631"/>
                <a:gd name="T95" fmla="*/ 590 h 741"/>
                <a:gd name="T96" fmla="*/ 316 w 631"/>
                <a:gd name="T97" fmla="*/ 661 h 741"/>
                <a:gd name="T98" fmla="*/ 114 w 631"/>
                <a:gd name="T99" fmla="*/ 589 h 741"/>
                <a:gd name="T100" fmla="*/ 318 w 631"/>
                <a:gd name="T101" fmla="*/ 722 h 741"/>
                <a:gd name="T102" fmla="*/ 316 w 631"/>
                <a:gd name="T103" fmla="*/ 722 h 741"/>
                <a:gd name="T104" fmla="*/ 46 w 631"/>
                <a:gd name="T105" fmla="*/ 621 h 741"/>
                <a:gd name="T106" fmla="*/ 67 w 631"/>
                <a:gd name="T107" fmla="*/ 606 h 741"/>
                <a:gd name="T108" fmla="*/ 316 w 631"/>
                <a:gd name="T109" fmla="*/ 697 h 741"/>
                <a:gd name="T110" fmla="*/ 318 w 631"/>
                <a:gd name="T111" fmla="*/ 697 h 741"/>
                <a:gd name="T112" fmla="*/ 564 w 631"/>
                <a:gd name="T113" fmla="*/ 608 h 741"/>
                <a:gd name="T114" fmla="*/ 585 w 631"/>
                <a:gd name="T115" fmla="*/ 624 h 741"/>
                <a:gd name="T116" fmla="*/ 318 w 631"/>
                <a:gd name="T117" fmla="*/ 722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31" h="741">
                  <a:moveTo>
                    <a:pt x="565" y="585"/>
                  </a:moveTo>
                  <a:cubicBezTo>
                    <a:pt x="577" y="562"/>
                    <a:pt x="566" y="543"/>
                    <a:pt x="545" y="531"/>
                  </a:cubicBezTo>
                  <a:cubicBezTo>
                    <a:pt x="517" y="515"/>
                    <a:pt x="536" y="486"/>
                    <a:pt x="567" y="470"/>
                  </a:cubicBezTo>
                  <a:cubicBezTo>
                    <a:pt x="597" y="454"/>
                    <a:pt x="607" y="426"/>
                    <a:pt x="568" y="407"/>
                  </a:cubicBezTo>
                  <a:cubicBezTo>
                    <a:pt x="530" y="387"/>
                    <a:pt x="532" y="381"/>
                    <a:pt x="568" y="345"/>
                  </a:cubicBezTo>
                  <a:cubicBezTo>
                    <a:pt x="604" y="308"/>
                    <a:pt x="586" y="222"/>
                    <a:pt x="535" y="208"/>
                  </a:cubicBezTo>
                  <a:cubicBezTo>
                    <a:pt x="484" y="194"/>
                    <a:pt x="497" y="166"/>
                    <a:pt x="476" y="107"/>
                  </a:cubicBezTo>
                  <a:cubicBezTo>
                    <a:pt x="456" y="51"/>
                    <a:pt x="319" y="0"/>
                    <a:pt x="270" y="60"/>
                  </a:cubicBezTo>
                  <a:cubicBezTo>
                    <a:pt x="236" y="23"/>
                    <a:pt x="161" y="73"/>
                    <a:pt x="146" y="128"/>
                  </a:cubicBezTo>
                  <a:cubicBezTo>
                    <a:pt x="131" y="184"/>
                    <a:pt x="142" y="199"/>
                    <a:pt x="102" y="207"/>
                  </a:cubicBezTo>
                  <a:cubicBezTo>
                    <a:pt x="62" y="215"/>
                    <a:pt x="37" y="273"/>
                    <a:pt x="63" y="310"/>
                  </a:cubicBezTo>
                  <a:cubicBezTo>
                    <a:pt x="89" y="346"/>
                    <a:pt x="101" y="363"/>
                    <a:pt x="64" y="390"/>
                  </a:cubicBezTo>
                  <a:cubicBezTo>
                    <a:pt x="27" y="417"/>
                    <a:pt x="34" y="465"/>
                    <a:pt x="69" y="482"/>
                  </a:cubicBezTo>
                  <a:cubicBezTo>
                    <a:pt x="104" y="498"/>
                    <a:pt x="111" y="523"/>
                    <a:pt x="83" y="539"/>
                  </a:cubicBezTo>
                  <a:cubicBezTo>
                    <a:pt x="63" y="551"/>
                    <a:pt x="53" y="568"/>
                    <a:pt x="67" y="585"/>
                  </a:cubicBezTo>
                  <a:cubicBezTo>
                    <a:pt x="29" y="603"/>
                    <a:pt x="0" y="629"/>
                    <a:pt x="2" y="678"/>
                  </a:cubicBezTo>
                  <a:cubicBezTo>
                    <a:pt x="2" y="699"/>
                    <a:pt x="10" y="720"/>
                    <a:pt x="23" y="741"/>
                  </a:cubicBezTo>
                  <a:cubicBezTo>
                    <a:pt x="609" y="741"/>
                    <a:pt x="609" y="741"/>
                    <a:pt x="609" y="741"/>
                  </a:cubicBezTo>
                  <a:cubicBezTo>
                    <a:pt x="621" y="720"/>
                    <a:pt x="629" y="699"/>
                    <a:pt x="630" y="678"/>
                  </a:cubicBezTo>
                  <a:cubicBezTo>
                    <a:pt x="631" y="629"/>
                    <a:pt x="603" y="603"/>
                    <a:pt x="565" y="585"/>
                  </a:cubicBezTo>
                  <a:close/>
                  <a:moveTo>
                    <a:pt x="454" y="282"/>
                  </a:moveTo>
                  <a:cubicBezTo>
                    <a:pt x="453" y="281"/>
                    <a:pt x="452" y="281"/>
                    <a:pt x="452" y="281"/>
                  </a:cubicBezTo>
                  <a:cubicBezTo>
                    <a:pt x="467" y="252"/>
                    <a:pt x="479" y="289"/>
                    <a:pt x="482" y="305"/>
                  </a:cubicBezTo>
                  <a:cubicBezTo>
                    <a:pt x="486" y="328"/>
                    <a:pt x="481" y="355"/>
                    <a:pt x="470" y="374"/>
                  </a:cubicBezTo>
                  <a:cubicBezTo>
                    <a:pt x="467" y="373"/>
                    <a:pt x="464" y="373"/>
                    <a:pt x="460" y="373"/>
                  </a:cubicBezTo>
                  <a:cubicBezTo>
                    <a:pt x="411" y="378"/>
                    <a:pt x="527" y="312"/>
                    <a:pt x="454" y="282"/>
                  </a:cubicBezTo>
                  <a:close/>
                  <a:moveTo>
                    <a:pt x="150" y="302"/>
                  </a:moveTo>
                  <a:cubicBezTo>
                    <a:pt x="156" y="273"/>
                    <a:pt x="172" y="265"/>
                    <a:pt x="184" y="292"/>
                  </a:cubicBezTo>
                  <a:cubicBezTo>
                    <a:pt x="194" y="314"/>
                    <a:pt x="196" y="325"/>
                    <a:pt x="194" y="284"/>
                  </a:cubicBezTo>
                  <a:cubicBezTo>
                    <a:pt x="193" y="256"/>
                    <a:pt x="199" y="226"/>
                    <a:pt x="211" y="198"/>
                  </a:cubicBezTo>
                  <a:cubicBezTo>
                    <a:pt x="212" y="197"/>
                    <a:pt x="212" y="196"/>
                    <a:pt x="213" y="195"/>
                  </a:cubicBezTo>
                  <a:cubicBezTo>
                    <a:pt x="232" y="223"/>
                    <a:pt x="270" y="249"/>
                    <a:pt x="316" y="252"/>
                  </a:cubicBezTo>
                  <a:cubicBezTo>
                    <a:pt x="321" y="252"/>
                    <a:pt x="325" y="253"/>
                    <a:pt x="329" y="253"/>
                  </a:cubicBezTo>
                  <a:cubicBezTo>
                    <a:pt x="417" y="251"/>
                    <a:pt x="322" y="306"/>
                    <a:pt x="394" y="315"/>
                  </a:cubicBezTo>
                  <a:cubicBezTo>
                    <a:pt x="446" y="322"/>
                    <a:pt x="436" y="331"/>
                    <a:pt x="410" y="360"/>
                  </a:cubicBezTo>
                  <a:cubicBezTo>
                    <a:pt x="392" y="380"/>
                    <a:pt x="397" y="406"/>
                    <a:pt x="435" y="412"/>
                  </a:cubicBezTo>
                  <a:cubicBezTo>
                    <a:pt x="410" y="459"/>
                    <a:pt x="370" y="493"/>
                    <a:pt x="316" y="493"/>
                  </a:cubicBezTo>
                  <a:cubicBezTo>
                    <a:pt x="316" y="493"/>
                    <a:pt x="316" y="493"/>
                    <a:pt x="316" y="493"/>
                  </a:cubicBezTo>
                  <a:cubicBezTo>
                    <a:pt x="256" y="493"/>
                    <a:pt x="212" y="451"/>
                    <a:pt x="188" y="394"/>
                  </a:cubicBezTo>
                  <a:cubicBezTo>
                    <a:pt x="157" y="389"/>
                    <a:pt x="143" y="339"/>
                    <a:pt x="150" y="302"/>
                  </a:cubicBezTo>
                  <a:close/>
                  <a:moveTo>
                    <a:pt x="114" y="589"/>
                  </a:moveTo>
                  <a:cubicBezTo>
                    <a:pt x="141" y="580"/>
                    <a:pt x="171" y="573"/>
                    <a:pt x="200" y="563"/>
                  </a:cubicBezTo>
                  <a:cubicBezTo>
                    <a:pt x="234" y="550"/>
                    <a:pt x="241" y="524"/>
                    <a:pt x="240" y="493"/>
                  </a:cubicBezTo>
                  <a:cubicBezTo>
                    <a:pt x="262" y="507"/>
                    <a:pt x="287" y="515"/>
                    <a:pt x="316" y="515"/>
                  </a:cubicBezTo>
                  <a:cubicBezTo>
                    <a:pt x="316" y="515"/>
                    <a:pt x="316" y="515"/>
                    <a:pt x="316" y="515"/>
                  </a:cubicBezTo>
                  <a:cubicBezTo>
                    <a:pt x="344" y="515"/>
                    <a:pt x="369" y="507"/>
                    <a:pt x="391" y="493"/>
                  </a:cubicBezTo>
                  <a:cubicBezTo>
                    <a:pt x="390" y="524"/>
                    <a:pt x="397" y="550"/>
                    <a:pt x="431" y="563"/>
                  </a:cubicBezTo>
                  <a:cubicBezTo>
                    <a:pt x="461" y="574"/>
                    <a:pt x="492" y="581"/>
                    <a:pt x="519" y="590"/>
                  </a:cubicBezTo>
                  <a:cubicBezTo>
                    <a:pt x="501" y="642"/>
                    <a:pt x="408" y="662"/>
                    <a:pt x="316" y="661"/>
                  </a:cubicBezTo>
                  <a:cubicBezTo>
                    <a:pt x="210" y="660"/>
                    <a:pt x="105" y="630"/>
                    <a:pt x="114" y="589"/>
                  </a:cubicBezTo>
                  <a:close/>
                  <a:moveTo>
                    <a:pt x="318" y="722"/>
                  </a:moveTo>
                  <a:cubicBezTo>
                    <a:pt x="316" y="722"/>
                    <a:pt x="316" y="722"/>
                    <a:pt x="316" y="722"/>
                  </a:cubicBezTo>
                  <a:cubicBezTo>
                    <a:pt x="184" y="722"/>
                    <a:pt x="70" y="685"/>
                    <a:pt x="46" y="621"/>
                  </a:cubicBezTo>
                  <a:cubicBezTo>
                    <a:pt x="52" y="616"/>
                    <a:pt x="59" y="611"/>
                    <a:pt x="67" y="606"/>
                  </a:cubicBezTo>
                  <a:cubicBezTo>
                    <a:pt x="78" y="664"/>
                    <a:pt x="187" y="697"/>
                    <a:pt x="316" y="697"/>
                  </a:cubicBezTo>
                  <a:cubicBezTo>
                    <a:pt x="318" y="697"/>
                    <a:pt x="318" y="697"/>
                    <a:pt x="318" y="697"/>
                  </a:cubicBezTo>
                  <a:cubicBezTo>
                    <a:pt x="448" y="697"/>
                    <a:pt x="551" y="665"/>
                    <a:pt x="564" y="608"/>
                  </a:cubicBezTo>
                  <a:cubicBezTo>
                    <a:pt x="572" y="613"/>
                    <a:pt x="578" y="618"/>
                    <a:pt x="585" y="624"/>
                  </a:cubicBezTo>
                  <a:cubicBezTo>
                    <a:pt x="559" y="687"/>
                    <a:pt x="451" y="722"/>
                    <a:pt x="318" y="722"/>
                  </a:cubicBezTo>
                  <a:close/>
                </a:path>
              </a:pathLst>
            </a:custGeom>
            <a:solidFill>
              <a:schemeClr val="bg1">
                <a:lumMod val="65000"/>
              </a:schemeClr>
            </a:solidFill>
            <a:ln>
              <a:noFill/>
            </a:ln>
          </p:spPr>
          <p:txBody>
            <a:bodyPr lIns="162560" tIns="81280" rIns="162560" bIns="81280"/>
            <a:lstStyle/>
            <a:p>
              <a:pPr>
                <a:defRPr/>
              </a:pPr>
              <a:endParaRPr lang="id-ID" sz="3200"/>
            </a:p>
          </p:txBody>
        </p:sp>
        <p:sp>
          <p:nvSpPr>
            <p:cNvPr id="11" name="Freeform 6"/>
            <p:cNvSpPr>
              <a:spLocks noEditPoints="1"/>
            </p:cNvSpPr>
            <p:nvPr/>
          </p:nvSpPr>
          <p:spPr bwMode="auto">
            <a:xfrm flipH="1">
              <a:off x="6228148" y="4148467"/>
              <a:ext cx="1053184" cy="1124096"/>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solidFill>
              <a:schemeClr val="bg1">
                <a:lumMod val="65000"/>
              </a:schemeClr>
            </a:solidFill>
            <a:ln>
              <a:noFill/>
            </a:ln>
          </p:spPr>
          <p:txBody>
            <a:bodyPr lIns="162560" tIns="81280" rIns="162560" bIns="81280"/>
            <a:lstStyle/>
            <a:p>
              <a:pPr>
                <a:defRPr/>
              </a:pPr>
              <a:endParaRPr lang="id-ID" sz="3200" dirty="0"/>
            </a:p>
          </p:txBody>
        </p:sp>
        <p:sp>
          <p:nvSpPr>
            <p:cNvPr id="12" name="Freeform 6"/>
            <p:cNvSpPr>
              <a:spLocks noEditPoints="1"/>
            </p:cNvSpPr>
            <p:nvPr/>
          </p:nvSpPr>
          <p:spPr bwMode="auto">
            <a:xfrm flipH="1">
              <a:off x="5218586" y="3368397"/>
              <a:ext cx="1788935" cy="1909384"/>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solidFill>
              <a:schemeClr val="accent1"/>
            </a:solidFill>
            <a:ln>
              <a:noFill/>
            </a:ln>
          </p:spPr>
          <p:txBody>
            <a:bodyPr lIns="162560" tIns="81280" rIns="162560" bIns="81280"/>
            <a:lstStyle/>
            <a:p>
              <a:pPr>
                <a:defRPr/>
              </a:pPr>
              <a:endParaRPr lang="id-ID" sz="3200" dirty="0"/>
            </a:p>
          </p:txBody>
        </p:sp>
        <p:sp>
          <p:nvSpPr>
            <p:cNvPr id="13" name="Freeform 26"/>
            <p:cNvSpPr>
              <a:spLocks noEditPoints="1"/>
            </p:cNvSpPr>
            <p:nvPr/>
          </p:nvSpPr>
          <p:spPr bwMode="auto">
            <a:xfrm flipH="1">
              <a:off x="8912080" y="4148467"/>
              <a:ext cx="953853" cy="1116584"/>
            </a:xfrm>
            <a:custGeom>
              <a:avLst/>
              <a:gdLst>
                <a:gd name="T0" fmla="*/ 565 w 631"/>
                <a:gd name="T1" fmla="*/ 585 h 741"/>
                <a:gd name="T2" fmla="*/ 545 w 631"/>
                <a:gd name="T3" fmla="*/ 531 h 741"/>
                <a:gd name="T4" fmla="*/ 567 w 631"/>
                <a:gd name="T5" fmla="*/ 470 h 741"/>
                <a:gd name="T6" fmla="*/ 568 w 631"/>
                <a:gd name="T7" fmla="*/ 407 h 741"/>
                <a:gd name="T8" fmla="*/ 568 w 631"/>
                <a:gd name="T9" fmla="*/ 345 h 741"/>
                <a:gd name="T10" fmla="*/ 535 w 631"/>
                <a:gd name="T11" fmla="*/ 208 h 741"/>
                <a:gd name="T12" fmla="*/ 476 w 631"/>
                <a:gd name="T13" fmla="*/ 107 h 741"/>
                <a:gd name="T14" fmla="*/ 270 w 631"/>
                <a:gd name="T15" fmla="*/ 60 h 741"/>
                <a:gd name="T16" fmla="*/ 146 w 631"/>
                <a:gd name="T17" fmla="*/ 128 h 741"/>
                <a:gd name="T18" fmla="*/ 102 w 631"/>
                <a:gd name="T19" fmla="*/ 207 h 741"/>
                <a:gd name="T20" fmla="*/ 63 w 631"/>
                <a:gd name="T21" fmla="*/ 310 h 741"/>
                <a:gd name="T22" fmla="*/ 64 w 631"/>
                <a:gd name="T23" fmla="*/ 390 h 741"/>
                <a:gd name="T24" fmla="*/ 69 w 631"/>
                <a:gd name="T25" fmla="*/ 482 h 741"/>
                <a:gd name="T26" fmla="*/ 83 w 631"/>
                <a:gd name="T27" fmla="*/ 539 h 741"/>
                <a:gd name="T28" fmla="*/ 67 w 631"/>
                <a:gd name="T29" fmla="*/ 585 h 741"/>
                <a:gd name="T30" fmla="*/ 2 w 631"/>
                <a:gd name="T31" fmla="*/ 678 h 741"/>
                <a:gd name="T32" fmla="*/ 23 w 631"/>
                <a:gd name="T33" fmla="*/ 741 h 741"/>
                <a:gd name="T34" fmla="*/ 609 w 631"/>
                <a:gd name="T35" fmla="*/ 741 h 741"/>
                <a:gd name="T36" fmla="*/ 630 w 631"/>
                <a:gd name="T37" fmla="*/ 678 h 741"/>
                <a:gd name="T38" fmla="*/ 565 w 631"/>
                <a:gd name="T39" fmla="*/ 585 h 741"/>
                <a:gd name="T40" fmla="*/ 454 w 631"/>
                <a:gd name="T41" fmla="*/ 282 h 741"/>
                <a:gd name="T42" fmla="*/ 452 w 631"/>
                <a:gd name="T43" fmla="*/ 281 h 741"/>
                <a:gd name="T44" fmla="*/ 482 w 631"/>
                <a:gd name="T45" fmla="*/ 305 h 741"/>
                <a:gd name="T46" fmla="*/ 470 w 631"/>
                <a:gd name="T47" fmla="*/ 374 h 741"/>
                <a:gd name="T48" fmla="*/ 460 w 631"/>
                <a:gd name="T49" fmla="*/ 373 h 741"/>
                <a:gd name="T50" fmla="*/ 454 w 631"/>
                <a:gd name="T51" fmla="*/ 282 h 741"/>
                <a:gd name="T52" fmla="*/ 150 w 631"/>
                <a:gd name="T53" fmla="*/ 302 h 741"/>
                <a:gd name="T54" fmla="*/ 184 w 631"/>
                <a:gd name="T55" fmla="*/ 292 h 741"/>
                <a:gd name="T56" fmla="*/ 194 w 631"/>
                <a:gd name="T57" fmla="*/ 284 h 741"/>
                <a:gd name="T58" fmla="*/ 211 w 631"/>
                <a:gd name="T59" fmla="*/ 198 h 741"/>
                <a:gd name="T60" fmla="*/ 213 w 631"/>
                <a:gd name="T61" fmla="*/ 195 h 741"/>
                <a:gd name="T62" fmla="*/ 316 w 631"/>
                <a:gd name="T63" fmla="*/ 252 h 741"/>
                <a:gd name="T64" fmla="*/ 329 w 631"/>
                <a:gd name="T65" fmla="*/ 253 h 741"/>
                <a:gd name="T66" fmla="*/ 394 w 631"/>
                <a:gd name="T67" fmla="*/ 315 h 741"/>
                <a:gd name="T68" fmla="*/ 410 w 631"/>
                <a:gd name="T69" fmla="*/ 360 h 741"/>
                <a:gd name="T70" fmla="*/ 435 w 631"/>
                <a:gd name="T71" fmla="*/ 412 h 741"/>
                <a:gd name="T72" fmla="*/ 316 w 631"/>
                <a:gd name="T73" fmla="*/ 493 h 741"/>
                <a:gd name="T74" fmla="*/ 316 w 631"/>
                <a:gd name="T75" fmla="*/ 493 h 741"/>
                <a:gd name="T76" fmla="*/ 188 w 631"/>
                <a:gd name="T77" fmla="*/ 394 h 741"/>
                <a:gd name="T78" fmla="*/ 150 w 631"/>
                <a:gd name="T79" fmla="*/ 302 h 741"/>
                <a:gd name="T80" fmla="*/ 114 w 631"/>
                <a:gd name="T81" fmla="*/ 589 h 741"/>
                <a:gd name="T82" fmla="*/ 200 w 631"/>
                <a:gd name="T83" fmla="*/ 563 h 741"/>
                <a:gd name="T84" fmla="*/ 240 w 631"/>
                <a:gd name="T85" fmla="*/ 493 h 741"/>
                <a:gd name="T86" fmla="*/ 316 w 631"/>
                <a:gd name="T87" fmla="*/ 515 h 741"/>
                <a:gd name="T88" fmla="*/ 316 w 631"/>
                <a:gd name="T89" fmla="*/ 515 h 741"/>
                <a:gd name="T90" fmla="*/ 391 w 631"/>
                <a:gd name="T91" fmla="*/ 493 h 741"/>
                <a:gd name="T92" fmla="*/ 431 w 631"/>
                <a:gd name="T93" fmla="*/ 563 h 741"/>
                <a:gd name="T94" fmla="*/ 519 w 631"/>
                <a:gd name="T95" fmla="*/ 590 h 741"/>
                <a:gd name="T96" fmla="*/ 316 w 631"/>
                <a:gd name="T97" fmla="*/ 661 h 741"/>
                <a:gd name="T98" fmla="*/ 114 w 631"/>
                <a:gd name="T99" fmla="*/ 589 h 741"/>
                <a:gd name="T100" fmla="*/ 318 w 631"/>
                <a:gd name="T101" fmla="*/ 722 h 741"/>
                <a:gd name="T102" fmla="*/ 316 w 631"/>
                <a:gd name="T103" fmla="*/ 722 h 741"/>
                <a:gd name="T104" fmla="*/ 46 w 631"/>
                <a:gd name="T105" fmla="*/ 621 h 741"/>
                <a:gd name="T106" fmla="*/ 67 w 631"/>
                <a:gd name="T107" fmla="*/ 606 h 741"/>
                <a:gd name="T108" fmla="*/ 316 w 631"/>
                <a:gd name="T109" fmla="*/ 697 h 741"/>
                <a:gd name="T110" fmla="*/ 318 w 631"/>
                <a:gd name="T111" fmla="*/ 697 h 741"/>
                <a:gd name="T112" fmla="*/ 564 w 631"/>
                <a:gd name="T113" fmla="*/ 608 h 741"/>
                <a:gd name="T114" fmla="*/ 585 w 631"/>
                <a:gd name="T115" fmla="*/ 624 h 741"/>
                <a:gd name="T116" fmla="*/ 318 w 631"/>
                <a:gd name="T117" fmla="*/ 722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31" h="741">
                  <a:moveTo>
                    <a:pt x="565" y="585"/>
                  </a:moveTo>
                  <a:cubicBezTo>
                    <a:pt x="577" y="562"/>
                    <a:pt x="566" y="543"/>
                    <a:pt x="545" y="531"/>
                  </a:cubicBezTo>
                  <a:cubicBezTo>
                    <a:pt x="517" y="515"/>
                    <a:pt x="536" y="486"/>
                    <a:pt x="567" y="470"/>
                  </a:cubicBezTo>
                  <a:cubicBezTo>
                    <a:pt x="597" y="454"/>
                    <a:pt x="607" y="426"/>
                    <a:pt x="568" y="407"/>
                  </a:cubicBezTo>
                  <a:cubicBezTo>
                    <a:pt x="530" y="387"/>
                    <a:pt x="532" y="381"/>
                    <a:pt x="568" y="345"/>
                  </a:cubicBezTo>
                  <a:cubicBezTo>
                    <a:pt x="604" y="308"/>
                    <a:pt x="586" y="222"/>
                    <a:pt x="535" y="208"/>
                  </a:cubicBezTo>
                  <a:cubicBezTo>
                    <a:pt x="484" y="194"/>
                    <a:pt x="497" y="166"/>
                    <a:pt x="476" y="107"/>
                  </a:cubicBezTo>
                  <a:cubicBezTo>
                    <a:pt x="456" y="51"/>
                    <a:pt x="319" y="0"/>
                    <a:pt x="270" y="60"/>
                  </a:cubicBezTo>
                  <a:cubicBezTo>
                    <a:pt x="236" y="23"/>
                    <a:pt x="161" y="73"/>
                    <a:pt x="146" y="128"/>
                  </a:cubicBezTo>
                  <a:cubicBezTo>
                    <a:pt x="131" y="184"/>
                    <a:pt x="142" y="199"/>
                    <a:pt x="102" y="207"/>
                  </a:cubicBezTo>
                  <a:cubicBezTo>
                    <a:pt x="62" y="215"/>
                    <a:pt x="37" y="273"/>
                    <a:pt x="63" y="310"/>
                  </a:cubicBezTo>
                  <a:cubicBezTo>
                    <a:pt x="89" y="346"/>
                    <a:pt x="101" y="363"/>
                    <a:pt x="64" y="390"/>
                  </a:cubicBezTo>
                  <a:cubicBezTo>
                    <a:pt x="27" y="417"/>
                    <a:pt x="34" y="465"/>
                    <a:pt x="69" y="482"/>
                  </a:cubicBezTo>
                  <a:cubicBezTo>
                    <a:pt x="104" y="498"/>
                    <a:pt x="111" y="523"/>
                    <a:pt x="83" y="539"/>
                  </a:cubicBezTo>
                  <a:cubicBezTo>
                    <a:pt x="63" y="551"/>
                    <a:pt x="53" y="568"/>
                    <a:pt x="67" y="585"/>
                  </a:cubicBezTo>
                  <a:cubicBezTo>
                    <a:pt x="29" y="603"/>
                    <a:pt x="0" y="629"/>
                    <a:pt x="2" y="678"/>
                  </a:cubicBezTo>
                  <a:cubicBezTo>
                    <a:pt x="2" y="699"/>
                    <a:pt x="10" y="720"/>
                    <a:pt x="23" y="741"/>
                  </a:cubicBezTo>
                  <a:cubicBezTo>
                    <a:pt x="609" y="741"/>
                    <a:pt x="609" y="741"/>
                    <a:pt x="609" y="741"/>
                  </a:cubicBezTo>
                  <a:cubicBezTo>
                    <a:pt x="621" y="720"/>
                    <a:pt x="629" y="699"/>
                    <a:pt x="630" y="678"/>
                  </a:cubicBezTo>
                  <a:cubicBezTo>
                    <a:pt x="631" y="629"/>
                    <a:pt x="603" y="603"/>
                    <a:pt x="565" y="585"/>
                  </a:cubicBezTo>
                  <a:close/>
                  <a:moveTo>
                    <a:pt x="454" y="282"/>
                  </a:moveTo>
                  <a:cubicBezTo>
                    <a:pt x="453" y="281"/>
                    <a:pt x="452" y="281"/>
                    <a:pt x="452" y="281"/>
                  </a:cubicBezTo>
                  <a:cubicBezTo>
                    <a:pt x="467" y="252"/>
                    <a:pt x="479" y="289"/>
                    <a:pt x="482" y="305"/>
                  </a:cubicBezTo>
                  <a:cubicBezTo>
                    <a:pt x="486" y="328"/>
                    <a:pt x="481" y="355"/>
                    <a:pt x="470" y="374"/>
                  </a:cubicBezTo>
                  <a:cubicBezTo>
                    <a:pt x="467" y="373"/>
                    <a:pt x="464" y="373"/>
                    <a:pt x="460" y="373"/>
                  </a:cubicBezTo>
                  <a:cubicBezTo>
                    <a:pt x="411" y="378"/>
                    <a:pt x="527" y="312"/>
                    <a:pt x="454" y="282"/>
                  </a:cubicBezTo>
                  <a:close/>
                  <a:moveTo>
                    <a:pt x="150" y="302"/>
                  </a:moveTo>
                  <a:cubicBezTo>
                    <a:pt x="156" y="273"/>
                    <a:pt x="172" y="265"/>
                    <a:pt x="184" y="292"/>
                  </a:cubicBezTo>
                  <a:cubicBezTo>
                    <a:pt x="194" y="314"/>
                    <a:pt x="196" y="325"/>
                    <a:pt x="194" y="284"/>
                  </a:cubicBezTo>
                  <a:cubicBezTo>
                    <a:pt x="193" y="256"/>
                    <a:pt x="199" y="226"/>
                    <a:pt x="211" y="198"/>
                  </a:cubicBezTo>
                  <a:cubicBezTo>
                    <a:pt x="212" y="197"/>
                    <a:pt x="212" y="196"/>
                    <a:pt x="213" y="195"/>
                  </a:cubicBezTo>
                  <a:cubicBezTo>
                    <a:pt x="232" y="223"/>
                    <a:pt x="270" y="249"/>
                    <a:pt x="316" y="252"/>
                  </a:cubicBezTo>
                  <a:cubicBezTo>
                    <a:pt x="321" y="252"/>
                    <a:pt x="325" y="253"/>
                    <a:pt x="329" y="253"/>
                  </a:cubicBezTo>
                  <a:cubicBezTo>
                    <a:pt x="417" y="251"/>
                    <a:pt x="322" y="306"/>
                    <a:pt x="394" y="315"/>
                  </a:cubicBezTo>
                  <a:cubicBezTo>
                    <a:pt x="446" y="322"/>
                    <a:pt x="436" y="331"/>
                    <a:pt x="410" y="360"/>
                  </a:cubicBezTo>
                  <a:cubicBezTo>
                    <a:pt x="392" y="380"/>
                    <a:pt x="397" y="406"/>
                    <a:pt x="435" y="412"/>
                  </a:cubicBezTo>
                  <a:cubicBezTo>
                    <a:pt x="410" y="459"/>
                    <a:pt x="370" y="493"/>
                    <a:pt x="316" y="493"/>
                  </a:cubicBezTo>
                  <a:cubicBezTo>
                    <a:pt x="316" y="493"/>
                    <a:pt x="316" y="493"/>
                    <a:pt x="316" y="493"/>
                  </a:cubicBezTo>
                  <a:cubicBezTo>
                    <a:pt x="256" y="493"/>
                    <a:pt x="212" y="451"/>
                    <a:pt x="188" y="394"/>
                  </a:cubicBezTo>
                  <a:cubicBezTo>
                    <a:pt x="157" y="389"/>
                    <a:pt x="143" y="339"/>
                    <a:pt x="150" y="302"/>
                  </a:cubicBezTo>
                  <a:close/>
                  <a:moveTo>
                    <a:pt x="114" y="589"/>
                  </a:moveTo>
                  <a:cubicBezTo>
                    <a:pt x="141" y="580"/>
                    <a:pt x="171" y="573"/>
                    <a:pt x="200" y="563"/>
                  </a:cubicBezTo>
                  <a:cubicBezTo>
                    <a:pt x="234" y="550"/>
                    <a:pt x="241" y="524"/>
                    <a:pt x="240" y="493"/>
                  </a:cubicBezTo>
                  <a:cubicBezTo>
                    <a:pt x="262" y="507"/>
                    <a:pt x="287" y="515"/>
                    <a:pt x="316" y="515"/>
                  </a:cubicBezTo>
                  <a:cubicBezTo>
                    <a:pt x="316" y="515"/>
                    <a:pt x="316" y="515"/>
                    <a:pt x="316" y="515"/>
                  </a:cubicBezTo>
                  <a:cubicBezTo>
                    <a:pt x="344" y="515"/>
                    <a:pt x="369" y="507"/>
                    <a:pt x="391" y="493"/>
                  </a:cubicBezTo>
                  <a:cubicBezTo>
                    <a:pt x="390" y="524"/>
                    <a:pt x="397" y="550"/>
                    <a:pt x="431" y="563"/>
                  </a:cubicBezTo>
                  <a:cubicBezTo>
                    <a:pt x="461" y="574"/>
                    <a:pt x="492" y="581"/>
                    <a:pt x="519" y="590"/>
                  </a:cubicBezTo>
                  <a:cubicBezTo>
                    <a:pt x="501" y="642"/>
                    <a:pt x="408" y="662"/>
                    <a:pt x="316" y="661"/>
                  </a:cubicBezTo>
                  <a:cubicBezTo>
                    <a:pt x="210" y="660"/>
                    <a:pt x="105" y="630"/>
                    <a:pt x="114" y="589"/>
                  </a:cubicBezTo>
                  <a:close/>
                  <a:moveTo>
                    <a:pt x="318" y="722"/>
                  </a:moveTo>
                  <a:cubicBezTo>
                    <a:pt x="316" y="722"/>
                    <a:pt x="316" y="722"/>
                    <a:pt x="316" y="722"/>
                  </a:cubicBezTo>
                  <a:cubicBezTo>
                    <a:pt x="184" y="722"/>
                    <a:pt x="70" y="685"/>
                    <a:pt x="46" y="621"/>
                  </a:cubicBezTo>
                  <a:cubicBezTo>
                    <a:pt x="52" y="616"/>
                    <a:pt x="59" y="611"/>
                    <a:pt x="67" y="606"/>
                  </a:cubicBezTo>
                  <a:cubicBezTo>
                    <a:pt x="78" y="664"/>
                    <a:pt x="187" y="697"/>
                    <a:pt x="316" y="697"/>
                  </a:cubicBezTo>
                  <a:cubicBezTo>
                    <a:pt x="318" y="697"/>
                    <a:pt x="318" y="697"/>
                    <a:pt x="318" y="697"/>
                  </a:cubicBezTo>
                  <a:cubicBezTo>
                    <a:pt x="448" y="697"/>
                    <a:pt x="551" y="665"/>
                    <a:pt x="564" y="608"/>
                  </a:cubicBezTo>
                  <a:cubicBezTo>
                    <a:pt x="572" y="613"/>
                    <a:pt x="578" y="618"/>
                    <a:pt x="585" y="624"/>
                  </a:cubicBezTo>
                  <a:cubicBezTo>
                    <a:pt x="559" y="687"/>
                    <a:pt x="451" y="722"/>
                    <a:pt x="318" y="722"/>
                  </a:cubicBezTo>
                  <a:close/>
                </a:path>
              </a:pathLst>
            </a:custGeom>
            <a:solidFill>
              <a:schemeClr val="bg1">
                <a:lumMod val="85000"/>
              </a:schemeClr>
            </a:solidFill>
            <a:ln>
              <a:noFill/>
            </a:ln>
          </p:spPr>
          <p:txBody>
            <a:bodyPr lIns="162560" tIns="81280" rIns="162560" bIns="81280"/>
            <a:lstStyle/>
            <a:p>
              <a:pPr>
                <a:defRPr/>
              </a:pPr>
              <a:endParaRPr lang="id-ID" sz="3200"/>
            </a:p>
          </p:txBody>
        </p:sp>
        <p:sp>
          <p:nvSpPr>
            <p:cNvPr id="14" name="Freeform 6"/>
            <p:cNvSpPr>
              <a:spLocks noEditPoints="1"/>
            </p:cNvSpPr>
            <p:nvPr/>
          </p:nvSpPr>
          <p:spPr bwMode="auto">
            <a:xfrm flipH="1">
              <a:off x="7989215" y="4148467"/>
              <a:ext cx="1053184" cy="1124096"/>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solidFill>
              <a:schemeClr val="bg1">
                <a:lumMod val="75000"/>
              </a:schemeClr>
            </a:solidFill>
            <a:ln>
              <a:noFill/>
            </a:ln>
          </p:spPr>
          <p:txBody>
            <a:bodyPr lIns="162560" tIns="81280" rIns="162560" bIns="81280"/>
            <a:lstStyle/>
            <a:p>
              <a:pPr>
                <a:defRPr/>
              </a:pPr>
              <a:endParaRPr lang="id-ID" sz="3200" dirty="0"/>
            </a:p>
          </p:txBody>
        </p:sp>
        <p:sp>
          <p:nvSpPr>
            <p:cNvPr id="15" name="Freeform 6"/>
            <p:cNvSpPr>
              <a:spLocks noEditPoints="1"/>
            </p:cNvSpPr>
            <p:nvPr/>
          </p:nvSpPr>
          <p:spPr bwMode="auto">
            <a:xfrm flipH="1">
              <a:off x="9721701" y="4148467"/>
              <a:ext cx="1053184" cy="1124096"/>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solidFill>
              <a:schemeClr val="bg1">
                <a:lumMod val="85000"/>
              </a:schemeClr>
            </a:solidFill>
            <a:ln>
              <a:noFill/>
            </a:ln>
          </p:spPr>
          <p:txBody>
            <a:bodyPr lIns="162560" tIns="81280" rIns="162560" bIns="81280"/>
            <a:lstStyle/>
            <a:p>
              <a:pPr>
                <a:defRPr/>
              </a:pPr>
              <a:endParaRPr lang="id-ID" sz="3200" dirty="0"/>
            </a:p>
          </p:txBody>
        </p:sp>
      </p:grpSp>
      <p:grpSp>
        <p:nvGrpSpPr>
          <p:cNvPr id="16" name="Group 15"/>
          <p:cNvGrpSpPr/>
          <p:nvPr/>
        </p:nvGrpSpPr>
        <p:grpSpPr>
          <a:xfrm>
            <a:off x="2876550" y="1237615"/>
            <a:ext cx="6193790" cy="2349500"/>
            <a:chOff x="6512292" y="2592284"/>
            <a:chExt cx="4520416" cy="1598960"/>
          </a:xfrm>
        </p:grpSpPr>
        <p:grpSp>
          <p:nvGrpSpPr>
            <p:cNvPr id="17" name="Group 16"/>
            <p:cNvGrpSpPr/>
            <p:nvPr/>
          </p:nvGrpSpPr>
          <p:grpSpPr>
            <a:xfrm>
              <a:off x="6512292" y="2592284"/>
              <a:ext cx="4520416" cy="1598960"/>
              <a:chOff x="6512292" y="2592284"/>
              <a:chExt cx="4520416" cy="1598960"/>
            </a:xfrm>
          </p:grpSpPr>
          <p:sp>
            <p:nvSpPr>
              <p:cNvPr id="23" name="Rounded Rectangle 22"/>
              <p:cNvSpPr/>
              <p:nvPr/>
            </p:nvSpPr>
            <p:spPr>
              <a:xfrm>
                <a:off x="6512292" y="2592284"/>
                <a:ext cx="4520416" cy="1568893"/>
              </a:xfrm>
              <a:prstGeom prst="roundRect">
                <a:avLst>
                  <a:gd name="adj" fmla="val 2676"/>
                </a:avLst>
              </a:prstGeom>
              <a:solidFill>
                <a:schemeClr val="bg1"/>
              </a:solidFill>
              <a:ln>
                <a:noFill/>
              </a:ln>
              <a:effectLst>
                <a:outerShdw blurRad="381000" dist="254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rot="2700000">
                <a:off x="8603244" y="3856707"/>
                <a:ext cx="334537" cy="3345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0" name="Straight Connector 19"/>
            <p:cNvCxnSpPr/>
            <p:nvPr/>
          </p:nvCxnSpPr>
          <p:spPr>
            <a:xfrm>
              <a:off x="6512292" y="3454947"/>
              <a:ext cx="4520416" cy="0"/>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6760590" y="2760734"/>
              <a:ext cx="558923" cy="5589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tlCol="0" anchor="ctr"/>
            <a:lstStyle/>
            <a:p>
              <a:pPr algn="ctr"/>
              <a:endParaRPr lang="en-US" sz="3200" dirty="0"/>
            </a:p>
          </p:txBody>
        </p:sp>
      </p:grpSp>
      <p:grpSp>
        <p:nvGrpSpPr>
          <p:cNvPr id="26" name="组合 25"/>
          <p:cNvGrpSpPr/>
          <p:nvPr/>
        </p:nvGrpSpPr>
        <p:grpSpPr>
          <a:xfrm>
            <a:off x="4554155" y="1626235"/>
            <a:ext cx="2505141" cy="653272"/>
            <a:chOff x="770214" y="2602028"/>
            <a:chExt cx="2333999" cy="444460"/>
          </a:xfrm>
        </p:grpSpPr>
        <p:sp>
          <p:nvSpPr>
            <p:cNvPr id="28" name="TextBox 13"/>
            <p:cNvSpPr txBox="1"/>
            <p:nvPr/>
          </p:nvSpPr>
          <p:spPr>
            <a:xfrm>
              <a:off x="770275" y="2602028"/>
              <a:ext cx="854398" cy="200461"/>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sz="1600" b="1" dirty="0">
                  <a:solidFill>
                    <a:srgbClr val="000000"/>
                  </a:solidFill>
                  <a:latin typeface="Arial" panose="020B0604020202020204" pitchFamily="34" charset="0"/>
                  <a:ea typeface="微软雅黑" panose="020B0503020204020204" charset="-122"/>
                  <a:sym typeface="Arial" panose="020B0604020202020204" pitchFamily="34" charset="0"/>
                </a:rPr>
                <a:t>UML</a:t>
              </a:r>
              <a:endParaRPr 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29" name="TextBox 13"/>
            <p:cNvSpPr txBox="1"/>
            <p:nvPr/>
          </p:nvSpPr>
          <p:spPr>
            <a:xfrm>
              <a:off x="770214" y="2896142"/>
              <a:ext cx="2333999" cy="150346"/>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200" dirty="0">
                  <a:solidFill>
                    <a:srgbClr val="000000"/>
                  </a:solidFill>
                  <a:latin typeface="Arial" panose="020B0604020202020204" pitchFamily="34" charset="0"/>
                  <a:ea typeface="微软雅黑" panose="020B0503020204020204" charset="-122"/>
                  <a:sym typeface="Arial" panose="020B0604020202020204" pitchFamily="34" charset="0"/>
                </a:rPr>
                <a:t>(Unified Modeling Language)</a:t>
              </a:r>
              <a:endParaRPr lang="en-US" altLang="zh-CN" sz="12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30" name="组合 29"/>
          <p:cNvGrpSpPr/>
          <p:nvPr/>
        </p:nvGrpSpPr>
        <p:grpSpPr>
          <a:xfrm>
            <a:off x="3051175" y="2306320"/>
            <a:ext cx="5938520" cy="1945186"/>
            <a:chOff x="762113" y="4781639"/>
            <a:chExt cx="2333999" cy="1325272"/>
          </a:xfrm>
        </p:grpSpPr>
        <p:sp>
          <p:nvSpPr>
            <p:cNvPr id="31" name="TextBox 13"/>
            <p:cNvSpPr txBox="1"/>
            <p:nvPr/>
          </p:nvSpPr>
          <p:spPr>
            <a:xfrm>
              <a:off x="775091" y="4781639"/>
              <a:ext cx="1295287" cy="200741"/>
            </a:xfrm>
            <a:prstGeom prst="rect">
              <a:avLst/>
            </a:prstGeom>
            <a:noFill/>
          </p:spPr>
          <p:txBody>
            <a:bodyPr wrap="square" lIns="0" tIns="0" rIns="0" bIns="0" rtlCol="0" anchor="t" anchorCtr="0">
              <a:spAutoFit/>
            </a:bodyPr>
            <a:lstStyle/>
            <a:p>
              <a:pPr defTabSz="1216660">
                <a:lnSpc>
                  <a:spcPct val="120000"/>
                </a:lnSpc>
                <a:spcBef>
                  <a:spcPct val="20000"/>
                </a:spcBef>
                <a:defRPr/>
              </a:pPr>
              <a:endParaRPr 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2" name="TextBox 13"/>
            <p:cNvSpPr txBox="1"/>
            <p:nvPr/>
          </p:nvSpPr>
          <p:spPr>
            <a:xfrm>
              <a:off x="762113" y="5002837"/>
              <a:ext cx="2333999" cy="1104074"/>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统一建模语言，是一种绘制软件蓝图的标准语言。可以用</a:t>
              </a: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UML</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对软件密集型系统的制品进行可视化、详述、构造和文档化。</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lang="zh-CN" altLang="en-US" sz="12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lang="zh-CN" altLang="en-US" sz="12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lang="zh-CN" altLang="en-US" sz="12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lang="en-US" altLang="zh-CN" sz="12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sp>
        <p:nvSpPr>
          <p:cNvPr id="27"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3"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4"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什么是</a:t>
            </a:r>
            <a:r>
              <a:rPr kumimoji="0" lang="en-US" altLang="zh-CN"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UML</a:t>
            </a:r>
            <a:endParaRPr kumimoji="0" lang="en-US" altLang="zh-CN"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400" b="1" noProof="0" dirty="0">
                <a:ln>
                  <a:noFill/>
                </a:ln>
                <a:solidFill>
                  <a:schemeClr val="bg1"/>
                </a:solidFill>
                <a:effectLst/>
                <a:uLnTx/>
                <a:uFillTx/>
                <a:latin typeface="微软雅黑" panose="020B0503020204020204" charset="-122"/>
                <a:ea typeface="微软雅黑" panose="020B0503020204020204" charset="-122"/>
                <a:sym typeface="+mn-ea"/>
              </a:rPr>
              <a:t>1.6.3 </a:t>
            </a:r>
            <a:r>
              <a:rPr lang="zh-CN" altLang="en-US" sz="2400" b="1" noProof="0" dirty="0">
                <a:ln>
                  <a:noFill/>
                </a:ln>
                <a:solidFill>
                  <a:schemeClr val="bg1"/>
                </a:solidFill>
                <a:effectLst/>
                <a:uLnTx/>
                <a:uFillTx/>
                <a:latin typeface="微软雅黑" panose="020B0503020204020204" charset="-122"/>
                <a:ea typeface="微软雅黑" panose="020B0503020204020204" charset="-122"/>
                <a:sym typeface="+mn-ea"/>
              </a:rPr>
              <a:t>对象图</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2" name="文本框 1"/>
          <p:cNvSpPr txBox="1"/>
          <p:nvPr/>
        </p:nvSpPr>
        <p:spPr>
          <a:xfrm>
            <a:off x="1412875" y="2364105"/>
            <a:ext cx="9366250" cy="3046095"/>
          </a:xfrm>
          <a:prstGeom prst="rect">
            <a:avLst/>
          </a:prstGeom>
          <a:noFill/>
        </p:spPr>
        <p:txBody>
          <a:bodyPr wrap="square" rtlCol="0">
            <a:spAutoFit/>
          </a:bodyPr>
          <a:p>
            <a:r>
              <a:rPr lang="en-US" altLang="zh-CN" sz="2400"/>
              <a:t>       </a:t>
            </a:r>
            <a:r>
              <a:rPr lang="zh-CN" altLang="en-US" sz="2400"/>
              <a:t>对象图作为系统在</a:t>
            </a:r>
            <a:r>
              <a:rPr lang="zh-CN" altLang="en-US" sz="2400">
                <a:solidFill>
                  <a:srgbClr val="FF0000"/>
                </a:solidFill>
              </a:rPr>
              <a:t>某一时刻</a:t>
            </a:r>
            <a:r>
              <a:rPr lang="zh-CN" altLang="en-US" sz="2400"/>
              <a:t>的快照，是类图中的各个类在某一时刻点上实例及其关系的</a:t>
            </a:r>
            <a:r>
              <a:rPr lang="zh-CN" altLang="en-US" sz="2400">
                <a:solidFill>
                  <a:srgbClr val="FF0000"/>
                </a:solidFill>
              </a:rPr>
              <a:t>静态写照</a:t>
            </a:r>
            <a:r>
              <a:rPr lang="zh-CN" altLang="en-US" sz="2400"/>
              <a:t>。</a:t>
            </a:r>
            <a:endParaRPr lang="zh-CN" altLang="en-US" sz="2400"/>
          </a:p>
          <a:p>
            <a:r>
              <a:rPr lang="zh-CN" altLang="en-US" sz="2400"/>
              <a:t>       （1）说明复杂的数据关系。对于复杂的数据结构，有时候很难对其进行抽象成类表达之间的交互关系。使用对象描绘对象之间的关系可以帮助我们说明复杂的数据结构某一时刻的快照，从而有助于对复杂数据结构的抽象。</a:t>
            </a:r>
            <a:endParaRPr lang="zh-CN" altLang="en-US" sz="2400"/>
          </a:p>
          <a:p>
            <a:r>
              <a:rPr lang="zh-CN" altLang="en-US" sz="2400"/>
              <a:t>       （2）表示快照中的行为。通过</a:t>
            </a:r>
            <a:r>
              <a:rPr lang="zh-CN" altLang="en-US" sz="2400">
                <a:solidFill>
                  <a:srgbClr val="FF0000"/>
                </a:solidFill>
              </a:rPr>
              <a:t>一系列</a:t>
            </a:r>
            <a:r>
              <a:rPr lang="zh-CN" altLang="en-US" sz="2400"/>
              <a:t>的快照，可以有效表达事物的行为。</a:t>
            </a:r>
            <a:endParaRPr lang="zh-CN" altLang="en-US" sz="2400"/>
          </a:p>
        </p:txBody>
      </p:sp>
      <p:sp>
        <p:nvSpPr>
          <p:cNvPr id="3" name="矩形 2"/>
          <p:cNvSpPr/>
          <p:nvPr/>
        </p:nvSpPr>
        <p:spPr>
          <a:xfrm>
            <a:off x="882015" y="1390650"/>
            <a:ext cx="2621280" cy="583565"/>
          </a:xfrm>
          <a:prstGeom prst="rect">
            <a:avLst/>
          </a:prstGeom>
          <a:noFill/>
          <a:ln>
            <a:noFill/>
          </a:ln>
        </p:spPr>
        <p:txBody>
          <a:bodyPr wrap="none" rtlCol="0" anchor="t">
            <a:spAutoFit/>
          </a:bodyPr>
          <a:p>
            <a:pPr algn="ctr"/>
            <a:r>
              <a:rPr lang="zh-CN" altLang="en-US" sz="3200" b="1">
                <a:solidFill>
                  <a:schemeClr val="tx1"/>
                </a:solidFill>
                <a:effectLst>
                  <a:outerShdw blurRad="38100" dist="19050" dir="2700000" algn="tl" rotWithShape="0">
                    <a:schemeClr val="dk1">
                      <a:alpha val="40000"/>
                    </a:schemeClr>
                  </a:outerShdw>
                </a:effectLst>
              </a:rPr>
              <a:t>对象图的作用</a:t>
            </a:r>
            <a:endParaRPr lang="zh-CN" altLang="en-US" sz="3200" b="1">
              <a:solidFill>
                <a:schemeClr val="tx1"/>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400" b="1" dirty="0">
                <a:solidFill>
                  <a:schemeClr val="bg1"/>
                </a:solidFill>
                <a:latin typeface="微软雅黑" panose="020B0503020204020204" charset="-122"/>
                <a:ea typeface="微软雅黑" panose="020B0503020204020204" charset="-122"/>
                <a:sym typeface="+mn-ea"/>
              </a:rPr>
              <a:t>1.6.4 </a:t>
            </a:r>
            <a:r>
              <a:rPr lang="zh-CN" altLang="en-US" sz="2400" b="1" dirty="0">
                <a:solidFill>
                  <a:schemeClr val="bg1"/>
                </a:solidFill>
                <a:latin typeface="微软雅黑" panose="020B0503020204020204" charset="-122"/>
                <a:ea typeface="微软雅黑" panose="020B0503020204020204" charset="-122"/>
                <a:sym typeface="+mn-ea"/>
              </a:rPr>
              <a:t>状态机图</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2" name="文本框 1"/>
          <p:cNvSpPr txBox="1"/>
          <p:nvPr/>
        </p:nvSpPr>
        <p:spPr>
          <a:xfrm>
            <a:off x="1112520" y="1576070"/>
            <a:ext cx="10236835" cy="829945"/>
          </a:xfrm>
          <a:prstGeom prst="rect">
            <a:avLst/>
          </a:prstGeom>
          <a:noFill/>
        </p:spPr>
        <p:txBody>
          <a:bodyPr wrap="square" rtlCol="0">
            <a:spAutoFit/>
          </a:bodyPr>
          <a:p>
            <a:r>
              <a:rPr lang="zh-CN" altLang="en-US" sz="2400"/>
              <a:t>描述一个实体基于事件反应的动态</a:t>
            </a:r>
            <a:r>
              <a:rPr lang="zh-CN" altLang="en-US" sz="2400">
                <a:solidFill>
                  <a:srgbClr val="FF0000"/>
                </a:solidFill>
              </a:rPr>
              <a:t>行为</a:t>
            </a:r>
            <a:r>
              <a:rPr lang="zh-CN" altLang="en-US" sz="2400"/>
              <a:t>，显示了该实体是如何根据当前所处的状态</a:t>
            </a:r>
            <a:r>
              <a:rPr lang="zh-CN" altLang="en-US" sz="2400">
                <a:solidFill>
                  <a:srgbClr val="FF0000"/>
                </a:solidFill>
              </a:rPr>
              <a:t>对不同的事件做出反应</a:t>
            </a:r>
            <a:r>
              <a:rPr lang="zh-CN" altLang="en-US" sz="2400"/>
              <a:t>等的。</a:t>
            </a:r>
            <a:endParaRPr lang="zh-CN" altLang="en-US" sz="2400"/>
          </a:p>
        </p:txBody>
      </p:sp>
      <p:pic>
        <p:nvPicPr>
          <p:cNvPr id="4" name="图片 3" descr="20160115185304552"/>
          <p:cNvPicPr>
            <a:picLocks noChangeAspect="1"/>
          </p:cNvPicPr>
          <p:nvPr/>
        </p:nvPicPr>
        <p:blipFill>
          <a:blip r:embed="rId4"/>
          <a:stretch>
            <a:fillRect/>
          </a:stretch>
        </p:blipFill>
        <p:spPr>
          <a:xfrm>
            <a:off x="6228715" y="2854325"/>
            <a:ext cx="4487545" cy="3147060"/>
          </a:xfrm>
          <a:prstGeom prst="rect">
            <a:avLst/>
          </a:prstGeom>
        </p:spPr>
      </p:pic>
      <p:sp>
        <p:nvSpPr>
          <p:cNvPr id="5" name="文本框 4"/>
          <p:cNvSpPr txBox="1"/>
          <p:nvPr/>
        </p:nvSpPr>
        <p:spPr>
          <a:xfrm>
            <a:off x="1112520" y="2854325"/>
            <a:ext cx="4418330" cy="3046095"/>
          </a:xfrm>
          <a:prstGeom prst="rect">
            <a:avLst/>
          </a:prstGeom>
          <a:noFill/>
        </p:spPr>
        <p:txBody>
          <a:bodyPr wrap="square" rtlCol="0">
            <a:spAutoFit/>
          </a:bodyPr>
          <a:p>
            <a:pPr algn="l"/>
            <a:r>
              <a:rPr lang="zh-CN" altLang="en-US" sz="2400"/>
              <a:t>状态机图描述的是围绕某一事物状态变化的图。它也是三大流程分析利器之一。它和活动图的区别在于，活动图是描述事物发生的流程，是多个角色参与的，而状态机描述的是事物的状态变化，并没有角色这个概念。</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400" b="1" dirty="0">
                <a:solidFill>
                  <a:schemeClr val="bg1"/>
                </a:solidFill>
                <a:latin typeface="微软雅黑" panose="020B0503020204020204" charset="-122"/>
                <a:ea typeface="微软雅黑" panose="020B0503020204020204" charset="-122"/>
                <a:sym typeface="+mn-ea"/>
              </a:rPr>
              <a:t>1.6.4 </a:t>
            </a:r>
            <a:r>
              <a:rPr lang="zh-CN" altLang="en-US" sz="2400" b="1" dirty="0">
                <a:solidFill>
                  <a:schemeClr val="bg1"/>
                </a:solidFill>
                <a:latin typeface="微软雅黑" panose="020B0503020204020204" charset="-122"/>
                <a:ea typeface="微软雅黑" panose="020B0503020204020204" charset="-122"/>
                <a:sym typeface="+mn-ea"/>
              </a:rPr>
              <a:t>状态机图</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a:p>
            <a:pPr marL="0" marR="0" lvl="0" indent="0" algn="ctr" defTabSz="914400" rtl="0" eaLnBrk="1" fontAlgn="auto" latinLnBrk="0" hangingPunct="1">
              <a:lnSpc>
                <a:spcPct val="100000"/>
              </a:lnSpc>
              <a:spcBef>
                <a:spcPct val="0"/>
              </a:spcBef>
              <a:spcAft>
                <a:spcPts val="0"/>
              </a:spcAft>
              <a:buClrTx/>
              <a:buSzTx/>
              <a:buFontTx/>
              <a:buNone/>
              <a:defRPr/>
            </a:pP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2" name="矩形 1"/>
          <p:cNvSpPr/>
          <p:nvPr/>
        </p:nvSpPr>
        <p:spPr>
          <a:xfrm>
            <a:off x="1607185" y="1452245"/>
            <a:ext cx="1818005" cy="583565"/>
          </a:xfrm>
          <a:prstGeom prst="rect">
            <a:avLst/>
          </a:prstGeom>
          <a:noFill/>
          <a:ln>
            <a:noFill/>
          </a:ln>
        </p:spPr>
        <p:txBody>
          <a:bodyPr wrap="square" rtlCol="0" anchor="t">
            <a:spAutoFit/>
          </a:bodyPr>
          <a:p>
            <a:pPr algn="l"/>
            <a:r>
              <a:rPr lang="zh-CN" altLang="en-US" sz="3200" b="1">
                <a:solidFill>
                  <a:schemeClr val="tx1"/>
                </a:solidFill>
                <a:effectLst>
                  <a:outerShdw blurRad="38100" dist="19050" dir="2700000" algn="tl" rotWithShape="0">
                    <a:schemeClr val="dk1">
                      <a:alpha val="40000"/>
                    </a:schemeClr>
                  </a:outerShdw>
                </a:effectLst>
              </a:rPr>
              <a:t>基本语法</a:t>
            </a:r>
            <a:endParaRPr lang="zh-CN" altLang="en-US" sz="3200" b="1">
              <a:solidFill>
                <a:schemeClr val="tx1"/>
              </a:solidFill>
              <a:effectLst>
                <a:outerShdw blurRad="38100" dist="19050" dir="2700000" algn="tl" rotWithShape="0">
                  <a:schemeClr val="dk1">
                    <a:alpha val="40000"/>
                  </a:schemeClr>
                </a:outerShdw>
              </a:effectLst>
            </a:endParaRPr>
          </a:p>
        </p:txBody>
      </p:sp>
      <p:pic>
        <p:nvPicPr>
          <p:cNvPr id="4" name="图片 3"/>
          <p:cNvPicPr>
            <a:picLocks noChangeAspect="1"/>
          </p:cNvPicPr>
          <p:nvPr/>
        </p:nvPicPr>
        <p:blipFill>
          <a:blip r:embed="rId4"/>
          <a:stretch>
            <a:fillRect/>
          </a:stretch>
        </p:blipFill>
        <p:spPr>
          <a:xfrm>
            <a:off x="1607185" y="2492375"/>
            <a:ext cx="2316480" cy="3638550"/>
          </a:xfrm>
          <a:prstGeom prst="rect">
            <a:avLst/>
          </a:prstGeom>
        </p:spPr>
      </p:pic>
      <p:sp>
        <p:nvSpPr>
          <p:cNvPr id="5" name="文本框 4"/>
          <p:cNvSpPr txBox="1"/>
          <p:nvPr/>
        </p:nvSpPr>
        <p:spPr>
          <a:xfrm>
            <a:off x="5594985" y="1758950"/>
            <a:ext cx="5453380" cy="4276725"/>
          </a:xfrm>
          <a:prstGeom prst="rect">
            <a:avLst/>
          </a:prstGeom>
          <a:noFill/>
        </p:spPr>
        <p:txBody>
          <a:bodyPr wrap="square" rtlCol="0">
            <a:spAutoFit/>
          </a:bodyPr>
          <a:p>
            <a:r>
              <a:rPr lang="zh-CN" altLang="en-US" sz="3200" b="1">
                <a:solidFill>
                  <a:schemeClr val="tx1"/>
                </a:solidFill>
                <a:effectLst>
                  <a:outerShdw blurRad="38100" dist="19050" dir="2700000" algn="tl" rotWithShape="0">
                    <a:schemeClr val="dk1">
                      <a:alpha val="40000"/>
                    </a:schemeClr>
                  </a:outerShdw>
                </a:effectLst>
              </a:rPr>
              <a:t>解释：</a:t>
            </a:r>
            <a:endParaRPr lang="zh-CN" altLang="en-US" sz="2400"/>
          </a:p>
          <a:p>
            <a:endParaRPr lang="zh-CN" altLang="en-US" sz="2400"/>
          </a:p>
          <a:p>
            <a:r>
              <a:rPr lang="zh-CN" altLang="en-US" sz="2400"/>
              <a:t>1、和活动图一样，状态机图也是只能</a:t>
            </a:r>
            <a:r>
              <a:rPr lang="zh-CN" altLang="en-US" sz="2400">
                <a:solidFill>
                  <a:srgbClr val="FF0000"/>
                </a:solidFill>
              </a:rPr>
              <a:t>有</a:t>
            </a:r>
            <a:r>
              <a:rPr lang="zh-CN" altLang="en-US" sz="2400">
                <a:solidFill>
                  <a:srgbClr val="FF0000"/>
                </a:solidFill>
                <a:effectLst>
                  <a:outerShdw blurRad="38100" dist="38100" dir="2700000" algn="tl">
                    <a:srgbClr val="000000">
                      <a:alpha val="43137"/>
                    </a:srgbClr>
                  </a:outerShdw>
                </a:effectLst>
              </a:rPr>
              <a:t>一个开始状态</a:t>
            </a:r>
            <a:r>
              <a:rPr lang="zh-CN" altLang="en-US" sz="2400"/>
              <a:t>，可以有多个结束状态。</a:t>
            </a:r>
            <a:endParaRPr lang="zh-CN" altLang="en-US" sz="2400"/>
          </a:p>
          <a:p>
            <a:r>
              <a:rPr lang="en-US" altLang="zh-CN" sz="2400"/>
              <a:t>	</a:t>
            </a:r>
            <a:endParaRPr lang="zh-CN" altLang="en-US" sz="2400"/>
          </a:p>
          <a:p>
            <a:r>
              <a:rPr lang="zh-CN" altLang="en-US" sz="2400"/>
              <a:t>2、状态是通过</a:t>
            </a:r>
            <a:r>
              <a:rPr lang="zh-CN" altLang="en-US" sz="2400">
                <a:solidFill>
                  <a:srgbClr val="FF0000"/>
                </a:solidFill>
              </a:rPr>
              <a:t>某一事件</a:t>
            </a:r>
            <a:r>
              <a:rPr lang="zh-CN" altLang="en-US" sz="2400"/>
              <a:t>来进行变迁的。</a:t>
            </a:r>
            <a:endParaRPr lang="zh-CN" altLang="en-US" sz="2400"/>
          </a:p>
          <a:p>
            <a:endParaRPr lang="zh-CN" altLang="en-US" sz="2400"/>
          </a:p>
          <a:p>
            <a:r>
              <a:rPr lang="zh-CN" altLang="en-US" sz="2400"/>
              <a:t>3、状态是离散的，且一般用</a:t>
            </a:r>
            <a:r>
              <a:rPr lang="zh-CN" altLang="en-US" sz="2400">
                <a:solidFill>
                  <a:srgbClr val="FF0000"/>
                </a:solidFill>
              </a:rPr>
              <a:t>形容词</a:t>
            </a:r>
            <a:r>
              <a:rPr lang="zh-CN" altLang="en-US" sz="2400"/>
              <a:t>或</a:t>
            </a:r>
            <a:r>
              <a:rPr lang="zh-CN" altLang="en-US" sz="2400">
                <a:solidFill>
                  <a:srgbClr val="FF0000"/>
                </a:solidFill>
              </a:rPr>
              <a:t>名词</a:t>
            </a:r>
            <a:r>
              <a:rPr lang="zh-CN" altLang="en-US" sz="2400"/>
              <a:t>描述。</a:t>
            </a:r>
            <a:endParaRPr lang="zh-CN" altLang="en-US" sz="2400"/>
          </a:p>
          <a:p>
            <a:endParaRPr lang="zh-CN" altLang="en-US" sz="2400"/>
          </a:p>
          <a:p>
            <a:r>
              <a:rPr lang="zh-CN" altLang="en-US" sz="2400"/>
              <a:t>4、转换也可加上</a:t>
            </a:r>
            <a:r>
              <a:rPr lang="zh-CN" altLang="en-US" sz="2400">
                <a:solidFill>
                  <a:srgbClr val="FF0000"/>
                </a:solidFill>
              </a:rPr>
              <a:t>条件</a:t>
            </a:r>
            <a:r>
              <a:rPr lang="zh-CN" altLang="en-US" sz="2400"/>
              <a:t>，表示分支结构。</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400" b="1" dirty="0">
                <a:solidFill>
                  <a:schemeClr val="bg1"/>
                </a:solidFill>
                <a:latin typeface="微软雅黑" panose="020B0503020204020204" charset="-122"/>
                <a:ea typeface="微软雅黑" panose="020B0503020204020204" charset="-122"/>
                <a:sym typeface="+mn-ea"/>
              </a:rPr>
              <a:t>1.6.5 </a:t>
            </a:r>
            <a:r>
              <a:rPr lang="zh-CN" altLang="en-US" sz="2400" b="1" dirty="0">
                <a:solidFill>
                  <a:schemeClr val="bg1"/>
                </a:solidFill>
                <a:latin typeface="微软雅黑" panose="020B0503020204020204" charset="-122"/>
                <a:ea typeface="微软雅黑" panose="020B0503020204020204" charset="-122"/>
                <a:sym typeface="+mn-ea"/>
              </a:rPr>
              <a:t>活动图</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2" name="文本框 1"/>
          <p:cNvSpPr txBox="1"/>
          <p:nvPr/>
        </p:nvSpPr>
        <p:spPr>
          <a:xfrm>
            <a:off x="1596390" y="1846580"/>
            <a:ext cx="8999220" cy="2676525"/>
          </a:xfrm>
          <a:prstGeom prst="rect">
            <a:avLst/>
          </a:prstGeom>
          <a:noFill/>
        </p:spPr>
        <p:txBody>
          <a:bodyPr wrap="square" rtlCol="0">
            <a:spAutoFit/>
          </a:bodyPr>
          <a:p>
            <a:r>
              <a:rPr lang="en-US" altLang="zh-CN" sz="2400"/>
              <a:t>	UML</a:t>
            </a:r>
            <a:r>
              <a:rPr lang="zh-CN" altLang="en-US" sz="2400"/>
              <a:t>面向对象中活动图记录了单个操作或方法的逻辑，或者单个业务流程的逻辑。描述系统中</a:t>
            </a:r>
            <a:r>
              <a:rPr lang="zh-CN" altLang="en-US" sz="2400">
                <a:solidFill>
                  <a:srgbClr val="FF0000"/>
                </a:solidFill>
              </a:rPr>
              <a:t>各种活动</a:t>
            </a:r>
            <a:r>
              <a:rPr lang="zh-CN" altLang="en-US" sz="2400"/>
              <a:t>的执行顺序，通常用于描述一个操作中所要进行的各项活动的</a:t>
            </a:r>
            <a:r>
              <a:rPr lang="zh-CN" altLang="en-US" sz="2400">
                <a:solidFill>
                  <a:srgbClr val="FF0000"/>
                </a:solidFill>
              </a:rPr>
              <a:t>执行流程</a:t>
            </a:r>
            <a:r>
              <a:rPr lang="zh-CN" altLang="en-US" sz="2400"/>
              <a:t>。同时，它也常被用来描述一个用例的处理流程，或者某种交互流程。</a:t>
            </a:r>
            <a:endParaRPr lang="zh-CN" altLang="en-US" sz="2400"/>
          </a:p>
          <a:p>
            <a:r>
              <a:rPr lang="en-US" altLang="zh-CN" sz="2400">
                <a:sym typeface="+mn-ea"/>
              </a:rPr>
              <a:t>	</a:t>
            </a:r>
            <a:r>
              <a:rPr lang="zh-CN" altLang="en-US" sz="2400">
                <a:sym typeface="+mn-ea"/>
              </a:rPr>
              <a:t>活动图是UML用于对系统的动态行为建模的另一种常用工具，它描述活动的顺序，展现从</a:t>
            </a:r>
            <a:r>
              <a:rPr lang="zh-CN" altLang="en-US" sz="2400">
                <a:solidFill>
                  <a:srgbClr val="FF0000"/>
                </a:solidFill>
                <a:sym typeface="+mn-ea"/>
              </a:rPr>
              <a:t>一个活动</a:t>
            </a:r>
            <a:r>
              <a:rPr lang="zh-CN" altLang="en-US" sz="2400">
                <a:sym typeface="+mn-ea"/>
              </a:rPr>
              <a:t>到</a:t>
            </a:r>
            <a:r>
              <a:rPr lang="zh-CN" altLang="en-US" sz="2400">
                <a:solidFill>
                  <a:srgbClr val="FF0000"/>
                </a:solidFill>
                <a:sym typeface="+mn-ea"/>
              </a:rPr>
              <a:t>另一个活动</a:t>
            </a:r>
            <a:r>
              <a:rPr lang="zh-CN" altLang="en-US" sz="2400">
                <a:sym typeface="+mn-ea"/>
              </a:rPr>
              <a:t>的控制流。活动图在本质上是一种流程图。</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400" b="1" dirty="0">
                <a:solidFill>
                  <a:schemeClr val="bg1"/>
                </a:solidFill>
                <a:latin typeface="微软雅黑" panose="020B0503020204020204" charset="-122"/>
                <a:ea typeface="微软雅黑" panose="020B0503020204020204" charset="-122"/>
                <a:sym typeface="+mn-ea"/>
              </a:rPr>
              <a:t>1.6.5 </a:t>
            </a:r>
            <a:r>
              <a:rPr lang="zh-CN" altLang="en-US" sz="2400" b="1" dirty="0">
                <a:solidFill>
                  <a:schemeClr val="bg1"/>
                </a:solidFill>
                <a:latin typeface="微软雅黑" panose="020B0503020204020204" charset="-122"/>
                <a:ea typeface="微软雅黑" panose="020B0503020204020204" charset="-122"/>
                <a:sym typeface="+mn-ea"/>
              </a:rPr>
              <a:t>活动图</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2" name="文本框 1"/>
          <p:cNvSpPr txBox="1"/>
          <p:nvPr/>
        </p:nvSpPr>
        <p:spPr>
          <a:xfrm>
            <a:off x="1189990" y="1570355"/>
            <a:ext cx="4688205" cy="4030980"/>
          </a:xfrm>
          <a:prstGeom prst="rect">
            <a:avLst/>
          </a:prstGeom>
          <a:noFill/>
        </p:spPr>
        <p:txBody>
          <a:bodyPr wrap="square" rtlCol="0">
            <a:spAutoFit/>
          </a:bodyPr>
          <a:p>
            <a:r>
              <a:rPr lang="zh-CN" altLang="en-US" sz="3200"/>
              <a:t>活动图由一些活动组成，图中同时包括对这些活动的说明。当一个活动执行完毕之后，将沿着控制箭头转向下一个活动。活动图中还可以方便地描述控制转移的条件及并行执行等要求。</a:t>
            </a:r>
            <a:endParaRPr lang="zh-CN" altLang="en-US" sz="3200"/>
          </a:p>
        </p:txBody>
      </p:sp>
      <p:pic>
        <p:nvPicPr>
          <p:cNvPr id="5" name="图片 4"/>
          <p:cNvPicPr>
            <a:picLocks noChangeAspect="1"/>
          </p:cNvPicPr>
          <p:nvPr/>
        </p:nvPicPr>
        <p:blipFill>
          <a:blip r:embed="rId4"/>
          <a:stretch>
            <a:fillRect/>
          </a:stretch>
        </p:blipFill>
        <p:spPr>
          <a:xfrm>
            <a:off x="6205220" y="1570355"/>
            <a:ext cx="5182870" cy="39198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400" b="1" dirty="0">
                <a:solidFill>
                  <a:schemeClr val="bg1"/>
                </a:solidFill>
                <a:latin typeface="微软雅黑" panose="020B0503020204020204" charset="-122"/>
                <a:ea typeface="微软雅黑" panose="020B0503020204020204" charset="-122"/>
                <a:sym typeface="+mn-ea"/>
              </a:rPr>
              <a:t>1.6.6 </a:t>
            </a:r>
            <a:r>
              <a:rPr lang="zh-CN" altLang="en-US" sz="2400" b="1" dirty="0">
                <a:solidFill>
                  <a:schemeClr val="bg1"/>
                </a:solidFill>
                <a:latin typeface="微软雅黑" panose="020B0503020204020204" charset="-122"/>
                <a:ea typeface="微软雅黑" panose="020B0503020204020204" charset="-122"/>
                <a:sym typeface="+mn-ea"/>
              </a:rPr>
              <a:t>顺序图</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2" name="文本框 1"/>
          <p:cNvSpPr txBox="1"/>
          <p:nvPr/>
        </p:nvSpPr>
        <p:spPr>
          <a:xfrm>
            <a:off x="1645920" y="2090420"/>
            <a:ext cx="8900160" cy="3538220"/>
          </a:xfrm>
          <a:prstGeom prst="rect">
            <a:avLst/>
          </a:prstGeom>
          <a:noFill/>
        </p:spPr>
        <p:txBody>
          <a:bodyPr wrap="square" rtlCol="0">
            <a:spAutoFit/>
          </a:bodyPr>
          <a:p>
            <a:r>
              <a:rPr lang="en-US" altLang="zh-CN" sz="2800"/>
              <a:t>	</a:t>
            </a:r>
            <a:r>
              <a:rPr lang="zh-CN" altLang="en-US" sz="2800"/>
              <a:t>顺序图描述了</a:t>
            </a:r>
            <a:r>
              <a:rPr lang="zh-CN" altLang="en-US" sz="2800">
                <a:solidFill>
                  <a:srgbClr val="FF0000"/>
                </a:solidFill>
              </a:rPr>
              <a:t>对象</a:t>
            </a:r>
            <a:r>
              <a:rPr lang="zh-CN" altLang="en-US" sz="2800"/>
              <a:t>之间动态的交互关系，主要体现对象之间进行</a:t>
            </a:r>
            <a:r>
              <a:rPr lang="zh-CN" altLang="en-US" sz="2800">
                <a:solidFill>
                  <a:srgbClr val="FF0000"/>
                </a:solidFill>
              </a:rPr>
              <a:t>消息传递</a:t>
            </a:r>
            <a:r>
              <a:rPr lang="zh-CN" altLang="en-US" sz="2800"/>
              <a:t>的时间顺序。</a:t>
            </a:r>
            <a:endParaRPr lang="zh-CN" altLang="en-US" sz="2800"/>
          </a:p>
          <a:p>
            <a:r>
              <a:rPr lang="en-US" altLang="zh-CN" sz="2800">
                <a:sym typeface="+mn-ea"/>
              </a:rPr>
              <a:t>	</a:t>
            </a:r>
            <a:r>
              <a:rPr lang="zh-CN" altLang="en-US" sz="2800">
                <a:sym typeface="+mn-ea"/>
              </a:rPr>
              <a:t>顺序图由一组对象构成，每个对象分别带有一条竖线，称作对象的生命线，它代表时间轴，时间沿竖线向下延伸。</a:t>
            </a:r>
            <a:r>
              <a:rPr lang="en-US" altLang="zh-CN" sz="2800">
                <a:sym typeface="+mn-ea"/>
              </a:rPr>
              <a:t>UML</a:t>
            </a:r>
            <a:r>
              <a:rPr lang="zh-CN" altLang="en-US" sz="2800">
                <a:sym typeface="+mn-ea"/>
              </a:rPr>
              <a:t>面向对象中顺序图描述了这些对象随着实践的推移相互之间</a:t>
            </a:r>
            <a:r>
              <a:rPr lang="zh-CN" altLang="en-US" sz="2800">
                <a:solidFill>
                  <a:srgbClr val="FF0000"/>
                </a:solidFill>
                <a:sym typeface="+mn-ea"/>
              </a:rPr>
              <a:t>交换消息</a:t>
            </a:r>
            <a:r>
              <a:rPr lang="zh-CN" altLang="en-US" sz="2800">
                <a:sym typeface="+mn-ea"/>
              </a:rPr>
              <a:t>的过程。消息用从一个对象的生命线指向另一个对象的生命线的水平箭头表示。图中还可以根据需要增加有关时间的说明和其他注释。</a:t>
            </a:r>
            <a:endParaRPr lang="zh-CN" altLang="en-US" sz="280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400" b="1" dirty="0">
                <a:solidFill>
                  <a:schemeClr val="bg1"/>
                </a:solidFill>
                <a:latin typeface="微软雅黑" panose="020B0503020204020204" charset="-122"/>
                <a:ea typeface="微软雅黑" panose="020B0503020204020204" charset="-122"/>
                <a:sym typeface="+mn-ea"/>
              </a:rPr>
              <a:t>1.6.6 </a:t>
            </a:r>
            <a:r>
              <a:rPr lang="zh-CN" altLang="en-US" sz="2400" b="1" dirty="0">
                <a:solidFill>
                  <a:schemeClr val="bg1"/>
                </a:solidFill>
                <a:latin typeface="微软雅黑" panose="020B0503020204020204" charset="-122"/>
                <a:ea typeface="微软雅黑" panose="020B0503020204020204" charset="-122"/>
                <a:sym typeface="+mn-ea"/>
              </a:rPr>
              <a:t>顺序图</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4" name="矩形 3"/>
          <p:cNvSpPr/>
          <p:nvPr/>
        </p:nvSpPr>
        <p:spPr>
          <a:xfrm>
            <a:off x="549275" y="1286510"/>
            <a:ext cx="3027680" cy="583565"/>
          </a:xfrm>
          <a:prstGeom prst="rect">
            <a:avLst/>
          </a:prstGeom>
          <a:noFill/>
          <a:ln>
            <a:noFill/>
          </a:ln>
        </p:spPr>
        <p:txBody>
          <a:bodyPr wrap="none" rtlCol="0" anchor="t">
            <a:spAutoFit/>
          </a:bodyPr>
          <a:p>
            <a:pPr algn="ctr"/>
            <a:r>
              <a:rPr lang="zh-CN" altLang="en-US" sz="3200" b="1">
                <a:solidFill>
                  <a:schemeClr val="tx1"/>
                </a:solidFill>
                <a:effectLst>
                  <a:outerShdw blurRad="38100" dist="19050" dir="2700000" algn="tl" rotWithShape="0">
                    <a:schemeClr val="dk1">
                      <a:alpha val="40000"/>
                    </a:schemeClr>
                  </a:outerShdw>
                </a:effectLst>
              </a:rPr>
              <a:t>示例：赤壁之战</a:t>
            </a:r>
            <a:endParaRPr lang="zh-CN" altLang="en-US" sz="3200" b="1">
              <a:solidFill>
                <a:schemeClr val="tx1"/>
              </a:solidFill>
              <a:effectLst>
                <a:outerShdw blurRad="38100" dist="19050" dir="2700000" algn="tl" rotWithShape="0">
                  <a:schemeClr val="dk1">
                    <a:alpha val="40000"/>
                  </a:schemeClr>
                </a:outerShdw>
              </a:effectLst>
            </a:endParaRPr>
          </a:p>
        </p:txBody>
      </p:sp>
      <p:pic>
        <p:nvPicPr>
          <p:cNvPr id="6" name="图片 5" descr="20191627-50286479c12b491997c28034fa1e80fc"/>
          <p:cNvPicPr>
            <a:picLocks noChangeAspect="1"/>
          </p:cNvPicPr>
          <p:nvPr/>
        </p:nvPicPr>
        <p:blipFill>
          <a:blip r:embed="rId4"/>
          <a:stretch>
            <a:fillRect/>
          </a:stretch>
        </p:blipFill>
        <p:spPr>
          <a:xfrm>
            <a:off x="549275" y="1870075"/>
            <a:ext cx="6496050" cy="4290695"/>
          </a:xfrm>
          <a:prstGeom prst="rect">
            <a:avLst/>
          </a:prstGeom>
        </p:spPr>
      </p:pic>
      <p:sp>
        <p:nvSpPr>
          <p:cNvPr id="7" name="矩形 6"/>
          <p:cNvSpPr/>
          <p:nvPr/>
        </p:nvSpPr>
        <p:spPr>
          <a:xfrm>
            <a:off x="7197090" y="483235"/>
            <a:ext cx="2672080" cy="521970"/>
          </a:xfrm>
          <a:prstGeom prst="rect">
            <a:avLst/>
          </a:prstGeom>
          <a:noFill/>
          <a:ln>
            <a:noFill/>
          </a:ln>
        </p:spPr>
        <p:txBody>
          <a:bodyPr wrap="none" rtlCol="0" anchor="t">
            <a:spAutoFit/>
          </a:bodyPr>
          <a:p>
            <a:pPr algn="ctr"/>
            <a:r>
              <a:rPr lang="zh-CN" altLang="en-US" sz="2800" b="1">
                <a:solidFill>
                  <a:schemeClr val="tx1"/>
                </a:solidFill>
                <a:effectLst>
                  <a:outerShdw blurRad="38100" dist="19050" dir="2700000" algn="tl" rotWithShape="0">
                    <a:schemeClr val="dk1">
                      <a:alpha val="40000"/>
                    </a:schemeClr>
                  </a:outerShdw>
                </a:effectLst>
              </a:rPr>
              <a:t>顺序图的组成：</a:t>
            </a:r>
            <a:endParaRPr lang="zh-CN" altLang="en-US" sz="2800" b="1">
              <a:solidFill>
                <a:schemeClr val="tx1"/>
              </a:solidFill>
              <a:effectLst>
                <a:outerShdw blurRad="38100" dist="19050" dir="2700000" algn="tl" rotWithShape="0">
                  <a:schemeClr val="dk1">
                    <a:alpha val="40000"/>
                  </a:schemeClr>
                </a:outerShdw>
              </a:effectLst>
            </a:endParaRPr>
          </a:p>
        </p:txBody>
      </p:sp>
      <p:sp>
        <p:nvSpPr>
          <p:cNvPr id="8" name="文本框 7"/>
          <p:cNvSpPr txBox="1"/>
          <p:nvPr/>
        </p:nvSpPr>
        <p:spPr>
          <a:xfrm>
            <a:off x="7197090" y="1286510"/>
            <a:ext cx="4392930" cy="2306955"/>
          </a:xfrm>
          <a:prstGeom prst="rect">
            <a:avLst/>
          </a:prstGeom>
          <a:noFill/>
        </p:spPr>
        <p:txBody>
          <a:bodyPr wrap="square" rtlCol="0">
            <a:spAutoFit/>
          </a:bodyPr>
          <a:p>
            <a:pPr algn="l"/>
            <a:r>
              <a:rPr lang="en-US" altLang="zh-CN" b="1"/>
              <a:t>对象</a:t>
            </a:r>
            <a:endParaRPr lang="en-US" altLang="zh-CN"/>
          </a:p>
          <a:p>
            <a:pPr algn="l"/>
            <a:r>
              <a:rPr lang="en-US" altLang="zh-CN"/>
              <a:t>对象是类的实例，对象是通过类来创建的</a:t>
            </a:r>
            <a:endParaRPr lang="en-US" altLang="zh-CN"/>
          </a:p>
          <a:p>
            <a:pPr algn="l"/>
            <a:r>
              <a:rPr lang="en-US" altLang="zh-CN" b="1"/>
              <a:t>生命线lifeline</a:t>
            </a:r>
            <a:endParaRPr lang="en-US" altLang="zh-CN"/>
          </a:p>
          <a:p>
            <a:pPr algn="l"/>
            <a:r>
              <a:rPr lang="en-US" altLang="zh-CN"/>
              <a:t>表示对象的生存时间。生命线从对象创建开始到对象销毁时终止。</a:t>
            </a:r>
            <a:endParaRPr lang="en-US" altLang="zh-CN"/>
          </a:p>
          <a:p>
            <a:pPr algn="l"/>
            <a:r>
              <a:rPr lang="en-US" altLang="zh-CN" b="1"/>
              <a:t>消息</a:t>
            </a:r>
            <a:endParaRPr lang="en-US" altLang="zh-CN"/>
          </a:p>
          <a:p>
            <a:pPr algn="l"/>
            <a:r>
              <a:rPr lang="en-US" altLang="zh-CN"/>
              <a:t>对象之间的交互是通过相互发消息来实现的。</a:t>
            </a:r>
            <a:endParaRPr lang="en-US" altLang="zh-CN"/>
          </a:p>
        </p:txBody>
      </p:sp>
      <p:sp>
        <p:nvSpPr>
          <p:cNvPr id="9" name="矩形 8"/>
          <p:cNvSpPr/>
          <p:nvPr/>
        </p:nvSpPr>
        <p:spPr>
          <a:xfrm>
            <a:off x="7197090" y="3593465"/>
            <a:ext cx="1452880" cy="398780"/>
          </a:xfrm>
          <a:prstGeom prst="rect">
            <a:avLst/>
          </a:prstGeom>
          <a:noFill/>
          <a:ln>
            <a:noFill/>
          </a:ln>
        </p:spPr>
        <p:txBody>
          <a:bodyPr wrap="none" rtlCol="0" anchor="t">
            <a:spAutoFit/>
          </a:bodyPr>
          <a:p>
            <a:pPr algn="ctr"/>
            <a:r>
              <a:rPr lang="zh-CN" altLang="en-US" sz="2000" b="1">
                <a:solidFill>
                  <a:schemeClr val="tx1"/>
                </a:solidFill>
                <a:effectLst>
                  <a:outerShdw blurRad="38100" dist="19050" dir="2700000" algn="tl" rotWithShape="0">
                    <a:schemeClr val="dk1">
                      <a:alpha val="40000"/>
                    </a:schemeClr>
                  </a:outerShdw>
                </a:effectLst>
              </a:rPr>
              <a:t>对象的符号</a:t>
            </a:r>
            <a:endParaRPr lang="zh-CN" altLang="en-US" sz="2000" b="1">
              <a:solidFill>
                <a:schemeClr val="tx1"/>
              </a:solidFill>
              <a:effectLst>
                <a:outerShdw blurRad="38100" dist="19050" dir="2700000" algn="tl" rotWithShape="0">
                  <a:schemeClr val="dk1">
                    <a:alpha val="40000"/>
                  </a:schemeClr>
                </a:outerShdw>
              </a:effectLst>
            </a:endParaRPr>
          </a:p>
        </p:txBody>
      </p:sp>
      <p:pic>
        <p:nvPicPr>
          <p:cNvPr id="11" name="图片 10" descr="20200707-a8628b9cddb9423097a1fdfc67135044"/>
          <p:cNvPicPr>
            <a:picLocks noChangeAspect="1"/>
          </p:cNvPicPr>
          <p:nvPr/>
        </p:nvPicPr>
        <p:blipFill>
          <a:blip r:embed="rId5"/>
          <a:stretch>
            <a:fillRect/>
          </a:stretch>
        </p:blipFill>
        <p:spPr>
          <a:xfrm>
            <a:off x="7197090" y="3992245"/>
            <a:ext cx="3742690" cy="676275"/>
          </a:xfrm>
          <a:prstGeom prst="rect">
            <a:avLst/>
          </a:prstGeom>
        </p:spPr>
      </p:pic>
      <p:sp>
        <p:nvSpPr>
          <p:cNvPr id="12" name="矩形 11"/>
          <p:cNvSpPr/>
          <p:nvPr/>
        </p:nvSpPr>
        <p:spPr>
          <a:xfrm>
            <a:off x="7197090" y="4668520"/>
            <a:ext cx="2214880" cy="398780"/>
          </a:xfrm>
          <a:prstGeom prst="rect">
            <a:avLst/>
          </a:prstGeom>
          <a:noFill/>
          <a:ln>
            <a:noFill/>
          </a:ln>
        </p:spPr>
        <p:txBody>
          <a:bodyPr wrap="none" rtlCol="0" anchor="t">
            <a:spAutoFit/>
          </a:bodyPr>
          <a:p>
            <a:pPr algn="ctr"/>
            <a:r>
              <a:rPr lang="zh-CN" altLang="en-US" sz="2000" b="1">
                <a:solidFill>
                  <a:schemeClr val="tx1"/>
                </a:solidFill>
                <a:effectLst>
                  <a:outerShdw blurRad="38100" dist="19050" dir="2700000" algn="tl" rotWithShape="0">
                    <a:schemeClr val="dk1">
                      <a:alpha val="40000"/>
                    </a:schemeClr>
                  </a:outerShdw>
                </a:effectLst>
              </a:rPr>
              <a:t>消息的类型与符号</a:t>
            </a:r>
            <a:endParaRPr lang="zh-CN" altLang="en-US" sz="2000" b="1">
              <a:solidFill>
                <a:schemeClr val="tx1"/>
              </a:solidFill>
              <a:effectLst>
                <a:outerShdw blurRad="38100" dist="19050" dir="2700000" algn="tl" rotWithShape="0">
                  <a:schemeClr val="dk1">
                    <a:alpha val="40000"/>
                  </a:schemeClr>
                </a:outerShdw>
              </a:effectLst>
            </a:endParaRPr>
          </a:p>
        </p:txBody>
      </p:sp>
      <p:pic>
        <p:nvPicPr>
          <p:cNvPr id="13" name="图片 12" descr="20203237-684175dd526349d5bd9e651c907d6e95"/>
          <p:cNvPicPr>
            <a:picLocks noChangeAspect="1"/>
          </p:cNvPicPr>
          <p:nvPr/>
        </p:nvPicPr>
        <p:blipFill>
          <a:blip r:embed="rId6"/>
          <a:stretch>
            <a:fillRect/>
          </a:stretch>
        </p:blipFill>
        <p:spPr>
          <a:xfrm>
            <a:off x="7197090" y="5113020"/>
            <a:ext cx="3942715" cy="10477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400" b="1" dirty="0">
                <a:solidFill>
                  <a:schemeClr val="bg1"/>
                </a:solidFill>
                <a:latin typeface="微软雅黑" panose="020B0503020204020204" charset="-122"/>
                <a:ea typeface="微软雅黑" panose="020B0503020204020204" charset="-122"/>
                <a:sym typeface="+mn-ea"/>
              </a:rPr>
              <a:t>1.6.7 </a:t>
            </a:r>
            <a:r>
              <a:rPr lang="zh-CN" altLang="en-US" sz="2400" b="1" dirty="0">
                <a:solidFill>
                  <a:schemeClr val="bg1"/>
                </a:solidFill>
                <a:latin typeface="微软雅黑" panose="020B0503020204020204" charset="-122"/>
                <a:ea typeface="微软雅黑" panose="020B0503020204020204" charset="-122"/>
                <a:sym typeface="+mn-ea"/>
              </a:rPr>
              <a:t>通信图</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2" name="文本框 1"/>
          <p:cNvSpPr txBox="1"/>
          <p:nvPr/>
        </p:nvSpPr>
        <p:spPr>
          <a:xfrm>
            <a:off x="1204595" y="1905635"/>
            <a:ext cx="9782810" cy="3046095"/>
          </a:xfrm>
          <a:prstGeom prst="rect">
            <a:avLst/>
          </a:prstGeom>
          <a:noFill/>
        </p:spPr>
        <p:txBody>
          <a:bodyPr wrap="square" rtlCol="0">
            <a:spAutoFit/>
          </a:bodyPr>
          <a:p>
            <a:r>
              <a:rPr lang="en-US" altLang="zh-CN" sz="2400"/>
              <a:t>	UML</a:t>
            </a:r>
            <a:r>
              <a:rPr lang="zh-CN" altLang="en-US" sz="2400"/>
              <a:t>面向对象中通信图用于显示</a:t>
            </a:r>
            <a:r>
              <a:rPr lang="zh-CN" altLang="en-US" sz="2400">
                <a:solidFill>
                  <a:srgbClr val="FF0000"/>
                </a:solidFill>
              </a:rPr>
              <a:t>组件</a:t>
            </a:r>
            <a:r>
              <a:rPr lang="zh-CN" altLang="en-US" sz="2400"/>
              <a:t>及其交互关系的</a:t>
            </a:r>
            <a:r>
              <a:rPr lang="zh-CN" altLang="en-US" sz="2400">
                <a:solidFill>
                  <a:srgbClr val="FF0000"/>
                </a:solidFill>
              </a:rPr>
              <a:t>空间组织</a:t>
            </a:r>
            <a:r>
              <a:rPr lang="zh-CN" altLang="en-US" sz="2400"/>
              <a:t>结构，它并</a:t>
            </a:r>
            <a:r>
              <a:rPr lang="zh-CN" altLang="en-US" sz="2400" b="1"/>
              <a:t>不侧重于</a:t>
            </a:r>
            <a:r>
              <a:rPr lang="zh-CN" altLang="en-US" sz="2400"/>
              <a:t>交互的顺序。通信图显示了交互中各个对象之间的组织交互关系以及对象彼此之间的衔接。与顺序图不同，通信图显示的是对象之间的关系。另外，通信图没有将时间作为一个单独的维度，因此</a:t>
            </a:r>
            <a:r>
              <a:rPr lang="zh-CN" altLang="en-US" sz="2400" b="1"/>
              <a:t>序列号</a:t>
            </a:r>
            <a:r>
              <a:rPr lang="zh-CN" altLang="en-US" sz="2400"/>
              <a:t>就决定了消息及并发线程的顺序。它用带有编号的箭头来描述特定的方案，以显示在整个方案过程中消息的移动情况。通信图主要用于描绘对象之间</a:t>
            </a:r>
            <a:r>
              <a:rPr lang="zh-CN" altLang="en-US" sz="2400" b="1"/>
              <a:t>消息的移动情况</a:t>
            </a:r>
            <a:r>
              <a:rPr lang="zh-CN" altLang="en-US" sz="2400"/>
              <a:t>来反映具体的方案，显示对象及其交互关系的空间组织结构，而非交互的顺序</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400" b="1" dirty="0">
                <a:solidFill>
                  <a:schemeClr val="bg1"/>
                </a:solidFill>
                <a:latin typeface="微软雅黑" panose="020B0503020204020204" charset="-122"/>
                <a:ea typeface="微软雅黑" panose="020B0503020204020204" charset="-122"/>
                <a:sym typeface="+mn-ea"/>
              </a:rPr>
              <a:t>1.6.7 </a:t>
            </a:r>
            <a:r>
              <a:rPr lang="zh-CN" altLang="en-US" sz="2400" b="1" dirty="0">
                <a:solidFill>
                  <a:schemeClr val="bg1"/>
                </a:solidFill>
                <a:latin typeface="微软雅黑" panose="020B0503020204020204" charset="-122"/>
                <a:ea typeface="微软雅黑" panose="020B0503020204020204" charset="-122"/>
                <a:sym typeface="+mn-ea"/>
              </a:rPr>
              <a:t>通信图</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4" name="矩形 3"/>
          <p:cNvSpPr/>
          <p:nvPr/>
        </p:nvSpPr>
        <p:spPr>
          <a:xfrm>
            <a:off x="549275" y="1286510"/>
            <a:ext cx="3027680" cy="583565"/>
          </a:xfrm>
          <a:prstGeom prst="rect">
            <a:avLst/>
          </a:prstGeom>
          <a:noFill/>
          <a:ln>
            <a:noFill/>
          </a:ln>
        </p:spPr>
        <p:txBody>
          <a:bodyPr wrap="none" rtlCol="0" anchor="t">
            <a:spAutoFit/>
          </a:bodyPr>
          <a:p>
            <a:pPr algn="ctr"/>
            <a:r>
              <a:rPr lang="zh-CN" altLang="en-US" sz="3200" b="1">
                <a:solidFill>
                  <a:schemeClr val="tx1"/>
                </a:solidFill>
                <a:effectLst>
                  <a:outerShdw blurRad="38100" dist="19050" dir="2700000" algn="tl" rotWithShape="0">
                    <a:schemeClr val="dk1">
                      <a:alpha val="40000"/>
                    </a:schemeClr>
                  </a:outerShdw>
                </a:effectLst>
              </a:rPr>
              <a:t>示例：赤壁之战</a:t>
            </a:r>
            <a:endParaRPr lang="zh-CN" altLang="en-US" sz="3200" b="1">
              <a:solidFill>
                <a:schemeClr val="tx1"/>
              </a:solidFill>
              <a:effectLst>
                <a:outerShdw blurRad="38100" dist="19050" dir="2700000" algn="tl" rotWithShape="0">
                  <a:schemeClr val="dk1">
                    <a:alpha val="40000"/>
                  </a:schemeClr>
                </a:outerShdw>
              </a:effectLst>
            </a:endParaRPr>
          </a:p>
        </p:txBody>
      </p:sp>
      <p:pic>
        <p:nvPicPr>
          <p:cNvPr id="2" name="图片 1" descr="23105616-1b8fee3d753a49389bec904b53f0c99e"/>
          <p:cNvPicPr>
            <a:picLocks noChangeAspect="1"/>
          </p:cNvPicPr>
          <p:nvPr/>
        </p:nvPicPr>
        <p:blipFill>
          <a:blip r:embed="rId4"/>
          <a:stretch>
            <a:fillRect/>
          </a:stretch>
        </p:blipFill>
        <p:spPr>
          <a:xfrm>
            <a:off x="549275" y="2154555"/>
            <a:ext cx="5485765" cy="3018790"/>
          </a:xfrm>
          <a:prstGeom prst="rect">
            <a:avLst/>
          </a:prstGeom>
        </p:spPr>
      </p:pic>
      <p:sp>
        <p:nvSpPr>
          <p:cNvPr id="3" name="文本框 2"/>
          <p:cNvSpPr txBox="1"/>
          <p:nvPr/>
        </p:nvSpPr>
        <p:spPr>
          <a:xfrm>
            <a:off x="918210" y="5358130"/>
            <a:ext cx="4288790" cy="1198880"/>
          </a:xfrm>
          <a:prstGeom prst="rect">
            <a:avLst/>
          </a:prstGeom>
          <a:noFill/>
        </p:spPr>
        <p:txBody>
          <a:bodyPr wrap="square" rtlCol="0">
            <a:spAutoFit/>
          </a:bodyPr>
          <a:p>
            <a:r>
              <a:rPr lang="zh-CN" altLang="en-US"/>
              <a:t>顺序图按照时间顺序布图，而通信图按照空间结构布图</a:t>
            </a:r>
            <a:endParaRPr lang="zh-CN" altLang="en-US"/>
          </a:p>
          <a:p>
            <a:r>
              <a:rPr lang="zh-CN" altLang="en-US"/>
              <a:t>通信图与顺序图在语义上是等价的，二者可以相互转换，而不会丢失信息。</a:t>
            </a:r>
            <a:endParaRPr lang="zh-CN" altLang="en-US"/>
          </a:p>
        </p:txBody>
      </p:sp>
      <p:sp>
        <p:nvSpPr>
          <p:cNvPr id="7" name="矩形 6"/>
          <p:cNvSpPr/>
          <p:nvPr/>
        </p:nvSpPr>
        <p:spPr>
          <a:xfrm>
            <a:off x="6982460" y="804545"/>
            <a:ext cx="2672080" cy="521970"/>
          </a:xfrm>
          <a:prstGeom prst="rect">
            <a:avLst/>
          </a:prstGeom>
          <a:noFill/>
          <a:ln>
            <a:noFill/>
          </a:ln>
        </p:spPr>
        <p:txBody>
          <a:bodyPr wrap="none" rtlCol="0" anchor="t">
            <a:spAutoFit/>
          </a:bodyPr>
          <a:p>
            <a:pPr algn="ctr"/>
            <a:r>
              <a:rPr lang="zh-CN" altLang="en-US" sz="2800" b="1">
                <a:solidFill>
                  <a:schemeClr val="tx1"/>
                </a:solidFill>
                <a:effectLst>
                  <a:outerShdw blurRad="38100" dist="19050" dir="2700000" algn="tl" rotWithShape="0">
                    <a:schemeClr val="dk1">
                      <a:alpha val="40000"/>
                    </a:schemeClr>
                  </a:outerShdw>
                </a:effectLst>
              </a:rPr>
              <a:t>通信图的组成：</a:t>
            </a:r>
            <a:endParaRPr lang="zh-CN" altLang="en-US" sz="2800" b="1">
              <a:solidFill>
                <a:schemeClr val="tx1"/>
              </a:solidFill>
              <a:effectLst>
                <a:outerShdw blurRad="38100" dist="19050" dir="2700000" algn="tl" rotWithShape="0">
                  <a:schemeClr val="dk1">
                    <a:alpha val="40000"/>
                  </a:schemeClr>
                </a:outerShdw>
              </a:effectLst>
            </a:endParaRPr>
          </a:p>
        </p:txBody>
      </p:sp>
      <p:sp>
        <p:nvSpPr>
          <p:cNvPr id="8" name="文本框 7"/>
          <p:cNvSpPr txBox="1"/>
          <p:nvPr/>
        </p:nvSpPr>
        <p:spPr>
          <a:xfrm>
            <a:off x="6982460" y="1326515"/>
            <a:ext cx="4392930" cy="2306955"/>
          </a:xfrm>
          <a:prstGeom prst="rect">
            <a:avLst/>
          </a:prstGeom>
          <a:noFill/>
        </p:spPr>
        <p:txBody>
          <a:bodyPr wrap="square" rtlCol="0">
            <a:spAutoFit/>
          </a:bodyPr>
          <a:p>
            <a:pPr algn="l"/>
            <a:r>
              <a:rPr lang="en-US" altLang="zh-CN" b="1"/>
              <a:t>对象</a:t>
            </a:r>
            <a:endParaRPr lang="en-US" altLang="zh-CN"/>
          </a:p>
          <a:p>
            <a:pPr algn="l"/>
            <a:r>
              <a:rPr lang="en-US" altLang="zh-CN"/>
              <a:t>对象是类的实例，对象是通过类来创建的</a:t>
            </a:r>
            <a:endParaRPr lang="en-US" altLang="zh-CN"/>
          </a:p>
          <a:p>
            <a:pPr algn="l"/>
            <a:r>
              <a:rPr lang="zh-CN" altLang="en-US" b="1"/>
              <a:t>链接</a:t>
            </a:r>
            <a:endParaRPr lang="zh-CN" altLang="en-US" b="1"/>
          </a:p>
          <a:p>
            <a:pPr algn="l"/>
            <a:r>
              <a:rPr lang="zh-CN" altLang="en-US"/>
              <a:t>用来在通信图中关联对象，链接的目的是让消息在不同的系统对象之间传递。</a:t>
            </a:r>
            <a:endParaRPr lang="zh-CN" altLang="en-US"/>
          </a:p>
          <a:p>
            <a:pPr algn="l"/>
            <a:r>
              <a:rPr lang="en-US" altLang="zh-CN" b="1"/>
              <a:t>消息</a:t>
            </a:r>
            <a:endParaRPr lang="en-US" altLang="zh-CN"/>
          </a:p>
          <a:p>
            <a:pPr algn="l"/>
            <a:r>
              <a:rPr lang="en-US" altLang="zh-CN"/>
              <a:t>对象之间的交互是通过相互发消息来实现的。</a:t>
            </a:r>
            <a:endParaRPr lang="en-US" altLang="zh-CN"/>
          </a:p>
        </p:txBody>
      </p:sp>
      <p:sp>
        <p:nvSpPr>
          <p:cNvPr id="12" name="矩形 11"/>
          <p:cNvSpPr/>
          <p:nvPr/>
        </p:nvSpPr>
        <p:spPr>
          <a:xfrm>
            <a:off x="6982460" y="4705350"/>
            <a:ext cx="2214880" cy="398780"/>
          </a:xfrm>
          <a:prstGeom prst="rect">
            <a:avLst/>
          </a:prstGeom>
          <a:noFill/>
          <a:ln>
            <a:noFill/>
          </a:ln>
        </p:spPr>
        <p:txBody>
          <a:bodyPr wrap="none" rtlCol="0" anchor="t">
            <a:spAutoFit/>
          </a:bodyPr>
          <a:p>
            <a:pPr algn="ctr"/>
            <a:r>
              <a:rPr lang="zh-CN" altLang="en-US" sz="2000" b="1">
                <a:solidFill>
                  <a:schemeClr val="tx1"/>
                </a:solidFill>
                <a:effectLst>
                  <a:outerShdw blurRad="38100" dist="19050" dir="2700000" algn="tl" rotWithShape="0">
                    <a:schemeClr val="dk1">
                      <a:alpha val="40000"/>
                    </a:schemeClr>
                  </a:outerShdw>
                </a:effectLst>
              </a:rPr>
              <a:t>消息的类型与符号</a:t>
            </a:r>
            <a:endParaRPr lang="zh-CN" altLang="en-US" sz="2000" b="1">
              <a:solidFill>
                <a:schemeClr val="tx1"/>
              </a:solidFill>
              <a:effectLst>
                <a:outerShdw blurRad="38100" dist="19050" dir="2700000" algn="tl" rotWithShape="0">
                  <a:schemeClr val="dk1">
                    <a:alpha val="40000"/>
                  </a:schemeClr>
                </a:outerShdw>
              </a:effectLst>
            </a:endParaRPr>
          </a:p>
        </p:txBody>
      </p:sp>
      <p:pic>
        <p:nvPicPr>
          <p:cNvPr id="5" name="图片 4" descr="23111736-4795a4c3ea5f49a8ad053e82d2152dd9"/>
          <p:cNvPicPr>
            <a:picLocks noChangeAspect="1"/>
          </p:cNvPicPr>
          <p:nvPr/>
        </p:nvPicPr>
        <p:blipFill>
          <a:blip r:embed="rId5"/>
          <a:stretch>
            <a:fillRect/>
          </a:stretch>
        </p:blipFill>
        <p:spPr>
          <a:xfrm>
            <a:off x="6982460" y="5104130"/>
            <a:ext cx="3289935" cy="1419225"/>
          </a:xfrm>
          <a:prstGeom prst="rect">
            <a:avLst/>
          </a:prstGeom>
        </p:spPr>
      </p:pic>
      <p:sp>
        <p:nvSpPr>
          <p:cNvPr id="6" name="矩形 5"/>
          <p:cNvSpPr/>
          <p:nvPr/>
        </p:nvSpPr>
        <p:spPr>
          <a:xfrm>
            <a:off x="6982460" y="3633470"/>
            <a:ext cx="1960880" cy="398780"/>
          </a:xfrm>
          <a:prstGeom prst="rect">
            <a:avLst/>
          </a:prstGeom>
          <a:noFill/>
          <a:ln>
            <a:noFill/>
          </a:ln>
        </p:spPr>
        <p:txBody>
          <a:bodyPr wrap="none" rtlCol="0" anchor="t">
            <a:spAutoFit/>
          </a:bodyPr>
          <a:p>
            <a:pPr algn="ctr"/>
            <a:r>
              <a:rPr lang="zh-CN" altLang="en-US" sz="2000" b="1">
                <a:solidFill>
                  <a:schemeClr val="tx1"/>
                </a:solidFill>
                <a:effectLst>
                  <a:outerShdw blurRad="38100" dist="19050" dir="2700000" algn="tl" rotWithShape="0">
                    <a:schemeClr val="dk1">
                      <a:alpha val="40000"/>
                    </a:schemeClr>
                  </a:outerShdw>
                </a:effectLst>
              </a:rPr>
              <a:t>链接的符号表示</a:t>
            </a:r>
            <a:endParaRPr lang="zh-CN" altLang="en-US" sz="2000" b="1">
              <a:solidFill>
                <a:schemeClr val="tx1"/>
              </a:solidFill>
              <a:effectLst>
                <a:outerShdw blurRad="38100" dist="19050" dir="2700000" algn="tl" rotWithShape="0">
                  <a:schemeClr val="dk1">
                    <a:alpha val="40000"/>
                  </a:schemeClr>
                </a:outerShdw>
              </a:effectLst>
            </a:endParaRPr>
          </a:p>
        </p:txBody>
      </p:sp>
      <p:pic>
        <p:nvPicPr>
          <p:cNvPr id="9" name="图片 8" descr="23104819-9e4abb19316b46f8bb156757b229aa42"/>
          <p:cNvPicPr>
            <a:picLocks noChangeAspect="1"/>
          </p:cNvPicPr>
          <p:nvPr/>
        </p:nvPicPr>
        <p:blipFill>
          <a:blip r:embed="rId6"/>
          <a:stretch>
            <a:fillRect/>
          </a:stretch>
        </p:blipFill>
        <p:spPr>
          <a:xfrm>
            <a:off x="9330055" y="3633470"/>
            <a:ext cx="1452880" cy="1286510"/>
          </a:xfrm>
          <a:prstGeom prst="rect">
            <a:avLst/>
          </a:prstGeom>
        </p:spPr>
      </p:pic>
      <p:sp>
        <p:nvSpPr>
          <p:cNvPr id="10" name="文本框 9"/>
          <p:cNvSpPr txBox="1"/>
          <p:nvPr/>
        </p:nvSpPr>
        <p:spPr>
          <a:xfrm>
            <a:off x="6982460" y="4032250"/>
            <a:ext cx="2023745" cy="645160"/>
          </a:xfrm>
          <a:prstGeom prst="rect">
            <a:avLst/>
          </a:prstGeom>
          <a:noFill/>
        </p:spPr>
        <p:txBody>
          <a:bodyPr wrap="square" rtlCol="0">
            <a:spAutoFit/>
          </a:bodyPr>
          <a:p>
            <a:pPr algn="l"/>
            <a:r>
              <a:rPr lang="zh-CN" altLang="en-US"/>
              <a:t>链接以连接两个对象的单一线条表示</a:t>
            </a:r>
            <a:r>
              <a:rPr lang="zh-CN" altLang="en-US" sz="1600"/>
              <a:t>。</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400" b="1" dirty="0">
                <a:solidFill>
                  <a:schemeClr val="bg1"/>
                </a:solidFill>
                <a:latin typeface="微软雅黑" panose="020B0503020204020204" charset="-122"/>
                <a:ea typeface="微软雅黑" panose="020B0503020204020204" charset="-122"/>
                <a:sym typeface="+mn-ea"/>
              </a:rPr>
              <a:t>1.6.8 </a:t>
            </a:r>
            <a:r>
              <a:rPr lang="zh-CN" altLang="en-US" sz="2400" b="1" dirty="0">
                <a:solidFill>
                  <a:schemeClr val="bg1"/>
                </a:solidFill>
                <a:latin typeface="微软雅黑" panose="020B0503020204020204" charset="-122"/>
                <a:ea typeface="微软雅黑" panose="020B0503020204020204" charset="-122"/>
                <a:sym typeface="+mn-ea"/>
              </a:rPr>
              <a:t>构件图</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2" name="文本框 1"/>
          <p:cNvSpPr txBox="1"/>
          <p:nvPr/>
        </p:nvSpPr>
        <p:spPr>
          <a:xfrm>
            <a:off x="1089660" y="1906270"/>
            <a:ext cx="10012680" cy="3046095"/>
          </a:xfrm>
          <a:prstGeom prst="rect">
            <a:avLst/>
          </a:prstGeom>
          <a:noFill/>
        </p:spPr>
        <p:txBody>
          <a:bodyPr wrap="square" rtlCol="0">
            <a:spAutoFit/>
          </a:bodyPr>
          <a:p>
            <a:r>
              <a:rPr lang="en-US" altLang="zh-CN" sz="2400"/>
              <a:t>	</a:t>
            </a:r>
            <a:r>
              <a:rPr lang="zh-CN" altLang="en-US" sz="2400"/>
              <a:t>构件图</a:t>
            </a:r>
            <a:r>
              <a:rPr lang="en-US" altLang="zh-CN" sz="2400">
                <a:sym typeface="+mn-ea"/>
              </a:rPr>
              <a:t>（Component diagram）</a:t>
            </a:r>
            <a:r>
              <a:rPr lang="zh-CN" altLang="en-US" sz="2400"/>
              <a:t>，也称为组件图。构件图描述代码部件的物</a:t>
            </a:r>
            <a:r>
              <a:rPr lang="zh-CN" altLang="en-US" sz="2400" b="1"/>
              <a:t>理结构及各部分之间的依赖关系</a:t>
            </a:r>
            <a:r>
              <a:rPr lang="zh-CN" altLang="en-US" sz="2400"/>
              <a:t>，构件图有助于分析和理解部件之间的相互</a:t>
            </a:r>
            <a:r>
              <a:rPr lang="zh-CN" altLang="en-US" sz="2400" b="1"/>
              <a:t>影响程度</a:t>
            </a:r>
            <a:r>
              <a:rPr lang="zh-CN" altLang="en-US" sz="2400"/>
              <a:t>。从构建图中，可以了解各软件组件（如源代码文件或动态链接库）之间的编译器和运行时依赖关系。使用构件图可以将系统划分为内聚组件并显示代码自身的结构。</a:t>
            </a:r>
            <a:r>
              <a:rPr lang="en-US" altLang="zh-CN" sz="2400">
                <a:sym typeface="+mn-ea"/>
              </a:rPr>
              <a:t>使用构件图的思想是复用。就像是我们盖房子，当房子的大体框架建好之后，剩下的门和窗户家具之类的直接拿来安装上即可，不需要再从新制作，直接拿来复用的思想。这些门和窗户就相当于一个个的构件。</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1102" y="4254751"/>
            <a:ext cx="12696116" cy="2631578"/>
            <a:chOff x="1563014" y="3368397"/>
            <a:chExt cx="9211871" cy="1909384"/>
          </a:xfrm>
        </p:grpSpPr>
        <p:sp>
          <p:nvSpPr>
            <p:cNvPr id="5" name="Freeform 26"/>
            <p:cNvSpPr>
              <a:spLocks noEditPoints="1"/>
            </p:cNvSpPr>
            <p:nvPr/>
          </p:nvSpPr>
          <p:spPr bwMode="auto">
            <a:xfrm flipH="1">
              <a:off x="1563014" y="4148467"/>
              <a:ext cx="953853" cy="1116584"/>
            </a:xfrm>
            <a:custGeom>
              <a:avLst/>
              <a:gdLst>
                <a:gd name="T0" fmla="*/ 565 w 631"/>
                <a:gd name="T1" fmla="*/ 585 h 741"/>
                <a:gd name="T2" fmla="*/ 545 w 631"/>
                <a:gd name="T3" fmla="*/ 531 h 741"/>
                <a:gd name="T4" fmla="*/ 567 w 631"/>
                <a:gd name="T5" fmla="*/ 470 h 741"/>
                <a:gd name="T6" fmla="*/ 568 w 631"/>
                <a:gd name="T7" fmla="*/ 407 h 741"/>
                <a:gd name="T8" fmla="*/ 568 w 631"/>
                <a:gd name="T9" fmla="*/ 345 h 741"/>
                <a:gd name="T10" fmla="*/ 535 w 631"/>
                <a:gd name="T11" fmla="*/ 208 h 741"/>
                <a:gd name="T12" fmla="*/ 476 w 631"/>
                <a:gd name="T13" fmla="*/ 107 h 741"/>
                <a:gd name="T14" fmla="*/ 270 w 631"/>
                <a:gd name="T15" fmla="*/ 60 h 741"/>
                <a:gd name="T16" fmla="*/ 146 w 631"/>
                <a:gd name="T17" fmla="*/ 128 h 741"/>
                <a:gd name="T18" fmla="*/ 102 w 631"/>
                <a:gd name="T19" fmla="*/ 207 h 741"/>
                <a:gd name="T20" fmla="*/ 63 w 631"/>
                <a:gd name="T21" fmla="*/ 310 h 741"/>
                <a:gd name="T22" fmla="*/ 64 w 631"/>
                <a:gd name="T23" fmla="*/ 390 h 741"/>
                <a:gd name="T24" fmla="*/ 69 w 631"/>
                <a:gd name="T25" fmla="*/ 482 h 741"/>
                <a:gd name="T26" fmla="*/ 83 w 631"/>
                <a:gd name="T27" fmla="*/ 539 h 741"/>
                <a:gd name="T28" fmla="*/ 67 w 631"/>
                <a:gd name="T29" fmla="*/ 585 h 741"/>
                <a:gd name="T30" fmla="*/ 2 w 631"/>
                <a:gd name="T31" fmla="*/ 678 h 741"/>
                <a:gd name="T32" fmla="*/ 23 w 631"/>
                <a:gd name="T33" fmla="*/ 741 h 741"/>
                <a:gd name="T34" fmla="*/ 609 w 631"/>
                <a:gd name="T35" fmla="*/ 741 h 741"/>
                <a:gd name="T36" fmla="*/ 630 w 631"/>
                <a:gd name="T37" fmla="*/ 678 h 741"/>
                <a:gd name="T38" fmla="*/ 565 w 631"/>
                <a:gd name="T39" fmla="*/ 585 h 741"/>
                <a:gd name="T40" fmla="*/ 454 w 631"/>
                <a:gd name="T41" fmla="*/ 282 h 741"/>
                <a:gd name="T42" fmla="*/ 452 w 631"/>
                <a:gd name="T43" fmla="*/ 281 h 741"/>
                <a:gd name="T44" fmla="*/ 482 w 631"/>
                <a:gd name="T45" fmla="*/ 305 h 741"/>
                <a:gd name="T46" fmla="*/ 470 w 631"/>
                <a:gd name="T47" fmla="*/ 374 h 741"/>
                <a:gd name="T48" fmla="*/ 460 w 631"/>
                <a:gd name="T49" fmla="*/ 373 h 741"/>
                <a:gd name="T50" fmla="*/ 454 w 631"/>
                <a:gd name="T51" fmla="*/ 282 h 741"/>
                <a:gd name="T52" fmla="*/ 150 w 631"/>
                <a:gd name="T53" fmla="*/ 302 h 741"/>
                <a:gd name="T54" fmla="*/ 184 w 631"/>
                <a:gd name="T55" fmla="*/ 292 h 741"/>
                <a:gd name="T56" fmla="*/ 194 w 631"/>
                <a:gd name="T57" fmla="*/ 284 h 741"/>
                <a:gd name="T58" fmla="*/ 211 w 631"/>
                <a:gd name="T59" fmla="*/ 198 h 741"/>
                <a:gd name="T60" fmla="*/ 213 w 631"/>
                <a:gd name="T61" fmla="*/ 195 h 741"/>
                <a:gd name="T62" fmla="*/ 316 w 631"/>
                <a:gd name="T63" fmla="*/ 252 h 741"/>
                <a:gd name="T64" fmla="*/ 329 w 631"/>
                <a:gd name="T65" fmla="*/ 253 h 741"/>
                <a:gd name="T66" fmla="*/ 394 w 631"/>
                <a:gd name="T67" fmla="*/ 315 h 741"/>
                <a:gd name="T68" fmla="*/ 410 w 631"/>
                <a:gd name="T69" fmla="*/ 360 h 741"/>
                <a:gd name="T70" fmla="*/ 435 w 631"/>
                <a:gd name="T71" fmla="*/ 412 h 741"/>
                <a:gd name="T72" fmla="*/ 316 w 631"/>
                <a:gd name="T73" fmla="*/ 493 h 741"/>
                <a:gd name="T74" fmla="*/ 316 w 631"/>
                <a:gd name="T75" fmla="*/ 493 h 741"/>
                <a:gd name="T76" fmla="*/ 188 w 631"/>
                <a:gd name="T77" fmla="*/ 394 h 741"/>
                <a:gd name="T78" fmla="*/ 150 w 631"/>
                <a:gd name="T79" fmla="*/ 302 h 741"/>
                <a:gd name="T80" fmla="*/ 114 w 631"/>
                <a:gd name="T81" fmla="*/ 589 h 741"/>
                <a:gd name="T82" fmla="*/ 200 w 631"/>
                <a:gd name="T83" fmla="*/ 563 h 741"/>
                <a:gd name="T84" fmla="*/ 240 w 631"/>
                <a:gd name="T85" fmla="*/ 493 h 741"/>
                <a:gd name="T86" fmla="*/ 316 w 631"/>
                <a:gd name="T87" fmla="*/ 515 h 741"/>
                <a:gd name="T88" fmla="*/ 316 w 631"/>
                <a:gd name="T89" fmla="*/ 515 h 741"/>
                <a:gd name="T90" fmla="*/ 391 w 631"/>
                <a:gd name="T91" fmla="*/ 493 h 741"/>
                <a:gd name="T92" fmla="*/ 431 w 631"/>
                <a:gd name="T93" fmla="*/ 563 h 741"/>
                <a:gd name="T94" fmla="*/ 519 w 631"/>
                <a:gd name="T95" fmla="*/ 590 h 741"/>
                <a:gd name="T96" fmla="*/ 316 w 631"/>
                <a:gd name="T97" fmla="*/ 661 h 741"/>
                <a:gd name="T98" fmla="*/ 114 w 631"/>
                <a:gd name="T99" fmla="*/ 589 h 741"/>
                <a:gd name="T100" fmla="*/ 318 w 631"/>
                <a:gd name="T101" fmla="*/ 722 h 741"/>
                <a:gd name="T102" fmla="*/ 316 w 631"/>
                <a:gd name="T103" fmla="*/ 722 h 741"/>
                <a:gd name="T104" fmla="*/ 46 w 631"/>
                <a:gd name="T105" fmla="*/ 621 h 741"/>
                <a:gd name="T106" fmla="*/ 67 w 631"/>
                <a:gd name="T107" fmla="*/ 606 h 741"/>
                <a:gd name="T108" fmla="*/ 316 w 631"/>
                <a:gd name="T109" fmla="*/ 697 h 741"/>
                <a:gd name="T110" fmla="*/ 318 w 631"/>
                <a:gd name="T111" fmla="*/ 697 h 741"/>
                <a:gd name="T112" fmla="*/ 564 w 631"/>
                <a:gd name="T113" fmla="*/ 608 h 741"/>
                <a:gd name="T114" fmla="*/ 585 w 631"/>
                <a:gd name="T115" fmla="*/ 624 h 741"/>
                <a:gd name="T116" fmla="*/ 318 w 631"/>
                <a:gd name="T117" fmla="*/ 722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31" h="741">
                  <a:moveTo>
                    <a:pt x="565" y="585"/>
                  </a:moveTo>
                  <a:cubicBezTo>
                    <a:pt x="577" y="562"/>
                    <a:pt x="566" y="543"/>
                    <a:pt x="545" y="531"/>
                  </a:cubicBezTo>
                  <a:cubicBezTo>
                    <a:pt x="517" y="515"/>
                    <a:pt x="536" y="486"/>
                    <a:pt x="567" y="470"/>
                  </a:cubicBezTo>
                  <a:cubicBezTo>
                    <a:pt x="597" y="454"/>
                    <a:pt x="607" y="426"/>
                    <a:pt x="568" y="407"/>
                  </a:cubicBezTo>
                  <a:cubicBezTo>
                    <a:pt x="530" y="387"/>
                    <a:pt x="532" y="381"/>
                    <a:pt x="568" y="345"/>
                  </a:cubicBezTo>
                  <a:cubicBezTo>
                    <a:pt x="604" y="308"/>
                    <a:pt x="586" y="222"/>
                    <a:pt x="535" y="208"/>
                  </a:cubicBezTo>
                  <a:cubicBezTo>
                    <a:pt x="484" y="194"/>
                    <a:pt x="497" y="166"/>
                    <a:pt x="476" y="107"/>
                  </a:cubicBezTo>
                  <a:cubicBezTo>
                    <a:pt x="456" y="51"/>
                    <a:pt x="319" y="0"/>
                    <a:pt x="270" y="60"/>
                  </a:cubicBezTo>
                  <a:cubicBezTo>
                    <a:pt x="236" y="23"/>
                    <a:pt x="161" y="73"/>
                    <a:pt x="146" y="128"/>
                  </a:cubicBezTo>
                  <a:cubicBezTo>
                    <a:pt x="131" y="184"/>
                    <a:pt x="142" y="199"/>
                    <a:pt x="102" y="207"/>
                  </a:cubicBezTo>
                  <a:cubicBezTo>
                    <a:pt x="62" y="215"/>
                    <a:pt x="37" y="273"/>
                    <a:pt x="63" y="310"/>
                  </a:cubicBezTo>
                  <a:cubicBezTo>
                    <a:pt x="89" y="346"/>
                    <a:pt x="101" y="363"/>
                    <a:pt x="64" y="390"/>
                  </a:cubicBezTo>
                  <a:cubicBezTo>
                    <a:pt x="27" y="417"/>
                    <a:pt x="34" y="465"/>
                    <a:pt x="69" y="482"/>
                  </a:cubicBezTo>
                  <a:cubicBezTo>
                    <a:pt x="104" y="498"/>
                    <a:pt x="111" y="523"/>
                    <a:pt x="83" y="539"/>
                  </a:cubicBezTo>
                  <a:cubicBezTo>
                    <a:pt x="63" y="551"/>
                    <a:pt x="53" y="568"/>
                    <a:pt x="67" y="585"/>
                  </a:cubicBezTo>
                  <a:cubicBezTo>
                    <a:pt x="29" y="603"/>
                    <a:pt x="0" y="629"/>
                    <a:pt x="2" y="678"/>
                  </a:cubicBezTo>
                  <a:cubicBezTo>
                    <a:pt x="2" y="699"/>
                    <a:pt x="10" y="720"/>
                    <a:pt x="23" y="741"/>
                  </a:cubicBezTo>
                  <a:cubicBezTo>
                    <a:pt x="609" y="741"/>
                    <a:pt x="609" y="741"/>
                    <a:pt x="609" y="741"/>
                  </a:cubicBezTo>
                  <a:cubicBezTo>
                    <a:pt x="621" y="720"/>
                    <a:pt x="629" y="699"/>
                    <a:pt x="630" y="678"/>
                  </a:cubicBezTo>
                  <a:cubicBezTo>
                    <a:pt x="631" y="629"/>
                    <a:pt x="603" y="603"/>
                    <a:pt x="565" y="585"/>
                  </a:cubicBezTo>
                  <a:close/>
                  <a:moveTo>
                    <a:pt x="454" y="282"/>
                  </a:moveTo>
                  <a:cubicBezTo>
                    <a:pt x="453" y="281"/>
                    <a:pt x="452" y="281"/>
                    <a:pt x="452" y="281"/>
                  </a:cubicBezTo>
                  <a:cubicBezTo>
                    <a:pt x="467" y="252"/>
                    <a:pt x="479" y="289"/>
                    <a:pt x="482" y="305"/>
                  </a:cubicBezTo>
                  <a:cubicBezTo>
                    <a:pt x="486" y="328"/>
                    <a:pt x="481" y="355"/>
                    <a:pt x="470" y="374"/>
                  </a:cubicBezTo>
                  <a:cubicBezTo>
                    <a:pt x="467" y="373"/>
                    <a:pt x="464" y="373"/>
                    <a:pt x="460" y="373"/>
                  </a:cubicBezTo>
                  <a:cubicBezTo>
                    <a:pt x="411" y="378"/>
                    <a:pt x="527" y="312"/>
                    <a:pt x="454" y="282"/>
                  </a:cubicBezTo>
                  <a:close/>
                  <a:moveTo>
                    <a:pt x="150" y="302"/>
                  </a:moveTo>
                  <a:cubicBezTo>
                    <a:pt x="156" y="273"/>
                    <a:pt x="172" y="265"/>
                    <a:pt x="184" y="292"/>
                  </a:cubicBezTo>
                  <a:cubicBezTo>
                    <a:pt x="194" y="314"/>
                    <a:pt x="196" y="325"/>
                    <a:pt x="194" y="284"/>
                  </a:cubicBezTo>
                  <a:cubicBezTo>
                    <a:pt x="193" y="256"/>
                    <a:pt x="199" y="226"/>
                    <a:pt x="211" y="198"/>
                  </a:cubicBezTo>
                  <a:cubicBezTo>
                    <a:pt x="212" y="197"/>
                    <a:pt x="212" y="196"/>
                    <a:pt x="213" y="195"/>
                  </a:cubicBezTo>
                  <a:cubicBezTo>
                    <a:pt x="232" y="223"/>
                    <a:pt x="270" y="249"/>
                    <a:pt x="316" y="252"/>
                  </a:cubicBezTo>
                  <a:cubicBezTo>
                    <a:pt x="321" y="252"/>
                    <a:pt x="325" y="253"/>
                    <a:pt x="329" y="253"/>
                  </a:cubicBezTo>
                  <a:cubicBezTo>
                    <a:pt x="417" y="251"/>
                    <a:pt x="322" y="306"/>
                    <a:pt x="394" y="315"/>
                  </a:cubicBezTo>
                  <a:cubicBezTo>
                    <a:pt x="446" y="322"/>
                    <a:pt x="436" y="331"/>
                    <a:pt x="410" y="360"/>
                  </a:cubicBezTo>
                  <a:cubicBezTo>
                    <a:pt x="392" y="380"/>
                    <a:pt x="397" y="406"/>
                    <a:pt x="435" y="412"/>
                  </a:cubicBezTo>
                  <a:cubicBezTo>
                    <a:pt x="410" y="459"/>
                    <a:pt x="370" y="493"/>
                    <a:pt x="316" y="493"/>
                  </a:cubicBezTo>
                  <a:cubicBezTo>
                    <a:pt x="316" y="493"/>
                    <a:pt x="316" y="493"/>
                    <a:pt x="316" y="493"/>
                  </a:cubicBezTo>
                  <a:cubicBezTo>
                    <a:pt x="256" y="493"/>
                    <a:pt x="212" y="451"/>
                    <a:pt x="188" y="394"/>
                  </a:cubicBezTo>
                  <a:cubicBezTo>
                    <a:pt x="157" y="389"/>
                    <a:pt x="143" y="339"/>
                    <a:pt x="150" y="302"/>
                  </a:cubicBezTo>
                  <a:close/>
                  <a:moveTo>
                    <a:pt x="114" y="589"/>
                  </a:moveTo>
                  <a:cubicBezTo>
                    <a:pt x="141" y="580"/>
                    <a:pt x="171" y="573"/>
                    <a:pt x="200" y="563"/>
                  </a:cubicBezTo>
                  <a:cubicBezTo>
                    <a:pt x="234" y="550"/>
                    <a:pt x="241" y="524"/>
                    <a:pt x="240" y="493"/>
                  </a:cubicBezTo>
                  <a:cubicBezTo>
                    <a:pt x="262" y="507"/>
                    <a:pt x="287" y="515"/>
                    <a:pt x="316" y="515"/>
                  </a:cubicBezTo>
                  <a:cubicBezTo>
                    <a:pt x="316" y="515"/>
                    <a:pt x="316" y="515"/>
                    <a:pt x="316" y="515"/>
                  </a:cubicBezTo>
                  <a:cubicBezTo>
                    <a:pt x="344" y="515"/>
                    <a:pt x="369" y="507"/>
                    <a:pt x="391" y="493"/>
                  </a:cubicBezTo>
                  <a:cubicBezTo>
                    <a:pt x="390" y="524"/>
                    <a:pt x="397" y="550"/>
                    <a:pt x="431" y="563"/>
                  </a:cubicBezTo>
                  <a:cubicBezTo>
                    <a:pt x="461" y="574"/>
                    <a:pt x="492" y="581"/>
                    <a:pt x="519" y="590"/>
                  </a:cubicBezTo>
                  <a:cubicBezTo>
                    <a:pt x="501" y="642"/>
                    <a:pt x="408" y="662"/>
                    <a:pt x="316" y="661"/>
                  </a:cubicBezTo>
                  <a:cubicBezTo>
                    <a:pt x="210" y="660"/>
                    <a:pt x="105" y="630"/>
                    <a:pt x="114" y="589"/>
                  </a:cubicBezTo>
                  <a:close/>
                  <a:moveTo>
                    <a:pt x="318" y="722"/>
                  </a:moveTo>
                  <a:cubicBezTo>
                    <a:pt x="316" y="722"/>
                    <a:pt x="316" y="722"/>
                    <a:pt x="316" y="722"/>
                  </a:cubicBezTo>
                  <a:cubicBezTo>
                    <a:pt x="184" y="722"/>
                    <a:pt x="70" y="685"/>
                    <a:pt x="46" y="621"/>
                  </a:cubicBezTo>
                  <a:cubicBezTo>
                    <a:pt x="52" y="616"/>
                    <a:pt x="59" y="611"/>
                    <a:pt x="67" y="606"/>
                  </a:cubicBezTo>
                  <a:cubicBezTo>
                    <a:pt x="78" y="664"/>
                    <a:pt x="187" y="697"/>
                    <a:pt x="316" y="697"/>
                  </a:cubicBezTo>
                  <a:cubicBezTo>
                    <a:pt x="318" y="697"/>
                    <a:pt x="318" y="697"/>
                    <a:pt x="318" y="697"/>
                  </a:cubicBezTo>
                  <a:cubicBezTo>
                    <a:pt x="448" y="697"/>
                    <a:pt x="551" y="665"/>
                    <a:pt x="564" y="608"/>
                  </a:cubicBezTo>
                  <a:cubicBezTo>
                    <a:pt x="572" y="613"/>
                    <a:pt x="578" y="618"/>
                    <a:pt x="585" y="624"/>
                  </a:cubicBezTo>
                  <a:cubicBezTo>
                    <a:pt x="559" y="687"/>
                    <a:pt x="451" y="722"/>
                    <a:pt x="318" y="722"/>
                  </a:cubicBezTo>
                  <a:close/>
                </a:path>
              </a:pathLst>
            </a:custGeom>
            <a:solidFill>
              <a:schemeClr val="bg1">
                <a:lumMod val="85000"/>
              </a:schemeClr>
            </a:solidFill>
            <a:ln>
              <a:noFill/>
            </a:ln>
          </p:spPr>
          <p:txBody>
            <a:bodyPr lIns="162560" tIns="81280" rIns="162560" bIns="81280"/>
            <a:lstStyle/>
            <a:p>
              <a:pPr>
                <a:defRPr/>
              </a:pPr>
              <a:endParaRPr lang="id-ID" sz="3200"/>
            </a:p>
          </p:txBody>
        </p:sp>
        <p:sp>
          <p:nvSpPr>
            <p:cNvPr id="6" name="Freeform 5"/>
            <p:cNvSpPr>
              <a:spLocks noEditPoints="1"/>
            </p:cNvSpPr>
            <p:nvPr/>
          </p:nvSpPr>
          <p:spPr bwMode="auto">
            <a:xfrm flipH="1">
              <a:off x="2360709" y="4148467"/>
              <a:ext cx="1053184" cy="1124096"/>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solidFill>
              <a:schemeClr val="bg1">
                <a:lumMod val="85000"/>
              </a:schemeClr>
            </a:solidFill>
            <a:ln>
              <a:noFill/>
            </a:ln>
          </p:spPr>
          <p:txBody>
            <a:bodyPr lIns="162560" tIns="81280" rIns="162560" bIns="81280"/>
            <a:lstStyle/>
            <a:p>
              <a:pPr>
                <a:defRPr/>
              </a:pPr>
              <a:endParaRPr lang="id-ID" sz="3200" dirty="0"/>
            </a:p>
          </p:txBody>
        </p:sp>
        <p:sp>
          <p:nvSpPr>
            <p:cNvPr id="7" name="Freeform 26"/>
            <p:cNvSpPr>
              <a:spLocks noEditPoints="1"/>
            </p:cNvSpPr>
            <p:nvPr/>
          </p:nvSpPr>
          <p:spPr bwMode="auto">
            <a:xfrm flipH="1">
              <a:off x="3239414" y="4148467"/>
              <a:ext cx="953853" cy="1116584"/>
            </a:xfrm>
            <a:custGeom>
              <a:avLst/>
              <a:gdLst>
                <a:gd name="T0" fmla="*/ 565 w 631"/>
                <a:gd name="T1" fmla="*/ 585 h 741"/>
                <a:gd name="T2" fmla="*/ 545 w 631"/>
                <a:gd name="T3" fmla="*/ 531 h 741"/>
                <a:gd name="T4" fmla="*/ 567 w 631"/>
                <a:gd name="T5" fmla="*/ 470 h 741"/>
                <a:gd name="T6" fmla="*/ 568 w 631"/>
                <a:gd name="T7" fmla="*/ 407 h 741"/>
                <a:gd name="T8" fmla="*/ 568 w 631"/>
                <a:gd name="T9" fmla="*/ 345 h 741"/>
                <a:gd name="T10" fmla="*/ 535 w 631"/>
                <a:gd name="T11" fmla="*/ 208 h 741"/>
                <a:gd name="T12" fmla="*/ 476 w 631"/>
                <a:gd name="T13" fmla="*/ 107 h 741"/>
                <a:gd name="T14" fmla="*/ 270 w 631"/>
                <a:gd name="T15" fmla="*/ 60 h 741"/>
                <a:gd name="T16" fmla="*/ 146 w 631"/>
                <a:gd name="T17" fmla="*/ 128 h 741"/>
                <a:gd name="T18" fmla="*/ 102 w 631"/>
                <a:gd name="T19" fmla="*/ 207 h 741"/>
                <a:gd name="T20" fmla="*/ 63 w 631"/>
                <a:gd name="T21" fmla="*/ 310 h 741"/>
                <a:gd name="T22" fmla="*/ 64 w 631"/>
                <a:gd name="T23" fmla="*/ 390 h 741"/>
                <a:gd name="T24" fmla="*/ 69 w 631"/>
                <a:gd name="T25" fmla="*/ 482 h 741"/>
                <a:gd name="T26" fmla="*/ 83 w 631"/>
                <a:gd name="T27" fmla="*/ 539 h 741"/>
                <a:gd name="T28" fmla="*/ 67 w 631"/>
                <a:gd name="T29" fmla="*/ 585 h 741"/>
                <a:gd name="T30" fmla="*/ 2 w 631"/>
                <a:gd name="T31" fmla="*/ 678 h 741"/>
                <a:gd name="T32" fmla="*/ 23 w 631"/>
                <a:gd name="T33" fmla="*/ 741 h 741"/>
                <a:gd name="T34" fmla="*/ 609 w 631"/>
                <a:gd name="T35" fmla="*/ 741 h 741"/>
                <a:gd name="T36" fmla="*/ 630 w 631"/>
                <a:gd name="T37" fmla="*/ 678 h 741"/>
                <a:gd name="T38" fmla="*/ 565 w 631"/>
                <a:gd name="T39" fmla="*/ 585 h 741"/>
                <a:gd name="T40" fmla="*/ 454 w 631"/>
                <a:gd name="T41" fmla="*/ 282 h 741"/>
                <a:gd name="T42" fmla="*/ 452 w 631"/>
                <a:gd name="T43" fmla="*/ 281 h 741"/>
                <a:gd name="T44" fmla="*/ 482 w 631"/>
                <a:gd name="T45" fmla="*/ 305 h 741"/>
                <a:gd name="T46" fmla="*/ 470 w 631"/>
                <a:gd name="T47" fmla="*/ 374 h 741"/>
                <a:gd name="T48" fmla="*/ 460 w 631"/>
                <a:gd name="T49" fmla="*/ 373 h 741"/>
                <a:gd name="T50" fmla="*/ 454 w 631"/>
                <a:gd name="T51" fmla="*/ 282 h 741"/>
                <a:gd name="T52" fmla="*/ 150 w 631"/>
                <a:gd name="T53" fmla="*/ 302 h 741"/>
                <a:gd name="T54" fmla="*/ 184 w 631"/>
                <a:gd name="T55" fmla="*/ 292 h 741"/>
                <a:gd name="T56" fmla="*/ 194 w 631"/>
                <a:gd name="T57" fmla="*/ 284 h 741"/>
                <a:gd name="T58" fmla="*/ 211 w 631"/>
                <a:gd name="T59" fmla="*/ 198 h 741"/>
                <a:gd name="T60" fmla="*/ 213 w 631"/>
                <a:gd name="T61" fmla="*/ 195 h 741"/>
                <a:gd name="T62" fmla="*/ 316 w 631"/>
                <a:gd name="T63" fmla="*/ 252 h 741"/>
                <a:gd name="T64" fmla="*/ 329 w 631"/>
                <a:gd name="T65" fmla="*/ 253 h 741"/>
                <a:gd name="T66" fmla="*/ 394 w 631"/>
                <a:gd name="T67" fmla="*/ 315 h 741"/>
                <a:gd name="T68" fmla="*/ 410 w 631"/>
                <a:gd name="T69" fmla="*/ 360 h 741"/>
                <a:gd name="T70" fmla="*/ 435 w 631"/>
                <a:gd name="T71" fmla="*/ 412 h 741"/>
                <a:gd name="T72" fmla="*/ 316 w 631"/>
                <a:gd name="T73" fmla="*/ 493 h 741"/>
                <a:gd name="T74" fmla="*/ 316 w 631"/>
                <a:gd name="T75" fmla="*/ 493 h 741"/>
                <a:gd name="T76" fmla="*/ 188 w 631"/>
                <a:gd name="T77" fmla="*/ 394 h 741"/>
                <a:gd name="T78" fmla="*/ 150 w 631"/>
                <a:gd name="T79" fmla="*/ 302 h 741"/>
                <a:gd name="T80" fmla="*/ 114 w 631"/>
                <a:gd name="T81" fmla="*/ 589 h 741"/>
                <a:gd name="T82" fmla="*/ 200 w 631"/>
                <a:gd name="T83" fmla="*/ 563 h 741"/>
                <a:gd name="T84" fmla="*/ 240 w 631"/>
                <a:gd name="T85" fmla="*/ 493 h 741"/>
                <a:gd name="T86" fmla="*/ 316 w 631"/>
                <a:gd name="T87" fmla="*/ 515 h 741"/>
                <a:gd name="T88" fmla="*/ 316 w 631"/>
                <a:gd name="T89" fmla="*/ 515 h 741"/>
                <a:gd name="T90" fmla="*/ 391 w 631"/>
                <a:gd name="T91" fmla="*/ 493 h 741"/>
                <a:gd name="T92" fmla="*/ 431 w 631"/>
                <a:gd name="T93" fmla="*/ 563 h 741"/>
                <a:gd name="T94" fmla="*/ 519 w 631"/>
                <a:gd name="T95" fmla="*/ 590 h 741"/>
                <a:gd name="T96" fmla="*/ 316 w 631"/>
                <a:gd name="T97" fmla="*/ 661 h 741"/>
                <a:gd name="T98" fmla="*/ 114 w 631"/>
                <a:gd name="T99" fmla="*/ 589 h 741"/>
                <a:gd name="T100" fmla="*/ 318 w 631"/>
                <a:gd name="T101" fmla="*/ 722 h 741"/>
                <a:gd name="T102" fmla="*/ 316 w 631"/>
                <a:gd name="T103" fmla="*/ 722 h 741"/>
                <a:gd name="T104" fmla="*/ 46 w 631"/>
                <a:gd name="T105" fmla="*/ 621 h 741"/>
                <a:gd name="T106" fmla="*/ 67 w 631"/>
                <a:gd name="T107" fmla="*/ 606 h 741"/>
                <a:gd name="T108" fmla="*/ 316 w 631"/>
                <a:gd name="T109" fmla="*/ 697 h 741"/>
                <a:gd name="T110" fmla="*/ 318 w 631"/>
                <a:gd name="T111" fmla="*/ 697 h 741"/>
                <a:gd name="T112" fmla="*/ 564 w 631"/>
                <a:gd name="T113" fmla="*/ 608 h 741"/>
                <a:gd name="T114" fmla="*/ 585 w 631"/>
                <a:gd name="T115" fmla="*/ 624 h 741"/>
                <a:gd name="T116" fmla="*/ 318 w 631"/>
                <a:gd name="T117" fmla="*/ 722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31" h="741">
                  <a:moveTo>
                    <a:pt x="565" y="585"/>
                  </a:moveTo>
                  <a:cubicBezTo>
                    <a:pt x="577" y="562"/>
                    <a:pt x="566" y="543"/>
                    <a:pt x="545" y="531"/>
                  </a:cubicBezTo>
                  <a:cubicBezTo>
                    <a:pt x="517" y="515"/>
                    <a:pt x="536" y="486"/>
                    <a:pt x="567" y="470"/>
                  </a:cubicBezTo>
                  <a:cubicBezTo>
                    <a:pt x="597" y="454"/>
                    <a:pt x="607" y="426"/>
                    <a:pt x="568" y="407"/>
                  </a:cubicBezTo>
                  <a:cubicBezTo>
                    <a:pt x="530" y="387"/>
                    <a:pt x="532" y="381"/>
                    <a:pt x="568" y="345"/>
                  </a:cubicBezTo>
                  <a:cubicBezTo>
                    <a:pt x="604" y="308"/>
                    <a:pt x="586" y="222"/>
                    <a:pt x="535" y="208"/>
                  </a:cubicBezTo>
                  <a:cubicBezTo>
                    <a:pt x="484" y="194"/>
                    <a:pt x="497" y="166"/>
                    <a:pt x="476" y="107"/>
                  </a:cubicBezTo>
                  <a:cubicBezTo>
                    <a:pt x="456" y="51"/>
                    <a:pt x="319" y="0"/>
                    <a:pt x="270" y="60"/>
                  </a:cubicBezTo>
                  <a:cubicBezTo>
                    <a:pt x="236" y="23"/>
                    <a:pt x="161" y="73"/>
                    <a:pt x="146" y="128"/>
                  </a:cubicBezTo>
                  <a:cubicBezTo>
                    <a:pt x="131" y="184"/>
                    <a:pt x="142" y="199"/>
                    <a:pt x="102" y="207"/>
                  </a:cubicBezTo>
                  <a:cubicBezTo>
                    <a:pt x="62" y="215"/>
                    <a:pt x="37" y="273"/>
                    <a:pt x="63" y="310"/>
                  </a:cubicBezTo>
                  <a:cubicBezTo>
                    <a:pt x="89" y="346"/>
                    <a:pt x="101" y="363"/>
                    <a:pt x="64" y="390"/>
                  </a:cubicBezTo>
                  <a:cubicBezTo>
                    <a:pt x="27" y="417"/>
                    <a:pt x="34" y="465"/>
                    <a:pt x="69" y="482"/>
                  </a:cubicBezTo>
                  <a:cubicBezTo>
                    <a:pt x="104" y="498"/>
                    <a:pt x="111" y="523"/>
                    <a:pt x="83" y="539"/>
                  </a:cubicBezTo>
                  <a:cubicBezTo>
                    <a:pt x="63" y="551"/>
                    <a:pt x="53" y="568"/>
                    <a:pt x="67" y="585"/>
                  </a:cubicBezTo>
                  <a:cubicBezTo>
                    <a:pt x="29" y="603"/>
                    <a:pt x="0" y="629"/>
                    <a:pt x="2" y="678"/>
                  </a:cubicBezTo>
                  <a:cubicBezTo>
                    <a:pt x="2" y="699"/>
                    <a:pt x="10" y="720"/>
                    <a:pt x="23" y="741"/>
                  </a:cubicBezTo>
                  <a:cubicBezTo>
                    <a:pt x="609" y="741"/>
                    <a:pt x="609" y="741"/>
                    <a:pt x="609" y="741"/>
                  </a:cubicBezTo>
                  <a:cubicBezTo>
                    <a:pt x="621" y="720"/>
                    <a:pt x="629" y="699"/>
                    <a:pt x="630" y="678"/>
                  </a:cubicBezTo>
                  <a:cubicBezTo>
                    <a:pt x="631" y="629"/>
                    <a:pt x="603" y="603"/>
                    <a:pt x="565" y="585"/>
                  </a:cubicBezTo>
                  <a:close/>
                  <a:moveTo>
                    <a:pt x="454" y="282"/>
                  </a:moveTo>
                  <a:cubicBezTo>
                    <a:pt x="453" y="281"/>
                    <a:pt x="452" y="281"/>
                    <a:pt x="452" y="281"/>
                  </a:cubicBezTo>
                  <a:cubicBezTo>
                    <a:pt x="467" y="252"/>
                    <a:pt x="479" y="289"/>
                    <a:pt x="482" y="305"/>
                  </a:cubicBezTo>
                  <a:cubicBezTo>
                    <a:pt x="486" y="328"/>
                    <a:pt x="481" y="355"/>
                    <a:pt x="470" y="374"/>
                  </a:cubicBezTo>
                  <a:cubicBezTo>
                    <a:pt x="467" y="373"/>
                    <a:pt x="464" y="373"/>
                    <a:pt x="460" y="373"/>
                  </a:cubicBezTo>
                  <a:cubicBezTo>
                    <a:pt x="411" y="378"/>
                    <a:pt x="527" y="312"/>
                    <a:pt x="454" y="282"/>
                  </a:cubicBezTo>
                  <a:close/>
                  <a:moveTo>
                    <a:pt x="150" y="302"/>
                  </a:moveTo>
                  <a:cubicBezTo>
                    <a:pt x="156" y="273"/>
                    <a:pt x="172" y="265"/>
                    <a:pt x="184" y="292"/>
                  </a:cubicBezTo>
                  <a:cubicBezTo>
                    <a:pt x="194" y="314"/>
                    <a:pt x="196" y="325"/>
                    <a:pt x="194" y="284"/>
                  </a:cubicBezTo>
                  <a:cubicBezTo>
                    <a:pt x="193" y="256"/>
                    <a:pt x="199" y="226"/>
                    <a:pt x="211" y="198"/>
                  </a:cubicBezTo>
                  <a:cubicBezTo>
                    <a:pt x="212" y="197"/>
                    <a:pt x="212" y="196"/>
                    <a:pt x="213" y="195"/>
                  </a:cubicBezTo>
                  <a:cubicBezTo>
                    <a:pt x="232" y="223"/>
                    <a:pt x="270" y="249"/>
                    <a:pt x="316" y="252"/>
                  </a:cubicBezTo>
                  <a:cubicBezTo>
                    <a:pt x="321" y="252"/>
                    <a:pt x="325" y="253"/>
                    <a:pt x="329" y="253"/>
                  </a:cubicBezTo>
                  <a:cubicBezTo>
                    <a:pt x="417" y="251"/>
                    <a:pt x="322" y="306"/>
                    <a:pt x="394" y="315"/>
                  </a:cubicBezTo>
                  <a:cubicBezTo>
                    <a:pt x="446" y="322"/>
                    <a:pt x="436" y="331"/>
                    <a:pt x="410" y="360"/>
                  </a:cubicBezTo>
                  <a:cubicBezTo>
                    <a:pt x="392" y="380"/>
                    <a:pt x="397" y="406"/>
                    <a:pt x="435" y="412"/>
                  </a:cubicBezTo>
                  <a:cubicBezTo>
                    <a:pt x="410" y="459"/>
                    <a:pt x="370" y="493"/>
                    <a:pt x="316" y="493"/>
                  </a:cubicBezTo>
                  <a:cubicBezTo>
                    <a:pt x="316" y="493"/>
                    <a:pt x="316" y="493"/>
                    <a:pt x="316" y="493"/>
                  </a:cubicBezTo>
                  <a:cubicBezTo>
                    <a:pt x="256" y="493"/>
                    <a:pt x="212" y="451"/>
                    <a:pt x="188" y="394"/>
                  </a:cubicBezTo>
                  <a:cubicBezTo>
                    <a:pt x="157" y="389"/>
                    <a:pt x="143" y="339"/>
                    <a:pt x="150" y="302"/>
                  </a:cubicBezTo>
                  <a:close/>
                  <a:moveTo>
                    <a:pt x="114" y="589"/>
                  </a:moveTo>
                  <a:cubicBezTo>
                    <a:pt x="141" y="580"/>
                    <a:pt x="171" y="573"/>
                    <a:pt x="200" y="563"/>
                  </a:cubicBezTo>
                  <a:cubicBezTo>
                    <a:pt x="234" y="550"/>
                    <a:pt x="241" y="524"/>
                    <a:pt x="240" y="493"/>
                  </a:cubicBezTo>
                  <a:cubicBezTo>
                    <a:pt x="262" y="507"/>
                    <a:pt x="287" y="515"/>
                    <a:pt x="316" y="515"/>
                  </a:cubicBezTo>
                  <a:cubicBezTo>
                    <a:pt x="316" y="515"/>
                    <a:pt x="316" y="515"/>
                    <a:pt x="316" y="515"/>
                  </a:cubicBezTo>
                  <a:cubicBezTo>
                    <a:pt x="344" y="515"/>
                    <a:pt x="369" y="507"/>
                    <a:pt x="391" y="493"/>
                  </a:cubicBezTo>
                  <a:cubicBezTo>
                    <a:pt x="390" y="524"/>
                    <a:pt x="397" y="550"/>
                    <a:pt x="431" y="563"/>
                  </a:cubicBezTo>
                  <a:cubicBezTo>
                    <a:pt x="461" y="574"/>
                    <a:pt x="492" y="581"/>
                    <a:pt x="519" y="590"/>
                  </a:cubicBezTo>
                  <a:cubicBezTo>
                    <a:pt x="501" y="642"/>
                    <a:pt x="408" y="662"/>
                    <a:pt x="316" y="661"/>
                  </a:cubicBezTo>
                  <a:cubicBezTo>
                    <a:pt x="210" y="660"/>
                    <a:pt x="105" y="630"/>
                    <a:pt x="114" y="589"/>
                  </a:cubicBezTo>
                  <a:close/>
                  <a:moveTo>
                    <a:pt x="318" y="722"/>
                  </a:moveTo>
                  <a:cubicBezTo>
                    <a:pt x="316" y="722"/>
                    <a:pt x="316" y="722"/>
                    <a:pt x="316" y="722"/>
                  </a:cubicBezTo>
                  <a:cubicBezTo>
                    <a:pt x="184" y="722"/>
                    <a:pt x="70" y="685"/>
                    <a:pt x="46" y="621"/>
                  </a:cubicBezTo>
                  <a:cubicBezTo>
                    <a:pt x="52" y="616"/>
                    <a:pt x="59" y="611"/>
                    <a:pt x="67" y="606"/>
                  </a:cubicBezTo>
                  <a:cubicBezTo>
                    <a:pt x="78" y="664"/>
                    <a:pt x="187" y="697"/>
                    <a:pt x="316" y="697"/>
                  </a:cubicBezTo>
                  <a:cubicBezTo>
                    <a:pt x="318" y="697"/>
                    <a:pt x="318" y="697"/>
                    <a:pt x="318" y="697"/>
                  </a:cubicBezTo>
                  <a:cubicBezTo>
                    <a:pt x="448" y="697"/>
                    <a:pt x="551" y="665"/>
                    <a:pt x="564" y="608"/>
                  </a:cubicBezTo>
                  <a:cubicBezTo>
                    <a:pt x="572" y="613"/>
                    <a:pt x="578" y="618"/>
                    <a:pt x="585" y="624"/>
                  </a:cubicBezTo>
                  <a:cubicBezTo>
                    <a:pt x="559" y="687"/>
                    <a:pt x="451" y="722"/>
                    <a:pt x="318" y="722"/>
                  </a:cubicBezTo>
                  <a:close/>
                </a:path>
              </a:pathLst>
            </a:custGeom>
            <a:solidFill>
              <a:schemeClr val="bg1">
                <a:lumMod val="75000"/>
              </a:schemeClr>
            </a:solidFill>
            <a:ln>
              <a:noFill/>
            </a:ln>
          </p:spPr>
          <p:txBody>
            <a:bodyPr lIns="162560" tIns="81280" rIns="162560" bIns="81280"/>
            <a:lstStyle/>
            <a:p>
              <a:pPr>
                <a:defRPr/>
              </a:pPr>
              <a:endParaRPr lang="id-ID" sz="3200"/>
            </a:p>
          </p:txBody>
        </p:sp>
        <p:sp>
          <p:nvSpPr>
            <p:cNvPr id="8" name="Freeform 26"/>
            <p:cNvSpPr>
              <a:spLocks noEditPoints="1"/>
            </p:cNvSpPr>
            <p:nvPr/>
          </p:nvSpPr>
          <p:spPr bwMode="auto">
            <a:xfrm flipH="1">
              <a:off x="7151014" y="4148467"/>
              <a:ext cx="953853" cy="1116584"/>
            </a:xfrm>
            <a:custGeom>
              <a:avLst/>
              <a:gdLst>
                <a:gd name="T0" fmla="*/ 565 w 631"/>
                <a:gd name="T1" fmla="*/ 585 h 741"/>
                <a:gd name="T2" fmla="*/ 545 w 631"/>
                <a:gd name="T3" fmla="*/ 531 h 741"/>
                <a:gd name="T4" fmla="*/ 567 w 631"/>
                <a:gd name="T5" fmla="*/ 470 h 741"/>
                <a:gd name="T6" fmla="*/ 568 w 631"/>
                <a:gd name="T7" fmla="*/ 407 h 741"/>
                <a:gd name="T8" fmla="*/ 568 w 631"/>
                <a:gd name="T9" fmla="*/ 345 h 741"/>
                <a:gd name="T10" fmla="*/ 535 w 631"/>
                <a:gd name="T11" fmla="*/ 208 h 741"/>
                <a:gd name="T12" fmla="*/ 476 w 631"/>
                <a:gd name="T13" fmla="*/ 107 h 741"/>
                <a:gd name="T14" fmla="*/ 270 w 631"/>
                <a:gd name="T15" fmla="*/ 60 h 741"/>
                <a:gd name="T16" fmla="*/ 146 w 631"/>
                <a:gd name="T17" fmla="*/ 128 h 741"/>
                <a:gd name="T18" fmla="*/ 102 w 631"/>
                <a:gd name="T19" fmla="*/ 207 h 741"/>
                <a:gd name="T20" fmla="*/ 63 w 631"/>
                <a:gd name="T21" fmla="*/ 310 h 741"/>
                <a:gd name="T22" fmla="*/ 64 w 631"/>
                <a:gd name="T23" fmla="*/ 390 h 741"/>
                <a:gd name="T24" fmla="*/ 69 w 631"/>
                <a:gd name="T25" fmla="*/ 482 h 741"/>
                <a:gd name="T26" fmla="*/ 83 w 631"/>
                <a:gd name="T27" fmla="*/ 539 h 741"/>
                <a:gd name="T28" fmla="*/ 67 w 631"/>
                <a:gd name="T29" fmla="*/ 585 h 741"/>
                <a:gd name="T30" fmla="*/ 2 w 631"/>
                <a:gd name="T31" fmla="*/ 678 h 741"/>
                <a:gd name="T32" fmla="*/ 23 w 631"/>
                <a:gd name="T33" fmla="*/ 741 h 741"/>
                <a:gd name="T34" fmla="*/ 609 w 631"/>
                <a:gd name="T35" fmla="*/ 741 h 741"/>
                <a:gd name="T36" fmla="*/ 630 w 631"/>
                <a:gd name="T37" fmla="*/ 678 h 741"/>
                <a:gd name="T38" fmla="*/ 565 w 631"/>
                <a:gd name="T39" fmla="*/ 585 h 741"/>
                <a:gd name="T40" fmla="*/ 454 w 631"/>
                <a:gd name="T41" fmla="*/ 282 h 741"/>
                <a:gd name="T42" fmla="*/ 452 w 631"/>
                <a:gd name="T43" fmla="*/ 281 h 741"/>
                <a:gd name="T44" fmla="*/ 482 w 631"/>
                <a:gd name="T45" fmla="*/ 305 h 741"/>
                <a:gd name="T46" fmla="*/ 470 w 631"/>
                <a:gd name="T47" fmla="*/ 374 h 741"/>
                <a:gd name="T48" fmla="*/ 460 w 631"/>
                <a:gd name="T49" fmla="*/ 373 h 741"/>
                <a:gd name="T50" fmla="*/ 454 w 631"/>
                <a:gd name="T51" fmla="*/ 282 h 741"/>
                <a:gd name="T52" fmla="*/ 150 w 631"/>
                <a:gd name="T53" fmla="*/ 302 h 741"/>
                <a:gd name="T54" fmla="*/ 184 w 631"/>
                <a:gd name="T55" fmla="*/ 292 h 741"/>
                <a:gd name="T56" fmla="*/ 194 w 631"/>
                <a:gd name="T57" fmla="*/ 284 h 741"/>
                <a:gd name="T58" fmla="*/ 211 w 631"/>
                <a:gd name="T59" fmla="*/ 198 h 741"/>
                <a:gd name="T60" fmla="*/ 213 w 631"/>
                <a:gd name="T61" fmla="*/ 195 h 741"/>
                <a:gd name="T62" fmla="*/ 316 w 631"/>
                <a:gd name="T63" fmla="*/ 252 h 741"/>
                <a:gd name="T64" fmla="*/ 329 w 631"/>
                <a:gd name="T65" fmla="*/ 253 h 741"/>
                <a:gd name="T66" fmla="*/ 394 w 631"/>
                <a:gd name="T67" fmla="*/ 315 h 741"/>
                <a:gd name="T68" fmla="*/ 410 w 631"/>
                <a:gd name="T69" fmla="*/ 360 h 741"/>
                <a:gd name="T70" fmla="*/ 435 w 631"/>
                <a:gd name="T71" fmla="*/ 412 h 741"/>
                <a:gd name="T72" fmla="*/ 316 w 631"/>
                <a:gd name="T73" fmla="*/ 493 h 741"/>
                <a:gd name="T74" fmla="*/ 316 w 631"/>
                <a:gd name="T75" fmla="*/ 493 h 741"/>
                <a:gd name="T76" fmla="*/ 188 w 631"/>
                <a:gd name="T77" fmla="*/ 394 h 741"/>
                <a:gd name="T78" fmla="*/ 150 w 631"/>
                <a:gd name="T79" fmla="*/ 302 h 741"/>
                <a:gd name="T80" fmla="*/ 114 w 631"/>
                <a:gd name="T81" fmla="*/ 589 h 741"/>
                <a:gd name="T82" fmla="*/ 200 w 631"/>
                <a:gd name="T83" fmla="*/ 563 h 741"/>
                <a:gd name="T84" fmla="*/ 240 w 631"/>
                <a:gd name="T85" fmla="*/ 493 h 741"/>
                <a:gd name="T86" fmla="*/ 316 w 631"/>
                <a:gd name="T87" fmla="*/ 515 h 741"/>
                <a:gd name="T88" fmla="*/ 316 w 631"/>
                <a:gd name="T89" fmla="*/ 515 h 741"/>
                <a:gd name="T90" fmla="*/ 391 w 631"/>
                <a:gd name="T91" fmla="*/ 493 h 741"/>
                <a:gd name="T92" fmla="*/ 431 w 631"/>
                <a:gd name="T93" fmla="*/ 563 h 741"/>
                <a:gd name="T94" fmla="*/ 519 w 631"/>
                <a:gd name="T95" fmla="*/ 590 h 741"/>
                <a:gd name="T96" fmla="*/ 316 w 631"/>
                <a:gd name="T97" fmla="*/ 661 h 741"/>
                <a:gd name="T98" fmla="*/ 114 w 631"/>
                <a:gd name="T99" fmla="*/ 589 h 741"/>
                <a:gd name="T100" fmla="*/ 318 w 631"/>
                <a:gd name="T101" fmla="*/ 722 h 741"/>
                <a:gd name="T102" fmla="*/ 316 w 631"/>
                <a:gd name="T103" fmla="*/ 722 h 741"/>
                <a:gd name="T104" fmla="*/ 46 w 631"/>
                <a:gd name="T105" fmla="*/ 621 h 741"/>
                <a:gd name="T106" fmla="*/ 67 w 631"/>
                <a:gd name="T107" fmla="*/ 606 h 741"/>
                <a:gd name="T108" fmla="*/ 316 w 631"/>
                <a:gd name="T109" fmla="*/ 697 h 741"/>
                <a:gd name="T110" fmla="*/ 318 w 631"/>
                <a:gd name="T111" fmla="*/ 697 h 741"/>
                <a:gd name="T112" fmla="*/ 564 w 631"/>
                <a:gd name="T113" fmla="*/ 608 h 741"/>
                <a:gd name="T114" fmla="*/ 585 w 631"/>
                <a:gd name="T115" fmla="*/ 624 h 741"/>
                <a:gd name="T116" fmla="*/ 318 w 631"/>
                <a:gd name="T117" fmla="*/ 722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31" h="741">
                  <a:moveTo>
                    <a:pt x="565" y="585"/>
                  </a:moveTo>
                  <a:cubicBezTo>
                    <a:pt x="577" y="562"/>
                    <a:pt x="566" y="543"/>
                    <a:pt x="545" y="531"/>
                  </a:cubicBezTo>
                  <a:cubicBezTo>
                    <a:pt x="517" y="515"/>
                    <a:pt x="536" y="486"/>
                    <a:pt x="567" y="470"/>
                  </a:cubicBezTo>
                  <a:cubicBezTo>
                    <a:pt x="597" y="454"/>
                    <a:pt x="607" y="426"/>
                    <a:pt x="568" y="407"/>
                  </a:cubicBezTo>
                  <a:cubicBezTo>
                    <a:pt x="530" y="387"/>
                    <a:pt x="532" y="381"/>
                    <a:pt x="568" y="345"/>
                  </a:cubicBezTo>
                  <a:cubicBezTo>
                    <a:pt x="604" y="308"/>
                    <a:pt x="586" y="222"/>
                    <a:pt x="535" y="208"/>
                  </a:cubicBezTo>
                  <a:cubicBezTo>
                    <a:pt x="484" y="194"/>
                    <a:pt x="497" y="166"/>
                    <a:pt x="476" y="107"/>
                  </a:cubicBezTo>
                  <a:cubicBezTo>
                    <a:pt x="456" y="51"/>
                    <a:pt x="319" y="0"/>
                    <a:pt x="270" y="60"/>
                  </a:cubicBezTo>
                  <a:cubicBezTo>
                    <a:pt x="236" y="23"/>
                    <a:pt x="161" y="73"/>
                    <a:pt x="146" y="128"/>
                  </a:cubicBezTo>
                  <a:cubicBezTo>
                    <a:pt x="131" y="184"/>
                    <a:pt x="142" y="199"/>
                    <a:pt x="102" y="207"/>
                  </a:cubicBezTo>
                  <a:cubicBezTo>
                    <a:pt x="62" y="215"/>
                    <a:pt x="37" y="273"/>
                    <a:pt x="63" y="310"/>
                  </a:cubicBezTo>
                  <a:cubicBezTo>
                    <a:pt x="89" y="346"/>
                    <a:pt x="101" y="363"/>
                    <a:pt x="64" y="390"/>
                  </a:cubicBezTo>
                  <a:cubicBezTo>
                    <a:pt x="27" y="417"/>
                    <a:pt x="34" y="465"/>
                    <a:pt x="69" y="482"/>
                  </a:cubicBezTo>
                  <a:cubicBezTo>
                    <a:pt x="104" y="498"/>
                    <a:pt x="111" y="523"/>
                    <a:pt x="83" y="539"/>
                  </a:cubicBezTo>
                  <a:cubicBezTo>
                    <a:pt x="63" y="551"/>
                    <a:pt x="53" y="568"/>
                    <a:pt x="67" y="585"/>
                  </a:cubicBezTo>
                  <a:cubicBezTo>
                    <a:pt x="29" y="603"/>
                    <a:pt x="0" y="629"/>
                    <a:pt x="2" y="678"/>
                  </a:cubicBezTo>
                  <a:cubicBezTo>
                    <a:pt x="2" y="699"/>
                    <a:pt x="10" y="720"/>
                    <a:pt x="23" y="741"/>
                  </a:cubicBezTo>
                  <a:cubicBezTo>
                    <a:pt x="609" y="741"/>
                    <a:pt x="609" y="741"/>
                    <a:pt x="609" y="741"/>
                  </a:cubicBezTo>
                  <a:cubicBezTo>
                    <a:pt x="621" y="720"/>
                    <a:pt x="629" y="699"/>
                    <a:pt x="630" y="678"/>
                  </a:cubicBezTo>
                  <a:cubicBezTo>
                    <a:pt x="631" y="629"/>
                    <a:pt x="603" y="603"/>
                    <a:pt x="565" y="585"/>
                  </a:cubicBezTo>
                  <a:close/>
                  <a:moveTo>
                    <a:pt x="454" y="282"/>
                  </a:moveTo>
                  <a:cubicBezTo>
                    <a:pt x="453" y="281"/>
                    <a:pt x="452" y="281"/>
                    <a:pt x="452" y="281"/>
                  </a:cubicBezTo>
                  <a:cubicBezTo>
                    <a:pt x="467" y="252"/>
                    <a:pt x="479" y="289"/>
                    <a:pt x="482" y="305"/>
                  </a:cubicBezTo>
                  <a:cubicBezTo>
                    <a:pt x="486" y="328"/>
                    <a:pt x="481" y="355"/>
                    <a:pt x="470" y="374"/>
                  </a:cubicBezTo>
                  <a:cubicBezTo>
                    <a:pt x="467" y="373"/>
                    <a:pt x="464" y="373"/>
                    <a:pt x="460" y="373"/>
                  </a:cubicBezTo>
                  <a:cubicBezTo>
                    <a:pt x="411" y="378"/>
                    <a:pt x="527" y="312"/>
                    <a:pt x="454" y="282"/>
                  </a:cubicBezTo>
                  <a:close/>
                  <a:moveTo>
                    <a:pt x="150" y="302"/>
                  </a:moveTo>
                  <a:cubicBezTo>
                    <a:pt x="156" y="273"/>
                    <a:pt x="172" y="265"/>
                    <a:pt x="184" y="292"/>
                  </a:cubicBezTo>
                  <a:cubicBezTo>
                    <a:pt x="194" y="314"/>
                    <a:pt x="196" y="325"/>
                    <a:pt x="194" y="284"/>
                  </a:cubicBezTo>
                  <a:cubicBezTo>
                    <a:pt x="193" y="256"/>
                    <a:pt x="199" y="226"/>
                    <a:pt x="211" y="198"/>
                  </a:cubicBezTo>
                  <a:cubicBezTo>
                    <a:pt x="212" y="197"/>
                    <a:pt x="212" y="196"/>
                    <a:pt x="213" y="195"/>
                  </a:cubicBezTo>
                  <a:cubicBezTo>
                    <a:pt x="232" y="223"/>
                    <a:pt x="270" y="249"/>
                    <a:pt x="316" y="252"/>
                  </a:cubicBezTo>
                  <a:cubicBezTo>
                    <a:pt x="321" y="252"/>
                    <a:pt x="325" y="253"/>
                    <a:pt x="329" y="253"/>
                  </a:cubicBezTo>
                  <a:cubicBezTo>
                    <a:pt x="417" y="251"/>
                    <a:pt x="322" y="306"/>
                    <a:pt x="394" y="315"/>
                  </a:cubicBezTo>
                  <a:cubicBezTo>
                    <a:pt x="446" y="322"/>
                    <a:pt x="436" y="331"/>
                    <a:pt x="410" y="360"/>
                  </a:cubicBezTo>
                  <a:cubicBezTo>
                    <a:pt x="392" y="380"/>
                    <a:pt x="397" y="406"/>
                    <a:pt x="435" y="412"/>
                  </a:cubicBezTo>
                  <a:cubicBezTo>
                    <a:pt x="410" y="459"/>
                    <a:pt x="370" y="493"/>
                    <a:pt x="316" y="493"/>
                  </a:cubicBezTo>
                  <a:cubicBezTo>
                    <a:pt x="316" y="493"/>
                    <a:pt x="316" y="493"/>
                    <a:pt x="316" y="493"/>
                  </a:cubicBezTo>
                  <a:cubicBezTo>
                    <a:pt x="256" y="493"/>
                    <a:pt x="212" y="451"/>
                    <a:pt x="188" y="394"/>
                  </a:cubicBezTo>
                  <a:cubicBezTo>
                    <a:pt x="157" y="389"/>
                    <a:pt x="143" y="339"/>
                    <a:pt x="150" y="302"/>
                  </a:cubicBezTo>
                  <a:close/>
                  <a:moveTo>
                    <a:pt x="114" y="589"/>
                  </a:moveTo>
                  <a:cubicBezTo>
                    <a:pt x="141" y="580"/>
                    <a:pt x="171" y="573"/>
                    <a:pt x="200" y="563"/>
                  </a:cubicBezTo>
                  <a:cubicBezTo>
                    <a:pt x="234" y="550"/>
                    <a:pt x="241" y="524"/>
                    <a:pt x="240" y="493"/>
                  </a:cubicBezTo>
                  <a:cubicBezTo>
                    <a:pt x="262" y="507"/>
                    <a:pt x="287" y="515"/>
                    <a:pt x="316" y="515"/>
                  </a:cubicBezTo>
                  <a:cubicBezTo>
                    <a:pt x="316" y="515"/>
                    <a:pt x="316" y="515"/>
                    <a:pt x="316" y="515"/>
                  </a:cubicBezTo>
                  <a:cubicBezTo>
                    <a:pt x="344" y="515"/>
                    <a:pt x="369" y="507"/>
                    <a:pt x="391" y="493"/>
                  </a:cubicBezTo>
                  <a:cubicBezTo>
                    <a:pt x="390" y="524"/>
                    <a:pt x="397" y="550"/>
                    <a:pt x="431" y="563"/>
                  </a:cubicBezTo>
                  <a:cubicBezTo>
                    <a:pt x="461" y="574"/>
                    <a:pt x="492" y="581"/>
                    <a:pt x="519" y="590"/>
                  </a:cubicBezTo>
                  <a:cubicBezTo>
                    <a:pt x="501" y="642"/>
                    <a:pt x="408" y="662"/>
                    <a:pt x="316" y="661"/>
                  </a:cubicBezTo>
                  <a:cubicBezTo>
                    <a:pt x="210" y="660"/>
                    <a:pt x="105" y="630"/>
                    <a:pt x="114" y="589"/>
                  </a:cubicBezTo>
                  <a:close/>
                  <a:moveTo>
                    <a:pt x="318" y="722"/>
                  </a:moveTo>
                  <a:cubicBezTo>
                    <a:pt x="316" y="722"/>
                    <a:pt x="316" y="722"/>
                    <a:pt x="316" y="722"/>
                  </a:cubicBezTo>
                  <a:cubicBezTo>
                    <a:pt x="184" y="722"/>
                    <a:pt x="70" y="685"/>
                    <a:pt x="46" y="621"/>
                  </a:cubicBezTo>
                  <a:cubicBezTo>
                    <a:pt x="52" y="616"/>
                    <a:pt x="59" y="611"/>
                    <a:pt x="67" y="606"/>
                  </a:cubicBezTo>
                  <a:cubicBezTo>
                    <a:pt x="78" y="664"/>
                    <a:pt x="187" y="697"/>
                    <a:pt x="316" y="697"/>
                  </a:cubicBezTo>
                  <a:cubicBezTo>
                    <a:pt x="318" y="697"/>
                    <a:pt x="318" y="697"/>
                    <a:pt x="318" y="697"/>
                  </a:cubicBezTo>
                  <a:cubicBezTo>
                    <a:pt x="448" y="697"/>
                    <a:pt x="551" y="665"/>
                    <a:pt x="564" y="608"/>
                  </a:cubicBezTo>
                  <a:cubicBezTo>
                    <a:pt x="572" y="613"/>
                    <a:pt x="578" y="618"/>
                    <a:pt x="585" y="624"/>
                  </a:cubicBezTo>
                  <a:cubicBezTo>
                    <a:pt x="559" y="687"/>
                    <a:pt x="451" y="722"/>
                    <a:pt x="318" y="722"/>
                  </a:cubicBezTo>
                  <a:close/>
                </a:path>
              </a:pathLst>
            </a:custGeom>
            <a:solidFill>
              <a:srgbClr val="BFBFBF"/>
            </a:solidFill>
            <a:ln>
              <a:noFill/>
            </a:ln>
          </p:spPr>
          <p:txBody>
            <a:bodyPr lIns="162560" tIns="81280" rIns="162560" bIns="81280"/>
            <a:lstStyle/>
            <a:p>
              <a:pPr>
                <a:defRPr/>
              </a:pPr>
              <a:endParaRPr lang="id-ID" sz="3200"/>
            </a:p>
          </p:txBody>
        </p:sp>
        <p:sp>
          <p:nvSpPr>
            <p:cNvPr id="9" name="Freeform 8"/>
            <p:cNvSpPr>
              <a:spLocks noEditPoints="1"/>
            </p:cNvSpPr>
            <p:nvPr/>
          </p:nvSpPr>
          <p:spPr bwMode="auto">
            <a:xfrm flipH="1">
              <a:off x="4054043" y="4148467"/>
              <a:ext cx="1053184" cy="1124096"/>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solidFill>
              <a:schemeClr val="bg1">
                <a:lumMod val="75000"/>
              </a:schemeClr>
            </a:solidFill>
            <a:ln>
              <a:noFill/>
            </a:ln>
          </p:spPr>
          <p:txBody>
            <a:bodyPr lIns="162560" tIns="81280" rIns="162560" bIns="81280"/>
            <a:lstStyle/>
            <a:p>
              <a:pPr>
                <a:defRPr/>
              </a:pPr>
              <a:endParaRPr lang="id-ID" sz="3200" dirty="0"/>
            </a:p>
          </p:txBody>
        </p:sp>
        <p:sp>
          <p:nvSpPr>
            <p:cNvPr id="10" name="Freeform 26"/>
            <p:cNvSpPr>
              <a:spLocks noEditPoints="1"/>
            </p:cNvSpPr>
            <p:nvPr/>
          </p:nvSpPr>
          <p:spPr bwMode="auto">
            <a:xfrm flipH="1">
              <a:off x="4932747" y="4148467"/>
              <a:ext cx="953853" cy="1116584"/>
            </a:xfrm>
            <a:custGeom>
              <a:avLst/>
              <a:gdLst>
                <a:gd name="T0" fmla="*/ 565 w 631"/>
                <a:gd name="T1" fmla="*/ 585 h 741"/>
                <a:gd name="T2" fmla="*/ 545 w 631"/>
                <a:gd name="T3" fmla="*/ 531 h 741"/>
                <a:gd name="T4" fmla="*/ 567 w 631"/>
                <a:gd name="T5" fmla="*/ 470 h 741"/>
                <a:gd name="T6" fmla="*/ 568 w 631"/>
                <a:gd name="T7" fmla="*/ 407 h 741"/>
                <a:gd name="T8" fmla="*/ 568 w 631"/>
                <a:gd name="T9" fmla="*/ 345 h 741"/>
                <a:gd name="T10" fmla="*/ 535 w 631"/>
                <a:gd name="T11" fmla="*/ 208 h 741"/>
                <a:gd name="T12" fmla="*/ 476 w 631"/>
                <a:gd name="T13" fmla="*/ 107 h 741"/>
                <a:gd name="T14" fmla="*/ 270 w 631"/>
                <a:gd name="T15" fmla="*/ 60 h 741"/>
                <a:gd name="T16" fmla="*/ 146 w 631"/>
                <a:gd name="T17" fmla="*/ 128 h 741"/>
                <a:gd name="T18" fmla="*/ 102 w 631"/>
                <a:gd name="T19" fmla="*/ 207 h 741"/>
                <a:gd name="T20" fmla="*/ 63 w 631"/>
                <a:gd name="T21" fmla="*/ 310 h 741"/>
                <a:gd name="T22" fmla="*/ 64 w 631"/>
                <a:gd name="T23" fmla="*/ 390 h 741"/>
                <a:gd name="T24" fmla="*/ 69 w 631"/>
                <a:gd name="T25" fmla="*/ 482 h 741"/>
                <a:gd name="T26" fmla="*/ 83 w 631"/>
                <a:gd name="T27" fmla="*/ 539 h 741"/>
                <a:gd name="T28" fmla="*/ 67 w 631"/>
                <a:gd name="T29" fmla="*/ 585 h 741"/>
                <a:gd name="T30" fmla="*/ 2 w 631"/>
                <a:gd name="T31" fmla="*/ 678 h 741"/>
                <a:gd name="T32" fmla="*/ 23 w 631"/>
                <a:gd name="T33" fmla="*/ 741 h 741"/>
                <a:gd name="T34" fmla="*/ 609 w 631"/>
                <a:gd name="T35" fmla="*/ 741 h 741"/>
                <a:gd name="T36" fmla="*/ 630 w 631"/>
                <a:gd name="T37" fmla="*/ 678 h 741"/>
                <a:gd name="T38" fmla="*/ 565 w 631"/>
                <a:gd name="T39" fmla="*/ 585 h 741"/>
                <a:gd name="T40" fmla="*/ 454 w 631"/>
                <a:gd name="T41" fmla="*/ 282 h 741"/>
                <a:gd name="T42" fmla="*/ 452 w 631"/>
                <a:gd name="T43" fmla="*/ 281 h 741"/>
                <a:gd name="T44" fmla="*/ 482 w 631"/>
                <a:gd name="T45" fmla="*/ 305 h 741"/>
                <a:gd name="T46" fmla="*/ 470 w 631"/>
                <a:gd name="T47" fmla="*/ 374 h 741"/>
                <a:gd name="T48" fmla="*/ 460 w 631"/>
                <a:gd name="T49" fmla="*/ 373 h 741"/>
                <a:gd name="T50" fmla="*/ 454 w 631"/>
                <a:gd name="T51" fmla="*/ 282 h 741"/>
                <a:gd name="T52" fmla="*/ 150 w 631"/>
                <a:gd name="T53" fmla="*/ 302 h 741"/>
                <a:gd name="T54" fmla="*/ 184 w 631"/>
                <a:gd name="T55" fmla="*/ 292 h 741"/>
                <a:gd name="T56" fmla="*/ 194 w 631"/>
                <a:gd name="T57" fmla="*/ 284 h 741"/>
                <a:gd name="T58" fmla="*/ 211 w 631"/>
                <a:gd name="T59" fmla="*/ 198 h 741"/>
                <a:gd name="T60" fmla="*/ 213 w 631"/>
                <a:gd name="T61" fmla="*/ 195 h 741"/>
                <a:gd name="T62" fmla="*/ 316 w 631"/>
                <a:gd name="T63" fmla="*/ 252 h 741"/>
                <a:gd name="T64" fmla="*/ 329 w 631"/>
                <a:gd name="T65" fmla="*/ 253 h 741"/>
                <a:gd name="T66" fmla="*/ 394 w 631"/>
                <a:gd name="T67" fmla="*/ 315 h 741"/>
                <a:gd name="T68" fmla="*/ 410 w 631"/>
                <a:gd name="T69" fmla="*/ 360 h 741"/>
                <a:gd name="T70" fmla="*/ 435 w 631"/>
                <a:gd name="T71" fmla="*/ 412 h 741"/>
                <a:gd name="T72" fmla="*/ 316 w 631"/>
                <a:gd name="T73" fmla="*/ 493 h 741"/>
                <a:gd name="T74" fmla="*/ 316 w 631"/>
                <a:gd name="T75" fmla="*/ 493 h 741"/>
                <a:gd name="T76" fmla="*/ 188 w 631"/>
                <a:gd name="T77" fmla="*/ 394 h 741"/>
                <a:gd name="T78" fmla="*/ 150 w 631"/>
                <a:gd name="T79" fmla="*/ 302 h 741"/>
                <a:gd name="T80" fmla="*/ 114 w 631"/>
                <a:gd name="T81" fmla="*/ 589 h 741"/>
                <a:gd name="T82" fmla="*/ 200 w 631"/>
                <a:gd name="T83" fmla="*/ 563 h 741"/>
                <a:gd name="T84" fmla="*/ 240 w 631"/>
                <a:gd name="T85" fmla="*/ 493 h 741"/>
                <a:gd name="T86" fmla="*/ 316 w 631"/>
                <a:gd name="T87" fmla="*/ 515 h 741"/>
                <a:gd name="T88" fmla="*/ 316 w 631"/>
                <a:gd name="T89" fmla="*/ 515 h 741"/>
                <a:gd name="T90" fmla="*/ 391 w 631"/>
                <a:gd name="T91" fmla="*/ 493 h 741"/>
                <a:gd name="T92" fmla="*/ 431 w 631"/>
                <a:gd name="T93" fmla="*/ 563 h 741"/>
                <a:gd name="T94" fmla="*/ 519 w 631"/>
                <a:gd name="T95" fmla="*/ 590 h 741"/>
                <a:gd name="T96" fmla="*/ 316 w 631"/>
                <a:gd name="T97" fmla="*/ 661 h 741"/>
                <a:gd name="T98" fmla="*/ 114 w 631"/>
                <a:gd name="T99" fmla="*/ 589 h 741"/>
                <a:gd name="T100" fmla="*/ 318 w 631"/>
                <a:gd name="T101" fmla="*/ 722 h 741"/>
                <a:gd name="T102" fmla="*/ 316 w 631"/>
                <a:gd name="T103" fmla="*/ 722 h 741"/>
                <a:gd name="T104" fmla="*/ 46 w 631"/>
                <a:gd name="T105" fmla="*/ 621 h 741"/>
                <a:gd name="T106" fmla="*/ 67 w 631"/>
                <a:gd name="T107" fmla="*/ 606 h 741"/>
                <a:gd name="T108" fmla="*/ 316 w 631"/>
                <a:gd name="T109" fmla="*/ 697 h 741"/>
                <a:gd name="T110" fmla="*/ 318 w 631"/>
                <a:gd name="T111" fmla="*/ 697 h 741"/>
                <a:gd name="T112" fmla="*/ 564 w 631"/>
                <a:gd name="T113" fmla="*/ 608 h 741"/>
                <a:gd name="T114" fmla="*/ 585 w 631"/>
                <a:gd name="T115" fmla="*/ 624 h 741"/>
                <a:gd name="T116" fmla="*/ 318 w 631"/>
                <a:gd name="T117" fmla="*/ 722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31" h="741">
                  <a:moveTo>
                    <a:pt x="565" y="585"/>
                  </a:moveTo>
                  <a:cubicBezTo>
                    <a:pt x="577" y="562"/>
                    <a:pt x="566" y="543"/>
                    <a:pt x="545" y="531"/>
                  </a:cubicBezTo>
                  <a:cubicBezTo>
                    <a:pt x="517" y="515"/>
                    <a:pt x="536" y="486"/>
                    <a:pt x="567" y="470"/>
                  </a:cubicBezTo>
                  <a:cubicBezTo>
                    <a:pt x="597" y="454"/>
                    <a:pt x="607" y="426"/>
                    <a:pt x="568" y="407"/>
                  </a:cubicBezTo>
                  <a:cubicBezTo>
                    <a:pt x="530" y="387"/>
                    <a:pt x="532" y="381"/>
                    <a:pt x="568" y="345"/>
                  </a:cubicBezTo>
                  <a:cubicBezTo>
                    <a:pt x="604" y="308"/>
                    <a:pt x="586" y="222"/>
                    <a:pt x="535" y="208"/>
                  </a:cubicBezTo>
                  <a:cubicBezTo>
                    <a:pt x="484" y="194"/>
                    <a:pt x="497" y="166"/>
                    <a:pt x="476" y="107"/>
                  </a:cubicBezTo>
                  <a:cubicBezTo>
                    <a:pt x="456" y="51"/>
                    <a:pt x="319" y="0"/>
                    <a:pt x="270" y="60"/>
                  </a:cubicBezTo>
                  <a:cubicBezTo>
                    <a:pt x="236" y="23"/>
                    <a:pt x="161" y="73"/>
                    <a:pt x="146" y="128"/>
                  </a:cubicBezTo>
                  <a:cubicBezTo>
                    <a:pt x="131" y="184"/>
                    <a:pt x="142" y="199"/>
                    <a:pt x="102" y="207"/>
                  </a:cubicBezTo>
                  <a:cubicBezTo>
                    <a:pt x="62" y="215"/>
                    <a:pt x="37" y="273"/>
                    <a:pt x="63" y="310"/>
                  </a:cubicBezTo>
                  <a:cubicBezTo>
                    <a:pt x="89" y="346"/>
                    <a:pt x="101" y="363"/>
                    <a:pt x="64" y="390"/>
                  </a:cubicBezTo>
                  <a:cubicBezTo>
                    <a:pt x="27" y="417"/>
                    <a:pt x="34" y="465"/>
                    <a:pt x="69" y="482"/>
                  </a:cubicBezTo>
                  <a:cubicBezTo>
                    <a:pt x="104" y="498"/>
                    <a:pt x="111" y="523"/>
                    <a:pt x="83" y="539"/>
                  </a:cubicBezTo>
                  <a:cubicBezTo>
                    <a:pt x="63" y="551"/>
                    <a:pt x="53" y="568"/>
                    <a:pt x="67" y="585"/>
                  </a:cubicBezTo>
                  <a:cubicBezTo>
                    <a:pt x="29" y="603"/>
                    <a:pt x="0" y="629"/>
                    <a:pt x="2" y="678"/>
                  </a:cubicBezTo>
                  <a:cubicBezTo>
                    <a:pt x="2" y="699"/>
                    <a:pt x="10" y="720"/>
                    <a:pt x="23" y="741"/>
                  </a:cubicBezTo>
                  <a:cubicBezTo>
                    <a:pt x="609" y="741"/>
                    <a:pt x="609" y="741"/>
                    <a:pt x="609" y="741"/>
                  </a:cubicBezTo>
                  <a:cubicBezTo>
                    <a:pt x="621" y="720"/>
                    <a:pt x="629" y="699"/>
                    <a:pt x="630" y="678"/>
                  </a:cubicBezTo>
                  <a:cubicBezTo>
                    <a:pt x="631" y="629"/>
                    <a:pt x="603" y="603"/>
                    <a:pt x="565" y="585"/>
                  </a:cubicBezTo>
                  <a:close/>
                  <a:moveTo>
                    <a:pt x="454" y="282"/>
                  </a:moveTo>
                  <a:cubicBezTo>
                    <a:pt x="453" y="281"/>
                    <a:pt x="452" y="281"/>
                    <a:pt x="452" y="281"/>
                  </a:cubicBezTo>
                  <a:cubicBezTo>
                    <a:pt x="467" y="252"/>
                    <a:pt x="479" y="289"/>
                    <a:pt x="482" y="305"/>
                  </a:cubicBezTo>
                  <a:cubicBezTo>
                    <a:pt x="486" y="328"/>
                    <a:pt x="481" y="355"/>
                    <a:pt x="470" y="374"/>
                  </a:cubicBezTo>
                  <a:cubicBezTo>
                    <a:pt x="467" y="373"/>
                    <a:pt x="464" y="373"/>
                    <a:pt x="460" y="373"/>
                  </a:cubicBezTo>
                  <a:cubicBezTo>
                    <a:pt x="411" y="378"/>
                    <a:pt x="527" y="312"/>
                    <a:pt x="454" y="282"/>
                  </a:cubicBezTo>
                  <a:close/>
                  <a:moveTo>
                    <a:pt x="150" y="302"/>
                  </a:moveTo>
                  <a:cubicBezTo>
                    <a:pt x="156" y="273"/>
                    <a:pt x="172" y="265"/>
                    <a:pt x="184" y="292"/>
                  </a:cubicBezTo>
                  <a:cubicBezTo>
                    <a:pt x="194" y="314"/>
                    <a:pt x="196" y="325"/>
                    <a:pt x="194" y="284"/>
                  </a:cubicBezTo>
                  <a:cubicBezTo>
                    <a:pt x="193" y="256"/>
                    <a:pt x="199" y="226"/>
                    <a:pt x="211" y="198"/>
                  </a:cubicBezTo>
                  <a:cubicBezTo>
                    <a:pt x="212" y="197"/>
                    <a:pt x="212" y="196"/>
                    <a:pt x="213" y="195"/>
                  </a:cubicBezTo>
                  <a:cubicBezTo>
                    <a:pt x="232" y="223"/>
                    <a:pt x="270" y="249"/>
                    <a:pt x="316" y="252"/>
                  </a:cubicBezTo>
                  <a:cubicBezTo>
                    <a:pt x="321" y="252"/>
                    <a:pt x="325" y="253"/>
                    <a:pt x="329" y="253"/>
                  </a:cubicBezTo>
                  <a:cubicBezTo>
                    <a:pt x="417" y="251"/>
                    <a:pt x="322" y="306"/>
                    <a:pt x="394" y="315"/>
                  </a:cubicBezTo>
                  <a:cubicBezTo>
                    <a:pt x="446" y="322"/>
                    <a:pt x="436" y="331"/>
                    <a:pt x="410" y="360"/>
                  </a:cubicBezTo>
                  <a:cubicBezTo>
                    <a:pt x="392" y="380"/>
                    <a:pt x="397" y="406"/>
                    <a:pt x="435" y="412"/>
                  </a:cubicBezTo>
                  <a:cubicBezTo>
                    <a:pt x="410" y="459"/>
                    <a:pt x="370" y="493"/>
                    <a:pt x="316" y="493"/>
                  </a:cubicBezTo>
                  <a:cubicBezTo>
                    <a:pt x="316" y="493"/>
                    <a:pt x="316" y="493"/>
                    <a:pt x="316" y="493"/>
                  </a:cubicBezTo>
                  <a:cubicBezTo>
                    <a:pt x="256" y="493"/>
                    <a:pt x="212" y="451"/>
                    <a:pt x="188" y="394"/>
                  </a:cubicBezTo>
                  <a:cubicBezTo>
                    <a:pt x="157" y="389"/>
                    <a:pt x="143" y="339"/>
                    <a:pt x="150" y="302"/>
                  </a:cubicBezTo>
                  <a:close/>
                  <a:moveTo>
                    <a:pt x="114" y="589"/>
                  </a:moveTo>
                  <a:cubicBezTo>
                    <a:pt x="141" y="580"/>
                    <a:pt x="171" y="573"/>
                    <a:pt x="200" y="563"/>
                  </a:cubicBezTo>
                  <a:cubicBezTo>
                    <a:pt x="234" y="550"/>
                    <a:pt x="241" y="524"/>
                    <a:pt x="240" y="493"/>
                  </a:cubicBezTo>
                  <a:cubicBezTo>
                    <a:pt x="262" y="507"/>
                    <a:pt x="287" y="515"/>
                    <a:pt x="316" y="515"/>
                  </a:cubicBezTo>
                  <a:cubicBezTo>
                    <a:pt x="316" y="515"/>
                    <a:pt x="316" y="515"/>
                    <a:pt x="316" y="515"/>
                  </a:cubicBezTo>
                  <a:cubicBezTo>
                    <a:pt x="344" y="515"/>
                    <a:pt x="369" y="507"/>
                    <a:pt x="391" y="493"/>
                  </a:cubicBezTo>
                  <a:cubicBezTo>
                    <a:pt x="390" y="524"/>
                    <a:pt x="397" y="550"/>
                    <a:pt x="431" y="563"/>
                  </a:cubicBezTo>
                  <a:cubicBezTo>
                    <a:pt x="461" y="574"/>
                    <a:pt x="492" y="581"/>
                    <a:pt x="519" y="590"/>
                  </a:cubicBezTo>
                  <a:cubicBezTo>
                    <a:pt x="501" y="642"/>
                    <a:pt x="408" y="662"/>
                    <a:pt x="316" y="661"/>
                  </a:cubicBezTo>
                  <a:cubicBezTo>
                    <a:pt x="210" y="660"/>
                    <a:pt x="105" y="630"/>
                    <a:pt x="114" y="589"/>
                  </a:cubicBezTo>
                  <a:close/>
                  <a:moveTo>
                    <a:pt x="318" y="722"/>
                  </a:moveTo>
                  <a:cubicBezTo>
                    <a:pt x="316" y="722"/>
                    <a:pt x="316" y="722"/>
                    <a:pt x="316" y="722"/>
                  </a:cubicBezTo>
                  <a:cubicBezTo>
                    <a:pt x="184" y="722"/>
                    <a:pt x="70" y="685"/>
                    <a:pt x="46" y="621"/>
                  </a:cubicBezTo>
                  <a:cubicBezTo>
                    <a:pt x="52" y="616"/>
                    <a:pt x="59" y="611"/>
                    <a:pt x="67" y="606"/>
                  </a:cubicBezTo>
                  <a:cubicBezTo>
                    <a:pt x="78" y="664"/>
                    <a:pt x="187" y="697"/>
                    <a:pt x="316" y="697"/>
                  </a:cubicBezTo>
                  <a:cubicBezTo>
                    <a:pt x="318" y="697"/>
                    <a:pt x="318" y="697"/>
                    <a:pt x="318" y="697"/>
                  </a:cubicBezTo>
                  <a:cubicBezTo>
                    <a:pt x="448" y="697"/>
                    <a:pt x="551" y="665"/>
                    <a:pt x="564" y="608"/>
                  </a:cubicBezTo>
                  <a:cubicBezTo>
                    <a:pt x="572" y="613"/>
                    <a:pt x="578" y="618"/>
                    <a:pt x="585" y="624"/>
                  </a:cubicBezTo>
                  <a:cubicBezTo>
                    <a:pt x="559" y="687"/>
                    <a:pt x="451" y="722"/>
                    <a:pt x="318" y="722"/>
                  </a:cubicBezTo>
                  <a:close/>
                </a:path>
              </a:pathLst>
            </a:custGeom>
            <a:solidFill>
              <a:schemeClr val="bg1">
                <a:lumMod val="65000"/>
              </a:schemeClr>
            </a:solidFill>
            <a:ln>
              <a:noFill/>
            </a:ln>
          </p:spPr>
          <p:txBody>
            <a:bodyPr lIns="162560" tIns="81280" rIns="162560" bIns="81280"/>
            <a:lstStyle/>
            <a:p>
              <a:pPr>
                <a:defRPr/>
              </a:pPr>
              <a:endParaRPr lang="id-ID" sz="3200"/>
            </a:p>
          </p:txBody>
        </p:sp>
        <p:sp>
          <p:nvSpPr>
            <p:cNvPr id="11" name="Freeform 6"/>
            <p:cNvSpPr>
              <a:spLocks noEditPoints="1"/>
            </p:cNvSpPr>
            <p:nvPr/>
          </p:nvSpPr>
          <p:spPr bwMode="auto">
            <a:xfrm flipH="1">
              <a:off x="6228148" y="4148467"/>
              <a:ext cx="1053184" cy="1124096"/>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solidFill>
              <a:schemeClr val="bg1">
                <a:lumMod val="65000"/>
              </a:schemeClr>
            </a:solidFill>
            <a:ln>
              <a:noFill/>
            </a:ln>
          </p:spPr>
          <p:txBody>
            <a:bodyPr lIns="162560" tIns="81280" rIns="162560" bIns="81280"/>
            <a:lstStyle/>
            <a:p>
              <a:pPr>
                <a:defRPr/>
              </a:pPr>
              <a:endParaRPr lang="id-ID" sz="3200" dirty="0"/>
            </a:p>
          </p:txBody>
        </p:sp>
        <p:sp>
          <p:nvSpPr>
            <p:cNvPr id="12" name="Freeform 6"/>
            <p:cNvSpPr>
              <a:spLocks noEditPoints="1"/>
            </p:cNvSpPr>
            <p:nvPr/>
          </p:nvSpPr>
          <p:spPr bwMode="auto">
            <a:xfrm flipH="1">
              <a:off x="5218586" y="3368397"/>
              <a:ext cx="1788935" cy="1909384"/>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solidFill>
              <a:schemeClr val="accent1"/>
            </a:solidFill>
            <a:ln>
              <a:noFill/>
            </a:ln>
          </p:spPr>
          <p:txBody>
            <a:bodyPr lIns="162560" tIns="81280" rIns="162560" bIns="81280"/>
            <a:lstStyle/>
            <a:p>
              <a:pPr>
                <a:defRPr/>
              </a:pPr>
              <a:endParaRPr lang="id-ID" sz="3200" dirty="0"/>
            </a:p>
          </p:txBody>
        </p:sp>
        <p:sp>
          <p:nvSpPr>
            <p:cNvPr id="13" name="Freeform 26"/>
            <p:cNvSpPr>
              <a:spLocks noEditPoints="1"/>
            </p:cNvSpPr>
            <p:nvPr/>
          </p:nvSpPr>
          <p:spPr bwMode="auto">
            <a:xfrm flipH="1">
              <a:off x="8912080" y="4148467"/>
              <a:ext cx="953853" cy="1116584"/>
            </a:xfrm>
            <a:custGeom>
              <a:avLst/>
              <a:gdLst>
                <a:gd name="T0" fmla="*/ 565 w 631"/>
                <a:gd name="T1" fmla="*/ 585 h 741"/>
                <a:gd name="T2" fmla="*/ 545 w 631"/>
                <a:gd name="T3" fmla="*/ 531 h 741"/>
                <a:gd name="T4" fmla="*/ 567 w 631"/>
                <a:gd name="T5" fmla="*/ 470 h 741"/>
                <a:gd name="T6" fmla="*/ 568 w 631"/>
                <a:gd name="T7" fmla="*/ 407 h 741"/>
                <a:gd name="T8" fmla="*/ 568 w 631"/>
                <a:gd name="T9" fmla="*/ 345 h 741"/>
                <a:gd name="T10" fmla="*/ 535 w 631"/>
                <a:gd name="T11" fmla="*/ 208 h 741"/>
                <a:gd name="T12" fmla="*/ 476 w 631"/>
                <a:gd name="T13" fmla="*/ 107 h 741"/>
                <a:gd name="T14" fmla="*/ 270 w 631"/>
                <a:gd name="T15" fmla="*/ 60 h 741"/>
                <a:gd name="T16" fmla="*/ 146 w 631"/>
                <a:gd name="T17" fmla="*/ 128 h 741"/>
                <a:gd name="T18" fmla="*/ 102 w 631"/>
                <a:gd name="T19" fmla="*/ 207 h 741"/>
                <a:gd name="T20" fmla="*/ 63 w 631"/>
                <a:gd name="T21" fmla="*/ 310 h 741"/>
                <a:gd name="T22" fmla="*/ 64 w 631"/>
                <a:gd name="T23" fmla="*/ 390 h 741"/>
                <a:gd name="T24" fmla="*/ 69 w 631"/>
                <a:gd name="T25" fmla="*/ 482 h 741"/>
                <a:gd name="T26" fmla="*/ 83 w 631"/>
                <a:gd name="T27" fmla="*/ 539 h 741"/>
                <a:gd name="T28" fmla="*/ 67 w 631"/>
                <a:gd name="T29" fmla="*/ 585 h 741"/>
                <a:gd name="T30" fmla="*/ 2 w 631"/>
                <a:gd name="T31" fmla="*/ 678 h 741"/>
                <a:gd name="T32" fmla="*/ 23 w 631"/>
                <a:gd name="T33" fmla="*/ 741 h 741"/>
                <a:gd name="T34" fmla="*/ 609 w 631"/>
                <a:gd name="T35" fmla="*/ 741 h 741"/>
                <a:gd name="T36" fmla="*/ 630 w 631"/>
                <a:gd name="T37" fmla="*/ 678 h 741"/>
                <a:gd name="T38" fmla="*/ 565 w 631"/>
                <a:gd name="T39" fmla="*/ 585 h 741"/>
                <a:gd name="T40" fmla="*/ 454 w 631"/>
                <a:gd name="T41" fmla="*/ 282 h 741"/>
                <a:gd name="T42" fmla="*/ 452 w 631"/>
                <a:gd name="T43" fmla="*/ 281 h 741"/>
                <a:gd name="T44" fmla="*/ 482 w 631"/>
                <a:gd name="T45" fmla="*/ 305 h 741"/>
                <a:gd name="T46" fmla="*/ 470 w 631"/>
                <a:gd name="T47" fmla="*/ 374 h 741"/>
                <a:gd name="T48" fmla="*/ 460 w 631"/>
                <a:gd name="T49" fmla="*/ 373 h 741"/>
                <a:gd name="T50" fmla="*/ 454 w 631"/>
                <a:gd name="T51" fmla="*/ 282 h 741"/>
                <a:gd name="T52" fmla="*/ 150 w 631"/>
                <a:gd name="T53" fmla="*/ 302 h 741"/>
                <a:gd name="T54" fmla="*/ 184 w 631"/>
                <a:gd name="T55" fmla="*/ 292 h 741"/>
                <a:gd name="T56" fmla="*/ 194 w 631"/>
                <a:gd name="T57" fmla="*/ 284 h 741"/>
                <a:gd name="T58" fmla="*/ 211 w 631"/>
                <a:gd name="T59" fmla="*/ 198 h 741"/>
                <a:gd name="T60" fmla="*/ 213 w 631"/>
                <a:gd name="T61" fmla="*/ 195 h 741"/>
                <a:gd name="T62" fmla="*/ 316 w 631"/>
                <a:gd name="T63" fmla="*/ 252 h 741"/>
                <a:gd name="T64" fmla="*/ 329 w 631"/>
                <a:gd name="T65" fmla="*/ 253 h 741"/>
                <a:gd name="T66" fmla="*/ 394 w 631"/>
                <a:gd name="T67" fmla="*/ 315 h 741"/>
                <a:gd name="T68" fmla="*/ 410 w 631"/>
                <a:gd name="T69" fmla="*/ 360 h 741"/>
                <a:gd name="T70" fmla="*/ 435 w 631"/>
                <a:gd name="T71" fmla="*/ 412 h 741"/>
                <a:gd name="T72" fmla="*/ 316 w 631"/>
                <a:gd name="T73" fmla="*/ 493 h 741"/>
                <a:gd name="T74" fmla="*/ 316 w 631"/>
                <a:gd name="T75" fmla="*/ 493 h 741"/>
                <a:gd name="T76" fmla="*/ 188 w 631"/>
                <a:gd name="T77" fmla="*/ 394 h 741"/>
                <a:gd name="T78" fmla="*/ 150 w 631"/>
                <a:gd name="T79" fmla="*/ 302 h 741"/>
                <a:gd name="T80" fmla="*/ 114 w 631"/>
                <a:gd name="T81" fmla="*/ 589 h 741"/>
                <a:gd name="T82" fmla="*/ 200 w 631"/>
                <a:gd name="T83" fmla="*/ 563 h 741"/>
                <a:gd name="T84" fmla="*/ 240 w 631"/>
                <a:gd name="T85" fmla="*/ 493 h 741"/>
                <a:gd name="T86" fmla="*/ 316 w 631"/>
                <a:gd name="T87" fmla="*/ 515 h 741"/>
                <a:gd name="T88" fmla="*/ 316 w 631"/>
                <a:gd name="T89" fmla="*/ 515 h 741"/>
                <a:gd name="T90" fmla="*/ 391 w 631"/>
                <a:gd name="T91" fmla="*/ 493 h 741"/>
                <a:gd name="T92" fmla="*/ 431 w 631"/>
                <a:gd name="T93" fmla="*/ 563 h 741"/>
                <a:gd name="T94" fmla="*/ 519 w 631"/>
                <a:gd name="T95" fmla="*/ 590 h 741"/>
                <a:gd name="T96" fmla="*/ 316 w 631"/>
                <a:gd name="T97" fmla="*/ 661 h 741"/>
                <a:gd name="T98" fmla="*/ 114 w 631"/>
                <a:gd name="T99" fmla="*/ 589 h 741"/>
                <a:gd name="T100" fmla="*/ 318 w 631"/>
                <a:gd name="T101" fmla="*/ 722 h 741"/>
                <a:gd name="T102" fmla="*/ 316 w 631"/>
                <a:gd name="T103" fmla="*/ 722 h 741"/>
                <a:gd name="T104" fmla="*/ 46 w 631"/>
                <a:gd name="T105" fmla="*/ 621 h 741"/>
                <a:gd name="T106" fmla="*/ 67 w 631"/>
                <a:gd name="T107" fmla="*/ 606 h 741"/>
                <a:gd name="T108" fmla="*/ 316 w 631"/>
                <a:gd name="T109" fmla="*/ 697 h 741"/>
                <a:gd name="T110" fmla="*/ 318 w 631"/>
                <a:gd name="T111" fmla="*/ 697 h 741"/>
                <a:gd name="T112" fmla="*/ 564 w 631"/>
                <a:gd name="T113" fmla="*/ 608 h 741"/>
                <a:gd name="T114" fmla="*/ 585 w 631"/>
                <a:gd name="T115" fmla="*/ 624 h 741"/>
                <a:gd name="T116" fmla="*/ 318 w 631"/>
                <a:gd name="T117" fmla="*/ 722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31" h="741">
                  <a:moveTo>
                    <a:pt x="565" y="585"/>
                  </a:moveTo>
                  <a:cubicBezTo>
                    <a:pt x="577" y="562"/>
                    <a:pt x="566" y="543"/>
                    <a:pt x="545" y="531"/>
                  </a:cubicBezTo>
                  <a:cubicBezTo>
                    <a:pt x="517" y="515"/>
                    <a:pt x="536" y="486"/>
                    <a:pt x="567" y="470"/>
                  </a:cubicBezTo>
                  <a:cubicBezTo>
                    <a:pt x="597" y="454"/>
                    <a:pt x="607" y="426"/>
                    <a:pt x="568" y="407"/>
                  </a:cubicBezTo>
                  <a:cubicBezTo>
                    <a:pt x="530" y="387"/>
                    <a:pt x="532" y="381"/>
                    <a:pt x="568" y="345"/>
                  </a:cubicBezTo>
                  <a:cubicBezTo>
                    <a:pt x="604" y="308"/>
                    <a:pt x="586" y="222"/>
                    <a:pt x="535" y="208"/>
                  </a:cubicBezTo>
                  <a:cubicBezTo>
                    <a:pt x="484" y="194"/>
                    <a:pt x="497" y="166"/>
                    <a:pt x="476" y="107"/>
                  </a:cubicBezTo>
                  <a:cubicBezTo>
                    <a:pt x="456" y="51"/>
                    <a:pt x="319" y="0"/>
                    <a:pt x="270" y="60"/>
                  </a:cubicBezTo>
                  <a:cubicBezTo>
                    <a:pt x="236" y="23"/>
                    <a:pt x="161" y="73"/>
                    <a:pt x="146" y="128"/>
                  </a:cubicBezTo>
                  <a:cubicBezTo>
                    <a:pt x="131" y="184"/>
                    <a:pt x="142" y="199"/>
                    <a:pt x="102" y="207"/>
                  </a:cubicBezTo>
                  <a:cubicBezTo>
                    <a:pt x="62" y="215"/>
                    <a:pt x="37" y="273"/>
                    <a:pt x="63" y="310"/>
                  </a:cubicBezTo>
                  <a:cubicBezTo>
                    <a:pt x="89" y="346"/>
                    <a:pt x="101" y="363"/>
                    <a:pt x="64" y="390"/>
                  </a:cubicBezTo>
                  <a:cubicBezTo>
                    <a:pt x="27" y="417"/>
                    <a:pt x="34" y="465"/>
                    <a:pt x="69" y="482"/>
                  </a:cubicBezTo>
                  <a:cubicBezTo>
                    <a:pt x="104" y="498"/>
                    <a:pt x="111" y="523"/>
                    <a:pt x="83" y="539"/>
                  </a:cubicBezTo>
                  <a:cubicBezTo>
                    <a:pt x="63" y="551"/>
                    <a:pt x="53" y="568"/>
                    <a:pt x="67" y="585"/>
                  </a:cubicBezTo>
                  <a:cubicBezTo>
                    <a:pt x="29" y="603"/>
                    <a:pt x="0" y="629"/>
                    <a:pt x="2" y="678"/>
                  </a:cubicBezTo>
                  <a:cubicBezTo>
                    <a:pt x="2" y="699"/>
                    <a:pt x="10" y="720"/>
                    <a:pt x="23" y="741"/>
                  </a:cubicBezTo>
                  <a:cubicBezTo>
                    <a:pt x="609" y="741"/>
                    <a:pt x="609" y="741"/>
                    <a:pt x="609" y="741"/>
                  </a:cubicBezTo>
                  <a:cubicBezTo>
                    <a:pt x="621" y="720"/>
                    <a:pt x="629" y="699"/>
                    <a:pt x="630" y="678"/>
                  </a:cubicBezTo>
                  <a:cubicBezTo>
                    <a:pt x="631" y="629"/>
                    <a:pt x="603" y="603"/>
                    <a:pt x="565" y="585"/>
                  </a:cubicBezTo>
                  <a:close/>
                  <a:moveTo>
                    <a:pt x="454" y="282"/>
                  </a:moveTo>
                  <a:cubicBezTo>
                    <a:pt x="453" y="281"/>
                    <a:pt x="452" y="281"/>
                    <a:pt x="452" y="281"/>
                  </a:cubicBezTo>
                  <a:cubicBezTo>
                    <a:pt x="467" y="252"/>
                    <a:pt x="479" y="289"/>
                    <a:pt x="482" y="305"/>
                  </a:cubicBezTo>
                  <a:cubicBezTo>
                    <a:pt x="486" y="328"/>
                    <a:pt x="481" y="355"/>
                    <a:pt x="470" y="374"/>
                  </a:cubicBezTo>
                  <a:cubicBezTo>
                    <a:pt x="467" y="373"/>
                    <a:pt x="464" y="373"/>
                    <a:pt x="460" y="373"/>
                  </a:cubicBezTo>
                  <a:cubicBezTo>
                    <a:pt x="411" y="378"/>
                    <a:pt x="527" y="312"/>
                    <a:pt x="454" y="282"/>
                  </a:cubicBezTo>
                  <a:close/>
                  <a:moveTo>
                    <a:pt x="150" y="302"/>
                  </a:moveTo>
                  <a:cubicBezTo>
                    <a:pt x="156" y="273"/>
                    <a:pt x="172" y="265"/>
                    <a:pt x="184" y="292"/>
                  </a:cubicBezTo>
                  <a:cubicBezTo>
                    <a:pt x="194" y="314"/>
                    <a:pt x="196" y="325"/>
                    <a:pt x="194" y="284"/>
                  </a:cubicBezTo>
                  <a:cubicBezTo>
                    <a:pt x="193" y="256"/>
                    <a:pt x="199" y="226"/>
                    <a:pt x="211" y="198"/>
                  </a:cubicBezTo>
                  <a:cubicBezTo>
                    <a:pt x="212" y="197"/>
                    <a:pt x="212" y="196"/>
                    <a:pt x="213" y="195"/>
                  </a:cubicBezTo>
                  <a:cubicBezTo>
                    <a:pt x="232" y="223"/>
                    <a:pt x="270" y="249"/>
                    <a:pt x="316" y="252"/>
                  </a:cubicBezTo>
                  <a:cubicBezTo>
                    <a:pt x="321" y="252"/>
                    <a:pt x="325" y="253"/>
                    <a:pt x="329" y="253"/>
                  </a:cubicBezTo>
                  <a:cubicBezTo>
                    <a:pt x="417" y="251"/>
                    <a:pt x="322" y="306"/>
                    <a:pt x="394" y="315"/>
                  </a:cubicBezTo>
                  <a:cubicBezTo>
                    <a:pt x="446" y="322"/>
                    <a:pt x="436" y="331"/>
                    <a:pt x="410" y="360"/>
                  </a:cubicBezTo>
                  <a:cubicBezTo>
                    <a:pt x="392" y="380"/>
                    <a:pt x="397" y="406"/>
                    <a:pt x="435" y="412"/>
                  </a:cubicBezTo>
                  <a:cubicBezTo>
                    <a:pt x="410" y="459"/>
                    <a:pt x="370" y="493"/>
                    <a:pt x="316" y="493"/>
                  </a:cubicBezTo>
                  <a:cubicBezTo>
                    <a:pt x="316" y="493"/>
                    <a:pt x="316" y="493"/>
                    <a:pt x="316" y="493"/>
                  </a:cubicBezTo>
                  <a:cubicBezTo>
                    <a:pt x="256" y="493"/>
                    <a:pt x="212" y="451"/>
                    <a:pt x="188" y="394"/>
                  </a:cubicBezTo>
                  <a:cubicBezTo>
                    <a:pt x="157" y="389"/>
                    <a:pt x="143" y="339"/>
                    <a:pt x="150" y="302"/>
                  </a:cubicBezTo>
                  <a:close/>
                  <a:moveTo>
                    <a:pt x="114" y="589"/>
                  </a:moveTo>
                  <a:cubicBezTo>
                    <a:pt x="141" y="580"/>
                    <a:pt x="171" y="573"/>
                    <a:pt x="200" y="563"/>
                  </a:cubicBezTo>
                  <a:cubicBezTo>
                    <a:pt x="234" y="550"/>
                    <a:pt x="241" y="524"/>
                    <a:pt x="240" y="493"/>
                  </a:cubicBezTo>
                  <a:cubicBezTo>
                    <a:pt x="262" y="507"/>
                    <a:pt x="287" y="515"/>
                    <a:pt x="316" y="515"/>
                  </a:cubicBezTo>
                  <a:cubicBezTo>
                    <a:pt x="316" y="515"/>
                    <a:pt x="316" y="515"/>
                    <a:pt x="316" y="515"/>
                  </a:cubicBezTo>
                  <a:cubicBezTo>
                    <a:pt x="344" y="515"/>
                    <a:pt x="369" y="507"/>
                    <a:pt x="391" y="493"/>
                  </a:cubicBezTo>
                  <a:cubicBezTo>
                    <a:pt x="390" y="524"/>
                    <a:pt x="397" y="550"/>
                    <a:pt x="431" y="563"/>
                  </a:cubicBezTo>
                  <a:cubicBezTo>
                    <a:pt x="461" y="574"/>
                    <a:pt x="492" y="581"/>
                    <a:pt x="519" y="590"/>
                  </a:cubicBezTo>
                  <a:cubicBezTo>
                    <a:pt x="501" y="642"/>
                    <a:pt x="408" y="662"/>
                    <a:pt x="316" y="661"/>
                  </a:cubicBezTo>
                  <a:cubicBezTo>
                    <a:pt x="210" y="660"/>
                    <a:pt x="105" y="630"/>
                    <a:pt x="114" y="589"/>
                  </a:cubicBezTo>
                  <a:close/>
                  <a:moveTo>
                    <a:pt x="318" y="722"/>
                  </a:moveTo>
                  <a:cubicBezTo>
                    <a:pt x="316" y="722"/>
                    <a:pt x="316" y="722"/>
                    <a:pt x="316" y="722"/>
                  </a:cubicBezTo>
                  <a:cubicBezTo>
                    <a:pt x="184" y="722"/>
                    <a:pt x="70" y="685"/>
                    <a:pt x="46" y="621"/>
                  </a:cubicBezTo>
                  <a:cubicBezTo>
                    <a:pt x="52" y="616"/>
                    <a:pt x="59" y="611"/>
                    <a:pt x="67" y="606"/>
                  </a:cubicBezTo>
                  <a:cubicBezTo>
                    <a:pt x="78" y="664"/>
                    <a:pt x="187" y="697"/>
                    <a:pt x="316" y="697"/>
                  </a:cubicBezTo>
                  <a:cubicBezTo>
                    <a:pt x="318" y="697"/>
                    <a:pt x="318" y="697"/>
                    <a:pt x="318" y="697"/>
                  </a:cubicBezTo>
                  <a:cubicBezTo>
                    <a:pt x="448" y="697"/>
                    <a:pt x="551" y="665"/>
                    <a:pt x="564" y="608"/>
                  </a:cubicBezTo>
                  <a:cubicBezTo>
                    <a:pt x="572" y="613"/>
                    <a:pt x="578" y="618"/>
                    <a:pt x="585" y="624"/>
                  </a:cubicBezTo>
                  <a:cubicBezTo>
                    <a:pt x="559" y="687"/>
                    <a:pt x="451" y="722"/>
                    <a:pt x="318" y="722"/>
                  </a:cubicBezTo>
                  <a:close/>
                </a:path>
              </a:pathLst>
            </a:custGeom>
            <a:solidFill>
              <a:schemeClr val="bg1">
                <a:lumMod val="85000"/>
              </a:schemeClr>
            </a:solidFill>
            <a:ln>
              <a:noFill/>
            </a:ln>
          </p:spPr>
          <p:txBody>
            <a:bodyPr lIns="162560" tIns="81280" rIns="162560" bIns="81280"/>
            <a:lstStyle/>
            <a:p>
              <a:pPr>
                <a:defRPr/>
              </a:pPr>
              <a:endParaRPr lang="id-ID" sz="3200"/>
            </a:p>
          </p:txBody>
        </p:sp>
        <p:sp>
          <p:nvSpPr>
            <p:cNvPr id="14" name="Freeform 6"/>
            <p:cNvSpPr>
              <a:spLocks noEditPoints="1"/>
            </p:cNvSpPr>
            <p:nvPr/>
          </p:nvSpPr>
          <p:spPr bwMode="auto">
            <a:xfrm flipH="1">
              <a:off x="7989215" y="4148467"/>
              <a:ext cx="1053184" cy="1124096"/>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solidFill>
              <a:schemeClr val="bg1">
                <a:lumMod val="75000"/>
              </a:schemeClr>
            </a:solidFill>
            <a:ln>
              <a:noFill/>
            </a:ln>
          </p:spPr>
          <p:txBody>
            <a:bodyPr lIns="162560" tIns="81280" rIns="162560" bIns="81280"/>
            <a:lstStyle/>
            <a:p>
              <a:pPr>
                <a:defRPr/>
              </a:pPr>
              <a:endParaRPr lang="id-ID" sz="3200" dirty="0"/>
            </a:p>
          </p:txBody>
        </p:sp>
        <p:sp>
          <p:nvSpPr>
            <p:cNvPr id="15" name="Freeform 6"/>
            <p:cNvSpPr>
              <a:spLocks noEditPoints="1"/>
            </p:cNvSpPr>
            <p:nvPr/>
          </p:nvSpPr>
          <p:spPr bwMode="auto">
            <a:xfrm flipH="1">
              <a:off x="9721701" y="4148467"/>
              <a:ext cx="1053184" cy="1124096"/>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solidFill>
              <a:schemeClr val="bg1">
                <a:lumMod val="85000"/>
              </a:schemeClr>
            </a:solidFill>
            <a:ln>
              <a:noFill/>
            </a:ln>
          </p:spPr>
          <p:txBody>
            <a:bodyPr lIns="162560" tIns="81280" rIns="162560" bIns="81280"/>
            <a:lstStyle/>
            <a:p>
              <a:pPr>
                <a:defRPr/>
              </a:pPr>
              <a:endParaRPr lang="id-ID" sz="3200" dirty="0"/>
            </a:p>
          </p:txBody>
        </p:sp>
      </p:grpSp>
      <p:grpSp>
        <p:nvGrpSpPr>
          <p:cNvPr id="26" name="组合 25"/>
          <p:cNvGrpSpPr/>
          <p:nvPr/>
        </p:nvGrpSpPr>
        <p:grpSpPr>
          <a:xfrm>
            <a:off x="4583365" y="1119505"/>
            <a:ext cx="2505141" cy="653272"/>
            <a:chOff x="770214" y="2602028"/>
            <a:chExt cx="2333999" cy="444460"/>
          </a:xfrm>
        </p:grpSpPr>
        <p:sp>
          <p:nvSpPr>
            <p:cNvPr id="28" name="TextBox 13"/>
            <p:cNvSpPr txBox="1"/>
            <p:nvPr/>
          </p:nvSpPr>
          <p:spPr>
            <a:xfrm>
              <a:off x="770275" y="2602028"/>
              <a:ext cx="854398" cy="200461"/>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sz="1600" b="1" dirty="0">
                  <a:solidFill>
                    <a:srgbClr val="000000"/>
                  </a:solidFill>
                  <a:latin typeface="Arial" panose="020B0604020202020204" pitchFamily="34" charset="0"/>
                  <a:ea typeface="微软雅黑" panose="020B0503020204020204" charset="-122"/>
                  <a:sym typeface="Arial" panose="020B0604020202020204" pitchFamily="34" charset="0"/>
                </a:rPr>
                <a:t>UML</a:t>
              </a:r>
              <a:endParaRPr 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29" name="TextBox 13"/>
            <p:cNvSpPr txBox="1"/>
            <p:nvPr/>
          </p:nvSpPr>
          <p:spPr>
            <a:xfrm>
              <a:off x="770214" y="2896142"/>
              <a:ext cx="2333999" cy="150346"/>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200" dirty="0">
                  <a:solidFill>
                    <a:srgbClr val="000000"/>
                  </a:solidFill>
                  <a:latin typeface="Arial" panose="020B0604020202020204" pitchFamily="34" charset="0"/>
                  <a:ea typeface="微软雅黑" panose="020B0503020204020204" charset="-122"/>
                  <a:sym typeface="Arial" panose="020B0604020202020204" pitchFamily="34" charset="0"/>
                </a:rPr>
                <a:t>(Unified Modeling Language)</a:t>
              </a:r>
              <a:endParaRPr lang="en-US" altLang="zh-CN" sz="12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30" name="组合 29"/>
          <p:cNvGrpSpPr/>
          <p:nvPr/>
        </p:nvGrpSpPr>
        <p:grpSpPr>
          <a:xfrm>
            <a:off x="2673350" y="1551940"/>
            <a:ext cx="5938520" cy="2784657"/>
            <a:chOff x="762113" y="4781639"/>
            <a:chExt cx="2333999" cy="1897211"/>
          </a:xfrm>
        </p:grpSpPr>
        <p:sp>
          <p:nvSpPr>
            <p:cNvPr id="31" name="TextBox 13"/>
            <p:cNvSpPr txBox="1"/>
            <p:nvPr/>
          </p:nvSpPr>
          <p:spPr>
            <a:xfrm>
              <a:off x="775091" y="4781639"/>
              <a:ext cx="1295287" cy="200741"/>
            </a:xfrm>
            <a:prstGeom prst="rect">
              <a:avLst/>
            </a:prstGeom>
            <a:noFill/>
          </p:spPr>
          <p:txBody>
            <a:bodyPr wrap="square" lIns="0" tIns="0" rIns="0" bIns="0" rtlCol="0" anchor="t" anchorCtr="0">
              <a:spAutoFit/>
            </a:bodyPr>
            <a:lstStyle/>
            <a:p>
              <a:pPr defTabSz="1216660">
                <a:lnSpc>
                  <a:spcPct val="120000"/>
                </a:lnSpc>
                <a:spcBef>
                  <a:spcPct val="20000"/>
                </a:spcBef>
                <a:defRPr/>
              </a:pPr>
              <a:endParaRPr 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2" name="TextBox 13"/>
            <p:cNvSpPr txBox="1"/>
            <p:nvPr/>
          </p:nvSpPr>
          <p:spPr>
            <a:xfrm>
              <a:off x="762113" y="5002837"/>
              <a:ext cx="2333999" cy="1676013"/>
            </a:xfrm>
            <a:prstGeom prst="rect">
              <a:avLst/>
            </a:prstGeom>
            <a:noFill/>
          </p:spPr>
          <p:txBody>
            <a:bodyPr wrap="square" lIns="0" tIns="0" rIns="0" bIns="0" rtlCol="0" anchor="t" anchorCtr="0">
              <a:spAutoFit/>
            </a:bodyPr>
            <a:lstStyle/>
            <a:p>
              <a:pPr defTabSz="1216660">
                <a:lnSpc>
                  <a:spcPct val="120000"/>
                </a:lnSpc>
                <a:spcBef>
                  <a:spcPct val="20000"/>
                </a:spcBef>
                <a:defRPr/>
              </a:pPr>
              <a:endParaRPr lang="zh-CN" altLang="en-US" sz="12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400" dirty="0">
                  <a:solidFill>
                    <a:srgbClr val="000000"/>
                  </a:solidFill>
                  <a:latin typeface="Arial" panose="020B0604020202020204" pitchFamily="34" charset="0"/>
                  <a:ea typeface="微软雅黑" panose="020B0503020204020204" charset="-122"/>
                  <a:sym typeface="Arial" panose="020B0604020202020204" pitchFamily="34" charset="0"/>
                </a:rPr>
                <a:t>从企业信息系统到基于</a:t>
              </a:r>
              <a:r>
                <a:rPr lang="en-US" altLang="zh-CN" sz="1400" dirty="0">
                  <a:solidFill>
                    <a:srgbClr val="000000"/>
                  </a:solidFill>
                  <a:latin typeface="Arial" panose="020B0604020202020204" pitchFamily="34" charset="0"/>
                  <a:ea typeface="微软雅黑" panose="020B0503020204020204" charset="-122"/>
                  <a:sym typeface="Arial" panose="020B0604020202020204" pitchFamily="34" charset="0"/>
                </a:rPr>
                <a:t>web</a:t>
              </a:r>
              <a:r>
                <a:rPr lang="zh-CN" altLang="en-US" sz="1400" dirty="0">
                  <a:solidFill>
                    <a:srgbClr val="000000"/>
                  </a:solidFill>
                  <a:latin typeface="Arial" panose="020B0604020202020204" pitchFamily="34" charset="0"/>
                  <a:ea typeface="微软雅黑" panose="020B0503020204020204" charset="-122"/>
                  <a:sym typeface="Arial" panose="020B0604020202020204" pitchFamily="34" charset="0"/>
                </a:rPr>
                <a:t>的分布式应用，乃至硬实时嵌入式系统，是适合用</a:t>
              </a:r>
              <a:r>
                <a:rPr lang="en-US" altLang="zh-CN" sz="1400" dirty="0">
                  <a:solidFill>
                    <a:srgbClr val="000000"/>
                  </a:solidFill>
                  <a:latin typeface="Arial" panose="020B0604020202020204" pitchFamily="34" charset="0"/>
                  <a:ea typeface="微软雅黑" panose="020B0503020204020204" charset="-122"/>
                  <a:sym typeface="Arial" panose="020B0604020202020204" pitchFamily="34" charset="0"/>
                </a:rPr>
                <a:t>UML</a:t>
              </a:r>
              <a:r>
                <a:rPr lang="zh-CN" altLang="en-US" sz="1400" dirty="0">
                  <a:solidFill>
                    <a:srgbClr val="000000"/>
                  </a:solidFill>
                  <a:latin typeface="Arial" panose="020B0604020202020204" pitchFamily="34" charset="0"/>
                  <a:ea typeface="微软雅黑" panose="020B0503020204020204" charset="-122"/>
                  <a:sym typeface="Arial" panose="020B0604020202020204" pitchFamily="34" charset="0"/>
                </a:rPr>
                <a:t>来建模。</a:t>
              </a:r>
              <a:endParaRPr lang="zh-CN" altLang="en-US" sz="14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en-US" altLang="zh-CN" sz="1400" dirty="0">
                  <a:solidFill>
                    <a:srgbClr val="000000"/>
                  </a:solidFill>
                  <a:latin typeface="Arial" panose="020B0604020202020204" pitchFamily="34" charset="0"/>
                  <a:ea typeface="微软雅黑" panose="020B0503020204020204" charset="-122"/>
                  <a:sym typeface="Arial" panose="020B0604020202020204" pitchFamily="34" charset="0"/>
                </a:rPr>
                <a:t>UML</a:t>
              </a:r>
              <a:r>
                <a:rPr lang="zh-CN" altLang="en-US" sz="1400" dirty="0">
                  <a:solidFill>
                    <a:srgbClr val="000000"/>
                  </a:solidFill>
                  <a:latin typeface="Arial" panose="020B0604020202020204" pitchFamily="34" charset="0"/>
                  <a:ea typeface="微软雅黑" panose="020B0503020204020204" charset="-122"/>
                  <a:sym typeface="Arial" panose="020B0604020202020204" pitchFamily="34" charset="0"/>
                </a:rPr>
                <a:t>是一种富有表达力的语言，可以描述开发所需要的各种视图，然后以此为基础来部署系统。</a:t>
              </a:r>
              <a:endParaRPr lang="zh-CN" altLang="en-US" sz="14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400" dirty="0">
                  <a:solidFill>
                    <a:srgbClr val="000000"/>
                  </a:solidFill>
                  <a:latin typeface="Arial" panose="020B0604020202020204" pitchFamily="34" charset="0"/>
                  <a:ea typeface="微软雅黑" panose="020B0503020204020204" charset="-122"/>
                  <a:sym typeface="Arial" panose="020B0604020202020204" pitchFamily="34" charset="0"/>
                </a:rPr>
                <a:t>学习</a:t>
              </a:r>
              <a:r>
                <a:rPr lang="en-US" altLang="zh-CN" sz="1400" dirty="0">
                  <a:solidFill>
                    <a:srgbClr val="000000"/>
                  </a:solidFill>
                  <a:latin typeface="Arial" panose="020B0604020202020204" pitchFamily="34" charset="0"/>
                  <a:ea typeface="微软雅黑" panose="020B0503020204020204" charset="-122"/>
                  <a:sym typeface="Arial" panose="020B0604020202020204" pitchFamily="34" charset="0"/>
                </a:rPr>
                <a:t>UML</a:t>
              </a:r>
              <a:r>
                <a:rPr lang="zh-CN" altLang="en-US" sz="1400" dirty="0">
                  <a:solidFill>
                    <a:srgbClr val="000000"/>
                  </a:solidFill>
                  <a:latin typeface="Arial" panose="020B0604020202020204" pitchFamily="34" charset="0"/>
                  <a:ea typeface="微软雅黑" panose="020B0503020204020204" charset="-122"/>
                  <a:sym typeface="Arial" panose="020B0604020202020204" pitchFamily="34" charset="0"/>
                </a:rPr>
                <a:t>需要从</a:t>
              </a:r>
              <a:r>
                <a:rPr lang="en-US" altLang="zh-CN" sz="1400" dirty="0">
                  <a:solidFill>
                    <a:srgbClr val="000000"/>
                  </a:solidFill>
                  <a:latin typeface="Arial" panose="020B0604020202020204" pitchFamily="34" charset="0"/>
                  <a:ea typeface="微软雅黑" panose="020B0503020204020204" charset="-122"/>
                  <a:sym typeface="Arial" panose="020B0604020202020204" pitchFamily="34" charset="0"/>
                </a:rPr>
                <a:t>UML</a:t>
              </a:r>
              <a:r>
                <a:rPr lang="zh-CN" altLang="en-US" sz="1400" dirty="0">
                  <a:solidFill>
                    <a:srgbClr val="000000"/>
                  </a:solidFill>
                  <a:latin typeface="Arial" panose="020B0604020202020204" pitchFamily="34" charset="0"/>
                  <a:ea typeface="微软雅黑" panose="020B0503020204020204" charset="-122"/>
                  <a:sym typeface="Arial" panose="020B0604020202020204" pitchFamily="34" charset="0"/>
                </a:rPr>
                <a:t>的三个因素来介绍</a:t>
              </a:r>
              <a:r>
                <a:rPr lang="en-US" altLang="zh-CN" sz="1400" dirty="0">
                  <a:solidFill>
                    <a:srgbClr val="000000"/>
                  </a:solidFill>
                  <a:latin typeface="Arial" panose="020B0604020202020204" pitchFamily="34" charset="0"/>
                  <a:ea typeface="微软雅黑" panose="020B0503020204020204" charset="-122"/>
                  <a:sym typeface="Arial" panose="020B0604020202020204" pitchFamily="34" charset="0"/>
                </a:rPr>
                <a:t>UML</a:t>
              </a:r>
              <a:r>
                <a:rPr lang="zh-CN" altLang="en-US" sz="1400" dirty="0">
                  <a:solidFill>
                    <a:srgbClr val="000000"/>
                  </a:solidFill>
                  <a:latin typeface="Arial" panose="020B0604020202020204" pitchFamily="34" charset="0"/>
                  <a:ea typeface="微软雅黑" panose="020B0503020204020204" charset="-122"/>
                  <a:sym typeface="Arial" panose="020B0604020202020204" pitchFamily="34" charset="0"/>
                </a:rPr>
                <a:t>的</a:t>
              </a:r>
              <a:r>
                <a:rPr lang="zh-CN" altLang="en-US" sz="1400" b="1" dirty="0">
                  <a:solidFill>
                    <a:srgbClr val="FF0000"/>
                  </a:solidFill>
                  <a:latin typeface="Arial" panose="020B0604020202020204" pitchFamily="34" charset="0"/>
                  <a:ea typeface="微软雅黑" panose="020B0503020204020204" charset="-122"/>
                  <a:sym typeface="Arial" panose="020B0604020202020204" pitchFamily="34" charset="0"/>
                </a:rPr>
                <a:t>基本模块</a:t>
              </a:r>
              <a:r>
                <a:rPr lang="zh-CN" altLang="en-US" sz="1400" dirty="0">
                  <a:solidFill>
                    <a:srgbClr val="000000"/>
                  </a:solidFill>
                  <a:latin typeface="Arial" panose="020B0604020202020204" pitchFamily="34" charset="0"/>
                  <a:ea typeface="微软雅黑" panose="020B0503020204020204" charset="-122"/>
                  <a:sym typeface="Arial" panose="020B0604020202020204" pitchFamily="34" charset="0"/>
                </a:rPr>
                <a:t>、支配这些构造快如何放置在一起的</a:t>
              </a:r>
              <a:r>
                <a:rPr lang="zh-CN" altLang="en-US" sz="1400" b="1" dirty="0">
                  <a:solidFill>
                    <a:srgbClr val="FF0000"/>
                  </a:solidFill>
                  <a:latin typeface="Arial" panose="020B0604020202020204" pitchFamily="34" charset="0"/>
                  <a:ea typeface="微软雅黑" panose="020B0503020204020204" charset="-122"/>
                  <a:sym typeface="Arial" panose="020B0604020202020204" pitchFamily="34" charset="0"/>
                </a:rPr>
                <a:t>规则</a:t>
              </a:r>
              <a:r>
                <a:rPr lang="zh-CN" altLang="en-US" sz="1400" dirty="0">
                  <a:solidFill>
                    <a:srgbClr val="000000"/>
                  </a:solidFill>
                  <a:latin typeface="Arial" panose="020B0604020202020204" pitchFamily="34" charset="0"/>
                  <a:ea typeface="微软雅黑" panose="020B0503020204020204" charset="-122"/>
                  <a:sym typeface="Arial" panose="020B0604020202020204" pitchFamily="34" charset="0"/>
                </a:rPr>
                <a:t>以及运用于整个语言的一些</a:t>
              </a:r>
              <a:r>
                <a:rPr lang="zh-CN" altLang="en-US" sz="1400" b="1" dirty="0">
                  <a:solidFill>
                    <a:srgbClr val="FF0000"/>
                  </a:solidFill>
                  <a:latin typeface="Arial" panose="020B0604020202020204" pitchFamily="34" charset="0"/>
                  <a:ea typeface="微软雅黑" panose="020B0503020204020204" charset="-122"/>
                  <a:sym typeface="Arial" panose="020B0604020202020204" pitchFamily="34" charset="0"/>
                </a:rPr>
                <a:t>公共机制</a:t>
              </a:r>
              <a:r>
                <a:rPr lang="zh-CN" altLang="en-US" sz="1400" dirty="0">
                  <a:solidFill>
                    <a:srgbClr val="000000"/>
                  </a:solidFill>
                  <a:latin typeface="Arial" panose="020B0604020202020204" pitchFamily="34" charset="0"/>
                  <a:ea typeface="微软雅黑" panose="020B0503020204020204" charset="-122"/>
                  <a:sym typeface="Arial" panose="020B0604020202020204" pitchFamily="34" charset="0"/>
                </a:rPr>
                <a:t>。</a:t>
              </a:r>
              <a:endParaRPr lang="zh-CN" altLang="en-US" sz="14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en-US" altLang="zh-CN" sz="1400" dirty="0">
                  <a:solidFill>
                    <a:srgbClr val="000000"/>
                  </a:solidFill>
                  <a:latin typeface="Arial" panose="020B0604020202020204" pitchFamily="34" charset="0"/>
                  <a:ea typeface="微软雅黑" panose="020B0503020204020204" charset="-122"/>
                  <a:sym typeface="Arial" panose="020B0604020202020204" pitchFamily="34" charset="0"/>
                </a:rPr>
                <a:t>UML</a:t>
              </a:r>
              <a:r>
                <a:rPr lang="zh-CN" altLang="en-US" sz="1400" dirty="0">
                  <a:solidFill>
                    <a:srgbClr val="000000"/>
                  </a:solidFill>
                  <a:latin typeface="Arial" panose="020B0604020202020204" pitchFamily="34" charset="0"/>
                  <a:ea typeface="微软雅黑" panose="020B0503020204020204" charset="-122"/>
                  <a:sym typeface="Arial" panose="020B0604020202020204" pitchFamily="34" charset="0"/>
                </a:rPr>
                <a:t>仅仅是一种语言，是独立的，但是最好把他用于以用况驱动、以体系结构为中心，迭代和增量的过程。</a:t>
              </a:r>
              <a:endParaRPr lang="zh-CN" altLang="en-US" sz="14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sp>
        <p:nvSpPr>
          <p:cNvPr id="27"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3"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4"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什么是</a:t>
            </a:r>
            <a:r>
              <a:rPr kumimoji="0" lang="en-US" altLang="zh-CN"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UML</a:t>
            </a:r>
            <a:endParaRPr kumimoji="0" lang="en-US" altLang="zh-CN"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1.6.8 </a:t>
            </a:r>
            <a:r>
              <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构件图</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4" name="矩形 3"/>
          <p:cNvSpPr/>
          <p:nvPr/>
        </p:nvSpPr>
        <p:spPr>
          <a:xfrm>
            <a:off x="752475" y="1286510"/>
            <a:ext cx="2621280" cy="583565"/>
          </a:xfrm>
          <a:prstGeom prst="rect">
            <a:avLst/>
          </a:prstGeom>
          <a:noFill/>
          <a:ln>
            <a:noFill/>
          </a:ln>
        </p:spPr>
        <p:txBody>
          <a:bodyPr wrap="none" rtlCol="0" anchor="t">
            <a:spAutoFit/>
          </a:bodyPr>
          <a:p>
            <a:pPr algn="ctr"/>
            <a:r>
              <a:rPr lang="zh-CN" altLang="en-US" sz="3200" b="1">
                <a:solidFill>
                  <a:schemeClr val="tx1"/>
                </a:solidFill>
                <a:effectLst>
                  <a:outerShdw blurRad="38100" dist="19050" dir="2700000" algn="tl" rotWithShape="0">
                    <a:schemeClr val="dk1">
                      <a:alpha val="40000"/>
                    </a:schemeClr>
                  </a:outerShdw>
                </a:effectLst>
              </a:rPr>
              <a:t>构件图的类型</a:t>
            </a:r>
            <a:endParaRPr lang="zh-CN" altLang="en-US" sz="3200" b="1">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1052830" y="2141855"/>
            <a:ext cx="10086340" cy="3784600"/>
          </a:xfrm>
          <a:prstGeom prst="rect">
            <a:avLst/>
          </a:prstGeom>
          <a:noFill/>
        </p:spPr>
        <p:txBody>
          <a:bodyPr wrap="square" rtlCol="0">
            <a:spAutoFit/>
          </a:bodyPr>
          <a:p>
            <a:pPr algn="l"/>
            <a:r>
              <a:rPr lang="zh-CN" altLang="en-US" sz="2400"/>
              <a:t>•实施构件：这类构件是构成一个可执行系统必要和充分的构件，例如动态链接库（dll）、可执行文件（exe），另外还包括如COM+、CORBA及企业级Java Beans、动态Web页面也属于实施构件的一部分</a:t>
            </a:r>
            <a:endParaRPr lang="zh-CN" altLang="en-US" sz="2400"/>
          </a:p>
          <a:p>
            <a:pPr algn="l"/>
            <a:endParaRPr lang="zh-CN" altLang="en-US" sz="2400"/>
          </a:p>
          <a:p>
            <a:pPr algn="l"/>
            <a:r>
              <a:rPr lang="zh-CN" altLang="en-US" sz="2400"/>
              <a:t>•工作产品构件：这类构件主要是开发过程的产物，包括创建实施构件的源代码文件及数据文件。这些构件并不是直接地参与可执行系统，而是用来产生可执行系统的中间工作产品</a:t>
            </a:r>
            <a:endParaRPr lang="zh-CN" altLang="en-US" sz="2400"/>
          </a:p>
          <a:p>
            <a:pPr algn="l"/>
            <a:endParaRPr lang="zh-CN" altLang="en-US" sz="2400"/>
          </a:p>
          <a:p>
            <a:pPr algn="l"/>
            <a:r>
              <a:rPr lang="zh-CN" altLang="en-US" sz="2400"/>
              <a:t>•执行构件：作为一个正在执行的系统的结果而被创建的，例如由DLL实例化形成的COM+对象</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400" b="1" dirty="0">
                <a:solidFill>
                  <a:schemeClr val="bg1"/>
                </a:solidFill>
                <a:latin typeface="微软雅黑" panose="020B0503020204020204" charset="-122"/>
                <a:ea typeface="微软雅黑" panose="020B0503020204020204" charset="-122"/>
                <a:sym typeface="+mn-ea"/>
              </a:rPr>
              <a:t>1.6.8 </a:t>
            </a:r>
            <a:r>
              <a:rPr lang="zh-CN" altLang="en-US" sz="2400" b="1" dirty="0">
                <a:solidFill>
                  <a:schemeClr val="bg1"/>
                </a:solidFill>
                <a:latin typeface="微软雅黑" panose="020B0503020204020204" charset="-122"/>
                <a:ea typeface="微软雅黑" panose="020B0503020204020204" charset="-122"/>
                <a:sym typeface="+mn-ea"/>
              </a:rPr>
              <a:t>构件图</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4" name="矩形 3"/>
          <p:cNvSpPr/>
          <p:nvPr/>
        </p:nvSpPr>
        <p:spPr>
          <a:xfrm>
            <a:off x="1022350" y="1296670"/>
            <a:ext cx="4246880" cy="583565"/>
          </a:xfrm>
          <a:prstGeom prst="rect">
            <a:avLst/>
          </a:prstGeom>
          <a:noFill/>
          <a:ln>
            <a:noFill/>
          </a:ln>
        </p:spPr>
        <p:txBody>
          <a:bodyPr wrap="none" rtlCol="0" anchor="t">
            <a:spAutoFit/>
          </a:bodyPr>
          <a:p>
            <a:pPr algn="ctr"/>
            <a:r>
              <a:rPr lang="zh-CN" altLang="en-US" sz="3200" b="1">
                <a:solidFill>
                  <a:schemeClr val="tx1"/>
                </a:solidFill>
                <a:effectLst>
                  <a:outerShdw blurRad="38100" dist="19050" dir="2700000" algn="tl" rotWithShape="0">
                    <a:schemeClr val="dk1">
                      <a:alpha val="40000"/>
                    </a:schemeClr>
                  </a:outerShdw>
                </a:effectLst>
              </a:rPr>
              <a:t>构件及构件接口表示法</a:t>
            </a:r>
            <a:endParaRPr lang="zh-CN" altLang="en-US" sz="3200" b="1">
              <a:solidFill>
                <a:schemeClr val="tx1"/>
              </a:solidFill>
              <a:effectLst>
                <a:outerShdw blurRad="38100" dist="19050" dir="2700000" algn="tl" rotWithShape="0">
                  <a:schemeClr val="dk1">
                    <a:alpha val="40000"/>
                  </a:schemeClr>
                </a:outerShdw>
              </a:effectLst>
            </a:endParaRPr>
          </a:p>
        </p:txBody>
      </p:sp>
      <p:pic>
        <p:nvPicPr>
          <p:cNvPr id="2" name="图片 1" descr="image_thumb_1"/>
          <p:cNvPicPr>
            <a:picLocks noChangeAspect="1"/>
          </p:cNvPicPr>
          <p:nvPr/>
        </p:nvPicPr>
        <p:blipFill>
          <a:blip r:embed="rId4"/>
          <a:stretch>
            <a:fillRect/>
          </a:stretch>
        </p:blipFill>
        <p:spPr>
          <a:xfrm>
            <a:off x="2540635" y="2400935"/>
            <a:ext cx="7110730" cy="39655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400" b="1" dirty="0">
                <a:solidFill>
                  <a:schemeClr val="bg1"/>
                </a:solidFill>
                <a:latin typeface="微软雅黑" panose="020B0503020204020204" charset="-122"/>
                <a:ea typeface="微软雅黑" panose="020B0503020204020204" charset="-122"/>
                <a:sym typeface="+mn-ea"/>
              </a:rPr>
              <a:t>1.6.8 </a:t>
            </a:r>
            <a:r>
              <a:rPr lang="zh-CN" altLang="en-US" sz="2400" b="1" dirty="0">
                <a:solidFill>
                  <a:schemeClr val="bg1"/>
                </a:solidFill>
                <a:latin typeface="微软雅黑" panose="020B0503020204020204" charset="-122"/>
                <a:ea typeface="微软雅黑" panose="020B0503020204020204" charset="-122"/>
                <a:sym typeface="+mn-ea"/>
              </a:rPr>
              <a:t>构件图</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4" name="矩形 3"/>
          <p:cNvSpPr/>
          <p:nvPr/>
        </p:nvSpPr>
        <p:spPr>
          <a:xfrm>
            <a:off x="752475" y="1286510"/>
            <a:ext cx="2621280" cy="583565"/>
          </a:xfrm>
          <a:prstGeom prst="rect">
            <a:avLst/>
          </a:prstGeom>
          <a:noFill/>
          <a:ln>
            <a:noFill/>
          </a:ln>
        </p:spPr>
        <p:txBody>
          <a:bodyPr wrap="none" rtlCol="0" anchor="t">
            <a:spAutoFit/>
          </a:bodyPr>
          <a:p>
            <a:pPr algn="ctr"/>
            <a:r>
              <a:rPr lang="zh-CN" altLang="en-US" sz="3200" b="1">
                <a:solidFill>
                  <a:schemeClr val="tx1"/>
                </a:solidFill>
                <a:effectLst>
                  <a:outerShdw blurRad="38100" dist="19050" dir="2700000" algn="tl" rotWithShape="0">
                    <a:schemeClr val="dk1">
                      <a:alpha val="40000"/>
                    </a:schemeClr>
                  </a:outerShdw>
                </a:effectLst>
              </a:rPr>
              <a:t>构件图的示例</a:t>
            </a:r>
            <a:endParaRPr lang="zh-CN" altLang="en-US" sz="3200" b="1">
              <a:solidFill>
                <a:schemeClr val="tx1"/>
              </a:solidFill>
              <a:effectLst>
                <a:outerShdw blurRad="38100" dist="19050" dir="2700000" algn="tl" rotWithShape="0">
                  <a:schemeClr val="dk1">
                    <a:alpha val="40000"/>
                  </a:schemeClr>
                </a:outerShdw>
              </a:effectLst>
            </a:endParaRPr>
          </a:p>
        </p:txBody>
      </p:sp>
      <p:sp>
        <p:nvSpPr>
          <p:cNvPr id="3" name="文本框 2"/>
          <p:cNvSpPr txBox="1"/>
          <p:nvPr/>
        </p:nvSpPr>
        <p:spPr>
          <a:xfrm>
            <a:off x="7244080" y="1198245"/>
            <a:ext cx="4638040" cy="4461510"/>
          </a:xfrm>
          <a:prstGeom prst="rect">
            <a:avLst/>
          </a:prstGeom>
          <a:noFill/>
        </p:spPr>
        <p:txBody>
          <a:bodyPr wrap="square" rtlCol="0">
            <a:spAutoFit/>
          </a:bodyPr>
          <a:p>
            <a:pPr algn="l"/>
            <a:r>
              <a:rPr lang="zh-CN" altLang="en-US" sz="2400" b="1"/>
              <a:t>构成：</a:t>
            </a:r>
            <a:endParaRPr lang="zh-CN" altLang="en-US" sz="2400"/>
          </a:p>
          <a:p>
            <a:pPr algn="l"/>
            <a:r>
              <a:rPr lang="zh-CN" altLang="en-US" sz="2000"/>
              <a:t>1、组件</a:t>
            </a:r>
            <a:endParaRPr lang="zh-CN" altLang="en-US" sz="2000"/>
          </a:p>
          <a:p>
            <a:pPr algn="l"/>
            <a:r>
              <a:rPr lang="zh-CN" altLang="en-US" sz="2000"/>
              <a:t>描述了一个可执行程序，一个库，一个web程序等</a:t>
            </a:r>
            <a:endParaRPr lang="zh-CN" altLang="en-US" sz="2000"/>
          </a:p>
          <a:p>
            <a:pPr algn="l"/>
            <a:r>
              <a:rPr lang="zh-CN" altLang="en-US" sz="2000"/>
              <a:t>2、接口</a:t>
            </a:r>
            <a:endParaRPr lang="zh-CN" altLang="en-US" sz="2000"/>
          </a:p>
          <a:p>
            <a:pPr algn="l"/>
            <a:r>
              <a:rPr lang="zh-CN" altLang="en-US" sz="2000"/>
              <a:t>接口是组件所提供的的服务，可以理解为一个方法，接口可以有多个，但至少有一个，在UML中表示为一个圆形。</a:t>
            </a:r>
            <a:endParaRPr lang="zh-CN" altLang="en-US" sz="2000"/>
          </a:p>
          <a:p>
            <a:pPr algn="l"/>
            <a:r>
              <a:rPr lang="zh-CN" altLang="en-US" sz="2000"/>
              <a:t>3、实现</a:t>
            </a:r>
            <a:endParaRPr lang="zh-CN" altLang="en-US" sz="2000"/>
          </a:p>
          <a:p>
            <a:pPr algn="l"/>
            <a:r>
              <a:rPr lang="zh-CN" altLang="en-US" sz="2000"/>
              <a:t>实现就是组件与接口元之间的连线，代表了谁实现了这个接口</a:t>
            </a:r>
            <a:endParaRPr lang="zh-CN" altLang="en-US" sz="2000"/>
          </a:p>
          <a:p>
            <a:pPr algn="l"/>
            <a:r>
              <a:rPr lang="zh-CN" altLang="en-US" sz="2000"/>
              <a:t>4、依赖</a:t>
            </a:r>
            <a:endParaRPr lang="zh-CN" altLang="en-US" sz="2000"/>
          </a:p>
          <a:p>
            <a:pPr algn="l"/>
            <a:r>
              <a:rPr lang="zh-CN" altLang="en-US" sz="2000"/>
              <a:t>就是指组件使用了另一个组件的接口，依赖于另一个接口的存在</a:t>
            </a:r>
            <a:endParaRPr lang="zh-CN" altLang="en-US" sz="2000"/>
          </a:p>
        </p:txBody>
      </p:sp>
      <p:pic>
        <p:nvPicPr>
          <p:cNvPr id="5" name="图片 4" descr="20170114202935627"/>
          <p:cNvPicPr>
            <a:picLocks noChangeAspect="1"/>
          </p:cNvPicPr>
          <p:nvPr/>
        </p:nvPicPr>
        <p:blipFill>
          <a:blip r:embed="rId4"/>
          <a:stretch>
            <a:fillRect/>
          </a:stretch>
        </p:blipFill>
        <p:spPr>
          <a:xfrm>
            <a:off x="752475" y="2144395"/>
            <a:ext cx="6035675" cy="32232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400" b="1" dirty="0">
                <a:solidFill>
                  <a:schemeClr val="bg1"/>
                </a:solidFill>
                <a:latin typeface="微软雅黑" panose="020B0503020204020204" charset="-122"/>
                <a:ea typeface="微软雅黑" panose="020B0503020204020204" charset="-122"/>
                <a:sym typeface="+mn-ea"/>
              </a:rPr>
              <a:t>1.6.9 </a:t>
            </a:r>
            <a:r>
              <a:rPr lang="zh-CN" altLang="en-US" sz="2400" b="1" dirty="0">
                <a:solidFill>
                  <a:schemeClr val="bg1"/>
                </a:solidFill>
                <a:latin typeface="微软雅黑" panose="020B0503020204020204" charset="-122"/>
                <a:ea typeface="微软雅黑" panose="020B0503020204020204" charset="-122"/>
                <a:sym typeface="+mn-ea"/>
              </a:rPr>
              <a:t>部署图</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2" name="文本框 1"/>
          <p:cNvSpPr txBox="1"/>
          <p:nvPr/>
        </p:nvSpPr>
        <p:spPr>
          <a:xfrm>
            <a:off x="1547495" y="2275840"/>
            <a:ext cx="9097010" cy="2306955"/>
          </a:xfrm>
          <a:prstGeom prst="rect">
            <a:avLst/>
          </a:prstGeom>
          <a:noFill/>
        </p:spPr>
        <p:txBody>
          <a:bodyPr wrap="square" rtlCol="0">
            <a:spAutoFit/>
          </a:bodyPr>
          <a:p>
            <a:r>
              <a:rPr lang="zh-CN" altLang="en-US" sz="2400"/>
              <a:t>部署图（Deployment Diagram），也称为配置图。</a:t>
            </a:r>
            <a:r>
              <a:rPr lang="en-US" altLang="zh-CN" sz="2400"/>
              <a:t>UML</a:t>
            </a:r>
            <a:r>
              <a:rPr lang="zh-CN" altLang="en-US" sz="2400"/>
              <a:t>面向对象中配置图描述系统中</a:t>
            </a:r>
            <a:r>
              <a:rPr lang="zh-CN" altLang="en-US" sz="2400" b="1"/>
              <a:t>硬件和软件的物理配置情况</a:t>
            </a:r>
            <a:r>
              <a:rPr lang="zh-CN" altLang="en-US" sz="2400"/>
              <a:t>和系统体系结构。</a:t>
            </a:r>
            <a:endParaRPr lang="zh-CN" altLang="en-US" sz="2400"/>
          </a:p>
          <a:p>
            <a:r>
              <a:rPr lang="zh-CN" altLang="en-US" sz="2400"/>
              <a:t>在配置图中，用结点表示实际的物理设备，如计算机和各种外部设备等，并根据他们之间的连接关系，将相应的结点连接起来，并说明其连接方式。在结点里面，说明分配给该结点上运行的可执行构件或对象，从而说明哪些软件单元被分配在哪些结点上运行。</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400" b="1" dirty="0">
                <a:solidFill>
                  <a:schemeClr val="bg1"/>
                </a:solidFill>
                <a:latin typeface="微软雅黑" panose="020B0503020204020204" charset="-122"/>
                <a:ea typeface="微软雅黑" panose="020B0503020204020204" charset="-122"/>
                <a:sym typeface="+mn-ea"/>
              </a:rPr>
              <a:t>1.6.9 </a:t>
            </a:r>
            <a:r>
              <a:rPr lang="zh-CN" altLang="en-US" sz="2400" b="1" dirty="0">
                <a:solidFill>
                  <a:schemeClr val="bg1"/>
                </a:solidFill>
                <a:latin typeface="微软雅黑" panose="020B0503020204020204" charset="-122"/>
                <a:ea typeface="微软雅黑" panose="020B0503020204020204" charset="-122"/>
                <a:sym typeface="+mn-ea"/>
              </a:rPr>
              <a:t>部署图</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4" name="矩形 3"/>
          <p:cNvSpPr/>
          <p:nvPr/>
        </p:nvSpPr>
        <p:spPr>
          <a:xfrm>
            <a:off x="752475" y="1286510"/>
            <a:ext cx="2621280" cy="583565"/>
          </a:xfrm>
          <a:prstGeom prst="rect">
            <a:avLst/>
          </a:prstGeom>
          <a:noFill/>
          <a:ln>
            <a:noFill/>
          </a:ln>
        </p:spPr>
        <p:txBody>
          <a:bodyPr wrap="none" rtlCol="0" anchor="t">
            <a:spAutoFit/>
          </a:bodyPr>
          <a:p>
            <a:pPr algn="ctr"/>
            <a:r>
              <a:rPr lang="zh-CN" altLang="en-US" sz="3200" b="1">
                <a:solidFill>
                  <a:schemeClr val="tx1"/>
                </a:solidFill>
                <a:effectLst>
                  <a:outerShdw blurRad="38100" dist="19050" dir="2700000" algn="tl" rotWithShape="0">
                    <a:schemeClr val="dk1">
                      <a:alpha val="40000"/>
                    </a:schemeClr>
                  </a:outerShdw>
                </a:effectLst>
              </a:rPr>
              <a:t>部署图的示例</a:t>
            </a:r>
            <a:endParaRPr lang="zh-CN" altLang="en-US" sz="3200" b="1">
              <a:solidFill>
                <a:schemeClr val="tx1"/>
              </a:solidFill>
              <a:effectLst>
                <a:outerShdw blurRad="38100" dist="19050" dir="2700000" algn="tl" rotWithShape="0">
                  <a:schemeClr val="dk1">
                    <a:alpha val="40000"/>
                  </a:schemeClr>
                </a:outerShdw>
              </a:effectLst>
            </a:endParaRPr>
          </a:p>
        </p:txBody>
      </p:sp>
      <p:pic>
        <p:nvPicPr>
          <p:cNvPr id="5" name="图片 4" descr="20170114203114782"/>
          <p:cNvPicPr>
            <a:picLocks noChangeAspect="1"/>
          </p:cNvPicPr>
          <p:nvPr/>
        </p:nvPicPr>
        <p:blipFill>
          <a:blip r:embed="rId4"/>
          <a:stretch>
            <a:fillRect/>
          </a:stretch>
        </p:blipFill>
        <p:spPr>
          <a:xfrm>
            <a:off x="752475" y="2278380"/>
            <a:ext cx="7071995" cy="4016375"/>
          </a:xfrm>
          <a:prstGeom prst="rect">
            <a:avLst/>
          </a:prstGeom>
        </p:spPr>
      </p:pic>
      <p:sp>
        <p:nvSpPr>
          <p:cNvPr id="6" name="文本框 5"/>
          <p:cNvSpPr txBox="1"/>
          <p:nvPr/>
        </p:nvSpPr>
        <p:spPr>
          <a:xfrm>
            <a:off x="8106410" y="1005205"/>
            <a:ext cx="3492500" cy="5477510"/>
          </a:xfrm>
          <a:prstGeom prst="rect">
            <a:avLst/>
          </a:prstGeom>
          <a:noFill/>
        </p:spPr>
        <p:txBody>
          <a:bodyPr wrap="square" rtlCol="0">
            <a:spAutoFit/>
          </a:bodyPr>
          <a:p>
            <a:r>
              <a:rPr lang="zh-CN" altLang="en-US" sz="2400" b="1"/>
              <a:t>元素：</a:t>
            </a:r>
            <a:endParaRPr lang="zh-CN" altLang="en-US"/>
          </a:p>
          <a:p>
            <a:r>
              <a:rPr lang="zh-CN" altLang="en-US"/>
              <a:t>——节点</a:t>
            </a:r>
            <a:endParaRPr lang="zh-CN" altLang="en-US"/>
          </a:p>
          <a:p>
            <a:r>
              <a:rPr lang="zh-CN" altLang="en-US"/>
              <a:t>代表一个运行时计算机系统中的硬件资源</a:t>
            </a:r>
            <a:endParaRPr lang="zh-CN" altLang="en-US"/>
          </a:p>
          <a:p>
            <a:r>
              <a:rPr lang="zh-CN" altLang="en-US"/>
              <a:t>节点通常拥有一些内存，并具有处理能力。</a:t>
            </a:r>
            <a:endParaRPr lang="zh-CN" altLang="en-US"/>
          </a:p>
          <a:p>
            <a:r>
              <a:rPr lang="zh-CN" altLang="en-US">
                <a:sym typeface="+mn-ea"/>
              </a:rPr>
              <a:t>——连接</a:t>
            </a:r>
            <a:endParaRPr lang="zh-CN" altLang="en-US"/>
          </a:p>
          <a:p>
            <a:r>
              <a:rPr lang="zh-CN" altLang="en-US">
                <a:sym typeface="+mn-ea"/>
              </a:rPr>
              <a:t>部署图用连接表示各节点之间通讯路径，连接用一条实线表示，对于企业的计算机系统硬件设备间的关系，我们通常关心的是节点之间是如何连接的，因此描述节点之间的关系一般不使用名称，而是使用构造性描述。</a:t>
            </a:r>
            <a:endParaRPr lang="zh-CN" altLang="en-US"/>
          </a:p>
          <a:p>
            <a:r>
              <a:rPr lang="zh-CN" altLang="en-US" sz="2000" b="1"/>
              <a:t>节点的分类</a:t>
            </a:r>
            <a:r>
              <a:rPr lang="zh-CN" altLang="en-US" sz="1600"/>
              <a:t>：</a:t>
            </a:r>
            <a:endParaRPr lang="zh-CN" altLang="en-US"/>
          </a:p>
          <a:p>
            <a:r>
              <a:rPr lang="zh-CN" altLang="en-US"/>
              <a:t>1、处理器：处理器是能都执行软件，具有计算能力的节点</a:t>
            </a:r>
            <a:endParaRPr lang="zh-CN" altLang="en-US"/>
          </a:p>
          <a:p>
            <a:r>
              <a:rPr lang="zh-CN" altLang="en-US"/>
              <a:t>2、设备：是没有计算能力的节点</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400" b="1" dirty="0">
                <a:solidFill>
                  <a:schemeClr val="bg1"/>
                </a:solidFill>
                <a:latin typeface="微软雅黑" panose="020B0503020204020204" charset="-122"/>
                <a:ea typeface="微软雅黑" panose="020B0503020204020204" charset="-122"/>
                <a:sym typeface="+mn-ea"/>
              </a:rPr>
              <a:t>1.6.9 </a:t>
            </a:r>
            <a:r>
              <a:rPr lang="zh-CN" altLang="en-US" sz="2400" b="1" dirty="0">
                <a:solidFill>
                  <a:schemeClr val="bg1"/>
                </a:solidFill>
                <a:latin typeface="微软雅黑" panose="020B0503020204020204" charset="-122"/>
                <a:ea typeface="微软雅黑" panose="020B0503020204020204" charset="-122"/>
                <a:sym typeface="+mn-ea"/>
              </a:rPr>
              <a:t>部署图</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4" name="矩形 3"/>
          <p:cNvSpPr/>
          <p:nvPr/>
        </p:nvSpPr>
        <p:spPr>
          <a:xfrm>
            <a:off x="830580" y="1406525"/>
            <a:ext cx="5466080" cy="583565"/>
          </a:xfrm>
          <a:prstGeom prst="rect">
            <a:avLst/>
          </a:prstGeom>
          <a:noFill/>
          <a:ln>
            <a:noFill/>
          </a:ln>
        </p:spPr>
        <p:txBody>
          <a:bodyPr wrap="none" rtlCol="0" anchor="t">
            <a:spAutoFit/>
          </a:bodyPr>
          <a:p>
            <a:pPr algn="ctr"/>
            <a:r>
              <a:rPr lang="zh-CN" altLang="en-US" sz="3200" b="1">
                <a:solidFill>
                  <a:schemeClr val="tx1"/>
                </a:solidFill>
                <a:effectLst>
                  <a:outerShdw blurRad="38100" dist="19050" dir="2700000" algn="tl" rotWithShape="0">
                    <a:schemeClr val="dk1">
                      <a:alpha val="40000"/>
                    </a:schemeClr>
                  </a:outerShdw>
                </a:effectLst>
              </a:rPr>
              <a:t>部署图和构件图的区别与联系</a:t>
            </a:r>
            <a:endParaRPr lang="zh-CN" altLang="en-US" sz="3200" b="1">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1903095" y="2519680"/>
            <a:ext cx="8385810" cy="2306955"/>
          </a:xfrm>
          <a:prstGeom prst="rect">
            <a:avLst/>
          </a:prstGeom>
          <a:noFill/>
        </p:spPr>
        <p:txBody>
          <a:bodyPr wrap="square" rtlCol="0">
            <a:spAutoFit/>
          </a:bodyPr>
          <a:p>
            <a:r>
              <a:rPr lang="en-US" altLang="zh-CN" sz="2400"/>
              <a:t>	</a:t>
            </a:r>
            <a:r>
              <a:rPr lang="zh-CN" altLang="en-US" sz="2400"/>
              <a:t>构件图主要目标是集中在描述系统中</a:t>
            </a:r>
            <a:r>
              <a:rPr lang="zh-CN" altLang="en-US" sz="2400" b="1"/>
              <a:t>有哪些构件</a:t>
            </a:r>
            <a:r>
              <a:rPr lang="zh-CN" altLang="en-US" sz="2400"/>
              <a:t>，以及构件的组成和之间的依赖关系。部署图描述的是靠节点完成，描述软件是如何在硬件上映射的以及网络的拓扑结构。</a:t>
            </a:r>
            <a:endParaRPr lang="zh-CN" altLang="en-US" sz="2400"/>
          </a:p>
          <a:p>
            <a:endParaRPr lang="zh-CN" altLang="en-US" sz="2400"/>
          </a:p>
          <a:p>
            <a:r>
              <a:rPr lang="en-US" altLang="zh-CN" sz="2400"/>
              <a:t>	</a:t>
            </a:r>
            <a:r>
              <a:rPr lang="zh-CN" altLang="en-US" sz="2400"/>
              <a:t>在构件图中关系可以是四种，即关联、依赖、实现和泛化。而在部署图中各节点之间的关系只有关联和依赖。 </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归纳</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aphicFrame>
        <p:nvGraphicFramePr>
          <p:cNvPr id="2" name="表格 1"/>
          <p:cNvGraphicFramePr/>
          <p:nvPr/>
        </p:nvGraphicFramePr>
        <p:xfrm>
          <a:off x="1829435" y="1487805"/>
          <a:ext cx="8533765" cy="2286000"/>
        </p:xfrm>
        <a:graphic>
          <a:graphicData uri="http://schemas.openxmlformats.org/drawingml/2006/table">
            <a:tbl>
              <a:tblPr firstRow="1" bandRow="1">
                <a:tableStyleId>{5C22544A-7EE6-4342-B048-85BDC9FD1C3A}</a:tableStyleId>
              </a:tblPr>
              <a:tblGrid>
                <a:gridCol w="4266565"/>
                <a:gridCol w="4266565"/>
              </a:tblGrid>
              <a:tr h="381000">
                <a:tc>
                  <a:txBody>
                    <a:bodyPr/>
                    <a:p>
                      <a:pPr algn="ctr">
                        <a:buNone/>
                      </a:pPr>
                      <a:r>
                        <a:rPr lang="zh-CN" altLang="en-US"/>
                        <a:t>类  型</a:t>
                      </a:r>
                      <a:endParaRPr lang="zh-CN" altLang="en-US"/>
                    </a:p>
                  </a:txBody>
                  <a:tcPr/>
                </a:tc>
                <a:tc>
                  <a:txBody>
                    <a:bodyPr/>
                    <a:p>
                      <a:pPr algn="ctr">
                        <a:buNone/>
                      </a:pPr>
                      <a:r>
                        <a:rPr lang="zh-CN" altLang="en-US"/>
                        <a:t>包 含</a:t>
                      </a:r>
                      <a:endParaRPr lang="zh-CN" altLang="en-US"/>
                    </a:p>
                  </a:txBody>
                  <a:tcPr/>
                </a:tc>
              </a:tr>
              <a:tr h="381000">
                <a:tc>
                  <a:txBody>
                    <a:bodyPr/>
                    <a:p>
                      <a:pPr algn="ctr">
                        <a:buNone/>
                      </a:pPr>
                      <a:r>
                        <a:rPr lang="zh-CN" altLang="en-US"/>
                        <a:t>静态图</a:t>
                      </a:r>
                      <a:endParaRPr lang="zh-CN" altLang="en-US"/>
                    </a:p>
                  </a:txBody>
                  <a:tcPr/>
                </a:tc>
                <a:tc>
                  <a:txBody>
                    <a:bodyPr/>
                    <a:p>
                      <a:pPr>
                        <a:buNone/>
                      </a:pPr>
                      <a:r>
                        <a:rPr lang="zh-CN" altLang="en-US"/>
                        <a:t>类图、对象图、包图、组合结构图</a:t>
                      </a:r>
                      <a:endParaRPr lang="zh-CN" altLang="en-US"/>
                    </a:p>
                  </a:txBody>
                  <a:tcPr/>
                </a:tc>
              </a:tr>
              <a:tr h="381000">
                <a:tc>
                  <a:txBody>
                    <a:bodyPr/>
                    <a:p>
                      <a:pPr algn="ctr">
                        <a:buNone/>
                      </a:pPr>
                      <a:r>
                        <a:rPr lang="zh-CN" altLang="en-US"/>
                        <a:t>行为图</a:t>
                      </a:r>
                      <a:endParaRPr lang="zh-CN" altLang="en-US"/>
                    </a:p>
                  </a:txBody>
                  <a:tcPr/>
                </a:tc>
                <a:tc>
                  <a:txBody>
                    <a:bodyPr/>
                    <a:p>
                      <a:pPr>
                        <a:buNone/>
                      </a:pPr>
                      <a:r>
                        <a:rPr lang="zh-CN" altLang="en-US"/>
                        <a:t>状态机图、活动图</a:t>
                      </a:r>
                      <a:endParaRPr lang="zh-CN" altLang="en-US"/>
                    </a:p>
                  </a:txBody>
                  <a:tcPr/>
                </a:tc>
              </a:tr>
              <a:tr h="381000">
                <a:tc>
                  <a:txBody>
                    <a:bodyPr/>
                    <a:p>
                      <a:pPr algn="ctr">
                        <a:buNone/>
                      </a:pPr>
                      <a:r>
                        <a:rPr lang="zh-CN" altLang="en-US"/>
                        <a:t>用例图</a:t>
                      </a:r>
                      <a:endParaRPr lang="zh-CN" altLang="en-US"/>
                    </a:p>
                  </a:txBody>
                  <a:tcPr/>
                </a:tc>
                <a:tc>
                  <a:txBody>
                    <a:bodyPr/>
                    <a:p>
                      <a:pPr>
                        <a:buNone/>
                      </a:pPr>
                      <a:r>
                        <a:rPr lang="zh-CN" altLang="en-US"/>
                        <a:t>用例图</a:t>
                      </a:r>
                      <a:endParaRPr lang="zh-CN" altLang="en-US"/>
                    </a:p>
                  </a:txBody>
                  <a:tcPr/>
                </a:tc>
              </a:tr>
              <a:tr h="381000">
                <a:tc>
                  <a:txBody>
                    <a:bodyPr/>
                    <a:p>
                      <a:pPr algn="ctr">
                        <a:buNone/>
                      </a:pPr>
                      <a:r>
                        <a:rPr lang="zh-CN" altLang="en-US"/>
                        <a:t>交互图</a:t>
                      </a:r>
                      <a:endParaRPr lang="zh-CN" altLang="en-US"/>
                    </a:p>
                  </a:txBody>
                  <a:tcPr/>
                </a:tc>
                <a:tc>
                  <a:txBody>
                    <a:bodyPr/>
                    <a:p>
                      <a:pPr>
                        <a:buNone/>
                      </a:pPr>
                      <a:r>
                        <a:rPr lang="zh-CN" altLang="en-US"/>
                        <a:t>顺序图、通信图、时间图、交互概况图</a:t>
                      </a:r>
                      <a:endParaRPr lang="zh-CN" altLang="en-US"/>
                    </a:p>
                  </a:txBody>
                  <a:tcPr/>
                </a:tc>
              </a:tr>
              <a:tr h="381000">
                <a:tc>
                  <a:txBody>
                    <a:bodyPr/>
                    <a:p>
                      <a:pPr algn="ctr">
                        <a:buNone/>
                      </a:pPr>
                      <a:r>
                        <a:rPr lang="zh-CN" altLang="en-US"/>
                        <a:t>实现图</a:t>
                      </a:r>
                      <a:endParaRPr lang="zh-CN" altLang="en-US"/>
                    </a:p>
                  </a:txBody>
                  <a:tcPr/>
                </a:tc>
                <a:tc>
                  <a:txBody>
                    <a:bodyPr/>
                    <a:p>
                      <a:pPr>
                        <a:buNone/>
                      </a:pPr>
                      <a:r>
                        <a:rPr lang="zh-CN" altLang="en-US"/>
                        <a:t>构件图、部署图</a:t>
                      </a:r>
                      <a:endParaRPr lang="zh-CN" altLang="en-US"/>
                    </a:p>
                  </a:txBody>
                  <a:tcPr/>
                </a:tc>
              </a:tr>
            </a:tbl>
          </a:graphicData>
        </a:graphic>
      </p:graphicFrame>
      <p:sp>
        <p:nvSpPr>
          <p:cNvPr id="3" name="文本框 2"/>
          <p:cNvSpPr txBox="1"/>
          <p:nvPr/>
        </p:nvSpPr>
        <p:spPr>
          <a:xfrm>
            <a:off x="1830070" y="4138295"/>
            <a:ext cx="8533130" cy="2306955"/>
          </a:xfrm>
          <a:prstGeom prst="rect">
            <a:avLst/>
          </a:prstGeom>
          <a:noFill/>
        </p:spPr>
        <p:txBody>
          <a:bodyPr wrap="square" rtlCol="0">
            <a:spAutoFit/>
          </a:bodyPr>
          <a:p>
            <a:r>
              <a:rPr lang="en-US" altLang="zh-CN"/>
              <a:t>	</a:t>
            </a:r>
            <a:r>
              <a:rPr lang="zh-CN" altLang="en-US"/>
              <a:t>从应用的角度看，当采用面向对象技术设计系统时，第一部描述需求；第二步根据需求建立系统的静态模型，以构造系统的结构；第三步是描述系统的行为。其中，在第一步与第二步中所建立的模型都是静态的，包括用例图、类图（包含包）、对象图、构件图和配置图</a:t>
            </a:r>
            <a:r>
              <a:rPr lang="en-US" altLang="zh-CN"/>
              <a:t>5</a:t>
            </a:r>
            <a:r>
              <a:rPr lang="zh-CN" altLang="en-US"/>
              <a:t>个图形，是标准建模语言</a:t>
            </a:r>
            <a:r>
              <a:rPr lang="en-US" altLang="zh-CN"/>
              <a:t>UML</a:t>
            </a:r>
            <a:r>
              <a:rPr lang="zh-CN" altLang="en-US"/>
              <a:t>的静态建模机制。第三步中所建立的模型或者可以执行，或者表示执行时的时序状态或交互关系。它包括状态机图、活动图、顺序图和合作图</a:t>
            </a:r>
            <a:r>
              <a:rPr lang="en-US" altLang="zh-CN"/>
              <a:t>4</a:t>
            </a:r>
            <a:r>
              <a:rPr lang="zh-CN" altLang="en-US"/>
              <a:t>个图形，是标准建模语言</a:t>
            </a:r>
            <a:r>
              <a:rPr lang="en-US" altLang="zh-CN"/>
              <a:t>UML</a:t>
            </a:r>
            <a:r>
              <a:rPr lang="zh-CN" altLang="en-US"/>
              <a:t>的动态建模机制。因此，标准建模语言</a:t>
            </a:r>
            <a:r>
              <a:rPr lang="en-US" altLang="zh-CN"/>
              <a:t>UML</a:t>
            </a:r>
            <a:r>
              <a:rPr lang="zh-CN" altLang="en-US"/>
              <a:t>的主要内容也可以纳为静态建模机制和动态建模机制两大类。</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12192000" cy="6858000"/>
          </a:xfrm>
          <a:prstGeom prst="rect">
            <a:avLst/>
          </a:prstGeom>
          <a:solidFill>
            <a:srgbClr val="DDE4F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47612" y="2105561"/>
            <a:ext cx="3088217" cy="2214880"/>
          </a:xfrm>
          <a:prstGeom prst="rect">
            <a:avLst/>
          </a:prstGeom>
          <a:noFill/>
        </p:spPr>
        <p:txBody>
          <a:bodyPr>
            <a:spAutoFit/>
          </a:bodyPr>
          <a:lstStyle/>
          <a:p>
            <a:pPr>
              <a:defRPr/>
            </a:pPr>
            <a:r>
              <a:rPr lang="en-US" sz="13800" dirty="0">
                <a:ln w="28575">
                  <a:solidFill>
                    <a:srgbClr val="202856"/>
                  </a:solidFill>
                </a:ln>
                <a:noFill/>
                <a:latin typeface="爱度综艺简体" panose="02010601030101010101" pitchFamily="2" charset="-122"/>
                <a:ea typeface="爱度综艺简体" panose="02010601030101010101" pitchFamily="2" charset="-122"/>
              </a:rPr>
              <a:t>1.7</a:t>
            </a:r>
            <a:endParaRPr lang="en-US" sz="13800" dirty="0">
              <a:ln w="28575">
                <a:solidFill>
                  <a:srgbClr val="202856"/>
                </a:solidFill>
              </a:ln>
              <a:noFill/>
              <a:latin typeface="爱度综艺简体" panose="02010601030101010101" pitchFamily="2" charset="-122"/>
              <a:ea typeface="爱度综艺简体" panose="02010601030101010101" pitchFamily="2" charset="-122"/>
            </a:endParaRPr>
          </a:p>
        </p:txBody>
      </p:sp>
      <p:sp>
        <p:nvSpPr>
          <p:cNvPr id="6" name="弧形 5"/>
          <p:cNvSpPr/>
          <p:nvPr/>
        </p:nvSpPr>
        <p:spPr>
          <a:xfrm rot="3833823">
            <a:off x="282575" y="1636713"/>
            <a:ext cx="3584575" cy="3584575"/>
          </a:xfrm>
          <a:prstGeom prst="arc">
            <a:avLst>
              <a:gd name="adj1" fmla="val 14380108"/>
              <a:gd name="adj2" fmla="val 4281071"/>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7" name="弧形 6"/>
          <p:cNvSpPr/>
          <p:nvPr/>
        </p:nvSpPr>
        <p:spPr>
          <a:xfrm rot="9721778">
            <a:off x="165100" y="1570038"/>
            <a:ext cx="3768725" cy="3768725"/>
          </a:xfrm>
          <a:prstGeom prst="arc">
            <a:avLst>
              <a:gd name="adj1" fmla="val 16200000"/>
              <a:gd name="adj2" fmla="val 40811"/>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8" name="椭圆 7"/>
          <p:cNvSpPr/>
          <p:nvPr/>
        </p:nvSpPr>
        <p:spPr>
          <a:xfrm>
            <a:off x="3509963" y="4183063"/>
            <a:ext cx="250825" cy="25082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9" name="椭圆 8"/>
          <p:cNvSpPr/>
          <p:nvPr/>
        </p:nvSpPr>
        <p:spPr>
          <a:xfrm>
            <a:off x="3463925" y="4135438"/>
            <a:ext cx="344488" cy="34607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0" name="文本框 11"/>
          <p:cNvSpPr txBox="1">
            <a:spLocks noChangeArrowheads="1"/>
          </p:cNvSpPr>
          <p:nvPr/>
        </p:nvSpPr>
        <p:spPr bwMode="auto">
          <a:xfrm>
            <a:off x="4422775" y="2725738"/>
            <a:ext cx="5522913"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en-US" altLang="zh-CN" sz="3200" b="1" dirty="0">
                <a:solidFill>
                  <a:prstClr val="black">
                    <a:lumMod val="85000"/>
                    <a:lumOff val="15000"/>
                  </a:prstClr>
                </a:solidFill>
                <a:latin typeface="微软雅黑" panose="020B0503020204020204" charset="-122"/>
                <a:ea typeface="微软雅黑" panose="020B0503020204020204" charset="-122"/>
              </a:rPr>
              <a:t>UML2.0</a:t>
            </a:r>
            <a:r>
              <a:rPr lang="zh-CN" altLang="en-US" sz="3200" b="1" dirty="0">
                <a:solidFill>
                  <a:prstClr val="black">
                    <a:lumMod val="85000"/>
                    <a:lumOff val="15000"/>
                  </a:prstClr>
                </a:solidFill>
                <a:latin typeface="微软雅黑" panose="020B0503020204020204" charset="-122"/>
                <a:ea typeface="微软雅黑" panose="020B0503020204020204" charset="-122"/>
              </a:rPr>
              <a:t>新特性</a:t>
            </a:r>
            <a:endParaRPr lang="zh-CN" altLang="en-US" sz="3200" b="1" dirty="0">
              <a:solidFill>
                <a:prstClr val="black">
                  <a:lumMod val="85000"/>
                  <a:lumOff val="15000"/>
                </a:prstClr>
              </a:solidFill>
              <a:latin typeface="微软雅黑" panose="020B0503020204020204" charset="-122"/>
              <a:ea typeface="微软雅黑" panose="020B0503020204020204" charset="-122"/>
            </a:endParaRPr>
          </a:p>
        </p:txBody>
      </p:sp>
      <p:sp>
        <p:nvSpPr>
          <p:cNvPr id="12" name="弧形 11"/>
          <p:cNvSpPr/>
          <p:nvPr/>
        </p:nvSpPr>
        <p:spPr>
          <a:xfrm rot="16200000">
            <a:off x="10702925" y="5319713"/>
            <a:ext cx="3768725" cy="3768725"/>
          </a:xfrm>
          <a:prstGeom prst="arc">
            <a:avLst>
              <a:gd name="adj1" fmla="val 16726790"/>
              <a:gd name="adj2" fmla="val 20854699"/>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14" name="任意多边形: 形状 13"/>
          <p:cNvSpPr/>
          <p:nvPr/>
        </p:nvSpPr>
        <p:spPr>
          <a:xfrm>
            <a:off x="10544175" y="0"/>
            <a:ext cx="1647825" cy="823912"/>
          </a:xfrm>
          <a:custGeom>
            <a:avLst/>
            <a:gdLst>
              <a:gd name="connsiteX0" fmla="*/ 0 w 1647825"/>
              <a:gd name="connsiteY0" fmla="*/ 0 h 823912"/>
              <a:gd name="connsiteX1" fmla="*/ 1647825 w 1647825"/>
              <a:gd name="connsiteY1" fmla="*/ 0 h 823912"/>
              <a:gd name="connsiteX2" fmla="*/ 1647825 w 1647825"/>
              <a:gd name="connsiteY2" fmla="*/ 10 h 823912"/>
              <a:gd name="connsiteX3" fmla="*/ 1631087 w 1647825"/>
              <a:gd name="connsiteY3" fmla="*/ 166046 h 823912"/>
              <a:gd name="connsiteX4" fmla="*/ 823913 w 1647825"/>
              <a:gd name="connsiteY4" fmla="*/ 823912 h 823912"/>
              <a:gd name="connsiteX5" fmla="*/ 16739 w 1647825"/>
              <a:gd name="connsiteY5" fmla="*/ 166046 h 823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825" h="823912">
                <a:moveTo>
                  <a:pt x="0" y="0"/>
                </a:moveTo>
                <a:lnTo>
                  <a:pt x="1647825" y="0"/>
                </a:lnTo>
                <a:lnTo>
                  <a:pt x="1647825" y="10"/>
                </a:lnTo>
                <a:lnTo>
                  <a:pt x="1631087" y="166046"/>
                </a:lnTo>
                <a:cubicBezTo>
                  <a:pt x="1554260" y="541490"/>
                  <a:pt x="1222069" y="823912"/>
                  <a:pt x="823913" y="823912"/>
                </a:cubicBezTo>
                <a:cubicBezTo>
                  <a:pt x="425757" y="823912"/>
                  <a:pt x="93566" y="541490"/>
                  <a:pt x="16739" y="166046"/>
                </a:cubicBezTo>
                <a:close/>
              </a:path>
            </a:pathLst>
          </a:cu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229896" y="1787253"/>
            <a:ext cx="647700" cy="64770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7000875" y="6010274"/>
            <a:ext cx="400050" cy="40005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用例图</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2" name="文本框 1"/>
          <p:cNvSpPr txBox="1"/>
          <p:nvPr/>
        </p:nvSpPr>
        <p:spPr>
          <a:xfrm>
            <a:off x="520700" y="1739265"/>
            <a:ext cx="10203815" cy="1198880"/>
          </a:xfrm>
          <a:prstGeom prst="rect">
            <a:avLst/>
          </a:prstGeom>
          <a:noFill/>
        </p:spPr>
        <p:txBody>
          <a:bodyPr wrap="square" rtlCol="0">
            <a:spAutoFit/>
          </a:bodyPr>
          <a:p>
            <a:r>
              <a:rPr lang="zh-CN" altLang="en-US" sz="2400" b="1" dirty="0">
                <a:latin typeface="楷体_GB2312" charset="-122"/>
                <a:ea typeface="楷体_GB2312" charset="-122"/>
                <a:sym typeface="+mn-ea"/>
              </a:rPr>
              <a:t>   在</a:t>
            </a:r>
            <a:r>
              <a:rPr lang="en-US" altLang="zh-CN" sz="2400" b="1">
                <a:latin typeface="楷体_GB2312" charset="-122"/>
                <a:ea typeface="楷体_GB2312" charset="-122"/>
                <a:sym typeface="+mn-ea"/>
              </a:rPr>
              <a:t>UML2.0</a:t>
            </a:r>
            <a:r>
              <a:rPr lang="zh-CN" altLang="en-US" sz="2400" b="1" dirty="0">
                <a:latin typeface="楷体_GB2312" charset="-122"/>
                <a:ea typeface="楷体_GB2312" charset="-122"/>
                <a:sym typeface="+mn-ea"/>
              </a:rPr>
              <a:t>中，为每个用例增加了一个称为“</a:t>
            </a:r>
            <a:r>
              <a:rPr lang="en-US" altLang="zh-CN" sz="2400" b="1">
                <a:latin typeface="楷体_GB2312" charset="-122"/>
                <a:ea typeface="楷体_GB2312" charset="-122"/>
                <a:sym typeface="+mn-ea"/>
              </a:rPr>
              <a:t>Subject”</a:t>
            </a:r>
            <a:r>
              <a:rPr lang="zh-CN" altLang="en-US" sz="2400" b="1" dirty="0">
                <a:latin typeface="楷体_GB2312" charset="-122"/>
                <a:ea typeface="楷体_GB2312" charset="-122"/>
                <a:sym typeface="+mn-ea"/>
              </a:rPr>
              <a:t>的特征，这项特征的取值可以作为在逻辑层面划分一组用例的一项依据。用例所属的“系统边界”就是“</a:t>
            </a:r>
            <a:r>
              <a:rPr lang="en-US" altLang="zh-CN" sz="2400" b="1">
                <a:latin typeface="楷体_GB2312" charset="-122"/>
                <a:ea typeface="楷体_GB2312" charset="-122"/>
                <a:sym typeface="+mn-ea"/>
              </a:rPr>
              <a:t>Subject”</a:t>
            </a:r>
            <a:r>
              <a:rPr lang="zh-CN" altLang="en-US" sz="2400" b="1" dirty="0">
                <a:latin typeface="楷体_GB2312" charset="-122"/>
                <a:ea typeface="楷体_GB2312" charset="-122"/>
                <a:sym typeface="+mn-ea"/>
              </a:rPr>
              <a:t>的一种典型例子。</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顺序图</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3" name="文本框 2"/>
          <p:cNvSpPr txBox="1"/>
          <p:nvPr/>
        </p:nvSpPr>
        <p:spPr>
          <a:xfrm>
            <a:off x="690245" y="1400810"/>
            <a:ext cx="5751195" cy="4335780"/>
          </a:xfrm>
          <a:prstGeom prst="rect">
            <a:avLst/>
          </a:prstGeom>
          <a:noFill/>
        </p:spPr>
        <p:txBody>
          <a:bodyPr wrap="square" rtlCol="0">
            <a:spAutoFit/>
          </a:bodyPr>
          <a:p>
            <a:pPr marL="457200" indent="-457200" algn="l">
              <a:lnSpc>
                <a:spcPct val="115000"/>
              </a:lnSpc>
            </a:pPr>
            <a:r>
              <a:rPr lang="zh-CN" altLang="en-US" b="1" dirty="0">
                <a:latin typeface="楷体_GB2312" charset="-122"/>
                <a:ea typeface="楷体_GB2312" charset="-122"/>
                <a:sym typeface="+mn-ea"/>
              </a:rPr>
              <a:t> </a:t>
            </a:r>
            <a:r>
              <a:rPr lang="zh-CN" altLang="en-US" sz="2400" b="1" dirty="0">
                <a:latin typeface="楷体_GB2312" charset="-122"/>
                <a:ea typeface="楷体_GB2312" charset="-122"/>
                <a:sym typeface="+mn-ea"/>
              </a:rPr>
              <a:t>对于顺序图，</a:t>
            </a:r>
            <a:r>
              <a:rPr lang="en-US" altLang="zh-CN" sz="2400" b="1">
                <a:latin typeface="楷体_GB2312" charset="-122"/>
                <a:ea typeface="楷体_GB2312" charset="-122"/>
                <a:sym typeface="+mn-ea"/>
              </a:rPr>
              <a:t>UML2.0</a:t>
            </a:r>
            <a:r>
              <a:rPr lang="zh-CN" altLang="en-US" sz="2400" b="1" dirty="0">
                <a:latin typeface="楷体_GB2312" charset="-122"/>
                <a:ea typeface="楷体_GB2312" charset="-122"/>
                <a:sym typeface="+mn-ea"/>
              </a:rPr>
              <a:t>主要做了</a:t>
            </a:r>
            <a:r>
              <a:rPr lang="en-US" altLang="zh-CN" sz="2400" b="1">
                <a:latin typeface="楷体_GB2312" charset="-122"/>
                <a:ea typeface="楷体_GB2312" charset="-122"/>
                <a:sym typeface="+mn-ea"/>
              </a:rPr>
              <a:t>3</a:t>
            </a:r>
            <a:r>
              <a:rPr lang="zh-CN" altLang="en-US" sz="2400" b="1" dirty="0">
                <a:latin typeface="楷体_GB2312" charset="-122"/>
                <a:ea typeface="楷体_GB2312" charset="-122"/>
                <a:sym typeface="+mn-ea"/>
              </a:rPr>
              <a:t>方面的改进。</a:t>
            </a:r>
            <a:endParaRPr lang="zh-CN" altLang="en-US" sz="2400" b="1" dirty="0">
              <a:solidFill>
                <a:schemeClr val="tx1"/>
              </a:solidFill>
              <a:latin typeface="楷体_GB2312" charset="-122"/>
              <a:ea typeface="楷体_GB2312" charset="-122"/>
            </a:endParaRPr>
          </a:p>
          <a:p>
            <a:pPr marL="457200" indent="-457200" algn="l">
              <a:lnSpc>
                <a:spcPct val="115000"/>
              </a:lnSpc>
            </a:pPr>
            <a:r>
              <a:rPr lang="zh-CN" altLang="en-US" sz="2400" b="1" dirty="0">
                <a:latin typeface="楷体_GB2312" charset="-122"/>
                <a:ea typeface="楷体_GB2312" charset="-122"/>
                <a:sym typeface="+mn-ea"/>
              </a:rPr>
              <a:t>       ①允许顺序图中明确的表达分支判断逻辑</a:t>
            </a:r>
            <a:endParaRPr lang="zh-CN" altLang="en-US" sz="2400" b="1" dirty="0">
              <a:solidFill>
                <a:schemeClr val="tx1"/>
              </a:solidFill>
              <a:latin typeface="楷体_GB2312" charset="-122"/>
              <a:ea typeface="楷体_GB2312" charset="-122"/>
            </a:endParaRPr>
          </a:p>
          <a:p>
            <a:pPr marL="457200" indent="-457200" algn="l">
              <a:lnSpc>
                <a:spcPct val="115000"/>
              </a:lnSpc>
            </a:pPr>
            <a:r>
              <a:rPr lang="zh-CN" altLang="en-US" sz="2400" b="1" dirty="0">
                <a:latin typeface="楷体_GB2312" charset="-122"/>
                <a:ea typeface="楷体_GB2312" charset="-122"/>
                <a:sym typeface="+mn-ea"/>
              </a:rPr>
              <a:t>       ②允许“</a:t>
            </a:r>
            <a:r>
              <a:rPr lang="zh-CN" altLang="en-US" sz="2400" b="1" dirty="0">
                <a:solidFill>
                  <a:srgbClr val="FF0000"/>
                </a:solidFill>
                <a:latin typeface="楷体_GB2312" charset="-122"/>
                <a:ea typeface="楷体_GB2312" charset="-122"/>
                <a:sym typeface="+mn-ea"/>
              </a:rPr>
              <a:t>纵向</a:t>
            </a:r>
            <a:r>
              <a:rPr lang="zh-CN" altLang="en-US" sz="2400" b="1" dirty="0">
                <a:latin typeface="楷体_GB2312" charset="-122"/>
                <a:ea typeface="楷体_GB2312" charset="-122"/>
                <a:sym typeface="+mn-ea"/>
              </a:rPr>
              <a:t>”与“</a:t>
            </a:r>
            <a:r>
              <a:rPr lang="zh-CN" altLang="en-US" sz="2400" b="1" dirty="0">
                <a:solidFill>
                  <a:srgbClr val="FF0000"/>
                </a:solidFill>
                <a:latin typeface="楷体_GB2312" charset="-122"/>
                <a:ea typeface="楷体_GB2312" charset="-122"/>
                <a:sym typeface="+mn-ea"/>
              </a:rPr>
              <a:t>横向</a:t>
            </a:r>
            <a:r>
              <a:rPr lang="zh-CN" altLang="en-US" sz="2400" b="1" dirty="0">
                <a:latin typeface="楷体_GB2312" charset="-122"/>
                <a:ea typeface="楷体_GB2312" charset="-122"/>
                <a:sym typeface="+mn-ea"/>
              </a:rPr>
              <a:t>” 对顺序图进行拆分与引用</a:t>
            </a:r>
            <a:endParaRPr lang="zh-CN" altLang="en-US" sz="2400" b="1" dirty="0">
              <a:solidFill>
                <a:schemeClr val="tx1"/>
              </a:solidFill>
              <a:latin typeface="楷体_GB2312" charset="-122"/>
              <a:ea typeface="楷体_GB2312" charset="-122"/>
            </a:endParaRPr>
          </a:p>
          <a:p>
            <a:pPr marL="457200" indent="-457200" algn="l">
              <a:lnSpc>
                <a:spcPct val="115000"/>
              </a:lnSpc>
            </a:pPr>
            <a:r>
              <a:rPr lang="zh-CN" altLang="en-US" sz="2400" b="1" dirty="0">
                <a:latin typeface="楷体_GB2312" charset="-122"/>
                <a:ea typeface="楷体_GB2312" charset="-122"/>
                <a:sym typeface="+mn-ea"/>
              </a:rPr>
              <a:t>       ③提供了一种新图，称为“</a:t>
            </a:r>
            <a:r>
              <a:rPr lang="zh-CN" altLang="en-US" sz="2400" b="1" dirty="0">
                <a:solidFill>
                  <a:srgbClr val="FF0000"/>
                </a:solidFill>
                <a:latin typeface="楷体_GB2312" charset="-122"/>
                <a:ea typeface="楷体_GB2312" charset="-122"/>
                <a:sym typeface="+mn-ea"/>
              </a:rPr>
              <a:t>交互概况图</a:t>
            </a:r>
            <a:r>
              <a:rPr lang="zh-CN" altLang="en-US" sz="2400" b="1" dirty="0">
                <a:latin typeface="楷体_GB2312" charset="-122"/>
                <a:ea typeface="楷体_GB2312" charset="-122"/>
                <a:sym typeface="+mn-ea"/>
              </a:rPr>
              <a:t>” ，可以直观的表达一组相   关顺序图之间的转向逻辑（在</a:t>
            </a:r>
            <a:r>
              <a:rPr lang="en-US" altLang="zh-CN" sz="2400" b="1" dirty="0">
                <a:latin typeface="楷体_GB2312" charset="-122"/>
                <a:ea typeface="楷体_GB2312" charset="-122"/>
                <a:sym typeface="+mn-ea"/>
              </a:rPr>
              <a:t>UML1.X</a:t>
            </a:r>
            <a:r>
              <a:rPr lang="zh-CN" altLang="en-US" sz="2400" b="1" dirty="0">
                <a:latin typeface="楷体_GB2312" charset="-122"/>
                <a:ea typeface="楷体_GB2312" charset="-122"/>
                <a:sym typeface="+mn-ea"/>
              </a:rPr>
              <a:t>中通常通过活动图进行间接表达）</a:t>
            </a:r>
            <a:endParaRPr lang="zh-CN" altLang="en-US" sz="2400" b="1" dirty="0">
              <a:latin typeface="楷体_GB2312" charset="-122"/>
              <a:ea typeface="楷体_GB2312" charset="-122"/>
              <a:sym typeface="+mn-ea"/>
            </a:endParaRPr>
          </a:p>
        </p:txBody>
      </p:sp>
      <p:pic>
        <p:nvPicPr>
          <p:cNvPr id="4" name="图片 3" descr="image_thumb_1"/>
          <p:cNvPicPr>
            <a:picLocks noChangeAspect="1"/>
          </p:cNvPicPr>
          <p:nvPr/>
        </p:nvPicPr>
        <p:blipFill>
          <a:blip r:embed="rId4"/>
          <a:stretch>
            <a:fillRect/>
          </a:stretch>
        </p:blipFill>
        <p:spPr>
          <a:xfrm>
            <a:off x="7273290" y="1005205"/>
            <a:ext cx="3769995" cy="3929380"/>
          </a:xfrm>
          <a:prstGeom prst="rect">
            <a:avLst/>
          </a:prstGeom>
        </p:spPr>
      </p:pic>
      <p:sp>
        <p:nvSpPr>
          <p:cNvPr id="5" name="文本框 4"/>
          <p:cNvSpPr txBox="1"/>
          <p:nvPr/>
        </p:nvSpPr>
        <p:spPr>
          <a:xfrm>
            <a:off x="8174990" y="4934585"/>
            <a:ext cx="1966595" cy="368300"/>
          </a:xfrm>
          <a:prstGeom prst="rect">
            <a:avLst/>
          </a:prstGeom>
          <a:noFill/>
        </p:spPr>
        <p:txBody>
          <a:bodyPr wrap="square" rtlCol="0">
            <a:spAutoFit/>
          </a:bodyPr>
          <a:p>
            <a:r>
              <a:rPr lang="en-US" altLang="zh-CN"/>
              <a:t>     </a:t>
            </a:r>
            <a:r>
              <a:rPr lang="zh-CN" altLang="en-US" sz="1200"/>
              <a:t>交互概况图</a:t>
            </a:r>
            <a:endParaRPr lang="zh-CN" altLang="en-US" sz="1200"/>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12192000" cy="6858000"/>
          </a:xfrm>
          <a:prstGeom prst="rect">
            <a:avLst/>
          </a:prstGeom>
          <a:solidFill>
            <a:srgbClr val="DDE4F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47612" y="2105561"/>
            <a:ext cx="3088217" cy="2214880"/>
          </a:xfrm>
          <a:prstGeom prst="rect">
            <a:avLst/>
          </a:prstGeom>
          <a:noFill/>
        </p:spPr>
        <p:txBody>
          <a:bodyPr>
            <a:spAutoFit/>
          </a:bodyPr>
          <a:lstStyle/>
          <a:p>
            <a:pPr>
              <a:defRPr/>
            </a:pPr>
            <a:r>
              <a:rPr lang="en-US" sz="13800" dirty="0">
                <a:ln w="28575">
                  <a:solidFill>
                    <a:srgbClr val="202856"/>
                  </a:solidFill>
                </a:ln>
                <a:noFill/>
                <a:latin typeface="爱度综艺简体" panose="02010601030101010101" pitchFamily="2" charset="-122"/>
                <a:ea typeface="爱度综艺简体" panose="02010601030101010101" pitchFamily="2" charset="-122"/>
              </a:rPr>
              <a:t>1.2</a:t>
            </a:r>
            <a:endParaRPr lang="en-US" sz="13800" dirty="0">
              <a:ln w="28575">
                <a:solidFill>
                  <a:srgbClr val="202856"/>
                </a:solidFill>
              </a:ln>
              <a:noFill/>
              <a:latin typeface="爱度综艺简体" panose="02010601030101010101" pitchFamily="2" charset="-122"/>
              <a:ea typeface="爱度综艺简体" panose="02010601030101010101" pitchFamily="2" charset="-122"/>
            </a:endParaRPr>
          </a:p>
        </p:txBody>
      </p:sp>
      <p:sp>
        <p:nvSpPr>
          <p:cNvPr id="6" name="弧形 5"/>
          <p:cNvSpPr/>
          <p:nvPr/>
        </p:nvSpPr>
        <p:spPr>
          <a:xfrm rot="3833823">
            <a:off x="282575" y="1636713"/>
            <a:ext cx="3584575" cy="3584575"/>
          </a:xfrm>
          <a:prstGeom prst="arc">
            <a:avLst>
              <a:gd name="adj1" fmla="val 14380108"/>
              <a:gd name="adj2" fmla="val 4281071"/>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7" name="弧形 6"/>
          <p:cNvSpPr/>
          <p:nvPr/>
        </p:nvSpPr>
        <p:spPr>
          <a:xfrm rot="9721778">
            <a:off x="165100" y="1570038"/>
            <a:ext cx="3768725" cy="3768725"/>
          </a:xfrm>
          <a:prstGeom prst="arc">
            <a:avLst>
              <a:gd name="adj1" fmla="val 16200000"/>
              <a:gd name="adj2" fmla="val 40811"/>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8" name="椭圆 7"/>
          <p:cNvSpPr/>
          <p:nvPr/>
        </p:nvSpPr>
        <p:spPr>
          <a:xfrm>
            <a:off x="3509963" y="4183063"/>
            <a:ext cx="250825" cy="25082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9" name="椭圆 8"/>
          <p:cNvSpPr/>
          <p:nvPr/>
        </p:nvSpPr>
        <p:spPr>
          <a:xfrm>
            <a:off x="3463925" y="4135438"/>
            <a:ext cx="344488" cy="34607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0" name="文本框 11"/>
          <p:cNvSpPr txBox="1">
            <a:spLocks noChangeArrowheads="1"/>
          </p:cNvSpPr>
          <p:nvPr/>
        </p:nvSpPr>
        <p:spPr bwMode="auto">
          <a:xfrm>
            <a:off x="4422775" y="2725738"/>
            <a:ext cx="5522913"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en-US" altLang="zh-CN" sz="3200" b="1" dirty="0">
                <a:solidFill>
                  <a:prstClr val="black">
                    <a:lumMod val="85000"/>
                    <a:lumOff val="15000"/>
                  </a:prstClr>
                </a:solidFill>
                <a:latin typeface="微软雅黑" panose="020B0503020204020204" charset="-122"/>
                <a:ea typeface="微软雅黑" panose="020B0503020204020204" charset="-122"/>
              </a:rPr>
              <a:t>UML</a:t>
            </a:r>
            <a:r>
              <a:rPr lang="zh-CN" altLang="en-US" sz="3200" b="1" dirty="0">
                <a:solidFill>
                  <a:prstClr val="black">
                    <a:lumMod val="85000"/>
                    <a:lumOff val="15000"/>
                  </a:prstClr>
                </a:solidFill>
                <a:latin typeface="微软雅黑" panose="020B0503020204020204" charset="-122"/>
                <a:ea typeface="微软雅黑" panose="020B0503020204020204" charset="-122"/>
              </a:rPr>
              <a:t>的发展历程</a:t>
            </a:r>
            <a:endParaRPr lang="zh-CN" altLang="en-US" sz="3200" b="1" dirty="0">
              <a:solidFill>
                <a:prstClr val="black">
                  <a:lumMod val="85000"/>
                  <a:lumOff val="15000"/>
                </a:prstClr>
              </a:solidFill>
              <a:latin typeface="微软雅黑" panose="020B0503020204020204" charset="-122"/>
              <a:ea typeface="微软雅黑" panose="020B0503020204020204" charset="-122"/>
            </a:endParaRPr>
          </a:p>
        </p:txBody>
      </p:sp>
      <p:sp>
        <p:nvSpPr>
          <p:cNvPr id="12" name="弧形 11"/>
          <p:cNvSpPr/>
          <p:nvPr/>
        </p:nvSpPr>
        <p:spPr>
          <a:xfrm rot="16200000">
            <a:off x="10702925" y="5319713"/>
            <a:ext cx="3768725" cy="3768725"/>
          </a:xfrm>
          <a:prstGeom prst="arc">
            <a:avLst>
              <a:gd name="adj1" fmla="val 16726790"/>
              <a:gd name="adj2" fmla="val 20854699"/>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14" name="任意多边形: 形状 13"/>
          <p:cNvSpPr/>
          <p:nvPr/>
        </p:nvSpPr>
        <p:spPr>
          <a:xfrm>
            <a:off x="10544175" y="0"/>
            <a:ext cx="1647825" cy="823912"/>
          </a:xfrm>
          <a:custGeom>
            <a:avLst/>
            <a:gdLst>
              <a:gd name="connsiteX0" fmla="*/ 0 w 1647825"/>
              <a:gd name="connsiteY0" fmla="*/ 0 h 823912"/>
              <a:gd name="connsiteX1" fmla="*/ 1647825 w 1647825"/>
              <a:gd name="connsiteY1" fmla="*/ 0 h 823912"/>
              <a:gd name="connsiteX2" fmla="*/ 1647825 w 1647825"/>
              <a:gd name="connsiteY2" fmla="*/ 10 h 823912"/>
              <a:gd name="connsiteX3" fmla="*/ 1631087 w 1647825"/>
              <a:gd name="connsiteY3" fmla="*/ 166046 h 823912"/>
              <a:gd name="connsiteX4" fmla="*/ 823913 w 1647825"/>
              <a:gd name="connsiteY4" fmla="*/ 823912 h 823912"/>
              <a:gd name="connsiteX5" fmla="*/ 16739 w 1647825"/>
              <a:gd name="connsiteY5" fmla="*/ 166046 h 823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825" h="823912">
                <a:moveTo>
                  <a:pt x="0" y="0"/>
                </a:moveTo>
                <a:lnTo>
                  <a:pt x="1647825" y="0"/>
                </a:lnTo>
                <a:lnTo>
                  <a:pt x="1647825" y="10"/>
                </a:lnTo>
                <a:lnTo>
                  <a:pt x="1631087" y="166046"/>
                </a:lnTo>
                <a:cubicBezTo>
                  <a:pt x="1554260" y="541490"/>
                  <a:pt x="1222069" y="823912"/>
                  <a:pt x="823913" y="823912"/>
                </a:cubicBezTo>
                <a:cubicBezTo>
                  <a:pt x="425757" y="823912"/>
                  <a:pt x="93566" y="541490"/>
                  <a:pt x="16739" y="166046"/>
                </a:cubicBezTo>
                <a:close/>
              </a:path>
            </a:pathLst>
          </a:cu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229896" y="1787253"/>
            <a:ext cx="647700" cy="64770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7000875" y="6010274"/>
            <a:ext cx="400050" cy="40005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活动图</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2" name="文本框 1"/>
          <p:cNvSpPr txBox="1"/>
          <p:nvPr/>
        </p:nvSpPr>
        <p:spPr>
          <a:xfrm>
            <a:off x="313055" y="1582420"/>
            <a:ext cx="3971925" cy="1568450"/>
          </a:xfrm>
          <a:prstGeom prst="rect">
            <a:avLst/>
          </a:prstGeom>
          <a:noFill/>
        </p:spPr>
        <p:txBody>
          <a:bodyPr wrap="square" rtlCol="0">
            <a:spAutoFit/>
          </a:bodyPr>
          <a:p>
            <a:pPr algn="l"/>
            <a:r>
              <a:rPr lang="zh-CN" altLang="en-US" sz="2400" b="1" dirty="0">
                <a:latin typeface="楷体_GB2312" charset="-122"/>
                <a:ea typeface="楷体_GB2312" charset="-122"/>
              </a:rPr>
              <a:t>在UML2中，活动图增加了许多新特性，例如</a:t>
            </a:r>
            <a:r>
              <a:rPr lang="zh-CN" altLang="en-US" sz="2400" b="1" dirty="0">
                <a:latin typeface="楷体_GB2312" charset="-122"/>
                <a:ea typeface="楷体_GB2312" charset="-122"/>
                <a:sym typeface="+mn-ea"/>
              </a:rPr>
              <a:t>泳道可以划分为层次、同时引入了对象的概念</a:t>
            </a:r>
            <a:endParaRPr lang="zh-CN" altLang="en-US" sz="2400" b="1" dirty="0">
              <a:latin typeface="楷体_GB2312" charset="-122"/>
              <a:ea typeface="楷体_GB2312" charset="-122"/>
              <a:sym typeface="+mn-ea"/>
            </a:endParaRPr>
          </a:p>
        </p:txBody>
      </p:sp>
      <p:pic>
        <p:nvPicPr>
          <p:cNvPr id="4" name="图片 3" descr="提交报价单活动图"/>
          <p:cNvPicPr>
            <a:picLocks noChangeAspect="1"/>
          </p:cNvPicPr>
          <p:nvPr/>
        </p:nvPicPr>
        <p:blipFill>
          <a:blip r:embed="rId4"/>
          <a:stretch>
            <a:fillRect/>
          </a:stretch>
        </p:blipFill>
        <p:spPr>
          <a:xfrm>
            <a:off x="5147945" y="667385"/>
            <a:ext cx="5821680" cy="5523230"/>
          </a:xfrm>
          <a:prstGeom prst="rect">
            <a:avLst/>
          </a:prstGeom>
        </p:spPr>
      </p:pic>
      <p:sp>
        <p:nvSpPr>
          <p:cNvPr id="5" name="文本框 4"/>
          <p:cNvSpPr txBox="1"/>
          <p:nvPr/>
        </p:nvSpPr>
        <p:spPr>
          <a:xfrm>
            <a:off x="6300470" y="6186170"/>
            <a:ext cx="3217545" cy="368300"/>
          </a:xfrm>
          <a:prstGeom prst="rect">
            <a:avLst/>
          </a:prstGeom>
          <a:noFill/>
        </p:spPr>
        <p:txBody>
          <a:bodyPr wrap="square" rtlCol="0">
            <a:spAutoFit/>
          </a:bodyPr>
          <a:p>
            <a:r>
              <a:rPr lang="zh-CN" altLang="en-US"/>
              <a:t>带泳道的</a:t>
            </a:r>
            <a:r>
              <a:rPr lang="en-US" altLang="zh-CN"/>
              <a:t>UML</a:t>
            </a:r>
            <a:r>
              <a:rPr lang="zh-CN" altLang="en-US"/>
              <a:t>活动图</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4986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构件图</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2" name="文本框 1"/>
          <p:cNvSpPr txBox="1"/>
          <p:nvPr/>
        </p:nvSpPr>
        <p:spPr>
          <a:xfrm>
            <a:off x="1003300" y="1661160"/>
            <a:ext cx="9545955" cy="829945"/>
          </a:xfrm>
          <a:prstGeom prst="rect">
            <a:avLst/>
          </a:prstGeom>
          <a:noFill/>
        </p:spPr>
        <p:txBody>
          <a:bodyPr wrap="square" rtlCol="0">
            <a:spAutoFit/>
          </a:bodyPr>
          <a:p>
            <a:pPr algn="l"/>
            <a:r>
              <a:rPr lang="zh-CN" altLang="en-US" sz="2400" b="1" dirty="0">
                <a:latin typeface="楷体_GB2312" charset="-122"/>
                <a:ea typeface="楷体_GB2312" charset="-122"/>
              </a:rPr>
              <a:t>在UML2.0中，构件图有了明显的改进</a:t>
            </a:r>
            <a:r>
              <a:rPr lang="zh-CN" altLang="en-US" sz="2400" b="1" dirty="0">
                <a:latin typeface="楷体_GB2312" charset="-122"/>
                <a:ea typeface="楷体_GB2312" charset="-122"/>
                <a:sym typeface="+mn-ea"/>
              </a:rPr>
              <a:t>组件所提供的接口、所要求的接口、组件之间的依赖关系通过“组装连接器” 更加</a:t>
            </a:r>
            <a:r>
              <a:rPr lang="zh-CN" altLang="en-US" sz="2400" b="1" dirty="0">
                <a:solidFill>
                  <a:srgbClr val="FF0000"/>
                </a:solidFill>
                <a:effectLst>
                  <a:outerShdw blurRad="38100" dist="38100" dir="2700000" algn="tl">
                    <a:srgbClr val="000000">
                      <a:alpha val="43137"/>
                    </a:srgbClr>
                  </a:outerShdw>
                </a:effectLst>
                <a:latin typeface="楷体_GB2312" charset="-122"/>
                <a:ea typeface="楷体_GB2312" charset="-122"/>
                <a:sym typeface="+mn-ea"/>
              </a:rPr>
              <a:t>明确地表达</a:t>
            </a:r>
            <a:r>
              <a:rPr lang="zh-CN" altLang="en-US" sz="2400" b="1" dirty="0">
                <a:latin typeface="楷体_GB2312" charset="-122"/>
                <a:ea typeface="楷体_GB2312" charset="-122"/>
                <a:sym typeface="+mn-ea"/>
              </a:rPr>
              <a:t>等</a:t>
            </a:r>
            <a:endParaRPr lang="zh-CN" altLang="en-US" sz="2400" b="1" dirty="0">
              <a:latin typeface="楷体_GB2312" charset="-122"/>
              <a:ea typeface="楷体_GB2312" charset="-122"/>
            </a:endParaRPr>
          </a:p>
        </p:txBody>
      </p:sp>
      <p:pic>
        <p:nvPicPr>
          <p:cNvPr id="4" name="图片 3" descr="08构件图"/>
          <p:cNvPicPr>
            <a:picLocks noChangeAspect="1"/>
          </p:cNvPicPr>
          <p:nvPr/>
        </p:nvPicPr>
        <p:blipFill>
          <a:blip r:embed="rId4"/>
          <a:stretch>
            <a:fillRect/>
          </a:stretch>
        </p:blipFill>
        <p:spPr>
          <a:xfrm>
            <a:off x="711835" y="2385695"/>
            <a:ext cx="10177145" cy="3726815"/>
          </a:xfrm>
          <a:prstGeom prst="rect">
            <a:avLst/>
          </a:prstGeom>
        </p:spPr>
      </p:pic>
      <p:cxnSp>
        <p:nvCxnSpPr>
          <p:cNvPr id="3" name="直接箭头连接符 2"/>
          <p:cNvCxnSpPr/>
          <p:nvPr/>
        </p:nvCxnSpPr>
        <p:spPr>
          <a:xfrm>
            <a:off x="5014595" y="2921635"/>
            <a:ext cx="483870" cy="5022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4986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包图</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2" name="文本框 1"/>
          <p:cNvSpPr txBox="1"/>
          <p:nvPr/>
        </p:nvSpPr>
        <p:spPr>
          <a:xfrm>
            <a:off x="1003300" y="1661160"/>
            <a:ext cx="9545955" cy="829945"/>
          </a:xfrm>
          <a:prstGeom prst="rect">
            <a:avLst/>
          </a:prstGeom>
          <a:noFill/>
        </p:spPr>
        <p:txBody>
          <a:bodyPr wrap="square" rtlCol="0">
            <a:spAutoFit/>
          </a:bodyPr>
          <a:p>
            <a:pPr algn="l"/>
            <a:r>
              <a:rPr lang="zh-CN" altLang="en-US" sz="2400" b="1" dirty="0">
                <a:latin typeface="楷体_GB2312" charset="-122"/>
                <a:ea typeface="楷体_GB2312" charset="-122"/>
              </a:rPr>
              <a:t>包图通过展现模型要素的基本组织单元，以及这些组织单元之间的依赖关系，包括引用关系和扩展关系</a:t>
            </a:r>
            <a:endParaRPr lang="zh-CN" altLang="en-US" sz="2400" b="1" dirty="0">
              <a:latin typeface="楷体_GB2312" charset="-122"/>
              <a:ea typeface="楷体_GB2312" charset="-122"/>
            </a:endParaRPr>
          </a:p>
        </p:txBody>
      </p:sp>
      <p:pic>
        <p:nvPicPr>
          <p:cNvPr id="3" name="图片 2" descr="图书管理系统包图"/>
          <p:cNvPicPr>
            <a:picLocks noChangeAspect="1"/>
          </p:cNvPicPr>
          <p:nvPr/>
        </p:nvPicPr>
        <p:blipFill>
          <a:blip r:embed="rId4"/>
          <a:stretch>
            <a:fillRect/>
          </a:stretch>
        </p:blipFill>
        <p:spPr>
          <a:xfrm>
            <a:off x="1527810" y="2551430"/>
            <a:ext cx="8232140" cy="3442335"/>
          </a:xfrm>
          <a:prstGeom prst="rect">
            <a:avLst/>
          </a:prstGeom>
        </p:spPr>
      </p:pic>
      <p:sp>
        <p:nvSpPr>
          <p:cNvPr id="5" name="文本框 4"/>
          <p:cNvSpPr txBox="1"/>
          <p:nvPr/>
        </p:nvSpPr>
        <p:spPr>
          <a:xfrm>
            <a:off x="4812030" y="5732780"/>
            <a:ext cx="4710430" cy="275590"/>
          </a:xfrm>
          <a:prstGeom prst="rect">
            <a:avLst/>
          </a:prstGeom>
          <a:noFill/>
        </p:spPr>
        <p:txBody>
          <a:bodyPr wrap="square" rtlCol="0">
            <a:spAutoFit/>
          </a:bodyPr>
          <a:p>
            <a:r>
              <a:rPr lang="zh-CN" altLang="en-US" sz="1200"/>
              <a:t>图书管理系统包图</a:t>
            </a:r>
            <a:endParaRPr lang="zh-CN" altLang="en-US" sz="1200"/>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4986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组合结构图</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6" name="文本框 5"/>
          <p:cNvSpPr txBox="1"/>
          <p:nvPr/>
        </p:nvSpPr>
        <p:spPr>
          <a:xfrm>
            <a:off x="1971675" y="4940935"/>
            <a:ext cx="236855" cy="368300"/>
          </a:xfrm>
          <a:prstGeom prst="rect">
            <a:avLst/>
          </a:prstGeom>
          <a:noFill/>
        </p:spPr>
        <p:txBody>
          <a:bodyPr wrap="square" rtlCol="0">
            <a:spAutoFit/>
          </a:bodyPr>
          <a:p>
            <a:pPr algn="l"/>
            <a:r>
              <a:rPr lang="zh-CN" altLang="en-US"/>
              <a:t> </a:t>
            </a:r>
            <a:endParaRPr lang="zh-CN" altLang="en-US"/>
          </a:p>
        </p:txBody>
      </p:sp>
      <p:pic>
        <p:nvPicPr>
          <p:cNvPr id="7" name="图片 6"/>
          <p:cNvPicPr>
            <a:picLocks noChangeAspect="1"/>
          </p:cNvPicPr>
          <p:nvPr/>
        </p:nvPicPr>
        <p:blipFill>
          <a:blip r:embed="rId4"/>
          <a:stretch>
            <a:fillRect/>
          </a:stretch>
        </p:blipFill>
        <p:spPr>
          <a:xfrm>
            <a:off x="5404485" y="2618740"/>
            <a:ext cx="5991225" cy="2209800"/>
          </a:xfrm>
          <a:prstGeom prst="rect">
            <a:avLst/>
          </a:prstGeom>
        </p:spPr>
      </p:pic>
      <p:sp>
        <p:nvSpPr>
          <p:cNvPr id="8" name="文本框 7"/>
          <p:cNvSpPr txBox="1"/>
          <p:nvPr/>
        </p:nvSpPr>
        <p:spPr>
          <a:xfrm>
            <a:off x="457200" y="1609090"/>
            <a:ext cx="5137785" cy="1630045"/>
          </a:xfrm>
          <a:prstGeom prst="rect">
            <a:avLst/>
          </a:prstGeom>
          <a:noFill/>
        </p:spPr>
        <p:txBody>
          <a:bodyPr wrap="square" rtlCol="0" anchor="t">
            <a:spAutoFit/>
          </a:bodyPr>
          <a:p>
            <a:r>
              <a:rPr lang="zh-CN" altLang="en-US" sz="2000" b="1"/>
              <a:t>1，组合结构图将每一个类放在一个整体中，从类的内部结构来审视一个类。</a:t>
            </a:r>
            <a:endParaRPr lang="zh-CN" altLang="en-US" sz="2000" b="1"/>
          </a:p>
          <a:p>
            <a:endParaRPr lang="zh-CN" altLang="en-US" sz="2000" b="1"/>
          </a:p>
          <a:p>
            <a:r>
              <a:rPr lang="zh-CN" altLang="en-US" sz="2000" b="1"/>
              <a:t>2，组合结构图可用于表示一个类的内部结构。</a:t>
            </a:r>
            <a:endParaRPr lang="zh-CN" altLang="en-US" sz="2000" b="1"/>
          </a:p>
        </p:txBody>
      </p:sp>
      <p:sp>
        <p:nvSpPr>
          <p:cNvPr id="9" name="文本框 8"/>
          <p:cNvSpPr txBox="1"/>
          <p:nvPr/>
        </p:nvSpPr>
        <p:spPr>
          <a:xfrm>
            <a:off x="381000" y="3509010"/>
            <a:ext cx="6444615" cy="2245360"/>
          </a:xfrm>
          <a:prstGeom prst="rect">
            <a:avLst/>
          </a:prstGeom>
          <a:noFill/>
        </p:spPr>
        <p:txBody>
          <a:bodyPr wrap="square" rtlCol="0" anchor="t">
            <a:spAutoFit/>
          </a:bodyPr>
          <a:p>
            <a:r>
              <a:rPr lang="zh-CN" altLang="en-US" sz="2000" b="1"/>
              <a:t>主要组成元素</a:t>
            </a:r>
            <a:endParaRPr lang="zh-CN" altLang="en-US" sz="2000" b="1"/>
          </a:p>
          <a:p>
            <a:endParaRPr lang="zh-CN" altLang="en-US" sz="2000" b="1"/>
          </a:p>
          <a:p>
            <a:r>
              <a:rPr lang="zh-CN" altLang="en-US" sz="2000" b="1"/>
              <a:t>   &gt;部件(Part)：表示被描述事物所拥有的内部成分。</a:t>
            </a:r>
            <a:endParaRPr lang="zh-CN" altLang="en-US" sz="2000" b="1"/>
          </a:p>
          <a:p>
            <a:endParaRPr lang="zh-CN" altLang="en-US" sz="2000" b="1"/>
          </a:p>
          <a:p>
            <a:r>
              <a:rPr lang="zh-CN" altLang="en-US" sz="2000" b="1"/>
              <a:t>   &gt;连接件(Connector)：表示部件之间的关系。</a:t>
            </a:r>
            <a:endParaRPr lang="zh-CN" altLang="en-US" sz="2000" b="1"/>
          </a:p>
          <a:p>
            <a:endParaRPr lang="zh-CN" altLang="en-US" sz="2000" b="1"/>
          </a:p>
          <a:p>
            <a:r>
              <a:rPr lang="zh-CN" altLang="en-US" sz="2000" b="1"/>
              <a:t>   &gt;端口(Port)：表示部件和外部环境的交互点。</a:t>
            </a:r>
            <a:endParaRPr lang="zh-CN" altLang="en-US" sz="2000" b="1"/>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4986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时间图</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2" name="文本框 1"/>
          <p:cNvSpPr txBox="1"/>
          <p:nvPr/>
        </p:nvSpPr>
        <p:spPr>
          <a:xfrm>
            <a:off x="605155" y="1608455"/>
            <a:ext cx="3678555" cy="1938020"/>
          </a:xfrm>
          <a:prstGeom prst="rect">
            <a:avLst/>
          </a:prstGeom>
          <a:noFill/>
        </p:spPr>
        <p:txBody>
          <a:bodyPr wrap="square" rtlCol="0">
            <a:spAutoFit/>
          </a:bodyPr>
          <a:p>
            <a:pPr algn="l"/>
            <a:r>
              <a:rPr lang="zh-CN" altLang="en-US" sz="2400" b="1" dirty="0">
                <a:latin typeface="楷体_GB2312" charset="-122"/>
                <a:ea typeface="楷体_GB2312" charset="-122"/>
              </a:rPr>
              <a:t>时间图是一种可选的交互图，展示交互过程中的真实时间信息，具体描述对象状态变化的时间点，以及维持特定状态的时间段</a:t>
            </a:r>
            <a:endParaRPr lang="zh-CN" altLang="en-US" sz="2400" b="1" dirty="0">
              <a:latin typeface="楷体_GB2312" charset="-122"/>
              <a:ea typeface="楷体_GB2312" charset="-122"/>
            </a:endParaRPr>
          </a:p>
        </p:txBody>
      </p:sp>
      <p:pic>
        <p:nvPicPr>
          <p:cNvPr id="4" name="图片 3" descr="UML时序图"/>
          <p:cNvPicPr>
            <a:picLocks noChangeAspect="1"/>
          </p:cNvPicPr>
          <p:nvPr/>
        </p:nvPicPr>
        <p:blipFill>
          <a:blip r:embed="rId4"/>
          <a:stretch>
            <a:fillRect/>
          </a:stretch>
        </p:blipFill>
        <p:spPr>
          <a:xfrm>
            <a:off x="4388485" y="1415415"/>
            <a:ext cx="6981825" cy="3793490"/>
          </a:xfrm>
          <a:prstGeom prst="rect">
            <a:avLst/>
          </a:prstGeom>
        </p:spPr>
      </p:pic>
      <p:cxnSp>
        <p:nvCxnSpPr>
          <p:cNvPr id="3" name="直接箭头连接符 2"/>
          <p:cNvCxnSpPr/>
          <p:nvPr/>
        </p:nvCxnSpPr>
        <p:spPr>
          <a:xfrm>
            <a:off x="4862830" y="2248535"/>
            <a:ext cx="9525" cy="92900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495800" y="2381250"/>
            <a:ext cx="367030" cy="964565"/>
          </a:xfrm>
          <a:prstGeom prst="rect">
            <a:avLst/>
          </a:prstGeom>
          <a:noFill/>
        </p:spPr>
        <p:txBody>
          <a:bodyPr vert="eaVert" wrap="square" rtlCol="0">
            <a:spAutoFit/>
          </a:bodyPr>
          <a:p>
            <a:r>
              <a:rPr lang="en-US" altLang="zh-CN" sz="1200"/>
              <a:t>0.03ms</a:t>
            </a:r>
            <a:endParaRPr lang="en-US" altLang="zh-CN" sz="1200"/>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12192000" cy="6858000"/>
          </a:xfrm>
          <a:prstGeom prst="rect">
            <a:avLst/>
          </a:prstGeom>
          <a:solidFill>
            <a:srgbClr val="DDE4F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47612" y="2105561"/>
            <a:ext cx="3088217" cy="2214880"/>
          </a:xfrm>
          <a:prstGeom prst="rect">
            <a:avLst/>
          </a:prstGeom>
          <a:noFill/>
        </p:spPr>
        <p:txBody>
          <a:bodyPr>
            <a:spAutoFit/>
          </a:bodyPr>
          <a:lstStyle/>
          <a:p>
            <a:pPr>
              <a:defRPr/>
            </a:pPr>
            <a:r>
              <a:rPr lang="en-US" sz="13800" dirty="0">
                <a:ln w="28575">
                  <a:solidFill>
                    <a:srgbClr val="202856"/>
                  </a:solidFill>
                </a:ln>
                <a:noFill/>
                <a:latin typeface="爱度综艺简体" panose="02010601030101010101" pitchFamily="2" charset="-122"/>
                <a:ea typeface="爱度综艺简体" panose="02010601030101010101" pitchFamily="2" charset="-122"/>
              </a:rPr>
              <a:t>1.8</a:t>
            </a:r>
            <a:endParaRPr lang="en-US" sz="13800" dirty="0">
              <a:ln w="28575">
                <a:solidFill>
                  <a:srgbClr val="202856"/>
                </a:solidFill>
              </a:ln>
              <a:noFill/>
              <a:latin typeface="爱度综艺简体" panose="02010601030101010101" pitchFamily="2" charset="-122"/>
              <a:ea typeface="爱度综艺简体" panose="02010601030101010101" pitchFamily="2" charset="-122"/>
            </a:endParaRPr>
          </a:p>
        </p:txBody>
      </p:sp>
      <p:sp>
        <p:nvSpPr>
          <p:cNvPr id="6" name="弧形 5"/>
          <p:cNvSpPr/>
          <p:nvPr/>
        </p:nvSpPr>
        <p:spPr>
          <a:xfrm rot="3833823">
            <a:off x="282575" y="1636713"/>
            <a:ext cx="3584575" cy="3584575"/>
          </a:xfrm>
          <a:prstGeom prst="arc">
            <a:avLst>
              <a:gd name="adj1" fmla="val 14380108"/>
              <a:gd name="adj2" fmla="val 4281071"/>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7" name="弧形 6"/>
          <p:cNvSpPr/>
          <p:nvPr/>
        </p:nvSpPr>
        <p:spPr>
          <a:xfrm rot="9721778">
            <a:off x="165100" y="1570038"/>
            <a:ext cx="3768725" cy="3768725"/>
          </a:xfrm>
          <a:prstGeom prst="arc">
            <a:avLst>
              <a:gd name="adj1" fmla="val 16200000"/>
              <a:gd name="adj2" fmla="val 40811"/>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8" name="椭圆 7"/>
          <p:cNvSpPr/>
          <p:nvPr/>
        </p:nvSpPr>
        <p:spPr>
          <a:xfrm>
            <a:off x="3509963" y="4183063"/>
            <a:ext cx="250825" cy="25082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9" name="椭圆 8"/>
          <p:cNvSpPr/>
          <p:nvPr/>
        </p:nvSpPr>
        <p:spPr>
          <a:xfrm>
            <a:off x="3463925" y="4135438"/>
            <a:ext cx="344488" cy="34607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0" name="文本框 11"/>
          <p:cNvSpPr txBox="1">
            <a:spLocks noChangeArrowheads="1"/>
          </p:cNvSpPr>
          <p:nvPr/>
        </p:nvSpPr>
        <p:spPr bwMode="auto">
          <a:xfrm>
            <a:off x="4422775" y="2725738"/>
            <a:ext cx="5522913"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zh-CN" sz="3200" b="1" dirty="0">
                <a:solidFill>
                  <a:prstClr val="black">
                    <a:lumMod val="85000"/>
                    <a:lumOff val="15000"/>
                  </a:prstClr>
                </a:solidFill>
                <a:latin typeface="微软雅黑" panose="020B0503020204020204" charset="-122"/>
                <a:ea typeface="微软雅黑" panose="020B0503020204020204" charset="-122"/>
              </a:rPr>
              <a:t>系统开发阶段</a:t>
            </a:r>
            <a:endParaRPr lang="zh-CN" sz="3200" b="1" dirty="0">
              <a:solidFill>
                <a:prstClr val="black">
                  <a:lumMod val="85000"/>
                  <a:lumOff val="15000"/>
                </a:prstClr>
              </a:solidFill>
              <a:latin typeface="微软雅黑" panose="020B0503020204020204" charset="-122"/>
              <a:ea typeface="微软雅黑" panose="020B0503020204020204" charset="-122"/>
            </a:endParaRPr>
          </a:p>
        </p:txBody>
      </p:sp>
      <p:sp>
        <p:nvSpPr>
          <p:cNvPr id="12" name="弧形 11"/>
          <p:cNvSpPr/>
          <p:nvPr/>
        </p:nvSpPr>
        <p:spPr>
          <a:xfrm rot="16200000">
            <a:off x="10702925" y="5319713"/>
            <a:ext cx="3768725" cy="3768725"/>
          </a:xfrm>
          <a:prstGeom prst="arc">
            <a:avLst>
              <a:gd name="adj1" fmla="val 16726790"/>
              <a:gd name="adj2" fmla="val 20854699"/>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14" name="任意多边形: 形状 13"/>
          <p:cNvSpPr/>
          <p:nvPr/>
        </p:nvSpPr>
        <p:spPr>
          <a:xfrm>
            <a:off x="10544175" y="0"/>
            <a:ext cx="1647825" cy="823912"/>
          </a:xfrm>
          <a:custGeom>
            <a:avLst/>
            <a:gdLst>
              <a:gd name="connsiteX0" fmla="*/ 0 w 1647825"/>
              <a:gd name="connsiteY0" fmla="*/ 0 h 823912"/>
              <a:gd name="connsiteX1" fmla="*/ 1647825 w 1647825"/>
              <a:gd name="connsiteY1" fmla="*/ 0 h 823912"/>
              <a:gd name="connsiteX2" fmla="*/ 1647825 w 1647825"/>
              <a:gd name="connsiteY2" fmla="*/ 10 h 823912"/>
              <a:gd name="connsiteX3" fmla="*/ 1631087 w 1647825"/>
              <a:gd name="connsiteY3" fmla="*/ 166046 h 823912"/>
              <a:gd name="connsiteX4" fmla="*/ 823913 w 1647825"/>
              <a:gd name="connsiteY4" fmla="*/ 823912 h 823912"/>
              <a:gd name="connsiteX5" fmla="*/ 16739 w 1647825"/>
              <a:gd name="connsiteY5" fmla="*/ 166046 h 823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825" h="823912">
                <a:moveTo>
                  <a:pt x="0" y="0"/>
                </a:moveTo>
                <a:lnTo>
                  <a:pt x="1647825" y="0"/>
                </a:lnTo>
                <a:lnTo>
                  <a:pt x="1647825" y="10"/>
                </a:lnTo>
                <a:lnTo>
                  <a:pt x="1631087" y="166046"/>
                </a:lnTo>
                <a:cubicBezTo>
                  <a:pt x="1554260" y="541490"/>
                  <a:pt x="1222069" y="823912"/>
                  <a:pt x="823913" y="823912"/>
                </a:cubicBezTo>
                <a:cubicBezTo>
                  <a:pt x="425757" y="823912"/>
                  <a:pt x="93566" y="541490"/>
                  <a:pt x="16739" y="166046"/>
                </a:cubicBezTo>
                <a:close/>
              </a:path>
            </a:pathLst>
          </a:cu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229896" y="1787253"/>
            <a:ext cx="647700" cy="64770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7000875" y="6010274"/>
            <a:ext cx="400050" cy="40005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30174"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概述</a:t>
            </a:r>
            <a:endParaRPr lang="zh-CN" sz="2400" b="1" dirty="0">
              <a:solidFill>
                <a:schemeClr val="bg1"/>
              </a:solidFill>
              <a:latin typeface="微软雅黑" panose="020B0503020204020204" charset="-122"/>
              <a:ea typeface="微软雅黑" panose="020B0503020204020204" charset="-122"/>
              <a:sym typeface="+mn-ea"/>
            </a:endParaRPr>
          </a:p>
        </p:txBody>
      </p:sp>
      <p:sp>
        <p:nvSpPr>
          <p:cNvPr id="2" name="文本框 1"/>
          <p:cNvSpPr txBox="1"/>
          <p:nvPr/>
        </p:nvSpPr>
        <p:spPr>
          <a:xfrm>
            <a:off x="495300" y="1497965"/>
            <a:ext cx="9832975" cy="829945"/>
          </a:xfrm>
          <a:prstGeom prst="rect">
            <a:avLst/>
          </a:prstGeom>
          <a:noFill/>
        </p:spPr>
        <p:txBody>
          <a:bodyPr wrap="square" rtlCol="0">
            <a:spAutoFit/>
          </a:bodyPr>
          <a:p>
            <a:pPr algn="l"/>
            <a:r>
              <a:rPr lang="zh-CN" altLang="en-US" sz="2400" b="1" dirty="0">
                <a:latin typeface="楷体" panose="02010609060101010101" charset="-122"/>
                <a:ea typeface="楷体" panose="02010609060101010101" charset="-122"/>
              </a:rPr>
              <a:t>系统开发一共有</a:t>
            </a:r>
            <a:r>
              <a:rPr lang="en-US" altLang="zh-CN" sz="2400" b="1" dirty="0">
                <a:latin typeface="楷体" panose="02010609060101010101" charset="-122"/>
                <a:ea typeface="楷体" panose="02010609060101010101" charset="-122"/>
              </a:rPr>
              <a:t>5</a:t>
            </a:r>
            <a:r>
              <a:rPr lang="zh-CN" altLang="en-US" sz="2400" b="1" dirty="0">
                <a:latin typeface="楷体" panose="02010609060101010101" charset="-122"/>
                <a:ea typeface="楷体" panose="02010609060101010101" charset="-122"/>
              </a:rPr>
              <a:t>个阶段：需求分析、系统分析、系统设计、系统实现和测试阶段</a:t>
            </a:r>
            <a:endParaRPr lang="zh-CN" altLang="en-US" sz="2400" b="1" dirty="0">
              <a:latin typeface="楷体" panose="02010609060101010101" charset="-122"/>
              <a:ea typeface="楷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30174"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需求分析</a:t>
            </a:r>
            <a:endParaRPr lang="zh-CN" sz="2400" b="1" dirty="0">
              <a:solidFill>
                <a:schemeClr val="bg1"/>
              </a:solidFill>
              <a:latin typeface="微软雅黑" panose="020B0503020204020204" charset="-122"/>
              <a:ea typeface="微软雅黑" panose="020B0503020204020204" charset="-122"/>
              <a:sym typeface="+mn-ea"/>
            </a:endParaRPr>
          </a:p>
        </p:txBody>
      </p:sp>
      <p:sp>
        <p:nvSpPr>
          <p:cNvPr id="2" name="文本框 1"/>
          <p:cNvSpPr txBox="1"/>
          <p:nvPr/>
        </p:nvSpPr>
        <p:spPr>
          <a:xfrm>
            <a:off x="495300" y="1497965"/>
            <a:ext cx="9832975" cy="829945"/>
          </a:xfrm>
          <a:prstGeom prst="rect">
            <a:avLst/>
          </a:prstGeom>
          <a:noFill/>
        </p:spPr>
        <p:txBody>
          <a:bodyPr wrap="square" rtlCol="0">
            <a:spAutoFit/>
          </a:bodyPr>
          <a:p>
            <a:pPr algn="l"/>
            <a:r>
              <a:rPr lang="zh-CN" altLang="en-US" sz="2400" b="1" dirty="0">
                <a:latin typeface="楷体" panose="02010609060101010101" charset="-122"/>
                <a:ea typeface="楷体" panose="02010609060101010101" charset="-122"/>
                <a:sym typeface="+mn-ea"/>
              </a:rPr>
              <a:t>需求分析的主要内容是了解客户的需求、分析系统的可行性、分析需求的一致性及正确性等</a:t>
            </a:r>
            <a:endParaRPr lang="zh-CN" altLang="en-US" sz="2400" b="1" dirty="0">
              <a:latin typeface="楷体" panose="02010609060101010101" charset="-122"/>
              <a:ea typeface="楷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设计</a:t>
            </a:r>
            <a:endParaRPr lang="zh-CN" sz="2400" b="1" dirty="0">
              <a:solidFill>
                <a:schemeClr val="bg1"/>
              </a:solidFill>
              <a:latin typeface="微软雅黑" panose="020B0503020204020204" charset="-122"/>
              <a:ea typeface="微软雅黑" panose="020B0503020204020204" charset="-122"/>
              <a:sym typeface="+mn-ea"/>
            </a:endParaRPr>
          </a:p>
        </p:txBody>
      </p:sp>
      <p:sp>
        <p:nvSpPr>
          <p:cNvPr id="3" name="文本框 2"/>
          <p:cNvSpPr txBox="1"/>
          <p:nvPr/>
        </p:nvSpPr>
        <p:spPr>
          <a:xfrm>
            <a:off x="1188720" y="1624330"/>
            <a:ext cx="7780020" cy="1198880"/>
          </a:xfrm>
          <a:prstGeom prst="rect">
            <a:avLst/>
          </a:prstGeom>
          <a:noFill/>
        </p:spPr>
        <p:txBody>
          <a:bodyPr wrap="square" rtlCol="0">
            <a:spAutoFit/>
          </a:bodyPr>
          <a:p>
            <a:r>
              <a:rPr lang="zh-CN" altLang="en-US" sz="2400" b="1" dirty="0">
                <a:latin typeface="楷体" panose="02010609060101010101" charset="-122"/>
                <a:ea typeface="楷体" panose="02010609060101010101" charset="-122"/>
                <a:sym typeface="+mn-ea"/>
              </a:rPr>
              <a:t>设计是将需求转换为系统的重要过程，主要包含</a:t>
            </a:r>
            <a:r>
              <a:rPr lang="zh-CN" altLang="en-US" sz="2400" b="1" dirty="0">
                <a:solidFill>
                  <a:srgbClr val="FF0000"/>
                </a:solidFill>
                <a:latin typeface="楷体" panose="02010609060101010101" charset="-122"/>
                <a:ea typeface="楷体" panose="02010609060101010101" charset="-122"/>
                <a:sym typeface="+mn-ea"/>
              </a:rPr>
              <a:t>架构设计</a:t>
            </a:r>
            <a:r>
              <a:rPr lang="zh-CN" altLang="en-US" sz="2400" b="1" dirty="0">
                <a:latin typeface="楷体" panose="02010609060101010101" charset="-122"/>
                <a:ea typeface="楷体" panose="02010609060101010101" charset="-122"/>
                <a:sym typeface="+mn-ea"/>
              </a:rPr>
              <a:t>，模块间接口设计，数据库设计，算法设计，数据结构设计等</a:t>
            </a:r>
            <a:endParaRPr lang="zh-CN" altLang="en-US" sz="2400" b="1" dirty="0">
              <a:latin typeface="楷体" panose="02010609060101010101" charset="-122"/>
              <a:ea typeface="楷体" panose="0201060906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5"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6"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实现</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 name="文本框 1"/>
          <p:cNvSpPr txBox="1"/>
          <p:nvPr/>
        </p:nvSpPr>
        <p:spPr>
          <a:xfrm>
            <a:off x="1433830" y="1961515"/>
            <a:ext cx="9671050" cy="460375"/>
          </a:xfrm>
          <a:prstGeom prst="rect">
            <a:avLst/>
          </a:prstGeom>
          <a:noFill/>
        </p:spPr>
        <p:txBody>
          <a:bodyPr wrap="none" rtlCol="0">
            <a:spAutoFit/>
          </a:bodyPr>
          <a:p>
            <a:pPr algn="l"/>
            <a:r>
              <a:rPr lang="zh-CN" altLang="en-US" sz="2400" b="1" dirty="0">
                <a:latin typeface="楷体" panose="02010609060101010101" charset="-122"/>
                <a:ea typeface="楷体" panose="02010609060101010101" charset="-122"/>
                <a:sym typeface="+mn-ea"/>
              </a:rPr>
              <a:t>实现指的是通过</a:t>
            </a:r>
            <a:r>
              <a:rPr lang="zh-CN" altLang="en-US" sz="2400" b="1" dirty="0">
                <a:solidFill>
                  <a:srgbClr val="FF0000"/>
                </a:solidFill>
                <a:latin typeface="楷体" panose="02010609060101010101" charset="-122"/>
                <a:ea typeface="楷体" panose="02010609060101010101" charset="-122"/>
                <a:sym typeface="+mn-ea"/>
              </a:rPr>
              <a:t>程序语言</a:t>
            </a:r>
            <a:r>
              <a:rPr lang="zh-CN" altLang="en-US" sz="2400" b="1" dirty="0">
                <a:latin typeface="楷体" panose="02010609060101010101" charset="-122"/>
                <a:ea typeface="楷体" panose="02010609060101010101" charset="-122"/>
                <a:sym typeface="+mn-ea"/>
              </a:rPr>
              <a:t>，将所设计的内容转化为可以执行的软件系统</a:t>
            </a:r>
            <a:endParaRPr lang="zh-CN" altLang="en-US" sz="2400">
              <a:latin typeface="楷体" panose="02010609060101010101" charset="-122"/>
              <a:ea typeface="楷体" panose="02010609060101010101"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82880" y="2814955"/>
            <a:ext cx="11531600" cy="2651125"/>
            <a:chOff x="288" y="6714"/>
            <a:chExt cx="18160" cy="4175"/>
          </a:xfrm>
        </p:grpSpPr>
        <p:sp>
          <p:nvSpPr>
            <p:cNvPr id="19" name="Rectangle 74"/>
            <p:cNvSpPr/>
            <p:nvPr/>
          </p:nvSpPr>
          <p:spPr>
            <a:xfrm>
              <a:off x="288" y="8031"/>
              <a:ext cx="2958" cy="2179"/>
            </a:xfrm>
            <a:prstGeom prst="rect">
              <a:avLst/>
            </a:prstGeom>
          </p:spPr>
          <p:txBody>
            <a:bodyPr wrap="square">
              <a:spAutoFit/>
            </a:bodyPr>
            <a:lstStyle/>
            <a:p>
              <a:pPr indent="-609600" algn="l"/>
              <a:r>
                <a:rPr lang="en-US" sz="1400" dirty="0">
                  <a:latin typeface="微软雅黑" panose="020B0503020204020204" charset="-122"/>
                  <a:ea typeface="微软雅黑" panose="020B0503020204020204" charset="-122"/>
                  <a:cs typeface="Open Sans Light" panose="020B0306030504020204" pitchFamily="34" charset="0"/>
                </a:rPr>
                <a:t>UML</a:t>
              </a:r>
              <a:r>
                <a:rPr lang="zh-CN" altLang="en-US" sz="1400" dirty="0">
                  <a:latin typeface="微软雅黑" panose="020B0503020204020204" charset="-122"/>
                  <a:ea typeface="微软雅黑" panose="020B0503020204020204" charset="-122"/>
                  <a:cs typeface="Open Sans Light" panose="020B0306030504020204" pitchFamily="34" charset="0"/>
                </a:rPr>
                <a:t>起源于多种面向对象建模方法，由</a:t>
              </a:r>
              <a:r>
                <a:rPr lang="en-US" altLang="zh-CN" sz="1400" dirty="0">
                  <a:latin typeface="微软雅黑" panose="020B0503020204020204" charset="-122"/>
                  <a:ea typeface="微软雅黑" panose="020B0503020204020204" charset="-122"/>
                  <a:cs typeface="Open Sans Light" panose="020B0306030504020204" pitchFamily="34" charset="0"/>
                </a:rPr>
                <a:t>OMG</a:t>
              </a:r>
              <a:r>
                <a:rPr lang="zh-CN" altLang="en-US" sz="1400" dirty="0">
                  <a:latin typeface="微软雅黑" panose="020B0503020204020204" charset="-122"/>
                  <a:ea typeface="微软雅黑" panose="020B0503020204020204" charset="-122"/>
                  <a:cs typeface="Open Sans Light" panose="020B0306030504020204" pitchFamily="34" charset="0"/>
                </a:rPr>
                <a:t>（</a:t>
              </a:r>
              <a:r>
                <a:rPr lang="en-US" altLang="zh-CN" sz="1400" dirty="0">
                  <a:latin typeface="微软雅黑" panose="020B0503020204020204" charset="-122"/>
                  <a:ea typeface="微软雅黑" panose="020B0503020204020204" charset="-122"/>
                  <a:cs typeface="Open Sans Light" panose="020B0306030504020204" pitchFamily="34" charset="0"/>
                </a:rPr>
                <a:t>Object Management Group</a:t>
              </a:r>
              <a:r>
                <a:rPr lang="zh-CN" altLang="en-US" sz="1400" dirty="0">
                  <a:latin typeface="微软雅黑" panose="020B0503020204020204" charset="-122"/>
                  <a:ea typeface="微软雅黑" panose="020B0503020204020204" charset="-122"/>
                  <a:cs typeface="Open Sans Light" panose="020B0306030504020204" pitchFamily="34" charset="0"/>
                </a:rPr>
                <a:t>）</a:t>
              </a:r>
              <a:r>
                <a:rPr lang="zh-CN" altLang="en-US" sz="1400" dirty="0">
                  <a:latin typeface="微软雅黑" panose="020B0503020204020204" charset="-122"/>
                  <a:ea typeface="微软雅黑" panose="020B0503020204020204" charset="-122"/>
                  <a:cs typeface="Open Sans Light" panose="020B0306030504020204" pitchFamily="34" charset="0"/>
                </a:rPr>
                <a:t>开发。目前已经成为工业标准。</a:t>
              </a:r>
              <a:endParaRPr lang="zh-CN" altLang="en-US" sz="1400" dirty="0">
                <a:latin typeface="微软雅黑" panose="020B0503020204020204" charset="-122"/>
                <a:ea typeface="微软雅黑" panose="020B0503020204020204" charset="-122"/>
                <a:cs typeface="Open Sans Light" panose="020B0306030504020204" pitchFamily="34" charset="0"/>
              </a:endParaRPr>
            </a:p>
          </p:txBody>
        </p:sp>
        <p:grpSp>
          <p:nvGrpSpPr>
            <p:cNvPr id="3" name="组合 2"/>
            <p:cNvGrpSpPr/>
            <p:nvPr/>
          </p:nvGrpSpPr>
          <p:grpSpPr>
            <a:xfrm>
              <a:off x="1105" y="6714"/>
              <a:ext cx="17343" cy="3836"/>
              <a:chOff x="1105" y="6714"/>
              <a:chExt cx="17343" cy="3836"/>
            </a:xfrm>
          </p:grpSpPr>
          <p:grpSp>
            <p:nvGrpSpPr>
              <p:cNvPr id="131" name="Group 130"/>
              <p:cNvGrpSpPr/>
              <p:nvPr/>
            </p:nvGrpSpPr>
            <p:grpSpPr>
              <a:xfrm>
                <a:off x="1588" y="6714"/>
                <a:ext cx="15548" cy="363"/>
                <a:chOff x="1397000" y="1735138"/>
                <a:chExt cx="9872663" cy="230188"/>
              </a:xfrm>
            </p:grpSpPr>
            <p:sp>
              <p:nvSpPr>
                <p:cNvPr id="134" name="Rectangle 7"/>
                <p:cNvSpPr>
                  <a:spLocks noChangeArrowheads="1"/>
                </p:cNvSpPr>
                <p:nvPr/>
              </p:nvSpPr>
              <p:spPr bwMode="auto">
                <a:xfrm>
                  <a:off x="1614488" y="1839913"/>
                  <a:ext cx="9437688" cy="20638"/>
                </a:xfrm>
                <a:prstGeom prst="rect">
                  <a:avLst/>
                </a:prstGeom>
                <a:solidFill>
                  <a:srgbClr val="CAD7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latin typeface="微软雅黑" panose="020B0503020204020204" charset="-122"/>
                    <a:ea typeface="微软雅黑" panose="020B0503020204020204" charset="-122"/>
                  </a:endParaRPr>
                </a:p>
              </p:txBody>
            </p:sp>
            <p:sp>
              <p:nvSpPr>
                <p:cNvPr id="136" name="Oval 9"/>
                <p:cNvSpPr>
                  <a:spLocks noChangeArrowheads="1"/>
                </p:cNvSpPr>
                <p:nvPr/>
              </p:nvSpPr>
              <p:spPr bwMode="auto">
                <a:xfrm>
                  <a:off x="1406525" y="1746251"/>
                  <a:ext cx="207963" cy="207963"/>
                </a:xfrm>
                <a:prstGeom prst="ellipse">
                  <a:avLst/>
                </a:prstGeom>
                <a:solidFill>
                  <a:srgbClr val="F2F1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微软雅黑" panose="020B0503020204020204" charset="-122"/>
                    <a:ea typeface="微软雅黑" panose="020B0503020204020204" charset="-122"/>
                  </a:endParaRPr>
                </a:p>
              </p:txBody>
            </p:sp>
            <p:sp>
              <p:nvSpPr>
                <p:cNvPr id="137" name="Freeform 10"/>
                <p:cNvSpPr>
                  <a:spLocks noEditPoints="1"/>
                </p:cNvSpPr>
                <p:nvPr/>
              </p:nvSpPr>
              <p:spPr bwMode="auto">
                <a:xfrm>
                  <a:off x="1397000" y="1735138"/>
                  <a:ext cx="228600" cy="230188"/>
                </a:xfrm>
                <a:custGeom>
                  <a:avLst/>
                  <a:gdLst>
                    <a:gd name="T0" fmla="*/ 22 w 44"/>
                    <a:gd name="T1" fmla="*/ 44 h 44"/>
                    <a:gd name="T2" fmla="*/ 0 w 44"/>
                    <a:gd name="T3" fmla="*/ 22 h 44"/>
                    <a:gd name="T4" fmla="*/ 22 w 44"/>
                    <a:gd name="T5" fmla="*/ 0 h 44"/>
                    <a:gd name="T6" fmla="*/ 44 w 44"/>
                    <a:gd name="T7" fmla="*/ 22 h 44"/>
                    <a:gd name="T8" fmla="*/ 22 w 44"/>
                    <a:gd name="T9" fmla="*/ 44 h 44"/>
                    <a:gd name="T10" fmla="*/ 22 w 44"/>
                    <a:gd name="T11" fmla="*/ 4 h 44"/>
                    <a:gd name="T12" fmla="*/ 4 w 44"/>
                    <a:gd name="T13" fmla="*/ 22 h 44"/>
                    <a:gd name="T14" fmla="*/ 22 w 44"/>
                    <a:gd name="T15" fmla="*/ 40 h 44"/>
                    <a:gd name="T16" fmla="*/ 40 w 44"/>
                    <a:gd name="T17" fmla="*/ 22 h 44"/>
                    <a:gd name="T18" fmla="*/ 22 w 44"/>
                    <a:gd name="T19" fmla="*/ 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44"/>
                      </a:moveTo>
                      <a:cubicBezTo>
                        <a:pt x="10" y="44"/>
                        <a:pt x="0" y="34"/>
                        <a:pt x="0" y="22"/>
                      </a:cubicBezTo>
                      <a:cubicBezTo>
                        <a:pt x="0" y="10"/>
                        <a:pt x="10" y="0"/>
                        <a:pt x="22" y="0"/>
                      </a:cubicBezTo>
                      <a:cubicBezTo>
                        <a:pt x="34" y="0"/>
                        <a:pt x="44" y="10"/>
                        <a:pt x="44" y="22"/>
                      </a:cubicBezTo>
                      <a:cubicBezTo>
                        <a:pt x="44" y="34"/>
                        <a:pt x="34" y="44"/>
                        <a:pt x="22" y="44"/>
                      </a:cubicBezTo>
                      <a:close/>
                      <a:moveTo>
                        <a:pt x="22" y="4"/>
                      </a:moveTo>
                      <a:cubicBezTo>
                        <a:pt x="12" y="4"/>
                        <a:pt x="4" y="12"/>
                        <a:pt x="4" y="22"/>
                      </a:cubicBezTo>
                      <a:cubicBezTo>
                        <a:pt x="4" y="32"/>
                        <a:pt x="12" y="40"/>
                        <a:pt x="22" y="40"/>
                      </a:cubicBezTo>
                      <a:cubicBezTo>
                        <a:pt x="32" y="40"/>
                        <a:pt x="40" y="32"/>
                        <a:pt x="40" y="22"/>
                      </a:cubicBezTo>
                      <a:cubicBezTo>
                        <a:pt x="40" y="12"/>
                        <a:pt x="32" y="4"/>
                        <a:pt x="22" y="4"/>
                      </a:cubicBezTo>
                      <a:close/>
                    </a:path>
                  </a:pathLst>
                </a:custGeom>
                <a:solidFill>
                  <a:srgbClr val="CAD7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微软雅黑" panose="020B0503020204020204" charset="-122"/>
                    <a:ea typeface="微软雅黑" panose="020B0503020204020204" charset="-122"/>
                  </a:endParaRPr>
                </a:p>
              </p:txBody>
            </p:sp>
            <p:sp>
              <p:nvSpPr>
                <p:cNvPr id="138" name="Oval 11"/>
                <p:cNvSpPr>
                  <a:spLocks noChangeArrowheads="1"/>
                </p:cNvSpPr>
                <p:nvPr/>
              </p:nvSpPr>
              <p:spPr bwMode="auto">
                <a:xfrm>
                  <a:off x="11052175" y="1746251"/>
                  <a:ext cx="206375" cy="207963"/>
                </a:xfrm>
                <a:prstGeom prst="ellipse">
                  <a:avLst/>
                </a:prstGeom>
                <a:solidFill>
                  <a:srgbClr val="F2F1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微软雅黑" panose="020B0503020204020204" charset="-122"/>
                    <a:ea typeface="微软雅黑" panose="020B0503020204020204" charset="-122"/>
                  </a:endParaRPr>
                </a:p>
              </p:txBody>
            </p:sp>
            <p:sp>
              <p:nvSpPr>
                <p:cNvPr id="139" name="Freeform 12"/>
                <p:cNvSpPr>
                  <a:spLocks noEditPoints="1"/>
                </p:cNvSpPr>
                <p:nvPr/>
              </p:nvSpPr>
              <p:spPr bwMode="auto">
                <a:xfrm>
                  <a:off x="11041063" y="1735138"/>
                  <a:ext cx="228600" cy="230188"/>
                </a:xfrm>
                <a:custGeom>
                  <a:avLst/>
                  <a:gdLst>
                    <a:gd name="T0" fmla="*/ 22 w 44"/>
                    <a:gd name="T1" fmla="*/ 44 h 44"/>
                    <a:gd name="T2" fmla="*/ 0 w 44"/>
                    <a:gd name="T3" fmla="*/ 22 h 44"/>
                    <a:gd name="T4" fmla="*/ 22 w 44"/>
                    <a:gd name="T5" fmla="*/ 0 h 44"/>
                    <a:gd name="T6" fmla="*/ 44 w 44"/>
                    <a:gd name="T7" fmla="*/ 22 h 44"/>
                    <a:gd name="T8" fmla="*/ 22 w 44"/>
                    <a:gd name="T9" fmla="*/ 44 h 44"/>
                    <a:gd name="T10" fmla="*/ 22 w 44"/>
                    <a:gd name="T11" fmla="*/ 4 h 44"/>
                    <a:gd name="T12" fmla="*/ 4 w 44"/>
                    <a:gd name="T13" fmla="*/ 22 h 44"/>
                    <a:gd name="T14" fmla="*/ 22 w 44"/>
                    <a:gd name="T15" fmla="*/ 40 h 44"/>
                    <a:gd name="T16" fmla="*/ 40 w 44"/>
                    <a:gd name="T17" fmla="*/ 22 h 44"/>
                    <a:gd name="T18" fmla="*/ 22 w 44"/>
                    <a:gd name="T19" fmla="*/ 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44"/>
                      </a:moveTo>
                      <a:cubicBezTo>
                        <a:pt x="10" y="44"/>
                        <a:pt x="0" y="34"/>
                        <a:pt x="0" y="22"/>
                      </a:cubicBezTo>
                      <a:cubicBezTo>
                        <a:pt x="0" y="10"/>
                        <a:pt x="10" y="0"/>
                        <a:pt x="22" y="0"/>
                      </a:cubicBezTo>
                      <a:cubicBezTo>
                        <a:pt x="34" y="0"/>
                        <a:pt x="44" y="10"/>
                        <a:pt x="44" y="22"/>
                      </a:cubicBezTo>
                      <a:cubicBezTo>
                        <a:pt x="44" y="34"/>
                        <a:pt x="34" y="44"/>
                        <a:pt x="22" y="44"/>
                      </a:cubicBezTo>
                      <a:close/>
                      <a:moveTo>
                        <a:pt x="22" y="4"/>
                      </a:moveTo>
                      <a:cubicBezTo>
                        <a:pt x="12" y="4"/>
                        <a:pt x="4" y="12"/>
                        <a:pt x="4" y="22"/>
                      </a:cubicBezTo>
                      <a:cubicBezTo>
                        <a:pt x="4" y="32"/>
                        <a:pt x="12" y="40"/>
                        <a:pt x="22" y="40"/>
                      </a:cubicBezTo>
                      <a:cubicBezTo>
                        <a:pt x="32" y="40"/>
                        <a:pt x="40" y="32"/>
                        <a:pt x="40" y="22"/>
                      </a:cubicBezTo>
                      <a:cubicBezTo>
                        <a:pt x="40" y="12"/>
                        <a:pt x="32" y="4"/>
                        <a:pt x="22" y="4"/>
                      </a:cubicBezTo>
                      <a:close/>
                    </a:path>
                  </a:pathLst>
                </a:custGeom>
                <a:solidFill>
                  <a:srgbClr val="CAD7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微软雅黑" panose="020B0503020204020204" charset="-122"/>
                    <a:ea typeface="微软雅黑" panose="020B0503020204020204" charset="-122"/>
                  </a:endParaRPr>
                </a:p>
              </p:txBody>
            </p:sp>
            <p:sp>
              <p:nvSpPr>
                <p:cNvPr id="141" name="Oval 14"/>
                <p:cNvSpPr>
                  <a:spLocks noChangeArrowheads="1"/>
                </p:cNvSpPr>
                <p:nvPr/>
              </p:nvSpPr>
              <p:spPr bwMode="auto">
                <a:xfrm>
                  <a:off x="3689350" y="1746251"/>
                  <a:ext cx="206375" cy="207963"/>
                </a:xfrm>
                <a:prstGeom prst="ellipse">
                  <a:avLst/>
                </a:prstGeom>
                <a:solidFill>
                  <a:srgbClr val="CAD7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微软雅黑" panose="020B0503020204020204" charset="-122"/>
                    <a:ea typeface="微软雅黑" panose="020B0503020204020204" charset="-122"/>
                  </a:endParaRPr>
                </a:p>
              </p:txBody>
            </p:sp>
            <p:sp>
              <p:nvSpPr>
                <p:cNvPr id="146" name="Oval 19"/>
                <p:cNvSpPr>
                  <a:spLocks noChangeArrowheads="1"/>
                </p:cNvSpPr>
                <p:nvPr/>
              </p:nvSpPr>
              <p:spPr bwMode="auto">
                <a:xfrm>
                  <a:off x="6176963" y="1746251"/>
                  <a:ext cx="207963" cy="207963"/>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微软雅黑" panose="020B0503020204020204" charset="-122"/>
                    <a:ea typeface="微软雅黑" panose="020B0503020204020204" charset="-122"/>
                  </a:endParaRPr>
                </a:p>
              </p:txBody>
            </p:sp>
            <p:sp>
              <p:nvSpPr>
                <p:cNvPr id="152" name="Oval 270"/>
                <p:cNvSpPr>
                  <a:spLocks noChangeArrowheads="1"/>
                </p:cNvSpPr>
                <p:nvPr/>
              </p:nvSpPr>
              <p:spPr bwMode="auto">
                <a:xfrm>
                  <a:off x="8666163" y="1746251"/>
                  <a:ext cx="207963" cy="207963"/>
                </a:xfrm>
                <a:prstGeom prst="ellipse">
                  <a:avLst/>
                </a:prstGeom>
                <a:solidFill>
                  <a:srgbClr val="CAD7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微软雅黑" panose="020B0503020204020204" charset="-122"/>
                    <a:ea typeface="微软雅黑" panose="020B0503020204020204" charset="-122"/>
                  </a:endParaRPr>
                </a:p>
              </p:txBody>
            </p:sp>
          </p:grpSp>
          <p:sp>
            <p:nvSpPr>
              <p:cNvPr id="162" name="TextBox 161"/>
              <p:cNvSpPr txBox="1"/>
              <p:nvPr/>
            </p:nvSpPr>
            <p:spPr>
              <a:xfrm>
                <a:off x="4669" y="7182"/>
                <a:ext cx="1546" cy="483"/>
              </a:xfrm>
              <a:prstGeom prst="rect">
                <a:avLst/>
              </a:prstGeom>
              <a:noFill/>
            </p:spPr>
            <p:txBody>
              <a:bodyPr wrap="square" rtlCol="0">
                <a:spAutoFit/>
              </a:bodyPr>
              <a:lstStyle/>
              <a:p>
                <a:r>
                  <a:rPr lang="zh-CN" altLang="id-ID" sz="1400" b="1" dirty="0">
                    <a:latin typeface="微软雅黑" panose="020B0503020204020204" charset="-122"/>
                    <a:ea typeface="微软雅黑" panose="020B0503020204020204" charset="-122"/>
                  </a:rPr>
                  <a:t>百家争鸣</a:t>
                </a:r>
                <a:endParaRPr lang="zh-CN" altLang="id-ID" sz="1400" b="1" dirty="0">
                  <a:latin typeface="微软雅黑" panose="020B0503020204020204" charset="-122"/>
                  <a:ea typeface="微软雅黑" panose="020B0503020204020204" charset="-122"/>
                </a:endParaRPr>
              </a:p>
            </p:txBody>
          </p:sp>
          <p:sp>
            <p:nvSpPr>
              <p:cNvPr id="163" name="TextBox 162"/>
              <p:cNvSpPr txBox="1"/>
              <p:nvPr/>
            </p:nvSpPr>
            <p:spPr>
              <a:xfrm>
                <a:off x="1105" y="7174"/>
                <a:ext cx="1322" cy="483"/>
              </a:xfrm>
              <a:prstGeom prst="rect">
                <a:avLst/>
              </a:prstGeom>
              <a:noFill/>
            </p:spPr>
            <p:txBody>
              <a:bodyPr wrap="square" rtlCol="0">
                <a:spAutoFit/>
              </a:bodyPr>
              <a:lstStyle/>
              <a:p>
                <a:r>
                  <a:rPr lang="zh-CN" sz="1400" b="1" dirty="0">
                    <a:latin typeface="微软雅黑" panose="020B0503020204020204" charset="-122"/>
                    <a:ea typeface="微软雅黑" panose="020B0503020204020204" charset="-122"/>
                  </a:rPr>
                  <a:t>起源</a:t>
                </a:r>
                <a:endParaRPr lang="zh-CN" sz="1400" b="1" dirty="0">
                  <a:latin typeface="微软雅黑" panose="020B0503020204020204" charset="-122"/>
                  <a:ea typeface="微软雅黑" panose="020B0503020204020204" charset="-122"/>
                </a:endParaRPr>
              </a:p>
            </p:txBody>
          </p:sp>
          <p:sp>
            <p:nvSpPr>
              <p:cNvPr id="164" name="TextBox 163"/>
              <p:cNvSpPr txBox="1"/>
              <p:nvPr/>
            </p:nvSpPr>
            <p:spPr>
              <a:xfrm>
                <a:off x="12811" y="7212"/>
                <a:ext cx="1322" cy="483"/>
              </a:xfrm>
              <a:prstGeom prst="rect">
                <a:avLst/>
              </a:prstGeom>
              <a:noFill/>
            </p:spPr>
            <p:txBody>
              <a:bodyPr wrap="square" rtlCol="0">
                <a:spAutoFit/>
              </a:bodyPr>
              <a:lstStyle/>
              <a:p>
                <a:r>
                  <a:rPr lang="zh-CN" altLang="id-ID" sz="1400" b="1" dirty="0">
                    <a:latin typeface="微软雅黑" panose="020B0503020204020204" charset="-122"/>
                    <a:ea typeface="微软雅黑" panose="020B0503020204020204" charset="-122"/>
                  </a:rPr>
                  <a:t>统一</a:t>
                </a:r>
                <a:endParaRPr lang="zh-CN" altLang="id-ID" sz="1400" b="1" dirty="0">
                  <a:latin typeface="微软雅黑" panose="020B0503020204020204" charset="-122"/>
                  <a:ea typeface="微软雅黑" panose="020B0503020204020204" charset="-122"/>
                </a:endParaRPr>
              </a:p>
            </p:txBody>
          </p:sp>
          <p:sp>
            <p:nvSpPr>
              <p:cNvPr id="165" name="TextBox 164"/>
              <p:cNvSpPr txBox="1"/>
              <p:nvPr/>
            </p:nvSpPr>
            <p:spPr>
              <a:xfrm>
                <a:off x="15511" y="7212"/>
                <a:ext cx="2937" cy="483"/>
              </a:xfrm>
              <a:prstGeom prst="rect">
                <a:avLst/>
              </a:prstGeom>
              <a:noFill/>
            </p:spPr>
            <p:txBody>
              <a:bodyPr wrap="square" rtlCol="0">
                <a:spAutoFit/>
              </a:bodyPr>
              <a:lstStyle/>
              <a:p>
                <a:r>
                  <a:rPr lang="zh-CN" altLang="id-ID" sz="1400" b="1" dirty="0">
                    <a:latin typeface="微软雅黑" panose="020B0503020204020204" charset="-122"/>
                    <a:ea typeface="微软雅黑" panose="020B0503020204020204" charset="-122"/>
                  </a:rPr>
                  <a:t>成立</a:t>
                </a:r>
                <a:r>
                  <a:rPr lang="en-US" altLang="zh-CN" sz="1400" b="1" dirty="0">
                    <a:latin typeface="微软雅黑" panose="020B0503020204020204" charset="-122"/>
                    <a:ea typeface="微软雅黑" panose="020B0503020204020204" charset="-122"/>
                  </a:rPr>
                  <a:t>UML</a:t>
                </a:r>
                <a:r>
                  <a:rPr lang="zh-CN" altLang="en-US" sz="1400" b="1" dirty="0">
                    <a:latin typeface="微软雅黑" panose="020B0503020204020204" charset="-122"/>
                    <a:ea typeface="微软雅黑" panose="020B0503020204020204" charset="-122"/>
                  </a:rPr>
                  <a:t>成员协会</a:t>
                </a:r>
                <a:endParaRPr lang="zh-CN" altLang="en-US" sz="1400" b="1" dirty="0">
                  <a:latin typeface="微软雅黑" panose="020B0503020204020204" charset="-122"/>
                  <a:ea typeface="微软雅黑" panose="020B0503020204020204" charset="-122"/>
                </a:endParaRPr>
              </a:p>
            </p:txBody>
          </p:sp>
          <p:sp>
            <p:nvSpPr>
              <p:cNvPr id="20" name="Rectangle 74"/>
              <p:cNvSpPr/>
              <p:nvPr/>
            </p:nvSpPr>
            <p:spPr>
              <a:xfrm>
                <a:off x="3881" y="8031"/>
                <a:ext cx="2958" cy="2519"/>
              </a:xfrm>
              <a:prstGeom prst="rect">
                <a:avLst/>
              </a:prstGeom>
            </p:spPr>
            <p:txBody>
              <a:bodyPr wrap="square">
                <a:spAutoFit/>
              </a:bodyPr>
              <a:lstStyle/>
              <a:p>
                <a:pPr indent="-609600" algn="l"/>
                <a:r>
                  <a:rPr lang="zh-CN" sz="1400" dirty="0">
                    <a:latin typeface="微软雅黑" panose="020B0503020204020204" charset="-122"/>
                    <a:ea typeface="微软雅黑" panose="020B0503020204020204" charset="-122"/>
                    <a:cs typeface="Open Sans Light" panose="020B0306030504020204" pitchFamily="34" charset="0"/>
                  </a:rPr>
                  <a:t>面向对象建模语言最早出现在</a:t>
                </a:r>
                <a:r>
                  <a:rPr lang="en-US" altLang="zh-CN" sz="1400" dirty="0">
                    <a:latin typeface="微软雅黑" panose="020B0503020204020204" charset="-122"/>
                    <a:ea typeface="微软雅黑" panose="020B0503020204020204" charset="-122"/>
                    <a:cs typeface="Open Sans Light" panose="020B0306030504020204" pitchFamily="34" charset="0"/>
                  </a:rPr>
                  <a:t>20</a:t>
                </a:r>
                <a:r>
                  <a:rPr lang="zh-CN" altLang="en-US" sz="1400" dirty="0">
                    <a:latin typeface="微软雅黑" panose="020B0503020204020204" charset="-122"/>
                    <a:ea typeface="微软雅黑" panose="020B0503020204020204" charset="-122"/>
                    <a:cs typeface="Open Sans Light" panose="020B0306030504020204" pitchFamily="34" charset="0"/>
                  </a:rPr>
                  <a:t>世纪</a:t>
                </a:r>
                <a:r>
                  <a:rPr lang="en-US" altLang="zh-CN" sz="1400" dirty="0">
                    <a:latin typeface="微软雅黑" panose="020B0503020204020204" charset="-122"/>
                    <a:ea typeface="微软雅黑" panose="020B0503020204020204" charset="-122"/>
                    <a:cs typeface="Open Sans Light" panose="020B0306030504020204" pitchFamily="34" charset="0"/>
                  </a:rPr>
                  <a:t>70</a:t>
                </a:r>
                <a:r>
                  <a:rPr lang="zh-CN" altLang="en-US" sz="1400" dirty="0">
                    <a:latin typeface="微软雅黑" panose="020B0503020204020204" charset="-122"/>
                    <a:ea typeface="微软雅黑" panose="020B0503020204020204" charset="-122"/>
                    <a:cs typeface="Open Sans Light" panose="020B0306030504020204" pitchFamily="34" charset="0"/>
                  </a:rPr>
                  <a:t>年代中期，</a:t>
                </a:r>
                <a:r>
                  <a:rPr lang="en-US" altLang="zh-CN" sz="1400" dirty="0">
                    <a:latin typeface="微软雅黑" panose="020B0503020204020204" charset="-122"/>
                    <a:ea typeface="微软雅黑" panose="020B0503020204020204" charset="-122"/>
                    <a:cs typeface="Open Sans Light" panose="020B0306030504020204" pitchFamily="34" charset="0"/>
                  </a:rPr>
                  <a:t>1989-1994</a:t>
                </a:r>
                <a:r>
                  <a:rPr lang="zh-CN" altLang="en-US" sz="1400" dirty="0">
                    <a:latin typeface="微软雅黑" panose="020B0503020204020204" charset="-122"/>
                    <a:ea typeface="微软雅黑" panose="020B0503020204020204" charset="-122"/>
                    <a:cs typeface="Open Sans Light" panose="020B0306030504020204" pitchFamily="34" charset="0"/>
                  </a:rPr>
                  <a:t>年数量从不到</a:t>
                </a:r>
                <a:r>
                  <a:rPr lang="en-US" altLang="zh-CN" sz="1400" dirty="0">
                    <a:latin typeface="微软雅黑" panose="020B0503020204020204" charset="-122"/>
                    <a:ea typeface="微软雅黑" panose="020B0503020204020204" charset="-122"/>
                    <a:cs typeface="Open Sans Light" panose="020B0306030504020204" pitchFamily="34" charset="0"/>
                  </a:rPr>
                  <a:t>10</a:t>
                </a:r>
                <a:r>
                  <a:rPr lang="zh-CN" altLang="en-US" sz="1400" dirty="0">
                    <a:latin typeface="微软雅黑" panose="020B0503020204020204" charset="-122"/>
                    <a:ea typeface="微软雅黑" panose="020B0503020204020204" charset="-122"/>
                    <a:cs typeface="Open Sans Light" panose="020B0306030504020204" pitchFamily="34" charset="0"/>
                  </a:rPr>
                  <a:t>种增加到了五十多种，</a:t>
                </a:r>
                <a:r>
                  <a:rPr lang="en-US" altLang="zh-CN" sz="1400" dirty="0">
                    <a:latin typeface="微软雅黑" panose="020B0503020204020204" charset="-122"/>
                    <a:ea typeface="微软雅黑" panose="020B0503020204020204" charset="-122"/>
                    <a:cs typeface="Open Sans Light" panose="020B0306030504020204" pitchFamily="34" charset="0"/>
                  </a:rPr>
                  <a:t>20</a:t>
                </a:r>
                <a:r>
                  <a:rPr lang="zh-CN" altLang="en-US" sz="1400" dirty="0">
                    <a:latin typeface="微软雅黑" panose="020B0503020204020204" charset="-122"/>
                    <a:ea typeface="微软雅黑" panose="020B0503020204020204" charset="-122"/>
                    <a:cs typeface="Open Sans Light" panose="020B0306030504020204" pitchFamily="34" charset="0"/>
                  </a:rPr>
                  <a:t>世纪</a:t>
                </a:r>
                <a:r>
                  <a:rPr lang="en-US" altLang="zh-CN" sz="1400" dirty="0">
                    <a:latin typeface="微软雅黑" panose="020B0503020204020204" charset="-122"/>
                    <a:ea typeface="微软雅黑" panose="020B0503020204020204" charset="-122"/>
                    <a:cs typeface="Open Sans Light" panose="020B0306030504020204" pitchFamily="34" charset="0"/>
                  </a:rPr>
                  <a:t>90</a:t>
                </a:r>
                <a:r>
                  <a:rPr lang="zh-CN" altLang="en-US" sz="1400" dirty="0">
                    <a:latin typeface="微软雅黑" panose="020B0503020204020204" charset="-122"/>
                    <a:ea typeface="微软雅黑" panose="020B0503020204020204" charset="-122"/>
                    <a:cs typeface="Open Sans Light" panose="020B0306030504020204" pitchFamily="34" charset="0"/>
                  </a:rPr>
                  <a:t>年代中期更是出现了一批新方法</a:t>
                </a:r>
                <a:endParaRPr lang="zh-CN" altLang="en-US" sz="1400" dirty="0">
                  <a:latin typeface="微软雅黑" panose="020B0503020204020204" charset="-122"/>
                  <a:ea typeface="微软雅黑" panose="020B0503020204020204" charset="-122"/>
                  <a:cs typeface="Open Sans Light" panose="020B0306030504020204" pitchFamily="34" charset="0"/>
                </a:endParaRPr>
              </a:p>
            </p:txBody>
          </p:sp>
          <p:sp>
            <p:nvSpPr>
              <p:cNvPr id="23" name="Rectangle 74"/>
              <p:cNvSpPr/>
              <p:nvPr/>
            </p:nvSpPr>
            <p:spPr>
              <a:xfrm>
                <a:off x="11720" y="8031"/>
                <a:ext cx="2958" cy="2519"/>
              </a:xfrm>
              <a:prstGeom prst="rect">
                <a:avLst/>
              </a:prstGeom>
            </p:spPr>
            <p:txBody>
              <a:bodyPr wrap="square">
                <a:spAutoFit/>
              </a:bodyPr>
              <a:lstStyle/>
              <a:p>
                <a:pPr indent="-609600" algn="l"/>
                <a:r>
                  <a:rPr lang="zh-CN" sz="1400" dirty="0">
                    <a:latin typeface="微软雅黑" panose="020B0503020204020204" charset="-122"/>
                    <a:ea typeface="微软雅黑" panose="020B0503020204020204" charset="-122"/>
                    <a:cs typeface="Open Sans Light" panose="020B0306030504020204" pitchFamily="34" charset="0"/>
                  </a:rPr>
                  <a:t>众多的建模语言使得用户不好分辨如何选择且妨碍用户之间的交流，因此在</a:t>
                </a:r>
                <a:r>
                  <a:rPr lang="en-US" altLang="zh-CN" sz="1400" dirty="0">
                    <a:latin typeface="微软雅黑" panose="020B0503020204020204" charset="-122"/>
                    <a:ea typeface="微软雅黑" panose="020B0503020204020204" charset="-122"/>
                    <a:cs typeface="Open Sans Light" panose="020B0306030504020204" pitchFamily="34" charset="0"/>
                  </a:rPr>
                  <a:t>1994</a:t>
                </a:r>
                <a:r>
                  <a:rPr lang="zh-CN" altLang="en-US" sz="1400" dirty="0">
                    <a:latin typeface="微软雅黑" panose="020B0503020204020204" charset="-122"/>
                    <a:ea typeface="微软雅黑" panose="020B0503020204020204" charset="-122"/>
                    <a:cs typeface="Open Sans Light" panose="020B0306030504020204" pitchFamily="34" charset="0"/>
                  </a:rPr>
                  <a:t>年</a:t>
                </a:r>
                <a:r>
                  <a:rPr lang="en-US" altLang="zh-CN" sz="1400" dirty="0">
                    <a:latin typeface="微软雅黑" panose="020B0503020204020204" charset="-122"/>
                    <a:ea typeface="微软雅黑" panose="020B0503020204020204" charset="-122"/>
                    <a:cs typeface="Open Sans Light" panose="020B0306030504020204" pitchFamily="34" charset="0"/>
                  </a:rPr>
                  <a:t>10</a:t>
                </a:r>
                <a:r>
                  <a:rPr lang="zh-CN" altLang="en-US" sz="1400" dirty="0">
                    <a:latin typeface="微软雅黑" panose="020B0503020204020204" charset="-122"/>
                    <a:ea typeface="微软雅黑" panose="020B0503020204020204" charset="-122"/>
                    <a:cs typeface="Open Sans Light" panose="020B0306030504020204" pitchFamily="34" charset="0"/>
                  </a:rPr>
                  <a:t>月</a:t>
                </a:r>
                <a:r>
                  <a:rPr lang="en-US" altLang="zh-CN" sz="1400" dirty="0">
                    <a:latin typeface="微软雅黑" panose="020B0503020204020204" charset="-122"/>
                    <a:ea typeface="微软雅黑" panose="020B0503020204020204" charset="-122"/>
                    <a:cs typeface="Open Sans Light" panose="020B0306030504020204" pitchFamily="34" charset="0"/>
                  </a:rPr>
                  <a:t>Grady Booch</a:t>
                </a:r>
                <a:r>
                  <a:rPr lang="zh-CN" altLang="en-US" sz="1400" dirty="0">
                    <a:latin typeface="微软雅黑" panose="020B0503020204020204" charset="-122"/>
                    <a:ea typeface="微软雅黑" panose="020B0503020204020204" charset="-122"/>
                    <a:cs typeface="Open Sans Light" panose="020B0306030504020204" pitchFamily="34" charset="0"/>
                  </a:rPr>
                  <a:t>和</a:t>
                </a:r>
                <a:r>
                  <a:rPr lang="en-US" altLang="zh-CN" sz="1400" dirty="0">
                    <a:latin typeface="微软雅黑" panose="020B0503020204020204" charset="-122"/>
                    <a:ea typeface="微软雅黑" panose="020B0503020204020204" charset="-122"/>
                    <a:cs typeface="Open Sans Light" panose="020B0306030504020204" pitchFamily="34" charset="0"/>
                  </a:rPr>
                  <a:t>Jim Rumbaugh</a:t>
                </a:r>
                <a:r>
                  <a:rPr lang="zh-CN" altLang="en-US" sz="1400" dirty="0">
                    <a:latin typeface="微软雅黑" panose="020B0503020204020204" charset="-122"/>
                    <a:ea typeface="微软雅黑" panose="020B0503020204020204" charset="-122"/>
                    <a:cs typeface="Open Sans Light" panose="020B0306030504020204" pitchFamily="34" charset="0"/>
                  </a:rPr>
                  <a:t>开始统一建模语言。</a:t>
                </a:r>
                <a:endParaRPr lang="zh-CN" altLang="en-US" sz="1400" dirty="0">
                  <a:latin typeface="微软雅黑" panose="020B0503020204020204" charset="-122"/>
                  <a:ea typeface="微软雅黑" panose="020B0503020204020204" charset="-122"/>
                  <a:cs typeface="Open Sans Light" panose="020B0306030504020204" pitchFamily="34" charset="0"/>
                </a:endParaRPr>
              </a:p>
            </p:txBody>
          </p:sp>
        </p:grpSp>
        <p:sp>
          <p:nvSpPr>
            <p:cNvPr id="24" name="Rectangle 74"/>
            <p:cNvSpPr/>
            <p:nvPr/>
          </p:nvSpPr>
          <p:spPr>
            <a:xfrm>
              <a:off x="15476" y="8031"/>
              <a:ext cx="2958" cy="2858"/>
            </a:xfrm>
            <a:prstGeom prst="rect">
              <a:avLst/>
            </a:prstGeom>
          </p:spPr>
          <p:txBody>
            <a:bodyPr wrap="square">
              <a:spAutoFit/>
            </a:bodyPr>
            <a:lstStyle/>
            <a:p>
              <a:pPr indent="-609600" algn="l"/>
              <a:r>
                <a:rPr lang="en-US" sz="1400" dirty="0">
                  <a:latin typeface="微软雅黑" panose="020B0503020204020204" charset="-122"/>
                  <a:ea typeface="微软雅黑" panose="020B0503020204020204" charset="-122"/>
                  <a:cs typeface="Open Sans Light" panose="020B0306030504020204" pitchFamily="34" charset="0"/>
                </a:rPr>
                <a:t>1996</a:t>
              </a:r>
              <a:r>
                <a:rPr lang="zh-CN" altLang="en-US" sz="1400" dirty="0">
                  <a:latin typeface="微软雅黑" panose="020B0503020204020204" charset="-122"/>
                  <a:ea typeface="微软雅黑" panose="020B0503020204020204" charset="-122"/>
                  <a:cs typeface="Open Sans Light" panose="020B0306030504020204" pitchFamily="34" charset="0"/>
                </a:rPr>
                <a:t>年，</a:t>
              </a:r>
              <a:r>
                <a:rPr lang="en-US" altLang="zh-CN" sz="1400" dirty="0">
                  <a:latin typeface="微软雅黑" panose="020B0503020204020204" charset="-122"/>
                  <a:ea typeface="微软雅黑" panose="020B0503020204020204" charset="-122"/>
                  <a:cs typeface="Open Sans Light" panose="020B0306030504020204" pitchFamily="34" charset="0"/>
                </a:rPr>
                <a:t>UML</a:t>
              </a:r>
              <a:r>
                <a:rPr lang="zh-CN" altLang="en-US" sz="1400" dirty="0">
                  <a:latin typeface="微软雅黑" panose="020B0503020204020204" charset="-122"/>
                  <a:ea typeface="微软雅黑" panose="020B0503020204020204" charset="-122"/>
                  <a:cs typeface="Open Sans Light" panose="020B0306030504020204" pitchFamily="34" charset="0"/>
                </a:rPr>
                <a:t>的开发者倡议成立了</a:t>
              </a:r>
              <a:r>
                <a:rPr lang="en-US" altLang="zh-CN" sz="1400" dirty="0">
                  <a:latin typeface="微软雅黑" panose="020B0503020204020204" charset="-122"/>
                  <a:ea typeface="微软雅黑" panose="020B0503020204020204" charset="-122"/>
                  <a:cs typeface="Open Sans Light" panose="020B0306030504020204" pitchFamily="34" charset="0"/>
                </a:rPr>
                <a:t>UML</a:t>
              </a:r>
              <a:r>
                <a:rPr lang="zh-CN" altLang="en-US" sz="1400" dirty="0">
                  <a:latin typeface="微软雅黑" panose="020B0503020204020204" charset="-122"/>
                  <a:ea typeface="微软雅黑" panose="020B0503020204020204" charset="-122"/>
                  <a:cs typeface="Open Sans Light" panose="020B0306030504020204" pitchFamily="34" charset="0"/>
                </a:rPr>
                <a:t>成员协会，以完善、加强和促进</a:t>
              </a:r>
              <a:r>
                <a:rPr lang="en-US" altLang="zh-CN" sz="1400" dirty="0">
                  <a:latin typeface="微软雅黑" panose="020B0503020204020204" charset="-122"/>
                  <a:ea typeface="微软雅黑" panose="020B0503020204020204" charset="-122"/>
                  <a:cs typeface="Open Sans Light" panose="020B0306030504020204" pitchFamily="34" charset="0"/>
                </a:rPr>
                <a:t>UML</a:t>
              </a:r>
              <a:r>
                <a:rPr lang="zh-CN" altLang="en-US" sz="1400" dirty="0">
                  <a:latin typeface="微软雅黑" panose="020B0503020204020204" charset="-122"/>
                  <a:ea typeface="微软雅黑" panose="020B0503020204020204" charset="-122"/>
                  <a:cs typeface="Open Sans Light" panose="020B0306030504020204" pitchFamily="34" charset="0"/>
                </a:rPr>
                <a:t>的定义工作。这一机构对</a:t>
              </a:r>
              <a:r>
                <a:rPr lang="en-US" altLang="zh-CN" sz="1400" dirty="0">
                  <a:latin typeface="微软雅黑" panose="020B0503020204020204" charset="-122"/>
                  <a:ea typeface="微软雅黑" panose="020B0503020204020204" charset="-122"/>
                  <a:cs typeface="Open Sans Light" panose="020B0306030504020204" pitchFamily="34" charset="0"/>
                </a:rPr>
                <a:t>UML1.0</a:t>
              </a:r>
              <a:r>
                <a:rPr lang="zh-CN" altLang="en-US" sz="1400" dirty="0">
                  <a:latin typeface="微软雅黑" panose="020B0503020204020204" charset="-122"/>
                  <a:ea typeface="微软雅黑" panose="020B0503020204020204" charset="-122"/>
                  <a:cs typeface="Open Sans Light" panose="020B0306030504020204" pitchFamily="34" charset="0"/>
                </a:rPr>
                <a:t>和</a:t>
              </a:r>
              <a:r>
                <a:rPr lang="en-US" altLang="zh-CN" sz="1400" dirty="0">
                  <a:latin typeface="微软雅黑" panose="020B0503020204020204" charset="-122"/>
                  <a:ea typeface="微软雅黑" panose="020B0503020204020204" charset="-122"/>
                  <a:cs typeface="Open Sans Light" panose="020B0306030504020204" pitchFamily="34" charset="0"/>
                </a:rPr>
                <a:t>UML1.1</a:t>
              </a:r>
              <a:r>
                <a:rPr lang="zh-CN" altLang="en-US" sz="1400" dirty="0">
                  <a:latin typeface="微软雅黑" panose="020B0503020204020204" charset="-122"/>
                  <a:ea typeface="微软雅黑" panose="020B0503020204020204" charset="-122"/>
                  <a:cs typeface="Open Sans Light" panose="020B0306030504020204" pitchFamily="34" charset="0"/>
                </a:rPr>
                <a:t>的发布起了重要的促进作用</a:t>
              </a:r>
              <a:endParaRPr lang="zh-CN" altLang="en-US" sz="1400" dirty="0">
                <a:latin typeface="微软雅黑" panose="020B0503020204020204" charset="-122"/>
                <a:ea typeface="微软雅黑" panose="020B0503020204020204" charset="-122"/>
                <a:cs typeface="Open Sans Light" panose="020B0306030504020204" pitchFamily="34" charset="0"/>
              </a:endParaRPr>
            </a:p>
          </p:txBody>
        </p:sp>
      </p:grpSp>
      <p:sp>
        <p:nvSpPr>
          <p:cNvPr id="25"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6"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7"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400" b="1" dirty="0">
                <a:solidFill>
                  <a:schemeClr val="bg1"/>
                </a:solidFill>
                <a:latin typeface="微软雅黑" panose="020B0503020204020204" charset="-122"/>
                <a:ea typeface="微软雅黑" panose="020B0503020204020204" charset="-122"/>
                <a:sym typeface="+mn-ea"/>
              </a:rPr>
              <a:t>UML</a:t>
            </a:r>
            <a:r>
              <a:rPr lang="zh-CN" altLang="en-US" sz="2400" b="1" dirty="0">
                <a:solidFill>
                  <a:schemeClr val="bg1"/>
                </a:solidFill>
                <a:latin typeface="微软雅黑" panose="020B0503020204020204" charset="-122"/>
                <a:ea typeface="微软雅黑" panose="020B0503020204020204" charset="-122"/>
                <a:sym typeface="+mn-ea"/>
              </a:rPr>
              <a:t>的发展历程</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5"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6" name="出自【趣你的PPT】(微信:qunideppt)：最优质的PPT资源库"/>
          <p:cNvSpPr txBox="1">
            <a:spLocks noChangeArrowheads="1"/>
          </p:cNvSpPr>
          <p:nvPr>
            <p:custDataLst>
              <p:tags r:id="rId3"/>
            </p:custDataLst>
          </p:nvPr>
        </p:nvSpPr>
        <p:spPr bwMode="auto">
          <a:xfrm>
            <a:off x="1" y="416878"/>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除错</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 name="文本框 1"/>
          <p:cNvSpPr txBox="1"/>
          <p:nvPr/>
        </p:nvSpPr>
        <p:spPr>
          <a:xfrm>
            <a:off x="1433830" y="1961515"/>
            <a:ext cx="9989820" cy="460375"/>
          </a:xfrm>
          <a:prstGeom prst="rect">
            <a:avLst/>
          </a:prstGeom>
          <a:noFill/>
        </p:spPr>
        <p:txBody>
          <a:bodyPr wrap="square" rtlCol="0">
            <a:spAutoFit/>
          </a:bodyPr>
          <a:p>
            <a:pPr algn="l"/>
            <a:r>
              <a:rPr lang="zh-CN" altLang="en-US" sz="2400" b="1" dirty="0">
                <a:latin typeface="楷体" panose="02010609060101010101" charset="-122"/>
                <a:ea typeface="楷体" panose="02010609060101010101" charset="-122"/>
                <a:sym typeface="+mn-ea"/>
              </a:rPr>
              <a:t>实现活动中不可避免的工作，主要是修改程序编写过程中产生的错误</a:t>
            </a:r>
            <a:endParaRPr lang="zh-CN" altLang="en-US" sz="2400">
              <a:latin typeface="楷体" panose="02010609060101010101" charset="-122"/>
              <a:ea typeface="楷体" panose="02010609060101010101"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5"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6" name="出自【趣你的PPT】(微信:qunideppt)：最优质的PPT资源库"/>
          <p:cNvSpPr txBox="1">
            <a:spLocks noChangeArrowheads="1"/>
          </p:cNvSpPr>
          <p:nvPr>
            <p:custDataLst>
              <p:tags r:id="rId3"/>
            </p:custDataLst>
          </p:nvPr>
        </p:nvSpPr>
        <p:spPr bwMode="auto">
          <a:xfrm>
            <a:off x="1" y="416878"/>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测试</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 name="文本框 1"/>
          <p:cNvSpPr txBox="1"/>
          <p:nvPr/>
        </p:nvSpPr>
        <p:spPr>
          <a:xfrm>
            <a:off x="1433830" y="1961515"/>
            <a:ext cx="9989820" cy="2676525"/>
          </a:xfrm>
          <a:prstGeom prst="rect">
            <a:avLst/>
          </a:prstGeom>
          <a:noFill/>
        </p:spPr>
        <p:txBody>
          <a:bodyPr wrap="square" rtlCol="0">
            <a:spAutoFit/>
          </a:bodyPr>
          <a:p>
            <a:pPr algn="l"/>
            <a:r>
              <a:rPr lang="zh-CN" altLang="en-US" sz="2400" b="1" dirty="0">
                <a:latin typeface="楷体" panose="02010609060101010101" charset="-122"/>
                <a:ea typeface="楷体" panose="02010609060101010101" charset="-122"/>
                <a:sym typeface="+mn-ea"/>
              </a:rPr>
              <a:t>测试是对实现的程序代码模块进行检测，检验其功能是否正确、性能是否符合要求，一般而言，测试可分为以下几种</a:t>
            </a:r>
            <a:endParaRPr lang="zh-CN" altLang="en-US" sz="2400" b="1" dirty="0">
              <a:latin typeface="楷体" panose="02010609060101010101" charset="-122"/>
              <a:ea typeface="楷体" panose="02010609060101010101" charset="-122"/>
              <a:sym typeface="+mn-ea"/>
            </a:endParaRPr>
          </a:p>
          <a:p>
            <a:pPr algn="l"/>
            <a:r>
              <a:rPr lang="zh-CN" altLang="en-US" sz="2400" b="1" dirty="0">
                <a:latin typeface="楷体" panose="02010609060101010101" charset="-122"/>
                <a:ea typeface="楷体" panose="02010609060101010101" charset="-122"/>
                <a:sym typeface="+mn-ea"/>
              </a:rPr>
              <a:t>（</a:t>
            </a:r>
            <a:r>
              <a:rPr lang="en-US" altLang="zh-CN" sz="2400" b="1" dirty="0">
                <a:latin typeface="楷体" panose="02010609060101010101" charset="-122"/>
                <a:ea typeface="楷体" panose="02010609060101010101" charset="-122"/>
                <a:sym typeface="+mn-ea"/>
              </a:rPr>
              <a:t>1</a:t>
            </a:r>
            <a:r>
              <a:rPr lang="zh-CN" altLang="en-US" sz="2400" b="1" dirty="0">
                <a:latin typeface="楷体" panose="02010609060101010101" charset="-122"/>
                <a:ea typeface="楷体" panose="02010609060101010101" charset="-122"/>
                <a:sym typeface="+mn-ea"/>
              </a:rPr>
              <a:t>）单元测试：测试单元模块功能是否正常运行</a:t>
            </a:r>
            <a:endParaRPr lang="zh-CN" altLang="en-US" sz="2400" b="1" dirty="0">
              <a:latin typeface="楷体" panose="02010609060101010101" charset="-122"/>
              <a:ea typeface="楷体" panose="02010609060101010101" charset="-122"/>
              <a:sym typeface="+mn-ea"/>
            </a:endParaRPr>
          </a:p>
          <a:p>
            <a:pPr algn="l"/>
            <a:r>
              <a:rPr lang="zh-CN" altLang="en-US" sz="2400" b="1" dirty="0">
                <a:latin typeface="楷体" panose="02010609060101010101" charset="-122"/>
                <a:ea typeface="楷体" panose="02010609060101010101" charset="-122"/>
                <a:sym typeface="+mn-ea"/>
              </a:rPr>
              <a:t>（</a:t>
            </a:r>
            <a:r>
              <a:rPr lang="en-US" altLang="zh-CN" sz="2400" b="1" dirty="0">
                <a:latin typeface="楷体" panose="02010609060101010101" charset="-122"/>
                <a:ea typeface="楷体" panose="02010609060101010101" charset="-122"/>
                <a:sym typeface="+mn-ea"/>
              </a:rPr>
              <a:t>2</a:t>
            </a:r>
            <a:r>
              <a:rPr lang="zh-CN" altLang="en-US" sz="2400" b="1" dirty="0">
                <a:latin typeface="楷体" panose="02010609060101010101" charset="-122"/>
                <a:ea typeface="楷体" panose="02010609060101010101" charset="-122"/>
                <a:sym typeface="+mn-ea"/>
              </a:rPr>
              <a:t>）集成测试：测试模块或子系统的接口集成能否正常运行</a:t>
            </a:r>
            <a:endParaRPr lang="zh-CN" altLang="en-US" sz="2400" b="1" dirty="0">
              <a:latin typeface="楷体" panose="02010609060101010101" charset="-122"/>
              <a:ea typeface="楷体" panose="02010609060101010101" charset="-122"/>
              <a:sym typeface="+mn-ea"/>
            </a:endParaRPr>
          </a:p>
          <a:p>
            <a:pPr algn="l"/>
            <a:r>
              <a:rPr lang="zh-CN" altLang="en-US" sz="2400" b="1" dirty="0">
                <a:latin typeface="楷体" panose="02010609060101010101" charset="-122"/>
                <a:ea typeface="楷体" panose="02010609060101010101" charset="-122"/>
                <a:sym typeface="+mn-ea"/>
              </a:rPr>
              <a:t>（</a:t>
            </a:r>
            <a:r>
              <a:rPr lang="en-US" altLang="zh-CN" sz="2400" b="1" dirty="0">
                <a:latin typeface="楷体" panose="02010609060101010101" charset="-122"/>
                <a:ea typeface="楷体" panose="02010609060101010101" charset="-122"/>
                <a:sym typeface="+mn-ea"/>
              </a:rPr>
              <a:t>3</a:t>
            </a:r>
            <a:r>
              <a:rPr lang="zh-CN" altLang="en-US" sz="2400" b="1" dirty="0">
                <a:latin typeface="楷体" panose="02010609060101010101" charset="-122"/>
                <a:ea typeface="楷体" panose="02010609060101010101" charset="-122"/>
                <a:sym typeface="+mn-ea"/>
              </a:rPr>
              <a:t>）系统测试</a:t>
            </a:r>
            <a:r>
              <a:rPr lang="en-US" altLang="zh-CN" sz="2400" b="1" dirty="0">
                <a:latin typeface="楷体" panose="02010609060101010101" charset="-122"/>
                <a:ea typeface="楷体" panose="02010609060101010101" charset="-122"/>
                <a:sym typeface="+mn-ea"/>
              </a:rPr>
              <a:t>:</a:t>
            </a:r>
            <a:r>
              <a:rPr lang="zh-CN" altLang="en-US" sz="2400" b="1" dirty="0">
                <a:latin typeface="楷体" panose="02010609060101010101" charset="-122"/>
                <a:ea typeface="楷体" panose="02010609060101010101" charset="-122"/>
                <a:sym typeface="+mn-ea"/>
              </a:rPr>
              <a:t>测试系统的整体性能，安全性，稳定性等非功能性需求是否符合预期</a:t>
            </a:r>
            <a:endParaRPr lang="zh-CN" altLang="en-US" sz="2400" b="1" dirty="0">
              <a:latin typeface="楷体" panose="02010609060101010101" charset="-122"/>
              <a:ea typeface="楷体" panose="02010609060101010101" charset="-122"/>
              <a:sym typeface="+mn-ea"/>
            </a:endParaRPr>
          </a:p>
          <a:p>
            <a:pPr algn="l"/>
            <a:r>
              <a:rPr lang="zh-CN" altLang="en-US" sz="2400" b="1" dirty="0">
                <a:latin typeface="楷体" panose="02010609060101010101" charset="-122"/>
                <a:ea typeface="楷体" panose="02010609060101010101" charset="-122"/>
                <a:sym typeface="+mn-ea"/>
              </a:rPr>
              <a:t>（</a:t>
            </a:r>
            <a:r>
              <a:rPr lang="en-US" altLang="zh-CN" sz="2400" b="1" dirty="0">
                <a:latin typeface="楷体" panose="02010609060101010101" charset="-122"/>
                <a:ea typeface="楷体" panose="02010609060101010101" charset="-122"/>
                <a:sym typeface="+mn-ea"/>
              </a:rPr>
              <a:t>4</a:t>
            </a:r>
            <a:r>
              <a:rPr lang="zh-CN" altLang="en-US" sz="2400" b="1" dirty="0">
                <a:latin typeface="楷体" panose="02010609060101010101" charset="-122"/>
                <a:ea typeface="楷体" panose="02010609060101010101" charset="-122"/>
                <a:sym typeface="+mn-ea"/>
              </a:rPr>
              <a:t>）验收测试：测试系统的整体性能是否符合使用者的需求</a:t>
            </a:r>
            <a:endParaRPr lang="zh-CN" altLang="en-US" sz="2400" b="1" dirty="0">
              <a:latin typeface="楷体" panose="02010609060101010101" charset="-122"/>
              <a:ea typeface="楷体" panose="02010609060101010101" charset="-122"/>
              <a:sym typeface="+mn-ea"/>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5"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6" name="出自【趣你的PPT】(微信:qunideppt)：最优质的PPT资源库"/>
          <p:cNvSpPr txBox="1">
            <a:spLocks noChangeArrowheads="1"/>
          </p:cNvSpPr>
          <p:nvPr>
            <p:custDataLst>
              <p:tags r:id="rId3"/>
            </p:custDataLst>
          </p:nvPr>
        </p:nvSpPr>
        <p:spPr bwMode="auto">
          <a:xfrm>
            <a:off x="1" y="416878"/>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小结</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 name="文本框 1"/>
          <p:cNvSpPr txBox="1"/>
          <p:nvPr/>
        </p:nvSpPr>
        <p:spPr>
          <a:xfrm>
            <a:off x="781685" y="1543685"/>
            <a:ext cx="9989820" cy="4523105"/>
          </a:xfrm>
          <a:prstGeom prst="rect">
            <a:avLst/>
          </a:prstGeom>
          <a:noFill/>
        </p:spPr>
        <p:txBody>
          <a:bodyPr wrap="square" rtlCol="0">
            <a:spAutoFit/>
          </a:bodyPr>
          <a:p>
            <a:pPr algn="l"/>
            <a:r>
              <a:rPr lang="en-US" altLang="zh-CN" sz="2400" dirty="0">
                <a:latin typeface="楷体" panose="02010609060101010101" charset="-122"/>
                <a:ea typeface="楷体" panose="02010609060101010101" charset="-122"/>
              </a:rPr>
              <a:t>UML</a:t>
            </a:r>
            <a:r>
              <a:rPr lang="zh-CN" altLang="en-US" sz="2400" dirty="0">
                <a:latin typeface="楷体" panose="02010609060101010101" charset="-122"/>
                <a:ea typeface="楷体" panose="02010609060101010101" charset="-122"/>
              </a:rPr>
              <a:t>是一种语言：它遵循特定的规则，允许创建各种模型而不告诉设计者需要创建哪些模型，并且不提供开发过程。</a:t>
            </a:r>
            <a:r>
              <a:rPr lang="en-US" altLang="zh-CN" sz="2400" dirty="0">
                <a:latin typeface="楷体" panose="02010609060101010101" charset="-122"/>
                <a:ea typeface="楷体" panose="02010609060101010101" charset="-122"/>
              </a:rPr>
              <a:t>UML</a:t>
            </a:r>
            <a:r>
              <a:rPr lang="zh-CN" altLang="en-US" sz="2400" dirty="0">
                <a:latin typeface="楷体" panose="02010609060101010101" charset="-122"/>
                <a:ea typeface="楷体" panose="02010609060101010101" charset="-122"/>
              </a:rPr>
              <a:t>是可视化语言，</a:t>
            </a:r>
            <a:r>
              <a:rPr lang="en-US" altLang="zh-CN" sz="2400" dirty="0">
                <a:latin typeface="楷体" panose="02010609060101010101" charset="-122"/>
                <a:ea typeface="楷体" panose="02010609060101010101" charset="-122"/>
              </a:rPr>
              <a:t>UML</a:t>
            </a:r>
            <a:r>
              <a:rPr lang="zh-CN" altLang="en-US" sz="2400" dirty="0">
                <a:latin typeface="楷体" panose="02010609060101010101" charset="-122"/>
                <a:ea typeface="楷体" panose="02010609060101010101" charset="-122"/>
              </a:rPr>
              <a:t>是图形化语言，是用于构造系统或理解系统的语言</a:t>
            </a:r>
            <a:endParaRPr lang="zh-CN" altLang="en-US" sz="2400" dirty="0">
              <a:latin typeface="楷体" panose="02010609060101010101" charset="-122"/>
              <a:ea typeface="楷体" panose="02010609060101010101" charset="-122"/>
            </a:endParaRPr>
          </a:p>
          <a:p>
            <a:pPr algn="l"/>
            <a:endParaRPr lang="zh-CN" altLang="en-US" sz="2400" dirty="0">
              <a:latin typeface="楷体" panose="02010609060101010101" charset="-122"/>
              <a:ea typeface="楷体" panose="02010609060101010101" charset="-122"/>
            </a:endParaRPr>
          </a:p>
          <a:p>
            <a:pPr algn="l"/>
            <a:r>
              <a:rPr lang="en-US" altLang="zh-CN" sz="2400" dirty="0">
                <a:latin typeface="楷体" panose="02010609060101010101" charset="-122"/>
                <a:ea typeface="楷体" panose="02010609060101010101" charset="-122"/>
                <a:sym typeface="+mn-ea"/>
              </a:rPr>
              <a:t>UML</a:t>
            </a:r>
            <a:r>
              <a:rPr lang="zh-CN" altLang="en-US" sz="2400" dirty="0">
                <a:latin typeface="楷体" panose="02010609060101010101" charset="-122"/>
                <a:ea typeface="楷体" panose="02010609060101010101" charset="-122"/>
                <a:sym typeface="+mn-ea"/>
              </a:rPr>
              <a:t>的组成共包括三部分：元素、图和关系。元素是</a:t>
            </a:r>
            <a:r>
              <a:rPr lang="en-US" altLang="zh-CN" sz="2400" dirty="0">
                <a:latin typeface="楷体" panose="02010609060101010101" charset="-122"/>
                <a:ea typeface="楷体" panose="02010609060101010101" charset="-122"/>
                <a:sym typeface="+mn-ea"/>
              </a:rPr>
              <a:t>UML</a:t>
            </a:r>
            <a:r>
              <a:rPr lang="zh-CN" altLang="en-US" sz="2400" dirty="0">
                <a:latin typeface="楷体" panose="02010609060101010101" charset="-122"/>
                <a:ea typeface="楷体" panose="02010609060101010101" charset="-122"/>
                <a:sym typeface="+mn-ea"/>
              </a:rPr>
              <a:t>中重要的组成部分。关系把元素紧密联系在一起。图是很多有相互关系的元素的组。</a:t>
            </a:r>
            <a:endParaRPr lang="zh-CN" altLang="en-US" sz="2400" dirty="0">
              <a:latin typeface="楷体" panose="02010609060101010101" charset="-122"/>
              <a:ea typeface="楷体" panose="02010609060101010101" charset="-122"/>
              <a:sym typeface="+mn-ea"/>
            </a:endParaRPr>
          </a:p>
          <a:p>
            <a:pPr algn="l"/>
            <a:endParaRPr lang="zh-CN" altLang="en-US" sz="2400" dirty="0">
              <a:latin typeface="楷体" panose="02010609060101010101" charset="-122"/>
              <a:ea typeface="楷体" panose="02010609060101010101" charset="-122"/>
            </a:endParaRPr>
          </a:p>
          <a:p>
            <a:pPr algn="l"/>
            <a:r>
              <a:rPr lang="en-US" altLang="zh-CN" sz="2400" dirty="0">
                <a:latin typeface="楷体" panose="02010609060101010101" charset="-122"/>
                <a:ea typeface="楷体" panose="02010609060101010101" charset="-122"/>
                <a:sym typeface="+mn-ea"/>
              </a:rPr>
              <a:t>UML</a:t>
            </a:r>
            <a:r>
              <a:rPr lang="zh-CN" altLang="en-US" sz="2400" dirty="0">
                <a:latin typeface="楷体" panose="02010609060101010101" charset="-122"/>
                <a:ea typeface="楷体" panose="02010609060101010101" charset="-122"/>
                <a:sym typeface="+mn-ea"/>
              </a:rPr>
              <a:t>中的元素主要有类、接口、用例、组件、节点、消息、连接、状态、事件、活动等。</a:t>
            </a:r>
            <a:r>
              <a:rPr lang="en-US" altLang="zh-CN" sz="2400" dirty="0">
                <a:latin typeface="楷体" panose="02010609060101010101" charset="-122"/>
                <a:ea typeface="楷体" panose="02010609060101010101" charset="-122"/>
                <a:sym typeface="+mn-ea"/>
              </a:rPr>
              <a:t>UML</a:t>
            </a:r>
            <a:r>
              <a:rPr lang="zh-CN" altLang="en-US" sz="2400" dirty="0">
                <a:latin typeface="楷体" panose="02010609060101010101" charset="-122"/>
                <a:ea typeface="楷体" panose="02010609060101010101" charset="-122"/>
                <a:sym typeface="+mn-ea"/>
              </a:rPr>
              <a:t>图是描述</a:t>
            </a:r>
            <a:r>
              <a:rPr lang="en-US" altLang="zh-CN" sz="2400" dirty="0">
                <a:latin typeface="楷体" panose="02010609060101010101" charset="-122"/>
                <a:ea typeface="楷体" panose="02010609060101010101" charset="-122"/>
                <a:sym typeface="+mn-ea"/>
              </a:rPr>
              <a:t>UML</a:t>
            </a:r>
            <a:r>
              <a:rPr lang="zh-CN" altLang="en-US" sz="2400" dirty="0">
                <a:latin typeface="楷体" panose="02010609060101010101" charset="-122"/>
                <a:ea typeface="楷体" panose="02010609060101010101" charset="-122"/>
                <a:sym typeface="+mn-ea"/>
              </a:rPr>
              <a:t>视图内容的图形。</a:t>
            </a:r>
            <a:r>
              <a:rPr lang="en-US" altLang="zh-CN" sz="2400" dirty="0">
                <a:latin typeface="楷体" panose="02010609060101010101" charset="-122"/>
                <a:ea typeface="楷体" panose="02010609060101010101" charset="-122"/>
                <a:sym typeface="+mn-ea"/>
              </a:rPr>
              <a:t>UML</a:t>
            </a:r>
            <a:r>
              <a:rPr lang="zh-CN" altLang="en-US" sz="2400" dirty="0">
                <a:latin typeface="楷体" panose="02010609060101010101" charset="-122"/>
                <a:ea typeface="楷体" panose="02010609060101010101" charset="-122"/>
                <a:sym typeface="+mn-ea"/>
              </a:rPr>
              <a:t>有</a:t>
            </a:r>
            <a:r>
              <a:rPr lang="en-US" altLang="zh-CN" sz="2400" dirty="0">
                <a:latin typeface="楷体" panose="02010609060101010101" charset="-122"/>
                <a:ea typeface="楷体" panose="02010609060101010101" charset="-122"/>
                <a:sym typeface="+mn-ea"/>
              </a:rPr>
              <a:t>9</a:t>
            </a:r>
            <a:r>
              <a:rPr lang="zh-CN" altLang="en-US" sz="2400" dirty="0">
                <a:latin typeface="楷体" panose="02010609060101010101" charset="-122"/>
                <a:ea typeface="楷体" panose="02010609060101010101" charset="-122"/>
                <a:sym typeface="+mn-ea"/>
              </a:rPr>
              <a:t>种不同的图，通过它们的相互组合提供被建模系统的所有视图。九种图可以归结为五大类：静态图包括类图、对象图和包图；行为图包括状态图和活动图；用例图；交互图包括顺序图、协作图；实现图包括组件图、部署图</a:t>
            </a:r>
            <a:endParaRPr lang="zh-CN" altLang="en-US" sz="2400" b="1" dirty="0">
              <a:latin typeface="楷体" panose="02010609060101010101" charset="-122"/>
              <a:ea typeface="楷体" panose="02010609060101010101" charset="-122"/>
              <a:sym typeface="+mn-ea"/>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7253729" y="4773427"/>
            <a:ext cx="1708765" cy="802160"/>
            <a:chOff x="770275" y="2602028"/>
            <a:chExt cx="2338079" cy="802160"/>
          </a:xfrm>
        </p:grpSpPr>
        <p:sp>
          <p:nvSpPr>
            <p:cNvPr id="30"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charset="-122"/>
                  <a:sym typeface="Arial" panose="020B0604020202020204" pitchFamily="34" charset="0"/>
                </a:rPr>
                <a:t>陈伟峰</a:t>
              </a:r>
              <a:endParaRPr 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1" name="TextBox 13"/>
            <p:cNvSpPr txBox="1"/>
            <p:nvPr/>
          </p:nvSpPr>
          <p:spPr>
            <a:xfrm>
              <a:off x="774355" y="2887933"/>
              <a:ext cx="2333999" cy="516255"/>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sz="2800" dirty="0">
                  <a:solidFill>
                    <a:srgbClr val="000000"/>
                  </a:solidFill>
                  <a:latin typeface="Arial" panose="020B0604020202020204" pitchFamily="34" charset="0"/>
                  <a:ea typeface="微软雅黑" panose="020B0503020204020204" charset="-122"/>
                  <a:sym typeface="Arial" panose="020B0604020202020204" pitchFamily="34" charset="0"/>
                </a:rPr>
                <a:t>95.7</a:t>
              </a:r>
              <a:endParaRPr lang="en-US" sz="28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32" name="组合 31"/>
          <p:cNvGrpSpPr/>
          <p:nvPr/>
        </p:nvGrpSpPr>
        <p:grpSpPr>
          <a:xfrm>
            <a:off x="3584699" y="3314710"/>
            <a:ext cx="1708765" cy="802160"/>
            <a:chOff x="770275" y="2602028"/>
            <a:chExt cx="2338079" cy="802160"/>
          </a:xfrm>
        </p:grpSpPr>
        <p:sp>
          <p:nvSpPr>
            <p:cNvPr id="33"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charset="-122"/>
                  <a:sym typeface="Arial" panose="020B0604020202020204" pitchFamily="34" charset="0"/>
                </a:rPr>
                <a:t>邓晰</a:t>
              </a:r>
              <a:endParaRPr 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4" name="TextBox 13"/>
            <p:cNvSpPr txBox="1"/>
            <p:nvPr/>
          </p:nvSpPr>
          <p:spPr>
            <a:xfrm>
              <a:off x="774355" y="2887933"/>
              <a:ext cx="2333999" cy="516255"/>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sz="2800" dirty="0">
                  <a:solidFill>
                    <a:srgbClr val="000000"/>
                  </a:solidFill>
                  <a:latin typeface="Arial" panose="020B0604020202020204" pitchFamily="34" charset="0"/>
                  <a:ea typeface="微软雅黑" panose="020B0503020204020204" charset="-122"/>
                  <a:sym typeface="Arial" panose="020B0604020202020204" pitchFamily="34" charset="0"/>
                </a:rPr>
                <a:t>96.1</a:t>
              </a:r>
              <a:endParaRPr lang="en-US" sz="28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35" name="组合 34"/>
          <p:cNvGrpSpPr/>
          <p:nvPr/>
        </p:nvGrpSpPr>
        <p:grpSpPr>
          <a:xfrm>
            <a:off x="964274" y="3314850"/>
            <a:ext cx="1708765" cy="802160"/>
            <a:chOff x="770275" y="2602028"/>
            <a:chExt cx="2338079" cy="802160"/>
          </a:xfrm>
        </p:grpSpPr>
        <p:sp>
          <p:nvSpPr>
            <p:cNvPr id="36" name="TextBox 13"/>
            <p:cNvSpPr txBox="1"/>
            <p:nvPr/>
          </p:nvSpPr>
          <p:spPr>
            <a:xfrm>
              <a:off x="770275" y="2602028"/>
              <a:ext cx="1397129"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sz="1600" b="1" dirty="0">
                  <a:solidFill>
                    <a:srgbClr val="000000"/>
                  </a:solidFill>
                  <a:latin typeface="Arial" panose="020B0604020202020204" pitchFamily="34" charset="0"/>
                  <a:ea typeface="微软雅黑" panose="020B0503020204020204" charset="-122"/>
                  <a:sym typeface="Arial" panose="020B0604020202020204" pitchFamily="34" charset="0"/>
                </a:rPr>
                <a:t>诸葛志相</a:t>
              </a:r>
              <a:endParaRPr 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7" name="TextBox 13"/>
            <p:cNvSpPr txBox="1"/>
            <p:nvPr/>
          </p:nvSpPr>
          <p:spPr>
            <a:xfrm>
              <a:off x="774355" y="2887933"/>
              <a:ext cx="2333999" cy="516255"/>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sz="2800" dirty="0">
                  <a:solidFill>
                    <a:srgbClr val="000000"/>
                  </a:solidFill>
                  <a:latin typeface="Arial" panose="020B0604020202020204" pitchFamily="34" charset="0"/>
                  <a:ea typeface="微软雅黑" panose="020B0503020204020204" charset="-122"/>
                  <a:sym typeface="Arial" panose="020B0604020202020204" pitchFamily="34" charset="0"/>
                </a:rPr>
                <a:t>95.5</a:t>
              </a:r>
              <a:endParaRPr lang="en-US" sz="28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38" name="组合 37"/>
          <p:cNvGrpSpPr/>
          <p:nvPr/>
        </p:nvGrpSpPr>
        <p:grpSpPr>
          <a:xfrm>
            <a:off x="2876674" y="4773584"/>
            <a:ext cx="1708765" cy="802160"/>
            <a:chOff x="770275" y="2602028"/>
            <a:chExt cx="2338079" cy="802160"/>
          </a:xfrm>
        </p:grpSpPr>
        <p:sp>
          <p:nvSpPr>
            <p:cNvPr id="39"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sz="1600" b="1" dirty="0">
                  <a:solidFill>
                    <a:srgbClr val="000000"/>
                  </a:solidFill>
                  <a:latin typeface="Arial" panose="020B0604020202020204" pitchFamily="34" charset="0"/>
                  <a:ea typeface="微软雅黑" panose="020B0503020204020204" charset="-122"/>
                  <a:sym typeface="Arial" panose="020B0604020202020204" pitchFamily="34" charset="0"/>
                </a:rPr>
                <a:t>程天珂</a:t>
              </a:r>
              <a:endParaRPr 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40" name="TextBox 13"/>
            <p:cNvSpPr txBox="1"/>
            <p:nvPr/>
          </p:nvSpPr>
          <p:spPr>
            <a:xfrm>
              <a:off x="774355" y="2887933"/>
              <a:ext cx="2333999" cy="516255"/>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sz="2800" dirty="0">
                  <a:solidFill>
                    <a:srgbClr val="000000"/>
                  </a:solidFill>
                  <a:latin typeface="Arial" panose="020B0604020202020204" pitchFamily="34" charset="0"/>
                  <a:ea typeface="微软雅黑" panose="020B0503020204020204" charset="-122"/>
                  <a:sym typeface="Arial" panose="020B0604020202020204" pitchFamily="34" charset="0"/>
                </a:rPr>
                <a:t>95.6</a:t>
              </a:r>
              <a:endParaRPr lang="en-US" sz="28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sp>
        <p:nvSpPr>
          <p:cNvPr id="22"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5"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6"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组内评分</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grpSp>
        <p:nvGrpSpPr>
          <p:cNvPr id="2" name="组合 1"/>
          <p:cNvGrpSpPr/>
          <p:nvPr/>
        </p:nvGrpSpPr>
        <p:grpSpPr>
          <a:xfrm>
            <a:off x="6212329" y="3314710"/>
            <a:ext cx="1708765" cy="802160"/>
            <a:chOff x="770275" y="2602028"/>
            <a:chExt cx="2338079" cy="802160"/>
          </a:xfrm>
        </p:grpSpPr>
        <p:sp>
          <p:nvSpPr>
            <p:cNvPr id="3" name="TextBox 13"/>
            <p:cNvSpPr txBox="1"/>
            <p:nvPr/>
          </p:nvSpPr>
          <p:spPr>
            <a:xfrm>
              <a:off x="770275" y="2602028"/>
              <a:ext cx="854398" cy="294640"/>
            </a:xfrm>
            <a:prstGeom prst="rect">
              <a:avLst/>
            </a:prstGeom>
            <a:noFill/>
          </p:spPr>
          <p:txBody>
            <a:bodyPr wrap="square" lIns="0" tIns="0" rIns="0" bIns="0" rtlCol="0" anchor="t" anchorCtr="0">
              <a:spAutoFit/>
            </a:bodyPr>
            <a:p>
              <a:pPr defTabSz="1216660">
                <a:lnSpc>
                  <a:spcPct val="120000"/>
                </a:lnSpc>
                <a:spcBef>
                  <a:spcPct val="20000"/>
                </a:spcBef>
                <a:defRPr/>
              </a:pPr>
              <a:r>
                <a:rPr lang="zh-CN" sz="1600" b="1" dirty="0">
                  <a:solidFill>
                    <a:srgbClr val="000000"/>
                  </a:solidFill>
                  <a:latin typeface="Arial" panose="020B0604020202020204" pitchFamily="34" charset="0"/>
                  <a:ea typeface="微软雅黑" panose="020B0503020204020204" charset="-122"/>
                  <a:sym typeface="Arial" panose="020B0604020202020204" pitchFamily="34" charset="0"/>
                </a:rPr>
                <a:t>庄毓勋</a:t>
              </a:r>
              <a:endParaRPr 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4" name="TextBox 13"/>
            <p:cNvSpPr txBox="1"/>
            <p:nvPr/>
          </p:nvSpPr>
          <p:spPr>
            <a:xfrm>
              <a:off x="774355" y="2887933"/>
              <a:ext cx="2333999" cy="516255"/>
            </a:xfrm>
            <a:prstGeom prst="rect">
              <a:avLst/>
            </a:prstGeom>
            <a:noFill/>
          </p:spPr>
          <p:txBody>
            <a:bodyPr wrap="square" lIns="0" tIns="0" rIns="0" bIns="0" rtlCol="0" anchor="t" anchorCtr="0">
              <a:spAutoFit/>
            </a:bodyPr>
            <a:p>
              <a:pPr defTabSz="1216660">
                <a:lnSpc>
                  <a:spcPct val="120000"/>
                </a:lnSpc>
                <a:spcBef>
                  <a:spcPct val="20000"/>
                </a:spcBef>
                <a:defRPr/>
              </a:pPr>
              <a:r>
                <a:rPr lang="en-US" altLang="zh-CN" sz="2800" dirty="0">
                  <a:solidFill>
                    <a:srgbClr val="000000"/>
                  </a:solidFill>
                  <a:latin typeface="Arial" panose="020B0604020202020204" pitchFamily="34" charset="0"/>
                  <a:ea typeface="微软雅黑" panose="020B0503020204020204" charset="-122"/>
                  <a:sym typeface="Arial" panose="020B0604020202020204" pitchFamily="34" charset="0"/>
                </a:rPr>
                <a:t>95.9</a:t>
              </a:r>
              <a:endParaRPr lang="en-US" altLang="zh-CN" sz="28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5"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6"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参考文献</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6" name="文本框 5"/>
          <p:cNvSpPr txBox="1"/>
          <p:nvPr/>
        </p:nvSpPr>
        <p:spPr>
          <a:xfrm>
            <a:off x="1007110" y="1805305"/>
            <a:ext cx="9119235" cy="645160"/>
          </a:xfrm>
          <a:prstGeom prst="rect">
            <a:avLst/>
          </a:prstGeom>
          <a:noFill/>
        </p:spPr>
        <p:txBody>
          <a:bodyPr wrap="square" rtlCol="0">
            <a:spAutoFit/>
          </a:bodyPr>
          <a:p>
            <a:r>
              <a:rPr lang="zh-CN" altLang="en-US"/>
              <a:t>《</a:t>
            </a:r>
            <a:r>
              <a:rPr lang="en-US" altLang="zh-CN"/>
              <a:t>UML2</a:t>
            </a:r>
            <a:r>
              <a:rPr lang="zh-CN" altLang="en-US"/>
              <a:t>基础、建模与设计教程》  清华大学出版社</a:t>
            </a:r>
            <a:endParaRPr lang="zh-CN" altLang="en-US"/>
          </a:p>
          <a:p>
            <a:r>
              <a:rPr lang="en-US" altLang="zh-CN"/>
              <a:t>				ISBN 978-7-302-40449-1</a:t>
            </a:r>
            <a:endParaRPr lang="en-US" altLang="zh-CN"/>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12192000" cy="6858000"/>
          </a:xfrm>
          <a:prstGeom prst="rect">
            <a:avLst/>
          </a:prstGeom>
          <a:solidFill>
            <a:srgbClr val="DDE4F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rotWithShape="1">
          <a:blip r:embed="rId1">
            <a:extLst>
              <a:ext uri="{28A0092B-C50C-407E-A947-70E740481C1C}">
                <a14:useLocalDpi xmlns:a14="http://schemas.microsoft.com/office/drawing/2010/main" val="0"/>
              </a:ext>
            </a:extLst>
          </a:blip>
          <a:srcRect l="18232" t="47194" r="33787" b="18484"/>
          <a:stretch>
            <a:fillRect/>
          </a:stretch>
        </p:blipFill>
        <p:spPr>
          <a:xfrm rot="16200000">
            <a:off x="8932871" y="3598871"/>
            <a:ext cx="3000376" cy="3517882"/>
          </a:xfrm>
          <a:custGeom>
            <a:avLst/>
            <a:gdLst>
              <a:gd name="connsiteX0" fmla="*/ 6858000 w 6858000"/>
              <a:gd name="connsiteY0" fmla="*/ 0 h 12192000"/>
              <a:gd name="connsiteX1" fmla="*/ 6858000 w 6858000"/>
              <a:gd name="connsiteY1" fmla="*/ 12192000 h 12192000"/>
              <a:gd name="connsiteX2" fmla="*/ 0 w 6858000"/>
              <a:gd name="connsiteY2" fmla="*/ 12192000 h 12192000"/>
              <a:gd name="connsiteX3" fmla="*/ 0 w 6858000"/>
              <a:gd name="connsiteY3" fmla="*/ 0 h 12192000"/>
            </a:gdLst>
            <a:ahLst/>
            <a:cxnLst>
              <a:cxn ang="0">
                <a:pos x="connsiteX0" y="connsiteY0"/>
              </a:cxn>
              <a:cxn ang="0">
                <a:pos x="connsiteX1" y="connsiteY1"/>
              </a:cxn>
              <a:cxn ang="0">
                <a:pos x="connsiteX2" y="connsiteY2"/>
              </a:cxn>
              <a:cxn ang="0">
                <a:pos x="connsiteX3" y="connsiteY3"/>
              </a:cxn>
            </a:cxnLst>
            <a:rect l="l" t="t" r="r" b="b"/>
            <a:pathLst>
              <a:path w="6858000" h="12192000">
                <a:moveTo>
                  <a:pt x="6858000" y="0"/>
                </a:moveTo>
                <a:lnTo>
                  <a:pt x="6858000" y="12192000"/>
                </a:lnTo>
                <a:lnTo>
                  <a:pt x="0" y="12192000"/>
                </a:lnTo>
                <a:lnTo>
                  <a:pt x="0" y="0"/>
                </a:lnTo>
                <a:close/>
              </a:path>
            </a:pathLst>
          </a:custGeom>
        </p:spPr>
      </p:pic>
      <p:sp>
        <p:nvSpPr>
          <p:cNvPr id="9" name="椭圆 8"/>
          <p:cNvSpPr/>
          <p:nvPr/>
        </p:nvSpPr>
        <p:spPr>
          <a:xfrm>
            <a:off x="10906125" y="3209923"/>
            <a:ext cx="647700" cy="64770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7000875" y="6010274"/>
            <a:ext cx="400050" cy="40005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3819525" y="5362575"/>
            <a:ext cx="647700" cy="64770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rotWithShape="1">
          <a:blip r:embed="rId1">
            <a:extLst>
              <a:ext uri="{28A0092B-C50C-407E-A947-70E740481C1C}">
                <a14:useLocalDpi xmlns:a14="http://schemas.microsoft.com/office/drawing/2010/main" val="0"/>
              </a:ext>
            </a:extLst>
          </a:blip>
          <a:srcRect l="27903" t="8900" r="14818" b="47303"/>
          <a:stretch>
            <a:fillRect/>
          </a:stretch>
        </p:blipFill>
        <p:spPr>
          <a:xfrm rot="16200000">
            <a:off x="409971" y="-409969"/>
            <a:ext cx="3237710" cy="4057649"/>
          </a:xfrm>
          <a:custGeom>
            <a:avLst/>
            <a:gdLst>
              <a:gd name="connsiteX0" fmla="*/ 6858000 w 6858000"/>
              <a:gd name="connsiteY0" fmla="*/ 0 h 12192000"/>
              <a:gd name="connsiteX1" fmla="*/ 6858000 w 6858000"/>
              <a:gd name="connsiteY1" fmla="*/ 12192000 h 12192000"/>
              <a:gd name="connsiteX2" fmla="*/ 0 w 6858000"/>
              <a:gd name="connsiteY2" fmla="*/ 12192000 h 12192000"/>
              <a:gd name="connsiteX3" fmla="*/ 0 w 6858000"/>
              <a:gd name="connsiteY3" fmla="*/ 0 h 12192000"/>
            </a:gdLst>
            <a:ahLst/>
            <a:cxnLst>
              <a:cxn ang="0">
                <a:pos x="connsiteX0" y="connsiteY0"/>
              </a:cxn>
              <a:cxn ang="0">
                <a:pos x="connsiteX1" y="connsiteY1"/>
              </a:cxn>
              <a:cxn ang="0">
                <a:pos x="connsiteX2" y="connsiteY2"/>
              </a:cxn>
              <a:cxn ang="0">
                <a:pos x="connsiteX3" y="connsiteY3"/>
              </a:cxn>
            </a:cxnLst>
            <a:rect l="l" t="t" r="r" b="b"/>
            <a:pathLst>
              <a:path w="6858000" h="12192000">
                <a:moveTo>
                  <a:pt x="6858000" y="0"/>
                </a:moveTo>
                <a:lnTo>
                  <a:pt x="6858000" y="12192000"/>
                </a:lnTo>
                <a:lnTo>
                  <a:pt x="0" y="12192000"/>
                </a:lnTo>
                <a:lnTo>
                  <a:pt x="0" y="0"/>
                </a:lnTo>
                <a:close/>
              </a:path>
            </a:pathLst>
          </a:custGeom>
        </p:spPr>
      </p:pic>
      <p:sp>
        <p:nvSpPr>
          <p:cNvPr id="20" name="任意多边形: 形状 19"/>
          <p:cNvSpPr/>
          <p:nvPr/>
        </p:nvSpPr>
        <p:spPr>
          <a:xfrm>
            <a:off x="159779" y="6010274"/>
            <a:ext cx="2728445" cy="847726"/>
          </a:xfrm>
          <a:custGeom>
            <a:avLst/>
            <a:gdLst>
              <a:gd name="connsiteX0" fmla="*/ 1364222 w 2728445"/>
              <a:gd name="connsiteY0" fmla="*/ 0 h 847726"/>
              <a:gd name="connsiteX1" fmla="*/ 2704284 w 2728445"/>
              <a:gd name="connsiteY1" fmla="*/ 797571 h 847726"/>
              <a:gd name="connsiteX2" fmla="*/ 2728445 w 2728445"/>
              <a:gd name="connsiteY2" fmla="*/ 847726 h 847726"/>
              <a:gd name="connsiteX3" fmla="*/ 0 w 2728445"/>
              <a:gd name="connsiteY3" fmla="*/ 847726 h 847726"/>
              <a:gd name="connsiteX4" fmla="*/ 24161 w 2728445"/>
              <a:gd name="connsiteY4" fmla="*/ 797571 h 847726"/>
              <a:gd name="connsiteX5" fmla="*/ 1364222 w 2728445"/>
              <a:gd name="connsiteY5" fmla="*/ 0 h 847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28445" h="847726">
                <a:moveTo>
                  <a:pt x="1364222" y="0"/>
                </a:moveTo>
                <a:cubicBezTo>
                  <a:pt x="1942879" y="0"/>
                  <a:pt x="2446211" y="322502"/>
                  <a:pt x="2704284" y="797571"/>
                </a:cubicBezTo>
                <a:lnTo>
                  <a:pt x="2728445" y="847726"/>
                </a:lnTo>
                <a:lnTo>
                  <a:pt x="0" y="847726"/>
                </a:lnTo>
                <a:lnTo>
                  <a:pt x="24161" y="797571"/>
                </a:lnTo>
                <a:cubicBezTo>
                  <a:pt x="282234" y="322502"/>
                  <a:pt x="785566" y="0"/>
                  <a:pt x="1364222" y="0"/>
                </a:cubicBezTo>
                <a:close/>
              </a:path>
            </a:pathLst>
          </a:cu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形状 21"/>
          <p:cNvSpPr/>
          <p:nvPr/>
        </p:nvSpPr>
        <p:spPr>
          <a:xfrm>
            <a:off x="10544175" y="0"/>
            <a:ext cx="1647825" cy="823912"/>
          </a:xfrm>
          <a:custGeom>
            <a:avLst/>
            <a:gdLst>
              <a:gd name="connsiteX0" fmla="*/ 0 w 1647825"/>
              <a:gd name="connsiteY0" fmla="*/ 0 h 823912"/>
              <a:gd name="connsiteX1" fmla="*/ 1647825 w 1647825"/>
              <a:gd name="connsiteY1" fmla="*/ 0 h 823912"/>
              <a:gd name="connsiteX2" fmla="*/ 1647825 w 1647825"/>
              <a:gd name="connsiteY2" fmla="*/ 10 h 823912"/>
              <a:gd name="connsiteX3" fmla="*/ 1631087 w 1647825"/>
              <a:gd name="connsiteY3" fmla="*/ 166046 h 823912"/>
              <a:gd name="connsiteX4" fmla="*/ 823913 w 1647825"/>
              <a:gd name="connsiteY4" fmla="*/ 823912 h 823912"/>
              <a:gd name="connsiteX5" fmla="*/ 16739 w 1647825"/>
              <a:gd name="connsiteY5" fmla="*/ 166046 h 823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825" h="823912">
                <a:moveTo>
                  <a:pt x="0" y="0"/>
                </a:moveTo>
                <a:lnTo>
                  <a:pt x="1647825" y="0"/>
                </a:lnTo>
                <a:lnTo>
                  <a:pt x="1647825" y="10"/>
                </a:lnTo>
                <a:lnTo>
                  <a:pt x="1631087" y="166046"/>
                </a:lnTo>
                <a:cubicBezTo>
                  <a:pt x="1554260" y="541490"/>
                  <a:pt x="1222069" y="823912"/>
                  <a:pt x="823913" y="823912"/>
                </a:cubicBezTo>
                <a:cubicBezTo>
                  <a:pt x="425757" y="823912"/>
                  <a:pt x="93566" y="541490"/>
                  <a:pt x="16739" y="166046"/>
                </a:cubicBezTo>
                <a:close/>
              </a:path>
            </a:pathLst>
          </a:cu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2219325" y="2425202"/>
            <a:ext cx="7753350" cy="1200329"/>
          </a:xfrm>
          <a:prstGeom prst="rect">
            <a:avLst/>
          </a:prstGeom>
        </p:spPr>
        <p:txBody>
          <a:bodyPr wrap="square">
            <a:spAutoFit/>
          </a:bodyPr>
          <a:lstStyle/>
          <a:p>
            <a:pPr algn="dist">
              <a:defRPr/>
            </a:pPr>
            <a:r>
              <a:rPr lang="zh-CN" altLang="en-US" sz="7200" dirty="0">
                <a:solidFill>
                  <a:srgbClr val="094483"/>
                </a:solidFill>
                <a:latin typeface="华康俪金黑W8" panose="020B0809000000000000" pitchFamily="49" charset="-122"/>
                <a:ea typeface="华康俪金黑W8" panose="020B0809000000000000" pitchFamily="49" charset="-122"/>
              </a:rPr>
              <a:t>谢谢聆听</a:t>
            </a:r>
            <a:r>
              <a:rPr lang="en-US" altLang="zh-CN" sz="7200" dirty="0">
                <a:solidFill>
                  <a:srgbClr val="094483"/>
                </a:solidFill>
                <a:latin typeface="华康俪金黑W8" panose="020B0809000000000000" pitchFamily="49" charset="-122"/>
                <a:ea typeface="华康俪金黑W8" panose="020B0809000000000000" pitchFamily="49" charset="-122"/>
              </a:rPr>
              <a:t>/THANKS</a:t>
            </a:r>
            <a:endParaRPr lang="zh-CN" altLang="en-US" sz="7200" dirty="0">
              <a:solidFill>
                <a:srgbClr val="094483"/>
              </a:solidFill>
              <a:latin typeface="华康俪金黑W8" panose="020B0809000000000000" pitchFamily="49" charset="-122"/>
              <a:ea typeface="华康俪金黑W8" panose="020B0809000000000000" pitchFamily="49"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12192000" cy="6858000"/>
          </a:xfrm>
          <a:prstGeom prst="rect">
            <a:avLst/>
          </a:prstGeom>
          <a:solidFill>
            <a:srgbClr val="DDE4F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47612" y="2105561"/>
            <a:ext cx="3088217" cy="2214880"/>
          </a:xfrm>
          <a:prstGeom prst="rect">
            <a:avLst/>
          </a:prstGeom>
          <a:noFill/>
        </p:spPr>
        <p:txBody>
          <a:bodyPr>
            <a:spAutoFit/>
          </a:bodyPr>
          <a:lstStyle/>
          <a:p>
            <a:pPr>
              <a:defRPr/>
            </a:pPr>
            <a:r>
              <a:rPr lang="en-US" sz="13800" dirty="0">
                <a:ln w="28575">
                  <a:solidFill>
                    <a:srgbClr val="202856"/>
                  </a:solidFill>
                </a:ln>
                <a:noFill/>
                <a:latin typeface="爱度综艺简体" panose="02010601030101010101" pitchFamily="2" charset="-122"/>
                <a:ea typeface="爱度综艺简体" panose="02010601030101010101" pitchFamily="2" charset="-122"/>
              </a:rPr>
              <a:t>1.3</a:t>
            </a:r>
            <a:endParaRPr lang="en-US" sz="13800" dirty="0">
              <a:ln w="28575">
                <a:solidFill>
                  <a:srgbClr val="202856"/>
                </a:solidFill>
              </a:ln>
              <a:noFill/>
              <a:latin typeface="爱度综艺简体" panose="02010601030101010101" pitchFamily="2" charset="-122"/>
              <a:ea typeface="爱度综艺简体" panose="02010601030101010101" pitchFamily="2" charset="-122"/>
            </a:endParaRPr>
          </a:p>
        </p:txBody>
      </p:sp>
      <p:sp>
        <p:nvSpPr>
          <p:cNvPr id="6" name="弧形 5"/>
          <p:cNvSpPr/>
          <p:nvPr/>
        </p:nvSpPr>
        <p:spPr>
          <a:xfrm rot="3833823">
            <a:off x="282575" y="1636713"/>
            <a:ext cx="3584575" cy="3584575"/>
          </a:xfrm>
          <a:prstGeom prst="arc">
            <a:avLst>
              <a:gd name="adj1" fmla="val 14380108"/>
              <a:gd name="adj2" fmla="val 4281071"/>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7" name="弧形 6"/>
          <p:cNvSpPr/>
          <p:nvPr/>
        </p:nvSpPr>
        <p:spPr>
          <a:xfrm rot="9721778">
            <a:off x="165100" y="1570038"/>
            <a:ext cx="3768725" cy="3768725"/>
          </a:xfrm>
          <a:prstGeom prst="arc">
            <a:avLst>
              <a:gd name="adj1" fmla="val 16200000"/>
              <a:gd name="adj2" fmla="val 40811"/>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8" name="椭圆 7"/>
          <p:cNvSpPr/>
          <p:nvPr/>
        </p:nvSpPr>
        <p:spPr>
          <a:xfrm>
            <a:off x="3509963" y="4183063"/>
            <a:ext cx="250825" cy="25082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9" name="椭圆 8"/>
          <p:cNvSpPr/>
          <p:nvPr/>
        </p:nvSpPr>
        <p:spPr>
          <a:xfrm>
            <a:off x="3463925" y="4135438"/>
            <a:ext cx="344488" cy="34607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0" name="文本框 11"/>
          <p:cNvSpPr txBox="1">
            <a:spLocks noChangeArrowheads="1"/>
          </p:cNvSpPr>
          <p:nvPr/>
        </p:nvSpPr>
        <p:spPr bwMode="auto">
          <a:xfrm>
            <a:off x="4422775" y="2725738"/>
            <a:ext cx="5522913"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en-US" altLang="zh-CN" sz="3200" b="1" dirty="0">
                <a:solidFill>
                  <a:prstClr val="black">
                    <a:lumMod val="85000"/>
                    <a:lumOff val="15000"/>
                  </a:prstClr>
                </a:solidFill>
                <a:latin typeface="微软雅黑" panose="020B0503020204020204" charset="-122"/>
                <a:ea typeface="微软雅黑" panose="020B0503020204020204" charset="-122"/>
              </a:rPr>
              <a:t>UML</a:t>
            </a:r>
            <a:r>
              <a:rPr lang="zh-CN" altLang="en-US" sz="3200" b="1" dirty="0">
                <a:solidFill>
                  <a:prstClr val="black">
                    <a:lumMod val="85000"/>
                    <a:lumOff val="15000"/>
                  </a:prstClr>
                </a:solidFill>
                <a:latin typeface="微软雅黑" panose="020B0503020204020204" charset="-122"/>
                <a:ea typeface="微软雅黑" panose="020B0503020204020204" charset="-122"/>
              </a:rPr>
              <a:t>的特点</a:t>
            </a:r>
            <a:endParaRPr lang="zh-CN" altLang="en-US" sz="3200" b="1" dirty="0">
              <a:solidFill>
                <a:prstClr val="black">
                  <a:lumMod val="85000"/>
                  <a:lumOff val="15000"/>
                </a:prstClr>
              </a:solidFill>
              <a:latin typeface="微软雅黑" panose="020B0503020204020204" charset="-122"/>
              <a:ea typeface="微软雅黑" panose="020B0503020204020204" charset="-122"/>
            </a:endParaRPr>
          </a:p>
        </p:txBody>
      </p:sp>
      <p:sp>
        <p:nvSpPr>
          <p:cNvPr id="12" name="弧形 11"/>
          <p:cNvSpPr/>
          <p:nvPr/>
        </p:nvSpPr>
        <p:spPr>
          <a:xfrm rot="16200000">
            <a:off x="10702925" y="5319713"/>
            <a:ext cx="3768725" cy="3768725"/>
          </a:xfrm>
          <a:prstGeom prst="arc">
            <a:avLst>
              <a:gd name="adj1" fmla="val 16726790"/>
              <a:gd name="adj2" fmla="val 20854699"/>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14" name="任意多边形: 形状 13"/>
          <p:cNvSpPr/>
          <p:nvPr/>
        </p:nvSpPr>
        <p:spPr>
          <a:xfrm>
            <a:off x="10544175" y="0"/>
            <a:ext cx="1647825" cy="823912"/>
          </a:xfrm>
          <a:custGeom>
            <a:avLst/>
            <a:gdLst>
              <a:gd name="connsiteX0" fmla="*/ 0 w 1647825"/>
              <a:gd name="connsiteY0" fmla="*/ 0 h 823912"/>
              <a:gd name="connsiteX1" fmla="*/ 1647825 w 1647825"/>
              <a:gd name="connsiteY1" fmla="*/ 0 h 823912"/>
              <a:gd name="connsiteX2" fmla="*/ 1647825 w 1647825"/>
              <a:gd name="connsiteY2" fmla="*/ 10 h 823912"/>
              <a:gd name="connsiteX3" fmla="*/ 1631087 w 1647825"/>
              <a:gd name="connsiteY3" fmla="*/ 166046 h 823912"/>
              <a:gd name="connsiteX4" fmla="*/ 823913 w 1647825"/>
              <a:gd name="connsiteY4" fmla="*/ 823912 h 823912"/>
              <a:gd name="connsiteX5" fmla="*/ 16739 w 1647825"/>
              <a:gd name="connsiteY5" fmla="*/ 166046 h 823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825" h="823912">
                <a:moveTo>
                  <a:pt x="0" y="0"/>
                </a:moveTo>
                <a:lnTo>
                  <a:pt x="1647825" y="0"/>
                </a:lnTo>
                <a:lnTo>
                  <a:pt x="1647825" y="10"/>
                </a:lnTo>
                <a:lnTo>
                  <a:pt x="1631087" y="166046"/>
                </a:lnTo>
                <a:cubicBezTo>
                  <a:pt x="1554260" y="541490"/>
                  <a:pt x="1222069" y="823912"/>
                  <a:pt x="823913" y="823912"/>
                </a:cubicBezTo>
                <a:cubicBezTo>
                  <a:pt x="425757" y="823912"/>
                  <a:pt x="93566" y="541490"/>
                  <a:pt x="16739" y="166046"/>
                </a:cubicBezTo>
                <a:close/>
              </a:path>
            </a:pathLst>
          </a:cu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229896" y="1787253"/>
            <a:ext cx="647700" cy="64770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7000875" y="6010274"/>
            <a:ext cx="400050" cy="40005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6"/>
          <p:cNvGrpSpPr/>
          <p:nvPr/>
        </p:nvGrpSpPr>
        <p:grpSpPr>
          <a:xfrm>
            <a:off x="3708924" y="1225575"/>
            <a:ext cx="580485" cy="4820844"/>
            <a:chOff x="6063797" y="1570125"/>
            <a:chExt cx="513956" cy="4267013"/>
          </a:xfrm>
        </p:grpSpPr>
        <p:sp>
          <p:nvSpPr>
            <p:cNvPr id="38" name="Freeform 11"/>
            <p:cNvSpPr/>
            <p:nvPr/>
          </p:nvSpPr>
          <p:spPr bwMode="auto">
            <a:xfrm>
              <a:off x="6086997" y="5298198"/>
              <a:ext cx="467557" cy="538940"/>
            </a:xfrm>
            <a:custGeom>
              <a:avLst/>
              <a:gdLst>
                <a:gd name="T0" fmla="*/ 94 w 111"/>
                <a:gd name="T1" fmla="*/ 0 h 128"/>
                <a:gd name="T2" fmla="*/ 105 w 111"/>
                <a:gd name="T3" fmla="*/ 25 h 128"/>
                <a:gd name="T4" fmla="*/ 66 w 111"/>
                <a:gd name="T5" fmla="*/ 114 h 128"/>
                <a:gd name="T6" fmla="*/ 44 w 111"/>
                <a:gd name="T7" fmla="*/ 114 h 128"/>
                <a:gd name="T8" fmla="*/ 6 w 111"/>
                <a:gd name="T9" fmla="*/ 25 h 128"/>
                <a:gd name="T10" fmla="*/ 17 w 111"/>
                <a:gd name="T11" fmla="*/ 0 h 128"/>
                <a:gd name="T12" fmla="*/ 94 w 111"/>
                <a:gd name="T13" fmla="*/ 0 h 128"/>
              </a:gdLst>
              <a:ahLst/>
              <a:cxnLst>
                <a:cxn ang="0">
                  <a:pos x="T0" y="T1"/>
                </a:cxn>
                <a:cxn ang="0">
                  <a:pos x="T2" y="T3"/>
                </a:cxn>
                <a:cxn ang="0">
                  <a:pos x="T4" y="T5"/>
                </a:cxn>
                <a:cxn ang="0">
                  <a:pos x="T6" y="T7"/>
                </a:cxn>
                <a:cxn ang="0">
                  <a:pos x="T8" y="T9"/>
                </a:cxn>
                <a:cxn ang="0">
                  <a:pos x="T10" y="T11"/>
                </a:cxn>
                <a:cxn ang="0">
                  <a:pos x="T12" y="T13"/>
                </a:cxn>
              </a:cxnLst>
              <a:rect l="0" t="0" r="r" b="b"/>
              <a:pathLst>
                <a:path w="111" h="128">
                  <a:moveTo>
                    <a:pt x="94" y="0"/>
                  </a:moveTo>
                  <a:cubicBezTo>
                    <a:pt x="106" y="0"/>
                    <a:pt x="111" y="11"/>
                    <a:pt x="105" y="25"/>
                  </a:cubicBezTo>
                  <a:cubicBezTo>
                    <a:pt x="66" y="114"/>
                    <a:pt x="66" y="114"/>
                    <a:pt x="66" y="114"/>
                  </a:cubicBezTo>
                  <a:cubicBezTo>
                    <a:pt x="60" y="128"/>
                    <a:pt x="50" y="128"/>
                    <a:pt x="44" y="114"/>
                  </a:cubicBezTo>
                  <a:cubicBezTo>
                    <a:pt x="6" y="25"/>
                    <a:pt x="6" y="25"/>
                    <a:pt x="6" y="25"/>
                  </a:cubicBezTo>
                  <a:cubicBezTo>
                    <a:pt x="0" y="11"/>
                    <a:pt x="5" y="0"/>
                    <a:pt x="17" y="0"/>
                  </a:cubicBezTo>
                  <a:lnTo>
                    <a:pt x="94" y="0"/>
                  </a:lnTo>
                  <a:close/>
                </a:path>
              </a:pathLst>
            </a:custGeom>
            <a:gradFill>
              <a:gsLst>
                <a:gs pos="100000">
                  <a:srgbClr val="666666"/>
                </a:gs>
                <a:gs pos="0">
                  <a:srgbClr val="1D1D1D"/>
                </a:gs>
              </a:gsLst>
              <a:lin ang="10800000" scaled="1"/>
            </a:gradFill>
            <a:ln>
              <a:noFill/>
            </a:ln>
          </p:spPr>
          <p:txBody>
            <a:bodyPr vert="horz" wrap="square" lIns="121882" tIns="60941" rIns="121882" bIns="60941" numCol="1" anchor="t" anchorCtr="0" compatLnSpc="1"/>
            <a:lstStyle/>
            <a:p>
              <a:endParaRPr lang="zh-CN" altLang="en-US" sz="1865"/>
            </a:p>
          </p:txBody>
        </p:sp>
        <p:sp>
          <p:nvSpPr>
            <p:cNvPr id="39" name="Freeform 12"/>
            <p:cNvSpPr/>
            <p:nvPr/>
          </p:nvSpPr>
          <p:spPr bwMode="auto">
            <a:xfrm>
              <a:off x="6066474" y="1570125"/>
              <a:ext cx="508603" cy="3781504"/>
            </a:xfrm>
            <a:custGeom>
              <a:avLst/>
              <a:gdLst>
                <a:gd name="T0" fmla="*/ 121 w 121"/>
                <a:gd name="T1" fmla="*/ 892 h 897"/>
                <a:gd name="T2" fmla="*/ 60 w 121"/>
                <a:gd name="T3" fmla="*/ 897 h 897"/>
                <a:gd name="T4" fmla="*/ 60 w 121"/>
                <a:gd name="T5" fmla="*/ 897 h 897"/>
                <a:gd name="T6" fmla="*/ 0 w 121"/>
                <a:gd name="T7" fmla="*/ 891 h 897"/>
                <a:gd name="T8" fmla="*/ 0 w 121"/>
                <a:gd name="T9" fmla="*/ 40 h 897"/>
                <a:gd name="T10" fmla="*/ 60 w 121"/>
                <a:gd name="T11" fmla="*/ 0 h 897"/>
                <a:gd name="T12" fmla="*/ 60 w 121"/>
                <a:gd name="T13" fmla="*/ 0 h 897"/>
                <a:gd name="T14" fmla="*/ 121 w 121"/>
                <a:gd name="T15" fmla="*/ 40 h 897"/>
                <a:gd name="T16" fmla="*/ 121 w 121"/>
                <a:gd name="T17" fmla="*/ 892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897">
                  <a:moveTo>
                    <a:pt x="121" y="892"/>
                  </a:moveTo>
                  <a:cubicBezTo>
                    <a:pt x="121" y="892"/>
                    <a:pt x="94" y="897"/>
                    <a:pt x="60" y="897"/>
                  </a:cubicBezTo>
                  <a:cubicBezTo>
                    <a:pt x="60" y="897"/>
                    <a:pt x="60" y="897"/>
                    <a:pt x="60" y="897"/>
                  </a:cubicBezTo>
                  <a:cubicBezTo>
                    <a:pt x="27" y="897"/>
                    <a:pt x="0" y="891"/>
                    <a:pt x="0" y="891"/>
                  </a:cubicBezTo>
                  <a:cubicBezTo>
                    <a:pt x="0" y="40"/>
                    <a:pt x="0" y="40"/>
                    <a:pt x="0" y="40"/>
                  </a:cubicBezTo>
                  <a:cubicBezTo>
                    <a:pt x="0" y="18"/>
                    <a:pt x="27" y="0"/>
                    <a:pt x="60" y="0"/>
                  </a:cubicBezTo>
                  <a:cubicBezTo>
                    <a:pt x="60" y="0"/>
                    <a:pt x="60" y="0"/>
                    <a:pt x="60" y="0"/>
                  </a:cubicBezTo>
                  <a:cubicBezTo>
                    <a:pt x="94" y="0"/>
                    <a:pt x="121" y="18"/>
                    <a:pt x="121" y="40"/>
                  </a:cubicBezTo>
                  <a:lnTo>
                    <a:pt x="121" y="892"/>
                  </a:lnTo>
                  <a:close/>
                </a:path>
              </a:pathLst>
            </a:custGeom>
            <a:solidFill>
              <a:schemeClr val="accent4"/>
            </a:solidFill>
            <a:ln>
              <a:noFill/>
            </a:ln>
            <a:effectLst/>
          </p:spPr>
          <p:txBody>
            <a:bodyPr vert="horz" wrap="square" lIns="121882" tIns="60941" rIns="121882" bIns="60941" numCol="1" anchor="t" anchorCtr="0" compatLnSpc="1"/>
            <a:lstStyle/>
            <a:p>
              <a:endParaRPr lang="zh-CN" altLang="en-US" sz="1865"/>
            </a:p>
          </p:txBody>
        </p:sp>
        <p:sp>
          <p:nvSpPr>
            <p:cNvPr id="40" name="Freeform 16"/>
            <p:cNvSpPr/>
            <p:nvPr/>
          </p:nvSpPr>
          <p:spPr bwMode="auto">
            <a:xfrm>
              <a:off x="6065582" y="1580512"/>
              <a:ext cx="510387" cy="253409"/>
            </a:xfrm>
            <a:custGeom>
              <a:avLst/>
              <a:gdLst>
                <a:gd name="T0" fmla="*/ 61 w 121"/>
                <a:gd name="T1" fmla="*/ 42 h 60"/>
                <a:gd name="T2" fmla="*/ 121 w 121"/>
                <a:gd name="T3" fmla="*/ 60 h 60"/>
                <a:gd name="T4" fmla="*/ 121 w 121"/>
                <a:gd name="T5" fmla="*/ 36 h 60"/>
                <a:gd name="T6" fmla="*/ 61 w 121"/>
                <a:gd name="T7" fmla="*/ 0 h 60"/>
                <a:gd name="T8" fmla="*/ 0 w 121"/>
                <a:gd name="T9" fmla="*/ 36 h 60"/>
                <a:gd name="T10" fmla="*/ 0 w 121"/>
                <a:gd name="T11" fmla="*/ 58 h 60"/>
                <a:gd name="T12" fmla="*/ 61 w 121"/>
                <a:gd name="T13" fmla="*/ 42 h 60"/>
              </a:gdLst>
              <a:ahLst/>
              <a:cxnLst>
                <a:cxn ang="0">
                  <a:pos x="T0" y="T1"/>
                </a:cxn>
                <a:cxn ang="0">
                  <a:pos x="T2" y="T3"/>
                </a:cxn>
                <a:cxn ang="0">
                  <a:pos x="T4" y="T5"/>
                </a:cxn>
                <a:cxn ang="0">
                  <a:pos x="T6" y="T7"/>
                </a:cxn>
                <a:cxn ang="0">
                  <a:pos x="T8" y="T9"/>
                </a:cxn>
                <a:cxn ang="0">
                  <a:pos x="T10" y="T11"/>
                </a:cxn>
                <a:cxn ang="0">
                  <a:pos x="T12" y="T13"/>
                </a:cxn>
              </a:cxnLst>
              <a:rect l="0" t="0" r="r" b="b"/>
              <a:pathLst>
                <a:path w="121" h="60">
                  <a:moveTo>
                    <a:pt x="61" y="42"/>
                  </a:moveTo>
                  <a:cubicBezTo>
                    <a:pt x="84" y="42"/>
                    <a:pt x="105" y="53"/>
                    <a:pt x="121" y="60"/>
                  </a:cubicBezTo>
                  <a:cubicBezTo>
                    <a:pt x="121" y="36"/>
                    <a:pt x="121" y="36"/>
                    <a:pt x="121" y="36"/>
                  </a:cubicBezTo>
                  <a:cubicBezTo>
                    <a:pt x="121" y="9"/>
                    <a:pt x="94" y="0"/>
                    <a:pt x="61" y="0"/>
                  </a:cubicBezTo>
                  <a:cubicBezTo>
                    <a:pt x="27" y="0"/>
                    <a:pt x="0" y="9"/>
                    <a:pt x="0" y="36"/>
                  </a:cubicBezTo>
                  <a:cubicBezTo>
                    <a:pt x="0" y="58"/>
                    <a:pt x="0" y="58"/>
                    <a:pt x="0" y="58"/>
                  </a:cubicBezTo>
                  <a:cubicBezTo>
                    <a:pt x="16" y="51"/>
                    <a:pt x="38" y="42"/>
                    <a:pt x="61" y="42"/>
                  </a:cubicBezTo>
                  <a:close/>
                </a:path>
              </a:pathLst>
            </a:custGeom>
            <a:solidFill>
              <a:schemeClr val="accent1"/>
            </a:solidFill>
            <a:ln>
              <a:noFill/>
            </a:ln>
          </p:spPr>
          <p:txBody>
            <a:bodyPr vert="horz" wrap="square" lIns="121882" tIns="60941" rIns="121882" bIns="60941" numCol="1" anchor="t" anchorCtr="0" compatLnSpc="1"/>
            <a:lstStyle/>
            <a:p>
              <a:endParaRPr lang="zh-CN" altLang="en-US" sz="1865"/>
            </a:p>
          </p:txBody>
        </p:sp>
        <p:sp>
          <p:nvSpPr>
            <p:cNvPr id="41" name="Freeform 17"/>
            <p:cNvSpPr/>
            <p:nvPr/>
          </p:nvSpPr>
          <p:spPr bwMode="auto">
            <a:xfrm>
              <a:off x="6063797" y="1733051"/>
              <a:ext cx="513956" cy="160611"/>
            </a:xfrm>
            <a:custGeom>
              <a:avLst/>
              <a:gdLst>
                <a:gd name="T0" fmla="*/ 61 w 122"/>
                <a:gd name="T1" fmla="*/ 0 h 38"/>
                <a:gd name="T2" fmla="*/ 0 w 122"/>
                <a:gd name="T3" fmla="*/ 20 h 38"/>
                <a:gd name="T4" fmla="*/ 0 w 122"/>
                <a:gd name="T5" fmla="*/ 38 h 38"/>
                <a:gd name="T6" fmla="*/ 61 w 122"/>
                <a:gd name="T7" fmla="*/ 18 h 38"/>
                <a:gd name="T8" fmla="*/ 122 w 122"/>
                <a:gd name="T9" fmla="*/ 38 h 38"/>
                <a:gd name="T10" fmla="*/ 122 w 122"/>
                <a:gd name="T11" fmla="*/ 20 h 38"/>
                <a:gd name="T12" fmla="*/ 61 w 122"/>
                <a:gd name="T13" fmla="*/ 0 h 38"/>
              </a:gdLst>
              <a:ahLst/>
              <a:cxnLst>
                <a:cxn ang="0">
                  <a:pos x="T0" y="T1"/>
                </a:cxn>
                <a:cxn ang="0">
                  <a:pos x="T2" y="T3"/>
                </a:cxn>
                <a:cxn ang="0">
                  <a:pos x="T4" y="T5"/>
                </a:cxn>
                <a:cxn ang="0">
                  <a:pos x="T6" y="T7"/>
                </a:cxn>
                <a:cxn ang="0">
                  <a:pos x="T8" y="T9"/>
                </a:cxn>
                <a:cxn ang="0">
                  <a:pos x="T10" y="T11"/>
                </a:cxn>
                <a:cxn ang="0">
                  <a:pos x="T12" y="T13"/>
                </a:cxn>
              </a:cxnLst>
              <a:rect l="0" t="0" r="r" b="b"/>
              <a:pathLst>
                <a:path w="122" h="38">
                  <a:moveTo>
                    <a:pt x="61" y="0"/>
                  </a:moveTo>
                  <a:cubicBezTo>
                    <a:pt x="27" y="0"/>
                    <a:pt x="0" y="9"/>
                    <a:pt x="0" y="20"/>
                  </a:cubicBezTo>
                  <a:cubicBezTo>
                    <a:pt x="0" y="38"/>
                    <a:pt x="0" y="38"/>
                    <a:pt x="0" y="38"/>
                  </a:cubicBezTo>
                  <a:cubicBezTo>
                    <a:pt x="0" y="27"/>
                    <a:pt x="27" y="18"/>
                    <a:pt x="61" y="18"/>
                  </a:cubicBezTo>
                  <a:cubicBezTo>
                    <a:pt x="95" y="18"/>
                    <a:pt x="122" y="27"/>
                    <a:pt x="122" y="38"/>
                  </a:cubicBezTo>
                  <a:cubicBezTo>
                    <a:pt x="122" y="20"/>
                    <a:pt x="122" y="20"/>
                    <a:pt x="122" y="20"/>
                  </a:cubicBezTo>
                  <a:cubicBezTo>
                    <a:pt x="122" y="9"/>
                    <a:pt x="95" y="0"/>
                    <a:pt x="61" y="0"/>
                  </a:cubicBezTo>
                  <a:close/>
                </a:path>
              </a:pathLst>
            </a:custGeom>
            <a:gradFill flip="none" rotWithShape="1">
              <a:gsLst>
                <a:gs pos="0">
                  <a:srgbClr val="DDDAD6"/>
                </a:gs>
                <a:gs pos="38000">
                  <a:srgbClr val="8B878D"/>
                </a:gs>
                <a:gs pos="63000">
                  <a:srgbClr val="F3F4F4">
                    <a:alpha val="51765"/>
                  </a:srgbClr>
                </a:gs>
                <a:gs pos="100000">
                  <a:srgbClr val="D1DDD4"/>
                </a:gs>
              </a:gsLst>
              <a:lin ang="10800000" scaled="1"/>
              <a:tileRect/>
            </a:gradFill>
            <a:ln>
              <a:noFill/>
            </a:ln>
          </p:spPr>
          <p:txBody>
            <a:bodyPr vert="horz" wrap="square" lIns="121882" tIns="60941" rIns="121882" bIns="60941" numCol="1" anchor="t" anchorCtr="0" compatLnSpc="1"/>
            <a:lstStyle/>
            <a:p>
              <a:endParaRPr lang="zh-CN" altLang="en-US" sz="1865"/>
            </a:p>
          </p:txBody>
        </p:sp>
        <p:grpSp>
          <p:nvGrpSpPr>
            <p:cNvPr id="3" name="组合 41"/>
            <p:cNvGrpSpPr/>
            <p:nvPr/>
          </p:nvGrpSpPr>
          <p:grpSpPr>
            <a:xfrm>
              <a:off x="6065583" y="5246774"/>
              <a:ext cx="510383" cy="389037"/>
              <a:chOff x="6065583" y="5246774"/>
              <a:chExt cx="510383" cy="389037"/>
            </a:xfrm>
          </p:grpSpPr>
          <p:sp>
            <p:nvSpPr>
              <p:cNvPr id="43" name="Freeform 33"/>
              <p:cNvSpPr/>
              <p:nvPr/>
            </p:nvSpPr>
            <p:spPr bwMode="auto">
              <a:xfrm>
                <a:off x="6065583" y="5281936"/>
                <a:ext cx="201656" cy="349776"/>
              </a:xfrm>
              <a:custGeom>
                <a:avLst/>
                <a:gdLst>
                  <a:gd name="T0" fmla="*/ 28 w 48"/>
                  <a:gd name="T1" fmla="*/ 0 h 83"/>
                  <a:gd name="T2" fmla="*/ 0 w 48"/>
                  <a:gd name="T3" fmla="*/ 9 h 83"/>
                  <a:gd name="T4" fmla="*/ 31 w 48"/>
                  <a:gd name="T5" fmla="*/ 78 h 83"/>
                  <a:gd name="T6" fmla="*/ 47 w 48"/>
                  <a:gd name="T7" fmla="*/ 83 h 83"/>
                  <a:gd name="T8" fmla="*/ 48 w 48"/>
                  <a:gd name="T9" fmla="*/ 83 h 83"/>
                  <a:gd name="T10" fmla="*/ 28 w 48"/>
                  <a:gd name="T11" fmla="*/ 0 h 83"/>
                </a:gdLst>
                <a:ahLst/>
                <a:cxnLst>
                  <a:cxn ang="0">
                    <a:pos x="T0" y="T1"/>
                  </a:cxn>
                  <a:cxn ang="0">
                    <a:pos x="T2" y="T3"/>
                  </a:cxn>
                  <a:cxn ang="0">
                    <a:pos x="T4" y="T5"/>
                  </a:cxn>
                  <a:cxn ang="0">
                    <a:pos x="T6" y="T7"/>
                  </a:cxn>
                  <a:cxn ang="0">
                    <a:pos x="T8" y="T9"/>
                  </a:cxn>
                  <a:cxn ang="0">
                    <a:pos x="T10" y="T11"/>
                  </a:cxn>
                </a:cxnLst>
                <a:rect l="0" t="0" r="r" b="b"/>
                <a:pathLst>
                  <a:path w="48" h="83">
                    <a:moveTo>
                      <a:pt x="28" y="0"/>
                    </a:moveTo>
                    <a:cubicBezTo>
                      <a:pt x="21" y="4"/>
                      <a:pt x="13" y="8"/>
                      <a:pt x="0" y="9"/>
                    </a:cubicBezTo>
                    <a:cubicBezTo>
                      <a:pt x="31" y="78"/>
                      <a:pt x="31" y="78"/>
                      <a:pt x="31" y="78"/>
                    </a:cubicBezTo>
                    <a:cubicBezTo>
                      <a:pt x="47" y="83"/>
                      <a:pt x="47" y="83"/>
                      <a:pt x="47" y="83"/>
                    </a:cubicBezTo>
                    <a:cubicBezTo>
                      <a:pt x="48" y="83"/>
                      <a:pt x="48" y="83"/>
                      <a:pt x="48" y="83"/>
                    </a:cubicBezTo>
                    <a:lnTo>
                      <a:pt x="28" y="0"/>
                    </a:lnTo>
                    <a:close/>
                  </a:path>
                </a:pathLst>
              </a:custGeom>
              <a:gradFill>
                <a:gsLst>
                  <a:gs pos="0">
                    <a:srgbClr val="F3E1CB">
                      <a:alpha val="51765"/>
                    </a:srgbClr>
                  </a:gs>
                  <a:gs pos="100000">
                    <a:srgbClr val="E7C397"/>
                  </a:gs>
                </a:gsLst>
                <a:lin ang="10800000" scaled="1"/>
              </a:gradFill>
              <a:ln>
                <a:noFill/>
              </a:ln>
            </p:spPr>
            <p:txBody>
              <a:bodyPr vert="horz" wrap="square" lIns="121882" tIns="60941" rIns="121882" bIns="60941"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865"/>
              </a:p>
            </p:txBody>
          </p:sp>
          <p:sp>
            <p:nvSpPr>
              <p:cNvPr id="44" name="Freeform 34"/>
              <p:cNvSpPr/>
              <p:nvPr/>
            </p:nvSpPr>
            <p:spPr bwMode="auto">
              <a:xfrm>
                <a:off x="6383233" y="5287290"/>
                <a:ext cx="192733" cy="346207"/>
              </a:xfrm>
              <a:custGeom>
                <a:avLst/>
                <a:gdLst>
                  <a:gd name="T0" fmla="*/ 0 w 46"/>
                  <a:gd name="T1" fmla="*/ 82 h 82"/>
                  <a:gd name="T2" fmla="*/ 14 w 46"/>
                  <a:gd name="T3" fmla="*/ 79 h 82"/>
                  <a:gd name="T4" fmla="*/ 46 w 46"/>
                  <a:gd name="T5" fmla="*/ 8 h 82"/>
                  <a:gd name="T6" fmla="*/ 19 w 46"/>
                  <a:gd name="T7" fmla="*/ 0 h 82"/>
                  <a:gd name="T8" fmla="*/ 0 w 46"/>
                  <a:gd name="T9" fmla="*/ 82 h 82"/>
                </a:gdLst>
                <a:ahLst/>
                <a:cxnLst>
                  <a:cxn ang="0">
                    <a:pos x="T0" y="T1"/>
                  </a:cxn>
                  <a:cxn ang="0">
                    <a:pos x="T2" y="T3"/>
                  </a:cxn>
                  <a:cxn ang="0">
                    <a:pos x="T4" y="T5"/>
                  </a:cxn>
                  <a:cxn ang="0">
                    <a:pos x="T6" y="T7"/>
                  </a:cxn>
                  <a:cxn ang="0">
                    <a:pos x="T8" y="T9"/>
                  </a:cxn>
                </a:cxnLst>
                <a:rect l="0" t="0" r="r" b="b"/>
                <a:pathLst>
                  <a:path w="46" h="82">
                    <a:moveTo>
                      <a:pt x="0" y="82"/>
                    </a:moveTo>
                    <a:cubicBezTo>
                      <a:pt x="14" y="79"/>
                      <a:pt x="14" y="79"/>
                      <a:pt x="14" y="79"/>
                    </a:cubicBezTo>
                    <a:cubicBezTo>
                      <a:pt x="46" y="8"/>
                      <a:pt x="46" y="8"/>
                      <a:pt x="46" y="8"/>
                    </a:cubicBezTo>
                    <a:cubicBezTo>
                      <a:pt x="33" y="8"/>
                      <a:pt x="25" y="4"/>
                      <a:pt x="19" y="0"/>
                    </a:cubicBezTo>
                    <a:lnTo>
                      <a:pt x="0" y="82"/>
                    </a:lnTo>
                    <a:close/>
                  </a:path>
                </a:pathLst>
              </a:custGeom>
              <a:gradFill>
                <a:gsLst>
                  <a:gs pos="0">
                    <a:srgbClr val="C6A781">
                      <a:alpha val="51765"/>
                    </a:srgbClr>
                  </a:gs>
                  <a:gs pos="100000">
                    <a:srgbClr val="E7C397"/>
                  </a:gs>
                </a:gsLst>
                <a:lin ang="10800000" scaled="1"/>
              </a:gradFill>
              <a:ln>
                <a:noFill/>
              </a:ln>
            </p:spPr>
            <p:txBody>
              <a:bodyPr vert="horz" wrap="square" lIns="121882" tIns="60941" rIns="121882" bIns="60941"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865"/>
              </a:p>
            </p:txBody>
          </p:sp>
          <p:sp>
            <p:nvSpPr>
              <p:cNvPr id="45" name="Freeform 35"/>
              <p:cNvSpPr/>
              <p:nvPr/>
            </p:nvSpPr>
            <p:spPr bwMode="auto">
              <a:xfrm>
                <a:off x="6186037" y="5246774"/>
                <a:ext cx="278393" cy="389037"/>
              </a:xfrm>
              <a:custGeom>
                <a:avLst/>
                <a:gdLst>
                  <a:gd name="T0" fmla="*/ 54 w 66"/>
                  <a:gd name="T1" fmla="*/ 4 h 92"/>
                  <a:gd name="T2" fmla="*/ 33 w 66"/>
                  <a:gd name="T3" fmla="*/ 0 h 92"/>
                  <a:gd name="T4" fmla="*/ 13 w 66"/>
                  <a:gd name="T5" fmla="*/ 3 h 92"/>
                  <a:gd name="T6" fmla="*/ 0 w 66"/>
                  <a:gd name="T7" fmla="*/ 9 h 92"/>
                  <a:gd name="T8" fmla="*/ 19 w 66"/>
                  <a:gd name="T9" fmla="*/ 92 h 92"/>
                  <a:gd name="T10" fmla="*/ 47 w 66"/>
                  <a:gd name="T11" fmla="*/ 92 h 92"/>
                  <a:gd name="T12" fmla="*/ 47 w 66"/>
                  <a:gd name="T13" fmla="*/ 91 h 92"/>
                  <a:gd name="T14" fmla="*/ 66 w 66"/>
                  <a:gd name="T15" fmla="*/ 10 h 92"/>
                  <a:gd name="T16" fmla="*/ 54 w 66"/>
                  <a:gd name="T17" fmla="*/ 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92">
                    <a:moveTo>
                      <a:pt x="54" y="4"/>
                    </a:moveTo>
                    <a:cubicBezTo>
                      <a:pt x="48" y="1"/>
                      <a:pt x="42" y="0"/>
                      <a:pt x="33" y="0"/>
                    </a:cubicBezTo>
                    <a:cubicBezTo>
                      <a:pt x="24" y="0"/>
                      <a:pt x="18" y="1"/>
                      <a:pt x="13" y="3"/>
                    </a:cubicBezTo>
                    <a:cubicBezTo>
                      <a:pt x="8" y="5"/>
                      <a:pt x="4" y="7"/>
                      <a:pt x="0" y="9"/>
                    </a:cubicBezTo>
                    <a:cubicBezTo>
                      <a:pt x="19" y="92"/>
                      <a:pt x="19" y="92"/>
                      <a:pt x="19" y="92"/>
                    </a:cubicBezTo>
                    <a:cubicBezTo>
                      <a:pt x="47" y="92"/>
                      <a:pt x="47" y="92"/>
                      <a:pt x="47" y="92"/>
                    </a:cubicBezTo>
                    <a:cubicBezTo>
                      <a:pt x="47" y="91"/>
                      <a:pt x="47" y="91"/>
                      <a:pt x="47" y="91"/>
                    </a:cubicBezTo>
                    <a:cubicBezTo>
                      <a:pt x="66" y="10"/>
                      <a:pt x="66" y="10"/>
                      <a:pt x="66" y="10"/>
                    </a:cubicBezTo>
                    <a:cubicBezTo>
                      <a:pt x="62" y="8"/>
                      <a:pt x="58" y="5"/>
                      <a:pt x="54" y="4"/>
                    </a:cubicBezTo>
                    <a:close/>
                  </a:path>
                </a:pathLst>
              </a:custGeom>
              <a:gradFill>
                <a:gsLst>
                  <a:gs pos="0">
                    <a:srgbClr val="E7C397">
                      <a:alpha val="51765"/>
                    </a:srgbClr>
                  </a:gs>
                  <a:gs pos="100000">
                    <a:srgbClr val="C6A781"/>
                  </a:gs>
                </a:gsLst>
                <a:lin ang="10800000" scaled="1"/>
              </a:gradFill>
              <a:ln>
                <a:noFill/>
              </a:ln>
            </p:spPr>
            <p:txBody>
              <a:bodyPr vert="horz" wrap="square" lIns="121882" tIns="60941" rIns="121882" bIns="60941"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865"/>
              </a:p>
            </p:txBody>
          </p:sp>
        </p:grpSp>
      </p:grpSp>
      <p:grpSp>
        <p:nvGrpSpPr>
          <p:cNvPr id="6" name="组合 48"/>
          <p:cNvGrpSpPr/>
          <p:nvPr/>
        </p:nvGrpSpPr>
        <p:grpSpPr>
          <a:xfrm>
            <a:off x="1788656" y="1591234"/>
            <a:ext cx="3693317" cy="1098245"/>
            <a:chOff x="2373281" y="1600503"/>
            <a:chExt cx="3270028" cy="972076"/>
          </a:xfrm>
        </p:grpSpPr>
        <p:sp>
          <p:nvSpPr>
            <p:cNvPr id="52" name="Freeform 19"/>
            <p:cNvSpPr/>
            <p:nvPr/>
          </p:nvSpPr>
          <p:spPr bwMode="auto">
            <a:xfrm>
              <a:off x="3783147" y="2164068"/>
              <a:ext cx="497084" cy="246959"/>
            </a:xfrm>
            <a:custGeom>
              <a:avLst/>
              <a:gdLst>
                <a:gd name="T0" fmla="*/ 133 w 133"/>
                <a:gd name="T1" fmla="*/ 20 h 66"/>
                <a:gd name="T2" fmla="*/ 80 w 133"/>
                <a:gd name="T3" fmla="*/ 43 h 66"/>
                <a:gd name="T4" fmla="*/ 75 w 133"/>
                <a:gd name="T5" fmla="*/ 66 h 66"/>
                <a:gd name="T6" fmla="*/ 0 w 133"/>
                <a:gd name="T7" fmla="*/ 66 h 66"/>
                <a:gd name="T8" fmla="*/ 14 w 133"/>
                <a:gd name="T9" fmla="*/ 33 h 66"/>
                <a:gd name="T10" fmla="*/ 60 w 133"/>
                <a:gd name="T11" fmla="*/ 0 h 66"/>
                <a:gd name="T12" fmla="*/ 133 w 133"/>
                <a:gd name="T13" fmla="*/ 20 h 66"/>
              </a:gdLst>
              <a:ahLst/>
              <a:cxnLst>
                <a:cxn ang="0">
                  <a:pos x="T0" y="T1"/>
                </a:cxn>
                <a:cxn ang="0">
                  <a:pos x="T2" y="T3"/>
                </a:cxn>
                <a:cxn ang="0">
                  <a:pos x="T4" y="T5"/>
                </a:cxn>
                <a:cxn ang="0">
                  <a:pos x="T6" y="T7"/>
                </a:cxn>
                <a:cxn ang="0">
                  <a:pos x="T8" y="T9"/>
                </a:cxn>
                <a:cxn ang="0">
                  <a:pos x="T10" y="T11"/>
                </a:cxn>
                <a:cxn ang="0">
                  <a:pos x="T12" y="T13"/>
                </a:cxn>
              </a:cxnLst>
              <a:rect l="0" t="0" r="r" b="b"/>
              <a:pathLst>
                <a:path w="133" h="66">
                  <a:moveTo>
                    <a:pt x="133" y="20"/>
                  </a:moveTo>
                  <a:cubicBezTo>
                    <a:pt x="133" y="20"/>
                    <a:pt x="96" y="29"/>
                    <a:pt x="80" y="43"/>
                  </a:cubicBezTo>
                  <a:cubicBezTo>
                    <a:pt x="73" y="49"/>
                    <a:pt x="75" y="66"/>
                    <a:pt x="75" y="66"/>
                  </a:cubicBezTo>
                  <a:cubicBezTo>
                    <a:pt x="0" y="66"/>
                    <a:pt x="0" y="66"/>
                    <a:pt x="0" y="66"/>
                  </a:cubicBezTo>
                  <a:cubicBezTo>
                    <a:pt x="14" y="33"/>
                    <a:pt x="14" y="33"/>
                    <a:pt x="14" y="33"/>
                  </a:cubicBezTo>
                  <a:cubicBezTo>
                    <a:pt x="60" y="0"/>
                    <a:pt x="60" y="0"/>
                    <a:pt x="60" y="0"/>
                  </a:cubicBezTo>
                  <a:lnTo>
                    <a:pt x="133" y="20"/>
                  </a:lnTo>
                  <a:close/>
                </a:path>
              </a:pathLst>
            </a:custGeom>
            <a:solidFill>
              <a:srgbClr val="545454">
                <a:alpha val="67059"/>
              </a:srgbClr>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53" name="Freeform 21"/>
            <p:cNvSpPr/>
            <p:nvPr/>
          </p:nvSpPr>
          <p:spPr bwMode="auto">
            <a:xfrm>
              <a:off x="4374519" y="2164068"/>
              <a:ext cx="500250" cy="246959"/>
            </a:xfrm>
            <a:custGeom>
              <a:avLst/>
              <a:gdLst>
                <a:gd name="T0" fmla="*/ 0 w 134"/>
                <a:gd name="T1" fmla="*/ 20 h 66"/>
                <a:gd name="T2" fmla="*/ 53 w 134"/>
                <a:gd name="T3" fmla="*/ 43 h 66"/>
                <a:gd name="T4" fmla="*/ 59 w 134"/>
                <a:gd name="T5" fmla="*/ 66 h 66"/>
                <a:gd name="T6" fmla="*/ 134 w 134"/>
                <a:gd name="T7" fmla="*/ 66 h 66"/>
                <a:gd name="T8" fmla="*/ 120 w 134"/>
                <a:gd name="T9" fmla="*/ 33 h 66"/>
                <a:gd name="T10" fmla="*/ 74 w 134"/>
                <a:gd name="T11" fmla="*/ 0 h 66"/>
                <a:gd name="T12" fmla="*/ 0 w 134"/>
                <a:gd name="T13" fmla="*/ 20 h 66"/>
              </a:gdLst>
              <a:ahLst/>
              <a:cxnLst>
                <a:cxn ang="0">
                  <a:pos x="T0" y="T1"/>
                </a:cxn>
                <a:cxn ang="0">
                  <a:pos x="T2" y="T3"/>
                </a:cxn>
                <a:cxn ang="0">
                  <a:pos x="T4" y="T5"/>
                </a:cxn>
                <a:cxn ang="0">
                  <a:pos x="T6" y="T7"/>
                </a:cxn>
                <a:cxn ang="0">
                  <a:pos x="T8" y="T9"/>
                </a:cxn>
                <a:cxn ang="0">
                  <a:pos x="T10" y="T11"/>
                </a:cxn>
                <a:cxn ang="0">
                  <a:pos x="T12" y="T13"/>
                </a:cxn>
              </a:cxnLst>
              <a:rect l="0" t="0" r="r" b="b"/>
              <a:pathLst>
                <a:path w="134" h="66">
                  <a:moveTo>
                    <a:pt x="0" y="20"/>
                  </a:moveTo>
                  <a:cubicBezTo>
                    <a:pt x="0" y="20"/>
                    <a:pt x="37" y="29"/>
                    <a:pt x="53" y="43"/>
                  </a:cubicBezTo>
                  <a:cubicBezTo>
                    <a:pt x="62" y="51"/>
                    <a:pt x="59" y="66"/>
                    <a:pt x="59" y="66"/>
                  </a:cubicBezTo>
                  <a:cubicBezTo>
                    <a:pt x="134" y="66"/>
                    <a:pt x="134" y="66"/>
                    <a:pt x="134" y="66"/>
                  </a:cubicBezTo>
                  <a:cubicBezTo>
                    <a:pt x="120" y="33"/>
                    <a:pt x="120" y="33"/>
                    <a:pt x="120" y="33"/>
                  </a:cubicBezTo>
                  <a:cubicBezTo>
                    <a:pt x="74" y="0"/>
                    <a:pt x="74" y="0"/>
                    <a:pt x="74" y="0"/>
                  </a:cubicBezTo>
                  <a:lnTo>
                    <a:pt x="0" y="20"/>
                  </a:lnTo>
                  <a:close/>
                </a:path>
              </a:pathLst>
            </a:custGeom>
            <a:solidFill>
              <a:srgbClr val="545454">
                <a:alpha val="67059"/>
              </a:srgbClr>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54" name="Freeform 20"/>
            <p:cNvSpPr/>
            <p:nvPr/>
          </p:nvSpPr>
          <p:spPr bwMode="auto">
            <a:xfrm>
              <a:off x="4877103" y="1912561"/>
              <a:ext cx="766206" cy="546160"/>
            </a:xfrm>
            <a:custGeom>
              <a:avLst/>
              <a:gdLst>
                <a:gd name="T0" fmla="*/ 484 w 484"/>
                <a:gd name="T1" fmla="*/ 173 h 345"/>
                <a:gd name="T2" fmla="*/ 338 w 484"/>
                <a:gd name="T3" fmla="*/ 0 h 345"/>
                <a:gd name="T4" fmla="*/ 338 w 484"/>
                <a:gd name="T5" fmla="*/ 33 h 345"/>
                <a:gd name="T6" fmla="*/ 0 w 484"/>
                <a:gd name="T7" fmla="*/ 33 h 345"/>
                <a:gd name="T8" fmla="*/ 0 w 484"/>
                <a:gd name="T9" fmla="*/ 312 h 345"/>
                <a:gd name="T10" fmla="*/ 338 w 484"/>
                <a:gd name="T11" fmla="*/ 312 h 345"/>
                <a:gd name="T12" fmla="*/ 338 w 484"/>
                <a:gd name="T13" fmla="*/ 345 h 345"/>
                <a:gd name="T14" fmla="*/ 484 w 484"/>
                <a:gd name="T15" fmla="*/ 173 h 3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4" h="345">
                  <a:moveTo>
                    <a:pt x="484" y="173"/>
                  </a:moveTo>
                  <a:lnTo>
                    <a:pt x="338" y="0"/>
                  </a:lnTo>
                  <a:lnTo>
                    <a:pt x="338" y="33"/>
                  </a:lnTo>
                  <a:lnTo>
                    <a:pt x="0" y="33"/>
                  </a:lnTo>
                  <a:lnTo>
                    <a:pt x="0" y="312"/>
                  </a:lnTo>
                  <a:lnTo>
                    <a:pt x="338" y="312"/>
                  </a:lnTo>
                  <a:lnTo>
                    <a:pt x="338" y="345"/>
                  </a:lnTo>
                  <a:lnTo>
                    <a:pt x="484" y="173"/>
                  </a:lnTo>
                  <a:close/>
                </a:path>
              </a:pathLst>
            </a:custGeom>
            <a:solidFill>
              <a:schemeClr val="accent1"/>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55" name="Freeform 22"/>
            <p:cNvSpPr/>
            <p:nvPr/>
          </p:nvSpPr>
          <p:spPr bwMode="auto">
            <a:xfrm>
              <a:off x="3782659" y="1785124"/>
              <a:ext cx="1095484" cy="620564"/>
            </a:xfrm>
            <a:custGeom>
              <a:avLst/>
              <a:gdLst>
                <a:gd name="T0" fmla="*/ 79 w 293"/>
                <a:gd name="T1" fmla="*/ 126 h 166"/>
                <a:gd name="T2" fmla="*/ 217 w 293"/>
                <a:gd name="T3" fmla="*/ 126 h 166"/>
                <a:gd name="T4" fmla="*/ 293 w 293"/>
                <a:gd name="T5" fmla="*/ 166 h 166"/>
                <a:gd name="T6" fmla="*/ 293 w 293"/>
                <a:gd name="T7" fmla="*/ 48 h 166"/>
                <a:gd name="T8" fmla="*/ 216 w 293"/>
                <a:gd name="T9" fmla="*/ 8 h 166"/>
                <a:gd name="T10" fmla="*/ 78 w 293"/>
                <a:gd name="T11" fmla="*/ 8 h 166"/>
                <a:gd name="T12" fmla="*/ 0 w 293"/>
                <a:gd name="T13" fmla="*/ 49 h 166"/>
                <a:gd name="T14" fmla="*/ 0 w 293"/>
                <a:gd name="T15" fmla="*/ 166 h 166"/>
                <a:gd name="T16" fmla="*/ 79 w 293"/>
                <a:gd name="T17" fmla="*/ 12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166">
                  <a:moveTo>
                    <a:pt x="79" y="126"/>
                  </a:moveTo>
                  <a:cubicBezTo>
                    <a:pt x="113" y="119"/>
                    <a:pt x="184" y="117"/>
                    <a:pt x="217" y="126"/>
                  </a:cubicBezTo>
                  <a:cubicBezTo>
                    <a:pt x="235" y="131"/>
                    <a:pt x="293" y="166"/>
                    <a:pt x="293" y="166"/>
                  </a:cubicBezTo>
                  <a:cubicBezTo>
                    <a:pt x="293" y="48"/>
                    <a:pt x="293" y="48"/>
                    <a:pt x="293" y="48"/>
                  </a:cubicBezTo>
                  <a:cubicBezTo>
                    <a:pt x="293" y="48"/>
                    <a:pt x="235" y="13"/>
                    <a:pt x="216" y="8"/>
                  </a:cubicBezTo>
                  <a:cubicBezTo>
                    <a:pt x="183" y="0"/>
                    <a:pt x="112" y="1"/>
                    <a:pt x="78" y="8"/>
                  </a:cubicBezTo>
                  <a:cubicBezTo>
                    <a:pt x="60" y="13"/>
                    <a:pt x="0" y="49"/>
                    <a:pt x="0" y="49"/>
                  </a:cubicBezTo>
                  <a:cubicBezTo>
                    <a:pt x="0" y="166"/>
                    <a:pt x="0" y="166"/>
                    <a:pt x="0" y="166"/>
                  </a:cubicBezTo>
                  <a:cubicBezTo>
                    <a:pt x="0" y="166"/>
                    <a:pt x="60" y="130"/>
                    <a:pt x="79" y="126"/>
                  </a:cubicBezTo>
                  <a:close/>
                </a:path>
              </a:pathLst>
            </a:custGeom>
            <a:solidFill>
              <a:schemeClr val="accent1"/>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56" name="Rectangle 23"/>
            <p:cNvSpPr>
              <a:spLocks noChangeArrowheads="1"/>
            </p:cNvSpPr>
            <p:nvPr/>
          </p:nvSpPr>
          <p:spPr bwMode="auto">
            <a:xfrm>
              <a:off x="3325151" y="1974099"/>
              <a:ext cx="457508" cy="436928"/>
            </a:xfrm>
            <a:prstGeom prst="rect">
              <a:avLst/>
            </a:prstGeom>
            <a:solidFill>
              <a:schemeClr val="accent1"/>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grpSp>
          <p:nvGrpSpPr>
            <p:cNvPr id="7" name="组合 56"/>
            <p:cNvGrpSpPr/>
            <p:nvPr/>
          </p:nvGrpSpPr>
          <p:grpSpPr>
            <a:xfrm>
              <a:off x="2373281" y="1600503"/>
              <a:ext cx="1095484" cy="972076"/>
              <a:chOff x="3870399" y="2049268"/>
              <a:chExt cx="1098550" cy="974795"/>
            </a:xfrm>
            <a:effectLst>
              <a:outerShdw blurRad="50800" dist="38100" dir="8100000" algn="tr" rotWithShape="0">
                <a:prstClr val="black">
                  <a:alpha val="40000"/>
                </a:prstClr>
              </a:outerShdw>
            </a:effectLst>
          </p:grpSpPr>
          <p:sp>
            <p:nvSpPr>
              <p:cNvPr id="58" name="Freeform 26"/>
              <p:cNvSpPr/>
              <p:nvPr/>
            </p:nvSpPr>
            <p:spPr bwMode="auto">
              <a:xfrm>
                <a:off x="3870399" y="2517650"/>
                <a:ext cx="1098550" cy="506413"/>
              </a:xfrm>
              <a:custGeom>
                <a:avLst/>
                <a:gdLst>
                  <a:gd name="T0" fmla="*/ 146 w 293"/>
                  <a:gd name="T1" fmla="*/ 99 h 135"/>
                  <a:gd name="T2" fmla="*/ 0 w 293"/>
                  <a:gd name="T3" fmla="*/ 0 h 135"/>
                  <a:gd name="T4" fmla="*/ 0 w 293"/>
                  <a:gd name="T5" fmla="*/ 28 h 135"/>
                  <a:gd name="T6" fmla="*/ 146 w 293"/>
                  <a:gd name="T7" fmla="*/ 135 h 135"/>
                  <a:gd name="T8" fmla="*/ 293 w 293"/>
                  <a:gd name="T9" fmla="*/ 28 h 135"/>
                  <a:gd name="T10" fmla="*/ 293 w 293"/>
                  <a:gd name="T11" fmla="*/ 0 h 135"/>
                  <a:gd name="T12" fmla="*/ 146 w 293"/>
                  <a:gd name="T13" fmla="*/ 99 h 135"/>
                </a:gdLst>
                <a:ahLst/>
                <a:cxnLst>
                  <a:cxn ang="0">
                    <a:pos x="T0" y="T1"/>
                  </a:cxn>
                  <a:cxn ang="0">
                    <a:pos x="T2" y="T3"/>
                  </a:cxn>
                  <a:cxn ang="0">
                    <a:pos x="T4" y="T5"/>
                  </a:cxn>
                  <a:cxn ang="0">
                    <a:pos x="T6" y="T7"/>
                  </a:cxn>
                  <a:cxn ang="0">
                    <a:pos x="T8" y="T9"/>
                  </a:cxn>
                  <a:cxn ang="0">
                    <a:pos x="T10" y="T11"/>
                  </a:cxn>
                  <a:cxn ang="0">
                    <a:pos x="T12" y="T13"/>
                  </a:cxn>
                </a:cxnLst>
                <a:rect l="0" t="0" r="r" b="b"/>
                <a:pathLst>
                  <a:path w="293" h="135">
                    <a:moveTo>
                      <a:pt x="146" y="99"/>
                    </a:moveTo>
                    <a:cubicBezTo>
                      <a:pt x="70" y="99"/>
                      <a:pt x="6" y="60"/>
                      <a:pt x="0" y="0"/>
                    </a:cubicBezTo>
                    <a:cubicBezTo>
                      <a:pt x="0" y="4"/>
                      <a:pt x="0" y="25"/>
                      <a:pt x="0" y="28"/>
                    </a:cubicBezTo>
                    <a:cubicBezTo>
                      <a:pt x="0" y="92"/>
                      <a:pt x="65" y="135"/>
                      <a:pt x="146" y="135"/>
                    </a:cubicBezTo>
                    <a:cubicBezTo>
                      <a:pt x="227" y="135"/>
                      <a:pt x="293" y="92"/>
                      <a:pt x="293" y="28"/>
                    </a:cubicBezTo>
                    <a:cubicBezTo>
                      <a:pt x="293" y="25"/>
                      <a:pt x="293" y="4"/>
                      <a:pt x="293" y="0"/>
                    </a:cubicBezTo>
                    <a:cubicBezTo>
                      <a:pt x="286" y="60"/>
                      <a:pt x="223" y="99"/>
                      <a:pt x="146" y="99"/>
                    </a:cubicBezTo>
                    <a:close/>
                  </a:path>
                </a:pathLst>
              </a:custGeom>
              <a:gradFill>
                <a:gsLst>
                  <a:gs pos="0">
                    <a:schemeClr val="accent1">
                      <a:lumMod val="75000"/>
                    </a:schemeClr>
                  </a:gs>
                  <a:gs pos="50000">
                    <a:schemeClr val="accent1">
                      <a:lumMod val="50000"/>
                    </a:schemeClr>
                  </a:gs>
                  <a:gs pos="100000">
                    <a:schemeClr val="tx2">
                      <a:lumMod val="50000"/>
                    </a:schemeClr>
                  </a:gs>
                </a:gsLst>
                <a:lin ang="5400000" scaled="0"/>
              </a:gra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59" name="Oval 27"/>
              <p:cNvSpPr>
                <a:spLocks noChangeArrowheads="1"/>
              </p:cNvSpPr>
              <p:nvPr/>
            </p:nvSpPr>
            <p:spPr bwMode="auto">
              <a:xfrm>
                <a:off x="3870399" y="2049268"/>
                <a:ext cx="1098550" cy="869950"/>
              </a:xfrm>
              <a:prstGeom prst="ellipse">
                <a:avLst/>
              </a:prstGeom>
              <a:solidFill>
                <a:schemeClr val="accent1"/>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grpSp>
      </p:grpSp>
      <p:sp>
        <p:nvSpPr>
          <p:cNvPr id="50" name="TextBox 49"/>
          <p:cNvSpPr txBox="1"/>
          <p:nvPr/>
        </p:nvSpPr>
        <p:spPr>
          <a:xfrm>
            <a:off x="2240390" y="1776829"/>
            <a:ext cx="373821" cy="461537"/>
          </a:xfrm>
          <a:prstGeom prst="rect">
            <a:avLst/>
          </a:prstGeom>
          <a:noFill/>
        </p:spPr>
        <p:txBody>
          <a:bodyPr wrap="none" rtlCol="0">
            <a:spAutoFit/>
          </a:bodyPr>
          <a:lstStyle/>
          <a:p>
            <a:r>
              <a:rPr lang="en-US" altLang="zh-CN" sz="2400" b="1" dirty="0">
                <a:solidFill>
                  <a:schemeClr val="bg1"/>
                </a:solidFill>
                <a:latin typeface="微软雅黑" panose="020B0503020204020204" charset="-122"/>
                <a:ea typeface="微软雅黑" panose="020B0503020204020204" charset="-122"/>
              </a:rPr>
              <a:t>1</a:t>
            </a:r>
            <a:endParaRPr lang="zh-CN" altLang="en-US" sz="2400" b="1" dirty="0">
              <a:solidFill>
                <a:schemeClr val="bg1"/>
              </a:solidFill>
              <a:latin typeface="微软雅黑" panose="020B0503020204020204" charset="-122"/>
              <a:ea typeface="微软雅黑" panose="020B0503020204020204" charset="-122"/>
            </a:endParaRPr>
          </a:p>
        </p:txBody>
      </p:sp>
      <p:grpSp>
        <p:nvGrpSpPr>
          <p:cNvPr id="9" name="组合 74"/>
          <p:cNvGrpSpPr/>
          <p:nvPr/>
        </p:nvGrpSpPr>
        <p:grpSpPr>
          <a:xfrm>
            <a:off x="1788656" y="2799566"/>
            <a:ext cx="3693317" cy="1081565"/>
            <a:chOff x="2373281" y="2426791"/>
            <a:chExt cx="3270028" cy="957312"/>
          </a:xfrm>
        </p:grpSpPr>
        <p:sp>
          <p:nvSpPr>
            <p:cNvPr id="78" name="Freeform 19"/>
            <p:cNvSpPr/>
            <p:nvPr/>
          </p:nvSpPr>
          <p:spPr bwMode="auto">
            <a:xfrm>
              <a:off x="3783147" y="2953631"/>
              <a:ext cx="497084" cy="246959"/>
            </a:xfrm>
            <a:custGeom>
              <a:avLst/>
              <a:gdLst>
                <a:gd name="T0" fmla="*/ 133 w 133"/>
                <a:gd name="T1" fmla="*/ 20 h 66"/>
                <a:gd name="T2" fmla="*/ 80 w 133"/>
                <a:gd name="T3" fmla="*/ 43 h 66"/>
                <a:gd name="T4" fmla="*/ 75 w 133"/>
                <a:gd name="T5" fmla="*/ 66 h 66"/>
                <a:gd name="T6" fmla="*/ 0 w 133"/>
                <a:gd name="T7" fmla="*/ 66 h 66"/>
                <a:gd name="T8" fmla="*/ 14 w 133"/>
                <a:gd name="T9" fmla="*/ 33 h 66"/>
                <a:gd name="T10" fmla="*/ 60 w 133"/>
                <a:gd name="T11" fmla="*/ 0 h 66"/>
                <a:gd name="T12" fmla="*/ 133 w 133"/>
                <a:gd name="T13" fmla="*/ 20 h 66"/>
              </a:gdLst>
              <a:ahLst/>
              <a:cxnLst>
                <a:cxn ang="0">
                  <a:pos x="T0" y="T1"/>
                </a:cxn>
                <a:cxn ang="0">
                  <a:pos x="T2" y="T3"/>
                </a:cxn>
                <a:cxn ang="0">
                  <a:pos x="T4" y="T5"/>
                </a:cxn>
                <a:cxn ang="0">
                  <a:pos x="T6" y="T7"/>
                </a:cxn>
                <a:cxn ang="0">
                  <a:pos x="T8" y="T9"/>
                </a:cxn>
                <a:cxn ang="0">
                  <a:pos x="T10" y="T11"/>
                </a:cxn>
                <a:cxn ang="0">
                  <a:pos x="T12" y="T13"/>
                </a:cxn>
              </a:cxnLst>
              <a:rect l="0" t="0" r="r" b="b"/>
              <a:pathLst>
                <a:path w="133" h="66">
                  <a:moveTo>
                    <a:pt x="133" y="20"/>
                  </a:moveTo>
                  <a:cubicBezTo>
                    <a:pt x="133" y="20"/>
                    <a:pt x="96" y="29"/>
                    <a:pt x="80" y="43"/>
                  </a:cubicBezTo>
                  <a:cubicBezTo>
                    <a:pt x="73" y="49"/>
                    <a:pt x="75" y="66"/>
                    <a:pt x="75" y="66"/>
                  </a:cubicBezTo>
                  <a:cubicBezTo>
                    <a:pt x="0" y="66"/>
                    <a:pt x="0" y="66"/>
                    <a:pt x="0" y="66"/>
                  </a:cubicBezTo>
                  <a:cubicBezTo>
                    <a:pt x="14" y="33"/>
                    <a:pt x="14" y="33"/>
                    <a:pt x="14" y="33"/>
                  </a:cubicBezTo>
                  <a:cubicBezTo>
                    <a:pt x="60" y="0"/>
                    <a:pt x="60" y="0"/>
                    <a:pt x="60" y="0"/>
                  </a:cubicBezTo>
                  <a:lnTo>
                    <a:pt x="133" y="20"/>
                  </a:lnTo>
                  <a:close/>
                </a:path>
              </a:pathLst>
            </a:custGeom>
            <a:solidFill>
              <a:srgbClr val="545454">
                <a:alpha val="67059"/>
              </a:srgbClr>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79" name="Freeform 21"/>
            <p:cNvSpPr/>
            <p:nvPr/>
          </p:nvSpPr>
          <p:spPr bwMode="auto">
            <a:xfrm>
              <a:off x="4374519" y="2953631"/>
              <a:ext cx="500250" cy="246959"/>
            </a:xfrm>
            <a:custGeom>
              <a:avLst/>
              <a:gdLst>
                <a:gd name="T0" fmla="*/ 0 w 134"/>
                <a:gd name="T1" fmla="*/ 20 h 66"/>
                <a:gd name="T2" fmla="*/ 53 w 134"/>
                <a:gd name="T3" fmla="*/ 43 h 66"/>
                <a:gd name="T4" fmla="*/ 59 w 134"/>
                <a:gd name="T5" fmla="*/ 66 h 66"/>
                <a:gd name="T6" fmla="*/ 134 w 134"/>
                <a:gd name="T7" fmla="*/ 66 h 66"/>
                <a:gd name="T8" fmla="*/ 120 w 134"/>
                <a:gd name="T9" fmla="*/ 33 h 66"/>
                <a:gd name="T10" fmla="*/ 74 w 134"/>
                <a:gd name="T11" fmla="*/ 0 h 66"/>
                <a:gd name="T12" fmla="*/ 0 w 134"/>
                <a:gd name="T13" fmla="*/ 20 h 66"/>
              </a:gdLst>
              <a:ahLst/>
              <a:cxnLst>
                <a:cxn ang="0">
                  <a:pos x="T0" y="T1"/>
                </a:cxn>
                <a:cxn ang="0">
                  <a:pos x="T2" y="T3"/>
                </a:cxn>
                <a:cxn ang="0">
                  <a:pos x="T4" y="T5"/>
                </a:cxn>
                <a:cxn ang="0">
                  <a:pos x="T6" y="T7"/>
                </a:cxn>
                <a:cxn ang="0">
                  <a:pos x="T8" y="T9"/>
                </a:cxn>
                <a:cxn ang="0">
                  <a:pos x="T10" y="T11"/>
                </a:cxn>
                <a:cxn ang="0">
                  <a:pos x="T12" y="T13"/>
                </a:cxn>
              </a:cxnLst>
              <a:rect l="0" t="0" r="r" b="b"/>
              <a:pathLst>
                <a:path w="134" h="66">
                  <a:moveTo>
                    <a:pt x="0" y="20"/>
                  </a:moveTo>
                  <a:cubicBezTo>
                    <a:pt x="0" y="20"/>
                    <a:pt x="37" y="29"/>
                    <a:pt x="53" y="43"/>
                  </a:cubicBezTo>
                  <a:cubicBezTo>
                    <a:pt x="62" y="51"/>
                    <a:pt x="59" y="66"/>
                    <a:pt x="59" y="66"/>
                  </a:cubicBezTo>
                  <a:cubicBezTo>
                    <a:pt x="134" y="66"/>
                    <a:pt x="134" y="66"/>
                    <a:pt x="134" y="66"/>
                  </a:cubicBezTo>
                  <a:cubicBezTo>
                    <a:pt x="120" y="33"/>
                    <a:pt x="120" y="33"/>
                    <a:pt x="120" y="33"/>
                  </a:cubicBezTo>
                  <a:cubicBezTo>
                    <a:pt x="74" y="0"/>
                    <a:pt x="74" y="0"/>
                    <a:pt x="74" y="0"/>
                  </a:cubicBezTo>
                  <a:lnTo>
                    <a:pt x="0" y="20"/>
                  </a:lnTo>
                  <a:close/>
                </a:path>
              </a:pathLst>
            </a:custGeom>
            <a:solidFill>
              <a:srgbClr val="545454">
                <a:alpha val="63137"/>
              </a:srgbClr>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80" name="Freeform 20"/>
            <p:cNvSpPr/>
            <p:nvPr/>
          </p:nvSpPr>
          <p:spPr bwMode="auto">
            <a:xfrm>
              <a:off x="4877103" y="2702124"/>
              <a:ext cx="766206" cy="546160"/>
            </a:xfrm>
            <a:custGeom>
              <a:avLst/>
              <a:gdLst>
                <a:gd name="T0" fmla="*/ 484 w 484"/>
                <a:gd name="T1" fmla="*/ 173 h 345"/>
                <a:gd name="T2" fmla="*/ 338 w 484"/>
                <a:gd name="T3" fmla="*/ 0 h 345"/>
                <a:gd name="T4" fmla="*/ 338 w 484"/>
                <a:gd name="T5" fmla="*/ 33 h 345"/>
                <a:gd name="T6" fmla="*/ 0 w 484"/>
                <a:gd name="T7" fmla="*/ 33 h 345"/>
                <a:gd name="T8" fmla="*/ 0 w 484"/>
                <a:gd name="T9" fmla="*/ 312 h 345"/>
                <a:gd name="T10" fmla="*/ 338 w 484"/>
                <a:gd name="T11" fmla="*/ 312 h 345"/>
                <a:gd name="T12" fmla="*/ 338 w 484"/>
                <a:gd name="T13" fmla="*/ 345 h 345"/>
                <a:gd name="T14" fmla="*/ 484 w 484"/>
                <a:gd name="T15" fmla="*/ 173 h 3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4" h="345">
                  <a:moveTo>
                    <a:pt x="484" y="173"/>
                  </a:moveTo>
                  <a:lnTo>
                    <a:pt x="338" y="0"/>
                  </a:lnTo>
                  <a:lnTo>
                    <a:pt x="338" y="33"/>
                  </a:lnTo>
                  <a:lnTo>
                    <a:pt x="0" y="33"/>
                  </a:lnTo>
                  <a:lnTo>
                    <a:pt x="0" y="312"/>
                  </a:lnTo>
                  <a:lnTo>
                    <a:pt x="338" y="312"/>
                  </a:lnTo>
                  <a:lnTo>
                    <a:pt x="338" y="345"/>
                  </a:lnTo>
                  <a:lnTo>
                    <a:pt x="484" y="173"/>
                  </a:lnTo>
                  <a:close/>
                </a:path>
              </a:pathLst>
            </a:custGeom>
            <a:solidFill>
              <a:schemeClr val="accent2"/>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81" name="Freeform 22"/>
            <p:cNvSpPr/>
            <p:nvPr/>
          </p:nvSpPr>
          <p:spPr bwMode="auto">
            <a:xfrm>
              <a:off x="3782659" y="2574687"/>
              <a:ext cx="1095484" cy="620564"/>
            </a:xfrm>
            <a:custGeom>
              <a:avLst/>
              <a:gdLst>
                <a:gd name="T0" fmla="*/ 79 w 293"/>
                <a:gd name="T1" fmla="*/ 126 h 166"/>
                <a:gd name="T2" fmla="*/ 217 w 293"/>
                <a:gd name="T3" fmla="*/ 126 h 166"/>
                <a:gd name="T4" fmla="*/ 293 w 293"/>
                <a:gd name="T5" fmla="*/ 166 h 166"/>
                <a:gd name="T6" fmla="*/ 293 w 293"/>
                <a:gd name="T7" fmla="*/ 48 h 166"/>
                <a:gd name="T8" fmla="*/ 216 w 293"/>
                <a:gd name="T9" fmla="*/ 8 h 166"/>
                <a:gd name="T10" fmla="*/ 78 w 293"/>
                <a:gd name="T11" fmla="*/ 8 h 166"/>
                <a:gd name="T12" fmla="*/ 0 w 293"/>
                <a:gd name="T13" fmla="*/ 49 h 166"/>
                <a:gd name="T14" fmla="*/ 0 w 293"/>
                <a:gd name="T15" fmla="*/ 166 h 166"/>
                <a:gd name="T16" fmla="*/ 79 w 293"/>
                <a:gd name="T17" fmla="*/ 12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166">
                  <a:moveTo>
                    <a:pt x="79" y="126"/>
                  </a:moveTo>
                  <a:cubicBezTo>
                    <a:pt x="113" y="119"/>
                    <a:pt x="184" y="117"/>
                    <a:pt x="217" y="126"/>
                  </a:cubicBezTo>
                  <a:cubicBezTo>
                    <a:pt x="235" y="131"/>
                    <a:pt x="293" y="166"/>
                    <a:pt x="293" y="166"/>
                  </a:cubicBezTo>
                  <a:cubicBezTo>
                    <a:pt x="293" y="48"/>
                    <a:pt x="293" y="48"/>
                    <a:pt x="293" y="48"/>
                  </a:cubicBezTo>
                  <a:cubicBezTo>
                    <a:pt x="293" y="48"/>
                    <a:pt x="235" y="13"/>
                    <a:pt x="216" y="8"/>
                  </a:cubicBezTo>
                  <a:cubicBezTo>
                    <a:pt x="183" y="0"/>
                    <a:pt x="112" y="1"/>
                    <a:pt x="78" y="8"/>
                  </a:cubicBezTo>
                  <a:cubicBezTo>
                    <a:pt x="60" y="13"/>
                    <a:pt x="0" y="49"/>
                    <a:pt x="0" y="49"/>
                  </a:cubicBezTo>
                  <a:cubicBezTo>
                    <a:pt x="0" y="166"/>
                    <a:pt x="0" y="166"/>
                    <a:pt x="0" y="166"/>
                  </a:cubicBezTo>
                  <a:cubicBezTo>
                    <a:pt x="0" y="166"/>
                    <a:pt x="60" y="130"/>
                    <a:pt x="79" y="126"/>
                  </a:cubicBezTo>
                  <a:close/>
                </a:path>
              </a:pathLst>
            </a:custGeom>
            <a:solidFill>
              <a:schemeClr val="accent2"/>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82" name="Rectangle 23"/>
            <p:cNvSpPr>
              <a:spLocks noChangeArrowheads="1"/>
            </p:cNvSpPr>
            <p:nvPr/>
          </p:nvSpPr>
          <p:spPr bwMode="auto">
            <a:xfrm>
              <a:off x="3325151" y="2763662"/>
              <a:ext cx="457508" cy="436928"/>
            </a:xfrm>
            <a:prstGeom prst="rect">
              <a:avLst/>
            </a:prstGeom>
            <a:solidFill>
              <a:schemeClr val="accent2"/>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grpSp>
          <p:nvGrpSpPr>
            <p:cNvPr id="10" name="组合 82"/>
            <p:cNvGrpSpPr/>
            <p:nvPr/>
          </p:nvGrpSpPr>
          <p:grpSpPr>
            <a:xfrm>
              <a:off x="2373281" y="2426791"/>
              <a:ext cx="1095484" cy="957312"/>
              <a:chOff x="2373281" y="2454941"/>
              <a:chExt cx="1095484" cy="957312"/>
            </a:xfrm>
            <a:effectLst>
              <a:outerShdw blurRad="50800" dist="38100" dir="8100000" algn="tr" rotWithShape="0">
                <a:prstClr val="black">
                  <a:alpha val="40000"/>
                </a:prstClr>
              </a:outerShdw>
            </a:effectLst>
          </p:grpSpPr>
          <p:sp>
            <p:nvSpPr>
              <p:cNvPr id="84" name="Freeform 26"/>
              <p:cNvSpPr/>
              <p:nvPr/>
            </p:nvSpPr>
            <p:spPr bwMode="auto">
              <a:xfrm>
                <a:off x="2373281" y="2907253"/>
                <a:ext cx="1095484" cy="505000"/>
              </a:xfrm>
              <a:custGeom>
                <a:avLst/>
                <a:gdLst>
                  <a:gd name="T0" fmla="*/ 146 w 293"/>
                  <a:gd name="T1" fmla="*/ 99 h 135"/>
                  <a:gd name="T2" fmla="*/ 0 w 293"/>
                  <a:gd name="T3" fmla="*/ 0 h 135"/>
                  <a:gd name="T4" fmla="*/ 0 w 293"/>
                  <a:gd name="T5" fmla="*/ 28 h 135"/>
                  <a:gd name="T6" fmla="*/ 146 w 293"/>
                  <a:gd name="T7" fmla="*/ 135 h 135"/>
                  <a:gd name="T8" fmla="*/ 293 w 293"/>
                  <a:gd name="T9" fmla="*/ 28 h 135"/>
                  <a:gd name="T10" fmla="*/ 293 w 293"/>
                  <a:gd name="T11" fmla="*/ 0 h 135"/>
                  <a:gd name="T12" fmla="*/ 146 w 293"/>
                  <a:gd name="T13" fmla="*/ 99 h 135"/>
                </a:gdLst>
                <a:ahLst/>
                <a:cxnLst>
                  <a:cxn ang="0">
                    <a:pos x="T0" y="T1"/>
                  </a:cxn>
                  <a:cxn ang="0">
                    <a:pos x="T2" y="T3"/>
                  </a:cxn>
                  <a:cxn ang="0">
                    <a:pos x="T4" y="T5"/>
                  </a:cxn>
                  <a:cxn ang="0">
                    <a:pos x="T6" y="T7"/>
                  </a:cxn>
                  <a:cxn ang="0">
                    <a:pos x="T8" y="T9"/>
                  </a:cxn>
                  <a:cxn ang="0">
                    <a:pos x="T10" y="T11"/>
                  </a:cxn>
                  <a:cxn ang="0">
                    <a:pos x="T12" y="T13"/>
                  </a:cxn>
                </a:cxnLst>
                <a:rect l="0" t="0" r="r" b="b"/>
                <a:pathLst>
                  <a:path w="293" h="135">
                    <a:moveTo>
                      <a:pt x="146" y="99"/>
                    </a:moveTo>
                    <a:cubicBezTo>
                      <a:pt x="70" y="99"/>
                      <a:pt x="6" y="60"/>
                      <a:pt x="0" y="0"/>
                    </a:cubicBezTo>
                    <a:cubicBezTo>
                      <a:pt x="0" y="4"/>
                      <a:pt x="0" y="25"/>
                      <a:pt x="0" y="28"/>
                    </a:cubicBezTo>
                    <a:cubicBezTo>
                      <a:pt x="0" y="92"/>
                      <a:pt x="65" y="135"/>
                      <a:pt x="146" y="135"/>
                    </a:cubicBezTo>
                    <a:cubicBezTo>
                      <a:pt x="227" y="135"/>
                      <a:pt x="293" y="92"/>
                      <a:pt x="293" y="28"/>
                    </a:cubicBezTo>
                    <a:cubicBezTo>
                      <a:pt x="293" y="25"/>
                      <a:pt x="293" y="4"/>
                      <a:pt x="293" y="0"/>
                    </a:cubicBezTo>
                    <a:cubicBezTo>
                      <a:pt x="286" y="60"/>
                      <a:pt x="223" y="99"/>
                      <a:pt x="146" y="99"/>
                    </a:cubicBezTo>
                    <a:close/>
                  </a:path>
                </a:pathLst>
              </a:custGeom>
              <a:gradFill>
                <a:gsLst>
                  <a:gs pos="0">
                    <a:schemeClr val="accent2">
                      <a:lumMod val="75000"/>
                    </a:schemeClr>
                  </a:gs>
                  <a:gs pos="50000">
                    <a:schemeClr val="accent2">
                      <a:lumMod val="75000"/>
                    </a:schemeClr>
                  </a:gs>
                  <a:gs pos="100000">
                    <a:schemeClr val="accent2">
                      <a:lumMod val="50000"/>
                    </a:schemeClr>
                  </a:gs>
                </a:gsLst>
                <a:lin ang="5400000" scaled="0"/>
              </a:gradFill>
              <a:ln>
                <a:noFill/>
              </a:ln>
              <a:effectLst/>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85" name="Oval 27"/>
              <p:cNvSpPr>
                <a:spLocks noChangeArrowheads="1"/>
              </p:cNvSpPr>
              <p:nvPr/>
            </p:nvSpPr>
            <p:spPr bwMode="auto">
              <a:xfrm>
                <a:off x="2373281" y="2454941"/>
                <a:ext cx="1095484" cy="867523"/>
              </a:xfrm>
              <a:prstGeom prst="ellipse">
                <a:avLst/>
              </a:pr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grpSp>
      </p:grpSp>
      <p:sp>
        <p:nvSpPr>
          <p:cNvPr id="76" name="TextBox 75"/>
          <p:cNvSpPr txBox="1"/>
          <p:nvPr/>
        </p:nvSpPr>
        <p:spPr>
          <a:xfrm>
            <a:off x="2240390" y="3034011"/>
            <a:ext cx="373821" cy="461537"/>
          </a:xfrm>
          <a:prstGeom prst="rect">
            <a:avLst/>
          </a:prstGeom>
          <a:noFill/>
        </p:spPr>
        <p:txBody>
          <a:bodyPr wrap="none" rtlCol="0">
            <a:spAutoFit/>
          </a:bodyPr>
          <a:lstStyle/>
          <a:p>
            <a:r>
              <a:rPr lang="en-US" altLang="zh-CN" sz="2400" b="1" dirty="0">
                <a:solidFill>
                  <a:schemeClr val="bg1"/>
                </a:solidFill>
                <a:latin typeface="微软雅黑" panose="020B0503020204020204" charset="-122"/>
                <a:ea typeface="微软雅黑" panose="020B0503020204020204" charset="-122"/>
              </a:rPr>
              <a:t>2</a:t>
            </a:r>
            <a:endParaRPr lang="zh-CN" altLang="en-US" sz="2400" b="1" dirty="0">
              <a:solidFill>
                <a:schemeClr val="bg1"/>
              </a:solidFill>
              <a:latin typeface="微软雅黑" panose="020B0503020204020204" charset="-122"/>
              <a:ea typeface="微软雅黑" panose="020B0503020204020204" charset="-122"/>
            </a:endParaRPr>
          </a:p>
        </p:txBody>
      </p:sp>
      <p:grpSp>
        <p:nvGrpSpPr>
          <p:cNvPr id="5" name="组合 4"/>
          <p:cNvGrpSpPr/>
          <p:nvPr/>
        </p:nvGrpSpPr>
        <p:grpSpPr>
          <a:xfrm>
            <a:off x="6269990" y="1907540"/>
            <a:ext cx="2426970" cy="3590290"/>
            <a:chOff x="9874" y="3004"/>
            <a:chExt cx="3822" cy="5654"/>
          </a:xfrm>
        </p:grpSpPr>
        <p:grpSp>
          <p:nvGrpSpPr>
            <p:cNvPr id="12" name="组合 86"/>
            <p:cNvGrpSpPr/>
            <p:nvPr/>
          </p:nvGrpSpPr>
          <p:grpSpPr>
            <a:xfrm rot="0">
              <a:off x="10342" y="3021"/>
              <a:ext cx="3354" cy="1973"/>
              <a:chOff x="1513239" y="1759857"/>
              <a:chExt cx="1885772" cy="1108917"/>
            </a:xfrm>
          </p:grpSpPr>
          <p:sp>
            <p:nvSpPr>
              <p:cNvPr id="99" name="TextBox 98"/>
              <p:cNvSpPr txBox="1"/>
              <p:nvPr/>
            </p:nvSpPr>
            <p:spPr>
              <a:xfrm>
                <a:off x="1513239" y="2184120"/>
                <a:ext cx="1885772" cy="684654"/>
              </a:xfrm>
              <a:prstGeom prst="rect">
                <a:avLst/>
              </a:prstGeom>
              <a:noFill/>
            </p:spPr>
            <p:txBody>
              <a:bodyPr wrap="square" rtlCol="0">
                <a:spAutoFit/>
              </a:bodyPr>
              <a:lstStyle/>
              <a:p>
                <a:pPr algn="l"/>
                <a:r>
                  <a:rPr lang="en-US" sz="1200" dirty="0">
                    <a:solidFill>
                      <a:schemeClr val="bg1">
                        <a:lumMod val="50000"/>
                      </a:schemeClr>
                    </a:solidFill>
                    <a:latin typeface="微软雅黑" panose="020B0503020204020204" charset="-122"/>
                    <a:ea typeface="微软雅黑" panose="020B0503020204020204" charset="-122"/>
                  </a:rPr>
                  <a:t>UML</a:t>
                </a:r>
                <a:r>
                  <a:rPr lang="zh-CN" altLang="en-US" sz="1200" dirty="0">
                    <a:solidFill>
                      <a:schemeClr val="bg1">
                        <a:lumMod val="50000"/>
                      </a:schemeClr>
                    </a:solidFill>
                    <a:latin typeface="微软雅黑" panose="020B0503020204020204" charset="-122"/>
                    <a:ea typeface="微软雅黑" panose="020B0503020204020204" charset="-122"/>
                  </a:rPr>
                  <a:t>统一了</a:t>
                </a:r>
                <a:r>
                  <a:rPr lang="en-US" altLang="zh-CN" sz="1200" dirty="0">
                    <a:solidFill>
                      <a:schemeClr val="bg1">
                        <a:lumMod val="50000"/>
                      </a:schemeClr>
                    </a:solidFill>
                    <a:latin typeface="微软雅黑" panose="020B0503020204020204" charset="-122"/>
                    <a:ea typeface="微软雅黑" panose="020B0503020204020204" charset="-122"/>
                  </a:rPr>
                  <a:t>Booch</a:t>
                </a:r>
                <a:r>
                  <a:rPr lang="zh-CN" altLang="en-US" sz="1200" dirty="0">
                    <a:solidFill>
                      <a:schemeClr val="bg1">
                        <a:lumMod val="50000"/>
                      </a:schemeClr>
                    </a:solidFill>
                    <a:latin typeface="微软雅黑" panose="020B0503020204020204" charset="-122"/>
                    <a:ea typeface="微软雅黑" panose="020B0503020204020204" charset="-122"/>
                  </a:rPr>
                  <a:t>，</a:t>
                </a:r>
                <a:r>
                  <a:rPr lang="en-US" altLang="zh-CN" sz="1200" dirty="0">
                    <a:solidFill>
                      <a:schemeClr val="bg1">
                        <a:lumMod val="50000"/>
                      </a:schemeClr>
                    </a:solidFill>
                    <a:latin typeface="微软雅黑" panose="020B0503020204020204" charset="-122"/>
                    <a:ea typeface="微软雅黑" panose="020B0503020204020204" charset="-122"/>
                  </a:rPr>
                  <a:t>OMT</a:t>
                </a:r>
                <a:r>
                  <a:rPr lang="zh-CN" altLang="en-US" sz="1200" dirty="0">
                    <a:solidFill>
                      <a:schemeClr val="bg1">
                        <a:lumMod val="50000"/>
                      </a:schemeClr>
                    </a:solidFill>
                    <a:latin typeface="微软雅黑" panose="020B0503020204020204" charset="-122"/>
                    <a:ea typeface="微软雅黑" panose="020B0503020204020204" charset="-122"/>
                  </a:rPr>
                  <a:t>和</a:t>
                </a:r>
                <a:r>
                  <a:rPr lang="en-US" altLang="zh-CN" sz="1200" dirty="0">
                    <a:solidFill>
                      <a:schemeClr val="bg1">
                        <a:lumMod val="50000"/>
                      </a:schemeClr>
                    </a:solidFill>
                    <a:latin typeface="微软雅黑" panose="020B0503020204020204" charset="-122"/>
                    <a:ea typeface="微软雅黑" panose="020B0503020204020204" charset="-122"/>
                  </a:rPr>
                  <a:t>OOSE</a:t>
                </a:r>
                <a:r>
                  <a:rPr lang="zh-CN" altLang="en-US" sz="1200" dirty="0">
                    <a:solidFill>
                      <a:schemeClr val="bg1">
                        <a:lumMod val="50000"/>
                      </a:schemeClr>
                    </a:solidFill>
                    <a:latin typeface="微软雅黑" panose="020B0503020204020204" charset="-122"/>
                    <a:ea typeface="微软雅黑" panose="020B0503020204020204" charset="-122"/>
                  </a:rPr>
                  <a:t>等方法中的基本概念和符号</a:t>
                </a:r>
                <a:endParaRPr lang="zh-CN" altLang="en-US" sz="1200" dirty="0">
                  <a:solidFill>
                    <a:schemeClr val="bg1">
                      <a:lumMod val="50000"/>
                    </a:schemeClr>
                  </a:solidFill>
                  <a:latin typeface="微软雅黑" panose="020B0503020204020204" charset="-122"/>
                  <a:ea typeface="微软雅黑" panose="020B0503020204020204" charset="-122"/>
                </a:endParaRPr>
              </a:p>
            </p:txBody>
          </p:sp>
          <p:grpSp>
            <p:nvGrpSpPr>
              <p:cNvPr id="13" name="组合 99"/>
              <p:cNvGrpSpPr/>
              <p:nvPr/>
            </p:nvGrpSpPr>
            <p:grpSpPr>
              <a:xfrm>
                <a:off x="1613039" y="1759857"/>
                <a:ext cx="1488541" cy="398055"/>
                <a:chOff x="864156" y="1192393"/>
                <a:chExt cx="1488541" cy="398055"/>
              </a:xfrm>
            </p:grpSpPr>
            <p:sp>
              <p:nvSpPr>
                <p:cNvPr id="101" name="矩形 100"/>
                <p:cNvSpPr/>
                <p:nvPr/>
              </p:nvSpPr>
              <p:spPr>
                <a:xfrm>
                  <a:off x="864156" y="1194448"/>
                  <a:ext cx="1488541" cy="39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latin typeface="微软雅黑" panose="020B0503020204020204" charset="-122"/>
                    <a:ea typeface="微软雅黑" panose="020B0503020204020204" charset="-122"/>
                  </a:endParaRPr>
                </a:p>
              </p:txBody>
            </p:sp>
            <p:sp>
              <p:nvSpPr>
                <p:cNvPr id="102" name="TextBox 101"/>
                <p:cNvSpPr txBox="1"/>
                <p:nvPr/>
              </p:nvSpPr>
              <p:spPr>
                <a:xfrm>
                  <a:off x="1353042" y="1192393"/>
                  <a:ext cx="521743" cy="298448"/>
                </a:xfrm>
                <a:prstGeom prst="rect">
                  <a:avLst/>
                </a:prstGeom>
                <a:noFill/>
              </p:spPr>
              <p:txBody>
                <a:bodyPr wrap="none" rtlCol="0">
                  <a:spAutoFit/>
                </a:bodyPr>
                <a:lstStyle/>
                <a:p>
                  <a:pPr algn="ctr"/>
                  <a:r>
                    <a:rPr lang="zh-CN" altLang="en-US" sz="1600" dirty="0">
                      <a:solidFill>
                        <a:schemeClr val="bg1"/>
                      </a:solidFill>
                      <a:latin typeface="微软雅黑" panose="020B0503020204020204" charset="-122"/>
                      <a:ea typeface="微软雅黑" panose="020B0503020204020204" charset="-122"/>
                    </a:rPr>
                    <a:t>统一</a:t>
                  </a:r>
                  <a:endParaRPr lang="zh-CN" altLang="en-US" sz="1600" dirty="0">
                    <a:solidFill>
                      <a:schemeClr val="bg1"/>
                    </a:solidFill>
                    <a:latin typeface="微软雅黑" panose="020B0503020204020204" charset="-122"/>
                    <a:ea typeface="微软雅黑" panose="020B0503020204020204" charset="-122"/>
                  </a:endParaRPr>
                </a:p>
              </p:txBody>
            </p:sp>
          </p:grpSp>
        </p:grpSp>
        <p:grpSp>
          <p:nvGrpSpPr>
            <p:cNvPr id="14" name="组合 87"/>
            <p:cNvGrpSpPr/>
            <p:nvPr/>
          </p:nvGrpSpPr>
          <p:grpSpPr>
            <a:xfrm rot="0">
              <a:off x="10342" y="5054"/>
              <a:ext cx="3354" cy="1727"/>
              <a:chOff x="1513239" y="1759857"/>
              <a:chExt cx="1885773" cy="970575"/>
            </a:xfrm>
          </p:grpSpPr>
          <p:sp>
            <p:nvSpPr>
              <p:cNvPr id="95" name="TextBox 94"/>
              <p:cNvSpPr txBox="1"/>
              <p:nvPr/>
            </p:nvSpPr>
            <p:spPr>
              <a:xfrm>
                <a:off x="1513239" y="2159390"/>
                <a:ext cx="1885773" cy="571042"/>
              </a:xfrm>
              <a:prstGeom prst="rect">
                <a:avLst/>
              </a:prstGeom>
              <a:noFill/>
            </p:spPr>
            <p:txBody>
              <a:bodyPr wrap="square" rtlCol="0">
                <a:spAutoFit/>
              </a:bodyPr>
              <a:lstStyle/>
              <a:p>
                <a:pPr algn="l"/>
                <a:r>
                  <a:rPr lang="en-US" altLang="zh-CN" sz="1200" dirty="0">
                    <a:solidFill>
                      <a:schemeClr val="bg1">
                        <a:lumMod val="50000"/>
                      </a:schemeClr>
                    </a:solidFill>
                    <a:latin typeface="微软雅黑" panose="020B0503020204020204" charset="-122"/>
                    <a:ea typeface="微软雅黑" panose="020B0503020204020204" charset="-122"/>
                  </a:rPr>
                  <a:t>UML</a:t>
                </a:r>
                <a:r>
                  <a:rPr lang="zh-CN" altLang="en-US" sz="1200" dirty="0">
                    <a:solidFill>
                      <a:schemeClr val="bg1">
                        <a:lumMod val="50000"/>
                      </a:schemeClr>
                    </a:solidFill>
                    <a:latin typeface="微软雅黑" panose="020B0503020204020204" charset="-122"/>
                    <a:ea typeface="微软雅黑" panose="020B0503020204020204" charset="-122"/>
                  </a:rPr>
                  <a:t>吸收了面向对象领域中各种优秀的思想，其中也包括非</a:t>
                </a:r>
                <a:r>
                  <a:rPr lang="en-US" altLang="zh-CN" sz="1200" dirty="0">
                    <a:solidFill>
                      <a:schemeClr val="bg1">
                        <a:lumMod val="50000"/>
                      </a:schemeClr>
                    </a:solidFill>
                    <a:latin typeface="微软雅黑" panose="020B0503020204020204" charset="-122"/>
                    <a:ea typeface="微软雅黑" panose="020B0503020204020204" charset="-122"/>
                  </a:rPr>
                  <a:t>OO</a:t>
                </a:r>
                <a:r>
                  <a:rPr lang="zh-CN" altLang="en-US" sz="1200" dirty="0">
                    <a:solidFill>
                      <a:schemeClr val="bg1">
                        <a:lumMod val="50000"/>
                      </a:schemeClr>
                    </a:solidFill>
                    <a:latin typeface="微软雅黑" panose="020B0503020204020204" charset="-122"/>
                    <a:ea typeface="微软雅黑" panose="020B0503020204020204" charset="-122"/>
                  </a:rPr>
                  <a:t>方法的影响</a:t>
                </a:r>
                <a:endParaRPr lang="zh-CN" altLang="en-US" sz="1200" dirty="0">
                  <a:solidFill>
                    <a:schemeClr val="bg1">
                      <a:lumMod val="50000"/>
                    </a:schemeClr>
                  </a:solidFill>
                  <a:latin typeface="微软雅黑" panose="020B0503020204020204" charset="-122"/>
                  <a:ea typeface="微软雅黑" panose="020B0503020204020204" charset="-122"/>
                </a:endParaRPr>
              </a:p>
            </p:txBody>
          </p:sp>
          <p:grpSp>
            <p:nvGrpSpPr>
              <p:cNvPr id="15" name="组合 95"/>
              <p:cNvGrpSpPr/>
              <p:nvPr/>
            </p:nvGrpSpPr>
            <p:grpSpPr>
              <a:xfrm>
                <a:off x="1613039" y="1759857"/>
                <a:ext cx="1488541" cy="398055"/>
                <a:chOff x="864156" y="1192393"/>
                <a:chExt cx="1488541" cy="398055"/>
              </a:xfrm>
            </p:grpSpPr>
            <p:sp>
              <p:nvSpPr>
                <p:cNvPr id="97" name="矩形 96"/>
                <p:cNvSpPr/>
                <p:nvPr/>
              </p:nvSpPr>
              <p:spPr>
                <a:xfrm>
                  <a:off x="864156" y="1194448"/>
                  <a:ext cx="1488541" cy="39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latin typeface="微软雅黑" panose="020B0503020204020204" charset="-122"/>
                    <a:ea typeface="微软雅黑" panose="020B0503020204020204" charset="-122"/>
                  </a:endParaRPr>
                </a:p>
              </p:txBody>
            </p:sp>
            <p:sp>
              <p:nvSpPr>
                <p:cNvPr id="98" name="TextBox 97"/>
                <p:cNvSpPr txBox="1"/>
                <p:nvPr/>
              </p:nvSpPr>
              <p:spPr>
                <a:xfrm>
                  <a:off x="1353042" y="1192393"/>
                  <a:ext cx="521743" cy="298448"/>
                </a:xfrm>
                <a:prstGeom prst="rect">
                  <a:avLst/>
                </a:prstGeom>
                <a:noFill/>
              </p:spPr>
              <p:txBody>
                <a:bodyPr wrap="none" rtlCol="0">
                  <a:spAutoFit/>
                </a:bodyPr>
                <a:lstStyle/>
                <a:p>
                  <a:pPr algn="ctr"/>
                  <a:r>
                    <a:rPr lang="zh-CN" altLang="en-US" sz="1600" dirty="0">
                      <a:solidFill>
                        <a:schemeClr val="bg1"/>
                      </a:solidFill>
                      <a:latin typeface="微软雅黑" panose="020B0503020204020204" charset="-122"/>
                      <a:ea typeface="微软雅黑" panose="020B0503020204020204" charset="-122"/>
                    </a:rPr>
                    <a:t>吸收</a:t>
                  </a:r>
                  <a:endParaRPr lang="zh-CN" altLang="en-US" sz="1600" dirty="0">
                    <a:solidFill>
                      <a:schemeClr val="bg1"/>
                    </a:solidFill>
                    <a:latin typeface="微软雅黑" panose="020B0503020204020204" charset="-122"/>
                    <a:ea typeface="微软雅黑" panose="020B0503020204020204" charset="-122"/>
                  </a:endParaRPr>
                </a:p>
              </p:txBody>
            </p:sp>
          </p:grpSp>
        </p:grpSp>
        <p:grpSp>
          <p:nvGrpSpPr>
            <p:cNvPr id="16" name="组合 88"/>
            <p:cNvGrpSpPr/>
            <p:nvPr/>
          </p:nvGrpSpPr>
          <p:grpSpPr>
            <a:xfrm rot="0">
              <a:off x="10342" y="7087"/>
              <a:ext cx="3354" cy="1436"/>
              <a:chOff x="1513239" y="1759857"/>
              <a:chExt cx="1885773" cy="807019"/>
            </a:xfrm>
          </p:grpSpPr>
          <p:sp>
            <p:nvSpPr>
              <p:cNvPr id="91" name="TextBox 90"/>
              <p:cNvSpPr txBox="1"/>
              <p:nvPr/>
            </p:nvSpPr>
            <p:spPr>
              <a:xfrm>
                <a:off x="1513239" y="2159390"/>
                <a:ext cx="1885773" cy="407486"/>
              </a:xfrm>
              <a:prstGeom prst="rect">
                <a:avLst/>
              </a:prstGeom>
              <a:noFill/>
            </p:spPr>
            <p:txBody>
              <a:bodyPr wrap="square" rtlCol="0">
                <a:spAutoFit/>
              </a:bodyPr>
              <a:lstStyle/>
              <a:p>
                <a:pPr algn="l"/>
                <a:r>
                  <a:rPr lang="en-US" altLang="zh-CN" sz="1200" dirty="0">
                    <a:solidFill>
                      <a:schemeClr val="bg1">
                        <a:lumMod val="50000"/>
                      </a:schemeClr>
                    </a:solidFill>
                    <a:latin typeface="微软雅黑" panose="020B0503020204020204" charset="-122"/>
                    <a:ea typeface="微软雅黑" panose="020B0503020204020204" charset="-122"/>
                  </a:rPr>
                  <a:t>UML</a:t>
                </a:r>
                <a:r>
                  <a:rPr lang="zh-CN" altLang="en-US" sz="1200" dirty="0">
                    <a:solidFill>
                      <a:schemeClr val="bg1">
                        <a:lumMod val="50000"/>
                      </a:schemeClr>
                    </a:solidFill>
                    <a:latin typeface="微软雅黑" panose="020B0503020204020204" charset="-122"/>
                    <a:ea typeface="微软雅黑" panose="020B0503020204020204" charset="-122"/>
                  </a:rPr>
                  <a:t>在演变过程中还提出了一些新的概念。</a:t>
                </a:r>
                <a:endParaRPr lang="zh-CN" altLang="en-US" sz="1200" dirty="0">
                  <a:solidFill>
                    <a:schemeClr val="bg1">
                      <a:lumMod val="50000"/>
                    </a:schemeClr>
                  </a:solidFill>
                  <a:latin typeface="微软雅黑" panose="020B0503020204020204" charset="-122"/>
                  <a:ea typeface="微软雅黑" panose="020B0503020204020204" charset="-122"/>
                </a:endParaRPr>
              </a:p>
            </p:txBody>
          </p:sp>
          <p:grpSp>
            <p:nvGrpSpPr>
              <p:cNvPr id="17" name="组合 91"/>
              <p:cNvGrpSpPr/>
              <p:nvPr/>
            </p:nvGrpSpPr>
            <p:grpSpPr>
              <a:xfrm>
                <a:off x="1613039" y="1759857"/>
                <a:ext cx="1488541" cy="398055"/>
                <a:chOff x="864156" y="1192393"/>
                <a:chExt cx="1488541" cy="398055"/>
              </a:xfrm>
            </p:grpSpPr>
            <p:sp>
              <p:nvSpPr>
                <p:cNvPr id="93" name="矩形 92"/>
                <p:cNvSpPr/>
                <p:nvPr/>
              </p:nvSpPr>
              <p:spPr>
                <a:xfrm>
                  <a:off x="864156" y="1194448"/>
                  <a:ext cx="1488541" cy="39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latin typeface="微软雅黑" panose="020B0503020204020204" charset="-122"/>
                    <a:ea typeface="微软雅黑" panose="020B0503020204020204" charset="-122"/>
                  </a:endParaRPr>
                </a:p>
              </p:txBody>
            </p:sp>
            <p:sp>
              <p:nvSpPr>
                <p:cNvPr id="94" name="TextBox 93"/>
                <p:cNvSpPr txBox="1"/>
                <p:nvPr/>
              </p:nvSpPr>
              <p:spPr>
                <a:xfrm>
                  <a:off x="1353041" y="1192393"/>
                  <a:ext cx="521743" cy="298448"/>
                </a:xfrm>
                <a:prstGeom prst="rect">
                  <a:avLst/>
                </a:prstGeom>
                <a:noFill/>
              </p:spPr>
              <p:txBody>
                <a:bodyPr wrap="none" rtlCol="0">
                  <a:spAutoFit/>
                </a:bodyPr>
                <a:lstStyle/>
                <a:p>
                  <a:pPr algn="ctr"/>
                  <a:r>
                    <a:rPr lang="zh-CN" altLang="en-US" sz="1600" dirty="0">
                      <a:solidFill>
                        <a:schemeClr val="bg1"/>
                      </a:solidFill>
                      <a:latin typeface="微软雅黑" panose="020B0503020204020204" charset="-122"/>
                      <a:ea typeface="微软雅黑" panose="020B0503020204020204" charset="-122"/>
                    </a:rPr>
                    <a:t>创新</a:t>
                  </a:r>
                  <a:endParaRPr lang="zh-CN" altLang="en-US" sz="1600" dirty="0">
                    <a:solidFill>
                      <a:schemeClr val="bg1"/>
                    </a:solidFill>
                    <a:latin typeface="微软雅黑" panose="020B0503020204020204" charset="-122"/>
                    <a:ea typeface="微软雅黑" panose="020B0503020204020204" charset="-122"/>
                  </a:endParaRPr>
                </a:p>
              </p:txBody>
            </p:sp>
          </p:grpSp>
        </p:grpSp>
        <p:cxnSp>
          <p:nvCxnSpPr>
            <p:cNvPr id="90" name="直接连接符 89"/>
            <p:cNvCxnSpPr/>
            <p:nvPr/>
          </p:nvCxnSpPr>
          <p:spPr>
            <a:xfrm>
              <a:off x="9874" y="3004"/>
              <a:ext cx="0" cy="5654"/>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5" name="TextBox 104"/>
          <p:cNvSpPr txBox="1"/>
          <p:nvPr/>
        </p:nvSpPr>
        <p:spPr>
          <a:xfrm>
            <a:off x="1979930" y="5300980"/>
            <a:ext cx="762000" cy="584835"/>
          </a:xfrm>
          <a:prstGeom prst="rect">
            <a:avLst/>
          </a:prstGeom>
          <a:noFill/>
        </p:spPr>
        <p:txBody>
          <a:bodyPr wrap="none" rtlCol="0">
            <a:spAutoFit/>
          </a:bodyPr>
          <a:lstStyle/>
          <a:p>
            <a:r>
              <a:rPr lang="en-US" altLang="zh-CN" sz="3200" dirty="0">
                <a:solidFill>
                  <a:schemeClr val="bg1"/>
                </a:solidFill>
                <a:latin typeface="+mj-lt"/>
              </a:rPr>
              <a:t>42</a:t>
            </a:r>
            <a:r>
              <a:rPr lang="en-US" altLang="zh-CN" sz="2400" dirty="0">
                <a:solidFill>
                  <a:schemeClr val="bg1"/>
                </a:solidFill>
                <a:latin typeface="+mj-lt"/>
              </a:rPr>
              <a:t>%</a:t>
            </a:r>
            <a:endParaRPr lang="zh-CN" altLang="en-US" sz="2400" dirty="0">
              <a:solidFill>
                <a:schemeClr val="bg1"/>
              </a:solidFill>
              <a:latin typeface="+mj-lt"/>
            </a:endParaRPr>
          </a:p>
        </p:txBody>
      </p:sp>
      <p:sp>
        <p:nvSpPr>
          <p:cNvPr id="8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9"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20" name="组合 111"/>
          <p:cNvGrpSpPr/>
          <p:nvPr/>
        </p:nvGrpSpPr>
        <p:grpSpPr>
          <a:xfrm>
            <a:off x="1799940" y="4063922"/>
            <a:ext cx="3693317" cy="1081565"/>
            <a:chOff x="2373281" y="2426791"/>
            <a:chExt cx="3270028" cy="957312"/>
          </a:xfrm>
        </p:grpSpPr>
        <p:sp>
          <p:nvSpPr>
            <p:cNvPr id="114" name="Freeform 19"/>
            <p:cNvSpPr/>
            <p:nvPr/>
          </p:nvSpPr>
          <p:spPr bwMode="auto">
            <a:xfrm>
              <a:off x="3783147" y="2953631"/>
              <a:ext cx="497084" cy="246959"/>
            </a:xfrm>
            <a:custGeom>
              <a:avLst/>
              <a:gdLst>
                <a:gd name="T0" fmla="*/ 133 w 133"/>
                <a:gd name="T1" fmla="*/ 20 h 66"/>
                <a:gd name="T2" fmla="*/ 80 w 133"/>
                <a:gd name="T3" fmla="*/ 43 h 66"/>
                <a:gd name="T4" fmla="*/ 75 w 133"/>
                <a:gd name="T5" fmla="*/ 66 h 66"/>
                <a:gd name="T6" fmla="*/ 0 w 133"/>
                <a:gd name="T7" fmla="*/ 66 h 66"/>
                <a:gd name="T8" fmla="*/ 14 w 133"/>
                <a:gd name="T9" fmla="*/ 33 h 66"/>
                <a:gd name="T10" fmla="*/ 60 w 133"/>
                <a:gd name="T11" fmla="*/ 0 h 66"/>
                <a:gd name="T12" fmla="*/ 133 w 133"/>
                <a:gd name="T13" fmla="*/ 20 h 66"/>
              </a:gdLst>
              <a:ahLst/>
              <a:cxnLst>
                <a:cxn ang="0">
                  <a:pos x="T0" y="T1"/>
                </a:cxn>
                <a:cxn ang="0">
                  <a:pos x="T2" y="T3"/>
                </a:cxn>
                <a:cxn ang="0">
                  <a:pos x="T4" y="T5"/>
                </a:cxn>
                <a:cxn ang="0">
                  <a:pos x="T6" y="T7"/>
                </a:cxn>
                <a:cxn ang="0">
                  <a:pos x="T8" y="T9"/>
                </a:cxn>
                <a:cxn ang="0">
                  <a:pos x="T10" y="T11"/>
                </a:cxn>
                <a:cxn ang="0">
                  <a:pos x="T12" y="T13"/>
                </a:cxn>
              </a:cxnLst>
              <a:rect l="0" t="0" r="r" b="b"/>
              <a:pathLst>
                <a:path w="133" h="66">
                  <a:moveTo>
                    <a:pt x="133" y="20"/>
                  </a:moveTo>
                  <a:cubicBezTo>
                    <a:pt x="133" y="20"/>
                    <a:pt x="96" y="29"/>
                    <a:pt x="80" y="43"/>
                  </a:cubicBezTo>
                  <a:cubicBezTo>
                    <a:pt x="73" y="49"/>
                    <a:pt x="75" y="66"/>
                    <a:pt x="75" y="66"/>
                  </a:cubicBezTo>
                  <a:cubicBezTo>
                    <a:pt x="0" y="66"/>
                    <a:pt x="0" y="66"/>
                    <a:pt x="0" y="66"/>
                  </a:cubicBezTo>
                  <a:cubicBezTo>
                    <a:pt x="14" y="33"/>
                    <a:pt x="14" y="33"/>
                    <a:pt x="14" y="33"/>
                  </a:cubicBezTo>
                  <a:cubicBezTo>
                    <a:pt x="60" y="0"/>
                    <a:pt x="60" y="0"/>
                    <a:pt x="60" y="0"/>
                  </a:cubicBezTo>
                  <a:lnTo>
                    <a:pt x="133" y="20"/>
                  </a:lnTo>
                  <a:close/>
                </a:path>
              </a:pathLst>
            </a:custGeom>
            <a:solidFill>
              <a:srgbClr val="545454">
                <a:alpha val="67059"/>
              </a:srgbClr>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115" name="Freeform 21"/>
            <p:cNvSpPr/>
            <p:nvPr/>
          </p:nvSpPr>
          <p:spPr bwMode="auto">
            <a:xfrm>
              <a:off x="4374519" y="2953631"/>
              <a:ext cx="500250" cy="246959"/>
            </a:xfrm>
            <a:custGeom>
              <a:avLst/>
              <a:gdLst>
                <a:gd name="T0" fmla="*/ 0 w 134"/>
                <a:gd name="T1" fmla="*/ 20 h 66"/>
                <a:gd name="T2" fmla="*/ 53 w 134"/>
                <a:gd name="T3" fmla="*/ 43 h 66"/>
                <a:gd name="T4" fmla="*/ 59 w 134"/>
                <a:gd name="T5" fmla="*/ 66 h 66"/>
                <a:gd name="T6" fmla="*/ 134 w 134"/>
                <a:gd name="T7" fmla="*/ 66 h 66"/>
                <a:gd name="T8" fmla="*/ 120 w 134"/>
                <a:gd name="T9" fmla="*/ 33 h 66"/>
                <a:gd name="T10" fmla="*/ 74 w 134"/>
                <a:gd name="T11" fmla="*/ 0 h 66"/>
                <a:gd name="T12" fmla="*/ 0 w 134"/>
                <a:gd name="T13" fmla="*/ 20 h 66"/>
              </a:gdLst>
              <a:ahLst/>
              <a:cxnLst>
                <a:cxn ang="0">
                  <a:pos x="T0" y="T1"/>
                </a:cxn>
                <a:cxn ang="0">
                  <a:pos x="T2" y="T3"/>
                </a:cxn>
                <a:cxn ang="0">
                  <a:pos x="T4" y="T5"/>
                </a:cxn>
                <a:cxn ang="0">
                  <a:pos x="T6" y="T7"/>
                </a:cxn>
                <a:cxn ang="0">
                  <a:pos x="T8" y="T9"/>
                </a:cxn>
                <a:cxn ang="0">
                  <a:pos x="T10" y="T11"/>
                </a:cxn>
                <a:cxn ang="0">
                  <a:pos x="T12" y="T13"/>
                </a:cxn>
              </a:cxnLst>
              <a:rect l="0" t="0" r="r" b="b"/>
              <a:pathLst>
                <a:path w="134" h="66">
                  <a:moveTo>
                    <a:pt x="0" y="20"/>
                  </a:moveTo>
                  <a:cubicBezTo>
                    <a:pt x="0" y="20"/>
                    <a:pt x="37" y="29"/>
                    <a:pt x="53" y="43"/>
                  </a:cubicBezTo>
                  <a:cubicBezTo>
                    <a:pt x="62" y="51"/>
                    <a:pt x="59" y="66"/>
                    <a:pt x="59" y="66"/>
                  </a:cubicBezTo>
                  <a:cubicBezTo>
                    <a:pt x="134" y="66"/>
                    <a:pt x="134" y="66"/>
                    <a:pt x="134" y="66"/>
                  </a:cubicBezTo>
                  <a:cubicBezTo>
                    <a:pt x="120" y="33"/>
                    <a:pt x="120" y="33"/>
                    <a:pt x="120" y="33"/>
                  </a:cubicBezTo>
                  <a:cubicBezTo>
                    <a:pt x="74" y="0"/>
                    <a:pt x="74" y="0"/>
                    <a:pt x="74" y="0"/>
                  </a:cubicBezTo>
                  <a:lnTo>
                    <a:pt x="0" y="20"/>
                  </a:lnTo>
                  <a:close/>
                </a:path>
              </a:pathLst>
            </a:custGeom>
            <a:solidFill>
              <a:srgbClr val="545454">
                <a:alpha val="63137"/>
              </a:srgbClr>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116" name="Freeform 20"/>
            <p:cNvSpPr/>
            <p:nvPr/>
          </p:nvSpPr>
          <p:spPr bwMode="auto">
            <a:xfrm>
              <a:off x="4877103" y="2702124"/>
              <a:ext cx="766206" cy="546160"/>
            </a:xfrm>
            <a:custGeom>
              <a:avLst/>
              <a:gdLst>
                <a:gd name="T0" fmla="*/ 484 w 484"/>
                <a:gd name="T1" fmla="*/ 173 h 345"/>
                <a:gd name="T2" fmla="*/ 338 w 484"/>
                <a:gd name="T3" fmla="*/ 0 h 345"/>
                <a:gd name="T4" fmla="*/ 338 w 484"/>
                <a:gd name="T5" fmla="*/ 33 h 345"/>
                <a:gd name="T6" fmla="*/ 0 w 484"/>
                <a:gd name="T7" fmla="*/ 33 h 345"/>
                <a:gd name="T8" fmla="*/ 0 w 484"/>
                <a:gd name="T9" fmla="*/ 312 h 345"/>
                <a:gd name="T10" fmla="*/ 338 w 484"/>
                <a:gd name="T11" fmla="*/ 312 h 345"/>
                <a:gd name="T12" fmla="*/ 338 w 484"/>
                <a:gd name="T13" fmla="*/ 345 h 345"/>
                <a:gd name="T14" fmla="*/ 484 w 484"/>
                <a:gd name="T15" fmla="*/ 173 h 3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4" h="345">
                  <a:moveTo>
                    <a:pt x="484" y="173"/>
                  </a:moveTo>
                  <a:lnTo>
                    <a:pt x="338" y="0"/>
                  </a:lnTo>
                  <a:lnTo>
                    <a:pt x="338" y="33"/>
                  </a:lnTo>
                  <a:lnTo>
                    <a:pt x="0" y="33"/>
                  </a:lnTo>
                  <a:lnTo>
                    <a:pt x="0" y="312"/>
                  </a:lnTo>
                  <a:lnTo>
                    <a:pt x="338" y="312"/>
                  </a:lnTo>
                  <a:lnTo>
                    <a:pt x="338" y="345"/>
                  </a:lnTo>
                  <a:lnTo>
                    <a:pt x="484" y="173"/>
                  </a:lnTo>
                  <a:close/>
                </a:path>
              </a:pathLst>
            </a:custGeom>
            <a:solidFill>
              <a:schemeClr val="accent3"/>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117" name="Freeform 22"/>
            <p:cNvSpPr/>
            <p:nvPr/>
          </p:nvSpPr>
          <p:spPr bwMode="auto">
            <a:xfrm>
              <a:off x="3787811" y="2574687"/>
              <a:ext cx="1095484" cy="620564"/>
            </a:xfrm>
            <a:custGeom>
              <a:avLst/>
              <a:gdLst>
                <a:gd name="T0" fmla="*/ 79 w 293"/>
                <a:gd name="T1" fmla="*/ 126 h 166"/>
                <a:gd name="T2" fmla="*/ 217 w 293"/>
                <a:gd name="T3" fmla="*/ 126 h 166"/>
                <a:gd name="T4" fmla="*/ 293 w 293"/>
                <a:gd name="T5" fmla="*/ 166 h 166"/>
                <a:gd name="T6" fmla="*/ 293 w 293"/>
                <a:gd name="T7" fmla="*/ 48 h 166"/>
                <a:gd name="T8" fmla="*/ 216 w 293"/>
                <a:gd name="T9" fmla="*/ 8 h 166"/>
                <a:gd name="T10" fmla="*/ 78 w 293"/>
                <a:gd name="T11" fmla="*/ 8 h 166"/>
                <a:gd name="T12" fmla="*/ 0 w 293"/>
                <a:gd name="T13" fmla="*/ 49 h 166"/>
                <a:gd name="T14" fmla="*/ 0 w 293"/>
                <a:gd name="T15" fmla="*/ 166 h 166"/>
                <a:gd name="T16" fmla="*/ 79 w 293"/>
                <a:gd name="T17" fmla="*/ 12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166">
                  <a:moveTo>
                    <a:pt x="79" y="126"/>
                  </a:moveTo>
                  <a:cubicBezTo>
                    <a:pt x="113" y="119"/>
                    <a:pt x="184" y="117"/>
                    <a:pt x="217" y="126"/>
                  </a:cubicBezTo>
                  <a:cubicBezTo>
                    <a:pt x="235" y="131"/>
                    <a:pt x="293" y="166"/>
                    <a:pt x="293" y="166"/>
                  </a:cubicBezTo>
                  <a:cubicBezTo>
                    <a:pt x="293" y="48"/>
                    <a:pt x="293" y="48"/>
                    <a:pt x="293" y="48"/>
                  </a:cubicBezTo>
                  <a:cubicBezTo>
                    <a:pt x="293" y="48"/>
                    <a:pt x="235" y="13"/>
                    <a:pt x="216" y="8"/>
                  </a:cubicBezTo>
                  <a:cubicBezTo>
                    <a:pt x="183" y="0"/>
                    <a:pt x="112" y="1"/>
                    <a:pt x="78" y="8"/>
                  </a:cubicBezTo>
                  <a:cubicBezTo>
                    <a:pt x="60" y="13"/>
                    <a:pt x="0" y="49"/>
                    <a:pt x="0" y="49"/>
                  </a:cubicBezTo>
                  <a:cubicBezTo>
                    <a:pt x="0" y="166"/>
                    <a:pt x="0" y="166"/>
                    <a:pt x="0" y="166"/>
                  </a:cubicBezTo>
                  <a:cubicBezTo>
                    <a:pt x="0" y="166"/>
                    <a:pt x="60" y="130"/>
                    <a:pt x="79" y="126"/>
                  </a:cubicBezTo>
                  <a:close/>
                </a:path>
              </a:pathLst>
            </a:custGeom>
            <a:solidFill>
              <a:schemeClr val="accent3"/>
            </a:solidFill>
            <a:ln>
              <a:noFill/>
            </a:ln>
          </p:spPr>
          <p:txBody>
            <a:bodyPr vert="horz" wrap="square" lIns="121882" tIns="60941" rIns="121882" bIns="60941" numCol="1" anchor="t" anchorCtr="0" compatLnSpc="1"/>
            <a:lstStyle/>
            <a:p>
              <a:r>
                <a:rPr lang="en-US" altLang="zh-CN" sz="1200" b="1" dirty="0">
                  <a:solidFill>
                    <a:schemeClr val="bg1">
                      <a:lumMod val="95000"/>
                    </a:schemeClr>
                  </a:solidFill>
                  <a:latin typeface="微软雅黑" panose="020B0503020204020204" charset="-122"/>
                  <a:ea typeface="微软雅黑" panose="020B0503020204020204" charset="-122"/>
                </a:rPr>
                <a:t>         </a:t>
              </a:r>
              <a:endParaRPr lang="zh-CN" altLang="en-US" sz="2400" b="1" dirty="0">
                <a:solidFill>
                  <a:schemeClr val="bg1">
                    <a:lumMod val="95000"/>
                  </a:schemeClr>
                </a:solidFill>
                <a:latin typeface="微软雅黑" panose="020B0503020204020204" charset="-122"/>
                <a:ea typeface="微软雅黑" panose="020B0503020204020204" charset="-122"/>
              </a:endParaRPr>
            </a:p>
          </p:txBody>
        </p:sp>
        <p:sp>
          <p:nvSpPr>
            <p:cNvPr id="118" name="Rectangle 23"/>
            <p:cNvSpPr>
              <a:spLocks noChangeArrowheads="1"/>
            </p:cNvSpPr>
            <p:nvPr/>
          </p:nvSpPr>
          <p:spPr bwMode="auto">
            <a:xfrm>
              <a:off x="3325151" y="2763662"/>
              <a:ext cx="457508" cy="436928"/>
            </a:xfrm>
            <a:prstGeom prst="rect">
              <a:avLst/>
            </a:prstGeom>
            <a:solidFill>
              <a:schemeClr val="accent3"/>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grpSp>
          <p:nvGrpSpPr>
            <p:cNvPr id="21" name="组合 118"/>
            <p:cNvGrpSpPr/>
            <p:nvPr/>
          </p:nvGrpSpPr>
          <p:grpSpPr>
            <a:xfrm>
              <a:off x="2373281" y="2426791"/>
              <a:ext cx="1095484" cy="957312"/>
              <a:chOff x="2373281" y="2454941"/>
              <a:chExt cx="1095484" cy="957312"/>
            </a:xfrm>
            <a:effectLst>
              <a:outerShdw blurRad="50800" dist="38100" dir="8100000" algn="tr" rotWithShape="0">
                <a:prstClr val="black">
                  <a:alpha val="40000"/>
                </a:prstClr>
              </a:outerShdw>
            </a:effectLst>
          </p:grpSpPr>
          <p:sp>
            <p:nvSpPr>
              <p:cNvPr id="120" name="Freeform 26"/>
              <p:cNvSpPr/>
              <p:nvPr/>
            </p:nvSpPr>
            <p:spPr bwMode="auto">
              <a:xfrm>
                <a:off x="2373281" y="2907253"/>
                <a:ext cx="1095484" cy="505000"/>
              </a:xfrm>
              <a:custGeom>
                <a:avLst/>
                <a:gdLst>
                  <a:gd name="T0" fmla="*/ 146 w 293"/>
                  <a:gd name="T1" fmla="*/ 99 h 135"/>
                  <a:gd name="T2" fmla="*/ 0 w 293"/>
                  <a:gd name="T3" fmla="*/ 0 h 135"/>
                  <a:gd name="T4" fmla="*/ 0 w 293"/>
                  <a:gd name="T5" fmla="*/ 28 h 135"/>
                  <a:gd name="T6" fmla="*/ 146 w 293"/>
                  <a:gd name="T7" fmla="*/ 135 h 135"/>
                  <a:gd name="T8" fmla="*/ 293 w 293"/>
                  <a:gd name="T9" fmla="*/ 28 h 135"/>
                  <a:gd name="T10" fmla="*/ 293 w 293"/>
                  <a:gd name="T11" fmla="*/ 0 h 135"/>
                  <a:gd name="T12" fmla="*/ 146 w 293"/>
                  <a:gd name="T13" fmla="*/ 99 h 135"/>
                </a:gdLst>
                <a:ahLst/>
                <a:cxnLst>
                  <a:cxn ang="0">
                    <a:pos x="T0" y="T1"/>
                  </a:cxn>
                  <a:cxn ang="0">
                    <a:pos x="T2" y="T3"/>
                  </a:cxn>
                  <a:cxn ang="0">
                    <a:pos x="T4" y="T5"/>
                  </a:cxn>
                  <a:cxn ang="0">
                    <a:pos x="T6" y="T7"/>
                  </a:cxn>
                  <a:cxn ang="0">
                    <a:pos x="T8" y="T9"/>
                  </a:cxn>
                  <a:cxn ang="0">
                    <a:pos x="T10" y="T11"/>
                  </a:cxn>
                  <a:cxn ang="0">
                    <a:pos x="T12" y="T13"/>
                  </a:cxn>
                </a:cxnLst>
                <a:rect l="0" t="0" r="r" b="b"/>
                <a:pathLst>
                  <a:path w="293" h="135">
                    <a:moveTo>
                      <a:pt x="146" y="99"/>
                    </a:moveTo>
                    <a:cubicBezTo>
                      <a:pt x="70" y="99"/>
                      <a:pt x="6" y="60"/>
                      <a:pt x="0" y="0"/>
                    </a:cubicBezTo>
                    <a:cubicBezTo>
                      <a:pt x="0" y="4"/>
                      <a:pt x="0" y="25"/>
                      <a:pt x="0" y="28"/>
                    </a:cubicBezTo>
                    <a:cubicBezTo>
                      <a:pt x="0" y="92"/>
                      <a:pt x="65" y="135"/>
                      <a:pt x="146" y="135"/>
                    </a:cubicBezTo>
                    <a:cubicBezTo>
                      <a:pt x="227" y="135"/>
                      <a:pt x="293" y="92"/>
                      <a:pt x="293" y="28"/>
                    </a:cubicBezTo>
                    <a:cubicBezTo>
                      <a:pt x="293" y="25"/>
                      <a:pt x="293" y="4"/>
                      <a:pt x="293" y="0"/>
                    </a:cubicBezTo>
                    <a:cubicBezTo>
                      <a:pt x="286" y="60"/>
                      <a:pt x="223" y="99"/>
                      <a:pt x="146" y="99"/>
                    </a:cubicBezTo>
                    <a:close/>
                  </a:path>
                </a:pathLst>
              </a:custGeom>
              <a:gradFill>
                <a:gsLst>
                  <a:gs pos="0">
                    <a:schemeClr val="accent1">
                      <a:lumMod val="75000"/>
                    </a:schemeClr>
                  </a:gs>
                  <a:gs pos="50000">
                    <a:schemeClr val="accent1">
                      <a:lumMod val="50000"/>
                    </a:schemeClr>
                  </a:gs>
                  <a:gs pos="100000">
                    <a:schemeClr val="tx2">
                      <a:lumMod val="50000"/>
                    </a:schemeClr>
                  </a:gs>
                </a:gsLst>
                <a:lin ang="5400000" scaled="0"/>
              </a:gradFill>
              <a:ln>
                <a:noFill/>
              </a:ln>
              <a:effectLst/>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121" name="Oval 27"/>
              <p:cNvSpPr>
                <a:spLocks noChangeArrowheads="1"/>
              </p:cNvSpPr>
              <p:nvPr/>
            </p:nvSpPr>
            <p:spPr bwMode="auto">
              <a:xfrm>
                <a:off x="2373281" y="2454941"/>
                <a:ext cx="1095484" cy="867523"/>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grpSp>
      </p:grpSp>
      <p:sp>
        <p:nvSpPr>
          <p:cNvPr id="92"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UML</a:t>
            </a: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的特点</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 name="TextBox 75"/>
          <p:cNvSpPr txBox="1"/>
          <p:nvPr/>
        </p:nvSpPr>
        <p:spPr>
          <a:xfrm>
            <a:off x="2240390" y="4350366"/>
            <a:ext cx="370840" cy="460375"/>
          </a:xfrm>
          <a:prstGeom prst="rect">
            <a:avLst/>
          </a:prstGeom>
          <a:noFill/>
        </p:spPr>
        <p:txBody>
          <a:bodyPr wrap="none" rtlCol="0">
            <a:spAutoFit/>
          </a:bodyPr>
          <a:p>
            <a:r>
              <a:rPr lang="en-US" altLang="zh-CN" sz="2400" b="1" dirty="0">
                <a:solidFill>
                  <a:schemeClr val="bg1"/>
                </a:solidFill>
                <a:latin typeface="微软雅黑" panose="020B0503020204020204" charset="-122"/>
                <a:ea typeface="微软雅黑" panose="020B0503020204020204" charset="-122"/>
              </a:rPr>
              <a:t>3</a:t>
            </a:r>
            <a:endParaRPr lang="en-US" altLang="zh-CN" sz="2400" b="1" dirty="0">
              <a:solidFill>
                <a:schemeClr val="bg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0-#ppt_w/2"/>
                                          </p:val>
                                        </p:tav>
                                        <p:tav tm="100000">
                                          <p:val>
                                            <p:strVal val="#ppt_x"/>
                                          </p:val>
                                        </p:tav>
                                      </p:tavLst>
                                    </p:anim>
                                    <p:anim calcmode="lin" valueType="num">
                                      <p:cBhvr additive="base">
                                        <p:cTn id="19"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20"/>
                                        </p:tgtEl>
                                        <p:attrNameLst>
                                          <p:attrName>style.visibility</p:attrName>
                                        </p:attrNameLst>
                                      </p:cBhvr>
                                      <p:to>
                                        <p:strVal val="visible"/>
                                      </p:to>
                                    </p:set>
                                    <p:anim calcmode="lin" valueType="num">
                                      <p:cBhvr additive="base">
                                        <p:cTn id="24" dur="500" fill="hold"/>
                                        <p:tgtEl>
                                          <p:spTgt spid="20"/>
                                        </p:tgtEl>
                                        <p:attrNameLst>
                                          <p:attrName>ppt_x</p:attrName>
                                        </p:attrNameLst>
                                      </p:cBhvr>
                                      <p:tavLst>
                                        <p:tav tm="0">
                                          <p:val>
                                            <p:strVal val="0-#ppt_w/2"/>
                                          </p:val>
                                        </p:tav>
                                        <p:tav tm="100000">
                                          <p:val>
                                            <p:strVal val="#ppt_x"/>
                                          </p:val>
                                        </p:tav>
                                      </p:tavLst>
                                    </p:anim>
                                    <p:anim calcmode="lin" valueType="num">
                                      <p:cBhvr additive="base">
                                        <p:cTn id="25"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NORDRI TOOLS WATERMARK" val="bsc2yuvb"/>
</p:tagLst>
</file>

<file path=ppt/tags/tag10.xml><?xml version="1.0" encoding="utf-8"?>
<p:tagLst xmlns:p="http://schemas.openxmlformats.org/presentationml/2006/main">
  <p:tag name="NORDRI TOOLS WATERMARK" val="bsc2yuvb"/>
</p:tagLst>
</file>

<file path=ppt/tags/tag100.xml><?xml version="1.0" encoding="utf-8"?>
<p:tagLst xmlns:p="http://schemas.openxmlformats.org/presentationml/2006/main">
  <p:tag name="NORDRI TOOLS WATERMARK" val="bsc2yuvb"/>
</p:tagLst>
</file>

<file path=ppt/tags/tag101.xml><?xml version="1.0" encoding="utf-8"?>
<p:tagLst xmlns:p="http://schemas.openxmlformats.org/presentationml/2006/main">
  <p:tag name="NORDRI TOOLS WATERMARK" val="ecddfplt"/>
</p:tagLst>
</file>

<file path=ppt/tags/tag102.xml><?xml version="1.0" encoding="utf-8"?>
<p:tagLst xmlns:p="http://schemas.openxmlformats.org/presentationml/2006/main">
  <p:tag name="NORDRI TOOLS WATERMARK" val="wxbw55wd"/>
</p:tagLst>
</file>

<file path=ppt/tags/tag103.xml><?xml version="1.0" encoding="utf-8"?>
<p:tagLst xmlns:p="http://schemas.openxmlformats.org/presentationml/2006/main">
  <p:tag name="NORDRI TOOLS WATERMARK" val="bsc2yuvb"/>
</p:tagLst>
</file>

<file path=ppt/tags/tag104.xml><?xml version="1.0" encoding="utf-8"?>
<p:tagLst xmlns:p="http://schemas.openxmlformats.org/presentationml/2006/main">
  <p:tag name="NORDRI TOOLS WATERMARK" val="ecddfplt"/>
</p:tagLst>
</file>

<file path=ppt/tags/tag105.xml><?xml version="1.0" encoding="utf-8"?>
<p:tagLst xmlns:p="http://schemas.openxmlformats.org/presentationml/2006/main">
  <p:tag name="NORDRI TOOLS WATERMARK" val="wxbw55wd"/>
</p:tagLst>
</file>

<file path=ppt/tags/tag106.xml><?xml version="1.0" encoding="utf-8"?>
<p:tagLst xmlns:p="http://schemas.openxmlformats.org/presentationml/2006/main">
  <p:tag name="NORDRI TOOLS WATERMARK" val="bsc2yuvb"/>
</p:tagLst>
</file>

<file path=ppt/tags/tag107.xml><?xml version="1.0" encoding="utf-8"?>
<p:tagLst xmlns:p="http://schemas.openxmlformats.org/presentationml/2006/main">
  <p:tag name="NORDRI TOOLS WATERMARK" val="ecddfplt"/>
</p:tagLst>
</file>

<file path=ppt/tags/tag108.xml><?xml version="1.0" encoding="utf-8"?>
<p:tagLst xmlns:p="http://schemas.openxmlformats.org/presentationml/2006/main">
  <p:tag name="NORDRI TOOLS WATERMARK" val="wxbw55wd"/>
</p:tagLst>
</file>

<file path=ppt/tags/tag109.xml><?xml version="1.0" encoding="utf-8"?>
<p:tagLst xmlns:p="http://schemas.openxmlformats.org/presentationml/2006/main">
  <p:tag name="NORDRI TOOLS WATERMARK" val="bsc2yuvb"/>
</p:tagLst>
</file>

<file path=ppt/tags/tag11.xml><?xml version="1.0" encoding="utf-8"?>
<p:tagLst xmlns:p="http://schemas.openxmlformats.org/presentationml/2006/main">
  <p:tag name="NORDRI TOOLS WATERMARK" val="ecddfplt"/>
</p:tagLst>
</file>

<file path=ppt/tags/tag110.xml><?xml version="1.0" encoding="utf-8"?>
<p:tagLst xmlns:p="http://schemas.openxmlformats.org/presentationml/2006/main">
  <p:tag name="NORDRI TOOLS WATERMARK" val="ecddfplt"/>
</p:tagLst>
</file>

<file path=ppt/tags/tag111.xml><?xml version="1.0" encoding="utf-8"?>
<p:tagLst xmlns:p="http://schemas.openxmlformats.org/presentationml/2006/main">
  <p:tag name="NORDRI TOOLS WATERMARK" val="wxbw55wd"/>
</p:tagLst>
</file>

<file path=ppt/tags/tag112.xml><?xml version="1.0" encoding="utf-8"?>
<p:tagLst xmlns:p="http://schemas.openxmlformats.org/presentationml/2006/main">
  <p:tag name="NORDRI TOOLS WATERMARK" val="bsc2yuvb"/>
</p:tagLst>
</file>

<file path=ppt/tags/tag113.xml><?xml version="1.0" encoding="utf-8"?>
<p:tagLst xmlns:p="http://schemas.openxmlformats.org/presentationml/2006/main">
  <p:tag name="NORDRI TOOLS WATERMARK" val="ecddfplt"/>
</p:tagLst>
</file>

<file path=ppt/tags/tag114.xml><?xml version="1.0" encoding="utf-8"?>
<p:tagLst xmlns:p="http://schemas.openxmlformats.org/presentationml/2006/main">
  <p:tag name="NORDRI TOOLS WATERMARK" val="wxbw55wd"/>
</p:tagLst>
</file>

<file path=ppt/tags/tag115.xml><?xml version="1.0" encoding="utf-8"?>
<p:tagLst xmlns:p="http://schemas.openxmlformats.org/presentationml/2006/main">
  <p:tag name="NORDRI TOOLS WATERMARK" val="bsc2yuvb"/>
</p:tagLst>
</file>

<file path=ppt/tags/tag116.xml><?xml version="1.0" encoding="utf-8"?>
<p:tagLst xmlns:p="http://schemas.openxmlformats.org/presentationml/2006/main">
  <p:tag name="NORDRI TOOLS WATERMARK" val="ecddfplt"/>
</p:tagLst>
</file>

<file path=ppt/tags/tag117.xml><?xml version="1.0" encoding="utf-8"?>
<p:tagLst xmlns:p="http://schemas.openxmlformats.org/presentationml/2006/main">
  <p:tag name="NORDRI TOOLS WATERMARK" val="wxbw55wd"/>
</p:tagLst>
</file>

<file path=ppt/tags/tag118.xml><?xml version="1.0" encoding="utf-8"?>
<p:tagLst xmlns:p="http://schemas.openxmlformats.org/presentationml/2006/main">
  <p:tag name="NORDRI TOOLS WATERMARK" val="bsc2yuvb"/>
</p:tagLst>
</file>

<file path=ppt/tags/tag119.xml><?xml version="1.0" encoding="utf-8"?>
<p:tagLst xmlns:p="http://schemas.openxmlformats.org/presentationml/2006/main">
  <p:tag name="NORDRI TOOLS WATERMARK" val="ecddfplt"/>
</p:tagLst>
</file>

<file path=ppt/tags/tag12.xml><?xml version="1.0" encoding="utf-8"?>
<p:tagLst xmlns:p="http://schemas.openxmlformats.org/presentationml/2006/main">
  <p:tag name="NORDRI TOOLS WATERMARK" val="wxbw55wd"/>
</p:tagLst>
</file>

<file path=ppt/tags/tag120.xml><?xml version="1.0" encoding="utf-8"?>
<p:tagLst xmlns:p="http://schemas.openxmlformats.org/presentationml/2006/main">
  <p:tag name="NORDRI TOOLS WATERMARK" val="wxbw55wd"/>
</p:tagLst>
</file>

<file path=ppt/tags/tag121.xml><?xml version="1.0" encoding="utf-8"?>
<p:tagLst xmlns:p="http://schemas.openxmlformats.org/presentationml/2006/main">
  <p:tag name="NORDRI TOOLS WATERMARK" val="bsc2yuvb"/>
</p:tagLst>
</file>

<file path=ppt/tags/tag122.xml><?xml version="1.0" encoding="utf-8"?>
<p:tagLst xmlns:p="http://schemas.openxmlformats.org/presentationml/2006/main">
  <p:tag name="NORDRI TOOLS WATERMARK" val="ecddfplt"/>
</p:tagLst>
</file>

<file path=ppt/tags/tag123.xml><?xml version="1.0" encoding="utf-8"?>
<p:tagLst xmlns:p="http://schemas.openxmlformats.org/presentationml/2006/main">
  <p:tag name="NORDRI TOOLS WATERMARK" val="wxbw55wd"/>
</p:tagLst>
</file>

<file path=ppt/tags/tag124.xml><?xml version="1.0" encoding="utf-8"?>
<p:tagLst xmlns:p="http://schemas.openxmlformats.org/presentationml/2006/main">
  <p:tag name="NORDRI TOOLS WATERMARK" val="bsc2yuvb"/>
</p:tagLst>
</file>

<file path=ppt/tags/tag125.xml><?xml version="1.0" encoding="utf-8"?>
<p:tagLst xmlns:p="http://schemas.openxmlformats.org/presentationml/2006/main">
  <p:tag name="NORDRI TOOLS WATERMARK" val="ecddfplt"/>
</p:tagLst>
</file>

<file path=ppt/tags/tag126.xml><?xml version="1.0" encoding="utf-8"?>
<p:tagLst xmlns:p="http://schemas.openxmlformats.org/presentationml/2006/main">
  <p:tag name="NORDRI TOOLS WATERMARK" val="wxbw55wd"/>
</p:tagLst>
</file>

<file path=ppt/tags/tag127.xml><?xml version="1.0" encoding="utf-8"?>
<p:tagLst xmlns:p="http://schemas.openxmlformats.org/presentationml/2006/main">
  <p:tag name="NORDRI TOOLS WATERMARK" val="bsc2yuvb"/>
</p:tagLst>
</file>

<file path=ppt/tags/tag128.xml><?xml version="1.0" encoding="utf-8"?>
<p:tagLst xmlns:p="http://schemas.openxmlformats.org/presentationml/2006/main">
  <p:tag name="NORDRI TOOLS WATERMARK" val="ecddfplt"/>
</p:tagLst>
</file>

<file path=ppt/tags/tag129.xml><?xml version="1.0" encoding="utf-8"?>
<p:tagLst xmlns:p="http://schemas.openxmlformats.org/presentationml/2006/main">
  <p:tag name="NORDRI TOOLS WATERMARK" val="wxbw55wd"/>
</p:tagLst>
</file>

<file path=ppt/tags/tag13.xml><?xml version="1.0" encoding="utf-8"?>
<p:tagLst xmlns:p="http://schemas.openxmlformats.org/presentationml/2006/main">
  <p:tag name="NORDRI TOOLS WATERMARK" val="bsc2yuvb"/>
</p:tagLst>
</file>

<file path=ppt/tags/tag130.xml><?xml version="1.0" encoding="utf-8"?>
<p:tagLst xmlns:p="http://schemas.openxmlformats.org/presentationml/2006/main">
  <p:tag name="NORDRI TOOLS WATERMARK" val="bsc2yuvb"/>
</p:tagLst>
</file>

<file path=ppt/tags/tag131.xml><?xml version="1.0" encoding="utf-8"?>
<p:tagLst xmlns:p="http://schemas.openxmlformats.org/presentationml/2006/main">
  <p:tag name="NORDRI TOOLS WATERMARK" val="ecddfplt"/>
</p:tagLst>
</file>

<file path=ppt/tags/tag132.xml><?xml version="1.0" encoding="utf-8"?>
<p:tagLst xmlns:p="http://schemas.openxmlformats.org/presentationml/2006/main">
  <p:tag name="NORDRI TOOLS WATERMARK" val="wxbw55wd"/>
</p:tagLst>
</file>

<file path=ppt/tags/tag133.xml><?xml version="1.0" encoding="utf-8"?>
<p:tagLst xmlns:p="http://schemas.openxmlformats.org/presentationml/2006/main">
  <p:tag name="NORDRI TOOLS WATERMARK" val="bsc2yuvb"/>
</p:tagLst>
</file>

<file path=ppt/tags/tag134.xml><?xml version="1.0" encoding="utf-8"?>
<p:tagLst xmlns:p="http://schemas.openxmlformats.org/presentationml/2006/main">
  <p:tag name="NORDRI TOOLS WATERMARK" val="ecddfplt"/>
</p:tagLst>
</file>

<file path=ppt/tags/tag135.xml><?xml version="1.0" encoding="utf-8"?>
<p:tagLst xmlns:p="http://schemas.openxmlformats.org/presentationml/2006/main">
  <p:tag name="NORDRI TOOLS WATERMARK" val="wxbw55wd"/>
</p:tagLst>
</file>

<file path=ppt/tags/tag136.xml><?xml version="1.0" encoding="utf-8"?>
<p:tagLst xmlns:p="http://schemas.openxmlformats.org/presentationml/2006/main">
  <p:tag name="NORDRI TOOLS WATERMARK" val="bsc2yuvb"/>
</p:tagLst>
</file>

<file path=ppt/tags/tag137.xml><?xml version="1.0" encoding="utf-8"?>
<p:tagLst xmlns:p="http://schemas.openxmlformats.org/presentationml/2006/main">
  <p:tag name="NORDRI TOOLS WATERMARK" val="ecddfplt"/>
</p:tagLst>
</file>

<file path=ppt/tags/tag138.xml><?xml version="1.0" encoding="utf-8"?>
<p:tagLst xmlns:p="http://schemas.openxmlformats.org/presentationml/2006/main">
  <p:tag name="NORDRI TOOLS WATERMARK" val="wxbw55wd"/>
</p:tagLst>
</file>

<file path=ppt/tags/tag139.xml><?xml version="1.0" encoding="utf-8"?>
<p:tagLst xmlns:p="http://schemas.openxmlformats.org/presentationml/2006/main">
  <p:tag name="NORDRI TOOLS WATERMARK" val="bsc2yuvb"/>
</p:tagLst>
</file>

<file path=ppt/tags/tag14.xml><?xml version="1.0" encoding="utf-8"?>
<p:tagLst xmlns:p="http://schemas.openxmlformats.org/presentationml/2006/main">
  <p:tag name="NORDRI TOOLS WATERMARK" val="ecddfplt"/>
</p:tagLst>
</file>

<file path=ppt/tags/tag140.xml><?xml version="1.0" encoding="utf-8"?>
<p:tagLst xmlns:p="http://schemas.openxmlformats.org/presentationml/2006/main">
  <p:tag name="NORDRI TOOLS WATERMARK" val="ecddfplt"/>
</p:tagLst>
</file>

<file path=ppt/tags/tag141.xml><?xml version="1.0" encoding="utf-8"?>
<p:tagLst xmlns:p="http://schemas.openxmlformats.org/presentationml/2006/main">
  <p:tag name="NORDRI TOOLS WATERMARK" val="wxbw55wd"/>
</p:tagLst>
</file>

<file path=ppt/tags/tag142.xml><?xml version="1.0" encoding="utf-8"?>
<p:tagLst xmlns:p="http://schemas.openxmlformats.org/presentationml/2006/main">
  <p:tag name="NORDRI TOOLS WATERMARK" val="bsc2yuvb"/>
</p:tagLst>
</file>

<file path=ppt/tags/tag143.xml><?xml version="1.0" encoding="utf-8"?>
<p:tagLst xmlns:p="http://schemas.openxmlformats.org/presentationml/2006/main">
  <p:tag name="NORDRI TOOLS WATERMARK" val="ecddfplt"/>
</p:tagLst>
</file>

<file path=ppt/tags/tag144.xml><?xml version="1.0" encoding="utf-8"?>
<p:tagLst xmlns:p="http://schemas.openxmlformats.org/presentationml/2006/main">
  <p:tag name="NORDRI TOOLS WATERMARK" val="wxbw55wd"/>
</p:tagLst>
</file>

<file path=ppt/tags/tag145.xml><?xml version="1.0" encoding="utf-8"?>
<p:tagLst xmlns:p="http://schemas.openxmlformats.org/presentationml/2006/main">
  <p:tag name="NORDRI TOOLS WATERMARK" val="bsc2yuvb"/>
</p:tagLst>
</file>

<file path=ppt/tags/tag146.xml><?xml version="1.0" encoding="utf-8"?>
<p:tagLst xmlns:p="http://schemas.openxmlformats.org/presentationml/2006/main">
  <p:tag name="NORDRI TOOLS WATERMARK" val="ecddfplt"/>
</p:tagLst>
</file>

<file path=ppt/tags/tag147.xml><?xml version="1.0" encoding="utf-8"?>
<p:tagLst xmlns:p="http://schemas.openxmlformats.org/presentationml/2006/main">
  <p:tag name="NORDRI TOOLS WATERMARK" val="wxbw55wd"/>
</p:tagLst>
</file>

<file path=ppt/tags/tag148.xml><?xml version="1.0" encoding="utf-8"?>
<p:tagLst xmlns:p="http://schemas.openxmlformats.org/presentationml/2006/main">
  <p:tag name="NORDRI TOOLS WATERMARK" val="bsc2yuvb"/>
</p:tagLst>
</file>

<file path=ppt/tags/tag149.xml><?xml version="1.0" encoding="utf-8"?>
<p:tagLst xmlns:p="http://schemas.openxmlformats.org/presentationml/2006/main">
  <p:tag name="NORDRI TOOLS WATERMARK" val="ecddfplt"/>
</p:tagLst>
</file>

<file path=ppt/tags/tag15.xml><?xml version="1.0" encoding="utf-8"?>
<p:tagLst xmlns:p="http://schemas.openxmlformats.org/presentationml/2006/main">
  <p:tag name="NORDRI TOOLS WATERMARK" val="wxbw55wd"/>
</p:tagLst>
</file>

<file path=ppt/tags/tag150.xml><?xml version="1.0" encoding="utf-8"?>
<p:tagLst xmlns:p="http://schemas.openxmlformats.org/presentationml/2006/main">
  <p:tag name="NORDRI TOOLS WATERMARK" val="wxbw55wd"/>
</p:tagLst>
</file>

<file path=ppt/tags/tag151.xml><?xml version="1.0" encoding="utf-8"?>
<p:tagLst xmlns:p="http://schemas.openxmlformats.org/presentationml/2006/main">
  <p:tag name="NORDRI TOOLS WATERMARK" val="bsc2yuvb"/>
</p:tagLst>
</file>

<file path=ppt/tags/tag152.xml><?xml version="1.0" encoding="utf-8"?>
<p:tagLst xmlns:p="http://schemas.openxmlformats.org/presentationml/2006/main">
  <p:tag name="NORDRI TOOLS WATERMARK" val="ecddfplt"/>
</p:tagLst>
</file>

<file path=ppt/tags/tag153.xml><?xml version="1.0" encoding="utf-8"?>
<p:tagLst xmlns:p="http://schemas.openxmlformats.org/presentationml/2006/main">
  <p:tag name="NORDRI TOOLS WATERMARK" val="wxbw55wd"/>
</p:tagLst>
</file>

<file path=ppt/tags/tag154.xml><?xml version="1.0" encoding="utf-8"?>
<p:tagLst xmlns:p="http://schemas.openxmlformats.org/presentationml/2006/main">
  <p:tag name="NORDRI TOOLS WATERMARK" val="bsc2yuvb"/>
</p:tagLst>
</file>

<file path=ppt/tags/tag155.xml><?xml version="1.0" encoding="utf-8"?>
<p:tagLst xmlns:p="http://schemas.openxmlformats.org/presentationml/2006/main">
  <p:tag name="NORDRI TOOLS WATERMARK" val="ecddfplt"/>
</p:tagLst>
</file>

<file path=ppt/tags/tag156.xml><?xml version="1.0" encoding="utf-8"?>
<p:tagLst xmlns:p="http://schemas.openxmlformats.org/presentationml/2006/main">
  <p:tag name="NORDRI TOOLS WATERMARK" val="wxbw55wd"/>
</p:tagLst>
</file>

<file path=ppt/tags/tag157.xml><?xml version="1.0" encoding="utf-8"?>
<p:tagLst xmlns:p="http://schemas.openxmlformats.org/presentationml/2006/main">
  <p:tag name="NORDRI TOOLS WATERMARK" val="bsc2yuvb"/>
</p:tagLst>
</file>

<file path=ppt/tags/tag158.xml><?xml version="1.0" encoding="utf-8"?>
<p:tagLst xmlns:p="http://schemas.openxmlformats.org/presentationml/2006/main">
  <p:tag name="NORDRI TOOLS WATERMARK" val="ecddfplt"/>
</p:tagLst>
</file>

<file path=ppt/tags/tag159.xml><?xml version="1.0" encoding="utf-8"?>
<p:tagLst xmlns:p="http://schemas.openxmlformats.org/presentationml/2006/main">
  <p:tag name="NORDRI TOOLS WATERMARK" val="wxbw55wd"/>
</p:tagLst>
</file>

<file path=ppt/tags/tag16.xml><?xml version="1.0" encoding="utf-8"?>
<p:tagLst xmlns:p="http://schemas.openxmlformats.org/presentationml/2006/main">
  <p:tag name="NORDRI TOOLS WATERMARK" val="bsc2yuvb"/>
</p:tagLst>
</file>

<file path=ppt/tags/tag160.xml><?xml version="1.0" encoding="utf-8"?>
<p:tagLst xmlns:p="http://schemas.openxmlformats.org/presentationml/2006/main">
  <p:tag name="NORDRI TOOLS WATERMARK" val="bsc2yuvb"/>
</p:tagLst>
</file>

<file path=ppt/tags/tag161.xml><?xml version="1.0" encoding="utf-8"?>
<p:tagLst xmlns:p="http://schemas.openxmlformats.org/presentationml/2006/main">
  <p:tag name="NORDRI TOOLS WATERMARK" val="ecddfplt"/>
</p:tagLst>
</file>

<file path=ppt/tags/tag162.xml><?xml version="1.0" encoding="utf-8"?>
<p:tagLst xmlns:p="http://schemas.openxmlformats.org/presentationml/2006/main">
  <p:tag name="NORDRI TOOLS WATERMARK" val="wxbw55wd"/>
</p:tagLst>
</file>

<file path=ppt/tags/tag163.xml><?xml version="1.0" encoding="utf-8"?>
<p:tagLst xmlns:p="http://schemas.openxmlformats.org/presentationml/2006/main">
  <p:tag name="NORDRI TOOLS WATERMARK" val="bsc2yuvb"/>
</p:tagLst>
</file>

<file path=ppt/tags/tag164.xml><?xml version="1.0" encoding="utf-8"?>
<p:tagLst xmlns:p="http://schemas.openxmlformats.org/presentationml/2006/main">
  <p:tag name="NORDRI TOOLS WATERMARK" val="ecddfplt"/>
</p:tagLst>
</file>

<file path=ppt/tags/tag165.xml><?xml version="1.0" encoding="utf-8"?>
<p:tagLst xmlns:p="http://schemas.openxmlformats.org/presentationml/2006/main">
  <p:tag name="NORDRI TOOLS WATERMARK" val="wxbw55wd"/>
</p:tagLst>
</file>

<file path=ppt/tags/tag166.xml><?xml version="1.0" encoding="utf-8"?>
<p:tagLst xmlns:p="http://schemas.openxmlformats.org/presentationml/2006/main">
  <p:tag name="NORDRI TOOLS WATERMARK" val="bsc2yuvb"/>
</p:tagLst>
</file>

<file path=ppt/tags/tag167.xml><?xml version="1.0" encoding="utf-8"?>
<p:tagLst xmlns:p="http://schemas.openxmlformats.org/presentationml/2006/main">
  <p:tag name="NORDRI TOOLS WATERMARK" val="ecddfplt"/>
</p:tagLst>
</file>

<file path=ppt/tags/tag168.xml><?xml version="1.0" encoding="utf-8"?>
<p:tagLst xmlns:p="http://schemas.openxmlformats.org/presentationml/2006/main">
  <p:tag name="NORDRI TOOLS WATERMARK" val="wxbw55wd"/>
</p:tagLst>
</file>

<file path=ppt/tags/tag169.xml><?xml version="1.0" encoding="utf-8"?>
<p:tagLst xmlns:p="http://schemas.openxmlformats.org/presentationml/2006/main">
  <p:tag name="NORDRI TOOLS WATERMARK" val="bsc2yuvb"/>
</p:tagLst>
</file>

<file path=ppt/tags/tag17.xml><?xml version="1.0" encoding="utf-8"?>
<p:tagLst xmlns:p="http://schemas.openxmlformats.org/presentationml/2006/main">
  <p:tag name="NORDRI TOOLS WATERMARK" val="ecddfplt"/>
</p:tagLst>
</file>

<file path=ppt/tags/tag170.xml><?xml version="1.0" encoding="utf-8"?>
<p:tagLst xmlns:p="http://schemas.openxmlformats.org/presentationml/2006/main">
  <p:tag name="NORDRI TOOLS WATERMARK" val="ecddfplt"/>
</p:tagLst>
</file>

<file path=ppt/tags/tag171.xml><?xml version="1.0" encoding="utf-8"?>
<p:tagLst xmlns:p="http://schemas.openxmlformats.org/presentationml/2006/main">
  <p:tag name="NORDRI TOOLS WATERMARK" val="wxbw55wd"/>
</p:tagLst>
</file>

<file path=ppt/tags/tag172.xml><?xml version="1.0" encoding="utf-8"?>
<p:tagLst xmlns:p="http://schemas.openxmlformats.org/presentationml/2006/main">
  <p:tag name="NORDRI TOOLS WATERMARK" val="bsc2yuvb"/>
</p:tagLst>
</file>

<file path=ppt/tags/tag173.xml><?xml version="1.0" encoding="utf-8"?>
<p:tagLst xmlns:p="http://schemas.openxmlformats.org/presentationml/2006/main">
  <p:tag name="NORDRI TOOLS WATERMARK" val="ecddfplt"/>
</p:tagLst>
</file>

<file path=ppt/tags/tag174.xml><?xml version="1.0" encoding="utf-8"?>
<p:tagLst xmlns:p="http://schemas.openxmlformats.org/presentationml/2006/main">
  <p:tag name="NORDRI TOOLS WATERMARK" val="wxbw55wd"/>
</p:tagLst>
</file>

<file path=ppt/tags/tag175.xml><?xml version="1.0" encoding="utf-8"?>
<p:tagLst xmlns:p="http://schemas.openxmlformats.org/presentationml/2006/main">
  <p:tag name="NORDRI TOOLS WATERMARK" val="bsc2yuvb"/>
</p:tagLst>
</file>

<file path=ppt/tags/tag176.xml><?xml version="1.0" encoding="utf-8"?>
<p:tagLst xmlns:p="http://schemas.openxmlformats.org/presentationml/2006/main">
  <p:tag name="NORDRI TOOLS WATERMARK" val="ecddfplt"/>
</p:tagLst>
</file>

<file path=ppt/tags/tag177.xml><?xml version="1.0" encoding="utf-8"?>
<p:tagLst xmlns:p="http://schemas.openxmlformats.org/presentationml/2006/main">
  <p:tag name="NORDRI TOOLS WATERMARK" val="wxbw55wd"/>
</p:tagLst>
</file>

<file path=ppt/tags/tag178.xml><?xml version="1.0" encoding="utf-8"?>
<p:tagLst xmlns:p="http://schemas.openxmlformats.org/presentationml/2006/main">
  <p:tag name="NORDRI TOOLS WATERMARK" val="bsc2yuvb"/>
</p:tagLst>
</file>

<file path=ppt/tags/tag179.xml><?xml version="1.0" encoding="utf-8"?>
<p:tagLst xmlns:p="http://schemas.openxmlformats.org/presentationml/2006/main">
  <p:tag name="NORDRI TOOLS WATERMARK" val="ecddfplt"/>
</p:tagLst>
</file>

<file path=ppt/tags/tag18.xml><?xml version="1.0" encoding="utf-8"?>
<p:tagLst xmlns:p="http://schemas.openxmlformats.org/presentationml/2006/main">
  <p:tag name="NORDRI TOOLS WATERMARK" val="wxbw55wd"/>
</p:tagLst>
</file>

<file path=ppt/tags/tag180.xml><?xml version="1.0" encoding="utf-8"?>
<p:tagLst xmlns:p="http://schemas.openxmlformats.org/presentationml/2006/main">
  <p:tag name="NORDRI TOOLS WATERMARK" val="wxbw55wd"/>
</p:tagLst>
</file>

<file path=ppt/tags/tag181.xml><?xml version="1.0" encoding="utf-8"?>
<p:tagLst xmlns:p="http://schemas.openxmlformats.org/presentationml/2006/main">
  <p:tag name="NORDRI TOOLS WATERMARK" val="bsc2yuvb"/>
</p:tagLst>
</file>

<file path=ppt/tags/tag182.xml><?xml version="1.0" encoding="utf-8"?>
<p:tagLst xmlns:p="http://schemas.openxmlformats.org/presentationml/2006/main">
  <p:tag name="NORDRI TOOLS WATERMARK" val="ecddfplt"/>
</p:tagLst>
</file>

<file path=ppt/tags/tag183.xml><?xml version="1.0" encoding="utf-8"?>
<p:tagLst xmlns:p="http://schemas.openxmlformats.org/presentationml/2006/main">
  <p:tag name="NORDRI TOOLS WATERMARK" val="wxbw55wd"/>
</p:tagLst>
</file>

<file path=ppt/tags/tag184.xml><?xml version="1.0" encoding="utf-8"?>
<p:tagLst xmlns:p="http://schemas.openxmlformats.org/presentationml/2006/main">
  <p:tag name="NORDRI TOOLS WATERMARK" val="bsc2yuvb"/>
</p:tagLst>
</file>

<file path=ppt/tags/tag185.xml><?xml version="1.0" encoding="utf-8"?>
<p:tagLst xmlns:p="http://schemas.openxmlformats.org/presentationml/2006/main">
  <p:tag name="NORDRI TOOLS WATERMARK" val="ecddfplt"/>
</p:tagLst>
</file>

<file path=ppt/tags/tag186.xml><?xml version="1.0" encoding="utf-8"?>
<p:tagLst xmlns:p="http://schemas.openxmlformats.org/presentationml/2006/main">
  <p:tag name="NORDRI TOOLS WATERMARK" val="wxbw55wd"/>
</p:tagLst>
</file>

<file path=ppt/tags/tag187.xml><?xml version="1.0" encoding="utf-8"?>
<p:tagLst xmlns:p="http://schemas.openxmlformats.org/presentationml/2006/main">
  <p:tag name="NORDRI TOOLS WATERMARK" val="bsc2yuvb"/>
</p:tagLst>
</file>

<file path=ppt/tags/tag188.xml><?xml version="1.0" encoding="utf-8"?>
<p:tagLst xmlns:p="http://schemas.openxmlformats.org/presentationml/2006/main">
  <p:tag name="NORDRI TOOLS WATERMARK" val="ecddfplt"/>
</p:tagLst>
</file>

<file path=ppt/tags/tag189.xml><?xml version="1.0" encoding="utf-8"?>
<p:tagLst xmlns:p="http://schemas.openxmlformats.org/presentationml/2006/main">
  <p:tag name="NORDRI TOOLS WATERMARK" val="wxbw55wd"/>
</p:tagLst>
</file>

<file path=ppt/tags/tag19.xml><?xml version="1.0" encoding="utf-8"?>
<p:tagLst xmlns:p="http://schemas.openxmlformats.org/presentationml/2006/main">
  <p:tag name="NORDRI TOOLS WATERMARK" val="bsc2yuvb"/>
</p:tagLst>
</file>

<file path=ppt/tags/tag190.xml><?xml version="1.0" encoding="utf-8"?>
<p:tagLst xmlns:p="http://schemas.openxmlformats.org/presentationml/2006/main">
  <p:tag name="NORDRI TOOLS WATERMARK" val="bsc2yuvb"/>
</p:tagLst>
</file>

<file path=ppt/tags/tag191.xml><?xml version="1.0" encoding="utf-8"?>
<p:tagLst xmlns:p="http://schemas.openxmlformats.org/presentationml/2006/main">
  <p:tag name="NORDRI TOOLS WATERMARK" val="ecddfplt"/>
</p:tagLst>
</file>

<file path=ppt/tags/tag192.xml><?xml version="1.0" encoding="utf-8"?>
<p:tagLst xmlns:p="http://schemas.openxmlformats.org/presentationml/2006/main">
  <p:tag name="NORDRI TOOLS WATERMARK" val="wxbw55wd"/>
</p:tagLst>
</file>

<file path=ppt/tags/tag2.xml><?xml version="1.0" encoding="utf-8"?>
<p:tagLst xmlns:p="http://schemas.openxmlformats.org/presentationml/2006/main">
  <p:tag name="NORDRI TOOLS WATERMARK" val="ecddfplt"/>
</p:tagLst>
</file>

<file path=ppt/tags/tag20.xml><?xml version="1.0" encoding="utf-8"?>
<p:tagLst xmlns:p="http://schemas.openxmlformats.org/presentationml/2006/main">
  <p:tag name="NORDRI TOOLS WATERMARK" val="ecddfplt"/>
</p:tagLst>
</file>

<file path=ppt/tags/tag21.xml><?xml version="1.0" encoding="utf-8"?>
<p:tagLst xmlns:p="http://schemas.openxmlformats.org/presentationml/2006/main">
  <p:tag name="NORDRI TOOLS WATERMARK" val="wxbw55wd"/>
</p:tagLst>
</file>

<file path=ppt/tags/tag22.xml><?xml version="1.0" encoding="utf-8"?>
<p:tagLst xmlns:p="http://schemas.openxmlformats.org/presentationml/2006/main">
  <p:tag name="NORDRI TOOLS WATERMARK" val="bsc2yuvb"/>
</p:tagLst>
</file>

<file path=ppt/tags/tag23.xml><?xml version="1.0" encoding="utf-8"?>
<p:tagLst xmlns:p="http://schemas.openxmlformats.org/presentationml/2006/main">
  <p:tag name="NORDRI TOOLS WATERMARK" val="ecddfplt"/>
</p:tagLst>
</file>

<file path=ppt/tags/tag24.xml><?xml version="1.0" encoding="utf-8"?>
<p:tagLst xmlns:p="http://schemas.openxmlformats.org/presentationml/2006/main">
  <p:tag name="NORDRI TOOLS WATERMARK" val="wxbw55wd"/>
</p:tagLst>
</file>

<file path=ppt/tags/tag25.xml><?xml version="1.0" encoding="utf-8"?>
<p:tagLst xmlns:p="http://schemas.openxmlformats.org/presentationml/2006/main">
  <p:tag name="NORDRI TOOLS WATERMARK" val="bsc2yuvb"/>
</p:tagLst>
</file>

<file path=ppt/tags/tag26.xml><?xml version="1.0" encoding="utf-8"?>
<p:tagLst xmlns:p="http://schemas.openxmlformats.org/presentationml/2006/main">
  <p:tag name="NORDRI TOOLS WATERMARK" val="ecddfplt"/>
</p:tagLst>
</file>

<file path=ppt/tags/tag27.xml><?xml version="1.0" encoding="utf-8"?>
<p:tagLst xmlns:p="http://schemas.openxmlformats.org/presentationml/2006/main">
  <p:tag name="NORDRI TOOLS WATERMARK" val="wxbw55wd"/>
</p:tagLst>
</file>

<file path=ppt/tags/tag28.xml><?xml version="1.0" encoding="utf-8"?>
<p:tagLst xmlns:p="http://schemas.openxmlformats.org/presentationml/2006/main">
  <p:tag name="NORDRI TOOLS WATERMARK" val="bsc2yuvb"/>
</p:tagLst>
</file>

<file path=ppt/tags/tag29.xml><?xml version="1.0" encoding="utf-8"?>
<p:tagLst xmlns:p="http://schemas.openxmlformats.org/presentationml/2006/main">
  <p:tag name="NORDRI TOOLS WATERMARK" val="ecddfplt"/>
</p:tagLst>
</file>

<file path=ppt/tags/tag3.xml><?xml version="1.0" encoding="utf-8"?>
<p:tagLst xmlns:p="http://schemas.openxmlformats.org/presentationml/2006/main">
  <p:tag name="NORDRI TOOLS WATERMARK" val="wxbw55wd"/>
</p:tagLst>
</file>

<file path=ppt/tags/tag30.xml><?xml version="1.0" encoding="utf-8"?>
<p:tagLst xmlns:p="http://schemas.openxmlformats.org/presentationml/2006/main">
  <p:tag name="NORDRI TOOLS WATERMARK" val="wxbw55wd"/>
</p:tagLst>
</file>

<file path=ppt/tags/tag31.xml><?xml version="1.0" encoding="utf-8"?>
<p:tagLst xmlns:p="http://schemas.openxmlformats.org/presentationml/2006/main">
  <p:tag name="NORDRI TOOLS WATERMARK" val="bsc2yuvb"/>
</p:tagLst>
</file>

<file path=ppt/tags/tag32.xml><?xml version="1.0" encoding="utf-8"?>
<p:tagLst xmlns:p="http://schemas.openxmlformats.org/presentationml/2006/main">
  <p:tag name="NORDRI TOOLS WATERMARK" val="ecddfplt"/>
</p:tagLst>
</file>

<file path=ppt/tags/tag33.xml><?xml version="1.0" encoding="utf-8"?>
<p:tagLst xmlns:p="http://schemas.openxmlformats.org/presentationml/2006/main">
  <p:tag name="NORDRI TOOLS WATERMARK" val="wxbw55wd"/>
</p:tagLst>
</file>

<file path=ppt/tags/tag34.xml><?xml version="1.0" encoding="utf-8"?>
<p:tagLst xmlns:p="http://schemas.openxmlformats.org/presentationml/2006/main">
  <p:tag name="NORDRI TOOLS WATERMARK" val="bsc2yuvb"/>
</p:tagLst>
</file>

<file path=ppt/tags/tag35.xml><?xml version="1.0" encoding="utf-8"?>
<p:tagLst xmlns:p="http://schemas.openxmlformats.org/presentationml/2006/main">
  <p:tag name="NORDRI TOOLS WATERMARK" val="ecddfplt"/>
</p:tagLst>
</file>

<file path=ppt/tags/tag36.xml><?xml version="1.0" encoding="utf-8"?>
<p:tagLst xmlns:p="http://schemas.openxmlformats.org/presentationml/2006/main">
  <p:tag name="NORDRI TOOLS WATERMARK" val="wxbw55wd"/>
</p:tagLst>
</file>

<file path=ppt/tags/tag37.xml><?xml version="1.0" encoding="utf-8"?>
<p:tagLst xmlns:p="http://schemas.openxmlformats.org/presentationml/2006/main">
  <p:tag name="NORDRI TOOLS WATERMARK" val="bsc2yuvb"/>
</p:tagLst>
</file>

<file path=ppt/tags/tag38.xml><?xml version="1.0" encoding="utf-8"?>
<p:tagLst xmlns:p="http://schemas.openxmlformats.org/presentationml/2006/main">
  <p:tag name="NORDRI TOOLS WATERMARK" val="ecddfplt"/>
</p:tagLst>
</file>

<file path=ppt/tags/tag39.xml><?xml version="1.0" encoding="utf-8"?>
<p:tagLst xmlns:p="http://schemas.openxmlformats.org/presentationml/2006/main">
  <p:tag name="NORDRI TOOLS WATERMARK" val="wxbw55wd"/>
</p:tagLst>
</file>

<file path=ppt/tags/tag4.xml><?xml version="1.0" encoding="utf-8"?>
<p:tagLst xmlns:p="http://schemas.openxmlformats.org/presentationml/2006/main">
  <p:tag name="NORDRI TOOLS WATERMARK" val="bsc2yuvb"/>
</p:tagLst>
</file>

<file path=ppt/tags/tag40.xml><?xml version="1.0" encoding="utf-8"?>
<p:tagLst xmlns:p="http://schemas.openxmlformats.org/presentationml/2006/main">
  <p:tag name="NORDRI TOOLS WATERMARK" val="bsc2yuvb"/>
</p:tagLst>
</file>

<file path=ppt/tags/tag41.xml><?xml version="1.0" encoding="utf-8"?>
<p:tagLst xmlns:p="http://schemas.openxmlformats.org/presentationml/2006/main">
  <p:tag name="NORDRI TOOLS WATERMARK" val="ecddfplt"/>
</p:tagLst>
</file>

<file path=ppt/tags/tag42.xml><?xml version="1.0" encoding="utf-8"?>
<p:tagLst xmlns:p="http://schemas.openxmlformats.org/presentationml/2006/main">
  <p:tag name="NORDRI TOOLS WATERMARK" val="wxbw55wd"/>
</p:tagLst>
</file>

<file path=ppt/tags/tag43.xml><?xml version="1.0" encoding="utf-8"?>
<p:tagLst xmlns:p="http://schemas.openxmlformats.org/presentationml/2006/main">
  <p:tag name="NORDRI TOOLS WATERMARK" val="bsc2yuvb"/>
</p:tagLst>
</file>

<file path=ppt/tags/tag44.xml><?xml version="1.0" encoding="utf-8"?>
<p:tagLst xmlns:p="http://schemas.openxmlformats.org/presentationml/2006/main">
  <p:tag name="NORDRI TOOLS WATERMARK" val="ecddfplt"/>
</p:tagLst>
</file>

<file path=ppt/tags/tag45.xml><?xml version="1.0" encoding="utf-8"?>
<p:tagLst xmlns:p="http://schemas.openxmlformats.org/presentationml/2006/main">
  <p:tag name="NORDRI TOOLS WATERMARK" val="wxbw55wd"/>
</p:tagLst>
</file>

<file path=ppt/tags/tag46.xml><?xml version="1.0" encoding="utf-8"?>
<p:tagLst xmlns:p="http://schemas.openxmlformats.org/presentationml/2006/main">
  <p:tag name="NORDRI TOOLS WATERMARK" val="bsc2yuvb"/>
</p:tagLst>
</file>

<file path=ppt/tags/tag47.xml><?xml version="1.0" encoding="utf-8"?>
<p:tagLst xmlns:p="http://schemas.openxmlformats.org/presentationml/2006/main">
  <p:tag name="NORDRI TOOLS WATERMARK" val="ecddfplt"/>
</p:tagLst>
</file>

<file path=ppt/tags/tag48.xml><?xml version="1.0" encoding="utf-8"?>
<p:tagLst xmlns:p="http://schemas.openxmlformats.org/presentationml/2006/main">
  <p:tag name="NORDRI TOOLS WATERMARK" val="wxbw55wd"/>
</p:tagLst>
</file>

<file path=ppt/tags/tag49.xml><?xml version="1.0" encoding="utf-8"?>
<p:tagLst xmlns:p="http://schemas.openxmlformats.org/presentationml/2006/main">
  <p:tag name="NORDRI TOOLS WATERMARK" val="bsc2yuvb"/>
</p:tagLst>
</file>

<file path=ppt/tags/tag5.xml><?xml version="1.0" encoding="utf-8"?>
<p:tagLst xmlns:p="http://schemas.openxmlformats.org/presentationml/2006/main">
  <p:tag name="NORDRI TOOLS WATERMARK" val="ecddfplt"/>
</p:tagLst>
</file>

<file path=ppt/tags/tag50.xml><?xml version="1.0" encoding="utf-8"?>
<p:tagLst xmlns:p="http://schemas.openxmlformats.org/presentationml/2006/main">
  <p:tag name="NORDRI TOOLS WATERMARK" val="ecddfplt"/>
</p:tagLst>
</file>

<file path=ppt/tags/tag51.xml><?xml version="1.0" encoding="utf-8"?>
<p:tagLst xmlns:p="http://schemas.openxmlformats.org/presentationml/2006/main">
  <p:tag name="NORDRI TOOLS WATERMARK" val="wxbw55wd"/>
</p:tagLst>
</file>

<file path=ppt/tags/tag52.xml><?xml version="1.0" encoding="utf-8"?>
<p:tagLst xmlns:p="http://schemas.openxmlformats.org/presentationml/2006/main">
  <p:tag name="NORDRI TOOLS WATERMARK" val="bsc2yuvb"/>
</p:tagLst>
</file>

<file path=ppt/tags/tag53.xml><?xml version="1.0" encoding="utf-8"?>
<p:tagLst xmlns:p="http://schemas.openxmlformats.org/presentationml/2006/main">
  <p:tag name="NORDRI TOOLS WATERMARK" val="ecddfplt"/>
</p:tagLst>
</file>

<file path=ppt/tags/tag54.xml><?xml version="1.0" encoding="utf-8"?>
<p:tagLst xmlns:p="http://schemas.openxmlformats.org/presentationml/2006/main">
  <p:tag name="NORDRI TOOLS WATERMARK" val="wxbw55wd"/>
</p:tagLst>
</file>

<file path=ppt/tags/tag55.xml><?xml version="1.0" encoding="utf-8"?>
<p:tagLst xmlns:p="http://schemas.openxmlformats.org/presentationml/2006/main">
  <p:tag name="NORDRI TOOLS WATERMARK" val="bsc2yuvb"/>
</p:tagLst>
</file>

<file path=ppt/tags/tag56.xml><?xml version="1.0" encoding="utf-8"?>
<p:tagLst xmlns:p="http://schemas.openxmlformats.org/presentationml/2006/main">
  <p:tag name="NORDRI TOOLS WATERMARK" val="ecddfplt"/>
</p:tagLst>
</file>

<file path=ppt/tags/tag57.xml><?xml version="1.0" encoding="utf-8"?>
<p:tagLst xmlns:p="http://schemas.openxmlformats.org/presentationml/2006/main">
  <p:tag name="NORDRI TOOLS WATERMARK" val="wxbw55wd"/>
</p:tagLst>
</file>

<file path=ppt/tags/tag58.xml><?xml version="1.0" encoding="utf-8"?>
<p:tagLst xmlns:p="http://schemas.openxmlformats.org/presentationml/2006/main">
  <p:tag name="NORDRI TOOLS WATERMARK" val="bsc2yuvb"/>
</p:tagLst>
</file>

<file path=ppt/tags/tag59.xml><?xml version="1.0" encoding="utf-8"?>
<p:tagLst xmlns:p="http://schemas.openxmlformats.org/presentationml/2006/main">
  <p:tag name="NORDRI TOOLS WATERMARK" val="ecddfplt"/>
</p:tagLst>
</file>

<file path=ppt/tags/tag6.xml><?xml version="1.0" encoding="utf-8"?>
<p:tagLst xmlns:p="http://schemas.openxmlformats.org/presentationml/2006/main">
  <p:tag name="NORDRI TOOLS WATERMARK" val="wxbw55wd"/>
</p:tagLst>
</file>

<file path=ppt/tags/tag60.xml><?xml version="1.0" encoding="utf-8"?>
<p:tagLst xmlns:p="http://schemas.openxmlformats.org/presentationml/2006/main">
  <p:tag name="NORDRI TOOLS WATERMARK" val="wxbw55wd"/>
</p:tagLst>
</file>

<file path=ppt/tags/tag61.xml><?xml version="1.0" encoding="utf-8"?>
<p:tagLst xmlns:p="http://schemas.openxmlformats.org/presentationml/2006/main">
  <p:tag name="NORDRI TOOLS WATERMARK" val="bsc2yuvb"/>
</p:tagLst>
</file>

<file path=ppt/tags/tag62.xml><?xml version="1.0" encoding="utf-8"?>
<p:tagLst xmlns:p="http://schemas.openxmlformats.org/presentationml/2006/main">
  <p:tag name="NORDRI TOOLS WATERMARK" val="ecddfplt"/>
</p:tagLst>
</file>

<file path=ppt/tags/tag63.xml><?xml version="1.0" encoding="utf-8"?>
<p:tagLst xmlns:p="http://schemas.openxmlformats.org/presentationml/2006/main">
  <p:tag name="NORDRI TOOLS WATERMARK" val="wxbw55wd"/>
</p:tagLst>
</file>

<file path=ppt/tags/tag64.xml><?xml version="1.0" encoding="utf-8"?>
<p:tagLst xmlns:p="http://schemas.openxmlformats.org/presentationml/2006/main">
  <p:tag name="NORDRI TOOLS WATERMARK" val="bsc2yuvb"/>
</p:tagLst>
</file>

<file path=ppt/tags/tag65.xml><?xml version="1.0" encoding="utf-8"?>
<p:tagLst xmlns:p="http://schemas.openxmlformats.org/presentationml/2006/main">
  <p:tag name="NORDRI TOOLS WATERMARK" val="ecddfplt"/>
</p:tagLst>
</file>

<file path=ppt/tags/tag66.xml><?xml version="1.0" encoding="utf-8"?>
<p:tagLst xmlns:p="http://schemas.openxmlformats.org/presentationml/2006/main">
  <p:tag name="NORDRI TOOLS WATERMARK" val="wxbw55wd"/>
</p:tagLst>
</file>

<file path=ppt/tags/tag67.xml><?xml version="1.0" encoding="utf-8"?>
<p:tagLst xmlns:p="http://schemas.openxmlformats.org/presentationml/2006/main">
  <p:tag name="NORDRI TOOLS WATERMARK" val="bsc2yuvb"/>
</p:tagLst>
</file>

<file path=ppt/tags/tag68.xml><?xml version="1.0" encoding="utf-8"?>
<p:tagLst xmlns:p="http://schemas.openxmlformats.org/presentationml/2006/main">
  <p:tag name="NORDRI TOOLS WATERMARK" val="ecddfplt"/>
</p:tagLst>
</file>

<file path=ppt/tags/tag69.xml><?xml version="1.0" encoding="utf-8"?>
<p:tagLst xmlns:p="http://schemas.openxmlformats.org/presentationml/2006/main">
  <p:tag name="NORDRI TOOLS WATERMARK" val="wxbw55wd"/>
</p:tagLst>
</file>

<file path=ppt/tags/tag7.xml><?xml version="1.0" encoding="utf-8"?>
<p:tagLst xmlns:p="http://schemas.openxmlformats.org/presentationml/2006/main">
  <p:tag name="NORDRI TOOLS WATERMARK" val="bsc2yuvb"/>
</p:tagLst>
</file>

<file path=ppt/tags/tag70.xml><?xml version="1.0" encoding="utf-8"?>
<p:tagLst xmlns:p="http://schemas.openxmlformats.org/presentationml/2006/main">
  <p:tag name="NORDRI TOOLS WATERMARK" val="bsc2yuvb"/>
</p:tagLst>
</file>

<file path=ppt/tags/tag71.xml><?xml version="1.0" encoding="utf-8"?>
<p:tagLst xmlns:p="http://schemas.openxmlformats.org/presentationml/2006/main">
  <p:tag name="NORDRI TOOLS WATERMARK" val="ecddfplt"/>
</p:tagLst>
</file>

<file path=ppt/tags/tag72.xml><?xml version="1.0" encoding="utf-8"?>
<p:tagLst xmlns:p="http://schemas.openxmlformats.org/presentationml/2006/main">
  <p:tag name="NORDRI TOOLS WATERMARK" val="wxbw55wd"/>
</p:tagLst>
</file>

<file path=ppt/tags/tag73.xml><?xml version="1.0" encoding="utf-8"?>
<p:tagLst xmlns:p="http://schemas.openxmlformats.org/presentationml/2006/main">
  <p:tag name="NORDRI TOOLS WATERMARK" val="bsc2yuvb"/>
</p:tagLst>
</file>

<file path=ppt/tags/tag74.xml><?xml version="1.0" encoding="utf-8"?>
<p:tagLst xmlns:p="http://schemas.openxmlformats.org/presentationml/2006/main">
  <p:tag name="NORDRI TOOLS WATERMARK" val="ecddfplt"/>
</p:tagLst>
</file>

<file path=ppt/tags/tag75.xml><?xml version="1.0" encoding="utf-8"?>
<p:tagLst xmlns:p="http://schemas.openxmlformats.org/presentationml/2006/main">
  <p:tag name="NORDRI TOOLS WATERMARK" val="wxbw55wd"/>
</p:tagLst>
</file>

<file path=ppt/tags/tag76.xml><?xml version="1.0" encoding="utf-8"?>
<p:tagLst xmlns:p="http://schemas.openxmlformats.org/presentationml/2006/main">
  <p:tag name="NORDRI TOOLS WATERMARK" val="bsc2yuvb"/>
</p:tagLst>
</file>

<file path=ppt/tags/tag77.xml><?xml version="1.0" encoding="utf-8"?>
<p:tagLst xmlns:p="http://schemas.openxmlformats.org/presentationml/2006/main">
  <p:tag name="NORDRI TOOLS WATERMARK" val="ecddfplt"/>
</p:tagLst>
</file>

<file path=ppt/tags/tag78.xml><?xml version="1.0" encoding="utf-8"?>
<p:tagLst xmlns:p="http://schemas.openxmlformats.org/presentationml/2006/main">
  <p:tag name="NORDRI TOOLS WATERMARK" val="wxbw55wd"/>
</p:tagLst>
</file>

<file path=ppt/tags/tag79.xml><?xml version="1.0" encoding="utf-8"?>
<p:tagLst xmlns:p="http://schemas.openxmlformats.org/presentationml/2006/main">
  <p:tag name="NORDRI TOOLS WATERMARK" val="bsc2yuvb"/>
</p:tagLst>
</file>

<file path=ppt/tags/tag8.xml><?xml version="1.0" encoding="utf-8"?>
<p:tagLst xmlns:p="http://schemas.openxmlformats.org/presentationml/2006/main">
  <p:tag name="NORDRI TOOLS WATERMARK" val="ecddfplt"/>
</p:tagLst>
</file>

<file path=ppt/tags/tag80.xml><?xml version="1.0" encoding="utf-8"?>
<p:tagLst xmlns:p="http://schemas.openxmlformats.org/presentationml/2006/main">
  <p:tag name="NORDRI TOOLS WATERMARK" val="ecddfplt"/>
</p:tagLst>
</file>

<file path=ppt/tags/tag81.xml><?xml version="1.0" encoding="utf-8"?>
<p:tagLst xmlns:p="http://schemas.openxmlformats.org/presentationml/2006/main">
  <p:tag name="NORDRI TOOLS WATERMARK" val="wxbw55wd"/>
</p:tagLst>
</file>

<file path=ppt/tags/tag82.xml><?xml version="1.0" encoding="utf-8"?>
<p:tagLst xmlns:p="http://schemas.openxmlformats.org/presentationml/2006/main">
  <p:tag name="NORDRI TOOLS WATERMARK" val="bsc2yuvb"/>
</p:tagLst>
</file>

<file path=ppt/tags/tag83.xml><?xml version="1.0" encoding="utf-8"?>
<p:tagLst xmlns:p="http://schemas.openxmlformats.org/presentationml/2006/main">
  <p:tag name="NORDRI TOOLS WATERMARK" val="ecddfplt"/>
</p:tagLst>
</file>

<file path=ppt/tags/tag84.xml><?xml version="1.0" encoding="utf-8"?>
<p:tagLst xmlns:p="http://schemas.openxmlformats.org/presentationml/2006/main">
  <p:tag name="NORDRI TOOLS WATERMARK" val="wxbw55wd"/>
</p:tagLst>
</file>

<file path=ppt/tags/tag85.xml><?xml version="1.0" encoding="utf-8"?>
<p:tagLst xmlns:p="http://schemas.openxmlformats.org/presentationml/2006/main">
  <p:tag name="NORDRI TOOLS WATERMARK" val="bsc2yuvb"/>
</p:tagLst>
</file>

<file path=ppt/tags/tag86.xml><?xml version="1.0" encoding="utf-8"?>
<p:tagLst xmlns:p="http://schemas.openxmlformats.org/presentationml/2006/main">
  <p:tag name="NORDRI TOOLS WATERMARK" val="ecddfplt"/>
</p:tagLst>
</file>

<file path=ppt/tags/tag87.xml><?xml version="1.0" encoding="utf-8"?>
<p:tagLst xmlns:p="http://schemas.openxmlformats.org/presentationml/2006/main">
  <p:tag name="NORDRI TOOLS WATERMARK" val="wxbw55wd"/>
</p:tagLst>
</file>

<file path=ppt/tags/tag88.xml><?xml version="1.0" encoding="utf-8"?>
<p:tagLst xmlns:p="http://schemas.openxmlformats.org/presentationml/2006/main">
  <p:tag name="NORDRI TOOLS WATERMARK" val="bsc2yuvb"/>
</p:tagLst>
</file>

<file path=ppt/tags/tag89.xml><?xml version="1.0" encoding="utf-8"?>
<p:tagLst xmlns:p="http://schemas.openxmlformats.org/presentationml/2006/main">
  <p:tag name="NORDRI TOOLS WATERMARK" val="ecddfplt"/>
</p:tagLst>
</file>

<file path=ppt/tags/tag9.xml><?xml version="1.0" encoding="utf-8"?>
<p:tagLst xmlns:p="http://schemas.openxmlformats.org/presentationml/2006/main">
  <p:tag name="NORDRI TOOLS WATERMARK" val="wxbw55wd"/>
</p:tagLst>
</file>

<file path=ppt/tags/tag90.xml><?xml version="1.0" encoding="utf-8"?>
<p:tagLst xmlns:p="http://schemas.openxmlformats.org/presentationml/2006/main">
  <p:tag name="NORDRI TOOLS WATERMARK" val="wxbw55wd"/>
</p:tagLst>
</file>

<file path=ppt/tags/tag91.xml><?xml version="1.0" encoding="utf-8"?>
<p:tagLst xmlns:p="http://schemas.openxmlformats.org/presentationml/2006/main">
  <p:tag name="NORDRI TOOLS WATERMARK" val="bsc2yuvb"/>
</p:tagLst>
</file>

<file path=ppt/tags/tag92.xml><?xml version="1.0" encoding="utf-8"?>
<p:tagLst xmlns:p="http://schemas.openxmlformats.org/presentationml/2006/main">
  <p:tag name="NORDRI TOOLS WATERMARK" val="ecddfplt"/>
</p:tagLst>
</file>

<file path=ppt/tags/tag93.xml><?xml version="1.0" encoding="utf-8"?>
<p:tagLst xmlns:p="http://schemas.openxmlformats.org/presentationml/2006/main">
  <p:tag name="NORDRI TOOLS WATERMARK" val="wxbw55wd"/>
</p:tagLst>
</file>

<file path=ppt/tags/tag94.xml><?xml version="1.0" encoding="utf-8"?>
<p:tagLst xmlns:p="http://schemas.openxmlformats.org/presentationml/2006/main">
  <p:tag name="NORDRI TOOLS WATERMARK" val="bsc2yuvb"/>
</p:tagLst>
</file>

<file path=ppt/tags/tag95.xml><?xml version="1.0" encoding="utf-8"?>
<p:tagLst xmlns:p="http://schemas.openxmlformats.org/presentationml/2006/main">
  <p:tag name="NORDRI TOOLS WATERMARK" val="ecddfplt"/>
</p:tagLst>
</file>

<file path=ppt/tags/tag96.xml><?xml version="1.0" encoding="utf-8"?>
<p:tagLst xmlns:p="http://schemas.openxmlformats.org/presentationml/2006/main">
  <p:tag name="NORDRI TOOLS WATERMARK" val="wxbw55wd"/>
</p:tagLst>
</file>

<file path=ppt/tags/tag97.xml><?xml version="1.0" encoding="utf-8"?>
<p:tagLst xmlns:p="http://schemas.openxmlformats.org/presentationml/2006/main">
  <p:tag name="NORDRI TOOLS WATERMARK" val="bsc2yuvb"/>
</p:tagLst>
</file>

<file path=ppt/tags/tag98.xml><?xml version="1.0" encoding="utf-8"?>
<p:tagLst xmlns:p="http://schemas.openxmlformats.org/presentationml/2006/main">
  <p:tag name="NORDRI TOOLS WATERMARK" val="ecddfplt"/>
</p:tagLst>
</file>

<file path=ppt/tags/tag99.xml><?xml version="1.0" encoding="utf-8"?>
<p:tagLst xmlns:p="http://schemas.openxmlformats.org/presentationml/2006/main">
  <p:tag name="NORDRI TOOLS WATERMARK" val="wxbw55wd"/>
</p:tagLst>
</file>

<file path=ppt/theme/theme1.xml><?xml version="1.0" encoding="utf-8"?>
<a:theme xmlns:a="http://schemas.openxmlformats.org/drawingml/2006/main" name="Office 主题​​">
  <a:themeElements>
    <a:clrScheme name="自定义 68">
      <a:dk1>
        <a:sysClr val="windowText" lastClr="000000"/>
      </a:dk1>
      <a:lt1>
        <a:sysClr val="window" lastClr="FFFFFF"/>
      </a:lt1>
      <a:dk2>
        <a:srgbClr val="44546A"/>
      </a:dk2>
      <a:lt2>
        <a:srgbClr val="E7E6E6"/>
      </a:lt2>
      <a:accent1>
        <a:srgbClr val="1B4367"/>
      </a:accent1>
      <a:accent2>
        <a:srgbClr val="000000"/>
      </a:accent2>
      <a:accent3>
        <a:srgbClr val="1B4367"/>
      </a:accent3>
      <a:accent4>
        <a:srgbClr val="000000"/>
      </a:accent4>
      <a:accent5>
        <a:srgbClr val="1B4367"/>
      </a:accent5>
      <a:accent6>
        <a:srgbClr val="000000"/>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68">
      <a:dk1>
        <a:sysClr val="windowText" lastClr="000000"/>
      </a:dk1>
      <a:lt1>
        <a:sysClr val="window" lastClr="FFFFFF"/>
      </a:lt1>
      <a:dk2>
        <a:srgbClr val="44546A"/>
      </a:dk2>
      <a:lt2>
        <a:srgbClr val="E7E6E6"/>
      </a:lt2>
      <a:accent1>
        <a:srgbClr val="1B4367"/>
      </a:accent1>
      <a:accent2>
        <a:srgbClr val="000000"/>
      </a:accent2>
      <a:accent3>
        <a:srgbClr val="1B4367"/>
      </a:accent3>
      <a:accent4>
        <a:srgbClr val="000000"/>
      </a:accent4>
      <a:accent5>
        <a:srgbClr val="1B4367"/>
      </a:accent5>
      <a:accent6>
        <a:srgbClr val="000000"/>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10627</Words>
  <Application>WPS 演示</Application>
  <PresentationFormat>宽屏</PresentationFormat>
  <Paragraphs>878</Paragraphs>
  <Slides>75</Slides>
  <Notes>5</Notes>
  <HiddenSlides>0</HiddenSlides>
  <MMClips>0</MMClips>
  <ScaleCrop>false</ScaleCrop>
  <HeadingPairs>
    <vt:vector size="6" baseType="variant">
      <vt:variant>
        <vt:lpstr>已用的字体</vt:lpstr>
      </vt:variant>
      <vt:variant>
        <vt:i4>25</vt:i4>
      </vt:variant>
      <vt:variant>
        <vt:lpstr>主题</vt:lpstr>
      </vt:variant>
      <vt:variant>
        <vt:i4>2</vt:i4>
      </vt:variant>
      <vt:variant>
        <vt:lpstr>幻灯片标题</vt:lpstr>
      </vt:variant>
      <vt:variant>
        <vt:i4>75</vt:i4>
      </vt:variant>
    </vt:vector>
  </HeadingPairs>
  <TitlesOfParts>
    <vt:vector size="102" baseType="lpstr">
      <vt:lpstr>Arial</vt:lpstr>
      <vt:lpstr>宋体</vt:lpstr>
      <vt:lpstr>Wingdings</vt:lpstr>
      <vt:lpstr>Source Sans Pro</vt:lpstr>
      <vt:lpstr>华康俪金黑W8(P)</vt:lpstr>
      <vt:lpstr>Arial</vt:lpstr>
      <vt:lpstr>微软雅黑</vt:lpstr>
      <vt:lpstr>Agency FB</vt:lpstr>
      <vt:lpstr>Calibri</vt:lpstr>
      <vt:lpstr>Batang</vt:lpstr>
      <vt:lpstr>爱度综艺简体</vt:lpstr>
      <vt:lpstr>等线</vt:lpstr>
      <vt:lpstr>Open Sans Light</vt:lpstr>
      <vt:lpstr>黑体</vt:lpstr>
      <vt:lpstr>Arial Unicode MS</vt:lpstr>
      <vt:lpstr>等线 Light</vt:lpstr>
      <vt:lpstr>华文琥珀</vt:lpstr>
      <vt:lpstr>Montserrat</vt:lpstr>
      <vt:lpstr>楷体_GB2312</vt:lpstr>
      <vt:lpstr>楷体</vt:lpstr>
      <vt:lpstr>华康俪金黑W8</vt:lpstr>
      <vt:lpstr>Constantia</vt:lpstr>
      <vt:lpstr>Segoe Print</vt:lpstr>
      <vt:lpstr>Yu Gothic UI Light</vt:lpstr>
      <vt:lpstr>新宋体</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余 康伟</dc:creator>
  <cp:lastModifiedBy>⬇️</cp:lastModifiedBy>
  <cp:revision>9</cp:revision>
  <dcterms:created xsi:type="dcterms:W3CDTF">2018-09-27T14:26:00Z</dcterms:created>
  <dcterms:modified xsi:type="dcterms:W3CDTF">2018-10-16T12:43:32Z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2052-11.1.0.7875</vt:lpwstr>
  </property>
</Properties>
</file>