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5"/>
  </p:notesMasterIdLst>
  <p:sldIdLst>
    <p:sldId id="295" r:id="rId4"/>
    <p:sldId id="274" r:id="rId6"/>
    <p:sldId id="273" r:id="rId7"/>
    <p:sldId id="257" r:id="rId8"/>
    <p:sldId id="281" r:id="rId9"/>
    <p:sldId id="323" r:id="rId10"/>
    <p:sldId id="324" r:id="rId11"/>
    <p:sldId id="325" r:id="rId12"/>
    <p:sldId id="326" r:id="rId13"/>
    <p:sldId id="328" r:id="rId14"/>
    <p:sldId id="327"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59" r:id="rId46"/>
    <p:sldId id="360" r:id="rId47"/>
    <p:sldId id="361" r:id="rId48"/>
    <p:sldId id="362" r:id="rId49"/>
    <p:sldId id="363"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7" r:id="rId63"/>
    <p:sldId id="378" r:id="rId64"/>
    <p:sldId id="379" r:id="rId65"/>
    <p:sldId id="380" r:id="rId66"/>
    <p:sldId id="381" r:id="rId67"/>
    <p:sldId id="382" r:id="rId68"/>
    <p:sldId id="383" r:id="rId69"/>
    <p:sldId id="384" r:id="rId70"/>
    <p:sldId id="385" r:id="rId71"/>
    <p:sldId id="386" r:id="rId72"/>
    <p:sldId id="387" r:id="rId73"/>
    <p:sldId id="388" r:id="rId74"/>
    <p:sldId id="389" r:id="rId75"/>
    <p:sldId id="390" r:id="rId76"/>
    <p:sldId id="391" r:id="rId77"/>
    <p:sldId id="392" r:id="rId78"/>
    <p:sldId id="393" r:id="rId79"/>
    <p:sldId id="394" r:id="rId80"/>
    <p:sldId id="395" r:id="rId81"/>
    <p:sldId id="396" r:id="rId82"/>
    <p:sldId id="397" r:id="rId83"/>
    <p:sldId id="398" r:id="rId84"/>
    <p:sldId id="399" r:id="rId85"/>
    <p:sldId id="400" r:id="rId86"/>
    <p:sldId id="401" r:id="rId87"/>
    <p:sldId id="402" r:id="rId88"/>
    <p:sldId id="403" r:id="rId89"/>
    <p:sldId id="404" r:id="rId90"/>
    <p:sldId id="405" r:id="rId91"/>
    <p:sldId id="406" r:id="rId92"/>
    <p:sldId id="364" r:id="rId9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65C9"/>
    <a:srgbClr val="18478F"/>
    <a:srgbClr val="238DED"/>
    <a:srgbClr val="D4D2D3"/>
    <a:srgbClr val="1FABF1"/>
    <a:srgbClr val="20CDF0"/>
    <a:srgbClr val="277FE9"/>
    <a:srgbClr val="3378DD"/>
    <a:srgbClr val="DFDDDE"/>
    <a:srgbClr val="CFCD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autoAdjust="0"/>
    <p:restoredTop sz="96370" autoAdjust="0"/>
  </p:normalViewPr>
  <p:slideViewPr>
    <p:cSldViewPr snapToGrid="0">
      <p:cViewPr>
        <p:scale>
          <a:sx n="100" d="100"/>
          <a:sy n="100" d="100"/>
        </p:scale>
        <p:origin x="-1212" y="-306"/>
      </p:cViewPr>
      <p:guideLst>
        <p:guide orient="horz" pos="2160"/>
        <p:guide pos="3840"/>
      </p:guideLst>
    </p:cSldViewPr>
  </p:slideViewPr>
  <p:outlineViewPr>
    <p:cViewPr>
      <p:scale>
        <a:sx n="33" d="100"/>
        <a:sy n="33" d="100"/>
      </p:scale>
      <p:origin x="0" y="732"/>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A2B54-6606-476A-9C22-384023786D9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21462-D095-4E59-A8AC-4FBA96965AB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B46336-D367-4C97-B428-F21266EF28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9C49E-DB2B-4C55-8086-FFC6998B368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2" Type="http://schemas.openxmlformats.org/officeDocument/2006/relationships/theme" Target="../theme/theme2.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pic>
        <p:nvPicPr>
          <p:cNvPr id="7" name="图片 6"/>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46336-D367-4C97-B428-F21266EF28A9}" type="datetimeFigureOut">
              <a:rPr lang="zh-CN" altLang="en-US" smtClean="0"/>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9C49E-DB2B-4C55-8086-FFC6998B368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4.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image" Target="../media/image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6" Type="http://schemas.openxmlformats.org/officeDocument/2006/relationships/notesSlide" Target="../notesSlides/notesSlide56.xml"/><Relationship Id="rId5" Type="http://schemas.openxmlformats.org/officeDocument/2006/relationships/slideLayout" Target="../slideLayouts/slideLayout5.xml"/><Relationship Id="rId4" Type="http://schemas.openxmlformats.org/officeDocument/2006/relationships/image" Target="../media/image9.jpeg"/><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image" Target="../media/image10.jpe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9.xml"/><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6" Type="http://schemas.openxmlformats.org/officeDocument/2006/relationships/notesSlide" Target="../notesSlides/notesSlide74.xml"/><Relationship Id="rId5" Type="http://schemas.openxmlformats.org/officeDocument/2006/relationships/slideLayout" Target="../slideLayouts/slideLayout3.xml"/><Relationship Id="rId4" Type="http://schemas.openxmlformats.org/officeDocument/2006/relationships/image" Target="../media/image9.jpeg"/><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image" Target="../media/image10.jpeg"/></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81.xml"/><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image" Target="../media/image5.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83.xml"/><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5.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86.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3.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5.xml"/><Relationship Id="rId1" Type="http://schemas.openxmlformats.org/officeDocument/2006/relationships/hyperlink" Target="https://www.zhihu.com/question/37067416" TargetMode="Externa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411198" y="2900643"/>
            <a:ext cx="9627957" cy="1107996"/>
          </a:xfrm>
          <a:prstGeom prst="rect">
            <a:avLst/>
          </a:prstGeom>
          <a:noFill/>
        </p:spPr>
        <p:txBody>
          <a:bodyPr wrap="none" rtlCol="0">
            <a:spAutoFit/>
          </a:bodyPr>
          <a:lstStyle/>
          <a:p>
            <a:pPr algn="ctr"/>
            <a:r>
              <a:rPr lang="en-US" altLang="zh-CN" sz="6600" dirty="0" smtClean="0">
                <a:solidFill>
                  <a:schemeClr val="tx1">
                    <a:lumMod val="75000"/>
                    <a:lumOff val="25000"/>
                  </a:schemeClr>
                </a:solidFill>
                <a:latin typeface="微软雅黑" panose="020B0503020204020204" pitchFamily="34" charset="-122"/>
                <a:ea typeface="微软雅黑" panose="020B0503020204020204" pitchFamily="34" charset="-122"/>
              </a:rPr>
              <a:t>PRD2018-G14-</a:t>
            </a:r>
            <a:r>
              <a:rPr lang="zh-CN" altLang="en-US" sz="6600" dirty="0" smtClean="0">
                <a:solidFill>
                  <a:schemeClr val="tx1">
                    <a:lumMod val="75000"/>
                    <a:lumOff val="25000"/>
                  </a:schemeClr>
                </a:solidFill>
                <a:latin typeface="微软雅黑" panose="020B0503020204020204" pitchFamily="34" charset="-122"/>
                <a:ea typeface="微软雅黑" panose="020B0503020204020204" pitchFamily="34" charset="-122"/>
              </a:rPr>
              <a:t>原型设计</a:t>
            </a:r>
            <a:endParaRPr lang="zh-CN" altLang="en-US" sz="6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654427" y="4718860"/>
            <a:ext cx="1667728" cy="288081"/>
            <a:chOff x="4654427" y="4718860"/>
            <a:chExt cx="1667728" cy="288081"/>
          </a:xfrm>
        </p:grpSpPr>
        <p:grpSp>
          <p:nvGrpSpPr>
            <p:cNvPr id="22" name="组合 21"/>
            <p:cNvGrpSpPr/>
            <p:nvPr/>
          </p:nvGrpSpPr>
          <p:grpSpPr>
            <a:xfrm>
              <a:off x="4654427" y="4718860"/>
              <a:ext cx="276971" cy="276971"/>
              <a:chOff x="3725237" y="4930504"/>
              <a:chExt cx="531780" cy="531780"/>
            </a:xfrm>
          </p:grpSpPr>
          <p:sp>
            <p:nvSpPr>
              <p:cNvPr id="24" name="圆角矩形 2"/>
              <p:cNvSpPr/>
              <p:nvPr/>
            </p:nvSpPr>
            <p:spPr>
              <a:xfrm>
                <a:off x="3725237" y="4930504"/>
                <a:ext cx="531780" cy="531780"/>
              </a:xfrm>
              <a:prstGeom prst="ellipse">
                <a:avLst/>
              </a:prstGeom>
              <a:gradFill>
                <a:gsLst>
                  <a:gs pos="0">
                    <a:srgbClr val="18478F"/>
                  </a:gs>
                  <a:gs pos="100000">
                    <a:srgbClr val="238DED"/>
                  </a:gs>
                </a:gsLst>
                <a:lin ang="180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student-graduation-cap-shape_52041"/>
              <p:cNvSpPr>
                <a:spLocks noChangeAspect="1"/>
              </p:cNvSpPr>
              <p:nvPr/>
            </p:nvSpPr>
            <p:spPr bwMode="auto">
              <a:xfrm>
                <a:off x="3875604" y="5054579"/>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23" name="文本框 22"/>
            <p:cNvSpPr txBox="1"/>
            <p:nvPr/>
          </p:nvSpPr>
          <p:spPr>
            <a:xfrm>
              <a:off x="4929482" y="4729942"/>
              <a:ext cx="139267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汇报人：</a:t>
              </a:r>
              <a:r>
                <a:rPr lang="en-US" sz="1200" b="1" dirty="0">
                  <a:solidFill>
                    <a:schemeClr val="tx1">
                      <a:lumMod val="75000"/>
                      <a:lumOff val="25000"/>
                    </a:schemeClr>
                  </a:solidFill>
                  <a:latin typeface="微软雅黑" panose="020B0503020204020204" pitchFamily="34" charset="-122"/>
                  <a:ea typeface="微软雅黑" panose="020B0503020204020204" pitchFamily="34" charset="-122"/>
                </a:rPr>
                <a:t>G14</a:t>
              </a:r>
              <a:endParaRPr kumimoji="0" 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6395842" y="4718860"/>
            <a:ext cx="2515245" cy="298106"/>
            <a:chOff x="6395842" y="4718860"/>
            <a:chExt cx="2019971" cy="298106"/>
          </a:xfrm>
        </p:grpSpPr>
        <p:grpSp>
          <p:nvGrpSpPr>
            <p:cNvPr id="27" name="组合 26"/>
            <p:cNvGrpSpPr/>
            <p:nvPr/>
          </p:nvGrpSpPr>
          <p:grpSpPr>
            <a:xfrm>
              <a:off x="6395842" y="4718860"/>
              <a:ext cx="276971" cy="276971"/>
              <a:chOff x="6392770" y="4930504"/>
              <a:chExt cx="531780" cy="531780"/>
            </a:xfrm>
          </p:grpSpPr>
          <p:sp>
            <p:nvSpPr>
              <p:cNvPr id="29" name="圆角矩形 2"/>
              <p:cNvSpPr/>
              <p:nvPr/>
            </p:nvSpPr>
            <p:spPr>
              <a:xfrm>
                <a:off x="6392770" y="4930504"/>
                <a:ext cx="531780" cy="531780"/>
              </a:xfrm>
              <a:prstGeom prst="ellipse">
                <a:avLst/>
              </a:prstGeom>
              <a:gradFill>
                <a:gsLst>
                  <a:gs pos="0">
                    <a:srgbClr val="18478F"/>
                  </a:gs>
                  <a:gs pos="100000">
                    <a:srgbClr val="238DED"/>
                  </a:gs>
                </a:gsLst>
                <a:lin ang="168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0"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28" name="文本框 27"/>
            <p:cNvSpPr txBox="1"/>
            <p:nvPr/>
          </p:nvSpPr>
          <p:spPr>
            <a:xfrm>
              <a:off x="6672877" y="4739967"/>
              <a:ext cx="174293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时间：</a:t>
              </a:r>
              <a:r>
                <a:rPr kumimoji="0" lang="en-US" altLang="zh-CN" sz="12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2018</a:t>
              </a:r>
              <a:r>
                <a:rPr kumimoji="0" lang="zh-CN" altLang="en-US" sz="12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年</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11</a:t>
              </a:r>
              <a:r>
                <a:rPr kumimoji="0" lang="zh-CN" altLang="en-US" sz="12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月</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04</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日</a:t>
              </a:r>
              <a:endPar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pSp>
      <p:pic>
        <p:nvPicPr>
          <p:cNvPr id="3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90305" y="1245793"/>
            <a:ext cx="1327546" cy="1397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18"/>
                                        </p:tgtEl>
                                        <p:attrNameLst>
                                          <p:attrName>ppt_y</p:attrName>
                                        </p:attrNameLst>
                                      </p:cBhvr>
                                      <p:tavLst>
                                        <p:tav tm="0">
                                          <p:val>
                                            <p:strVal val="#ppt_y"/>
                                          </p:val>
                                        </p:tav>
                                        <p:tav tm="100000">
                                          <p:val>
                                            <p:strVal val="#ppt_y"/>
                                          </p:val>
                                        </p:tav>
                                      </p:tavLst>
                                    </p:anim>
                                    <p:anim calcmode="lin" valueType="num">
                                      <p:cBhvr>
                                        <p:cTn id="7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18"/>
                                        </p:tgtEl>
                                      </p:cBhvr>
                                    </p:animEffect>
                                  </p:childTnLst>
                                </p:cTn>
                              </p:par>
                            </p:childTnLst>
                          </p:cTn>
                        </p:par>
                        <p:par>
                          <p:cTn id="77" fill="hold">
                            <p:stCondLst>
                              <p:cond delay="1250"/>
                            </p:stCondLst>
                            <p:childTnLst>
                              <p:par>
                                <p:cTn id="78" presetID="2" presetClass="entr" presetSubtype="4" fill="hold" nodeType="after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additive="base">
                                        <p:cTn id="80" dur="500" fill="hold"/>
                                        <p:tgtEl>
                                          <p:spTgt spid="21"/>
                                        </p:tgtEl>
                                        <p:attrNameLst>
                                          <p:attrName>ppt_x</p:attrName>
                                        </p:attrNameLst>
                                      </p:cBhvr>
                                      <p:tavLst>
                                        <p:tav tm="0">
                                          <p:val>
                                            <p:strVal val="#ppt_x"/>
                                          </p:val>
                                        </p:tav>
                                        <p:tav tm="100000">
                                          <p:val>
                                            <p:strVal val="#ppt_x"/>
                                          </p:val>
                                        </p:tav>
                                      </p:tavLst>
                                    </p:anim>
                                    <p:anim calcmode="lin" valueType="num">
                                      <p:cBhvr additive="base">
                                        <p:cTn id="81" dur="500" fill="hold"/>
                                        <p:tgtEl>
                                          <p:spTgt spid="21"/>
                                        </p:tgtEl>
                                        <p:attrNameLst>
                                          <p:attrName>ppt_y</p:attrName>
                                        </p:attrNameLst>
                                      </p:cBhvr>
                                      <p:tavLst>
                                        <p:tav tm="0">
                                          <p:val>
                                            <p:strVal val="1+#ppt_h/2"/>
                                          </p:val>
                                        </p:tav>
                                        <p:tav tm="100000">
                                          <p:val>
                                            <p:strVal val="#ppt_y"/>
                                          </p:val>
                                        </p:tav>
                                      </p:tavLst>
                                    </p:anim>
                                  </p:childTnLst>
                                </p:cTn>
                              </p:par>
                            </p:childTnLst>
                          </p:cTn>
                        </p:par>
                        <p:par>
                          <p:cTn id="82" fill="hold">
                            <p:stCondLst>
                              <p:cond delay="1750"/>
                            </p:stCondLst>
                            <p:childTnLst>
                              <p:par>
                                <p:cTn id="83" presetID="2" presetClass="entr" presetSubtype="4" fill="hold" nodeType="after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ppt_x"/>
                                          </p:val>
                                        </p:tav>
                                        <p:tav tm="100000">
                                          <p:val>
                                            <p:strVal val="#ppt_x"/>
                                          </p:val>
                                        </p:tav>
                                      </p:tavLst>
                                    </p:anim>
                                    <p:anim calcmode="lin" valueType="num">
                                      <p:cBhvr additive="base">
                                        <p:cTn id="8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客户访谈</a:t>
            </a:r>
            <a:endParaRPr lang="zh-CN" altLang="en-US"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5" y="1229360"/>
            <a:ext cx="8435975" cy="5354320"/>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用户和客户这两个概念容易被混淆。对于消费品来说，客户通常就是用户。但在公司或技术领域， 用户和客户通常指不同的人。</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尽管两组人员都是访谈对象，但他们对产品的观察角度不同，在产品最终设计的反映也有所不同</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客户</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指购买产品的人</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。对</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消费品来说，客户往往也是产品的用户</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。对面向儿童或者青少年的产品来说，客户就是父母或监护人。对于大多数企业、医疗或技术产品来说，客户则通常是一名高管或 </a:t>
            </a:r>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I</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T 经理，</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两者有着截然不同的目标和需求</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。为了确保产品的可行性，理解客户及其目标就非常重要。同样要意识到这些顾客实际上很少使用产品，当他们使用时，也和用户的使用方式不同。</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访谈客户时，要了解以下内容：</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购买产品的目的。</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当前解决方案中遇到的难题。</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购买正在设计的这类产品时的决策过程。</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在安装、维护、管理产品时的角色。</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产品所在领域相关问题和词汇。</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客户对于改进产品可能会有许多意见。分析这些意见背后存在的问题也非常重要，就像针对主题专家的情况一样，这样才能确定所提想法背后的问题，因为在设计过程后期，可能会产生更好、更完整的解决方案</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5" grpId="0" animBg="1"/>
      <p:bldP spid="6" grpId="0" animBg="1"/>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用户观察</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400175" y="996950"/>
            <a:ext cx="8763000" cy="5077460"/>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大多数用户不能准确评估自己的行为</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尤其是行为脱离了人类活动范畴时，许多人不会谈论他们觉得有问题或者难以理解的软件行为。因此，如果在设计师希望了解的场景之外进行访谈，收集到的信息将会不完整和不精确。 访谈时， 可以与用户讨论他们对自身行为的看法，或者可以</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直接观察用户</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。后者效果更佳</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或许，收集定性用户数据最有效的技巧是将访谈和观察结合起来，允许设计师实时提出问题澄清，直接询问观察到的情形。</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许多可用性专家利用技术辅助手段，如录音或摄像来记录用户的言行。釆访者应切记，使用这些技术不要太过明显，否则用户会分神，或者表现得与没有被记录时有所不同。根据经验</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一个笔记本和一台数码相机足以捕捉我们需要的全部信息</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同时不会有损信息交流的真实性。 通常只有在我们觉得同被访者建立信任关系后，才拿出数码相机，用来捕捉环境一些难以速记的元素和对象。如果使用恰当，视频可以成为强有力的表现工具，用以说服利益相关者接受有争议或者超出预料的研究结果。在一些不适合做笔记的场所，如在行驶的车中，视频也有用武之地。</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对消费品而言，很难获得用户行为的真实画面，尤其是户外或者公众场合使用产品的话。 这种情况下，</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采取路人的方式观察用户十分有效</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。这样，设计团队能够在公开场合轻松地观察 产品相关的人类行为。这一技巧有助于理解传统企业商业相关行为，这些行为可以解释成网络行为、移动相关的各类行为，或者主题公园，或博物馆等与特定环境的有关行为。</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5" grpId="0" animBg="1"/>
      <p:bldP spid="6" grpId="0" animBg="1"/>
      <p:bldP spid="7"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定性研究的其他类型</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30" y="1431290"/>
            <a:ext cx="8435975" cy="4275222"/>
            <a:chOff x="8548025" y="1459078"/>
            <a:chExt cx="2967866" cy="476947"/>
          </a:xfrm>
        </p:grpSpPr>
        <p:sp>
          <p:nvSpPr>
            <p:cNvPr id="32" name="矩形 31"/>
            <p:cNvSpPr/>
            <p:nvPr/>
          </p:nvSpPr>
          <p:spPr>
            <a:xfrm>
              <a:off x="8548025" y="1524084"/>
              <a:ext cx="2967866" cy="411941"/>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市场部门钟情于使用焦点小组收集到的用户数据。首先，一般参照之前确定的目标市场人群划分来确定代表性用户，之后设计师将这些用户聚集在一间屋子，询问一组结构化问题，并提供一组结构化的选项供用户选择。通常，这种会议会以视频或音频的形式记录下来，以供日后查阅。</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焦点小组是传统产品营销的标准技术，有助于测定产品外观以及工业设计等产品形式的初始形状</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。焦点小组也有助于收集用户长时间使用某产品的反应。</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尽管焦点小组看起来提供了必要的用户接触，但这种方法</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在很多方面不适合用做交互设计工具</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焦点小组擅长收集人们拥有或愿意购买的产品方面的信息，但在收集用户使用产品做什么、如何使用产品以及为何这么使用产品等方面的信息方面表现不佳。此外，焦点小组属于团队活动，倾向于达成一致意见。因此，讨论中大多数人的意见或呼声最高的观点最终成为小组的整体观点。这对交互设计过程来说很可怕，因为设计师必须了解产品要表达的所有行为模式。焦点小组倾向于抑制行为和观念的多样性，而这些正是设计师所需要接纳的。</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720625" cy="51360"/>
            </a:xfrm>
            <a:prstGeom prst="rect">
              <a:avLst/>
            </a:prstGeom>
          </p:spPr>
          <p:txBody>
            <a:bodyPr wrap="square">
              <a:spAutoFit/>
            </a:bodyPr>
            <a:lstStyle/>
            <a:p>
              <a:pPr algn="l"/>
              <a:r>
                <a:rPr sz="2400" b="1" dirty="0">
                  <a:solidFill>
                    <a:srgbClr val="18478F"/>
                  </a:solidFill>
                  <a:latin typeface="微软雅黑" panose="020B0503020204020204" pitchFamily="34" charset="-122"/>
                  <a:cs typeface="Segoe UI Semilight" panose="020B0402040204020203" pitchFamily="34" charset="0"/>
                </a:rPr>
                <a:t>焦点小组</a:t>
              </a:r>
              <a:endParaRPr lang="zh-CN" altLang="en-US"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6" name="椭圆 5"/>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7" name="椭圆 6"/>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2" presetClass="entr" presetSubtype="8" fill="hold" nodeType="withEffect">
                                  <p:stCondLst>
                                    <p:cond delay="225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par>
                                <p:cTn id="15" presetID="2" presetClass="entr" presetSubtype="9"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7"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定性研究的其他类型</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30" y="1431290"/>
            <a:ext cx="8435975" cy="4828938"/>
            <a:chOff x="8548025" y="1459078"/>
            <a:chExt cx="2967866" cy="538720"/>
          </a:xfrm>
        </p:grpSpPr>
        <p:sp>
          <p:nvSpPr>
            <p:cNvPr id="32" name="矩形 31"/>
            <p:cNvSpPr/>
            <p:nvPr/>
          </p:nvSpPr>
          <p:spPr>
            <a:xfrm>
              <a:off x="8548025" y="1524084"/>
              <a:ext cx="2967866" cy="473714"/>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可用性测试（又称用户测试）</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是测量用户与产品交互特点的一系列技术的总称</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。测试的目标通常是评估产品的可用性。 一般来说，可用性测试的重点是衡量用户完成具体的、标准化的任务的好坏程度，以及在此过程中所遇到的问题。测试结果通常能够揭示用户在理解和使用产品时遇到的问题，同样也能展现用户哪些方面更易成功。</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可用性测试</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需要在较为完善和连贯的设计成品上进行</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不论测试的对象是生产软件，还是可点击的产品原型甚或纸质模型，测试的关键在于验证某个产品的设计。这就意味着，可用性测试会放在设计周期的后期，在有了连贯的设计概念和充分的细节来构造原型后再展开。将在 第 5 章中将可用性测试评估作为设计修正的一部分进行讨论。</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在重新设计开始时可以将可用性测试作为一个案例。可用性测试技术肯定能在此类项目中发现改进机会。然而，我们发现，通过定性研究，能够更好地评估产品的不足之处。或许预算有限， 在一款产品的初始设计中，只允许进行一次可用性测试。如果情况如此，那么在形成候选方案后展开测试更有价值，以此来测试新设计的某个方面。</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720625" cy="51360"/>
            </a:xfrm>
            <a:prstGeom prst="rect">
              <a:avLst/>
            </a:prstGeom>
          </p:spPr>
          <p:txBody>
            <a:bodyPr wrap="square">
              <a:spAutoFit/>
            </a:bodyPr>
            <a:lstStyle/>
            <a:p>
              <a:pPr algn="l"/>
              <a:r>
                <a:rPr lang="zh-CN" sz="2400" b="1" dirty="0">
                  <a:solidFill>
                    <a:srgbClr val="18478F"/>
                  </a:solidFill>
                  <a:latin typeface="微软雅黑" panose="020B0503020204020204" pitchFamily="34" charset="-122"/>
                  <a:cs typeface="Segoe UI Semilight" panose="020B0402040204020203" pitchFamily="34" charset="0"/>
                </a:rPr>
                <a:t>可用性测试</a:t>
              </a:r>
              <a:endPar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6" name="椭圆 5"/>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7" name="椭圆 6"/>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2" presetClass="entr" presetSubtype="8" fill="hold" nodeType="withEffect">
                                  <p:stCondLst>
                                    <p:cond delay="225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par>
                                <p:cTn id="15" presetID="2" presetClass="entr" presetSubtype="9"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7"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定性研究的其他类型</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30" y="1431290"/>
            <a:ext cx="8435975" cy="4552085"/>
            <a:chOff x="8548025" y="1459078"/>
            <a:chExt cx="2967866" cy="507834"/>
          </a:xfrm>
        </p:grpSpPr>
        <p:sp>
          <p:nvSpPr>
            <p:cNvPr id="32" name="矩形 31"/>
            <p:cNvSpPr/>
            <p:nvPr/>
          </p:nvSpPr>
          <p:spPr>
            <a:xfrm>
              <a:off x="8548025" y="1524084"/>
              <a:ext cx="2967866" cy="442828"/>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卡片分类是</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信息架构师推广开来的技术，</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有助于理解用户组织信息和概念的方式。尽管该方法存在多种变体，但通常的做法是要求用户对一叠卡片进行分类，每张卡片都包含关于网站或产品的一些功能或信息。</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卡片分类最棘手的是结果分析，可以通过探索趋势或者统计分析来揭示各种模式及其关联。</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卡片分类的确有助于理解用户心理模型的某个方面，但</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前提是用户必须具备精湛的组织能力</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，并且默认抽象主题的分类与期望的产品使用方式之间存在一定的关联。然而，根据我们的经验，事实并非总是如此。</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克服上述潜在问题的一种方法是让用户根据完成任务的情况，对卡片进行排序，而产品就 是设计用来支持这些任务的。另一种增强卡片分类研究效果的方式是事后交流，理解用户釆用的分类方法依据哪些组织原则（同样是为了理解其心理模型）。</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展开恰当的开放式访谈能够更有效地探索用户心理模型的上述方面。通过提出正确的问题，以及密切关注受访者对其活动和领域的解释，能够解读用户心里如何把不同功能与信息间联系起来。</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720625" cy="51360"/>
            </a:xfrm>
            <a:prstGeom prst="rect">
              <a:avLst/>
            </a:prstGeom>
          </p:spPr>
          <p:txBody>
            <a:bodyPr wrap="square">
              <a:spAutoFit/>
            </a:bodyPr>
            <a:lstStyle/>
            <a:p>
              <a:pPr algn="l"/>
              <a:r>
                <a:rPr lang="zh-CN" sz="2400" b="1" dirty="0">
                  <a:solidFill>
                    <a:srgbClr val="18478F"/>
                  </a:solidFill>
                  <a:latin typeface="微软雅黑" panose="020B0503020204020204" pitchFamily="34" charset="-122"/>
                  <a:cs typeface="Segoe UI Semilight" panose="020B0402040204020203" pitchFamily="34" charset="0"/>
                </a:rPr>
                <a:t>卡片分类</a:t>
              </a:r>
              <a:endPar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6" name="椭圆 5"/>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7" name="椭圆 6"/>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2" presetClass="entr" presetSubtype="8" fill="hold" nodeType="withEffect">
                                  <p:stCondLst>
                                    <p:cond delay="225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par>
                                <p:cTn id="15" presetID="2" presetClass="entr" presetSubtype="9"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7"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定性研究的其他类型</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30" y="1431290"/>
            <a:ext cx="8435975" cy="4552085"/>
            <a:chOff x="8548025" y="1459078"/>
            <a:chExt cx="2967866" cy="507834"/>
          </a:xfrm>
        </p:grpSpPr>
        <p:sp>
          <p:nvSpPr>
            <p:cNvPr id="32" name="矩形 31"/>
            <p:cNvSpPr/>
            <p:nvPr/>
          </p:nvSpPr>
          <p:spPr>
            <a:xfrm>
              <a:off x="8548025" y="1524084"/>
              <a:ext cx="2967866" cy="442828"/>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任务分析是</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指使用问卷调查或者开放式访谈来深入理解人们目前如何执行具体的任务。</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该研究包括以下内容：</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用户执行任务的原因（即任务背后的目标)。</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任务的执行频率和重要程度。</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提示——推动或促使任务执行的因素。</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依赖关系——执行任务的要素和完成任务的必备条件。</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相关人员有哪些，他们的职责和角色。</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执行的具体动作。</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做出的决定。</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支持决策的信息。</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有哪些问题——失误和意外情况。</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如何纠正这些失误和意外。</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720625" cy="51360"/>
            </a:xfrm>
            <a:prstGeom prst="rect">
              <a:avLst/>
            </a:prstGeom>
          </p:spPr>
          <p:txBody>
            <a:bodyPr wrap="square">
              <a:spAutoFit/>
            </a:bodyPr>
            <a:lstStyle/>
            <a:p>
              <a:pPr algn="l"/>
              <a:r>
                <a:rPr sz="2400" b="1" dirty="0">
                  <a:solidFill>
                    <a:srgbClr val="18478F"/>
                  </a:solidFill>
                  <a:latin typeface="微软雅黑" panose="020B0503020204020204" pitchFamily="34" charset="-122"/>
                  <a:cs typeface="Segoe UI Semilight" panose="020B0402040204020203" pitchFamily="34" charset="0"/>
                </a:rPr>
                <a:t>任务分析</a:t>
              </a:r>
              <a:endParaRPr sz="2400" b="1" dirty="0">
                <a:solidFill>
                  <a:srgbClr val="18478F"/>
                </a:solidFill>
                <a:latin typeface="微软雅黑" panose="020B0503020204020204" pitchFamily="34" charset="-122"/>
                <a:cs typeface="Segoe UI Semilight" panose="020B0402040204020203" pitchFamily="34" charset="0"/>
              </a:endParaRPr>
            </a:p>
          </p:txBody>
        </p:sp>
      </p:grpSp>
      <p:sp>
        <p:nvSpPr>
          <p:cNvPr id="6" name="椭圆 5"/>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7" name="椭圆 6"/>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2" presetClass="entr" presetSubtype="8" fill="hold" nodeType="withEffect">
                                  <p:stCondLst>
                                    <p:cond delay="225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par>
                                <p:cTn id="15" presetID="2" presetClass="entr" presetSubtype="9"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7"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657725" y="2110740"/>
            <a:ext cx="6381750" cy="922020"/>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他们对产品的观察角度不同，</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endParaRPr>
          </a:p>
          <a:p>
            <a:r>
              <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在产品最终设计的反映也有所不同，</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endParaRPr>
          </a:p>
          <a:p>
            <a:r>
              <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两者有着截然不同的目标和需求</a:t>
            </a:r>
            <a:endPar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33" name="矩形 32"/>
          <p:cNvSpPr/>
          <p:nvPr/>
        </p:nvSpPr>
        <p:spPr>
          <a:xfrm>
            <a:off x="4657725" y="1569085"/>
            <a:ext cx="3700145" cy="460375"/>
          </a:xfrm>
          <a:prstGeom prst="rect">
            <a:avLst/>
          </a:prstGeom>
        </p:spPr>
        <p:txBody>
          <a:bodyPr wrap="square">
            <a:spAutoFit/>
          </a:bodyPr>
          <a:lstStyle/>
          <a:p>
            <a:r>
              <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请简述用户和客户的区别</a:t>
            </a:r>
            <a:endPar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8" name="矩形 7"/>
          <p:cNvSpPr/>
          <p:nvPr userDrawn="1"/>
        </p:nvSpPr>
        <p:spPr>
          <a:xfrm>
            <a:off x="1736308" y="436538"/>
            <a:ext cx="2418688"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提问</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2" name="组合 1"/>
          <p:cNvGrpSpPr/>
          <p:nvPr/>
        </p:nvGrpSpPr>
        <p:grpSpPr>
          <a:xfrm>
            <a:off x="1285875" y="1496695"/>
            <a:ext cx="3144520" cy="5039360"/>
            <a:chOff x="2025" y="2357"/>
            <a:chExt cx="4952" cy="7936"/>
          </a:xfrm>
        </p:grpSpPr>
        <p:sp>
          <p:nvSpPr>
            <p:cNvPr id="11" name="任意多边形 10"/>
            <p:cNvSpPr/>
            <p:nvPr/>
          </p:nvSpPr>
          <p:spPr>
            <a:xfrm>
              <a:off x="2025" y="3060"/>
              <a:ext cx="2004" cy="1980"/>
            </a:xfrm>
            <a:custGeom>
              <a:avLst/>
              <a:gdLst>
                <a:gd name="connsiteX0" fmla="*/ 1170878 w 1176453"/>
                <a:gd name="connsiteY0" fmla="*/ 741556 h 1143000"/>
                <a:gd name="connsiteX1" fmla="*/ 585439 w 1176453"/>
                <a:gd name="connsiteY1" fmla="*/ 0 h 1143000"/>
                <a:gd name="connsiteX2" fmla="*/ 390292 w 1176453"/>
                <a:gd name="connsiteY2" fmla="*/ 22302 h 1143000"/>
                <a:gd name="connsiteX3" fmla="*/ 0 w 1176453"/>
                <a:gd name="connsiteY3" fmla="*/ 998034 h 1143000"/>
                <a:gd name="connsiteX4" fmla="*/ 117087 w 1176453"/>
                <a:gd name="connsiteY4" fmla="*/ 1143000 h 1143000"/>
                <a:gd name="connsiteX5" fmla="*/ 1020336 w 1176453"/>
                <a:gd name="connsiteY5" fmla="*/ 1143000 h 1143000"/>
                <a:gd name="connsiteX6" fmla="*/ 1137424 w 1176453"/>
                <a:gd name="connsiteY6" fmla="*/ 1042639 h 1143000"/>
                <a:gd name="connsiteX7" fmla="*/ 1176453 w 1176453"/>
                <a:gd name="connsiteY7" fmla="*/ 841917 h 1143000"/>
                <a:gd name="connsiteX8" fmla="*/ 1170878 w 1176453"/>
                <a:gd name="connsiteY8" fmla="*/ 741556 h 1143000"/>
                <a:gd name="connsiteX0-1" fmla="*/ 1170878 w 1176453"/>
                <a:gd name="connsiteY0-2" fmla="*/ 741556 h 1143000"/>
                <a:gd name="connsiteX1-3" fmla="*/ 585439 w 1176453"/>
                <a:gd name="connsiteY1-4" fmla="*/ 0 h 1143000"/>
                <a:gd name="connsiteX2-5" fmla="*/ 390292 w 1176453"/>
                <a:gd name="connsiteY2-6" fmla="*/ 22302 h 1143000"/>
                <a:gd name="connsiteX3-7" fmla="*/ 0 w 1176453"/>
                <a:gd name="connsiteY3-8" fmla="*/ 998034 h 1143000"/>
                <a:gd name="connsiteX4-9" fmla="*/ 117087 w 1176453"/>
                <a:gd name="connsiteY4-10" fmla="*/ 1143000 h 1143000"/>
                <a:gd name="connsiteX5-11" fmla="*/ 1020336 w 1176453"/>
                <a:gd name="connsiteY5-12" fmla="*/ 1143000 h 1143000"/>
                <a:gd name="connsiteX6-13" fmla="*/ 1137424 w 1176453"/>
                <a:gd name="connsiteY6-14" fmla="*/ 1042639 h 1143000"/>
                <a:gd name="connsiteX7-15" fmla="*/ 1176453 w 1176453"/>
                <a:gd name="connsiteY7-16" fmla="*/ 841917 h 1143000"/>
                <a:gd name="connsiteX8-17" fmla="*/ 1170878 w 1176453"/>
                <a:gd name="connsiteY8-18" fmla="*/ 741556 h 1143000"/>
                <a:gd name="connsiteX0-19" fmla="*/ 1170878 w 1176453"/>
                <a:gd name="connsiteY0-20" fmla="*/ 741556 h 1143000"/>
                <a:gd name="connsiteX1-21" fmla="*/ 585439 w 1176453"/>
                <a:gd name="connsiteY1-22" fmla="*/ 0 h 1143000"/>
                <a:gd name="connsiteX2-23" fmla="*/ 390292 w 1176453"/>
                <a:gd name="connsiteY2-24" fmla="*/ 22302 h 1143000"/>
                <a:gd name="connsiteX3-25" fmla="*/ 0 w 1176453"/>
                <a:gd name="connsiteY3-26" fmla="*/ 998034 h 1143000"/>
                <a:gd name="connsiteX4-27" fmla="*/ 117087 w 1176453"/>
                <a:gd name="connsiteY4-28" fmla="*/ 1143000 h 1143000"/>
                <a:gd name="connsiteX5-29" fmla="*/ 1020336 w 1176453"/>
                <a:gd name="connsiteY5-30" fmla="*/ 1143000 h 1143000"/>
                <a:gd name="connsiteX6-31" fmla="*/ 1137424 w 1176453"/>
                <a:gd name="connsiteY6-32" fmla="*/ 1042639 h 1143000"/>
                <a:gd name="connsiteX7-33" fmla="*/ 1176453 w 1176453"/>
                <a:gd name="connsiteY7-34" fmla="*/ 841917 h 1143000"/>
                <a:gd name="connsiteX8-35" fmla="*/ 1170878 w 1176453"/>
                <a:gd name="connsiteY8-36" fmla="*/ 741556 h 1143000"/>
                <a:gd name="connsiteX0-37" fmla="*/ 1170878 w 1176453"/>
                <a:gd name="connsiteY0-38" fmla="*/ 754669 h 1156113"/>
                <a:gd name="connsiteX1-39" fmla="*/ 585439 w 1176453"/>
                <a:gd name="connsiteY1-40" fmla="*/ 13113 h 1156113"/>
                <a:gd name="connsiteX2-41" fmla="*/ 390292 w 1176453"/>
                <a:gd name="connsiteY2-42" fmla="*/ 35415 h 1156113"/>
                <a:gd name="connsiteX3-43" fmla="*/ 0 w 1176453"/>
                <a:gd name="connsiteY3-44" fmla="*/ 1011147 h 1156113"/>
                <a:gd name="connsiteX4-45" fmla="*/ 117087 w 1176453"/>
                <a:gd name="connsiteY4-46" fmla="*/ 1156113 h 1156113"/>
                <a:gd name="connsiteX5-47" fmla="*/ 1020336 w 1176453"/>
                <a:gd name="connsiteY5-48" fmla="*/ 1156113 h 1156113"/>
                <a:gd name="connsiteX6-49" fmla="*/ 1137424 w 1176453"/>
                <a:gd name="connsiteY6-50" fmla="*/ 1055752 h 1156113"/>
                <a:gd name="connsiteX7-51" fmla="*/ 1176453 w 1176453"/>
                <a:gd name="connsiteY7-52" fmla="*/ 855030 h 1156113"/>
                <a:gd name="connsiteX8-53" fmla="*/ 1170878 w 1176453"/>
                <a:gd name="connsiteY8-54" fmla="*/ 754669 h 1156113"/>
                <a:gd name="connsiteX0-55" fmla="*/ 1170878 w 1176453"/>
                <a:gd name="connsiteY0-56" fmla="*/ 779400 h 1180844"/>
                <a:gd name="connsiteX1-57" fmla="*/ 585439 w 1176453"/>
                <a:gd name="connsiteY1-58" fmla="*/ 37844 h 1180844"/>
                <a:gd name="connsiteX2-59" fmla="*/ 390292 w 1176453"/>
                <a:gd name="connsiteY2-60" fmla="*/ 60146 h 1180844"/>
                <a:gd name="connsiteX3-61" fmla="*/ 0 w 1176453"/>
                <a:gd name="connsiteY3-62" fmla="*/ 1035878 h 1180844"/>
                <a:gd name="connsiteX4-63" fmla="*/ 117087 w 1176453"/>
                <a:gd name="connsiteY4-64" fmla="*/ 1180844 h 1180844"/>
                <a:gd name="connsiteX5-65" fmla="*/ 1020336 w 1176453"/>
                <a:gd name="connsiteY5-66" fmla="*/ 1180844 h 1180844"/>
                <a:gd name="connsiteX6-67" fmla="*/ 1137424 w 1176453"/>
                <a:gd name="connsiteY6-68" fmla="*/ 1080483 h 1180844"/>
                <a:gd name="connsiteX7-69" fmla="*/ 1176453 w 1176453"/>
                <a:gd name="connsiteY7-70" fmla="*/ 879761 h 1180844"/>
                <a:gd name="connsiteX8-71" fmla="*/ 1170878 w 1176453"/>
                <a:gd name="connsiteY8-72" fmla="*/ 779400 h 1180844"/>
                <a:gd name="connsiteX0-73" fmla="*/ 1171143 w 1176718"/>
                <a:gd name="connsiteY0-74" fmla="*/ 779400 h 1180844"/>
                <a:gd name="connsiteX1-75" fmla="*/ 585704 w 1176718"/>
                <a:gd name="connsiteY1-76" fmla="*/ 37844 h 1180844"/>
                <a:gd name="connsiteX2-77" fmla="*/ 390557 w 1176718"/>
                <a:gd name="connsiteY2-78" fmla="*/ 60146 h 1180844"/>
                <a:gd name="connsiteX3-79" fmla="*/ 265 w 1176718"/>
                <a:gd name="connsiteY3-80" fmla="*/ 1035878 h 1180844"/>
                <a:gd name="connsiteX4-81" fmla="*/ 117352 w 1176718"/>
                <a:gd name="connsiteY4-82" fmla="*/ 1180844 h 1180844"/>
                <a:gd name="connsiteX5-83" fmla="*/ 1020601 w 1176718"/>
                <a:gd name="connsiteY5-84" fmla="*/ 1180844 h 1180844"/>
                <a:gd name="connsiteX6-85" fmla="*/ 1137689 w 1176718"/>
                <a:gd name="connsiteY6-86" fmla="*/ 1080483 h 1180844"/>
                <a:gd name="connsiteX7-87" fmla="*/ 1176718 w 1176718"/>
                <a:gd name="connsiteY7-88" fmla="*/ 879761 h 1180844"/>
                <a:gd name="connsiteX8-89" fmla="*/ 1171143 w 1176718"/>
                <a:gd name="connsiteY8-90" fmla="*/ 779400 h 1180844"/>
                <a:gd name="connsiteX0-91" fmla="*/ 1171231 w 1176806"/>
                <a:gd name="connsiteY0-92" fmla="*/ 779400 h 1180844"/>
                <a:gd name="connsiteX1-93" fmla="*/ 585792 w 1176806"/>
                <a:gd name="connsiteY1-94" fmla="*/ 37844 h 1180844"/>
                <a:gd name="connsiteX2-95" fmla="*/ 390645 w 1176806"/>
                <a:gd name="connsiteY2-96" fmla="*/ 60146 h 1180844"/>
                <a:gd name="connsiteX3-97" fmla="*/ 353 w 1176806"/>
                <a:gd name="connsiteY3-98" fmla="*/ 1035878 h 1180844"/>
                <a:gd name="connsiteX4-99" fmla="*/ 117440 w 1176806"/>
                <a:gd name="connsiteY4-100" fmla="*/ 1180844 h 1180844"/>
                <a:gd name="connsiteX5-101" fmla="*/ 1020689 w 1176806"/>
                <a:gd name="connsiteY5-102" fmla="*/ 1180844 h 1180844"/>
                <a:gd name="connsiteX6-103" fmla="*/ 1137777 w 1176806"/>
                <a:gd name="connsiteY6-104" fmla="*/ 1080483 h 1180844"/>
                <a:gd name="connsiteX7-105" fmla="*/ 1176806 w 1176806"/>
                <a:gd name="connsiteY7-106" fmla="*/ 879761 h 1180844"/>
                <a:gd name="connsiteX8-107" fmla="*/ 1171231 w 1176806"/>
                <a:gd name="connsiteY8-108" fmla="*/ 779400 h 1180844"/>
                <a:gd name="connsiteX0-109" fmla="*/ 1171231 w 1176806"/>
                <a:gd name="connsiteY0-110" fmla="*/ 779400 h 1180844"/>
                <a:gd name="connsiteX1-111" fmla="*/ 585792 w 1176806"/>
                <a:gd name="connsiteY1-112" fmla="*/ 37844 h 1180844"/>
                <a:gd name="connsiteX2-113" fmla="*/ 390645 w 1176806"/>
                <a:gd name="connsiteY2-114" fmla="*/ 60146 h 1180844"/>
                <a:gd name="connsiteX3-115" fmla="*/ 353 w 1176806"/>
                <a:gd name="connsiteY3-116" fmla="*/ 1035878 h 1180844"/>
                <a:gd name="connsiteX4-117" fmla="*/ 117440 w 1176806"/>
                <a:gd name="connsiteY4-118" fmla="*/ 1180844 h 1180844"/>
                <a:gd name="connsiteX5-119" fmla="*/ 1020689 w 1176806"/>
                <a:gd name="connsiteY5-120" fmla="*/ 1180844 h 1180844"/>
                <a:gd name="connsiteX6-121" fmla="*/ 1137777 w 1176806"/>
                <a:gd name="connsiteY6-122" fmla="*/ 1080483 h 1180844"/>
                <a:gd name="connsiteX7-123" fmla="*/ 1176806 w 1176806"/>
                <a:gd name="connsiteY7-124" fmla="*/ 879761 h 1180844"/>
                <a:gd name="connsiteX8-125" fmla="*/ 1171231 w 1176806"/>
                <a:gd name="connsiteY8-126" fmla="*/ 779400 h 1180844"/>
                <a:gd name="connsiteX0-127" fmla="*/ 1171231 w 1176806"/>
                <a:gd name="connsiteY0-128" fmla="*/ 779400 h 1180844"/>
                <a:gd name="connsiteX1-129" fmla="*/ 585792 w 1176806"/>
                <a:gd name="connsiteY1-130" fmla="*/ 37844 h 1180844"/>
                <a:gd name="connsiteX2-131" fmla="*/ 390645 w 1176806"/>
                <a:gd name="connsiteY2-132" fmla="*/ 60146 h 1180844"/>
                <a:gd name="connsiteX3-133" fmla="*/ 353 w 1176806"/>
                <a:gd name="connsiteY3-134" fmla="*/ 1035878 h 1180844"/>
                <a:gd name="connsiteX4-135" fmla="*/ 117440 w 1176806"/>
                <a:gd name="connsiteY4-136" fmla="*/ 1180844 h 1180844"/>
                <a:gd name="connsiteX5-137" fmla="*/ 1020689 w 1176806"/>
                <a:gd name="connsiteY5-138" fmla="*/ 1180844 h 1180844"/>
                <a:gd name="connsiteX6-139" fmla="*/ 1137777 w 1176806"/>
                <a:gd name="connsiteY6-140" fmla="*/ 1080483 h 1180844"/>
                <a:gd name="connsiteX7-141" fmla="*/ 1176806 w 1176806"/>
                <a:gd name="connsiteY7-142" fmla="*/ 879761 h 1180844"/>
                <a:gd name="connsiteX8-143" fmla="*/ 1171231 w 1176806"/>
                <a:gd name="connsiteY8-144" fmla="*/ 779400 h 1180844"/>
                <a:gd name="connsiteX0-145" fmla="*/ 1171231 w 1176806"/>
                <a:gd name="connsiteY0-146" fmla="*/ 779400 h 1180844"/>
                <a:gd name="connsiteX1-147" fmla="*/ 585792 w 1176806"/>
                <a:gd name="connsiteY1-148" fmla="*/ 37844 h 1180844"/>
                <a:gd name="connsiteX2-149" fmla="*/ 390645 w 1176806"/>
                <a:gd name="connsiteY2-150" fmla="*/ 60146 h 1180844"/>
                <a:gd name="connsiteX3-151" fmla="*/ 353 w 1176806"/>
                <a:gd name="connsiteY3-152" fmla="*/ 1035878 h 1180844"/>
                <a:gd name="connsiteX4-153" fmla="*/ 117440 w 1176806"/>
                <a:gd name="connsiteY4-154" fmla="*/ 1180844 h 1180844"/>
                <a:gd name="connsiteX5-155" fmla="*/ 1020689 w 1176806"/>
                <a:gd name="connsiteY5-156" fmla="*/ 1180844 h 1180844"/>
                <a:gd name="connsiteX6-157" fmla="*/ 1137777 w 1176806"/>
                <a:gd name="connsiteY6-158" fmla="*/ 1080483 h 1180844"/>
                <a:gd name="connsiteX7-159" fmla="*/ 1176806 w 1176806"/>
                <a:gd name="connsiteY7-160" fmla="*/ 879761 h 1180844"/>
                <a:gd name="connsiteX8-161" fmla="*/ 1171231 w 1176806"/>
                <a:gd name="connsiteY8-162" fmla="*/ 779400 h 1180844"/>
                <a:gd name="connsiteX0-163" fmla="*/ 1171231 w 1176806"/>
                <a:gd name="connsiteY0-164" fmla="*/ 779400 h 1180844"/>
                <a:gd name="connsiteX1-165" fmla="*/ 585792 w 1176806"/>
                <a:gd name="connsiteY1-166" fmla="*/ 37844 h 1180844"/>
                <a:gd name="connsiteX2-167" fmla="*/ 390645 w 1176806"/>
                <a:gd name="connsiteY2-168" fmla="*/ 60146 h 1180844"/>
                <a:gd name="connsiteX3-169" fmla="*/ 353 w 1176806"/>
                <a:gd name="connsiteY3-170" fmla="*/ 1035878 h 1180844"/>
                <a:gd name="connsiteX4-171" fmla="*/ 117440 w 1176806"/>
                <a:gd name="connsiteY4-172" fmla="*/ 1180844 h 1180844"/>
                <a:gd name="connsiteX5-173" fmla="*/ 1020689 w 1176806"/>
                <a:gd name="connsiteY5-174" fmla="*/ 1180844 h 1180844"/>
                <a:gd name="connsiteX6-175" fmla="*/ 1137777 w 1176806"/>
                <a:gd name="connsiteY6-176" fmla="*/ 1080483 h 1180844"/>
                <a:gd name="connsiteX7-177" fmla="*/ 1176806 w 1176806"/>
                <a:gd name="connsiteY7-178" fmla="*/ 879761 h 1180844"/>
                <a:gd name="connsiteX8-179" fmla="*/ 1171231 w 1176806"/>
                <a:gd name="connsiteY8-180" fmla="*/ 779400 h 1180844"/>
                <a:gd name="connsiteX0-181" fmla="*/ 1171231 w 1189891"/>
                <a:gd name="connsiteY0-182" fmla="*/ 779400 h 1180844"/>
                <a:gd name="connsiteX1-183" fmla="*/ 585792 w 1189891"/>
                <a:gd name="connsiteY1-184" fmla="*/ 37844 h 1180844"/>
                <a:gd name="connsiteX2-185" fmla="*/ 390645 w 1189891"/>
                <a:gd name="connsiteY2-186" fmla="*/ 60146 h 1180844"/>
                <a:gd name="connsiteX3-187" fmla="*/ 353 w 1189891"/>
                <a:gd name="connsiteY3-188" fmla="*/ 1035878 h 1180844"/>
                <a:gd name="connsiteX4-189" fmla="*/ 117440 w 1189891"/>
                <a:gd name="connsiteY4-190" fmla="*/ 1180844 h 1180844"/>
                <a:gd name="connsiteX5-191" fmla="*/ 1020689 w 1189891"/>
                <a:gd name="connsiteY5-192" fmla="*/ 1180844 h 1180844"/>
                <a:gd name="connsiteX6-193" fmla="*/ 1137777 w 1189891"/>
                <a:gd name="connsiteY6-194" fmla="*/ 1080483 h 1180844"/>
                <a:gd name="connsiteX7-195" fmla="*/ 1176806 w 1189891"/>
                <a:gd name="connsiteY7-196" fmla="*/ 879761 h 1180844"/>
                <a:gd name="connsiteX8-197" fmla="*/ 1171231 w 1189891"/>
                <a:gd name="connsiteY8-198" fmla="*/ 779400 h 1180844"/>
                <a:gd name="connsiteX0-199" fmla="*/ 1171231 w 1194829"/>
                <a:gd name="connsiteY0-200" fmla="*/ 779400 h 1180844"/>
                <a:gd name="connsiteX1-201" fmla="*/ 585792 w 1194829"/>
                <a:gd name="connsiteY1-202" fmla="*/ 37844 h 1180844"/>
                <a:gd name="connsiteX2-203" fmla="*/ 390645 w 1194829"/>
                <a:gd name="connsiteY2-204" fmla="*/ 60146 h 1180844"/>
                <a:gd name="connsiteX3-205" fmla="*/ 353 w 1194829"/>
                <a:gd name="connsiteY3-206" fmla="*/ 1035878 h 1180844"/>
                <a:gd name="connsiteX4-207" fmla="*/ 117440 w 1194829"/>
                <a:gd name="connsiteY4-208" fmla="*/ 1180844 h 1180844"/>
                <a:gd name="connsiteX5-209" fmla="*/ 1020689 w 1194829"/>
                <a:gd name="connsiteY5-210" fmla="*/ 1180844 h 1180844"/>
                <a:gd name="connsiteX6-211" fmla="*/ 1137777 w 1194829"/>
                <a:gd name="connsiteY6-212" fmla="*/ 1080483 h 1180844"/>
                <a:gd name="connsiteX7-213" fmla="*/ 1176806 w 1194829"/>
                <a:gd name="connsiteY7-214" fmla="*/ 879761 h 1180844"/>
                <a:gd name="connsiteX8-215" fmla="*/ 1171231 w 1194829"/>
                <a:gd name="connsiteY8-216" fmla="*/ 779400 h 11808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94829" h="1180844">
                  <a:moveTo>
                    <a:pt x="1171231" y="779400"/>
                  </a:moveTo>
                  <a:lnTo>
                    <a:pt x="585792" y="37844"/>
                  </a:lnTo>
                  <a:cubicBezTo>
                    <a:pt x="520743" y="-21629"/>
                    <a:pt x="455694" y="-8619"/>
                    <a:pt x="390645" y="60146"/>
                  </a:cubicBezTo>
                  <a:cubicBezTo>
                    <a:pt x="171338" y="262727"/>
                    <a:pt x="13363" y="643727"/>
                    <a:pt x="353" y="1035878"/>
                  </a:cubicBezTo>
                  <a:cubicBezTo>
                    <a:pt x="-5223" y="1145532"/>
                    <a:pt x="56108" y="1165976"/>
                    <a:pt x="117440" y="1180844"/>
                  </a:cubicBezTo>
                  <a:lnTo>
                    <a:pt x="1020689" y="1180844"/>
                  </a:lnTo>
                  <a:cubicBezTo>
                    <a:pt x="1082020" y="1169692"/>
                    <a:pt x="1109899" y="1125088"/>
                    <a:pt x="1137777" y="1080483"/>
                  </a:cubicBezTo>
                  <a:cubicBezTo>
                    <a:pt x="1122909" y="1013576"/>
                    <a:pt x="1130342" y="941092"/>
                    <a:pt x="1176806" y="879761"/>
                  </a:cubicBezTo>
                  <a:cubicBezTo>
                    <a:pt x="1219553" y="835155"/>
                    <a:pt x="1173089" y="812854"/>
                    <a:pt x="1171231" y="77940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2" name="任意多边形 11"/>
            <p:cNvSpPr/>
            <p:nvPr/>
          </p:nvSpPr>
          <p:spPr>
            <a:xfrm>
              <a:off x="3168" y="2357"/>
              <a:ext cx="2926" cy="1977"/>
            </a:xfrm>
            <a:custGeom>
              <a:avLst/>
              <a:gdLst>
                <a:gd name="connsiteX0" fmla="*/ 646771 w 1689410"/>
                <a:gd name="connsiteY0" fmla="*/ 953429 h 970156"/>
                <a:gd name="connsiteX1" fmla="*/ 0 w 1689410"/>
                <a:gd name="connsiteY1" fmla="*/ 156117 h 970156"/>
                <a:gd name="connsiteX2" fmla="*/ 27878 w 1689410"/>
                <a:gd name="connsiteY2" fmla="*/ 0 h 970156"/>
                <a:gd name="connsiteX3" fmla="*/ 1689410 w 1689410"/>
                <a:gd name="connsiteY3" fmla="*/ 100361 h 970156"/>
                <a:gd name="connsiteX4" fmla="*/ 1683834 w 1689410"/>
                <a:gd name="connsiteY4" fmla="*/ 234175 h 970156"/>
                <a:gd name="connsiteX5" fmla="*/ 981307 w 1689410"/>
                <a:gd name="connsiteY5" fmla="*/ 947853 h 970156"/>
                <a:gd name="connsiteX6" fmla="*/ 847493 w 1689410"/>
                <a:gd name="connsiteY6" fmla="*/ 970156 h 970156"/>
                <a:gd name="connsiteX7" fmla="*/ 646771 w 1689410"/>
                <a:gd name="connsiteY7" fmla="*/ 953429 h 970156"/>
                <a:gd name="connsiteX0-1" fmla="*/ 668124 w 1710763"/>
                <a:gd name="connsiteY0-2" fmla="*/ 953429 h 970156"/>
                <a:gd name="connsiteX1-3" fmla="*/ 21353 w 1710763"/>
                <a:gd name="connsiteY1-4" fmla="*/ 156117 h 970156"/>
                <a:gd name="connsiteX2-5" fmla="*/ 49231 w 1710763"/>
                <a:gd name="connsiteY2-6" fmla="*/ 0 h 970156"/>
                <a:gd name="connsiteX3-7" fmla="*/ 1710763 w 1710763"/>
                <a:gd name="connsiteY3-8" fmla="*/ 100361 h 970156"/>
                <a:gd name="connsiteX4-9" fmla="*/ 1705187 w 1710763"/>
                <a:gd name="connsiteY4-10" fmla="*/ 234175 h 970156"/>
                <a:gd name="connsiteX5-11" fmla="*/ 1002660 w 1710763"/>
                <a:gd name="connsiteY5-12" fmla="*/ 947853 h 970156"/>
                <a:gd name="connsiteX6-13" fmla="*/ 868846 w 1710763"/>
                <a:gd name="connsiteY6-14" fmla="*/ 970156 h 970156"/>
                <a:gd name="connsiteX7-15" fmla="*/ 668124 w 1710763"/>
                <a:gd name="connsiteY7-16" fmla="*/ 953429 h 970156"/>
                <a:gd name="connsiteX0-17" fmla="*/ 673409 w 1716048"/>
                <a:gd name="connsiteY0-18" fmla="*/ 953429 h 970156"/>
                <a:gd name="connsiteX1-19" fmla="*/ 26638 w 1716048"/>
                <a:gd name="connsiteY1-20" fmla="*/ 156117 h 970156"/>
                <a:gd name="connsiteX2-21" fmla="*/ 54516 w 1716048"/>
                <a:gd name="connsiteY2-22" fmla="*/ 0 h 970156"/>
                <a:gd name="connsiteX3-23" fmla="*/ 1716048 w 1716048"/>
                <a:gd name="connsiteY3-24" fmla="*/ 100361 h 970156"/>
                <a:gd name="connsiteX4-25" fmla="*/ 1710472 w 1716048"/>
                <a:gd name="connsiteY4-26" fmla="*/ 234175 h 970156"/>
                <a:gd name="connsiteX5-27" fmla="*/ 1007945 w 1716048"/>
                <a:gd name="connsiteY5-28" fmla="*/ 947853 h 970156"/>
                <a:gd name="connsiteX6-29" fmla="*/ 874131 w 1716048"/>
                <a:gd name="connsiteY6-30" fmla="*/ 970156 h 970156"/>
                <a:gd name="connsiteX7-31" fmla="*/ 673409 w 1716048"/>
                <a:gd name="connsiteY7-32" fmla="*/ 953429 h 970156"/>
                <a:gd name="connsiteX0-33" fmla="*/ 673409 w 1716048"/>
                <a:gd name="connsiteY0-34" fmla="*/ 1063740 h 1080467"/>
                <a:gd name="connsiteX1-35" fmla="*/ 26638 w 1716048"/>
                <a:gd name="connsiteY1-36" fmla="*/ 266428 h 1080467"/>
                <a:gd name="connsiteX2-37" fmla="*/ 54516 w 1716048"/>
                <a:gd name="connsiteY2-38" fmla="*/ 110311 h 1080467"/>
                <a:gd name="connsiteX3-39" fmla="*/ 1716048 w 1716048"/>
                <a:gd name="connsiteY3-40" fmla="*/ 210672 h 1080467"/>
                <a:gd name="connsiteX4-41" fmla="*/ 1710472 w 1716048"/>
                <a:gd name="connsiteY4-42" fmla="*/ 344486 h 1080467"/>
                <a:gd name="connsiteX5-43" fmla="*/ 1007945 w 1716048"/>
                <a:gd name="connsiteY5-44" fmla="*/ 1058164 h 1080467"/>
                <a:gd name="connsiteX6-45" fmla="*/ 874131 w 1716048"/>
                <a:gd name="connsiteY6-46" fmla="*/ 1080467 h 1080467"/>
                <a:gd name="connsiteX7-47" fmla="*/ 673409 w 1716048"/>
                <a:gd name="connsiteY7-48" fmla="*/ 1063740 h 1080467"/>
                <a:gd name="connsiteX0-49" fmla="*/ 673409 w 1716048"/>
                <a:gd name="connsiteY0-50" fmla="*/ 1140572 h 1157299"/>
                <a:gd name="connsiteX1-51" fmla="*/ 26638 w 1716048"/>
                <a:gd name="connsiteY1-52" fmla="*/ 343260 h 1157299"/>
                <a:gd name="connsiteX2-53" fmla="*/ 54516 w 1716048"/>
                <a:gd name="connsiteY2-54" fmla="*/ 187143 h 1157299"/>
                <a:gd name="connsiteX3-55" fmla="*/ 1716048 w 1716048"/>
                <a:gd name="connsiteY3-56" fmla="*/ 287504 h 1157299"/>
                <a:gd name="connsiteX4-57" fmla="*/ 1710472 w 1716048"/>
                <a:gd name="connsiteY4-58" fmla="*/ 421318 h 1157299"/>
                <a:gd name="connsiteX5-59" fmla="*/ 1007945 w 1716048"/>
                <a:gd name="connsiteY5-60" fmla="*/ 1134996 h 1157299"/>
                <a:gd name="connsiteX6-61" fmla="*/ 874131 w 1716048"/>
                <a:gd name="connsiteY6-62" fmla="*/ 1157299 h 1157299"/>
                <a:gd name="connsiteX7-63" fmla="*/ 673409 w 1716048"/>
                <a:gd name="connsiteY7-64" fmla="*/ 1140572 h 1157299"/>
                <a:gd name="connsiteX0-65" fmla="*/ 673409 w 1734070"/>
                <a:gd name="connsiteY0-66" fmla="*/ 1140572 h 1157299"/>
                <a:gd name="connsiteX1-67" fmla="*/ 26638 w 1734070"/>
                <a:gd name="connsiteY1-68" fmla="*/ 343260 h 1157299"/>
                <a:gd name="connsiteX2-69" fmla="*/ 54516 w 1734070"/>
                <a:gd name="connsiteY2-70" fmla="*/ 187143 h 1157299"/>
                <a:gd name="connsiteX3-71" fmla="*/ 1716048 w 1734070"/>
                <a:gd name="connsiteY3-72" fmla="*/ 287504 h 1157299"/>
                <a:gd name="connsiteX4-73" fmla="*/ 1710472 w 1734070"/>
                <a:gd name="connsiteY4-74" fmla="*/ 421318 h 1157299"/>
                <a:gd name="connsiteX5-75" fmla="*/ 1007945 w 1734070"/>
                <a:gd name="connsiteY5-76" fmla="*/ 1134996 h 1157299"/>
                <a:gd name="connsiteX6-77" fmla="*/ 874131 w 1734070"/>
                <a:gd name="connsiteY6-78" fmla="*/ 1157299 h 1157299"/>
                <a:gd name="connsiteX7-79" fmla="*/ 673409 w 1734070"/>
                <a:gd name="connsiteY7-80" fmla="*/ 1140572 h 1157299"/>
                <a:gd name="connsiteX0-81" fmla="*/ 673409 w 1744811"/>
                <a:gd name="connsiteY0-82" fmla="*/ 1140572 h 1157299"/>
                <a:gd name="connsiteX1-83" fmla="*/ 26638 w 1744811"/>
                <a:gd name="connsiteY1-84" fmla="*/ 343260 h 1157299"/>
                <a:gd name="connsiteX2-85" fmla="*/ 54516 w 1744811"/>
                <a:gd name="connsiteY2-86" fmla="*/ 187143 h 1157299"/>
                <a:gd name="connsiteX3-87" fmla="*/ 1716048 w 1744811"/>
                <a:gd name="connsiteY3-88" fmla="*/ 287504 h 1157299"/>
                <a:gd name="connsiteX4-89" fmla="*/ 1710472 w 1744811"/>
                <a:gd name="connsiteY4-90" fmla="*/ 421318 h 1157299"/>
                <a:gd name="connsiteX5-91" fmla="*/ 1007945 w 1744811"/>
                <a:gd name="connsiteY5-92" fmla="*/ 1134996 h 1157299"/>
                <a:gd name="connsiteX6-93" fmla="*/ 874131 w 1744811"/>
                <a:gd name="connsiteY6-94" fmla="*/ 1157299 h 1157299"/>
                <a:gd name="connsiteX7-95" fmla="*/ 673409 w 1744811"/>
                <a:gd name="connsiteY7-96" fmla="*/ 1140572 h 1157299"/>
                <a:gd name="connsiteX0-97" fmla="*/ 673409 w 1744811"/>
                <a:gd name="connsiteY0-98" fmla="*/ 1140572 h 1165633"/>
                <a:gd name="connsiteX1-99" fmla="*/ 26638 w 1744811"/>
                <a:gd name="connsiteY1-100" fmla="*/ 343260 h 1165633"/>
                <a:gd name="connsiteX2-101" fmla="*/ 54516 w 1744811"/>
                <a:gd name="connsiteY2-102" fmla="*/ 187143 h 1165633"/>
                <a:gd name="connsiteX3-103" fmla="*/ 1716048 w 1744811"/>
                <a:gd name="connsiteY3-104" fmla="*/ 287504 h 1165633"/>
                <a:gd name="connsiteX4-105" fmla="*/ 1710472 w 1744811"/>
                <a:gd name="connsiteY4-106" fmla="*/ 421318 h 1165633"/>
                <a:gd name="connsiteX5-107" fmla="*/ 1007945 w 1744811"/>
                <a:gd name="connsiteY5-108" fmla="*/ 1134996 h 1165633"/>
                <a:gd name="connsiteX6-109" fmla="*/ 874131 w 1744811"/>
                <a:gd name="connsiteY6-110" fmla="*/ 1157299 h 1165633"/>
                <a:gd name="connsiteX7-111" fmla="*/ 673409 w 1744811"/>
                <a:gd name="connsiteY7-112" fmla="*/ 1140572 h 1165633"/>
                <a:gd name="connsiteX0-113" fmla="*/ 673409 w 1744811"/>
                <a:gd name="connsiteY0-114" fmla="*/ 1140572 h 1165633"/>
                <a:gd name="connsiteX1-115" fmla="*/ 26638 w 1744811"/>
                <a:gd name="connsiteY1-116" fmla="*/ 343260 h 1165633"/>
                <a:gd name="connsiteX2-117" fmla="*/ 54516 w 1744811"/>
                <a:gd name="connsiteY2-118" fmla="*/ 187143 h 1165633"/>
                <a:gd name="connsiteX3-119" fmla="*/ 1716048 w 1744811"/>
                <a:gd name="connsiteY3-120" fmla="*/ 287504 h 1165633"/>
                <a:gd name="connsiteX4-121" fmla="*/ 1710472 w 1744811"/>
                <a:gd name="connsiteY4-122" fmla="*/ 421318 h 1165633"/>
                <a:gd name="connsiteX5-123" fmla="*/ 1007945 w 1744811"/>
                <a:gd name="connsiteY5-124" fmla="*/ 1134996 h 1165633"/>
                <a:gd name="connsiteX6-125" fmla="*/ 874131 w 1744811"/>
                <a:gd name="connsiteY6-126" fmla="*/ 1157299 h 1165633"/>
                <a:gd name="connsiteX7-127" fmla="*/ 673409 w 1744811"/>
                <a:gd name="connsiteY7-128" fmla="*/ 1140572 h 1165633"/>
                <a:gd name="connsiteX0-129" fmla="*/ 673409 w 1744811"/>
                <a:gd name="connsiteY0-130" fmla="*/ 1153650 h 1178711"/>
                <a:gd name="connsiteX1-131" fmla="*/ 26638 w 1744811"/>
                <a:gd name="connsiteY1-132" fmla="*/ 356338 h 1178711"/>
                <a:gd name="connsiteX2-133" fmla="*/ 54516 w 1744811"/>
                <a:gd name="connsiteY2-134" fmla="*/ 200221 h 1178711"/>
                <a:gd name="connsiteX3-135" fmla="*/ 1716048 w 1744811"/>
                <a:gd name="connsiteY3-136" fmla="*/ 300582 h 1178711"/>
                <a:gd name="connsiteX4-137" fmla="*/ 1710472 w 1744811"/>
                <a:gd name="connsiteY4-138" fmla="*/ 434396 h 1178711"/>
                <a:gd name="connsiteX5-139" fmla="*/ 1007945 w 1744811"/>
                <a:gd name="connsiteY5-140" fmla="*/ 1148074 h 1178711"/>
                <a:gd name="connsiteX6-141" fmla="*/ 874131 w 1744811"/>
                <a:gd name="connsiteY6-142" fmla="*/ 1170377 h 1178711"/>
                <a:gd name="connsiteX7-143" fmla="*/ 673409 w 1744811"/>
                <a:gd name="connsiteY7-144" fmla="*/ 1153650 h 11787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744811" h="1178711">
                  <a:moveTo>
                    <a:pt x="673409" y="1153650"/>
                  </a:moveTo>
                  <a:lnTo>
                    <a:pt x="26638" y="356338"/>
                  </a:lnTo>
                  <a:cubicBezTo>
                    <a:pt x="-30976" y="293148"/>
                    <a:pt x="17345" y="235533"/>
                    <a:pt x="54516" y="200221"/>
                  </a:cubicBezTo>
                  <a:cubicBezTo>
                    <a:pt x="541453" y="-84135"/>
                    <a:pt x="1229112" y="-78559"/>
                    <a:pt x="1716048" y="300582"/>
                  </a:cubicBezTo>
                  <a:cubicBezTo>
                    <a:pt x="1758794" y="345187"/>
                    <a:pt x="1751360" y="395367"/>
                    <a:pt x="1710472" y="434396"/>
                  </a:cubicBezTo>
                  <a:lnTo>
                    <a:pt x="1007945" y="1148074"/>
                  </a:lnTo>
                  <a:cubicBezTo>
                    <a:pt x="952189" y="1205689"/>
                    <a:pt x="918736" y="1162943"/>
                    <a:pt x="874131" y="1170377"/>
                  </a:cubicBezTo>
                  <a:cubicBezTo>
                    <a:pt x="807224" y="1136923"/>
                    <a:pt x="740316" y="1159226"/>
                    <a:pt x="673409" y="115365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3" name="任意多边形 12"/>
            <p:cNvSpPr/>
            <p:nvPr/>
          </p:nvSpPr>
          <p:spPr>
            <a:xfrm>
              <a:off x="4897" y="3164"/>
              <a:ext cx="2081" cy="3144"/>
            </a:xfrm>
            <a:custGeom>
              <a:avLst/>
              <a:gdLst>
                <a:gd name="connsiteX0" fmla="*/ 791736 w 903248"/>
                <a:gd name="connsiteY0" fmla="*/ 0 h 1828800"/>
                <a:gd name="connsiteX1" fmla="*/ 0 w 903248"/>
                <a:gd name="connsiteY1" fmla="*/ 802888 h 1828800"/>
                <a:gd name="connsiteX2" fmla="*/ 5575 w 903248"/>
                <a:gd name="connsiteY2" fmla="*/ 1098396 h 1828800"/>
                <a:gd name="connsiteX3" fmla="*/ 713678 w 903248"/>
                <a:gd name="connsiteY3" fmla="*/ 1828800 h 1828800"/>
                <a:gd name="connsiteX4" fmla="*/ 836341 w 903248"/>
                <a:gd name="connsiteY4" fmla="*/ 1806498 h 1828800"/>
                <a:gd name="connsiteX5" fmla="*/ 903248 w 903248"/>
                <a:gd name="connsiteY5" fmla="*/ 5576 h 1828800"/>
                <a:gd name="connsiteX6" fmla="*/ 791736 w 903248"/>
                <a:gd name="connsiteY6" fmla="*/ 0 h 1828800"/>
                <a:gd name="connsiteX0-1" fmla="*/ 791736 w 1136822"/>
                <a:gd name="connsiteY0-2" fmla="*/ 0 h 1828800"/>
                <a:gd name="connsiteX1-3" fmla="*/ 0 w 1136822"/>
                <a:gd name="connsiteY1-4" fmla="*/ 802888 h 1828800"/>
                <a:gd name="connsiteX2-5" fmla="*/ 5575 w 1136822"/>
                <a:gd name="connsiteY2-6" fmla="*/ 1098396 h 1828800"/>
                <a:gd name="connsiteX3-7" fmla="*/ 713678 w 1136822"/>
                <a:gd name="connsiteY3-8" fmla="*/ 1828800 h 1828800"/>
                <a:gd name="connsiteX4-9" fmla="*/ 836341 w 1136822"/>
                <a:gd name="connsiteY4-10" fmla="*/ 1806498 h 1828800"/>
                <a:gd name="connsiteX5-11" fmla="*/ 903248 w 1136822"/>
                <a:gd name="connsiteY5-12" fmla="*/ 5576 h 1828800"/>
                <a:gd name="connsiteX6-13" fmla="*/ 791736 w 1136822"/>
                <a:gd name="connsiteY6-14" fmla="*/ 0 h 1828800"/>
                <a:gd name="connsiteX0-15" fmla="*/ 791736 w 1224674"/>
                <a:gd name="connsiteY0-16" fmla="*/ 0 h 1828800"/>
                <a:gd name="connsiteX1-17" fmla="*/ 0 w 1224674"/>
                <a:gd name="connsiteY1-18" fmla="*/ 802888 h 1828800"/>
                <a:gd name="connsiteX2-19" fmla="*/ 5575 w 1224674"/>
                <a:gd name="connsiteY2-20" fmla="*/ 1098396 h 1828800"/>
                <a:gd name="connsiteX3-21" fmla="*/ 713678 w 1224674"/>
                <a:gd name="connsiteY3-22" fmla="*/ 1828800 h 1828800"/>
                <a:gd name="connsiteX4-23" fmla="*/ 836341 w 1224674"/>
                <a:gd name="connsiteY4-24" fmla="*/ 1806498 h 1828800"/>
                <a:gd name="connsiteX5-25" fmla="*/ 903248 w 1224674"/>
                <a:gd name="connsiteY5-26" fmla="*/ 5576 h 1828800"/>
                <a:gd name="connsiteX6-27" fmla="*/ 791736 w 1224674"/>
                <a:gd name="connsiteY6-28" fmla="*/ 0 h 1828800"/>
                <a:gd name="connsiteX0-29" fmla="*/ 791736 w 1224674"/>
                <a:gd name="connsiteY0-30" fmla="*/ 0 h 1830231"/>
                <a:gd name="connsiteX1-31" fmla="*/ 0 w 1224674"/>
                <a:gd name="connsiteY1-32" fmla="*/ 802888 h 1830231"/>
                <a:gd name="connsiteX2-33" fmla="*/ 5575 w 1224674"/>
                <a:gd name="connsiteY2-34" fmla="*/ 1098396 h 1830231"/>
                <a:gd name="connsiteX3-35" fmla="*/ 713678 w 1224674"/>
                <a:gd name="connsiteY3-36" fmla="*/ 1828800 h 1830231"/>
                <a:gd name="connsiteX4-37" fmla="*/ 836341 w 1224674"/>
                <a:gd name="connsiteY4-38" fmla="*/ 1806498 h 1830231"/>
                <a:gd name="connsiteX5-39" fmla="*/ 903248 w 1224674"/>
                <a:gd name="connsiteY5-40" fmla="*/ 5576 h 1830231"/>
                <a:gd name="connsiteX6-41" fmla="*/ 791736 w 1224674"/>
                <a:gd name="connsiteY6-42" fmla="*/ 0 h 1830231"/>
                <a:gd name="connsiteX0-43" fmla="*/ 791736 w 1224674"/>
                <a:gd name="connsiteY0-44" fmla="*/ 0 h 1848859"/>
                <a:gd name="connsiteX1-45" fmla="*/ 0 w 1224674"/>
                <a:gd name="connsiteY1-46" fmla="*/ 802888 h 1848859"/>
                <a:gd name="connsiteX2-47" fmla="*/ 5575 w 1224674"/>
                <a:gd name="connsiteY2-48" fmla="*/ 1098396 h 1848859"/>
                <a:gd name="connsiteX3-49" fmla="*/ 713678 w 1224674"/>
                <a:gd name="connsiteY3-50" fmla="*/ 1828800 h 1848859"/>
                <a:gd name="connsiteX4-51" fmla="*/ 836341 w 1224674"/>
                <a:gd name="connsiteY4-52" fmla="*/ 1806498 h 1848859"/>
                <a:gd name="connsiteX5-53" fmla="*/ 903248 w 1224674"/>
                <a:gd name="connsiteY5-54" fmla="*/ 5576 h 1848859"/>
                <a:gd name="connsiteX6-55" fmla="*/ 791736 w 1224674"/>
                <a:gd name="connsiteY6-56" fmla="*/ 0 h 1848859"/>
                <a:gd name="connsiteX0-57" fmla="*/ 815320 w 1248258"/>
                <a:gd name="connsiteY0-58" fmla="*/ 0 h 1848859"/>
                <a:gd name="connsiteX1-59" fmla="*/ 23584 w 1248258"/>
                <a:gd name="connsiteY1-60" fmla="*/ 802888 h 1848859"/>
                <a:gd name="connsiteX2-61" fmla="*/ 29159 w 1248258"/>
                <a:gd name="connsiteY2-62" fmla="*/ 1098396 h 1848859"/>
                <a:gd name="connsiteX3-63" fmla="*/ 737262 w 1248258"/>
                <a:gd name="connsiteY3-64" fmla="*/ 1828800 h 1848859"/>
                <a:gd name="connsiteX4-65" fmla="*/ 859925 w 1248258"/>
                <a:gd name="connsiteY4-66" fmla="*/ 1806498 h 1848859"/>
                <a:gd name="connsiteX5-67" fmla="*/ 926832 w 1248258"/>
                <a:gd name="connsiteY5-68" fmla="*/ 5576 h 1848859"/>
                <a:gd name="connsiteX6-69" fmla="*/ 815320 w 1248258"/>
                <a:gd name="connsiteY6-70" fmla="*/ 0 h 1848859"/>
                <a:gd name="connsiteX0-71" fmla="*/ 807953 w 1240891"/>
                <a:gd name="connsiteY0-72" fmla="*/ 0 h 1848859"/>
                <a:gd name="connsiteX1-73" fmla="*/ 16217 w 1240891"/>
                <a:gd name="connsiteY1-74" fmla="*/ 802888 h 1848859"/>
                <a:gd name="connsiteX2-75" fmla="*/ 21792 w 1240891"/>
                <a:gd name="connsiteY2-76" fmla="*/ 1098396 h 1848859"/>
                <a:gd name="connsiteX3-77" fmla="*/ 729895 w 1240891"/>
                <a:gd name="connsiteY3-78" fmla="*/ 1828800 h 1848859"/>
                <a:gd name="connsiteX4-79" fmla="*/ 852558 w 1240891"/>
                <a:gd name="connsiteY4-80" fmla="*/ 1806498 h 1848859"/>
                <a:gd name="connsiteX5-81" fmla="*/ 919465 w 1240891"/>
                <a:gd name="connsiteY5-82" fmla="*/ 5576 h 1848859"/>
                <a:gd name="connsiteX6-83" fmla="*/ 807953 w 1240891"/>
                <a:gd name="connsiteY6-84" fmla="*/ 0 h 1848859"/>
                <a:gd name="connsiteX0-85" fmla="*/ 807953 w 1240891"/>
                <a:gd name="connsiteY0-86" fmla="*/ 20494 h 1869353"/>
                <a:gd name="connsiteX1-87" fmla="*/ 16217 w 1240891"/>
                <a:gd name="connsiteY1-88" fmla="*/ 823382 h 1869353"/>
                <a:gd name="connsiteX2-89" fmla="*/ 21792 w 1240891"/>
                <a:gd name="connsiteY2-90" fmla="*/ 1118890 h 1869353"/>
                <a:gd name="connsiteX3-91" fmla="*/ 729895 w 1240891"/>
                <a:gd name="connsiteY3-92" fmla="*/ 1849294 h 1869353"/>
                <a:gd name="connsiteX4-93" fmla="*/ 852558 w 1240891"/>
                <a:gd name="connsiteY4-94" fmla="*/ 1826992 h 1869353"/>
                <a:gd name="connsiteX5-95" fmla="*/ 919465 w 1240891"/>
                <a:gd name="connsiteY5-96" fmla="*/ 26070 h 1869353"/>
                <a:gd name="connsiteX6-97" fmla="*/ 807953 w 1240891"/>
                <a:gd name="connsiteY6-98" fmla="*/ 20494 h 1869353"/>
                <a:gd name="connsiteX0-99" fmla="*/ 807953 w 1240891"/>
                <a:gd name="connsiteY0-100" fmla="*/ 25879 h 1874738"/>
                <a:gd name="connsiteX1-101" fmla="*/ 16217 w 1240891"/>
                <a:gd name="connsiteY1-102" fmla="*/ 828767 h 1874738"/>
                <a:gd name="connsiteX2-103" fmla="*/ 21792 w 1240891"/>
                <a:gd name="connsiteY2-104" fmla="*/ 1124275 h 1874738"/>
                <a:gd name="connsiteX3-105" fmla="*/ 729895 w 1240891"/>
                <a:gd name="connsiteY3-106" fmla="*/ 1854679 h 1874738"/>
                <a:gd name="connsiteX4-107" fmla="*/ 852558 w 1240891"/>
                <a:gd name="connsiteY4-108" fmla="*/ 1832377 h 1874738"/>
                <a:gd name="connsiteX5-109" fmla="*/ 919465 w 1240891"/>
                <a:gd name="connsiteY5-110" fmla="*/ 31455 h 1874738"/>
                <a:gd name="connsiteX6-111" fmla="*/ 807953 w 1240891"/>
                <a:gd name="connsiteY6-112" fmla="*/ 25879 h 18747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0891" h="1874738">
                  <a:moveTo>
                    <a:pt x="807953" y="25879"/>
                  </a:moveTo>
                  <a:lnTo>
                    <a:pt x="16217" y="828767"/>
                  </a:lnTo>
                  <a:cubicBezTo>
                    <a:pt x="57104" y="1016480"/>
                    <a:pt x="-41397" y="1064801"/>
                    <a:pt x="21792" y="1124275"/>
                  </a:cubicBezTo>
                  <a:lnTo>
                    <a:pt x="729895" y="1854679"/>
                  </a:lnTo>
                  <a:cubicBezTo>
                    <a:pt x="770783" y="1891850"/>
                    <a:pt x="806095" y="1873265"/>
                    <a:pt x="852558" y="1832377"/>
                  </a:cubicBezTo>
                  <a:cubicBezTo>
                    <a:pt x="1220548" y="1583333"/>
                    <a:pt x="1471451" y="592733"/>
                    <a:pt x="919465" y="31455"/>
                  </a:cubicBezTo>
                  <a:cubicBezTo>
                    <a:pt x="887869" y="7293"/>
                    <a:pt x="850700" y="-22442"/>
                    <a:pt x="807953" y="25879"/>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任意多边形 13"/>
            <p:cNvSpPr/>
            <p:nvPr/>
          </p:nvSpPr>
          <p:spPr>
            <a:xfrm>
              <a:off x="3420" y="5258"/>
              <a:ext cx="2418" cy="2073"/>
            </a:xfrm>
            <a:custGeom>
              <a:avLst/>
              <a:gdLst>
                <a:gd name="connsiteX0" fmla="*/ 769434 w 1416205"/>
                <a:gd name="connsiteY0" fmla="*/ 0 h 1215483"/>
                <a:gd name="connsiteX1" fmla="*/ 1416205 w 1416205"/>
                <a:gd name="connsiteY1" fmla="*/ 646771 h 1215483"/>
                <a:gd name="connsiteX2" fmla="*/ 1221059 w 1416205"/>
                <a:gd name="connsiteY2" fmla="*/ 1115122 h 1215483"/>
                <a:gd name="connsiteX3" fmla="*/ 1137424 w 1416205"/>
                <a:gd name="connsiteY3" fmla="*/ 1215483 h 1215483"/>
                <a:gd name="connsiteX4" fmla="*/ 111512 w 1416205"/>
                <a:gd name="connsiteY4" fmla="*/ 1215483 h 1215483"/>
                <a:gd name="connsiteX5" fmla="*/ 0 w 1416205"/>
                <a:gd name="connsiteY5" fmla="*/ 1092820 h 1215483"/>
                <a:gd name="connsiteX6" fmla="*/ 613317 w 1416205"/>
                <a:gd name="connsiteY6" fmla="*/ 5576 h 1215483"/>
                <a:gd name="connsiteX7" fmla="*/ 769434 w 1416205"/>
                <a:gd name="connsiteY7" fmla="*/ 0 h 1215483"/>
                <a:gd name="connsiteX0-1" fmla="*/ 772739 w 1419510"/>
                <a:gd name="connsiteY0-2" fmla="*/ 0 h 1215483"/>
                <a:gd name="connsiteX1-3" fmla="*/ 1419510 w 1419510"/>
                <a:gd name="connsiteY1-4" fmla="*/ 646771 h 1215483"/>
                <a:gd name="connsiteX2-5" fmla="*/ 1224364 w 1419510"/>
                <a:gd name="connsiteY2-6" fmla="*/ 1115122 h 1215483"/>
                <a:gd name="connsiteX3-7" fmla="*/ 1140729 w 1419510"/>
                <a:gd name="connsiteY3-8" fmla="*/ 1215483 h 1215483"/>
                <a:gd name="connsiteX4-9" fmla="*/ 114817 w 1419510"/>
                <a:gd name="connsiteY4-10" fmla="*/ 1215483 h 1215483"/>
                <a:gd name="connsiteX5-11" fmla="*/ 3305 w 1419510"/>
                <a:gd name="connsiteY5-12" fmla="*/ 1092820 h 1215483"/>
                <a:gd name="connsiteX6-13" fmla="*/ 616622 w 1419510"/>
                <a:gd name="connsiteY6-14" fmla="*/ 5576 h 1215483"/>
                <a:gd name="connsiteX7-15" fmla="*/ 772739 w 1419510"/>
                <a:gd name="connsiteY7-16" fmla="*/ 0 h 1215483"/>
                <a:gd name="connsiteX0-17" fmla="*/ 774134 w 1420905"/>
                <a:gd name="connsiteY0-18" fmla="*/ 0 h 1215483"/>
                <a:gd name="connsiteX1-19" fmla="*/ 1420905 w 1420905"/>
                <a:gd name="connsiteY1-20" fmla="*/ 646771 h 1215483"/>
                <a:gd name="connsiteX2-21" fmla="*/ 1225759 w 1420905"/>
                <a:gd name="connsiteY2-22" fmla="*/ 1115122 h 1215483"/>
                <a:gd name="connsiteX3-23" fmla="*/ 1142124 w 1420905"/>
                <a:gd name="connsiteY3-24" fmla="*/ 1215483 h 1215483"/>
                <a:gd name="connsiteX4-25" fmla="*/ 116212 w 1420905"/>
                <a:gd name="connsiteY4-26" fmla="*/ 1215483 h 1215483"/>
                <a:gd name="connsiteX5-27" fmla="*/ 4700 w 1420905"/>
                <a:gd name="connsiteY5-28" fmla="*/ 1092820 h 1215483"/>
                <a:gd name="connsiteX6-29" fmla="*/ 618017 w 1420905"/>
                <a:gd name="connsiteY6-30" fmla="*/ 5576 h 1215483"/>
                <a:gd name="connsiteX7-31" fmla="*/ 774134 w 1420905"/>
                <a:gd name="connsiteY7-32" fmla="*/ 0 h 1215483"/>
                <a:gd name="connsiteX0-33" fmla="*/ 774134 w 1420905"/>
                <a:gd name="connsiteY0-34" fmla="*/ 8769 h 1224252"/>
                <a:gd name="connsiteX1-35" fmla="*/ 1420905 w 1420905"/>
                <a:gd name="connsiteY1-36" fmla="*/ 655540 h 1224252"/>
                <a:gd name="connsiteX2-37" fmla="*/ 1225759 w 1420905"/>
                <a:gd name="connsiteY2-38" fmla="*/ 1123891 h 1224252"/>
                <a:gd name="connsiteX3-39" fmla="*/ 1142124 w 1420905"/>
                <a:gd name="connsiteY3-40" fmla="*/ 1224252 h 1224252"/>
                <a:gd name="connsiteX4-41" fmla="*/ 116212 w 1420905"/>
                <a:gd name="connsiteY4-42" fmla="*/ 1224252 h 1224252"/>
                <a:gd name="connsiteX5-43" fmla="*/ 4700 w 1420905"/>
                <a:gd name="connsiteY5-44" fmla="*/ 1101589 h 1224252"/>
                <a:gd name="connsiteX6-45" fmla="*/ 618017 w 1420905"/>
                <a:gd name="connsiteY6-46" fmla="*/ 14345 h 1224252"/>
                <a:gd name="connsiteX7-47" fmla="*/ 774134 w 1420905"/>
                <a:gd name="connsiteY7-48" fmla="*/ 8769 h 1224252"/>
                <a:gd name="connsiteX0-49" fmla="*/ 774134 w 1420905"/>
                <a:gd name="connsiteY0-50" fmla="*/ 20467 h 1235950"/>
                <a:gd name="connsiteX1-51" fmla="*/ 1420905 w 1420905"/>
                <a:gd name="connsiteY1-52" fmla="*/ 667238 h 1235950"/>
                <a:gd name="connsiteX2-53" fmla="*/ 1225759 w 1420905"/>
                <a:gd name="connsiteY2-54" fmla="*/ 1135589 h 1235950"/>
                <a:gd name="connsiteX3-55" fmla="*/ 1142124 w 1420905"/>
                <a:gd name="connsiteY3-56" fmla="*/ 1235950 h 1235950"/>
                <a:gd name="connsiteX4-57" fmla="*/ 116212 w 1420905"/>
                <a:gd name="connsiteY4-58" fmla="*/ 1235950 h 1235950"/>
                <a:gd name="connsiteX5-59" fmla="*/ 4700 w 1420905"/>
                <a:gd name="connsiteY5-60" fmla="*/ 1113287 h 1235950"/>
                <a:gd name="connsiteX6-61" fmla="*/ 618017 w 1420905"/>
                <a:gd name="connsiteY6-62" fmla="*/ 26043 h 1235950"/>
                <a:gd name="connsiteX7-63" fmla="*/ 774134 w 1420905"/>
                <a:gd name="connsiteY7-64" fmla="*/ 20467 h 1235950"/>
                <a:gd name="connsiteX0-65" fmla="*/ 774134 w 1435161"/>
                <a:gd name="connsiteY0-66" fmla="*/ 20467 h 1235950"/>
                <a:gd name="connsiteX1-67" fmla="*/ 1420905 w 1435161"/>
                <a:gd name="connsiteY1-68" fmla="*/ 667238 h 1235950"/>
                <a:gd name="connsiteX2-69" fmla="*/ 1225759 w 1435161"/>
                <a:gd name="connsiteY2-70" fmla="*/ 1135589 h 1235950"/>
                <a:gd name="connsiteX3-71" fmla="*/ 1142124 w 1435161"/>
                <a:gd name="connsiteY3-72" fmla="*/ 1235950 h 1235950"/>
                <a:gd name="connsiteX4-73" fmla="*/ 116212 w 1435161"/>
                <a:gd name="connsiteY4-74" fmla="*/ 1235950 h 1235950"/>
                <a:gd name="connsiteX5-75" fmla="*/ 4700 w 1435161"/>
                <a:gd name="connsiteY5-76" fmla="*/ 1113287 h 1235950"/>
                <a:gd name="connsiteX6-77" fmla="*/ 618017 w 1435161"/>
                <a:gd name="connsiteY6-78" fmla="*/ 26043 h 1235950"/>
                <a:gd name="connsiteX7-79" fmla="*/ 774134 w 1435161"/>
                <a:gd name="connsiteY7-80" fmla="*/ 20467 h 1235950"/>
                <a:gd name="connsiteX0-81" fmla="*/ 774134 w 1433330"/>
                <a:gd name="connsiteY0-82" fmla="*/ 20467 h 1235950"/>
                <a:gd name="connsiteX1-83" fmla="*/ 1420905 w 1433330"/>
                <a:gd name="connsiteY1-84" fmla="*/ 667238 h 1235950"/>
                <a:gd name="connsiteX2-85" fmla="*/ 1225759 w 1433330"/>
                <a:gd name="connsiteY2-86" fmla="*/ 1135589 h 1235950"/>
                <a:gd name="connsiteX3-87" fmla="*/ 1142124 w 1433330"/>
                <a:gd name="connsiteY3-88" fmla="*/ 1235950 h 1235950"/>
                <a:gd name="connsiteX4-89" fmla="*/ 116212 w 1433330"/>
                <a:gd name="connsiteY4-90" fmla="*/ 1235950 h 1235950"/>
                <a:gd name="connsiteX5-91" fmla="*/ 4700 w 1433330"/>
                <a:gd name="connsiteY5-92" fmla="*/ 1113287 h 1235950"/>
                <a:gd name="connsiteX6-93" fmla="*/ 618017 w 1433330"/>
                <a:gd name="connsiteY6-94" fmla="*/ 26043 h 1235950"/>
                <a:gd name="connsiteX7-95" fmla="*/ 774134 w 1433330"/>
                <a:gd name="connsiteY7-96" fmla="*/ 20467 h 1235950"/>
                <a:gd name="connsiteX0-97" fmla="*/ 774134 w 1441970"/>
                <a:gd name="connsiteY0-98" fmla="*/ 20467 h 1235950"/>
                <a:gd name="connsiteX1-99" fmla="*/ 1420905 w 1441970"/>
                <a:gd name="connsiteY1-100" fmla="*/ 667238 h 1235950"/>
                <a:gd name="connsiteX2-101" fmla="*/ 1225759 w 1441970"/>
                <a:gd name="connsiteY2-102" fmla="*/ 1135589 h 1235950"/>
                <a:gd name="connsiteX3-103" fmla="*/ 1142124 w 1441970"/>
                <a:gd name="connsiteY3-104" fmla="*/ 1235950 h 1235950"/>
                <a:gd name="connsiteX4-105" fmla="*/ 116212 w 1441970"/>
                <a:gd name="connsiteY4-106" fmla="*/ 1235950 h 1235950"/>
                <a:gd name="connsiteX5-107" fmla="*/ 4700 w 1441970"/>
                <a:gd name="connsiteY5-108" fmla="*/ 1113287 h 1235950"/>
                <a:gd name="connsiteX6-109" fmla="*/ 618017 w 1441970"/>
                <a:gd name="connsiteY6-110" fmla="*/ 26043 h 1235950"/>
                <a:gd name="connsiteX7-111" fmla="*/ 774134 w 1441970"/>
                <a:gd name="connsiteY7-112" fmla="*/ 20467 h 1235950"/>
                <a:gd name="connsiteX0-113" fmla="*/ 774134 w 1441970"/>
                <a:gd name="connsiteY0-114" fmla="*/ 20467 h 1235950"/>
                <a:gd name="connsiteX1-115" fmla="*/ 1420905 w 1441970"/>
                <a:gd name="connsiteY1-116" fmla="*/ 667238 h 1235950"/>
                <a:gd name="connsiteX2-117" fmla="*/ 1225759 w 1441970"/>
                <a:gd name="connsiteY2-118" fmla="*/ 1135589 h 1235950"/>
                <a:gd name="connsiteX3-119" fmla="*/ 1142124 w 1441970"/>
                <a:gd name="connsiteY3-120" fmla="*/ 1235950 h 1235950"/>
                <a:gd name="connsiteX4-121" fmla="*/ 116212 w 1441970"/>
                <a:gd name="connsiteY4-122" fmla="*/ 1235950 h 1235950"/>
                <a:gd name="connsiteX5-123" fmla="*/ 4700 w 1441970"/>
                <a:gd name="connsiteY5-124" fmla="*/ 1113287 h 1235950"/>
                <a:gd name="connsiteX6-125" fmla="*/ 618017 w 1441970"/>
                <a:gd name="connsiteY6-126" fmla="*/ 26043 h 1235950"/>
                <a:gd name="connsiteX7-127" fmla="*/ 774134 w 1441970"/>
                <a:gd name="connsiteY7-128" fmla="*/ 20467 h 1235950"/>
                <a:gd name="connsiteX0-129" fmla="*/ 774134 w 1441970"/>
                <a:gd name="connsiteY0-130" fmla="*/ 20467 h 1235950"/>
                <a:gd name="connsiteX1-131" fmla="*/ 1420905 w 1441970"/>
                <a:gd name="connsiteY1-132" fmla="*/ 667238 h 1235950"/>
                <a:gd name="connsiteX2-133" fmla="*/ 1225759 w 1441970"/>
                <a:gd name="connsiteY2-134" fmla="*/ 1135589 h 1235950"/>
                <a:gd name="connsiteX3-135" fmla="*/ 1142124 w 1441970"/>
                <a:gd name="connsiteY3-136" fmla="*/ 1235950 h 1235950"/>
                <a:gd name="connsiteX4-137" fmla="*/ 116212 w 1441970"/>
                <a:gd name="connsiteY4-138" fmla="*/ 1235950 h 1235950"/>
                <a:gd name="connsiteX5-139" fmla="*/ 4700 w 1441970"/>
                <a:gd name="connsiteY5-140" fmla="*/ 1113287 h 1235950"/>
                <a:gd name="connsiteX6-141" fmla="*/ 618017 w 1441970"/>
                <a:gd name="connsiteY6-142" fmla="*/ 26043 h 1235950"/>
                <a:gd name="connsiteX7-143" fmla="*/ 774134 w 1441970"/>
                <a:gd name="connsiteY7-144" fmla="*/ 20467 h 1235950"/>
                <a:gd name="connsiteX0-145" fmla="*/ 774134 w 1441970"/>
                <a:gd name="connsiteY0-146" fmla="*/ 20467 h 1235950"/>
                <a:gd name="connsiteX1-147" fmla="*/ 1420905 w 1441970"/>
                <a:gd name="connsiteY1-148" fmla="*/ 667238 h 1235950"/>
                <a:gd name="connsiteX2-149" fmla="*/ 1225759 w 1441970"/>
                <a:gd name="connsiteY2-150" fmla="*/ 1135589 h 1235950"/>
                <a:gd name="connsiteX3-151" fmla="*/ 1142124 w 1441970"/>
                <a:gd name="connsiteY3-152" fmla="*/ 1235950 h 1235950"/>
                <a:gd name="connsiteX4-153" fmla="*/ 116212 w 1441970"/>
                <a:gd name="connsiteY4-154" fmla="*/ 1235950 h 1235950"/>
                <a:gd name="connsiteX5-155" fmla="*/ 4700 w 1441970"/>
                <a:gd name="connsiteY5-156" fmla="*/ 1113287 h 1235950"/>
                <a:gd name="connsiteX6-157" fmla="*/ 618017 w 1441970"/>
                <a:gd name="connsiteY6-158" fmla="*/ 26043 h 1235950"/>
                <a:gd name="connsiteX7-159" fmla="*/ 774134 w 1441970"/>
                <a:gd name="connsiteY7-160" fmla="*/ 20467 h 1235950"/>
                <a:gd name="connsiteX0-161" fmla="*/ 774134 w 1441970"/>
                <a:gd name="connsiteY0-162" fmla="*/ 20467 h 1235950"/>
                <a:gd name="connsiteX1-163" fmla="*/ 1420905 w 1441970"/>
                <a:gd name="connsiteY1-164" fmla="*/ 667238 h 1235950"/>
                <a:gd name="connsiteX2-165" fmla="*/ 1225759 w 1441970"/>
                <a:gd name="connsiteY2-166" fmla="*/ 1135589 h 1235950"/>
                <a:gd name="connsiteX3-167" fmla="*/ 1142124 w 1441970"/>
                <a:gd name="connsiteY3-168" fmla="*/ 1235950 h 1235950"/>
                <a:gd name="connsiteX4-169" fmla="*/ 116212 w 1441970"/>
                <a:gd name="connsiteY4-170" fmla="*/ 1235950 h 1235950"/>
                <a:gd name="connsiteX5-171" fmla="*/ 4700 w 1441970"/>
                <a:gd name="connsiteY5-172" fmla="*/ 1113287 h 1235950"/>
                <a:gd name="connsiteX6-173" fmla="*/ 618017 w 1441970"/>
                <a:gd name="connsiteY6-174" fmla="*/ 26043 h 1235950"/>
                <a:gd name="connsiteX7-175" fmla="*/ 774134 w 1441970"/>
                <a:gd name="connsiteY7-176" fmla="*/ 20467 h 1235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441970" h="1235950">
                  <a:moveTo>
                    <a:pt x="774134" y="20467"/>
                  </a:moveTo>
                  <a:lnTo>
                    <a:pt x="1420905" y="667238"/>
                  </a:lnTo>
                  <a:cubicBezTo>
                    <a:pt x="1517549" y="762022"/>
                    <a:pt x="1251779" y="879111"/>
                    <a:pt x="1225759" y="1135589"/>
                  </a:cubicBezTo>
                  <a:cubicBezTo>
                    <a:pt x="1225759" y="1180194"/>
                    <a:pt x="1197880" y="1224798"/>
                    <a:pt x="1142124" y="1235950"/>
                  </a:cubicBezTo>
                  <a:lnTo>
                    <a:pt x="116212" y="1235950"/>
                  </a:lnTo>
                  <a:cubicBezTo>
                    <a:pt x="23284" y="1228516"/>
                    <a:pt x="8418" y="1182053"/>
                    <a:pt x="4700" y="1113287"/>
                  </a:cubicBezTo>
                  <a:cubicBezTo>
                    <a:pt x="-41764" y="315974"/>
                    <a:pt x="263036" y="187736"/>
                    <a:pt x="618017" y="26043"/>
                  </a:cubicBezTo>
                  <a:cubicBezTo>
                    <a:pt x="670056" y="-3694"/>
                    <a:pt x="727671" y="-11128"/>
                    <a:pt x="774134" y="2046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8478F"/>
                </a:solidFill>
                <a:latin typeface="Open Sans" panose="020B0606030504020204" pitchFamily="34" charset="0"/>
                <a:cs typeface="Open Sans" panose="020B0606030504020204" pitchFamily="34" charset="0"/>
              </a:endParaRPr>
            </a:p>
          </p:txBody>
        </p:sp>
        <p:sp>
          <p:nvSpPr>
            <p:cNvPr id="19" name="椭圆 18"/>
            <p:cNvSpPr/>
            <p:nvPr/>
          </p:nvSpPr>
          <p:spPr>
            <a:xfrm>
              <a:off x="3120" y="7611"/>
              <a:ext cx="2683" cy="2683"/>
            </a:xfrm>
            <a:prstGeom prst="ellipse">
              <a:avLst/>
            </a:pr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7"/>
            <p:cNvSpPr>
              <a:spLocks noEditPoints="1"/>
            </p:cNvSpPr>
            <p:nvPr/>
          </p:nvSpPr>
          <p:spPr bwMode="auto">
            <a:xfrm>
              <a:off x="3873" y="8352"/>
              <a:ext cx="1176" cy="1148"/>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1)">
                                      <p:cBhvr>
                                        <p:cTn id="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84376" y="2841530"/>
            <a:ext cx="5583427" cy="584775"/>
          </a:xfrm>
          <a:prstGeom prst="rect">
            <a:avLst/>
          </a:prstGeom>
          <a:ln>
            <a:noFill/>
          </a:ln>
        </p:spPr>
        <p:txBody>
          <a:bodyPr wrap="square">
            <a:spAutoFit/>
          </a:bodyPr>
          <a:lstStyle/>
          <a:p>
            <a:r>
              <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用户建模：人物模型和目标</a:t>
            </a:r>
            <a:endPar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矩形 20"/>
          <p:cNvSpPr/>
          <p:nvPr/>
        </p:nvSpPr>
        <p:spPr>
          <a:xfrm>
            <a:off x="5484376" y="3466350"/>
            <a:ext cx="4497824" cy="460375"/>
          </a:xfrm>
          <a:prstGeom prst="rect">
            <a:avLst/>
          </a:prstGeom>
          <a:ln>
            <a:noFill/>
          </a:ln>
        </p:spPr>
        <p:txBody>
          <a:bodyPr wrap="square">
            <a:spAutoFit/>
          </a:bodyPr>
          <a:lstStyle/>
          <a:p>
            <a:r>
              <a:rPr lang="zh-CN" altLang="en-US" sz="1200" dirty="0" smtClean="0">
                <a:solidFill>
                  <a:prstClr val="black">
                    <a:lumMod val="50000"/>
                    <a:lumOff val="50000"/>
                  </a:prstClr>
                </a:solidFill>
                <a:latin typeface="微软雅黑" panose="020B0503020204020204" pitchFamily="34" charset="-122"/>
                <a:ea typeface="微软雅黑" panose="020B0503020204020204" pitchFamily="34" charset="-122"/>
                <a:cs typeface="Open Sans" panose="020B0606030504020204" pitchFamily="34" charset="0"/>
              </a:rPr>
              <a:t>第二部分主要介绍了人物模型的力量，怎样去构造人物模型以及在实践中人物模型的作用</a:t>
            </a:r>
            <a:endParaRPr lang="pt-BR" altLang="zh-CN" sz="1200" dirty="0">
              <a:solidFill>
                <a:prstClr val="black">
                  <a:lumMod val="50000"/>
                  <a:lumOff val="50000"/>
                </a:prst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02</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930796" y="3995120"/>
            <a:ext cx="3595155" cy="2862322"/>
          </a:xfrm>
          <a:prstGeom prst="rect">
            <a:avLst/>
          </a:prstGeom>
          <a:ln>
            <a:noFill/>
          </a:ln>
        </p:spPr>
        <p:txBody>
          <a:bodyPr wrap="square">
            <a:spAutoFit/>
          </a:bodyPr>
          <a:lstStyle/>
          <a:p>
            <a:r>
              <a:rPr lang="zh-CN" altLang="en-US" dirty="0">
                <a:solidFill>
                  <a:srgbClr val="18478F"/>
                </a:solidFill>
                <a:latin typeface="Open Sans" panose="020B0606030504020204" pitchFamily="34" charset="0"/>
                <a:ea typeface="Open Sans" panose="020B0606030504020204" pitchFamily="34" charset="0"/>
                <a:cs typeface="Open Sans" panose="020B0606030504020204" pitchFamily="34" charset="0"/>
              </a:rPr>
              <a:t>人物模型的力量</a:t>
            </a:r>
            <a:endParaRPr lang="en-US" altLang="zh-CN"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endParaRPr lang="en-US" altLang="zh-CN"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dirty="0">
                <a:solidFill>
                  <a:srgbClr val="18478F"/>
                </a:solidFill>
                <a:latin typeface="Open Sans" panose="020B0606030504020204" pitchFamily="34" charset="0"/>
                <a:ea typeface="Open Sans" panose="020B0606030504020204" pitchFamily="34" charset="0"/>
                <a:cs typeface="Open Sans" panose="020B0606030504020204" pitchFamily="34" charset="0"/>
              </a:rPr>
              <a:t>人物模型为什么有效</a:t>
            </a:r>
            <a:endParaRPr lang="en-US" altLang="zh-CN"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endParaRPr lang="en-US" altLang="zh-CN"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dirty="0">
                <a:solidFill>
                  <a:srgbClr val="18478F"/>
                </a:solidFill>
                <a:latin typeface="Open Sans" panose="020B0606030504020204" pitchFamily="34" charset="0"/>
                <a:ea typeface="Open Sans" panose="020B0606030504020204" pitchFamily="34" charset="0"/>
                <a:cs typeface="Open Sans" panose="020B0606030504020204" pitchFamily="34" charset="0"/>
              </a:rPr>
              <a:t>理解目标</a:t>
            </a:r>
            <a:endParaRPr lang="en-US" altLang="zh-CN"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endParaRPr lang="zh-CN" altLang="en-US"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dirty="0">
                <a:solidFill>
                  <a:srgbClr val="18478F"/>
                </a:solidFill>
                <a:latin typeface="Open Sans" panose="020B0606030504020204" pitchFamily="34" charset="0"/>
                <a:ea typeface="Open Sans" panose="020B0606030504020204" pitchFamily="34" charset="0"/>
                <a:cs typeface="Open Sans" panose="020B0606030504020204" pitchFamily="34" charset="0"/>
              </a:rPr>
              <a:t>人物模型的构造</a:t>
            </a:r>
            <a:endParaRPr lang="en-US" altLang="zh-CN"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endParaRPr lang="en-US" altLang="zh-CN"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dirty="0">
                <a:solidFill>
                  <a:srgbClr val="18478F"/>
                </a:solidFill>
                <a:latin typeface="Open Sans" panose="020B0606030504020204" pitchFamily="34" charset="0"/>
                <a:ea typeface="Open Sans" panose="020B0606030504020204" pitchFamily="34" charset="0"/>
                <a:cs typeface="Open Sans" panose="020B0606030504020204" pitchFamily="34" charset="0"/>
              </a:rPr>
              <a:t>实践中的人物模型</a:t>
            </a:r>
            <a:endParaRPr lang="en-US" altLang="zh-CN"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endParaRPr lang="en-US" altLang="zh-CN"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par>
                                <p:cTn id="47" presetID="22" presetClass="entr" presetSubtype="8" fill="hold" grpId="0" nodeType="withEffect">
                                  <p:stCondLst>
                                    <p:cond delay="175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1" grpId="0"/>
      <p:bldP spid="14" grpId="0" animBg="1"/>
      <p:bldP spid="16" grpId="0" animBg="1"/>
      <p:bldP spid="17"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2601468" y="2061770"/>
            <a:ext cx="2967866" cy="276999"/>
          </a:xfrm>
          <a:prstGeom prst="rect">
            <a:avLst/>
          </a:prstGeom>
        </p:spPr>
        <p:txBody>
          <a:bodyPr wrap="square">
            <a:spAutoFit/>
          </a:bodyPr>
          <a:lstStyle/>
          <a:p>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pic>
        <p:nvPicPr>
          <p:cNvPr id="13" name="H0009(S3).png"/>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751389" y="1594421"/>
            <a:ext cx="5123298" cy="526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6160" y="1999203"/>
            <a:ext cx="1859280" cy="3279648"/>
          </a:xfrm>
          <a:prstGeom prst="rect">
            <a:avLst/>
          </a:prstGeom>
        </p:spPr>
      </p:pic>
      <p:sp>
        <p:nvSpPr>
          <p:cNvPr id="37" name="TextBox 36"/>
          <p:cNvSpPr txBox="1"/>
          <p:nvPr/>
        </p:nvSpPr>
        <p:spPr>
          <a:xfrm>
            <a:off x="890648" y="1365662"/>
            <a:ext cx="5011387" cy="1815882"/>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要创建一个能够满足多样化用户受众的产品时，逻辑上讲，功能应该尽可能</a:t>
            </a:r>
            <a:r>
              <a:rPr lang="zh-CN" altLang="en-US"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广泛</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，以满足最</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多的用户。</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然而任意扩展产品功能，涵盖很多受众时，只会增加所有用户的认知负担及导航成本。能够取 悦某些用户的功能设置可能会对其他用户</a:t>
            </a:r>
            <a:r>
              <a:rPr lang="zh-CN" altLang="en-US"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造成困扰</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，这时候就需要进行人物建模</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 name="TextBox 39"/>
          <p:cNvSpPr txBox="1"/>
          <p:nvPr/>
        </p:nvSpPr>
        <p:spPr>
          <a:xfrm>
            <a:off x="890649" y="3811980"/>
            <a:ext cx="5379522" cy="830997"/>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人物模型为不同类型用户及其不同需求提供了强有力的交流手段，有助于帮助设计师决定哪些用户最为重要，从而在形式和行为上做出满足符合他们的设计。</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 name="TextBox 43"/>
          <p:cNvSpPr txBox="1"/>
          <p:nvPr/>
        </p:nvSpPr>
        <p:spPr>
          <a:xfrm>
            <a:off x="1608068" y="312634"/>
            <a:ext cx="2339102" cy="461665"/>
          </a:xfrm>
          <a:prstGeom prst="rect">
            <a:avLst/>
          </a:prstGeom>
          <a:noFill/>
        </p:spPr>
        <p:txBody>
          <a:bodyPr wrap="none" rtlCol="0">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人物建模的力量</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椭圆 7"/>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9" name="椭圆 8"/>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c-mockup.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2737" y="1981200"/>
            <a:ext cx="5365933" cy="402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nvGrpSpPr>
          <p:cNvPr id="2"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1432" y="2276999"/>
            <a:ext cx="688368" cy="688368"/>
            <a:chOff x="7242071" y="1820434"/>
            <a:chExt cx="688368" cy="688368"/>
          </a:xfrm>
        </p:grpSpPr>
        <p:sp>
          <p:nvSpPr>
            <p:cNvPr id="20" name="椭圆 19"/>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椭圆 20"/>
            <p:cNvSpPr/>
            <p:nvPr/>
          </p:nvSpPr>
          <p:spPr>
            <a:xfrm>
              <a:off x="7286625" y="1866019"/>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3" name="组合 2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6512" y="3878996"/>
            <a:ext cx="688368" cy="688368"/>
            <a:chOff x="7242071" y="3488471"/>
            <a:chExt cx="688368" cy="688368"/>
          </a:xfrm>
        </p:grpSpPr>
        <p:sp>
          <p:nvSpPr>
            <p:cNvPr id="23" name="椭圆 22"/>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7286625" y="353405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4" name="组合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08387" y="5325858"/>
            <a:ext cx="688368" cy="688368"/>
            <a:chOff x="7242071" y="5103361"/>
            <a:chExt cx="688368" cy="688368"/>
          </a:xfrm>
        </p:grpSpPr>
        <p:sp>
          <p:nvSpPr>
            <p:cNvPr id="30" name="椭圆 2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7286625" y="514894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sp>
        <p:nvSpPr>
          <p:cNvPr id="34" name="矩形 33"/>
          <p:cNvSpPr/>
          <p:nvPr/>
        </p:nvSpPr>
        <p:spPr>
          <a:xfrm>
            <a:off x="8131938" y="874922"/>
            <a:ext cx="2642454" cy="646331"/>
          </a:xfrm>
          <a:prstGeom prst="rect">
            <a:avLst/>
          </a:prstGeom>
        </p:spPr>
        <p:txBody>
          <a:bodyPr wrap="square">
            <a:spAutoFit/>
          </a:bodyPr>
          <a:lstStyle/>
          <a:p>
            <a:r>
              <a:rPr lang="zh-CN" altLang="en-US" b="1" dirty="0" smtClean="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确定了产品的</a:t>
            </a:r>
            <a:r>
              <a:rPr lang="zh-CN" altLang="en-US" b="1" dirty="0" smtClean="0">
                <a:solidFill>
                  <a:srgbClr val="FF0000"/>
                </a:solidFill>
                <a:latin typeface="微软雅黑" panose="020B0503020204020204" pitchFamily="34" charset="-122"/>
                <a:ea typeface="宋体" panose="02010600030101010101" pitchFamily="2" charset="-122"/>
                <a:cs typeface="Segoe UI Semilight" panose="020B0402040204020203" pitchFamily="34" charset="0"/>
              </a:rPr>
              <a:t>功能</a:t>
            </a:r>
            <a:r>
              <a:rPr lang="zh-CN" altLang="en-US" b="1" dirty="0" smtClean="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和</a:t>
            </a:r>
            <a:r>
              <a:rPr lang="zh-CN" altLang="en-US" b="1" dirty="0" smtClean="0">
                <a:solidFill>
                  <a:srgbClr val="FF0000"/>
                </a:solidFill>
                <a:latin typeface="微软雅黑" panose="020B0503020204020204" pitchFamily="34" charset="-122"/>
                <a:ea typeface="宋体" panose="02010600030101010101" pitchFamily="2" charset="-122"/>
                <a:cs typeface="Segoe UI Semilight" panose="020B0402040204020203" pitchFamily="34" charset="0"/>
              </a:rPr>
              <a:t>行为</a:t>
            </a:r>
            <a:endParaRPr lang="zh-CN" b="1" dirty="0">
              <a:solidFill>
                <a:srgbClr val="FF0000"/>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37" name="矩形 36"/>
          <p:cNvSpPr/>
          <p:nvPr/>
        </p:nvSpPr>
        <p:spPr>
          <a:xfrm>
            <a:off x="8191315" y="5492954"/>
            <a:ext cx="2350164" cy="369332"/>
          </a:xfrm>
          <a:prstGeom prst="rect">
            <a:avLst/>
          </a:prstGeom>
        </p:spPr>
        <p:txBody>
          <a:bodyPr wrap="square">
            <a:spAutoFit/>
          </a:bodyPr>
          <a:lstStyle/>
          <a:p>
            <a:r>
              <a:rPr lang="zh-CN" altLang="en-US" b="1" dirty="0" smtClean="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衡量设计的</a:t>
            </a:r>
            <a:r>
              <a:rPr lang="zh-CN" altLang="en-US" b="1"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效率</a:t>
            </a:r>
            <a:endParaRPr lang="en-US" altLang="zh-CN" b="1"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0" name="矩形 39"/>
          <p:cNvSpPr/>
          <p:nvPr/>
        </p:nvSpPr>
        <p:spPr>
          <a:xfrm>
            <a:off x="8191316" y="3911459"/>
            <a:ext cx="2445054" cy="646331"/>
          </a:xfrm>
          <a:prstGeom prst="rect">
            <a:avLst/>
          </a:prstGeom>
        </p:spPr>
        <p:txBody>
          <a:bodyPr wrap="square">
            <a:spAutoFit/>
          </a:bodyPr>
          <a:lstStyle/>
          <a:p>
            <a:r>
              <a:rPr lang="zh-CN" altLang="en-US" b="1" dirty="0" smtClean="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就设计意见达成共识和承诺</a:t>
            </a:r>
            <a:endParaRPr lang="zh-CN" altLang="en-US"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nvGrpSpPr>
          <p:cNvPr id="12" name="组合 5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2702" y="829199"/>
            <a:ext cx="688368" cy="688368"/>
            <a:chOff x="7242071" y="1820434"/>
            <a:chExt cx="688368" cy="688368"/>
          </a:xfrm>
        </p:grpSpPr>
        <p:sp>
          <p:nvSpPr>
            <p:cNvPr id="56" name="椭圆 55"/>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椭圆 56"/>
            <p:cNvSpPr/>
            <p:nvPr/>
          </p:nvSpPr>
          <p:spPr>
            <a:xfrm>
              <a:off x="7286625" y="1866019"/>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sp>
        <p:nvSpPr>
          <p:cNvPr id="60" name="矩形 59"/>
          <p:cNvSpPr/>
          <p:nvPr/>
        </p:nvSpPr>
        <p:spPr>
          <a:xfrm>
            <a:off x="8167565" y="2333319"/>
            <a:ext cx="2529190" cy="646331"/>
          </a:xfrm>
          <a:prstGeom prst="rect">
            <a:avLst/>
          </a:prstGeom>
        </p:spPr>
        <p:txBody>
          <a:bodyPr wrap="square">
            <a:spAutoFit/>
          </a:bodyPr>
          <a:lstStyle/>
          <a:p>
            <a:r>
              <a:rPr lang="zh-CN" altLang="en-US" b="1" dirty="0" smtClean="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为讨论设计决策提供了</a:t>
            </a:r>
            <a:r>
              <a:rPr lang="zh-CN" altLang="en-US" b="1"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共同语言</a:t>
            </a:r>
            <a:endParaRPr lang="en-US" altLang="zh-CN" b="1"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p:txBody>
      </p:sp>
      <p:pic>
        <p:nvPicPr>
          <p:cNvPr id="65" name="图片 6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350" y="2219325"/>
            <a:ext cx="4028440" cy="2678430"/>
          </a:xfrm>
          <a:prstGeom prst="rect">
            <a:avLst/>
          </a:prstGeom>
          <a:effectLst>
            <a:outerShdw blurRad="50800" dist="38100" dir="5400000" algn="t" rotWithShape="0">
              <a:prstClr val="black">
                <a:alpha val="40000"/>
              </a:prstClr>
            </a:outerShdw>
          </a:effectLst>
        </p:spPr>
      </p:pic>
      <p:sp>
        <p:nvSpPr>
          <p:cNvPr id="73" name="矩形 72"/>
          <p:cNvSpPr/>
          <p:nvPr/>
        </p:nvSpPr>
        <p:spPr>
          <a:xfrm>
            <a:off x="1561163" y="317785"/>
            <a:ext cx="4020240" cy="830997"/>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人物模型的力量</a:t>
            </a:r>
            <a:endPar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作为设计工具的</a:t>
            </a:r>
            <a:r>
              <a:rPr lang="zh-CN" altLang="en-US" sz="24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优势</a:t>
            </a:r>
            <a:endParaRPr lang="en-US" altLang="zh-CN" sz="24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椭圆 21"/>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24" name="椭圆 2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175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175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175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73"/>
                                        </p:tgtEl>
                                        <p:attrNameLst>
                                          <p:attrName>ppt_y</p:attrName>
                                        </p:attrNameLst>
                                      </p:cBhvr>
                                      <p:tavLst>
                                        <p:tav tm="0">
                                          <p:val>
                                            <p:strVal val="#ppt_y"/>
                                          </p:val>
                                        </p:tav>
                                        <p:tav tm="100000">
                                          <p:val>
                                            <p:strVal val="#ppt_y"/>
                                          </p:val>
                                        </p:tav>
                                      </p:tavLst>
                                    </p:anim>
                                    <p:anim calcmode="lin" valueType="num">
                                      <p:cBhvr>
                                        <p:cTn id="29"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73"/>
                                        </p:tgtEl>
                                      </p:cBhvr>
                                    </p:animEffect>
                                  </p:childTnLst>
                                </p:cTn>
                              </p:par>
                              <p:par>
                                <p:cTn id="32" presetID="2" presetClass="entr" presetSubtype="9"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0-#ppt_w/2"/>
                                          </p:val>
                                        </p:tav>
                                        <p:tav tm="100000">
                                          <p:val>
                                            <p:strVal val="#ppt_x"/>
                                          </p:val>
                                        </p:tav>
                                      </p:tavLst>
                                    </p:anim>
                                    <p:anim calcmode="lin" valueType="num">
                                      <p:cBhvr additive="base">
                                        <p:cTn id="35" dur="500" fill="hold"/>
                                        <p:tgtEl>
                                          <p:spTgt spid="22"/>
                                        </p:tgtEl>
                                        <p:attrNameLst>
                                          <p:attrName>ppt_y</p:attrName>
                                        </p:attrNameLst>
                                      </p:cBhvr>
                                      <p:tavLst>
                                        <p:tav tm="0">
                                          <p:val>
                                            <p:strVal val="0-#ppt_h/2"/>
                                          </p:val>
                                        </p:tav>
                                        <p:tav tm="100000">
                                          <p:val>
                                            <p:strVal val="#ppt_y"/>
                                          </p:val>
                                        </p:tav>
                                      </p:tavLst>
                                    </p:anim>
                                  </p:childTnLst>
                                </p:cTn>
                              </p:par>
                              <p:par>
                                <p:cTn id="36" presetID="2" presetClass="entr" presetSubtype="9"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fill="hold"/>
                                        <p:tgtEl>
                                          <p:spTgt spid="24"/>
                                        </p:tgtEl>
                                        <p:attrNameLst>
                                          <p:attrName>ppt_x</p:attrName>
                                        </p:attrNameLst>
                                      </p:cBhvr>
                                      <p:tavLst>
                                        <p:tav tm="0">
                                          <p:val>
                                            <p:strVal val="0-#ppt_w/2"/>
                                          </p:val>
                                        </p:tav>
                                        <p:tav tm="100000">
                                          <p:val>
                                            <p:strVal val="#ppt_x"/>
                                          </p:val>
                                        </p:tav>
                                      </p:tavLst>
                                    </p:anim>
                                    <p:anim calcmode="lin" valueType="num">
                                      <p:cBhvr additive="base">
                                        <p:cTn id="39" dur="500" fill="hold"/>
                                        <p:tgtEl>
                                          <p:spTgt spid="24"/>
                                        </p:tgtEl>
                                        <p:attrNameLst>
                                          <p:attrName>ppt_y</p:attrName>
                                        </p:attrNameLst>
                                      </p:cBhvr>
                                      <p:tavLst>
                                        <p:tav tm="0">
                                          <p:val>
                                            <p:strVal val="0-#ppt_h/2"/>
                                          </p:val>
                                        </p:tav>
                                        <p:tav tm="100000">
                                          <p:val>
                                            <p:strVal val="#ppt_y"/>
                                          </p:val>
                                        </p:tav>
                                      </p:tavLst>
                                    </p:anim>
                                  </p:childTnLst>
                                </p:cTn>
                              </p:par>
                              <p:par>
                                <p:cTn id="40" presetID="2" presetClass="entr" presetSubtype="9"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fill="hold"/>
                                        <p:tgtEl>
                                          <p:spTgt spid="25"/>
                                        </p:tgtEl>
                                        <p:attrNameLst>
                                          <p:attrName>ppt_x</p:attrName>
                                        </p:attrNameLst>
                                      </p:cBhvr>
                                      <p:tavLst>
                                        <p:tav tm="0">
                                          <p:val>
                                            <p:strVal val="0-#ppt_w/2"/>
                                          </p:val>
                                        </p:tav>
                                        <p:tav tm="100000">
                                          <p:val>
                                            <p:strVal val="#ppt_x"/>
                                          </p:val>
                                        </p:tav>
                                      </p:tavLst>
                                    </p:anim>
                                    <p:anim calcmode="lin" valueType="num">
                                      <p:cBhvr additive="base">
                                        <p:cTn id="43" dur="500" fill="hold"/>
                                        <p:tgtEl>
                                          <p:spTgt spid="25"/>
                                        </p:tgtEl>
                                        <p:attrNameLst>
                                          <p:attrName>ppt_y</p:attrName>
                                        </p:attrNameLst>
                                      </p:cBhvr>
                                      <p:tavLst>
                                        <p:tav tm="0">
                                          <p:val>
                                            <p:strVal val="0-#ppt_h/2"/>
                                          </p:val>
                                        </p:tav>
                                        <p:tav tm="100000">
                                          <p:val>
                                            <p:strVal val="#ppt_y"/>
                                          </p:val>
                                        </p:tav>
                                      </p:tavLst>
                                    </p:anim>
                                  </p:childTnLst>
                                </p:cTn>
                              </p:par>
                              <p:par>
                                <p:cTn id="44" presetID="2" presetClass="entr" presetSubtype="9"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additive="base">
                                        <p:cTn id="46" dur="500" fill="hold"/>
                                        <p:tgtEl>
                                          <p:spTgt spid="26"/>
                                        </p:tgtEl>
                                        <p:attrNameLst>
                                          <p:attrName>ppt_x</p:attrName>
                                        </p:attrNameLst>
                                      </p:cBhvr>
                                      <p:tavLst>
                                        <p:tav tm="0">
                                          <p:val>
                                            <p:strVal val="0-#ppt_w/2"/>
                                          </p:val>
                                        </p:tav>
                                        <p:tav tm="100000">
                                          <p:val>
                                            <p:strVal val="#ppt_x"/>
                                          </p:val>
                                        </p:tav>
                                      </p:tavLst>
                                    </p:anim>
                                    <p:anim calcmode="lin" valueType="num">
                                      <p:cBhvr additive="base">
                                        <p:cTn id="47" dur="500" fill="hold"/>
                                        <p:tgtEl>
                                          <p:spTgt spid="26"/>
                                        </p:tgtEl>
                                        <p:attrNameLst>
                                          <p:attrName>ppt_y</p:attrName>
                                        </p:attrNameLst>
                                      </p:cBhvr>
                                      <p:tavLst>
                                        <p:tav tm="0">
                                          <p:val>
                                            <p:strVal val="0-#ppt_h/2"/>
                                          </p:val>
                                        </p:tav>
                                        <p:tav tm="100000">
                                          <p:val>
                                            <p:strVal val="#ppt_y"/>
                                          </p:val>
                                        </p:tav>
                                      </p:tavLst>
                                    </p:anim>
                                  </p:childTnLst>
                                </p:cTn>
                              </p:par>
                              <p:par>
                                <p:cTn id="48" presetID="2" presetClass="entr" presetSubtype="9"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fill="hold"/>
                                        <p:tgtEl>
                                          <p:spTgt spid="27"/>
                                        </p:tgtEl>
                                        <p:attrNameLst>
                                          <p:attrName>ppt_x</p:attrName>
                                        </p:attrNameLst>
                                      </p:cBhvr>
                                      <p:tavLst>
                                        <p:tav tm="0">
                                          <p:val>
                                            <p:strVal val="0-#ppt_w/2"/>
                                          </p:val>
                                        </p:tav>
                                        <p:tav tm="100000">
                                          <p:val>
                                            <p:strVal val="#ppt_x"/>
                                          </p:val>
                                        </p:tav>
                                      </p:tavLst>
                                    </p:anim>
                                    <p:anim calcmode="lin" valueType="num">
                                      <p:cBhvr additive="base">
                                        <p:cTn id="51"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2" grpId="0" animBg="1"/>
      <p:bldP spid="24" grpId="0" animBg="1"/>
      <p:bldP spid="25"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28" y="821055"/>
            <a:ext cx="8435975" cy="6215009"/>
            <a:chOff x="8548025" y="1459078"/>
            <a:chExt cx="2967866" cy="693351"/>
          </a:xfrm>
        </p:grpSpPr>
        <p:sp>
          <p:nvSpPr>
            <p:cNvPr id="32" name="矩形 31"/>
            <p:cNvSpPr/>
            <p:nvPr/>
          </p:nvSpPr>
          <p:spPr>
            <a:xfrm>
              <a:off x="8548025" y="1524084"/>
              <a:ext cx="2967866" cy="628345"/>
            </a:xfrm>
            <a:prstGeom prst="rect">
              <a:avLst/>
            </a:prstGeom>
          </p:spPr>
          <p:txBody>
            <a:bodyPr wrap="square">
              <a:spAutoFit/>
            </a:bodyPr>
            <a:lstStyle/>
            <a:p>
              <a:r>
                <a:rPr lang="en-US" sz="2000" dirty="0">
                  <a:solidFill>
                    <a:schemeClr val="tx1">
                      <a:lumMod val="65000"/>
                      <a:lumOff val="35000"/>
                    </a:schemeClr>
                  </a:solidFill>
                  <a:latin typeface="+mj-ea"/>
                  <a:ea typeface="+mj-ea"/>
                  <a:cs typeface="Segoe UI Semilight" panose="020B0402040204020203" pitchFamily="34" charset="0"/>
                </a:rPr>
                <a:t>	</a:t>
              </a:r>
              <a:r>
                <a:rPr sz="2000" dirty="0">
                  <a:solidFill>
                    <a:schemeClr val="tx1">
                      <a:lumMod val="65000"/>
                      <a:lumOff val="35000"/>
                    </a:schemeClr>
                  </a:solidFill>
                  <a:latin typeface="+mj-ea"/>
                  <a:ea typeface="+mj-ea"/>
                  <a:cs typeface="Segoe UI Semilight" panose="020B0402040204020203" pitchFamily="34" charset="0"/>
                </a:rPr>
                <a:t>本书是《About Face 3:交互设计精髓》的升级版，此次升级把全书的结构重组优化，更加精练和易用；更新了一些适合当下时代的术语和实例，文字全部重新编译，更加清晰易读；增加了更多目标导向设计过程的细节，更新了现行实践，重点增加了移动和触屏平台交互设计，尽管本书多数内容适用于多种平台</a:t>
              </a:r>
              <a:r>
                <a:rPr sz="2000" dirty="0" smtClean="0">
                  <a:solidFill>
                    <a:schemeClr val="tx1">
                      <a:lumMod val="65000"/>
                      <a:lumOff val="35000"/>
                    </a:schemeClr>
                  </a:solidFill>
                  <a:latin typeface="+mj-ea"/>
                  <a:ea typeface="+mj-ea"/>
                  <a:cs typeface="Segoe UI Semilight" panose="020B0402040204020203" pitchFamily="34" charset="0"/>
                </a:rPr>
                <a:t>。</a:t>
              </a:r>
              <a:r>
                <a:rPr lang="en-US" b="1" dirty="0" smtClean="0">
                  <a:solidFill>
                    <a:schemeClr val="tx1">
                      <a:lumMod val="65000"/>
                      <a:lumOff val="35000"/>
                    </a:schemeClr>
                  </a:solidFill>
                  <a:latin typeface="+mj-ea"/>
                  <a:ea typeface="+mj-ea"/>
                  <a:cs typeface="Segoe UI Semilight" panose="020B0402040204020203" pitchFamily="34" charset="0"/>
                </a:rPr>
                <a:t>[1]</a:t>
              </a:r>
              <a:endParaRPr sz="2000" b="1" dirty="0">
                <a:solidFill>
                  <a:schemeClr val="tx1">
                    <a:lumMod val="65000"/>
                    <a:lumOff val="35000"/>
                  </a:schemeClr>
                </a:solidFill>
                <a:latin typeface="+mj-ea"/>
                <a:ea typeface="+mj-ea"/>
                <a:cs typeface="Segoe UI Semilight" panose="020B0402040204020203" pitchFamily="34" charset="0"/>
              </a:endParaRPr>
            </a:p>
            <a:p>
              <a:endParaRPr sz="2000" dirty="0">
                <a:solidFill>
                  <a:schemeClr val="tx1">
                    <a:lumMod val="65000"/>
                    <a:lumOff val="35000"/>
                  </a:schemeClr>
                </a:solidFill>
                <a:latin typeface="+mj-ea"/>
                <a:ea typeface="+mj-ea"/>
                <a:cs typeface="Segoe UI Semilight" panose="020B0402040204020203" pitchFamily="34" charset="0"/>
              </a:endParaRPr>
            </a:p>
            <a:p>
              <a:r>
                <a:rPr lang="en-US" sz="2000" dirty="0">
                  <a:solidFill>
                    <a:schemeClr val="tx1">
                      <a:lumMod val="65000"/>
                      <a:lumOff val="35000"/>
                    </a:schemeClr>
                  </a:solidFill>
                  <a:latin typeface="+mj-ea"/>
                  <a:ea typeface="+mj-ea"/>
                  <a:cs typeface="Segoe UI Semilight" panose="020B0402040204020203" pitchFamily="34" charset="0"/>
                </a:rPr>
                <a:t>	</a:t>
              </a:r>
              <a:r>
                <a:rPr sz="2000" dirty="0">
                  <a:solidFill>
                    <a:schemeClr val="tx1">
                      <a:lumMod val="65000"/>
                      <a:lumOff val="35000"/>
                    </a:schemeClr>
                  </a:solidFill>
                  <a:latin typeface="+mj-ea"/>
                  <a:ea typeface="+mj-ea"/>
                  <a:cs typeface="Segoe UI Semilight" panose="020B0402040204020203" pitchFamily="34" charset="0"/>
                </a:rPr>
                <a:t>本书是一本数字产品和系统的交互设计指南，全面系统地讲述了交互设计的过程、原理和方法，涉及的产品和系统有个人计算机上的个人软件和商务软件、Web应用、手持设备、信息亭、数字医疗系统、数字工业系统等。运用本书的交互设计过程和方法，有助于了解使用者和产品之间的交互行为，进而更好地设计出更具吸引力和更具市场竞争力的产品</a:t>
              </a:r>
              <a:r>
                <a:rPr sz="2000" dirty="0" smtClean="0">
                  <a:solidFill>
                    <a:schemeClr val="tx1">
                      <a:lumMod val="65000"/>
                      <a:lumOff val="35000"/>
                    </a:schemeClr>
                  </a:solidFill>
                  <a:latin typeface="+mj-ea"/>
                  <a:ea typeface="+mj-ea"/>
                  <a:cs typeface="Segoe UI Semilight" panose="020B0402040204020203" pitchFamily="34" charset="0"/>
                </a:rPr>
                <a:t>。</a:t>
              </a:r>
              <a:endParaRPr lang="en-US" sz="2000" dirty="0" smtClean="0">
                <a:solidFill>
                  <a:schemeClr val="tx1">
                    <a:lumMod val="65000"/>
                    <a:lumOff val="35000"/>
                  </a:schemeClr>
                </a:solidFill>
                <a:latin typeface="+mj-ea"/>
                <a:ea typeface="+mj-ea"/>
                <a:cs typeface="Segoe UI Semilight" panose="020B0402040204020203" pitchFamily="34" charset="0"/>
              </a:endParaRPr>
            </a:p>
            <a:p>
              <a:r>
                <a:rPr lang="zh-CN" altLang="en-US" sz="2000" dirty="0" smtClean="0">
                  <a:solidFill>
                    <a:schemeClr val="tx1">
                      <a:lumMod val="65000"/>
                      <a:lumOff val="35000"/>
                    </a:schemeClr>
                  </a:solidFill>
                  <a:latin typeface="+mj-ea"/>
                  <a:cs typeface="Segoe UI Semilight" panose="020B0402040204020203" pitchFamily="34" charset="0"/>
                </a:rPr>
                <a:t>        本</a:t>
              </a:r>
              <a:r>
                <a:rPr lang="zh-CN" altLang="en-US" sz="2000" dirty="0">
                  <a:solidFill>
                    <a:schemeClr val="tx1">
                      <a:lumMod val="65000"/>
                      <a:lumOff val="35000"/>
                    </a:schemeClr>
                  </a:solidFill>
                  <a:latin typeface="+mj-ea"/>
                  <a:cs typeface="Segoe UI Semilight" panose="020B0402040204020203" pitchFamily="34" charset="0"/>
                </a:rPr>
                <a:t>书第</a:t>
              </a:r>
              <a:r>
                <a:rPr lang="en-US" altLang="zh-CN" sz="2000" dirty="0">
                  <a:solidFill>
                    <a:schemeClr val="tx1">
                      <a:lumMod val="65000"/>
                      <a:lumOff val="35000"/>
                    </a:schemeClr>
                  </a:solidFill>
                  <a:latin typeface="+mj-ea"/>
                  <a:cs typeface="Segoe UI Semilight" panose="020B0402040204020203" pitchFamily="34" charset="0"/>
                </a:rPr>
                <a:t>1</a:t>
              </a:r>
              <a:r>
                <a:rPr lang="zh-CN" altLang="en-US" sz="2000" dirty="0">
                  <a:solidFill>
                    <a:schemeClr val="tx1">
                      <a:lumMod val="65000"/>
                      <a:lumOff val="35000"/>
                    </a:schemeClr>
                  </a:solidFill>
                  <a:latin typeface="+mj-ea"/>
                  <a:cs typeface="Segoe UI Semilight" panose="020B0402040204020203" pitchFamily="34" charset="0"/>
                </a:rPr>
                <a:t>版出版于</a:t>
              </a:r>
              <a:r>
                <a:rPr lang="en-US" altLang="zh-CN" sz="2000" dirty="0">
                  <a:solidFill>
                    <a:schemeClr val="tx1">
                      <a:lumMod val="65000"/>
                      <a:lumOff val="35000"/>
                    </a:schemeClr>
                  </a:solidFill>
                  <a:latin typeface="+mj-ea"/>
                  <a:cs typeface="Segoe UI Semilight" panose="020B0402040204020203" pitchFamily="34" charset="0"/>
                </a:rPr>
                <a:t>1995</a:t>
              </a:r>
              <a:r>
                <a:rPr lang="zh-CN" altLang="en-US" sz="2000" dirty="0">
                  <a:solidFill>
                    <a:schemeClr val="tx1">
                      <a:lumMod val="65000"/>
                      <a:lumOff val="35000"/>
                    </a:schemeClr>
                  </a:solidFill>
                  <a:latin typeface="+mj-ea"/>
                  <a:cs typeface="Segoe UI Semilight" panose="020B0402040204020203" pitchFamily="34" charset="0"/>
                </a:rPr>
                <a:t>年，那个时候还没有交互设计这个概念，探讨是 </a:t>
              </a:r>
              <a:r>
                <a:rPr lang="en-US" altLang="zh-CN" sz="2000" dirty="0">
                  <a:solidFill>
                    <a:schemeClr val="tx1">
                      <a:lumMod val="65000"/>
                      <a:lumOff val="35000"/>
                    </a:schemeClr>
                  </a:solidFill>
                  <a:latin typeface="+mj-ea"/>
                  <a:cs typeface="Segoe UI Semilight" panose="020B0402040204020203" pitchFamily="34" charset="0"/>
                </a:rPr>
                <a:t>Interface Design</a:t>
              </a:r>
              <a:r>
                <a:rPr lang="zh-CN" altLang="en-US" sz="2000" dirty="0">
                  <a:solidFill>
                    <a:schemeClr val="tx1">
                      <a:lumMod val="65000"/>
                      <a:lumOff val="35000"/>
                    </a:schemeClr>
                  </a:solidFill>
                  <a:latin typeface="+mj-ea"/>
                  <a:cs typeface="Segoe UI Semilight" panose="020B0402040204020203" pitchFamily="34" charset="0"/>
                </a:rPr>
                <a:t>。随着</a:t>
              </a:r>
              <a:r>
                <a:rPr lang="en-US" altLang="zh-CN" sz="2000" dirty="0">
                  <a:solidFill>
                    <a:schemeClr val="tx1">
                      <a:lumMod val="65000"/>
                      <a:lumOff val="35000"/>
                    </a:schemeClr>
                  </a:solidFill>
                  <a:latin typeface="+mj-ea"/>
                  <a:cs typeface="Segoe UI Semilight" panose="020B0402040204020203" pitchFamily="34" charset="0"/>
                </a:rPr>
                <a:t>2002</a:t>
              </a:r>
              <a:r>
                <a:rPr lang="zh-CN" altLang="en-US" sz="2000" dirty="0">
                  <a:solidFill>
                    <a:schemeClr val="tx1">
                      <a:lumMod val="65000"/>
                      <a:lumOff val="35000"/>
                    </a:schemeClr>
                  </a:solidFill>
                  <a:latin typeface="+mj-ea"/>
                  <a:cs typeface="Segoe UI Semilight" panose="020B0402040204020203" pitchFamily="34" charset="0"/>
                </a:rPr>
                <a:t>年本书第</a:t>
              </a:r>
              <a:r>
                <a:rPr lang="en-US" altLang="zh-CN" sz="2000" dirty="0">
                  <a:solidFill>
                    <a:schemeClr val="tx1">
                      <a:lumMod val="65000"/>
                      <a:lumOff val="35000"/>
                    </a:schemeClr>
                  </a:solidFill>
                  <a:latin typeface="+mj-ea"/>
                  <a:cs typeface="Segoe UI Semilight" panose="020B0402040204020203" pitchFamily="34" charset="0"/>
                </a:rPr>
                <a:t>2</a:t>
              </a:r>
              <a:r>
                <a:rPr lang="zh-CN" altLang="en-US" sz="2000" dirty="0">
                  <a:solidFill>
                    <a:schemeClr val="tx1">
                      <a:lumMod val="65000"/>
                      <a:lumOff val="35000"/>
                    </a:schemeClr>
                  </a:solidFill>
                  <a:latin typeface="+mj-ea"/>
                  <a:cs typeface="Segoe UI Semilight" panose="020B0402040204020203" pitchFamily="34" charset="0"/>
                </a:rPr>
                <a:t>版推出，正式引入了</a:t>
              </a:r>
              <a:r>
                <a:rPr lang="en-US" altLang="zh-CN" sz="2000" dirty="0">
                  <a:solidFill>
                    <a:schemeClr val="tx1">
                      <a:lumMod val="65000"/>
                      <a:lumOff val="35000"/>
                    </a:schemeClr>
                  </a:solidFill>
                  <a:latin typeface="+mj-ea"/>
                  <a:cs typeface="Segoe UI Semilight" panose="020B0402040204020203" pitchFamily="34" charset="0"/>
                </a:rPr>
                <a:t>Interaction Design</a:t>
              </a:r>
              <a:r>
                <a:rPr lang="zh-CN" altLang="en-US" sz="2000" dirty="0">
                  <a:solidFill>
                    <a:schemeClr val="tx1">
                      <a:lumMod val="65000"/>
                      <a:lumOff val="35000"/>
                    </a:schemeClr>
                  </a:solidFill>
                  <a:latin typeface="+mj-ea"/>
                  <a:cs typeface="Segoe UI Semilight" panose="020B0402040204020203" pitchFamily="34" charset="0"/>
                </a:rPr>
                <a:t>概念。现在被广泛使用的“人物模型”、</a:t>
              </a:r>
              <a:r>
                <a:rPr lang="en-US" altLang="zh-CN" sz="2000" dirty="0">
                  <a:solidFill>
                    <a:schemeClr val="tx1">
                      <a:lumMod val="65000"/>
                      <a:lumOff val="35000"/>
                    </a:schemeClr>
                  </a:solidFill>
                  <a:latin typeface="+mj-ea"/>
                  <a:cs typeface="Segoe UI Semilight" panose="020B0402040204020203" pitchFamily="34" charset="0"/>
                </a:rPr>
                <a:t>Goal-Directed design</a:t>
              </a:r>
              <a:r>
                <a:rPr lang="zh-CN" altLang="en-US" sz="2000" dirty="0">
                  <a:solidFill>
                    <a:schemeClr val="tx1">
                      <a:lumMod val="65000"/>
                      <a:lumOff val="35000"/>
                    </a:schemeClr>
                  </a:solidFill>
                  <a:latin typeface="+mj-ea"/>
                  <a:cs typeface="Segoe UI Semilight" panose="020B0402040204020203" pitchFamily="34" charset="0"/>
                </a:rPr>
                <a:t>等设计方法，也是本书作者提出的</a:t>
              </a:r>
              <a:r>
                <a:rPr lang="zh-CN" altLang="en-US" sz="2000" dirty="0" smtClean="0">
                  <a:solidFill>
                    <a:schemeClr val="tx1">
                      <a:lumMod val="65000"/>
                      <a:lumOff val="35000"/>
                    </a:schemeClr>
                  </a:solidFill>
                  <a:latin typeface="+mj-ea"/>
                  <a:cs typeface="Segoe UI Semilight" panose="020B0402040204020203" pitchFamily="34" charset="0"/>
                </a:rPr>
                <a:t>。本</a:t>
              </a:r>
              <a:r>
                <a:rPr lang="zh-CN" altLang="en-US" sz="2000" dirty="0">
                  <a:solidFill>
                    <a:schemeClr val="tx1">
                      <a:lumMod val="65000"/>
                      <a:lumOff val="35000"/>
                    </a:schemeClr>
                  </a:solidFill>
                  <a:latin typeface="+mj-ea"/>
                  <a:cs typeface="Segoe UI Semilight" panose="020B0402040204020203" pitchFamily="34" charset="0"/>
                </a:rPr>
                <a:t>书第</a:t>
              </a:r>
              <a:r>
                <a:rPr lang="en-US" altLang="zh-CN" sz="2000" dirty="0">
                  <a:solidFill>
                    <a:schemeClr val="tx1">
                      <a:lumMod val="65000"/>
                      <a:lumOff val="35000"/>
                    </a:schemeClr>
                  </a:solidFill>
                  <a:latin typeface="+mj-ea"/>
                  <a:cs typeface="Segoe UI Semilight" panose="020B0402040204020203" pitchFamily="34" charset="0"/>
                </a:rPr>
                <a:t>3</a:t>
              </a:r>
              <a:r>
                <a:rPr lang="zh-CN" altLang="en-US" sz="2000" dirty="0">
                  <a:solidFill>
                    <a:schemeClr val="tx1">
                      <a:lumMod val="65000"/>
                      <a:lumOff val="35000"/>
                    </a:schemeClr>
                  </a:solidFill>
                  <a:latin typeface="+mj-ea"/>
                  <a:cs typeface="Segoe UI Semilight" panose="020B0402040204020203" pitchFamily="34" charset="0"/>
                </a:rPr>
                <a:t>版是</a:t>
              </a:r>
              <a:r>
                <a:rPr lang="en-US" altLang="zh-CN" sz="2000" dirty="0">
                  <a:solidFill>
                    <a:schemeClr val="tx1">
                      <a:lumMod val="65000"/>
                      <a:lumOff val="35000"/>
                    </a:schemeClr>
                  </a:solidFill>
                  <a:latin typeface="+mj-ea"/>
                  <a:cs typeface="Segoe UI Semilight" panose="020B0402040204020203" pitchFamily="34" charset="0"/>
                </a:rPr>
                <a:t>2007</a:t>
              </a:r>
              <a:r>
                <a:rPr lang="zh-CN" altLang="en-US" sz="2000" dirty="0">
                  <a:solidFill>
                    <a:schemeClr val="tx1">
                      <a:lumMod val="65000"/>
                      <a:lumOff val="35000"/>
                    </a:schemeClr>
                  </a:solidFill>
                  <a:latin typeface="+mj-ea"/>
                  <a:cs typeface="Segoe UI Semilight" panose="020B0402040204020203" pitchFamily="34" charset="0"/>
                </a:rPr>
                <a:t>年出版（中文版</a:t>
              </a:r>
              <a:r>
                <a:rPr lang="en-US" altLang="zh-CN" sz="2000" dirty="0">
                  <a:solidFill>
                    <a:schemeClr val="tx1">
                      <a:lumMod val="65000"/>
                      <a:lumOff val="35000"/>
                    </a:schemeClr>
                  </a:solidFill>
                  <a:latin typeface="+mj-ea"/>
                  <a:cs typeface="Segoe UI Semilight" panose="020B0402040204020203" pitchFamily="34" charset="0"/>
                </a:rPr>
                <a:t>2008</a:t>
              </a:r>
              <a:r>
                <a:rPr lang="zh-CN" altLang="en-US" sz="2000" dirty="0">
                  <a:solidFill>
                    <a:schemeClr val="tx1">
                      <a:lumMod val="65000"/>
                      <a:lumOff val="35000"/>
                    </a:schemeClr>
                  </a:solidFill>
                  <a:latin typeface="+mj-ea"/>
                  <a:cs typeface="Segoe UI Semilight" panose="020B0402040204020203" pitchFamily="34" charset="0"/>
                </a:rPr>
                <a:t>年引进），所以建议读第</a:t>
              </a:r>
              <a:r>
                <a:rPr lang="en-US" altLang="zh-CN" sz="2000" dirty="0">
                  <a:solidFill>
                    <a:schemeClr val="tx1">
                      <a:lumMod val="65000"/>
                      <a:lumOff val="35000"/>
                    </a:schemeClr>
                  </a:solidFill>
                  <a:latin typeface="+mj-ea"/>
                  <a:cs typeface="Segoe UI Semilight" panose="020B0402040204020203" pitchFamily="34" charset="0"/>
                </a:rPr>
                <a:t>4</a:t>
              </a:r>
              <a:r>
                <a:rPr lang="zh-CN" altLang="en-US" sz="2000" dirty="0">
                  <a:solidFill>
                    <a:schemeClr val="tx1">
                      <a:lumMod val="65000"/>
                      <a:lumOff val="35000"/>
                    </a:schemeClr>
                  </a:solidFill>
                  <a:latin typeface="+mj-ea"/>
                  <a:cs typeface="Segoe UI Semilight" panose="020B0402040204020203" pitchFamily="34" charset="0"/>
                </a:rPr>
                <a:t>版就</a:t>
              </a:r>
              <a:r>
                <a:rPr lang="zh-CN" altLang="en-US" sz="2000" dirty="0" smtClean="0">
                  <a:solidFill>
                    <a:schemeClr val="tx1">
                      <a:lumMod val="65000"/>
                      <a:lumOff val="35000"/>
                    </a:schemeClr>
                  </a:solidFill>
                  <a:latin typeface="+mj-ea"/>
                  <a:cs typeface="Segoe UI Semilight" panose="020B0402040204020203" pitchFamily="34" charset="0"/>
                </a:rPr>
                <a:t>好。</a:t>
              </a:r>
              <a:r>
                <a:rPr lang="en-US" altLang="zh-CN" sz="2000" b="1" dirty="0">
                  <a:solidFill>
                    <a:schemeClr val="tx1">
                      <a:lumMod val="65000"/>
                      <a:lumOff val="35000"/>
                    </a:schemeClr>
                  </a:solidFill>
                  <a:latin typeface="+mj-ea"/>
                  <a:cs typeface="Segoe UI Semilight" panose="020B0402040204020203" pitchFamily="34" charset="0"/>
                </a:rPr>
                <a:t> </a:t>
              </a:r>
              <a:r>
                <a:rPr lang="en-US" altLang="zh-CN" b="1" dirty="0">
                  <a:solidFill>
                    <a:schemeClr val="tx1">
                      <a:lumMod val="65000"/>
                      <a:lumOff val="35000"/>
                    </a:schemeClr>
                  </a:solidFill>
                  <a:latin typeface="+mj-ea"/>
                  <a:ea typeface="+mj-ea"/>
                  <a:cs typeface="Segoe UI Semilight" panose="020B0402040204020203" pitchFamily="34" charset="0"/>
                </a:rPr>
                <a:t>[2]</a:t>
              </a:r>
              <a:endParaRPr lang="zh-CN" altLang="en-US" b="1" dirty="0">
                <a:solidFill>
                  <a:schemeClr val="tx1">
                    <a:lumMod val="65000"/>
                    <a:lumOff val="35000"/>
                  </a:schemeClr>
                </a:solidFill>
                <a:latin typeface="+mj-ea"/>
                <a:ea typeface="+mj-ea"/>
                <a:cs typeface="Segoe UI Semilight" panose="020B0402040204020203" pitchFamily="34" charset="0"/>
              </a:endParaRPr>
            </a:p>
            <a:p>
              <a:endParaRPr lang="en-US" sz="2000" dirty="0" smtClean="0">
                <a:solidFill>
                  <a:schemeClr val="tx1">
                    <a:lumMod val="65000"/>
                    <a:lumOff val="35000"/>
                  </a:schemeClr>
                </a:solidFill>
                <a:latin typeface="+mj-ea"/>
                <a:ea typeface="+mj-ea"/>
                <a:cs typeface="Segoe UI Semilight" panose="020B0402040204020203" pitchFamily="34" charset="0"/>
              </a:endParaRPr>
            </a:p>
            <a:p>
              <a:endParaRPr sz="2000" dirty="0">
                <a:solidFill>
                  <a:schemeClr val="tx1">
                    <a:lumMod val="65000"/>
                    <a:lumOff val="35000"/>
                  </a:schemeClr>
                </a:solidFill>
                <a:latin typeface="+mj-ea"/>
                <a:ea typeface="+mj-ea"/>
                <a:cs typeface="Segoe UI Semilight" panose="020B0402040204020203" pitchFamily="34" charset="0"/>
              </a:endParaRPr>
            </a:p>
          </p:txBody>
        </p:sp>
        <p:sp>
          <p:nvSpPr>
            <p:cNvPr id="33" name="矩形 32"/>
            <p:cNvSpPr/>
            <p:nvPr/>
          </p:nvSpPr>
          <p:spPr>
            <a:xfrm>
              <a:off x="8548025" y="1459078"/>
              <a:ext cx="1720625" cy="51360"/>
            </a:xfrm>
            <a:prstGeom prst="rect">
              <a:avLst/>
            </a:prstGeom>
          </p:spPr>
          <p:txBody>
            <a:bodyPr wrap="square">
              <a:spAutoFit/>
            </a:bodyPr>
            <a:lstStyle/>
            <a:p>
              <a:r>
                <a:rPr lang="zh-CN" alt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a:t>
              </a:r>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About Face 4 交互设计精髓</a:t>
              </a:r>
              <a:r>
                <a:rPr lang="zh-CN" altLang="en-US"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a:t>
              </a:r>
              <a:endParaRPr lang="zh-CN" altLang="en-US"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8" name="矩形 7"/>
          <p:cNvSpPr/>
          <p:nvPr userDrawn="1"/>
        </p:nvSpPr>
        <p:spPr>
          <a:xfrm>
            <a:off x="518074" y="330494"/>
            <a:ext cx="2418688"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本书简介</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25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8"/>
                                        </p:tgtEl>
                                        <p:attrNameLst>
                                          <p:attrName>ppt_y</p:attrName>
                                        </p:attrNameLst>
                                      </p:cBhvr>
                                      <p:tavLst>
                                        <p:tav tm="0">
                                          <p:val>
                                            <p:strVal val="#ppt_y"/>
                                          </p:val>
                                        </p:tav>
                                        <p:tav tm="100000">
                                          <p:val>
                                            <p:strVal val="#ppt_y"/>
                                          </p:val>
                                        </p:tav>
                                      </p:tavLst>
                                    </p:anim>
                                    <p:anim calcmode="lin" valueType="num">
                                      <p:cBhvr>
                                        <p:cTn id="12"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椭圆 12"/>
          <p:cNvSpPr/>
          <p:nvPr/>
        </p:nvSpPr>
        <p:spPr>
          <a:xfrm>
            <a:off x="6456267"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4" name="饼形 13"/>
          <p:cNvSpPr/>
          <p:nvPr/>
        </p:nvSpPr>
        <p:spPr>
          <a:xfrm>
            <a:off x="6456267"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椭圆 18"/>
          <p:cNvSpPr/>
          <p:nvPr/>
        </p:nvSpPr>
        <p:spPr>
          <a:xfrm>
            <a:off x="6814500"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0" name="椭圆 19"/>
          <p:cNvSpPr/>
          <p:nvPr/>
        </p:nvSpPr>
        <p:spPr>
          <a:xfrm>
            <a:off x="3920209" y="3872306"/>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1" name="饼形 20"/>
          <p:cNvSpPr/>
          <p:nvPr/>
        </p:nvSpPr>
        <p:spPr>
          <a:xfrm>
            <a:off x="3920209" y="3872306"/>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椭圆 21"/>
          <p:cNvSpPr/>
          <p:nvPr/>
        </p:nvSpPr>
        <p:spPr>
          <a:xfrm>
            <a:off x="4278442" y="4230539"/>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1665"/>
          </a:xfrm>
          <a:prstGeom prst="rect">
            <a:avLst/>
          </a:prstGeom>
        </p:spPr>
        <p:txBody>
          <a:bodyPr wrap="square">
            <a:spAutoFit/>
          </a:bodyPr>
          <a:lstStyle/>
          <a:p>
            <a:pPr algn="ctr"/>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1" name="矩形 30"/>
          <p:cNvSpPr/>
          <p:nvPr/>
        </p:nvSpPr>
        <p:spPr>
          <a:xfrm>
            <a:off x="6710677" y="2078298"/>
            <a:ext cx="1376381" cy="461665"/>
          </a:xfrm>
          <a:prstGeom prst="rect">
            <a:avLst/>
          </a:prstGeom>
        </p:spPr>
        <p:txBody>
          <a:bodyPr wrap="square">
            <a:spAutoFit/>
          </a:bodyPr>
          <a:lstStyle/>
          <a:p>
            <a:pPr algn="ctr"/>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2" name="矩形 31"/>
          <p:cNvSpPr/>
          <p:nvPr/>
        </p:nvSpPr>
        <p:spPr>
          <a:xfrm>
            <a:off x="4174619" y="4607221"/>
            <a:ext cx="1376381" cy="461665"/>
          </a:xfrm>
          <a:prstGeom prst="rect">
            <a:avLst/>
          </a:prstGeom>
        </p:spPr>
        <p:txBody>
          <a:bodyPr wrap="square">
            <a:spAutoFit/>
          </a:bodyPr>
          <a:lstStyle/>
          <a:p>
            <a:pPr algn="ctr"/>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grpSp>
        <p:nvGrpSpPr>
          <p:cNvPr id="2" name="组合 33"/>
          <p:cNvGrpSpPr/>
          <p:nvPr/>
        </p:nvGrpSpPr>
        <p:grpSpPr>
          <a:xfrm>
            <a:off x="3385275" y="1760824"/>
            <a:ext cx="2883640" cy="1877437"/>
            <a:chOff x="8548024" y="1459078"/>
            <a:chExt cx="2486421" cy="1877437"/>
          </a:xfrm>
        </p:grpSpPr>
        <p:sp>
          <p:nvSpPr>
            <p:cNvPr id="35" name="矩形 34"/>
            <p:cNvSpPr/>
            <p:nvPr/>
          </p:nvSpPr>
          <p:spPr>
            <a:xfrm>
              <a:off x="8548025" y="1766855"/>
              <a:ext cx="2486420" cy="1569660"/>
            </a:xfrm>
            <a:prstGeom prst="rect">
              <a:avLst/>
            </a:prstGeom>
          </p:spPr>
          <p:txBody>
            <a:bodyPr wrap="square">
              <a:spAutoFit/>
            </a:bodyPr>
            <a:lstStyle/>
            <a:p>
              <a:r>
                <a:rPr lang="zh-CN" altLang="en-US" sz="1600" dirty="0" smtClean="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虽然满足用户是我们的目标，但“用户”这一术语用于特定设计问题和场景时，很容易引 发问题。“用户”一词并不精确严密。缺乏对用户的准确了解会导致产品功能定位不清晰</a:t>
              </a:r>
              <a:endParaRPr lang="zh-CN" altLang="en-US"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6" name="矩形 35"/>
            <p:cNvSpPr/>
            <p:nvPr/>
          </p:nvSpPr>
          <p:spPr>
            <a:xfrm>
              <a:off x="8548024" y="1459078"/>
              <a:ext cx="1558199" cy="307777"/>
            </a:xfrm>
            <a:prstGeom prst="rect">
              <a:avLst/>
            </a:prstGeom>
          </p:spPr>
          <p:txBody>
            <a:bodyPr wrap="square">
              <a:spAutoFit/>
            </a:bodyPr>
            <a:lstStyle/>
            <a:p>
              <a:r>
                <a:rPr lang="zh-CN" altLang="en-US" sz="1400" b="1" dirty="0" smtClean="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弹性用户</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3" name="组合 39"/>
          <p:cNvGrpSpPr/>
          <p:nvPr/>
        </p:nvGrpSpPr>
        <p:grpSpPr>
          <a:xfrm>
            <a:off x="6163644" y="4337853"/>
            <a:ext cx="3463933" cy="1877437"/>
            <a:chOff x="8548024" y="1459078"/>
            <a:chExt cx="2716587" cy="1877437"/>
          </a:xfrm>
        </p:grpSpPr>
        <p:sp>
          <p:nvSpPr>
            <p:cNvPr id="41" name="矩形 40"/>
            <p:cNvSpPr/>
            <p:nvPr/>
          </p:nvSpPr>
          <p:spPr>
            <a:xfrm>
              <a:off x="8548025" y="1766855"/>
              <a:ext cx="2486420" cy="1569660"/>
            </a:xfrm>
            <a:prstGeom prst="rect">
              <a:avLst/>
            </a:prstGeom>
          </p:spPr>
          <p:txBody>
            <a:bodyPr wrap="square">
              <a:spAutoFit/>
            </a:bodyPr>
            <a:lstStyle/>
            <a:p>
              <a:r>
                <a:rPr lang="zh-CN" altLang="en-US"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人物模型能够避免的另外一种问题就是设计边缘功能，设计和编程时，必须考虑到</a:t>
              </a:r>
              <a:r>
                <a:rPr lang="zh-CN" altLang="en-US" sz="14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边缘功能</a:t>
              </a:r>
              <a:r>
                <a:rPr lang="zh-CN" altLang="en-US"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，但绝不能当成设计的重点。人物模型为设计提供了一次实际操作检查机会</a:t>
              </a:r>
              <a:endParaRPr lang="zh-CN" altLang="en-US"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2" name="矩形 41"/>
            <p:cNvSpPr/>
            <p:nvPr/>
          </p:nvSpPr>
          <p:spPr>
            <a:xfrm>
              <a:off x="8548024" y="1459078"/>
              <a:ext cx="2716587" cy="307777"/>
            </a:xfrm>
            <a:prstGeom prst="rect">
              <a:avLst/>
            </a:prstGeom>
          </p:spPr>
          <p:txBody>
            <a:bodyPr wrap="square">
              <a:spAutoFit/>
            </a:bodyPr>
            <a:lstStyle/>
            <a:p>
              <a:r>
                <a:rPr lang="zh-CN" altLang="en-US" sz="1400" b="1" dirty="0" smtClean="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边缘功能设计</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4" name="组合 42"/>
          <p:cNvGrpSpPr/>
          <p:nvPr/>
        </p:nvGrpSpPr>
        <p:grpSpPr>
          <a:xfrm>
            <a:off x="8698850" y="1832076"/>
            <a:ext cx="3047673" cy="1384995"/>
            <a:chOff x="8548024" y="1459078"/>
            <a:chExt cx="2486421" cy="1384995"/>
          </a:xfrm>
        </p:grpSpPr>
        <p:sp>
          <p:nvSpPr>
            <p:cNvPr id="44" name="矩形 43"/>
            <p:cNvSpPr/>
            <p:nvPr/>
          </p:nvSpPr>
          <p:spPr>
            <a:xfrm>
              <a:off x="8548025" y="1766855"/>
              <a:ext cx="2486420" cy="1077218"/>
            </a:xfrm>
            <a:prstGeom prst="rect">
              <a:avLst/>
            </a:prstGeom>
          </p:spPr>
          <p:txBody>
            <a:bodyPr wrap="square">
              <a:spAutoFit/>
            </a:bodyPr>
            <a:lstStyle/>
            <a:p>
              <a:r>
                <a:rPr lang="zh-CN" altLang="en-US"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自我参考设计指设计者或开发人员将</a:t>
              </a:r>
              <a:r>
                <a:rPr lang="zh-CN" altLang="en-US" sz="14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自己的目标、动机、技巧和心理模型</a:t>
              </a:r>
              <a:r>
                <a:rPr lang="zh-CN" altLang="en-US"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带入产品设计， 许多很炫的产品设计就属于这种情况</a:t>
              </a:r>
              <a:endParaRPr lang="zh-CN" altLang="en-US"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5" name="矩形 44"/>
            <p:cNvSpPr/>
            <p:nvPr/>
          </p:nvSpPr>
          <p:spPr>
            <a:xfrm>
              <a:off x="8548024" y="1459078"/>
              <a:ext cx="2486421" cy="307777"/>
            </a:xfrm>
            <a:prstGeom prst="rect">
              <a:avLst/>
            </a:prstGeom>
          </p:spPr>
          <p:txBody>
            <a:bodyPr wrap="square">
              <a:spAutoFit/>
            </a:bodyPr>
            <a:lstStyle/>
            <a:p>
              <a:r>
                <a:rPr lang="zh-CN" altLang="en-US" sz="1400" b="1" dirty="0" smtClean="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自我参考设计</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37" name="矩形 36"/>
          <p:cNvSpPr/>
          <p:nvPr/>
        </p:nvSpPr>
        <p:spPr>
          <a:xfrm>
            <a:off x="1525536" y="305909"/>
            <a:ext cx="5979445"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人物模型的力量</a:t>
            </a:r>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避免各种设计陷阱</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椭圆 2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25" name="椭圆 2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20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200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21" presetClass="entr" presetSubtype="1" fill="hold" grpId="0" nodeType="withEffect">
                                  <p:stCondLst>
                                    <p:cond delay="250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1000"/>
                                        <p:tgtEl>
                                          <p:spTgt spid="11"/>
                                        </p:tgtEl>
                                      </p:cBhvr>
                                    </p:animEffect>
                                  </p:childTnLst>
                                </p:cTn>
                              </p:par>
                              <p:par>
                                <p:cTn id="23" presetID="21" presetClass="entr" presetSubtype="1" fill="hold" grpId="0" nodeType="withEffect">
                                  <p:stCondLst>
                                    <p:cond delay="250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1000"/>
                                        <p:tgtEl>
                                          <p:spTgt spid="14"/>
                                        </p:tgtEl>
                                      </p:cBhvr>
                                    </p:animEffect>
                                  </p:childTnLst>
                                </p:cTn>
                              </p:par>
                              <p:par>
                                <p:cTn id="26" presetID="21" presetClass="entr" presetSubtype="1" fill="hold" grpId="0" nodeType="withEffect">
                                  <p:stCondLst>
                                    <p:cond delay="2500"/>
                                  </p:stCondLst>
                                  <p:childTnLst>
                                    <p:set>
                                      <p:cBhvr>
                                        <p:cTn id="27" dur="1" fill="hold">
                                          <p:stCondLst>
                                            <p:cond delay="0"/>
                                          </p:stCondLst>
                                        </p:cTn>
                                        <p:tgtEl>
                                          <p:spTgt spid="21"/>
                                        </p:tgtEl>
                                        <p:attrNameLst>
                                          <p:attrName>style.visibility</p:attrName>
                                        </p:attrNameLst>
                                      </p:cBhvr>
                                      <p:to>
                                        <p:strVal val="visible"/>
                                      </p:to>
                                    </p:set>
                                    <p:animEffect transition="in" filter="wheel(1)">
                                      <p:cBhvr>
                                        <p:cTn id="28" dur="1000"/>
                                        <p:tgtEl>
                                          <p:spTgt spid="21"/>
                                        </p:tgtEl>
                                      </p:cBhvr>
                                    </p:animEffect>
                                  </p:childTnLst>
                                </p:cTn>
                              </p:par>
                              <p:par>
                                <p:cTn id="29" presetID="53" presetClass="entr" presetSubtype="16" fill="hold" grpId="0" nodeType="withEffect">
                                  <p:stCondLst>
                                    <p:cond delay="275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grpId="0" nodeType="withEffect">
                                  <p:stCondLst>
                                    <p:cond delay="275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par>
                                <p:cTn id="39" presetID="53" presetClass="entr" presetSubtype="16" fill="hold" grpId="0" nodeType="withEffect">
                                  <p:stCondLst>
                                    <p:cond delay="275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fltVal val="0"/>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animEffect transition="in" filter="fade">
                                      <p:cBhvr>
                                        <p:cTn id="43" dur="500"/>
                                        <p:tgtEl>
                                          <p:spTgt spid="19"/>
                                        </p:tgtEl>
                                      </p:cBhvr>
                                    </p:animEffect>
                                  </p:childTnLst>
                                </p:cTn>
                              </p:par>
                              <p:par>
                                <p:cTn id="44" presetID="53" presetClass="entr" presetSubtype="16" fill="hold" grpId="0" nodeType="withEffect">
                                  <p:stCondLst>
                                    <p:cond delay="300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ppt_w</p:attrName>
                                        </p:attrNameLst>
                                      </p:cBhvr>
                                      <p:tavLst>
                                        <p:tav tm="0">
                                          <p:val>
                                            <p:fltVal val="0"/>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animEffect transition="in" filter="fade">
                                      <p:cBhvr>
                                        <p:cTn id="48" dur="500"/>
                                        <p:tgtEl>
                                          <p:spTgt spid="30"/>
                                        </p:tgtEl>
                                      </p:cBhvr>
                                    </p:animEffect>
                                  </p:childTnLst>
                                </p:cTn>
                              </p:par>
                              <p:par>
                                <p:cTn id="49" presetID="53" presetClass="entr" presetSubtype="16" fill="hold" grpId="0" nodeType="withEffect">
                                  <p:stCondLst>
                                    <p:cond delay="300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par>
                                <p:cTn id="54" presetID="53" presetClass="entr" presetSubtype="16" fill="hold" grpId="0" nodeType="withEffect">
                                  <p:stCondLst>
                                    <p:cond delay="3000"/>
                                  </p:stCondLst>
                                  <p:childTnLst>
                                    <p:set>
                                      <p:cBhvr>
                                        <p:cTn id="55" dur="1" fill="hold">
                                          <p:stCondLst>
                                            <p:cond delay="0"/>
                                          </p:stCondLst>
                                        </p:cTn>
                                        <p:tgtEl>
                                          <p:spTgt spid="31"/>
                                        </p:tgtEl>
                                        <p:attrNameLst>
                                          <p:attrName>style.visibility</p:attrName>
                                        </p:attrNameLst>
                                      </p:cBhvr>
                                      <p:to>
                                        <p:strVal val="visible"/>
                                      </p:to>
                                    </p:set>
                                    <p:anim calcmode="lin" valueType="num">
                                      <p:cBhvr>
                                        <p:cTn id="56" dur="500" fill="hold"/>
                                        <p:tgtEl>
                                          <p:spTgt spid="31"/>
                                        </p:tgtEl>
                                        <p:attrNameLst>
                                          <p:attrName>ppt_w</p:attrName>
                                        </p:attrNameLst>
                                      </p:cBhvr>
                                      <p:tavLst>
                                        <p:tav tm="0">
                                          <p:val>
                                            <p:fltVal val="0"/>
                                          </p:val>
                                        </p:tav>
                                        <p:tav tm="100000">
                                          <p:val>
                                            <p:strVal val="#ppt_w"/>
                                          </p:val>
                                        </p:tav>
                                      </p:tavLst>
                                    </p:anim>
                                    <p:anim calcmode="lin" valueType="num">
                                      <p:cBhvr>
                                        <p:cTn id="57" dur="500" fill="hold"/>
                                        <p:tgtEl>
                                          <p:spTgt spid="31"/>
                                        </p:tgtEl>
                                        <p:attrNameLst>
                                          <p:attrName>ppt_h</p:attrName>
                                        </p:attrNameLst>
                                      </p:cBhvr>
                                      <p:tavLst>
                                        <p:tav tm="0">
                                          <p:val>
                                            <p:fltVal val="0"/>
                                          </p:val>
                                        </p:tav>
                                        <p:tav tm="100000">
                                          <p:val>
                                            <p:strVal val="#ppt_h"/>
                                          </p:val>
                                        </p:tav>
                                      </p:tavLst>
                                    </p:anim>
                                    <p:animEffect transition="in" filter="fade">
                                      <p:cBhvr>
                                        <p:cTn id="58" dur="500"/>
                                        <p:tgtEl>
                                          <p:spTgt spid="31"/>
                                        </p:tgtEl>
                                      </p:cBhvr>
                                    </p:animEffect>
                                  </p:childTnLst>
                                </p:cTn>
                              </p:par>
                              <p:par>
                                <p:cTn id="59" presetID="22" presetClass="entr" presetSubtype="8" fill="hold" nodeType="withEffect">
                                  <p:stCondLst>
                                    <p:cond delay="3000"/>
                                  </p:stCondLst>
                                  <p:childTnLst>
                                    <p:set>
                                      <p:cBhvr>
                                        <p:cTn id="60" dur="1" fill="hold">
                                          <p:stCondLst>
                                            <p:cond delay="0"/>
                                          </p:stCondLst>
                                        </p:cTn>
                                        <p:tgtEl>
                                          <p:spTgt spid="2"/>
                                        </p:tgtEl>
                                        <p:attrNameLst>
                                          <p:attrName>style.visibility</p:attrName>
                                        </p:attrNameLst>
                                      </p:cBhvr>
                                      <p:to>
                                        <p:strVal val="visible"/>
                                      </p:to>
                                    </p:set>
                                    <p:animEffect transition="in" filter="wipe(left)">
                                      <p:cBhvr>
                                        <p:cTn id="61" dur="1000"/>
                                        <p:tgtEl>
                                          <p:spTgt spid="2"/>
                                        </p:tgtEl>
                                      </p:cBhvr>
                                    </p:animEffect>
                                  </p:childTnLst>
                                </p:cTn>
                              </p:par>
                              <p:par>
                                <p:cTn id="62" presetID="22" presetClass="entr" presetSubtype="8" fill="hold" nodeType="withEffect">
                                  <p:stCondLst>
                                    <p:cond delay="3000"/>
                                  </p:stCondLst>
                                  <p:childTnLst>
                                    <p:set>
                                      <p:cBhvr>
                                        <p:cTn id="63" dur="1" fill="hold">
                                          <p:stCondLst>
                                            <p:cond delay="0"/>
                                          </p:stCondLst>
                                        </p:cTn>
                                        <p:tgtEl>
                                          <p:spTgt spid="3"/>
                                        </p:tgtEl>
                                        <p:attrNameLst>
                                          <p:attrName>style.visibility</p:attrName>
                                        </p:attrNameLst>
                                      </p:cBhvr>
                                      <p:to>
                                        <p:strVal val="visible"/>
                                      </p:to>
                                    </p:set>
                                    <p:animEffect transition="in" filter="wipe(left)">
                                      <p:cBhvr>
                                        <p:cTn id="64" dur="1000"/>
                                        <p:tgtEl>
                                          <p:spTgt spid="3"/>
                                        </p:tgtEl>
                                      </p:cBhvr>
                                    </p:animEffect>
                                  </p:childTnLst>
                                </p:cTn>
                              </p:par>
                              <p:par>
                                <p:cTn id="65" presetID="22" presetClass="entr" presetSubtype="8" fill="hold" nodeType="withEffect">
                                  <p:stCondLst>
                                    <p:cond delay="3000"/>
                                  </p:stCondLst>
                                  <p:childTnLst>
                                    <p:set>
                                      <p:cBhvr>
                                        <p:cTn id="66" dur="1" fill="hold">
                                          <p:stCondLst>
                                            <p:cond delay="0"/>
                                          </p:stCondLst>
                                        </p:cTn>
                                        <p:tgtEl>
                                          <p:spTgt spid="4"/>
                                        </p:tgtEl>
                                        <p:attrNameLst>
                                          <p:attrName>style.visibility</p:attrName>
                                        </p:attrNameLst>
                                      </p:cBhvr>
                                      <p:to>
                                        <p:strVal val="visible"/>
                                      </p:to>
                                    </p:set>
                                    <p:animEffect transition="in" filter="wipe(left)">
                                      <p:cBhvr>
                                        <p:cTn id="67" dur="1000"/>
                                        <p:tgtEl>
                                          <p:spTgt spid="4"/>
                                        </p:tgtEl>
                                      </p:cBhvr>
                                    </p:animEffect>
                                  </p:childTnLst>
                                </p:cTn>
                              </p:par>
                              <p:par>
                                <p:cTn id="68" presetID="41" presetClass="entr" presetSubtype="0" fill="hold" grpId="0" nodeType="withEffect">
                                  <p:stCondLst>
                                    <p:cond delay="500"/>
                                  </p:stCondLst>
                                  <p:iterate type="lt">
                                    <p:tmPct val="10000"/>
                                  </p:iterate>
                                  <p:childTnLst>
                                    <p:set>
                                      <p:cBhvr>
                                        <p:cTn id="69" dur="1" fill="hold">
                                          <p:stCondLst>
                                            <p:cond delay="0"/>
                                          </p:stCondLst>
                                        </p:cTn>
                                        <p:tgtEl>
                                          <p:spTgt spid="37"/>
                                        </p:tgtEl>
                                        <p:attrNameLst>
                                          <p:attrName>style.visibility</p:attrName>
                                        </p:attrNameLst>
                                      </p:cBhvr>
                                      <p:to>
                                        <p:strVal val="visible"/>
                                      </p:to>
                                    </p:set>
                                    <p:anim calcmode="lin" valueType="num">
                                      <p:cBhvr>
                                        <p:cTn id="70"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37"/>
                                        </p:tgtEl>
                                        <p:attrNameLst>
                                          <p:attrName>ppt_y</p:attrName>
                                        </p:attrNameLst>
                                      </p:cBhvr>
                                      <p:tavLst>
                                        <p:tav tm="0">
                                          <p:val>
                                            <p:strVal val="#ppt_y"/>
                                          </p:val>
                                        </p:tav>
                                        <p:tav tm="100000">
                                          <p:val>
                                            <p:strVal val="#ppt_y"/>
                                          </p:val>
                                        </p:tav>
                                      </p:tavLst>
                                    </p:anim>
                                    <p:anim calcmode="lin" valueType="num">
                                      <p:cBhvr>
                                        <p:cTn id="72"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37"/>
                                        </p:tgtEl>
                                      </p:cBhvr>
                                    </p:animEffect>
                                  </p:childTnLst>
                                </p:cTn>
                              </p:par>
                              <p:par>
                                <p:cTn id="75" presetID="2" presetClass="entr" presetSubtype="9"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fill="hold"/>
                                        <p:tgtEl>
                                          <p:spTgt spid="24"/>
                                        </p:tgtEl>
                                        <p:attrNameLst>
                                          <p:attrName>ppt_x</p:attrName>
                                        </p:attrNameLst>
                                      </p:cBhvr>
                                      <p:tavLst>
                                        <p:tav tm="0">
                                          <p:val>
                                            <p:strVal val="0-#ppt_w/2"/>
                                          </p:val>
                                        </p:tav>
                                        <p:tav tm="100000">
                                          <p:val>
                                            <p:strVal val="#ppt_x"/>
                                          </p:val>
                                        </p:tav>
                                      </p:tavLst>
                                    </p:anim>
                                    <p:anim calcmode="lin" valueType="num">
                                      <p:cBhvr additive="base">
                                        <p:cTn id="78" dur="500" fill="hold"/>
                                        <p:tgtEl>
                                          <p:spTgt spid="24"/>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500" fill="hold"/>
                                        <p:tgtEl>
                                          <p:spTgt spid="25"/>
                                        </p:tgtEl>
                                        <p:attrNameLst>
                                          <p:attrName>ppt_x</p:attrName>
                                        </p:attrNameLst>
                                      </p:cBhvr>
                                      <p:tavLst>
                                        <p:tav tm="0">
                                          <p:val>
                                            <p:strVal val="0-#ppt_w/2"/>
                                          </p:val>
                                        </p:tav>
                                        <p:tav tm="100000">
                                          <p:val>
                                            <p:strVal val="#ppt_x"/>
                                          </p:val>
                                        </p:tav>
                                      </p:tavLst>
                                    </p:anim>
                                    <p:anim calcmode="lin" valueType="num">
                                      <p:cBhvr additive="base">
                                        <p:cTn id="82" dur="500" fill="hold"/>
                                        <p:tgtEl>
                                          <p:spTgt spid="25"/>
                                        </p:tgtEl>
                                        <p:attrNameLst>
                                          <p:attrName>ppt_y</p:attrName>
                                        </p:attrNameLst>
                                      </p:cBhvr>
                                      <p:tavLst>
                                        <p:tav tm="0">
                                          <p:val>
                                            <p:strVal val="0-#ppt_h/2"/>
                                          </p:val>
                                        </p:tav>
                                        <p:tav tm="100000">
                                          <p:val>
                                            <p:strVal val="#ppt_y"/>
                                          </p:val>
                                        </p:tav>
                                      </p:tavLst>
                                    </p:anim>
                                  </p:childTnLst>
                                </p:cTn>
                              </p:par>
                              <p:par>
                                <p:cTn id="83" presetID="2" presetClass="entr" presetSubtype="9"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0-#ppt_w/2"/>
                                          </p:val>
                                        </p:tav>
                                        <p:tav tm="100000">
                                          <p:val>
                                            <p:strVal val="#ppt_x"/>
                                          </p:val>
                                        </p:tav>
                                      </p:tavLst>
                                    </p:anim>
                                    <p:anim calcmode="lin" valueType="num">
                                      <p:cBhvr additive="base">
                                        <p:cTn id="86" dur="500" fill="hold"/>
                                        <p:tgtEl>
                                          <p:spTgt spid="26"/>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 calcmode="lin" valueType="num">
                                      <p:cBhvr additive="base">
                                        <p:cTn id="89" dur="500" fill="hold"/>
                                        <p:tgtEl>
                                          <p:spTgt spid="27"/>
                                        </p:tgtEl>
                                        <p:attrNameLst>
                                          <p:attrName>ppt_x</p:attrName>
                                        </p:attrNameLst>
                                      </p:cBhvr>
                                      <p:tavLst>
                                        <p:tav tm="0">
                                          <p:val>
                                            <p:strVal val="0-#ppt_w/2"/>
                                          </p:val>
                                        </p:tav>
                                        <p:tav tm="100000">
                                          <p:val>
                                            <p:strVal val="#ppt_x"/>
                                          </p:val>
                                        </p:tav>
                                      </p:tavLst>
                                    </p:anim>
                                    <p:anim calcmode="lin" valueType="num">
                                      <p:cBhvr additive="base">
                                        <p:cTn id="90" dur="500" fill="hold"/>
                                        <p:tgtEl>
                                          <p:spTgt spid="27"/>
                                        </p:tgtEl>
                                        <p:attrNameLst>
                                          <p:attrName>ppt_y</p:attrName>
                                        </p:attrNameLst>
                                      </p:cBhvr>
                                      <p:tavLst>
                                        <p:tav tm="0">
                                          <p:val>
                                            <p:strVal val="0-#ppt_h/2"/>
                                          </p:val>
                                        </p:tav>
                                        <p:tav tm="100000">
                                          <p:val>
                                            <p:strVal val="#ppt_y"/>
                                          </p:val>
                                        </p:tav>
                                      </p:tavLst>
                                    </p:anim>
                                  </p:childTnLst>
                                </p:cTn>
                              </p:par>
                              <p:par>
                                <p:cTn id="91" presetID="2" presetClass="entr" presetSubtype="9"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 calcmode="lin" valueType="num">
                                      <p:cBhvr additive="base">
                                        <p:cTn id="93" dur="500" fill="hold"/>
                                        <p:tgtEl>
                                          <p:spTgt spid="28"/>
                                        </p:tgtEl>
                                        <p:attrNameLst>
                                          <p:attrName>ppt_x</p:attrName>
                                        </p:attrNameLst>
                                      </p:cBhvr>
                                      <p:tavLst>
                                        <p:tav tm="0">
                                          <p:val>
                                            <p:strVal val="0-#ppt_w/2"/>
                                          </p:val>
                                        </p:tav>
                                        <p:tav tm="100000">
                                          <p:val>
                                            <p:strVal val="#ppt_x"/>
                                          </p:val>
                                        </p:tav>
                                      </p:tavLst>
                                    </p:anim>
                                    <p:anim calcmode="lin" valueType="num">
                                      <p:cBhvr additive="base">
                                        <p:cTn id="94"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21" grpId="0" animBg="1"/>
      <p:bldP spid="22" grpId="0" animBg="1"/>
      <p:bldP spid="30" grpId="0"/>
      <p:bldP spid="31" grpId="0"/>
      <p:bldP spid="32" grpId="0"/>
      <p:bldP spid="37" grpId="0"/>
      <p:bldP spid="24" grpId="0" animBg="1"/>
      <p:bldP spid="25" grpId="0" animBg="1"/>
      <p:bldP spid="26" grpId="0" animBg="1"/>
      <p:bldP spid="27"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48663" y="2215290"/>
            <a:ext cx="2721764" cy="4108670"/>
            <a:chOff x="4648663" y="2215290"/>
            <a:chExt cx="2721764" cy="4108670"/>
          </a:xfrm>
        </p:grpSpPr>
        <p:sp>
          <p:nvSpPr>
            <p:cNvPr id="14" name="任意多边形 13"/>
            <p:cNvSpPr/>
            <p:nvPr/>
          </p:nvSpPr>
          <p:spPr>
            <a:xfrm>
              <a:off x="4648663" y="2215290"/>
              <a:ext cx="2721764" cy="3285383"/>
            </a:xfrm>
            <a:custGeom>
              <a:avLst/>
              <a:gdLst>
                <a:gd name="connsiteX0" fmla="*/ 1195827 w 2382916"/>
                <a:gd name="connsiteY0" fmla="*/ 0 h 2876366"/>
                <a:gd name="connsiteX1" fmla="*/ 1953127 w 2382916"/>
                <a:gd name="connsiteY1" fmla="*/ 2163140 h 2876366"/>
                <a:gd name="connsiteX2" fmla="*/ 1622815 w 2382916"/>
                <a:gd name="connsiteY2" fmla="*/ 2706946 h 2876366"/>
                <a:gd name="connsiteX3" fmla="*/ 1505998 w 2382916"/>
                <a:gd name="connsiteY3" fmla="*/ 2876130 h 2876366"/>
                <a:gd name="connsiteX4" fmla="*/ 893712 w 2382916"/>
                <a:gd name="connsiteY4" fmla="*/ 2876130 h 2876366"/>
                <a:gd name="connsiteX5" fmla="*/ 788979 w 2382916"/>
                <a:gd name="connsiteY5" fmla="*/ 2735143 h 2876366"/>
                <a:gd name="connsiteX6" fmla="*/ 438526 w 2382916"/>
                <a:gd name="connsiteY6" fmla="*/ 2187309 h 2876366"/>
                <a:gd name="connsiteX7" fmla="*/ 1195827 w 2382916"/>
                <a:gd name="connsiteY7" fmla="*/ 0 h 2876366"/>
                <a:gd name="connsiteX8" fmla="*/ 1191458 w 2382916"/>
                <a:gd name="connsiteY8" fmla="*/ 185295 h 2876366"/>
                <a:gd name="connsiteX9" fmla="*/ 194480 w 2382916"/>
                <a:gd name="connsiteY9" fmla="*/ 1182273 h 2876366"/>
                <a:gd name="connsiteX10" fmla="*/ 1191458 w 2382916"/>
                <a:gd name="connsiteY10" fmla="*/ 2179251 h 2876366"/>
                <a:gd name="connsiteX11" fmla="*/ 2188436 w 2382916"/>
                <a:gd name="connsiteY11" fmla="*/ 1182273 h 2876366"/>
                <a:gd name="connsiteX12" fmla="*/ 1191458 w 2382916"/>
                <a:gd name="connsiteY12" fmla="*/ 185295 h 287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82916" h="2876366">
                  <a:moveTo>
                    <a:pt x="1195827" y="0"/>
                  </a:moveTo>
                  <a:cubicBezTo>
                    <a:pt x="2036376" y="12085"/>
                    <a:pt x="2937349" y="1063442"/>
                    <a:pt x="1953127" y="2163140"/>
                  </a:cubicBezTo>
                  <a:cubicBezTo>
                    <a:pt x="1818853" y="2283986"/>
                    <a:pt x="1616101" y="2513592"/>
                    <a:pt x="1622815" y="2706946"/>
                  </a:cubicBezTo>
                  <a:cubicBezTo>
                    <a:pt x="1632215" y="2815707"/>
                    <a:pt x="1577163" y="2868074"/>
                    <a:pt x="1505998" y="2876130"/>
                  </a:cubicBezTo>
                  <a:lnTo>
                    <a:pt x="893712" y="2876130"/>
                  </a:lnTo>
                  <a:cubicBezTo>
                    <a:pt x="790322" y="2881501"/>
                    <a:pt x="815833" y="2794224"/>
                    <a:pt x="788979" y="2735143"/>
                  </a:cubicBezTo>
                  <a:cubicBezTo>
                    <a:pt x="712442" y="2463912"/>
                    <a:pt x="587570" y="2321582"/>
                    <a:pt x="438526" y="2187309"/>
                  </a:cubicBezTo>
                  <a:cubicBezTo>
                    <a:pt x="-537639" y="1232627"/>
                    <a:pt x="294854" y="12085"/>
                    <a:pt x="1195827" y="0"/>
                  </a:cubicBezTo>
                  <a:close/>
                  <a:moveTo>
                    <a:pt x="1191458" y="185295"/>
                  </a:moveTo>
                  <a:cubicBezTo>
                    <a:pt x="640842" y="185295"/>
                    <a:pt x="194480" y="631657"/>
                    <a:pt x="194480" y="1182273"/>
                  </a:cubicBezTo>
                  <a:cubicBezTo>
                    <a:pt x="194480" y="1732889"/>
                    <a:pt x="640842" y="2179251"/>
                    <a:pt x="1191458" y="2179251"/>
                  </a:cubicBezTo>
                  <a:cubicBezTo>
                    <a:pt x="1742074" y="2179251"/>
                    <a:pt x="2188436" y="1732889"/>
                    <a:pt x="2188436" y="1182273"/>
                  </a:cubicBezTo>
                  <a:cubicBezTo>
                    <a:pt x="2188436" y="631657"/>
                    <a:pt x="1742074" y="185295"/>
                    <a:pt x="1191458" y="185295"/>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椭圆 18"/>
            <p:cNvSpPr/>
            <p:nvPr/>
          </p:nvSpPr>
          <p:spPr>
            <a:xfrm>
              <a:off x="5649676" y="5624630"/>
              <a:ext cx="760544" cy="699330"/>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圆角矩形 19"/>
            <p:cNvSpPr/>
            <p:nvPr/>
          </p:nvSpPr>
          <p:spPr>
            <a:xfrm>
              <a:off x="5559036" y="5546412"/>
              <a:ext cx="920200" cy="556722"/>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9" name="任意多边形 28"/>
          <p:cNvSpPr/>
          <p:nvPr/>
        </p:nvSpPr>
        <p:spPr>
          <a:xfrm>
            <a:off x="4367584" y="1628170"/>
            <a:ext cx="1150042" cy="1396481"/>
          </a:xfrm>
          <a:custGeom>
            <a:avLst/>
            <a:gdLst>
              <a:gd name="connsiteX0" fmla="*/ 1006867 w 1006867"/>
              <a:gd name="connsiteY0" fmla="*/ 955497 h 1222625"/>
              <a:gd name="connsiteX1" fmla="*/ 318498 w 1006867"/>
              <a:gd name="connsiteY1" fmla="*/ 0 h 1222625"/>
              <a:gd name="connsiteX2" fmla="*/ 0 w 1006867"/>
              <a:gd name="connsiteY2" fmla="*/ 380144 h 1222625"/>
              <a:gd name="connsiteX3" fmla="*/ 729465 w 1006867"/>
              <a:gd name="connsiteY3" fmla="*/ 1222625 h 1222625"/>
              <a:gd name="connsiteX4" fmla="*/ 1006867 w 1006867"/>
              <a:gd name="connsiteY4" fmla="*/ 955497 h 1222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867" h="1222625">
                <a:moveTo>
                  <a:pt x="1006867" y="955497"/>
                </a:moveTo>
                <a:lnTo>
                  <a:pt x="318498" y="0"/>
                </a:lnTo>
                <a:lnTo>
                  <a:pt x="0" y="380144"/>
                </a:lnTo>
                <a:lnTo>
                  <a:pt x="729465" y="1222625"/>
                </a:lnTo>
                <a:lnTo>
                  <a:pt x="1006867" y="955497"/>
                </a:lnTo>
                <a:close/>
              </a:path>
            </a:pathLst>
          </a:cu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en Sans" panose="020B0606030504020204" pitchFamily="34" charset="0"/>
              <a:cs typeface="Open Sans" panose="020B0606030504020204" pitchFamily="34" charset="0"/>
            </a:endParaRPr>
          </a:p>
        </p:txBody>
      </p:sp>
      <p:sp>
        <p:nvSpPr>
          <p:cNvPr id="30" name="任意多边形 29"/>
          <p:cNvSpPr/>
          <p:nvPr/>
        </p:nvSpPr>
        <p:spPr>
          <a:xfrm>
            <a:off x="3933384" y="4033872"/>
            <a:ext cx="1525566" cy="1103103"/>
          </a:xfrm>
          <a:custGeom>
            <a:avLst/>
            <a:gdLst>
              <a:gd name="connsiteX0" fmla="*/ 1037690 w 1335640"/>
              <a:gd name="connsiteY0" fmla="*/ 0 h 965771"/>
              <a:gd name="connsiteX1" fmla="*/ 0 w 1335640"/>
              <a:gd name="connsiteY1" fmla="*/ 626724 h 965771"/>
              <a:gd name="connsiteX2" fmla="*/ 339047 w 1335640"/>
              <a:gd name="connsiteY2" fmla="*/ 965771 h 965771"/>
              <a:gd name="connsiteX3" fmla="*/ 1335640 w 1335640"/>
              <a:gd name="connsiteY3" fmla="*/ 267128 h 965771"/>
              <a:gd name="connsiteX4" fmla="*/ 1037690 w 1335640"/>
              <a:gd name="connsiteY4" fmla="*/ 0 h 965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640" h="965771">
                <a:moveTo>
                  <a:pt x="1037690" y="0"/>
                </a:moveTo>
                <a:lnTo>
                  <a:pt x="0" y="626724"/>
                </a:lnTo>
                <a:lnTo>
                  <a:pt x="339047" y="965771"/>
                </a:lnTo>
                <a:lnTo>
                  <a:pt x="1335640" y="267128"/>
                </a:lnTo>
                <a:lnTo>
                  <a:pt x="1037690" y="0"/>
                </a:lnTo>
                <a:close/>
              </a:path>
            </a:pathLst>
          </a:cu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en Sans" panose="020B0606030504020204" pitchFamily="34" charset="0"/>
              <a:cs typeface="Open Sans" panose="020B0606030504020204" pitchFamily="34" charset="0"/>
            </a:endParaRPr>
          </a:p>
        </p:txBody>
      </p:sp>
      <p:sp>
        <p:nvSpPr>
          <p:cNvPr id="31" name="任意多边形 30"/>
          <p:cNvSpPr/>
          <p:nvPr/>
        </p:nvSpPr>
        <p:spPr>
          <a:xfrm flipH="1">
            <a:off x="6445729" y="1628170"/>
            <a:ext cx="1150042" cy="1396481"/>
          </a:xfrm>
          <a:custGeom>
            <a:avLst/>
            <a:gdLst>
              <a:gd name="connsiteX0" fmla="*/ 1006867 w 1006867"/>
              <a:gd name="connsiteY0" fmla="*/ 955497 h 1222625"/>
              <a:gd name="connsiteX1" fmla="*/ 318498 w 1006867"/>
              <a:gd name="connsiteY1" fmla="*/ 0 h 1222625"/>
              <a:gd name="connsiteX2" fmla="*/ 0 w 1006867"/>
              <a:gd name="connsiteY2" fmla="*/ 380144 h 1222625"/>
              <a:gd name="connsiteX3" fmla="*/ 729465 w 1006867"/>
              <a:gd name="connsiteY3" fmla="*/ 1222625 h 1222625"/>
              <a:gd name="connsiteX4" fmla="*/ 1006867 w 1006867"/>
              <a:gd name="connsiteY4" fmla="*/ 955497 h 1222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867" h="1222625">
                <a:moveTo>
                  <a:pt x="1006867" y="955497"/>
                </a:moveTo>
                <a:lnTo>
                  <a:pt x="318498" y="0"/>
                </a:lnTo>
                <a:lnTo>
                  <a:pt x="0" y="380144"/>
                </a:lnTo>
                <a:lnTo>
                  <a:pt x="729465" y="1222625"/>
                </a:lnTo>
                <a:lnTo>
                  <a:pt x="1006867" y="955497"/>
                </a:lnTo>
                <a:close/>
              </a:path>
            </a:pathLst>
          </a:cu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en Sans" panose="020B0606030504020204" pitchFamily="34" charset="0"/>
              <a:cs typeface="Open Sans" panose="020B0606030504020204" pitchFamily="34" charset="0"/>
            </a:endParaRPr>
          </a:p>
        </p:txBody>
      </p:sp>
      <p:sp>
        <p:nvSpPr>
          <p:cNvPr id="32" name="任意多边形 31"/>
          <p:cNvSpPr/>
          <p:nvPr/>
        </p:nvSpPr>
        <p:spPr>
          <a:xfrm flipH="1">
            <a:off x="6525485" y="4033872"/>
            <a:ext cx="1525566" cy="1103103"/>
          </a:xfrm>
          <a:custGeom>
            <a:avLst/>
            <a:gdLst>
              <a:gd name="connsiteX0" fmla="*/ 1037690 w 1335640"/>
              <a:gd name="connsiteY0" fmla="*/ 0 h 965771"/>
              <a:gd name="connsiteX1" fmla="*/ 0 w 1335640"/>
              <a:gd name="connsiteY1" fmla="*/ 626724 h 965771"/>
              <a:gd name="connsiteX2" fmla="*/ 339047 w 1335640"/>
              <a:gd name="connsiteY2" fmla="*/ 965771 h 965771"/>
              <a:gd name="connsiteX3" fmla="*/ 1335640 w 1335640"/>
              <a:gd name="connsiteY3" fmla="*/ 267128 h 965771"/>
              <a:gd name="connsiteX4" fmla="*/ 1037690 w 1335640"/>
              <a:gd name="connsiteY4" fmla="*/ 0 h 965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640" h="965771">
                <a:moveTo>
                  <a:pt x="1037690" y="0"/>
                </a:moveTo>
                <a:lnTo>
                  <a:pt x="0" y="626724"/>
                </a:lnTo>
                <a:lnTo>
                  <a:pt x="339047" y="965771"/>
                </a:lnTo>
                <a:lnTo>
                  <a:pt x="1335640" y="267128"/>
                </a:lnTo>
                <a:lnTo>
                  <a:pt x="1037690" y="0"/>
                </a:lnTo>
                <a:close/>
              </a:path>
            </a:pathLst>
          </a:cu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en Sans" panose="020B0606030504020204" pitchFamily="34" charset="0"/>
              <a:cs typeface="Open Sans" panose="020B0606030504020204" pitchFamily="34" charset="0"/>
            </a:endParaRPr>
          </a:p>
        </p:txBody>
      </p:sp>
      <p:sp>
        <p:nvSpPr>
          <p:cNvPr id="34" name="椭圆 33"/>
          <p:cNvSpPr/>
          <p:nvPr/>
        </p:nvSpPr>
        <p:spPr>
          <a:xfrm>
            <a:off x="5014041" y="2564757"/>
            <a:ext cx="2006708" cy="2006709"/>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34"/>
          <p:cNvGrpSpPr/>
          <p:nvPr/>
        </p:nvGrpSpPr>
        <p:grpSpPr>
          <a:xfrm>
            <a:off x="5457595" y="3024683"/>
            <a:ext cx="1038747" cy="998951"/>
            <a:chOff x="2607983" y="4241292"/>
            <a:chExt cx="490600" cy="471805"/>
          </a:xfrm>
          <a:gradFill>
            <a:gsLst>
              <a:gs pos="100000">
                <a:srgbClr val="18478F"/>
              </a:gs>
              <a:gs pos="0">
                <a:srgbClr val="238DED"/>
              </a:gs>
            </a:gsLst>
            <a:lin ang="7200000" scaled="0"/>
          </a:gradFill>
        </p:grpSpPr>
        <p:sp>
          <p:nvSpPr>
            <p:cNvPr id="36" name="Oval 131"/>
            <p:cNvSpPr>
              <a:spLocks noChangeArrowheads="1"/>
            </p:cNvSpPr>
            <p:nvPr/>
          </p:nvSpPr>
          <p:spPr bwMode="auto">
            <a:xfrm>
              <a:off x="2742898" y="4241292"/>
              <a:ext cx="220770" cy="22359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Open Sans" panose="020B0606030504020204" pitchFamily="34" charset="0"/>
                <a:cs typeface="Open Sans" panose="020B0606030504020204" pitchFamily="34" charset="0"/>
              </a:endParaRPr>
            </a:p>
          </p:txBody>
        </p:sp>
        <p:sp>
          <p:nvSpPr>
            <p:cNvPr id="37" name="Freeform 134"/>
            <p:cNvSpPr/>
            <p:nvPr/>
          </p:nvSpPr>
          <p:spPr bwMode="auto">
            <a:xfrm>
              <a:off x="2607983" y="4499759"/>
              <a:ext cx="490600" cy="213338"/>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Open Sans" panose="020B0606030504020204" pitchFamily="34" charset="0"/>
                <a:cs typeface="Open Sans" panose="020B0606030504020204" pitchFamily="34" charset="0"/>
              </a:endParaRPr>
            </a:p>
          </p:txBody>
        </p:sp>
      </p:grpSp>
      <p:sp>
        <p:nvSpPr>
          <p:cNvPr id="38" name="矩形 37"/>
          <p:cNvSpPr/>
          <p:nvPr/>
        </p:nvSpPr>
        <p:spPr>
          <a:xfrm>
            <a:off x="4578253" y="2037491"/>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9" name="矩形 38"/>
          <p:cNvSpPr/>
          <p:nvPr/>
        </p:nvSpPr>
        <p:spPr>
          <a:xfrm>
            <a:off x="6780795" y="2030797"/>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40" name="矩形 39"/>
          <p:cNvSpPr/>
          <p:nvPr/>
        </p:nvSpPr>
        <p:spPr>
          <a:xfrm>
            <a:off x="7134981" y="4481267"/>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41" name="矩形 40"/>
          <p:cNvSpPr/>
          <p:nvPr/>
        </p:nvSpPr>
        <p:spPr>
          <a:xfrm>
            <a:off x="4301694" y="4423097"/>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4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254979" y="1533993"/>
            <a:ext cx="3024866" cy="1508105"/>
          </a:xfrm>
          <a:prstGeom prst="rect">
            <a:avLst/>
          </a:prstGeom>
        </p:spPr>
        <p:txBody>
          <a:bodyPr wrap="square">
            <a:spAutoFit/>
          </a:bodyPr>
          <a:lstStyle/>
          <a:p>
            <a:pPr>
              <a:lnSpc>
                <a:spcPct val="200000"/>
              </a:lnSpc>
            </a:pPr>
            <a:r>
              <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人物模型有</a:t>
            </a:r>
            <a:r>
              <a:rPr lang="en-US" altLang="zh-CN"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动机</a:t>
            </a:r>
            <a:endParaRPr lang="en-US" altLang="zh-CN" sz="14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每个人的行为背后都有动机，有些较为明显，更多的则较为微妙。人物模型要捕捉这些动 机， 把这些动机当成目标。</a:t>
            </a:r>
            <a:endParaRPr lang="zh-CN" altLang="en-US"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050530" y="4551680"/>
            <a:ext cx="3229610" cy="2000548"/>
          </a:xfrm>
          <a:prstGeom prst="rect">
            <a:avLst/>
          </a:prstGeom>
        </p:spPr>
        <p:txBody>
          <a:bodyPr wrap="square">
            <a:spAutoFit/>
          </a:bodyPr>
          <a:lstStyle/>
          <a:p>
            <a:pPr>
              <a:lnSpc>
                <a:spcPct val="200000"/>
              </a:lnSpc>
            </a:pPr>
            <a:r>
              <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人物模型可以</a:t>
            </a:r>
            <a:r>
              <a:rPr lang="en-US" altLang="zh-CN"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代表</a:t>
            </a:r>
            <a:r>
              <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用户之外的相关人士</a:t>
            </a:r>
            <a:endPar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产品的既有用户和潜在用户都应该是交互设计师关注的重点。不过，有些人使用我们的产 品， 但在设计过程中必须考虑这些人，因此在产品中体现这些人的需求和目标很有帮助。</a:t>
            </a:r>
            <a:endParaRPr lang="zh-CN" altLang="en-US"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09416" y="4551497"/>
            <a:ext cx="3478493" cy="2246769"/>
          </a:xfrm>
          <a:prstGeom prst="rect">
            <a:avLst/>
          </a:prstGeom>
        </p:spPr>
        <p:txBody>
          <a:bodyPr wrap="square">
            <a:spAutoFit/>
          </a:bodyPr>
          <a:lstStyle/>
          <a:p>
            <a:pPr algn="r">
              <a:lnSpc>
                <a:spcPct val="200000"/>
              </a:lnSpc>
            </a:pPr>
            <a:r>
              <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人物模型</a:t>
            </a:r>
            <a:r>
              <a:rPr lang="en-US" altLang="zh-CN"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拓展</a:t>
            </a:r>
            <a:r>
              <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了用户行为的范围</a:t>
            </a:r>
            <a:endPar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gn="l"/>
            <a:r>
              <a:rPr lang="zh-CN" altLang="en-US"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产品的目标市场描述了人种学信息和生活方式，有时也涉及职业角色，但没有描述目标市 场 成员展示的有关产品和相关情境下的行为范围。范围不同于平均值。人物模型不是要创建一 般性用 户，而是确定范围内具有典型性和确定性的行为模式。</a:t>
            </a:r>
            <a:endParaRPr lang="en-US"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文本框 3"/>
          <p:cNvSpPr txBox="1"/>
          <p:nvPr/>
        </p:nvSpPr>
        <p:spPr>
          <a:xfrm>
            <a:off x="1763395" y="377825"/>
            <a:ext cx="2954655" cy="461665"/>
          </a:xfrm>
          <a:prstGeom prst="rect">
            <a:avLst/>
          </a:prstGeom>
          <a:noFill/>
        </p:spPr>
        <p:txBody>
          <a:bodyPr wrap="none" rtlCol="0">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人物模型为什么有效</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63044" y="1624352"/>
            <a:ext cx="3024866" cy="2000548"/>
          </a:xfrm>
          <a:prstGeom prst="rect">
            <a:avLst/>
          </a:prstGeom>
        </p:spPr>
        <p:txBody>
          <a:bodyPr wrap="square">
            <a:spAutoFit/>
          </a:bodyPr>
          <a:lstStyle/>
          <a:p>
            <a:pPr algn="r">
              <a:lnSpc>
                <a:spcPct val="200000"/>
              </a:lnSpc>
            </a:pPr>
            <a:r>
              <a:rPr lang="zh-CN" altLang="en-US"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人物模型以</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研究</a:t>
            </a:r>
            <a:r>
              <a:rPr lang="zh-CN" altLang="en-US"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为基础</a:t>
            </a:r>
            <a:endPar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如同许多模型一样，人物模型应该建立在对现实世界的观察上一个开发良好的人物模型，几乎每个方面都能够在用户言行中找到依据。</a:t>
            </a:r>
            <a:endParaRPr lang="en-US" altLang="zh-CN"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lang="zh-CN" altLang="en-US"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24" name="椭圆 2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25" name="椭圆 2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225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par>
                                <p:cTn id="15" presetID="22" presetClass="entr" presetSubtype="4" fill="hold" grpId="0" nodeType="withEffect">
                                  <p:stCondLst>
                                    <p:cond delay="275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cTn>
                              </p:par>
                              <p:par>
                                <p:cTn id="18" presetID="22" presetClass="entr" presetSubtype="1" fill="hold" grpId="0" nodeType="withEffect">
                                  <p:stCondLst>
                                    <p:cond delay="2750"/>
                                  </p:stCondLst>
                                  <p:childTnLst>
                                    <p:set>
                                      <p:cBhvr>
                                        <p:cTn id="19" dur="1" fill="hold">
                                          <p:stCondLst>
                                            <p:cond delay="0"/>
                                          </p:stCondLst>
                                        </p:cTn>
                                        <p:tgtEl>
                                          <p:spTgt spid="30"/>
                                        </p:tgtEl>
                                        <p:attrNameLst>
                                          <p:attrName>style.visibility</p:attrName>
                                        </p:attrNameLst>
                                      </p:cBhvr>
                                      <p:to>
                                        <p:strVal val="visible"/>
                                      </p:to>
                                    </p:set>
                                    <p:animEffect transition="in" filter="wipe(up)">
                                      <p:cBhvr>
                                        <p:cTn id="20" dur="500"/>
                                        <p:tgtEl>
                                          <p:spTgt spid="30"/>
                                        </p:tgtEl>
                                      </p:cBhvr>
                                    </p:animEffect>
                                  </p:childTnLst>
                                </p:cTn>
                              </p:par>
                              <p:par>
                                <p:cTn id="21" presetID="22" presetClass="entr" presetSubtype="1" fill="hold" grpId="0" nodeType="withEffect">
                                  <p:stCondLst>
                                    <p:cond delay="275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par>
                                <p:cTn id="24" presetID="22" presetClass="entr" presetSubtype="4" fill="hold" grpId="0" nodeType="withEffect">
                                  <p:stCondLst>
                                    <p:cond delay="275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par>
                                <p:cTn id="27" presetID="53" presetClass="entr" presetSubtype="16" fill="hold" grpId="0" nodeType="withEffect">
                                  <p:stCondLst>
                                    <p:cond delay="30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grpId="0" nodeType="withEffect">
                                  <p:stCondLst>
                                    <p:cond delay="3000"/>
                                  </p:stCondLst>
                                  <p:childTnLst>
                                    <p:set>
                                      <p:cBhvr>
                                        <p:cTn id="33" dur="1" fill="hold">
                                          <p:stCondLst>
                                            <p:cond delay="0"/>
                                          </p:stCondLst>
                                        </p:cTn>
                                        <p:tgtEl>
                                          <p:spTgt spid="41"/>
                                        </p:tgtEl>
                                        <p:attrNameLst>
                                          <p:attrName>style.visibility</p:attrName>
                                        </p:attrNameLst>
                                      </p:cBhvr>
                                      <p:to>
                                        <p:strVal val="visible"/>
                                      </p:to>
                                    </p:set>
                                    <p:anim calcmode="lin" valueType="num">
                                      <p:cBhvr>
                                        <p:cTn id="34" dur="500" fill="hold"/>
                                        <p:tgtEl>
                                          <p:spTgt spid="41"/>
                                        </p:tgtEl>
                                        <p:attrNameLst>
                                          <p:attrName>ppt_w</p:attrName>
                                        </p:attrNameLst>
                                      </p:cBhvr>
                                      <p:tavLst>
                                        <p:tav tm="0">
                                          <p:val>
                                            <p:fltVal val="0"/>
                                          </p:val>
                                        </p:tav>
                                        <p:tav tm="100000">
                                          <p:val>
                                            <p:strVal val="#ppt_w"/>
                                          </p:val>
                                        </p:tav>
                                      </p:tavLst>
                                    </p:anim>
                                    <p:anim calcmode="lin" valueType="num">
                                      <p:cBhvr>
                                        <p:cTn id="35" dur="500" fill="hold"/>
                                        <p:tgtEl>
                                          <p:spTgt spid="41"/>
                                        </p:tgtEl>
                                        <p:attrNameLst>
                                          <p:attrName>ppt_h</p:attrName>
                                        </p:attrNameLst>
                                      </p:cBhvr>
                                      <p:tavLst>
                                        <p:tav tm="0">
                                          <p:val>
                                            <p:fltVal val="0"/>
                                          </p:val>
                                        </p:tav>
                                        <p:tav tm="100000">
                                          <p:val>
                                            <p:strVal val="#ppt_h"/>
                                          </p:val>
                                        </p:tav>
                                      </p:tavLst>
                                    </p:anim>
                                    <p:animEffect transition="in" filter="fade">
                                      <p:cBhvr>
                                        <p:cTn id="36" dur="500"/>
                                        <p:tgtEl>
                                          <p:spTgt spid="41"/>
                                        </p:tgtEl>
                                      </p:cBhvr>
                                    </p:animEffect>
                                  </p:childTnLst>
                                </p:cTn>
                              </p:par>
                              <p:par>
                                <p:cTn id="37" presetID="53" presetClass="entr" presetSubtype="16" fill="hold" grpId="0" nodeType="withEffect">
                                  <p:stCondLst>
                                    <p:cond delay="30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par>
                                <p:cTn id="42" presetID="53" presetClass="entr" presetSubtype="16" fill="hold" grpId="0" nodeType="withEffect">
                                  <p:stCondLst>
                                    <p:cond delay="3000"/>
                                  </p:stCondLst>
                                  <p:childTnLst>
                                    <p:set>
                                      <p:cBhvr>
                                        <p:cTn id="43" dur="1" fill="hold">
                                          <p:stCondLst>
                                            <p:cond delay="0"/>
                                          </p:stCondLst>
                                        </p:cTn>
                                        <p:tgtEl>
                                          <p:spTgt spid="39"/>
                                        </p:tgtEl>
                                        <p:attrNameLst>
                                          <p:attrName>style.visibility</p:attrName>
                                        </p:attrNameLst>
                                      </p:cBhvr>
                                      <p:to>
                                        <p:strVal val="visible"/>
                                      </p:to>
                                    </p:set>
                                    <p:anim calcmode="lin" valueType="num">
                                      <p:cBhvr>
                                        <p:cTn id="44" dur="500" fill="hold"/>
                                        <p:tgtEl>
                                          <p:spTgt spid="39"/>
                                        </p:tgtEl>
                                        <p:attrNameLst>
                                          <p:attrName>ppt_w</p:attrName>
                                        </p:attrNameLst>
                                      </p:cBhvr>
                                      <p:tavLst>
                                        <p:tav tm="0">
                                          <p:val>
                                            <p:fltVal val="0"/>
                                          </p:val>
                                        </p:tav>
                                        <p:tav tm="100000">
                                          <p:val>
                                            <p:strVal val="#ppt_w"/>
                                          </p:val>
                                        </p:tav>
                                      </p:tavLst>
                                    </p:anim>
                                    <p:anim calcmode="lin" valueType="num">
                                      <p:cBhvr>
                                        <p:cTn id="45" dur="500" fill="hold"/>
                                        <p:tgtEl>
                                          <p:spTgt spid="39"/>
                                        </p:tgtEl>
                                        <p:attrNameLst>
                                          <p:attrName>ppt_h</p:attrName>
                                        </p:attrNameLst>
                                      </p:cBhvr>
                                      <p:tavLst>
                                        <p:tav tm="0">
                                          <p:val>
                                            <p:fltVal val="0"/>
                                          </p:val>
                                        </p:tav>
                                        <p:tav tm="100000">
                                          <p:val>
                                            <p:strVal val="#ppt_h"/>
                                          </p:val>
                                        </p:tav>
                                      </p:tavLst>
                                    </p:anim>
                                    <p:animEffect transition="in" filter="fade">
                                      <p:cBhvr>
                                        <p:cTn id="46" dur="500"/>
                                        <p:tgtEl>
                                          <p:spTgt spid="39"/>
                                        </p:tgtEl>
                                      </p:cBhvr>
                                    </p:animEffect>
                                  </p:childTnLst>
                                </p:cTn>
                              </p:par>
                              <p:par>
                                <p:cTn id="47" presetID="53" presetClass="entr" presetSubtype="16" fill="hold" nodeType="withEffect">
                                  <p:stCondLst>
                                    <p:cond delay="3000"/>
                                  </p:stCondLst>
                                  <p:childTnLst>
                                    <p:set>
                                      <p:cBhvr>
                                        <p:cTn id="48" dur="1" fill="hold">
                                          <p:stCondLst>
                                            <p:cond delay="0"/>
                                          </p:stCondLst>
                                        </p:cTn>
                                        <p:tgtEl>
                                          <p:spTgt spid="3"/>
                                        </p:tgtEl>
                                        <p:attrNameLst>
                                          <p:attrName>style.visibility</p:attrName>
                                        </p:attrNameLst>
                                      </p:cBhvr>
                                      <p:to>
                                        <p:strVal val="visible"/>
                                      </p:to>
                                    </p:set>
                                    <p:anim calcmode="lin" valueType="num">
                                      <p:cBhvr>
                                        <p:cTn id="49" dur="500" fill="hold"/>
                                        <p:tgtEl>
                                          <p:spTgt spid="3"/>
                                        </p:tgtEl>
                                        <p:attrNameLst>
                                          <p:attrName>ppt_w</p:attrName>
                                        </p:attrNameLst>
                                      </p:cBhvr>
                                      <p:tavLst>
                                        <p:tav tm="0">
                                          <p:val>
                                            <p:fltVal val="0"/>
                                          </p:val>
                                        </p:tav>
                                        <p:tav tm="100000">
                                          <p:val>
                                            <p:strVal val="#ppt_w"/>
                                          </p:val>
                                        </p:tav>
                                      </p:tavLst>
                                    </p:anim>
                                    <p:anim calcmode="lin" valueType="num">
                                      <p:cBhvr>
                                        <p:cTn id="50" dur="500" fill="hold"/>
                                        <p:tgtEl>
                                          <p:spTgt spid="3"/>
                                        </p:tgtEl>
                                        <p:attrNameLst>
                                          <p:attrName>ppt_h</p:attrName>
                                        </p:attrNameLst>
                                      </p:cBhvr>
                                      <p:tavLst>
                                        <p:tav tm="0">
                                          <p:val>
                                            <p:fltVal val="0"/>
                                          </p:val>
                                        </p:tav>
                                        <p:tav tm="100000">
                                          <p:val>
                                            <p:strVal val="#ppt_h"/>
                                          </p:val>
                                        </p:tav>
                                      </p:tavLst>
                                    </p:anim>
                                    <p:animEffect transition="in" filter="fade">
                                      <p:cBhvr>
                                        <p:cTn id="51" dur="500"/>
                                        <p:tgtEl>
                                          <p:spTgt spid="3"/>
                                        </p:tgtEl>
                                      </p:cBhvr>
                                    </p:animEffect>
                                  </p:childTnLst>
                                </p:cTn>
                              </p:par>
                              <p:par>
                                <p:cTn id="52" presetID="22" presetClass="entr" presetSubtype="2" fill="hold" grpId="0" nodeType="withEffect">
                                  <p:stCondLst>
                                    <p:cond delay="3250"/>
                                  </p:stCondLst>
                                  <p:childTnLst>
                                    <p:set>
                                      <p:cBhvr>
                                        <p:cTn id="53" dur="1" fill="hold">
                                          <p:stCondLst>
                                            <p:cond delay="0"/>
                                          </p:stCondLst>
                                        </p:cTn>
                                        <p:tgtEl>
                                          <p:spTgt spid="45"/>
                                        </p:tgtEl>
                                        <p:attrNameLst>
                                          <p:attrName>style.visibility</p:attrName>
                                        </p:attrNameLst>
                                      </p:cBhvr>
                                      <p:to>
                                        <p:strVal val="visible"/>
                                      </p:to>
                                    </p:set>
                                    <p:animEffect transition="in" filter="wipe(right)">
                                      <p:cBhvr>
                                        <p:cTn id="54" dur="1000"/>
                                        <p:tgtEl>
                                          <p:spTgt spid="45"/>
                                        </p:tgtEl>
                                      </p:cBhvr>
                                    </p:animEffect>
                                  </p:childTnLst>
                                </p:cTn>
                              </p:par>
                              <p:par>
                                <p:cTn id="55" presetID="22" presetClass="entr" presetSubtype="8" fill="hold" grpId="0" nodeType="withEffect">
                                  <p:stCondLst>
                                    <p:cond delay="3250"/>
                                  </p:stCondLst>
                                  <p:childTnLst>
                                    <p:set>
                                      <p:cBhvr>
                                        <p:cTn id="56" dur="1" fill="hold">
                                          <p:stCondLst>
                                            <p:cond delay="0"/>
                                          </p:stCondLst>
                                        </p:cTn>
                                        <p:tgtEl>
                                          <p:spTgt spid="44"/>
                                        </p:tgtEl>
                                        <p:attrNameLst>
                                          <p:attrName>style.visibility</p:attrName>
                                        </p:attrNameLst>
                                      </p:cBhvr>
                                      <p:to>
                                        <p:strVal val="visible"/>
                                      </p:to>
                                    </p:set>
                                    <p:animEffect transition="in" filter="wipe(left)">
                                      <p:cBhvr>
                                        <p:cTn id="57" dur="1000"/>
                                        <p:tgtEl>
                                          <p:spTgt spid="44"/>
                                        </p:tgtEl>
                                      </p:cBhvr>
                                    </p:animEffect>
                                  </p:childTnLst>
                                </p:cTn>
                              </p:par>
                              <p:par>
                                <p:cTn id="58" presetID="22" presetClass="entr" presetSubtype="8" fill="hold" grpId="0" nodeType="withEffect">
                                  <p:stCondLst>
                                    <p:cond delay="3250"/>
                                  </p:stCondLst>
                                  <p:childTnLst>
                                    <p:set>
                                      <p:cBhvr>
                                        <p:cTn id="59" dur="1" fill="hold">
                                          <p:stCondLst>
                                            <p:cond delay="0"/>
                                          </p:stCondLst>
                                        </p:cTn>
                                        <p:tgtEl>
                                          <p:spTgt spid="42"/>
                                        </p:tgtEl>
                                        <p:attrNameLst>
                                          <p:attrName>style.visibility</p:attrName>
                                        </p:attrNameLst>
                                      </p:cBhvr>
                                      <p:to>
                                        <p:strVal val="visible"/>
                                      </p:to>
                                    </p:set>
                                    <p:animEffect transition="in" filter="wipe(left)">
                                      <p:cBhvr>
                                        <p:cTn id="60" dur="1000"/>
                                        <p:tgtEl>
                                          <p:spTgt spid="42"/>
                                        </p:tgtEl>
                                      </p:cBhvr>
                                    </p:animEffect>
                                  </p:childTnLst>
                                </p:cTn>
                              </p:par>
                              <p:par>
                                <p:cTn id="61" presetID="22" presetClass="entr" presetSubtype="8" fill="hold" grpId="0" nodeType="withEffect">
                                  <p:stCondLst>
                                    <p:cond delay="325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1000"/>
                                        <p:tgtEl>
                                          <p:spTgt spid="23"/>
                                        </p:tgtEl>
                                      </p:cBhvr>
                                    </p:animEffect>
                                  </p:childTnLst>
                                </p:cTn>
                              </p:par>
                              <p:par>
                                <p:cTn id="64" presetID="2" presetClass="entr" presetSubtype="9"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fill="hold"/>
                                        <p:tgtEl>
                                          <p:spTgt spid="24"/>
                                        </p:tgtEl>
                                        <p:attrNameLst>
                                          <p:attrName>ppt_x</p:attrName>
                                        </p:attrNameLst>
                                      </p:cBhvr>
                                      <p:tavLst>
                                        <p:tav tm="0">
                                          <p:val>
                                            <p:strVal val="0-#ppt_w/2"/>
                                          </p:val>
                                        </p:tav>
                                        <p:tav tm="100000">
                                          <p:val>
                                            <p:strVal val="#ppt_x"/>
                                          </p:val>
                                        </p:tav>
                                      </p:tavLst>
                                    </p:anim>
                                    <p:anim calcmode="lin" valueType="num">
                                      <p:cBhvr additive="base">
                                        <p:cTn id="67" dur="500" fill="hold"/>
                                        <p:tgtEl>
                                          <p:spTgt spid="24"/>
                                        </p:tgtEl>
                                        <p:attrNameLst>
                                          <p:attrName>ppt_y</p:attrName>
                                        </p:attrNameLst>
                                      </p:cBhvr>
                                      <p:tavLst>
                                        <p:tav tm="0">
                                          <p:val>
                                            <p:strVal val="0-#ppt_h/2"/>
                                          </p:val>
                                        </p:tav>
                                        <p:tav tm="100000">
                                          <p:val>
                                            <p:strVal val="#ppt_y"/>
                                          </p:val>
                                        </p:tav>
                                      </p:tavLst>
                                    </p:anim>
                                  </p:childTnLst>
                                </p:cTn>
                              </p:par>
                              <p:par>
                                <p:cTn id="68" presetID="2" presetClass="entr" presetSubtype="9"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0-#ppt_w/2"/>
                                          </p:val>
                                        </p:tav>
                                        <p:tav tm="100000">
                                          <p:val>
                                            <p:strVal val="#ppt_x"/>
                                          </p:val>
                                        </p:tav>
                                      </p:tavLst>
                                    </p:anim>
                                    <p:anim calcmode="lin" valueType="num">
                                      <p:cBhvr additive="base">
                                        <p:cTn id="71" dur="500" fill="hold"/>
                                        <p:tgtEl>
                                          <p:spTgt spid="25"/>
                                        </p:tgtEl>
                                        <p:attrNameLst>
                                          <p:attrName>ppt_y</p:attrName>
                                        </p:attrNameLst>
                                      </p:cBhvr>
                                      <p:tavLst>
                                        <p:tav tm="0">
                                          <p:val>
                                            <p:strVal val="0-#ppt_h/2"/>
                                          </p:val>
                                        </p:tav>
                                        <p:tav tm="100000">
                                          <p:val>
                                            <p:strVal val="#ppt_y"/>
                                          </p:val>
                                        </p:tav>
                                      </p:tavLst>
                                    </p:anim>
                                  </p:childTnLst>
                                </p:cTn>
                              </p:par>
                              <p:par>
                                <p:cTn id="72" presetID="2" presetClass="entr" presetSubtype="9"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anim calcmode="lin" valueType="num">
                                      <p:cBhvr additive="base">
                                        <p:cTn id="74" dur="500" fill="hold"/>
                                        <p:tgtEl>
                                          <p:spTgt spid="26"/>
                                        </p:tgtEl>
                                        <p:attrNameLst>
                                          <p:attrName>ppt_x</p:attrName>
                                        </p:attrNameLst>
                                      </p:cBhvr>
                                      <p:tavLst>
                                        <p:tav tm="0">
                                          <p:val>
                                            <p:strVal val="0-#ppt_w/2"/>
                                          </p:val>
                                        </p:tav>
                                        <p:tav tm="100000">
                                          <p:val>
                                            <p:strVal val="#ppt_x"/>
                                          </p:val>
                                        </p:tav>
                                      </p:tavLst>
                                    </p:anim>
                                    <p:anim calcmode="lin" valueType="num">
                                      <p:cBhvr additive="base">
                                        <p:cTn id="75" dur="500" fill="hold"/>
                                        <p:tgtEl>
                                          <p:spTgt spid="26"/>
                                        </p:tgtEl>
                                        <p:attrNameLst>
                                          <p:attrName>ppt_y</p:attrName>
                                        </p:attrNameLst>
                                      </p:cBhvr>
                                      <p:tavLst>
                                        <p:tav tm="0">
                                          <p:val>
                                            <p:strVal val="0-#ppt_h/2"/>
                                          </p:val>
                                        </p:tav>
                                        <p:tav tm="100000">
                                          <p:val>
                                            <p:strVal val="#ppt_y"/>
                                          </p:val>
                                        </p:tav>
                                      </p:tavLst>
                                    </p:anim>
                                  </p:childTnLst>
                                </p:cTn>
                              </p:par>
                              <p:par>
                                <p:cTn id="76" presetID="2" presetClass="entr" presetSubtype="9"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0-#ppt_w/2"/>
                                          </p:val>
                                        </p:tav>
                                        <p:tav tm="100000">
                                          <p:val>
                                            <p:strVal val="#ppt_x"/>
                                          </p:val>
                                        </p:tav>
                                      </p:tavLst>
                                    </p:anim>
                                    <p:anim calcmode="lin" valueType="num">
                                      <p:cBhvr additive="base">
                                        <p:cTn id="79" dur="500" fill="hold"/>
                                        <p:tgtEl>
                                          <p:spTgt spid="27"/>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28"/>
                                        </p:tgtEl>
                                        <p:attrNameLst>
                                          <p:attrName>style.visibility</p:attrName>
                                        </p:attrNameLst>
                                      </p:cBhvr>
                                      <p:to>
                                        <p:strVal val="visible"/>
                                      </p:to>
                                    </p:set>
                                    <p:anim calcmode="lin" valueType="num">
                                      <p:cBhvr additive="base">
                                        <p:cTn id="82" dur="500" fill="hold"/>
                                        <p:tgtEl>
                                          <p:spTgt spid="28"/>
                                        </p:tgtEl>
                                        <p:attrNameLst>
                                          <p:attrName>ppt_x</p:attrName>
                                        </p:attrNameLst>
                                      </p:cBhvr>
                                      <p:tavLst>
                                        <p:tav tm="0">
                                          <p:val>
                                            <p:strVal val="0-#ppt_w/2"/>
                                          </p:val>
                                        </p:tav>
                                        <p:tav tm="100000">
                                          <p:val>
                                            <p:strVal val="#ppt_x"/>
                                          </p:val>
                                        </p:tav>
                                      </p:tavLst>
                                    </p:anim>
                                    <p:anim calcmode="lin" valueType="num">
                                      <p:cBhvr additive="base">
                                        <p:cTn id="83"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4" grpId="0" animBg="1"/>
      <p:bldP spid="38" grpId="0"/>
      <p:bldP spid="39" grpId="0"/>
      <p:bldP spid="40" grpId="0"/>
      <p:bldP spid="41" grpId="0"/>
      <p:bldP spid="42" grpId="0"/>
      <p:bldP spid="44" grpId="0"/>
      <p:bldP spid="45" grpId="0"/>
      <p:bldP spid="23" grpId="0"/>
      <p:bldP spid="24" grpId="0" animBg="1"/>
      <p:bldP spid="25" grpId="0" animBg="1"/>
      <p:bldP spid="26" grpId="0" animBg="1"/>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8022" y="1896333"/>
            <a:ext cx="12192000" cy="3778623"/>
          </a:xfrm>
          <a:prstGeom prst="rect">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18210" y="2146875"/>
            <a:ext cx="3799840" cy="645160"/>
          </a:xfrm>
          <a:prstGeom prst="rect">
            <a:avLst/>
          </a:prstGeom>
        </p:spPr>
        <p:txBody>
          <a:bodyPr wrap="square">
            <a:spAutoFit/>
          </a:bodyPr>
          <a:lstStyle/>
          <a:p>
            <a:pPr algn="r">
              <a:lnSpc>
                <a:spcPct val="200000"/>
              </a:lnSpc>
            </a:pPr>
            <a:r>
              <a:rPr lang="en-US" altLang="zh-CN" b="1" dirty="0">
                <a:solidFill>
                  <a:schemeClr val="bg1"/>
                </a:solidFill>
                <a:latin typeface="Open Sans" panose="020B0606030504020204" pitchFamily="34" charset="0"/>
                <a:ea typeface="Open Sans" panose="020B0606030504020204" pitchFamily="34" charset="0"/>
                <a:cs typeface="Open Sans" panose="020B0606030504020204" pitchFamily="34" charset="0"/>
              </a:rPr>
              <a:t>人物模型代表特定产品的</a:t>
            </a:r>
            <a:r>
              <a:rPr lang="en-US" altLang="zh-CN" b="1" dirty="0">
                <a:solidFill>
                  <a:srgbClr val="FF0000"/>
                </a:solidFill>
                <a:latin typeface="Open Sans" panose="020B0606030504020204" pitchFamily="34" charset="0"/>
                <a:ea typeface="Open Sans" panose="020B0606030504020204" pitchFamily="34" charset="0"/>
                <a:cs typeface="Open Sans" panose="020B0606030504020204" pitchFamily="34" charset="0"/>
              </a:rPr>
              <a:t>用户类型</a:t>
            </a:r>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18210" y="3077257"/>
            <a:ext cx="5507104" cy="1750607"/>
          </a:xfrm>
          <a:prstGeom prst="rect">
            <a:avLst/>
          </a:prstGeom>
        </p:spPr>
        <p:txBody>
          <a:bodyPr wrap="square">
            <a:spAutoFit/>
          </a:bodyPr>
          <a:lstStyle/>
          <a:p>
            <a:pPr algn="l">
              <a:lnSpc>
                <a:spcPct val="200000"/>
              </a:lnSpc>
            </a:pPr>
            <a:r>
              <a:rPr 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因为人物模型起到原型的作用</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sz="1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所以被描述成某个具体</a:t>
            </a:r>
            <a:r>
              <a:rPr lang="zh-CN" altLang="en-US" sz="1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a:t>
            </a:r>
            <a:r>
              <a:rPr lang="en-US" sz="1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尽管如此</a:t>
            </a:r>
            <a:r>
              <a:rPr 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，人物模型代表的仍是特定交互产品的某一类用户群体。人物模型把使用某种产品的一组明确的行为模式概括起来。行为模式及具体动机或目标等因素定义了人物模型。</a:t>
            </a:r>
            <a:endPar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文本框 3"/>
          <p:cNvSpPr txBox="1"/>
          <p:nvPr/>
        </p:nvSpPr>
        <p:spPr>
          <a:xfrm>
            <a:off x="1763395" y="377825"/>
            <a:ext cx="2954655" cy="461665"/>
          </a:xfrm>
          <a:prstGeom prst="rect">
            <a:avLst/>
          </a:prstGeom>
          <a:noFill/>
        </p:spPr>
        <p:txBody>
          <a:bodyPr wrap="none" rtlCol="0">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人物模型为什么有效</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Box 2"/>
          <p:cNvSpPr txBox="1"/>
          <p:nvPr/>
        </p:nvSpPr>
        <p:spPr>
          <a:xfrm>
            <a:off x="6796951" y="2347125"/>
            <a:ext cx="5230483" cy="861774"/>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人物模型是比其他用户模型</a:t>
            </a:r>
            <a:r>
              <a:rPr lang="zh-CN" altLang="en-US" b="1"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更合适</a:t>
            </a:r>
            <a:r>
              <a:rPr lang="zh-CN" altLang="en-US"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的设计工具</a:t>
            </a:r>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a:p>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a:p>
            <a:endParaRPr lang="zh-CN" altLang="en-US" dirty="0"/>
          </a:p>
        </p:txBody>
      </p:sp>
      <p:sp>
        <p:nvSpPr>
          <p:cNvPr id="6" name="TextBox 5"/>
          <p:cNvSpPr txBox="1"/>
          <p:nvPr/>
        </p:nvSpPr>
        <p:spPr>
          <a:xfrm>
            <a:off x="6918825" y="3077257"/>
            <a:ext cx="4986731" cy="2523768"/>
          </a:xfrm>
          <a:prstGeom prst="rect">
            <a:avLst/>
          </a:prstGeom>
          <a:noFill/>
        </p:spPr>
        <p:txBody>
          <a:bodyPr wrap="square" rtlCol="0">
            <a:spAutoFit/>
          </a:bodyPr>
          <a:lstStyle/>
          <a:p>
            <a:pPr>
              <a:lnSpc>
                <a:spcPct val="200000"/>
              </a:lnSpc>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交互产品设计过程中，会使用其他用户模型，如用户角色、用户信息和市场划分等。这些 模型与人物模型都试图描述用户，</a:t>
            </a:r>
            <a:endPar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以及用户同产品的关系。但在创建人物模型、把人物模型当 做设计工具的方法等几个关键的方面与其他用户模型有显著不同。</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p>
        </p:txBody>
      </p:sp>
      <p:sp>
        <p:nvSpPr>
          <p:cNvPr id="8" name="椭圆 7"/>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9" name="椭圆 8"/>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325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22" presetClass="entr" presetSubtype="8" fill="hold" grpId="0" nodeType="withEffect">
                                  <p:stCondLst>
                                    <p:cond delay="325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par>
                                <p:cTn id="15" presetID="2" presetClass="entr" presetSubtype="9"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0-#ppt_w/2"/>
                                          </p:val>
                                        </p:tav>
                                        <p:tav tm="100000">
                                          <p:val>
                                            <p:strVal val="#ppt_x"/>
                                          </p:val>
                                        </p:tav>
                                      </p:tavLst>
                                    </p:anim>
                                    <p:anim calcmode="lin" valueType="num">
                                      <p:cBhvr additive="base">
                                        <p:cTn id="34"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p:bldP spid="8" grpId="0" animBg="1"/>
      <p:bldP spid="9" grpId="0" animBg="1"/>
      <p:bldP spid="10" grpId="0" animBg="1"/>
      <p:bldP spid="11"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1523507" y="1294348"/>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6"/>
          <p:cNvSpPr/>
          <p:nvPr/>
        </p:nvSpPr>
        <p:spPr bwMode="auto">
          <a:xfrm>
            <a:off x="2866135" y="1294348"/>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39" name="组合 38"/>
          <p:cNvGrpSpPr/>
          <p:nvPr/>
        </p:nvGrpSpPr>
        <p:grpSpPr>
          <a:xfrm>
            <a:off x="1940860" y="1670132"/>
            <a:ext cx="461652" cy="550860"/>
            <a:chOff x="689553" y="1041991"/>
            <a:chExt cx="461652" cy="550860"/>
          </a:xfrm>
          <a:gradFill>
            <a:gsLst>
              <a:gs pos="100000">
                <a:srgbClr val="18478F"/>
              </a:gs>
              <a:gs pos="0">
                <a:srgbClr val="238DED"/>
              </a:gs>
            </a:gsLst>
            <a:lin ang="7200000" scaled="0"/>
          </a:gradFill>
        </p:grpSpPr>
        <p:sp>
          <p:nvSpPr>
            <p:cNvPr id="40"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矩形 1"/>
          <p:cNvSpPr/>
          <p:nvPr/>
        </p:nvSpPr>
        <p:spPr>
          <a:xfrm>
            <a:off x="1555724" y="2937720"/>
            <a:ext cx="9768768" cy="645160"/>
          </a:xfrm>
          <a:prstGeom prst="rect">
            <a:avLst/>
          </a:prstGeom>
        </p:spPr>
        <p:txBody>
          <a:bodyPr wrap="square">
            <a:spAutoFit/>
          </a:bodyPr>
          <a:lstStyle/>
          <a:p>
            <a:r>
              <a:rPr lang="zh-CN" altLang="en-US" dirty="0"/>
              <a:t>用户角色是个</a:t>
            </a:r>
            <a:r>
              <a:rPr lang="zh-CN" altLang="en-US" dirty="0">
                <a:solidFill>
                  <a:srgbClr val="FF0000"/>
                </a:solidFill>
              </a:rPr>
              <a:t>抽象的概念</a:t>
            </a:r>
            <a:r>
              <a:rPr lang="zh-CN" altLang="en-US" dirty="0"/>
              <a:t>，是对一类用户及其问题之间关系的定义，包括需求、兴趣、期望和行为模型。用 户角色不会被当成真实用户，通常也不试图表达更广泛的人类动机和情境</a:t>
            </a:r>
            <a:endParaRPr lang="zh-CN" altLang="en-US" dirty="0"/>
          </a:p>
        </p:txBody>
      </p:sp>
      <p:sp>
        <p:nvSpPr>
          <p:cNvPr id="3" name="文本框 2"/>
          <p:cNvSpPr txBox="1"/>
          <p:nvPr/>
        </p:nvSpPr>
        <p:spPr>
          <a:xfrm>
            <a:off x="1523365" y="4127500"/>
            <a:ext cx="9683115" cy="922020"/>
          </a:xfrm>
          <a:prstGeom prst="rect">
            <a:avLst/>
          </a:prstGeom>
          <a:noFill/>
        </p:spPr>
        <p:txBody>
          <a:bodyPr wrap="square" rtlCol="0">
            <a:spAutoFit/>
          </a:bodyPr>
          <a:lstStyle/>
          <a:p>
            <a:pPr algn="l"/>
            <a:r>
              <a:rPr lang="zh-CN" altLang="en-US" dirty="0"/>
              <a:t>而良好开发的人物模型不仅能像用户角色一样描述相同的行为</a:t>
            </a:r>
            <a:r>
              <a:rPr lang="zh-CN" altLang="en-US" dirty="0" smtClean="0"/>
              <a:t>类型</a:t>
            </a:r>
            <a:r>
              <a:rPr lang="zh-CN" altLang="en-US" dirty="0"/>
              <a:t>和关系，而且能够以叙述目标和示例的方式表现出来，同时人物模型提供了</a:t>
            </a:r>
            <a:r>
              <a:rPr lang="zh-CN" altLang="en-US" dirty="0">
                <a:solidFill>
                  <a:srgbClr val="FF0000"/>
                </a:solidFill>
              </a:rPr>
              <a:t>更为全面</a:t>
            </a:r>
            <a:r>
              <a:rPr lang="zh-CN" altLang="en-US" dirty="0"/>
              <a:t>的用户及其情境模型，而许多</a:t>
            </a:r>
            <a:r>
              <a:rPr lang="zh-CN" altLang="en-US" dirty="0" smtClean="0"/>
              <a:t>其他模型则</a:t>
            </a:r>
            <a:r>
              <a:rPr lang="zh-CN" altLang="en-US" dirty="0"/>
              <a:t>过于简化。</a:t>
            </a:r>
            <a:r>
              <a:rPr lang="zh-CN" altLang="en-US" dirty="0" smtClean="0"/>
              <a:t>在任何</a:t>
            </a:r>
            <a:r>
              <a:rPr lang="zh-CN" altLang="en-US" dirty="0"/>
              <a:t>情况</a:t>
            </a:r>
            <a:r>
              <a:rPr lang="zh-CN" altLang="en-US" dirty="0" smtClean="0"/>
              <a:t>下，人物</a:t>
            </a:r>
            <a:r>
              <a:rPr lang="zh-CN" altLang="en-US" dirty="0"/>
              <a:t>模型能够和其他建模技术综合使用</a:t>
            </a:r>
            <a:endParaRPr lang="zh-CN" altLang="en-US" dirty="0"/>
          </a:p>
        </p:txBody>
      </p:sp>
      <p:sp>
        <p:nvSpPr>
          <p:cNvPr id="13" name="文本框 3"/>
          <p:cNvSpPr txBox="1"/>
          <p:nvPr/>
        </p:nvSpPr>
        <p:spPr>
          <a:xfrm>
            <a:off x="1763395" y="377825"/>
            <a:ext cx="3498718" cy="677108"/>
          </a:xfrm>
          <a:prstGeom prst="rect">
            <a:avLst/>
          </a:prstGeom>
          <a:noFill/>
        </p:spPr>
        <p:txBody>
          <a:bodyPr wrap="square" rtlCol="0">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人物</a:t>
            </a:r>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模型与用户</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角色 </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0" name="椭圆 9"/>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4" name="椭圆 1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3" presetClass="entr" presetSubtype="16" fill="hold" nodeType="withEffect">
                                  <p:stCondLst>
                                    <p:cond delay="2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2" presetClass="entr" presetSubtype="9"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0-#ppt_w/2"/>
                                          </p:val>
                                        </p:tav>
                                        <p:tav tm="100000">
                                          <p:val>
                                            <p:strVal val="#ppt_x"/>
                                          </p:val>
                                        </p:tav>
                                      </p:tavLst>
                                    </p:anim>
                                    <p:anim calcmode="lin" valueType="num">
                                      <p:cBhvr additive="base">
                                        <p:cTn id="23" dur="500" fill="hold"/>
                                        <p:tgtEl>
                                          <p:spTgt spid="10"/>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0-#ppt_w/2"/>
                                          </p:val>
                                        </p:tav>
                                        <p:tav tm="100000">
                                          <p:val>
                                            <p:strVal val="#ppt_x"/>
                                          </p:val>
                                        </p:tav>
                                      </p:tavLst>
                                    </p:anim>
                                    <p:anim calcmode="lin" valueType="num">
                                      <p:cBhvr additive="base">
                                        <p:cTn id="27" dur="500" fill="hold"/>
                                        <p:tgtEl>
                                          <p:spTgt spid="14"/>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0-#ppt_w/2"/>
                                          </p:val>
                                        </p:tav>
                                        <p:tav tm="100000">
                                          <p:val>
                                            <p:strVal val="#ppt_x"/>
                                          </p:val>
                                        </p:tav>
                                      </p:tavLst>
                                    </p:anim>
                                    <p:anim calcmode="lin" valueType="num">
                                      <p:cBhvr additive="base">
                                        <p:cTn id="31" dur="500" fill="hold"/>
                                        <p:tgtEl>
                                          <p:spTgt spid="15"/>
                                        </p:tgtEl>
                                        <p:attrNameLst>
                                          <p:attrName>ppt_y</p:attrName>
                                        </p:attrNameLst>
                                      </p:cBhvr>
                                      <p:tavLst>
                                        <p:tav tm="0">
                                          <p:val>
                                            <p:strVal val="0-#ppt_h/2"/>
                                          </p:val>
                                        </p:tav>
                                        <p:tav tm="100000">
                                          <p:val>
                                            <p:strVal val="#ppt_y"/>
                                          </p:val>
                                        </p:tav>
                                      </p:tavLst>
                                    </p:anim>
                                  </p:childTnLst>
                                </p:cTn>
                              </p:par>
                              <p:par>
                                <p:cTn id="32" presetID="2" presetClass="entr" presetSubtype="9"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0-#ppt_w/2"/>
                                          </p:val>
                                        </p:tav>
                                        <p:tav tm="100000">
                                          <p:val>
                                            <p:strVal val="#ppt_x"/>
                                          </p:val>
                                        </p:tav>
                                      </p:tavLst>
                                    </p:anim>
                                    <p:anim calcmode="lin" valueType="num">
                                      <p:cBhvr additive="base">
                                        <p:cTn id="35" dur="500" fill="hold"/>
                                        <p:tgtEl>
                                          <p:spTgt spid="16"/>
                                        </p:tgtEl>
                                        <p:attrNameLst>
                                          <p:attrName>ppt_y</p:attrName>
                                        </p:attrNameLst>
                                      </p:cBhvr>
                                      <p:tavLst>
                                        <p:tav tm="0">
                                          <p:val>
                                            <p:strVal val="0-#ppt_h/2"/>
                                          </p:val>
                                        </p:tav>
                                        <p:tav tm="100000">
                                          <p:val>
                                            <p:strVal val="#ppt_y"/>
                                          </p:val>
                                        </p:tav>
                                      </p:tavLst>
                                    </p:anim>
                                  </p:childTnLst>
                                </p:cTn>
                              </p:par>
                              <p:par>
                                <p:cTn id="36" presetID="2" presetClass="entr" presetSubtype="9"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0-#ppt_w/2"/>
                                          </p:val>
                                        </p:tav>
                                        <p:tav tm="100000">
                                          <p:val>
                                            <p:strVal val="#ppt_x"/>
                                          </p:val>
                                        </p:tav>
                                      </p:tavLst>
                                    </p:anim>
                                    <p:anim calcmode="lin" valueType="num">
                                      <p:cBhvr additive="base">
                                        <p:cTn id="39"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ldLvl="0" animBg="1"/>
      <p:bldP spid="10" grpId="0" animBg="1"/>
      <p:bldP spid="14"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1523507" y="1294348"/>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6"/>
          <p:cNvSpPr/>
          <p:nvPr/>
        </p:nvSpPr>
        <p:spPr bwMode="auto">
          <a:xfrm>
            <a:off x="2866135" y="1294348"/>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39" name="组合 38"/>
          <p:cNvGrpSpPr/>
          <p:nvPr/>
        </p:nvGrpSpPr>
        <p:grpSpPr>
          <a:xfrm>
            <a:off x="1940860" y="1670132"/>
            <a:ext cx="461652" cy="550860"/>
            <a:chOff x="689553" y="1041991"/>
            <a:chExt cx="461652" cy="550860"/>
          </a:xfrm>
          <a:gradFill>
            <a:gsLst>
              <a:gs pos="100000">
                <a:srgbClr val="18478F"/>
              </a:gs>
              <a:gs pos="0">
                <a:srgbClr val="238DED"/>
              </a:gs>
            </a:gsLst>
            <a:lin ang="7200000" scaled="0"/>
          </a:gradFill>
        </p:grpSpPr>
        <p:sp>
          <p:nvSpPr>
            <p:cNvPr id="40"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3480266" y="1674169"/>
            <a:ext cx="2282836" cy="461665"/>
            <a:chOff x="8548025" y="1663101"/>
            <a:chExt cx="2282836" cy="461665"/>
          </a:xfrm>
        </p:grpSpPr>
        <p:sp>
          <p:nvSpPr>
            <p:cNvPr id="46" name="矩形 45"/>
            <p:cNvSpPr/>
            <p:nvPr/>
          </p:nvSpPr>
          <p:spPr>
            <a:xfrm>
              <a:off x="8548025" y="1766855"/>
              <a:ext cx="2144375" cy="276999"/>
            </a:xfrm>
            <a:prstGeom prst="rect">
              <a:avLst/>
            </a:prstGeom>
          </p:spPr>
          <p:txBody>
            <a:bodyPr wrap="square">
              <a:spAutoFit/>
            </a:bodyPr>
            <a:lstStyle/>
            <a:p>
              <a:endPar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7" name="矩形 46"/>
            <p:cNvSpPr/>
            <p:nvPr/>
          </p:nvSpPr>
          <p:spPr>
            <a:xfrm>
              <a:off x="8548025" y="1663101"/>
              <a:ext cx="2282836" cy="461665"/>
            </a:xfrm>
            <a:prstGeom prst="rect">
              <a:avLst/>
            </a:prstGeom>
          </p:spPr>
          <p:txBody>
            <a:bodyPr wrap="square">
              <a:spAutoFit/>
            </a:bodyPr>
            <a:lstStyle/>
            <a:p>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矩形 1"/>
          <p:cNvSpPr/>
          <p:nvPr/>
        </p:nvSpPr>
        <p:spPr>
          <a:xfrm>
            <a:off x="1555724" y="2937720"/>
            <a:ext cx="9768768" cy="1477328"/>
          </a:xfrm>
          <a:prstGeom prst="rect">
            <a:avLst/>
          </a:prstGeom>
        </p:spPr>
        <p:txBody>
          <a:bodyPr wrap="square">
            <a:spAutoFit/>
          </a:bodyPr>
          <a:lstStyle/>
          <a:p>
            <a:r>
              <a:rPr lang="zh-CN" altLang="en-US" dirty="0"/>
              <a:t>许多可用性研究人员将人物模型和用户信息</a:t>
            </a:r>
            <a:r>
              <a:rPr lang="zh-CN" altLang="en-US" dirty="0">
                <a:solidFill>
                  <a:srgbClr val="FF0000"/>
                </a:solidFill>
              </a:rPr>
              <a:t>混为一谈</a:t>
            </a:r>
            <a:r>
              <a:rPr lang="zh-CN" altLang="en-US" dirty="0"/>
              <a:t>。如果用户信息来源于第一手数 据，同时包括了足够深度的信息，则这两个概念没什么差别</a:t>
            </a:r>
            <a:r>
              <a:rPr lang="zh-CN" altLang="en-US" dirty="0" smtClean="0"/>
              <a:t>。</a:t>
            </a:r>
            <a:endParaRPr lang="zh-CN" altLang="en-US" dirty="0"/>
          </a:p>
          <a:p>
            <a:endParaRPr lang="zh-CN" altLang="en-US" dirty="0"/>
          </a:p>
          <a:p>
            <a:r>
              <a:rPr lang="zh-CN" altLang="en-US" dirty="0" smtClean="0"/>
              <a:t>虽然</a:t>
            </a:r>
            <a:r>
              <a:rPr lang="zh-CN" altLang="en-US" dirty="0"/>
              <a:t>我们也赋予人物</a:t>
            </a:r>
            <a:r>
              <a:rPr lang="zh-CN" altLang="en-US" dirty="0" smtClean="0"/>
              <a:t>模型</a:t>
            </a:r>
            <a:r>
              <a:rPr lang="zh-CN" altLang="en-US" dirty="0"/>
              <a:t>名字，甚至给车子和家庭成员起名，但很少用。这些虚构的细节只是人物模型创建的 </a:t>
            </a:r>
            <a:r>
              <a:rPr lang="zh-CN" altLang="en-US" dirty="0">
                <a:solidFill>
                  <a:srgbClr val="FF0000"/>
                </a:solidFill>
              </a:rPr>
              <a:t>很小部分</a:t>
            </a:r>
            <a:r>
              <a:rPr lang="zh-CN" altLang="en-US" dirty="0"/>
              <a:t>。 只要能让设计师和产品团队头脑中的人物模型丰盈起来就够了</a:t>
            </a:r>
            <a:r>
              <a:rPr lang="zh-CN" altLang="en-US" dirty="0" smtClean="0"/>
              <a:t>。</a:t>
            </a:r>
            <a:endParaRPr lang="en-US" altLang="zh-CN" dirty="0" smtClean="0"/>
          </a:p>
        </p:txBody>
      </p:sp>
      <p:sp>
        <p:nvSpPr>
          <p:cNvPr id="4" name="文本框 3"/>
          <p:cNvSpPr txBox="1"/>
          <p:nvPr/>
        </p:nvSpPr>
        <p:spPr>
          <a:xfrm>
            <a:off x="1763395" y="377825"/>
            <a:ext cx="2954655" cy="461665"/>
          </a:xfrm>
          <a:prstGeom prst="rect">
            <a:avLst/>
          </a:prstGeom>
          <a:noFill/>
        </p:spPr>
        <p:txBody>
          <a:bodyPr wrap="none" rtlCol="0">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人物模型与用户信息</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椭圆 1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4" name="椭圆 1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3" presetClass="entr" presetSubtype="16" fill="hold" nodeType="withEffect">
                                  <p:stCondLst>
                                    <p:cond delay="2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22" presetClass="entr" presetSubtype="8" fill="hold" nodeType="withEffect">
                                  <p:stCondLst>
                                    <p:cond delay="275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1000"/>
                                        <p:tgtEl>
                                          <p:spTgt spid="45"/>
                                        </p:tgtEl>
                                      </p:cBhvr>
                                    </p:animEffect>
                                  </p:childTnLst>
                                </p:cTn>
                              </p:par>
                              <p:par>
                                <p:cTn id="23" presetID="2" presetClass="entr" presetSubtype="9"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par>
                                <p:cTn id="35" presetID="2" presetClass="entr" presetSubtype="9"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0-#ppt_w/2"/>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0-#ppt_w/2"/>
                                          </p:val>
                                        </p:tav>
                                        <p:tav tm="100000">
                                          <p:val>
                                            <p:strVal val="#ppt_x"/>
                                          </p:val>
                                        </p:tav>
                                      </p:tavLst>
                                    </p:anim>
                                    <p:anim calcmode="lin" valueType="num">
                                      <p:cBhvr additive="base">
                                        <p:cTn id="42"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ldLvl="0" animBg="1"/>
      <p:bldP spid="13" grpId="0" animBg="1"/>
      <p:bldP spid="14" grpId="0" animBg="1"/>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1523507" y="1294348"/>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6"/>
          <p:cNvSpPr/>
          <p:nvPr/>
        </p:nvSpPr>
        <p:spPr bwMode="auto">
          <a:xfrm>
            <a:off x="2866135" y="1294348"/>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39" name="组合 38"/>
          <p:cNvGrpSpPr/>
          <p:nvPr/>
        </p:nvGrpSpPr>
        <p:grpSpPr>
          <a:xfrm>
            <a:off x="1940860" y="1670132"/>
            <a:ext cx="461652" cy="550860"/>
            <a:chOff x="689553" y="1041991"/>
            <a:chExt cx="461652" cy="550860"/>
          </a:xfrm>
          <a:gradFill>
            <a:gsLst>
              <a:gs pos="100000">
                <a:srgbClr val="18478F"/>
              </a:gs>
              <a:gs pos="0">
                <a:srgbClr val="238DED"/>
              </a:gs>
            </a:gsLst>
            <a:lin ang="7200000" scaled="0"/>
          </a:gradFill>
        </p:grpSpPr>
        <p:sp>
          <p:nvSpPr>
            <p:cNvPr id="40"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3480266" y="1674169"/>
            <a:ext cx="2282836" cy="461665"/>
            <a:chOff x="8548025" y="1663101"/>
            <a:chExt cx="2282836" cy="461665"/>
          </a:xfrm>
        </p:grpSpPr>
        <p:sp>
          <p:nvSpPr>
            <p:cNvPr id="46" name="矩形 45"/>
            <p:cNvSpPr/>
            <p:nvPr/>
          </p:nvSpPr>
          <p:spPr>
            <a:xfrm>
              <a:off x="8548025" y="1766855"/>
              <a:ext cx="2144375" cy="276999"/>
            </a:xfrm>
            <a:prstGeom prst="rect">
              <a:avLst/>
            </a:prstGeom>
          </p:spPr>
          <p:txBody>
            <a:bodyPr wrap="square">
              <a:spAutoFit/>
            </a:bodyPr>
            <a:lstStyle/>
            <a:p>
              <a:endPar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7" name="矩形 46"/>
            <p:cNvSpPr/>
            <p:nvPr/>
          </p:nvSpPr>
          <p:spPr>
            <a:xfrm>
              <a:off x="8548025" y="1663101"/>
              <a:ext cx="2282836" cy="461665"/>
            </a:xfrm>
            <a:prstGeom prst="rect">
              <a:avLst/>
            </a:prstGeom>
          </p:spPr>
          <p:txBody>
            <a:bodyPr wrap="square">
              <a:spAutoFit/>
            </a:bodyPr>
            <a:lstStyle/>
            <a:p>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矩形 1"/>
          <p:cNvSpPr/>
          <p:nvPr/>
        </p:nvSpPr>
        <p:spPr>
          <a:xfrm>
            <a:off x="1555724" y="2937720"/>
            <a:ext cx="9768768" cy="2031325"/>
          </a:xfrm>
          <a:prstGeom prst="rect">
            <a:avLst/>
          </a:prstGeom>
        </p:spPr>
        <p:txBody>
          <a:bodyPr wrap="square">
            <a:spAutoFit/>
          </a:bodyPr>
          <a:lstStyle/>
          <a:p>
            <a:pPr algn="l"/>
            <a:r>
              <a:rPr lang="zh-CN" altLang="en-US" dirty="0">
                <a:latin typeface="微软雅黑" panose="020B0503020204020204" pitchFamily="34" charset="-122"/>
                <a:ea typeface="微软雅黑" panose="020B0503020204020204" pitchFamily="34" charset="-122"/>
                <a:cs typeface="微软雅黑" panose="020B0503020204020204" pitchFamily="34" charset="-122"/>
              </a:rPr>
              <a:t>市场划分基于</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人口统计数据、分销渠道</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购买行为</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，而人物模型基于使用</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行为</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目标</a:t>
            </a:r>
            <a:r>
              <a:rPr lang="zh-CN" altLang="en-US" dirty="0" smtClean="0"/>
              <a:t>。</a:t>
            </a:r>
            <a:endParaRPr lang="en-US" altLang="zh-CN" dirty="0" smtClean="0"/>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二者不是一回事，用途也不同。市场营销的人物模型有助于了解销售过程，而设计的人物模型有助于产品定义和开发过程的清晰。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dirty="0"/>
          </a:p>
          <a:p>
            <a:pPr algn="l"/>
            <a:r>
              <a:rPr lang="zh-CN" altLang="en-US" dirty="0">
                <a:latin typeface="微软雅黑" panose="020B0503020204020204" pitchFamily="34" charset="-122"/>
                <a:ea typeface="微软雅黑" panose="020B0503020204020204" pitchFamily="34" charset="-122"/>
                <a:cs typeface="微软雅黑" panose="020B0503020204020204" pitchFamily="34" charset="-122"/>
              </a:rPr>
              <a:t>然而，市场划分在人物模型开发中发挥一些作用。市场划分有助于确定</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人群统计的范围</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，进而确定人物模型的框架。而且市场划分能够作为</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初始过滤器</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，把访谈限制在限制目标市场内的人群。</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763395" y="377825"/>
            <a:ext cx="2954655" cy="461665"/>
          </a:xfrm>
          <a:prstGeom prst="rect">
            <a:avLst/>
          </a:prstGeom>
          <a:noFill/>
        </p:spPr>
        <p:txBody>
          <a:bodyPr wrap="none" rtlCol="0">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人物模型与市场划分</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椭圆 1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4" name="椭圆 1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3" presetClass="entr" presetSubtype="16" fill="hold" nodeType="withEffect">
                                  <p:stCondLst>
                                    <p:cond delay="2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22" presetClass="entr" presetSubtype="8" fill="hold" nodeType="withEffect">
                                  <p:stCondLst>
                                    <p:cond delay="275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1000"/>
                                        <p:tgtEl>
                                          <p:spTgt spid="45"/>
                                        </p:tgtEl>
                                      </p:cBhvr>
                                    </p:animEffect>
                                  </p:childTnLst>
                                </p:cTn>
                              </p:par>
                              <p:par>
                                <p:cTn id="23" presetID="2" presetClass="entr" presetSubtype="9"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par>
                                <p:cTn id="35" presetID="2" presetClass="entr" presetSubtype="9"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0-#ppt_w/2"/>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0-#ppt_w/2"/>
                                          </p:val>
                                        </p:tav>
                                        <p:tav tm="100000">
                                          <p:val>
                                            <p:strVal val="#ppt_x"/>
                                          </p:val>
                                        </p:tav>
                                      </p:tavLst>
                                    </p:anim>
                                    <p:anim calcmode="lin" valueType="num">
                                      <p:cBhvr additive="base">
                                        <p:cTn id="42"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animBg="1"/>
      <p:bldP spid="14" grpId="0" animBg="1"/>
      <p:bldP spid="15" grpId="0" animBg="1"/>
      <p:bldP spid="16"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1523507" y="1294348"/>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6"/>
          <p:cNvSpPr/>
          <p:nvPr/>
        </p:nvSpPr>
        <p:spPr bwMode="auto">
          <a:xfrm>
            <a:off x="2866135" y="1294348"/>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39" name="组合 38"/>
          <p:cNvGrpSpPr/>
          <p:nvPr/>
        </p:nvGrpSpPr>
        <p:grpSpPr>
          <a:xfrm>
            <a:off x="1940860" y="1670132"/>
            <a:ext cx="461652" cy="550860"/>
            <a:chOff x="689553" y="1041991"/>
            <a:chExt cx="461652" cy="550860"/>
          </a:xfrm>
          <a:gradFill>
            <a:gsLst>
              <a:gs pos="100000">
                <a:srgbClr val="18478F"/>
              </a:gs>
              <a:gs pos="0">
                <a:srgbClr val="238DED"/>
              </a:gs>
            </a:gsLst>
            <a:lin ang="7200000" scaled="0"/>
          </a:gradFill>
        </p:grpSpPr>
        <p:sp>
          <p:nvSpPr>
            <p:cNvPr id="40"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3480266" y="1674169"/>
            <a:ext cx="2282836" cy="461665"/>
            <a:chOff x="8548025" y="1663101"/>
            <a:chExt cx="2282836" cy="461665"/>
          </a:xfrm>
        </p:grpSpPr>
        <p:sp>
          <p:nvSpPr>
            <p:cNvPr id="46" name="矩形 45"/>
            <p:cNvSpPr/>
            <p:nvPr/>
          </p:nvSpPr>
          <p:spPr>
            <a:xfrm>
              <a:off x="8548025" y="1766855"/>
              <a:ext cx="2144375" cy="276999"/>
            </a:xfrm>
            <a:prstGeom prst="rect">
              <a:avLst/>
            </a:prstGeom>
          </p:spPr>
          <p:txBody>
            <a:bodyPr wrap="square">
              <a:spAutoFit/>
            </a:bodyPr>
            <a:lstStyle/>
            <a:p>
              <a:endPar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7" name="矩形 46"/>
            <p:cNvSpPr/>
            <p:nvPr/>
          </p:nvSpPr>
          <p:spPr>
            <a:xfrm>
              <a:off x="8548025" y="1663101"/>
              <a:ext cx="2282836" cy="461665"/>
            </a:xfrm>
            <a:prstGeom prst="rect">
              <a:avLst/>
            </a:prstGeom>
          </p:spPr>
          <p:txBody>
            <a:bodyPr wrap="square">
              <a:spAutoFit/>
            </a:bodyPr>
            <a:lstStyle/>
            <a:p>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矩形 1"/>
          <p:cNvSpPr/>
          <p:nvPr/>
        </p:nvSpPr>
        <p:spPr>
          <a:xfrm>
            <a:off x="1555724" y="2937720"/>
            <a:ext cx="9768768" cy="2585323"/>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有时某个产品的一组人物模型是同一个家庭或者同一公司的一部分，他们之间存在</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人际关系</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社会关系。考虑</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人物模型之间的社会或业务关系是否有意义时，可以思考以下两点： </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 观察到访谈主体是否有行为随着公司大小、产业或者家庭/社会关系发生变化而变化的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 在同事、家庭或社会组织成员之间的工作流程或社交交互非常关键。</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定义</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人物模型之间单一的社会关系，比定 义人物模型集合之外的单个角色和次要角色之间的多个不同且不相关的社会关系要更容易。因此最初创建人物模型时，最好还是创建多样化的人物模型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763395" y="377825"/>
            <a:ext cx="2954655" cy="461665"/>
          </a:xfrm>
          <a:prstGeom prst="rect">
            <a:avLst/>
          </a:prstGeom>
          <a:noFill/>
        </p:spPr>
        <p:txBody>
          <a:bodyPr wrap="none" rtlCol="0">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人物模型</a:t>
            </a:r>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与</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社会关系</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椭圆 1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4" name="椭圆 1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3" presetClass="entr" presetSubtype="16" fill="hold" nodeType="withEffect">
                                  <p:stCondLst>
                                    <p:cond delay="2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22" presetClass="entr" presetSubtype="8" fill="hold" nodeType="withEffect">
                                  <p:stCondLst>
                                    <p:cond delay="275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1000"/>
                                        <p:tgtEl>
                                          <p:spTgt spid="45"/>
                                        </p:tgtEl>
                                      </p:cBhvr>
                                    </p:animEffect>
                                  </p:childTnLst>
                                </p:cTn>
                              </p:par>
                              <p:par>
                                <p:cTn id="23" presetID="2" presetClass="entr" presetSubtype="9"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par>
                                <p:cTn id="35" presetID="2" presetClass="entr" presetSubtype="9"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0-#ppt_w/2"/>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0-#ppt_w/2"/>
                                          </p:val>
                                        </p:tav>
                                        <p:tav tm="100000">
                                          <p:val>
                                            <p:strVal val="#ppt_x"/>
                                          </p:val>
                                        </p:tav>
                                      </p:tavLst>
                                    </p:anim>
                                    <p:anim calcmode="lin" valueType="num">
                                      <p:cBhvr additive="base">
                                        <p:cTn id="42"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animBg="1"/>
      <p:bldP spid="14" grpId="0" animBg="1"/>
      <p:bldP spid="15" grpId="0" animBg="1"/>
      <p:bldP spid="16"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26" y="1855694"/>
            <a:ext cx="12192000" cy="3778623"/>
          </a:xfrm>
          <a:prstGeom prst="rect">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01154" y="1906550"/>
            <a:ext cx="2628646" cy="3468352"/>
          </a:xfrm>
          <a:prstGeom prst="rect">
            <a:avLst/>
          </a:prstGeom>
        </p:spPr>
      </p:pic>
      <p:sp>
        <p:nvSpPr>
          <p:cNvPr id="1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626" y="2461441"/>
            <a:ext cx="4345507" cy="1015663"/>
          </a:xfrm>
          <a:prstGeom prst="rect">
            <a:avLst/>
          </a:prstGeom>
        </p:spPr>
        <p:txBody>
          <a:bodyPr wrap="square">
            <a:spAutoFit/>
          </a:bodyPr>
          <a:lstStyle/>
          <a:p>
            <a:pPr algn="r">
              <a:lnSpc>
                <a:spcPct val="200000"/>
              </a:lnSpc>
            </a:pPr>
            <a:r>
              <a:rPr lang="zh-CN" alt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目标驱动使用</a:t>
            </a:r>
            <a:r>
              <a:rPr lang="zh-CN" altLang="en-U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模式</a:t>
            </a:r>
            <a:endParaRPr lang="en-US" altLang="zh-CN"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r">
              <a:lnSpc>
                <a:spcPct val="200000"/>
              </a:lnSpc>
            </a:pPr>
            <a:r>
              <a:rPr lang="zh-CN" alt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人或者人物模型的目标驱动着大家的</a:t>
            </a:r>
            <a:r>
              <a:rPr lang="zh-CN" altLang="en-US" sz="1200" dirty="0">
                <a:solidFill>
                  <a:srgbClr val="FF0000"/>
                </a:solidFill>
                <a:latin typeface="Open Sans" panose="020B0606030504020204" pitchFamily="34" charset="0"/>
                <a:ea typeface="Open Sans" panose="020B0606030504020204" pitchFamily="34" charset="0"/>
                <a:cs typeface="Open Sans" panose="020B0606030504020204" pitchFamily="34" charset="0"/>
              </a:rPr>
              <a:t>行为</a:t>
            </a:r>
            <a:r>
              <a:rPr lang="zh-CN" altLang="en-U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0" y="3834944"/>
            <a:ext cx="4354133" cy="1754326"/>
          </a:xfrm>
          <a:prstGeom prst="rect">
            <a:avLst/>
          </a:prstGeom>
        </p:spPr>
        <p:txBody>
          <a:bodyPr wrap="square">
            <a:spAutoFit/>
          </a:bodyPr>
          <a:lstStyle/>
          <a:p>
            <a:pPr algn="r">
              <a:lnSpc>
                <a:spcPct val="200000"/>
              </a:lnSpc>
            </a:pPr>
            <a:r>
              <a:rPr lang="zh-CN" alt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目标必须来自定性</a:t>
            </a:r>
            <a:r>
              <a:rPr lang="zh-CN" altLang="en-U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数据</a:t>
            </a:r>
            <a:endParaRPr lang="en-US" altLang="zh-CN"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r">
              <a:lnSpc>
                <a:spcPct val="200000"/>
              </a:lnSpc>
            </a:pPr>
            <a:r>
              <a:rPr lang="zh-CN" altLang="en-U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通常一个用户并不能直接描述出自己的目标是什么，</a:t>
            </a:r>
            <a:endParaRPr lang="en-US" altLang="zh-CN"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r">
              <a:lnSpc>
                <a:spcPct val="200000"/>
              </a:lnSpc>
            </a:pPr>
            <a:r>
              <a:rPr lang="zh-CN" altLang="en-U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但是我们需要认真</a:t>
            </a:r>
            <a:r>
              <a:rPr lang="zh-CN" alt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地从观察到的行为、</a:t>
            </a:r>
            <a:r>
              <a:rPr lang="zh-CN" altLang="en-U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对用户问题</a:t>
            </a:r>
            <a:r>
              <a:rPr lang="zh-CN" alt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的回答、非言语暗示</a:t>
            </a:r>
            <a:r>
              <a:rPr lang="zh-CN" altLang="en-U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，为用户</a:t>
            </a:r>
            <a:r>
              <a:rPr lang="zh-CN" altLang="en-US" sz="12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找出目标</a:t>
            </a:r>
            <a:r>
              <a:rPr lang="zh-CN" altLang="en-US" sz="1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，并且简明的表示出来</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Shape 1619"/>
          <p:cNvSpPr/>
          <p:nvPr/>
        </p:nvSpPr>
        <p:spPr bwMode="auto">
          <a:xfrm>
            <a:off x="5034754" y="3964480"/>
            <a:ext cx="918227"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Shape 1645"/>
          <p:cNvSpPr/>
          <p:nvPr/>
        </p:nvSpPr>
        <p:spPr>
          <a:xfrm>
            <a:off x="5287477" y="4193802"/>
            <a:ext cx="412781" cy="412781"/>
          </a:xfrm>
          <a:custGeom>
            <a:avLst/>
            <a:gdLst/>
            <a:ahLst/>
            <a:cxnLst>
              <a:cxn ang="0">
                <a:pos x="wd2" y="hd2"/>
              </a:cxn>
              <a:cxn ang="5400000">
                <a:pos x="wd2" y="hd2"/>
              </a:cxn>
              <a:cxn ang="10800000">
                <a:pos x="wd2" y="hd2"/>
              </a:cxn>
              <a:cxn ang="16200000">
                <a:pos x="wd2" y="hd2"/>
              </a:cxn>
            </a:cxnLst>
            <a:rect l="0" t="0" r="r" b="b"/>
            <a:pathLst>
              <a:path w="20512" h="21600" extrusionOk="0">
                <a:moveTo>
                  <a:pt x="13692" y="8626"/>
                </a:moveTo>
                <a:lnTo>
                  <a:pt x="12040" y="10330"/>
                </a:lnTo>
                <a:cubicBezTo>
                  <a:pt x="12133" y="10461"/>
                  <a:pt x="12223" y="10598"/>
                  <a:pt x="12309" y="10739"/>
                </a:cubicBezTo>
                <a:cubicBezTo>
                  <a:pt x="13857" y="13353"/>
                  <a:pt x="13057" y="16782"/>
                  <a:pt x="10523" y="18381"/>
                </a:cubicBezTo>
                <a:cubicBezTo>
                  <a:pt x="9676" y="18917"/>
                  <a:pt x="8707" y="19199"/>
                  <a:pt x="7721" y="19199"/>
                </a:cubicBezTo>
                <a:cubicBezTo>
                  <a:pt x="5825" y="19199"/>
                  <a:pt x="4105" y="18206"/>
                  <a:pt x="3118" y="16540"/>
                </a:cubicBezTo>
                <a:cubicBezTo>
                  <a:pt x="2367" y="15274"/>
                  <a:pt x="2141" y="13783"/>
                  <a:pt x="2477" y="12337"/>
                </a:cubicBezTo>
                <a:cubicBezTo>
                  <a:pt x="2815" y="10895"/>
                  <a:pt x="3674" y="9673"/>
                  <a:pt x="4902" y="8899"/>
                </a:cubicBezTo>
                <a:cubicBezTo>
                  <a:pt x="5751" y="8364"/>
                  <a:pt x="6720" y="8081"/>
                  <a:pt x="7707" y="8081"/>
                </a:cubicBezTo>
                <a:cubicBezTo>
                  <a:pt x="8723" y="8081"/>
                  <a:pt x="9686" y="8368"/>
                  <a:pt x="10517" y="8891"/>
                </a:cubicBezTo>
                <a:lnTo>
                  <a:pt x="9430" y="10070"/>
                </a:lnTo>
                <a:cubicBezTo>
                  <a:pt x="8906" y="9801"/>
                  <a:pt x="8322" y="9649"/>
                  <a:pt x="7711" y="9649"/>
                </a:cubicBezTo>
                <a:cubicBezTo>
                  <a:pt x="7000" y="9649"/>
                  <a:pt x="6303" y="9853"/>
                  <a:pt x="5695" y="10236"/>
                </a:cubicBezTo>
                <a:cubicBezTo>
                  <a:pt x="3875" y="11384"/>
                  <a:pt x="3302" y="13845"/>
                  <a:pt x="4414" y="15722"/>
                </a:cubicBezTo>
                <a:cubicBezTo>
                  <a:pt x="5123" y="16918"/>
                  <a:pt x="6358" y="17632"/>
                  <a:pt x="7715" y="17632"/>
                </a:cubicBezTo>
                <a:cubicBezTo>
                  <a:pt x="8425" y="17632"/>
                  <a:pt x="9122" y="17428"/>
                  <a:pt x="9730" y="17045"/>
                </a:cubicBezTo>
                <a:cubicBezTo>
                  <a:pt x="10611" y="16490"/>
                  <a:pt x="11230" y="15614"/>
                  <a:pt x="11471" y="14577"/>
                </a:cubicBezTo>
                <a:cubicBezTo>
                  <a:pt x="11713" y="13538"/>
                  <a:pt x="11550" y="12468"/>
                  <a:pt x="11010" y="11560"/>
                </a:cubicBezTo>
                <a:cubicBezTo>
                  <a:pt x="10991" y="11525"/>
                  <a:pt x="10967" y="11494"/>
                  <a:pt x="10946" y="11460"/>
                </a:cubicBezTo>
                <a:lnTo>
                  <a:pt x="8192" y="14304"/>
                </a:lnTo>
                <a:cubicBezTo>
                  <a:pt x="8116" y="14383"/>
                  <a:pt x="8016" y="14422"/>
                  <a:pt x="7917" y="14422"/>
                </a:cubicBezTo>
                <a:cubicBezTo>
                  <a:pt x="7819" y="14422"/>
                  <a:pt x="7718" y="14383"/>
                  <a:pt x="7644" y="14304"/>
                </a:cubicBezTo>
                <a:cubicBezTo>
                  <a:pt x="7490" y="14146"/>
                  <a:pt x="7490" y="13895"/>
                  <a:pt x="7644" y="13739"/>
                </a:cubicBezTo>
                <a:lnTo>
                  <a:pt x="17851" y="3203"/>
                </a:lnTo>
                <a:lnTo>
                  <a:pt x="17079" y="2942"/>
                </a:lnTo>
                <a:lnTo>
                  <a:pt x="15933" y="0"/>
                </a:lnTo>
                <a:lnTo>
                  <a:pt x="11871" y="4408"/>
                </a:lnTo>
                <a:lnTo>
                  <a:pt x="12605" y="6622"/>
                </a:lnTo>
                <a:lnTo>
                  <a:pt x="12142" y="7125"/>
                </a:lnTo>
                <a:cubicBezTo>
                  <a:pt x="10838" y="6182"/>
                  <a:pt x="9285" y="5680"/>
                  <a:pt x="7706" y="5680"/>
                </a:cubicBezTo>
                <a:cubicBezTo>
                  <a:pt x="6334" y="5680"/>
                  <a:pt x="4945" y="6058"/>
                  <a:pt x="3690" y="6850"/>
                </a:cubicBezTo>
                <a:cubicBezTo>
                  <a:pt x="56" y="9143"/>
                  <a:pt x="-1088" y="14042"/>
                  <a:pt x="1135" y="17791"/>
                </a:cubicBezTo>
                <a:cubicBezTo>
                  <a:pt x="2588" y="20245"/>
                  <a:pt x="5125" y="21600"/>
                  <a:pt x="7722" y="21600"/>
                </a:cubicBezTo>
                <a:cubicBezTo>
                  <a:pt x="9093" y="21600"/>
                  <a:pt x="10482" y="21221"/>
                  <a:pt x="11738" y="20430"/>
                </a:cubicBezTo>
                <a:cubicBezTo>
                  <a:pt x="15371" y="18135"/>
                  <a:pt x="16514" y="13237"/>
                  <a:pt x="14292" y="9487"/>
                </a:cubicBezTo>
                <a:cubicBezTo>
                  <a:pt x="14111" y="9179"/>
                  <a:pt x="13906" y="8898"/>
                  <a:pt x="13692" y="8626"/>
                </a:cubicBezTo>
                <a:moveTo>
                  <a:pt x="18676" y="3481"/>
                </a:moveTo>
                <a:lnTo>
                  <a:pt x="14381" y="7915"/>
                </a:lnTo>
                <a:lnTo>
                  <a:pt x="16451" y="8512"/>
                </a:lnTo>
                <a:lnTo>
                  <a:pt x="20512" y="4103"/>
                </a:lnTo>
                <a:lnTo>
                  <a:pt x="18676" y="3481"/>
                </a:lnTo>
                <a:close/>
              </a:path>
            </a:pathLst>
          </a:custGeom>
          <a:gradFill>
            <a:gsLst>
              <a:gs pos="100000">
                <a:srgbClr val="18478F"/>
              </a:gs>
              <a:gs pos="0">
                <a:srgbClr val="238DED"/>
              </a:gs>
            </a:gsLst>
            <a:lin ang="7200000" scaled="0"/>
          </a:gradFill>
          <a:ln w="12700">
            <a:miter lim="400000"/>
          </a:ln>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1627"/>
          <p:cNvSpPr/>
          <p:nvPr/>
        </p:nvSpPr>
        <p:spPr bwMode="auto">
          <a:xfrm>
            <a:off x="5033818" y="2587582"/>
            <a:ext cx="919163"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2" name="Group 1649"/>
          <p:cNvGrpSpPr/>
          <p:nvPr/>
        </p:nvGrpSpPr>
        <p:grpSpPr bwMode="auto">
          <a:xfrm>
            <a:off x="5313685" y="2864641"/>
            <a:ext cx="360365" cy="365980"/>
            <a:chOff x="0" y="0"/>
            <a:chExt cx="611749" cy="619876"/>
          </a:xfrm>
          <a:gradFill>
            <a:gsLst>
              <a:gs pos="100000">
                <a:srgbClr val="18478F"/>
              </a:gs>
              <a:gs pos="0">
                <a:srgbClr val="238DED"/>
              </a:gs>
            </a:gsLst>
            <a:lin ang="7200000" scaled="0"/>
          </a:gradFill>
        </p:grpSpPr>
        <p:sp>
          <p:nvSpPr>
            <p:cNvPr id="23" name="Shape 1647"/>
            <p:cNvSpPr/>
            <p:nvPr/>
          </p:nvSpPr>
          <p:spPr>
            <a:xfrm>
              <a:off x="42902" y="283779"/>
              <a:ext cx="522766" cy="3360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8" name="Shape 1648"/>
            <p:cNvSpPr/>
            <p:nvPr/>
          </p:nvSpPr>
          <p:spPr>
            <a:xfrm>
              <a:off x="0" y="0"/>
              <a:ext cx="611749" cy="4153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5023" y="21600"/>
                  </a:lnTo>
                  <a:lnTo>
                    <a:pt x="6823" y="18190"/>
                  </a:lnTo>
                  <a:lnTo>
                    <a:pt x="2314" y="18190"/>
                  </a:lnTo>
                  <a:lnTo>
                    <a:pt x="2314" y="3410"/>
                  </a:lnTo>
                  <a:lnTo>
                    <a:pt x="19286" y="3410"/>
                  </a:lnTo>
                  <a:lnTo>
                    <a:pt x="19286" y="18190"/>
                  </a:lnTo>
                  <a:lnTo>
                    <a:pt x="14777" y="18190"/>
                  </a:lnTo>
                  <a:lnTo>
                    <a:pt x="16577" y="21600"/>
                  </a:lnTo>
                  <a:lnTo>
                    <a:pt x="21600" y="21600"/>
                  </a:lnTo>
                  <a:lnTo>
                    <a:pt x="216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pic>
        <p:nvPicPr>
          <p:cNvPr id="11" name="H0006(Black_iPhone6)2.png"/>
          <p:cNvPicPr>
            <a:picLocks noChangeAspect="1" noChangeArrowheads="1"/>
          </p:cNvPicPr>
          <p:nvPr/>
        </p:nvPicPr>
        <p:blipFill>
          <a:blip r:embed="rId2">
            <a:extLst>
              <a:ext uri="{28A0092B-C50C-407E-A947-70E740481C1C}">
                <a14:useLocalDpi xmlns:a14="http://schemas.microsoft.com/office/drawing/2010/main" val="0"/>
              </a:ext>
            </a:extLst>
          </a:blip>
          <a:srcRect b="14998"/>
          <a:stretch>
            <a:fillRect/>
          </a:stretch>
        </p:blipFill>
        <p:spPr bwMode="auto">
          <a:xfrm>
            <a:off x="6260461" y="1528549"/>
            <a:ext cx="4550938" cy="532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4" name="TextBox 62"/>
          <p:cNvSpPr txBox="1"/>
          <p:nvPr/>
        </p:nvSpPr>
        <p:spPr>
          <a:xfrm>
            <a:off x="1758762" y="830645"/>
            <a:ext cx="6384574" cy="276999"/>
          </a:xfrm>
          <a:prstGeom prst="rect">
            <a:avLst/>
          </a:prstGeom>
          <a:noFill/>
          <a:effectLst/>
        </p:spPr>
        <p:txBody>
          <a:bodyPr wrap="square" rtlCol="0">
            <a:spAutoFit/>
          </a:bodyPr>
          <a:lstStyle/>
          <a:p>
            <a:r>
              <a:rPr lang="zh-CN" altLang="en-US" sz="1200" b="1"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假如人物模型为观察到的行为提供了情境，用户目标就是这些行为背后的</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驱动力</a:t>
            </a:r>
            <a:endPar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矩形 14"/>
          <p:cNvSpPr/>
          <p:nvPr/>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目标</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椭圆 15"/>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7" name="椭圆 16"/>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275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par>
                                <p:cTn id="14" presetID="53" presetClass="entr" presetSubtype="16" fill="hold" grpId="0" nodeType="withEffect">
                                  <p:stCondLst>
                                    <p:cond delay="2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fltVal val="0"/>
                                          </p:val>
                                        </p:tav>
                                        <p:tav tm="100000">
                                          <p:val>
                                            <p:strVal val="#ppt_h"/>
                                          </p:val>
                                        </p:tav>
                                      </p:tavLst>
                                    </p:anim>
                                    <p:animEffect transition="in" filter="fade">
                                      <p:cBhvr>
                                        <p:cTn id="18" dur="500"/>
                                        <p:tgtEl>
                                          <p:spTgt spid="19"/>
                                        </p:tgtEl>
                                      </p:cBhvr>
                                    </p:animEffect>
                                  </p:childTnLst>
                                </p:cTn>
                              </p:par>
                              <p:par>
                                <p:cTn id="19" presetID="53" presetClass="entr" presetSubtype="16" fill="hold" nodeType="withEffect">
                                  <p:stCondLst>
                                    <p:cond delay="300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par>
                                <p:cTn id="24" presetID="53" presetClass="entr" presetSubtype="16" fill="hold" grpId="0" nodeType="withEffect">
                                  <p:stCondLst>
                                    <p:cond delay="300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par>
                                <p:cTn id="29" presetID="22" presetClass="entr" presetSubtype="8" fill="hold" grpId="0" nodeType="withEffect">
                                  <p:stCondLst>
                                    <p:cond delay="325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grpId="0" nodeType="withEffect">
                                  <p:stCondLst>
                                    <p:cond delay="325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41" presetClass="entr" presetSubtype="0" fill="hold" grpId="0" nodeType="withEffect">
                                  <p:stCondLst>
                                    <p:cond delay="500"/>
                                  </p:stCondLst>
                                  <p:iterate type="lt">
                                    <p:tmPct val="10000"/>
                                  </p:iterate>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15"/>
                                        </p:tgtEl>
                                        <p:attrNameLst>
                                          <p:attrName>ppt_y</p:attrName>
                                        </p:attrNameLst>
                                      </p:cBhvr>
                                      <p:tavLst>
                                        <p:tav tm="0">
                                          <p:val>
                                            <p:strVal val="#ppt_y"/>
                                          </p:val>
                                        </p:tav>
                                        <p:tav tm="100000">
                                          <p:val>
                                            <p:strVal val="#ppt_y"/>
                                          </p:val>
                                        </p:tav>
                                      </p:tavLst>
                                    </p:anim>
                                    <p:anim calcmode="lin" valueType="num">
                                      <p:cBhvr>
                                        <p:cTn id="3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15"/>
                                        </p:tgtEl>
                                      </p:cBhvr>
                                    </p:animEffect>
                                  </p:childTnLst>
                                </p:cTn>
                              </p:par>
                              <p:par>
                                <p:cTn id="42" presetID="18" presetClass="entr" presetSubtype="6" fill="hold" grpId="0" nodeType="withEffect">
                                  <p:stCondLst>
                                    <p:cond delay="1000"/>
                                  </p:stCondLst>
                                  <p:iterate type="lt">
                                    <p:tmPct val="0"/>
                                  </p:iterate>
                                  <p:childTnLst>
                                    <p:set>
                                      <p:cBhvr>
                                        <p:cTn id="43" dur="1" fill="hold">
                                          <p:stCondLst>
                                            <p:cond delay="0"/>
                                          </p:stCondLst>
                                        </p:cTn>
                                        <p:tgtEl>
                                          <p:spTgt spid="14"/>
                                        </p:tgtEl>
                                        <p:attrNameLst>
                                          <p:attrName>style.visibility</p:attrName>
                                        </p:attrNameLst>
                                      </p:cBhvr>
                                      <p:to>
                                        <p:strVal val="visible"/>
                                      </p:to>
                                    </p:set>
                                    <p:animEffect transition="in" filter="strips(downRight)">
                                      <p:cBhvr>
                                        <p:cTn id="44" dur="500"/>
                                        <p:tgtEl>
                                          <p:spTgt spid="14"/>
                                        </p:tgtEl>
                                      </p:cBhvr>
                                    </p:animEffect>
                                  </p:childTnLst>
                                </p:cTn>
                              </p:par>
                              <p:par>
                                <p:cTn id="45" presetID="2" presetClass="entr" presetSubtype="9"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0-#ppt_w/2"/>
                                          </p:val>
                                        </p:tav>
                                        <p:tav tm="100000">
                                          <p:val>
                                            <p:strVal val="#ppt_x"/>
                                          </p:val>
                                        </p:tav>
                                      </p:tavLst>
                                    </p:anim>
                                    <p:anim calcmode="lin" valueType="num">
                                      <p:cBhvr additive="base">
                                        <p:cTn id="48" dur="500" fill="hold"/>
                                        <p:tgtEl>
                                          <p:spTgt spid="16"/>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0-#ppt_w/2"/>
                                          </p:val>
                                        </p:tav>
                                        <p:tav tm="100000">
                                          <p:val>
                                            <p:strVal val="#ppt_x"/>
                                          </p:val>
                                        </p:tav>
                                      </p:tavLst>
                                    </p:anim>
                                    <p:anim calcmode="lin" valueType="num">
                                      <p:cBhvr additive="base">
                                        <p:cTn id="52" dur="500" fill="hold"/>
                                        <p:tgtEl>
                                          <p:spTgt spid="17"/>
                                        </p:tgtEl>
                                        <p:attrNameLst>
                                          <p:attrName>ppt_y</p:attrName>
                                        </p:attrNameLst>
                                      </p:cBhvr>
                                      <p:tavLst>
                                        <p:tav tm="0">
                                          <p:val>
                                            <p:strVal val="0-#ppt_h/2"/>
                                          </p:val>
                                        </p:tav>
                                        <p:tav tm="100000">
                                          <p:val>
                                            <p:strVal val="#ppt_y"/>
                                          </p:val>
                                        </p:tav>
                                      </p:tavLst>
                                    </p:anim>
                                  </p:childTnLst>
                                </p:cTn>
                              </p:par>
                              <p:par>
                                <p:cTn id="53" presetID="2" presetClass="entr" presetSubtype="9"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0-#ppt_w/2"/>
                                          </p:val>
                                        </p:tav>
                                        <p:tav tm="100000">
                                          <p:val>
                                            <p:strVal val="#ppt_x"/>
                                          </p:val>
                                        </p:tav>
                                      </p:tavLst>
                                    </p:anim>
                                    <p:anim calcmode="lin" valueType="num">
                                      <p:cBhvr additive="base">
                                        <p:cTn id="56" dur="500" fill="hold"/>
                                        <p:tgtEl>
                                          <p:spTgt spid="18"/>
                                        </p:tgtEl>
                                        <p:attrNameLst>
                                          <p:attrName>ppt_y</p:attrName>
                                        </p:attrNameLst>
                                      </p:cBhvr>
                                      <p:tavLst>
                                        <p:tav tm="0">
                                          <p:val>
                                            <p:strVal val="0-#ppt_h/2"/>
                                          </p:val>
                                        </p:tav>
                                        <p:tav tm="100000">
                                          <p:val>
                                            <p:strVal val="#ppt_y"/>
                                          </p:val>
                                        </p:tav>
                                      </p:tavLst>
                                    </p:anim>
                                  </p:childTnLst>
                                </p:cTn>
                              </p:par>
                              <p:par>
                                <p:cTn id="57" presetID="2" presetClass="entr" presetSubtype="9"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0-#ppt_w/2"/>
                                          </p:val>
                                        </p:tav>
                                        <p:tav tm="100000">
                                          <p:val>
                                            <p:strVal val="#ppt_x"/>
                                          </p:val>
                                        </p:tav>
                                      </p:tavLst>
                                    </p:anim>
                                    <p:anim calcmode="lin" valueType="num">
                                      <p:cBhvr additive="base">
                                        <p:cTn id="60" dur="500" fill="hold"/>
                                        <p:tgtEl>
                                          <p:spTgt spid="24"/>
                                        </p:tgtEl>
                                        <p:attrNameLst>
                                          <p:attrName>ppt_y</p:attrName>
                                        </p:attrNameLst>
                                      </p:cBhvr>
                                      <p:tavLst>
                                        <p:tav tm="0">
                                          <p:val>
                                            <p:strVal val="0-#ppt_h/2"/>
                                          </p:val>
                                        </p:tav>
                                        <p:tav tm="100000">
                                          <p:val>
                                            <p:strVal val="#ppt_y"/>
                                          </p:val>
                                        </p:tav>
                                      </p:tavLst>
                                    </p:anim>
                                  </p:childTnLst>
                                </p:cTn>
                              </p:par>
                              <p:par>
                                <p:cTn id="61" presetID="2" presetClass="entr" presetSubtype="9"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0-#ppt_w/2"/>
                                          </p:val>
                                        </p:tav>
                                        <p:tav tm="100000">
                                          <p:val>
                                            <p:strVal val="#ppt_x"/>
                                          </p:val>
                                        </p:tav>
                                      </p:tavLst>
                                    </p:anim>
                                    <p:anim calcmode="lin" valueType="num">
                                      <p:cBhvr additive="base">
                                        <p:cTn id="64"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p:bldP spid="19" grpId="0" bldLvl="0" animBg="1"/>
      <p:bldP spid="21" grpId="0" bldLvl="0" animBg="1"/>
      <p:bldP spid="20" grpId="0" bldLvl="0" animBg="1"/>
      <p:bldP spid="14" grpId="0" bldLvl="0" animBg="1"/>
      <p:bldP spid="15" grpId="0"/>
      <p:bldP spid="16" grpId="0" animBg="1"/>
      <p:bldP spid="17" grpId="0" animBg="1"/>
      <p:bldP spid="18" grpId="0" animBg="1"/>
      <p:bldP spid="24"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3025700" y="1630491"/>
            <a:ext cx="2811446" cy="2234905"/>
          </a:xfrm>
          <a:custGeom>
            <a:avLst/>
            <a:gdLst>
              <a:gd name="T0" fmla="*/ 132 w 550"/>
              <a:gd name="T1" fmla="*/ 289 h 436"/>
              <a:gd name="T2" fmla="*/ 132 w 550"/>
              <a:gd name="T3" fmla="*/ 436 h 436"/>
              <a:gd name="T4" fmla="*/ 276 w 550"/>
              <a:gd name="T5" fmla="*/ 436 h 436"/>
              <a:gd name="T6" fmla="*/ 408 w 550"/>
              <a:gd name="T7" fmla="*/ 436 h 436"/>
              <a:gd name="T8" fmla="*/ 447 w 550"/>
              <a:gd name="T9" fmla="*/ 436 h 436"/>
              <a:gd name="T10" fmla="*/ 550 w 550"/>
              <a:gd name="T11" fmla="*/ 436 h 436"/>
              <a:gd name="T12" fmla="*/ 550 w 550"/>
              <a:gd name="T13" fmla="*/ 291 h 436"/>
              <a:gd name="T14" fmla="*/ 497 w 550"/>
              <a:gd name="T15" fmla="*/ 306 h 436"/>
              <a:gd name="T16" fmla="*/ 418 w 550"/>
              <a:gd name="T17" fmla="*/ 220 h 436"/>
              <a:gd name="T18" fmla="*/ 497 w 550"/>
              <a:gd name="T19" fmla="*/ 134 h 436"/>
              <a:gd name="T20" fmla="*/ 550 w 550"/>
              <a:gd name="T21" fmla="*/ 150 h 436"/>
              <a:gd name="T22" fmla="*/ 550 w 550"/>
              <a:gd name="T23" fmla="*/ 0 h 436"/>
              <a:gd name="T24" fmla="*/ 132 w 550"/>
              <a:gd name="T25" fmla="*/ 0 h 436"/>
              <a:gd name="T26" fmla="*/ 132 w 550"/>
              <a:gd name="T27" fmla="*/ 156 h 436"/>
              <a:gd name="T28" fmla="*/ 109 w 550"/>
              <a:gd name="T29" fmla="*/ 197 h 436"/>
              <a:gd name="T30" fmla="*/ 64 w 550"/>
              <a:gd name="T31" fmla="*/ 197 h 436"/>
              <a:gd name="T32" fmla="*/ 29 w 550"/>
              <a:gd name="T33" fmla="*/ 185 h 436"/>
              <a:gd name="T34" fmla="*/ 0 w 550"/>
              <a:gd name="T35" fmla="*/ 220 h 436"/>
              <a:gd name="T36" fmla="*/ 29 w 550"/>
              <a:gd name="T37" fmla="*/ 255 h 436"/>
              <a:gd name="T38" fmla="*/ 64 w 550"/>
              <a:gd name="T39" fmla="*/ 243 h 436"/>
              <a:gd name="T40" fmla="*/ 109 w 550"/>
              <a:gd name="T41" fmla="*/ 243 h 436"/>
              <a:gd name="T42" fmla="*/ 129 w 550"/>
              <a:gd name="T43" fmla="*/ 268 h 436"/>
              <a:gd name="T44" fmla="*/ 133 w 550"/>
              <a:gd name="T45" fmla="*/ 268 h 436"/>
              <a:gd name="T46" fmla="*/ 132 w 550"/>
              <a:gd name="T47" fmla="*/ 285 h 436"/>
              <a:gd name="T48" fmla="*/ 132 w 550"/>
              <a:gd name="T49" fmla="*/ 28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436">
                <a:moveTo>
                  <a:pt x="132" y="289"/>
                </a:moveTo>
                <a:cubicBezTo>
                  <a:pt x="132" y="436"/>
                  <a:pt x="132" y="436"/>
                  <a:pt x="132" y="436"/>
                </a:cubicBezTo>
                <a:cubicBezTo>
                  <a:pt x="276" y="436"/>
                  <a:pt x="276" y="436"/>
                  <a:pt x="276" y="436"/>
                </a:cubicBezTo>
                <a:cubicBezTo>
                  <a:pt x="276" y="436"/>
                  <a:pt x="408" y="436"/>
                  <a:pt x="408" y="436"/>
                </a:cubicBezTo>
                <a:cubicBezTo>
                  <a:pt x="410" y="436"/>
                  <a:pt x="416" y="436"/>
                  <a:pt x="447"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cubicBezTo>
                  <a:pt x="550" y="0"/>
                  <a:pt x="550" y="0"/>
                  <a:pt x="550" y="0"/>
                </a:cubicBezTo>
                <a:cubicBezTo>
                  <a:pt x="132" y="0"/>
                  <a:pt x="132" y="0"/>
                  <a:pt x="132" y="0"/>
                </a:cubicBezTo>
                <a:cubicBezTo>
                  <a:pt x="132" y="156"/>
                  <a:pt x="132" y="156"/>
                  <a:pt x="132" y="156"/>
                </a:cubicBezTo>
                <a:cubicBezTo>
                  <a:pt x="131" y="174"/>
                  <a:pt x="123" y="189"/>
                  <a:pt x="109" y="197"/>
                </a:cubicBezTo>
                <a:cubicBezTo>
                  <a:pt x="95"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5"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lstStyle/>
          <a:p>
            <a:endParaRPr lang="zh-CN" altLang="en-US"/>
          </a:p>
        </p:txBody>
      </p:sp>
      <p:sp>
        <p:nvSpPr>
          <p:cNvPr id="12" name="Freeform 6"/>
          <p:cNvSpPr/>
          <p:nvPr/>
        </p:nvSpPr>
        <p:spPr bwMode="auto">
          <a:xfrm>
            <a:off x="5418236" y="1630491"/>
            <a:ext cx="2809286" cy="2234905"/>
          </a:xfrm>
          <a:custGeom>
            <a:avLst/>
            <a:gdLst>
              <a:gd name="T0" fmla="*/ 550 w 550"/>
              <a:gd name="T1" fmla="*/ 150 h 436"/>
              <a:gd name="T2" fmla="*/ 550 w 550"/>
              <a:gd name="T3" fmla="*/ 0 h 436"/>
              <a:gd name="T4" fmla="*/ 479 w 550"/>
              <a:gd name="T5" fmla="*/ 0 h 436"/>
              <a:gd name="T6" fmla="*/ 339 w 550"/>
              <a:gd name="T7" fmla="*/ 0 h 436"/>
              <a:gd name="T8" fmla="*/ 277 w 550"/>
              <a:gd name="T9" fmla="*/ 0 h 436"/>
              <a:gd name="T10" fmla="*/ 275 w 550"/>
              <a:gd name="T11" fmla="*/ 0 h 436"/>
              <a:gd name="T12" fmla="*/ 132 w 550"/>
              <a:gd name="T13" fmla="*/ 0 h 436"/>
              <a:gd name="T14" fmla="*/ 132 w 550"/>
              <a:gd name="T15" fmla="*/ 156 h 436"/>
              <a:gd name="T16" fmla="*/ 109 w 550"/>
              <a:gd name="T17" fmla="*/ 197 h 436"/>
              <a:gd name="T18" fmla="*/ 64 w 550"/>
              <a:gd name="T19" fmla="*/ 197 h 436"/>
              <a:gd name="T20" fmla="*/ 29 w 550"/>
              <a:gd name="T21" fmla="*/ 185 h 436"/>
              <a:gd name="T22" fmla="*/ 0 w 550"/>
              <a:gd name="T23" fmla="*/ 220 h 436"/>
              <a:gd name="T24" fmla="*/ 29 w 550"/>
              <a:gd name="T25" fmla="*/ 255 h 436"/>
              <a:gd name="T26" fmla="*/ 64 w 550"/>
              <a:gd name="T27" fmla="*/ 243 h 436"/>
              <a:gd name="T28" fmla="*/ 109 w 550"/>
              <a:gd name="T29" fmla="*/ 243 h 436"/>
              <a:gd name="T30" fmla="*/ 129 w 550"/>
              <a:gd name="T31" fmla="*/ 268 h 436"/>
              <a:gd name="T32" fmla="*/ 133 w 550"/>
              <a:gd name="T33" fmla="*/ 268 h 436"/>
              <a:gd name="T34" fmla="*/ 132 w 550"/>
              <a:gd name="T35" fmla="*/ 285 h 436"/>
              <a:gd name="T36" fmla="*/ 132 w 550"/>
              <a:gd name="T37" fmla="*/ 289 h 436"/>
              <a:gd name="T38" fmla="*/ 132 w 550"/>
              <a:gd name="T39" fmla="*/ 436 h 436"/>
              <a:gd name="T40" fmla="*/ 550 w 550"/>
              <a:gd name="T41" fmla="*/ 436 h 436"/>
              <a:gd name="T42" fmla="*/ 550 w 550"/>
              <a:gd name="T43" fmla="*/ 291 h 436"/>
              <a:gd name="T44" fmla="*/ 497 w 550"/>
              <a:gd name="T45" fmla="*/ 306 h 436"/>
              <a:gd name="T46" fmla="*/ 418 w 550"/>
              <a:gd name="T47" fmla="*/ 220 h 436"/>
              <a:gd name="T48" fmla="*/ 497 w 550"/>
              <a:gd name="T49" fmla="*/ 134 h 436"/>
              <a:gd name="T50" fmla="*/ 550 w 550"/>
              <a:gd name="T51" fmla="*/ 15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0" h="436">
                <a:moveTo>
                  <a:pt x="550" y="150"/>
                </a:moveTo>
                <a:cubicBezTo>
                  <a:pt x="550" y="0"/>
                  <a:pt x="550" y="0"/>
                  <a:pt x="550" y="0"/>
                </a:cubicBezTo>
                <a:cubicBezTo>
                  <a:pt x="479" y="0"/>
                  <a:pt x="479" y="0"/>
                  <a:pt x="479" y="0"/>
                </a:cubicBezTo>
                <a:cubicBezTo>
                  <a:pt x="479" y="0"/>
                  <a:pt x="398" y="0"/>
                  <a:pt x="339" y="0"/>
                </a:cubicBezTo>
                <a:cubicBezTo>
                  <a:pt x="286" y="0"/>
                  <a:pt x="279" y="0"/>
                  <a:pt x="277" y="0"/>
                </a:cubicBezTo>
                <a:cubicBezTo>
                  <a:pt x="275" y="0"/>
                  <a:pt x="275" y="0"/>
                  <a:pt x="275" y="0"/>
                </a:cubicBezTo>
                <a:cubicBezTo>
                  <a:pt x="132" y="0"/>
                  <a:pt x="132" y="0"/>
                  <a:pt x="132" y="0"/>
                </a:cubicBezTo>
                <a:cubicBezTo>
                  <a:pt x="132" y="156"/>
                  <a:pt x="132" y="156"/>
                  <a:pt x="132" y="156"/>
                </a:cubicBezTo>
                <a:cubicBezTo>
                  <a:pt x="131" y="174"/>
                  <a:pt x="123" y="189"/>
                  <a:pt x="109" y="197"/>
                </a:cubicBezTo>
                <a:cubicBezTo>
                  <a:pt x="96"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6"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cubicBezTo>
                  <a:pt x="132" y="436"/>
                  <a:pt x="132" y="436"/>
                  <a:pt x="132"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lstStyle/>
          <a:p>
            <a:endParaRPr lang="zh-CN" altLang="en-US"/>
          </a:p>
        </p:txBody>
      </p:sp>
      <p:sp>
        <p:nvSpPr>
          <p:cNvPr id="13" name="Freeform 7"/>
          <p:cNvSpPr/>
          <p:nvPr/>
        </p:nvSpPr>
        <p:spPr bwMode="auto">
          <a:xfrm>
            <a:off x="7823728" y="1624013"/>
            <a:ext cx="2906456" cy="2241383"/>
          </a:xfrm>
          <a:custGeom>
            <a:avLst/>
            <a:gdLst>
              <a:gd name="T0" fmla="*/ 108 w 569"/>
              <a:gd name="T1" fmla="*/ 194 h 437"/>
              <a:gd name="T2" fmla="*/ 63 w 569"/>
              <a:gd name="T3" fmla="*/ 195 h 437"/>
              <a:gd name="T4" fmla="*/ 28 w 569"/>
              <a:gd name="T5" fmla="*/ 182 h 437"/>
              <a:gd name="T6" fmla="*/ 0 w 569"/>
              <a:gd name="T7" fmla="*/ 219 h 437"/>
              <a:gd name="T8" fmla="*/ 28 w 569"/>
              <a:gd name="T9" fmla="*/ 255 h 437"/>
              <a:gd name="T10" fmla="*/ 63 w 569"/>
              <a:gd name="T11" fmla="*/ 243 h 437"/>
              <a:gd name="T12" fmla="*/ 108 w 569"/>
              <a:gd name="T13" fmla="*/ 243 h 437"/>
              <a:gd name="T14" fmla="*/ 131 w 569"/>
              <a:gd name="T15" fmla="*/ 279 h 437"/>
              <a:gd name="T16" fmla="*/ 131 w 569"/>
              <a:gd name="T17" fmla="*/ 282 h 437"/>
              <a:gd name="T18" fmla="*/ 131 w 569"/>
              <a:gd name="T19" fmla="*/ 286 h 437"/>
              <a:gd name="T20" fmla="*/ 131 w 569"/>
              <a:gd name="T21" fmla="*/ 291 h 437"/>
              <a:gd name="T22" fmla="*/ 131 w 569"/>
              <a:gd name="T23" fmla="*/ 437 h 437"/>
              <a:gd name="T24" fmla="*/ 283 w 569"/>
              <a:gd name="T25" fmla="*/ 437 h 437"/>
              <a:gd name="T26" fmla="*/ 267 w 569"/>
              <a:gd name="T27" fmla="*/ 382 h 437"/>
              <a:gd name="T28" fmla="*/ 353 w 569"/>
              <a:gd name="T29" fmla="*/ 300 h 437"/>
              <a:gd name="T30" fmla="*/ 438 w 569"/>
              <a:gd name="T31" fmla="*/ 382 h 437"/>
              <a:gd name="T32" fmla="*/ 423 w 569"/>
              <a:gd name="T33" fmla="*/ 437 h 437"/>
              <a:gd name="T34" fmla="*/ 567 w 569"/>
              <a:gd name="T35" fmla="*/ 437 h 437"/>
              <a:gd name="T36" fmla="*/ 567 w 569"/>
              <a:gd name="T37" fmla="*/ 295 h 437"/>
              <a:gd name="T38" fmla="*/ 567 w 569"/>
              <a:gd name="T39" fmla="*/ 162 h 437"/>
              <a:gd name="T40" fmla="*/ 567 w 569"/>
              <a:gd name="T41" fmla="*/ 158 h 437"/>
              <a:gd name="T42" fmla="*/ 567 w 569"/>
              <a:gd name="T43" fmla="*/ 1 h 437"/>
              <a:gd name="T44" fmla="*/ 397 w 569"/>
              <a:gd name="T45" fmla="*/ 1 h 437"/>
              <a:gd name="T46" fmla="*/ 397 w 569"/>
              <a:gd name="T47" fmla="*/ 1 h 437"/>
              <a:gd name="T48" fmla="*/ 215 w 569"/>
              <a:gd name="T49" fmla="*/ 1 h 437"/>
              <a:gd name="T50" fmla="*/ 202 w 569"/>
              <a:gd name="T51" fmla="*/ 0 h 437"/>
              <a:gd name="T52" fmla="*/ 202 w 569"/>
              <a:gd name="T53" fmla="*/ 1 h 437"/>
              <a:gd name="T54" fmla="*/ 142 w 569"/>
              <a:gd name="T55" fmla="*/ 1 h 437"/>
              <a:gd name="T56" fmla="*/ 131 w 569"/>
              <a:gd name="T57" fmla="*/ 1 h 437"/>
              <a:gd name="T58" fmla="*/ 131 w 569"/>
              <a:gd name="T59" fmla="*/ 151 h 437"/>
              <a:gd name="T60" fmla="*/ 131 w 569"/>
              <a:gd name="T61" fmla="*/ 152 h 437"/>
              <a:gd name="T62" fmla="*/ 132 w 569"/>
              <a:gd name="T63" fmla="*/ 169 h 437"/>
              <a:gd name="T64" fmla="*/ 128 w 569"/>
              <a:gd name="T65" fmla="*/ 169 h 437"/>
              <a:gd name="T66" fmla="*/ 108 w 569"/>
              <a:gd name="T67" fmla="*/ 194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9" h="437">
                <a:moveTo>
                  <a:pt x="108" y="194"/>
                </a:moveTo>
                <a:cubicBezTo>
                  <a:pt x="95" y="202"/>
                  <a:pt x="79" y="203"/>
                  <a:pt x="63" y="195"/>
                </a:cubicBezTo>
                <a:cubicBezTo>
                  <a:pt x="50" y="188"/>
                  <a:pt x="33" y="182"/>
                  <a:pt x="28" y="182"/>
                </a:cubicBezTo>
                <a:cubicBezTo>
                  <a:pt x="13" y="182"/>
                  <a:pt x="0" y="199"/>
                  <a:pt x="0" y="219"/>
                </a:cubicBezTo>
                <a:cubicBezTo>
                  <a:pt x="0" y="239"/>
                  <a:pt x="13" y="255"/>
                  <a:pt x="28" y="255"/>
                </a:cubicBezTo>
                <a:cubicBezTo>
                  <a:pt x="33" y="255"/>
                  <a:pt x="50" y="249"/>
                  <a:pt x="63" y="243"/>
                </a:cubicBezTo>
                <a:cubicBezTo>
                  <a:pt x="79" y="235"/>
                  <a:pt x="95" y="235"/>
                  <a:pt x="108" y="243"/>
                </a:cubicBezTo>
                <a:cubicBezTo>
                  <a:pt x="121" y="250"/>
                  <a:pt x="129" y="263"/>
                  <a:pt x="131" y="279"/>
                </a:cubicBezTo>
                <a:cubicBezTo>
                  <a:pt x="131" y="282"/>
                  <a:pt x="131" y="282"/>
                  <a:pt x="131" y="282"/>
                </a:cubicBezTo>
                <a:cubicBezTo>
                  <a:pt x="131" y="286"/>
                  <a:pt x="131" y="286"/>
                  <a:pt x="131" y="286"/>
                </a:cubicBezTo>
                <a:cubicBezTo>
                  <a:pt x="131" y="291"/>
                  <a:pt x="131" y="291"/>
                  <a:pt x="131" y="291"/>
                </a:cubicBezTo>
                <a:cubicBezTo>
                  <a:pt x="131" y="437"/>
                  <a:pt x="131" y="437"/>
                  <a:pt x="131" y="437"/>
                </a:cubicBezTo>
                <a:cubicBezTo>
                  <a:pt x="283" y="437"/>
                  <a:pt x="283" y="437"/>
                  <a:pt x="283" y="437"/>
                </a:cubicBezTo>
                <a:cubicBezTo>
                  <a:pt x="277" y="424"/>
                  <a:pt x="267" y="400"/>
                  <a:pt x="267" y="382"/>
                </a:cubicBezTo>
                <a:cubicBezTo>
                  <a:pt x="267" y="337"/>
                  <a:pt x="306" y="300"/>
                  <a:pt x="353" y="300"/>
                </a:cubicBezTo>
                <a:cubicBezTo>
                  <a:pt x="400" y="300"/>
                  <a:pt x="438" y="337"/>
                  <a:pt x="438" y="382"/>
                </a:cubicBezTo>
                <a:cubicBezTo>
                  <a:pt x="438" y="400"/>
                  <a:pt x="429" y="424"/>
                  <a:pt x="423" y="437"/>
                </a:cubicBezTo>
                <a:cubicBezTo>
                  <a:pt x="567" y="437"/>
                  <a:pt x="567" y="437"/>
                  <a:pt x="567" y="437"/>
                </a:cubicBezTo>
                <a:cubicBezTo>
                  <a:pt x="567" y="295"/>
                  <a:pt x="567" y="295"/>
                  <a:pt x="567" y="295"/>
                </a:cubicBezTo>
                <a:cubicBezTo>
                  <a:pt x="567" y="294"/>
                  <a:pt x="569" y="184"/>
                  <a:pt x="567" y="162"/>
                </a:cubicBezTo>
                <a:cubicBezTo>
                  <a:pt x="567" y="160"/>
                  <a:pt x="567" y="159"/>
                  <a:pt x="567" y="158"/>
                </a:cubicBezTo>
                <a:cubicBezTo>
                  <a:pt x="567" y="1"/>
                  <a:pt x="567" y="1"/>
                  <a:pt x="567" y="1"/>
                </a:cubicBezTo>
                <a:cubicBezTo>
                  <a:pt x="397" y="1"/>
                  <a:pt x="397" y="1"/>
                  <a:pt x="397" y="1"/>
                </a:cubicBezTo>
                <a:cubicBezTo>
                  <a:pt x="397" y="1"/>
                  <a:pt x="397" y="1"/>
                  <a:pt x="397" y="1"/>
                </a:cubicBezTo>
                <a:cubicBezTo>
                  <a:pt x="215" y="1"/>
                  <a:pt x="215" y="1"/>
                  <a:pt x="215" y="1"/>
                </a:cubicBezTo>
                <a:cubicBezTo>
                  <a:pt x="210" y="1"/>
                  <a:pt x="206" y="1"/>
                  <a:pt x="202" y="0"/>
                </a:cubicBezTo>
                <a:cubicBezTo>
                  <a:pt x="202" y="1"/>
                  <a:pt x="202" y="1"/>
                  <a:pt x="202" y="1"/>
                </a:cubicBezTo>
                <a:cubicBezTo>
                  <a:pt x="142" y="1"/>
                  <a:pt x="142" y="1"/>
                  <a:pt x="142" y="1"/>
                </a:cubicBezTo>
                <a:cubicBezTo>
                  <a:pt x="141" y="1"/>
                  <a:pt x="137" y="1"/>
                  <a:pt x="131" y="1"/>
                </a:cubicBezTo>
                <a:cubicBezTo>
                  <a:pt x="131" y="151"/>
                  <a:pt x="131" y="151"/>
                  <a:pt x="131" y="151"/>
                </a:cubicBezTo>
                <a:cubicBezTo>
                  <a:pt x="131" y="152"/>
                  <a:pt x="131" y="152"/>
                  <a:pt x="131" y="152"/>
                </a:cubicBezTo>
                <a:cubicBezTo>
                  <a:pt x="132" y="169"/>
                  <a:pt x="132" y="169"/>
                  <a:pt x="132" y="169"/>
                </a:cubicBezTo>
                <a:cubicBezTo>
                  <a:pt x="128" y="169"/>
                  <a:pt x="128" y="169"/>
                  <a:pt x="128" y="169"/>
                </a:cubicBezTo>
                <a:cubicBezTo>
                  <a:pt x="125" y="180"/>
                  <a:pt x="118" y="189"/>
                  <a:pt x="108" y="194"/>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lstStyle/>
          <a:p>
            <a:endParaRPr lang="zh-CN" altLang="en-US"/>
          </a:p>
        </p:txBody>
      </p:sp>
      <p:sp>
        <p:nvSpPr>
          <p:cNvPr id="14" name="Freeform 8"/>
          <p:cNvSpPr/>
          <p:nvPr/>
        </p:nvSpPr>
        <p:spPr bwMode="auto">
          <a:xfrm>
            <a:off x="1218342" y="1630491"/>
            <a:ext cx="2226268" cy="2912934"/>
          </a:xfrm>
          <a:custGeom>
            <a:avLst/>
            <a:gdLst>
              <a:gd name="T0" fmla="*/ 194 w 436"/>
              <a:gd name="T1" fmla="*/ 459 h 568"/>
              <a:gd name="T2" fmla="*/ 194 w 436"/>
              <a:gd name="T3" fmla="*/ 505 h 568"/>
              <a:gd name="T4" fmla="*/ 181 w 436"/>
              <a:gd name="T5" fmla="*/ 539 h 568"/>
              <a:gd name="T6" fmla="*/ 218 w 436"/>
              <a:gd name="T7" fmla="*/ 568 h 568"/>
              <a:gd name="T8" fmla="*/ 255 w 436"/>
              <a:gd name="T9" fmla="*/ 539 h 568"/>
              <a:gd name="T10" fmla="*/ 242 w 436"/>
              <a:gd name="T11" fmla="*/ 505 h 568"/>
              <a:gd name="T12" fmla="*/ 242 w 436"/>
              <a:gd name="T13" fmla="*/ 459 h 568"/>
              <a:gd name="T14" fmla="*/ 279 w 436"/>
              <a:gd name="T15" fmla="*/ 437 h 568"/>
              <a:gd name="T16" fmla="*/ 281 w 436"/>
              <a:gd name="T17" fmla="*/ 437 h 568"/>
              <a:gd name="T18" fmla="*/ 285 w 436"/>
              <a:gd name="T19" fmla="*/ 437 h 568"/>
              <a:gd name="T20" fmla="*/ 290 w 436"/>
              <a:gd name="T21" fmla="*/ 436 h 568"/>
              <a:gd name="T22" fmla="*/ 436 w 436"/>
              <a:gd name="T23" fmla="*/ 436 h 568"/>
              <a:gd name="T24" fmla="*/ 436 w 436"/>
              <a:gd name="T25" fmla="*/ 285 h 568"/>
              <a:gd name="T26" fmla="*/ 381 w 436"/>
              <a:gd name="T27" fmla="*/ 301 h 568"/>
              <a:gd name="T28" fmla="*/ 300 w 436"/>
              <a:gd name="T29" fmla="*/ 215 h 568"/>
              <a:gd name="T30" fmla="*/ 381 w 436"/>
              <a:gd name="T31" fmla="*/ 129 h 568"/>
              <a:gd name="T32" fmla="*/ 436 w 436"/>
              <a:gd name="T33" fmla="*/ 145 h 568"/>
              <a:gd name="T34" fmla="*/ 436 w 436"/>
              <a:gd name="T35" fmla="*/ 0 h 568"/>
              <a:gd name="T36" fmla="*/ 294 w 436"/>
              <a:gd name="T37" fmla="*/ 0 h 568"/>
              <a:gd name="T38" fmla="*/ 201 w 436"/>
              <a:gd name="T39" fmla="*/ 0 h 568"/>
              <a:gd name="T40" fmla="*/ 161 w 436"/>
              <a:gd name="T41" fmla="*/ 0 h 568"/>
              <a:gd name="T42" fmla="*/ 157 w 436"/>
              <a:gd name="T43" fmla="*/ 0 h 568"/>
              <a:gd name="T44" fmla="*/ 0 w 436"/>
              <a:gd name="T45" fmla="*/ 0 h 568"/>
              <a:gd name="T46" fmla="*/ 0 w 436"/>
              <a:gd name="T47" fmla="*/ 161 h 568"/>
              <a:gd name="T48" fmla="*/ 0 w 436"/>
              <a:gd name="T49" fmla="*/ 353 h 568"/>
              <a:gd name="T50" fmla="*/ 0 w 436"/>
              <a:gd name="T51" fmla="*/ 366 h 568"/>
              <a:gd name="T52" fmla="*/ 0 w 436"/>
              <a:gd name="T53" fmla="*/ 366 h 568"/>
              <a:gd name="T54" fmla="*/ 0 w 436"/>
              <a:gd name="T55" fmla="*/ 426 h 568"/>
              <a:gd name="T56" fmla="*/ 0 w 436"/>
              <a:gd name="T57" fmla="*/ 436 h 568"/>
              <a:gd name="T58" fmla="*/ 150 w 436"/>
              <a:gd name="T59" fmla="*/ 437 h 568"/>
              <a:gd name="T60" fmla="*/ 151 w 436"/>
              <a:gd name="T61" fmla="*/ 437 h 568"/>
              <a:gd name="T62" fmla="*/ 168 w 436"/>
              <a:gd name="T63" fmla="*/ 436 h 568"/>
              <a:gd name="T64" fmla="*/ 168 w 436"/>
              <a:gd name="T65" fmla="*/ 439 h 568"/>
              <a:gd name="T66" fmla="*/ 194 w 436"/>
              <a:gd name="T67" fmla="*/ 459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6" h="568">
                <a:moveTo>
                  <a:pt x="194" y="459"/>
                </a:moveTo>
                <a:cubicBezTo>
                  <a:pt x="202" y="473"/>
                  <a:pt x="202" y="489"/>
                  <a:pt x="194" y="505"/>
                </a:cubicBezTo>
                <a:cubicBezTo>
                  <a:pt x="187" y="518"/>
                  <a:pt x="181" y="534"/>
                  <a:pt x="181" y="539"/>
                </a:cubicBezTo>
                <a:cubicBezTo>
                  <a:pt x="181" y="555"/>
                  <a:pt x="198" y="568"/>
                  <a:pt x="218" y="568"/>
                </a:cubicBezTo>
                <a:cubicBezTo>
                  <a:pt x="238" y="568"/>
                  <a:pt x="255" y="555"/>
                  <a:pt x="255" y="539"/>
                </a:cubicBezTo>
                <a:cubicBezTo>
                  <a:pt x="255" y="534"/>
                  <a:pt x="249" y="518"/>
                  <a:pt x="242" y="505"/>
                </a:cubicBezTo>
                <a:cubicBezTo>
                  <a:pt x="234" y="489"/>
                  <a:pt x="234" y="473"/>
                  <a:pt x="242" y="459"/>
                </a:cubicBezTo>
                <a:cubicBezTo>
                  <a:pt x="249" y="447"/>
                  <a:pt x="262" y="439"/>
                  <a:pt x="279" y="437"/>
                </a:cubicBezTo>
                <a:cubicBezTo>
                  <a:pt x="281" y="437"/>
                  <a:pt x="281" y="437"/>
                  <a:pt x="281" y="437"/>
                </a:cubicBezTo>
                <a:cubicBezTo>
                  <a:pt x="285" y="437"/>
                  <a:pt x="285" y="437"/>
                  <a:pt x="285" y="437"/>
                </a:cubicBezTo>
                <a:cubicBezTo>
                  <a:pt x="290" y="436"/>
                  <a:pt x="290" y="436"/>
                  <a:pt x="290" y="436"/>
                </a:cubicBezTo>
                <a:cubicBezTo>
                  <a:pt x="436" y="436"/>
                  <a:pt x="436" y="436"/>
                  <a:pt x="436" y="436"/>
                </a:cubicBezTo>
                <a:cubicBezTo>
                  <a:pt x="436" y="285"/>
                  <a:pt x="436" y="285"/>
                  <a:pt x="436" y="285"/>
                </a:cubicBezTo>
                <a:cubicBezTo>
                  <a:pt x="423" y="291"/>
                  <a:pt x="399" y="301"/>
                  <a:pt x="381" y="301"/>
                </a:cubicBezTo>
                <a:cubicBezTo>
                  <a:pt x="336" y="301"/>
                  <a:pt x="300" y="262"/>
                  <a:pt x="300" y="215"/>
                </a:cubicBezTo>
                <a:cubicBezTo>
                  <a:pt x="300" y="168"/>
                  <a:pt x="336" y="129"/>
                  <a:pt x="381" y="129"/>
                </a:cubicBezTo>
                <a:cubicBezTo>
                  <a:pt x="399" y="129"/>
                  <a:pt x="423" y="139"/>
                  <a:pt x="436" y="145"/>
                </a:cubicBezTo>
                <a:cubicBezTo>
                  <a:pt x="436" y="0"/>
                  <a:pt x="436" y="0"/>
                  <a:pt x="436" y="0"/>
                </a:cubicBezTo>
                <a:cubicBezTo>
                  <a:pt x="294" y="0"/>
                  <a:pt x="294" y="0"/>
                  <a:pt x="294" y="0"/>
                </a:cubicBezTo>
                <a:cubicBezTo>
                  <a:pt x="294" y="0"/>
                  <a:pt x="242" y="0"/>
                  <a:pt x="201" y="0"/>
                </a:cubicBezTo>
                <a:cubicBezTo>
                  <a:pt x="176" y="0"/>
                  <a:pt x="165" y="0"/>
                  <a:pt x="161" y="0"/>
                </a:cubicBezTo>
                <a:cubicBezTo>
                  <a:pt x="160" y="0"/>
                  <a:pt x="159" y="0"/>
                  <a:pt x="157" y="0"/>
                </a:cubicBezTo>
                <a:cubicBezTo>
                  <a:pt x="0" y="0"/>
                  <a:pt x="0" y="0"/>
                  <a:pt x="0" y="0"/>
                </a:cubicBezTo>
                <a:cubicBezTo>
                  <a:pt x="0" y="161"/>
                  <a:pt x="0" y="161"/>
                  <a:pt x="0" y="161"/>
                </a:cubicBezTo>
                <a:cubicBezTo>
                  <a:pt x="0" y="353"/>
                  <a:pt x="0" y="353"/>
                  <a:pt x="0" y="353"/>
                </a:cubicBezTo>
                <a:cubicBezTo>
                  <a:pt x="0" y="358"/>
                  <a:pt x="0" y="362"/>
                  <a:pt x="0" y="366"/>
                </a:cubicBezTo>
                <a:cubicBezTo>
                  <a:pt x="0" y="366"/>
                  <a:pt x="0" y="366"/>
                  <a:pt x="0" y="366"/>
                </a:cubicBezTo>
                <a:cubicBezTo>
                  <a:pt x="0" y="426"/>
                  <a:pt x="0" y="426"/>
                  <a:pt x="0" y="426"/>
                </a:cubicBezTo>
                <a:cubicBezTo>
                  <a:pt x="0" y="427"/>
                  <a:pt x="0" y="431"/>
                  <a:pt x="0" y="436"/>
                </a:cubicBezTo>
                <a:cubicBezTo>
                  <a:pt x="150" y="437"/>
                  <a:pt x="150" y="437"/>
                  <a:pt x="150" y="437"/>
                </a:cubicBezTo>
                <a:cubicBezTo>
                  <a:pt x="151" y="437"/>
                  <a:pt x="151" y="437"/>
                  <a:pt x="151" y="437"/>
                </a:cubicBezTo>
                <a:cubicBezTo>
                  <a:pt x="168" y="436"/>
                  <a:pt x="168" y="436"/>
                  <a:pt x="168" y="436"/>
                </a:cubicBezTo>
                <a:cubicBezTo>
                  <a:pt x="168" y="439"/>
                  <a:pt x="168" y="439"/>
                  <a:pt x="168" y="439"/>
                </a:cubicBezTo>
                <a:cubicBezTo>
                  <a:pt x="179" y="443"/>
                  <a:pt x="188" y="450"/>
                  <a:pt x="194" y="45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 name="组合 1"/>
          <p:cNvGrpSpPr/>
          <p:nvPr/>
        </p:nvGrpSpPr>
        <p:grpSpPr>
          <a:xfrm>
            <a:off x="9410834" y="2025648"/>
            <a:ext cx="475052" cy="682348"/>
            <a:chOff x="9410834" y="2025648"/>
            <a:chExt cx="475052" cy="682348"/>
          </a:xfrm>
        </p:grpSpPr>
        <p:sp>
          <p:nvSpPr>
            <p:cNvPr id="19" name="Freeform 9"/>
            <p:cNvSpPr/>
            <p:nvPr/>
          </p:nvSpPr>
          <p:spPr bwMode="auto">
            <a:xfrm>
              <a:off x="9503685" y="2081791"/>
              <a:ext cx="86373" cy="51824"/>
            </a:xfrm>
            <a:custGeom>
              <a:avLst/>
              <a:gdLst>
                <a:gd name="T0" fmla="*/ 15 w 17"/>
                <a:gd name="T1" fmla="*/ 0 h 10"/>
                <a:gd name="T2" fmla="*/ 15 w 17"/>
                <a:gd name="T3" fmla="*/ 0 h 10"/>
                <a:gd name="T4" fmla="*/ 14 w 17"/>
                <a:gd name="T5" fmla="*/ 0 h 10"/>
                <a:gd name="T6" fmla="*/ 14 w 17"/>
                <a:gd name="T7" fmla="*/ 0 h 10"/>
                <a:gd name="T8" fmla="*/ 1 w 17"/>
                <a:gd name="T9" fmla="*/ 6 h 10"/>
                <a:gd name="T10" fmla="*/ 1 w 17"/>
                <a:gd name="T11" fmla="*/ 6 h 10"/>
                <a:gd name="T12" fmla="*/ 1 w 17"/>
                <a:gd name="T13" fmla="*/ 7 h 10"/>
                <a:gd name="T14" fmla="*/ 0 w 17"/>
                <a:gd name="T15" fmla="*/ 8 h 10"/>
                <a:gd name="T16" fmla="*/ 1 w 17"/>
                <a:gd name="T17" fmla="*/ 9 h 10"/>
                <a:gd name="T18" fmla="*/ 2 w 17"/>
                <a:gd name="T19" fmla="*/ 10 h 10"/>
                <a:gd name="T20" fmla="*/ 2 w 17"/>
                <a:gd name="T21" fmla="*/ 10 h 10"/>
                <a:gd name="T22" fmla="*/ 3 w 17"/>
                <a:gd name="T23" fmla="*/ 10 h 10"/>
                <a:gd name="T24" fmla="*/ 3 w 17"/>
                <a:gd name="T25" fmla="*/ 10 h 10"/>
                <a:gd name="T26" fmla="*/ 16 w 17"/>
                <a:gd name="T27" fmla="*/ 4 h 10"/>
                <a:gd name="T28" fmla="*/ 16 w 17"/>
                <a:gd name="T29" fmla="*/ 4 h 10"/>
                <a:gd name="T30" fmla="*/ 16 w 17"/>
                <a:gd name="T31" fmla="*/ 3 h 10"/>
                <a:gd name="T32" fmla="*/ 17 w 17"/>
                <a:gd name="T33" fmla="*/ 2 h 10"/>
                <a:gd name="T34" fmla="*/ 16 w 17"/>
                <a:gd name="T35" fmla="*/ 1 h 10"/>
                <a:gd name="T36" fmla="*/ 15 w 17"/>
                <a:gd name="T3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10">
                  <a:moveTo>
                    <a:pt x="15" y="0"/>
                  </a:moveTo>
                  <a:cubicBezTo>
                    <a:pt x="15" y="0"/>
                    <a:pt x="15" y="0"/>
                    <a:pt x="15" y="0"/>
                  </a:cubicBezTo>
                  <a:cubicBezTo>
                    <a:pt x="14" y="0"/>
                    <a:pt x="14" y="0"/>
                    <a:pt x="14" y="0"/>
                  </a:cubicBezTo>
                  <a:cubicBezTo>
                    <a:pt x="14" y="0"/>
                    <a:pt x="14" y="0"/>
                    <a:pt x="14" y="0"/>
                  </a:cubicBezTo>
                  <a:cubicBezTo>
                    <a:pt x="1" y="6"/>
                    <a:pt x="1" y="6"/>
                    <a:pt x="1" y="6"/>
                  </a:cubicBezTo>
                  <a:cubicBezTo>
                    <a:pt x="1" y="6"/>
                    <a:pt x="1" y="6"/>
                    <a:pt x="1" y="6"/>
                  </a:cubicBezTo>
                  <a:cubicBezTo>
                    <a:pt x="1" y="7"/>
                    <a:pt x="1" y="7"/>
                    <a:pt x="1" y="7"/>
                  </a:cubicBezTo>
                  <a:cubicBezTo>
                    <a:pt x="0" y="7"/>
                    <a:pt x="0" y="8"/>
                    <a:pt x="0" y="8"/>
                  </a:cubicBezTo>
                  <a:cubicBezTo>
                    <a:pt x="1" y="9"/>
                    <a:pt x="1" y="9"/>
                    <a:pt x="1" y="9"/>
                  </a:cubicBezTo>
                  <a:cubicBezTo>
                    <a:pt x="1" y="10"/>
                    <a:pt x="1" y="10"/>
                    <a:pt x="2" y="10"/>
                  </a:cubicBezTo>
                  <a:cubicBezTo>
                    <a:pt x="2" y="10"/>
                    <a:pt x="2" y="10"/>
                    <a:pt x="2" y="10"/>
                  </a:cubicBezTo>
                  <a:cubicBezTo>
                    <a:pt x="3" y="10"/>
                    <a:pt x="3" y="10"/>
                    <a:pt x="3" y="10"/>
                  </a:cubicBezTo>
                  <a:cubicBezTo>
                    <a:pt x="3" y="10"/>
                    <a:pt x="3" y="10"/>
                    <a:pt x="3" y="10"/>
                  </a:cubicBezTo>
                  <a:cubicBezTo>
                    <a:pt x="16" y="4"/>
                    <a:pt x="16" y="4"/>
                    <a:pt x="16" y="4"/>
                  </a:cubicBezTo>
                  <a:cubicBezTo>
                    <a:pt x="16" y="4"/>
                    <a:pt x="16" y="4"/>
                    <a:pt x="16" y="4"/>
                  </a:cubicBezTo>
                  <a:cubicBezTo>
                    <a:pt x="16" y="3"/>
                    <a:pt x="16" y="3"/>
                    <a:pt x="16" y="3"/>
                  </a:cubicBezTo>
                  <a:cubicBezTo>
                    <a:pt x="17" y="3"/>
                    <a:pt x="17" y="2"/>
                    <a:pt x="17" y="2"/>
                  </a:cubicBezTo>
                  <a:cubicBezTo>
                    <a:pt x="16" y="1"/>
                    <a:pt x="16" y="1"/>
                    <a:pt x="16" y="1"/>
                  </a:cubicBezTo>
                  <a:cubicBezTo>
                    <a:pt x="16" y="0"/>
                    <a:pt x="16" y="0"/>
                    <a:pt x="15"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0" name="Freeform 10"/>
            <p:cNvSpPr/>
            <p:nvPr/>
          </p:nvSpPr>
          <p:spPr bwMode="auto">
            <a:xfrm>
              <a:off x="9523119" y="2112021"/>
              <a:ext cx="77736" cy="51824"/>
            </a:xfrm>
            <a:custGeom>
              <a:avLst/>
              <a:gdLst>
                <a:gd name="T0" fmla="*/ 13 w 15"/>
                <a:gd name="T1" fmla="*/ 0 h 10"/>
                <a:gd name="T2" fmla="*/ 0 w 15"/>
                <a:gd name="T3" fmla="*/ 6 h 10"/>
                <a:gd name="T4" fmla="*/ 0 w 15"/>
                <a:gd name="T5" fmla="*/ 7 h 10"/>
                <a:gd name="T6" fmla="*/ 1 w 15"/>
                <a:gd name="T7" fmla="*/ 8 h 10"/>
                <a:gd name="T8" fmla="*/ 1 w 15"/>
                <a:gd name="T9" fmla="*/ 8 h 10"/>
                <a:gd name="T10" fmla="*/ 1 w 15"/>
                <a:gd name="T11" fmla="*/ 8 h 10"/>
                <a:gd name="T12" fmla="*/ 2 w 15"/>
                <a:gd name="T13" fmla="*/ 10 h 10"/>
                <a:gd name="T14" fmla="*/ 15 w 15"/>
                <a:gd name="T15" fmla="*/ 5 h 10"/>
                <a:gd name="T16" fmla="*/ 13 w 15"/>
                <a:gd name="T17" fmla="*/ 2 h 10"/>
                <a:gd name="T18" fmla="*/ 13 w 15"/>
                <a:gd name="T19" fmla="*/ 2 h 10"/>
                <a:gd name="T20" fmla="*/ 13 w 15"/>
                <a:gd name="T21" fmla="*/ 1 h 10"/>
                <a:gd name="T22" fmla="*/ 13 w 15"/>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0">
                  <a:moveTo>
                    <a:pt x="13" y="0"/>
                  </a:moveTo>
                  <a:cubicBezTo>
                    <a:pt x="0" y="6"/>
                    <a:pt x="0" y="6"/>
                    <a:pt x="0" y="6"/>
                  </a:cubicBezTo>
                  <a:cubicBezTo>
                    <a:pt x="0" y="7"/>
                    <a:pt x="0" y="7"/>
                    <a:pt x="0" y="7"/>
                  </a:cubicBezTo>
                  <a:cubicBezTo>
                    <a:pt x="0" y="7"/>
                    <a:pt x="1" y="8"/>
                    <a:pt x="1" y="8"/>
                  </a:cubicBezTo>
                  <a:cubicBezTo>
                    <a:pt x="1" y="8"/>
                    <a:pt x="1" y="8"/>
                    <a:pt x="1" y="8"/>
                  </a:cubicBezTo>
                  <a:cubicBezTo>
                    <a:pt x="1" y="8"/>
                    <a:pt x="1" y="8"/>
                    <a:pt x="1" y="8"/>
                  </a:cubicBezTo>
                  <a:cubicBezTo>
                    <a:pt x="2" y="10"/>
                    <a:pt x="2" y="10"/>
                    <a:pt x="2" y="10"/>
                  </a:cubicBezTo>
                  <a:cubicBezTo>
                    <a:pt x="15" y="5"/>
                    <a:pt x="15" y="5"/>
                    <a:pt x="15" y="5"/>
                  </a:cubicBezTo>
                  <a:cubicBezTo>
                    <a:pt x="13" y="2"/>
                    <a:pt x="13" y="2"/>
                    <a:pt x="13" y="2"/>
                  </a:cubicBezTo>
                  <a:cubicBezTo>
                    <a:pt x="13" y="2"/>
                    <a:pt x="13" y="2"/>
                    <a:pt x="13" y="2"/>
                  </a:cubicBezTo>
                  <a:cubicBezTo>
                    <a:pt x="13" y="2"/>
                    <a:pt x="13" y="1"/>
                    <a:pt x="13" y="1"/>
                  </a:cubicBezTo>
                  <a:cubicBezTo>
                    <a:pt x="13" y="0"/>
                    <a:pt x="13" y="0"/>
                    <a:pt x="13"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1" name="Freeform 11"/>
            <p:cNvSpPr/>
            <p:nvPr/>
          </p:nvSpPr>
          <p:spPr bwMode="auto">
            <a:xfrm>
              <a:off x="9518801" y="2641057"/>
              <a:ext cx="328218" cy="30231"/>
            </a:xfrm>
            <a:custGeom>
              <a:avLst/>
              <a:gdLst>
                <a:gd name="T0" fmla="*/ 63 w 64"/>
                <a:gd name="T1" fmla="*/ 0 h 6"/>
                <a:gd name="T2" fmla="*/ 1 w 64"/>
                <a:gd name="T3" fmla="*/ 0 h 6"/>
                <a:gd name="T4" fmla="*/ 0 w 64"/>
                <a:gd name="T5" fmla="*/ 2 h 6"/>
                <a:gd name="T6" fmla="*/ 0 w 64"/>
                <a:gd name="T7" fmla="*/ 6 h 6"/>
                <a:gd name="T8" fmla="*/ 64 w 64"/>
                <a:gd name="T9" fmla="*/ 6 h 6"/>
                <a:gd name="T10" fmla="*/ 64 w 64"/>
                <a:gd name="T11" fmla="*/ 2 h 6"/>
                <a:gd name="T12" fmla="*/ 63 w 6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4" h="6">
                  <a:moveTo>
                    <a:pt x="63" y="0"/>
                  </a:moveTo>
                  <a:cubicBezTo>
                    <a:pt x="1" y="0"/>
                    <a:pt x="1" y="0"/>
                    <a:pt x="1" y="0"/>
                  </a:cubicBezTo>
                  <a:cubicBezTo>
                    <a:pt x="0" y="1"/>
                    <a:pt x="0" y="1"/>
                    <a:pt x="0" y="2"/>
                  </a:cubicBezTo>
                  <a:cubicBezTo>
                    <a:pt x="0" y="6"/>
                    <a:pt x="0" y="6"/>
                    <a:pt x="0" y="6"/>
                  </a:cubicBezTo>
                  <a:cubicBezTo>
                    <a:pt x="64" y="6"/>
                    <a:pt x="64" y="6"/>
                    <a:pt x="64" y="6"/>
                  </a:cubicBezTo>
                  <a:cubicBezTo>
                    <a:pt x="64" y="2"/>
                    <a:pt x="64" y="2"/>
                    <a:pt x="64" y="2"/>
                  </a:cubicBezTo>
                  <a:cubicBezTo>
                    <a:pt x="64" y="1"/>
                    <a:pt x="64" y="1"/>
                    <a:pt x="63"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2" name="Freeform 12"/>
            <p:cNvSpPr/>
            <p:nvPr/>
          </p:nvSpPr>
          <p:spPr bwMode="auto">
            <a:xfrm>
              <a:off x="9484251" y="2025648"/>
              <a:ext cx="86373" cy="75576"/>
            </a:xfrm>
            <a:custGeom>
              <a:avLst/>
              <a:gdLst>
                <a:gd name="T0" fmla="*/ 12 w 17"/>
                <a:gd name="T1" fmla="*/ 0 h 15"/>
                <a:gd name="T2" fmla="*/ 12 w 17"/>
                <a:gd name="T3" fmla="*/ 0 h 15"/>
                <a:gd name="T4" fmla="*/ 0 w 17"/>
                <a:gd name="T5" fmla="*/ 5 h 15"/>
                <a:gd name="T6" fmla="*/ 0 w 17"/>
                <a:gd name="T7" fmla="*/ 6 h 15"/>
                <a:gd name="T8" fmla="*/ 4 w 17"/>
                <a:gd name="T9" fmla="*/ 15 h 15"/>
                <a:gd name="T10" fmla="*/ 17 w 17"/>
                <a:gd name="T11" fmla="*/ 9 h 15"/>
                <a:gd name="T12" fmla="*/ 13 w 17"/>
                <a:gd name="T13" fmla="*/ 0 h 15"/>
                <a:gd name="T14" fmla="*/ 12 w 1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5">
                  <a:moveTo>
                    <a:pt x="12" y="0"/>
                  </a:moveTo>
                  <a:cubicBezTo>
                    <a:pt x="12" y="0"/>
                    <a:pt x="12" y="0"/>
                    <a:pt x="12" y="0"/>
                  </a:cubicBezTo>
                  <a:cubicBezTo>
                    <a:pt x="0" y="5"/>
                    <a:pt x="0" y="5"/>
                    <a:pt x="0" y="5"/>
                  </a:cubicBezTo>
                  <a:cubicBezTo>
                    <a:pt x="0" y="5"/>
                    <a:pt x="0" y="6"/>
                    <a:pt x="0" y="6"/>
                  </a:cubicBezTo>
                  <a:cubicBezTo>
                    <a:pt x="4" y="15"/>
                    <a:pt x="4" y="15"/>
                    <a:pt x="4" y="15"/>
                  </a:cubicBezTo>
                  <a:cubicBezTo>
                    <a:pt x="17" y="9"/>
                    <a:pt x="17" y="9"/>
                    <a:pt x="17" y="9"/>
                  </a:cubicBezTo>
                  <a:cubicBezTo>
                    <a:pt x="13" y="0"/>
                    <a:pt x="13" y="0"/>
                    <a:pt x="13" y="0"/>
                  </a:cubicBezTo>
                  <a:cubicBezTo>
                    <a:pt x="13" y="0"/>
                    <a:pt x="12" y="0"/>
                    <a:pt x="12"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Freeform 13"/>
            <p:cNvSpPr/>
            <p:nvPr/>
          </p:nvSpPr>
          <p:spPr bwMode="auto">
            <a:xfrm>
              <a:off x="9477773" y="2682084"/>
              <a:ext cx="408113" cy="25912"/>
            </a:xfrm>
            <a:custGeom>
              <a:avLst/>
              <a:gdLst>
                <a:gd name="T0" fmla="*/ 185 w 189"/>
                <a:gd name="T1" fmla="*/ 0 h 12"/>
                <a:gd name="T2" fmla="*/ 5 w 189"/>
                <a:gd name="T3" fmla="*/ 0 h 12"/>
                <a:gd name="T4" fmla="*/ 5 w 189"/>
                <a:gd name="T5" fmla="*/ 2 h 12"/>
                <a:gd name="T6" fmla="*/ 0 w 189"/>
                <a:gd name="T7" fmla="*/ 2 h 12"/>
                <a:gd name="T8" fmla="*/ 0 w 189"/>
                <a:gd name="T9" fmla="*/ 12 h 12"/>
                <a:gd name="T10" fmla="*/ 189 w 189"/>
                <a:gd name="T11" fmla="*/ 12 h 12"/>
                <a:gd name="T12" fmla="*/ 189 w 189"/>
                <a:gd name="T13" fmla="*/ 2 h 12"/>
                <a:gd name="T14" fmla="*/ 185 w 189"/>
                <a:gd name="T15" fmla="*/ 2 h 12"/>
                <a:gd name="T16" fmla="*/ 185 w 18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2">
                  <a:moveTo>
                    <a:pt x="185" y="0"/>
                  </a:moveTo>
                  <a:lnTo>
                    <a:pt x="5" y="0"/>
                  </a:lnTo>
                  <a:lnTo>
                    <a:pt x="5" y="2"/>
                  </a:lnTo>
                  <a:lnTo>
                    <a:pt x="0" y="2"/>
                  </a:lnTo>
                  <a:lnTo>
                    <a:pt x="0" y="12"/>
                  </a:lnTo>
                  <a:lnTo>
                    <a:pt x="189" y="12"/>
                  </a:lnTo>
                  <a:lnTo>
                    <a:pt x="189" y="2"/>
                  </a:lnTo>
                  <a:lnTo>
                    <a:pt x="185" y="2"/>
                  </a:lnTo>
                  <a:lnTo>
                    <a:pt x="185"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 name="Freeform 14"/>
            <p:cNvSpPr/>
            <p:nvPr/>
          </p:nvSpPr>
          <p:spPr bwMode="auto">
            <a:xfrm>
              <a:off x="9477773" y="2682084"/>
              <a:ext cx="408113" cy="25912"/>
            </a:xfrm>
            <a:custGeom>
              <a:avLst/>
              <a:gdLst>
                <a:gd name="T0" fmla="*/ 185 w 189"/>
                <a:gd name="T1" fmla="*/ 0 h 12"/>
                <a:gd name="T2" fmla="*/ 5 w 189"/>
                <a:gd name="T3" fmla="*/ 0 h 12"/>
                <a:gd name="T4" fmla="*/ 5 w 189"/>
                <a:gd name="T5" fmla="*/ 2 h 12"/>
                <a:gd name="T6" fmla="*/ 0 w 189"/>
                <a:gd name="T7" fmla="*/ 2 h 12"/>
                <a:gd name="T8" fmla="*/ 0 w 189"/>
                <a:gd name="T9" fmla="*/ 12 h 12"/>
                <a:gd name="T10" fmla="*/ 189 w 189"/>
                <a:gd name="T11" fmla="*/ 12 h 12"/>
                <a:gd name="T12" fmla="*/ 189 w 189"/>
                <a:gd name="T13" fmla="*/ 2 h 12"/>
                <a:gd name="T14" fmla="*/ 185 w 189"/>
                <a:gd name="T15" fmla="*/ 2 h 12"/>
                <a:gd name="T16" fmla="*/ 185 w 18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2">
                  <a:moveTo>
                    <a:pt x="185" y="0"/>
                  </a:moveTo>
                  <a:lnTo>
                    <a:pt x="5" y="0"/>
                  </a:lnTo>
                  <a:lnTo>
                    <a:pt x="5" y="2"/>
                  </a:lnTo>
                  <a:lnTo>
                    <a:pt x="0" y="2"/>
                  </a:lnTo>
                  <a:lnTo>
                    <a:pt x="0" y="12"/>
                  </a:lnTo>
                  <a:lnTo>
                    <a:pt x="189" y="12"/>
                  </a:lnTo>
                  <a:lnTo>
                    <a:pt x="189" y="2"/>
                  </a:lnTo>
                  <a:lnTo>
                    <a:pt x="185" y="2"/>
                  </a:lnTo>
                  <a:lnTo>
                    <a:pt x="185" y="0"/>
                  </a:ln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 name="Freeform 15"/>
            <p:cNvSpPr/>
            <p:nvPr/>
          </p:nvSpPr>
          <p:spPr bwMode="auto">
            <a:xfrm>
              <a:off x="9615970" y="2312839"/>
              <a:ext cx="71258" cy="41027"/>
            </a:xfrm>
            <a:custGeom>
              <a:avLst/>
              <a:gdLst>
                <a:gd name="T0" fmla="*/ 12 w 14"/>
                <a:gd name="T1" fmla="*/ 0 h 8"/>
                <a:gd name="T2" fmla="*/ 0 w 14"/>
                <a:gd name="T3" fmla="*/ 5 h 8"/>
                <a:gd name="T4" fmla="*/ 1 w 14"/>
                <a:gd name="T5" fmla="*/ 7 h 8"/>
                <a:gd name="T6" fmla="*/ 2 w 14"/>
                <a:gd name="T7" fmla="*/ 8 h 8"/>
                <a:gd name="T8" fmla="*/ 3 w 14"/>
                <a:gd name="T9" fmla="*/ 8 h 8"/>
                <a:gd name="T10" fmla="*/ 4 w 14"/>
                <a:gd name="T11" fmla="*/ 8 h 8"/>
                <a:gd name="T12" fmla="*/ 4 w 14"/>
                <a:gd name="T13" fmla="*/ 8 h 8"/>
                <a:gd name="T14" fmla="*/ 12 w 14"/>
                <a:gd name="T15" fmla="*/ 4 h 8"/>
                <a:gd name="T16" fmla="*/ 12 w 14"/>
                <a:gd name="T17" fmla="*/ 4 h 8"/>
                <a:gd name="T18" fmla="*/ 13 w 14"/>
                <a:gd name="T19" fmla="*/ 3 h 8"/>
                <a:gd name="T20" fmla="*/ 13 w 14"/>
                <a:gd name="T21" fmla="*/ 2 h 8"/>
                <a:gd name="T22" fmla="*/ 12 w 14"/>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2" y="0"/>
                  </a:moveTo>
                  <a:cubicBezTo>
                    <a:pt x="0" y="5"/>
                    <a:pt x="0" y="5"/>
                    <a:pt x="0" y="5"/>
                  </a:cubicBezTo>
                  <a:cubicBezTo>
                    <a:pt x="1" y="7"/>
                    <a:pt x="1" y="7"/>
                    <a:pt x="1" y="7"/>
                  </a:cubicBezTo>
                  <a:cubicBezTo>
                    <a:pt x="2" y="8"/>
                    <a:pt x="2" y="8"/>
                    <a:pt x="2" y="8"/>
                  </a:cubicBezTo>
                  <a:cubicBezTo>
                    <a:pt x="2" y="8"/>
                    <a:pt x="3" y="8"/>
                    <a:pt x="3" y="8"/>
                  </a:cubicBezTo>
                  <a:cubicBezTo>
                    <a:pt x="4" y="8"/>
                    <a:pt x="4" y="8"/>
                    <a:pt x="4" y="8"/>
                  </a:cubicBezTo>
                  <a:cubicBezTo>
                    <a:pt x="4" y="8"/>
                    <a:pt x="4" y="8"/>
                    <a:pt x="4" y="8"/>
                  </a:cubicBezTo>
                  <a:cubicBezTo>
                    <a:pt x="12" y="4"/>
                    <a:pt x="12" y="4"/>
                    <a:pt x="12" y="4"/>
                  </a:cubicBezTo>
                  <a:cubicBezTo>
                    <a:pt x="12" y="4"/>
                    <a:pt x="12" y="4"/>
                    <a:pt x="12" y="4"/>
                  </a:cubicBezTo>
                  <a:cubicBezTo>
                    <a:pt x="13" y="3"/>
                    <a:pt x="13" y="3"/>
                    <a:pt x="13" y="3"/>
                  </a:cubicBezTo>
                  <a:cubicBezTo>
                    <a:pt x="14" y="3"/>
                    <a:pt x="14" y="2"/>
                    <a:pt x="13" y="2"/>
                  </a:cubicBezTo>
                  <a:cubicBezTo>
                    <a:pt x="12" y="0"/>
                    <a:pt x="12" y="0"/>
                    <a:pt x="12"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16"/>
            <p:cNvSpPr/>
            <p:nvPr/>
          </p:nvSpPr>
          <p:spPr bwMode="auto">
            <a:xfrm>
              <a:off x="9641882" y="2343069"/>
              <a:ext cx="60461" cy="60461"/>
            </a:xfrm>
            <a:custGeom>
              <a:avLst/>
              <a:gdLst>
                <a:gd name="T0" fmla="*/ 8 w 12"/>
                <a:gd name="T1" fmla="*/ 0 h 12"/>
                <a:gd name="T2" fmla="*/ 0 w 12"/>
                <a:gd name="T3" fmla="*/ 4 h 12"/>
                <a:gd name="T4" fmla="*/ 3 w 12"/>
                <a:gd name="T5" fmla="*/ 11 h 12"/>
                <a:gd name="T6" fmla="*/ 4 w 12"/>
                <a:gd name="T7" fmla="*/ 12 h 12"/>
                <a:gd name="T8" fmla="*/ 4 w 12"/>
                <a:gd name="T9" fmla="*/ 12 h 12"/>
                <a:gd name="T10" fmla="*/ 12 w 12"/>
                <a:gd name="T11" fmla="*/ 9 h 12"/>
                <a:gd name="T12" fmla="*/ 12 w 12"/>
                <a:gd name="T13" fmla="*/ 7 h 12"/>
                <a:gd name="T14" fmla="*/ 8 w 12"/>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8" y="0"/>
                  </a:moveTo>
                  <a:cubicBezTo>
                    <a:pt x="0" y="4"/>
                    <a:pt x="0" y="4"/>
                    <a:pt x="0" y="4"/>
                  </a:cubicBezTo>
                  <a:cubicBezTo>
                    <a:pt x="3" y="11"/>
                    <a:pt x="3" y="11"/>
                    <a:pt x="3" y="11"/>
                  </a:cubicBezTo>
                  <a:cubicBezTo>
                    <a:pt x="3" y="12"/>
                    <a:pt x="4" y="12"/>
                    <a:pt x="4" y="12"/>
                  </a:cubicBezTo>
                  <a:cubicBezTo>
                    <a:pt x="4" y="12"/>
                    <a:pt x="4" y="12"/>
                    <a:pt x="4" y="12"/>
                  </a:cubicBezTo>
                  <a:cubicBezTo>
                    <a:pt x="12" y="9"/>
                    <a:pt x="12" y="9"/>
                    <a:pt x="12" y="9"/>
                  </a:cubicBezTo>
                  <a:cubicBezTo>
                    <a:pt x="12" y="9"/>
                    <a:pt x="12" y="8"/>
                    <a:pt x="12" y="7"/>
                  </a:cubicBezTo>
                  <a:cubicBezTo>
                    <a:pt x="8" y="0"/>
                    <a:pt x="8" y="0"/>
                    <a:pt x="8"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Freeform 17"/>
            <p:cNvSpPr>
              <a:spLocks noEditPoints="1"/>
            </p:cNvSpPr>
            <p:nvPr/>
          </p:nvSpPr>
          <p:spPr bwMode="auto">
            <a:xfrm>
              <a:off x="9410834" y="2142252"/>
              <a:ext cx="410272" cy="492327"/>
            </a:xfrm>
            <a:custGeom>
              <a:avLst/>
              <a:gdLst>
                <a:gd name="T0" fmla="*/ 23 w 80"/>
                <a:gd name="T1" fmla="*/ 25 h 96"/>
                <a:gd name="T2" fmla="*/ 28 w 80"/>
                <a:gd name="T3" fmla="*/ 18 h 96"/>
                <a:gd name="T4" fmla="*/ 30 w 80"/>
                <a:gd name="T5" fmla="*/ 27 h 96"/>
                <a:gd name="T6" fmla="*/ 40 w 80"/>
                <a:gd name="T7" fmla="*/ 0 h 96"/>
                <a:gd name="T8" fmla="*/ 37 w 80"/>
                <a:gd name="T9" fmla="*/ 1 h 96"/>
                <a:gd name="T10" fmla="*/ 25 w 80"/>
                <a:gd name="T11" fmla="*/ 6 h 96"/>
                <a:gd name="T12" fmla="*/ 24 w 80"/>
                <a:gd name="T13" fmla="*/ 7 h 96"/>
                <a:gd name="T14" fmla="*/ 26 w 80"/>
                <a:gd name="T15" fmla="*/ 15 h 96"/>
                <a:gd name="T16" fmla="*/ 20 w 80"/>
                <a:gd name="T17" fmla="*/ 23 h 96"/>
                <a:gd name="T18" fmla="*/ 29 w 80"/>
                <a:gd name="T19" fmla="*/ 88 h 96"/>
                <a:gd name="T20" fmla="*/ 43 w 80"/>
                <a:gd name="T21" fmla="*/ 96 h 96"/>
                <a:gd name="T22" fmla="*/ 53 w 80"/>
                <a:gd name="T23" fmla="*/ 88 h 96"/>
                <a:gd name="T24" fmla="*/ 56 w 80"/>
                <a:gd name="T25" fmla="*/ 78 h 96"/>
                <a:gd name="T26" fmla="*/ 61 w 80"/>
                <a:gd name="T27" fmla="*/ 77 h 96"/>
                <a:gd name="T28" fmla="*/ 76 w 80"/>
                <a:gd name="T29" fmla="*/ 70 h 96"/>
                <a:gd name="T30" fmla="*/ 75 w 80"/>
                <a:gd name="T31" fmla="*/ 66 h 96"/>
                <a:gd name="T32" fmla="*/ 73 w 80"/>
                <a:gd name="T33" fmla="*/ 64 h 96"/>
                <a:gd name="T34" fmla="*/ 58 w 80"/>
                <a:gd name="T35" fmla="*/ 73 h 96"/>
                <a:gd name="T36" fmla="*/ 53 w 80"/>
                <a:gd name="T37" fmla="*/ 71 h 96"/>
                <a:gd name="T38" fmla="*/ 60 w 80"/>
                <a:gd name="T39" fmla="*/ 65 h 96"/>
                <a:gd name="T40" fmla="*/ 80 w 80"/>
                <a:gd name="T41" fmla="*/ 55 h 96"/>
                <a:gd name="T42" fmla="*/ 79 w 80"/>
                <a:gd name="T43" fmla="*/ 52 h 96"/>
                <a:gd name="T44" fmla="*/ 78 w 80"/>
                <a:gd name="T45" fmla="*/ 51 h 96"/>
                <a:gd name="T46" fmla="*/ 41 w 80"/>
                <a:gd name="T47" fmla="*/ 70 h 96"/>
                <a:gd name="T48" fmla="*/ 43 w 80"/>
                <a:gd name="T49" fmla="*/ 72 h 96"/>
                <a:gd name="T50" fmla="*/ 44 w 80"/>
                <a:gd name="T51" fmla="*/ 71 h 96"/>
                <a:gd name="T52" fmla="*/ 46 w 80"/>
                <a:gd name="T53" fmla="*/ 74 h 96"/>
                <a:gd name="T54" fmla="*/ 50 w 80"/>
                <a:gd name="T55" fmla="*/ 72 h 96"/>
                <a:gd name="T56" fmla="*/ 41 w 80"/>
                <a:gd name="T57" fmla="*/ 81 h 96"/>
                <a:gd name="T58" fmla="*/ 23 w 80"/>
                <a:gd name="T59" fmla="*/ 33 h 96"/>
                <a:gd name="T60" fmla="*/ 36 w 80"/>
                <a:gd name="T61" fmla="*/ 37 h 96"/>
                <a:gd name="T62" fmla="*/ 54 w 80"/>
                <a:gd name="T63" fmla="*/ 29 h 96"/>
                <a:gd name="T64" fmla="*/ 40 w 80"/>
                <a:gd name="T6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96">
                  <a:moveTo>
                    <a:pt x="28" y="28"/>
                  </a:moveTo>
                  <a:cubicBezTo>
                    <a:pt x="26" y="28"/>
                    <a:pt x="24" y="27"/>
                    <a:pt x="23" y="25"/>
                  </a:cubicBezTo>
                  <a:cubicBezTo>
                    <a:pt x="22" y="22"/>
                    <a:pt x="23" y="19"/>
                    <a:pt x="26" y="18"/>
                  </a:cubicBezTo>
                  <a:cubicBezTo>
                    <a:pt x="27" y="18"/>
                    <a:pt x="27" y="18"/>
                    <a:pt x="28" y="18"/>
                  </a:cubicBezTo>
                  <a:cubicBezTo>
                    <a:pt x="30" y="18"/>
                    <a:pt x="32" y="19"/>
                    <a:pt x="33" y="21"/>
                  </a:cubicBezTo>
                  <a:cubicBezTo>
                    <a:pt x="34" y="23"/>
                    <a:pt x="33" y="26"/>
                    <a:pt x="30" y="27"/>
                  </a:cubicBezTo>
                  <a:cubicBezTo>
                    <a:pt x="30" y="28"/>
                    <a:pt x="29" y="28"/>
                    <a:pt x="28" y="28"/>
                  </a:cubicBezTo>
                  <a:moveTo>
                    <a:pt x="40" y="0"/>
                  </a:moveTo>
                  <a:cubicBezTo>
                    <a:pt x="40" y="0"/>
                    <a:pt x="39" y="0"/>
                    <a:pt x="39" y="0"/>
                  </a:cubicBezTo>
                  <a:cubicBezTo>
                    <a:pt x="37" y="1"/>
                    <a:pt x="37" y="1"/>
                    <a:pt x="37" y="1"/>
                  </a:cubicBezTo>
                  <a:cubicBezTo>
                    <a:pt x="37" y="0"/>
                    <a:pt x="37" y="0"/>
                    <a:pt x="37" y="0"/>
                  </a:cubicBezTo>
                  <a:cubicBezTo>
                    <a:pt x="25" y="6"/>
                    <a:pt x="25" y="6"/>
                    <a:pt x="25" y="6"/>
                  </a:cubicBezTo>
                  <a:cubicBezTo>
                    <a:pt x="25" y="6"/>
                    <a:pt x="25" y="6"/>
                    <a:pt x="25" y="6"/>
                  </a:cubicBezTo>
                  <a:cubicBezTo>
                    <a:pt x="24" y="7"/>
                    <a:pt x="24" y="7"/>
                    <a:pt x="24" y="7"/>
                  </a:cubicBezTo>
                  <a:cubicBezTo>
                    <a:pt x="23" y="7"/>
                    <a:pt x="23" y="8"/>
                    <a:pt x="23" y="9"/>
                  </a:cubicBezTo>
                  <a:cubicBezTo>
                    <a:pt x="26" y="15"/>
                    <a:pt x="26" y="15"/>
                    <a:pt x="26" y="15"/>
                  </a:cubicBezTo>
                  <a:cubicBezTo>
                    <a:pt x="25" y="15"/>
                    <a:pt x="25" y="15"/>
                    <a:pt x="25" y="15"/>
                  </a:cubicBezTo>
                  <a:cubicBezTo>
                    <a:pt x="22" y="17"/>
                    <a:pt x="20" y="20"/>
                    <a:pt x="20" y="23"/>
                  </a:cubicBezTo>
                  <a:cubicBezTo>
                    <a:pt x="6" y="32"/>
                    <a:pt x="0" y="51"/>
                    <a:pt x="8" y="69"/>
                  </a:cubicBezTo>
                  <a:cubicBezTo>
                    <a:pt x="13" y="78"/>
                    <a:pt x="21" y="85"/>
                    <a:pt x="29" y="88"/>
                  </a:cubicBezTo>
                  <a:cubicBezTo>
                    <a:pt x="26" y="96"/>
                    <a:pt x="26" y="96"/>
                    <a:pt x="26" y="96"/>
                  </a:cubicBezTo>
                  <a:cubicBezTo>
                    <a:pt x="43" y="96"/>
                    <a:pt x="43" y="96"/>
                    <a:pt x="43" y="96"/>
                  </a:cubicBezTo>
                  <a:cubicBezTo>
                    <a:pt x="42" y="90"/>
                    <a:pt x="42" y="90"/>
                    <a:pt x="42" y="90"/>
                  </a:cubicBezTo>
                  <a:cubicBezTo>
                    <a:pt x="46" y="90"/>
                    <a:pt x="49" y="89"/>
                    <a:pt x="53" y="88"/>
                  </a:cubicBezTo>
                  <a:cubicBezTo>
                    <a:pt x="55" y="87"/>
                    <a:pt x="57" y="85"/>
                    <a:pt x="59" y="84"/>
                  </a:cubicBezTo>
                  <a:cubicBezTo>
                    <a:pt x="56" y="78"/>
                    <a:pt x="56" y="78"/>
                    <a:pt x="56" y="78"/>
                  </a:cubicBezTo>
                  <a:cubicBezTo>
                    <a:pt x="60" y="76"/>
                    <a:pt x="60" y="76"/>
                    <a:pt x="60" y="76"/>
                  </a:cubicBezTo>
                  <a:cubicBezTo>
                    <a:pt x="60" y="76"/>
                    <a:pt x="61" y="77"/>
                    <a:pt x="61" y="77"/>
                  </a:cubicBezTo>
                  <a:cubicBezTo>
                    <a:pt x="61" y="77"/>
                    <a:pt x="61" y="77"/>
                    <a:pt x="61" y="77"/>
                  </a:cubicBezTo>
                  <a:cubicBezTo>
                    <a:pt x="76" y="70"/>
                    <a:pt x="76" y="70"/>
                    <a:pt x="76" y="70"/>
                  </a:cubicBezTo>
                  <a:cubicBezTo>
                    <a:pt x="76" y="70"/>
                    <a:pt x="76" y="68"/>
                    <a:pt x="76" y="67"/>
                  </a:cubicBezTo>
                  <a:cubicBezTo>
                    <a:pt x="75" y="66"/>
                    <a:pt x="75" y="66"/>
                    <a:pt x="75" y="66"/>
                  </a:cubicBezTo>
                  <a:cubicBezTo>
                    <a:pt x="74" y="65"/>
                    <a:pt x="74" y="64"/>
                    <a:pt x="73" y="64"/>
                  </a:cubicBezTo>
                  <a:cubicBezTo>
                    <a:pt x="73" y="64"/>
                    <a:pt x="73" y="64"/>
                    <a:pt x="73" y="64"/>
                  </a:cubicBezTo>
                  <a:cubicBezTo>
                    <a:pt x="59" y="71"/>
                    <a:pt x="59" y="71"/>
                    <a:pt x="59" y="71"/>
                  </a:cubicBezTo>
                  <a:cubicBezTo>
                    <a:pt x="58" y="71"/>
                    <a:pt x="58" y="72"/>
                    <a:pt x="58" y="73"/>
                  </a:cubicBezTo>
                  <a:cubicBezTo>
                    <a:pt x="54" y="75"/>
                    <a:pt x="54" y="75"/>
                    <a:pt x="54" y="75"/>
                  </a:cubicBezTo>
                  <a:cubicBezTo>
                    <a:pt x="53" y="71"/>
                    <a:pt x="53" y="71"/>
                    <a:pt x="53" y="71"/>
                  </a:cubicBezTo>
                  <a:cubicBezTo>
                    <a:pt x="60" y="67"/>
                    <a:pt x="60" y="67"/>
                    <a:pt x="60" y="67"/>
                  </a:cubicBezTo>
                  <a:cubicBezTo>
                    <a:pt x="61" y="67"/>
                    <a:pt x="61" y="66"/>
                    <a:pt x="60" y="65"/>
                  </a:cubicBezTo>
                  <a:cubicBezTo>
                    <a:pt x="60" y="64"/>
                    <a:pt x="60" y="64"/>
                    <a:pt x="60" y="64"/>
                  </a:cubicBezTo>
                  <a:cubicBezTo>
                    <a:pt x="80" y="55"/>
                    <a:pt x="80" y="55"/>
                    <a:pt x="80" y="55"/>
                  </a:cubicBezTo>
                  <a:cubicBezTo>
                    <a:pt x="80" y="54"/>
                    <a:pt x="80" y="54"/>
                    <a:pt x="80" y="53"/>
                  </a:cubicBezTo>
                  <a:cubicBezTo>
                    <a:pt x="79" y="52"/>
                    <a:pt x="79" y="52"/>
                    <a:pt x="79" y="52"/>
                  </a:cubicBezTo>
                  <a:cubicBezTo>
                    <a:pt x="79" y="51"/>
                    <a:pt x="79" y="51"/>
                    <a:pt x="78" y="51"/>
                  </a:cubicBezTo>
                  <a:cubicBezTo>
                    <a:pt x="78" y="51"/>
                    <a:pt x="78" y="51"/>
                    <a:pt x="78" y="51"/>
                  </a:cubicBezTo>
                  <a:cubicBezTo>
                    <a:pt x="41" y="68"/>
                    <a:pt x="41" y="68"/>
                    <a:pt x="41" y="68"/>
                  </a:cubicBezTo>
                  <a:cubicBezTo>
                    <a:pt x="41" y="68"/>
                    <a:pt x="40" y="69"/>
                    <a:pt x="41" y="70"/>
                  </a:cubicBezTo>
                  <a:cubicBezTo>
                    <a:pt x="41" y="71"/>
                    <a:pt x="41" y="71"/>
                    <a:pt x="41" y="71"/>
                  </a:cubicBezTo>
                  <a:cubicBezTo>
                    <a:pt x="42" y="71"/>
                    <a:pt x="42" y="72"/>
                    <a:pt x="43" y="72"/>
                  </a:cubicBezTo>
                  <a:cubicBezTo>
                    <a:pt x="43" y="72"/>
                    <a:pt x="43" y="72"/>
                    <a:pt x="43" y="72"/>
                  </a:cubicBezTo>
                  <a:cubicBezTo>
                    <a:pt x="44" y="71"/>
                    <a:pt x="44" y="71"/>
                    <a:pt x="44" y="71"/>
                  </a:cubicBezTo>
                  <a:cubicBezTo>
                    <a:pt x="44" y="72"/>
                    <a:pt x="44" y="72"/>
                    <a:pt x="44" y="72"/>
                  </a:cubicBezTo>
                  <a:cubicBezTo>
                    <a:pt x="45" y="73"/>
                    <a:pt x="45" y="74"/>
                    <a:pt x="46" y="74"/>
                  </a:cubicBezTo>
                  <a:cubicBezTo>
                    <a:pt x="46" y="74"/>
                    <a:pt x="46" y="74"/>
                    <a:pt x="46" y="74"/>
                  </a:cubicBezTo>
                  <a:cubicBezTo>
                    <a:pt x="50" y="72"/>
                    <a:pt x="50" y="72"/>
                    <a:pt x="50" y="72"/>
                  </a:cubicBezTo>
                  <a:cubicBezTo>
                    <a:pt x="49" y="76"/>
                    <a:pt x="47" y="79"/>
                    <a:pt x="45" y="80"/>
                  </a:cubicBezTo>
                  <a:cubicBezTo>
                    <a:pt x="44" y="81"/>
                    <a:pt x="42" y="81"/>
                    <a:pt x="41" y="81"/>
                  </a:cubicBezTo>
                  <a:cubicBezTo>
                    <a:pt x="34" y="81"/>
                    <a:pt x="26" y="74"/>
                    <a:pt x="21" y="63"/>
                  </a:cubicBezTo>
                  <a:cubicBezTo>
                    <a:pt x="15" y="50"/>
                    <a:pt x="16" y="37"/>
                    <a:pt x="23" y="33"/>
                  </a:cubicBezTo>
                  <a:cubicBezTo>
                    <a:pt x="24" y="33"/>
                    <a:pt x="25" y="33"/>
                    <a:pt x="26" y="33"/>
                  </a:cubicBezTo>
                  <a:cubicBezTo>
                    <a:pt x="29" y="33"/>
                    <a:pt x="33" y="34"/>
                    <a:pt x="36" y="37"/>
                  </a:cubicBezTo>
                  <a:cubicBezTo>
                    <a:pt x="36" y="37"/>
                    <a:pt x="36" y="37"/>
                    <a:pt x="36" y="37"/>
                  </a:cubicBezTo>
                  <a:cubicBezTo>
                    <a:pt x="54" y="29"/>
                    <a:pt x="54" y="29"/>
                    <a:pt x="54" y="29"/>
                  </a:cubicBezTo>
                  <a:cubicBezTo>
                    <a:pt x="41" y="0"/>
                    <a:pt x="41" y="0"/>
                    <a:pt x="41" y="0"/>
                  </a:cubicBezTo>
                  <a:cubicBezTo>
                    <a:pt x="41" y="0"/>
                    <a:pt x="40" y="0"/>
                    <a:pt x="40"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 name="Freeform 18"/>
            <p:cNvSpPr/>
            <p:nvPr/>
          </p:nvSpPr>
          <p:spPr bwMode="auto">
            <a:xfrm>
              <a:off x="9533916" y="2239422"/>
              <a:ext cx="41027" cy="36709"/>
            </a:xfrm>
            <a:custGeom>
              <a:avLst/>
              <a:gdLst>
                <a:gd name="T0" fmla="*/ 4 w 8"/>
                <a:gd name="T1" fmla="*/ 0 h 7"/>
                <a:gd name="T2" fmla="*/ 3 w 8"/>
                <a:gd name="T3" fmla="*/ 1 h 7"/>
                <a:gd name="T4" fmla="*/ 1 w 8"/>
                <a:gd name="T5" fmla="*/ 5 h 7"/>
                <a:gd name="T6" fmla="*/ 4 w 8"/>
                <a:gd name="T7" fmla="*/ 7 h 7"/>
                <a:gd name="T8" fmla="*/ 5 w 8"/>
                <a:gd name="T9" fmla="*/ 6 h 7"/>
                <a:gd name="T10" fmla="*/ 7 w 8"/>
                <a:gd name="T11" fmla="*/ 2 h 7"/>
                <a:gd name="T12" fmla="*/ 4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4" y="0"/>
                  </a:moveTo>
                  <a:cubicBezTo>
                    <a:pt x="4" y="0"/>
                    <a:pt x="3" y="0"/>
                    <a:pt x="3" y="1"/>
                  </a:cubicBezTo>
                  <a:cubicBezTo>
                    <a:pt x="1" y="1"/>
                    <a:pt x="0" y="3"/>
                    <a:pt x="1" y="5"/>
                  </a:cubicBezTo>
                  <a:cubicBezTo>
                    <a:pt x="2" y="6"/>
                    <a:pt x="3" y="7"/>
                    <a:pt x="4" y="7"/>
                  </a:cubicBezTo>
                  <a:cubicBezTo>
                    <a:pt x="4" y="7"/>
                    <a:pt x="5" y="7"/>
                    <a:pt x="5" y="6"/>
                  </a:cubicBezTo>
                  <a:cubicBezTo>
                    <a:pt x="7" y="6"/>
                    <a:pt x="8" y="4"/>
                    <a:pt x="7" y="2"/>
                  </a:cubicBezTo>
                  <a:cubicBezTo>
                    <a:pt x="6" y="1"/>
                    <a:pt x="5" y="0"/>
                    <a:pt x="4"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816476" y="2075313"/>
            <a:ext cx="602453" cy="606771"/>
            <a:chOff x="1816476" y="2075313"/>
            <a:chExt cx="602453" cy="606771"/>
          </a:xfrm>
        </p:grpSpPr>
        <p:sp>
          <p:nvSpPr>
            <p:cNvPr id="33" name="Oval 19"/>
            <p:cNvSpPr>
              <a:spLocks noChangeArrowheads="1"/>
            </p:cNvSpPr>
            <p:nvPr/>
          </p:nvSpPr>
          <p:spPr bwMode="auto">
            <a:xfrm>
              <a:off x="2060480" y="2321476"/>
              <a:ext cx="112285" cy="118763"/>
            </a:xfrm>
            <a:prstGeom prst="ellipse">
              <a:avLst/>
            </a:prstGeom>
            <a:solidFill>
              <a:srgbClr val="18478F"/>
            </a:solidFill>
            <a:ln>
              <a:noFill/>
            </a:ln>
          </p:spPr>
          <p:txBody>
            <a:bodyPr vert="horz" wrap="square" lIns="91440" tIns="45720" rIns="91440" bIns="45720" numCol="1" anchor="t" anchorCtr="0" compatLnSpc="1"/>
            <a:lstStyle/>
            <a:p>
              <a:endParaRPr lang="zh-CN" altLang="en-US"/>
            </a:p>
          </p:txBody>
        </p:sp>
        <p:sp>
          <p:nvSpPr>
            <p:cNvPr id="34" name="Freeform 20"/>
            <p:cNvSpPr>
              <a:spLocks noEditPoints="1"/>
            </p:cNvSpPr>
            <p:nvPr/>
          </p:nvSpPr>
          <p:spPr bwMode="auto">
            <a:xfrm>
              <a:off x="1816476" y="2075313"/>
              <a:ext cx="602453" cy="606771"/>
            </a:xfrm>
            <a:custGeom>
              <a:avLst/>
              <a:gdLst>
                <a:gd name="T0" fmla="*/ 59 w 118"/>
                <a:gd name="T1" fmla="*/ 90 h 118"/>
                <a:gd name="T2" fmla="*/ 29 w 118"/>
                <a:gd name="T3" fmla="*/ 60 h 118"/>
                <a:gd name="T4" fmla="*/ 59 w 118"/>
                <a:gd name="T5" fmla="*/ 30 h 118"/>
                <a:gd name="T6" fmla="*/ 89 w 118"/>
                <a:gd name="T7" fmla="*/ 60 h 118"/>
                <a:gd name="T8" fmla="*/ 59 w 118"/>
                <a:gd name="T9" fmla="*/ 90 h 118"/>
                <a:gd name="T10" fmla="*/ 64 w 118"/>
                <a:gd name="T11" fmla="*/ 0 h 118"/>
                <a:gd name="T12" fmla="*/ 54 w 118"/>
                <a:gd name="T13" fmla="*/ 0 h 118"/>
                <a:gd name="T14" fmla="*/ 47 w 118"/>
                <a:gd name="T15" fmla="*/ 6 h 118"/>
                <a:gd name="T16" fmla="*/ 44 w 118"/>
                <a:gd name="T17" fmla="*/ 17 h 118"/>
                <a:gd name="T18" fmla="*/ 40 w 118"/>
                <a:gd name="T19" fmla="*/ 19 h 118"/>
                <a:gd name="T20" fmla="*/ 30 w 118"/>
                <a:gd name="T21" fmla="*/ 13 h 118"/>
                <a:gd name="T22" fmla="*/ 26 w 118"/>
                <a:gd name="T23" fmla="*/ 12 h 118"/>
                <a:gd name="T24" fmla="*/ 21 w 118"/>
                <a:gd name="T25" fmla="*/ 14 h 118"/>
                <a:gd name="T26" fmla="*/ 14 w 118"/>
                <a:gd name="T27" fmla="*/ 21 h 118"/>
                <a:gd name="T28" fmla="*/ 13 w 118"/>
                <a:gd name="T29" fmla="*/ 30 h 118"/>
                <a:gd name="T30" fmla="*/ 19 w 118"/>
                <a:gd name="T31" fmla="*/ 40 h 118"/>
                <a:gd name="T32" fmla="*/ 17 w 118"/>
                <a:gd name="T33" fmla="*/ 44 h 118"/>
                <a:gd name="T34" fmla="*/ 6 w 118"/>
                <a:gd name="T35" fmla="*/ 47 h 118"/>
                <a:gd name="T36" fmla="*/ 0 w 118"/>
                <a:gd name="T37" fmla="*/ 54 h 118"/>
                <a:gd name="T38" fmla="*/ 0 w 118"/>
                <a:gd name="T39" fmla="*/ 64 h 118"/>
                <a:gd name="T40" fmla="*/ 6 w 118"/>
                <a:gd name="T41" fmla="*/ 71 h 118"/>
                <a:gd name="T42" fmla="*/ 17 w 118"/>
                <a:gd name="T43" fmla="*/ 73 h 118"/>
                <a:gd name="T44" fmla="*/ 19 w 118"/>
                <a:gd name="T45" fmla="*/ 78 h 118"/>
                <a:gd name="T46" fmla="*/ 13 w 118"/>
                <a:gd name="T47" fmla="*/ 88 h 118"/>
                <a:gd name="T48" fmla="*/ 14 w 118"/>
                <a:gd name="T49" fmla="*/ 97 h 118"/>
                <a:gd name="T50" fmla="*/ 21 w 118"/>
                <a:gd name="T51" fmla="*/ 104 h 118"/>
                <a:gd name="T52" fmla="*/ 26 w 118"/>
                <a:gd name="T53" fmla="*/ 106 h 118"/>
                <a:gd name="T54" fmla="*/ 30 w 118"/>
                <a:gd name="T55" fmla="*/ 105 h 118"/>
                <a:gd name="T56" fmla="*/ 40 w 118"/>
                <a:gd name="T57" fmla="*/ 99 h 118"/>
                <a:gd name="T58" fmla="*/ 44 w 118"/>
                <a:gd name="T59" fmla="*/ 101 h 118"/>
                <a:gd name="T60" fmla="*/ 47 w 118"/>
                <a:gd name="T61" fmla="*/ 112 h 118"/>
                <a:gd name="T62" fmla="*/ 54 w 118"/>
                <a:gd name="T63" fmla="*/ 118 h 118"/>
                <a:gd name="T64" fmla="*/ 64 w 118"/>
                <a:gd name="T65" fmla="*/ 118 h 118"/>
                <a:gd name="T66" fmla="*/ 71 w 118"/>
                <a:gd name="T67" fmla="*/ 112 h 118"/>
                <a:gd name="T68" fmla="*/ 73 w 118"/>
                <a:gd name="T69" fmla="*/ 101 h 118"/>
                <a:gd name="T70" fmla="*/ 78 w 118"/>
                <a:gd name="T71" fmla="*/ 99 h 118"/>
                <a:gd name="T72" fmla="*/ 88 w 118"/>
                <a:gd name="T73" fmla="*/ 105 h 118"/>
                <a:gd name="T74" fmla="*/ 92 w 118"/>
                <a:gd name="T75" fmla="*/ 106 h 118"/>
                <a:gd name="T76" fmla="*/ 97 w 118"/>
                <a:gd name="T77" fmla="*/ 104 h 118"/>
                <a:gd name="T78" fmla="*/ 104 w 118"/>
                <a:gd name="T79" fmla="*/ 97 h 118"/>
                <a:gd name="T80" fmla="*/ 105 w 118"/>
                <a:gd name="T81" fmla="*/ 88 h 118"/>
                <a:gd name="T82" fmla="*/ 99 w 118"/>
                <a:gd name="T83" fmla="*/ 78 h 118"/>
                <a:gd name="T84" fmla="*/ 101 w 118"/>
                <a:gd name="T85" fmla="*/ 73 h 118"/>
                <a:gd name="T86" fmla="*/ 112 w 118"/>
                <a:gd name="T87" fmla="*/ 71 h 118"/>
                <a:gd name="T88" fmla="*/ 118 w 118"/>
                <a:gd name="T89" fmla="*/ 64 h 118"/>
                <a:gd name="T90" fmla="*/ 118 w 118"/>
                <a:gd name="T91" fmla="*/ 54 h 118"/>
                <a:gd name="T92" fmla="*/ 112 w 118"/>
                <a:gd name="T93" fmla="*/ 47 h 118"/>
                <a:gd name="T94" fmla="*/ 101 w 118"/>
                <a:gd name="T95" fmla="*/ 44 h 118"/>
                <a:gd name="T96" fmla="*/ 99 w 118"/>
                <a:gd name="T97" fmla="*/ 40 h 118"/>
                <a:gd name="T98" fmla="*/ 105 w 118"/>
                <a:gd name="T99" fmla="*/ 30 h 118"/>
                <a:gd name="T100" fmla="*/ 104 w 118"/>
                <a:gd name="T101" fmla="*/ 21 h 118"/>
                <a:gd name="T102" fmla="*/ 97 w 118"/>
                <a:gd name="T103" fmla="*/ 14 h 118"/>
                <a:gd name="T104" fmla="*/ 92 w 118"/>
                <a:gd name="T105" fmla="*/ 12 h 118"/>
                <a:gd name="T106" fmla="*/ 88 w 118"/>
                <a:gd name="T107" fmla="*/ 13 h 118"/>
                <a:gd name="T108" fmla="*/ 78 w 118"/>
                <a:gd name="T109" fmla="*/ 19 h 118"/>
                <a:gd name="T110" fmla="*/ 73 w 118"/>
                <a:gd name="T111" fmla="*/ 17 h 118"/>
                <a:gd name="T112" fmla="*/ 71 w 118"/>
                <a:gd name="T113" fmla="*/ 6 h 118"/>
                <a:gd name="T114" fmla="*/ 64 w 118"/>
                <a:gd name="T11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8" h="118">
                  <a:moveTo>
                    <a:pt x="59" y="90"/>
                  </a:moveTo>
                  <a:cubicBezTo>
                    <a:pt x="42" y="90"/>
                    <a:pt x="29" y="76"/>
                    <a:pt x="29" y="60"/>
                  </a:cubicBezTo>
                  <a:cubicBezTo>
                    <a:pt x="29" y="43"/>
                    <a:pt x="42" y="30"/>
                    <a:pt x="59" y="30"/>
                  </a:cubicBezTo>
                  <a:cubicBezTo>
                    <a:pt x="75" y="30"/>
                    <a:pt x="89" y="43"/>
                    <a:pt x="89" y="60"/>
                  </a:cubicBezTo>
                  <a:cubicBezTo>
                    <a:pt x="89" y="76"/>
                    <a:pt x="75" y="90"/>
                    <a:pt x="59" y="90"/>
                  </a:cubicBezTo>
                  <a:moveTo>
                    <a:pt x="64" y="0"/>
                  </a:moveTo>
                  <a:cubicBezTo>
                    <a:pt x="54" y="0"/>
                    <a:pt x="54" y="0"/>
                    <a:pt x="54" y="0"/>
                  </a:cubicBezTo>
                  <a:cubicBezTo>
                    <a:pt x="50" y="0"/>
                    <a:pt x="47" y="3"/>
                    <a:pt x="47" y="6"/>
                  </a:cubicBezTo>
                  <a:cubicBezTo>
                    <a:pt x="44" y="17"/>
                    <a:pt x="44" y="17"/>
                    <a:pt x="44" y="17"/>
                  </a:cubicBezTo>
                  <a:cubicBezTo>
                    <a:pt x="43" y="18"/>
                    <a:pt x="41" y="18"/>
                    <a:pt x="40" y="19"/>
                  </a:cubicBezTo>
                  <a:cubicBezTo>
                    <a:pt x="30" y="13"/>
                    <a:pt x="30" y="13"/>
                    <a:pt x="30" y="13"/>
                  </a:cubicBezTo>
                  <a:cubicBezTo>
                    <a:pt x="29" y="12"/>
                    <a:pt x="28" y="12"/>
                    <a:pt x="26" y="12"/>
                  </a:cubicBezTo>
                  <a:cubicBezTo>
                    <a:pt x="24" y="12"/>
                    <a:pt x="22" y="12"/>
                    <a:pt x="21" y="14"/>
                  </a:cubicBezTo>
                  <a:cubicBezTo>
                    <a:pt x="14" y="21"/>
                    <a:pt x="14" y="21"/>
                    <a:pt x="14" y="21"/>
                  </a:cubicBezTo>
                  <a:cubicBezTo>
                    <a:pt x="11" y="23"/>
                    <a:pt x="11" y="27"/>
                    <a:pt x="13" y="30"/>
                  </a:cubicBezTo>
                  <a:cubicBezTo>
                    <a:pt x="19" y="40"/>
                    <a:pt x="19" y="40"/>
                    <a:pt x="19" y="40"/>
                  </a:cubicBezTo>
                  <a:cubicBezTo>
                    <a:pt x="19" y="41"/>
                    <a:pt x="18" y="43"/>
                    <a:pt x="17" y="44"/>
                  </a:cubicBezTo>
                  <a:cubicBezTo>
                    <a:pt x="6" y="47"/>
                    <a:pt x="6" y="47"/>
                    <a:pt x="6" y="47"/>
                  </a:cubicBezTo>
                  <a:cubicBezTo>
                    <a:pt x="3" y="47"/>
                    <a:pt x="0" y="50"/>
                    <a:pt x="0" y="54"/>
                  </a:cubicBezTo>
                  <a:cubicBezTo>
                    <a:pt x="0" y="64"/>
                    <a:pt x="0" y="64"/>
                    <a:pt x="0" y="64"/>
                  </a:cubicBezTo>
                  <a:cubicBezTo>
                    <a:pt x="0" y="67"/>
                    <a:pt x="3" y="70"/>
                    <a:pt x="6" y="71"/>
                  </a:cubicBezTo>
                  <a:cubicBezTo>
                    <a:pt x="17" y="73"/>
                    <a:pt x="17" y="73"/>
                    <a:pt x="17" y="73"/>
                  </a:cubicBezTo>
                  <a:cubicBezTo>
                    <a:pt x="18" y="75"/>
                    <a:pt x="19" y="77"/>
                    <a:pt x="19" y="78"/>
                  </a:cubicBezTo>
                  <a:cubicBezTo>
                    <a:pt x="13" y="88"/>
                    <a:pt x="13" y="88"/>
                    <a:pt x="13" y="88"/>
                  </a:cubicBezTo>
                  <a:cubicBezTo>
                    <a:pt x="11" y="91"/>
                    <a:pt x="11" y="95"/>
                    <a:pt x="14" y="97"/>
                  </a:cubicBezTo>
                  <a:cubicBezTo>
                    <a:pt x="21" y="104"/>
                    <a:pt x="21" y="104"/>
                    <a:pt x="21" y="104"/>
                  </a:cubicBezTo>
                  <a:cubicBezTo>
                    <a:pt x="22" y="105"/>
                    <a:pt x="24" y="106"/>
                    <a:pt x="26" y="106"/>
                  </a:cubicBezTo>
                  <a:cubicBezTo>
                    <a:pt x="28" y="106"/>
                    <a:pt x="29" y="106"/>
                    <a:pt x="30" y="105"/>
                  </a:cubicBezTo>
                  <a:cubicBezTo>
                    <a:pt x="40" y="99"/>
                    <a:pt x="40" y="99"/>
                    <a:pt x="40" y="99"/>
                  </a:cubicBezTo>
                  <a:cubicBezTo>
                    <a:pt x="41" y="99"/>
                    <a:pt x="43" y="100"/>
                    <a:pt x="44" y="101"/>
                  </a:cubicBezTo>
                  <a:cubicBezTo>
                    <a:pt x="47" y="112"/>
                    <a:pt x="47" y="112"/>
                    <a:pt x="47" y="112"/>
                  </a:cubicBezTo>
                  <a:cubicBezTo>
                    <a:pt x="47" y="115"/>
                    <a:pt x="50" y="118"/>
                    <a:pt x="54" y="118"/>
                  </a:cubicBezTo>
                  <a:cubicBezTo>
                    <a:pt x="64" y="118"/>
                    <a:pt x="64" y="118"/>
                    <a:pt x="64" y="118"/>
                  </a:cubicBezTo>
                  <a:cubicBezTo>
                    <a:pt x="67" y="118"/>
                    <a:pt x="70" y="115"/>
                    <a:pt x="71" y="112"/>
                  </a:cubicBezTo>
                  <a:cubicBezTo>
                    <a:pt x="73" y="101"/>
                    <a:pt x="73" y="101"/>
                    <a:pt x="73" y="101"/>
                  </a:cubicBezTo>
                  <a:cubicBezTo>
                    <a:pt x="75" y="100"/>
                    <a:pt x="77" y="99"/>
                    <a:pt x="78" y="99"/>
                  </a:cubicBezTo>
                  <a:cubicBezTo>
                    <a:pt x="88" y="105"/>
                    <a:pt x="88" y="105"/>
                    <a:pt x="88" y="105"/>
                  </a:cubicBezTo>
                  <a:cubicBezTo>
                    <a:pt x="89" y="106"/>
                    <a:pt x="90" y="106"/>
                    <a:pt x="92" y="106"/>
                  </a:cubicBezTo>
                  <a:cubicBezTo>
                    <a:pt x="94" y="106"/>
                    <a:pt x="96" y="105"/>
                    <a:pt x="97" y="104"/>
                  </a:cubicBezTo>
                  <a:cubicBezTo>
                    <a:pt x="104" y="97"/>
                    <a:pt x="104" y="97"/>
                    <a:pt x="104" y="97"/>
                  </a:cubicBezTo>
                  <a:cubicBezTo>
                    <a:pt x="107" y="95"/>
                    <a:pt x="107" y="91"/>
                    <a:pt x="105" y="88"/>
                  </a:cubicBezTo>
                  <a:cubicBezTo>
                    <a:pt x="99" y="78"/>
                    <a:pt x="99" y="78"/>
                    <a:pt x="99" y="78"/>
                  </a:cubicBezTo>
                  <a:cubicBezTo>
                    <a:pt x="99" y="77"/>
                    <a:pt x="100" y="75"/>
                    <a:pt x="101" y="73"/>
                  </a:cubicBezTo>
                  <a:cubicBezTo>
                    <a:pt x="112" y="71"/>
                    <a:pt x="112" y="71"/>
                    <a:pt x="112" y="71"/>
                  </a:cubicBezTo>
                  <a:cubicBezTo>
                    <a:pt x="115" y="70"/>
                    <a:pt x="118" y="67"/>
                    <a:pt x="118" y="64"/>
                  </a:cubicBezTo>
                  <a:cubicBezTo>
                    <a:pt x="118" y="54"/>
                    <a:pt x="118" y="54"/>
                    <a:pt x="118" y="54"/>
                  </a:cubicBezTo>
                  <a:cubicBezTo>
                    <a:pt x="118" y="50"/>
                    <a:pt x="115" y="47"/>
                    <a:pt x="112" y="47"/>
                  </a:cubicBezTo>
                  <a:cubicBezTo>
                    <a:pt x="101" y="44"/>
                    <a:pt x="101" y="44"/>
                    <a:pt x="101" y="44"/>
                  </a:cubicBezTo>
                  <a:cubicBezTo>
                    <a:pt x="100" y="43"/>
                    <a:pt x="99" y="41"/>
                    <a:pt x="99" y="40"/>
                  </a:cubicBezTo>
                  <a:cubicBezTo>
                    <a:pt x="105" y="30"/>
                    <a:pt x="105" y="30"/>
                    <a:pt x="105" y="30"/>
                  </a:cubicBezTo>
                  <a:cubicBezTo>
                    <a:pt x="107" y="27"/>
                    <a:pt x="107" y="23"/>
                    <a:pt x="104" y="21"/>
                  </a:cubicBezTo>
                  <a:cubicBezTo>
                    <a:pt x="97" y="14"/>
                    <a:pt x="97" y="14"/>
                    <a:pt x="97" y="14"/>
                  </a:cubicBezTo>
                  <a:cubicBezTo>
                    <a:pt x="96" y="12"/>
                    <a:pt x="94" y="12"/>
                    <a:pt x="92" y="12"/>
                  </a:cubicBezTo>
                  <a:cubicBezTo>
                    <a:pt x="90" y="12"/>
                    <a:pt x="89" y="12"/>
                    <a:pt x="88" y="13"/>
                  </a:cubicBezTo>
                  <a:cubicBezTo>
                    <a:pt x="78" y="19"/>
                    <a:pt x="78" y="19"/>
                    <a:pt x="78" y="19"/>
                  </a:cubicBezTo>
                  <a:cubicBezTo>
                    <a:pt x="77" y="18"/>
                    <a:pt x="75" y="18"/>
                    <a:pt x="73" y="17"/>
                  </a:cubicBezTo>
                  <a:cubicBezTo>
                    <a:pt x="71" y="6"/>
                    <a:pt x="71" y="6"/>
                    <a:pt x="71" y="6"/>
                  </a:cubicBezTo>
                  <a:cubicBezTo>
                    <a:pt x="70" y="3"/>
                    <a:pt x="67" y="0"/>
                    <a:pt x="64" y="0"/>
                  </a:cubicBezTo>
                </a:path>
              </a:pathLst>
            </a:custGeom>
            <a:solidFill>
              <a:srgbClr val="18478F"/>
            </a:solidFill>
            <a:ln>
              <a:noFill/>
            </a:ln>
          </p:spPr>
          <p:txBody>
            <a:bodyPr vert="horz" wrap="square" lIns="91440" tIns="45720" rIns="91440" bIns="45720" numCol="1" anchor="t" anchorCtr="0" compatLnSpc="1"/>
            <a:lstStyle/>
            <a:p>
              <a:endParaRPr lang="zh-CN" altLang="en-US"/>
            </a:p>
          </p:txBody>
        </p:sp>
      </p:grpSp>
      <p:sp>
        <p:nvSpPr>
          <p:cNvPr id="35" name="Freeform 21"/>
          <p:cNvSpPr>
            <a:spLocks noEditPoints="1"/>
          </p:cNvSpPr>
          <p:nvPr/>
        </p:nvSpPr>
        <p:spPr bwMode="auto">
          <a:xfrm>
            <a:off x="6709514" y="2127137"/>
            <a:ext cx="546310" cy="457778"/>
          </a:xfrm>
          <a:custGeom>
            <a:avLst/>
            <a:gdLst>
              <a:gd name="T0" fmla="*/ 34 w 107"/>
              <a:gd name="T1" fmla="*/ 82 h 89"/>
              <a:gd name="T2" fmla="*/ 34 w 107"/>
              <a:gd name="T3" fmla="*/ 74 h 89"/>
              <a:gd name="T4" fmla="*/ 40 w 107"/>
              <a:gd name="T5" fmla="*/ 75 h 89"/>
              <a:gd name="T6" fmla="*/ 34 w 107"/>
              <a:gd name="T7" fmla="*/ 82 h 89"/>
              <a:gd name="T8" fmla="*/ 32 w 107"/>
              <a:gd name="T9" fmla="*/ 68 h 89"/>
              <a:gd name="T10" fmla="*/ 6 w 107"/>
              <a:gd name="T11" fmla="*/ 41 h 89"/>
              <a:gd name="T12" fmla="*/ 97 w 107"/>
              <a:gd name="T13" fmla="*/ 7 h 89"/>
              <a:gd name="T14" fmla="*/ 32 w 107"/>
              <a:gd name="T15" fmla="*/ 68 h 89"/>
              <a:gd name="T16" fmla="*/ 105 w 107"/>
              <a:gd name="T17" fmla="*/ 0 h 89"/>
              <a:gd name="T18" fmla="*/ 105 w 107"/>
              <a:gd name="T19" fmla="*/ 0 h 89"/>
              <a:gd name="T20" fmla="*/ 105 w 107"/>
              <a:gd name="T21" fmla="*/ 0 h 89"/>
              <a:gd name="T22" fmla="*/ 1 w 107"/>
              <a:gd name="T23" fmla="*/ 38 h 89"/>
              <a:gd name="T24" fmla="*/ 0 w 107"/>
              <a:gd name="T25" fmla="*/ 39 h 89"/>
              <a:gd name="T26" fmla="*/ 1 w 107"/>
              <a:gd name="T27" fmla="*/ 41 h 89"/>
              <a:gd name="T28" fmla="*/ 30 w 107"/>
              <a:gd name="T29" fmla="*/ 72 h 89"/>
              <a:gd name="T30" fmla="*/ 30 w 107"/>
              <a:gd name="T31" fmla="*/ 87 h 89"/>
              <a:gd name="T32" fmla="*/ 31 w 107"/>
              <a:gd name="T33" fmla="*/ 89 h 89"/>
              <a:gd name="T34" fmla="*/ 32 w 107"/>
              <a:gd name="T35" fmla="*/ 89 h 89"/>
              <a:gd name="T36" fmla="*/ 33 w 107"/>
              <a:gd name="T37" fmla="*/ 89 h 89"/>
              <a:gd name="T38" fmla="*/ 44 w 107"/>
              <a:gd name="T39" fmla="*/ 76 h 89"/>
              <a:gd name="T40" fmla="*/ 87 w 107"/>
              <a:gd name="T41" fmla="*/ 86 h 89"/>
              <a:gd name="T42" fmla="*/ 87 w 107"/>
              <a:gd name="T43" fmla="*/ 86 h 89"/>
              <a:gd name="T44" fmla="*/ 88 w 107"/>
              <a:gd name="T45" fmla="*/ 86 h 89"/>
              <a:gd name="T46" fmla="*/ 89 w 107"/>
              <a:gd name="T47" fmla="*/ 84 h 89"/>
              <a:gd name="T48" fmla="*/ 107 w 107"/>
              <a:gd name="T49" fmla="*/ 2 h 89"/>
              <a:gd name="T50" fmla="*/ 107 w 107"/>
              <a:gd name="T51" fmla="*/ 2 h 89"/>
              <a:gd name="T52" fmla="*/ 107 w 107"/>
              <a:gd name="T53" fmla="*/ 2 h 89"/>
              <a:gd name="T54" fmla="*/ 107 w 107"/>
              <a:gd name="T55" fmla="*/ 1 h 89"/>
              <a:gd name="T56" fmla="*/ 107 w 107"/>
              <a:gd name="T57" fmla="*/ 1 h 89"/>
              <a:gd name="T58" fmla="*/ 107 w 107"/>
              <a:gd name="T59" fmla="*/ 1 h 89"/>
              <a:gd name="T60" fmla="*/ 107 w 107"/>
              <a:gd name="T61" fmla="*/ 1 h 89"/>
              <a:gd name="T62" fmla="*/ 107 w 107"/>
              <a:gd name="T63" fmla="*/ 1 h 89"/>
              <a:gd name="T64" fmla="*/ 107 w 107"/>
              <a:gd name="T65" fmla="*/ 0 h 89"/>
              <a:gd name="T66" fmla="*/ 107 w 107"/>
              <a:gd name="T67" fmla="*/ 0 h 89"/>
              <a:gd name="T68" fmla="*/ 106 w 107"/>
              <a:gd name="T69" fmla="*/ 0 h 89"/>
              <a:gd name="T70" fmla="*/ 106 w 107"/>
              <a:gd name="T71" fmla="*/ 0 h 89"/>
              <a:gd name="T72" fmla="*/ 106 w 107"/>
              <a:gd name="T73" fmla="*/ 0 h 89"/>
              <a:gd name="T74" fmla="*/ 106 w 107"/>
              <a:gd name="T75" fmla="*/ 0 h 89"/>
              <a:gd name="T76" fmla="*/ 105 w 107"/>
              <a:gd name="T7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7" h="89">
                <a:moveTo>
                  <a:pt x="34" y="82"/>
                </a:moveTo>
                <a:cubicBezTo>
                  <a:pt x="34" y="74"/>
                  <a:pt x="34" y="74"/>
                  <a:pt x="34" y="74"/>
                </a:cubicBezTo>
                <a:cubicBezTo>
                  <a:pt x="40" y="75"/>
                  <a:pt x="40" y="75"/>
                  <a:pt x="40" y="75"/>
                </a:cubicBezTo>
                <a:cubicBezTo>
                  <a:pt x="34" y="82"/>
                  <a:pt x="34" y="82"/>
                  <a:pt x="34" y="82"/>
                </a:cubicBezTo>
                <a:moveTo>
                  <a:pt x="32" y="68"/>
                </a:moveTo>
                <a:cubicBezTo>
                  <a:pt x="6" y="41"/>
                  <a:pt x="6" y="41"/>
                  <a:pt x="6" y="41"/>
                </a:cubicBezTo>
                <a:cubicBezTo>
                  <a:pt x="97" y="7"/>
                  <a:pt x="97" y="7"/>
                  <a:pt x="97" y="7"/>
                </a:cubicBezTo>
                <a:cubicBezTo>
                  <a:pt x="32" y="68"/>
                  <a:pt x="32" y="68"/>
                  <a:pt x="32" y="68"/>
                </a:cubicBezTo>
                <a:moveTo>
                  <a:pt x="105" y="0"/>
                </a:moveTo>
                <a:cubicBezTo>
                  <a:pt x="105" y="0"/>
                  <a:pt x="105" y="0"/>
                  <a:pt x="105" y="0"/>
                </a:cubicBezTo>
                <a:cubicBezTo>
                  <a:pt x="105" y="0"/>
                  <a:pt x="105" y="0"/>
                  <a:pt x="105" y="0"/>
                </a:cubicBezTo>
                <a:cubicBezTo>
                  <a:pt x="1" y="38"/>
                  <a:pt x="1" y="38"/>
                  <a:pt x="1" y="38"/>
                </a:cubicBezTo>
                <a:cubicBezTo>
                  <a:pt x="1" y="38"/>
                  <a:pt x="0" y="39"/>
                  <a:pt x="0" y="39"/>
                </a:cubicBezTo>
                <a:cubicBezTo>
                  <a:pt x="0" y="40"/>
                  <a:pt x="0" y="41"/>
                  <a:pt x="1" y="41"/>
                </a:cubicBezTo>
                <a:cubicBezTo>
                  <a:pt x="30" y="72"/>
                  <a:pt x="30" y="72"/>
                  <a:pt x="30" y="72"/>
                </a:cubicBezTo>
                <a:cubicBezTo>
                  <a:pt x="30" y="87"/>
                  <a:pt x="30" y="87"/>
                  <a:pt x="30" y="87"/>
                </a:cubicBezTo>
                <a:cubicBezTo>
                  <a:pt x="30" y="88"/>
                  <a:pt x="30" y="89"/>
                  <a:pt x="31" y="89"/>
                </a:cubicBezTo>
                <a:cubicBezTo>
                  <a:pt x="32" y="89"/>
                  <a:pt x="32" y="89"/>
                  <a:pt x="32" y="89"/>
                </a:cubicBezTo>
                <a:cubicBezTo>
                  <a:pt x="32" y="89"/>
                  <a:pt x="33" y="89"/>
                  <a:pt x="33" y="89"/>
                </a:cubicBezTo>
                <a:cubicBezTo>
                  <a:pt x="44" y="76"/>
                  <a:pt x="44" y="76"/>
                  <a:pt x="44" y="76"/>
                </a:cubicBezTo>
                <a:cubicBezTo>
                  <a:pt x="87" y="86"/>
                  <a:pt x="87" y="86"/>
                  <a:pt x="87" y="86"/>
                </a:cubicBezTo>
                <a:cubicBezTo>
                  <a:pt x="87" y="86"/>
                  <a:pt x="87" y="86"/>
                  <a:pt x="87" y="86"/>
                </a:cubicBezTo>
                <a:cubicBezTo>
                  <a:pt x="88" y="86"/>
                  <a:pt x="88" y="86"/>
                  <a:pt x="88" y="86"/>
                </a:cubicBezTo>
                <a:cubicBezTo>
                  <a:pt x="89" y="85"/>
                  <a:pt x="89" y="85"/>
                  <a:pt x="89" y="84"/>
                </a:cubicBezTo>
                <a:cubicBezTo>
                  <a:pt x="107" y="2"/>
                  <a:pt x="107" y="2"/>
                  <a:pt x="107" y="2"/>
                </a:cubicBezTo>
                <a:cubicBezTo>
                  <a:pt x="107" y="2"/>
                  <a:pt x="107" y="2"/>
                  <a:pt x="107" y="2"/>
                </a:cubicBezTo>
                <a:cubicBezTo>
                  <a:pt x="107" y="2"/>
                  <a:pt x="107" y="2"/>
                  <a:pt x="107" y="2"/>
                </a:cubicBezTo>
                <a:cubicBezTo>
                  <a:pt x="107" y="1"/>
                  <a:pt x="107" y="1"/>
                  <a:pt x="107" y="1"/>
                </a:cubicBezTo>
                <a:cubicBezTo>
                  <a:pt x="107" y="1"/>
                  <a:pt x="107" y="1"/>
                  <a:pt x="107" y="1"/>
                </a:cubicBezTo>
                <a:cubicBezTo>
                  <a:pt x="107" y="1"/>
                  <a:pt x="107" y="1"/>
                  <a:pt x="107" y="1"/>
                </a:cubicBezTo>
                <a:cubicBezTo>
                  <a:pt x="107" y="1"/>
                  <a:pt x="107" y="1"/>
                  <a:pt x="107" y="1"/>
                </a:cubicBezTo>
                <a:cubicBezTo>
                  <a:pt x="107" y="1"/>
                  <a:pt x="107" y="1"/>
                  <a:pt x="107" y="1"/>
                </a:cubicBezTo>
                <a:cubicBezTo>
                  <a:pt x="107" y="0"/>
                  <a:pt x="107" y="0"/>
                  <a:pt x="107" y="0"/>
                </a:cubicBezTo>
                <a:cubicBezTo>
                  <a:pt x="107" y="0"/>
                  <a:pt x="107" y="0"/>
                  <a:pt x="107" y="0"/>
                </a:cubicBezTo>
                <a:cubicBezTo>
                  <a:pt x="106" y="0"/>
                  <a:pt x="106" y="0"/>
                  <a:pt x="106" y="0"/>
                </a:cubicBezTo>
                <a:cubicBezTo>
                  <a:pt x="106" y="0"/>
                  <a:pt x="106" y="0"/>
                  <a:pt x="106" y="0"/>
                </a:cubicBezTo>
                <a:cubicBezTo>
                  <a:pt x="106" y="0"/>
                  <a:pt x="106" y="0"/>
                  <a:pt x="106" y="0"/>
                </a:cubicBezTo>
                <a:cubicBezTo>
                  <a:pt x="106" y="0"/>
                  <a:pt x="106" y="0"/>
                  <a:pt x="106" y="0"/>
                </a:cubicBezTo>
                <a:cubicBezTo>
                  <a:pt x="105" y="0"/>
                  <a:pt x="105" y="0"/>
                  <a:pt x="105"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4297544" y="2142252"/>
            <a:ext cx="619727" cy="431866"/>
            <a:chOff x="4297544" y="2142252"/>
            <a:chExt cx="619727" cy="431866"/>
          </a:xfrm>
        </p:grpSpPr>
        <p:sp>
          <p:nvSpPr>
            <p:cNvPr id="36" name="Freeform 22"/>
            <p:cNvSpPr>
              <a:spLocks noEditPoints="1"/>
            </p:cNvSpPr>
            <p:nvPr/>
          </p:nvSpPr>
          <p:spPr bwMode="auto">
            <a:xfrm>
              <a:off x="4297544" y="2142252"/>
              <a:ext cx="619727" cy="431866"/>
            </a:xfrm>
            <a:custGeom>
              <a:avLst/>
              <a:gdLst>
                <a:gd name="T0" fmla="*/ 61 w 121"/>
                <a:gd name="T1" fmla="*/ 73 h 84"/>
                <a:gd name="T2" fmla="*/ 30 w 121"/>
                <a:gd name="T3" fmla="*/ 42 h 84"/>
                <a:gd name="T4" fmla="*/ 61 w 121"/>
                <a:gd name="T5" fmla="*/ 12 h 84"/>
                <a:gd name="T6" fmla="*/ 61 w 121"/>
                <a:gd name="T7" fmla="*/ 12 h 84"/>
                <a:gd name="T8" fmla="*/ 91 w 121"/>
                <a:gd name="T9" fmla="*/ 42 h 84"/>
                <a:gd name="T10" fmla="*/ 61 w 121"/>
                <a:gd name="T11" fmla="*/ 73 h 84"/>
                <a:gd name="T12" fmla="*/ 61 w 121"/>
                <a:gd name="T13" fmla="*/ 0 h 84"/>
                <a:gd name="T14" fmla="*/ 2 w 121"/>
                <a:gd name="T15" fmla="*/ 39 h 84"/>
                <a:gd name="T16" fmla="*/ 0 w 121"/>
                <a:gd name="T17" fmla="*/ 42 h 84"/>
                <a:gd name="T18" fmla="*/ 2 w 121"/>
                <a:gd name="T19" fmla="*/ 45 h 84"/>
                <a:gd name="T20" fmla="*/ 61 w 121"/>
                <a:gd name="T21" fmla="*/ 84 h 84"/>
                <a:gd name="T22" fmla="*/ 120 w 121"/>
                <a:gd name="T23" fmla="*/ 45 h 84"/>
                <a:gd name="T24" fmla="*/ 121 w 121"/>
                <a:gd name="T25" fmla="*/ 42 h 84"/>
                <a:gd name="T26" fmla="*/ 120 w 121"/>
                <a:gd name="T27" fmla="*/ 39 h 84"/>
                <a:gd name="T28" fmla="*/ 61 w 121"/>
                <a:gd name="T2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84">
                  <a:moveTo>
                    <a:pt x="61" y="73"/>
                  </a:moveTo>
                  <a:cubicBezTo>
                    <a:pt x="44" y="73"/>
                    <a:pt x="30" y="59"/>
                    <a:pt x="30" y="42"/>
                  </a:cubicBezTo>
                  <a:cubicBezTo>
                    <a:pt x="30" y="26"/>
                    <a:pt x="44" y="12"/>
                    <a:pt x="61" y="12"/>
                  </a:cubicBezTo>
                  <a:cubicBezTo>
                    <a:pt x="61" y="12"/>
                    <a:pt x="61" y="12"/>
                    <a:pt x="61" y="12"/>
                  </a:cubicBezTo>
                  <a:cubicBezTo>
                    <a:pt x="77" y="12"/>
                    <a:pt x="91" y="26"/>
                    <a:pt x="91" y="42"/>
                  </a:cubicBezTo>
                  <a:cubicBezTo>
                    <a:pt x="91" y="59"/>
                    <a:pt x="77" y="73"/>
                    <a:pt x="61" y="73"/>
                  </a:cubicBezTo>
                  <a:moveTo>
                    <a:pt x="61" y="0"/>
                  </a:moveTo>
                  <a:cubicBezTo>
                    <a:pt x="28" y="0"/>
                    <a:pt x="3" y="38"/>
                    <a:pt x="2" y="39"/>
                  </a:cubicBezTo>
                  <a:cubicBezTo>
                    <a:pt x="0" y="42"/>
                    <a:pt x="0" y="42"/>
                    <a:pt x="0" y="42"/>
                  </a:cubicBezTo>
                  <a:cubicBezTo>
                    <a:pt x="2" y="45"/>
                    <a:pt x="2" y="45"/>
                    <a:pt x="2" y="45"/>
                  </a:cubicBezTo>
                  <a:cubicBezTo>
                    <a:pt x="3" y="47"/>
                    <a:pt x="28" y="84"/>
                    <a:pt x="61" y="84"/>
                  </a:cubicBezTo>
                  <a:cubicBezTo>
                    <a:pt x="93" y="84"/>
                    <a:pt x="119" y="47"/>
                    <a:pt x="120" y="45"/>
                  </a:cubicBezTo>
                  <a:cubicBezTo>
                    <a:pt x="121" y="42"/>
                    <a:pt x="121" y="42"/>
                    <a:pt x="121" y="42"/>
                  </a:cubicBezTo>
                  <a:cubicBezTo>
                    <a:pt x="120" y="39"/>
                    <a:pt x="120" y="39"/>
                    <a:pt x="120" y="39"/>
                  </a:cubicBezTo>
                  <a:cubicBezTo>
                    <a:pt x="119" y="38"/>
                    <a:pt x="93" y="0"/>
                    <a:pt x="61"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7" name="Freeform 23"/>
            <p:cNvSpPr/>
            <p:nvPr/>
          </p:nvSpPr>
          <p:spPr bwMode="auto">
            <a:xfrm>
              <a:off x="4517796" y="2261015"/>
              <a:ext cx="190021" cy="190021"/>
            </a:xfrm>
            <a:custGeom>
              <a:avLst/>
              <a:gdLst>
                <a:gd name="T0" fmla="*/ 18 w 37"/>
                <a:gd name="T1" fmla="*/ 0 h 37"/>
                <a:gd name="T2" fmla="*/ 17 w 37"/>
                <a:gd name="T3" fmla="*/ 1 h 37"/>
                <a:gd name="T4" fmla="*/ 19 w 37"/>
                <a:gd name="T5" fmla="*/ 20 h 37"/>
                <a:gd name="T6" fmla="*/ 1 w 37"/>
                <a:gd name="T7" fmla="*/ 14 h 37"/>
                <a:gd name="T8" fmla="*/ 0 w 37"/>
                <a:gd name="T9" fmla="*/ 19 h 37"/>
                <a:gd name="T10" fmla="*/ 18 w 37"/>
                <a:gd name="T11" fmla="*/ 37 h 37"/>
                <a:gd name="T12" fmla="*/ 37 w 37"/>
                <a:gd name="T13" fmla="*/ 19 h 37"/>
                <a:gd name="T14" fmla="*/ 18 w 37"/>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18" y="0"/>
                  </a:moveTo>
                  <a:cubicBezTo>
                    <a:pt x="18" y="0"/>
                    <a:pt x="17" y="0"/>
                    <a:pt x="17" y="1"/>
                  </a:cubicBezTo>
                  <a:cubicBezTo>
                    <a:pt x="19" y="20"/>
                    <a:pt x="19" y="20"/>
                    <a:pt x="19" y="20"/>
                  </a:cubicBezTo>
                  <a:cubicBezTo>
                    <a:pt x="1" y="14"/>
                    <a:pt x="1" y="14"/>
                    <a:pt x="1" y="14"/>
                  </a:cubicBezTo>
                  <a:cubicBezTo>
                    <a:pt x="1" y="15"/>
                    <a:pt x="0" y="17"/>
                    <a:pt x="0" y="19"/>
                  </a:cubicBezTo>
                  <a:cubicBezTo>
                    <a:pt x="0" y="29"/>
                    <a:pt x="8" y="37"/>
                    <a:pt x="18" y="37"/>
                  </a:cubicBezTo>
                  <a:cubicBezTo>
                    <a:pt x="28" y="37"/>
                    <a:pt x="37" y="29"/>
                    <a:pt x="37" y="19"/>
                  </a:cubicBezTo>
                  <a:cubicBezTo>
                    <a:pt x="37" y="9"/>
                    <a:pt x="28" y="0"/>
                    <a:pt x="18"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8" name="矩形 37"/>
          <p:cNvSpPr/>
          <p:nvPr/>
        </p:nvSpPr>
        <p:spPr>
          <a:xfrm>
            <a:off x="1909604" y="2963315"/>
            <a:ext cx="758771" cy="584775"/>
          </a:xfrm>
          <a:prstGeom prst="rect">
            <a:avLst/>
          </a:prstGeom>
        </p:spPr>
        <p:txBody>
          <a:bodyPr wrap="square">
            <a:spAutoFit/>
          </a:bodyPr>
          <a:lstStyle/>
          <a:p>
            <a:pPr algn="ctr"/>
            <a:r>
              <a:rPr lang="en-US" altLang="zh-CN" sz="3200" b="1" dirty="0">
                <a:solidFill>
                  <a:srgbClr val="18478F"/>
                </a:solidFill>
                <a:latin typeface="Dotum" panose="020B0600000101010101" pitchFamily="34" charset="-127"/>
                <a:ea typeface="Dotum" panose="020B0600000101010101" pitchFamily="34" charset="-127"/>
              </a:rPr>
              <a:t>01</a:t>
            </a:r>
            <a:endParaRPr lang="zh-CN" altLang="en-US" sz="3200" b="1" dirty="0">
              <a:solidFill>
                <a:srgbClr val="18478F"/>
              </a:solidFill>
              <a:latin typeface="Dotum" panose="020B0600000101010101" pitchFamily="34" charset="-127"/>
              <a:ea typeface="Dotum" panose="020B0600000101010101" pitchFamily="34" charset="-127"/>
            </a:endParaRPr>
          </a:p>
        </p:txBody>
      </p:sp>
      <p:sp>
        <p:nvSpPr>
          <p:cNvPr id="39" name="矩形 38"/>
          <p:cNvSpPr/>
          <p:nvPr/>
        </p:nvSpPr>
        <p:spPr>
          <a:xfrm>
            <a:off x="4297544" y="2969078"/>
            <a:ext cx="758771" cy="584775"/>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02</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0" name="矩形 39"/>
          <p:cNvSpPr/>
          <p:nvPr/>
        </p:nvSpPr>
        <p:spPr>
          <a:xfrm>
            <a:off x="6627179" y="2970887"/>
            <a:ext cx="758771" cy="584775"/>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03</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1" name="矩形 40"/>
          <p:cNvSpPr/>
          <p:nvPr/>
        </p:nvSpPr>
        <p:spPr>
          <a:xfrm>
            <a:off x="8493776" y="2970887"/>
            <a:ext cx="758771" cy="584775"/>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04</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390538" y="4978262"/>
            <a:ext cx="2258436" cy="954107"/>
          </a:xfrm>
          <a:prstGeom prst="rect">
            <a:avLst/>
          </a:prstGeom>
        </p:spPr>
        <p:txBody>
          <a:bodyPr wrap="square">
            <a:spAutoFit/>
          </a:bodyPr>
          <a:lstStyle/>
          <a:p>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产品</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设计应该解决</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三 个</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不同</a:t>
            </a:r>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层次的</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认知和情感处理过程</a:t>
            </a:r>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endParaRPr lang="en-US" altLang="zh-CN"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b="1"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本能</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行为</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和</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反思</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3648974" y="4725101"/>
            <a:ext cx="2519526" cy="1261884"/>
          </a:xfrm>
          <a:prstGeom prst="rect">
            <a:avLst/>
          </a:prstGeom>
        </p:spPr>
        <p:txBody>
          <a:bodyPr wrap="square">
            <a:spAutoFit/>
          </a:bodyPr>
          <a:lstStyle/>
          <a:p>
            <a:pPr>
              <a:lnSpc>
                <a:spcPct val="200000"/>
              </a:lnSpc>
            </a:pPr>
            <a:r>
              <a:rPr lang="zh-CN" altLang="en-US" sz="16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本能是最直接的处理</a:t>
            </a:r>
            <a:r>
              <a:rPr lang="zh-CN" altLang="en-US"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层面</a:t>
            </a:r>
            <a:endParaRPr lang="en-US" altLang="zh-CN"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1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本能</a:t>
            </a:r>
            <a:r>
              <a:rPr lang="zh-CN" altLang="en-US" sz="11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处理帮助我们迅速判断出</a:t>
            </a:r>
            <a:r>
              <a:rPr lang="zh-CN" altLang="en-US" sz="11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好</a:t>
            </a:r>
            <a:r>
              <a:rPr lang="zh-CN" altLang="en-US" sz="11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还是</a:t>
            </a:r>
            <a:r>
              <a:rPr lang="zh-CN" altLang="en-US" sz="11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坏</a:t>
            </a:r>
            <a:r>
              <a:rPr lang="zh-CN" altLang="en-US" sz="11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、安全还是危险。</a:t>
            </a:r>
            <a:endParaRPr lang="en-US" sz="11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085177" y="4697047"/>
            <a:ext cx="2408599" cy="1600438"/>
          </a:xfrm>
          <a:prstGeom prst="rect">
            <a:avLst/>
          </a:prstGeom>
        </p:spPr>
        <p:txBody>
          <a:bodyPr wrap="square">
            <a:spAutoFit/>
          </a:bodyPr>
          <a:lstStyle/>
          <a:p>
            <a:pPr>
              <a:lnSpc>
                <a:spcPct val="200000"/>
              </a:lnSpc>
            </a:pPr>
            <a:r>
              <a:rPr lang="zh-CN" altLang="en-US" sz="16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行为是处理的中间</a:t>
            </a:r>
            <a:r>
              <a:rPr lang="zh-CN" altLang="en-US"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阶段</a:t>
            </a:r>
            <a:endParaRPr lang="en-US" altLang="zh-CN"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1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行为构成了人类活动的</a:t>
            </a:r>
            <a:r>
              <a:rPr lang="zh-CN" altLang="en-US" sz="11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大部分</a:t>
            </a:r>
            <a:r>
              <a:rPr lang="zh-CN" altLang="en-US" sz="11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，以往的交互设计和可用性实践几乎全 </a:t>
            </a:r>
            <a:r>
              <a:rPr lang="zh-CN" altLang="en-US" sz="11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部都</a:t>
            </a:r>
            <a:r>
              <a:rPr lang="zh-CN" altLang="en-US" sz="11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在解决这一层面的认知</a:t>
            </a:r>
            <a:r>
              <a:rPr lang="zh-CN" altLang="en-US" sz="11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处理。</a:t>
            </a:r>
            <a:endParaRPr lang="en-US" sz="11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493776" y="4717295"/>
            <a:ext cx="2819758" cy="1261884"/>
          </a:xfrm>
          <a:prstGeom prst="rect">
            <a:avLst/>
          </a:prstGeom>
        </p:spPr>
        <p:txBody>
          <a:bodyPr wrap="square">
            <a:spAutoFit/>
          </a:bodyPr>
          <a:lstStyle/>
          <a:p>
            <a:pPr>
              <a:lnSpc>
                <a:spcPct val="200000"/>
              </a:lnSpc>
            </a:pPr>
            <a:r>
              <a:rPr lang="zh-CN" altLang="en-US" sz="16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反思是最不直接的处理</a:t>
            </a:r>
            <a:r>
              <a:rPr lang="zh-CN" altLang="en-US"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过程</a:t>
            </a:r>
            <a:endParaRPr lang="en-US" altLang="zh-CN"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1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反思</a:t>
            </a:r>
            <a:r>
              <a:rPr lang="zh-CN" altLang="en-US" sz="11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处理能够</a:t>
            </a:r>
            <a:r>
              <a:rPr lang="zh-CN" altLang="en-US" sz="1100" b="1"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增强</a:t>
            </a:r>
            <a:r>
              <a:rPr lang="zh-CN" altLang="en-US" sz="11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或</a:t>
            </a:r>
            <a:r>
              <a:rPr lang="zh-CN" altLang="en-US" sz="11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抑制</a:t>
            </a:r>
            <a:r>
              <a:rPr lang="zh-CN" altLang="en-US" sz="11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行为处理过程，但不能直接访问本能反应。</a:t>
            </a:r>
            <a:endParaRPr lang="en-US" sz="11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7" name="矩形 46"/>
          <p:cNvSpPr/>
          <p:nvPr/>
        </p:nvSpPr>
        <p:spPr>
          <a:xfrm>
            <a:off x="1727418" y="436538"/>
            <a:ext cx="3051616"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用户目标和认知处理</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6" name="椭圆 45"/>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48" name="椭圆 47"/>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35" presetClass="path" presetSubtype="0" accel="50000" decel="50000" fill="hold" grpId="1" nodeType="withEffect">
                                  <p:stCondLst>
                                    <p:cond delay="2000"/>
                                  </p:stCondLst>
                                  <p:childTnLst>
                                    <p:animMotion origin="layout" path="M 0.07812 0 L -2.91667E-6 0 " pathEditMode="relative" rAng="0" ptsTypes="AA">
                                      <p:cBhvr>
                                        <p:cTn id="9" dur="2000" fill="hold"/>
                                        <p:tgtEl>
                                          <p:spTgt spid="14"/>
                                        </p:tgtEl>
                                        <p:attrNameLst>
                                          <p:attrName>ppt_x</p:attrName>
                                          <p:attrName>ppt_y</p:attrName>
                                        </p:attrNameLst>
                                      </p:cBhvr>
                                      <p:rCtr x="-3997" y="0"/>
                                    </p:animMotion>
                                  </p:childTnLst>
                                </p:cTn>
                              </p:par>
                              <p:par>
                                <p:cTn id="10" presetID="10" presetClass="entr" presetSubtype="0" fill="hold" grpId="0" nodeType="withEffect">
                                  <p:stCondLst>
                                    <p:cond delay="225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35" presetClass="path" presetSubtype="0" accel="50000" decel="50000" fill="hold" grpId="1" nodeType="withEffect">
                                  <p:stCondLst>
                                    <p:cond delay="2250"/>
                                  </p:stCondLst>
                                  <p:childTnLst>
                                    <p:animMotion origin="layout" path="M 0.07812 0 L -2.91667E-6 0 " pathEditMode="relative" rAng="0" ptsTypes="AA">
                                      <p:cBhvr>
                                        <p:cTn id="14" dur="2000" fill="hold"/>
                                        <p:tgtEl>
                                          <p:spTgt spid="11"/>
                                        </p:tgtEl>
                                        <p:attrNameLst>
                                          <p:attrName>ppt_x</p:attrName>
                                          <p:attrName>ppt_y</p:attrName>
                                        </p:attrNameLst>
                                      </p:cBhvr>
                                      <p:rCtr x="-3997" y="0"/>
                                    </p:animMotion>
                                  </p:childTnLst>
                                </p:cTn>
                              </p:par>
                              <p:par>
                                <p:cTn id="15" presetID="10" presetClass="entr" presetSubtype="0" fill="hold" grpId="0" nodeType="withEffect">
                                  <p:stCondLst>
                                    <p:cond delay="250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35" presetClass="path" presetSubtype="0" accel="50000" decel="50000" fill="hold" grpId="1" nodeType="withEffect">
                                  <p:stCondLst>
                                    <p:cond delay="2500"/>
                                  </p:stCondLst>
                                  <p:childTnLst>
                                    <p:animMotion origin="layout" path="M 0.07812 0 L -2.91667E-6 0 " pathEditMode="relative" rAng="0" ptsTypes="AA">
                                      <p:cBhvr>
                                        <p:cTn id="19" dur="2000" fill="hold"/>
                                        <p:tgtEl>
                                          <p:spTgt spid="12"/>
                                        </p:tgtEl>
                                        <p:attrNameLst>
                                          <p:attrName>ppt_x</p:attrName>
                                          <p:attrName>ppt_y</p:attrName>
                                        </p:attrNameLst>
                                      </p:cBhvr>
                                      <p:rCtr x="-3997" y="0"/>
                                    </p:animMotion>
                                  </p:childTnLst>
                                </p:cTn>
                              </p:par>
                              <p:par>
                                <p:cTn id="20" presetID="10" presetClass="entr" presetSubtype="0" fill="hold" grpId="0" nodeType="withEffect">
                                  <p:stCondLst>
                                    <p:cond delay="27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35" presetClass="path" presetSubtype="0" accel="50000" decel="50000" fill="hold" grpId="1" nodeType="withEffect">
                                  <p:stCondLst>
                                    <p:cond delay="2750"/>
                                  </p:stCondLst>
                                  <p:childTnLst>
                                    <p:animMotion origin="layout" path="M 0.07812 0 L -2.91667E-6 0 " pathEditMode="relative" rAng="0" ptsTypes="AA">
                                      <p:cBhvr>
                                        <p:cTn id="24" dur="2000" fill="hold"/>
                                        <p:tgtEl>
                                          <p:spTgt spid="13"/>
                                        </p:tgtEl>
                                        <p:attrNameLst>
                                          <p:attrName>ppt_x</p:attrName>
                                          <p:attrName>ppt_y</p:attrName>
                                        </p:attrNameLst>
                                      </p:cBhvr>
                                      <p:rCtr x="-3997" y="0"/>
                                    </p:animMotion>
                                  </p:childTnLst>
                                </p:cTn>
                              </p:par>
                              <p:par>
                                <p:cTn id="25" presetID="53" presetClass="entr" presetSubtype="16" fill="hold" nodeType="withEffect">
                                  <p:stCondLst>
                                    <p:cond delay="350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nodeType="withEffect">
                                  <p:stCondLst>
                                    <p:cond delay="350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par>
                                <p:cTn id="35" presetID="53" presetClass="entr" presetSubtype="16" fill="hold" grpId="0" nodeType="withEffect">
                                  <p:stCondLst>
                                    <p:cond delay="3500"/>
                                  </p:stCondLst>
                                  <p:childTnLst>
                                    <p:set>
                                      <p:cBhvr>
                                        <p:cTn id="36" dur="1" fill="hold">
                                          <p:stCondLst>
                                            <p:cond delay="0"/>
                                          </p:stCondLst>
                                        </p:cTn>
                                        <p:tgtEl>
                                          <p:spTgt spid="35"/>
                                        </p:tgtEl>
                                        <p:attrNameLst>
                                          <p:attrName>style.visibility</p:attrName>
                                        </p:attrNameLst>
                                      </p:cBhvr>
                                      <p:to>
                                        <p:strVal val="visible"/>
                                      </p:to>
                                    </p:set>
                                    <p:anim calcmode="lin" valueType="num">
                                      <p:cBhvr>
                                        <p:cTn id="37" dur="500" fill="hold"/>
                                        <p:tgtEl>
                                          <p:spTgt spid="35"/>
                                        </p:tgtEl>
                                        <p:attrNameLst>
                                          <p:attrName>ppt_w</p:attrName>
                                        </p:attrNameLst>
                                      </p:cBhvr>
                                      <p:tavLst>
                                        <p:tav tm="0">
                                          <p:val>
                                            <p:fltVal val="0"/>
                                          </p:val>
                                        </p:tav>
                                        <p:tav tm="100000">
                                          <p:val>
                                            <p:strVal val="#ppt_w"/>
                                          </p:val>
                                        </p:tav>
                                      </p:tavLst>
                                    </p:anim>
                                    <p:anim calcmode="lin" valueType="num">
                                      <p:cBhvr>
                                        <p:cTn id="38" dur="500" fill="hold"/>
                                        <p:tgtEl>
                                          <p:spTgt spid="35"/>
                                        </p:tgtEl>
                                        <p:attrNameLst>
                                          <p:attrName>ppt_h</p:attrName>
                                        </p:attrNameLst>
                                      </p:cBhvr>
                                      <p:tavLst>
                                        <p:tav tm="0">
                                          <p:val>
                                            <p:fltVal val="0"/>
                                          </p:val>
                                        </p:tav>
                                        <p:tav tm="100000">
                                          <p:val>
                                            <p:strVal val="#ppt_h"/>
                                          </p:val>
                                        </p:tav>
                                      </p:tavLst>
                                    </p:anim>
                                    <p:animEffect transition="in" filter="fade">
                                      <p:cBhvr>
                                        <p:cTn id="39" dur="500"/>
                                        <p:tgtEl>
                                          <p:spTgt spid="35"/>
                                        </p:tgtEl>
                                      </p:cBhvr>
                                    </p:animEffect>
                                  </p:childTnLst>
                                </p:cTn>
                              </p:par>
                              <p:par>
                                <p:cTn id="40" presetID="53" presetClass="entr" presetSubtype="16" fill="hold" nodeType="withEffect">
                                  <p:stCondLst>
                                    <p:cond delay="350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animEffect transition="in" filter="fade">
                                      <p:cBhvr>
                                        <p:cTn id="44" dur="500"/>
                                        <p:tgtEl>
                                          <p:spTgt spid="3"/>
                                        </p:tgtEl>
                                      </p:cBhvr>
                                    </p:animEffect>
                                  </p:childTnLst>
                                </p:cTn>
                              </p:par>
                              <p:par>
                                <p:cTn id="45" presetID="53" presetClass="entr" presetSubtype="16" fill="hold" grpId="0" nodeType="withEffect">
                                  <p:stCondLst>
                                    <p:cond delay="3500"/>
                                  </p:stCondLst>
                                  <p:childTnLst>
                                    <p:set>
                                      <p:cBhvr>
                                        <p:cTn id="46" dur="1" fill="hold">
                                          <p:stCondLst>
                                            <p:cond delay="0"/>
                                          </p:stCondLst>
                                        </p:cTn>
                                        <p:tgtEl>
                                          <p:spTgt spid="38"/>
                                        </p:tgtEl>
                                        <p:attrNameLst>
                                          <p:attrName>style.visibility</p:attrName>
                                        </p:attrNameLst>
                                      </p:cBhvr>
                                      <p:to>
                                        <p:strVal val="visible"/>
                                      </p:to>
                                    </p:set>
                                    <p:anim calcmode="lin" valueType="num">
                                      <p:cBhvr>
                                        <p:cTn id="47" dur="500" fill="hold"/>
                                        <p:tgtEl>
                                          <p:spTgt spid="38"/>
                                        </p:tgtEl>
                                        <p:attrNameLst>
                                          <p:attrName>ppt_w</p:attrName>
                                        </p:attrNameLst>
                                      </p:cBhvr>
                                      <p:tavLst>
                                        <p:tav tm="0">
                                          <p:val>
                                            <p:fltVal val="0"/>
                                          </p:val>
                                        </p:tav>
                                        <p:tav tm="100000">
                                          <p:val>
                                            <p:strVal val="#ppt_w"/>
                                          </p:val>
                                        </p:tav>
                                      </p:tavLst>
                                    </p:anim>
                                    <p:anim calcmode="lin" valueType="num">
                                      <p:cBhvr>
                                        <p:cTn id="48" dur="500" fill="hold"/>
                                        <p:tgtEl>
                                          <p:spTgt spid="38"/>
                                        </p:tgtEl>
                                        <p:attrNameLst>
                                          <p:attrName>ppt_h</p:attrName>
                                        </p:attrNameLst>
                                      </p:cBhvr>
                                      <p:tavLst>
                                        <p:tav tm="0">
                                          <p:val>
                                            <p:fltVal val="0"/>
                                          </p:val>
                                        </p:tav>
                                        <p:tav tm="100000">
                                          <p:val>
                                            <p:strVal val="#ppt_h"/>
                                          </p:val>
                                        </p:tav>
                                      </p:tavLst>
                                    </p:anim>
                                    <p:animEffect transition="in" filter="fade">
                                      <p:cBhvr>
                                        <p:cTn id="49" dur="500"/>
                                        <p:tgtEl>
                                          <p:spTgt spid="38"/>
                                        </p:tgtEl>
                                      </p:cBhvr>
                                    </p:animEffect>
                                  </p:childTnLst>
                                </p:cTn>
                              </p:par>
                              <p:par>
                                <p:cTn id="50" presetID="53" presetClass="entr" presetSubtype="16" fill="hold" grpId="0" nodeType="withEffect">
                                  <p:stCondLst>
                                    <p:cond delay="3500"/>
                                  </p:stCondLst>
                                  <p:childTnLst>
                                    <p:set>
                                      <p:cBhvr>
                                        <p:cTn id="51" dur="1" fill="hold">
                                          <p:stCondLst>
                                            <p:cond delay="0"/>
                                          </p:stCondLst>
                                        </p:cTn>
                                        <p:tgtEl>
                                          <p:spTgt spid="39"/>
                                        </p:tgtEl>
                                        <p:attrNameLst>
                                          <p:attrName>style.visibility</p:attrName>
                                        </p:attrNameLst>
                                      </p:cBhvr>
                                      <p:to>
                                        <p:strVal val="visible"/>
                                      </p:to>
                                    </p:set>
                                    <p:anim calcmode="lin" valueType="num">
                                      <p:cBhvr>
                                        <p:cTn id="52" dur="500" fill="hold"/>
                                        <p:tgtEl>
                                          <p:spTgt spid="39"/>
                                        </p:tgtEl>
                                        <p:attrNameLst>
                                          <p:attrName>ppt_w</p:attrName>
                                        </p:attrNameLst>
                                      </p:cBhvr>
                                      <p:tavLst>
                                        <p:tav tm="0">
                                          <p:val>
                                            <p:fltVal val="0"/>
                                          </p:val>
                                        </p:tav>
                                        <p:tav tm="100000">
                                          <p:val>
                                            <p:strVal val="#ppt_w"/>
                                          </p:val>
                                        </p:tav>
                                      </p:tavLst>
                                    </p:anim>
                                    <p:anim calcmode="lin" valueType="num">
                                      <p:cBhvr>
                                        <p:cTn id="53" dur="500" fill="hold"/>
                                        <p:tgtEl>
                                          <p:spTgt spid="39"/>
                                        </p:tgtEl>
                                        <p:attrNameLst>
                                          <p:attrName>ppt_h</p:attrName>
                                        </p:attrNameLst>
                                      </p:cBhvr>
                                      <p:tavLst>
                                        <p:tav tm="0">
                                          <p:val>
                                            <p:fltVal val="0"/>
                                          </p:val>
                                        </p:tav>
                                        <p:tav tm="100000">
                                          <p:val>
                                            <p:strVal val="#ppt_h"/>
                                          </p:val>
                                        </p:tav>
                                      </p:tavLst>
                                    </p:anim>
                                    <p:animEffect transition="in" filter="fade">
                                      <p:cBhvr>
                                        <p:cTn id="54" dur="500"/>
                                        <p:tgtEl>
                                          <p:spTgt spid="39"/>
                                        </p:tgtEl>
                                      </p:cBhvr>
                                    </p:animEffect>
                                  </p:childTnLst>
                                </p:cTn>
                              </p:par>
                              <p:par>
                                <p:cTn id="55" presetID="53" presetClass="entr" presetSubtype="16" fill="hold" grpId="0" nodeType="withEffect">
                                  <p:stCondLst>
                                    <p:cond delay="350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ppt_w</p:attrName>
                                        </p:attrNameLst>
                                      </p:cBhvr>
                                      <p:tavLst>
                                        <p:tav tm="0">
                                          <p:val>
                                            <p:fltVal val="0"/>
                                          </p:val>
                                        </p:tav>
                                        <p:tav tm="100000">
                                          <p:val>
                                            <p:strVal val="#ppt_w"/>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Effect transition="in" filter="fade">
                                      <p:cBhvr>
                                        <p:cTn id="59" dur="500"/>
                                        <p:tgtEl>
                                          <p:spTgt spid="40"/>
                                        </p:tgtEl>
                                      </p:cBhvr>
                                    </p:animEffect>
                                  </p:childTnLst>
                                </p:cTn>
                              </p:par>
                              <p:par>
                                <p:cTn id="60" presetID="53" presetClass="entr" presetSubtype="16" fill="hold" grpId="0" nodeType="withEffect">
                                  <p:stCondLst>
                                    <p:cond delay="3500"/>
                                  </p:stCondLst>
                                  <p:childTnLst>
                                    <p:set>
                                      <p:cBhvr>
                                        <p:cTn id="61" dur="1" fill="hold">
                                          <p:stCondLst>
                                            <p:cond delay="0"/>
                                          </p:stCondLst>
                                        </p:cTn>
                                        <p:tgtEl>
                                          <p:spTgt spid="41"/>
                                        </p:tgtEl>
                                        <p:attrNameLst>
                                          <p:attrName>style.visibility</p:attrName>
                                        </p:attrNameLst>
                                      </p:cBhvr>
                                      <p:to>
                                        <p:strVal val="visible"/>
                                      </p:to>
                                    </p:set>
                                    <p:anim calcmode="lin" valueType="num">
                                      <p:cBhvr>
                                        <p:cTn id="62" dur="500" fill="hold"/>
                                        <p:tgtEl>
                                          <p:spTgt spid="41"/>
                                        </p:tgtEl>
                                        <p:attrNameLst>
                                          <p:attrName>ppt_w</p:attrName>
                                        </p:attrNameLst>
                                      </p:cBhvr>
                                      <p:tavLst>
                                        <p:tav tm="0">
                                          <p:val>
                                            <p:fltVal val="0"/>
                                          </p:val>
                                        </p:tav>
                                        <p:tav tm="100000">
                                          <p:val>
                                            <p:strVal val="#ppt_w"/>
                                          </p:val>
                                        </p:tav>
                                      </p:tavLst>
                                    </p:anim>
                                    <p:anim calcmode="lin" valueType="num">
                                      <p:cBhvr>
                                        <p:cTn id="63" dur="500" fill="hold"/>
                                        <p:tgtEl>
                                          <p:spTgt spid="41"/>
                                        </p:tgtEl>
                                        <p:attrNameLst>
                                          <p:attrName>ppt_h</p:attrName>
                                        </p:attrNameLst>
                                      </p:cBhvr>
                                      <p:tavLst>
                                        <p:tav tm="0">
                                          <p:val>
                                            <p:fltVal val="0"/>
                                          </p:val>
                                        </p:tav>
                                        <p:tav tm="100000">
                                          <p:val>
                                            <p:strVal val="#ppt_h"/>
                                          </p:val>
                                        </p:tav>
                                      </p:tavLst>
                                    </p:anim>
                                    <p:animEffect transition="in" filter="fade">
                                      <p:cBhvr>
                                        <p:cTn id="64" dur="500"/>
                                        <p:tgtEl>
                                          <p:spTgt spid="41"/>
                                        </p:tgtEl>
                                      </p:cBhvr>
                                    </p:animEffect>
                                  </p:childTnLst>
                                </p:cTn>
                              </p:par>
                              <p:par>
                                <p:cTn id="65" presetID="22" presetClass="entr" presetSubtype="1" fill="hold" grpId="0" nodeType="withEffect">
                                  <p:stCondLst>
                                    <p:cond delay="3500"/>
                                  </p:stCondLst>
                                  <p:childTnLst>
                                    <p:set>
                                      <p:cBhvr>
                                        <p:cTn id="66" dur="1" fill="hold">
                                          <p:stCondLst>
                                            <p:cond delay="0"/>
                                          </p:stCondLst>
                                        </p:cTn>
                                        <p:tgtEl>
                                          <p:spTgt spid="42"/>
                                        </p:tgtEl>
                                        <p:attrNameLst>
                                          <p:attrName>style.visibility</p:attrName>
                                        </p:attrNameLst>
                                      </p:cBhvr>
                                      <p:to>
                                        <p:strVal val="visible"/>
                                      </p:to>
                                    </p:set>
                                    <p:animEffect transition="in" filter="wipe(up)">
                                      <p:cBhvr>
                                        <p:cTn id="67" dur="500"/>
                                        <p:tgtEl>
                                          <p:spTgt spid="42"/>
                                        </p:tgtEl>
                                      </p:cBhvr>
                                    </p:animEffect>
                                  </p:childTnLst>
                                </p:cTn>
                              </p:par>
                              <p:par>
                                <p:cTn id="68" presetID="22" presetClass="entr" presetSubtype="1" fill="hold" grpId="0" nodeType="withEffect">
                                  <p:stCondLst>
                                    <p:cond delay="3500"/>
                                  </p:stCondLst>
                                  <p:childTnLst>
                                    <p:set>
                                      <p:cBhvr>
                                        <p:cTn id="69" dur="1" fill="hold">
                                          <p:stCondLst>
                                            <p:cond delay="0"/>
                                          </p:stCondLst>
                                        </p:cTn>
                                        <p:tgtEl>
                                          <p:spTgt spid="43"/>
                                        </p:tgtEl>
                                        <p:attrNameLst>
                                          <p:attrName>style.visibility</p:attrName>
                                        </p:attrNameLst>
                                      </p:cBhvr>
                                      <p:to>
                                        <p:strVal val="visible"/>
                                      </p:to>
                                    </p:set>
                                    <p:animEffect transition="in" filter="wipe(up)">
                                      <p:cBhvr>
                                        <p:cTn id="70" dur="500"/>
                                        <p:tgtEl>
                                          <p:spTgt spid="43"/>
                                        </p:tgtEl>
                                      </p:cBhvr>
                                    </p:animEffect>
                                  </p:childTnLst>
                                </p:cTn>
                              </p:par>
                              <p:par>
                                <p:cTn id="71" presetID="22" presetClass="entr" presetSubtype="1" fill="hold" grpId="0" nodeType="withEffect">
                                  <p:stCondLst>
                                    <p:cond delay="350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500"/>
                                        <p:tgtEl>
                                          <p:spTgt spid="44"/>
                                        </p:tgtEl>
                                      </p:cBhvr>
                                    </p:animEffect>
                                  </p:childTnLst>
                                </p:cTn>
                              </p:par>
                              <p:par>
                                <p:cTn id="74" presetID="22" presetClass="entr" presetSubtype="1" fill="hold" grpId="0" nodeType="withEffect">
                                  <p:stCondLst>
                                    <p:cond delay="3500"/>
                                  </p:stCondLst>
                                  <p:childTnLst>
                                    <p:set>
                                      <p:cBhvr>
                                        <p:cTn id="75" dur="1" fill="hold">
                                          <p:stCondLst>
                                            <p:cond delay="0"/>
                                          </p:stCondLst>
                                        </p:cTn>
                                        <p:tgtEl>
                                          <p:spTgt spid="45"/>
                                        </p:tgtEl>
                                        <p:attrNameLst>
                                          <p:attrName>style.visibility</p:attrName>
                                        </p:attrNameLst>
                                      </p:cBhvr>
                                      <p:to>
                                        <p:strVal val="visible"/>
                                      </p:to>
                                    </p:set>
                                    <p:animEffect transition="in" filter="wipe(up)">
                                      <p:cBhvr>
                                        <p:cTn id="76" dur="500"/>
                                        <p:tgtEl>
                                          <p:spTgt spid="45"/>
                                        </p:tgtEl>
                                      </p:cBhvr>
                                    </p:animEffect>
                                  </p:childTnLst>
                                </p:cTn>
                              </p:par>
                              <p:par>
                                <p:cTn id="77" presetID="41" presetClass="entr" presetSubtype="0" fill="hold" grpId="0" nodeType="withEffect">
                                  <p:stCondLst>
                                    <p:cond delay="500"/>
                                  </p:stCondLst>
                                  <p:iterate type="lt">
                                    <p:tmPct val="10000"/>
                                  </p:iterate>
                                  <p:childTnLst>
                                    <p:set>
                                      <p:cBhvr>
                                        <p:cTn id="78" dur="1" fill="hold">
                                          <p:stCondLst>
                                            <p:cond delay="0"/>
                                          </p:stCondLst>
                                        </p:cTn>
                                        <p:tgtEl>
                                          <p:spTgt spid="47"/>
                                        </p:tgtEl>
                                        <p:attrNameLst>
                                          <p:attrName>style.visibility</p:attrName>
                                        </p:attrNameLst>
                                      </p:cBhvr>
                                      <p:to>
                                        <p:strVal val="visible"/>
                                      </p:to>
                                    </p:set>
                                    <p:anim calcmode="lin" valueType="num">
                                      <p:cBhvr>
                                        <p:cTn id="79" dur="500" fill="hold"/>
                                        <p:tgtEl>
                                          <p:spTgt spid="47"/>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47"/>
                                        </p:tgtEl>
                                        <p:attrNameLst>
                                          <p:attrName>ppt_y</p:attrName>
                                        </p:attrNameLst>
                                      </p:cBhvr>
                                      <p:tavLst>
                                        <p:tav tm="0">
                                          <p:val>
                                            <p:strVal val="#ppt_y"/>
                                          </p:val>
                                        </p:tav>
                                        <p:tav tm="100000">
                                          <p:val>
                                            <p:strVal val="#ppt_y"/>
                                          </p:val>
                                        </p:tav>
                                      </p:tavLst>
                                    </p:anim>
                                    <p:anim calcmode="lin" valueType="num">
                                      <p:cBhvr>
                                        <p:cTn id="81" dur="500" fill="hold"/>
                                        <p:tgtEl>
                                          <p:spTgt spid="47"/>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47"/>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47"/>
                                        </p:tgtEl>
                                      </p:cBhvr>
                                    </p:animEffect>
                                  </p:childTnLst>
                                </p:cTn>
                              </p:par>
                              <p:par>
                                <p:cTn id="84" presetID="2" presetClass="entr" presetSubtype="9" fill="hold" grpId="0" nodeType="withEffect">
                                  <p:stCondLst>
                                    <p:cond delay="0"/>
                                  </p:stCondLst>
                                  <p:childTnLst>
                                    <p:set>
                                      <p:cBhvr>
                                        <p:cTn id="85" dur="1" fill="hold">
                                          <p:stCondLst>
                                            <p:cond delay="0"/>
                                          </p:stCondLst>
                                        </p:cTn>
                                        <p:tgtEl>
                                          <p:spTgt spid="46"/>
                                        </p:tgtEl>
                                        <p:attrNameLst>
                                          <p:attrName>style.visibility</p:attrName>
                                        </p:attrNameLst>
                                      </p:cBhvr>
                                      <p:to>
                                        <p:strVal val="visible"/>
                                      </p:to>
                                    </p:set>
                                    <p:anim calcmode="lin" valueType="num">
                                      <p:cBhvr additive="base">
                                        <p:cTn id="86" dur="500" fill="hold"/>
                                        <p:tgtEl>
                                          <p:spTgt spid="46"/>
                                        </p:tgtEl>
                                        <p:attrNameLst>
                                          <p:attrName>ppt_x</p:attrName>
                                        </p:attrNameLst>
                                      </p:cBhvr>
                                      <p:tavLst>
                                        <p:tav tm="0">
                                          <p:val>
                                            <p:strVal val="0-#ppt_w/2"/>
                                          </p:val>
                                        </p:tav>
                                        <p:tav tm="100000">
                                          <p:val>
                                            <p:strVal val="#ppt_x"/>
                                          </p:val>
                                        </p:tav>
                                      </p:tavLst>
                                    </p:anim>
                                    <p:anim calcmode="lin" valueType="num">
                                      <p:cBhvr additive="base">
                                        <p:cTn id="87" dur="500" fill="hold"/>
                                        <p:tgtEl>
                                          <p:spTgt spid="46"/>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48"/>
                                        </p:tgtEl>
                                        <p:attrNameLst>
                                          <p:attrName>style.visibility</p:attrName>
                                        </p:attrNameLst>
                                      </p:cBhvr>
                                      <p:to>
                                        <p:strVal val="visible"/>
                                      </p:to>
                                    </p:set>
                                    <p:anim calcmode="lin" valueType="num">
                                      <p:cBhvr additive="base">
                                        <p:cTn id="90" dur="500" fill="hold"/>
                                        <p:tgtEl>
                                          <p:spTgt spid="48"/>
                                        </p:tgtEl>
                                        <p:attrNameLst>
                                          <p:attrName>ppt_x</p:attrName>
                                        </p:attrNameLst>
                                      </p:cBhvr>
                                      <p:tavLst>
                                        <p:tav tm="0">
                                          <p:val>
                                            <p:strVal val="0-#ppt_w/2"/>
                                          </p:val>
                                        </p:tav>
                                        <p:tav tm="100000">
                                          <p:val>
                                            <p:strVal val="#ppt_x"/>
                                          </p:val>
                                        </p:tav>
                                      </p:tavLst>
                                    </p:anim>
                                    <p:anim calcmode="lin" valueType="num">
                                      <p:cBhvr additive="base">
                                        <p:cTn id="91" dur="500" fill="hold"/>
                                        <p:tgtEl>
                                          <p:spTgt spid="48"/>
                                        </p:tgtEl>
                                        <p:attrNameLst>
                                          <p:attrName>ppt_y</p:attrName>
                                        </p:attrNameLst>
                                      </p:cBhvr>
                                      <p:tavLst>
                                        <p:tav tm="0">
                                          <p:val>
                                            <p:strVal val="0-#ppt_h/2"/>
                                          </p:val>
                                        </p:tav>
                                        <p:tav tm="100000">
                                          <p:val>
                                            <p:strVal val="#ppt_y"/>
                                          </p:val>
                                        </p:tav>
                                      </p:tavLst>
                                    </p:anim>
                                  </p:childTnLst>
                                </p:cTn>
                              </p:par>
                              <p:par>
                                <p:cTn id="92" presetID="2" presetClass="entr" presetSubtype="9" fill="hold" grpId="0" nodeType="withEffect">
                                  <p:stCondLst>
                                    <p:cond delay="0"/>
                                  </p:stCondLst>
                                  <p:childTnLst>
                                    <p:set>
                                      <p:cBhvr>
                                        <p:cTn id="93" dur="1" fill="hold">
                                          <p:stCondLst>
                                            <p:cond delay="0"/>
                                          </p:stCondLst>
                                        </p:cTn>
                                        <p:tgtEl>
                                          <p:spTgt spid="49"/>
                                        </p:tgtEl>
                                        <p:attrNameLst>
                                          <p:attrName>style.visibility</p:attrName>
                                        </p:attrNameLst>
                                      </p:cBhvr>
                                      <p:to>
                                        <p:strVal val="visible"/>
                                      </p:to>
                                    </p:set>
                                    <p:anim calcmode="lin" valueType="num">
                                      <p:cBhvr additive="base">
                                        <p:cTn id="94" dur="500" fill="hold"/>
                                        <p:tgtEl>
                                          <p:spTgt spid="49"/>
                                        </p:tgtEl>
                                        <p:attrNameLst>
                                          <p:attrName>ppt_x</p:attrName>
                                        </p:attrNameLst>
                                      </p:cBhvr>
                                      <p:tavLst>
                                        <p:tav tm="0">
                                          <p:val>
                                            <p:strVal val="0-#ppt_w/2"/>
                                          </p:val>
                                        </p:tav>
                                        <p:tav tm="100000">
                                          <p:val>
                                            <p:strVal val="#ppt_x"/>
                                          </p:val>
                                        </p:tav>
                                      </p:tavLst>
                                    </p:anim>
                                    <p:anim calcmode="lin" valueType="num">
                                      <p:cBhvr additive="base">
                                        <p:cTn id="95" dur="500" fill="hold"/>
                                        <p:tgtEl>
                                          <p:spTgt spid="49"/>
                                        </p:tgtEl>
                                        <p:attrNameLst>
                                          <p:attrName>ppt_y</p:attrName>
                                        </p:attrNameLst>
                                      </p:cBhvr>
                                      <p:tavLst>
                                        <p:tav tm="0">
                                          <p:val>
                                            <p:strVal val="0-#ppt_h/2"/>
                                          </p:val>
                                        </p:tav>
                                        <p:tav tm="100000">
                                          <p:val>
                                            <p:strVal val="#ppt_y"/>
                                          </p:val>
                                        </p:tav>
                                      </p:tavLst>
                                    </p:anim>
                                  </p:childTnLst>
                                </p:cTn>
                              </p:par>
                              <p:par>
                                <p:cTn id="96" presetID="2" presetClass="entr" presetSubtype="9" fill="hold" grpId="0" nodeType="withEffect">
                                  <p:stCondLst>
                                    <p:cond delay="0"/>
                                  </p:stCondLst>
                                  <p:childTnLst>
                                    <p:set>
                                      <p:cBhvr>
                                        <p:cTn id="97" dur="1" fill="hold">
                                          <p:stCondLst>
                                            <p:cond delay="0"/>
                                          </p:stCondLst>
                                        </p:cTn>
                                        <p:tgtEl>
                                          <p:spTgt spid="50"/>
                                        </p:tgtEl>
                                        <p:attrNameLst>
                                          <p:attrName>style.visibility</p:attrName>
                                        </p:attrNameLst>
                                      </p:cBhvr>
                                      <p:to>
                                        <p:strVal val="visible"/>
                                      </p:to>
                                    </p:set>
                                    <p:anim calcmode="lin" valueType="num">
                                      <p:cBhvr additive="base">
                                        <p:cTn id="98" dur="500" fill="hold"/>
                                        <p:tgtEl>
                                          <p:spTgt spid="50"/>
                                        </p:tgtEl>
                                        <p:attrNameLst>
                                          <p:attrName>ppt_x</p:attrName>
                                        </p:attrNameLst>
                                      </p:cBhvr>
                                      <p:tavLst>
                                        <p:tav tm="0">
                                          <p:val>
                                            <p:strVal val="0-#ppt_w/2"/>
                                          </p:val>
                                        </p:tav>
                                        <p:tav tm="100000">
                                          <p:val>
                                            <p:strVal val="#ppt_x"/>
                                          </p:val>
                                        </p:tav>
                                      </p:tavLst>
                                    </p:anim>
                                    <p:anim calcmode="lin" valueType="num">
                                      <p:cBhvr additive="base">
                                        <p:cTn id="99" dur="500" fill="hold"/>
                                        <p:tgtEl>
                                          <p:spTgt spid="50"/>
                                        </p:tgtEl>
                                        <p:attrNameLst>
                                          <p:attrName>ppt_y</p:attrName>
                                        </p:attrNameLst>
                                      </p:cBhvr>
                                      <p:tavLst>
                                        <p:tav tm="0">
                                          <p:val>
                                            <p:strVal val="0-#ppt_h/2"/>
                                          </p:val>
                                        </p:tav>
                                        <p:tav tm="100000">
                                          <p:val>
                                            <p:strVal val="#ppt_y"/>
                                          </p:val>
                                        </p:tav>
                                      </p:tavLst>
                                    </p:anim>
                                  </p:childTnLst>
                                </p:cTn>
                              </p:par>
                              <p:par>
                                <p:cTn id="100" presetID="2" presetClass="entr" presetSubtype="9" fill="hold" grpId="0" nodeType="withEffect">
                                  <p:stCondLst>
                                    <p:cond delay="0"/>
                                  </p:stCondLst>
                                  <p:childTnLst>
                                    <p:set>
                                      <p:cBhvr>
                                        <p:cTn id="101" dur="1" fill="hold">
                                          <p:stCondLst>
                                            <p:cond delay="0"/>
                                          </p:stCondLst>
                                        </p:cTn>
                                        <p:tgtEl>
                                          <p:spTgt spid="51"/>
                                        </p:tgtEl>
                                        <p:attrNameLst>
                                          <p:attrName>style.visibility</p:attrName>
                                        </p:attrNameLst>
                                      </p:cBhvr>
                                      <p:to>
                                        <p:strVal val="visible"/>
                                      </p:to>
                                    </p:set>
                                    <p:anim calcmode="lin" valueType="num">
                                      <p:cBhvr additive="base">
                                        <p:cTn id="102" dur="500" fill="hold"/>
                                        <p:tgtEl>
                                          <p:spTgt spid="51"/>
                                        </p:tgtEl>
                                        <p:attrNameLst>
                                          <p:attrName>ppt_x</p:attrName>
                                        </p:attrNameLst>
                                      </p:cBhvr>
                                      <p:tavLst>
                                        <p:tav tm="0">
                                          <p:val>
                                            <p:strVal val="0-#ppt_w/2"/>
                                          </p:val>
                                        </p:tav>
                                        <p:tav tm="100000">
                                          <p:val>
                                            <p:strVal val="#ppt_x"/>
                                          </p:val>
                                        </p:tav>
                                      </p:tavLst>
                                    </p:anim>
                                    <p:anim calcmode="lin" valueType="num">
                                      <p:cBhvr additive="base">
                                        <p:cTn id="103" dur="500" fill="hold"/>
                                        <p:tgtEl>
                                          <p:spTgt spid="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bldLvl="0" animBg="1"/>
      <p:bldP spid="12" grpId="0" bldLvl="0" animBg="1"/>
      <p:bldP spid="12" grpId="1" bldLvl="0" animBg="1"/>
      <p:bldP spid="13" grpId="0" bldLvl="0" animBg="1"/>
      <p:bldP spid="13" grpId="1" bldLvl="0" animBg="1"/>
      <p:bldP spid="14" grpId="0" bldLvl="0" animBg="1"/>
      <p:bldP spid="14" grpId="1" bldLvl="0" animBg="1"/>
      <p:bldP spid="35" grpId="0" bldLvl="0" animBg="1"/>
      <p:bldP spid="38" grpId="0"/>
      <p:bldP spid="39" grpId="0"/>
      <p:bldP spid="40" grpId="0"/>
      <p:bldP spid="41" grpId="0"/>
      <p:bldP spid="42" grpId="0"/>
      <p:bldP spid="43" grpId="0"/>
      <p:bldP spid="44" grpId="0"/>
      <p:bldP spid="45" grpId="0"/>
      <p:bldP spid="47" grpId="0"/>
      <p:bldP spid="46" grpId="0" animBg="1"/>
      <p:bldP spid="48" grpId="0" animBg="1"/>
      <p:bldP spid="49" grpId="0" animBg="1"/>
      <p:bldP spid="50" grpId="0" animBg="1"/>
      <p:bldP spid="5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rot="2700000">
            <a:off x="5426917" y="1762551"/>
            <a:ext cx="1445801" cy="1445800"/>
          </a:xfrm>
          <a:prstGeom prst="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等腰三角形 19"/>
          <p:cNvSpPr/>
          <p:nvPr/>
        </p:nvSpPr>
        <p:spPr>
          <a:xfrm rot="10800000">
            <a:off x="5175474" y="2627734"/>
            <a:ext cx="1948687" cy="963867"/>
          </a:xfrm>
          <a:prstGeom prst="triangl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en Sans" panose="020B0606030504020204" pitchFamily="34" charset="0"/>
              <a:cs typeface="Open Sans" panose="020B0606030504020204" pitchFamily="34" charset="0"/>
            </a:endParaRPr>
          </a:p>
        </p:txBody>
      </p:sp>
      <p:sp>
        <p:nvSpPr>
          <p:cNvPr id="21" name="矩形 20"/>
          <p:cNvSpPr/>
          <p:nvPr/>
        </p:nvSpPr>
        <p:spPr>
          <a:xfrm rot="8100000">
            <a:off x="6847822" y="3193934"/>
            <a:ext cx="1445800" cy="1445801"/>
          </a:xfrm>
          <a:prstGeom prst="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等腰三角形 21"/>
          <p:cNvSpPr/>
          <p:nvPr/>
        </p:nvSpPr>
        <p:spPr>
          <a:xfrm rot="16200000">
            <a:off x="5972162" y="3434901"/>
            <a:ext cx="1948687" cy="963867"/>
          </a:xfrm>
          <a:prstGeom prst="triangl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en Sans" panose="020B0606030504020204" pitchFamily="34" charset="0"/>
              <a:cs typeface="Open Sans" panose="020B0606030504020204" pitchFamily="34" charset="0"/>
            </a:endParaRPr>
          </a:p>
        </p:txBody>
      </p:sp>
      <p:sp>
        <p:nvSpPr>
          <p:cNvPr id="29" name="矩形 28"/>
          <p:cNvSpPr/>
          <p:nvPr/>
        </p:nvSpPr>
        <p:spPr>
          <a:xfrm rot="18900000">
            <a:off x="3990975" y="3187905"/>
            <a:ext cx="1445800" cy="1445801"/>
          </a:xfrm>
          <a:prstGeom prst="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等腰三角形 29"/>
          <p:cNvSpPr/>
          <p:nvPr/>
        </p:nvSpPr>
        <p:spPr>
          <a:xfrm rot="5400000">
            <a:off x="4363748" y="3428871"/>
            <a:ext cx="1948687" cy="963867"/>
          </a:xfrm>
          <a:prstGeom prst="triangl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en Sans" panose="020B0606030504020204" pitchFamily="34" charset="0"/>
              <a:cs typeface="Open Sans" panose="020B0606030504020204" pitchFamily="34" charset="0"/>
            </a:endParaRPr>
          </a:p>
        </p:txBody>
      </p:sp>
      <p:sp>
        <p:nvSpPr>
          <p:cNvPr id="31" name="矩形 30"/>
          <p:cNvSpPr/>
          <p:nvPr/>
        </p:nvSpPr>
        <p:spPr>
          <a:xfrm>
            <a:off x="5753916" y="2660698"/>
            <a:ext cx="652375" cy="523220"/>
          </a:xfrm>
          <a:prstGeom prst="rect">
            <a:avLst/>
          </a:prstGeom>
        </p:spPr>
        <p:txBody>
          <a:bodyPr wrap="square">
            <a:spAutoFit/>
          </a:bodyPr>
          <a:lstStyle/>
          <a:p>
            <a:pPr algn="ctr"/>
            <a:r>
              <a:rPr lang="en-US" altLang="zh-CN"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8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2" name="矩形 31"/>
          <p:cNvSpPr/>
          <p:nvPr/>
        </p:nvSpPr>
        <p:spPr>
          <a:xfrm>
            <a:off x="6734578" y="3670134"/>
            <a:ext cx="652375" cy="523220"/>
          </a:xfrm>
          <a:prstGeom prst="rect">
            <a:avLst/>
          </a:prstGeom>
        </p:spPr>
        <p:txBody>
          <a:bodyPr wrap="square">
            <a:spAutoFit/>
          </a:bodyPr>
          <a:lstStyle/>
          <a:p>
            <a:pPr algn="ctr"/>
            <a:r>
              <a:rPr lang="en-US" altLang="zh-CN"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8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3" name="矩形 32"/>
          <p:cNvSpPr/>
          <p:nvPr/>
        </p:nvSpPr>
        <p:spPr>
          <a:xfrm>
            <a:off x="5736211" y="4520962"/>
            <a:ext cx="652375" cy="523220"/>
          </a:xfrm>
          <a:prstGeom prst="rect">
            <a:avLst/>
          </a:prstGeom>
        </p:spPr>
        <p:txBody>
          <a:bodyPr wrap="square">
            <a:spAutoFit/>
          </a:bodyPr>
          <a:lstStyle/>
          <a:p>
            <a:pPr algn="ctr"/>
            <a:r>
              <a:rPr lang="en-US" altLang="zh-CN"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zh-CN" altLang="en-US" sz="28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4" name="矩形 33"/>
          <p:cNvSpPr/>
          <p:nvPr/>
        </p:nvSpPr>
        <p:spPr>
          <a:xfrm>
            <a:off x="4838741" y="3577273"/>
            <a:ext cx="652375" cy="523220"/>
          </a:xfrm>
          <a:prstGeom prst="rect">
            <a:avLst/>
          </a:prstGeom>
        </p:spPr>
        <p:txBody>
          <a:bodyPr wrap="square">
            <a:spAutoFit/>
          </a:bodyPr>
          <a:lstStyle/>
          <a:p>
            <a:pPr algn="ctr"/>
            <a:r>
              <a:rPr lang="en-US" altLang="zh-CN"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8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grpSp>
        <p:nvGrpSpPr>
          <p:cNvPr id="35" name="组合 34"/>
          <p:cNvGrpSpPr/>
          <p:nvPr/>
        </p:nvGrpSpPr>
        <p:grpSpPr>
          <a:xfrm>
            <a:off x="7701428" y="3564360"/>
            <a:ext cx="389632" cy="577350"/>
            <a:chOff x="1788810" y="2276744"/>
            <a:chExt cx="392113" cy="581026"/>
          </a:xfrm>
          <a:gradFill>
            <a:gsLst>
              <a:gs pos="100000">
                <a:srgbClr val="18478F"/>
              </a:gs>
              <a:gs pos="0">
                <a:srgbClr val="238DED"/>
              </a:gs>
            </a:gsLst>
            <a:lin ang="7200000" scaled="0"/>
          </a:gradFill>
        </p:grpSpPr>
        <p:sp>
          <p:nvSpPr>
            <p:cNvPr id="41"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Open Sans" panose="020B0606030504020204" pitchFamily="34" charset="0"/>
                <a:cs typeface="Open Sans" panose="020B0606030504020204" pitchFamily="34" charset="0"/>
              </a:endParaRPr>
            </a:p>
          </p:txBody>
        </p:sp>
        <p:sp>
          <p:nvSpPr>
            <p:cNvPr id="42" name="Freeform 10"/>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Open Sans" panose="020B0606030504020204" pitchFamily="34" charset="0"/>
                <a:cs typeface="Open Sans" panose="020B0606030504020204" pitchFamily="34" charset="0"/>
              </a:endParaRPr>
            </a:p>
          </p:txBody>
        </p:sp>
        <p:sp>
          <p:nvSpPr>
            <p:cNvPr id="43" name="Freeform 11"/>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Open Sans" panose="020B0606030504020204" pitchFamily="34" charset="0"/>
                <a:cs typeface="Open Sans" panose="020B0606030504020204" pitchFamily="34" charset="0"/>
              </a:endParaRPr>
            </a:p>
          </p:txBody>
        </p:sp>
      </p:grpSp>
      <p:sp>
        <p:nvSpPr>
          <p:cNvPr id="37" name="Freeform 19"/>
          <p:cNvSpPr>
            <a:spLocks noEditPoints="1"/>
          </p:cNvSpPr>
          <p:nvPr/>
        </p:nvSpPr>
        <p:spPr bwMode="auto">
          <a:xfrm>
            <a:off x="4182318" y="3705377"/>
            <a:ext cx="480390" cy="481040"/>
          </a:xfrm>
          <a:custGeom>
            <a:avLst/>
            <a:gdLst>
              <a:gd name="T0" fmla="*/ 281 w 311"/>
              <a:gd name="T1" fmla="*/ 130 h 312"/>
              <a:gd name="T2" fmla="*/ 311 w 311"/>
              <a:gd name="T3" fmla="*/ 116 h 312"/>
              <a:gd name="T4" fmla="*/ 294 w 311"/>
              <a:gd name="T5" fmla="*/ 75 h 312"/>
              <a:gd name="T6" fmla="*/ 263 w 311"/>
              <a:gd name="T7" fmla="*/ 86 h 312"/>
              <a:gd name="T8" fmla="*/ 226 w 311"/>
              <a:gd name="T9" fmla="*/ 48 h 312"/>
              <a:gd name="T10" fmla="*/ 237 w 311"/>
              <a:gd name="T11" fmla="*/ 17 h 312"/>
              <a:gd name="T12" fmla="*/ 197 w 311"/>
              <a:gd name="T13" fmla="*/ 0 h 312"/>
              <a:gd name="T14" fmla="*/ 183 w 311"/>
              <a:gd name="T15" fmla="*/ 30 h 312"/>
              <a:gd name="T16" fmla="*/ 129 w 311"/>
              <a:gd name="T17" fmla="*/ 30 h 312"/>
              <a:gd name="T18" fmla="*/ 115 w 311"/>
              <a:gd name="T19" fmla="*/ 0 h 312"/>
              <a:gd name="T20" fmla="*/ 75 w 311"/>
              <a:gd name="T21" fmla="*/ 17 h 312"/>
              <a:gd name="T22" fmla="*/ 86 w 311"/>
              <a:gd name="T23" fmla="*/ 48 h 312"/>
              <a:gd name="T24" fmla="*/ 48 w 311"/>
              <a:gd name="T25" fmla="*/ 85 h 312"/>
              <a:gd name="T26" fmla="*/ 17 w 311"/>
              <a:gd name="T27" fmla="*/ 74 h 312"/>
              <a:gd name="T28" fmla="*/ 0 w 311"/>
              <a:gd name="T29" fmla="*/ 114 h 312"/>
              <a:gd name="T30" fmla="*/ 30 w 311"/>
              <a:gd name="T31" fmla="*/ 129 h 312"/>
              <a:gd name="T32" fmla="*/ 30 w 311"/>
              <a:gd name="T33" fmla="*/ 182 h 312"/>
              <a:gd name="T34" fmla="*/ 0 w 311"/>
              <a:gd name="T35" fmla="*/ 196 h 312"/>
              <a:gd name="T36" fmla="*/ 16 w 311"/>
              <a:gd name="T37" fmla="*/ 236 h 312"/>
              <a:gd name="T38" fmla="*/ 47 w 311"/>
              <a:gd name="T39" fmla="*/ 225 h 312"/>
              <a:gd name="T40" fmla="*/ 85 w 311"/>
              <a:gd name="T41" fmla="*/ 263 h 312"/>
              <a:gd name="T42" fmla="*/ 73 w 311"/>
              <a:gd name="T43" fmla="*/ 294 h 312"/>
              <a:gd name="T44" fmla="*/ 114 w 311"/>
              <a:gd name="T45" fmla="*/ 311 h 312"/>
              <a:gd name="T46" fmla="*/ 128 w 311"/>
              <a:gd name="T47" fmla="*/ 281 h 312"/>
              <a:gd name="T48" fmla="*/ 181 w 311"/>
              <a:gd name="T49" fmla="*/ 282 h 312"/>
              <a:gd name="T50" fmla="*/ 195 w 311"/>
              <a:gd name="T51" fmla="*/ 312 h 312"/>
              <a:gd name="T52" fmla="*/ 236 w 311"/>
              <a:gd name="T53" fmla="*/ 295 h 312"/>
              <a:gd name="T54" fmla="*/ 225 w 311"/>
              <a:gd name="T55" fmla="*/ 264 h 312"/>
              <a:gd name="T56" fmla="*/ 263 w 311"/>
              <a:gd name="T57" fmla="*/ 226 h 312"/>
              <a:gd name="T58" fmla="*/ 294 w 311"/>
              <a:gd name="T59" fmla="*/ 238 h 312"/>
              <a:gd name="T60" fmla="*/ 311 w 311"/>
              <a:gd name="T61" fmla="*/ 197 h 312"/>
              <a:gd name="T62" fmla="*/ 281 w 311"/>
              <a:gd name="T63" fmla="*/ 183 h 312"/>
              <a:gd name="T64" fmla="*/ 281 w 311"/>
              <a:gd name="T65" fmla="*/ 130 h 312"/>
              <a:gd name="T66" fmla="*/ 155 w 311"/>
              <a:gd name="T67" fmla="*/ 254 h 312"/>
              <a:gd name="T68" fmla="*/ 57 w 311"/>
              <a:gd name="T69" fmla="*/ 156 h 312"/>
              <a:gd name="T70" fmla="*/ 155 w 311"/>
              <a:gd name="T71" fmla="*/ 57 h 312"/>
              <a:gd name="T72" fmla="*/ 254 w 311"/>
              <a:gd name="T73" fmla="*/ 156 h 312"/>
              <a:gd name="T74" fmla="*/ 155 w 311"/>
              <a:gd name="T75" fmla="*/ 2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2">
                <a:moveTo>
                  <a:pt x="281" y="130"/>
                </a:moveTo>
                <a:cubicBezTo>
                  <a:pt x="311" y="116"/>
                  <a:pt x="311" y="116"/>
                  <a:pt x="311" y="116"/>
                </a:cubicBezTo>
                <a:cubicBezTo>
                  <a:pt x="294" y="75"/>
                  <a:pt x="294" y="75"/>
                  <a:pt x="294" y="75"/>
                </a:cubicBezTo>
                <a:cubicBezTo>
                  <a:pt x="263" y="86"/>
                  <a:pt x="263" y="86"/>
                  <a:pt x="263" y="86"/>
                </a:cubicBezTo>
                <a:cubicBezTo>
                  <a:pt x="253" y="71"/>
                  <a:pt x="240" y="58"/>
                  <a:pt x="226" y="48"/>
                </a:cubicBezTo>
                <a:cubicBezTo>
                  <a:pt x="237" y="17"/>
                  <a:pt x="237" y="17"/>
                  <a:pt x="237" y="17"/>
                </a:cubicBezTo>
                <a:cubicBezTo>
                  <a:pt x="197" y="0"/>
                  <a:pt x="197" y="0"/>
                  <a:pt x="197" y="0"/>
                </a:cubicBezTo>
                <a:cubicBezTo>
                  <a:pt x="183" y="30"/>
                  <a:pt x="183" y="30"/>
                  <a:pt x="183" y="30"/>
                </a:cubicBezTo>
                <a:cubicBezTo>
                  <a:pt x="165" y="27"/>
                  <a:pt x="147" y="26"/>
                  <a:pt x="129" y="30"/>
                </a:cubicBezTo>
                <a:cubicBezTo>
                  <a:pt x="115" y="0"/>
                  <a:pt x="115" y="0"/>
                  <a:pt x="115" y="0"/>
                </a:cubicBezTo>
                <a:cubicBezTo>
                  <a:pt x="75" y="17"/>
                  <a:pt x="75" y="17"/>
                  <a:pt x="75" y="17"/>
                </a:cubicBezTo>
                <a:cubicBezTo>
                  <a:pt x="86" y="48"/>
                  <a:pt x="86" y="48"/>
                  <a:pt x="86" y="48"/>
                </a:cubicBezTo>
                <a:cubicBezTo>
                  <a:pt x="70" y="58"/>
                  <a:pt x="58" y="71"/>
                  <a:pt x="48" y="85"/>
                </a:cubicBezTo>
                <a:cubicBezTo>
                  <a:pt x="17" y="74"/>
                  <a:pt x="17" y="74"/>
                  <a:pt x="17" y="74"/>
                </a:cubicBezTo>
                <a:cubicBezTo>
                  <a:pt x="0" y="114"/>
                  <a:pt x="0" y="114"/>
                  <a:pt x="0" y="114"/>
                </a:cubicBezTo>
                <a:cubicBezTo>
                  <a:pt x="30" y="129"/>
                  <a:pt x="30" y="129"/>
                  <a:pt x="30" y="129"/>
                </a:cubicBezTo>
                <a:cubicBezTo>
                  <a:pt x="26" y="146"/>
                  <a:pt x="26" y="164"/>
                  <a:pt x="30" y="182"/>
                </a:cubicBezTo>
                <a:cubicBezTo>
                  <a:pt x="0" y="196"/>
                  <a:pt x="0" y="196"/>
                  <a:pt x="0" y="196"/>
                </a:cubicBezTo>
                <a:cubicBezTo>
                  <a:pt x="16" y="236"/>
                  <a:pt x="16" y="236"/>
                  <a:pt x="16" y="236"/>
                </a:cubicBezTo>
                <a:cubicBezTo>
                  <a:pt x="47" y="225"/>
                  <a:pt x="47" y="225"/>
                  <a:pt x="47" y="225"/>
                </a:cubicBezTo>
                <a:cubicBezTo>
                  <a:pt x="57" y="241"/>
                  <a:pt x="70" y="253"/>
                  <a:pt x="85" y="263"/>
                </a:cubicBezTo>
                <a:cubicBezTo>
                  <a:pt x="73" y="294"/>
                  <a:pt x="73" y="294"/>
                  <a:pt x="73" y="294"/>
                </a:cubicBezTo>
                <a:cubicBezTo>
                  <a:pt x="114" y="311"/>
                  <a:pt x="114" y="311"/>
                  <a:pt x="114" y="311"/>
                </a:cubicBezTo>
                <a:cubicBezTo>
                  <a:pt x="128" y="281"/>
                  <a:pt x="128" y="281"/>
                  <a:pt x="128" y="281"/>
                </a:cubicBezTo>
                <a:cubicBezTo>
                  <a:pt x="145" y="285"/>
                  <a:pt x="163" y="285"/>
                  <a:pt x="181" y="282"/>
                </a:cubicBezTo>
                <a:cubicBezTo>
                  <a:pt x="195" y="312"/>
                  <a:pt x="195" y="312"/>
                  <a:pt x="195" y="312"/>
                </a:cubicBezTo>
                <a:cubicBezTo>
                  <a:pt x="236" y="295"/>
                  <a:pt x="236" y="295"/>
                  <a:pt x="236" y="295"/>
                </a:cubicBezTo>
                <a:cubicBezTo>
                  <a:pt x="225" y="264"/>
                  <a:pt x="225" y="264"/>
                  <a:pt x="225" y="264"/>
                </a:cubicBezTo>
                <a:cubicBezTo>
                  <a:pt x="240" y="254"/>
                  <a:pt x="253" y="241"/>
                  <a:pt x="263" y="226"/>
                </a:cubicBezTo>
                <a:cubicBezTo>
                  <a:pt x="294" y="238"/>
                  <a:pt x="294" y="238"/>
                  <a:pt x="294" y="238"/>
                </a:cubicBezTo>
                <a:cubicBezTo>
                  <a:pt x="311" y="197"/>
                  <a:pt x="311" y="197"/>
                  <a:pt x="311" y="197"/>
                </a:cubicBezTo>
                <a:cubicBezTo>
                  <a:pt x="281" y="183"/>
                  <a:pt x="281" y="183"/>
                  <a:pt x="281" y="183"/>
                </a:cubicBezTo>
                <a:cubicBezTo>
                  <a:pt x="285" y="166"/>
                  <a:pt x="285" y="148"/>
                  <a:pt x="281" y="130"/>
                </a:cubicBezTo>
                <a:close/>
                <a:moveTo>
                  <a:pt x="155" y="254"/>
                </a:moveTo>
                <a:cubicBezTo>
                  <a:pt x="101" y="254"/>
                  <a:pt x="57" y="210"/>
                  <a:pt x="57" y="156"/>
                </a:cubicBezTo>
                <a:cubicBezTo>
                  <a:pt x="57" y="101"/>
                  <a:pt x="101" y="57"/>
                  <a:pt x="155" y="57"/>
                </a:cubicBezTo>
                <a:cubicBezTo>
                  <a:pt x="210" y="57"/>
                  <a:pt x="254" y="101"/>
                  <a:pt x="254" y="156"/>
                </a:cubicBezTo>
                <a:cubicBezTo>
                  <a:pt x="254" y="210"/>
                  <a:pt x="210" y="254"/>
                  <a:pt x="155" y="254"/>
                </a:cubicBezTo>
                <a:close/>
              </a:path>
            </a:pathLst>
          </a:cu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Open Sans" panose="020B0606030504020204" pitchFamily="34" charset="0"/>
              <a:cs typeface="Open Sans" panose="020B0606030504020204" pitchFamily="34" charset="0"/>
            </a:endParaRPr>
          </a:p>
        </p:txBody>
      </p:sp>
      <p:grpSp>
        <p:nvGrpSpPr>
          <p:cNvPr id="38" name="组合 37"/>
          <p:cNvGrpSpPr/>
          <p:nvPr/>
        </p:nvGrpSpPr>
        <p:grpSpPr>
          <a:xfrm>
            <a:off x="5882712" y="1925281"/>
            <a:ext cx="457381" cy="439854"/>
            <a:chOff x="2607983" y="4241292"/>
            <a:chExt cx="490600" cy="471805"/>
          </a:xfrm>
          <a:gradFill>
            <a:gsLst>
              <a:gs pos="100000">
                <a:srgbClr val="18478F"/>
              </a:gs>
              <a:gs pos="0">
                <a:srgbClr val="238DED"/>
              </a:gs>
            </a:gsLst>
            <a:lin ang="7200000" scaled="0"/>
          </a:gradFill>
        </p:grpSpPr>
        <p:sp>
          <p:nvSpPr>
            <p:cNvPr id="39" name="Oval 131"/>
            <p:cNvSpPr>
              <a:spLocks noChangeArrowheads="1"/>
            </p:cNvSpPr>
            <p:nvPr/>
          </p:nvSpPr>
          <p:spPr bwMode="auto">
            <a:xfrm>
              <a:off x="2742898" y="4241292"/>
              <a:ext cx="220770" cy="22359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Open Sans" panose="020B0606030504020204" pitchFamily="34" charset="0"/>
                <a:cs typeface="Open Sans" panose="020B0606030504020204" pitchFamily="34" charset="0"/>
              </a:endParaRPr>
            </a:p>
          </p:txBody>
        </p:sp>
        <p:sp>
          <p:nvSpPr>
            <p:cNvPr id="40" name="Freeform 134"/>
            <p:cNvSpPr/>
            <p:nvPr/>
          </p:nvSpPr>
          <p:spPr bwMode="auto">
            <a:xfrm>
              <a:off x="2607983" y="4499759"/>
              <a:ext cx="490600" cy="213338"/>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Open Sans" panose="020B0606030504020204" pitchFamily="34" charset="0"/>
                <a:cs typeface="Open Sans" panose="020B0606030504020204" pitchFamily="34" charset="0"/>
              </a:endParaRPr>
            </a:p>
          </p:txBody>
        </p:sp>
      </p:grpSp>
      <p:sp>
        <p:nvSpPr>
          <p:cNvPr id="4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93058" y="1874889"/>
            <a:ext cx="3024866" cy="2800767"/>
          </a:xfrm>
          <a:prstGeom prst="rect">
            <a:avLst/>
          </a:prstGeom>
        </p:spPr>
        <p:txBody>
          <a:bodyPr wrap="square">
            <a:spAutoFit/>
          </a:bodyPr>
          <a:lstStyle/>
          <a:p>
            <a:pPr>
              <a:lnSpc>
                <a:spcPct val="200000"/>
              </a:lnSpc>
            </a:pPr>
            <a:r>
              <a:rPr lang="zh-CN" altLang="en-US" b="1" dirty="0">
                <a:solidFill>
                  <a:srgbClr val="18478F"/>
                </a:solidFill>
                <a:latin typeface="Open Sans" panose="020B0606030504020204" pitchFamily="34" charset="0"/>
                <a:ea typeface="Open Sans" panose="020B0606030504020204" pitchFamily="34" charset="0"/>
                <a:cs typeface="Open Sans" panose="020B0606030504020204" pitchFamily="34" charset="0"/>
              </a:rPr>
              <a:t>为行为而</a:t>
            </a:r>
            <a:r>
              <a:rPr lang="zh-CN" altLang="en-US"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a:t>
            </a:r>
            <a:endParaRPr lang="en-US" altLang="zh-CN"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设计出的行为可以补充用户</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自己行为</a:t>
            </a: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隐含假设</a:t>
            </a:r>
            <a:r>
              <a:rPr lang="zh-CN" altLang="en-US"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和</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心理模型</a:t>
            </a:r>
            <a:r>
              <a:rPr lang="zh-CN" altLang="en-US"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的产品行为，</a:t>
            </a:r>
            <a:endParaRPr lang="en-US" altLang="zh-CN"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只有把行为部分设计好，才最有机会积极影响用户构建产品体验的方式。</a:t>
            </a:r>
            <a:endParaRPr lang="en-US"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61960" y="1874789"/>
            <a:ext cx="3123684" cy="2800767"/>
          </a:xfrm>
          <a:prstGeom prst="rect">
            <a:avLst/>
          </a:prstGeom>
        </p:spPr>
        <p:txBody>
          <a:bodyPr wrap="square">
            <a:spAutoFit/>
          </a:bodyPr>
          <a:lstStyle/>
          <a:p>
            <a:pPr algn="r">
              <a:lnSpc>
                <a:spcPct val="200000"/>
              </a:lnSpc>
            </a:pPr>
            <a:r>
              <a:rPr lang="zh-CN" altLang="en-US" b="1" dirty="0">
                <a:solidFill>
                  <a:srgbClr val="18478F"/>
                </a:solidFill>
                <a:latin typeface="Open Sans" panose="020B0606030504020204" pitchFamily="34" charset="0"/>
                <a:ea typeface="Open Sans" panose="020B0606030504020204" pitchFamily="34" charset="0"/>
                <a:cs typeface="Open Sans" panose="020B0606030504020204" pitchFamily="34" charset="0"/>
              </a:rPr>
              <a:t>为本能反应而</a:t>
            </a:r>
            <a:r>
              <a:rPr lang="zh-CN" altLang="en-US"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a:t>
            </a:r>
            <a:endParaRPr lang="en-US" altLang="zh-CN"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gn="r">
              <a:lnSpc>
                <a:spcPct val="200000"/>
              </a:lnSpc>
            </a:pPr>
            <a:r>
              <a:rPr lang="zh-CN" altLang="en-US" sz="1400" b="1"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为本能反应而设计，</a:t>
            </a:r>
            <a:r>
              <a:rPr lang="zh-CN" altLang="en-US"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是指设计初见产品时的</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感受</a:t>
            </a:r>
            <a:r>
              <a:rPr lang="zh-CN" altLang="en-US"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，此时还没有与产品进一步交互。</a:t>
            </a:r>
            <a:endParaRPr lang="en-US" altLang="zh-CN"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a:p>
            <a:pPr algn="r">
              <a:lnSpc>
                <a:spcPct val="200000"/>
              </a:lnSpc>
            </a:pPr>
            <a:r>
              <a:rPr lang="zh-CN" altLang="en-US"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对于消费品和服务来说，有</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吸引力</a:t>
            </a:r>
            <a:r>
              <a:rPr lang="zh-CN" altLang="en-US"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的用户界面通常是恰当的</a:t>
            </a:r>
            <a:endParaRPr lang="en-US"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573636" y="4545469"/>
            <a:ext cx="3123684" cy="2369880"/>
          </a:xfrm>
          <a:prstGeom prst="rect">
            <a:avLst/>
          </a:prstGeom>
        </p:spPr>
        <p:txBody>
          <a:bodyPr wrap="square">
            <a:spAutoFit/>
          </a:bodyPr>
          <a:lstStyle/>
          <a:p>
            <a:pPr algn="ctr">
              <a:lnSpc>
                <a:spcPct val="200000"/>
              </a:lnSpc>
            </a:pPr>
            <a:r>
              <a:rPr lang="zh-CN" altLang="en-US" b="1" dirty="0">
                <a:solidFill>
                  <a:srgbClr val="18478F"/>
                </a:solidFill>
                <a:latin typeface="Open Sans" panose="020B0606030504020204" pitchFamily="34" charset="0"/>
                <a:ea typeface="Open Sans" panose="020B0606030504020204" pitchFamily="34" charset="0"/>
                <a:cs typeface="Open Sans" panose="020B0606030504020204" pitchFamily="34" charset="0"/>
              </a:rPr>
              <a:t>为反思而</a:t>
            </a:r>
            <a:r>
              <a:rPr lang="zh-CN" altLang="en-US"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a:t>
            </a:r>
            <a:endParaRPr lang="en-US" altLang="zh-CN"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200000"/>
              </a:lnSpc>
            </a:pPr>
            <a:r>
              <a:rPr lang="zh-CN" altLang="en-US"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反思层次设计意味着打造</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长期</a:t>
            </a:r>
            <a:r>
              <a:rPr lang="zh-CN" altLang="en-US"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的产品关系。</a:t>
            </a:r>
            <a:endParaRPr lang="en-US" altLang="zh-CN"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200000"/>
              </a:lnSpc>
            </a:pPr>
            <a:r>
              <a:rPr lang="en-US"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1.</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优雅漂亮</a:t>
            </a:r>
            <a:r>
              <a:rPr lang="zh-CN" altLang="en-US"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和</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功能</a:t>
            </a:r>
            <a:r>
              <a:rPr lang="zh-CN" altLang="en-US"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之间保持平衡</a:t>
            </a:r>
            <a:endParaRPr lang="en-US" altLang="zh-CN"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200000"/>
              </a:lnSpc>
            </a:pPr>
            <a:r>
              <a:rPr lang="en-US" sz="14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2.</a:t>
            </a:r>
            <a:r>
              <a:rPr lang="zh-CN" altLang="en-US" sz="1400" b="1"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成为人们</a:t>
            </a:r>
            <a:r>
              <a:rPr lang="zh-CN" altLang="en-US" sz="1400" b="1"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日常生活</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标志</a:t>
            </a:r>
            <a:endParaRPr 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矩形 48"/>
          <p:cNvSpPr/>
          <p:nvPr/>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设计的要求</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椭圆 2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25" name="椭圆 2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40000">
                                      <p:stCondLst>
                                        <p:cond delay="2000"/>
                                      </p:stCondLst>
                                      <p:childTnLst>
                                        <p:set>
                                          <p:cBhvr>
                                            <p:cTn id="6" dur="1" fill="hold">
                                              <p:stCondLst>
                                                <p:cond delay="0"/>
                                              </p:stCondLst>
                                            </p:cTn>
                                            <p:tgtEl>
                                              <p:spTgt spid="30"/>
                                            </p:tgtEl>
                                            <p:attrNameLst>
                                              <p:attrName>style.visibility</p:attrName>
                                            </p:attrNameLst>
                                          </p:cBhvr>
                                          <p:to>
                                            <p:strVal val="visible"/>
                                          </p:to>
                                        </p:set>
                                        <p:anim calcmode="lin" valueType="num" p14:bounceEnd="40000">
                                          <p:cBhvr additive="base">
                                            <p:cTn id="7" dur="500" fill="hold"/>
                                            <p:tgtEl>
                                              <p:spTgt spid="30"/>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14:presetBounceEnd="40000">
                                      <p:stCondLst>
                                        <p:cond delay="2000"/>
                                      </p:stCondLst>
                                      <p:childTnLst>
                                        <p:set>
                                          <p:cBhvr>
                                            <p:cTn id="10" dur="1" fill="hold">
                                              <p:stCondLst>
                                                <p:cond delay="0"/>
                                              </p:stCondLst>
                                            </p:cTn>
                                            <p:tgtEl>
                                              <p:spTgt spid="20"/>
                                            </p:tgtEl>
                                            <p:attrNameLst>
                                              <p:attrName>style.visibility</p:attrName>
                                            </p:attrNameLst>
                                          </p:cBhvr>
                                          <p:to>
                                            <p:strVal val="visible"/>
                                          </p:to>
                                        </p:set>
                                        <p:anim calcmode="lin" valueType="num" p14:bounceEnd="40000">
                                          <p:cBhvr additive="base">
                                            <p:cTn id="11" dur="500" fill="hold"/>
                                            <p:tgtEl>
                                              <p:spTgt spid="20"/>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20"/>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14:presetBounceEnd="40000">
                                      <p:stCondLst>
                                        <p:cond delay="2000"/>
                                      </p:stCondLst>
                                      <p:childTnLst>
                                        <p:set>
                                          <p:cBhvr>
                                            <p:cTn id="14" dur="1" fill="hold">
                                              <p:stCondLst>
                                                <p:cond delay="0"/>
                                              </p:stCondLst>
                                            </p:cTn>
                                            <p:tgtEl>
                                              <p:spTgt spid="22"/>
                                            </p:tgtEl>
                                            <p:attrNameLst>
                                              <p:attrName>style.visibility</p:attrName>
                                            </p:attrNameLst>
                                          </p:cBhvr>
                                          <p:to>
                                            <p:strVal val="visible"/>
                                          </p:to>
                                        </p:set>
                                        <p:anim calcmode="lin" valueType="num" p14:bounceEnd="40000">
                                          <p:cBhvr additive="base">
                                            <p:cTn id="15" dur="500" fill="hold"/>
                                            <p:tgtEl>
                                              <p:spTgt spid="22"/>
                                            </p:tgtEl>
                                            <p:attrNameLst>
                                              <p:attrName>ppt_x</p:attrName>
                                            </p:attrNameLst>
                                          </p:cBhvr>
                                          <p:tavLst>
                                            <p:tav tm="0">
                                              <p:val>
                                                <p:strVal val="1+#ppt_w/2"/>
                                              </p:val>
                                            </p:tav>
                                            <p:tav tm="100000">
                                              <p:val>
                                                <p:strVal val="#ppt_x"/>
                                              </p:val>
                                            </p:tav>
                                          </p:tavLst>
                                        </p:anim>
                                        <p:anim calcmode="lin" valueType="num" p14:bounceEnd="40000">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40000">
                                      <p:stCondLst>
                                        <p:cond delay="2250"/>
                                      </p:stCondLst>
                                      <p:childTnLst>
                                        <p:set>
                                          <p:cBhvr>
                                            <p:cTn id="18" dur="1" fill="hold">
                                              <p:stCondLst>
                                                <p:cond delay="0"/>
                                              </p:stCondLst>
                                            </p:cTn>
                                            <p:tgtEl>
                                              <p:spTgt spid="29"/>
                                            </p:tgtEl>
                                            <p:attrNameLst>
                                              <p:attrName>style.visibility</p:attrName>
                                            </p:attrNameLst>
                                          </p:cBhvr>
                                          <p:to>
                                            <p:strVal val="visible"/>
                                          </p:to>
                                        </p:set>
                                        <p:anim calcmode="lin" valueType="num" p14:bounceEnd="40000">
                                          <p:cBhvr additive="base">
                                            <p:cTn id="19" dur="50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20" dur="500" fill="hold"/>
                                            <p:tgtEl>
                                              <p:spTgt spid="29"/>
                                            </p:tgtEl>
                                            <p:attrNameLst>
                                              <p:attrName>ppt_y</p:attrName>
                                            </p:attrNameLst>
                                          </p:cBhvr>
                                          <p:tavLst>
                                            <p:tav tm="0">
                                              <p:val>
                                                <p:strVal val="#ppt_y"/>
                                              </p:val>
                                            </p:tav>
                                            <p:tav tm="100000">
                                              <p:val>
                                                <p:strVal val="#ppt_y"/>
                                              </p:val>
                                            </p:tav>
                                          </p:tavLst>
                                        </p:anim>
                                      </p:childTnLst>
                                    </p:cTn>
                                  </p:par>
                                  <p:par>
                                    <p:cTn id="21" presetID="2" presetClass="entr" presetSubtype="1" fill="hold" grpId="0" nodeType="withEffect" p14:presetBounceEnd="40000">
                                      <p:stCondLst>
                                        <p:cond delay="2250"/>
                                      </p:stCondLst>
                                      <p:childTnLst>
                                        <p:set>
                                          <p:cBhvr>
                                            <p:cTn id="22" dur="1" fill="hold">
                                              <p:stCondLst>
                                                <p:cond delay="0"/>
                                              </p:stCondLst>
                                            </p:cTn>
                                            <p:tgtEl>
                                              <p:spTgt spid="19"/>
                                            </p:tgtEl>
                                            <p:attrNameLst>
                                              <p:attrName>style.visibility</p:attrName>
                                            </p:attrNameLst>
                                          </p:cBhvr>
                                          <p:to>
                                            <p:strVal val="visible"/>
                                          </p:to>
                                        </p:set>
                                        <p:anim calcmode="lin" valueType="num" p14:bounceEnd="40000">
                                          <p:cBhvr additive="base">
                                            <p:cTn id="23" dur="500" fill="hold"/>
                                            <p:tgtEl>
                                              <p:spTgt spid="19"/>
                                            </p:tgtEl>
                                            <p:attrNameLst>
                                              <p:attrName>ppt_x</p:attrName>
                                            </p:attrNameLst>
                                          </p:cBhvr>
                                          <p:tavLst>
                                            <p:tav tm="0">
                                              <p:val>
                                                <p:strVal val="#ppt_x"/>
                                              </p:val>
                                            </p:tav>
                                            <p:tav tm="100000">
                                              <p:val>
                                                <p:strVal val="#ppt_x"/>
                                              </p:val>
                                            </p:tav>
                                          </p:tavLst>
                                        </p:anim>
                                        <p:anim calcmode="lin" valueType="num" p14:bounceEnd="40000">
                                          <p:cBhvr additive="base">
                                            <p:cTn id="24" dur="500" fill="hold"/>
                                            <p:tgtEl>
                                              <p:spTgt spid="19"/>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14:presetBounceEnd="40000">
                                      <p:stCondLst>
                                        <p:cond delay="2250"/>
                                      </p:stCondLst>
                                      <p:childTnLst>
                                        <p:set>
                                          <p:cBhvr>
                                            <p:cTn id="26" dur="1" fill="hold">
                                              <p:stCondLst>
                                                <p:cond delay="0"/>
                                              </p:stCondLst>
                                            </p:cTn>
                                            <p:tgtEl>
                                              <p:spTgt spid="21"/>
                                            </p:tgtEl>
                                            <p:attrNameLst>
                                              <p:attrName>style.visibility</p:attrName>
                                            </p:attrNameLst>
                                          </p:cBhvr>
                                          <p:to>
                                            <p:strVal val="visible"/>
                                          </p:to>
                                        </p:set>
                                        <p:anim calcmode="lin" valueType="num" p14:bounceEnd="40000">
                                          <p:cBhvr additive="base">
                                            <p:cTn id="27" dur="500" fill="hold"/>
                                            <p:tgtEl>
                                              <p:spTgt spid="21"/>
                                            </p:tgtEl>
                                            <p:attrNameLst>
                                              <p:attrName>ppt_x</p:attrName>
                                            </p:attrNameLst>
                                          </p:cBhvr>
                                          <p:tavLst>
                                            <p:tav tm="0">
                                              <p:val>
                                                <p:strVal val="1+#ppt_w/2"/>
                                              </p:val>
                                            </p:tav>
                                            <p:tav tm="100000">
                                              <p:val>
                                                <p:strVal val="#ppt_x"/>
                                              </p:val>
                                            </p:tav>
                                          </p:tavLst>
                                        </p:anim>
                                        <p:anim calcmode="lin" valueType="num" p14:bounceEnd="40000">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2750"/>
                                      </p:stCondLst>
                                      <p:childTnLst>
                                        <p:set>
                                          <p:cBhvr>
                                            <p:cTn id="30" dur="1" fill="hold">
                                              <p:stCondLst>
                                                <p:cond delay="0"/>
                                              </p:stCondLst>
                                            </p:cTn>
                                            <p:tgtEl>
                                              <p:spTgt spid="38"/>
                                            </p:tgtEl>
                                            <p:attrNameLst>
                                              <p:attrName>style.visibility</p:attrName>
                                            </p:attrNameLst>
                                          </p:cBhvr>
                                          <p:to>
                                            <p:strVal val="visible"/>
                                          </p:to>
                                        </p:set>
                                        <p:anim calcmode="lin" valueType="num">
                                          <p:cBhvr>
                                            <p:cTn id="31" dur="500" fill="hold"/>
                                            <p:tgtEl>
                                              <p:spTgt spid="38"/>
                                            </p:tgtEl>
                                            <p:attrNameLst>
                                              <p:attrName>ppt_w</p:attrName>
                                            </p:attrNameLst>
                                          </p:cBhvr>
                                          <p:tavLst>
                                            <p:tav tm="0">
                                              <p:val>
                                                <p:fltVal val="0"/>
                                              </p:val>
                                            </p:tav>
                                            <p:tav tm="100000">
                                              <p:val>
                                                <p:strVal val="#ppt_w"/>
                                              </p:val>
                                            </p:tav>
                                          </p:tavLst>
                                        </p:anim>
                                        <p:anim calcmode="lin" valueType="num">
                                          <p:cBhvr>
                                            <p:cTn id="32" dur="500" fill="hold"/>
                                            <p:tgtEl>
                                              <p:spTgt spid="38"/>
                                            </p:tgtEl>
                                            <p:attrNameLst>
                                              <p:attrName>ppt_h</p:attrName>
                                            </p:attrNameLst>
                                          </p:cBhvr>
                                          <p:tavLst>
                                            <p:tav tm="0">
                                              <p:val>
                                                <p:fltVal val="0"/>
                                              </p:val>
                                            </p:tav>
                                            <p:tav tm="100000">
                                              <p:val>
                                                <p:strVal val="#ppt_h"/>
                                              </p:val>
                                            </p:tav>
                                          </p:tavLst>
                                        </p:anim>
                                        <p:animEffect transition="in" filter="fade">
                                          <p:cBhvr>
                                            <p:cTn id="33" dur="500"/>
                                            <p:tgtEl>
                                              <p:spTgt spid="38"/>
                                            </p:tgtEl>
                                          </p:cBhvr>
                                        </p:animEffect>
                                      </p:childTnLst>
                                    </p:cTn>
                                  </p:par>
                                  <p:par>
                                    <p:cTn id="34" presetID="53" presetClass="entr" presetSubtype="16" fill="hold" grpId="0" nodeType="withEffect">
                                      <p:stCondLst>
                                        <p:cond delay="2750"/>
                                      </p:stCondLst>
                                      <p:childTnLst>
                                        <p:set>
                                          <p:cBhvr>
                                            <p:cTn id="35" dur="1" fill="hold">
                                              <p:stCondLst>
                                                <p:cond delay="0"/>
                                              </p:stCondLst>
                                            </p:cTn>
                                            <p:tgtEl>
                                              <p:spTgt spid="37"/>
                                            </p:tgtEl>
                                            <p:attrNameLst>
                                              <p:attrName>style.visibility</p:attrName>
                                            </p:attrNameLst>
                                          </p:cBhvr>
                                          <p:to>
                                            <p:strVal val="visible"/>
                                          </p:to>
                                        </p:set>
                                        <p:anim calcmode="lin" valueType="num">
                                          <p:cBhvr>
                                            <p:cTn id="36" dur="500" fill="hold"/>
                                            <p:tgtEl>
                                              <p:spTgt spid="37"/>
                                            </p:tgtEl>
                                            <p:attrNameLst>
                                              <p:attrName>ppt_w</p:attrName>
                                            </p:attrNameLst>
                                          </p:cBhvr>
                                          <p:tavLst>
                                            <p:tav tm="0">
                                              <p:val>
                                                <p:fltVal val="0"/>
                                              </p:val>
                                            </p:tav>
                                            <p:tav tm="100000">
                                              <p:val>
                                                <p:strVal val="#ppt_w"/>
                                              </p:val>
                                            </p:tav>
                                          </p:tavLst>
                                        </p:anim>
                                        <p:anim calcmode="lin" valueType="num">
                                          <p:cBhvr>
                                            <p:cTn id="37" dur="500" fill="hold"/>
                                            <p:tgtEl>
                                              <p:spTgt spid="37"/>
                                            </p:tgtEl>
                                            <p:attrNameLst>
                                              <p:attrName>ppt_h</p:attrName>
                                            </p:attrNameLst>
                                          </p:cBhvr>
                                          <p:tavLst>
                                            <p:tav tm="0">
                                              <p:val>
                                                <p:fltVal val="0"/>
                                              </p:val>
                                            </p:tav>
                                            <p:tav tm="100000">
                                              <p:val>
                                                <p:strVal val="#ppt_h"/>
                                              </p:val>
                                            </p:tav>
                                          </p:tavLst>
                                        </p:anim>
                                        <p:animEffect transition="in" filter="fade">
                                          <p:cBhvr>
                                            <p:cTn id="38" dur="500"/>
                                            <p:tgtEl>
                                              <p:spTgt spid="37"/>
                                            </p:tgtEl>
                                          </p:cBhvr>
                                        </p:animEffect>
                                      </p:childTnLst>
                                    </p:cTn>
                                  </p:par>
                                  <p:par>
                                    <p:cTn id="39" presetID="53" presetClass="entr" presetSubtype="16" fill="hold" nodeType="withEffect">
                                      <p:stCondLst>
                                        <p:cond delay="275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animEffect transition="in" filter="fade">
                                          <p:cBhvr>
                                            <p:cTn id="43" dur="500"/>
                                            <p:tgtEl>
                                              <p:spTgt spid="35"/>
                                            </p:tgtEl>
                                          </p:cBhvr>
                                        </p:animEffect>
                                      </p:childTnLst>
                                    </p:cTn>
                                  </p:par>
                                  <p:par>
                                    <p:cTn id="44" presetID="53" presetClass="entr" presetSubtype="16" fill="hold" grpId="0" nodeType="withEffect">
                                      <p:stCondLst>
                                        <p:cond delay="2750"/>
                                      </p:stCondLst>
                                      <p:childTnLst>
                                        <p:set>
                                          <p:cBhvr>
                                            <p:cTn id="45" dur="1" fill="hold">
                                              <p:stCondLst>
                                                <p:cond delay="0"/>
                                              </p:stCondLst>
                                            </p:cTn>
                                            <p:tgtEl>
                                              <p:spTgt spid="33"/>
                                            </p:tgtEl>
                                            <p:attrNameLst>
                                              <p:attrName>style.visibility</p:attrName>
                                            </p:attrNameLst>
                                          </p:cBhvr>
                                          <p:to>
                                            <p:strVal val="visible"/>
                                          </p:to>
                                        </p:set>
                                        <p:anim calcmode="lin" valueType="num">
                                          <p:cBhvr>
                                            <p:cTn id="46" dur="500" fill="hold"/>
                                            <p:tgtEl>
                                              <p:spTgt spid="33"/>
                                            </p:tgtEl>
                                            <p:attrNameLst>
                                              <p:attrName>ppt_w</p:attrName>
                                            </p:attrNameLst>
                                          </p:cBhvr>
                                          <p:tavLst>
                                            <p:tav tm="0">
                                              <p:val>
                                                <p:fltVal val="0"/>
                                              </p:val>
                                            </p:tav>
                                            <p:tav tm="100000">
                                              <p:val>
                                                <p:strVal val="#ppt_w"/>
                                              </p:val>
                                            </p:tav>
                                          </p:tavLst>
                                        </p:anim>
                                        <p:anim calcmode="lin" valueType="num">
                                          <p:cBhvr>
                                            <p:cTn id="47" dur="500" fill="hold"/>
                                            <p:tgtEl>
                                              <p:spTgt spid="33"/>
                                            </p:tgtEl>
                                            <p:attrNameLst>
                                              <p:attrName>ppt_h</p:attrName>
                                            </p:attrNameLst>
                                          </p:cBhvr>
                                          <p:tavLst>
                                            <p:tav tm="0">
                                              <p:val>
                                                <p:fltVal val="0"/>
                                              </p:val>
                                            </p:tav>
                                            <p:tav tm="100000">
                                              <p:val>
                                                <p:strVal val="#ppt_h"/>
                                              </p:val>
                                            </p:tav>
                                          </p:tavLst>
                                        </p:anim>
                                        <p:animEffect transition="in" filter="fade">
                                          <p:cBhvr>
                                            <p:cTn id="48" dur="500"/>
                                            <p:tgtEl>
                                              <p:spTgt spid="33"/>
                                            </p:tgtEl>
                                          </p:cBhvr>
                                        </p:animEffect>
                                      </p:childTnLst>
                                    </p:cTn>
                                  </p:par>
                                  <p:par>
                                    <p:cTn id="49" presetID="53" presetClass="entr" presetSubtype="16" fill="hold" grpId="0" nodeType="withEffect">
                                      <p:stCondLst>
                                        <p:cond delay="275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fltVal val="0"/>
                                              </p:val>
                                            </p:tav>
                                            <p:tav tm="100000">
                                              <p:val>
                                                <p:strVal val="#ppt_w"/>
                                              </p:val>
                                            </p:tav>
                                          </p:tavLst>
                                        </p:anim>
                                        <p:anim calcmode="lin" valueType="num">
                                          <p:cBhvr>
                                            <p:cTn id="52" dur="500" fill="hold"/>
                                            <p:tgtEl>
                                              <p:spTgt spid="34"/>
                                            </p:tgtEl>
                                            <p:attrNameLst>
                                              <p:attrName>ppt_h</p:attrName>
                                            </p:attrNameLst>
                                          </p:cBhvr>
                                          <p:tavLst>
                                            <p:tav tm="0">
                                              <p:val>
                                                <p:fltVal val="0"/>
                                              </p:val>
                                            </p:tav>
                                            <p:tav tm="100000">
                                              <p:val>
                                                <p:strVal val="#ppt_h"/>
                                              </p:val>
                                            </p:tav>
                                          </p:tavLst>
                                        </p:anim>
                                        <p:animEffect transition="in" filter="fade">
                                          <p:cBhvr>
                                            <p:cTn id="53" dur="500"/>
                                            <p:tgtEl>
                                              <p:spTgt spid="34"/>
                                            </p:tgtEl>
                                          </p:cBhvr>
                                        </p:animEffect>
                                      </p:childTnLst>
                                    </p:cTn>
                                  </p:par>
                                  <p:par>
                                    <p:cTn id="54" presetID="53" presetClass="entr" presetSubtype="16" fill="hold" grpId="0" nodeType="withEffect">
                                      <p:stCondLst>
                                        <p:cond delay="2750"/>
                                      </p:stCondLst>
                                      <p:childTnLst>
                                        <p:set>
                                          <p:cBhvr>
                                            <p:cTn id="55" dur="1" fill="hold">
                                              <p:stCondLst>
                                                <p:cond delay="0"/>
                                              </p:stCondLst>
                                            </p:cTn>
                                            <p:tgtEl>
                                              <p:spTgt spid="31"/>
                                            </p:tgtEl>
                                            <p:attrNameLst>
                                              <p:attrName>style.visibility</p:attrName>
                                            </p:attrNameLst>
                                          </p:cBhvr>
                                          <p:to>
                                            <p:strVal val="visible"/>
                                          </p:to>
                                        </p:set>
                                        <p:anim calcmode="lin" valueType="num">
                                          <p:cBhvr>
                                            <p:cTn id="56" dur="500" fill="hold"/>
                                            <p:tgtEl>
                                              <p:spTgt spid="31"/>
                                            </p:tgtEl>
                                            <p:attrNameLst>
                                              <p:attrName>ppt_w</p:attrName>
                                            </p:attrNameLst>
                                          </p:cBhvr>
                                          <p:tavLst>
                                            <p:tav tm="0">
                                              <p:val>
                                                <p:fltVal val="0"/>
                                              </p:val>
                                            </p:tav>
                                            <p:tav tm="100000">
                                              <p:val>
                                                <p:strVal val="#ppt_w"/>
                                              </p:val>
                                            </p:tav>
                                          </p:tavLst>
                                        </p:anim>
                                        <p:anim calcmode="lin" valueType="num">
                                          <p:cBhvr>
                                            <p:cTn id="57" dur="500" fill="hold"/>
                                            <p:tgtEl>
                                              <p:spTgt spid="31"/>
                                            </p:tgtEl>
                                            <p:attrNameLst>
                                              <p:attrName>ppt_h</p:attrName>
                                            </p:attrNameLst>
                                          </p:cBhvr>
                                          <p:tavLst>
                                            <p:tav tm="0">
                                              <p:val>
                                                <p:fltVal val="0"/>
                                              </p:val>
                                            </p:tav>
                                            <p:tav tm="100000">
                                              <p:val>
                                                <p:strVal val="#ppt_h"/>
                                              </p:val>
                                            </p:tav>
                                          </p:tavLst>
                                        </p:anim>
                                        <p:animEffect transition="in" filter="fade">
                                          <p:cBhvr>
                                            <p:cTn id="58" dur="500"/>
                                            <p:tgtEl>
                                              <p:spTgt spid="31"/>
                                            </p:tgtEl>
                                          </p:cBhvr>
                                        </p:animEffect>
                                      </p:childTnLst>
                                    </p:cTn>
                                  </p:par>
                                  <p:par>
                                    <p:cTn id="59" presetID="53" presetClass="entr" presetSubtype="16" fill="hold" grpId="0" nodeType="withEffect">
                                      <p:stCondLst>
                                        <p:cond delay="275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par>
                                    <p:cTn id="64" presetID="22" presetClass="entr" presetSubtype="2" fill="hold" grpId="0" nodeType="withEffect">
                                      <p:stCondLst>
                                        <p:cond delay="2750"/>
                                      </p:stCondLst>
                                      <p:childTnLst>
                                        <p:set>
                                          <p:cBhvr>
                                            <p:cTn id="65" dur="1" fill="hold">
                                              <p:stCondLst>
                                                <p:cond delay="0"/>
                                              </p:stCondLst>
                                            </p:cTn>
                                            <p:tgtEl>
                                              <p:spTgt spid="45"/>
                                            </p:tgtEl>
                                            <p:attrNameLst>
                                              <p:attrName>style.visibility</p:attrName>
                                            </p:attrNameLst>
                                          </p:cBhvr>
                                          <p:to>
                                            <p:strVal val="visible"/>
                                          </p:to>
                                        </p:set>
                                        <p:animEffect transition="in" filter="wipe(right)">
                                          <p:cBhvr>
                                            <p:cTn id="66" dur="500"/>
                                            <p:tgtEl>
                                              <p:spTgt spid="45"/>
                                            </p:tgtEl>
                                          </p:cBhvr>
                                        </p:animEffect>
                                      </p:childTnLst>
                                    </p:cTn>
                                  </p:par>
                                  <p:par>
                                    <p:cTn id="67" presetID="22" presetClass="entr" presetSubtype="2" fill="hold" grpId="0" nodeType="withEffect">
                                      <p:stCondLst>
                                        <p:cond delay="2750"/>
                                      </p:stCondLst>
                                      <p:childTnLst>
                                        <p:set>
                                          <p:cBhvr>
                                            <p:cTn id="68" dur="1" fill="hold">
                                              <p:stCondLst>
                                                <p:cond delay="0"/>
                                              </p:stCondLst>
                                            </p:cTn>
                                            <p:tgtEl>
                                              <p:spTgt spid="47"/>
                                            </p:tgtEl>
                                            <p:attrNameLst>
                                              <p:attrName>style.visibility</p:attrName>
                                            </p:attrNameLst>
                                          </p:cBhvr>
                                          <p:to>
                                            <p:strVal val="visible"/>
                                          </p:to>
                                        </p:set>
                                        <p:animEffect transition="in" filter="wipe(right)">
                                          <p:cBhvr>
                                            <p:cTn id="69" dur="500"/>
                                            <p:tgtEl>
                                              <p:spTgt spid="47"/>
                                            </p:tgtEl>
                                          </p:cBhvr>
                                        </p:animEffect>
                                      </p:childTnLst>
                                    </p:cTn>
                                  </p:par>
                                  <p:par>
                                    <p:cTn id="70" presetID="22" presetClass="entr" presetSubtype="8" fill="hold" grpId="0" nodeType="withEffect">
                                      <p:stCondLst>
                                        <p:cond delay="275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par>
                                    <p:cTn id="73" presetID="41" presetClass="entr" presetSubtype="0" fill="hold" grpId="0" nodeType="withEffect">
                                      <p:stCondLst>
                                        <p:cond delay="500"/>
                                      </p:stCondLst>
                                      <p:iterate type="lt">
                                        <p:tmPct val="10000"/>
                                      </p:iterate>
                                      <p:childTnLst>
                                        <p:set>
                                          <p:cBhvr>
                                            <p:cTn id="74" dur="1" fill="hold">
                                              <p:stCondLst>
                                                <p:cond delay="0"/>
                                              </p:stCondLst>
                                            </p:cTn>
                                            <p:tgtEl>
                                              <p:spTgt spid="49"/>
                                            </p:tgtEl>
                                            <p:attrNameLst>
                                              <p:attrName>style.visibility</p:attrName>
                                            </p:attrNameLst>
                                          </p:cBhvr>
                                          <p:to>
                                            <p:strVal val="visible"/>
                                          </p:to>
                                        </p:set>
                                        <p:anim calcmode="lin" valueType="num">
                                          <p:cBhvr>
                                            <p:cTn id="75"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49"/>
                                            </p:tgtEl>
                                            <p:attrNameLst>
                                              <p:attrName>ppt_y</p:attrName>
                                            </p:attrNameLst>
                                          </p:cBhvr>
                                          <p:tavLst>
                                            <p:tav tm="0">
                                              <p:val>
                                                <p:strVal val="#ppt_y"/>
                                              </p:val>
                                            </p:tav>
                                            <p:tav tm="100000">
                                              <p:val>
                                                <p:strVal val="#ppt_y"/>
                                              </p:val>
                                            </p:tav>
                                          </p:tavLst>
                                        </p:anim>
                                        <p:anim calcmode="lin" valueType="num">
                                          <p:cBhvr>
                                            <p:cTn id="77"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49"/>
                                            </p:tgtEl>
                                          </p:cBhvr>
                                        </p:animEffect>
                                      </p:childTnLst>
                                    </p:cTn>
                                  </p:par>
                                  <p:par>
                                    <p:cTn id="80" presetID="2" presetClass="entr" presetSubtype="9"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 calcmode="lin" valueType="num">
                                          <p:cBhvr additive="base">
                                            <p:cTn id="82" dur="500" fill="hold"/>
                                            <p:tgtEl>
                                              <p:spTgt spid="24"/>
                                            </p:tgtEl>
                                            <p:attrNameLst>
                                              <p:attrName>ppt_x</p:attrName>
                                            </p:attrNameLst>
                                          </p:cBhvr>
                                          <p:tavLst>
                                            <p:tav tm="0">
                                              <p:val>
                                                <p:strVal val="0-#ppt_w/2"/>
                                              </p:val>
                                            </p:tav>
                                            <p:tav tm="100000">
                                              <p:val>
                                                <p:strVal val="#ppt_x"/>
                                              </p:val>
                                            </p:tav>
                                          </p:tavLst>
                                        </p:anim>
                                        <p:anim calcmode="lin" valueType="num">
                                          <p:cBhvr additive="base">
                                            <p:cTn id="83" dur="500" fill="hold"/>
                                            <p:tgtEl>
                                              <p:spTgt spid="24"/>
                                            </p:tgtEl>
                                            <p:attrNameLst>
                                              <p:attrName>ppt_y</p:attrName>
                                            </p:attrNameLst>
                                          </p:cBhvr>
                                          <p:tavLst>
                                            <p:tav tm="0">
                                              <p:val>
                                                <p:strVal val="0-#ppt_h/2"/>
                                              </p:val>
                                            </p:tav>
                                            <p:tav tm="100000">
                                              <p:val>
                                                <p:strVal val="#ppt_y"/>
                                              </p:val>
                                            </p:tav>
                                          </p:tavLst>
                                        </p:anim>
                                      </p:childTnLst>
                                    </p:cTn>
                                  </p:par>
                                  <p:par>
                                    <p:cTn id="84" presetID="2" presetClass="entr" presetSubtype="9"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0-#ppt_w/2"/>
                                              </p:val>
                                            </p:tav>
                                            <p:tav tm="100000">
                                              <p:val>
                                                <p:strVal val="#ppt_x"/>
                                              </p:val>
                                            </p:tav>
                                          </p:tavLst>
                                        </p:anim>
                                        <p:anim calcmode="lin" valueType="num">
                                          <p:cBhvr additive="base">
                                            <p:cTn id="87" dur="500" fill="hold"/>
                                            <p:tgtEl>
                                              <p:spTgt spid="25"/>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additive="base">
                                            <p:cTn id="90" dur="500" fill="hold"/>
                                            <p:tgtEl>
                                              <p:spTgt spid="26"/>
                                            </p:tgtEl>
                                            <p:attrNameLst>
                                              <p:attrName>ppt_x</p:attrName>
                                            </p:attrNameLst>
                                          </p:cBhvr>
                                          <p:tavLst>
                                            <p:tav tm="0">
                                              <p:val>
                                                <p:strVal val="0-#ppt_w/2"/>
                                              </p:val>
                                            </p:tav>
                                            <p:tav tm="100000">
                                              <p:val>
                                                <p:strVal val="#ppt_x"/>
                                              </p:val>
                                            </p:tav>
                                          </p:tavLst>
                                        </p:anim>
                                        <p:anim calcmode="lin" valueType="num">
                                          <p:cBhvr additive="base">
                                            <p:cTn id="91" dur="500" fill="hold"/>
                                            <p:tgtEl>
                                              <p:spTgt spid="26"/>
                                            </p:tgtEl>
                                            <p:attrNameLst>
                                              <p:attrName>ppt_y</p:attrName>
                                            </p:attrNameLst>
                                          </p:cBhvr>
                                          <p:tavLst>
                                            <p:tav tm="0">
                                              <p:val>
                                                <p:strVal val="0-#ppt_h/2"/>
                                              </p:val>
                                            </p:tav>
                                            <p:tav tm="100000">
                                              <p:val>
                                                <p:strVal val="#ppt_y"/>
                                              </p:val>
                                            </p:tav>
                                          </p:tavLst>
                                        </p:anim>
                                      </p:childTnLst>
                                    </p:cTn>
                                  </p:par>
                                  <p:par>
                                    <p:cTn id="92" presetID="2" presetClass="entr" presetSubtype="9"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 calcmode="lin" valueType="num">
                                          <p:cBhvr additive="base">
                                            <p:cTn id="94" dur="500" fill="hold"/>
                                            <p:tgtEl>
                                              <p:spTgt spid="27"/>
                                            </p:tgtEl>
                                            <p:attrNameLst>
                                              <p:attrName>ppt_x</p:attrName>
                                            </p:attrNameLst>
                                          </p:cBhvr>
                                          <p:tavLst>
                                            <p:tav tm="0">
                                              <p:val>
                                                <p:strVal val="0-#ppt_w/2"/>
                                              </p:val>
                                            </p:tav>
                                            <p:tav tm="100000">
                                              <p:val>
                                                <p:strVal val="#ppt_x"/>
                                              </p:val>
                                            </p:tav>
                                          </p:tavLst>
                                        </p:anim>
                                        <p:anim calcmode="lin" valueType="num">
                                          <p:cBhvr additive="base">
                                            <p:cTn id="95" dur="500" fill="hold"/>
                                            <p:tgtEl>
                                              <p:spTgt spid="27"/>
                                            </p:tgtEl>
                                            <p:attrNameLst>
                                              <p:attrName>ppt_y</p:attrName>
                                            </p:attrNameLst>
                                          </p:cBhvr>
                                          <p:tavLst>
                                            <p:tav tm="0">
                                              <p:val>
                                                <p:strVal val="0-#ppt_h/2"/>
                                              </p:val>
                                            </p:tav>
                                            <p:tav tm="100000">
                                              <p:val>
                                                <p:strVal val="#ppt_y"/>
                                              </p:val>
                                            </p:tav>
                                          </p:tavLst>
                                        </p:anim>
                                      </p:childTnLst>
                                    </p:cTn>
                                  </p:par>
                                  <p:par>
                                    <p:cTn id="96" presetID="2" presetClass="entr" presetSubtype="9" fill="hold" grpId="0" nodeType="withEffect">
                                      <p:stCondLst>
                                        <p:cond delay="0"/>
                                      </p:stCondLst>
                                      <p:childTnLst>
                                        <p:set>
                                          <p:cBhvr>
                                            <p:cTn id="97" dur="1" fill="hold">
                                              <p:stCondLst>
                                                <p:cond delay="0"/>
                                              </p:stCondLst>
                                            </p:cTn>
                                            <p:tgtEl>
                                              <p:spTgt spid="28"/>
                                            </p:tgtEl>
                                            <p:attrNameLst>
                                              <p:attrName>style.visibility</p:attrName>
                                            </p:attrNameLst>
                                          </p:cBhvr>
                                          <p:to>
                                            <p:strVal val="visible"/>
                                          </p:to>
                                        </p:set>
                                        <p:anim calcmode="lin" valueType="num">
                                          <p:cBhvr additive="base">
                                            <p:cTn id="98" dur="500" fill="hold"/>
                                            <p:tgtEl>
                                              <p:spTgt spid="28"/>
                                            </p:tgtEl>
                                            <p:attrNameLst>
                                              <p:attrName>ppt_x</p:attrName>
                                            </p:attrNameLst>
                                          </p:cBhvr>
                                          <p:tavLst>
                                            <p:tav tm="0">
                                              <p:val>
                                                <p:strVal val="0-#ppt_w/2"/>
                                              </p:val>
                                            </p:tav>
                                            <p:tav tm="100000">
                                              <p:val>
                                                <p:strVal val="#ppt_x"/>
                                              </p:val>
                                            </p:tav>
                                          </p:tavLst>
                                        </p:anim>
                                        <p:anim calcmode="lin" valueType="num">
                                          <p:cBhvr additive="base">
                                            <p:cTn id="99"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P spid="22" grpId="0" bldLvl="0" animBg="1"/>
          <p:bldP spid="29" grpId="0" bldLvl="0" animBg="1"/>
          <p:bldP spid="30" grpId="0" bldLvl="0" animBg="1"/>
          <p:bldP spid="31" grpId="0"/>
          <p:bldP spid="32" grpId="0"/>
          <p:bldP spid="33" grpId="0"/>
          <p:bldP spid="34" grpId="0"/>
          <p:bldP spid="37" grpId="0" bldLvl="0" animBg="1"/>
          <p:bldP spid="44" grpId="0"/>
          <p:bldP spid="45" grpId="0"/>
          <p:bldP spid="47" grpId="0"/>
          <p:bldP spid="49" grpId="0"/>
          <p:bldP spid="24" grpId="0" animBg="1"/>
          <p:bldP spid="25" grpId="0" animBg="1"/>
          <p:bldP spid="26" grpId="0" animBg="1"/>
          <p:bldP spid="27" grpId="0" animBg="1"/>
          <p:bldP spid="2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0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0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20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1+#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25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0-#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par>
                                    <p:cTn id="21" presetID="2" presetClass="entr" presetSubtype="1" fill="hold" grpId="0" nodeType="withEffect">
                                      <p:stCondLst>
                                        <p:cond delay="225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225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2750"/>
                                      </p:stCondLst>
                                      <p:childTnLst>
                                        <p:set>
                                          <p:cBhvr>
                                            <p:cTn id="30" dur="1" fill="hold">
                                              <p:stCondLst>
                                                <p:cond delay="0"/>
                                              </p:stCondLst>
                                            </p:cTn>
                                            <p:tgtEl>
                                              <p:spTgt spid="38"/>
                                            </p:tgtEl>
                                            <p:attrNameLst>
                                              <p:attrName>style.visibility</p:attrName>
                                            </p:attrNameLst>
                                          </p:cBhvr>
                                          <p:to>
                                            <p:strVal val="visible"/>
                                          </p:to>
                                        </p:set>
                                        <p:anim calcmode="lin" valueType="num">
                                          <p:cBhvr>
                                            <p:cTn id="31" dur="500" fill="hold"/>
                                            <p:tgtEl>
                                              <p:spTgt spid="38"/>
                                            </p:tgtEl>
                                            <p:attrNameLst>
                                              <p:attrName>ppt_w</p:attrName>
                                            </p:attrNameLst>
                                          </p:cBhvr>
                                          <p:tavLst>
                                            <p:tav tm="0">
                                              <p:val>
                                                <p:fltVal val="0"/>
                                              </p:val>
                                            </p:tav>
                                            <p:tav tm="100000">
                                              <p:val>
                                                <p:strVal val="#ppt_w"/>
                                              </p:val>
                                            </p:tav>
                                          </p:tavLst>
                                        </p:anim>
                                        <p:anim calcmode="lin" valueType="num">
                                          <p:cBhvr>
                                            <p:cTn id="32" dur="500" fill="hold"/>
                                            <p:tgtEl>
                                              <p:spTgt spid="38"/>
                                            </p:tgtEl>
                                            <p:attrNameLst>
                                              <p:attrName>ppt_h</p:attrName>
                                            </p:attrNameLst>
                                          </p:cBhvr>
                                          <p:tavLst>
                                            <p:tav tm="0">
                                              <p:val>
                                                <p:fltVal val="0"/>
                                              </p:val>
                                            </p:tav>
                                            <p:tav tm="100000">
                                              <p:val>
                                                <p:strVal val="#ppt_h"/>
                                              </p:val>
                                            </p:tav>
                                          </p:tavLst>
                                        </p:anim>
                                        <p:animEffect transition="in" filter="fade">
                                          <p:cBhvr>
                                            <p:cTn id="33" dur="500"/>
                                            <p:tgtEl>
                                              <p:spTgt spid="38"/>
                                            </p:tgtEl>
                                          </p:cBhvr>
                                        </p:animEffect>
                                      </p:childTnLst>
                                    </p:cTn>
                                  </p:par>
                                  <p:par>
                                    <p:cTn id="34" presetID="53" presetClass="entr" presetSubtype="16" fill="hold" grpId="0" nodeType="withEffect">
                                      <p:stCondLst>
                                        <p:cond delay="2750"/>
                                      </p:stCondLst>
                                      <p:childTnLst>
                                        <p:set>
                                          <p:cBhvr>
                                            <p:cTn id="35" dur="1" fill="hold">
                                              <p:stCondLst>
                                                <p:cond delay="0"/>
                                              </p:stCondLst>
                                            </p:cTn>
                                            <p:tgtEl>
                                              <p:spTgt spid="37"/>
                                            </p:tgtEl>
                                            <p:attrNameLst>
                                              <p:attrName>style.visibility</p:attrName>
                                            </p:attrNameLst>
                                          </p:cBhvr>
                                          <p:to>
                                            <p:strVal val="visible"/>
                                          </p:to>
                                        </p:set>
                                        <p:anim calcmode="lin" valueType="num">
                                          <p:cBhvr>
                                            <p:cTn id="36" dur="500" fill="hold"/>
                                            <p:tgtEl>
                                              <p:spTgt spid="37"/>
                                            </p:tgtEl>
                                            <p:attrNameLst>
                                              <p:attrName>ppt_w</p:attrName>
                                            </p:attrNameLst>
                                          </p:cBhvr>
                                          <p:tavLst>
                                            <p:tav tm="0">
                                              <p:val>
                                                <p:fltVal val="0"/>
                                              </p:val>
                                            </p:tav>
                                            <p:tav tm="100000">
                                              <p:val>
                                                <p:strVal val="#ppt_w"/>
                                              </p:val>
                                            </p:tav>
                                          </p:tavLst>
                                        </p:anim>
                                        <p:anim calcmode="lin" valueType="num">
                                          <p:cBhvr>
                                            <p:cTn id="37" dur="500" fill="hold"/>
                                            <p:tgtEl>
                                              <p:spTgt spid="37"/>
                                            </p:tgtEl>
                                            <p:attrNameLst>
                                              <p:attrName>ppt_h</p:attrName>
                                            </p:attrNameLst>
                                          </p:cBhvr>
                                          <p:tavLst>
                                            <p:tav tm="0">
                                              <p:val>
                                                <p:fltVal val="0"/>
                                              </p:val>
                                            </p:tav>
                                            <p:tav tm="100000">
                                              <p:val>
                                                <p:strVal val="#ppt_h"/>
                                              </p:val>
                                            </p:tav>
                                          </p:tavLst>
                                        </p:anim>
                                        <p:animEffect transition="in" filter="fade">
                                          <p:cBhvr>
                                            <p:cTn id="38" dur="500"/>
                                            <p:tgtEl>
                                              <p:spTgt spid="37"/>
                                            </p:tgtEl>
                                          </p:cBhvr>
                                        </p:animEffect>
                                      </p:childTnLst>
                                    </p:cTn>
                                  </p:par>
                                  <p:par>
                                    <p:cTn id="39" presetID="53" presetClass="entr" presetSubtype="16" fill="hold" nodeType="withEffect">
                                      <p:stCondLst>
                                        <p:cond delay="275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animEffect transition="in" filter="fade">
                                          <p:cBhvr>
                                            <p:cTn id="43" dur="500"/>
                                            <p:tgtEl>
                                              <p:spTgt spid="35"/>
                                            </p:tgtEl>
                                          </p:cBhvr>
                                        </p:animEffect>
                                      </p:childTnLst>
                                    </p:cTn>
                                  </p:par>
                                  <p:par>
                                    <p:cTn id="44" presetID="53" presetClass="entr" presetSubtype="16" fill="hold" grpId="0" nodeType="withEffect">
                                      <p:stCondLst>
                                        <p:cond delay="2750"/>
                                      </p:stCondLst>
                                      <p:childTnLst>
                                        <p:set>
                                          <p:cBhvr>
                                            <p:cTn id="45" dur="1" fill="hold">
                                              <p:stCondLst>
                                                <p:cond delay="0"/>
                                              </p:stCondLst>
                                            </p:cTn>
                                            <p:tgtEl>
                                              <p:spTgt spid="33"/>
                                            </p:tgtEl>
                                            <p:attrNameLst>
                                              <p:attrName>style.visibility</p:attrName>
                                            </p:attrNameLst>
                                          </p:cBhvr>
                                          <p:to>
                                            <p:strVal val="visible"/>
                                          </p:to>
                                        </p:set>
                                        <p:anim calcmode="lin" valueType="num">
                                          <p:cBhvr>
                                            <p:cTn id="46" dur="500" fill="hold"/>
                                            <p:tgtEl>
                                              <p:spTgt spid="33"/>
                                            </p:tgtEl>
                                            <p:attrNameLst>
                                              <p:attrName>ppt_w</p:attrName>
                                            </p:attrNameLst>
                                          </p:cBhvr>
                                          <p:tavLst>
                                            <p:tav tm="0">
                                              <p:val>
                                                <p:fltVal val="0"/>
                                              </p:val>
                                            </p:tav>
                                            <p:tav tm="100000">
                                              <p:val>
                                                <p:strVal val="#ppt_w"/>
                                              </p:val>
                                            </p:tav>
                                          </p:tavLst>
                                        </p:anim>
                                        <p:anim calcmode="lin" valueType="num">
                                          <p:cBhvr>
                                            <p:cTn id="47" dur="500" fill="hold"/>
                                            <p:tgtEl>
                                              <p:spTgt spid="33"/>
                                            </p:tgtEl>
                                            <p:attrNameLst>
                                              <p:attrName>ppt_h</p:attrName>
                                            </p:attrNameLst>
                                          </p:cBhvr>
                                          <p:tavLst>
                                            <p:tav tm="0">
                                              <p:val>
                                                <p:fltVal val="0"/>
                                              </p:val>
                                            </p:tav>
                                            <p:tav tm="100000">
                                              <p:val>
                                                <p:strVal val="#ppt_h"/>
                                              </p:val>
                                            </p:tav>
                                          </p:tavLst>
                                        </p:anim>
                                        <p:animEffect transition="in" filter="fade">
                                          <p:cBhvr>
                                            <p:cTn id="48" dur="500"/>
                                            <p:tgtEl>
                                              <p:spTgt spid="33"/>
                                            </p:tgtEl>
                                          </p:cBhvr>
                                        </p:animEffect>
                                      </p:childTnLst>
                                    </p:cTn>
                                  </p:par>
                                  <p:par>
                                    <p:cTn id="49" presetID="53" presetClass="entr" presetSubtype="16" fill="hold" grpId="0" nodeType="withEffect">
                                      <p:stCondLst>
                                        <p:cond delay="275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fltVal val="0"/>
                                              </p:val>
                                            </p:tav>
                                            <p:tav tm="100000">
                                              <p:val>
                                                <p:strVal val="#ppt_w"/>
                                              </p:val>
                                            </p:tav>
                                          </p:tavLst>
                                        </p:anim>
                                        <p:anim calcmode="lin" valueType="num">
                                          <p:cBhvr>
                                            <p:cTn id="52" dur="500" fill="hold"/>
                                            <p:tgtEl>
                                              <p:spTgt spid="34"/>
                                            </p:tgtEl>
                                            <p:attrNameLst>
                                              <p:attrName>ppt_h</p:attrName>
                                            </p:attrNameLst>
                                          </p:cBhvr>
                                          <p:tavLst>
                                            <p:tav tm="0">
                                              <p:val>
                                                <p:fltVal val="0"/>
                                              </p:val>
                                            </p:tav>
                                            <p:tav tm="100000">
                                              <p:val>
                                                <p:strVal val="#ppt_h"/>
                                              </p:val>
                                            </p:tav>
                                          </p:tavLst>
                                        </p:anim>
                                        <p:animEffect transition="in" filter="fade">
                                          <p:cBhvr>
                                            <p:cTn id="53" dur="500"/>
                                            <p:tgtEl>
                                              <p:spTgt spid="34"/>
                                            </p:tgtEl>
                                          </p:cBhvr>
                                        </p:animEffect>
                                      </p:childTnLst>
                                    </p:cTn>
                                  </p:par>
                                  <p:par>
                                    <p:cTn id="54" presetID="53" presetClass="entr" presetSubtype="16" fill="hold" grpId="0" nodeType="withEffect">
                                      <p:stCondLst>
                                        <p:cond delay="2750"/>
                                      </p:stCondLst>
                                      <p:childTnLst>
                                        <p:set>
                                          <p:cBhvr>
                                            <p:cTn id="55" dur="1" fill="hold">
                                              <p:stCondLst>
                                                <p:cond delay="0"/>
                                              </p:stCondLst>
                                            </p:cTn>
                                            <p:tgtEl>
                                              <p:spTgt spid="31"/>
                                            </p:tgtEl>
                                            <p:attrNameLst>
                                              <p:attrName>style.visibility</p:attrName>
                                            </p:attrNameLst>
                                          </p:cBhvr>
                                          <p:to>
                                            <p:strVal val="visible"/>
                                          </p:to>
                                        </p:set>
                                        <p:anim calcmode="lin" valueType="num">
                                          <p:cBhvr>
                                            <p:cTn id="56" dur="500" fill="hold"/>
                                            <p:tgtEl>
                                              <p:spTgt spid="31"/>
                                            </p:tgtEl>
                                            <p:attrNameLst>
                                              <p:attrName>ppt_w</p:attrName>
                                            </p:attrNameLst>
                                          </p:cBhvr>
                                          <p:tavLst>
                                            <p:tav tm="0">
                                              <p:val>
                                                <p:fltVal val="0"/>
                                              </p:val>
                                            </p:tav>
                                            <p:tav tm="100000">
                                              <p:val>
                                                <p:strVal val="#ppt_w"/>
                                              </p:val>
                                            </p:tav>
                                          </p:tavLst>
                                        </p:anim>
                                        <p:anim calcmode="lin" valueType="num">
                                          <p:cBhvr>
                                            <p:cTn id="57" dur="500" fill="hold"/>
                                            <p:tgtEl>
                                              <p:spTgt spid="31"/>
                                            </p:tgtEl>
                                            <p:attrNameLst>
                                              <p:attrName>ppt_h</p:attrName>
                                            </p:attrNameLst>
                                          </p:cBhvr>
                                          <p:tavLst>
                                            <p:tav tm="0">
                                              <p:val>
                                                <p:fltVal val="0"/>
                                              </p:val>
                                            </p:tav>
                                            <p:tav tm="100000">
                                              <p:val>
                                                <p:strVal val="#ppt_h"/>
                                              </p:val>
                                            </p:tav>
                                          </p:tavLst>
                                        </p:anim>
                                        <p:animEffect transition="in" filter="fade">
                                          <p:cBhvr>
                                            <p:cTn id="58" dur="500"/>
                                            <p:tgtEl>
                                              <p:spTgt spid="31"/>
                                            </p:tgtEl>
                                          </p:cBhvr>
                                        </p:animEffect>
                                      </p:childTnLst>
                                    </p:cTn>
                                  </p:par>
                                  <p:par>
                                    <p:cTn id="59" presetID="53" presetClass="entr" presetSubtype="16" fill="hold" grpId="0" nodeType="withEffect">
                                      <p:stCondLst>
                                        <p:cond delay="275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par>
                                    <p:cTn id="64" presetID="22" presetClass="entr" presetSubtype="2" fill="hold" grpId="0" nodeType="withEffect">
                                      <p:stCondLst>
                                        <p:cond delay="2750"/>
                                      </p:stCondLst>
                                      <p:childTnLst>
                                        <p:set>
                                          <p:cBhvr>
                                            <p:cTn id="65" dur="1" fill="hold">
                                              <p:stCondLst>
                                                <p:cond delay="0"/>
                                              </p:stCondLst>
                                            </p:cTn>
                                            <p:tgtEl>
                                              <p:spTgt spid="45"/>
                                            </p:tgtEl>
                                            <p:attrNameLst>
                                              <p:attrName>style.visibility</p:attrName>
                                            </p:attrNameLst>
                                          </p:cBhvr>
                                          <p:to>
                                            <p:strVal val="visible"/>
                                          </p:to>
                                        </p:set>
                                        <p:animEffect transition="in" filter="wipe(right)">
                                          <p:cBhvr>
                                            <p:cTn id="66" dur="500"/>
                                            <p:tgtEl>
                                              <p:spTgt spid="45"/>
                                            </p:tgtEl>
                                          </p:cBhvr>
                                        </p:animEffect>
                                      </p:childTnLst>
                                    </p:cTn>
                                  </p:par>
                                  <p:par>
                                    <p:cTn id="67" presetID="22" presetClass="entr" presetSubtype="2" fill="hold" grpId="0" nodeType="withEffect">
                                      <p:stCondLst>
                                        <p:cond delay="2750"/>
                                      </p:stCondLst>
                                      <p:childTnLst>
                                        <p:set>
                                          <p:cBhvr>
                                            <p:cTn id="68" dur="1" fill="hold">
                                              <p:stCondLst>
                                                <p:cond delay="0"/>
                                              </p:stCondLst>
                                            </p:cTn>
                                            <p:tgtEl>
                                              <p:spTgt spid="47"/>
                                            </p:tgtEl>
                                            <p:attrNameLst>
                                              <p:attrName>style.visibility</p:attrName>
                                            </p:attrNameLst>
                                          </p:cBhvr>
                                          <p:to>
                                            <p:strVal val="visible"/>
                                          </p:to>
                                        </p:set>
                                        <p:animEffect transition="in" filter="wipe(right)">
                                          <p:cBhvr>
                                            <p:cTn id="69" dur="500"/>
                                            <p:tgtEl>
                                              <p:spTgt spid="47"/>
                                            </p:tgtEl>
                                          </p:cBhvr>
                                        </p:animEffect>
                                      </p:childTnLst>
                                    </p:cTn>
                                  </p:par>
                                  <p:par>
                                    <p:cTn id="70" presetID="22" presetClass="entr" presetSubtype="8" fill="hold" grpId="0" nodeType="withEffect">
                                      <p:stCondLst>
                                        <p:cond delay="275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par>
                                    <p:cTn id="73" presetID="41" presetClass="entr" presetSubtype="0" fill="hold" grpId="0" nodeType="withEffect">
                                      <p:stCondLst>
                                        <p:cond delay="500"/>
                                      </p:stCondLst>
                                      <p:iterate type="lt">
                                        <p:tmPct val="10000"/>
                                      </p:iterate>
                                      <p:childTnLst>
                                        <p:set>
                                          <p:cBhvr>
                                            <p:cTn id="74" dur="1" fill="hold">
                                              <p:stCondLst>
                                                <p:cond delay="0"/>
                                              </p:stCondLst>
                                            </p:cTn>
                                            <p:tgtEl>
                                              <p:spTgt spid="49"/>
                                            </p:tgtEl>
                                            <p:attrNameLst>
                                              <p:attrName>style.visibility</p:attrName>
                                            </p:attrNameLst>
                                          </p:cBhvr>
                                          <p:to>
                                            <p:strVal val="visible"/>
                                          </p:to>
                                        </p:set>
                                        <p:anim calcmode="lin" valueType="num">
                                          <p:cBhvr>
                                            <p:cTn id="75"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49"/>
                                            </p:tgtEl>
                                            <p:attrNameLst>
                                              <p:attrName>ppt_y</p:attrName>
                                            </p:attrNameLst>
                                          </p:cBhvr>
                                          <p:tavLst>
                                            <p:tav tm="0">
                                              <p:val>
                                                <p:strVal val="#ppt_y"/>
                                              </p:val>
                                            </p:tav>
                                            <p:tav tm="100000">
                                              <p:val>
                                                <p:strVal val="#ppt_y"/>
                                              </p:val>
                                            </p:tav>
                                          </p:tavLst>
                                        </p:anim>
                                        <p:anim calcmode="lin" valueType="num">
                                          <p:cBhvr>
                                            <p:cTn id="77"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49"/>
                                            </p:tgtEl>
                                          </p:cBhvr>
                                        </p:animEffect>
                                      </p:childTnLst>
                                    </p:cTn>
                                  </p:par>
                                  <p:par>
                                    <p:cTn id="80" presetID="2" presetClass="entr" presetSubtype="9"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 calcmode="lin" valueType="num">
                                          <p:cBhvr additive="base">
                                            <p:cTn id="82" dur="500" fill="hold"/>
                                            <p:tgtEl>
                                              <p:spTgt spid="24"/>
                                            </p:tgtEl>
                                            <p:attrNameLst>
                                              <p:attrName>ppt_x</p:attrName>
                                            </p:attrNameLst>
                                          </p:cBhvr>
                                          <p:tavLst>
                                            <p:tav tm="0">
                                              <p:val>
                                                <p:strVal val="0-#ppt_w/2"/>
                                              </p:val>
                                            </p:tav>
                                            <p:tav tm="100000">
                                              <p:val>
                                                <p:strVal val="#ppt_x"/>
                                              </p:val>
                                            </p:tav>
                                          </p:tavLst>
                                        </p:anim>
                                        <p:anim calcmode="lin" valueType="num">
                                          <p:cBhvr additive="base">
                                            <p:cTn id="83" dur="500" fill="hold"/>
                                            <p:tgtEl>
                                              <p:spTgt spid="24"/>
                                            </p:tgtEl>
                                            <p:attrNameLst>
                                              <p:attrName>ppt_y</p:attrName>
                                            </p:attrNameLst>
                                          </p:cBhvr>
                                          <p:tavLst>
                                            <p:tav tm="0">
                                              <p:val>
                                                <p:strVal val="0-#ppt_h/2"/>
                                              </p:val>
                                            </p:tav>
                                            <p:tav tm="100000">
                                              <p:val>
                                                <p:strVal val="#ppt_y"/>
                                              </p:val>
                                            </p:tav>
                                          </p:tavLst>
                                        </p:anim>
                                      </p:childTnLst>
                                    </p:cTn>
                                  </p:par>
                                  <p:par>
                                    <p:cTn id="84" presetID="2" presetClass="entr" presetSubtype="9"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0-#ppt_w/2"/>
                                              </p:val>
                                            </p:tav>
                                            <p:tav tm="100000">
                                              <p:val>
                                                <p:strVal val="#ppt_x"/>
                                              </p:val>
                                            </p:tav>
                                          </p:tavLst>
                                        </p:anim>
                                        <p:anim calcmode="lin" valueType="num">
                                          <p:cBhvr additive="base">
                                            <p:cTn id="87" dur="500" fill="hold"/>
                                            <p:tgtEl>
                                              <p:spTgt spid="25"/>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additive="base">
                                            <p:cTn id="90" dur="500" fill="hold"/>
                                            <p:tgtEl>
                                              <p:spTgt spid="26"/>
                                            </p:tgtEl>
                                            <p:attrNameLst>
                                              <p:attrName>ppt_x</p:attrName>
                                            </p:attrNameLst>
                                          </p:cBhvr>
                                          <p:tavLst>
                                            <p:tav tm="0">
                                              <p:val>
                                                <p:strVal val="0-#ppt_w/2"/>
                                              </p:val>
                                            </p:tav>
                                            <p:tav tm="100000">
                                              <p:val>
                                                <p:strVal val="#ppt_x"/>
                                              </p:val>
                                            </p:tav>
                                          </p:tavLst>
                                        </p:anim>
                                        <p:anim calcmode="lin" valueType="num">
                                          <p:cBhvr additive="base">
                                            <p:cTn id="91" dur="500" fill="hold"/>
                                            <p:tgtEl>
                                              <p:spTgt spid="26"/>
                                            </p:tgtEl>
                                            <p:attrNameLst>
                                              <p:attrName>ppt_y</p:attrName>
                                            </p:attrNameLst>
                                          </p:cBhvr>
                                          <p:tavLst>
                                            <p:tav tm="0">
                                              <p:val>
                                                <p:strVal val="0-#ppt_h/2"/>
                                              </p:val>
                                            </p:tav>
                                            <p:tav tm="100000">
                                              <p:val>
                                                <p:strVal val="#ppt_y"/>
                                              </p:val>
                                            </p:tav>
                                          </p:tavLst>
                                        </p:anim>
                                      </p:childTnLst>
                                    </p:cTn>
                                  </p:par>
                                  <p:par>
                                    <p:cTn id="92" presetID="2" presetClass="entr" presetSubtype="9"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 calcmode="lin" valueType="num">
                                          <p:cBhvr additive="base">
                                            <p:cTn id="94" dur="500" fill="hold"/>
                                            <p:tgtEl>
                                              <p:spTgt spid="27"/>
                                            </p:tgtEl>
                                            <p:attrNameLst>
                                              <p:attrName>ppt_x</p:attrName>
                                            </p:attrNameLst>
                                          </p:cBhvr>
                                          <p:tavLst>
                                            <p:tav tm="0">
                                              <p:val>
                                                <p:strVal val="0-#ppt_w/2"/>
                                              </p:val>
                                            </p:tav>
                                            <p:tav tm="100000">
                                              <p:val>
                                                <p:strVal val="#ppt_x"/>
                                              </p:val>
                                            </p:tav>
                                          </p:tavLst>
                                        </p:anim>
                                        <p:anim calcmode="lin" valueType="num">
                                          <p:cBhvr additive="base">
                                            <p:cTn id="95" dur="500" fill="hold"/>
                                            <p:tgtEl>
                                              <p:spTgt spid="27"/>
                                            </p:tgtEl>
                                            <p:attrNameLst>
                                              <p:attrName>ppt_y</p:attrName>
                                            </p:attrNameLst>
                                          </p:cBhvr>
                                          <p:tavLst>
                                            <p:tav tm="0">
                                              <p:val>
                                                <p:strVal val="0-#ppt_h/2"/>
                                              </p:val>
                                            </p:tav>
                                            <p:tav tm="100000">
                                              <p:val>
                                                <p:strVal val="#ppt_y"/>
                                              </p:val>
                                            </p:tav>
                                          </p:tavLst>
                                        </p:anim>
                                      </p:childTnLst>
                                    </p:cTn>
                                  </p:par>
                                  <p:par>
                                    <p:cTn id="96" presetID="2" presetClass="entr" presetSubtype="9" fill="hold" grpId="0" nodeType="withEffect">
                                      <p:stCondLst>
                                        <p:cond delay="0"/>
                                      </p:stCondLst>
                                      <p:childTnLst>
                                        <p:set>
                                          <p:cBhvr>
                                            <p:cTn id="97" dur="1" fill="hold">
                                              <p:stCondLst>
                                                <p:cond delay="0"/>
                                              </p:stCondLst>
                                            </p:cTn>
                                            <p:tgtEl>
                                              <p:spTgt spid="28"/>
                                            </p:tgtEl>
                                            <p:attrNameLst>
                                              <p:attrName>style.visibility</p:attrName>
                                            </p:attrNameLst>
                                          </p:cBhvr>
                                          <p:to>
                                            <p:strVal val="visible"/>
                                          </p:to>
                                        </p:set>
                                        <p:anim calcmode="lin" valueType="num">
                                          <p:cBhvr additive="base">
                                            <p:cTn id="98" dur="500" fill="hold"/>
                                            <p:tgtEl>
                                              <p:spTgt spid="28"/>
                                            </p:tgtEl>
                                            <p:attrNameLst>
                                              <p:attrName>ppt_x</p:attrName>
                                            </p:attrNameLst>
                                          </p:cBhvr>
                                          <p:tavLst>
                                            <p:tav tm="0">
                                              <p:val>
                                                <p:strVal val="0-#ppt_w/2"/>
                                              </p:val>
                                            </p:tav>
                                            <p:tav tm="100000">
                                              <p:val>
                                                <p:strVal val="#ppt_x"/>
                                              </p:val>
                                            </p:tav>
                                          </p:tavLst>
                                        </p:anim>
                                        <p:anim calcmode="lin" valueType="num">
                                          <p:cBhvr additive="base">
                                            <p:cTn id="99"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P spid="22" grpId="0" bldLvl="0" animBg="1"/>
          <p:bldP spid="29" grpId="0" bldLvl="0" animBg="1"/>
          <p:bldP spid="30" grpId="0" bldLvl="0" animBg="1"/>
          <p:bldP spid="31" grpId="0"/>
          <p:bldP spid="32" grpId="0"/>
          <p:bldP spid="33" grpId="0"/>
          <p:bldP spid="34" grpId="0"/>
          <p:bldP spid="37" grpId="0" bldLvl="0" animBg="1"/>
          <p:bldP spid="44" grpId="0"/>
          <p:bldP spid="45" grpId="0"/>
          <p:bldP spid="47" grpId="0"/>
          <p:bldP spid="49" grpId="0"/>
          <p:bldP spid="24" grpId="0" animBg="1"/>
          <p:bldP spid="25" grpId="0" animBg="1"/>
          <p:bldP spid="26" grpId="0" animBg="1"/>
          <p:bldP spid="27" grpId="0" animBg="1"/>
          <p:bldP spid="28"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37648" y="-1615772"/>
            <a:ext cx="2916704" cy="2916704"/>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圆角矩形 19"/>
          <p:cNvSpPr/>
          <p:nvPr/>
        </p:nvSpPr>
        <p:spPr>
          <a:xfrm rot="2700000">
            <a:off x="4791422" y="-1461998"/>
            <a:ext cx="2609154" cy="2609154"/>
          </a:xfrm>
          <a:prstGeom prst="roundRect">
            <a:avLst/>
          </a:prstGeom>
          <a:gradFill>
            <a:gsLst>
              <a:gs pos="100000">
                <a:srgbClr val="18478F"/>
              </a:gs>
              <a:gs pos="0">
                <a:srgbClr val="238DED"/>
              </a:gs>
            </a:gsLst>
            <a:lin ang="5400000" scaled="1"/>
          </a:gra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57701" y="165970"/>
            <a:ext cx="3476596" cy="646331"/>
          </a:xfrm>
          <a:prstGeom prst="rect">
            <a:avLst/>
          </a:prstGeom>
          <a:ln>
            <a:noFill/>
          </a:ln>
        </p:spPr>
        <p:txBody>
          <a:bodyPr wrap="square">
            <a:spAutoFit/>
          </a:bodyPr>
          <a:lstStyle/>
          <a:p>
            <a:pPr algn="ctr"/>
            <a:r>
              <a:rPr lang="zh-CN" altLang="en-US" sz="3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目录</a:t>
            </a:r>
            <a:endParaRPr lang="en-US" altLang="zh-CN" sz="3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57703" y="750775"/>
            <a:ext cx="3476592" cy="369332"/>
          </a:xfrm>
          <a:prstGeom prst="rect">
            <a:avLst/>
          </a:prstGeom>
          <a:ln>
            <a:noFill/>
          </a:ln>
        </p:spPr>
        <p:txBody>
          <a:bodyPr wrap="square">
            <a:spAutoFit/>
          </a:bodyPr>
          <a:lstStyle/>
          <a:p>
            <a:pPr algn="ctr"/>
            <a:r>
              <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rPr>
              <a:t>CONTENTS</a:t>
            </a:r>
            <a:endPar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 name="组合 1"/>
          <p:cNvGrpSpPr/>
          <p:nvPr/>
        </p:nvGrpSpPr>
        <p:grpSpPr>
          <a:xfrm>
            <a:off x="174272" y="3073712"/>
            <a:ext cx="2299168" cy="1508628"/>
            <a:chOff x="853722" y="3510427"/>
            <a:chExt cx="2299168" cy="1508628"/>
          </a:xfrm>
        </p:grpSpPr>
        <p:sp>
          <p:nvSpPr>
            <p:cNvPr id="30" name="椭圆 29"/>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01</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1" name="矩形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理解问题</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设计研究</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33" name="组合 32"/>
          <p:cNvGrpSpPr/>
          <p:nvPr/>
        </p:nvGrpSpPr>
        <p:grpSpPr>
          <a:xfrm>
            <a:off x="2669954" y="3072442"/>
            <a:ext cx="2397893" cy="1816404"/>
            <a:chOff x="853721" y="3510427"/>
            <a:chExt cx="2397893" cy="1816404"/>
          </a:xfrm>
        </p:grpSpPr>
        <p:sp>
          <p:nvSpPr>
            <p:cNvPr id="38" name="椭圆 37"/>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02</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9" name="矩形 3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1" y="4618945"/>
              <a:ext cx="2397893" cy="707886"/>
            </a:xfrm>
            <a:prstGeom prst="rect">
              <a:avLst/>
            </a:prstGeom>
            <a:ln>
              <a:noFill/>
            </a:ln>
          </p:spPr>
          <p:txBody>
            <a:bodyPr wrap="square">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用户建模</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t>
              </a:r>
              <a:endPar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pPr algn="ct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人物</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模型和目标</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41" name="组合 40"/>
          <p:cNvGrpSpPr/>
          <p:nvPr/>
        </p:nvGrpSpPr>
        <p:grpSpPr>
          <a:xfrm>
            <a:off x="5067848" y="3071807"/>
            <a:ext cx="2299168" cy="1816404"/>
            <a:chOff x="853722" y="3510427"/>
            <a:chExt cx="2299168" cy="1816404"/>
          </a:xfrm>
        </p:grpSpPr>
        <p:sp>
          <p:nvSpPr>
            <p:cNvPr id="42" name="椭圆 41"/>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03</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43" name="矩形 4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707886"/>
            </a:xfrm>
            <a:prstGeom prst="rect">
              <a:avLst/>
            </a:prstGeom>
            <a:ln>
              <a:noFill/>
            </a:ln>
          </p:spPr>
          <p:txBody>
            <a:bodyPr wrap="square">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设立愿景：场景和设计需求</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45" name="组合 44"/>
          <p:cNvGrpSpPr/>
          <p:nvPr/>
        </p:nvGrpSpPr>
        <p:grpSpPr>
          <a:xfrm>
            <a:off x="7563530" y="3073077"/>
            <a:ext cx="2299168" cy="1816404"/>
            <a:chOff x="853722" y="3510427"/>
            <a:chExt cx="2299168" cy="1816404"/>
          </a:xfrm>
        </p:grpSpPr>
        <p:sp>
          <p:nvSpPr>
            <p:cNvPr id="46" name="椭圆 45"/>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04</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47" name="矩形 4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707886"/>
            </a:xfrm>
            <a:prstGeom prst="rect">
              <a:avLst/>
            </a:prstGeom>
            <a:ln>
              <a:noFill/>
            </a:ln>
          </p:spPr>
          <p:txBody>
            <a:bodyPr wrap="square">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设计产品：框架和提炼</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3" name="组合 2"/>
          <p:cNvGrpSpPr/>
          <p:nvPr/>
        </p:nvGrpSpPr>
        <p:grpSpPr>
          <a:xfrm>
            <a:off x="9961290" y="3071807"/>
            <a:ext cx="2299168" cy="1816404"/>
            <a:chOff x="853722" y="3510427"/>
            <a:chExt cx="2299168" cy="1816404"/>
          </a:xfrm>
        </p:grpSpPr>
        <p:sp>
          <p:nvSpPr>
            <p:cNvPr id="4" name="椭圆 3"/>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a:t>
              </a:r>
              <a:r>
                <a:rPr lang="en-US" sz="3100" dirty="0" smtClean="0">
                  <a:effectLst>
                    <a:outerShdw blurRad="38100" dist="38100" dir="2700000" algn="tl">
                      <a:srgbClr val="000000">
                        <a:alpha val="43137"/>
                      </a:srgbClr>
                    </a:outerShdw>
                  </a:effectLst>
                  <a:latin typeface="Impact" panose="020B0806030902050204" pitchFamily="34" charset="0"/>
                </a:rPr>
                <a:t>5</a:t>
              </a:r>
              <a:endParaRPr lang="en-US" sz="3100" dirty="0">
                <a:effectLst>
                  <a:outerShdw blurRad="38100" dist="38100" dir="2700000" algn="tl">
                    <a:srgbClr val="000000">
                      <a:alpha val="43137"/>
                    </a:srgbClr>
                  </a:outerShdw>
                </a:effectLst>
                <a:latin typeface="Impact" panose="020B0806030902050204" pitchFamily="34" charset="0"/>
              </a:endParaRPr>
            </a:p>
          </p:txBody>
        </p:sp>
        <p:sp>
          <p:nvSpPr>
            <p:cNvPr id="5" name="矩形 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707886"/>
            </a:xfrm>
            <a:prstGeom prst="rect">
              <a:avLst/>
            </a:prstGeom>
            <a:ln>
              <a:noFill/>
            </a:ln>
          </p:spPr>
          <p:txBody>
            <a:bodyPr wrap="square">
              <a:spAutoFit/>
            </a:bodyPr>
            <a:lstStyle/>
            <a:p>
              <a:pPr algn="ct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良好产品行为的基础</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922280" y="667370"/>
            <a:ext cx="3886618" cy="1901003"/>
            <a:chOff x="8548024" y="1459078"/>
            <a:chExt cx="3164515" cy="2123659"/>
          </a:xfrm>
          <a:effectLst/>
        </p:grpSpPr>
        <p:sp>
          <p:nvSpPr>
            <p:cNvPr id="11" name="矩形 10"/>
            <p:cNvSpPr/>
            <p:nvPr/>
          </p:nvSpPr>
          <p:spPr>
            <a:xfrm>
              <a:off x="8548025" y="1766855"/>
              <a:ext cx="3164514" cy="1815882"/>
            </a:xfrm>
            <a:prstGeom prst="rect">
              <a:avLst/>
            </a:prstGeom>
          </p:spPr>
          <p:txBody>
            <a:bodyPr wrap="square">
              <a:spAutoFit/>
            </a:bodyPr>
            <a:lstStyle/>
            <a:p>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体验目标表达了人们在</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使用产品</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所期望的感受或者与产品交互时期的</a:t>
              </a:r>
              <a:r>
                <a:rPr lang="zh-CN" altLang="en-US" sz="14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感觉</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。如下所示</a:t>
              </a:r>
              <a:endParaRPr lang="en-US" altLang="zh-CN"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感觉</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灵敏</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、掌控</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事物</a:t>
              </a:r>
              <a:endPar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有趣</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再次确保安全性和敏感性</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感觉很酷或很时髦或者放松</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保持专注警醒</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2" name="矩形 11"/>
            <p:cNvSpPr/>
            <p:nvPr/>
          </p:nvSpPr>
          <p:spPr>
            <a:xfrm>
              <a:off x="8548024" y="1459078"/>
              <a:ext cx="2626039" cy="378207"/>
            </a:xfrm>
            <a:prstGeom prst="rect">
              <a:avLst/>
            </a:prstGeom>
          </p:spPr>
          <p:txBody>
            <a:bodyPr wrap="square">
              <a:spAutoFit/>
            </a:bodyPr>
            <a:lstStyle/>
            <a:p>
              <a:r>
                <a:rPr lang="zh-CN" altLang="en-US" sz="1600" b="1"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体验</a:t>
              </a:r>
              <a:r>
                <a:rPr lang="zh-CN" altLang="en-US" sz="1600" b="1"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目标</a:t>
              </a:r>
              <a:r>
                <a:rPr lang="en-US" altLang="zh-CN" sz="1600" b="1"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lang="zh-CN" altLang="en-US" sz="1600" b="1"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本能层次）</a:t>
              </a:r>
              <a:endParaRPr lang="zh-CN" altLang="en-US" sz="1600" b="1"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13" name="组合 12"/>
          <p:cNvGrpSpPr/>
          <p:nvPr/>
        </p:nvGrpSpPr>
        <p:grpSpPr>
          <a:xfrm>
            <a:off x="6922279" y="2633663"/>
            <a:ext cx="3947004" cy="1859639"/>
            <a:chOff x="8493337" y="1030457"/>
            <a:chExt cx="3164514" cy="2009316"/>
          </a:xfrm>
          <a:effectLst/>
        </p:grpSpPr>
        <p:sp>
          <p:nvSpPr>
            <p:cNvPr id="14" name="矩形 13"/>
            <p:cNvSpPr/>
            <p:nvPr/>
          </p:nvSpPr>
          <p:spPr>
            <a:xfrm>
              <a:off x="8493337" y="1310520"/>
              <a:ext cx="3164514" cy="1729253"/>
            </a:xfrm>
            <a:prstGeom prst="rect">
              <a:avLst/>
            </a:prstGeom>
          </p:spPr>
          <p:txBody>
            <a:bodyPr wrap="square">
              <a:spAutoFit/>
            </a:bodyPr>
            <a:lstStyle/>
            <a:p>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最终目标代表用户使用某个具体产品时执行任务的</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动机</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。以下</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是最终目标的一些</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例子</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将问题消灭在萌芽状态。</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和朋友家人保持联系。</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每天早上 </a:t>
              </a:r>
              <a:r>
                <a:rPr lang="en-US" altLang="zh-CN"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5 </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点前清空待办事项列表。</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搜寻我喜爱的歌曲。</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完成最划算的交易。</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9" name="矩形 18"/>
            <p:cNvSpPr/>
            <p:nvPr/>
          </p:nvSpPr>
          <p:spPr>
            <a:xfrm>
              <a:off x="8493338" y="1030457"/>
              <a:ext cx="2169962" cy="365803"/>
            </a:xfrm>
            <a:prstGeom prst="rect">
              <a:avLst/>
            </a:prstGeom>
          </p:spPr>
          <p:txBody>
            <a:bodyPr wrap="square">
              <a:spAutoFit/>
            </a:bodyPr>
            <a:lstStyle/>
            <a:p>
              <a:r>
                <a:rPr lang="zh-CN" altLang="en-US" sz="1600" b="1"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最终</a:t>
              </a:r>
              <a:r>
                <a:rPr lang="zh-CN" altLang="en-US" sz="1600" b="1"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目标</a:t>
              </a:r>
              <a:r>
                <a:rPr lang="en-US" altLang="zh-CN" sz="1600" b="1"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lang="zh-CN" altLang="en-US" sz="1600" b="1"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行为层次）</a:t>
              </a:r>
              <a:endParaRPr lang="zh-CN" altLang="en-US" sz="1600" b="1"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20" name="组合 19"/>
          <p:cNvGrpSpPr/>
          <p:nvPr/>
        </p:nvGrpSpPr>
        <p:grpSpPr>
          <a:xfrm>
            <a:off x="6942927" y="4673469"/>
            <a:ext cx="4007387" cy="2035987"/>
            <a:chOff x="8548024" y="1459078"/>
            <a:chExt cx="3164515" cy="2497558"/>
          </a:xfrm>
          <a:effectLst/>
        </p:grpSpPr>
        <p:sp>
          <p:nvSpPr>
            <p:cNvPr id="21" name="矩形 20"/>
            <p:cNvSpPr/>
            <p:nvPr/>
          </p:nvSpPr>
          <p:spPr>
            <a:xfrm>
              <a:off x="8548025" y="1925311"/>
              <a:ext cx="3164514" cy="2031325"/>
            </a:xfrm>
            <a:prstGeom prst="rect">
              <a:avLst/>
            </a:prstGeom>
          </p:spPr>
          <p:txBody>
            <a:bodyPr wrap="square">
              <a:spAutoFit/>
            </a:bodyPr>
            <a:lstStyle/>
            <a:p>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人生目标代表用户的个人期待，这通常超越了所要涉及的产品的情境。以下目标</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就是产品</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整体设计</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战略</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和</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品牌</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的关注点：</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过美好的生活。</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成就自己的抱负。</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成为某个方面的行家。</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在同辈中有魅力、受欢迎、被尊重。</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22" name="矩形 21"/>
            <p:cNvSpPr/>
            <p:nvPr/>
          </p:nvSpPr>
          <p:spPr>
            <a:xfrm>
              <a:off x="8548024" y="1459078"/>
              <a:ext cx="2526865" cy="415306"/>
            </a:xfrm>
            <a:prstGeom prst="rect">
              <a:avLst/>
            </a:prstGeom>
          </p:spPr>
          <p:txBody>
            <a:bodyPr wrap="square">
              <a:spAutoFit/>
            </a:bodyPr>
            <a:lstStyle/>
            <a:p>
              <a:r>
                <a:rPr lang="zh-CN" altLang="en-US" sz="1600" b="1"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人生目标 </a:t>
              </a:r>
              <a:r>
                <a:rPr lang="en-US" altLang="zh-CN" sz="1600" b="1"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600" b="1"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反思层次）</a:t>
              </a:r>
              <a:endParaRPr lang="zh-CN" altLang="en-US" sz="1600" b="1"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30" name="椭圆 29"/>
          <p:cNvSpPr/>
          <p:nvPr/>
        </p:nvSpPr>
        <p:spPr>
          <a:xfrm>
            <a:off x="5890548" y="598602"/>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5918422" y="2573308"/>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5918422" y="4673469"/>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Rectangle 5"/>
          <p:cNvSpPr>
            <a:spLocks noChangeArrowheads="1"/>
          </p:cNvSpPr>
          <p:nvPr/>
        </p:nvSpPr>
        <p:spPr bwMode="auto">
          <a:xfrm>
            <a:off x="1385888" y="3725863"/>
            <a:ext cx="928687" cy="2168525"/>
          </a:xfrm>
          <a:prstGeom prst="rect">
            <a:avLst/>
          </a:pr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sp>
        <p:nvSpPr>
          <p:cNvPr id="35" name="Rectangle 6"/>
          <p:cNvSpPr>
            <a:spLocks noChangeArrowheads="1"/>
          </p:cNvSpPr>
          <p:nvPr/>
        </p:nvSpPr>
        <p:spPr bwMode="auto">
          <a:xfrm>
            <a:off x="2525713" y="2892425"/>
            <a:ext cx="927100" cy="3001962"/>
          </a:xfrm>
          <a:prstGeom prst="rect">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sp>
        <p:nvSpPr>
          <p:cNvPr id="37" name="Rectangle 8"/>
          <p:cNvSpPr>
            <a:spLocks noChangeArrowheads="1"/>
          </p:cNvSpPr>
          <p:nvPr/>
        </p:nvSpPr>
        <p:spPr bwMode="auto">
          <a:xfrm>
            <a:off x="3663950" y="2195513"/>
            <a:ext cx="927100" cy="3698875"/>
          </a:xfrm>
          <a:prstGeom prst="rect">
            <a:avLst/>
          </a:pr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sp>
        <p:nvSpPr>
          <p:cNvPr id="38" name="Oval 9"/>
          <p:cNvSpPr>
            <a:spLocks noChangeArrowheads="1"/>
          </p:cNvSpPr>
          <p:nvPr/>
        </p:nvSpPr>
        <p:spPr bwMode="auto">
          <a:xfrm>
            <a:off x="1547813" y="5549900"/>
            <a:ext cx="627062" cy="6254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9" name="组合 38"/>
          <p:cNvGrpSpPr/>
          <p:nvPr/>
        </p:nvGrpSpPr>
        <p:grpSpPr>
          <a:xfrm>
            <a:off x="1725613" y="5727700"/>
            <a:ext cx="268287" cy="269875"/>
            <a:chOff x="1725613" y="5727700"/>
            <a:chExt cx="268287" cy="269875"/>
          </a:xfrm>
          <a:solidFill>
            <a:srgbClr val="18478F"/>
          </a:solidFill>
          <a:effectLst/>
        </p:grpSpPr>
        <p:sp>
          <p:nvSpPr>
            <p:cNvPr id="40" name="Freeform 10"/>
            <p:cNvSpPr/>
            <p:nvPr/>
          </p:nvSpPr>
          <p:spPr bwMode="auto">
            <a:xfrm>
              <a:off x="1766888" y="5757863"/>
              <a:ext cx="31750" cy="31750"/>
            </a:xfrm>
            <a:custGeom>
              <a:avLst/>
              <a:gdLst>
                <a:gd name="T0" fmla="*/ 10 w 12"/>
                <a:gd name="T1" fmla="*/ 6 h 12"/>
                <a:gd name="T2" fmla="*/ 6 w 12"/>
                <a:gd name="T3" fmla="*/ 2 h 12"/>
                <a:gd name="T4" fmla="*/ 2 w 12"/>
                <a:gd name="T5" fmla="*/ 2 h 12"/>
                <a:gd name="T6" fmla="*/ 2 w 12"/>
                <a:gd name="T7" fmla="*/ 6 h 12"/>
                <a:gd name="T8" fmla="*/ 6 w 12"/>
                <a:gd name="T9" fmla="*/ 10 h 12"/>
                <a:gd name="T10" fmla="*/ 10 w 12"/>
                <a:gd name="T11" fmla="*/ 10 h 12"/>
                <a:gd name="T12" fmla="*/ 10 w 12"/>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0" y="6"/>
                  </a:moveTo>
                  <a:cubicBezTo>
                    <a:pt x="6" y="2"/>
                    <a:pt x="6" y="2"/>
                    <a:pt x="6" y="2"/>
                  </a:cubicBezTo>
                  <a:cubicBezTo>
                    <a:pt x="5" y="0"/>
                    <a:pt x="3" y="0"/>
                    <a:pt x="2" y="2"/>
                  </a:cubicBezTo>
                  <a:cubicBezTo>
                    <a:pt x="0" y="3"/>
                    <a:pt x="0" y="5"/>
                    <a:pt x="2" y="6"/>
                  </a:cubicBezTo>
                  <a:cubicBezTo>
                    <a:pt x="6" y="10"/>
                    <a:pt x="6" y="10"/>
                    <a:pt x="6" y="10"/>
                  </a:cubicBezTo>
                  <a:cubicBezTo>
                    <a:pt x="7" y="12"/>
                    <a:pt x="9" y="12"/>
                    <a:pt x="10" y="10"/>
                  </a:cubicBezTo>
                  <a:cubicBezTo>
                    <a:pt x="12" y="9"/>
                    <a:pt x="12" y="7"/>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1"/>
            <p:cNvSpPr/>
            <p:nvPr/>
          </p:nvSpPr>
          <p:spPr bwMode="auto">
            <a:xfrm>
              <a:off x="1725613" y="5846763"/>
              <a:ext cx="33337" cy="15875"/>
            </a:xfrm>
            <a:custGeom>
              <a:avLst/>
              <a:gdLst>
                <a:gd name="T0" fmla="*/ 9 w 12"/>
                <a:gd name="T1" fmla="*/ 0 h 6"/>
                <a:gd name="T2" fmla="*/ 3 w 12"/>
                <a:gd name="T3" fmla="*/ 0 h 6"/>
                <a:gd name="T4" fmla="*/ 0 w 12"/>
                <a:gd name="T5" fmla="*/ 3 h 6"/>
                <a:gd name="T6" fmla="*/ 3 w 12"/>
                <a:gd name="T7" fmla="*/ 6 h 6"/>
                <a:gd name="T8" fmla="*/ 9 w 12"/>
                <a:gd name="T9" fmla="*/ 6 h 6"/>
                <a:gd name="T10" fmla="*/ 12 w 12"/>
                <a:gd name="T11" fmla="*/ 3 h 6"/>
                <a:gd name="T12" fmla="*/ 9 w 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9" y="0"/>
                  </a:moveTo>
                  <a:cubicBezTo>
                    <a:pt x="3" y="0"/>
                    <a:pt x="3" y="0"/>
                    <a:pt x="3" y="0"/>
                  </a:cubicBezTo>
                  <a:cubicBezTo>
                    <a:pt x="1" y="0"/>
                    <a:pt x="0" y="1"/>
                    <a:pt x="0" y="3"/>
                  </a:cubicBezTo>
                  <a:cubicBezTo>
                    <a:pt x="0" y="5"/>
                    <a:pt x="1" y="6"/>
                    <a:pt x="3" y="6"/>
                  </a:cubicBezTo>
                  <a:cubicBezTo>
                    <a:pt x="9" y="6"/>
                    <a:pt x="9" y="6"/>
                    <a:pt x="9" y="6"/>
                  </a:cubicBezTo>
                  <a:cubicBezTo>
                    <a:pt x="11" y="6"/>
                    <a:pt x="12" y="5"/>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
            <p:cNvSpPr/>
            <p:nvPr/>
          </p:nvSpPr>
          <p:spPr bwMode="auto">
            <a:xfrm>
              <a:off x="1960563" y="5862638"/>
              <a:ext cx="33337" cy="15875"/>
            </a:xfrm>
            <a:custGeom>
              <a:avLst/>
              <a:gdLst>
                <a:gd name="T0" fmla="*/ 9 w 12"/>
                <a:gd name="T1" fmla="*/ 0 h 6"/>
                <a:gd name="T2" fmla="*/ 3 w 12"/>
                <a:gd name="T3" fmla="*/ 0 h 6"/>
                <a:gd name="T4" fmla="*/ 0 w 12"/>
                <a:gd name="T5" fmla="*/ 3 h 6"/>
                <a:gd name="T6" fmla="*/ 3 w 12"/>
                <a:gd name="T7" fmla="*/ 6 h 6"/>
                <a:gd name="T8" fmla="*/ 9 w 12"/>
                <a:gd name="T9" fmla="*/ 6 h 6"/>
                <a:gd name="T10" fmla="*/ 12 w 12"/>
                <a:gd name="T11" fmla="*/ 3 h 6"/>
                <a:gd name="T12" fmla="*/ 9 w 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9" y="0"/>
                  </a:moveTo>
                  <a:cubicBezTo>
                    <a:pt x="3" y="0"/>
                    <a:pt x="3" y="0"/>
                    <a:pt x="3" y="0"/>
                  </a:cubicBezTo>
                  <a:cubicBezTo>
                    <a:pt x="1" y="0"/>
                    <a:pt x="0" y="1"/>
                    <a:pt x="0" y="3"/>
                  </a:cubicBezTo>
                  <a:cubicBezTo>
                    <a:pt x="0" y="5"/>
                    <a:pt x="1" y="6"/>
                    <a:pt x="3" y="6"/>
                  </a:cubicBezTo>
                  <a:cubicBezTo>
                    <a:pt x="9" y="6"/>
                    <a:pt x="9" y="6"/>
                    <a:pt x="9" y="6"/>
                  </a:cubicBezTo>
                  <a:cubicBezTo>
                    <a:pt x="11" y="6"/>
                    <a:pt x="12" y="5"/>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3"/>
            <p:cNvSpPr/>
            <p:nvPr/>
          </p:nvSpPr>
          <p:spPr bwMode="auto">
            <a:xfrm>
              <a:off x="1933575" y="5770563"/>
              <a:ext cx="30162" cy="30162"/>
            </a:xfrm>
            <a:custGeom>
              <a:avLst/>
              <a:gdLst>
                <a:gd name="T0" fmla="*/ 10 w 11"/>
                <a:gd name="T1" fmla="*/ 1 h 11"/>
                <a:gd name="T2" fmla="*/ 5 w 11"/>
                <a:gd name="T3" fmla="*/ 1 h 11"/>
                <a:gd name="T4" fmla="*/ 1 w 11"/>
                <a:gd name="T5" fmla="*/ 5 h 11"/>
                <a:gd name="T6" fmla="*/ 1 w 11"/>
                <a:gd name="T7" fmla="*/ 10 h 11"/>
                <a:gd name="T8" fmla="*/ 5 w 11"/>
                <a:gd name="T9" fmla="*/ 10 h 11"/>
                <a:gd name="T10" fmla="*/ 10 w 11"/>
                <a:gd name="T11" fmla="*/ 5 h 11"/>
                <a:gd name="T12" fmla="*/ 10 w 1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0" y="1"/>
                  </a:moveTo>
                  <a:cubicBezTo>
                    <a:pt x="9" y="0"/>
                    <a:pt x="7" y="0"/>
                    <a:pt x="5" y="1"/>
                  </a:cubicBezTo>
                  <a:cubicBezTo>
                    <a:pt x="1" y="5"/>
                    <a:pt x="1" y="5"/>
                    <a:pt x="1" y="5"/>
                  </a:cubicBezTo>
                  <a:cubicBezTo>
                    <a:pt x="0" y="7"/>
                    <a:pt x="0" y="9"/>
                    <a:pt x="1" y="10"/>
                  </a:cubicBezTo>
                  <a:cubicBezTo>
                    <a:pt x="2" y="11"/>
                    <a:pt x="4" y="11"/>
                    <a:pt x="5" y="10"/>
                  </a:cubicBezTo>
                  <a:cubicBezTo>
                    <a:pt x="10" y="5"/>
                    <a:pt x="10" y="5"/>
                    <a:pt x="10" y="5"/>
                  </a:cubicBezTo>
                  <a:cubicBezTo>
                    <a:pt x="11" y="4"/>
                    <a:pt x="11" y="2"/>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4"/>
            <p:cNvSpPr/>
            <p:nvPr/>
          </p:nvSpPr>
          <p:spPr bwMode="auto">
            <a:xfrm>
              <a:off x="1860550" y="5727700"/>
              <a:ext cx="17462" cy="34925"/>
            </a:xfrm>
            <a:custGeom>
              <a:avLst/>
              <a:gdLst>
                <a:gd name="T0" fmla="*/ 3 w 6"/>
                <a:gd name="T1" fmla="*/ 13 h 13"/>
                <a:gd name="T2" fmla="*/ 5 w 6"/>
                <a:gd name="T3" fmla="*/ 12 h 13"/>
                <a:gd name="T4" fmla="*/ 6 w 6"/>
                <a:gd name="T5" fmla="*/ 10 h 13"/>
                <a:gd name="T6" fmla="*/ 6 w 6"/>
                <a:gd name="T7" fmla="*/ 3 h 13"/>
                <a:gd name="T8" fmla="*/ 3 w 6"/>
                <a:gd name="T9" fmla="*/ 0 h 13"/>
                <a:gd name="T10" fmla="*/ 0 w 6"/>
                <a:gd name="T11" fmla="*/ 2 h 13"/>
                <a:gd name="T12" fmla="*/ 0 w 6"/>
                <a:gd name="T13" fmla="*/ 3 h 13"/>
                <a:gd name="T14" fmla="*/ 0 w 6"/>
                <a:gd name="T15" fmla="*/ 10 h 13"/>
                <a:gd name="T16" fmla="*/ 3 w 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3">
                  <a:moveTo>
                    <a:pt x="3" y="13"/>
                  </a:moveTo>
                  <a:cubicBezTo>
                    <a:pt x="3" y="13"/>
                    <a:pt x="4" y="12"/>
                    <a:pt x="5" y="12"/>
                  </a:cubicBezTo>
                  <a:cubicBezTo>
                    <a:pt x="5" y="11"/>
                    <a:pt x="6" y="11"/>
                    <a:pt x="6" y="10"/>
                  </a:cubicBezTo>
                  <a:cubicBezTo>
                    <a:pt x="6" y="3"/>
                    <a:pt x="6" y="3"/>
                    <a:pt x="6" y="3"/>
                  </a:cubicBezTo>
                  <a:cubicBezTo>
                    <a:pt x="6" y="2"/>
                    <a:pt x="4" y="0"/>
                    <a:pt x="3" y="0"/>
                  </a:cubicBezTo>
                  <a:cubicBezTo>
                    <a:pt x="1" y="0"/>
                    <a:pt x="0" y="1"/>
                    <a:pt x="0" y="2"/>
                  </a:cubicBezTo>
                  <a:cubicBezTo>
                    <a:pt x="0" y="3"/>
                    <a:pt x="0" y="3"/>
                    <a:pt x="0" y="3"/>
                  </a:cubicBezTo>
                  <a:cubicBezTo>
                    <a:pt x="0" y="10"/>
                    <a:pt x="0" y="10"/>
                    <a:pt x="0" y="10"/>
                  </a:cubicBezTo>
                  <a:cubicBezTo>
                    <a:pt x="0" y="11"/>
                    <a:pt x="1" y="13"/>
                    <a:pt x="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5"/>
            <p:cNvSpPr/>
            <p:nvPr/>
          </p:nvSpPr>
          <p:spPr bwMode="auto">
            <a:xfrm>
              <a:off x="1793875" y="5794375"/>
              <a:ext cx="131762" cy="152400"/>
            </a:xfrm>
            <a:custGeom>
              <a:avLst/>
              <a:gdLst>
                <a:gd name="T0" fmla="*/ 25 w 49"/>
                <a:gd name="T1" fmla="*/ 0 h 56"/>
                <a:gd name="T2" fmla="*/ 0 w 49"/>
                <a:gd name="T3" fmla="*/ 25 h 56"/>
                <a:gd name="T4" fmla="*/ 12 w 49"/>
                <a:gd name="T5" fmla="*/ 46 h 56"/>
                <a:gd name="T6" fmla="*/ 12 w 49"/>
                <a:gd name="T7" fmla="*/ 56 h 56"/>
                <a:gd name="T8" fmla="*/ 37 w 49"/>
                <a:gd name="T9" fmla="*/ 56 h 56"/>
                <a:gd name="T10" fmla="*/ 37 w 49"/>
                <a:gd name="T11" fmla="*/ 46 h 56"/>
                <a:gd name="T12" fmla="*/ 49 w 49"/>
                <a:gd name="T13" fmla="*/ 25 h 56"/>
                <a:gd name="T14" fmla="*/ 25 w 49"/>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6">
                  <a:moveTo>
                    <a:pt x="25" y="0"/>
                  </a:moveTo>
                  <a:cubicBezTo>
                    <a:pt x="11" y="0"/>
                    <a:pt x="0" y="11"/>
                    <a:pt x="0" y="25"/>
                  </a:cubicBezTo>
                  <a:cubicBezTo>
                    <a:pt x="0" y="34"/>
                    <a:pt x="5" y="42"/>
                    <a:pt x="12" y="46"/>
                  </a:cubicBezTo>
                  <a:cubicBezTo>
                    <a:pt x="12" y="56"/>
                    <a:pt x="12" y="56"/>
                    <a:pt x="12" y="56"/>
                  </a:cubicBezTo>
                  <a:cubicBezTo>
                    <a:pt x="37" y="56"/>
                    <a:pt x="37" y="56"/>
                    <a:pt x="37" y="56"/>
                  </a:cubicBezTo>
                  <a:cubicBezTo>
                    <a:pt x="37" y="46"/>
                    <a:pt x="37" y="46"/>
                    <a:pt x="37" y="46"/>
                  </a:cubicBezTo>
                  <a:cubicBezTo>
                    <a:pt x="44" y="42"/>
                    <a:pt x="49" y="34"/>
                    <a:pt x="49" y="25"/>
                  </a:cubicBezTo>
                  <a:cubicBezTo>
                    <a:pt x="49" y="11"/>
                    <a:pt x="38"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6"/>
            <p:cNvSpPr/>
            <p:nvPr/>
          </p:nvSpPr>
          <p:spPr bwMode="auto">
            <a:xfrm>
              <a:off x="1825625" y="5962650"/>
              <a:ext cx="68262" cy="34925"/>
            </a:xfrm>
            <a:custGeom>
              <a:avLst/>
              <a:gdLst>
                <a:gd name="T0" fmla="*/ 0 w 25"/>
                <a:gd name="T1" fmla="*/ 6 h 13"/>
                <a:gd name="T2" fmla="*/ 7 w 25"/>
                <a:gd name="T3" fmla="*/ 6 h 13"/>
                <a:gd name="T4" fmla="*/ 6 w 25"/>
                <a:gd name="T5" fmla="*/ 7 h 13"/>
                <a:gd name="T6" fmla="*/ 13 w 25"/>
                <a:gd name="T7" fmla="*/ 13 h 13"/>
                <a:gd name="T8" fmla="*/ 19 w 25"/>
                <a:gd name="T9" fmla="*/ 7 h 13"/>
                <a:gd name="T10" fmla="*/ 19 w 25"/>
                <a:gd name="T11" fmla="*/ 6 h 13"/>
                <a:gd name="T12" fmla="*/ 25 w 25"/>
                <a:gd name="T13" fmla="*/ 6 h 13"/>
                <a:gd name="T14" fmla="*/ 25 w 25"/>
                <a:gd name="T15" fmla="*/ 0 h 13"/>
                <a:gd name="T16" fmla="*/ 0 w 25"/>
                <a:gd name="T17" fmla="*/ 0 h 13"/>
                <a:gd name="T18" fmla="*/ 0 w 25"/>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3">
                  <a:moveTo>
                    <a:pt x="0" y="6"/>
                  </a:moveTo>
                  <a:cubicBezTo>
                    <a:pt x="7" y="6"/>
                    <a:pt x="7" y="6"/>
                    <a:pt x="7" y="6"/>
                  </a:cubicBezTo>
                  <a:cubicBezTo>
                    <a:pt x="6" y="7"/>
                    <a:pt x="6" y="7"/>
                    <a:pt x="6" y="7"/>
                  </a:cubicBezTo>
                  <a:cubicBezTo>
                    <a:pt x="6" y="10"/>
                    <a:pt x="9" y="13"/>
                    <a:pt x="13" y="13"/>
                  </a:cubicBezTo>
                  <a:cubicBezTo>
                    <a:pt x="16" y="13"/>
                    <a:pt x="19" y="10"/>
                    <a:pt x="19" y="7"/>
                  </a:cubicBezTo>
                  <a:cubicBezTo>
                    <a:pt x="19" y="6"/>
                    <a:pt x="19" y="6"/>
                    <a:pt x="19" y="6"/>
                  </a:cubicBezTo>
                  <a:cubicBezTo>
                    <a:pt x="25" y="6"/>
                    <a:pt x="25" y="6"/>
                    <a:pt x="25" y="6"/>
                  </a:cubicBezTo>
                  <a:cubicBezTo>
                    <a:pt x="25" y="0"/>
                    <a:pt x="25" y="0"/>
                    <a:pt x="25" y="0"/>
                  </a:cubicBezTo>
                  <a:cubicBezTo>
                    <a:pt x="0" y="0"/>
                    <a:pt x="0" y="0"/>
                    <a:pt x="0" y="0"/>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7" name="Oval 17"/>
          <p:cNvSpPr>
            <a:spLocks noChangeArrowheads="1"/>
          </p:cNvSpPr>
          <p:nvPr/>
        </p:nvSpPr>
        <p:spPr bwMode="auto">
          <a:xfrm>
            <a:off x="2684463" y="5549900"/>
            <a:ext cx="625475" cy="6254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Freeform 18"/>
          <p:cNvSpPr/>
          <p:nvPr/>
        </p:nvSpPr>
        <p:spPr bwMode="auto">
          <a:xfrm>
            <a:off x="2881313" y="5770563"/>
            <a:ext cx="228600" cy="211137"/>
          </a:xfrm>
          <a:custGeom>
            <a:avLst/>
            <a:gdLst>
              <a:gd name="T0" fmla="*/ 63 w 85"/>
              <a:gd name="T1" fmla="*/ 4 h 78"/>
              <a:gd name="T2" fmla="*/ 35 w 85"/>
              <a:gd name="T3" fmla="*/ 6 h 78"/>
              <a:gd name="T4" fmla="*/ 6 w 85"/>
              <a:gd name="T5" fmla="*/ 11 h 78"/>
              <a:gd name="T6" fmla="*/ 2 w 85"/>
              <a:gd name="T7" fmla="*/ 11 h 78"/>
              <a:gd name="T8" fmla="*/ 1 w 85"/>
              <a:gd name="T9" fmla="*/ 16 h 78"/>
              <a:gd name="T10" fmla="*/ 38 w 85"/>
              <a:gd name="T11" fmla="*/ 76 h 78"/>
              <a:gd name="T12" fmla="*/ 42 w 85"/>
              <a:gd name="T13" fmla="*/ 78 h 78"/>
              <a:gd name="T14" fmla="*/ 43 w 85"/>
              <a:gd name="T15" fmla="*/ 77 h 78"/>
              <a:gd name="T16" fmla="*/ 45 w 85"/>
              <a:gd name="T17" fmla="*/ 72 h 78"/>
              <a:gd name="T18" fmla="*/ 28 w 85"/>
              <a:gd name="T19" fmla="*/ 45 h 78"/>
              <a:gd name="T20" fmla="*/ 57 w 85"/>
              <a:gd name="T21" fmla="*/ 40 h 78"/>
              <a:gd name="T22" fmla="*/ 85 w 85"/>
              <a:gd name="T23" fmla="*/ 39 h 78"/>
              <a:gd name="T24" fmla="*/ 63 w 85"/>
              <a:gd name="T25"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8">
                <a:moveTo>
                  <a:pt x="63" y="4"/>
                </a:moveTo>
                <a:cubicBezTo>
                  <a:pt x="63" y="4"/>
                  <a:pt x="49" y="11"/>
                  <a:pt x="35" y="6"/>
                </a:cubicBezTo>
                <a:cubicBezTo>
                  <a:pt x="20" y="0"/>
                  <a:pt x="13" y="3"/>
                  <a:pt x="6" y="11"/>
                </a:cubicBezTo>
                <a:cubicBezTo>
                  <a:pt x="5" y="10"/>
                  <a:pt x="4" y="10"/>
                  <a:pt x="2" y="11"/>
                </a:cubicBezTo>
                <a:cubicBezTo>
                  <a:pt x="1" y="12"/>
                  <a:pt x="0" y="14"/>
                  <a:pt x="1" y="16"/>
                </a:cubicBezTo>
                <a:cubicBezTo>
                  <a:pt x="38" y="76"/>
                  <a:pt x="38" y="76"/>
                  <a:pt x="38" y="76"/>
                </a:cubicBezTo>
                <a:cubicBezTo>
                  <a:pt x="39" y="77"/>
                  <a:pt x="40" y="78"/>
                  <a:pt x="42" y="78"/>
                </a:cubicBezTo>
                <a:cubicBezTo>
                  <a:pt x="42" y="78"/>
                  <a:pt x="43" y="77"/>
                  <a:pt x="43" y="77"/>
                </a:cubicBezTo>
                <a:cubicBezTo>
                  <a:pt x="45" y="76"/>
                  <a:pt x="46" y="74"/>
                  <a:pt x="45" y="72"/>
                </a:cubicBezTo>
                <a:cubicBezTo>
                  <a:pt x="28" y="45"/>
                  <a:pt x="28" y="45"/>
                  <a:pt x="28" y="45"/>
                </a:cubicBezTo>
                <a:cubicBezTo>
                  <a:pt x="35" y="37"/>
                  <a:pt x="41" y="35"/>
                  <a:pt x="57" y="40"/>
                </a:cubicBezTo>
                <a:cubicBezTo>
                  <a:pt x="71" y="45"/>
                  <a:pt x="85" y="39"/>
                  <a:pt x="85" y="39"/>
                </a:cubicBezTo>
                <a:lnTo>
                  <a:pt x="63" y="4"/>
                </a:lnTo>
                <a:close/>
              </a:path>
            </a:pathLst>
          </a:custGeom>
          <a:solidFill>
            <a:srgbClr val="18478F"/>
          </a:solidFill>
          <a:ln>
            <a:noFill/>
          </a:ln>
          <a:effectLst/>
        </p:spPr>
        <p:txBody>
          <a:bodyPr vert="horz" wrap="square" lIns="91440" tIns="45720" rIns="91440" bIns="45720" numCol="1" anchor="t" anchorCtr="0" compatLnSpc="1"/>
          <a:lstStyle/>
          <a:p>
            <a:endParaRPr lang="zh-CN" altLang="en-US"/>
          </a:p>
        </p:txBody>
      </p:sp>
      <p:sp>
        <p:nvSpPr>
          <p:cNvPr id="49" name="Oval 19"/>
          <p:cNvSpPr>
            <a:spLocks noChangeArrowheads="1"/>
          </p:cNvSpPr>
          <p:nvPr/>
        </p:nvSpPr>
        <p:spPr bwMode="auto">
          <a:xfrm>
            <a:off x="3819525" y="5549900"/>
            <a:ext cx="627062" cy="6254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Freeform 20"/>
          <p:cNvSpPr/>
          <p:nvPr/>
        </p:nvSpPr>
        <p:spPr bwMode="auto">
          <a:xfrm>
            <a:off x="4000500" y="5735638"/>
            <a:ext cx="266700" cy="242887"/>
          </a:xfrm>
          <a:custGeom>
            <a:avLst/>
            <a:gdLst>
              <a:gd name="T0" fmla="*/ 82 w 168"/>
              <a:gd name="T1" fmla="*/ 0 h 153"/>
              <a:gd name="T2" fmla="*/ 106 w 168"/>
              <a:gd name="T3" fmla="*/ 59 h 153"/>
              <a:gd name="T4" fmla="*/ 168 w 168"/>
              <a:gd name="T5" fmla="*/ 59 h 153"/>
              <a:gd name="T6" fmla="*/ 114 w 168"/>
              <a:gd name="T7" fmla="*/ 95 h 153"/>
              <a:gd name="T8" fmla="*/ 136 w 168"/>
              <a:gd name="T9" fmla="*/ 153 h 153"/>
              <a:gd name="T10" fmla="*/ 82 w 168"/>
              <a:gd name="T11" fmla="*/ 119 h 153"/>
              <a:gd name="T12" fmla="*/ 33 w 168"/>
              <a:gd name="T13" fmla="*/ 153 h 153"/>
              <a:gd name="T14" fmla="*/ 49 w 168"/>
              <a:gd name="T15" fmla="*/ 95 h 153"/>
              <a:gd name="T16" fmla="*/ 0 w 168"/>
              <a:gd name="T17" fmla="*/ 59 h 153"/>
              <a:gd name="T18" fmla="*/ 63 w 168"/>
              <a:gd name="T19" fmla="*/ 59 h 153"/>
              <a:gd name="T20" fmla="*/ 82 w 168"/>
              <a:gd name="T21"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 h="153">
                <a:moveTo>
                  <a:pt x="82" y="0"/>
                </a:moveTo>
                <a:lnTo>
                  <a:pt x="106" y="59"/>
                </a:lnTo>
                <a:lnTo>
                  <a:pt x="168" y="59"/>
                </a:lnTo>
                <a:lnTo>
                  <a:pt x="114" y="95"/>
                </a:lnTo>
                <a:lnTo>
                  <a:pt x="136" y="153"/>
                </a:lnTo>
                <a:lnTo>
                  <a:pt x="82" y="119"/>
                </a:lnTo>
                <a:lnTo>
                  <a:pt x="33" y="153"/>
                </a:lnTo>
                <a:lnTo>
                  <a:pt x="49" y="95"/>
                </a:lnTo>
                <a:lnTo>
                  <a:pt x="0" y="59"/>
                </a:lnTo>
                <a:lnTo>
                  <a:pt x="63" y="59"/>
                </a:lnTo>
                <a:lnTo>
                  <a:pt x="82" y="0"/>
                </a:lnTo>
                <a:close/>
              </a:path>
            </a:pathLst>
          </a:custGeom>
          <a:solidFill>
            <a:srgbClr val="18478F"/>
          </a:solidFill>
          <a:ln>
            <a:noFill/>
          </a:ln>
          <a:effectLst/>
        </p:spPr>
        <p:txBody>
          <a:bodyPr vert="horz" wrap="square" lIns="91440" tIns="45720" rIns="91440" bIns="45720" numCol="1" anchor="t" anchorCtr="0" compatLnSpc="1"/>
          <a:lstStyle/>
          <a:p>
            <a:endParaRPr lang="zh-CN" altLang="en-US"/>
          </a:p>
        </p:txBody>
      </p:sp>
      <p:grpSp>
        <p:nvGrpSpPr>
          <p:cNvPr id="58" name="组合 57"/>
          <p:cNvGrpSpPr/>
          <p:nvPr/>
        </p:nvGrpSpPr>
        <p:grpSpPr>
          <a:xfrm>
            <a:off x="1428750" y="2633663"/>
            <a:ext cx="871538" cy="1031874"/>
            <a:chOff x="1428750" y="2633663"/>
            <a:chExt cx="871538" cy="1031874"/>
          </a:xfrm>
          <a:solidFill>
            <a:srgbClr val="18478F"/>
          </a:solidFill>
          <a:effectLst/>
        </p:grpSpPr>
        <p:sp>
          <p:nvSpPr>
            <p:cNvPr id="59" name="Freeform 27"/>
            <p:cNvSpPr/>
            <p:nvPr/>
          </p:nvSpPr>
          <p:spPr bwMode="auto">
            <a:xfrm>
              <a:off x="1895475" y="2633663"/>
              <a:ext cx="280987" cy="279400"/>
            </a:xfrm>
            <a:custGeom>
              <a:avLst/>
              <a:gdLst>
                <a:gd name="T0" fmla="*/ 99 w 104"/>
                <a:gd name="T1" fmla="*/ 44 h 104"/>
                <a:gd name="T2" fmla="*/ 60 w 104"/>
                <a:gd name="T3" fmla="*/ 100 h 104"/>
                <a:gd name="T4" fmla="*/ 4 w 104"/>
                <a:gd name="T5" fmla="*/ 60 h 104"/>
                <a:gd name="T6" fmla="*/ 44 w 104"/>
                <a:gd name="T7" fmla="*/ 4 h 104"/>
                <a:gd name="T8" fmla="*/ 99 w 104"/>
                <a:gd name="T9" fmla="*/ 44 h 104"/>
              </a:gdLst>
              <a:ahLst/>
              <a:cxnLst>
                <a:cxn ang="0">
                  <a:pos x="T0" y="T1"/>
                </a:cxn>
                <a:cxn ang="0">
                  <a:pos x="T2" y="T3"/>
                </a:cxn>
                <a:cxn ang="0">
                  <a:pos x="T4" y="T5"/>
                </a:cxn>
                <a:cxn ang="0">
                  <a:pos x="T6" y="T7"/>
                </a:cxn>
                <a:cxn ang="0">
                  <a:pos x="T8" y="T9"/>
                </a:cxn>
              </a:cxnLst>
              <a:rect l="0" t="0" r="r" b="b"/>
              <a:pathLst>
                <a:path w="104" h="104">
                  <a:moveTo>
                    <a:pt x="99" y="44"/>
                  </a:moveTo>
                  <a:cubicBezTo>
                    <a:pt x="104" y="70"/>
                    <a:pt x="86" y="95"/>
                    <a:pt x="60" y="100"/>
                  </a:cubicBezTo>
                  <a:cubicBezTo>
                    <a:pt x="34" y="104"/>
                    <a:pt x="9" y="87"/>
                    <a:pt x="4" y="60"/>
                  </a:cubicBezTo>
                  <a:cubicBezTo>
                    <a:pt x="0" y="34"/>
                    <a:pt x="17" y="9"/>
                    <a:pt x="44" y="4"/>
                  </a:cubicBezTo>
                  <a:cubicBezTo>
                    <a:pt x="70" y="0"/>
                    <a:pt x="95" y="17"/>
                    <a:pt x="99" y="44"/>
                  </a:cubicBezTo>
                  <a:close/>
                </a:path>
              </a:pathLst>
            </a:custGeom>
            <a:grpFill/>
            <a:ln w="28575">
              <a:solidFill>
                <a:schemeClr val="bg1"/>
              </a:solidFill>
              <a:round/>
            </a:ln>
          </p:spPr>
          <p:txBody>
            <a:bodyPr vert="horz" wrap="square" lIns="91440" tIns="45720" rIns="91440" bIns="45720" numCol="1" anchor="t" anchorCtr="0" compatLnSpc="1"/>
            <a:lstStyle/>
            <a:p>
              <a:endParaRPr lang="zh-CN" altLang="en-US"/>
            </a:p>
          </p:txBody>
        </p:sp>
        <p:sp>
          <p:nvSpPr>
            <p:cNvPr id="60" name="Freeform 28"/>
            <p:cNvSpPr/>
            <p:nvPr/>
          </p:nvSpPr>
          <p:spPr bwMode="auto">
            <a:xfrm>
              <a:off x="1966913" y="2965450"/>
              <a:ext cx="333375" cy="231775"/>
            </a:xfrm>
            <a:custGeom>
              <a:avLst/>
              <a:gdLst>
                <a:gd name="T0" fmla="*/ 97 w 124"/>
                <a:gd name="T1" fmla="*/ 28 h 86"/>
                <a:gd name="T2" fmla="*/ 35 w 124"/>
                <a:gd name="T3" fmla="*/ 38 h 86"/>
                <a:gd name="T4" fmla="*/ 14 w 124"/>
                <a:gd name="T5" fmla="*/ 0 h 86"/>
                <a:gd name="T6" fmla="*/ 12 w 124"/>
                <a:gd name="T7" fmla="*/ 44 h 86"/>
                <a:gd name="T8" fmla="*/ 0 w 124"/>
                <a:gd name="T9" fmla="*/ 67 h 86"/>
                <a:gd name="T10" fmla="*/ 4 w 124"/>
                <a:gd name="T11" fmla="*/ 74 h 86"/>
                <a:gd name="T12" fmla="*/ 28 w 124"/>
                <a:gd name="T13" fmla="*/ 85 h 86"/>
                <a:gd name="T14" fmla="*/ 104 w 124"/>
                <a:gd name="T15" fmla="*/ 71 h 86"/>
                <a:gd name="T16" fmla="*/ 122 w 124"/>
                <a:gd name="T17" fmla="*/ 46 h 86"/>
                <a:gd name="T18" fmla="*/ 97 w 124"/>
                <a:gd name="T19"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86">
                  <a:moveTo>
                    <a:pt x="97" y="28"/>
                  </a:moveTo>
                  <a:cubicBezTo>
                    <a:pt x="35" y="38"/>
                    <a:pt x="35" y="38"/>
                    <a:pt x="35" y="38"/>
                  </a:cubicBezTo>
                  <a:cubicBezTo>
                    <a:pt x="14" y="0"/>
                    <a:pt x="14" y="0"/>
                    <a:pt x="14" y="0"/>
                  </a:cubicBezTo>
                  <a:cubicBezTo>
                    <a:pt x="20" y="14"/>
                    <a:pt x="20" y="30"/>
                    <a:pt x="12" y="44"/>
                  </a:cubicBezTo>
                  <a:cubicBezTo>
                    <a:pt x="0" y="67"/>
                    <a:pt x="0" y="67"/>
                    <a:pt x="0" y="67"/>
                  </a:cubicBezTo>
                  <a:cubicBezTo>
                    <a:pt x="4" y="74"/>
                    <a:pt x="4" y="74"/>
                    <a:pt x="4" y="74"/>
                  </a:cubicBezTo>
                  <a:cubicBezTo>
                    <a:pt x="9" y="82"/>
                    <a:pt x="18" y="86"/>
                    <a:pt x="28" y="85"/>
                  </a:cubicBezTo>
                  <a:cubicBezTo>
                    <a:pt x="104" y="71"/>
                    <a:pt x="104" y="71"/>
                    <a:pt x="104" y="71"/>
                  </a:cubicBezTo>
                  <a:cubicBezTo>
                    <a:pt x="116" y="69"/>
                    <a:pt x="124" y="58"/>
                    <a:pt x="122" y="46"/>
                  </a:cubicBezTo>
                  <a:cubicBezTo>
                    <a:pt x="120" y="34"/>
                    <a:pt x="109" y="26"/>
                    <a:pt x="97" y="28"/>
                  </a:cubicBezTo>
                  <a:close/>
                </a:path>
              </a:pathLst>
            </a:custGeom>
            <a:grpFill/>
            <a:ln w="28575">
              <a:solidFill>
                <a:schemeClr val="bg1"/>
              </a:solidFill>
              <a:round/>
            </a:ln>
          </p:spPr>
          <p:txBody>
            <a:bodyPr vert="horz" wrap="square" lIns="91440" tIns="45720" rIns="91440" bIns="45720" numCol="1" anchor="t" anchorCtr="0" compatLnSpc="1"/>
            <a:lstStyle/>
            <a:p>
              <a:endParaRPr lang="zh-CN" altLang="en-US"/>
            </a:p>
          </p:txBody>
        </p:sp>
        <p:sp>
          <p:nvSpPr>
            <p:cNvPr id="61" name="Freeform 29"/>
            <p:cNvSpPr/>
            <p:nvPr/>
          </p:nvSpPr>
          <p:spPr bwMode="auto">
            <a:xfrm>
              <a:off x="1428750" y="2835275"/>
              <a:ext cx="592137" cy="736600"/>
            </a:xfrm>
            <a:custGeom>
              <a:avLst/>
              <a:gdLst>
                <a:gd name="T0" fmla="*/ 203 w 219"/>
                <a:gd name="T1" fmla="*/ 169 h 273"/>
                <a:gd name="T2" fmla="*/ 176 w 219"/>
                <a:gd name="T3" fmla="*/ 159 h 273"/>
                <a:gd name="T4" fmla="*/ 165 w 219"/>
                <a:gd name="T5" fmla="*/ 155 h 273"/>
                <a:gd name="T6" fmla="*/ 203 w 219"/>
                <a:gd name="T7" fmla="*/ 81 h 273"/>
                <a:gd name="T8" fmla="*/ 187 w 219"/>
                <a:gd name="T9" fmla="*/ 28 h 273"/>
                <a:gd name="T10" fmla="*/ 182 w 219"/>
                <a:gd name="T11" fmla="*/ 26 h 273"/>
                <a:gd name="T12" fmla="*/ 177 w 219"/>
                <a:gd name="T13" fmla="*/ 24 h 273"/>
                <a:gd name="T14" fmla="*/ 109 w 219"/>
                <a:gd name="T15" fmla="*/ 2 h 273"/>
                <a:gd name="T16" fmla="*/ 91 w 219"/>
                <a:gd name="T17" fmla="*/ 4 h 273"/>
                <a:gd name="T18" fmla="*/ 14 w 219"/>
                <a:gd name="T19" fmla="*/ 51 h 273"/>
                <a:gd name="T20" fmla="*/ 6 w 219"/>
                <a:gd name="T21" fmla="*/ 81 h 273"/>
                <a:gd name="T22" fmla="*/ 29 w 219"/>
                <a:gd name="T23" fmla="*/ 92 h 273"/>
                <a:gd name="T24" fmla="*/ 36 w 219"/>
                <a:gd name="T25" fmla="*/ 89 h 273"/>
                <a:gd name="T26" fmla="*/ 105 w 219"/>
                <a:gd name="T27" fmla="*/ 48 h 273"/>
                <a:gd name="T28" fmla="*/ 128 w 219"/>
                <a:gd name="T29" fmla="*/ 55 h 273"/>
                <a:gd name="T30" fmla="*/ 92 w 219"/>
                <a:gd name="T31" fmla="*/ 127 h 273"/>
                <a:gd name="T32" fmla="*/ 107 w 219"/>
                <a:gd name="T33" fmla="*/ 180 h 273"/>
                <a:gd name="T34" fmla="*/ 110 w 219"/>
                <a:gd name="T35" fmla="*/ 181 h 273"/>
                <a:gd name="T36" fmla="*/ 109 w 219"/>
                <a:gd name="T37" fmla="*/ 181 h 273"/>
                <a:gd name="T38" fmla="*/ 141 w 219"/>
                <a:gd name="T39" fmla="*/ 194 h 273"/>
                <a:gd name="T40" fmla="*/ 154 w 219"/>
                <a:gd name="T41" fmla="*/ 198 h 273"/>
                <a:gd name="T42" fmla="*/ 115 w 219"/>
                <a:gd name="T43" fmla="*/ 234 h 273"/>
                <a:gd name="T44" fmla="*/ 114 w 219"/>
                <a:gd name="T45" fmla="*/ 265 h 273"/>
                <a:gd name="T46" fmla="*/ 134 w 219"/>
                <a:gd name="T47" fmla="*/ 272 h 273"/>
                <a:gd name="T48" fmla="*/ 146 w 219"/>
                <a:gd name="T49" fmla="*/ 266 h 273"/>
                <a:gd name="T50" fmla="*/ 210 w 219"/>
                <a:gd name="T51" fmla="*/ 206 h 273"/>
                <a:gd name="T52" fmla="*/ 217 w 219"/>
                <a:gd name="T53" fmla="*/ 185 h 273"/>
                <a:gd name="T54" fmla="*/ 203 w 219"/>
                <a:gd name="T55" fmla="*/ 169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9" h="273">
                  <a:moveTo>
                    <a:pt x="203" y="169"/>
                  </a:moveTo>
                  <a:cubicBezTo>
                    <a:pt x="176" y="159"/>
                    <a:pt x="176" y="159"/>
                    <a:pt x="176" y="159"/>
                  </a:cubicBezTo>
                  <a:cubicBezTo>
                    <a:pt x="165" y="155"/>
                    <a:pt x="165" y="155"/>
                    <a:pt x="165" y="155"/>
                  </a:cubicBezTo>
                  <a:cubicBezTo>
                    <a:pt x="203" y="81"/>
                    <a:pt x="203" y="81"/>
                    <a:pt x="203" y="81"/>
                  </a:cubicBezTo>
                  <a:cubicBezTo>
                    <a:pt x="213" y="62"/>
                    <a:pt x="206" y="38"/>
                    <a:pt x="187" y="28"/>
                  </a:cubicBezTo>
                  <a:cubicBezTo>
                    <a:pt x="185" y="27"/>
                    <a:pt x="183" y="26"/>
                    <a:pt x="182" y="26"/>
                  </a:cubicBezTo>
                  <a:cubicBezTo>
                    <a:pt x="180" y="25"/>
                    <a:pt x="179" y="24"/>
                    <a:pt x="177" y="24"/>
                  </a:cubicBezTo>
                  <a:cubicBezTo>
                    <a:pt x="109" y="2"/>
                    <a:pt x="109" y="2"/>
                    <a:pt x="109" y="2"/>
                  </a:cubicBezTo>
                  <a:cubicBezTo>
                    <a:pt x="103" y="0"/>
                    <a:pt x="96" y="1"/>
                    <a:pt x="91" y="4"/>
                  </a:cubicBezTo>
                  <a:cubicBezTo>
                    <a:pt x="14" y="51"/>
                    <a:pt x="14" y="51"/>
                    <a:pt x="14" y="51"/>
                  </a:cubicBezTo>
                  <a:cubicBezTo>
                    <a:pt x="3" y="57"/>
                    <a:pt x="0" y="71"/>
                    <a:pt x="6" y="81"/>
                  </a:cubicBezTo>
                  <a:cubicBezTo>
                    <a:pt x="11" y="89"/>
                    <a:pt x="20" y="93"/>
                    <a:pt x="29" y="92"/>
                  </a:cubicBezTo>
                  <a:cubicBezTo>
                    <a:pt x="31" y="91"/>
                    <a:pt x="34" y="90"/>
                    <a:pt x="36" y="89"/>
                  </a:cubicBezTo>
                  <a:cubicBezTo>
                    <a:pt x="105" y="48"/>
                    <a:pt x="105" y="48"/>
                    <a:pt x="105" y="48"/>
                  </a:cubicBezTo>
                  <a:cubicBezTo>
                    <a:pt x="128" y="55"/>
                    <a:pt x="128" y="55"/>
                    <a:pt x="128" y="55"/>
                  </a:cubicBezTo>
                  <a:cubicBezTo>
                    <a:pt x="92" y="127"/>
                    <a:pt x="92" y="127"/>
                    <a:pt x="92" y="127"/>
                  </a:cubicBezTo>
                  <a:cubicBezTo>
                    <a:pt x="81" y="146"/>
                    <a:pt x="88" y="170"/>
                    <a:pt x="107" y="180"/>
                  </a:cubicBezTo>
                  <a:cubicBezTo>
                    <a:pt x="108" y="180"/>
                    <a:pt x="109" y="181"/>
                    <a:pt x="110" y="181"/>
                  </a:cubicBezTo>
                  <a:cubicBezTo>
                    <a:pt x="110" y="181"/>
                    <a:pt x="110" y="181"/>
                    <a:pt x="109" y="181"/>
                  </a:cubicBezTo>
                  <a:cubicBezTo>
                    <a:pt x="141" y="194"/>
                    <a:pt x="141" y="194"/>
                    <a:pt x="141" y="194"/>
                  </a:cubicBezTo>
                  <a:cubicBezTo>
                    <a:pt x="154" y="198"/>
                    <a:pt x="154" y="198"/>
                    <a:pt x="154" y="198"/>
                  </a:cubicBezTo>
                  <a:cubicBezTo>
                    <a:pt x="115" y="234"/>
                    <a:pt x="115" y="234"/>
                    <a:pt x="115" y="234"/>
                  </a:cubicBezTo>
                  <a:cubicBezTo>
                    <a:pt x="106" y="242"/>
                    <a:pt x="106" y="256"/>
                    <a:pt x="114" y="265"/>
                  </a:cubicBezTo>
                  <a:cubicBezTo>
                    <a:pt x="120" y="271"/>
                    <a:pt x="127" y="273"/>
                    <a:pt x="134" y="272"/>
                  </a:cubicBezTo>
                  <a:cubicBezTo>
                    <a:pt x="138" y="271"/>
                    <a:pt x="142" y="269"/>
                    <a:pt x="146" y="266"/>
                  </a:cubicBezTo>
                  <a:cubicBezTo>
                    <a:pt x="210" y="206"/>
                    <a:pt x="210" y="206"/>
                    <a:pt x="210" y="206"/>
                  </a:cubicBezTo>
                  <a:cubicBezTo>
                    <a:pt x="216" y="200"/>
                    <a:pt x="219" y="193"/>
                    <a:pt x="217" y="185"/>
                  </a:cubicBezTo>
                  <a:cubicBezTo>
                    <a:pt x="215" y="177"/>
                    <a:pt x="210" y="171"/>
                    <a:pt x="203" y="169"/>
                  </a:cubicBezTo>
                  <a:close/>
                </a:path>
              </a:pathLst>
            </a:custGeom>
            <a:grpFill/>
            <a:ln w="28575">
              <a:solidFill>
                <a:schemeClr val="bg1"/>
              </a:solidFill>
              <a:round/>
            </a:ln>
          </p:spPr>
          <p:txBody>
            <a:bodyPr vert="horz" wrap="square" lIns="91440" tIns="45720" rIns="91440" bIns="45720" numCol="1" anchor="t" anchorCtr="0" compatLnSpc="1"/>
            <a:lstStyle/>
            <a:p>
              <a:endParaRPr lang="zh-CN" altLang="en-US"/>
            </a:p>
          </p:txBody>
        </p:sp>
        <p:sp>
          <p:nvSpPr>
            <p:cNvPr id="62" name="Freeform 30"/>
            <p:cNvSpPr/>
            <p:nvPr/>
          </p:nvSpPr>
          <p:spPr bwMode="auto">
            <a:xfrm>
              <a:off x="1428750" y="3289300"/>
              <a:ext cx="315912" cy="376237"/>
            </a:xfrm>
            <a:custGeom>
              <a:avLst/>
              <a:gdLst>
                <a:gd name="T0" fmla="*/ 82 w 117"/>
                <a:gd name="T1" fmla="*/ 0 h 140"/>
                <a:gd name="T2" fmla="*/ 7 w 117"/>
                <a:gd name="T3" fmla="*/ 105 h 140"/>
                <a:gd name="T4" fmla="*/ 12 w 117"/>
                <a:gd name="T5" fmla="*/ 135 h 140"/>
                <a:gd name="T6" fmla="*/ 29 w 117"/>
                <a:gd name="T7" fmla="*/ 139 h 140"/>
                <a:gd name="T8" fmla="*/ 43 w 117"/>
                <a:gd name="T9" fmla="*/ 130 h 140"/>
                <a:gd name="T10" fmla="*/ 117 w 117"/>
                <a:gd name="T11" fmla="*/ 26 h 140"/>
                <a:gd name="T12" fmla="*/ 102 w 117"/>
                <a:gd name="T13" fmla="*/ 21 h 140"/>
                <a:gd name="T14" fmla="*/ 82 w 117"/>
                <a:gd name="T15" fmla="*/ 0 h 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40">
                  <a:moveTo>
                    <a:pt x="82" y="0"/>
                  </a:moveTo>
                  <a:cubicBezTo>
                    <a:pt x="7" y="105"/>
                    <a:pt x="7" y="105"/>
                    <a:pt x="7" y="105"/>
                  </a:cubicBezTo>
                  <a:cubicBezTo>
                    <a:pt x="0" y="114"/>
                    <a:pt x="2" y="128"/>
                    <a:pt x="12" y="135"/>
                  </a:cubicBezTo>
                  <a:cubicBezTo>
                    <a:pt x="17" y="139"/>
                    <a:pt x="23" y="140"/>
                    <a:pt x="29" y="139"/>
                  </a:cubicBezTo>
                  <a:cubicBezTo>
                    <a:pt x="35" y="138"/>
                    <a:pt x="40" y="135"/>
                    <a:pt x="43" y="130"/>
                  </a:cubicBezTo>
                  <a:cubicBezTo>
                    <a:pt x="117" y="26"/>
                    <a:pt x="117" y="26"/>
                    <a:pt x="117" y="26"/>
                  </a:cubicBezTo>
                  <a:cubicBezTo>
                    <a:pt x="112" y="25"/>
                    <a:pt x="107" y="24"/>
                    <a:pt x="102" y="21"/>
                  </a:cubicBezTo>
                  <a:cubicBezTo>
                    <a:pt x="93" y="16"/>
                    <a:pt x="86" y="9"/>
                    <a:pt x="82" y="0"/>
                  </a:cubicBezTo>
                  <a:close/>
                </a:path>
              </a:pathLst>
            </a:custGeom>
            <a:grpFill/>
            <a:ln w="28575">
              <a:solidFill>
                <a:schemeClr val="bg1"/>
              </a:solidFill>
              <a:round/>
            </a:ln>
          </p:spPr>
          <p:txBody>
            <a:bodyPr vert="horz" wrap="square" lIns="91440" tIns="45720" rIns="91440" bIns="45720" numCol="1" anchor="t" anchorCtr="0" compatLnSpc="1"/>
            <a:lstStyle/>
            <a:p>
              <a:endParaRPr lang="zh-CN" altLang="en-US"/>
            </a:p>
          </p:txBody>
        </p:sp>
      </p:grpSp>
      <p:sp>
        <p:nvSpPr>
          <p:cNvPr id="63" name="矩形 62"/>
          <p:cNvSpPr/>
          <p:nvPr/>
        </p:nvSpPr>
        <p:spPr>
          <a:xfrm rot="16200000">
            <a:off x="1316792" y="4450835"/>
            <a:ext cx="1046440" cy="307777"/>
          </a:xfrm>
          <a:prstGeom prst="rect">
            <a:avLst/>
          </a:prstGeom>
          <a:effectLst/>
        </p:spPr>
        <p:txBody>
          <a:bodyPr vert="eaVert" wrap="square">
            <a:spAutoFit/>
          </a:bodyPr>
          <a:lstStyle/>
          <a:p>
            <a:r>
              <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体验</a:t>
            </a:r>
            <a:r>
              <a:rPr lang="zh-CN" altLang="en-US" sz="1400" b="1" dirty="0" smtClean="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目标</a:t>
            </a:r>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4" name="矩形 63"/>
          <p:cNvSpPr/>
          <p:nvPr/>
        </p:nvSpPr>
        <p:spPr>
          <a:xfrm rot="16200000">
            <a:off x="2351640" y="4052995"/>
            <a:ext cx="1261884" cy="307777"/>
          </a:xfrm>
          <a:prstGeom prst="rect">
            <a:avLst/>
          </a:prstGeom>
          <a:effectLst/>
        </p:spPr>
        <p:txBody>
          <a:bodyPr vert="eaVert" wrap="square" anchor="ctr">
            <a:spAutoFit/>
          </a:bodyPr>
          <a:lstStyle/>
          <a:p>
            <a:r>
              <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最终</a:t>
            </a:r>
            <a:r>
              <a:rPr lang="zh-CN" altLang="en-US" sz="1400" b="1" dirty="0" smtClean="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目标</a:t>
            </a:r>
            <a:r>
              <a:rPr lang="en-US" altLang="zh-CN" sz="1400" b="1" dirty="0" smtClean="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	</a:t>
            </a:r>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5" name="矩形 64"/>
          <p:cNvSpPr/>
          <p:nvPr/>
        </p:nvSpPr>
        <p:spPr>
          <a:xfrm rot="16200000">
            <a:off x="3632043" y="3439353"/>
            <a:ext cx="1046440" cy="307777"/>
          </a:xfrm>
          <a:prstGeom prst="rect">
            <a:avLst/>
          </a:prstGeom>
          <a:effectLst/>
        </p:spPr>
        <p:txBody>
          <a:bodyPr vert="eaVert" wrap="square">
            <a:spAutoFit/>
          </a:bodyPr>
          <a:lstStyle/>
          <a:p>
            <a:r>
              <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人生</a:t>
            </a:r>
            <a:r>
              <a:rPr lang="zh-CN" altLang="en-US" sz="1400" b="1" dirty="0" smtClean="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目标</a:t>
            </a:r>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7" name="矩形 66"/>
          <p:cNvSpPr/>
          <p:nvPr/>
        </p:nvSpPr>
        <p:spPr>
          <a:xfrm>
            <a:off x="5838792" y="4863704"/>
            <a:ext cx="897143" cy="400110"/>
          </a:xfrm>
          <a:prstGeom prst="rect">
            <a:avLst/>
          </a:prstGeom>
          <a:effectLst/>
        </p:spPr>
        <p:txBody>
          <a:bodyPr wrap="square">
            <a:spAutoFit/>
          </a:bodyPr>
          <a:lstStyle/>
          <a:p>
            <a:pPr algn="ctr"/>
            <a:r>
              <a:rPr lang="en-US" altLang="zh-CN" sz="2000" b="1" dirty="0" smtClean="0">
                <a:solidFill>
                  <a:srgbClr val="18478F"/>
                </a:solidFill>
                <a:latin typeface="Dotum" panose="020B0600000101010101" pitchFamily="34" charset="-127"/>
                <a:ea typeface="Dotum" panose="020B0600000101010101" pitchFamily="34" charset="-127"/>
              </a:rPr>
              <a:t>03</a:t>
            </a:r>
            <a:endParaRPr lang="zh-CN" altLang="en-US" sz="2000" b="1" dirty="0">
              <a:solidFill>
                <a:srgbClr val="18478F"/>
              </a:solidFill>
              <a:latin typeface="Dotum" panose="020B0600000101010101" pitchFamily="34" charset="-127"/>
              <a:ea typeface="Dotum" panose="020B0600000101010101" pitchFamily="34" charset="-127"/>
            </a:endParaRPr>
          </a:p>
        </p:txBody>
      </p:sp>
      <p:sp>
        <p:nvSpPr>
          <p:cNvPr id="68" name="矩形 67"/>
          <p:cNvSpPr/>
          <p:nvPr/>
        </p:nvSpPr>
        <p:spPr>
          <a:xfrm>
            <a:off x="5786161" y="752491"/>
            <a:ext cx="897143" cy="400110"/>
          </a:xfrm>
          <a:prstGeom prst="rect">
            <a:avLst/>
          </a:prstGeom>
          <a:effectLst/>
        </p:spPr>
        <p:txBody>
          <a:bodyPr wrap="square">
            <a:spAutoFit/>
          </a:bodyPr>
          <a:lstStyle/>
          <a:p>
            <a:pPr algn="ctr"/>
            <a:r>
              <a:rPr lang="en-US" altLang="zh-CN" sz="2000" b="1" dirty="0" smtClean="0">
                <a:solidFill>
                  <a:srgbClr val="18478F"/>
                </a:solidFill>
                <a:latin typeface="Dotum" panose="020B0600000101010101" pitchFamily="34" charset="-127"/>
                <a:ea typeface="Dotum" panose="020B0600000101010101" pitchFamily="34" charset="-127"/>
              </a:rPr>
              <a:t>01</a:t>
            </a:r>
            <a:endParaRPr lang="zh-CN" altLang="en-US" sz="2000" b="1" dirty="0">
              <a:solidFill>
                <a:srgbClr val="18478F"/>
              </a:solidFill>
              <a:latin typeface="Dotum" panose="020B0600000101010101" pitchFamily="34" charset="-127"/>
              <a:ea typeface="Dotum" panose="020B0600000101010101" pitchFamily="34" charset="-127"/>
            </a:endParaRPr>
          </a:p>
        </p:txBody>
      </p:sp>
      <p:sp>
        <p:nvSpPr>
          <p:cNvPr id="69" name="矩形 68"/>
          <p:cNvSpPr/>
          <p:nvPr/>
        </p:nvSpPr>
        <p:spPr>
          <a:xfrm>
            <a:off x="5811616" y="2760567"/>
            <a:ext cx="897143" cy="400110"/>
          </a:xfrm>
          <a:prstGeom prst="rect">
            <a:avLst/>
          </a:prstGeom>
          <a:effectLst/>
        </p:spPr>
        <p:txBody>
          <a:bodyPr wrap="square">
            <a:spAutoFit/>
          </a:bodyPr>
          <a:lstStyle/>
          <a:p>
            <a:pPr algn="ctr"/>
            <a:r>
              <a:rPr lang="en-US" altLang="zh-CN" sz="2000" b="1" dirty="0" smtClean="0">
                <a:solidFill>
                  <a:srgbClr val="18478F"/>
                </a:solidFill>
                <a:latin typeface="Dotum" panose="020B0600000101010101" pitchFamily="34" charset="-127"/>
                <a:ea typeface="Dotum" panose="020B0600000101010101" pitchFamily="34" charset="-127"/>
              </a:rPr>
              <a:t>02</a:t>
            </a:r>
            <a:endParaRPr lang="zh-CN" altLang="en-US" sz="2000" b="1" dirty="0">
              <a:solidFill>
                <a:srgbClr val="18478F"/>
              </a:solidFill>
              <a:latin typeface="Dotum" panose="020B0600000101010101" pitchFamily="34" charset="-127"/>
              <a:ea typeface="Dotum" panose="020B0600000101010101" pitchFamily="34" charset="-127"/>
            </a:endParaRPr>
          </a:p>
        </p:txBody>
      </p:sp>
      <p:sp>
        <p:nvSpPr>
          <p:cNvPr id="52" name="矩形 51"/>
          <p:cNvSpPr/>
          <p:nvPr/>
        </p:nvSpPr>
        <p:spPr>
          <a:xfrm>
            <a:off x="1727417" y="436538"/>
            <a:ext cx="3819367"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用户目标的三种类型</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椭圆 5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53" name="椭圆 5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200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grpId="0" nodeType="withEffect">
                                  <p:stCondLst>
                                    <p:cond delay="2250"/>
                                  </p:stCondLst>
                                  <p:childTnLst>
                                    <p:set>
                                      <p:cBhvr>
                                        <p:cTn id="9" dur="1" fill="hold">
                                          <p:stCondLst>
                                            <p:cond delay="0"/>
                                          </p:stCondLst>
                                        </p:cTn>
                                        <p:tgtEl>
                                          <p:spTgt spid="35"/>
                                        </p:tgtEl>
                                        <p:attrNameLst>
                                          <p:attrName>style.visibility</p:attrName>
                                        </p:attrNameLst>
                                      </p:cBhvr>
                                      <p:to>
                                        <p:strVal val="visible"/>
                                      </p:to>
                                    </p:set>
                                    <p:animEffect transition="in" filter="wipe(down)">
                                      <p:cBhvr>
                                        <p:cTn id="10" dur="500"/>
                                        <p:tgtEl>
                                          <p:spTgt spid="35"/>
                                        </p:tgtEl>
                                      </p:cBhvr>
                                    </p:animEffect>
                                  </p:childTnLst>
                                </p:cTn>
                              </p:par>
                              <p:par>
                                <p:cTn id="11" presetID="22" presetClass="entr" presetSubtype="4" fill="hold" grpId="0" nodeType="withEffect">
                                  <p:stCondLst>
                                    <p:cond delay="250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par>
                                <p:cTn id="14" presetID="2" presetClass="entr" presetSubtype="4" fill="hold" grpId="0" nodeType="withEffect">
                                  <p:stCondLst>
                                    <p:cond delay="225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500" fill="hold"/>
                                        <p:tgtEl>
                                          <p:spTgt spid="38"/>
                                        </p:tgtEl>
                                        <p:attrNameLst>
                                          <p:attrName>ppt_x</p:attrName>
                                        </p:attrNameLst>
                                      </p:cBhvr>
                                      <p:tavLst>
                                        <p:tav tm="0">
                                          <p:val>
                                            <p:strVal val="#ppt_x"/>
                                          </p:val>
                                        </p:tav>
                                        <p:tav tm="100000">
                                          <p:val>
                                            <p:strVal val="#ppt_x"/>
                                          </p:val>
                                        </p:tav>
                                      </p:tavLst>
                                    </p:anim>
                                    <p:anim calcmode="lin" valueType="num">
                                      <p:cBhvr additive="base">
                                        <p:cTn id="17" dur="500" fill="hold"/>
                                        <p:tgtEl>
                                          <p:spTgt spid="38"/>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2500"/>
                                  </p:stCondLst>
                                  <p:childTnLst>
                                    <p:set>
                                      <p:cBhvr>
                                        <p:cTn id="19" dur="1" fill="hold">
                                          <p:stCondLst>
                                            <p:cond delay="0"/>
                                          </p:stCondLst>
                                        </p:cTn>
                                        <p:tgtEl>
                                          <p:spTgt spid="47"/>
                                        </p:tgtEl>
                                        <p:attrNameLst>
                                          <p:attrName>style.visibility</p:attrName>
                                        </p:attrNameLst>
                                      </p:cBhvr>
                                      <p:to>
                                        <p:strVal val="visible"/>
                                      </p:to>
                                    </p:set>
                                    <p:anim calcmode="lin" valueType="num">
                                      <p:cBhvr additive="base">
                                        <p:cTn id="20" dur="500" fill="hold"/>
                                        <p:tgtEl>
                                          <p:spTgt spid="47"/>
                                        </p:tgtEl>
                                        <p:attrNameLst>
                                          <p:attrName>ppt_x</p:attrName>
                                        </p:attrNameLst>
                                      </p:cBhvr>
                                      <p:tavLst>
                                        <p:tav tm="0">
                                          <p:val>
                                            <p:strVal val="#ppt_x"/>
                                          </p:val>
                                        </p:tav>
                                        <p:tav tm="100000">
                                          <p:val>
                                            <p:strVal val="#ppt_x"/>
                                          </p:val>
                                        </p:tav>
                                      </p:tavLst>
                                    </p:anim>
                                    <p:anim calcmode="lin" valueType="num">
                                      <p:cBhvr additive="base">
                                        <p:cTn id="21" dur="500" fill="hold"/>
                                        <p:tgtEl>
                                          <p:spTgt spid="4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2750"/>
                                  </p:stCondLst>
                                  <p:childTnLst>
                                    <p:set>
                                      <p:cBhvr>
                                        <p:cTn id="23" dur="1" fill="hold">
                                          <p:stCondLst>
                                            <p:cond delay="0"/>
                                          </p:stCondLst>
                                        </p:cTn>
                                        <p:tgtEl>
                                          <p:spTgt spid="49"/>
                                        </p:tgtEl>
                                        <p:attrNameLst>
                                          <p:attrName>style.visibility</p:attrName>
                                        </p:attrNameLst>
                                      </p:cBhvr>
                                      <p:to>
                                        <p:strVal val="visible"/>
                                      </p:to>
                                    </p:set>
                                    <p:anim calcmode="lin" valueType="num">
                                      <p:cBhvr additive="base">
                                        <p:cTn id="24" dur="500" fill="hold"/>
                                        <p:tgtEl>
                                          <p:spTgt spid="49"/>
                                        </p:tgtEl>
                                        <p:attrNameLst>
                                          <p:attrName>ppt_x</p:attrName>
                                        </p:attrNameLst>
                                      </p:cBhvr>
                                      <p:tavLst>
                                        <p:tav tm="0">
                                          <p:val>
                                            <p:strVal val="#ppt_x"/>
                                          </p:val>
                                        </p:tav>
                                        <p:tav tm="100000">
                                          <p:val>
                                            <p:strVal val="#ppt_x"/>
                                          </p:val>
                                        </p:tav>
                                      </p:tavLst>
                                    </p:anim>
                                    <p:anim calcmode="lin" valueType="num">
                                      <p:cBhvr additive="base">
                                        <p:cTn id="25" dur="500" fill="hold"/>
                                        <p:tgtEl>
                                          <p:spTgt spid="49"/>
                                        </p:tgtEl>
                                        <p:attrNameLst>
                                          <p:attrName>ppt_y</p:attrName>
                                        </p:attrNameLst>
                                      </p:cBhvr>
                                      <p:tavLst>
                                        <p:tav tm="0">
                                          <p:val>
                                            <p:strVal val="1+#ppt_h/2"/>
                                          </p:val>
                                        </p:tav>
                                        <p:tav tm="100000">
                                          <p:val>
                                            <p:strVal val="#ppt_y"/>
                                          </p:val>
                                        </p:tav>
                                      </p:tavLst>
                                    </p:anim>
                                  </p:childTnLst>
                                </p:cTn>
                              </p:par>
                              <p:par>
                                <p:cTn id="26" presetID="2" presetClass="entr" presetSubtype="2" fill="hold" grpId="0" nodeType="withEffect">
                                  <p:stCondLst>
                                    <p:cond delay="300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1+#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300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1+#ppt_w/2"/>
                                          </p:val>
                                        </p:tav>
                                        <p:tav tm="100000">
                                          <p:val>
                                            <p:strVal val="#ppt_x"/>
                                          </p:val>
                                        </p:tav>
                                      </p:tavLst>
                                    </p:anim>
                                    <p:anim calcmode="lin" valueType="num">
                                      <p:cBhvr additive="base">
                                        <p:cTn id="33" dur="500" fill="hold"/>
                                        <p:tgtEl>
                                          <p:spTgt spid="3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300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1+#ppt_w/2"/>
                                          </p:val>
                                        </p:tav>
                                        <p:tav tm="100000">
                                          <p:val>
                                            <p:strVal val="#ppt_x"/>
                                          </p:val>
                                        </p:tav>
                                      </p:tavLst>
                                    </p:anim>
                                    <p:anim calcmode="lin" valueType="num">
                                      <p:cBhvr additive="base">
                                        <p:cTn id="37" dur="500" fill="hold"/>
                                        <p:tgtEl>
                                          <p:spTgt spid="32"/>
                                        </p:tgtEl>
                                        <p:attrNameLst>
                                          <p:attrName>ppt_y</p:attrName>
                                        </p:attrNameLst>
                                      </p:cBhvr>
                                      <p:tavLst>
                                        <p:tav tm="0">
                                          <p:val>
                                            <p:strVal val="#ppt_y"/>
                                          </p:val>
                                        </p:tav>
                                        <p:tav tm="100000">
                                          <p:val>
                                            <p:strVal val="#ppt_y"/>
                                          </p:val>
                                        </p:tav>
                                      </p:tavLst>
                                    </p:anim>
                                  </p:childTnLst>
                                </p:cTn>
                              </p:par>
                              <p:par>
                                <p:cTn id="38" presetID="53" presetClass="entr" presetSubtype="16" fill="hold" grpId="0" nodeType="withEffect">
                                  <p:stCondLst>
                                    <p:cond delay="3500"/>
                                  </p:stCondLst>
                                  <p:childTnLst>
                                    <p:set>
                                      <p:cBhvr>
                                        <p:cTn id="39" dur="1" fill="hold">
                                          <p:stCondLst>
                                            <p:cond delay="0"/>
                                          </p:stCondLst>
                                        </p:cTn>
                                        <p:tgtEl>
                                          <p:spTgt spid="68"/>
                                        </p:tgtEl>
                                        <p:attrNameLst>
                                          <p:attrName>style.visibility</p:attrName>
                                        </p:attrNameLst>
                                      </p:cBhvr>
                                      <p:to>
                                        <p:strVal val="visible"/>
                                      </p:to>
                                    </p:set>
                                    <p:anim calcmode="lin" valueType="num">
                                      <p:cBhvr>
                                        <p:cTn id="40" dur="500" fill="hold"/>
                                        <p:tgtEl>
                                          <p:spTgt spid="68"/>
                                        </p:tgtEl>
                                        <p:attrNameLst>
                                          <p:attrName>ppt_w</p:attrName>
                                        </p:attrNameLst>
                                      </p:cBhvr>
                                      <p:tavLst>
                                        <p:tav tm="0">
                                          <p:val>
                                            <p:fltVal val="0"/>
                                          </p:val>
                                        </p:tav>
                                        <p:tav tm="100000">
                                          <p:val>
                                            <p:strVal val="#ppt_w"/>
                                          </p:val>
                                        </p:tav>
                                      </p:tavLst>
                                    </p:anim>
                                    <p:anim calcmode="lin" valueType="num">
                                      <p:cBhvr>
                                        <p:cTn id="41" dur="500" fill="hold"/>
                                        <p:tgtEl>
                                          <p:spTgt spid="68"/>
                                        </p:tgtEl>
                                        <p:attrNameLst>
                                          <p:attrName>ppt_h</p:attrName>
                                        </p:attrNameLst>
                                      </p:cBhvr>
                                      <p:tavLst>
                                        <p:tav tm="0">
                                          <p:val>
                                            <p:fltVal val="0"/>
                                          </p:val>
                                        </p:tav>
                                        <p:tav tm="100000">
                                          <p:val>
                                            <p:strVal val="#ppt_h"/>
                                          </p:val>
                                        </p:tav>
                                      </p:tavLst>
                                    </p:anim>
                                    <p:animEffect transition="in" filter="fade">
                                      <p:cBhvr>
                                        <p:cTn id="42" dur="500"/>
                                        <p:tgtEl>
                                          <p:spTgt spid="68"/>
                                        </p:tgtEl>
                                      </p:cBhvr>
                                    </p:animEffect>
                                  </p:childTnLst>
                                </p:cTn>
                              </p:par>
                              <p:par>
                                <p:cTn id="43" presetID="53" presetClass="entr" presetSubtype="16" fill="hold" grpId="0" nodeType="withEffect">
                                  <p:stCondLst>
                                    <p:cond delay="350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fltVal val="0"/>
                                          </p:val>
                                        </p:tav>
                                        <p:tav tm="100000">
                                          <p:val>
                                            <p:strVal val="#ppt_w"/>
                                          </p:val>
                                        </p:tav>
                                      </p:tavLst>
                                    </p:anim>
                                    <p:anim calcmode="lin" valueType="num">
                                      <p:cBhvr>
                                        <p:cTn id="46" dur="500" fill="hold"/>
                                        <p:tgtEl>
                                          <p:spTgt spid="69"/>
                                        </p:tgtEl>
                                        <p:attrNameLst>
                                          <p:attrName>ppt_h</p:attrName>
                                        </p:attrNameLst>
                                      </p:cBhvr>
                                      <p:tavLst>
                                        <p:tav tm="0">
                                          <p:val>
                                            <p:fltVal val="0"/>
                                          </p:val>
                                        </p:tav>
                                        <p:tav tm="100000">
                                          <p:val>
                                            <p:strVal val="#ppt_h"/>
                                          </p:val>
                                        </p:tav>
                                      </p:tavLst>
                                    </p:anim>
                                    <p:animEffect transition="in" filter="fade">
                                      <p:cBhvr>
                                        <p:cTn id="47" dur="500"/>
                                        <p:tgtEl>
                                          <p:spTgt spid="69"/>
                                        </p:tgtEl>
                                      </p:cBhvr>
                                    </p:animEffect>
                                  </p:childTnLst>
                                </p:cTn>
                              </p:par>
                              <p:par>
                                <p:cTn id="48" presetID="53" presetClass="entr" presetSubtype="16" fill="hold" grpId="0" nodeType="withEffect">
                                  <p:stCondLst>
                                    <p:cond delay="3500"/>
                                  </p:stCondLst>
                                  <p:childTnLst>
                                    <p:set>
                                      <p:cBhvr>
                                        <p:cTn id="49" dur="1" fill="hold">
                                          <p:stCondLst>
                                            <p:cond delay="0"/>
                                          </p:stCondLst>
                                        </p:cTn>
                                        <p:tgtEl>
                                          <p:spTgt spid="67"/>
                                        </p:tgtEl>
                                        <p:attrNameLst>
                                          <p:attrName>style.visibility</p:attrName>
                                        </p:attrNameLst>
                                      </p:cBhvr>
                                      <p:to>
                                        <p:strVal val="visible"/>
                                      </p:to>
                                    </p:set>
                                    <p:anim calcmode="lin" valueType="num">
                                      <p:cBhvr>
                                        <p:cTn id="50" dur="500" fill="hold"/>
                                        <p:tgtEl>
                                          <p:spTgt spid="67"/>
                                        </p:tgtEl>
                                        <p:attrNameLst>
                                          <p:attrName>ppt_w</p:attrName>
                                        </p:attrNameLst>
                                      </p:cBhvr>
                                      <p:tavLst>
                                        <p:tav tm="0">
                                          <p:val>
                                            <p:fltVal val="0"/>
                                          </p:val>
                                        </p:tav>
                                        <p:tav tm="100000">
                                          <p:val>
                                            <p:strVal val="#ppt_w"/>
                                          </p:val>
                                        </p:tav>
                                      </p:tavLst>
                                    </p:anim>
                                    <p:anim calcmode="lin" valueType="num">
                                      <p:cBhvr>
                                        <p:cTn id="51" dur="500" fill="hold"/>
                                        <p:tgtEl>
                                          <p:spTgt spid="67"/>
                                        </p:tgtEl>
                                        <p:attrNameLst>
                                          <p:attrName>ppt_h</p:attrName>
                                        </p:attrNameLst>
                                      </p:cBhvr>
                                      <p:tavLst>
                                        <p:tav tm="0">
                                          <p:val>
                                            <p:fltVal val="0"/>
                                          </p:val>
                                        </p:tav>
                                        <p:tav tm="100000">
                                          <p:val>
                                            <p:strVal val="#ppt_h"/>
                                          </p:val>
                                        </p:tav>
                                      </p:tavLst>
                                    </p:anim>
                                    <p:animEffect transition="in" filter="fade">
                                      <p:cBhvr>
                                        <p:cTn id="52" dur="500"/>
                                        <p:tgtEl>
                                          <p:spTgt spid="67"/>
                                        </p:tgtEl>
                                      </p:cBhvr>
                                    </p:animEffect>
                                  </p:childTnLst>
                                </p:cTn>
                              </p:par>
                              <p:par>
                                <p:cTn id="53" presetID="53" presetClass="entr" presetSubtype="16" fill="hold" nodeType="withEffect">
                                  <p:stCondLst>
                                    <p:cond delay="3500"/>
                                  </p:stCondLst>
                                  <p:childTnLst>
                                    <p:set>
                                      <p:cBhvr>
                                        <p:cTn id="54" dur="1" fill="hold">
                                          <p:stCondLst>
                                            <p:cond delay="0"/>
                                          </p:stCondLst>
                                        </p:cTn>
                                        <p:tgtEl>
                                          <p:spTgt spid="39"/>
                                        </p:tgtEl>
                                        <p:attrNameLst>
                                          <p:attrName>style.visibility</p:attrName>
                                        </p:attrNameLst>
                                      </p:cBhvr>
                                      <p:to>
                                        <p:strVal val="visible"/>
                                      </p:to>
                                    </p:set>
                                    <p:anim calcmode="lin" valueType="num">
                                      <p:cBhvr>
                                        <p:cTn id="55" dur="500" fill="hold"/>
                                        <p:tgtEl>
                                          <p:spTgt spid="39"/>
                                        </p:tgtEl>
                                        <p:attrNameLst>
                                          <p:attrName>ppt_w</p:attrName>
                                        </p:attrNameLst>
                                      </p:cBhvr>
                                      <p:tavLst>
                                        <p:tav tm="0">
                                          <p:val>
                                            <p:fltVal val="0"/>
                                          </p:val>
                                        </p:tav>
                                        <p:tav tm="100000">
                                          <p:val>
                                            <p:strVal val="#ppt_w"/>
                                          </p:val>
                                        </p:tav>
                                      </p:tavLst>
                                    </p:anim>
                                    <p:anim calcmode="lin" valueType="num">
                                      <p:cBhvr>
                                        <p:cTn id="56" dur="500" fill="hold"/>
                                        <p:tgtEl>
                                          <p:spTgt spid="39"/>
                                        </p:tgtEl>
                                        <p:attrNameLst>
                                          <p:attrName>ppt_h</p:attrName>
                                        </p:attrNameLst>
                                      </p:cBhvr>
                                      <p:tavLst>
                                        <p:tav tm="0">
                                          <p:val>
                                            <p:fltVal val="0"/>
                                          </p:val>
                                        </p:tav>
                                        <p:tav tm="100000">
                                          <p:val>
                                            <p:strVal val="#ppt_h"/>
                                          </p:val>
                                        </p:tav>
                                      </p:tavLst>
                                    </p:anim>
                                    <p:animEffect transition="in" filter="fade">
                                      <p:cBhvr>
                                        <p:cTn id="57" dur="500"/>
                                        <p:tgtEl>
                                          <p:spTgt spid="39"/>
                                        </p:tgtEl>
                                      </p:cBhvr>
                                    </p:animEffect>
                                  </p:childTnLst>
                                </p:cTn>
                              </p:par>
                              <p:par>
                                <p:cTn id="58" presetID="53" presetClass="entr" presetSubtype="16" fill="hold" grpId="0" nodeType="withEffect">
                                  <p:stCondLst>
                                    <p:cond delay="3500"/>
                                  </p:stCondLst>
                                  <p:childTnLst>
                                    <p:set>
                                      <p:cBhvr>
                                        <p:cTn id="59" dur="1" fill="hold">
                                          <p:stCondLst>
                                            <p:cond delay="0"/>
                                          </p:stCondLst>
                                        </p:cTn>
                                        <p:tgtEl>
                                          <p:spTgt spid="48"/>
                                        </p:tgtEl>
                                        <p:attrNameLst>
                                          <p:attrName>style.visibility</p:attrName>
                                        </p:attrNameLst>
                                      </p:cBhvr>
                                      <p:to>
                                        <p:strVal val="visible"/>
                                      </p:to>
                                    </p:set>
                                    <p:anim calcmode="lin" valueType="num">
                                      <p:cBhvr>
                                        <p:cTn id="60" dur="500" fill="hold"/>
                                        <p:tgtEl>
                                          <p:spTgt spid="48"/>
                                        </p:tgtEl>
                                        <p:attrNameLst>
                                          <p:attrName>ppt_w</p:attrName>
                                        </p:attrNameLst>
                                      </p:cBhvr>
                                      <p:tavLst>
                                        <p:tav tm="0">
                                          <p:val>
                                            <p:fltVal val="0"/>
                                          </p:val>
                                        </p:tav>
                                        <p:tav tm="100000">
                                          <p:val>
                                            <p:strVal val="#ppt_w"/>
                                          </p:val>
                                        </p:tav>
                                      </p:tavLst>
                                    </p:anim>
                                    <p:anim calcmode="lin" valueType="num">
                                      <p:cBhvr>
                                        <p:cTn id="61" dur="500" fill="hold"/>
                                        <p:tgtEl>
                                          <p:spTgt spid="48"/>
                                        </p:tgtEl>
                                        <p:attrNameLst>
                                          <p:attrName>ppt_h</p:attrName>
                                        </p:attrNameLst>
                                      </p:cBhvr>
                                      <p:tavLst>
                                        <p:tav tm="0">
                                          <p:val>
                                            <p:fltVal val="0"/>
                                          </p:val>
                                        </p:tav>
                                        <p:tav tm="100000">
                                          <p:val>
                                            <p:strVal val="#ppt_h"/>
                                          </p:val>
                                        </p:tav>
                                      </p:tavLst>
                                    </p:anim>
                                    <p:animEffect transition="in" filter="fade">
                                      <p:cBhvr>
                                        <p:cTn id="62" dur="500"/>
                                        <p:tgtEl>
                                          <p:spTgt spid="48"/>
                                        </p:tgtEl>
                                      </p:cBhvr>
                                    </p:animEffect>
                                  </p:childTnLst>
                                </p:cTn>
                              </p:par>
                              <p:par>
                                <p:cTn id="63" presetID="53" presetClass="entr" presetSubtype="16" fill="hold" grpId="0" nodeType="withEffect">
                                  <p:stCondLst>
                                    <p:cond delay="350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Effect transition="in" filter="fade">
                                      <p:cBhvr>
                                        <p:cTn id="67" dur="500"/>
                                        <p:tgtEl>
                                          <p:spTgt spid="50"/>
                                        </p:tgtEl>
                                      </p:cBhvr>
                                    </p:animEffect>
                                  </p:childTnLst>
                                </p:cTn>
                              </p:par>
                              <p:par>
                                <p:cTn id="68" presetID="53" presetClass="entr" presetSubtype="16" fill="hold" grpId="0" nodeType="withEffect">
                                  <p:stCondLst>
                                    <p:cond delay="3500"/>
                                  </p:stCondLst>
                                  <p:childTnLst>
                                    <p:set>
                                      <p:cBhvr>
                                        <p:cTn id="69" dur="1" fill="hold">
                                          <p:stCondLst>
                                            <p:cond delay="0"/>
                                          </p:stCondLst>
                                        </p:cTn>
                                        <p:tgtEl>
                                          <p:spTgt spid="65"/>
                                        </p:tgtEl>
                                        <p:attrNameLst>
                                          <p:attrName>style.visibility</p:attrName>
                                        </p:attrNameLst>
                                      </p:cBhvr>
                                      <p:to>
                                        <p:strVal val="visible"/>
                                      </p:to>
                                    </p:set>
                                    <p:anim calcmode="lin" valueType="num">
                                      <p:cBhvr>
                                        <p:cTn id="70" dur="500" fill="hold"/>
                                        <p:tgtEl>
                                          <p:spTgt spid="65"/>
                                        </p:tgtEl>
                                        <p:attrNameLst>
                                          <p:attrName>ppt_w</p:attrName>
                                        </p:attrNameLst>
                                      </p:cBhvr>
                                      <p:tavLst>
                                        <p:tav tm="0">
                                          <p:val>
                                            <p:fltVal val="0"/>
                                          </p:val>
                                        </p:tav>
                                        <p:tav tm="100000">
                                          <p:val>
                                            <p:strVal val="#ppt_w"/>
                                          </p:val>
                                        </p:tav>
                                      </p:tavLst>
                                    </p:anim>
                                    <p:anim calcmode="lin" valueType="num">
                                      <p:cBhvr>
                                        <p:cTn id="71" dur="500" fill="hold"/>
                                        <p:tgtEl>
                                          <p:spTgt spid="65"/>
                                        </p:tgtEl>
                                        <p:attrNameLst>
                                          <p:attrName>ppt_h</p:attrName>
                                        </p:attrNameLst>
                                      </p:cBhvr>
                                      <p:tavLst>
                                        <p:tav tm="0">
                                          <p:val>
                                            <p:fltVal val="0"/>
                                          </p:val>
                                        </p:tav>
                                        <p:tav tm="100000">
                                          <p:val>
                                            <p:strVal val="#ppt_h"/>
                                          </p:val>
                                        </p:tav>
                                      </p:tavLst>
                                    </p:anim>
                                    <p:animEffect transition="in" filter="fade">
                                      <p:cBhvr>
                                        <p:cTn id="72" dur="500"/>
                                        <p:tgtEl>
                                          <p:spTgt spid="65"/>
                                        </p:tgtEl>
                                      </p:cBhvr>
                                    </p:animEffect>
                                  </p:childTnLst>
                                </p:cTn>
                              </p:par>
                              <p:par>
                                <p:cTn id="73" presetID="53" presetClass="entr" presetSubtype="16" fill="hold" grpId="0" nodeType="withEffect">
                                  <p:stCondLst>
                                    <p:cond delay="3500"/>
                                  </p:stCondLst>
                                  <p:childTnLst>
                                    <p:set>
                                      <p:cBhvr>
                                        <p:cTn id="74" dur="1" fill="hold">
                                          <p:stCondLst>
                                            <p:cond delay="0"/>
                                          </p:stCondLst>
                                        </p:cTn>
                                        <p:tgtEl>
                                          <p:spTgt spid="64"/>
                                        </p:tgtEl>
                                        <p:attrNameLst>
                                          <p:attrName>style.visibility</p:attrName>
                                        </p:attrNameLst>
                                      </p:cBhvr>
                                      <p:to>
                                        <p:strVal val="visible"/>
                                      </p:to>
                                    </p:set>
                                    <p:anim calcmode="lin" valueType="num">
                                      <p:cBhvr>
                                        <p:cTn id="75" dur="500" fill="hold"/>
                                        <p:tgtEl>
                                          <p:spTgt spid="64"/>
                                        </p:tgtEl>
                                        <p:attrNameLst>
                                          <p:attrName>ppt_w</p:attrName>
                                        </p:attrNameLst>
                                      </p:cBhvr>
                                      <p:tavLst>
                                        <p:tav tm="0">
                                          <p:val>
                                            <p:fltVal val="0"/>
                                          </p:val>
                                        </p:tav>
                                        <p:tav tm="100000">
                                          <p:val>
                                            <p:strVal val="#ppt_w"/>
                                          </p:val>
                                        </p:tav>
                                      </p:tavLst>
                                    </p:anim>
                                    <p:anim calcmode="lin" valueType="num">
                                      <p:cBhvr>
                                        <p:cTn id="76" dur="500" fill="hold"/>
                                        <p:tgtEl>
                                          <p:spTgt spid="64"/>
                                        </p:tgtEl>
                                        <p:attrNameLst>
                                          <p:attrName>ppt_h</p:attrName>
                                        </p:attrNameLst>
                                      </p:cBhvr>
                                      <p:tavLst>
                                        <p:tav tm="0">
                                          <p:val>
                                            <p:fltVal val="0"/>
                                          </p:val>
                                        </p:tav>
                                        <p:tav tm="100000">
                                          <p:val>
                                            <p:strVal val="#ppt_h"/>
                                          </p:val>
                                        </p:tav>
                                      </p:tavLst>
                                    </p:anim>
                                    <p:animEffect transition="in" filter="fade">
                                      <p:cBhvr>
                                        <p:cTn id="77" dur="500"/>
                                        <p:tgtEl>
                                          <p:spTgt spid="64"/>
                                        </p:tgtEl>
                                      </p:cBhvr>
                                    </p:animEffect>
                                  </p:childTnLst>
                                </p:cTn>
                              </p:par>
                              <p:par>
                                <p:cTn id="78" presetID="53" presetClass="entr" presetSubtype="16" fill="hold" grpId="0" nodeType="withEffect">
                                  <p:stCondLst>
                                    <p:cond delay="3500"/>
                                  </p:stCondLst>
                                  <p:childTnLst>
                                    <p:set>
                                      <p:cBhvr>
                                        <p:cTn id="79" dur="1" fill="hold">
                                          <p:stCondLst>
                                            <p:cond delay="0"/>
                                          </p:stCondLst>
                                        </p:cTn>
                                        <p:tgtEl>
                                          <p:spTgt spid="63"/>
                                        </p:tgtEl>
                                        <p:attrNameLst>
                                          <p:attrName>style.visibility</p:attrName>
                                        </p:attrNameLst>
                                      </p:cBhvr>
                                      <p:to>
                                        <p:strVal val="visible"/>
                                      </p:to>
                                    </p:set>
                                    <p:anim calcmode="lin" valueType="num">
                                      <p:cBhvr>
                                        <p:cTn id="80" dur="500" fill="hold"/>
                                        <p:tgtEl>
                                          <p:spTgt spid="63"/>
                                        </p:tgtEl>
                                        <p:attrNameLst>
                                          <p:attrName>ppt_w</p:attrName>
                                        </p:attrNameLst>
                                      </p:cBhvr>
                                      <p:tavLst>
                                        <p:tav tm="0">
                                          <p:val>
                                            <p:fltVal val="0"/>
                                          </p:val>
                                        </p:tav>
                                        <p:tav tm="100000">
                                          <p:val>
                                            <p:strVal val="#ppt_w"/>
                                          </p:val>
                                        </p:tav>
                                      </p:tavLst>
                                    </p:anim>
                                    <p:anim calcmode="lin" valueType="num">
                                      <p:cBhvr>
                                        <p:cTn id="81" dur="500" fill="hold"/>
                                        <p:tgtEl>
                                          <p:spTgt spid="63"/>
                                        </p:tgtEl>
                                        <p:attrNameLst>
                                          <p:attrName>ppt_h</p:attrName>
                                        </p:attrNameLst>
                                      </p:cBhvr>
                                      <p:tavLst>
                                        <p:tav tm="0">
                                          <p:val>
                                            <p:fltVal val="0"/>
                                          </p:val>
                                        </p:tav>
                                        <p:tav tm="100000">
                                          <p:val>
                                            <p:strVal val="#ppt_h"/>
                                          </p:val>
                                        </p:tav>
                                      </p:tavLst>
                                    </p:anim>
                                    <p:animEffect transition="in" filter="fade">
                                      <p:cBhvr>
                                        <p:cTn id="82" dur="500"/>
                                        <p:tgtEl>
                                          <p:spTgt spid="63"/>
                                        </p:tgtEl>
                                      </p:cBhvr>
                                    </p:animEffect>
                                  </p:childTnLst>
                                </p:cTn>
                              </p:par>
                              <p:par>
                                <p:cTn id="83" presetID="22" presetClass="entr" presetSubtype="8" fill="hold" nodeType="withEffect">
                                  <p:stCondLst>
                                    <p:cond delay="3500"/>
                                  </p:stCondLst>
                                  <p:childTnLst>
                                    <p:set>
                                      <p:cBhvr>
                                        <p:cTn id="84" dur="1" fill="hold">
                                          <p:stCondLst>
                                            <p:cond delay="0"/>
                                          </p:stCondLst>
                                        </p:cTn>
                                        <p:tgtEl>
                                          <p:spTgt spid="10"/>
                                        </p:tgtEl>
                                        <p:attrNameLst>
                                          <p:attrName>style.visibility</p:attrName>
                                        </p:attrNameLst>
                                      </p:cBhvr>
                                      <p:to>
                                        <p:strVal val="visible"/>
                                      </p:to>
                                    </p:set>
                                    <p:animEffect transition="in" filter="wipe(left)">
                                      <p:cBhvr>
                                        <p:cTn id="85" dur="1000"/>
                                        <p:tgtEl>
                                          <p:spTgt spid="10"/>
                                        </p:tgtEl>
                                      </p:cBhvr>
                                    </p:animEffect>
                                  </p:childTnLst>
                                </p:cTn>
                              </p:par>
                              <p:par>
                                <p:cTn id="86" presetID="22" presetClass="entr" presetSubtype="8" fill="hold" nodeType="withEffect">
                                  <p:stCondLst>
                                    <p:cond delay="3500"/>
                                  </p:stCondLst>
                                  <p:childTnLst>
                                    <p:set>
                                      <p:cBhvr>
                                        <p:cTn id="87" dur="1" fill="hold">
                                          <p:stCondLst>
                                            <p:cond delay="0"/>
                                          </p:stCondLst>
                                        </p:cTn>
                                        <p:tgtEl>
                                          <p:spTgt spid="13"/>
                                        </p:tgtEl>
                                        <p:attrNameLst>
                                          <p:attrName>style.visibility</p:attrName>
                                        </p:attrNameLst>
                                      </p:cBhvr>
                                      <p:to>
                                        <p:strVal val="visible"/>
                                      </p:to>
                                    </p:set>
                                    <p:animEffect transition="in" filter="wipe(left)">
                                      <p:cBhvr>
                                        <p:cTn id="88" dur="1000"/>
                                        <p:tgtEl>
                                          <p:spTgt spid="13"/>
                                        </p:tgtEl>
                                      </p:cBhvr>
                                    </p:animEffect>
                                  </p:childTnLst>
                                </p:cTn>
                              </p:par>
                              <p:par>
                                <p:cTn id="89" presetID="22" presetClass="entr" presetSubtype="8" fill="hold" nodeType="withEffect">
                                  <p:stCondLst>
                                    <p:cond delay="3500"/>
                                  </p:stCondLst>
                                  <p:childTnLst>
                                    <p:set>
                                      <p:cBhvr>
                                        <p:cTn id="90" dur="1" fill="hold">
                                          <p:stCondLst>
                                            <p:cond delay="0"/>
                                          </p:stCondLst>
                                        </p:cTn>
                                        <p:tgtEl>
                                          <p:spTgt spid="20"/>
                                        </p:tgtEl>
                                        <p:attrNameLst>
                                          <p:attrName>style.visibility</p:attrName>
                                        </p:attrNameLst>
                                      </p:cBhvr>
                                      <p:to>
                                        <p:strVal val="visible"/>
                                      </p:to>
                                    </p:set>
                                    <p:animEffect transition="in" filter="wipe(left)">
                                      <p:cBhvr>
                                        <p:cTn id="91" dur="1000"/>
                                        <p:tgtEl>
                                          <p:spTgt spid="20"/>
                                        </p:tgtEl>
                                      </p:cBhvr>
                                    </p:animEffect>
                                  </p:childTnLst>
                                </p:cTn>
                              </p:par>
                              <p:par>
                                <p:cTn id="92" presetID="10" presetClass="entr" presetSubtype="0" fill="hold" nodeType="withEffect">
                                  <p:stCondLst>
                                    <p:cond delay="3500"/>
                                  </p:stCondLst>
                                  <p:childTnLst>
                                    <p:set>
                                      <p:cBhvr>
                                        <p:cTn id="93" dur="1" fill="hold">
                                          <p:stCondLst>
                                            <p:cond delay="0"/>
                                          </p:stCondLst>
                                        </p:cTn>
                                        <p:tgtEl>
                                          <p:spTgt spid="58"/>
                                        </p:tgtEl>
                                        <p:attrNameLst>
                                          <p:attrName>style.visibility</p:attrName>
                                        </p:attrNameLst>
                                      </p:cBhvr>
                                      <p:to>
                                        <p:strVal val="visible"/>
                                      </p:to>
                                    </p:set>
                                    <p:animEffect transition="in" filter="fade">
                                      <p:cBhvr>
                                        <p:cTn id="94" dur="500"/>
                                        <p:tgtEl>
                                          <p:spTgt spid="58"/>
                                        </p:tgtEl>
                                      </p:cBhvr>
                                    </p:animEffect>
                                  </p:childTnLst>
                                </p:cTn>
                              </p:par>
                              <p:par>
                                <p:cTn id="95" presetID="41" presetClass="entr" presetSubtype="0" fill="hold" grpId="0" nodeType="withEffect">
                                  <p:stCondLst>
                                    <p:cond delay="500"/>
                                  </p:stCondLst>
                                  <p:iterate type="lt">
                                    <p:tmPct val="10000"/>
                                  </p:iterate>
                                  <p:childTnLst>
                                    <p:set>
                                      <p:cBhvr>
                                        <p:cTn id="96" dur="1" fill="hold">
                                          <p:stCondLst>
                                            <p:cond delay="0"/>
                                          </p:stCondLst>
                                        </p:cTn>
                                        <p:tgtEl>
                                          <p:spTgt spid="52"/>
                                        </p:tgtEl>
                                        <p:attrNameLst>
                                          <p:attrName>style.visibility</p:attrName>
                                        </p:attrNameLst>
                                      </p:cBhvr>
                                      <p:to>
                                        <p:strVal val="visible"/>
                                      </p:to>
                                    </p:set>
                                    <p:anim calcmode="lin" valueType="num">
                                      <p:cBhvr>
                                        <p:cTn id="97"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98" dur="500" fill="hold"/>
                                        <p:tgtEl>
                                          <p:spTgt spid="52"/>
                                        </p:tgtEl>
                                        <p:attrNameLst>
                                          <p:attrName>ppt_y</p:attrName>
                                        </p:attrNameLst>
                                      </p:cBhvr>
                                      <p:tavLst>
                                        <p:tav tm="0">
                                          <p:val>
                                            <p:strVal val="#ppt_y"/>
                                          </p:val>
                                        </p:tav>
                                        <p:tav tm="100000">
                                          <p:val>
                                            <p:strVal val="#ppt_y"/>
                                          </p:val>
                                        </p:tav>
                                      </p:tavLst>
                                    </p:anim>
                                    <p:anim calcmode="lin" valueType="num">
                                      <p:cBhvr>
                                        <p:cTn id="99"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0"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500" tmFilter="0,0; .5, 1; 1, 1"/>
                                        <p:tgtEl>
                                          <p:spTgt spid="52"/>
                                        </p:tgtEl>
                                      </p:cBhvr>
                                    </p:animEffect>
                                  </p:childTnLst>
                                </p:cTn>
                              </p:par>
                              <p:par>
                                <p:cTn id="102" presetID="2" presetClass="entr" presetSubtype="9" fill="hold" grpId="0" nodeType="withEffect">
                                  <p:stCondLst>
                                    <p:cond delay="0"/>
                                  </p:stCondLst>
                                  <p:childTnLst>
                                    <p:set>
                                      <p:cBhvr>
                                        <p:cTn id="103" dur="1" fill="hold">
                                          <p:stCondLst>
                                            <p:cond delay="0"/>
                                          </p:stCondLst>
                                        </p:cTn>
                                        <p:tgtEl>
                                          <p:spTgt spid="51"/>
                                        </p:tgtEl>
                                        <p:attrNameLst>
                                          <p:attrName>style.visibility</p:attrName>
                                        </p:attrNameLst>
                                      </p:cBhvr>
                                      <p:to>
                                        <p:strVal val="visible"/>
                                      </p:to>
                                    </p:set>
                                    <p:anim calcmode="lin" valueType="num">
                                      <p:cBhvr additive="base">
                                        <p:cTn id="104" dur="500" fill="hold"/>
                                        <p:tgtEl>
                                          <p:spTgt spid="51"/>
                                        </p:tgtEl>
                                        <p:attrNameLst>
                                          <p:attrName>ppt_x</p:attrName>
                                        </p:attrNameLst>
                                      </p:cBhvr>
                                      <p:tavLst>
                                        <p:tav tm="0">
                                          <p:val>
                                            <p:strVal val="0-#ppt_w/2"/>
                                          </p:val>
                                        </p:tav>
                                        <p:tav tm="100000">
                                          <p:val>
                                            <p:strVal val="#ppt_x"/>
                                          </p:val>
                                        </p:tav>
                                      </p:tavLst>
                                    </p:anim>
                                    <p:anim calcmode="lin" valueType="num">
                                      <p:cBhvr additive="base">
                                        <p:cTn id="105" dur="500" fill="hold"/>
                                        <p:tgtEl>
                                          <p:spTgt spid="51"/>
                                        </p:tgtEl>
                                        <p:attrNameLst>
                                          <p:attrName>ppt_y</p:attrName>
                                        </p:attrNameLst>
                                      </p:cBhvr>
                                      <p:tavLst>
                                        <p:tav tm="0">
                                          <p:val>
                                            <p:strVal val="0-#ppt_h/2"/>
                                          </p:val>
                                        </p:tav>
                                        <p:tav tm="100000">
                                          <p:val>
                                            <p:strVal val="#ppt_y"/>
                                          </p:val>
                                        </p:tav>
                                      </p:tavLst>
                                    </p:anim>
                                  </p:childTnLst>
                                </p:cTn>
                              </p:par>
                              <p:par>
                                <p:cTn id="106" presetID="2" presetClass="entr" presetSubtype="9"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anim calcmode="lin" valueType="num">
                                      <p:cBhvr additive="base">
                                        <p:cTn id="108" dur="500" fill="hold"/>
                                        <p:tgtEl>
                                          <p:spTgt spid="53"/>
                                        </p:tgtEl>
                                        <p:attrNameLst>
                                          <p:attrName>ppt_x</p:attrName>
                                        </p:attrNameLst>
                                      </p:cBhvr>
                                      <p:tavLst>
                                        <p:tav tm="0">
                                          <p:val>
                                            <p:strVal val="0-#ppt_w/2"/>
                                          </p:val>
                                        </p:tav>
                                        <p:tav tm="100000">
                                          <p:val>
                                            <p:strVal val="#ppt_x"/>
                                          </p:val>
                                        </p:tav>
                                      </p:tavLst>
                                    </p:anim>
                                    <p:anim calcmode="lin" valueType="num">
                                      <p:cBhvr additive="base">
                                        <p:cTn id="109" dur="500" fill="hold"/>
                                        <p:tgtEl>
                                          <p:spTgt spid="53"/>
                                        </p:tgtEl>
                                        <p:attrNameLst>
                                          <p:attrName>ppt_y</p:attrName>
                                        </p:attrNameLst>
                                      </p:cBhvr>
                                      <p:tavLst>
                                        <p:tav tm="0">
                                          <p:val>
                                            <p:strVal val="0-#ppt_h/2"/>
                                          </p:val>
                                        </p:tav>
                                        <p:tav tm="100000">
                                          <p:val>
                                            <p:strVal val="#ppt_y"/>
                                          </p:val>
                                        </p:tav>
                                      </p:tavLst>
                                    </p:anim>
                                  </p:childTnLst>
                                </p:cTn>
                              </p:par>
                              <p:par>
                                <p:cTn id="110" presetID="2" presetClass="entr" presetSubtype="9" fill="hold" grpId="0" nodeType="withEffect">
                                  <p:stCondLst>
                                    <p:cond delay="0"/>
                                  </p:stCondLst>
                                  <p:childTnLst>
                                    <p:set>
                                      <p:cBhvr>
                                        <p:cTn id="111" dur="1" fill="hold">
                                          <p:stCondLst>
                                            <p:cond delay="0"/>
                                          </p:stCondLst>
                                        </p:cTn>
                                        <p:tgtEl>
                                          <p:spTgt spid="54"/>
                                        </p:tgtEl>
                                        <p:attrNameLst>
                                          <p:attrName>style.visibility</p:attrName>
                                        </p:attrNameLst>
                                      </p:cBhvr>
                                      <p:to>
                                        <p:strVal val="visible"/>
                                      </p:to>
                                    </p:set>
                                    <p:anim calcmode="lin" valueType="num">
                                      <p:cBhvr additive="base">
                                        <p:cTn id="112" dur="500" fill="hold"/>
                                        <p:tgtEl>
                                          <p:spTgt spid="54"/>
                                        </p:tgtEl>
                                        <p:attrNameLst>
                                          <p:attrName>ppt_x</p:attrName>
                                        </p:attrNameLst>
                                      </p:cBhvr>
                                      <p:tavLst>
                                        <p:tav tm="0">
                                          <p:val>
                                            <p:strVal val="0-#ppt_w/2"/>
                                          </p:val>
                                        </p:tav>
                                        <p:tav tm="100000">
                                          <p:val>
                                            <p:strVal val="#ppt_x"/>
                                          </p:val>
                                        </p:tav>
                                      </p:tavLst>
                                    </p:anim>
                                    <p:anim calcmode="lin" valueType="num">
                                      <p:cBhvr additive="base">
                                        <p:cTn id="113" dur="500" fill="hold"/>
                                        <p:tgtEl>
                                          <p:spTgt spid="54"/>
                                        </p:tgtEl>
                                        <p:attrNameLst>
                                          <p:attrName>ppt_y</p:attrName>
                                        </p:attrNameLst>
                                      </p:cBhvr>
                                      <p:tavLst>
                                        <p:tav tm="0">
                                          <p:val>
                                            <p:strVal val="0-#ppt_h/2"/>
                                          </p:val>
                                        </p:tav>
                                        <p:tav tm="100000">
                                          <p:val>
                                            <p:strVal val="#ppt_y"/>
                                          </p:val>
                                        </p:tav>
                                      </p:tavLst>
                                    </p:anim>
                                  </p:childTnLst>
                                </p:cTn>
                              </p:par>
                              <p:par>
                                <p:cTn id="114" presetID="2" presetClass="entr" presetSubtype="9" fill="hold" grpId="0"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additive="base">
                                        <p:cTn id="116" dur="500" fill="hold"/>
                                        <p:tgtEl>
                                          <p:spTgt spid="55"/>
                                        </p:tgtEl>
                                        <p:attrNameLst>
                                          <p:attrName>ppt_x</p:attrName>
                                        </p:attrNameLst>
                                      </p:cBhvr>
                                      <p:tavLst>
                                        <p:tav tm="0">
                                          <p:val>
                                            <p:strVal val="0-#ppt_w/2"/>
                                          </p:val>
                                        </p:tav>
                                        <p:tav tm="100000">
                                          <p:val>
                                            <p:strVal val="#ppt_x"/>
                                          </p:val>
                                        </p:tav>
                                      </p:tavLst>
                                    </p:anim>
                                    <p:anim calcmode="lin" valueType="num">
                                      <p:cBhvr additive="base">
                                        <p:cTn id="117" dur="500" fill="hold"/>
                                        <p:tgtEl>
                                          <p:spTgt spid="55"/>
                                        </p:tgtEl>
                                        <p:attrNameLst>
                                          <p:attrName>ppt_y</p:attrName>
                                        </p:attrNameLst>
                                      </p:cBhvr>
                                      <p:tavLst>
                                        <p:tav tm="0">
                                          <p:val>
                                            <p:strVal val="0-#ppt_h/2"/>
                                          </p:val>
                                        </p:tav>
                                        <p:tav tm="100000">
                                          <p:val>
                                            <p:strVal val="#ppt_y"/>
                                          </p:val>
                                        </p:tav>
                                      </p:tavLst>
                                    </p:anim>
                                  </p:childTnLst>
                                </p:cTn>
                              </p:par>
                              <p:par>
                                <p:cTn id="118" presetID="2" presetClass="entr" presetSubtype="9" fill="hold" grpId="0" nodeType="withEffect">
                                  <p:stCondLst>
                                    <p:cond delay="0"/>
                                  </p:stCondLst>
                                  <p:childTnLst>
                                    <p:set>
                                      <p:cBhvr>
                                        <p:cTn id="119" dur="1" fill="hold">
                                          <p:stCondLst>
                                            <p:cond delay="0"/>
                                          </p:stCondLst>
                                        </p:cTn>
                                        <p:tgtEl>
                                          <p:spTgt spid="56"/>
                                        </p:tgtEl>
                                        <p:attrNameLst>
                                          <p:attrName>style.visibility</p:attrName>
                                        </p:attrNameLst>
                                      </p:cBhvr>
                                      <p:to>
                                        <p:strVal val="visible"/>
                                      </p:to>
                                    </p:set>
                                    <p:anim calcmode="lin" valueType="num">
                                      <p:cBhvr additive="base">
                                        <p:cTn id="120" dur="500" fill="hold"/>
                                        <p:tgtEl>
                                          <p:spTgt spid="56"/>
                                        </p:tgtEl>
                                        <p:attrNameLst>
                                          <p:attrName>ppt_x</p:attrName>
                                        </p:attrNameLst>
                                      </p:cBhvr>
                                      <p:tavLst>
                                        <p:tav tm="0">
                                          <p:val>
                                            <p:strVal val="0-#ppt_w/2"/>
                                          </p:val>
                                        </p:tav>
                                        <p:tav tm="100000">
                                          <p:val>
                                            <p:strVal val="#ppt_x"/>
                                          </p:val>
                                        </p:tav>
                                      </p:tavLst>
                                    </p:anim>
                                    <p:anim calcmode="lin" valueType="num">
                                      <p:cBhvr additive="base">
                                        <p:cTn id="121" dur="500" fill="hold"/>
                                        <p:tgtEl>
                                          <p:spTgt spid="5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1" grpId="0" bldLvl="0" animBg="1"/>
      <p:bldP spid="32" grpId="0" bldLvl="0" animBg="1"/>
      <p:bldP spid="34" grpId="0" bldLvl="0" animBg="1"/>
      <p:bldP spid="35" grpId="0" bldLvl="0" animBg="1"/>
      <p:bldP spid="37" grpId="0" bldLvl="0" animBg="1"/>
      <p:bldP spid="38" grpId="0" bldLvl="0" animBg="1"/>
      <p:bldP spid="47" grpId="0" bldLvl="0" animBg="1"/>
      <p:bldP spid="48" grpId="0" bldLvl="0" animBg="1"/>
      <p:bldP spid="49" grpId="0" bldLvl="0" animBg="1"/>
      <p:bldP spid="50" grpId="0" bldLvl="0" animBg="1"/>
      <p:bldP spid="63" grpId="0" bldLvl="0" animBg="1"/>
      <p:bldP spid="64" grpId="0" bldLvl="0" animBg="1"/>
      <p:bldP spid="65" grpId="0" bldLvl="0" animBg="1"/>
      <p:bldP spid="67" grpId="0" bldLvl="0" animBg="1"/>
      <p:bldP spid="68" grpId="0" bldLvl="0" animBg="1"/>
      <p:bldP spid="69" grpId="0" bldLvl="0" animBg="1"/>
      <p:bldP spid="52" grpId="0"/>
      <p:bldP spid="51" grpId="0" animBg="1"/>
      <p:bldP spid="53" grpId="0" animBg="1"/>
      <p:bldP spid="54" grpId="0" animBg="1"/>
      <p:bldP spid="55" grpId="0" animBg="1"/>
      <p:bldP spid="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21" name="组合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3503711"/>
            <a:ext cx="688368" cy="688368"/>
            <a:chOff x="7242071" y="3488471"/>
            <a:chExt cx="688368" cy="688368"/>
          </a:xfrm>
        </p:grpSpPr>
        <p:sp>
          <p:nvSpPr>
            <p:cNvPr id="22" name="椭圆 21"/>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286625" y="353405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5118601"/>
            <a:ext cx="688368" cy="688368"/>
            <a:chOff x="7242071" y="5103361"/>
            <a:chExt cx="688368" cy="688368"/>
          </a:xfrm>
        </p:grpSpPr>
        <p:sp>
          <p:nvSpPr>
            <p:cNvPr id="29" name="椭圆 28"/>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7286625" y="514894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552357" y="1907881"/>
            <a:ext cx="4098609" cy="646331"/>
            <a:chOff x="8548024" y="1459078"/>
            <a:chExt cx="3066087" cy="646331"/>
          </a:xfrm>
        </p:grpSpPr>
        <p:sp>
          <p:nvSpPr>
            <p:cNvPr id="32" name="矩形 31"/>
            <p:cNvSpPr/>
            <p:nvPr/>
          </p:nvSpPr>
          <p:spPr>
            <a:xfrm>
              <a:off x="8548025" y="1766855"/>
              <a:ext cx="2967866" cy="276999"/>
            </a:xfrm>
            <a:prstGeom prst="rect">
              <a:avLst/>
            </a:prstGeom>
          </p:spPr>
          <p:txBody>
            <a:bodyPr wrap="square">
              <a:spAutoFit/>
            </a:bodyPr>
            <a:lstStyle/>
            <a:p>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4" y="1459078"/>
              <a:ext cx="3066087" cy="646331"/>
            </a:xfrm>
            <a:prstGeom prst="rect">
              <a:avLst/>
            </a:prstGeom>
          </p:spPr>
          <p:txBody>
            <a:bodyPr wrap="square">
              <a:spAutoFit/>
            </a:bodyPr>
            <a:lstStyle/>
            <a:p>
              <a:r>
                <a:rPr lang="zh-CN" altLang="en-US"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体验目标同</a:t>
              </a:r>
              <a:r>
                <a:rPr lang="zh-CN" altLang="en-US" b="1"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本能</a:t>
              </a:r>
              <a:r>
                <a:rPr lang="zh-CN" altLang="en-US"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处理过程相关，即用户想要</a:t>
              </a:r>
              <a:r>
                <a:rPr lang="zh-CN" altLang="en-US" b="1"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感受</a:t>
              </a:r>
              <a:r>
                <a:rPr lang="zh-CN" altLang="en-US" b="1"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什么</a:t>
              </a:r>
              <a:r>
                <a:rPr lang="zh-CN" altLang="en-US" b="1" dirty="0" smtClean="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a:t>
              </a:r>
              <a:endParaRPr lang="zh-CN" altLang="en-US"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34" name="组合 3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552357" y="5197230"/>
            <a:ext cx="4598941" cy="646331"/>
            <a:chOff x="8498914" y="1643744"/>
            <a:chExt cx="2903961" cy="646331"/>
          </a:xfrm>
        </p:grpSpPr>
        <p:sp>
          <p:nvSpPr>
            <p:cNvPr id="35" name="矩形 34"/>
            <p:cNvSpPr/>
            <p:nvPr/>
          </p:nvSpPr>
          <p:spPr>
            <a:xfrm>
              <a:off x="8548025" y="1766855"/>
              <a:ext cx="2854850" cy="276999"/>
            </a:xfrm>
            <a:prstGeom prst="rect">
              <a:avLst/>
            </a:prstGeom>
          </p:spPr>
          <p:txBody>
            <a:bodyPr wrap="square">
              <a:spAutoFit/>
            </a:bodyPr>
            <a:lstStyle/>
            <a:p>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6" name="矩形 35"/>
            <p:cNvSpPr/>
            <p:nvPr/>
          </p:nvSpPr>
          <p:spPr>
            <a:xfrm>
              <a:off x="8498914" y="1643744"/>
              <a:ext cx="2854850" cy="646331"/>
            </a:xfrm>
            <a:prstGeom prst="rect">
              <a:avLst/>
            </a:prstGeom>
          </p:spPr>
          <p:txBody>
            <a:bodyPr wrap="square">
              <a:spAutoFit/>
            </a:bodyPr>
            <a:lstStyle/>
            <a:p>
              <a:r>
                <a:rPr lang="zh-CN" altLang="en-US"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人生目标同</a:t>
              </a:r>
              <a:r>
                <a:rPr lang="zh-CN" altLang="en-US" b="1"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反思处理过程相关</a:t>
              </a:r>
              <a:r>
                <a:rPr lang="zh-CN" altLang="en-US"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，即用户想要</a:t>
              </a:r>
              <a:r>
                <a:rPr lang="zh-CN" altLang="en-US" b="1"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成为什么</a:t>
              </a:r>
              <a:r>
                <a:rPr lang="zh-CN" altLang="en-US"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a:t>
              </a:r>
              <a:endParaRPr lang="zh-CN" altLang="en-US"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37" name="组合 3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01466" y="3475464"/>
            <a:ext cx="4756866" cy="646331"/>
            <a:chOff x="8548023" y="1505245"/>
            <a:chExt cx="2854852" cy="646331"/>
          </a:xfrm>
        </p:grpSpPr>
        <p:sp>
          <p:nvSpPr>
            <p:cNvPr id="38" name="矩形 37"/>
            <p:cNvSpPr/>
            <p:nvPr/>
          </p:nvSpPr>
          <p:spPr>
            <a:xfrm>
              <a:off x="8548025" y="1766855"/>
              <a:ext cx="2854850" cy="276999"/>
            </a:xfrm>
            <a:prstGeom prst="rect">
              <a:avLst/>
            </a:prstGeom>
          </p:spPr>
          <p:txBody>
            <a:bodyPr wrap="square">
              <a:spAutoFit/>
            </a:bodyPr>
            <a:lstStyle/>
            <a:p>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9" name="矩形 38"/>
            <p:cNvSpPr/>
            <p:nvPr/>
          </p:nvSpPr>
          <p:spPr>
            <a:xfrm>
              <a:off x="8548023" y="1505245"/>
              <a:ext cx="2600261" cy="646331"/>
            </a:xfrm>
            <a:prstGeom prst="rect">
              <a:avLst/>
            </a:prstGeom>
          </p:spPr>
          <p:txBody>
            <a:bodyPr wrap="square">
              <a:spAutoFit/>
            </a:bodyPr>
            <a:lstStyle/>
            <a:p>
              <a:r>
                <a:rPr lang="zh-CN" altLang="en-US"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最终目标同行为</a:t>
              </a:r>
              <a:r>
                <a:rPr lang="zh-CN" altLang="en-US" b="1"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处理过程</a:t>
              </a:r>
              <a:r>
                <a:rPr lang="zh-CN" altLang="en-US"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相关，即用户</a:t>
              </a:r>
              <a:r>
                <a:rPr lang="zh-CN" altLang="en-US" b="1"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想要做什么</a:t>
              </a:r>
              <a:r>
                <a:rPr lang="zh-CN" altLang="en-US"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a:t>
              </a:r>
              <a:endParaRPr lang="zh-CN" altLang="en-US"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40" name="组合 3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7" y="5279546"/>
            <a:ext cx="367805" cy="366477"/>
            <a:chOff x="5287964" y="2994026"/>
            <a:chExt cx="879475" cy="876300"/>
          </a:xfrm>
          <a:solidFill>
            <a:schemeClr val="bg1"/>
          </a:solidFill>
        </p:grpSpPr>
        <p:sp>
          <p:nvSpPr>
            <p:cNvPr id="41"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45"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15159" y="3654932"/>
            <a:ext cx="425378" cy="404678"/>
            <a:chOff x="6323014" y="4870451"/>
            <a:chExt cx="652463" cy="620713"/>
          </a:xfrm>
          <a:solidFill>
            <a:schemeClr val="bg1"/>
          </a:solidFill>
        </p:grpSpPr>
        <p:sp>
          <p:nvSpPr>
            <p:cNvPr id="49"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4" name="矩形 53"/>
          <p:cNvSpPr/>
          <p:nvPr/>
        </p:nvSpPr>
        <p:spPr>
          <a:xfrm>
            <a:off x="1727418" y="436538"/>
            <a:ext cx="4207556"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用户目标是用户的动机</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椭圆 5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55" name="椭圆 5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par>
                                <p:cTn id="35" presetID="22" presetClass="entr" presetSubtype="8" fill="hold" nodeType="withEffect">
                                  <p:stCondLst>
                                    <p:cond delay="225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par>
                                <p:cTn id="38" presetID="22" presetClass="entr" presetSubtype="8" fill="hold" nodeType="withEffect">
                                  <p:stCondLst>
                                    <p:cond delay="225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par>
                                <p:cTn id="41" presetID="22" presetClass="entr" presetSubtype="8" fill="hold" nodeType="withEffect">
                                  <p:stCondLst>
                                    <p:cond delay="225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500"/>
                                        <p:tgtEl>
                                          <p:spTgt spid="34"/>
                                        </p:tgtEl>
                                      </p:cBhvr>
                                    </p:animEffect>
                                  </p:childTnLst>
                                </p:cTn>
                              </p:par>
                              <p:par>
                                <p:cTn id="44" presetID="41" presetClass="entr" presetSubtype="0" fill="hold" grpId="0" nodeType="withEffect">
                                  <p:stCondLst>
                                    <p:cond delay="500"/>
                                  </p:stCondLst>
                                  <p:iterate type="lt">
                                    <p:tmPct val="10000"/>
                                  </p:iterate>
                                  <p:childTnLst>
                                    <p:set>
                                      <p:cBhvr>
                                        <p:cTn id="45" dur="1" fill="hold">
                                          <p:stCondLst>
                                            <p:cond delay="0"/>
                                          </p:stCondLst>
                                        </p:cTn>
                                        <p:tgtEl>
                                          <p:spTgt spid="54"/>
                                        </p:tgtEl>
                                        <p:attrNameLst>
                                          <p:attrName>style.visibility</p:attrName>
                                        </p:attrNameLst>
                                      </p:cBhvr>
                                      <p:to>
                                        <p:strVal val="visible"/>
                                      </p:to>
                                    </p:set>
                                    <p:anim calcmode="lin" valueType="num">
                                      <p:cBhvr>
                                        <p:cTn id="46"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54"/>
                                        </p:tgtEl>
                                        <p:attrNameLst>
                                          <p:attrName>ppt_y</p:attrName>
                                        </p:attrNameLst>
                                      </p:cBhvr>
                                      <p:tavLst>
                                        <p:tav tm="0">
                                          <p:val>
                                            <p:strVal val="#ppt_y"/>
                                          </p:val>
                                        </p:tav>
                                        <p:tav tm="100000">
                                          <p:val>
                                            <p:strVal val="#ppt_y"/>
                                          </p:val>
                                        </p:tav>
                                      </p:tavLst>
                                    </p:anim>
                                    <p:anim calcmode="lin" valueType="num">
                                      <p:cBhvr>
                                        <p:cTn id="48"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54"/>
                                        </p:tgtEl>
                                      </p:cBhvr>
                                    </p:animEffect>
                                  </p:childTnLst>
                                </p:cTn>
                              </p:par>
                              <p:par>
                                <p:cTn id="51" presetID="2" presetClass="entr" presetSubtype="9"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anim calcmode="lin" valueType="num">
                                      <p:cBhvr additive="base">
                                        <p:cTn id="53" dur="500" fill="hold"/>
                                        <p:tgtEl>
                                          <p:spTgt spid="53"/>
                                        </p:tgtEl>
                                        <p:attrNameLst>
                                          <p:attrName>ppt_x</p:attrName>
                                        </p:attrNameLst>
                                      </p:cBhvr>
                                      <p:tavLst>
                                        <p:tav tm="0">
                                          <p:val>
                                            <p:strVal val="0-#ppt_w/2"/>
                                          </p:val>
                                        </p:tav>
                                        <p:tav tm="100000">
                                          <p:val>
                                            <p:strVal val="#ppt_x"/>
                                          </p:val>
                                        </p:tav>
                                      </p:tavLst>
                                    </p:anim>
                                    <p:anim calcmode="lin" valueType="num">
                                      <p:cBhvr additive="base">
                                        <p:cTn id="54" dur="500" fill="hold"/>
                                        <p:tgtEl>
                                          <p:spTgt spid="53"/>
                                        </p:tgtEl>
                                        <p:attrNameLst>
                                          <p:attrName>ppt_y</p:attrName>
                                        </p:attrNameLst>
                                      </p:cBhvr>
                                      <p:tavLst>
                                        <p:tav tm="0">
                                          <p:val>
                                            <p:strVal val="0-#ppt_h/2"/>
                                          </p:val>
                                        </p:tav>
                                        <p:tav tm="100000">
                                          <p:val>
                                            <p:strVal val="#ppt_y"/>
                                          </p:val>
                                        </p:tav>
                                      </p:tavLst>
                                    </p:anim>
                                  </p:childTnLst>
                                </p:cTn>
                              </p:par>
                              <p:par>
                                <p:cTn id="55" presetID="2" presetClass="entr" presetSubtype="9"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additive="base">
                                        <p:cTn id="57" dur="500" fill="hold"/>
                                        <p:tgtEl>
                                          <p:spTgt spid="55"/>
                                        </p:tgtEl>
                                        <p:attrNameLst>
                                          <p:attrName>ppt_x</p:attrName>
                                        </p:attrNameLst>
                                      </p:cBhvr>
                                      <p:tavLst>
                                        <p:tav tm="0">
                                          <p:val>
                                            <p:strVal val="0-#ppt_w/2"/>
                                          </p:val>
                                        </p:tav>
                                        <p:tav tm="100000">
                                          <p:val>
                                            <p:strVal val="#ppt_x"/>
                                          </p:val>
                                        </p:tav>
                                      </p:tavLst>
                                    </p:anim>
                                    <p:anim calcmode="lin" valueType="num">
                                      <p:cBhvr additive="base">
                                        <p:cTn id="58" dur="500" fill="hold"/>
                                        <p:tgtEl>
                                          <p:spTgt spid="55"/>
                                        </p:tgtEl>
                                        <p:attrNameLst>
                                          <p:attrName>ppt_y</p:attrName>
                                        </p:attrNameLst>
                                      </p:cBhvr>
                                      <p:tavLst>
                                        <p:tav tm="0">
                                          <p:val>
                                            <p:strVal val="0-#ppt_h/2"/>
                                          </p:val>
                                        </p:tav>
                                        <p:tav tm="100000">
                                          <p:val>
                                            <p:strVal val="#ppt_y"/>
                                          </p:val>
                                        </p:tav>
                                      </p:tavLst>
                                    </p:anim>
                                  </p:childTnLst>
                                </p:cTn>
                              </p:par>
                              <p:par>
                                <p:cTn id="59" presetID="2" presetClass="entr" presetSubtype="9"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 calcmode="lin" valueType="num">
                                      <p:cBhvr additive="base">
                                        <p:cTn id="61" dur="500" fill="hold"/>
                                        <p:tgtEl>
                                          <p:spTgt spid="56"/>
                                        </p:tgtEl>
                                        <p:attrNameLst>
                                          <p:attrName>ppt_x</p:attrName>
                                        </p:attrNameLst>
                                      </p:cBhvr>
                                      <p:tavLst>
                                        <p:tav tm="0">
                                          <p:val>
                                            <p:strVal val="0-#ppt_w/2"/>
                                          </p:val>
                                        </p:tav>
                                        <p:tav tm="100000">
                                          <p:val>
                                            <p:strVal val="#ppt_x"/>
                                          </p:val>
                                        </p:tav>
                                      </p:tavLst>
                                    </p:anim>
                                    <p:anim calcmode="lin" valueType="num">
                                      <p:cBhvr additive="base">
                                        <p:cTn id="62" dur="500" fill="hold"/>
                                        <p:tgtEl>
                                          <p:spTgt spid="56"/>
                                        </p:tgtEl>
                                        <p:attrNameLst>
                                          <p:attrName>ppt_y</p:attrName>
                                        </p:attrNameLst>
                                      </p:cBhvr>
                                      <p:tavLst>
                                        <p:tav tm="0">
                                          <p:val>
                                            <p:strVal val="0-#ppt_h/2"/>
                                          </p:val>
                                        </p:tav>
                                        <p:tav tm="100000">
                                          <p:val>
                                            <p:strVal val="#ppt_y"/>
                                          </p:val>
                                        </p:tav>
                                      </p:tavLst>
                                    </p:anim>
                                  </p:childTnLst>
                                </p:cTn>
                              </p:par>
                              <p:par>
                                <p:cTn id="63" presetID="2" presetClass="entr" presetSubtype="9"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anim calcmode="lin" valueType="num">
                                      <p:cBhvr additive="base">
                                        <p:cTn id="65" dur="500" fill="hold"/>
                                        <p:tgtEl>
                                          <p:spTgt spid="57"/>
                                        </p:tgtEl>
                                        <p:attrNameLst>
                                          <p:attrName>ppt_x</p:attrName>
                                        </p:attrNameLst>
                                      </p:cBhvr>
                                      <p:tavLst>
                                        <p:tav tm="0">
                                          <p:val>
                                            <p:strVal val="0-#ppt_w/2"/>
                                          </p:val>
                                        </p:tav>
                                        <p:tav tm="100000">
                                          <p:val>
                                            <p:strVal val="#ppt_x"/>
                                          </p:val>
                                        </p:tav>
                                      </p:tavLst>
                                    </p:anim>
                                    <p:anim calcmode="lin" valueType="num">
                                      <p:cBhvr additive="base">
                                        <p:cTn id="66" dur="500" fill="hold"/>
                                        <p:tgtEl>
                                          <p:spTgt spid="57"/>
                                        </p:tgtEl>
                                        <p:attrNameLst>
                                          <p:attrName>ppt_y</p:attrName>
                                        </p:attrNameLst>
                                      </p:cBhvr>
                                      <p:tavLst>
                                        <p:tav tm="0">
                                          <p:val>
                                            <p:strVal val="0-#ppt_h/2"/>
                                          </p:val>
                                        </p:tav>
                                        <p:tav tm="100000">
                                          <p:val>
                                            <p:strVal val="#ppt_y"/>
                                          </p:val>
                                        </p:tav>
                                      </p:tavLst>
                                    </p:anim>
                                  </p:childTnLst>
                                </p:cTn>
                              </p:par>
                              <p:par>
                                <p:cTn id="67" presetID="2" presetClass="entr" presetSubtype="9"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0-#ppt_w/2"/>
                                          </p:val>
                                        </p:tav>
                                        <p:tav tm="100000">
                                          <p:val>
                                            <p:strVal val="#ppt_x"/>
                                          </p:val>
                                        </p:tav>
                                      </p:tavLst>
                                    </p:anim>
                                    <p:anim calcmode="lin" valueType="num">
                                      <p:cBhvr additive="base">
                                        <p:cTn id="70" dur="500" fill="hold"/>
                                        <p:tgtEl>
                                          <p:spTgt spid="5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3" grpId="0" animBg="1"/>
      <p:bldP spid="55" grpId="0" animBg="1"/>
      <p:bldP spid="56" grpId="0" animBg="1"/>
      <p:bldP spid="57" grpId="0" animBg="1"/>
      <p:bldP spid="5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42340" y="1823720"/>
            <a:ext cx="9021169" cy="2246769"/>
          </a:xfrm>
          <a:prstGeom prst="rect">
            <a:avLst/>
          </a:prstGeom>
          <a:noFill/>
        </p:spPr>
        <p:txBody>
          <a:bodyPr wrap="square" rtlCol="0">
            <a:spAutoFit/>
          </a:bodyPr>
          <a:lstStyle/>
          <a:p>
            <a:r>
              <a:rPr lang="zh-CN" altLang="en-US" sz="2000" dirty="0">
                <a:solidFill>
                  <a:srgbClr val="FF0000"/>
                </a:solidFill>
              </a:rPr>
              <a:t>人物模型</a:t>
            </a:r>
            <a:r>
              <a:rPr lang="zh-CN" altLang="en-US" sz="2000" dirty="0"/>
              <a:t>源于定性研究，尤其从访谈和观察产品用户、潜在用户中观察到的行为模式。其他的补充数据可以通过主题专家、利益相关者、定量研究，以及其他可用文献提供的补充研究和数据获得。</a:t>
            </a:r>
            <a:endParaRPr lang="zh-CN" altLang="en-US" sz="2000" dirty="0"/>
          </a:p>
          <a:p>
            <a:endParaRPr lang="zh-CN" altLang="en-US" sz="2000" dirty="0"/>
          </a:p>
          <a:p>
            <a:r>
              <a:rPr lang="zh-CN" altLang="en-US" sz="2000" dirty="0"/>
              <a:t>我们构造一组人物模型的目的，</a:t>
            </a:r>
            <a:r>
              <a:rPr lang="zh-CN" altLang="en-US" sz="2000" dirty="0" smtClean="0"/>
              <a:t>是为了用</a:t>
            </a:r>
            <a:r>
              <a:rPr lang="zh-CN" altLang="en-US" sz="2000" dirty="0"/>
              <a:t>其</a:t>
            </a:r>
            <a:r>
              <a:rPr lang="zh-CN" altLang="en-US" sz="2000" dirty="0" smtClean="0"/>
              <a:t>代表观察</a:t>
            </a:r>
            <a:r>
              <a:rPr lang="zh-CN" altLang="en-US" sz="2000" dirty="0"/>
              <a:t>到的</a:t>
            </a:r>
            <a:r>
              <a:rPr lang="zh-CN" altLang="en-US" sz="2000" dirty="0" smtClean="0"/>
              <a:t>各种各样的</a:t>
            </a:r>
            <a:r>
              <a:rPr lang="zh-CN" altLang="en-US" sz="2000" dirty="0" smtClean="0">
                <a:solidFill>
                  <a:srgbClr val="FF0000"/>
                </a:solidFill>
              </a:rPr>
              <a:t>动机</a:t>
            </a:r>
            <a:r>
              <a:rPr lang="zh-CN" altLang="en-US" sz="2000" dirty="0" smtClean="0"/>
              <a:t>、</a:t>
            </a:r>
            <a:r>
              <a:rPr lang="zh-CN" altLang="en-US" sz="2000" dirty="0" smtClean="0">
                <a:solidFill>
                  <a:srgbClr val="FF0000"/>
                </a:solidFill>
              </a:rPr>
              <a:t>行为</a:t>
            </a:r>
            <a:r>
              <a:rPr lang="zh-CN" altLang="en-US" sz="2000" dirty="0"/>
              <a:t>、</a:t>
            </a:r>
            <a:r>
              <a:rPr lang="zh-CN" altLang="en-US" sz="2000" dirty="0">
                <a:solidFill>
                  <a:srgbClr val="FF0000"/>
                </a:solidFill>
              </a:rPr>
              <a:t>态度</a:t>
            </a:r>
            <a:r>
              <a:rPr lang="zh-CN" altLang="en-US" sz="2000" dirty="0"/>
              <a:t>、</a:t>
            </a:r>
            <a:r>
              <a:rPr lang="zh-CN" altLang="en-US" sz="2000" dirty="0">
                <a:solidFill>
                  <a:srgbClr val="FF0000"/>
                </a:solidFill>
              </a:rPr>
              <a:t>能力</a:t>
            </a:r>
            <a:r>
              <a:rPr lang="zh-CN" altLang="en-US" sz="2000" dirty="0"/>
              <a:t>、</a:t>
            </a:r>
            <a:r>
              <a:rPr lang="zh-CN" altLang="en-US" sz="2000" dirty="0">
                <a:solidFill>
                  <a:srgbClr val="FF0000"/>
                </a:solidFill>
              </a:rPr>
              <a:t>约束</a:t>
            </a:r>
            <a:r>
              <a:rPr lang="zh-CN" altLang="en-US" sz="2000" dirty="0"/>
              <a:t>、</a:t>
            </a:r>
            <a:r>
              <a:rPr lang="zh-CN" altLang="en-US" sz="2000" dirty="0">
                <a:solidFill>
                  <a:srgbClr val="FF0000"/>
                </a:solidFill>
              </a:rPr>
              <a:t>心理模型</a:t>
            </a:r>
            <a:r>
              <a:rPr lang="zh-CN" altLang="en-US" sz="2000" dirty="0"/>
              <a:t>、</a:t>
            </a:r>
            <a:r>
              <a:rPr lang="zh-CN" altLang="en-US" sz="2000" dirty="0">
                <a:solidFill>
                  <a:srgbClr val="FF0000"/>
                </a:solidFill>
              </a:rPr>
              <a:t>工作</a:t>
            </a:r>
            <a:r>
              <a:rPr lang="zh-CN" altLang="en-US" sz="2000" dirty="0"/>
              <a:t>或者</a:t>
            </a:r>
            <a:r>
              <a:rPr lang="zh-CN" altLang="en-US" sz="2000" dirty="0">
                <a:solidFill>
                  <a:srgbClr val="FF0000"/>
                </a:solidFill>
              </a:rPr>
              <a:t>活动</a:t>
            </a:r>
            <a:r>
              <a:rPr lang="zh-CN" altLang="en-US" sz="2000" dirty="0" smtClean="0">
                <a:solidFill>
                  <a:srgbClr val="FF0000"/>
                </a:solidFill>
              </a:rPr>
              <a:t>流程</a:t>
            </a:r>
            <a:r>
              <a:rPr lang="zh-CN" altLang="en-US" sz="2000" dirty="0">
                <a:solidFill>
                  <a:srgbClr val="FF0000"/>
                </a:solidFill>
              </a:rPr>
              <a:t>和</a:t>
            </a:r>
            <a:r>
              <a:rPr lang="zh-CN" altLang="en-US" sz="2000" dirty="0" smtClean="0">
                <a:solidFill>
                  <a:srgbClr val="FF0000"/>
                </a:solidFill>
              </a:rPr>
              <a:t>环境</a:t>
            </a:r>
            <a:r>
              <a:rPr lang="zh-CN" altLang="en-US" sz="2000" dirty="0"/>
              <a:t>，以及对现有产 品和系统的不满之</a:t>
            </a:r>
            <a:r>
              <a:rPr lang="zh-CN" altLang="en-US" sz="2000" dirty="0" smtClean="0"/>
              <a:t>处而做出的优化。</a:t>
            </a:r>
            <a:endParaRPr lang="zh-CN" altLang="en-US" sz="2000" dirty="0"/>
          </a:p>
        </p:txBody>
      </p:sp>
      <p:sp>
        <p:nvSpPr>
          <p:cNvPr id="61" name="矩形 60"/>
          <p:cNvSpPr/>
          <p:nvPr/>
        </p:nvSpPr>
        <p:spPr>
          <a:xfrm>
            <a:off x="1727418" y="436538"/>
            <a:ext cx="3638212"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构造人物模型的主要步骤</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c-mockup.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2737" y="1981200"/>
            <a:ext cx="5365933" cy="402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nvGrpSpPr>
          <p:cNvPr id="32" name="组合 3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002680" y="804023"/>
            <a:ext cx="3831766" cy="615554"/>
            <a:chOff x="8548025" y="1459078"/>
            <a:chExt cx="2967866" cy="615554"/>
          </a:xfrm>
        </p:grpSpPr>
        <p:sp>
          <p:nvSpPr>
            <p:cNvPr id="33" name="矩形 32"/>
            <p:cNvSpPr/>
            <p:nvPr/>
          </p:nvSpPr>
          <p:spPr>
            <a:xfrm>
              <a:off x="8548025" y="1766855"/>
              <a:ext cx="2967866" cy="307777"/>
            </a:xfrm>
            <a:prstGeom prst="rect">
              <a:avLst/>
            </a:prstGeom>
          </p:spPr>
          <p:txBody>
            <a:bodyPr wrap="square">
              <a:spAutoFit/>
            </a:bodyPr>
            <a:lstStyle/>
            <a:p>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4" name="矩形 33"/>
            <p:cNvSpPr/>
            <p:nvPr/>
          </p:nvSpPr>
          <p:spPr>
            <a:xfrm>
              <a:off x="8548025" y="1459078"/>
              <a:ext cx="1589210" cy="521970"/>
            </a:xfrm>
            <a:prstGeom prst="rect">
              <a:avLst/>
            </a:prstGeom>
          </p:spPr>
          <p:txBody>
            <a:bodyPr wrap="square">
              <a:spAutoFit/>
            </a:bodyPr>
            <a:lstStyle/>
            <a:p>
              <a:r>
                <a:rPr lang="en-US" altLang="zh-CN"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rPr>
                <a:t>根据角色对访谈对象分组</a:t>
              </a:r>
              <a:endParaRPr lang="zh-CN" altLang="en-US"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7" name="矩形 36"/>
          <p:cNvSpPr/>
          <p:nvPr/>
        </p:nvSpPr>
        <p:spPr>
          <a:xfrm>
            <a:off x="8002778" y="4257278"/>
            <a:ext cx="1589210" cy="521970"/>
          </a:xfrm>
          <a:prstGeom prst="rect">
            <a:avLst/>
          </a:prstGeom>
        </p:spPr>
        <p:txBody>
          <a:bodyPr wrap="square">
            <a:spAutoFit/>
          </a:bodyPr>
          <a:lstStyle/>
          <a:p>
            <a:r>
              <a:rPr lang="en-US" altLang="zh-CN"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rPr>
              <a:t>6.检查完整性和冗余</a:t>
            </a:r>
            <a:r>
              <a:rPr lang="zh-CN" altLang="en-US"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 name="矩形 39"/>
          <p:cNvSpPr/>
          <p:nvPr/>
        </p:nvSpPr>
        <p:spPr>
          <a:xfrm>
            <a:off x="8002911" y="2880800"/>
            <a:ext cx="1589210" cy="521970"/>
          </a:xfrm>
          <a:prstGeom prst="rect">
            <a:avLst/>
          </a:prstGeom>
        </p:spPr>
        <p:txBody>
          <a:bodyPr wrap="square">
            <a:spAutoFit/>
          </a:bodyPr>
          <a:lstStyle/>
          <a:p>
            <a:r>
              <a:rPr lang="en-US" altLang="zh-CN"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rPr>
              <a:t>4.找出重要的行为模型</a:t>
            </a:r>
            <a:endParaRPr lang="en-US" altLang="zh-CN"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58" name="组合 5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002778" y="1540522"/>
            <a:ext cx="2967866" cy="615554"/>
            <a:chOff x="8548025" y="1459078"/>
            <a:chExt cx="2967866" cy="615554"/>
          </a:xfrm>
        </p:grpSpPr>
        <p:sp>
          <p:nvSpPr>
            <p:cNvPr id="59" name="矩形 58"/>
            <p:cNvSpPr/>
            <p:nvPr/>
          </p:nvSpPr>
          <p:spPr>
            <a:xfrm>
              <a:off x="8548025" y="1766855"/>
              <a:ext cx="2967866" cy="307777"/>
            </a:xfrm>
            <a:prstGeom prst="rect">
              <a:avLst/>
            </a:prstGeom>
          </p:spPr>
          <p:txBody>
            <a:bodyPr wrap="square">
              <a:spAutoFit/>
            </a:bodyPr>
            <a:lstStyle/>
            <a:p>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p:nvSpPr>
          <p:spPr>
            <a:xfrm>
              <a:off x="8548025" y="1459078"/>
              <a:ext cx="1589210" cy="306705"/>
            </a:xfrm>
            <a:prstGeom prst="rect">
              <a:avLst/>
            </a:prstGeom>
          </p:spPr>
          <p:txBody>
            <a:bodyPr wrap="square">
              <a:spAutoFit/>
            </a:bodyPr>
            <a:lstStyle/>
            <a:p>
              <a:r>
                <a:rPr lang="en-US" altLang="zh-CN"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rPr>
                <a:t>找出行为变量。</a:t>
              </a:r>
              <a:endParaRPr lang="en-US" altLang="zh-CN"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2" name="左大括号 1"/>
          <p:cNvSpPr/>
          <p:nvPr/>
        </p:nvSpPr>
        <p:spPr>
          <a:xfrm>
            <a:off x="6828092" y="893766"/>
            <a:ext cx="1174588" cy="52256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矩形 60"/>
          <p:cNvSpPr/>
          <p:nvPr/>
        </p:nvSpPr>
        <p:spPr>
          <a:xfrm>
            <a:off x="1727418" y="436538"/>
            <a:ext cx="2418688" cy="82994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构造人物模型的主要步骤</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矩形 2"/>
          <p:cNvSpPr/>
          <p:nvPr/>
        </p:nvSpPr>
        <p:spPr>
          <a:xfrm>
            <a:off x="8002905" y="2155825"/>
            <a:ext cx="2181860" cy="521970"/>
          </a:xfrm>
          <a:prstGeom prst="rect">
            <a:avLst/>
          </a:prstGeom>
        </p:spPr>
        <p:txBody>
          <a:bodyPr wrap="square">
            <a:spAutoFit/>
          </a:bodyPr>
          <a:lstStyle/>
          <a:p>
            <a:r>
              <a:rPr lang="en-US" altLang="zh-CN"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rPr>
              <a:t>3.将访谈主体和行为</a:t>
            </a:r>
            <a:r>
              <a:rPr lang="zh-CN" altLang="en-US"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rPr>
              <a:t>变量</a:t>
            </a:r>
            <a:r>
              <a:rPr lang="en-US" altLang="zh-CN"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rPr>
              <a:t>对应起来</a:t>
            </a:r>
            <a:endParaRPr lang="en-US" altLang="zh-CN"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8002905" y="3561715"/>
            <a:ext cx="1868805" cy="521970"/>
          </a:xfrm>
          <a:prstGeom prst="rect">
            <a:avLst/>
          </a:prstGeom>
        </p:spPr>
        <p:txBody>
          <a:bodyPr wrap="square">
            <a:spAutoFit/>
          </a:bodyPr>
          <a:lstStyle/>
          <a:p>
            <a:r>
              <a:rPr lang="en-US" altLang="zh-CN"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rPr>
              <a:t>综合各种特征，阐明目标。</a:t>
            </a:r>
            <a:endParaRPr lang="zh-CN" altLang="en-US"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8002778" y="4877038"/>
            <a:ext cx="1589210" cy="521970"/>
          </a:xfrm>
          <a:prstGeom prst="rect">
            <a:avLst/>
          </a:prstGeom>
        </p:spPr>
        <p:txBody>
          <a:bodyPr wrap="square">
            <a:spAutoFit/>
          </a:bodyPr>
          <a:lstStyle/>
          <a:p>
            <a:r>
              <a:rPr lang="en-US"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rPr>
              <a:t>7.</a:t>
            </a:r>
            <a:r>
              <a:rPr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rPr>
              <a:t>指定人物模型的类型</a:t>
            </a:r>
            <a:endParaRPr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8002778" y="5597763"/>
            <a:ext cx="1589210" cy="521970"/>
          </a:xfrm>
          <a:prstGeom prst="rect">
            <a:avLst/>
          </a:prstGeom>
        </p:spPr>
        <p:txBody>
          <a:bodyPr wrap="square">
            <a:spAutoFit/>
          </a:bodyPr>
          <a:lstStyle/>
          <a:p>
            <a:r>
              <a:rPr lang="en-US" altLang="zh-CN"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rPr>
              <a:t>8.进一步描述特性和行</a:t>
            </a:r>
            <a:r>
              <a:rPr lang="zh-CN" altLang="en-US"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rPr>
              <a:t>为</a:t>
            </a:r>
            <a:endParaRPr lang="zh-CN" altLang="en-US" sz="1400" b="1" dirty="0">
              <a:solidFill>
                <a:srgbClr val="18478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椭圆 16"/>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8" name="椭圆 17"/>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25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2250"/>
                                  </p:stCondLst>
                                  <p:childTnLst>
                                    <p:set>
                                      <p:cBhvr>
                                        <p:cTn id="9" dur="1" fill="hold">
                                          <p:stCondLst>
                                            <p:cond delay="0"/>
                                          </p:stCondLst>
                                        </p:cTn>
                                        <p:tgtEl>
                                          <p:spTgt spid="58"/>
                                        </p:tgtEl>
                                        <p:attrNameLst>
                                          <p:attrName>style.visibility</p:attrName>
                                        </p:attrNameLst>
                                      </p:cBhvr>
                                      <p:to>
                                        <p:strVal val="visible"/>
                                      </p:to>
                                    </p:set>
                                    <p:animEffect transition="in" filter="wipe(left)">
                                      <p:cBhvr>
                                        <p:cTn id="10" dur="500"/>
                                        <p:tgtEl>
                                          <p:spTgt spid="58"/>
                                        </p:tgtEl>
                                      </p:cBhvr>
                                    </p:animEffect>
                                  </p:childTnLst>
                                </p:cTn>
                              </p:par>
                              <p:par>
                                <p:cTn id="11" presetID="41" presetClass="entr" presetSubtype="0" fill="hold" grpId="0" nodeType="withEffect">
                                  <p:stCondLst>
                                    <p:cond delay="500"/>
                                  </p:stCondLst>
                                  <p:iterate type="lt">
                                    <p:tmPct val="10000"/>
                                  </p:iterate>
                                  <p:childTnLst>
                                    <p:set>
                                      <p:cBhvr>
                                        <p:cTn id="12" dur="1" fill="hold">
                                          <p:stCondLst>
                                            <p:cond delay="0"/>
                                          </p:stCondLst>
                                        </p:cTn>
                                        <p:tgtEl>
                                          <p:spTgt spid="61"/>
                                        </p:tgtEl>
                                        <p:attrNameLst>
                                          <p:attrName>style.visibility</p:attrName>
                                        </p:attrNameLst>
                                      </p:cBhvr>
                                      <p:to>
                                        <p:strVal val="visible"/>
                                      </p:to>
                                    </p:set>
                                    <p:anim calcmode="lin" valueType="num">
                                      <p:cBhvr>
                                        <p:cTn id="13"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1"/>
                                        </p:tgtEl>
                                        <p:attrNameLst>
                                          <p:attrName>ppt_y</p:attrName>
                                        </p:attrNameLst>
                                      </p:cBhvr>
                                      <p:tavLst>
                                        <p:tav tm="0">
                                          <p:val>
                                            <p:strVal val="#ppt_y"/>
                                          </p:val>
                                        </p:tav>
                                        <p:tav tm="100000">
                                          <p:val>
                                            <p:strVal val="#ppt_y"/>
                                          </p:val>
                                        </p:tav>
                                      </p:tavLst>
                                    </p:anim>
                                    <p:anim calcmode="lin" valueType="num">
                                      <p:cBhvr>
                                        <p:cTn id="15"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1"/>
                                        </p:tgtEl>
                                      </p:cBhvr>
                                    </p:animEffect>
                                  </p:childTnLst>
                                </p:cTn>
                              </p:par>
                              <p:par>
                                <p:cTn id="18" presetID="2" presetClass="entr" presetSubtype="9"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0-#ppt_w/2"/>
                                          </p:val>
                                        </p:tav>
                                        <p:tav tm="100000">
                                          <p:val>
                                            <p:strVal val="#ppt_x"/>
                                          </p:val>
                                        </p:tav>
                                      </p:tavLst>
                                    </p:anim>
                                    <p:anim calcmode="lin" valueType="num">
                                      <p:cBhvr additive="base">
                                        <p:cTn id="21" dur="500" fill="hold"/>
                                        <p:tgtEl>
                                          <p:spTgt spid="17"/>
                                        </p:tgtEl>
                                        <p:attrNameLst>
                                          <p:attrName>ppt_y</p:attrName>
                                        </p:attrNameLst>
                                      </p:cBhvr>
                                      <p:tavLst>
                                        <p:tav tm="0">
                                          <p:val>
                                            <p:strVal val="0-#ppt_h/2"/>
                                          </p:val>
                                        </p:tav>
                                        <p:tav tm="100000">
                                          <p:val>
                                            <p:strVal val="#ppt_y"/>
                                          </p:val>
                                        </p:tav>
                                      </p:tavLst>
                                    </p:anim>
                                  </p:childTnLst>
                                </p:cTn>
                              </p:par>
                              <p:par>
                                <p:cTn id="22" presetID="2" presetClass="entr" presetSubtype="9"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0-#ppt_w/2"/>
                                          </p:val>
                                        </p:tav>
                                        <p:tav tm="100000">
                                          <p:val>
                                            <p:strVal val="#ppt_x"/>
                                          </p:val>
                                        </p:tav>
                                      </p:tavLst>
                                    </p:anim>
                                    <p:anim calcmode="lin" valueType="num">
                                      <p:cBhvr additive="base">
                                        <p:cTn id="25" dur="500" fill="hold"/>
                                        <p:tgtEl>
                                          <p:spTgt spid="18"/>
                                        </p:tgtEl>
                                        <p:attrNameLst>
                                          <p:attrName>ppt_y</p:attrName>
                                        </p:attrNameLst>
                                      </p:cBhvr>
                                      <p:tavLst>
                                        <p:tav tm="0">
                                          <p:val>
                                            <p:strVal val="0-#ppt_h/2"/>
                                          </p:val>
                                        </p:tav>
                                        <p:tav tm="100000">
                                          <p:val>
                                            <p:strVal val="#ppt_y"/>
                                          </p:val>
                                        </p:tav>
                                      </p:tavLst>
                                    </p:anim>
                                  </p:childTnLst>
                                </p:cTn>
                              </p:par>
                              <p:par>
                                <p:cTn id="26" presetID="2" presetClass="entr" presetSubtype="9"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0-#ppt_h/2"/>
                                          </p:val>
                                        </p:tav>
                                        <p:tav tm="100000">
                                          <p:val>
                                            <p:strVal val="#ppt_y"/>
                                          </p:val>
                                        </p:tav>
                                      </p:tavLst>
                                    </p:anim>
                                  </p:childTnLst>
                                </p:cTn>
                              </p:par>
                              <p:par>
                                <p:cTn id="30" presetID="2" presetClass="entr" presetSubtype="9"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0-#ppt_w/2"/>
                                          </p:val>
                                        </p:tav>
                                        <p:tav tm="100000">
                                          <p:val>
                                            <p:strVal val="#ppt_x"/>
                                          </p:val>
                                        </p:tav>
                                      </p:tavLst>
                                    </p:anim>
                                    <p:anim calcmode="lin" valueType="num">
                                      <p:cBhvr additive="base">
                                        <p:cTn id="33" dur="500" fill="hold"/>
                                        <p:tgtEl>
                                          <p:spTgt spid="20"/>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17" grpId="0" animBg="1"/>
      <p:bldP spid="18" grpId="0" animBg="1"/>
      <p:bldP spid="19" grpId="0" animBg="1"/>
      <p:bldP spid="20"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rPr>
              <a:t>第一步</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grpSp>
        <p:nvGrpSpPr>
          <p:cNvPr id="34" name="组合 33"/>
          <p:cNvGrpSpPr/>
          <p:nvPr/>
        </p:nvGrpSpPr>
        <p:grpSpPr>
          <a:xfrm>
            <a:off x="3502659" y="1742441"/>
            <a:ext cx="6572993" cy="1801475"/>
            <a:chOff x="8548024" y="1459078"/>
            <a:chExt cx="2486421" cy="1159858"/>
          </a:xfrm>
        </p:grpSpPr>
        <p:sp>
          <p:nvSpPr>
            <p:cNvPr id="35" name="矩形 34"/>
            <p:cNvSpPr/>
            <p:nvPr/>
          </p:nvSpPr>
          <p:spPr>
            <a:xfrm>
              <a:off x="8548025" y="1766855"/>
              <a:ext cx="2486420" cy="852081"/>
            </a:xfrm>
            <a:prstGeom prst="rect">
              <a:avLst/>
            </a:prstGeom>
          </p:spPr>
          <p:txBody>
            <a:bodyPr wrap="square">
              <a:spAutoFit/>
            </a:bodyPr>
            <a:lstStyle/>
            <a:p>
              <a:r>
                <a:rPr lang="zh-CN" altLang="en-US" sz="1600" spc="300" dirty="0">
                  <a:latin typeface="微软雅黑" panose="020B0503020204020204" pitchFamily="34" charset="-122"/>
                  <a:ea typeface="微软雅黑" panose="020B0503020204020204" pitchFamily="34" charset="-122"/>
                  <a:cs typeface="微软雅黑" panose="020B0503020204020204" pitchFamily="34" charset="-122"/>
                </a:rPr>
                <a:t>完成研究工作并将数据大致分类组织后，根据角色不同对受访者迸行</a:t>
              </a:r>
              <a:r>
                <a:rPr lang="zh-CN" altLang="en-US" sz="1600" spc="3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分组</a:t>
              </a:r>
              <a:r>
                <a:rPr lang="zh-CN" altLang="en-US" sz="1600" spc="300" dirty="0">
                  <a:latin typeface="微软雅黑" panose="020B0503020204020204" pitchFamily="34" charset="-122"/>
                  <a:ea typeface="微软雅黑" panose="020B0503020204020204" pitchFamily="34" charset="-122"/>
                  <a:cs typeface="微软雅黑" panose="020B0503020204020204" pitchFamily="34" charset="-122"/>
                </a:rPr>
                <a:t>。对于企业应用程序来说，角色通常同工作角色或职责相对应，因此容易描述。消费产品的角色区分更细微， 包括家庭角色、态度、相关活动的方法、兴趣和选择生活方式的能力等</a:t>
              </a:r>
              <a:endParaRPr lang="zh-CN" altLang="en-US" sz="1600" spc="3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矩形 35"/>
            <p:cNvSpPr/>
            <p:nvPr/>
          </p:nvSpPr>
          <p:spPr>
            <a:xfrm>
              <a:off x="8548024" y="1459078"/>
              <a:ext cx="2370254" cy="237790"/>
            </a:xfrm>
            <a:prstGeom prst="rect">
              <a:avLst/>
            </a:prstGeom>
          </p:spPr>
          <p:txBody>
            <a:bodyPr wrap="square">
              <a:spAutoFit/>
            </a:bodyPr>
            <a:lstStyle/>
            <a:p>
              <a:r>
                <a:rPr lang="zh-CN" altLang="en-US"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根据角色对访谈对象</a:t>
              </a:r>
              <a:r>
                <a:rPr lang="zh-CN" altLang="en-US" b="1" dirty="0">
                  <a:solidFill>
                    <a:srgbClr val="FF0000"/>
                  </a:solidFill>
                  <a:latin typeface="微软雅黑" panose="020B0503020204020204" pitchFamily="34" charset="-122"/>
                  <a:ea typeface="微软雅黑" panose="020B0503020204020204" pitchFamily="34" charset="-122"/>
                  <a:cs typeface="Segoe UI Semilight" panose="020B0402040204020203" pitchFamily="34" charset="0"/>
                </a:rPr>
                <a:t>分组</a:t>
              </a:r>
              <a:endParaRPr lang="zh-CN" altLang="en-US" b="1" dirty="0">
                <a:solidFill>
                  <a:srgbClr val="FF0000"/>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sp>
        <p:nvSpPr>
          <p:cNvPr id="37" name="矩形 36"/>
          <p:cNvSpPr/>
          <p:nvPr/>
        </p:nvSpPr>
        <p:spPr>
          <a:xfrm>
            <a:off x="1727418" y="436538"/>
            <a:ext cx="2418688"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构造人物模型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椭圆 1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4" name="椭圆 1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22" presetClass="entr" presetSubtype="8" fill="hold" nodeType="withEffect">
                                  <p:stCondLst>
                                    <p:cond delay="300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1000"/>
                                        <p:tgtEl>
                                          <p:spTgt spid="34"/>
                                        </p:tgtEl>
                                      </p:cBhvr>
                                    </p:animEffect>
                                  </p:childTnLst>
                                </p:cTn>
                              </p:par>
                              <p:par>
                                <p:cTn id="26" presetID="41" presetClass="entr" presetSubtype="0" fill="hold" grpId="0" nodeType="withEffect">
                                  <p:stCondLst>
                                    <p:cond delay="500"/>
                                  </p:stCondLst>
                                  <p:iterate type="lt">
                                    <p:tmPct val="10000"/>
                                  </p:iterate>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7"/>
                                        </p:tgtEl>
                                        <p:attrNameLst>
                                          <p:attrName>ppt_y</p:attrName>
                                        </p:attrNameLst>
                                      </p:cBhvr>
                                      <p:tavLst>
                                        <p:tav tm="0">
                                          <p:val>
                                            <p:strVal val="#ppt_y"/>
                                          </p:val>
                                        </p:tav>
                                        <p:tav tm="100000">
                                          <p:val>
                                            <p:strVal val="#ppt_y"/>
                                          </p:val>
                                        </p:tav>
                                      </p:tavLst>
                                    </p:anim>
                                    <p:anim calcmode="lin" valueType="num">
                                      <p:cBhvr>
                                        <p:cTn id="30"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7"/>
                                        </p:tgtEl>
                                      </p:cBhvr>
                                    </p:animEffect>
                                  </p:childTnLst>
                                </p:cTn>
                              </p:par>
                              <p:par>
                                <p:cTn id="33" presetID="2" presetClass="entr" presetSubtype="9"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0-#ppt_w/2"/>
                                          </p:val>
                                        </p:tav>
                                        <p:tav tm="100000">
                                          <p:val>
                                            <p:strVal val="#ppt_x"/>
                                          </p:val>
                                        </p:tav>
                                      </p:tavLst>
                                    </p:anim>
                                    <p:anim calcmode="lin" valueType="num">
                                      <p:cBhvr additive="base">
                                        <p:cTn id="40" dur="500" fill="hold"/>
                                        <p:tgtEl>
                                          <p:spTgt spid="14"/>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0-#ppt_w/2"/>
                                          </p:val>
                                        </p:tav>
                                        <p:tav tm="100000">
                                          <p:val>
                                            <p:strVal val="#ppt_x"/>
                                          </p:val>
                                        </p:tav>
                                      </p:tavLst>
                                    </p:anim>
                                    <p:anim calcmode="lin" valueType="num">
                                      <p:cBhvr additive="base">
                                        <p:cTn id="48" dur="500" fill="hold"/>
                                        <p:tgtEl>
                                          <p:spTgt spid="16"/>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0-#ppt_w/2"/>
                                          </p:val>
                                        </p:tav>
                                        <p:tav tm="100000">
                                          <p:val>
                                            <p:strVal val="#ppt_x"/>
                                          </p:val>
                                        </p:tav>
                                      </p:tavLst>
                                    </p:anim>
                                    <p:anim calcmode="lin" valueType="num">
                                      <p:cBhvr additive="base">
                                        <p:cTn id="52"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37" grpId="0"/>
      <p:bldP spid="13" grpId="0" animBg="1"/>
      <p:bldP spid="14" grpId="0" animBg="1"/>
      <p:bldP spid="15" grpId="0" animBg="1"/>
      <p:bldP spid="16" grpId="0" animBg="1"/>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rPr>
              <a:t>第二步</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grpSp>
        <p:nvGrpSpPr>
          <p:cNvPr id="34" name="组合 33"/>
          <p:cNvGrpSpPr/>
          <p:nvPr/>
        </p:nvGrpSpPr>
        <p:grpSpPr>
          <a:xfrm>
            <a:off x="3488057" y="1742440"/>
            <a:ext cx="6751497" cy="4850860"/>
            <a:chOff x="8541918" y="1459078"/>
            <a:chExt cx="2486420" cy="4572056"/>
          </a:xfrm>
        </p:grpSpPr>
        <p:sp>
          <p:nvSpPr>
            <p:cNvPr id="35" name="矩形 34"/>
            <p:cNvSpPr/>
            <p:nvPr/>
          </p:nvSpPr>
          <p:spPr>
            <a:xfrm>
              <a:off x="8541918" y="1766855"/>
              <a:ext cx="2486420" cy="4264279"/>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根据角色不同对受访者进行分组后，把从每种角色身上观察到的一些</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显著的行为</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列成不同的几组</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行为变量</a:t>
              </a:r>
              <a:endPar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一般来说，关注</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如下类型</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的变量，就会看到不同行为模式之间最重要的差别浮现出来：</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活动——用户做什么，频率和工作量。</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态度——用户看待产品所在领域和采用的技术</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能力——用户所受教育和培训、学习能力。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动机——用户涉足产品领域的原因。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技能——用户与产品领域和技术相关的技能。</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列出所观察到的行为变量的</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完整集合</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。如果结果和假设有出入，就需要</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添加</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删减</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或者</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更改</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预 期的行为和角色；如果出入很大，就要考虑增加一些新的用户访谈，弥补新发现的行为区间中的空 </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白。</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矩形 35"/>
            <p:cNvSpPr/>
            <p:nvPr/>
          </p:nvSpPr>
          <p:spPr>
            <a:xfrm>
              <a:off x="8548024" y="1459078"/>
              <a:ext cx="2370254" cy="368266"/>
            </a:xfrm>
            <a:prstGeom prst="rect">
              <a:avLst/>
            </a:prstGeom>
          </p:spPr>
          <p:txBody>
            <a:bodyPr wrap="square">
              <a:spAutoFit/>
            </a:bodyPr>
            <a:lstStyle/>
            <a:p>
              <a:r>
                <a:rPr lang="zh-CN" altLang="en-US"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找出行为变量</a:t>
              </a:r>
              <a:endParaRPr lang="zh-CN" altLang="en-US"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sp>
        <p:nvSpPr>
          <p:cNvPr id="37" name="矩形 36"/>
          <p:cNvSpPr/>
          <p:nvPr/>
        </p:nvSpPr>
        <p:spPr>
          <a:xfrm>
            <a:off x="1727418" y="436538"/>
            <a:ext cx="2418688"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构造人物模型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椭圆 1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4" name="椭圆 1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22" presetClass="entr" presetSubtype="8" fill="hold" nodeType="withEffect">
                                  <p:stCondLst>
                                    <p:cond delay="300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1000"/>
                                        <p:tgtEl>
                                          <p:spTgt spid="34"/>
                                        </p:tgtEl>
                                      </p:cBhvr>
                                    </p:animEffect>
                                  </p:childTnLst>
                                </p:cTn>
                              </p:par>
                              <p:par>
                                <p:cTn id="26" presetID="41" presetClass="entr" presetSubtype="0" fill="hold" grpId="0" nodeType="withEffect">
                                  <p:stCondLst>
                                    <p:cond delay="500"/>
                                  </p:stCondLst>
                                  <p:iterate type="lt">
                                    <p:tmPct val="10000"/>
                                  </p:iterate>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7"/>
                                        </p:tgtEl>
                                        <p:attrNameLst>
                                          <p:attrName>ppt_y</p:attrName>
                                        </p:attrNameLst>
                                      </p:cBhvr>
                                      <p:tavLst>
                                        <p:tav tm="0">
                                          <p:val>
                                            <p:strVal val="#ppt_y"/>
                                          </p:val>
                                        </p:tav>
                                        <p:tav tm="100000">
                                          <p:val>
                                            <p:strVal val="#ppt_y"/>
                                          </p:val>
                                        </p:tav>
                                      </p:tavLst>
                                    </p:anim>
                                    <p:anim calcmode="lin" valueType="num">
                                      <p:cBhvr>
                                        <p:cTn id="30"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7"/>
                                        </p:tgtEl>
                                      </p:cBhvr>
                                    </p:animEffect>
                                  </p:childTnLst>
                                </p:cTn>
                              </p:par>
                              <p:par>
                                <p:cTn id="33" presetID="2" presetClass="entr" presetSubtype="9"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0-#ppt_w/2"/>
                                          </p:val>
                                        </p:tav>
                                        <p:tav tm="100000">
                                          <p:val>
                                            <p:strVal val="#ppt_x"/>
                                          </p:val>
                                        </p:tav>
                                      </p:tavLst>
                                    </p:anim>
                                    <p:anim calcmode="lin" valueType="num">
                                      <p:cBhvr additive="base">
                                        <p:cTn id="40" dur="500" fill="hold"/>
                                        <p:tgtEl>
                                          <p:spTgt spid="14"/>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0-#ppt_w/2"/>
                                          </p:val>
                                        </p:tav>
                                        <p:tav tm="100000">
                                          <p:val>
                                            <p:strVal val="#ppt_x"/>
                                          </p:val>
                                        </p:tav>
                                      </p:tavLst>
                                    </p:anim>
                                    <p:anim calcmode="lin" valueType="num">
                                      <p:cBhvr additive="base">
                                        <p:cTn id="48" dur="500" fill="hold"/>
                                        <p:tgtEl>
                                          <p:spTgt spid="16"/>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0-#ppt_w/2"/>
                                          </p:val>
                                        </p:tav>
                                        <p:tav tm="100000">
                                          <p:val>
                                            <p:strVal val="#ppt_x"/>
                                          </p:val>
                                        </p:tav>
                                      </p:tavLst>
                                    </p:anim>
                                    <p:anim calcmode="lin" valueType="num">
                                      <p:cBhvr additive="base">
                                        <p:cTn id="52"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37" grpId="0"/>
      <p:bldP spid="13" grpId="0" animBg="1"/>
      <p:bldP spid="14" grpId="0" animBg="1"/>
      <p:bldP spid="15" grpId="0" animBg="1"/>
      <p:bldP spid="16" grpId="0" animBg="1"/>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rPr>
              <a:t>第三步</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grpSp>
        <p:nvGrpSpPr>
          <p:cNvPr id="34" name="组合 33"/>
          <p:cNvGrpSpPr/>
          <p:nvPr/>
        </p:nvGrpSpPr>
        <p:grpSpPr>
          <a:xfrm>
            <a:off x="3502659" y="1742440"/>
            <a:ext cx="6443597" cy="1428740"/>
            <a:chOff x="8548024" y="1459078"/>
            <a:chExt cx="2486421" cy="870053"/>
          </a:xfrm>
        </p:grpSpPr>
        <p:sp>
          <p:nvSpPr>
            <p:cNvPr id="35" name="矩形 34"/>
            <p:cNvSpPr/>
            <p:nvPr/>
          </p:nvSpPr>
          <p:spPr>
            <a:xfrm>
              <a:off x="8548025" y="1766855"/>
              <a:ext cx="2486420" cy="562276"/>
            </a:xfrm>
            <a:prstGeom prst="rect">
              <a:avLst/>
            </a:prstGeom>
          </p:spPr>
          <p:txBody>
            <a:bodyPr wrap="square">
              <a:spAutoFit/>
            </a:bodyPr>
            <a:lstStyle/>
            <a:p>
              <a:r>
                <a:rPr lang="zh-CN" altLang="en-US" spc="300" dirty="0">
                  <a:latin typeface="微软雅黑" panose="020B0503020204020204" pitchFamily="34" charset="-122"/>
                  <a:ea typeface="微软雅黑" panose="020B0503020204020204" pitchFamily="34" charset="-122"/>
                  <a:cs typeface="微软雅黑" panose="020B0503020204020204" pitchFamily="34" charset="-122"/>
                </a:rPr>
                <a:t>从访谈对象身上挖掘出重要的行为变量后，就可以进行下一步</a:t>
              </a:r>
              <a:r>
                <a:rPr lang="zh-CN" altLang="en-US" spc="300" dirty="0" smtClean="0">
                  <a:latin typeface="微软雅黑" panose="020B0503020204020204" pitchFamily="34" charset="-122"/>
                  <a:ea typeface="微软雅黑" panose="020B0503020204020204" pitchFamily="34" charset="-122"/>
                  <a:cs typeface="微软雅黑" panose="020B0503020204020204" pitchFamily="34" charset="-122"/>
                </a:rPr>
                <a:t>，将</a:t>
              </a:r>
              <a:r>
                <a:rPr lang="zh-CN" altLang="en-US" spc="300" dirty="0">
                  <a:latin typeface="微软雅黑" panose="020B0503020204020204" pitchFamily="34" charset="-122"/>
                  <a:ea typeface="微软雅黑" panose="020B0503020204020204" pitchFamily="34" charset="-122"/>
                  <a:cs typeface="微软雅黑" panose="020B0503020204020204" pitchFamily="34" charset="-122"/>
                </a:rPr>
                <a:t>每个访谈对象和行为</a:t>
              </a:r>
              <a:r>
                <a:rPr lang="zh-CN" altLang="en-US" spc="300" dirty="0" smtClean="0">
                  <a:latin typeface="微软雅黑" panose="020B0503020204020204" pitchFamily="34" charset="-122"/>
                  <a:ea typeface="微软雅黑" panose="020B0503020204020204" pitchFamily="34" charset="-122"/>
                  <a:cs typeface="微软雅黑" panose="020B0503020204020204" pitchFamily="34" charset="-122"/>
                </a:rPr>
                <a:t>变量对应起来将</a:t>
              </a:r>
              <a:r>
                <a:rPr lang="zh-CN" altLang="en-US" spc="300" dirty="0">
                  <a:latin typeface="微软雅黑" panose="020B0503020204020204" pitchFamily="34" charset="-122"/>
                  <a:ea typeface="微软雅黑" panose="020B0503020204020204" pitchFamily="34" charset="-122"/>
                  <a:cs typeface="微软雅黑" panose="020B0503020204020204" pitchFamily="34" charset="-122"/>
                </a:rPr>
                <a:t>访谈者精确</a:t>
              </a:r>
              <a:r>
                <a:rPr lang="zh-CN" altLang="en-US" spc="3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映射</a:t>
              </a:r>
              <a:r>
                <a:rPr lang="zh-CN" altLang="en-US" spc="300" dirty="0">
                  <a:latin typeface="微软雅黑" panose="020B0503020204020204" pitchFamily="34" charset="-122"/>
                  <a:ea typeface="微软雅黑" panose="020B0503020204020204" pitchFamily="34" charset="-122"/>
                  <a:cs typeface="微软雅黑" panose="020B0503020204020204" pitchFamily="34" charset="-122"/>
                </a:rPr>
                <a:t>到区间的某个点</a:t>
              </a:r>
              <a:r>
                <a:rPr lang="zh-CN" altLang="en-US" spc="300" dirty="0" smtClean="0">
                  <a:latin typeface="微软雅黑" panose="020B0503020204020204" pitchFamily="34" charset="-122"/>
                  <a:ea typeface="微软雅黑" panose="020B0503020204020204" pitchFamily="34" charset="-122"/>
                  <a:cs typeface="微软雅黑" panose="020B0503020204020204" pitchFamily="34" charset="-122"/>
                </a:rPr>
                <a:t>上。</a:t>
              </a:r>
              <a:endParaRPr lang="zh-CN" altLang="en-US" spc="3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矩形 35"/>
            <p:cNvSpPr/>
            <p:nvPr/>
          </p:nvSpPr>
          <p:spPr>
            <a:xfrm>
              <a:off x="8548024" y="1459078"/>
              <a:ext cx="2370254" cy="368266"/>
            </a:xfrm>
            <a:prstGeom prst="rect">
              <a:avLst/>
            </a:prstGeom>
          </p:spPr>
          <p:txBody>
            <a:bodyPr wrap="square">
              <a:spAutoFit/>
            </a:bodyPr>
            <a:lstStyle/>
            <a:p>
              <a:r>
                <a:rPr lang="zh-CN" altLang="en-US"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将访谈主体和行为变量</a:t>
              </a:r>
              <a:r>
                <a:rPr lang="zh-CN" altLang="en-US" b="1" dirty="0">
                  <a:solidFill>
                    <a:srgbClr val="FF0000"/>
                  </a:solidFill>
                  <a:latin typeface="微软雅黑" panose="020B0503020204020204" pitchFamily="34" charset="-122"/>
                  <a:ea typeface="微软雅黑" panose="020B0503020204020204" pitchFamily="34" charset="-122"/>
                  <a:cs typeface="Segoe UI Semilight" panose="020B0402040204020203" pitchFamily="34" charset="0"/>
                </a:rPr>
                <a:t>对应起来</a:t>
              </a:r>
              <a:endParaRPr lang="zh-CN" altLang="en-US" b="1" dirty="0">
                <a:solidFill>
                  <a:srgbClr val="FF0000"/>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sp>
        <p:nvSpPr>
          <p:cNvPr id="37" name="矩形 36"/>
          <p:cNvSpPr/>
          <p:nvPr/>
        </p:nvSpPr>
        <p:spPr>
          <a:xfrm>
            <a:off x="1727418" y="436538"/>
            <a:ext cx="2418688"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构造人物模型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文本框 3"/>
          <p:cNvSpPr txBox="1"/>
          <p:nvPr/>
        </p:nvSpPr>
        <p:spPr>
          <a:xfrm>
            <a:off x="3593764" y="3890082"/>
            <a:ext cx="6930461" cy="923330"/>
          </a:xfrm>
          <a:prstGeom prst="rect">
            <a:avLst/>
          </a:prstGeom>
          <a:noFill/>
        </p:spPr>
        <p:txBody>
          <a:bodyPr wrap="square" rtlCol="0">
            <a:spAutoFit/>
          </a:bodyPr>
          <a:lstStyle/>
          <a:p>
            <a:r>
              <a:rPr lang="zh-CN" altLang="en-US" spc="300" dirty="0">
                <a:latin typeface="微软雅黑" panose="020B0503020204020204" pitchFamily="34" charset="-122"/>
                <a:ea typeface="微软雅黑" panose="020B0503020204020204" pitchFamily="34" charset="-122"/>
                <a:cs typeface="微软雅黑" panose="020B0503020204020204" pitchFamily="34" charset="-122"/>
              </a:rPr>
              <a:t>小提示：将访谈对象映射到行为变量上。每位受访者在轴上的精确位置并不重要，重要的是他们的</a:t>
            </a:r>
            <a:r>
              <a:rPr lang="zh-CN" altLang="en-US" sz="1600" dirty="0">
                <a:solidFill>
                  <a:srgbClr val="FF0000"/>
                </a:solidFill>
                <a:latin typeface="微软雅黑" panose="020B0503020204020204" pitchFamily="34" charset="-122"/>
                <a:ea typeface="微软雅黑" panose="020B0503020204020204" pitchFamily="34" charset="-122"/>
              </a:rPr>
              <a:t>相对位置</a:t>
            </a:r>
            <a:r>
              <a:rPr lang="zh-CN" altLang="en-US" spc="300" dirty="0">
                <a:latin typeface="微软雅黑" panose="020B0503020204020204" pitchFamily="34" charset="-122"/>
                <a:ea typeface="微软雅黑" panose="020B0503020204020204" pitchFamily="34" charset="-122"/>
                <a:cs typeface="微软雅黑" panose="020B0503020204020204" pitchFamily="34" charset="-122"/>
              </a:rPr>
              <a:t>。主体上多个轴的</a:t>
            </a:r>
            <a:r>
              <a:rPr lang="zh-CN" altLang="en-US" sz="1600" dirty="0">
                <a:solidFill>
                  <a:srgbClr val="FF0000"/>
                </a:solidFill>
                <a:latin typeface="微软雅黑" panose="020B0503020204020204" pitchFamily="34" charset="-122"/>
                <a:ea typeface="微软雅黑" panose="020B0503020204020204" pitchFamily="34" charset="-122"/>
              </a:rPr>
              <a:t>聚集情况</a:t>
            </a:r>
            <a:r>
              <a:rPr lang="zh-CN" altLang="en-US" spc="300" dirty="0">
                <a:latin typeface="微软雅黑" panose="020B0503020204020204" pitchFamily="34" charset="-122"/>
                <a:ea typeface="微软雅黑" panose="020B0503020204020204" pitchFamily="34" charset="-122"/>
                <a:cs typeface="微软雅黑" panose="020B0503020204020204" pitchFamily="34" charset="-122"/>
              </a:rPr>
              <a:t>指明了显著的行为方式</a:t>
            </a:r>
            <a:endParaRPr lang="zh-CN" altLang="en-US" spc="3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椭圆 1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4" name="椭圆 1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22" presetClass="entr" presetSubtype="8" fill="hold" nodeType="withEffect">
                                  <p:stCondLst>
                                    <p:cond delay="300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1000"/>
                                        <p:tgtEl>
                                          <p:spTgt spid="34"/>
                                        </p:tgtEl>
                                      </p:cBhvr>
                                    </p:animEffect>
                                  </p:childTnLst>
                                </p:cTn>
                              </p:par>
                              <p:par>
                                <p:cTn id="26" presetID="41" presetClass="entr" presetSubtype="0" fill="hold" grpId="0" nodeType="withEffect">
                                  <p:stCondLst>
                                    <p:cond delay="500"/>
                                  </p:stCondLst>
                                  <p:iterate type="lt">
                                    <p:tmPct val="10000"/>
                                  </p:iterate>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7"/>
                                        </p:tgtEl>
                                        <p:attrNameLst>
                                          <p:attrName>ppt_y</p:attrName>
                                        </p:attrNameLst>
                                      </p:cBhvr>
                                      <p:tavLst>
                                        <p:tav tm="0">
                                          <p:val>
                                            <p:strVal val="#ppt_y"/>
                                          </p:val>
                                        </p:tav>
                                        <p:tav tm="100000">
                                          <p:val>
                                            <p:strVal val="#ppt_y"/>
                                          </p:val>
                                        </p:tav>
                                      </p:tavLst>
                                    </p:anim>
                                    <p:anim calcmode="lin" valueType="num">
                                      <p:cBhvr>
                                        <p:cTn id="30"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7"/>
                                        </p:tgtEl>
                                      </p:cBhvr>
                                    </p:animEffect>
                                  </p:childTnLst>
                                </p:cTn>
                              </p:par>
                              <p:par>
                                <p:cTn id="33" presetID="2" presetClass="entr" presetSubtype="9"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0-#ppt_w/2"/>
                                          </p:val>
                                        </p:tav>
                                        <p:tav tm="100000">
                                          <p:val>
                                            <p:strVal val="#ppt_x"/>
                                          </p:val>
                                        </p:tav>
                                      </p:tavLst>
                                    </p:anim>
                                    <p:anim calcmode="lin" valueType="num">
                                      <p:cBhvr additive="base">
                                        <p:cTn id="40" dur="500" fill="hold"/>
                                        <p:tgtEl>
                                          <p:spTgt spid="14"/>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0-#ppt_w/2"/>
                                          </p:val>
                                        </p:tav>
                                        <p:tav tm="100000">
                                          <p:val>
                                            <p:strVal val="#ppt_x"/>
                                          </p:val>
                                        </p:tav>
                                      </p:tavLst>
                                    </p:anim>
                                    <p:anim calcmode="lin" valueType="num">
                                      <p:cBhvr additive="base">
                                        <p:cTn id="48" dur="500" fill="hold"/>
                                        <p:tgtEl>
                                          <p:spTgt spid="16"/>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0-#ppt_w/2"/>
                                          </p:val>
                                        </p:tav>
                                        <p:tav tm="100000">
                                          <p:val>
                                            <p:strVal val="#ppt_x"/>
                                          </p:val>
                                        </p:tav>
                                      </p:tavLst>
                                    </p:anim>
                                    <p:anim calcmode="lin" valueType="num">
                                      <p:cBhvr additive="base">
                                        <p:cTn id="52"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37" grpId="0"/>
      <p:bldP spid="13" grpId="0" animBg="1"/>
      <p:bldP spid="14" grpId="0" animBg="1"/>
      <p:bldP spid="15" grpId="0" animBg="1"/>
      <p:bldP spid="16" grpId="0" animBg="1"/>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rPr>
              <a:t>第四步</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grpSp>
        <p:nvGrpSpPr>
          <p:cNvPr id="34" name="组合 33"/>
          <p:cNvGrpSpPr/>
          <p:nvPr/>
        </p:nvGrpSpPr>
        <p:grpSpPr>
          <a:xfrm>
            <a:off x="3502660" y="1742439"/>
            <a:ext cx="6676510" cy="2767570"/>
            <a:chOff x="8548024" y="1459078"/>
            <a:chExt cx="2486421" cy="1156944"/>
          </a:xfrm>
        </p:grpSpPr>
        <p:sp>
          <p:nvSpPr>
            <p:cNvPr id="35" name="矩形 34"/>
            <p:cNvSpPr/>
            <p:nvPr/>
          </p:nvSpPr>
          <p:spPr>
            <a:xfrm>
              <a:off x="8548025" y="1766855"/>
              <a:ext cx="2486420" cy="849167"/>
            </a:xfrm>
            <a:prstGeom prst="rect">
              <a:avLst/>
            </a:prstGeom>
          </p:spPr>
          <p:txBody>
            <a:bodyPr wrap="square">
              <a:spAutoFit/>
            </a:bodyPr>
            <a:lstStyle/>
            <a:p>
              <a:r>
                <a:rPr lang="zh-CN" altLang="en-US" spc="300" dirty="0">
                  <a:latin typeface="微软雅黑" panose="020B0503020204020204" pitchFamily="34" charset="-122"/>
                  <a:ea typeface="微软雅黑" panose="020B0503020204020204" pitchFamily="34" charset="-122"/>
                  <a:cs typeface="微软雅黑" panose="020B0503020204020204" pitchFamily="34" charset="-122"/>
                </a:rPr>
                <a:t>把访谈对象映射完以后，寻找落在多个区间或者变量上的主体群。如果一组主体聚集在6〜 8个不 同的变量上，很可能代表一种显著的</a:t>
              </a:r>
              <a:r>
                <a:rPr lang="zh-CN" altLang="en-US" spc="3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行为模式</a:t>
              </a:r>
              <a:r>
                <a:rPr lang="zh-CN" altLang="en-US" spc="300" dirty="0">
                  <a:latin typeface="微软雅黑" panose="020B0503020204020204" pitchFamily="34" charset="-122"/>
                  <a:ea typeface="微软雅黑" panose="020B0503020204020204" pitchFamily="34" charset="-122"/>
                  <a:cs typeface="微软雅黑" panose="020B0503020204020204" pitchFamily="34" charset="-122"/>
                </a:rPr>
                <a:t>，而这个模式构成了人物模型的基础。一 些特殊角色可能 仅仅会展现一种重要的模式，但通常会发现2〜3个此类模式。</a:t>
              </a:r>
              <a:endParaRPr lang="zh-CN" altLang="en-US" spc="3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pc="300" dirty="0">
                  <a:latin typeface="微软雅黑" panose="020B0503020204020204" pitchFamily="34" charset="-122"/>
                  <a:ea typeface="微软雅黑" panose="020B0503020204020204" pitchFamily="34" charset="-122"/>
                  <a:cs typeface="微软雅黑" panose="020B0503020204020204" pitchFamily="34" charset="-122"/>
                </a:rPr>
                <a:t>若模式有效，那么在聚集的行为间就必然会有逻辑或者因果联系，而不仅仅是假想的关联。</a:t>
              </a:r>
              <a:endParaRPr lang="zh-CN" altLang="en-US" spc="3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矩形 35"/>
            <p:cNvSpPr/>
            <p:nvPr/>
          </p:nvSpPr>
          <p:spPr>
            <a:xfrm>
              <a:off x="8548024" y="1459078"/>
              <a:ext cx="2370254" cy="225662"/>
            </a:xfrm>
            <a:prstGeom prst="rect">
              <a:avLst/>
            </a:prstGeom>
          </p:spPr>
          <p:txBody>
            <a:bodyPr wrap="square">
              <a:spAutoFit/>
            </a:bodyPr>
            <a:lstStyle/>
            <a:p>
              <a:r>
                <a:rPr lang="zh-CN" altLang="en-US"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找出重要的</a:t>
              </a:r>
              <a:r>
                <a:rPr lang="zh-CN" altLang="en-US" b="1" dirty="0">
                  <a:solidFill>
                    <a:srgbClr val="FF0000"/>
                  </a:solidFill>
                  <a:latin typeface="微软雅黑" panose="020B0503020204020204" pitchFamily="34" charset="-122"/>
                  <a:ea typeface="微软雅黑" panose="020B0503020204020204" pitchFamily="34" charset="-122"/>
                  <a:cs typeface="Segoe UI Semilight" panose="020B0402040204020203" pitchFamily="34" charset="0"/>
                </a:rPr>
                <a:t>行为模型</a:t>
              </a:r>
              <a:endParaRPr lang="zh-CN" altLang="en-US" b="1" dirty="0">
                <a:solidFill>
                  <a:srgbClr val="FF0000"/>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sp>
        <p:nvSpPr>
          <p:cNvPr id="37" name="矩形 36"/>
          <p:cNvSpPr/>
          <p:nvPr/>
        </p:nvSpPr>
        <p:spPr>
          <a:xfrm>
            <a:off x="1727418" y="436538"/>
            <a:ext cx="2418688"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构造人物模型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椭圆 1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4" name="椭圆 1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22" presetClass="entr" presetSubtype="8" fill="hold" nodeType="withEffect">
                                  <p:stCondLst>
                                    <p:cond delay="300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1000"/>
                                        <p:tgtEl>
                                          <p:spTgt spid="34"/>
                                        </p:tgtEl>
                                      </p:cBhvr>
                                    </p:animEffect>
                                  </p:childTnLst>
                                </p:cTn>
                              </p:par>
                              <p:par>
                                <p:cTn id="26" presetID="41" presetClass="entr" presetSubtype="0" fill="hold" grpId="0" nodeType="withEffect">
                                  <p:stCondLst>
                                    <p:cond delay="500"/>
                                  </p:stCondLst>
                                  <p:iterate type="lt">
                                    <p:tmPct val="10000"/>
                                  </p:iterate>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7"/>
                                        </p:tgtEl>
                                        <p:attrNameLst>
                                          <p:attrName>ppt_y</p:attrName>
                                        </p:attrNameLst>
                                      </p:cBhvr>
                                      <p:tavLst>
                                        <p:tav tm="0">
                                          <p:val>
                                            <p:strVal val="#ppt_y"/>
                                          </p:val>
                                        </p:tav>
                                        <p:tav tm="100000">
                                          <p:val>
                                            <p:strVal val="#ppt_y"/>
                                          </p:val>
                                        </p:tav>
                                      </p:tavLst>
                                    </p:anim>
                                    <p:anim calcmode="lin" valueType="num">
                                      <p:cBhvr>
                                        <p:cTn id="30"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7"/>
                                        </p:tgtEl>
                                      </p:cBhvr>
                                    </p:animEffect>
                                  </p:childTnLst>
                                </p:cTn>
                              </p:par>
                              <p:par>
                                <p:cTn id="33" presetID="2" presetClass="entr" presetSubtype="9"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0-#ppt_w/2"/>
                                          </p:val>
                                        </p:tav>
                                        <p:tav tm="100000">
                                          <p:val>
                                            <p:strVal val="#ppt_x"/>
                                          </p:val>
                                        </p:tav>
                                      </p:tavLst>
                                    </p:anim>
                                    <p:anim calcmode="lin" valueType="num">
                                      <p:cBhvr additive="base">
                                        <p:cTn id="40" dur="500" fill="hold"/>
                                        <p:tgtEl>
                                          <p:spTgt spid="14"/>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0-#ppt_w/2"/>
                                          </p:val>
                                        </p:tav>
                                        <p:tav tm="100000">
                                          <p:val>
                                            <p:strVal val="#ppt_x"/>
                                          </p:val>
                                        </p:tav>
                                      </p:tavLst>
                                    </p:anim>
                                    <p:anim calcmode="lin" valueType="num">
                                      <p:cBhvr additive="base">
                                        <p:cTn id="48" dur="500" fill="hold"/>
                                        <p:tgtEl>
                                          <p:spTgt spid="16"/>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0-#ppt_w/2"/>
                                          </p:val>
                                        </p:tav>
                                        <p:tav tm="100000">
                                          <p:val>
                                            <p:strVal val="#ppt_x"/>
                                          </p:val>
                                        </p:tav>
                                      </p:tavLst>
                                    </p:anim>
                                    <p:anim calcmode="lin" valueType="num">
                                      <p:cBhvr additive="base">
                                        <p:cTn id="52"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37" grpId="0"/>
      <p:bldP spid="13" grpId="0" animBg="1"/>
      <p:bldP spid="14" grpId="0" animBg="1"/>
      <p:bldP spid="15" grpId="0" animBg="1"/>
      <p:bldP spid="16" grpId="0" animBg="1"/>
      <p:bldP spid="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rPr>
              <a:t>第五步</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grpSp>
        <p:nvGrpSpPr>
          <p:cNvPr id="34" name="组合 33"/>
          <p:cNvGrpSpPr/>
          <p:nvPr/>
        </p:nvGrpSpPr>
        <p:grpSpPr>
          <a:xfrm>
            <a:off x="3502660" y="1742443"/>
            <a:ext cx="6710680" cy="2308792"/>
            <a:chOff x="8548024" y="1459078"/>
            <a:chExt cx="2486421" cy="1281577"/>
          </a:xfrm>
        </p:grpSpPr>
        <p:sp>
          <p:nvSpPr>
            <p:cNvPr id="35" name="矩形 34"/>
            <p:cNvSpPr/>
            <p:nvPr/>
          </p:nvSpPr>
          <p:spPr>
            <a:xfrm>
              <a:off x="8548025" y="1766854"/>
              <a:ext cx="2486420" cy="973801"/>
            </a:xfrm>
            <a:prstGeom prst="rect">
              <a:avLst/>
            </a:prstGeom>
          </p:spPr>
          <p:txBody>
            <a:bodyPr wrap="square">
              <a:spAutoFit/>
            </a:bodyPr>
            <a:lstStyle/>
            <a:p>
              <a:r>
                <a:rPr lang="zh-CN" altLang="en-US" spc="300" dirty="0">
                  <a:latin typeface="微软雅黑" panose="020B0503020204020204" pitchFamily="34" charset="-122"/>
                  <a:ea typeface="微软雅黑" panose="020B0503020204020204" pitchFamily="34" charset="-122"/>
                  <a:cs typeface="微软雅黑" panose="020B0503020204020204" pitchFamily="34" charset="-122"/>
                </a:rPr>
                <a:t>我们从人物模型的行为中发现</a:t>
              </a:r>
              <a:r>
                <a:rPr lang="zh-CN" altLang="en-US" spc="3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其目标</a:t>
              </a:r>
              <a:r>
                <a:rPr lang="zh-CN" altLang="en-US" sz="1400" dirty="0">
                  <a:latin typeface="+mj-ea"/>
                  <a:ea typeface="+mj-ea"/>
                  <a:cs typeface="微软雅黑" panose="020B0503020204020204" pitchFamily="34" charset="-122"/>
                </a:rPr>
                <a:t>和</a:t>
              </a:r>
              <a:r>
                <a:rPr lang="zh-CN" altLang="en-US" spc="3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其他特性</a:t>
              </a:r>
              <a:r>
                <a:rPr lang="zh-CN" altLang="en-US" spc="300" dirty="0">
                  <a:latin typeface="微软雅黑" panose="020B0503020204020204" pitchFamily="34" charset="-122"/>
                  <a:ea typeface="微软雅黑" panose="020B0503020204020204" pitchFamily="34" charset="-122"/>
                  <a:cs typeface="微软雅黑" panose="020B0503020204020204" pitchFamily="34" charset="-122"/>
                </a:rPr>
                <a:t>。这些行为是从研究过程中观察/挖掘出来的结果 </a:t>
              </a:r>
              <a:r>
                <a:rPr lang="zh-CN" altLang="en-US" spc="3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综合</a:t>
              </a:r>
              <a:r>
                <a:rPr lang="zh-CN" altLang="en-US" spc="300" dirty="0">
                  <a:latin typeface="微软雅黑" panose="020B0503020204020204" pitchFamily="34" charset="-122"/>
                  <a:ea typeface="微软雅黑" panose="020B0503020204020204" pitchFamily="34" charset="-122"/>
                  <a:cs typeface="微软雅黑" panose="020B0503020204020204" pitchFamily="34" charset="-122"/>
                </a:rPr>
                <a:t>出来的，这些行为代表了在一段时间内，对产品有意义的典型使用情况，恰当地捕捉了相关的用户动作集合。我们称其为“</a:t>
              </a:r>
              <a:r>
                <a:rPr lang="zh-CN" altLang="en-US" spc="3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日常生活</a:t>
              </a:r>
              <a:r>
                <a:rPr lang="zh-CN" altLang="en-US" spc="300" dirty="0">
                  <a:latin typeface="微软雅黑" panose="020B0503020204020204" pitchFamily="34" charset="-122"/>
                  <a:ea typeface="微软雅黑" panose="020B0503020204020204" pitchFamily="34" charset="-122"/>
                  <a:cs typeface="微软雅黑" panose="020B0503020204020204" pitchFamily="34" charset="-122"/>
                </a:rPr>
                <a:t>”，但时间长短实际上取决于所用的产品或服务，以及人物模型 用产品</a:t>
              </a:r>
              <a:r>
                <a:rPr lang="zh-CN" altLang="en-US" spc="3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干什么</a:t>
              </a:r>
              <a:endParaRPr lang="zh-CN" altLang="en-US" spc="3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矩形 35"/>
            <p:cNvSpPr/>
            <p:nvPr/>
          </p:nvSpPr>
          <p:spPr>
            <a:xfrm>
              <a:off x="8548024" y="1459078"/>
              <a:ext cx="2370254" cy="204438"/>
            </a:xfrm>
            <a:prstGeom prst="rect">
              <a:avLst/>
            </a:prstGeom>
          </p:spPr>
          <p:txBody>
            <a:bodyPr wrap="square">
              <a:spAutoFit/>
            </a:bodyPr>
            <a:lstStyle/>
            <a:p>
              <a:r>
                <a:rPr lang="zh-CN" altLang="en-US"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综合各种</a:t>
              </a:r>
              <a:r>
                <a:rPr lang="zh-CN" altLang="en-US" b="1" dirty="0">
                  <a:solidFill>
                    <a:srgbClr val="FF0000"/>
                  </a:solidFill>
                  <a:latin typeface="微软雅黑" panose="020B0503020204020204" pitchFamily="34" charset="-122"/>
                  <a:ea typeface="微软雅黑" panose="020B0503020204020204" pitchFamily="34" charset="-122"/>
                  <a:cs typeface="Segoe UI Semilight" panose="020B0402040204020203" pitchFamily="34" charset="0"/>
                </a:rPr>
                <a:t>特征</a:t>
              </a:r>
              <a:r>
                <a:rPr lang="zh-CN" altLang="en-US"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，阐明</a:t>
              </a:r>
              <a:r>
                <a:rPr lang="zh-CN" altLang="en-US" b="1" dirty="0">
                  <a:solidFill>
                    <a:srgbClr val="FF0000"/>
                  </a:solidFill>
                  <a:latin typeface="微软雅黑" panose="020B0503020204020204" pitchFamily="34" charset="-122"/>
                  <a:ea typeface="微软雅黑" panose="020B0503020204020204" pitchFamily="34" charset="-122"/>
                  <a:cs typeface="Segoe UI Semilight" panose="020B0402040204020203" pitchFamily="34" charset="0"/>
                </a:rPr>
                <a:t>目标</a:t>
              </a:r>
              <a:endParaRPr lang="zh-CN" altLang="en-US" b="1" dirty="0">
                <a:solidFill>
                  <a:srgbClr val="FF0000"/>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sp>
        <p:nvSpPr>
          <p:cNvPr id="37" name="矩形 36"/>
          <p:cNvSpPr/>
          <p:nvPr/>
        </p:nvSpPr>
        <p:spPr>
          <a:xfrm>
            <a:off x="1727418" y="436538"/>
            <a:ext cx="2418688"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构造人物模型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椭圆 1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4" name="椭圆 1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22" presetClass="entr" presetSubtype="8" fill="hold" nodeType="withEffect">
                                  <p:stCondLst>
                                    <p:cond delay="300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1000"/>
                                        <p:tgtEl>
                                          <p:spTgt spid="34"/>
                                        </p:tgtEl>
                                      </p:cBhvr>
                                    </p:animEffect>
                                  </p:childTnLst>
                                </p:cTn>
                              </p:par>
                              <p:par>
                                <p:cTn id="26" presetID="41" presetClass="entr" presetSubtype="0" fill="hold" grpId="0" nodeType="withEffect">
                                  <p:stCondLst>
                                    <p:cond delay="500"/>
                                  </p:stCondLst>
                                  <p:iterate type="lt">
                                    <p:tmPct val="10000"/>
                                  </p:iterate>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7"/>
                                        </p:tgtEl>
                                        <p:attrNameLst>
                                          <p:attrName>ppt_y</p:attrName>
                                        </p:attrNameLst>
                                      </p:cBhvr>
                                      <p:tavLst>
                                        <p:tav tm="0">
                                          <p:val>
                                            <p:strVal val="#ppt_y"/>
                                          </p:val>
                                        </p:tav>
                                        <p:tav tm="100000">
                                          <p:val>
                                            <p:strVal val="#ppt_y"/>
                                          </p:val>
                                        </p:tav>
                                      </p:tavLst>
                                    </p:anim>
                                    <p:anim calcmode="lin" valueType="num">
                                      <p:cBhvr>
                                        <p:cTn id="30"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7"/>
                                        </p:tgtEl>
                                      </p:cBhvr>
                                    </p:animEffect>
                                  </p:childTnLst>
                                </p:cTn>
                              </p:par>
                              <p:par>
                                <p:cTn id="33" presetID="2" presetClass="entr" presetSubtype="9"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0-#ppt_w/2"/>
                                          </p:val>
                                        </p:tav>
                                        <p:tav tm="100000">
                                          <p:val>
                                            <p:strVal val="#ppt_x"/>
                                          </p:val>
                                        </p:tav>
                                      </p:tavLst>
                                    </p:anim>
                                    <p:anim calcmode="lin" valueType="num">
                                      <p:cBhvr additive="base">
                                        <p:cTn id="40" dur="500" fill="hold"/>
                                        <p:tgtEl>
                                          <p:spTgt spid="14"/>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0-#ppt_w/2"/>
                                          </p:val>
                                        </p:tav>
                                        <p:tav tm="100000">
                                          <p:val>
                                            <p:strVal val="#ppt_x"/>
                                          </p:val>
                                        </p:tav>
                                      </p:tavLst>
                                    </p:anim>
                                    <p:anim calcmode="lin" valueType="num">
                                      <p:cBhvr additive="base">
                                        <p:cTn id="48" dur="500" fill="hold"/>
                                        <p:tgtEl>
                                          <p:spTgt spid="16"/>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0-#ppt_w/2"/>
                                          </p:val>
                                        </p:tav>
                                        <p:tav tm="100000">
                                          <p:val>
                                            <p:strVal val="#ppt_x"/>
                                          </p:val>
                                        </p:tav>
                                      </p:tavLst>
                                    </p:anim>
                                    <p:anim calcmode="lin" valueType="num">
                                      <p:cBhvr additive="base">
                                        <p:cTn id="52"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37" grpId="0"/>
      <p:bldP spid="13" grpId="0" animBg="1"/>
      <p:bldP spid="14" grpId="0" animBg="1"/>
      <p:bldP spid="15" grpId="0" animBg="1"/>
      <p:bldP spid="16"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203960" y="1551306"/>
            <a:ext cx="9587865" cy="2684617"/>
            <a:chOff x="8548024" y="1459078"/>
            <a:chExt cx="2728413" cy="860401"/>
          </a:xfrm>
        </p:grpSpPr>
        <p:sp>
          <p:nvSpPr>
            <p:cNvPr id="35" name="矩形 34"/>
            <p:cNvSpPr/>
            <p:nvPr/>
          </p:nvSpPr>
          <p:spPr>
            <a:xfrm>
              <a:off x="8548025" y="1658589"/>
              <a:ext cx="2560359" cy="660890"/>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行为本身</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（活动及其动机)。</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使用环境。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使用当前解决方案遇到的挫折和痛苦。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行为相关联的人口统计学。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行为相关的技巧、经验或能力。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行为相关的态度和情感。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同其他人、产品或服务相关的交互。</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做同样事情的替代或者竞争方案，尤其是类似</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技术。</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矩形 35"/>
            <p:cNvSpPr/>
            <p:nvPr/>
          </p:nvSpPr>
          <p:spPr>
            <a:xfrm>
              <a:off x="8548024" y="1459078"/>
              <a:ext cx="2728413" cy="139456"/>
            </a:xfrm>
            <a:prstGeom prst="rect">
              <a:avLst/>
            </a:prstGeom>
          </p:spPr>
          <p:txBody>
            <a:bodyPr wrap="square">
              <a:spAutoFit/>
            </a:bodyPr>
            <a:lstStyle/>
            <a:p>
              <a:r>
                <a:rPr lang="zh-CN" altLang="en-US"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对于每个找出来的重要行为模型，要综合数据中的细节。</a:t>
              </a:r>
              <a:r>
                <a:rPr lang="zh-CN" altLang="en-US" b="1" dirty="0">
                  <a:solidFill>
                    <a:srgbClr val="FF0000"/>
                  </a:solidFill>
                  <a:latin typeface="微软雅黑" panose="020B0503020204020204" pitchFamily="34" charset="-122"/>
                  <a:ea typeface="微软雅黑" panose="020B0503020204020204" pitchFamily="34" charset="-122"/>
                  <a:cs typeface="Segoe UI Semilight" panose="020B0402040204020203" pitchFamily="34" charset="0"/>
                </a:rPr>
                <a:t>细节</a:t>
              </a:r>
              <a:r>
                <a:rPr lang="zh-CN" altLang="en-US"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应该包含如下内容</a:t>
              </a:r>
              <a:endParaRPr lang="zh-CN" altLang="en-US"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sp>
        <p:nvSpPr>
          <p:cNvPr id="37" name="矩形 36"/>
          <p:cNvSpPr/>
          <p:nvPr/>
        </p:nvSpPr>
        <p:spPr>
          <a:xfrm>
            <a:off x="1727418" y="436538"/>
            <a:ext cx="2418688"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构造人物模型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文本框 1"/>
          <p:cNvSpPr txBox="1"/>
          <p:nvPr/>
        </p:nvSpPr>
        <p:spPr>
          <a:xfrm>
            <a:off x="1203964" y="4677539"/>
            <a:ext cx="8235315" cy="1077218"/>
          </a:xfrm>
          <a:prstGeom prst="rect">
            <a:avLst/>
          </a:prstGeom>
          <a:noFill/>
        </p:spPr>
        <p:txBody>
          <a:bodyPr wrap="square" rtlCol="0" anchor="t">
            <a:spAutoFit/>
          </a:bodyPr>
          <a:lstStyle/>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在这一阶段，有一个虚构细节很重要：人物模型的姓名。姓名要能够代表人物模型所代表的人群， 但又不会弱化其独特性，或者不会偏向漫画式、刻板化。这时，也可以添加一些人口统计信息，如年龄、地理位置、相对收入（如果合适的话），以及职 位头衔。这些信息主要帮你在</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汇编行为细节</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时，更好地视觉化呈现</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人物</a:t>
            </a:r>
            <a:r>
              <a:rPr lang="zh-CN" altLang="en-US"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模型</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椭圆 6"/>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8" name="椭圆 7"/>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1000"/>
                                        <p:tgtEl>
                                          <p:spTgt spid="34"/>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37"/>
                                        </p:tgtEl>
                                        <p:attrNameLst>
                                          <p:attrName>style.visibility</p:attrName>
                                        </p:attrNameLst>
                                      </p:cBhvr>
                                      <p:to>
                                        <p:strVal val="visible"/>
                                      </p:to>
                                    </p:set>
                                    <p:anim calcmode="lin" valueType="num">
                                      <p:cBhvr>
                                        <p:cTn id="10"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37"/>
                                        </p:tgtEl>
                                        <p:attrNameLst>
                                          <p:attrName>ppt_y</p:attrName>
                                        </p:attrNameLst>
                                      </p:cBhvr>
                                      <p:tavLst>
                                        <p:tav tm="0">
                                          <p:val>
                                            <p:strVal val="#ppt_y"/>
                                          </p:val>
                                        </p:tav>
                                        <p:tav tm="100000">
                                          <p:val>
                                            <p:strVal val="#ppt_y"/>
                                          </p:val>
                                        </p:tav>
                                      </p:tavLst>
                                    </p:anim>
                                    <p:anim calcmode="lin" valueType="num">
                                      <p:cBhvr>
                                        <p:cTn id="12"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37"/>
                                        </p:tgtEl>
                                      </p:cBhvr>
                                    </p:animEffect>
                                  </p:childTnLst>
                                </p:cTn>
                              </p:par>
                              <p:par>
                                <p:cTn id="15" presetID="2" presetClass="entr" presetSubtype="9"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84495" y="2841625"/>
            <a:ext cx="4498340" cy="583565"/>
          </a:xfrm>
          <a:prstGeom prst="rect">
            <a:avLst/>
          </a:prstGeom>
          <a:ln>
            <a:noFill/>
          </a:ln>
        </p:spPr>
        <p:txBody>
          <a:bodyPr wrap="square">
            <a:spAutoFit/>
          </a:bodyPr>
          <a:lstStyle/>
          <a:p>
            <a:r>
              <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理解问题：设计研究</a:t>
            </a:r>
            <a:endPar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矩形 20"/>
          <p:cNvSpPr/>
          <p:nvPr/>
        </p:nvSpPr>
        <p:spPr>
          <a:xfrm>
            <a:off x="5484376" y="3466350"/>
            <a:ext cx="4497824" cy="460375"/>
          </a:xfrm>
          <a:prstGeom prst="rect">
            <a:avLst/>
          </a:prstGeom>
          <a:ln>
            <a:noFill/>
          </a:ln>
        </p:spPr>
        <p:txBody>
          <a:bodyPr wrap="square">
            <a:spAutoFit/>
          </a:bodyPr>
          <a:lstStyle/>
          <a:p>
            <a:r>
              <a:rPr lang="pt-BR" altLang="zh-CN" sz="12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任何设计成果的评判标准，都要看产品最终满足用户或委托开发组织</a:t>
            </a:r>
            <a:r>
              <a:rPr lang="pt-BR" altLang="zh-CN" sz="1200" dirty="0">
                <a:solidFill>
                  <a:srgbClr val="FF0000"/>
                </a:solidFill>
                <a:latin typeface="Open Sans" panose="020B0606030504020204" pitchFamily="34" charset="0"/>
                <a:ea typeface="Open Sans" panose="020B0606030504020204" pitchFamily="34" charset="0"/>
                <a:cs typeface="Open Sans" panose="020B0606030504020204" pitchFamily="34" charset="0"/>
              </a:rPr>
              <a:t>需求的程度</a:t>
            </a:r>
            <a:r>
              <a:rPr lang="pt-BR" altLang="zh-CN" sz="12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a:t>
            </a:r>
            <a:endParaRPr lang="pt-BR" altLang="zh-CN" sz="12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01</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par>
                                    <p:cTn id="47" presetID="22" presetClass="entr" presetSubtype="8" fill="hold" grpId="0" nodeType="withEffect">
                                      <p:stCondLst>
                                        <p:cond delay="175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1" grpId="0"/>
          <p:bldP spid="14" grpId="0" animBg="1"/>
          <p:bldP spid="16" grpId="0" animBg="1"/>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par>
                                    <p:cTn id="47" presetID="22" presetClass="entr" presetSubtype="8" fill="hold" grpId="0" nodeType="withEffect">
                                      <p:stCondLst>
                                        <p:cond delay="175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1" grpId="0"/>
          <p:bldP spid="14" grpId="0" animBg="1"/>
          <p:bldP spid="16" grpId="0" animBg="1"/>
          <p:bldP spid="17" grpId="0" animBg="1"/>
          <p:bldP spid="18" grpId="0" animBg="1"/>
          <p:bldP spid="19" grpId="0" animBg="1"/>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rPr>
              <a:t>第七步</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grpSp>
        <p:nvGrpSpPr>
          <p:cNvPr id="34" name="组合 33"/>
          <p:cNvGrpSpPr/>
          <p:nvPr/>
        </p:nvGrpSpPr>
        <p:grpSpPr>
          <a:xfrm>
            <a:off x="3502659" y="1742439"/>
            <a:ext cx="8522564" cy="4216155"/>
            <a:chOff x="8548024" y="1459078"/>
            <a:chExt cx="2486421" cy="3014231"/>
          </a:xfrm>
        </p:grpSpPr>
        <p:sp>
          <p:nvSpPr>
            <p:cNvPr id="35" name="矩形 34"/>
            <p:cNvSpPr/>
            <p:nvPr/>
          </p:nvSpPr>
          <p:spPr>
            <a:xfrm>
              <a:off x="8548025" y="1766855"/>
              <a:ext cx="2486420" cy="27064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构建人物模型的关键一步是将</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定性研究</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转换为一组强大的</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设计工具</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接下来，我们必须对</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人物模型</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进行</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优先级排序</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，确定主要的设计目标。我们的目的是从集合中找到一个人物模型，其需求和目的能够用一个界面就完全得到愉快满足，同时不会剥夺其他人物模型的权利。我们指定人物模型的类型来完成这一步骤。有 6种人物模型，通常大致按照以下</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顺序</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选定</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主要人物模型。（主要人物</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模型是</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界面设计的</a:t>
              </a:r>
              <a:r>
                <a:rPr lang="zh-CN" altLang="en-US"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主要</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模型）</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次要人物模型。 </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次要人物</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模型指的是存在</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一些</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额外的</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特定需求</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补充人物模型。 （既不是主要的也不是次要的人物模型就是补充人物</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模型，例如</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政治人物模型</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客户人物模型。 （客户人物模型解决的是</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而不是终端用户的需求。 </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接受服务的人物模型。 （他们并非产品的用户，却会 </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直接受</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产品使用的</a:t>
              </a:r>
              <a:r>
                <a:rPr lang="zh-CN" altLang="en-US"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影响</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，例如某种因为界面服务而获益的用户，但并非主要功能，属于次要任务模型）</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负面人物模型（同接受服务的人物模型一样</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 并非</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产品的实际</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用户，用来帮助大家知道某种人物</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绝不是</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产品的设计目标</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矩形 35"/>
            <p:cNvSpPr/>
            <p:nvPr/>
          </p:nvSpPr>
          <p:spPr>
            <a:xfrm>
              <a:off x="8548024" y="1459078"/>
              <a:ext cx="2370254" cy="264044"/>
            </a:xfrm>
            <a:prstGeom prst="rect">
              <a:avLst/>
            </a:prstGeom>
          </p:spPr>
          <p:txBody>
            <a:bodyPr wrap="square">
              <a:spAutoFit/>
            </a:bodyPr>
            <a:lstStyle/>
            <a:p>
              <a:r>
                <a:rPr lang="zh-CN" altLang="en-US"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指定人物模型的</a:t>
              </a:r>
              <a:r>
                <a:rPr lang="zh-CN" altLang="en-US" b="1" dirty="0">
                  <a:solidFill>
                    <a:srgbClr val="FF0000"/>
                  </a:solidFill>
                  <a:latin typeface="微软雅黑" panose="020B0503020204020204" pitchFamily="34" charset="-122"/>
                  <a:ea typeface="微软雅黑" panose="020B0503020204020204" pitchFamily="34" charset="-122"/>
                  <a:cs typeface="Segoe UI Semilight" panose="020B0402040204020203" pitchFamily="34" charset="0"/>
                </a:rPr>
                <a:t>类型</a:t>
              </a:r>
              <a:endParaRPr lang="zh-CN" altLang="en-US" b="1" dirty="0">
                <a:solidFill>
                  <a:srgbClr val="FF0000"/>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sp>
        <p:nvSpPr>
          <p:cNvPr id="37" name="矩形 36"/>
          <p:cNvSpPr/>
          <p:nvPr/>
        </p:nvSpPr>
        <p:spPr>
          <a:xfrm>
            <a:off x="1727418" y="436538"/>
            <a:ext cx="2418688"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构造人物模型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椭圆 1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4" name="椭圆 1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22" presetClass="entr" presetSubtype="8" fill="hold" nodeType="withEffect">
                                  <p:stCondLst>
                                    <p:cond delay="300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1000"/>
                                        <p:tgtEl>
                                          <p:spTgt spid="34"/>
                                        </p:tgtEl>
                                      </p:cBhvr>
                                    </p:animEffect>
                                  </p:childTnLst>
                                </p:cTn>
                              </p:par>
                              <p:par>
                                <p:cTn id="26" presetID="41" presetClass="entr" presetSubtype="0" fill="hold" grpId="0" nodeType="withEffect">
                                  <p:stCondLst>
                                    <p:cond delay="500"/>
                                  </p:stCondLst>
                                  <p:iterate type="lt">
                                    <p:tmPct val="10000"/>
                                  </p:iterate>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7"/>
                                        </p:tgtEl>
                                        <p:attrNameLst>
                                          <p:attrName>ppt_y</p:attrName>
                                        </p:attrNameLst>
                                      </p:cBhvr>
                                      <p:tavLst>
                                        <p:tav tm="0">
                                          <p:val>
                                            <p:strVal val="#ppt_y"/>
                                          </p:val>
                                        </p:tav>
                                        <p:tav tm="100000">
                                          <p:val>
                                            <p:strVal val="#ppt_y"/>
                                          </p:val>
                                        </p:tav>
                                      </p:tavLst>
                                    </p:anim>
                                    <p:anim calcmode="lin" valueType="num">
                                      <p:cBhvr>
                                        <p:cTn id="30"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7"/>
                                        </p:tgtEl>
                                      </p:cBhvr>
                                    </p:animEffect>
                                  </p:childTnLst>
                                </p:cTn>
                              </p:par>
                              <p:par>
                                <p:cTn id="33" presetID="2" presetClass="entr" presetSubtype="9"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0-#ppt_w/2"/>
                                          </p:val>
                                        </p:tav>
                                        <p:tav tm="100000">
                                          <p:val>
                                            <p:strVal val="#ppt_x"/>
                                          </p:val>
                                        </p:tav>
                                      </p:tavLst>
                                    </p:anim>
                                    <p:anim calcmode="lin" valueType="num">
                                      <p:cBhvr additive="base">
                                        <p:cTn id="40" dur="500" fill="hold"/>
                                        <p:tgtEl>
                                          <p:spTgt spid="14"/>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0-#ppt_w/2"/>
                                          </p:val>
                                        </p:tav>
                                        <p:tav tm="100000">
                                          <p:val>
                                            <p:strVal val="#ppt_x"/>
                                          </p:val>
                                        </p:tav>
                                      </p:tavLst>
                                    </p:anim>
                                    <p:anim calcmode="lin" valueType="num">
                                      <p:cBhvr additive="base">
                                        <p:cTn id="48" dur="500" fill="hold"/>
                                        <p:tgtEl>
                                          <p:spTgt spid="16"/>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0-#ppt_w/2"/>
                                          </p:val>
                                        </p:tav>
                                        <p:tav tm="100000">
                                          <p:val>
                                            <p:strVal val="#ppt_x"/>
                                          </p:val>
                                        </p:tav>
                                      </p:tavLst>
                                    </p:anim>
                                    <p:anim calcmode="lin" valueType="num">
                                      <p:cBhvr additive="base">
                                        <p:cTn id="52"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37" grpId="0"/>
      <p:bldP spid="13" grpId="0" animBg="1"/>
      <p:bldP spid="14" grpId="0" animBg="1"/>
      <p:bldP spid="15" grpId="0" animBg="1"/>
      <p:bldP spid="16" grpId="0" animBg="1"/>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rPr>
              <a:t>第八步</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grpSp>
        <p:nvGrpSpPr>
          <p:cNvPr id="34" name="组合 33"/>
          <p:cNvGrpSpPr/>
          <p:nvPr/>
        </p:nvGrpSpPr>
        <p:grpSpPr>
          <a:xfrm>
            <a:off x="3502659" y="1742442"/>
            <a:ext cx="6365959" cy="2294360"/>
            <a:chOff x="8548024" y="1459078"/>
            <a:chExt cx="2486421" cy="974404"/>
          </a:xfrm>
        </p:grpSpPr>
        <p:sp>
          <p:nvSpPr>
            <p:cNvPr id="35" name="矩形 34"/>
            <p:cNvSpPr/>
            <p:nvPr/>
          </p:nvSpPr>
          <p:spPr>
            <a:xfrm>
              <a:off x="8548025" y="1766855"/>
              <a:ext cx="2486420" cy="666627"/>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我们可以通过</a:t>
              </a:r>
              <a:r>
                <a:rPr lang="zh-CN" altLang="en-US"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人物</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模型</a:t>
              </a:r>
              <a:r>
                <a:rPr lang="zh-CN" altLang="en-US"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叙述</a:t>
              </a:r>
              <a:endParaRPr lang="en-US" altLang="zh-CN" sz="16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典型的人物模型描述应该综合了研究阶段所观察到的人物模型相关的最重要的细节。叙述必须包含某些虚构</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情况</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最好的</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叙述方式就是快速介绍人物模型的职业或生活方式，简略地描绘他一天的生活，包括抱怨、 关切</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和兴趣</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等与产品直接相关的信息</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矩形 35"/>
            <p:cNvSpPr/>
            <p:nvPr/>
          </p:nvSpPr>
          <p:spPr>
            <a:xfrm>
              <a:off x="8548024" y="1459078"/>
              <a:ext cx="2370254" cy="368266"/>
            </a:xfrm>
            <a:prstGeom prst="rect">
              <a:avLst/>
            </a:prstGeom>
          </p:spPr>
          <p:txBody>
            <a:bodyPr wrap="square">
              <a:spAutoFit/>
            </a:bodyPr>
            <a:lstStyle/>
            <a:p>
              <a:r>
                <a:rPr lang="zh-CN" altLang="en-US"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进一步描述特性和行为</a:t>
              </a:r>
              <a:endParaRPr lang="zh-CN" altLang="en-US"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sp>
        <p:nvSpPr>
          <p:cNvPr id="37" name="矩形 36"/>
          <p:cNvSpPr/>
          <p:nvPr/>
        </p:nvSpPr>
        <p:spPr>
          <a:xfrm>
            <a:off x="1727418" y="436538"/>
            <a:ext cx="2418688"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构造人物模型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椭圆 1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4" name="椭圆 1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22" presetClass="entr" presetSubtype="8" fill="hold" nodeType="withEffect">
                                  <p:stCondLst>
                                    <p:cond delay="300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1000"/>
                                        <p:tgtEl>
                                          <p:spTgt spid="34"/>
                                        </p:tgtEl>
                                      </p:cBhvr>
                                    </p:animEffect>
                                  </p:childTnLst>
                                </p:cTn>
                              </p:par>
                              <p:par>
                                <p:cTn id="26" presetID="41" presetClass="entr" presetSubtype="0" fill="hold" grpId="0" nodeType="withEffect">
                                  <p:stCondLst>
                                    <p:cond delay="500"/>
                                  </p:stCondLst>
                                  <p:iterate type="lt">
                                    <p:tmPct val="10000"/>
                                  </p:iterate>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7"/>
                                        </p:tgtEl>
                                        <p:attrNameLst>
                                          <p:attrName>ppt_y</p:attrName>
                                        </p:attrNameLst>
                                      </p:cBhvr>
                                      <p:tavLst>
                                        <p:tav tm="0">
                                          <p:val>
                                            <p:strVal val="#ppt_y"/>
                                          </p:val>
                                        </p:tav>
                                        <p:tav tm="100000">
                                          <p:val>
                                            <p:strVal val="#ppt_y"/>
                                          </p:val>
                                        </p:tav>
                                      </p:tavLst>
                                    </p:anim>
                                    <p:anim calcmode="lin" valueType="num">
                                      <p:cBhvr>
                                        <p:cTn id="30"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7"/>
                                        </p:tgtEl>
                                      </p:cBhvr>
                                    </p:animEffect>
                                  </p:childTnLst>
                                </p:cTn>
                              </p:par>
                              <p:par>
                                <p:cTn id="33" presetID="2" presetClass="entr" presetSubtype="9"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0-#ppt_w/2"/>
                                          </p:val>
                                        </p:tav>
                                        <p:tav tm="100000">
                                          <p:val>
                                            <p:strVal val="#ppt_x"/>
                                          </p:val>
                                        </p:tav>
                                      </p:tavLst>
                                    </p:anim>
                                    <p:anim calcmode="lin" valueType="num">
                                      <p:cBhvr additive="base">
                                        <p:cTn id="40" dur="500" fill="hold"/>
                                        <p:tgtEl>
                                          <p:spTgt spid="14"/>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0-#ppt_w/2"/>
                                          </p:val>
                                        </p:tav>
                                        <p:tav tm="100000">
                                          <p:val>
                                            <p:strVal val="#ppt_x"/>
                                          </p:val>
                                        </p:tav>
                                      </p:tavLst>
                                    </p:anim>
                                    <p:anim calcmode="lin" valueType="num">
                                      <p:cBhvr additive="base">
                                        <p:cTn id="48" dur="500" fill="hold"/>
                                        <p:tgtEl>
                                          <p:spTgt spid="16"/>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0-#ppt_w/2"/>
                                          </p:val>
                                        </p:tav>
                                        <p:tav tm="100000">
                                          <p:val>
                                            <p:strVal val="#ppt_x"/>
                                          </p:val>
                                        </p:tav>
                                      </p:tavLst>
                                    </p:anim>
                                    <p:anim calcmode="lin" valueType="num">
                                      <p:cBhvr additive="base">
                                        <p:cTn id="52"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37" grpId="0"/>
      <p:bldP spid="13" grpId="0" animBg="1"/>
      <p:bldP spid="14" grpId="0" animBg="1"/>
      <p:bldP spid="15" grpId="0" animBg="1"/>
      <p:bldP spid="16" grpId="0" animBg="1"/>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椭圆 12"/>
          <p:cNvSpPr/>
          <p:nvPr/>
        </p:nvSpPr>
        <p:spPr>
          <a:xfrm>
            <a:off x="6456267"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4" name="饼形 13"/>
          <p:cNvSpPr/>
          <p:nvPr/>
        </p:nvSpPr>
        <p:spPr>
          <a:xfrm>
            <a:off x="6456267"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椭圆 18"/>
          <p:cNvSpPr/>
          <p:nvPr/>
        </p:nvSpPr>
        <p:spPr>
          <a:xfrm>
            <a:off x="6814500"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0" name="椭圆 19"/>
          <p:cNvSpPr/>
          <p:nvPr/>
        </p:nvSpPr>
        <p:spPr>
          <a:xfrm>
            <a:off x="3920209" y="3872306"/>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1" name="饼形 20"/>
          <p:cNvSpPr/>
          <p:nvPr/>
        </p:nvSpPr>
        <p:spPr>
          <a:xfrm>
            <a:off x="3920209" y="3872306"/>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椭圆 21"/>
          <p:cNvSpPr/>
          <p:nvPr/>
        </p:nvSpPr>
        <p:spPr>
          <a:xfrm>
            <a:off x="4278442" y="4230539"/>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1665"/>
          </a:xfrm>
          <a:prstGeom prst="rect">
            <a:avLst/>
          </a:prstGeom>
        </p:spPr>
        <p:txBody>
          <a:bodyPr wrap="square">
            <a:spAutoFit/>
          </a:bodyPr>
          <a:lstStyle/>
          <a:p>
            <a:pPr algn="ctr"/>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1" name="矩形 30"/>
          <p:cNvSpPr/>
          <p:nvPr/>
        </p:nvSpPr>
        <p:spPr>
          <a:xfrm>
            <a:off x="6710677" y="2078298"/>
            <a:ext cx="1376381" cy="461665"/>
          </a:xfrm>
          <a:prstGeom prst="rect">
            <a:avLst/>
          </a:prstGeom>
        </p:spPr>
        <p:txBody>
          <a:bodyPr wrap="square">
            <a:spAutoFit/>
          </a:bodyPr>
          <a:lstStyle/>
          <a:p>
            <a:pPr algn="ctr"/>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2" name="矩形 31"/>
          <p:cNvSpPr/>
          <p:nvPr/>
        </p:nvSpPr>
        <p:spPr>
          <a:xfrm>
            <a:off x="4174619" y="4607221"/>
            <a:ext cx="1376381" cy="461665"/>
          </a:xfrm>
          <a:prstGeom prst="rect">
            <a:avLst/>
          </a:prstGeom>
        </p:spPr>
        <p:txBody>
          <a:bodyPr wrap="square">
            <a:spAutoFit/>
          </a:bodyPr>
          <a:lstStyle/>
          <a:p>
            <a:pPr algn="ctr"/>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444875" y="1831975"/>
            <a:ext cx="2002155" cy="368300"/>
          </a:xfrm>
          <a:prstGeom prst="rect">
            <a:avLst/>
          </a:prstGeom>
        </p:spPr>
        <p:txBody>
          <a:bodyPr wrap="square">
            <a:spAutoFit/>
          </a:bodyPr>
          <a:lstStyle/>
          <a:p>
            <a:r>
              <a:rPr lang="zh-CN" altLang="en-US"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人物模型的量化</a:t>
            </a:r>
            <a:endParaRPr lang="zh-CN" altLang="en-US"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42" name="矩形 41"/>
          <p:cNvSpPr/>
          <p:nvPr/>
        </p:nvSpPr>
        <p:spPr>
          <a:xfrm>
            <a:off x="6148705" y="4470400"/>
            <a:ext cx="3463925" cy="368300"/>
          </a:xfrm>
          <a:prstGeom prst="rect">
            <a:avLst/>
          </a:prstGeom>
        </p:spPr>
        <p:txBody>
          <a:bodyPr wrap="square">
            <a:spAutoFit/>
          </a:bodyPr>
          <a:lstStyle/>
          <a:p>
            <a:r>
              <a:rPr lang="zh-CN" altLang="en-US" sz="1800"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资源有限时使用临时人物模型</a:t>
            </a:r>
            <a:endParaRPr lang="zh-CN" altLang="en-US" sz="1800"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45" name="矩形 44"/>
          <p:cNvSpPr/>
          <p:nvPr/>
        </p:nvSpPr>
        <p:spPr>
          <a:xfrm>
            <a:off x="8698865" y="1831975"/>
            <a:ext cx="3047365" cy="368300"/>
          </a:xfrm>
          <a:prstGeom prst="rect">
            <a:avLst/>
          </a:prstGeom>
        </p:spPr>
        <p:txBody>
          <a:bodyPr wrap="square">
            <a:spAutoFit/>
          </a:bodyPr>
          <a:lstStyle/>
          <a:p>
            <a:r>
              <a:rPr lang="zh-CN" altLang="en-US" sz="1800"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rPr>
              <a:t>机构的“人物模型”</a:t>
            </a:r>
            <a:endParaRPr lang="zh-CN" altLang="en-US" sz="1800" b="1" dirty="0">
              <a:solidFill>
                <a:srgbClr val="18478F"/>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37" name="矩形 36"/>
          <p:cNvSpPr/>
          <p:nvPr/>
        </p:nvSpPr>
        <p:spPr>
          <a:xfrm>
            <a:off x="1727200" y="436245"/>
            <a:ext cx="2682875"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实践中的人物模型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椭圆 17"/>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23" name="椭圆 2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20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200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21" presetClass="entr" presetSubtype="1" fill="hold" grpId="0" nodeType="withEffect">
                                  <p:stCondLst>
                                    <p:cond delay="250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1000"/>
                                        <p:tgtEl>
                                          <p:spTgt spid="11"/>
                                        </p:tgtEl>
                                      </p:cBhvr>
                                    </p:animEffect>
                                  </p:childTnLst>
                                </p:cTn>
                              </p:par>
                              <p:par>
                                <p:cTn id="23" presetID="21" presetClass="entr" presetSubtype="1" fill="hold" grpId="0" nodeType="withEffect">
                                  <p:stCondLst>
                                    <p:cond delay="250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1000"/>
                                        <p:tgtEl>
                                          <p:spTgt spid="14"/>
                                        </p:tgtEl>
                                      </p:cBhvr>
                                    </p:animEffect>
                                  </p:childTnLst>
                                </p:cTn>
                              </p:par>
                              <p:par>
                                <p:cTn id="26" presetID="21" presetClass="entr" presetSubtype="1" fill="hold" grpId="0" nodeType="withEffect">
                                  <p:stCondLst>
                                    <p:cond delay="2500"/>
                                  </p:stCondLst>
                                  <p:childTnLst>
                                    <p:set>
                                      <p:cBhvr>
                                        <p:cTn id="27" dur="1" fill="hold">
                                          <p:stCondLst>
                                            <p:cond delay="0"/>
                                          </p:stCondLst>
                                        </p:cTn>
                                        <p:tgtEl>
                                          <p:spTgt spid="21"/>
                                        </p:tgtEl>
                                        <p:attrNameLst>
                                          <p:attrName>style.visibility</p:attrName>
                                        </p:attrNameLst>
                                      </p:cBhvr>
                                      <p:to>
                                        <p:strVal val="visible"/>
                                      </p:to>
                                    </p:set>
                                    <p:animEffect transition="in" filter="wheel(1)">
                                      <p:cBhvr>
                                        <p:cTn id="28" dur="1000"/>
                                        <p:tgtEl>
                                          <p:spTgt spid="21"/>
                                        </p:tgtEl>
                                      </p:cBhvr>
                                    </p:animEffect>
                                  </p:childTnLst>
                                </p:cTn>
                              </p:par>
                              <p:par>
                                <p:cTn id="29" presetID="53" presetClass="entr" presetSubtype="16" fill="hold" grpId="0" nodeType="withEffect">
                                  <p:stCondLst>
                                    <p:cond delay="275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grpId="0" nodeType="withEffect">
                                  <p:stCondLst>
                                    <p:cond delay="275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par>
                                <p:cTn id="39" presetID="53" presetClass="entr" presetSubtype="16" fill="hold" grpId="0" nodeType="withEffect">
                                  <p:stCondLst>
                                    <p:cond delay="275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fltVal val="0"/>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animEffect transition="in" filter="fade">
                                      <p:cBhvr>
                                        <p:cTn id="43" dur="500"/>
                                        <p:tgtEl>
                                          <p:spTgt spid="19"/>
                                        </p:tgtEl>
                                      </p:cBhvr>
                                    </p:animEffect>
                                  </p:childTnLst>
                                </p:cTn>
                              </p:par>
                              <p:par>
                                <p:cTn id="44" presetID="53" presetClass="entr" presetSubtype="16" fill="hold" grpId="0" nodeType="withEffect">
                                  <p:stCondLst>
                                    <p:cond delay="300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ppt_w</p:attrName>
                                        </p:attrNameLst>
                                      </p:cBhvr>
                                      <p:tavLst>
                                        <p:tav tm="0">
                                          <p:val>
                                            <p:fltVal val="0"/>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animEffect transition="in" filter="fade">
                                      <p:cBhvr>
                                        <p:cTn id="48" dur="500"/>
                                        <p:tgtEl>
                                          <p:spTgt spid="30"/>
                                        </p:tgtEl>
                                      </p:cBhvr>
                                    </p:animEffect>
                                  </p:childTnLst>
                                </p:cTn>
                              </p:par>
                              <p:par>
                                <p:cTn id="49" presetID="53" presetClass="entr" presetSubtype="16" fill="hold" grpId="0" nodeType="withEffect">
                                  <p:stCondLst>
                                    <p:cond delay="300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par>
                                <p:cTn id="54" presetID="53" presetClass="entr" presetSubtype="16" fill="hold" grpId="0" nodeType="withEffect">
                                  <p:stCondLst>
                                    <p:cond delay="3000"/>
                                  </p:stCondLst>
                                  <p:childTnLst>
                                    <p:set>
                                      <p:cBhvr>
                                        <p:cTn id="55" dur="1" fill="hold">
                                          <p:stCondLst>
                                            <p:cond delay="0"/>
                                          </p:stCondLst>
                                        </p:cTn>
                                        <p:tgtEl>
                                          <p:spTgt spid="31"/>
                                        </p:tgtEl>
                                        <p:attrNameLst>
                                          <p:attrName>style.visibility</p:attrName>
                                        </p:attrNameLst>
                                      </p:cBhvr>
                                      <p:to>
                                        <p:strVal val="visible"/>
                                      </p:to>
                                    </p:set>
                                    <p:anim calcmode="lin" valueType="num">
                                      <p:cBhvr>
                                        <p:cTn id="56" dur="500" fill="hold"/>
                                        <p:tgtEl>
                                          <p:spTgt spid="31"/>
                                        </p:tgtEl>
                                        <p:attrNameLst>
                                          <p:attrName>ppt_w</p:attrName>
                                        </p:attrNameLst>
                                      </p:cBhvr>
                                      <p:tavLst>
                                        <p:tav tm="0">
                                          <p:val>
                                            <p:fltVal val="0"/>
                                          </p:val>
                                        </p:tav>
                                        <p:tav tm="100000">
                                          <p:val>
                                            <p:strVal val="#ppt_w"/>
                                          </p:val>
                                        </p:tav>
                                      </p:tavLst>
                                    </p:anim>
                                    <p:anim calcmode="lin" valueType="num">
                                      <p:cBhvr>
                                        <p:cTn id="57" dur="500" fill="hold"/>
                                        <p:tgtEl>
                                          <p:spTgt spid="31"/>
                                        </p:tgtEl>
                                        <p:attrNameLst>
                                          <p:attrName>ppt_h</p:attrName>
                                        </p:attrNameLst>
                                      </p:cBhvr>
                                      <p:tavLst>
                                        <p:tav tm="0">
                                          <p:val>
                                            <p:fltVal val="0"/>
                                          </p:val>
                                        </p:tav>
                                        <p:tav tm="100000">
                                          <p:val>
                                            <p:strVal val="#ppt_h"/>
                                          </p:val>
                                        </p:tav>
                                      </p:tavLst>
                                    </p:anim>
                                    <p:animEffect transition="in" filter="fade">
                                      <p:cBhvr>
                                        <p:cTn id="58" dur="500"/>
                                        <p:tgtEl>
                                          <p:spTgt spid="31"/>
                                        </p:tgtEl>
                                      </p:cBhvr>
                                    </p:animEffect>
                                  </p:childTnLst>
                                </p:cTn>
                              </p:par>
                              <p:par>
                                <p:cTn id="59" presetID="41" presetClass="entr" presetSubtype="0" fill="hold" grpId="0" nodeType="withEffect">
                                  <p:stCondLst>
                                    <p:cond delay="500"/>
                                  </p:stCondLst>
                                  <p:iterate type="lt">
                                    <p:tmPct val="10000"/>
                                  </p:iterate>
                                  <p:childTnLst>
                                    <p:set>
                                      <p:cBhvr>
                                        <p:cTn id="60" dur="1" fill="hold">
                                          <p:stCondLst>
                                            <p:cond delay="0"/>
                                          </p:stCondLst>
                                        </p:cTn>
                                        <p:tgtEl>
                                          <p:spTgt spid="37"/>
                                        </p:tgtEl>
                                        <p:attrNameLst>
                                          <p:attrName>style.visibility</p:attrName>
                                        </p:attrNameLst>
                                      </p:cBhvr>
                                      <p:to>
                                        <p:strVal val="visible"/>
                                      </p:to>
                                    </p:set>
                                    <p:anim calcmode="lin" valueType="num">
                                      <p:cBhvr>
                                        <p:cTn id="61"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37"/>
                                        </p:tgtEl>
                                        <p:attrNameLst>
                                          <p:attrName>ppt_y</p:attrName>
                                        </p:attrNameLst>
                                      </p:cBhvr>
                                      <p:tavLst>
                                        <p:tav tm="0">
                                          <p:val>
                                            <p:strVal val="#ppt_y"/>
                                          </p:val>
                                        </p:tav>
                                        <p:tav tm="100000">
                                          <p:val>
                                            <p:strVal val="#ppt_y"/>
                                          </p:val>
                                        </p:tav>
                                      </p:tavLst>
                                    </p:anim>
                                    <p:anim calcmode="lin" valueType="num">
                                      <p:cBhvr>
                                        <p:cTn id="63"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37"/>
                                        </p:tgtEl>
                                      </p:cBhvr>
                                    </p:animEffect>
                                  </p:childTnLst>
                                </p:cTn>
                              </p:par>
                              <p:par>
                                <p:cTn id="66" presetID="2" presetClass="entr" presetSubtype="9"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additive="base">
                                        <p:cTn id="68" dur="500" fill="hold"/>
                                        <p:tgtEl>
                                          <p:spTgt spid="18"/>
                                        </p:tgtEl>
                                        <p:attrNameLst>
                                          <p:attrName>ppt_x</p:attrName>
                                        </p:attrNameLst>
                                      </p:cBhvr>
                                      <p:tavLst>
                                        <p:tav tm="0">
                                          <p:val>
                                            <p:strVal val="0-#ppt_w/2"/>
                                          </p:val>
                                        </p:tav>
                                        <p:tav tm="100000">
                                          <p:val>
                                            <p:strVal val="#ppt_x"/>
                                          </p:val>
                                        </p:tav>
                                      </p:tavLst>
                                    </p:anim>
                                    <p:anim calcmode="lin" valueType="num">
                                      <p:cBhvr additive="base">
                                        <p:cTn id="69" dur="500" fill="hold"/>
                                        <p:tgtEl>
                                          <p:spTgt spid="18"/>
                                        </p:tgtEl>
                                        <p:attrNameLst>
                                          <p:attrName>ppt_y</p:attrName>
                                        </p:attrNameLst>
                                      </p:cBhvr>
                                      <p:tavLst>
                                        <p:tav tm="0">
                                          <p:val>
                                            <p:strVal val="0-#ppt_h/2"/>
                                          </p:val>
                                        </p:tav>
                                        <p:tav tm="100000">
                                          <p:val>
                                            <p:strVal val="#ppt_y"/>
                                          </p:val>
                                        </p:tav>
                                      </p:tavLst>
                                    </p:anim>
                                  </p:childTnLst>
                                </p:cTn>
                              </p:par>
                              <p:par>
                                <p:cTn id="70" presetID="2" presetClass="entr" presetSubtype="9"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additive="base">
                                        <p:cTn id="72" dur="500" fill="hold"/>
                                        <p:tgtEl>
                                          <p:spTgt spid="23"/>
                                        </p:tgtEl>
                                        <p:attrNameLst>
                                          <p:attrName>ppt_x</p:attrName>
                                        </p:attrNameLst>
                                      </p:cBhvr>
                                      <p:tavLst>
                                        <p:tav tm="0">
                                          <p:val>
                                            <p:strVal val="0-#ppt_w/2"/>
                                          </p:val>
                                        </p:tav>
                                        <p:tav tm="100000">
                                          <p:val>
                                            <p:strVal val="#ppt_x"/>
                                          </p:val>
                                        </p:tav>
                                      </p:tavLst>
                                    </p:anim>
                                    <p:anim calcmode="lin" valueType="num">
                                      <p:cBhvr additive="base">
                                        <p:cTn id="73" dur="500" fill="hold"/>
                                        <p:tgtEl>
                                          <p:spTgt spid="23"/>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 calcmode="lin" valueType="num">
                                      <p:cBhvr additive="base">
                                        <p:cTn id="76" dur="500" fill="hold"/>
                                        <p:tgtEl>
                                          <p:spTgt spid="24"/>
                                        </p:tgtEl>
                                        <p:attrNameLst>
                                          <p:attrName>ppt_x</p:attrName>
                                        </p:attrNameLst>
                                      </p:cBhvr>
                                      <p:tavLst>
                                        <p:tav tm="0">
                                          <p:val>
                                            <p:strVal val="0-#ppt_w/2"/>
                                          </p:val>
                                        </p:tav>
                                        <p:tav tm="100000">
                                          <p:val>
                                            <p:strVal val="#ppt_x"/>
                                          </p:val>
                                        </p:tav>
                                      </p:tavLst>
                                    </p:anim>
                                    <p:anim calcmode="lin" valueType="num">
                                      <p:cBhvr additive="base">
                                        <p:cTn id="77" dur="500" fill="hold"/>
                                        <p:tgtEl>
                                          <p:spTgt spid="24"/>
                                        </p:tgtEl>
                                        <p:attrNameLst>
                                          <p:attrName>ppt_y</p:attrName>
                                        </p:attrNameLst>
                                      </p:cBhvr>
                                      <p:tavLst>
                                        <p:tav tm="0">
                                          <p:val>
                                            <p:strVal val="0-#ppt_h/2"/>
                                          </p:val>
                                        </p:tav>
                                        <p:tav tm="100000">
                                          <p:val>
                                            <p:strVal val="#ppt_y"/>
                                          </p:val>
                                        </p:tav>
                                      </p:tavLst>
                                    </p:anim>
                                  </p:childTnLst>
                                </p:cTn>
                              </p:par>
                              <p:par>
                                <p:cTn id="78" presetID="2" presetClass="entr" presetSubtype="9" fill="hold" grpId="0" nodeType="withEffect">
                                  <p:stCondLst>
                                    <p:cond delay="0"/>
                                  </p:stCondLst>
                                  <p:childTnLst>
                                    <p:set>
                                      <p:cBhvr>
                                        <p:cTn id="79" dur="1" fill="hold">
                                          <p:stCondLst>
                                            <p:cond delay="0"/>
                                          </p:stCondLst>
                                        </p:cTn>
                                        <p:tgtEl>
                                          <p:spTgt spid="25"/>
                                        </p:tgtEl>
                                        <p:attrNameLst>
                                          <p:attrName>style.visibility</p:attrName>
                                        </p:attrNameLst>
                                      </p:cBhvr>
                                      <p:to>
                                        <p:strVal val="visible"/>
                                      </p:to>
                                    </p:set>
                                    <p:anim calcmode="lin" valueType="num">
                                      <p:cBhvr additive="base">
                                        <p:cTn id="80" dur="500" fill="hold"/>
                                        <p:tgtEl>
                                          <p:spTgt spid="25"/>
                                        </p:tgtEl>
                                        <p:attrNameLst>
                                          <p:attrName>ppt_x</p:attrName>
                                        </p:attrNameLst>
                                      </p:cBhvr>
                                      <p:tavLst>
                                        <p:tav tm="0">
                                          <p:val>
                                            <p:strVal val="0-#ppt_w/2"/>
                                          </p:val>
                                        </p:tav>
                                        <p:tav tm="100000">
                                          <p:val>
                                            <p:strVal val="#ppt_x"/>
                                          </p:val>
                                        </p:tav>
                                      </p:tavLst>
                                    </p:anim>
                                    <p:anim calcmode="lin" valueType="num">
                                      <p:cBhvr additive="base">
                                        <p:cTn id="81" dur="500" fill="hold"/>
                                        <p:tgtEl>
                                          <p:spTgt spid="25"/>
                                        </p:tgtEl>
                                        <p:attrNameLst>
                                          <p:attrName>ppt_y</p:attrName>
                                        </p:attrNameLst>
                                      </p:cBhvr>
                                      <p:tavLst>
                                        <p:tav tm="0">
                                          <p:val>
                                            <p:strVal val="0-#ppt_h/2"/>
                                          </p:val>
                                        </p:tav>
                                        <p:tav tm="100000">
                                          <p:val>
                                            <p:strVal val="#ppt_y"/>
                                          </p:val>
                                        </p:tav>
                                      </p:tavLst>
                                    </p:anim>
                                  </p:childTnLst>
                                </p:cTn>
                              </p:par>
                              <p:par>
                                <p:cTn id="82" presetID="2" presetClass="entr" presetSubtype="9"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 calcmode="lin" valueType="num">
                                      <p:cBhvr additive="base">
                                        <p:cTn id="84" dur="500" fill="hold"/>
                                        <p:tgtEl>
                                          <p:spTgt spid="26"/>
                                        </p:tgtEl>
                                        <p:attrNameLst>
                                          <p:attrName>ppt_x</p:attrName>
                                        </p:attrNameLst>
                                      </p:cBhvr>
                                      <p:tavLst>
                                        <p:tav tm="0">
                                          <p:val>
                                            <p:strVal val="0-#ppt_w/2"/>
                                          </p:val>
                                        </p:tav>
                                        <p:tav tm="100000">
                                          <p:val>
                                            <p:strVal val="#ppt_x"/>
                                          </p:val>
                                        </p:tav>
                                      </p:tavLst>
                                    </p:anim>
                                    <p:anim calcmode="lin" valueType="num">
                                      <p:cBhvr additive="base">
                                        <p:cTn id="85"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21" grpId="0" animBg="1"/>
      <p:bldP spid="22" grpId="0" animBg="1"/>
      <p:bldP spid="30" grpId="0"/>
      <p:bldP spid="31" grpId="0"/>
      <p:bldP spid="32" grpId="0"/>
      <p:bldP spid="37" grpId="0"/>
      <p:bldP spid="18" grpId="0" animBg="1"/>
      <p:bldP spid="23" grpId="0" animBg="1"/>
      <p:bldP spid="24" grpId="0" animBg="1"/>
      <p:bldP spid="25" grpId="0" animBg="1"/>
      <p:bldP spid="2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1523507" y="1294348"/>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6"/>
          <p:cNvSpPr/>
          <p:nvPr/>
        </p:nvSpPr>
        <p:spPr bwMode="auto">
          <a:xfrm>
            <a:off x="2866135" y="1294348"/>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39" name="组合 38"/>
          <p:cNvGrpSpPr/>
          <p:nvPr/>
        </p:nvGrpSpPr>
        <p:grpSpPr>
          <a:xfrm>
            <a:off x="1940860" y="1670132"/>
            <a:ext cx="461652" cy="550860"/>
            <a:chOff x="689553" y="1041991"/>
            <a:chExt cx="461652" cy="550860"/>
          </a:xfrm>
          <a:gradFill>
            <a:gsLst>
              <a:gs pos="100000">
                <a:srgbClr val="18478F"/>
              </a:gs>
              <a:gs pos="0">
                <a:srgbClr val="238DED"/>
              </a:gs>
            </a:gsLst>
            <a:lin ang="7200000" scaled="0"/>
          </a:gradFill>
        </p:grpSpPr>
        <p:sp>
          <p:nvSpPr>
            <p:cNvPr id="40"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3480266" y="1674169"/>
            <a:ext cx="2282836" cy="380753"/>
            <a:chOff x="8548025" y="1663101"/>
            <a:chExt cx="2282836" cy="380753"/>
          </a:xfrm>
        </p:grpSpPr>
        <p:sp>
          <p:nvSpPr>
            <p:cNvPr id="46" name="矩形 45"/>
            <p:cNvSpPr/>
            <p:nvPr/>
          </p:nvSpPr>
          <p:spPr>
            <a:xfrm>
              <a:off x="8548025" y="1766855"/>
              <a:ext cx="2144375" cy="276999"/>
            </a:xfrm>
            <a:prstGeom prst="rect">
              <a:avLst/>
            </a:prstGeom>
          </p:spPr>
          <p:txBody>
            <a:bodyPr wrap="square">
              <a:spAutoFit/>
            </a:bodyPr>
            <a:lstStyle/>
            <a:p>
              <a:endPar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7" name="矩形 46"/>
            <p:cNvSpPr/>
            <p:nvPr/>
          </p:nvSpPr>
          <p:spPr>
            <a:xfrm>
              <a:off x="8548025" y="1663101"/>
              <a:ext cx="2282836" cy="368300"/>
            </a:xfrm>
            <a:prstGeom prst="rect">
              <a:avLst/>
            </a:prstGeom>
          </p:spPr>
          <p:txBody>
            <a:bodyPr wrap="square">
              <a:spAutoFit/>
            </a:bodyPr>
            <a:lstStyle/>
            <a:p>
              <a:r>
                <a:rPr lang="zh-CN" altLang="en-US"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人物模型的量化</a:t>
              </a:r>
              <a:endParaRPr lang="zh-CN" altLang="en-US"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2" name="矩形 1"/>
          <p:cNvSpPr/>
          <p:nvPr/>
        </p:nvSpPr>
        <p:spPr>
          <a:xfrm>
            <a:off x="1555724" y="2937720"/>
            <a:ext cx="9768768" cy="3046988"/>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一些设计师认为，需要用</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定量数据</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来验证人物模型</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了解</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人物模型的市场份额也是有用的。可以 开展“人物模 型个性调查”，找出来每个参与者与哪个人物模型最相似。具体过程如下：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(1) 回顾各个</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行为变量</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以及</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受访者</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行为变量</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的对应关系。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(2) 针对每个变量，制订一个多项选择题，答案能够</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区分不同的人物模型</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(3) 针对每个变量制订 2〜4个问题，以不同的问法询问相同的问题。这样能够保证参与者 回答问 题的准确性。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(4) 随机安排调查问题</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顺序</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(5) 向参与者发放调查问卷</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6) 用</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表格记录</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每位参与者的反应，跟踪每个人物模型对应的答案个数。如果人物模型</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得到</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的某 特定参与者的回应最多，那么该人物模型就与这个任务参与者最相似。 </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(7) 用</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表格记录</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每个人物模型与多少名参与者相似，然后除以参与者总个数。这就是人物 模型的 市场份额</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nvSpPr>
        <p:spPr>
          <a:xfrm>
            <a:off x="1727200" y="436245"/>
            <a:ext cx="2816225"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实践中的人物模型</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3" presetClass="entr" presetSubtype="16" fill="hold" nodeType="withEffect">
                                  <p:stCondLst>
                                    <p:cond delay="2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22" presetClass="entr" presetSubtype="8" fill="hold" nodeType="withEffect">
                                  <p:stCondLst>
                                    <p:cond delay="275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1000"/>
                                        <p:tgtEl>
                                          <p:spTgt spid="45"/>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3"/>
                                        </p:tgtEl>
                                        <p:attrNameLst>
                                          <p:attrName>ppt_y</p:attrName>
                                        </p:attrNameLst>
                                      </p:cBhvr>
                                      <p:tavLst>
                                        <p:tav tm="0">
                                          <p:val>
                                            <p:strVal val="#ppt_y"/>
                                          </p:val>
                                        </p:tav>
                                        <p:tav tm="100000">
                                          <p:val>
                                            <p:strVal val="#ppt_y"/>
                                          </p:val>
                                        </p:tav>
                                      </p:tavLst>
                                    </p:anim>
                                    <p:anim calcmode="lin" valueType="num">
                                      <p:cBhvr>
                                        <p:cTn id="27"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3"/>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0-#ppt_w/2"/>
                                          </p:val>
                                        </p:tav>
                                        <p:tav tm="100000">
                                          <p:val>
                                            <p:strVal val="#ppt_x"/>
                                          </p:val>
                                        </p:tav>
                                      </p:tavLst>
                                    </p:anim>
                                    <p:anim calcmode="lin" valueType="num">
                                      <p:cBhvr additive="base">
                                        <p:cTn id="33" dur="500" fill="hold"/>
                                        <p:tgtEl>
                                          <p:spTgt spid="14"/>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0-#ppt_w/2"/>
                                          </p:val>
                                        </p:tav>
                                        <p:tav tm="100000">
                                          <p:val>
                                            <p:strVal val="#ppt_x"/>
                                          </p:val>
                                        </p:tav>
                                      </p:tavLst>
                                    </p:anim>
                                    <p:anim calcmode="lin" valueType="num">
                                      <p:cBhvr additive="base">
                                        <p:cTn id="37" dur="500" fill="hold"/>
                                        <p:tgtEl>
                                          <p:spTgt spid="15"/>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0-#ppt_w/2"/>
                                          </p:val>
                                        </p:tav>
                                        <p:tav tm="100000">
                                          <p:val>
                                            <p:strVal val="#ppt_x"/>
                                          </p:val>
                                        </p:tav>
                                      </p:tavLst>
                                    </p:anim>
                                    <p:anim calcmode="lin" valueType="num">
                                      <p:cBhvr additive="base">
                                        <p:cTn id="41" dur="500" fill="hold"/>
                                        <p:tgtEl>
                                          <p:spTgt spid="16"/>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0-#ppt_w/2"/>
                                          </p:val>
                                        </p:tav>
                                        <p:tav tm="100000">
                                          <p:val>
                                            <p:strVal val="#ppt_x"/>
                                          </p:val>
                                        </p:tav>
                                      </p:tavLst>
                                    </p:anim>
                                    <p:anim calcmode="lin" valueType="num">
                                      <p:cBhvr additive="base">
                                        <p:cTn id="45" dur="500" fill="hold"/>
                                        <p:tgtEl>
                                          <p:spTgt spid="17"/>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0-#ppt_w/2"/>
                                          </p:val>
                                        </p:tav>
                                        <p:tav tm="100000">
                                          <p:val>
                                            <p:strVal val="#ppt_x"/>
                                          </p:val>
                                        </p:tav>
                                      </p:tavLst>
                                    </p:anim>
                                    <p:anim calcmode="lin" valueType="num">
                                      <p:cBhvr additive="base">
                                        <p:cTn id="49"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p:bldP spid="14" grpId="0" animBg="1"/>
      <p:bldP spid="15" grpId="0" animBg="1"/>
      <p:bldP spid="16" grpId="0" animBg="1"/>
      <p:bldP spid="17" grpId="0" animBg="1"/>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1523507" y="1294348"/>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6"/>
          <p:cNvSpPr/>
          <p:nvPr/>
        </p:nvSpPr>
        <p:spPr bwMode="auto">
          <a:xfrm>
            <a:off x="2866135" y="1294348"/>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39" name="组合 38"/>
          <p:cNvGrpSpPr/>
          <p:nvPr/>
        </p:nvGrpSpPr>
        <p:grpSpPr>
          <a:xfrm>
            <a:off x="1940860" y="1670132"/>
            <a:ext cx="461652" cy="550860"/>
            <a:chOff x="689553" y="1041991"/>
            <a:chExt cx="461652" cy="550860"/>
          </a:xfrm>
          <a:gradFill>
            <a:gsLst>
              <a:gs pos="100000">
                <a:srgbClr val="18478F"/>
              </a:gs>
              <a:gs pos="0">
                <a:srgbClr val="238DED"/>
              </a:gs>
            </a:gsLst>
            <a:lin ang="7200000" scaled="0"/>
          </a:gradFill>
        </p:grpSpPr>
        <p:sp>
          <p:nvSpPr>
            <p:cNvPr id="40"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3480266" y="1674169"/>
            <a:ext cx="2282836" cy="380753"/>
            <a:chOff x="8548025" y="1663101"/>
            <a:chExt cx="2282836" cy="380753"/>
          </a:xfrm>
        </p:grpSpPr>
        <p:sp>
          <p:nvSpPr>
            <p:cNvPr id="46" name="矩形 45"/>
            <p:cNvSpPr/>
            <p:nvPr/>
          </p:nvSpPr>
          <p:spPr>
            <a:xfrm>
              <a:off x="8548025" y="1766855"/>
              <a:ext cx="2144375" cy="276999"/>
            </a:xfrm>
            <a:prstGeom prst="rect">
              <a:avLst/>
            </a:prstGeom>
          </p:spPr>
          <p:txBody>
            <a:bodyPr wrap="square">
              <a:spAutoFit/>
            </a:bodyPr>
            <a:lstStyle/>
            <a:p>
              <a:endPar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7" name="矩形 46"/>
            <p:cNvSpPr/>
            <p:nvPr/>
          </p:nvSpPr>
          <p:spPr>
            <a:xfrm>
              <a:off x="8548025" y="1663101"/>
              <a:ext cx="2282836"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机构的“人物模型”</a:t>
              </a:r>
              <a:endParaRPr lang="zh-CN" altLang="en-US"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2" name="矩形 1"/>
          <p:cNvSpPr/>
          <p:nvPr/>
        </p:nvSpPr>
        <p:spPr>
          <a:xfrm>
            <a:off x="1555724" y="2937720"/>
            <a:ext cx="9768768" cy="2031325"/>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人物模型是描述人们行为模式的工具。不过，我们发现另外一个相似却更加简单的概念， 也可以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用于描述人物模型所属组织的行为</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小公司的需求和跨国公司的需求存在很多</a:t>
            </a:r>
            <a:r>
              <a:rPr lang="zh-CN" altLang="en-US"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不同</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，因此，二者的任务模型很可能</a:t>
            </a:r>
            <a:r>
              <a:rPr lang="zh-CN" altLang="en-US"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不一样</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为人物模型收集信息时，无疑会捕捉到其所属或相关联的单位组织的相关信息。通常，可 以使用</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类似的叙述方法，构造聚合的</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虚构机构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人物模型 </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”，你</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的人物模型就属于这一机构。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nvSpPr>
        <p:spPr>
          <a:xfrm>
            <a:off x="1712595" y="421640"/>
            <a:ext cx="2816225"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实践中的人物模型</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3" presetClass="entr" presetSubtype="16" fill="hold" nodeType="withEffect">
                                  <p:stCondLst>
                                    <p:cond delay="2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22" presetClass="entr" presetSubtype="8" fill="hold" nodeType="withEffect">
                                  <p:stCondLst>
                                    <p:cond delay="275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1000"/>
                                        <p:tgtEl>
                                          <p:spTgt spid="45"/>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3"/>
                                        </p:tgtEl>
                                        <p:attrNameLst>
                                          <p:attrName>ppt_y</p:attrName>
                                        </p:attrNameLst>
                                      </p:cBhvr>
                                      <p:tavLst>
                                        <p:tav tm="0">
                                          <p:val>
                                            <p:strVal val="#ppt_y"/>
                                          </p:val>
                                        </p:tav>
                                        <p:tav tm="100000">
                                          <p:val>
                                            <p:strVal val="#ppt_y"/>
                                          </p:val>
                                        </p:tav>
                                      </p:tavLst>
                                    </p:anim>
                                    <p:anim calcmode="lin" valueType="num">
                                      <p:cBhvr>
                                        <p:cTn id="27"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3"/>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0-#ppt_w/2"/>
                                          </p:val>
                                        </p:tav>
                                        <p:tav tm="100000">
                                          <p:val>
                                            <p:strVal val="#ppt_x"/>
                                          </p:val>
                                        </p:tav>
                                      </p:tavLst>
                                    </p:anim>
                                    <p:anim calcmode="lin" valueType="num">
                                      <p:cBhvr additive="base">
                                        <p:cTn id="33" dur="500" fill="hold"/>
                                        <p:tgtEl>
                                          <p:spTgt spid="14"/>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0-#ppt_w/2"/>
                                          </p:val>
                                        </p:tav>
                                        <p:tav tm="100000">
                                          <p:val>
                                            <p:strVal val="#ppt_x"/>
                                          </p:val>
                                        </p:tav>
                                      </p:tavLst>
                                    </p:anim>
                                    <p:anim calcmode="lin" valueType="num">
                                      <p:cBhvr additive="base">
                                        <p:cTn id="37" dur="500" fill="hold"/>
                                        <p:tgtEl>
                                          <p:spTgt spid="15"/>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0-#ppt_w/2"/>
                                          </p:val>
                                        </p:tav>
                                        <p:tav tm="100000">
                                          <p:val>
                                            <p:strVal val="#ppt_x"/>
                                          </p:val>
                                        </p:tav>
                                      </p:tavLst>
                                    </p:anim>
                                    <p:anim calcmode="lin" valueType="num">
                                      <p:cBhvr additive="base">
                                        <p:cTn id="41" dur="500" fill="hold"/>
                                        <p:tgtEl>
                                          <p:spTgt spid="16"/>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0-#ppt_w/2"/>
                                          </p:val>
                                        </p:tav>
                                        <p:tav tm="100000">
                                          <p:val>
                                            <p:strVal val="#ppt_x"/>
                                          </p:val>
                                        </p:tav>
                                      </p:tavLst>
                                    </p:anim>
                                    <p:anim calcmode="lin" valueType="num">
                                      <p:cBhvr additive="base">
                                        <p:cTn id="45" dur="500" fill="hold"/>
                                        <p:tgtEl>
                                          <p:spTgt spid="17"/>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0-#ppt_w/2"/>
                                          </p:val>
                                        </p:tav>
                                        <p:tav tm="100000">
                                          <p:val>
                                            <p:strVal val="#ppt_x"/>
                                          </p:val>
                                        </p:tav>
                                      </p:tavLst>
                                    </p:anim>
                                    <p:anim calcmode="lin" valueType="num">
                                      <p:cBhvr additive="base">
                                        <p:cTn id="49"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p:bldP spid="14" grpId="0" animBg="1"/>
      <p:bldP spid="15" grpId="0" animBg="1"/>
      <p:bldP spid="16" grpId="0" animBg="1"/>
      <p:bldP spid="17" grpId="0" animBg="1"/>
      <p:bldP spid="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1523507" y="1294348"/>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6"/>
          <p:cNvSpPr/>
          <p:nvPr/>
        </p:nvSpPr>
        <p:spPr bwMode="auto">
          <a:xfrm>
            <a:off x="2866135" y="1294348"/>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39" name="组合 38"/>
          <p:cNvGrpSpPr/>
          <p:nvPr/>
        </p:nvGrpSpPr>
        <p:grpSpPr>
          <a:xfrm>
            <a:off x="1940860" y="1670132"/>
            <a:ext cx="461652" cy="550860"/>
            <a:chOff x="689553" y="1041991"/>
            <a:chExt cx="461652" cy="550860"/>
          </a:xfrm>
          <a:gradFill>
            <a:gsLst>
              <a:gs pos="100000">
                <a:srgbClr val="18478F"/>
              </a:gs>
              <a:gs pos="0">
                <a:srgbClr val="238DED"/>
              </a:gs>
            </a:gsLst>
            <a:lin ang="7200000" scaled="0"/>
          </a:gradFill>
        </p:grpSpPr>
        <p:sp>
          <p:nvSpPr>
            <p:cNvPr id="40"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3480266" y="1674169"/>
            <a:ext cx="2282836" cy="645160"/>
            <a:chOff x="8548025" y="1663101"/>
            <a:chExt cx="2282836" cy="645160"/>
          </a:xfrm>
        </p:grpSpPr>
        <p:sp>
          <p:nvSpPr>
            <p:cNvPr id="46" name="矩形 45"/>
            <p:cNvSpPr/>
            <p:nvPr/>
          </p:nvSpPr>
          <p:spPr>
            <a:xfrm>
              <a:off x="8548025" y="1766855"/>
              <a:ext cx="2144375" cy="276999"/>
            </a:xfrm>
            <a:prstGeom prst="rect">
              <a:avLst/>
            </a:prstGeom>
          </p:spPr>
          <p:txBody>
            <a:bodyPr wrap="square">
              <a:spAutoFit/>
            </a:bodyPr>
            <a:lstStyle/>
            <a:p>
              <a:endPar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7" name="矩形 46"/>
            <p:cNvSpPr/>
            <p:nvPr/>
          </p:nvSpPr>
          <p:spPr>
            <a:xfrm>
              <a:off x="8548025" y="1663101"/>
              <a:ext cx="2282836" cy="645160"/>
            </a:xfrm>
            <a:prstGeom prst="rect">
              <a:avLst/>
            </a:prstGeom>
          </p:spPr>
          <p:txBody>
            <a:bodyPr wrap="square">
              <a:spAutoFit/>
            </a:bodyPr>
            <a:lstStyle/>
            <a:p>
              <a:r>
                <a:rPr lang="zh-CN" altLang="en-US"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资源有限时使用临时人物模型</a:t>
              </a:r>
              <a:endParaRPr lang="zh-CN" altLang="en-US"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2" name="矩形 1"/>
          <p:cNvSpPr/>
          <p:nvPr/>
        </p:nvSpPr>
        <p:spPr>
          <a:xfrm>
            <a:off x="1555724" y="2937720"/>
            <a:ext cx="9768768" cy="147732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尽管我们非常希望人物模型建立在详细的定性数据基础上，但有时限于</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时间、资源、预算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不足， 或公司不愿意执行必要的现场工作，在这种情况下，可以使用</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临时人物模型</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来清楚地传达</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设想</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：重要的用户是谁，他们需求是什么。这种任务还能迫使严格地思考如何满足具体的客户需求（即便这些需求未经验证）</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nvSpPr>
        <p:spPr>
          <a:xfrm>
            <a:off x="1712595" y="421640"/>
            <a:ext cx="2816225" cy="46037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实践中的人物模型</a:t>
            </a:r>
            <a:endPar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3" presetClass="entr" presetSubtype="16" fill="hold" nodeType="withEffect">
                                  <p:stCondLst>
                                    <p:cond delay="2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22" presetClass="entr" presetSubtype="8" fill="hold" nodeType="withEffect">
                                  <p:stCondLst>
                                    <p:cond delay="275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1000"/>
                                        <p:tgtEl>
                                          <p:spTgt spid="45"/>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3"/>
                                        </p:tgtEl>
                                        <p:attrNameLst>
                                          <p:attrName>ppt_y</p:attrName>
                                        </p:attrNameLst>
                                      </p:cBhvr>
                                      <p:tavLst>
                                        <p:tav tm="0">
                                          <p:val>
                                            <p:strVal val="#ppt_y"/>
                                          </p:val>
                                        </p:tav>
                                        <p:tav tm="100000">
                                          <p:val>
                                            <p:strVal val="#ppt_y"/>
                                          </p:val>
                                        </p:tav>
                                      </p:tavLst>
                                    </p:anim>
                                    <p:anim calcmode="lin" valueType="num">
                                      <p:cBhvr>
                                        <p:cTn id="27"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3"/>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0-#ppt_w/2"/>
                                          </p:val>
                                        </p:tav>
                                        <p:tav tm="100000">
                                          <p:val>
                                            <p:strVal val="#ppt_x"/>
                                          </p:val>
                                        </p:tav>
                                      </p:tavLst>
                                    </p:anim>
                                    <p:anim calcmode="lin" valueType="num">
                                      <p:cBhvr additive="base">
                                        <p:cTn id="33" dur="500" fill="hold"/>
                                        <p:tgtEl>
                                          <p:spTgt spid="14"/>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0-#ppt_w/2"/>
                                          </p:val>
                                        </p:tav>
                                        <p:tav tm="100000">
                                          <p:val>
                                            <p:strVal val="#ppt_x"/>
                                          </p:val>
                                        </p:tav>
                                      </p:tavLst>
                                    </p:anim>
                                    <p:anim calcmode="lin" valueType="num">
                                      <p:cBhvr additive="base">
                                        <p:cTn id="37" dur="500" fill="hold"/>
                                        <p:tgtEl>
                                          <p:spTgt spid="15"/>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0-#ppt_w/2"/>
                                          </p:val>
                                        </p:tav>
                                        <p:tav tm="100000">
                                          <p:val>
                                            <p:strVal val="#ppt_x"/>
                                          </p:val>
                                        </p:tav>
                                      </p:tavLst>
                                    </p:anim>
                                    <p:anim calcmode="lin" valueType="num">
                                      <p:cBhvr additive="base">
                                        <p:cTn id="41" dur="500" fill="hold"/>
                                        <p:tgtEl>
                                          <p:spTgt spid="16"/>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0-#ppt_w/2"/>
                                          </p:val>
                                        </p:tav>
                                        <p:tav tm="100000">
                                          <p:val>
                                            <p:strVal val="#ppt_x"/>
                                          </p:val>
                                        </p:tav>
                                      </p:tavLst>
                                    </p:anim>
                                    <p:anim calcmode="lin" valueType="num">
                                      <p:cBhvr additive="base">
                                        <p:cTn id="45" dur="500" fill="hold"/>
                                        <p:tgtEl>
                                          <p:spTgt spid="17"/>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0-#ppt_w/2"/>
                                          </p:val>
                                        </p:tav>
                                        <p:tav tm="100000">
                                          <p:val>
                                            <p:strVal val="#ppt_x"/>
                                          </p:val>
                                        </p:tav>
                                      </p:tavLst>
                                    </p:anim>
                                    <p:anim calcmode="lin" valueType="num">
                                      <p:cBhvr additive="base">
                                        <p:cTn id="49"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p:bldP spid="14" grpId="0" animBg="1"/>
      <p:bldP spid="15" grpId="0" animBg="1"/>
      <p:bldP spid="16" grpId="0" animBg="1"/>
      <p:bldP spid="17" grpId="0" animBg="1"/>
      <p:bldP spid="1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1285692" y="1942946"/>
            <a:ext cx="1272313" cy="1257421"/>
          </a:xfrm>
          <a:custGeom>
            <a:avLst/>
            <a:gdLst>
              <a:gd name="connsiteX0" fmla="*/ 1170878 w 1176453"/>
              <a:gd name="connsiteY0" fmla="*/ 741556 h 1143000"/>
              <a:gd name="connsiteX1" fmla="*/ 585439 w 1176453"/>
              <a:gd name="connsiteY1" fmla="*/ 0 h 1143000"/>
              <a:gd name="connsiteX2" fmla="*/ 390292 w 1176453"/>
              <a:gd name="connsiteY2" fmla="*/ 22302 h 1143000"/>
              <a:gd name="connsiteX3" fmla="*/ 0 w 1176453"/>
              <a:gd name="connsiteY3" fmla="*/ 998034 h 1143000"/>
              <a:gd name="connsiteX4" fmla="*/ 117087 w 1176453"/>
              <a:gd name="connsiteY4" fmla="*/ 1143000 h 1143000"/>
              <a:gd name="connsiteX5" fmla="*/ 1020336 w 1176453"/>
              <a:gd name="connsiteY5" fmla="*/ 1143000 h 1143000"/>
              <a:gd name="connsiteX6" fmla="*/ 1137424 w 1176453"/>
              <a:gd name="connsiteY6" fmla="*/ 1042639 h 1143000"/>
              <a:gd name="connsiteX7" fmla="*/ 1176453 w 1176453"/>
              <a:gd name="connsiteY7" fmla="*/ 841917 h 1143000"/>
              <a:gd name="connsiteX8" fmla="*/ 1170878 w 1176453"/>
              <a:gd name="connsiteY8" fmla="*/ 741556 h 1143000"/>
              <a:gd name="connsiteX0-1" fmla="*/ 1170878 w 1176453"/>
              <a:gd name="connsiteY0-2" fmla="*/ 741556 h 1143000"/>
              <a:gd name="connsiteX1-3" fmla="*/ 585439 w 1176453"/>
              <a:gd name="connsiteY1-4" fmla="*/ 0 h 1143000"/>
              <a:gd name="connsiteX2-5" fmla="*/ 390292 w 1176453"/>
              <a:gd name="connsiteY2-6" fmla="*/ 22302 h 1143000"/>
              <a:gd name="connsiteX3-7" fmla="*/ 0 w 1176453"/>
              <a:gd name="connsiteY3-8" fmla="*/ 998034 h 1143000"/>
              <a:gd name="connsiteX4-9" fmla="*/ 117087 w 1176453"/>
              <a:gd name="connsiteY4-10" fmla="*/ 1143000 h 1143000"/>
              <a:gd name="connsiteX5-11" fmla="*/ 1020336 w 1176453"/>
              <a:gd name="connsiteY5-12" fmla="*/ 1143000 h 1143000"/>
              <a:gd name="connsiteX6-13" fmla="*/ 1137424 w 1176453"/>
              <a:gd name="connsiteY6-14" fmla="*/ 1042639 h 1143000"/>
              <a:gd name="connsiteX7-15" fmla="*/ 1176453 w 1176453"/>
              <a:gd name="connsiteY7-16" fmla="*/ 841917 h 1143000"/>
              <a:gd name="connsiteX8-17" fmla="*/ 1170878 w 1176453"/>
              <a:gd name="connsiteY8-18" fmla="*/ 741556 h 1143000"/>
              <a:gd name="connsiteX0-19" fmla="*/ 1170878 w 1176453"/>
              <a:gd name="connsiteY0-20" fmla="*/ 741556 h 1143000"/>
              <a:gd name="connsiteX1-21" fmla="*/ 585439 w 1176453"/>
              <a:gd name="connsiteY1-22" fmla="*/ 0 h 1143000"/>
              <a:gd name="connsiteX2-23" fmla="*/ 390292 w 1176453"/>
              <a:gd name="connsiteY2-24" fmla="*/ 22302 h 1143000"/>
              <a:gd name="connsiteX3-25" fmla="*/ 0 w 1176453"/>
              <a:gd name="connsiteY3-26" fmla="*/ 998034 h 1143000"/>
              <a:gd name="connsiteX4-27" fmla="*/ 117087 w 1176453"/>
              <a:gd name="connsiteY4-28" fmla="*/ 1143000 h 1143000"/>
              <a:gd name="connsiteX5-29" fmla="*/ 1020336 w 1176453"/>
              <a:gd name="connsiteY5-30" fmla="*/ 1143000 h 1143000"/>
              <a:gd name="connsiteX6-31" fmla="*/ 1137424 w 1176453"/>
              <a:gd name="connsiteY6-32" fmla="*/ 1042639 h 1143000"/>
              <a:gd name="connsiteX7-33" fmla="*/ 1176453 w 1176453"/>
              <a:gd name="connsiteY7-34" fmla="*/ 841917 h 1143000"/>
              <a:gd name="connsiteX8-35" fmla="*/ 1170878 w 1176453"/>
              <a:gd name="connsiteY8-36" fmla="*/ 741556 h 1143000"/>
              <a:gd name="connsiteX0-37" fmla="*/ 1170878 w 1176453"/>
              <a:gd name="connsiteY0-38" fmla="*/ 754669 h 1156113"/>
              <a:gd name="connsiteX1-39" fmla="*/ 585439 w 1176453"/>
              <a:gd name="connsiteY1-40" fmla="*/ 13113 h 1156113"/>
              <a:gd name="connsiteX2-41" fmla="*/ 390292 w 1176453"/>
              <a:gd name="connsiteY2-42" fmla="*/ 35415 h 1156113"/>
              <a:gd name="connsiteX3-43" fmla="*/ 0 w 1176453"/>
              <a:gd name="connsiteY3-44" fmla="*/ 1011147 h 1156113"/>
              <a:gd name="connsiteX4-45" fmla="*/ 117087 w 1176453"/>
              <a:gd name="connsiteY4-46" fmla="*/ 1156113 h 1156113"/>
              <a:gd name="connsiteX5-47" fmla="*/ 1020336 w 1176453"/>
              <a:gd name="connsiteY5-48" fmla="*/ 1156113 h 1156113"/>
              <a:gd name="connsiteX6-49" fmla="*/ 1137424 w 1176453"/>
              <a:gd name="connsiteY6-50" fmla="*/ 1055752 h 1156113"/>
              <a:gd name="connsiteX7-51" fmla="*/ 1176453 w 1176453"/>
              <a:gd name="connsiteY7-52" fmla="*/ 855030 h 1156113"/>
              <a:gd name="connsiteX8-53" fmla="*/ 1170878 w 1176453"/>
              <a:gd name="connsiteY8-54" fmla="*/ 754669 h 1156113"/>
              <a:gd name="connsiteX0-55" fmla="*/ 1170878 w 1176453"/>
              <a:gd name="connsiteY0-56" fmla="*/ 779400 h 1180844"/>
              <a:gd name="connsiteX1-57" fmla="*/ 585439 w 1176453"/>
              <a:gd name="connsiteY1-58" fmla="*/ 37844 h 1180844"/>
              <a:gd name="connsiteX2-59" fmla="*/ 390292 w 1176453"/>
              <a:gd name="connsiteY2-60" fmla="*/ 60146 h 1180844"/>
              <a:gd name="connsiteX3-61" fmla="*/ 0 w 1176453"/>
              <a:gd name="connsiteY3-62" fmla="*/ 1035878 h 1180844"/>
              <a:gd name="connsiteX4-63" fmla="*/ 117087 w 1176453"/>
              <a:gd name="connsiteY4-64" fmla="*/ 1180844 h 1180844"/>
              <a:gd name="connsiteX5-65" fmla="*/ 1020336 w 1176453"/>
              <a:gd name="connsiteY5-66" fmla="*/ 1180844 h 1180844"/>
              <a:gd name="connsiteX6-67" fmla="*/ 1137424 w 1176453"/>
              <a:gd name="connsiteY6-68" fmla="*/ 1080483 h 1180844"/>
              <a:gd name="connsiteX7-69" fmla="*/ 1176453 w 1176453"/>
              <a:gd name="connsiteY7-70" fmla="*/ 879761 h 1180844"/>
              <a:gd name="connsiteX8-71" fmla="*/ 1170878 w 1176453"/>
              <a:gd name="connsiteY8-72" fmla="*/ 779400 h 1180844"/>
              <a:gd name="connsiteX0-73" fmla="*/ 1171143 w 1176718"/>
              <a:gd name="connsiteY0-74" fmla="*/ 779400 h 1180844"/>
              <a:gd name="connsiteX1-75" fmla="*/ 585704 w 1176718"/>
              <a:gd name="connsiteY1-76" fmla="*/ 37844 h 1180844"/>
              <a:gd name="connsiteX2-77" fmla="*/ 390557 w 1176718"/>
              <a:gd name="connsiteY2-78" fmla="*/ 60146 h 1180844"/>
              <a:gd name="connsiteX3-79" fmla="*/ 265 w 1176718"/>
              <a:gd name="connsiteY3-80" fmla="*/ 1035878 h 1180844"/>
              <a:gd name="connsiteX4-81" fmla="*/ 117352 w 1176718"/>
              <a:gd name="connsiteY4-82" fmla="*/ 1180844 h 1180844"/>
              <a:gd name="connsiteX5-83" fmla="*/ 1020601 w 1176718"/>
              <a:gd name="connsiteY5-84" fmla="*/ 1180844 h 1180844"/>
              <a:gd name="connsiteX6-85" fmla="*/ 1137689 w 1176718"/>
              <a:gd name="connsiteY6-86" fmla="*/ 1080483 h 1180844"/>
              <a:gd name="connsiteX7-87" fmla="*/ 1176718 w 1176718"/>
              <a:gd name="connsiteY7-88" fmla="*/ 879761 h 1180844"/>
              <a:gd name="connsiteX8-89" fmla="*/ 1171143 w 1176718"/>
              <a:gd name="connsiteY8-90" fmla="*/ 779400 h 1180844"/>
              <a:gd name="connsiteX0-91" fmla="*/ 1171231 w 1176806"/>
              <a:gd name="connsiteY0-92" fmla="*/ 779400 h 1180844"/>
              <a:gd name="connsiteX1-93" fmla="*/ 585792 w 1176806"/>
              <a:gd name="connsiteY1-94" fmla="*/ 37844 h 1180844"/>
              <a:gd name="connsiteX2-95" fmla="*/ 390645 w 1176806"/>
              <a:gd name="connsiteY2-96" fmla="*/ 60146 h 1180844"/>
              <a:gd name="connsiteX3-97" fmla="*/ 353 w 1176806"/>
              <a:gd name="connsiteY3-98" fmla="*/ 1035878 h 1180844"/>
              <a:gd name="connsiteX4-99" fmla="*/ 117440 w 1176806"/>
              <a:gd name="connsiteY4-100" fmla="*/ 1180844 h 1180844"/>
              <a:gd name="connsiteX5-101" fmla="*/ 1020689 w 1176806"/>
              <a:gd name="connsiteY5-102" fmla="*/ 1180844 h 1180844"/>
              <a:gd name="connsiteX6-103" fmla="*/ 1137777 w 1176806"/>
              <a:gd name="connsiteY6-104" fmla="*/ 1080483 h 1180844"/>
              <a:gd name="connsiteX7-105" fmla="*/ 1176806 w 1176806"/>
              <a:gd name="connsiteY7-106" fmla="*/ 879761 h 1180844"/>
              <a:gd name="connsiteX8-107" fmla="*/ 1171231 w 1176806"/>
              <a:gd name="connsiteY8-108" fmla="*/ 779400 h 1180844"/>
              <a:gd name="connsiteX0-109" fmla="*/ 1171231 w 1176806"/>
              <a:gd name="connsiteY0-110" fmla="*/ 779400 h 1180844"/>
              <a:gd name="connsiteX1-111" fmla="*/ 585792 w 1176806"/>
              <a:gd name="connsiteY1-112" fmla="*/ 37844 h 1180844"/>
              <a:gd name="connsiteX2-113" fmla="*/ 390645 w 1176806"/>
              <a:gd name="connsiteY2-114" fmla="*/ 60146 h 1180844"/>
              <a:gd name="connsiteX3-115" fmla="*/ 353 w 1176806"/>
              <a:gd name="connsiteY3-116" fmla="*/ 1035878 h 1180844"/>
              <a:gd name="connsiteX4-117" fmla="*/ 117440 w 1176806"/>
              <a:gd name="connsiteY4-118" fmla="*/ 1180844 h 1180844"/>
              <a:gd name="connsiteX5-119" fmla="*/ 1020689 w 1176806"/>
              <a:gd name="connsiteY5-120" fmla="*/ 1180844 h 1180844"/>
              <a:gd name="connsiteX6-121" fmla="*/ 1137777 w 1176806"/>
              <a:gd name="connsiteY6-122" fmla="*/ 1080483 h 1180844"/>
              <a:gd name="connsiteX7-123" fmla="*/ 1176806 w 1176806"/>
              <a:gd name="connsiteY7-124" fmla="*/ 879761 h 1180844"/>
              <a:gd name="connsiteX8-125" fmla="*/ 1171231 w 1176806"/>
              <a:gd name="connsiteY8-126" fmla="*/ 779400 h 1180844"/>
              <a:gd name="connsiteX0-127" fmla="*/ 1171231 w 1176806"/>
              <a:gd name="connsiteY0-128" fmla="*/ 779400 h 1180844"/>
              <a:gd name="connsiteX1-129" fmla="*/ 585792 w 1176806"/>
              <a:gd name="connsiteY1-130" fmla="*/ 37844 h 1180844"/>
              <a:gd name="connsiteX2-131" fmla="*/ 390645 w 1176806"/>
              <a:gd name="connsiteY2-132" fmla="*/ 60146 h 1180844"/>
              <a:gd name="connsiteX3-133" fmla="*/ 353 w 1176806"/>
              <a:gd name="connsiteY3-134" fmla="*/ 1035878 h 1180844"/>
              <a:gd name="connsiteX4-135" fmla="*/ 117440 w 1176806"/>
              <a:gd name="connsiteY4-136" fmla="*/ 1180844 h 1180844"/>
              <a:gd name="connsiteX5-137" fmla="*/ 1020689 w 1176806"/>
              <a:gd name="connsiteY5-138" fmla="*/ 1180844 h 1180844"/>
              <a:gd name="connsiteX6-139" fmla="*/ 1137777 w 1176806"/>
              <a:gd name="connsiteY6-140" fmla="*/ 1080483 h 1180844"/>
              <a:gd name="connsiteX7-141" fmla="*/ 1176806 w 1176806"/>
              <a:gd name="connsiteY7-142" fmla="*/ 879761 h 1180844"/>
              <a:gd name="connsiteX8-143" fmla="*/ 1171231 w 1176806"/>
              <a:gd name="connsiteY8-144" fmla="*/ 779400 h 1180844"/>
              <a:gd name="connsiteX0-145" fmla="*/ 1171231 w 1176806"/>
              <a:gd name="connsiteY0-146" fmla="*/ 779400 h 1180844"/>
              <a:gd name="connsiteX1-147" fmla="*/ 585792 w 1176806"/>
              <a:gd name="connsiteY1-148" fmla="*/ 37844 h 1180844"/>
              <a:gd name="connsiteX2-149" fmla="*/ 390645 w 1176806"/>
              <a:gd name="connsiteY2-150" fmla="*/ 60146 h 1180844"/>
              <a:gd name="connsiteX3-151" fmla="*/ 353 w 1176806"/>
              <a:gd name="connsiteY3-152" fmla="*/ 1035878 h 1180844"/>
              <a:gd name="connsiteX4-153" fmla="*/ 117440 w 1176806"/>
              <a:gd name="connsiteY4-154" fmla="*/ 1180844 h 1180844"/>
              <a:gd name="connsiteX5-155" fmla="*/ 1020689 w 1176806"/>
              <a:gd name="connsiteY5-156" fmla="*/ 1180844 h 1180844"/>
              <a:gd name="connsiteX6-157" fmla="*/ 1137777 w 1176806"/>
              <a:gd name="connsiteY6-158" fmla="*/ 1080483 h 1180844"/>
              <a:gd name="connsiteX7-159" fmla="*/ 1176806 w 1176806"/>
              <a:gd name="connsiteY7-160" fmla="*/ 879761 h 1180844"/>
              <a:gd name="connsiteX8-161" fmla="*/ 1171231 w 1176806"/>
              <a:gd name="connsiteY8-162" fmla="*/ 779400 h 1180844"/>
              <a:gd name="connsiteX0-163" fmla="*/ 1171231 w 1176806"/>
              <a:gd name="connsiteY0-164" fmla="*/ 779400 h 1180844"/>
              <a:gd name="connsiteX1-165" fmla="*/ 585792 w 1176806"/>
              <a:gd name="connsiteY1-166" fmla="*/ 37844 h 1180844"/>
              <a:gd name="connsiteX2-167" fmla="*/ 390645 w 1176806"/>
              <a:gd name="connsiteY2-168" fmla="*/ 60146 h 1180844"/>
              <a:gd name="connsiteX3-169" fmla="*/ 353 w 1176806"/>
              <a:gd name="connsiteY3-170" fmla="*/ 1035878 h 1180844"/>
              <a:gd name="connsiteX4-171" fmla="*/ 117440 w 1176806"/>
              <a:gd name="connsiteY4-172" fmla="*/ 1180844 h 1180844"/>
              <a:gd name="connsiteX5-173" fmla="*/ 1020689 w 1176806"/>
              <a:gd name="connsiteY5-174" fmla="*/ 1180844 h 1180844"/>
              <a:gd name="connsiteX6-175" fmla="*/ 1137777 w 1176806"/>
              <a:gd name="connsiteY6-176" fmla="*/ 1080483 h 1180844"/>
              <a:gd name="connsiteX7-177" fmla="*/ 1176806 w 1176806"/>
              <a:gd name="connsiteY7-178" fmla="*/ 879761 h 1180844"/>
              <a:gd name="connsiteX8-179" fmla="*/ 1171231 w 1176806"/>
              <a:gd name="connsiteY8-180" fmla="*/ 779400 h 1180844"/>
              <a:gd name="connsiteX0-181" fmla="*/ 1171231 w 1189891"/>
              <a:gd name="connsiteY0-182" fmla="*/ 779400 h 1180844"/>
              <a:gd name="connsiteX1-183" fmla="*/ 585792 w 1189891"/>
              <a:gd name="connsiteY1-184" fmla="*/ 37844 h 1180844"/>
              <a:gd name="connsiteX2-185" fmla="*/ 390645 w 1189891"/>
              <a:gd name="connsiteY2-186" fmla="*/ 60146 h 1180844"/>
              <a:gd name="connsiteX3-187" fmla="*/ 353 w 1189891"/>
              <a:gd name="connsiteY3-188" fmla="*/ 1035878 h 1180844"/>
              <a:gd name="connsiteX4-189" fmla="*/ 117440 w 1189891"/>
              <a:gd name="connsiteY4-190" fmla="*/ 1180844 h 1180844"/>
              <a:gd name="connsiteX5-191" fmla="*/ 1020689 w 1189891"/>
              <a:gd name="connsiteY5-192" fmla="*/ 1180844 h 1180844"/>
              <a:gd name="connsiteX6-193" fmla="*/ 1137777 w 1189891"/>
              <a:gd name="connsiteY6-194" fmla="*/ 1080483 h 1180844"/>
              <a:gd name="connsiteX7-195" fmla="*/ 1176806 w 1189891"/>
              <a:gd name="connsiteY7-196" fmla="*/ 879761 h 1180844"/>
              <a:gd name="connsiteX8-197" fmla="*/ 1171231 w 1189891"/>
              <a:gd name="connsiteY8-198" fmla="*/ 779400 h 1180844"/>
              <a:gd name="connsiteX0-199" fmla="*/ 1171231 w 1194829"/>
              <a:gd name="connsiteY0-200" fmla="*/ 779400 h 1180844"/>
              <a:gd name="connsiteX1-201" fmla="*/ 585792 w 1194829"/>
              <a:gd name="connsiteY1-202" fmla="*/ 37844 h 1180844"/>
              <a:gd name="connsiteX2-203" fmla="*/ 390645 w 1194829"/>
              <a:gd name="connsiteY2-204" fmla="*/ 60146 h 1180844"/>
              <a:gd name="connsiteX3-205" fmla="*/ 353 w 1194829"/>
              <a:gd name="connsiteY3-206" fmla="*/ 1035878 h 1180844"/>
              <a:gd name="connsiteX4-207" fmla="*/ 117440 w 1194829"/>
              <a:gd name="connsiteY4-208" fmla="*/ 1180844 h 1180844"/>
              <a:gd name="connsiteX5-209" fmla="*/ 1020689 w 1194829"/>
              <a:gd name="connsiteY5-210" fmla="*/ 1180844 h 1180844"/>
              <a:gd name="connsiteX6-211" fmla="*/ 1137777 w 1194829"/>
              <a:gd name="connsiteY6-212" fmla="*/ 1080483 h 1180844"/>
              <a:gd name="connsiteX7-213" fmla="*/ 1176806 w 1194829"/>
              <a:gd name="connsiteY7-214" fmla="*/ 879761 h 1180844"/>
              <a:gd name="connsiteX8-215" fmla="*/ 1171231 w 1194829"/>
              <a:gd name="connsiteY8-216" fmla="*/ 779400 h 11808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94829" h="1180844">
                <a:moveTo>
                  <a:pt x="1171231" y="779400"/>
                </a:moveTo>
                <a:lnTo>
                  <a:pt x="585792" y="37844"/>
                </a:lnTo>
                <a:cubicBezTo>
                  <a:pt x="520743" y="-21629"/>
                  <a:pt x="455694" y="-8619"/>
                  <a:pt x="390645" y="60146"/>
                </a:cubicBezTo>
                <a:cubicBezTo>
                  <a:pt x="171338" y="262727"/>
                  <a:pt x="13363" y="643727"/>
                  <a:pt x="353" y="1035878"/>
                </a:cubicBezTo>
                <a:cubicBezTo>
                  <a:pt x="-5223" y="1145532"/>
                  <a:pt x="56108" y="1165976"/>
                  <a:pt x="117440" y="1180844"/>
                </a:cubicBezTo>
                <a:lnTo>
                  <a:pt x="1020689" y="1180844"/>
                </a:lnTo>
                <a:cubicBezTo>
                  <a:pt x="1082020" y="1169692"/>
                  <a:pt x="1109899" y="1125088"/>
                  <a:pt x="1137777" y="1080483"/>
                </a:cubicBezTo>
                <a:cubicBezTo>
                  <a:pt x="1122909" y="1013576"/>
                  <a:pt x="1130342" y="941092"/>
                  <a:pt x="1176806" y="879761"/>
                </a:cubicBezTo>
                <a:cubicBezTo>
                  <a:pt x="1219553" y="835155"/>
                  <a:pt x="1173089" y="812854"/>
                  <a:pt x="1171231" y="77940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2" name="任意多边形 11"/>
          <p:cNvSpPr/>
          <p:nvPr/>
        </p:nvSpPr>
        <p:spPr>
          <a:xfrm>
            <a:off x="2011723" y="1496929"/>
            <a:ext cx="1857961" cy="1255150"/>
          </a:xfrm>
          <a:custGeom>
            <a:avLst/>
            <a:gdLst>
              <a:gd name="connsiteX0" fmla="*/ 646771 w 1689410"/>
              <a:gd name="connsiteY0" fmla="*/ 953429 h 970156"/>
              <a:gd name="connsiteX1" fmla="*/ 0 w 1689410"/>
              <a:gd name="connsiteY1" fmla="*/ 156117 h 970156"/>
              <a:gd name="connsiteX2" fmla="*/ 27878 w 1689410"/>
              <a:gd name="connsiteY2" fmla="*/ 0 h 970156"/>
              <a:gd name="connsiteX3" fmla="*/ 1689410 w 1689410"/>
              <a:gd name="connsiteY3" fmla="*/ 100361 h 970156"/>
              <a:gd name="connsiteX4" fmla="*/ 1683834 w 1689410"/>
              <a:gd name="connsiteY4" fmla="*/ 234175 h 970156"/>
              <a:gd name="connsiteX5" fmla="*/ 981307 w 1689410"/>
              <a:gd name="connsiteY5" fmla="*/ 947853 h 970156"/>
              <a:gd name="connsiteX6" fmla="*/ 847493 w 1689410"/>
              <a:gd name="connsiteY6" fmla="*/ 970156 h 970156"/>
              <a:gd name="connsiteX7" fmla="*/ 646771 w 1689410"/>
              <a:gd name="connsiteY7" fmla="*/ 953429 h 970156"/>
              <a:gd name="connsiteX0-1" fmla="*/ 668124 w 1710763"/>
              <a:gd name="connsiteY0-2" fmla="*/ 953429 h 970156"/>
              <a:gd name="connsiteX1-3" fmla="*/ 21353 w 1710763"/>
              <a:gd name="connsiteY1-4" fmla="*/ 156117 h 970156"/>
              <a:gd name="connsiteX2-5" fmla="*/ 49231 w 1710763"/>
              <a:gd name="connsiteY2-6" fmla="*/ 0 h 970156"/>
              <a:gd name="connsiteX3-7" fmla="*/ 1710763 w 1710763"/>
              <a:gd name="connsiteY3-8" fmla="*/ 100361 h 970156"/>
              <a:gd name="connsiteX4-9" fmla="*/ 1705187 w 1710763"/>
              <a:gd name="connsiteY4-10" fmla="*/ 234175 h 970156"/>
              <a:gd name="connsiteX5-11" fmla="*/ 1002660 w 1710763"/>
              <a:gd name="connsiteY5-12" fmla="*/ 947853 h 970156"/>
              <a:gd name="connsiteX6-13" fmla="*/ 868846 w 1710763"/>
              <a:gd name="connsiteY6-14" fmla="*/ 970156 h 970156"/>
              <a:gd name="connsiteX7-15" fmla="*/ 668124 w 1710763"/>
              <a:gd name="connsiteY7-16" fmla="*/ 953429 h 970156"/>
              <a:gd name="connsiteX0-17" fmla="*/ 673409 w 1716048"/>
              <a:gd name="connsiteY0-18" fmla="*/ 953429 h 970156"/>
              <a:gd name="connsiteX1-19" fmla="*/ 26638 w 1716048"/>
              <a:gd name="connsiteY1-20" fmla="*/ 156117 h 970156"/>
              <a:gd name="connsiteX2-21" fmla="*/ 54516 w 1716048"/>
              <a:gd name="connsiteY2-22" fmla="*/ 0 h 970156"/>
              <a:gd name="connsiteX3-23" fmla="*/ 1716048 w 1716048"/>
              <a:gd name="connsiteY3-24" fmla="*/ 100361 h 970156"/>
              <a:gd name="connsiteX4-25" fmla="*/ 1710472 w 1716048"/>
              <a:gd name="connsiteY4-26" fmla="*/ 234175 h 970156"/>
              <a:gd name="connsiteX5-27" fmla="*/ 1007945 w 1716048"/>
              <a:gd name="connsiteY5-28" fmla="*/ 947853 h 970156"/>
              <a:gd name="connsiteX6-29" fmla="*/ 874131 w 1716048"/>
              <a:gd name="connsiteY6-30" fmla="*/ 970156 h 970156"/>
              <a:gd name="connsiteX7-31" fmla="*/ 673409 w 1716048"/>
              <a:gd name="connsiteY7-32" fmla="*/ 953429 h 970156"/>
              <a:gd name="connsiteX0-33" fmla="*/ 673409 w 1716048"/>
              <a:gd name="connsiteY0-34" fmla="*/ 1063740 h 1080467"/>
              <a:gd name="connsiteX1-35" fmla="*/ 26638 w 1716048"/>
              <a:gd name="connsiteY1-36" fmla="*/ 266428 h 1080467"/>
              <a:gd name="connsiteX2-37" fmla="*/ 54516 w 1716048"/>
              <a:gd name="connsiteY2-38" fmla="*/ 110311 h 1080467"/>
              <a:gd name="connsiteX3-39" fmla="*/ 1716048 w 1716048"/>
              <a:gd name="connsiteY3-40" fmla="*/ 210672 h 1080467"/>
              <a:gd name="connsiteX4-41" fmla="*/ 1710472 w 1716048"/>
              <a:gd name="connsiteY4-42" fmla="*/ 344486 h 1080467"/>
              <a:gd name="connsiteX5-43" fmla="*/ 1007945 w 1716048"/>
              <a:gd name="connsiteY5-44" fmla="*/ 1058164 h 1080467"/>
              <a:gd name="connsiteX6-45" fmla="*/ 874131 w 1716048"/>
              <a:gd name="connsiteY6-46" fmla="*/ 1080467 h 1080467"/>
              <a:gd name="connsiteX7-47" fmla="*/ 673409 w 1716048"/>
              <a:gd name="connsiteY7-48" fmla="*/ 1063740 h 1080467"/>
              <a:gd name="connsiteX0-49" fmla="*/ 673409 w 1716048"/>
              <a:gd name="connsiteY0-50" fmla="*/ 1140572 h 1157299"/>
              <a:gd name="connsiteX1-51" fmla="*/ 26638 w 1716048"/>
              <a:gd name="connsiteY1-52" fmla="*/ 343260 h 1157299"/>
              <a:gd name="connsiteX2-53" fmla="*/ 54516 w 1716048"/>
              <a:gd name="connsiteY2-54" fmla="*/ 187143 h 1157299"/>
              <a:gd name="connsiteX3-55" fmla="*/ 1716048 w 1716048"/>
              <a:gd name="connsiteY3-56" fmla="*/ 287504 h 1157299"/>
              <a:gd name="connsiteX4-57" fmla="*/ 1710472 w 1716048"/>
              <a:gd name="connsiteY4-58" fmla="*/ 421318 h 1157299"/>
              <a:gd name="connsiteX5-59" fmla="*/ 1007945 w 1716048"/>
              <a:gd name="connsiteY5-60" fmla="*/ 1134996 h 1157299"/>
              <a:gd name="connsiteX6-61" fmla="*/ 874131 w 1716048"/>
              <a:gd name="connsiteY6-62" fmla="*/ 1157299 h 1157299"/>
              <a:gd name="connsiteX7-63" fmla="*/ 673409 w 1716048"/>
              <a:gd name="connsiteY7-64" fmla="*/ 1140572 h 1157299"/>
              <a:gd name="connsiteX0-65" fmla="*/ 673409 w 1734070"/>
              <a:gd name="connsiteY0-66" fmla="*/ 1140572 h 1157299"/>
              <a:gd name="connsiteX1-67" fmla="*/ 26638 w 1734070"/>
              <a:gd name="connsiteY1-68" fmla="*/ 343260 h 1157299"/>
              <a:gd name="connsiteX2-69" fmla="*/ 54516 w 1734070"/>
              <a:gd name="connsiteY2-70" fmla="*/ 187143 h 1157299"/>
              <a:gd name="connsiteX3-71" fmla="*/ 1716048 w 1734070"/>
              <a:gd name="connsiteY3-72" fmla="*/ 287504 h 1157299"/>
              <a:gd name="connsiteX4-73" fmla="*/ 1710472 w 1734070"/>
              <a:gd name="connsiteY4-74" fmla="*/ 421318 h 1157299"/>
              <a:gd name="connsiteX5-75" fmla="*/ 1007945 w 1734070"/>
              <a:gd name="connsiteY5-76" fmla="*/ 1134996 h 1157299"/>
              <a:gd name="connsiteX6-77" fmla="*/ 874131 w 1734070"/>
              <a:gd name="connsiteY6-78" fmla="*/ 1157299 h 1157299"/>
              <a:gd name="connsiteX7-79" fmla="*/ 673409 w 1734070"/>
              <a:gd name="connsiteY7-80" fmla="*/ 1140572 h 1157299"/>
              <a:gd name="connsiteX0-81" fmla="*/ 673409 w 1744811"/>
              <a:gd name="connsiteY0-82" fmla="*/ 1140572 h 1157299"/>
              <a:gd name="connsiteX1-83" fmla="*/ 26638 w 1744811"/>
              <a:gd name="connsiteY1-84" fmla="*/ 343260 h 1157299"/>
              <a:gd name="connsiteX2-85" fmla="*/ 54516 w 1744811"/>
              <a:gd name="connsiteY2-86" fmla="*/ 187143 h 1157299"/>
              <a:gd name="connsiteX3-87" fmla="*/ 1716048 w 1744811"/>
              <a:gd name="connsiteY3-88" fmla="*/ 287504 h 1157299"/>
              <a:gd name="connsiteX4-89" fmla="*/ 1710472 w 1744811"/>
              <a:gd name="connsiteY4-90" fmla="*/ 421318 h 1157299"/>
              <a:gd name="connsiteX5-91" fmla="*/ 1007945 w 1744811"/>
              <a:gd name="connsiteY5-92" fmla="*/ 1134996 h 1157299"/>
              <a:gd name="connsiteX6-93" fmla="*/ 874131 w 1744811"/>
              <a:gd name="connsiteY6-94" fmla="*/ 1157299 h 1157299"/>
              <a:gd name="connsiteX7-95" fmla="*/ 673409 w 1744811"/>
              <a:gd name="connsiteY7-96" fmla="*/ 1140572 h 1157299"/>
              <a:gd name="connsiteX0-97" fmla="*/ 673409 w 1744811"/>
              <a:gd name="connsiteY0-98" fmla="*/ 1140572 h 1165633"/>
              <a:gd name="connsiteX1-99" fmla="*/ 26638 w 1744811"/>
              <a:gd name="connsiteY1-100" fmla="*/ 343260 h 1165633"/>
              <a:gd name="connsiteX2-101" fmla="*/ 54516 w 1744811"/>
              <a:gd name="connsiteY2-102" fmla="*/ 187143 h 1165633"/>
              <a:gd name="connsiteX3-103" fmla="*/ 1716048 w 1744811"/>
              <a:gd name="connsiteY3-104" fmla="*/ 287504 h 1165633"/>
              <a:gd name="connsiteX4-105" fmla="*/ 1710472 w 1744811"/>
              <a:gd name="connsiteY4-106" fmla="*/ 421318 h 1165633"/>
              <a:gd name="connsiteX5-107" fmla="*/ 1007945 w 1744811"/>
              <a:gd name="connsiteY5-108" fmla="*/ 1134996 h 1165633"/>
              <a:gd name="connsiteX6-109" fmla="*/ 874131 w 1744811"/>
              <a:gd name="connsiteY6-110" fmla="*/ 1157299 h 1165633"/>
              <a:gd name="connsiteX7-111" fmla="*/ 673409 w 1744811"/>
              <a:gd name="connsiteY7-112" fmla="*/ 1140572 h 1165633"/>
              <a:gd name="connsiteX0-113" fmla="*/ 673409 w 1744811"/>
              <a:gd name="connsiteY0-114" fmla="*/ 1140572 h 1165633"/>
              <a:gd name="connsiteX1-115" fmla="*/ 26638 w 1744811"/>
              <a:gd name="connsiteY1-116" fmla="*/ 343260 h 1165633"/>
              <a:gd name="connsiteX2-117" fmla="*/ 54516 w 1744811"/>
              <a:gd name="connsiteY2-118" fmla="*/ 187143 h 1165633"/>
              <a:gd name="connsiteX3-119" fmla="*/ 1716048 w 1744811"/>
              <a:gd name="connsiteY3-120" fmla="*/ 287504 h 1165633"/>
              <a:gd name="connsiteX4-121" fmla="*/ 1710472 w 1744811"/>
              <a:gd name="connsiteY4-122" fmla="*/ 421318 h 1165633"/>
              <a:gd name="connsiteX5-123" fmla="*/ 1007945 w 1744811"/>
              <a:gd name="connsiteY5-124" fmla="*/ 1134996 h 1165633"/>
              <a:gd name="connsiteX6-125" fmla="*/ 874131 w 1744811"/>
              <a:gd name="connsiteY6-126" fmla="*/ 1157299 h 1165633"/>
              <a:gd name="connsiteX7-127" fmla="*/ 673409 w 1744811"/>
              <a:gd name="connsiteY7-128" fmla="*/ 1140572 h 1165633"/>
              <a:gd name="connsiteX0-129" fmla="*/ 673409 w 1744811"/>
              <a:gd name="connsiteY0-130" fmla="*/ 1153650 h 1178711"/>
              <a:gd name="connsiteX1-131" fmla="*/ 26638 w 1744811"/>
              <a:gd name="connsiteY1-132" fmla="*/ 356338 h 1178711"/>
              <a:gd name="connsiteX2-133" fmla="*/ 54516 w 1744811"/>
              <a:gd name="connsiteY2-134" fmla="*/ 200221 h 1178711"/>
              <a:gd name="connsiteX3-135" fmla="*/ 1716048 w 1744811"/>
              <a:gd name="connsiteY3-136" fmla="*/ 300582 h 1178711"/>
              <a:gd name="connsiteX4-137" fmla="*/ 1710472 w 1744811"/>
              <a:gd name="connsiteY4-138" fmla="*/ 434396 h 1178711"/>
              <a:gd name="connsiteX5-139" fmla="*/ 1007945 w 1744811"/>
              <a:gd name="connsiteY5-140" fmla="*/ 1148074 h 1178711"/>
              <a:gd name="connsiteX6-141" fmla="*/ 874131 w 1744811"/>
              <a:gd name="connsiteY6-142" fmla="*/ 1170377 h 1178711"/>
              <a:gd name="connsiteX7-143" fmla="*/ 673409 w 1744811"/>
              <a:gd name="connsiteY7-144" fmla="*/ 1153650 h 11787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744811" h="1178711">
                <a:moveTo>
                  <a:pt x="673409" y="1153650"/>
                </a:moveTo>
                <a:lnTo>
                  <a:pt x="26638" y="356338"/>
                </a:lnTo>
                <a:cubicBezTo>
                  <a:pt x="-30976" y="293148"/>
                  <a:pt x="17345" y="235533"/>
                  <a:pt x="54516" y="200221"/>
                </a:cubicBezTo>
                <a:cubicBezTo>
                  <a:pt x="541453" y="-84135"/>
                  <a:pt x="1229112" y="-78559"/>
                  <a:pt x="1716048" y="300582"/>
                </a:cubicBezTo>
                <a:cubicBezTo>
                  <a:pt x="1758794" y="345187"/>
                  <a:pt x="1751360" y="395367"/>
                  <a:pt x="1710472" y="434396"/>
                </a:cubicBezTo>
                <a:lnTo>
                  <a:pt x="1007945" y="1148074"/>
                </a:lnTo>
                <a:cubicBezTo>
                  <a:pt x="952189" y="1205689"/>
                  <a:pt x="918736" y="1162943"/>
                  <a:pt x="874131" y="1170377"/>
                </a:cubicBezTo>
                <a:cubicBezTo>
                  <a:pt x="807224" y="1136923"/>
                  <a:pt x="740316" y="1159226"/>
                  <a:pt x="673409" y="115365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3" name="任意多边形 12"/>
          <p:cNvSpPr/>
          <p:nvPr/>
        </p:nvSpPr>
        <p:spPr>
          <a:xfrm>
            <a:off x="3109326" y="2008903"/>
            <a:ext cx="1321362" cy="1996313"/>
          </a:xfrm>
          <a:custGeom>
            <a:avLst/>
            <a:gdLst>
              <a:gd name="connsiteX0" fmla="*/ 791736 w 903248"/>
              <a:gd name="connsiteY0" fmla="*/ 0 h 1828800"/>
              <a:gd name="connsiteX1" fmla="*/ 0 w 903248"/>
              <a:gd name="connsiteY1" fmla="*/ 802888 h 1828800"/>
              <a:gd name="connsiteX2" fmla="*/ 5575 w 903248"/>
              <a:gd name="connsiteY2" fmla="*/ 1098396 h 1828800"/>
              <a:gd name="connsiteX3" fmla="*/ 713678 w 903248"/>
              <a:gd name="connsiteY3" fmla="*/ 1828800 h 1828800"/>
              <a:gd name="connsiteX4" fmla="*/ 836341 w 903248"/>
              <a:gd name="connsiteY4" fmla="*/ 1806498 h 1828800"/>
              <a:gd name="connsiteX5" fmla="*/ 903248 w 903248"/>
              <a:gd name="connsiteY5" fmla="*/ 5576 h 1828800"/>
              <a:gd name="connsiteX6" fmla="*/ 791736 w 903248"/>
              <a:gd name="connsiteY6" fmla="*/ 0 h 1828800"/>
              <a:gd name="connsiteX0-1" fmla="*/ 791736 w 1136822"/>
              <a:gd name="connsiteY0-2" fmla="*/ 0 h 1828800"/>
              <a:gd name="connsiteX1-3" fmla="*/ 0 w 1136822"/>
              <a:gd name="connsiteY1-4" fmla="*/ 802888 h 1828800"/>
              <a:gd name="connsiteX2-5" fmla="*/ 5575 w 1136822"/>
              <a:gd name="connsiteY2-6" fmla="*/ 1098396 h 1828800"/>
              <a:gd name="connsiteX3-7" fmla="*/ 713678 w 1136822"/>
              <a:gd name="connsiteY3-8" fmla="*/ 1828800 h 1828800"/>
              <a:gd name="connsiteX4-9" fmla="*/ 836341 w 1136822"/>
              <a:gd name="connsiteY4-10" fmla="*/ 1806498 h 1828800"/>
              <a:gd name="connsiteX5-11" fmla="*/ 903248 w 1136822"/>
              <a:gd name="connsiteY5-12" fmla="*/ 5576 h 1828800"/>
              <a:gd name="connsiteX6-13" fmla="*/ 791736 w 1136822"/>
              <a:gd name="connsiteY6-14" fmla="*/ 0 h 1828800"/>
              <a:gd name="connsiteX0-15" fmla="*/ 791736 w 1224674"/>
              <a:gd name="connsiteY0-16" fmla="*/ 0 h 1828800"/>
              <a:gd name="connsiteX1-17" fmla="*/ 0 w 1224674"/>
              <a:gd name="connsiteY1-18" fmla="*/ 802888 h 1828800"/>
              <a:gd name="connsiteX2-19" fmla="*/ 5575 w 1224674"/>
              <a:gd name="connsiteY2-20" fmla="*/ 1098396 h 1828800"/>
              <a:gd name="connsiteX3-21" fmla="*/ 713678 w 1224674"/>
              <a:gd name="connsiteY3-22" fmla="*/ 1828800 h 1828800"/>
              <a:gd name="connsiteX4-23" fmla="*/ 836341 w 1224674"/>
              <a:gd name="connsiteY4-24" fmla="*/ 1806498 h 1828800"/>
              <a:gd name="connsiteX5-25" fmla="*/ 903248 w 1224674"/>
              <a:gd name="connsiteY5-26" fmla="*/ 5576 h 1828800"/>
              <a:gd name="connsiteX6-27" fmla="*/ 791736 w 1224674"/>
              <a:gd name="connsiteY6-28" fmla="*/ 0 h 1828800"/>
              <a:gd name="connsiteX0-29" fmla="*/ 791736 w 1224674"/>
              <a:gd name="connsiteY0-30" fmla="*/ 0 h 1830231"/>
              <a:gd name="connsiteX1-31" fmla="*/ 0 w 1224674"/>
              <a:gd name="connsiteY1-32" fmla="*/ 802888 h 1830231"/>
              <a:gd name="connsiteX2-33" fmla="*/ 5575 w 1224674"/>
              <a:gd name="connsiteY2-34" fmla="*/ 1098396 h 1830231"/>
              <a:gd name="connsiteX3-35" fmla="*/ 713678 w 1224674"/>
              <a:gd name="connsiteY3-36" fmla="*/ 1828800 h 1830231"/>
              <a:gd name="connsiteX4-37" fmla="*/ 836341 w 1224674"/>
              <a:gd name="connsiteY4-38" fmla="*/ 1806498 h 1830231"/>
              <a:gd name="connsiteX5-39" fmla="*/ 903248 w 1224674"/>
              <a:gd name="connsiteY5-40" fmla="*/ 5576 h 1830231"/>
              <a:gd name="connsiteX6-41" fmla="*/ 791736 w 1224674"/>
              <a:gd name="connsiteY6-42" fmla="*/ 0 h 1830231"/>
              <a:gd name="connsiteX0-43" fmla="*/ 791736 w 1224674"/>
              <a:gd name="connsiteY0-44" fmla="*/ 0 h 1848859"/>
              <a:gd name="connsiteX1-45" fmla="*/ 0 w 1224674"/>
              <a:gd name="connsiteY1-46" fmla="*/ 802888 h 1848859"/>
              <a:gd name="connsiteX2-47" fmla="*/ 5575 w 1224674"/>
              <a:gd name="connsiteY2-48" fmla="*/ 1098396 h 1848859"/>
              <a:gd name="connsiteX3-49" fmla="*/ 713678 w 1224674"/>
              <a:gd name="connsiteY3-50" fmla="*/ 1828800 h 1848859"/>
              <a:gd name="connsiteX4-51" fmla="*/ 836341 w 1224674"/>
              <a:gd name="connsiteY4-52" fmla="*/ 1806498 h 1848859"/>
              <a:gd name="connsiteX5-53" fmla="*/ 903248 w 1224674"/>
              <a:gd name="connsiteY5-54" fmla="*/ 5576 h 1848859"/>
              <a:gd name="connsiteX6-55" fmla="*/ 791736 w 1224674"/>
              <a:gd name="connsiteY6-56" fmla="*/ 0 h 1848859"/>
              <a:gd name="connsiteX0-57" fmla="*/ 815320 w 1248258"/>
              <a:gd name="connsiteY0-58" fmla="*/ 0 h 1848859"/>
              <a:gd name="connsiteX1-59" fmla="*/ 23584 w 1248258"/>
              <a:gd name="connsiteY1-60" fmla="*/ 802888 h 1848859"/>
              <a:gd name="connsiteX2-61" fmla="*/ 29159 w 1248258"/>
              <a:gd name="connsiteY2-62" fmla="*/ 1098396 h 1848859"/>
              <a:gd name="connsiteX3-63" fmla="*/ 737262 w 1248258"/>
              <a:gd name="connsiteY3-64" fmla="*/ 1828800 h 1848859"/>
              <a:gd name="connsiteX4-65" fmla="*/ 859925 w 1248258"/>
              <a:gd name="connsiteY4-66" fmla="*/ 1806498 h 1848859"/>
              <a:gd name="connsiteX5-67" fmla="*/ 926832 w 1248258"/>
              <a:gd name="connsiteY5-68" fmla="*/ 5576 h 1848859"/>
              <a:gd name="connsiteX6-69" fmla="*/ 815320 w 1248258"/>
              <a:gd name="connsiteY6-70" fmla="*/ 0 h 1848859"/>
              <a:gd name="connsiteX0-71" fmla="*/ 807953 w 1240891"/>
              <a:gd name="connsiteY0-72" fmla="*/ 0 h 1848859"/>
              <a:gd name="connsiteX1-73" fmla="*/ 16217 w 1240891"/>
              <a:gd name="connsiteY1-74" fmla="*/ 802888 h 1848859"/>
              <a:gd name="connsiteX2-75" fmla="*/ 21792 w 1240891"/>
              <a:gd name="connsiteY2-76" fmla="*/ 1098396 h 1848859"/>
              <a:gd name="connsiteX3-77" fmla="*/ 729895 w 1240891"/>
              <a:gd name="connsiteY3-78" fmla="*/ 1828800 h 1848859"/>
              <a:gd name="connsiteX4-79" fmla="*/ 852558 w 1240891"/>
              <a:gd name="connsiteY4-80" fmla="*/ 1806498 h 1848859"/>
              <a:gd name="connsiteX5-81" fmla="*/ 919465 w 1240891"/>
              <a:gd name="connsiteY5-82" fmla="*/ 5576 h 1848859"/>
              <a:gd name="connsiteX6-83" fmla="*/ 807953 w 1240891"/>
              <a:gd name="connsiteY6-84" fmla="*/ 0 h 1848859"/>
              <a:gd name="connsiteX0-85" fmla="*/ 807953 w 1240891"/>
              <a:gd name="connsiteY0-86" fmla="*/ 20494 h 1869353"/>
              <a:gd name="connsiteX1-87" fmla="*/ 16217 w 1240891"/>
              <a:gd name="connsiteY1-88" fmla="*/ 823382 h 1869353"/>
              <a:gd name="connsiteX2-89" fmla="*/ 21792 w 1240891"/>
              <a:gd name="connsiteY2-90" fmla="*/ 1118890 h 1869353"/>
              <a:gd name="connsiteX3-91" fmla="*/ 729895 w 1240891"/>
              <a:gd name="connsiteY3-92" fmla="*/ 1849294 h 1869353"/>
              <a:gd name="connsiteX4-93" fmla="*/ 852558 w 1240891"/>
              <a:gd name="connsiteY4-94" fmla="*/ 1826992 h 1869353"/>
              <a:gd name="connsiteX5-95" fmla="*/ 919465 w 1240891"/>
              <a:gd name="connsiteY5-96" fmla="*/ 26070 h 1869353"/>
              <a:gd name="connsiteX6-97" fmla="*/ 807953 w 1240891"/>
              <a:gd name="connsiteY6-98" fmla="*/ 20494 h 1869353"/>
              <a:gd name="connsiteX0-99" fmla="*/ 807953 w 1240891"/>
              <a:gd name="connsiteY0-100" fmla="*/ 25879 h 1874738"/>
              <a:gd name="connsiteX1-101" fmla="*/ 16217 w 1240891"/>
              <a:gd name="connsiteY1-102" fmla="*/ 828767 h 1874738"/>
              <a:gd name="connsiteX2-103" fmla="*/ 21792 w 1240891"/>
              <a:gd name="connsiteY2-104" fmla="*/ 1124275 h 1874738"/>
              <a:gd name="connsiteX3-105" fmla="*/ 729895 w 1240891"/>
              <a:gd name="connsiteY3-106" fmla="*/ 1854679 h 1874738"/>
              <a:gd name="connsiteX4-107" fmla="*/ 852558 w 1240891"/>
              <a:gd name="connsiteY4-108" fmla="*/ 1832377 h 1874738"/>
              <a:gd name="connsiteX5-109" fmla="*/ 919465 w 1240891"/>
              <a:gd name="connsiteY5-110" fmla="*/ 31455 h 1874738"/>
              <a:gd name="connsiteX6-111" fmla="*/ 807953 w 1240891"/>
              <a:gd name="connsiteY6-112" fmla="*/ 25879 h 18747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0891" h="1874738">
                <a:moveTo>
                  <a:pt x="807953" y="25879"/>
                </a:moveTo>
                <a:lnTo>
                  <a:pt x="16217" y="828767"/>
                </a:lnTo>
                <a:cubicBezTo>
                  <a:pt x="57104" y="1016480"/>
                  <a:pt x="-41397" y="1064801"/>
                  <a:pt x="21792" y="1124275"/>
                </a:cubicBezTo>
                <a:lnTo>
                  <a:pt x="729895" y="1854679"/>
                </a:lnTo>
                <a:cubicBezTo>
                  <a:pt x="770783" y="1891850"/>
                  <a:pt x="806095" y="1873265"/>
                  <a:pt x="852558" y="1832377"/>
                </a:cubicBezTo>
                <a:cubicBezTo>
                  <a:pt x="1220548" y="1583333"/>
                  <a:pt x="1471451" y="592733"/>
                  <a:pt x="919465" y="31455"/>
                </a:cubicBezTo>
                <a:cubicBezTo>
                  <a:pt x="887869" y="7293"/>
                  <a:pt x="850700" y="-22442"/>
                  <a:pt x="807953" y="25879"/>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任意多边形 13"/>
          <p:cNvSpPr/>
          <p:nvPr/>
        </p:nvSpPr>
        <p:spPr>
          <a:xfrm>
            <a:off x="2171639" y="3338878"/>
            <a:ext cx="1535481" cy="1316100"/>
          </a:xfrm>
          <a:custGeom>
            <a:avLst/>
            <a:gdLst>
              <a:gd name="connsiteX0" fmla="*/ 769434 w 1416205"/>
              <a:gd name="connsiteY0" fmla="*/ 0 h 1215483"/>
              <a:gd name="connsiteX1" fmla="*/ 1416205 w 1416205"/>
              <a:gd name="connsiteY1" fmla="*/ 646771 h 1215483"/>
              <a:gd name="connsiteX2" fmla="*/ 1221059 w 1416205"/>
              <a:gd name="connsiteY2" fmla="*/ 1115122 h 1215483"/>
              <a:gd name="connsiteX3" fmla="*/ 1137424 w 1416205"/>
              <a:gd name="connsiteY3" fmla="*/ 1215483 h 1215483"/>
              <a:gd name="connsiteX4" fmla="*/ 111512 w 1416205"/>
              <a:gd name="connsiteY4" fmla="*/ 1215483 h 1215483"/>
              <a:gd name="connsiteX5" fmla="*/ 0 w 1416205"/>
              <a:gd name="connsiteY5" fmla="*/ 1092820 h 1215483"/>
              <a:gd name="connsiteX6" fmla="*/ 613317 w 1416205"/>
              <a:gd name="connsiteY6" fmla="*/ 5576 h 1215483"/>
              <a:gd name="connsiteX7" fmla="*/ 769434 w 1416205"/>
              <a:gd name="connsiteY7" fmla="*/ 0 h 1215483"/>
              <a:gd name="connsiteX0-1" fmla="*/ 772739 w 1419510"/>
              <a:gd name="connsiteY0-2" fmla="*/ 0 h 1215483"/>
              <a:gd name="connsiteX1-3" fmla="*/ 1419510 w 1419510"/>
              <a:gd name="connsiteY1-4" fmla="*/ 646771 h 1215483"/>
              <a:gd name="connsiteX2-5" fmla="*/ 1224364 w 1419510"/>
              <a:gd name="connsiteY2-6" fmla="*/ 1115122 h 1215483"/>
              <a:gd name="connsiteX3-7" fmla="*/ 1140729 w 1419510"/>
              <a:gd name="connsiteY3-8" fmla="*/ 1215483 h 1215483"/>
              <a:gd name="connsiteX4-9" fmla="*/ 114817 w 1419510"/>
              <a:gd name="connsiteY4-10" fmla="*/ 1215483 h 1215483"/>
              <a:gd name="connsiteX5-11" fmla="*/ 3305 w 1419510"/>
              <a:gd name="connsiteY5-12" fmla="*/ 1092820 h 1215483"/>
              <a:gd name="connsiteX6-13" fmla="*/ 616622 w 1419510"/>
              <a:gd name="connsiteY6-14" fmla="*/ 5576 h 1215483"/>
              <a:gd name="connsiteX7-15" fmla="*/ 772739 w 1419510"/>
              <a:gd name="connsiteY7-16" fmla="*/ 0 h 1215483"/>
              <a:gd name="connsiteX0-17" fmla="*/ 774134 w 1420905"/>
              <a:gd name="connsiteY0-18" fmla="*/ 0 h 1215483"/>
              <a:gd name="connsiteX1-19" fmla="*/ 1420905 w 1420905"/>
              <a:gd name="connsiteY1-20" fmla="*/ 646771 h 1215483"/>
              <a:gd name="connsiteX2-21" fmla="*/ 1225759 w 1420905"/>
              <a:gd name="connsiteY2-22" fmla="*/ 1115122 h 1215483"/>
              <a:gd name="connsiteX3-23" fmla="*/ 1142124 w 1420905"/>
              <a:gd name="connsiteY3-24" fmla="*/ 1215483 h 1215483"/>
              <a:gd name="connsiteX4-25" fmla="*/ 116212 w 1420905"/>
              <a:gd name="connsiteY4-26" fmla="*/ 1215483 h 1215483"/>
              <a:gd name="connsiteX5-27" fmla="*/ 4700 w 1420905"/>
              <a:gd name="connsiteY5-28" fmla="*/ 1092820 h 1215483"/>
              <a:gd name="connsiteX6-29" fmla="*/ 618017 w 1420905"/>
              <a:gd name="connsiteY6-30" fmla="*/ 5576 h 1215483"/>
              <a:gd name="connsiteX7-31" fmla="*/ 774134 w 1420905"/>
              <a:gd name="connsiteY7-32" fmla="*/ 0 h 1215483"/>
              <a:gd name="connsiteX0-33" fmla="*/ 774134 w 1420905"/>
              <a:gd name="connsiteY0-34" fmla="*/ 8769 h 1224252"/>
              <a:gd name="connsiteX1-35" fmla="*/ 1420905 w 1420905"/>
              <a:gd name="connsiteY1-36" fmla="*/ 655540 h 1224252"/>
              <a:gd name="connsiteX2-37" fmla="*/ 1225759 w 1420905"/>
              <a:gd name="connsiteY2-38" fmla="*/ 1123891 h 1224252"/>
              <a:gd name="connsiteX3-39" fmla="*/ 1142124 w 1420905"/>
              <a:gd name="connsiteY3-40" fmla="*/ 1224252 h 1224252"/>
              <a:gd name="connsiteX4-41" fmla="*/ 116212 w 1420905"/>
              <a:gd name="connsiteY4-42" fmla="*/ 1224252 h 1224252"/>
              <a:gd name="connsiteX5-43" fmla="*/ 4700 w 1420905"/>
              <a:gd name="connsiteY5-44" fmla="*/ 1101589 h 1224252"/>
              <a:gd name="connsiteX6-45" fmla="*/ 618017 w 1420905"/>
              <a:gd name="connsiteY6-46" fmla="*/ 14345 h 1224252"/>
              <a:gd name="connsiteX7-47" fmla="*/ 774134 w 1420905"/>
              <a:gd name="connsiteY7-48" fmla="*/ 8769 h 1224252"/>
              <a:gd name="connsiteX0-49" fmla="*/ 774134 w 1420905"/>
              <a:gd name="connsiteY0-50" fmla="*/ 20467 h 1235950"/>
              <a:gd name="connsiteX1-51" fmla="*/ 1420905 w 1420905"/>
              <a:gd name="connsiteY1-52" fmla="*/ 667238 h 1235950"/>
              <a:gd name="connsiteX2-53" fmla="*/ 1225759 w 1420905"/>
              <a:gd name="connsiteY2-54" fmla="*/ 1135589 h 1235950"/>
              <a:gd name="connsiteX3-55" fmla="*/ 1142124 w 1420905"/>
              <a:gd name="connsiteY3-56" fmla="*/ 1235950 h 1235950"/>
              <a:gd name="connsiteX4-57" fmla="*/ 116212 w 1420905"/>
              <a:gd name="connsiteY4-58" fmla="*/ 1235950 h 1235950"/>
              <a:gd name="connsiteX5-59" fmla="*/ 4700 w 1420905"/>
              <a:gd name="connsiteY5-60" fmla="*/ 1113287 h 1235950"/>
              <a:gd name="connsiteX6-61" fmla="*/ 618017 w 1420905"/>
              <a:gd name="connsiteY6-62" fmla="*/ 26043 h 1235950"/>
              <a:gd name="connsiteX7-63" fmla="*/ 774134 w 1420905"/>
              <a:gd name="connsiteY7-64" fmla="*/ 20467 h 1235950"/>
              <a:gd name="connsiteX0-65" fmla="*/ 774134 w 1435161"/>
              <a:gd name="connsiteY0-66" fmla="*/ 20467 h 1235950"/>
              <a:gd name="connsiteX1-67" fmla="*/ 1420905 w 1435161"/>
              <a:gd name="connsiteY1-68" fmla="*/ 667238 h 1235950"/>
              <a:gd name="connsiteX2-69" fmla="*/ 1225759 w 1435161"/>
              <a:gd name="connsiteY2-70" fmla="*/ 1135589 h 1235950"/>
              <a:gd name="connsiteX3-71" fmla="*/ 1142124 w 1435161"/>
              <a:gd name="connsiteY3-72" fmla="*/ 1235950 h 1235950"/>
              <a:gd name="connsiteX4-73" fmla="*/ 116212 w 1435161"/>
              <a:gd name="connsiteY4-74" fmla="*/ 1235950 h 1235950"/>
              <a:gd name="connsiteX5-75" fmla="*/ 4700 w 1435161"/>
              <a:gd name="connsiteY5-76" fmla="*/ 1113287 h 1235950"/>
              <a:gd name="connsiteX6-77" fmla="*/ 618017 w 1435161"/>
              <a:gd name="connsiteY6-78" fmla="*/ 26043 h 1235950"/>
              <a:gd name="connsiteX7-79" fmla="*/ 774134 w 1435161"/>
              <a:gd name="connsiteY7-80" fmla="*/ 20467 h 1235950"/>
              <a:gd name="connsiteX0-81" fmla="*/ 774134 w 1433330"/>
              <a:gd name="connsiteY0-82" fmla="*/ 20467 h 1235950"/>
              <a:gd name="connsiteX1-83" fmla="*/ 1420905 w 1433330"/>
              <a:gd name="connsiteY1-84" fmla="*/ 667238 h 1235950"/>
              <a:gd name="connsiteX2-85" fmla="*/ 1225759 w 1433330"/>
              <a:gd name="connsiteY2-86" fmla="*/ 1135589 h 1235950"/>
              <a:gd name="connsiteX3-87" fmla="*/ 1142124 w 1433330"/>
              <a:gd name="connsiteY3-88" fmla="*/ 1235950 h 1235950"/>
              <a:gd name="connsiteX4-89" fmla="*/ 116212 w 1433330"/>
              <a:gd name="connsiteY4-90" fmla="*/ 1235950 h 1235950"/>
              <a:gd name="connsiteX5-91" fmla="*/ 4700 w 1433330"/>
              <a:gd name="connsiteY5-92" fmla="*/ 1113287 h 1235950"/>
              <a:gd name="connsiteX6-93" fmla="*/ 618017 w 1433330"/>
              <a:gd name="connsiteY6-94" fmla="*/ 26043 h 1235950"/>
              <a:gd name="connsiteX7-95" fmla="*/ 774134 w 1433330"/>
              <a:gd name="connsiteY7-96" fmla="*/ 20467 h 1235950"/>
              <a:gd name="connsiteX0-97" fmla="*/ 774134 w 1441970"/>
              <a:gd name="connsiteY0-98" fmla="*/ 20467 h 1235950"/>
              <a:gd name="connsiteX1-99" fmla="*/ 1420905 w 1441970"/>
              <a:gd name="connsiteY1-100" fmla="*/ 667238 h 1235950"/>
              <a:gd name="connsiteX2-101" fmla="*/ 1225759 w 1441970"/>
              <a:gd name="connsiteY2-102" fmla="*/ 1135589 h 1235950"/>
              <a:gd name="connsiteX3-103" fmla="*/ 1142124 w 1441970"/>
              <a:gd name="connsiteY3-104" fmla="*/ 1235950 h 1235950"/>
              <a:gd name="connsiteX4-105" fmla="*/ 116212 w 1441970"/>
              <a:gd name="connsiteY4-106" fmla="*/ 1235950 h 1235950"/>
              <a:gd name="connsiteX5-107" fmla="*/ 4700 w 1441970"/>
              <a:gd name="connsiteY5-108" fmla="*/ 1113287 h 1235950"/>
              <a:gd name="connsiteX6-109" fmla="*/ 618017 w 1441970"/>
              <a:gd name="connsiteY6-110" fmla="*/ 26043 h 1235950"/>
              <a:gd name="connsiteX7-111" fmla="*/ 774134 w 1441970"/>
              <a:gd name="connsiteY7-112" fmla="*/ 20467 h 1235950"/>
              <a:gd name="connsiteX0-113" fmla="*/ 774134 w 1441970"/>
              <a:gd name="connsiteY0-114" fmla="*/ 20467 h 1235950"/>
              <a:gd name="connsiteX1-115" fmla="*/ 1420905 w 1441970"/>
              <a:gd name="connsiteY1-116" fmla="*/ 667238 h 1235950"/>
              <a:gd name="connsiteX2-117" fmla="*/ 1225759 w 1441970"/>
              <a:gd name="connsiteY2-118" fmla="*/ 1135589 h 1235950"/>
              <a:gd name="connsiteX3-119" fmla="*/ 1142124 w 1441970"/>
              <a:gd name="connsiteY3-120" fmla="*/ 1235950 h 1235950"/>
              <a:gd name="connsiteX4-121" fmla="*/ 116212 w 1441970"/>
              <a:gd name="connsiteY4-122" fmla="*/ 1235950 h 1235950"/>
              <a:gd name="connsiteX5-123" fmla="*/ 4700 w 1441970"/>
              <a:gd name="connsiteY5-124" fmla="*/ 1113287 h 1235950"/>
              <a:gd name="connsiteX6-125" fmla="*/ 618017 w 1441970"/>
              <a:gd name="connsiteY6-126" fmla="*/ 26043 h 1235950"/>
              <a:gd name="connsiteX7-127" fmla="*/ 774134 w 1441970"/>
              <a:gd name="connsiteY7-128" fmla="*/ 20467 h 1235950"/>
              <a:gd name="connsiteX0-129" fmla="*/ 774134 w 1441970"/>
              <a:gd name="connsiteY0-130" fmla="*/ 20467 h 1235950"/>
              <a:gd name="connsiteX1-131" fmla="*/ 1420905 w 1441970"/>
              <a:gd name="connsiteY1-132" fmla="*/ 667238 h 1235950"/>
              <a:gd name="connsiteX2-133" fmla="*/ 1225759 w 1441970"/>
              <a:gd name="connsiteY2-134" fmla="*/ 1135589 h 1235950"/>
              <a:gd name="connsiteX3-135" fmla="*/ 1142124 w 1441970"/>
              <a:gd name="connsiteY3-136" fmla="*/ 1235950 h 1235950"/>
              <a:gd name="connsiteX4-137" fmla="*/ 116212 w 1441970"/>
              <a:gd name="connsiteY4-138" fmla="*/ 1235950 h 1235950"/>
              <a:gd name="connsiteX5-139" fmla="*/ 4700 w 1441970"/>
              <a:gd name="connsiteY5-140" fmla="*/ 1113287 h 1235950"/>
              <a:gd name="connsiteX6-141" fmla="*/ 618017 w 1441970"/>
              <a:gd name="connsiteY6-142" fmla="*/ 26043 h 1235950"/>
              <a:gd name="connsiteX7-143" fmla="*/ 774134 w 1441970"/>
              <a:gd name="connsiteY7-144" fmla="*/ 20467 h 1235950"/>
              <a:gd name="connsiteX0-145" fmla="*/ 774134 w 1441970"/>
              <a:gd name="connsiteY0-146" fmla="*/ 20467 h 1235950"/>
              <a:gd name="connsiteX1-147" fmla="*/ 1420905 w 1441970"/>
              <a:gd name="connsiteY1-148" fmla="*/ 667238 h 1235950"/>
              <a:gd name="connsiteX2-149" fmla="*/ 1225759 w 1441970"/>
              <a:gd name="connsiteY2-150" fmla="*/ 1135589 h 1235950"/>
              <a:gd name="connsiteX3-151" fmla="*/ 1142124 w 1441970"/>
              <a:gd name="connsiteY3-152" fmla="*/ 1235950 h 1235950"/>
              <a:gd name="connsiteX4-153" fmla="*/ 116212 w 1441970"/>
              <a:gd name="connsiteY4-154" fmla="*/ 1235950 h 1235950"/>
              <a:gd name="connsiteX5-155" fmla="*/ 4700 w 1441970"/>
              <a:gd name="connsiteY5-156" fmla="*/ 1113287 h 1235950"/>
              <a:gd name="connsiteX6-157" fmla="*/ 618017 w 1441970"/>
              <a:gd name="connsiteY6-158" fmla="*/ 26043 h 1235950"/>
              <a:gd name="connsiteX7-159" fmla="*/ 774134 w 1441970"/>
              <a:gd name="connsiteY7-160" fmla="*/ 20467 h 1235950"/>
              <a:gd name="connsiteX0-161" fmla="*/ 774134 w 1441970"/>
              <a:gd name="connsiteY0-162" fmla="*/ 20467 h 1235950"/>
              <a:gd name="connsiteX1-163" fmla="*/ 1420905 w 1441970"/>
              <a:gd name="connsiteY1-164" fmla="*/ 667238 h 1235950"/>
              <a:gd name="connsiteX2-165" fmla="*/ 1225759 w 1441970"/>
              <a:gd name="connsiteY2-166" fmla="*/ 1135589 h 1235950"/>
              <a:gd name="connsiteX3-167" fmla="*/ 1142124 w 1441970"/>
              <a:gd name="connsiteY3-168" fmla="*/ 1235950 h 1235950"/>
              <a:gd name="connsiteX4-169" fmla="*/ 116212 w 1441970"/>
              <a:gd name="connsiteY4-170" fmla="*/ 1235950 h 1235950"/>
              <a:gd name="connsiteX5-171" fmla="*/ 4700 w 1441970"/>
              <a:gd name="connsiteY5-172" fmla="*/ 1113287 h 1235950"/>
              <a:gd name="connsiteX6-173" fmla="*/ 618017 w 1441970"/>
              <a:gd name="connsiteY6-174" fmla="*/ 26043 h 1235950"/>
              <a:gd name="connsiteX7-175" fmla="*/ 774134 w 1441970"/>
              <a:gd name="connsiteY7-176" fmla="*/ 20467 h 1235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441970" h="1235950">
                <a:moveTo>
                  <a:pt x="774134" y="20467"/>
                </a:moveTo>
                <a:lnTo>
                  <a:pt x="1420905" y="667238"/>
                </a:lnTo>
                <a:cubicBezTo>
                  <a:pt x="1517549" y="762022"/>
                  <a:pt x="1251779" y="879111"/>
                  <a:pt x="1225759" y="1135589"/>
                </a:cubicBezTo>
                <a:cubicBezTo>
                  <a:pt x="1225759" y="1180194"/>
                  <a:pt x="1197880" y="1224798"/>
                  <a:pt x="1142124" y="1235950"/>
                </a:cubicBezTo>
                <a:lnTo>
                  <a:pt x="116212" y="1235950"/>
                </a:lnTo>
                <a:cubicBezTo>
                  <a:pt x="23284" y="1228516"/>
                  <a:pt x="8418" y="1182053"/>
                  <a:pt x="4700" y="1113287"/>
                </a:cubicBezTo>
                <a:cubicBezTo>
                  <a:pt x="-41764" y="315974"/>
                  <a:pt x="263036" y="187736"/>
                  <a:pt x="618017" y="26043"/>
                </a:cubicBezTo>
                <a:cubicBezTo>
                  <a:pt x="670056" y="-3694"/>
                  <a:pt x="727671" y="-11128"/>
                  <a:pt x="774134" y="2046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8478F"/>
              </a:solidFill>
              <a:latin typeface="Open Sans" panose="020B0606030504020204" pitchFamily="34" charset="0"/>
              <a:cs typeface="Open Sans" panose="020B0606030504020204" pitchFamily="34" charset="0"/>
            </a:endParaRPr>
          </a:p>
        </p:txBody>
      </p:sp>
      <p:sp>
        <p:nvSpPr>
          <p:cNvPr id="19" name="椭圆 18"/>
          <p:cNvSpPr/>
          <p:nvPr/>
        </p:nvSpPr>
        <p:spPr>
          <a:xfrm>
            <a:off x="1981261" y="4833094"/>
            <a:ext cx="1703429" cy="1703429"/>
          </a:xfrm>
          <a:prstGeom prst="ellipse">
            <a:avLst/>
          </a:pr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7"/>
          <p:cNvSpPr>
            <a:spLocks noEditPoints="1"/>
          </p:cNvSpPr>
          <p:nvPr/>
        </p:nvSpPr>
        <p:spPr bwMode="auto">
          <a:xfrm>
            <a:off x="2459513" y="5303421"/>
            <a:ext cx="746924" cy="728854"/>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477302" y="2503075"/>
            <a:ext cx="3925778" cy="1076325"/>
          </a:xfrm>
          <a:prstGeom prst="rect">
            <a:avLst/>
          </a:prstGeom>
        </p:spPr>
        <p:txBody>
          <a:bodyPr wrap="square">
            <a:spAutoFit/>
          </a:bodyPr>
          <a:lstStyle/>
          <a:p>
            <a:pPr>
              <a:lnSpc>
                <a:spcPct val="200000"/>
              </a:lnSpc>
            </a:pPr>
            <a:r>
              <a:rPr lang="zh-CN" altLang="en-US" sz="24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问题</a:t>
            </a:r>
            <a:endParaRPr lang="en-US" sz="16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60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构建人物模型的主要作用</a:t>
            </a:r>
            <a:endParaRPr lang="zh-CN" altLang="en-US" sz="160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矩形 15"/>
          <p:cNvSpPr/>
          <p:nvPr/>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问题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文本框 5"/>
          <p:cNvSpPr txBox="1"/>
          <p:nvPr/>
        </p:nvSpPr>
        <p:spPr>
          <a:xfrm>
            <a:off x="5009515" y="4005580"/>
            <a:ext cx="5589270" cy="1200329"/>
          </a:xfrm>
          <a:prstGeom prst="rect">
            <a:avLst/>
          </a:prstGeom>
          <a:noFill/>
        </p:spPr>
        <p:txBody>
          <a:bodyPr wrap="square" rtlCol="0">
            <a:spAutoFit/>
          </a:bodyPr>
          <a:lstStyle/>
          <a:p>
            <a:pPr algn="l"/>
            <a:r>
              <a:rPr lang="zh-CN" altLang="en-US" dirty="0">
                <a:sym typeface="+mn-ea"/>
              </a:rPr>
              <a:t>我们构造一组人物模型的目的，是用其代表各种各样观 察到的动机、 行为、态度、能力、约束、心理模型、工作或者活动流程、环境，以及对现有产 品和系统的不满之处</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0" presetClass="entr" presetSubtype="0" decel="100000" fill="hold" grpId="0" nodeType="withEffect">
                                  <p:stCondLst>
                                    <p:cond delay="20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strVal val="#ppt_w+.3"/>
                                          </p:val>
                                        </p:tav>
                                        <p:tav tm="100000">
                                          <p:val>
                                            <p:strVal val="#ppt_w"/>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animEffect transition="in" filter="fade">
                                      <p:cBhvr>
                                        <p:cTn id="19" dur="1000"/>
                                        <p:tgtEl>
                                          <p:spTgt spid="13"/>
                                        </p:tgtEl>
                                      </p:cBhvr>
                                    </p:animEffect>
                                  </p:childTnLst>
                                </p:cTn>
                              </p:par>
                              <p:par>
                                <p:cTn id="20" presetID="50" presetClass="entr" presetSubtype="0" decel="100000" fill="hold" grpId="0" nodeType="withEffect">
                                  <p:stCondLst>
                                    <p:cond delay="200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strVal val="#ppt_w+.3"/>
                                          </p:val>
                                        </p:tav>
                                        <p:tav tm="100000">
                                          <p:val>
                                            <p:strVal val="#ppt_w"/>
                                          </p:val>
                                        </p:tav>
                                      </p:tavLst>
                                    </p:anim>
                                    <p:anim calcmode="lin" valueType="num">
                                      <p:cBhvr>
                                        <p:cTn id="23" dur="1000" fill="hold"/>
                                        <p:tgtEl>
                                          <p:spTgt spid="14"/>
                                        </p:tgtEl>
                                        <p:attrNameLst>
                                          <p:attrName>ppt_h</p:attrName>
                                        </p:attrNameLst>
                                      </p:cBhvr>
                                      <p:tavLst>
                                        <p:tav tm="0">
                                          <p:val>
                                            <p:strVal val="#ppt_h"/>
                                          </p:val>
                                        </p:tav>
                                        <p:tav tm="100000">
                                          <p:val>
                                            <p:strVal val="#ppt_h"/>
                                          </p:val>
                                        </p:tav>
                                      </p:tavLst>
                                    </p:anim>
                                    <p:animEffect transition="in" filter="fade">
                                      <p:cBhvr>
                                        <p:cTn id="24" dur="1000"/>
                                        <p:tgtEl>
                                          <p:spTgt spid="14"/>
                                        </p:tgtEl>
                                      </p:cBhvr>
                                    </p:animEffect>
                                  </p:childTnLst>
                                </p:cTn>
                              </p:par>
                              <p:par>
                                <p:cTn id="25" presetID="50" presetClass="entr" presetSubtype="0" decel="100000" fill="hold" grpId="0" nodeType="withEffect">
                                  <p:stCondLst>
                                    <p:cond delay="200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3" presetClass="entr" presetSubtype="16" fill="hold" grpId="0" nodeType="withEffect">
                                  <p:stCondLst>
                                    <p:cond delay="225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22" presetClass="entr" presetSubtype="2" fill="hold" grpId="0" nodeType="withEffect">
                                  <p:stCondLst>
                                    <p:cond delay="225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1000"/>
                                        <p:tgtEl>
                                          <p:spTgt spid="30"/>
                                        </p:tgtEl>
                                      </p:cBhvr>
                                    </p:animEffect>
                                  </p:childTnLst>
                                </p:cTn>
                              </p:par>
                              <p:par>
                                <p:cTn id="38" presetID="41" presetClass="entr" presetSubtype="0" fill="hold" grpId="0" nodeType="withEffect">
                                  <p:stCondLst>
                                    <p:cond delay="500"/>
                                  </p:stCondLst>
                                  <p:iterate type="lt">
                                    <p:tmPct val="10000"/>
                                  </p:iterate>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16"/>
                                        </p:tgtEl>
                                        <p:attrNameLst>
                                          <p:attrName>ppt_y</p:attrName>
                                        </p:attrNameLst>
                                      </p:cBhvr>
                                      <p:tavLst>
                                        <p:tav tm="0">
                                          <p:val>
                                            <p:strVal val="#ppt_y"/>
                                          </p:val>
                                        </p:tav>
                                        <p:tav tm="100000">
                                          <p:val>
                                            <p:strVal val="#ppt_y"/>
                                          </p:val>
                                        </p:tav>
                                      </p:tavLst>
                                    </p:anim>
                                    <p:anim calcmode="lin" valueType="num">
                                      <p:cBhvr>
                                        <p:cTn id="42"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9" grpId="0" animBg="1"/>
      <p:bldP spid="20" grpId="0" animBg="1"/>
      <p:bldP spid="30" grpId="0"/>
      <p:bldP spid="16"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84495" y="2841625"/>
            <a:ext cx="5111115" cy="583565"/>
          </a:xfrm>
          <a:prstGeom prst="rect">
            <a:avLst/>
          </a:prstGeom>
          <a:ln>
            <a:noFill/>
          </a:ln>
        </p:spPr>
        <p:txBody>
          <a:bodyPr wrap="square">
            <a:spAutoFit/>
          </a:bodyPr>
          <a:lstStyle/>
          <a:p>
            <a:r>
              <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设立愿景：场景和设计需求</a:t>
            </a:r>
            <a:endPar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矩形 20"/>
          <p:cNvSpPr/>
          <p:nvPr/>
        </p:nvSpPr>
        <p:spPr>
          <a:xfrm>
            <a:off x="5484376" y="3466350"/>
            <a:ext cx="4497824" cy="645160"/>
          </a:xfrm>
          <a:prstGeom prst="rect">
            <a:avLst/>
          </a:prstGeom>
          <a:ln>
            <a:noFill/>
          </a:ln>
        </p:spPr>
        <p:txBody>
          <a:bodyPr wrap="square">
            <a:spAutoFit/>
          </a:bodyPr>
          <a:lstStyle/>
          <a:p>
            <a:r>
              <a:rPr lang="zh-CN" altLang="pt-BR" sz="1200" dirty="0">
                <a:latin typeface="Open Sans" panose="020B0606030504020204" pitchFamily="34" charset="0"/>
                <a:ea typeface="宋体" panose="02010600030101010101" pitchFamily="2" charset="-122"/>
                <a:cs typeface="Open Sans" panose="020B0606030504020204" pitchFamily="34" charset="0"/>
              </a:rPr>
              <a:t>接下来的两部分讲的是整个方法的关键部分：如何利用对用户的理解来制订设计方案，既能让用户满意、对用户有所激发，同时又能完成商业目标，突破技术上的限制。</a:t>
            </a:r>
            <a:endParaRPr lang="zh-CN" altLang="pt-BR" sz="1200" dirty="0">
              <a:latin typeface="Open Sans" panose="020B0606030504020204" pitchFamily="34" charset="0"/>
              <a:ea typeface="宋体" panose="02010600030101010101" pitchFamily="2" charset="-122"/>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03</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par>
                                    <p:cTn id="47" presetID="22" presetClass="entr" presetSubtype="8" fill="hold" grpId="0" nodeType="withEffect">
                                      <p:stCondLst>
                                        <p:cond delay="175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1" grpId="0"/>
          <p:bldP spid="14" grpId="0" animBg="1"/>
          <p:bldP spid="16" grpId="0" animBg="1"/>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par>
                                    <p:cTn id="47" presetID="22" presetClass="entr" presetSubtype="8" fill="hold" grpId="0" nodeType="withEffect">
                                      <p:stCondLst>
                                        <p:cond delay="175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1" grpId="0"/>
          <p:bldP spid="14" grpId="0" animBg="1"/>
          <p:bldP spid="16" grpId="0" animBg="1"/>
          <p:bldP spid="17" grpId="0" animBg="1"/>
          <p:bldP spid="18" grpId="0" animBg="1"/>
          <p:bldP spid="19" grpId="0" animBg="1"/>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5694"/>
            <a:ext cx="12192000" cy="3778623"/>
          </a:xfrm>
          <a:prstGeom prst="rect">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01154" y="1906550"/>
            <a:ext cx="2628646" cy="3468352"/>
          </a:xfrm>
          <a:prstGeom prst="rect">
            <a:avLst/>
          </a:prstGeom>
        </p:spPr>
      </p:pic>
      <p:sp>
        <p:nvSpPr>
          <p:cNvPr id="1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04495" y="2129790"/>
            <a:ext cx="4446270" cy="1568450"/>
          </a:xfrm>
          <a:prstGeom prst="rect">
            <a:avLst/>
          </a:prstGeom>
        </p:spPr>
        <p:txBody>
          <a:bodyPr wrap="square">
            <a:spAutoFit/>
          </a:bodyPr>
          <a:lstStyle/>
          <a:p>
            <a:pPr algn="l" fontAlgn="auto">
              <a:lnSpc>
                <a:spcPct val="100000"/>
              </a:lnSpc>
            </a:pPr>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产品团队启动一个新项目后不久，通常会碰到一个严重的阻碍。开始的时候满怀壮志，收集了大量研究数据，或者更典型的做法是，雇人收集市场、用户或者竞争产品研究的相关数据。 又或者是不做研究</a:t>
            </a:r>
            <a:r>
              <a:rPr lang="zh-CN" altLang="en-US" sz="1600" dirty="0">
                <a:solidFill>
                  <a:schemeClr val="bg1"/>
                </a:solidFill>
                <a:latin typeface="Open Sans" panose="020B0606030504020204" pitchFamily="34" charset="0"/>
                <a:ea typeface="宋体" panose="02010600030101010101" pitchFamily="2" charset="-122"/>
                <a:cs typeface="Open Sans" panose="020B0606030504020204" pitchFamily="34" charset="0"/>
              </a:rPr>
              <a:t>，</a:t>
            </a:r>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直接进行头脑风暴，收集了一堆貌似很酷又很有用的点子。</a:t>
            </a:r>
            <a:endPar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04495" y="3907790"/>
            <a:ext cx="4446905" cy="1322070"/>
          </a:xfrm>
          <a:prstGeom prst="rect">
            <a:avLst/>
          </a:prstGeom>
        </p:spPr>
        <p:txBody>
          <a:bodyPr wrap="square">
            <a:spAutoFit/>
          </a:bodyPr>
          <a:lstStyle/>
          <a:p>
            <a:pPr algn="l" fontAlgn="auto">
              <a:lnSpc>
                <a:spcPct val="100000"/>
              </a:lnSpc>
            </a:pP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研究固然能够深入理解用户，头脑风暴也的确很有趣，能够激发团队灵感，但一旦开始制 订详细的设计和开发决策，团队很快就会意识到，遗漏了理论研究到实际产品设计的过程的一个</a:t>
            </a:r>
            <a:r>
              <a:rPr lang="en-US" sz="1600" dirty="0">
                <a:solidFill>
                  <a:srgbClr val="FF0000"/>
                </a:solidFill>
                <a:latin typeface="Open Sans" panose="020B0606030504020204" pitchFamily="34" charset="0"/>
                <a:ea typeface="Open Sans" panose="020B0606030504020204" pitchFamily="34" charset="0"/>
                <a:cs typeface="Open Sans" panose="020B0606030504020204" pitchFamily="34" charset="0"/>
              </a:rPr>
              <a:t>关键环节</a:t>
            </a: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Shape 1619"/>
          <p:cNvSpPr/>
          <p:nvPr/>
        </p:nvSpPr>
        <p:spPr bwMode="auto">
          <a:xfrm>
            <a:off x="5034754" y="3964480"/>
            <a:ext cx="918227"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Shape 1645"/>
          <p:cNvSpPr/>
          <p:nvPr/>
        </p:nvSpPr>
        <p:spPr>
          <a:xfrm>
            <a:off x="5287477" y="4193802"/>
            <a:ext cx="412781" cy="412781"/>
          </a:xfrm>
          <a:custGeom>
            <a:avLst/>
            <a:gdLst/>
            <a:ahLst/>
            <a:cxnLst>
              <a:cxn ang="0">
                <a:pos x="wd2" y="hd2"/>
              </a:cxn>
              <a:cxn ang="5400000">
                <a:pos x="wd2" y="hd2"/>
              </a:cxn>
              <a:cxn ang="10800000">
                <a:pos x="wd2" y="hd2"/>
              </a:cxn>
              <a:cxn ang="16200000">
                <a:pos x="wd2" y="hd2"/>
              </a:cxn>
            </a:cxnLst>
            <a:rect l="0" t="0" r="r" b="b"/>
            <a:pathLst>
              <a:path w="20512" h="21600" extrusionOk="0">
                <a:moveTo>
                  <a:pt x="13692" y="8626"/>
                </a:moveTo>
                <a:lnTo>
                  <a:pt x="12040" y="10330"/>
                </a:lnTo>
                <a:cubicBezTo>
                  <a:pt x="12133" y="10461"/>
                  <a:pt x="12223" y="10598"/>
                  <a:pt x="12309" y="10739"/>
                </a:cubicBezTo>
                <a:cubicBezTo>
                  <a:pt x="13857" y="13353"/>
                  <a:pt x="13057" y="16782"/>
                  <a:pt x="10523" y="18381"/>
                </a:cubicBezTo>
                <a:cubicBezTo>
                  <a:pt x="9676" y="18917"/>
                  <a:pt x="8707" y="19199"/>
                  <a:pt x="7721" y="19199"/>
                </a:cubicBezTo>
                <a:cubicBezTo>
                  <a:pt x="5825" y="19199"/>
                  <a:pt x="4105" y="18206"/>
                  <a:pt x="3118" y="16540"/>
                </a:cubicBezTo>
                <a:cubicBezTo>
                  <a:pt x="2367" y="15274"/>
                  <a:pt x="2141" y="13783"/>
                  <a:pt x="2477" y="12337"/>
                </a:cubicBezTo>
                <a:cubicBezTo>
                  <a:pt x="2815" y="10895"/>
                  <a:pt x="3674" y="9673"/>
                  <a:pt x="4902" y="8899"/>
                </a:cubicBezTo>
                <a:cubicBezTo>
                  <a:pt x="5751" y="8364"/>
                  <a:pt x="6720" y="8081"/>
                  <a:pt x="7707" y="8081"/>
                </a:cubicBezTo>
                <a:cubicBezTo>
                  <a:pt x="8723" y="8081"/>
                  <a:pt x="9686" y="8368"/>
                  <a:pt x="10517" y="8891"/>
                </a:cubicBezTo>
                <a:lnTo>
                  <a:pt x="9430" y="10070"/>
                </a:lnTo>
                <a:cubicBezTo>
                  <a:pt x="8906" y="9801"/>
                  <a:pt x="8322" y="9649"/>
                  <a:pt x="7711" y="9649"/>
                </a:cubicBezTo>
                <a:cubicBezTo>
                  <a:pt x="7000" y="9649"/>
                  <a:pt x="6303" y="9853"/>
                  <a:pt x="5695" y="10236"/>
                </a:cubicBezTo>
                <a:cubicBezTo>
                  <a:pt x="3875" y="11384"/>
                  <a:pt x="3302" y="13845"/>
                  <a:pt x="4414" y="15722"/>
                </a:cubicBezTo>
                <a:cubicBezTo>
                  <a:pt x="5123" y="16918"/>
                  <a:pt x="6358" y="17632"/>
                  <a:pt x="7715" y="17632"/>
                </a:cubicBezTo>
                <a:cubicBezTo>
                  <a:pt x="8425" y="17632"/>
                  <a:pt x="9122" y="17428"/>
                  <a:pt x="9730" y="17045"/>
                </a:cubicBezTo>
                <a:cubicBezTo>
                  <a:pt x="10611" y="16490"/>
                  <a:pt x="11230" y="15614"/>
                  <a:pt x="11471" y="14577"/>
                </a:cubicBezTo>
                <a:cubicBezTo>
                  <a:pt x="11713" y="13538"/>
                  <a:pt x="11550" y="12468"/>
                  <a:pt x="11010" y="11560"/>
                </a:cubicBezTo>
                <a:cubicBezTo>
                  <a:pt x="10991" y="11525"/>
                  <a:pt x="10967" y="11494"/>
                  <a:pt x="10946" y="11460"/>
                </a:cubicBezTo>
                <a:lnTo>
                  <a:pt x="8192" y="14304"/>
                </a:lnTo>
                <a:cubicBezTo>
                  <a:pt x="8116" y="14383"/>
                  <a:pt x="8016" y="14422"/>
                  <a:pt x="7917" y="14422"/>
                </a:cubicBezTo>
                <a:cubicBezTo>
                  <a:pt x="7819" y="14422"/>
                  <a:pt x="7718" y="14383"/>
                  <a:pt x="7644" y="14304"/>
                </a:cubicBezTo>
                <a:cubicBezTo>
                  <a:pt x="7490" y="14146"/>
                  <a:pt x="7490" y="13895"/>
                  <a:pt x="7644" y="13739"/>
                </a:cubicBezTo>
                <a:lnTo>
                  <a:pt x="17851" y="3203"/>
                </a:lnTo>
                <a:lnTo>
                  <a:pt x="17079" y="2942"/>
                </a:lnTo>
                <a:lnTo>
                  <a:pt x="15933" y="0"/>
                </a:lnTo>
                <a:lnTo>
                  <a:pt x="11871" y="4408"/>
                </a:lnTo>
                <a:lnTo>
                  <a:pt x="12605" y="6622"/>
                </a:lnTo>
                <a:lnTo>
                  <a:pt x="12142" y="7125"/>
                </a:lnTo>
                <a:cubicBezTo>
                  <a:pt x="10838" y="6182"/>
                  <a:pt x="9285" y="5680"/>
                  <a:pt x="7706" y="5680"/>
                </a:cubicBezTo>
                <a:cubicBezTo>
                  <a:pt x="6334" y="5680"/>
                  <a:pt x="4945" y="6058"/>
                  <a:pt x="3690" y="6850"/>
                </a:cubicBezTo>
                <a:cubicBezTo>
                  <a:pt x="56" y="9143"/>
                  <a:pt x="-1088" y="14042"/>
                  <a:pt x="1135" y="17791"/>
                </a:cubicBezTo>
                <a:cubicBezTo>
                  <a:pt x="2588" y="20245"/>
                  <a:pt x="5125" y="21600"/>
                  <a:pt x="7722" y="21600"/>
                </a:cubicBezTo>
                <a:cubicBezTo>
                  <a:pt x="9093" y="21600"/>
                  <a:pt x="10482" y="21221"/>
                  <a:pt x="11738" y="20430"/>
                </a:cubicBezTo>
                <a:cubicBezTo>
                  <a:pt x="15371" y="18135"/>
                  <a:pt x="16514" y="13237"/>
                  <a:pt x="14292" y="9487"/>
                </a:cubicBezTo>
                <a:cubicBezTo>
                  <a:pt x="14111" y="9179"/>
                  <a:pt x="13906" y="8898"/>
                  <a:pt x="13692" y="8626"/>
                </a:cubicBezTo>
                <a:moveTo>
                  <a:pt x="18676" y="3481"/>
                </a:moveTo>
                <a:lnTo>
                  <a:pt x="14381" y="7915"/>
                </a:lnTo>
                <a:lnTo>
                  <a:pt x="16451" y="8512"/>
                </a:lnTo>
                <a:lnTo>
                  <a:pt x="20512" y="4103"/>
                </a:lnTo>
                <a:lnTo>
                  <a:pt x="18676" y="3481"/>
                </a:lnTo>
                <a:close/>
              </a:path>
            </a:pathLst>
          </a:custGeom>
          <a:gradFill>
            <a:gsLst>
              <a:gs pos="100000">
                <a:srgbClr val="18478F"/>
              </a:gs>
              <a:gs pos="0">
                <a:srgbClr val="238DED"/>
              </a:gs>
            </a:gsLst>
            <a:lin ang="7200000" scaled="0"/>
          </a:gradFill>
          <a:ln w="12700">
            <a:miter lim="400000"/>
          </a:ln>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1627"/>
          <p:cNvSpPr/>
          <p:nvPr/>
        </p:nvSpPr>
        <p:spPr bwMode="auto">
          <a:xfrm>
            <a:off x="5033818" y="2587582"/>
            <a:ext cx="919163"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2" name="Group 1649"/>
          <p:cNvGrpSpPr/>
          <p:nvPr/>
        </p:nvGrpSpPr>
        <p:grpSpPr bwMode="auto">
          <a:xfrm>
            <a:off x="5313685" y="2864641"/>
            <a:ext cx="360365" cy="365980"/>
            <a:chOff x="0" y="0"/>
            <a:chExt cx="611749" cy="619876"/>
          </a:xfrm>
          <a:gradFill>
            <a:gsLst>
              <a:gs pos="100000">
                <a:srgbClr val="18478F"/>
              </a:gs>
              <a:gs pos="0">
                <a:srgbClr val="238DED"/>
              </a:gs>
            </a:gsLst>
            <a:lin ang="7200000" scaled="0"/>
          </a:gradFill>
        </p:grpSpPr>
        <p:sp>
          <p:nvSpPr>
            <p:cNvPr id="23" name="Shape 1647"/>
            <p:cNvSpPr/>
            <p:nvPr/>
          </p:nvSpPr>
          <p:spPr>
            <a:xfrm>
              <a:off x="42902" y="283779"/>
              <a:ext cx="522766" cy="3360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8" name="Shape 1648"/>
            <p:cNvSpPr/>
            <p:nvPr/>
          </p:nvSpPr>
          <p:spPr>
            <a:xfrm>
              <a:off x="0" y="0"/>
              <a:ext cx="611749" cy="4153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5023" y="21600"/>
                  </a:lnTo>
                  <a:lnTo>
                    <a:pt x="6823" y="18190"/>
                  </a:lnTo>
                  <a:lnTo>
                    <a:pt x="2314" y="18190"/>
                  </a:lnTo>
                  <a:lnTo>
                    <a:pt x="2314" y="3410"/>
                  </a:lnTo>
                  <a:lnTo>
                    <a:pt x="19286" y="3410"/>
                  </a:lnTo>
                  <a:lnTo>
                    <a:pt x="19286" y="18190"/>
                  </a:lnTo>
                  <a:lnTo>
                    <a:pt x="14777" y="18190"/>
                  </a:lnTo>
                  <a:lnTo>
                    <a:pt x="16577" y="21600"/>
                  </a:lnTo>
                  <a:lnTo>
                    <a:pt x="21600" y="21600"/>
                  </a:lnTo>
                  <a:lnTo>
                    <a:pt x="216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pic>
        <p:nvPicPr>
          <p:cNvPr id="11" name="H0006(Black_iPhone6)2.png"/>
          <p:cNvPicPr>
            <a:picLocks noChangeAspect="1" noChangeArrowheads="1"/>
          </p:cNvPicPr>
          <p:nvPr/>
        </p:nvPicPr>
        <p:blipFill>
          <a:blip r:embed="rId2">
            <a:extLst>
              <a:ext uri="{28A0092B-C50C-407E-A947-70E740481C1C}">
                <a14:useLocalDpi xmlns:a14="http://schemas.microsoft.com/office/drawing/2010/main" val="0"/>
              </a:ext>
            </a:extLst>
          </a:blip>
          <a:srcRect b="14998"/>
          <a:stretch>
            <a:fillRect/>
          </a:stretch>
        </p:blipFill>
        <p:spPr bwMode="auto">
          <a:xfrm>
            <a:off x="6260461" y="1528549"/>
            <a:ext cx="4550938" cy="532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4" name="矩形 3"/>
          <p:cNvSpPr/>
          <p:nvPr userDrawn="1"/>
        </p:nvSpPr>
        <p:spPr>
          <a:xfrm>
            <a:off x="1727200" y="436245"/>
            <a:ext cx="388112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弥合研究与设计之间的鸿沟</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275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par>
                                <p:cTn id="14" presetID="53" presetClass="entr" presetSubtype="16" fill="hold" grpId="0" nodeType="withEffect">
                                  <p:stCondLst>
                                    <p:cond delay="2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fltVal val="0"/>
                                          </p:val>
                                        </p:tav>
                                        <p:tav tm="100000">
                                          <p:val>
                                            <p:strVal val="#ppt_h"/>
                                          </p:val>
                                        </p:tav>
                                      </p:tavLst>
                                    </p:anim>
                                    <p:animEffect transition="in" filter="fade">
                                      <p:cBhvr>
                                        <p:cTn id="18" dur="500"/>
                                        <p:tgtEl>
                                          <p:spTgt spid="19"/>
                                        </p:tgtEl>
                                      </p:cBhvr>
                                    </p:animEffect>
                                  </p:childTnLst>
                                </p:cTn>
                              </p:par>
                              <p:par>
                                <p:cTn id="19" presetID="53" presetClass="entr" presetSubtype="16" fill="hold" nodeType="withEffect">
                                  <p:stCondLst>
                                    <p:cond delay="300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par>
                                <p:cTn id="24" presetID="53" presetClass="entr" presetSubtype="16" fill="hold" grpId="0" nodeType="withEffect">
                                  <p:stCondLst>
                                    <p:cond delay="300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par>
                                <p:cTn id="29" presetID="22" presetClass="entr" presetSubtype="8" fill="hold" grpId="0" nodeType="withEffect">
                                  <p:stCondLst>
                                    <p:cond delay="325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grpId="0" nodeType="withEffect">
                                  <p:stCondLst>
                                    <p:cond delay="325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41" presetClass="entr" presetSubtype="0" fill="hold" grpId="0" nodeType="withEffect">
                                  <p:stCondLst>
                                    <p:cond delay="500"/>
                                  </p:stCondLst>
                                  <p:iterate type="lt">
                                    <p:tmPct val="10000"/>
                                  </p:iterate>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4"/>
                                        </p:tgtEl>
                                        <p:attrNameLst>
                                          <p:attrName>ppt_y</p:attrName>
                                        </p:attrNameLst>
                                      </p:cBhvr>
                                      <p:tavLst>
                                        <p:tav tm="0">
                                          <p:val>
                                            <p:strVal val="#ppt_y"/>
                                          </p:val>
                                        </p:tav>
                                        <p:tav tm="100000">
                                          <p:val>
                                            <p:strVal val="#ppt_y"/>
                                          </p:val>
                                        </p:tav>
                                      </p:tavLst>
                                    </p:anim>
                                    <p:anim calcmode="lin" valueType="num">
                                      <p:cBhvr>
                                        <p:cTn id="3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4"/>
                                        </p:tgtEl>
                                      </p:cBhvr>
                                    </p:animEffect>
                                  </p:childTnLst>
                                </p:cTn>
                              </p:par>
                              <p:par>
                                <p:cTn id="42" presetID="2" presetClass="entr" presetSubtype="9"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0-#ppt_w/2"/>
                                          </p:val>
                                        </p:tav>
                                        <p:tav tm="100000">
                                          <p:val>
                                            <p:strVal val="#ppt_x"/>
                                          </p:val>
                                        </p:tav>
                                      </p:tavLst>
                                    </p:anim>
                                    <p:anim calcmode="lin" valueType="num">
                                      <p:cBhvr additive="base">
                                        <p:cTn id="45" dur="500" fill="hold"/>
                                        <p:tgtEl>
                                          <p:spTgt spid="14"/>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0-#ppt_h/2"/>
                                          </p:val>
                                        </p:tav>
                                        <p:tav tm="100000">
                                          <p:val>
                                            <p:strVal val="#ppt_y"/>
                                          </p:val>
                                        </p:tav>
                                      </p:tavLst>
                                    </p:anim>
                                  </p:childTnLst>
                                </p:cTn>
                              </p:par>
                              <p:par>
                                <p:cTn id="50" presetID="2" presetClass="entr" presetSubtype="9"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0-#ppt_h/2"/>
                                          </p:val>
                                        </p:tav>
                                        <p:tav tm="100000">
                                          <p:val>
                                            <p:strVal val="#ppt_y"/>
                                          </p:val>
                                        </p:tav>
                                      </p:tavLst>
                                    </p:anim>
                                  </p:childTnLst>
                                </p:cTn>
                              </p:par>
                              <p:par>
                                <p:cTn id="54" presetID="2" presetClass="entr" presetSubtype="9"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0-#ppt_h/2"/>
                                          </p:val>
                                        </p:tav>
                                        <p:tav tm="100000">
                                          <p:val>
                                            <p:strVal val="#ppt_y"/>
                                          </p:val>
                                        </p:tav>
                                      </p:tavLst>
                                    </p:anim>
                                  </p:childTnLst>
                                </p:cTn>
                              </p:par>
                              <p:par>
                                <p:cTn id="58" presetID="2" presetClass="entr" presetSubtype="9"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0-#ppt_w/2"/>
                                          </p:val>
                                        </p:tav>
                                        <p:tav tm="100000">
                                          <p:val>
                                            <p:strVal val="#ppt_x"/>
                                          </p:val>
                                        </p:tav>
                                      </p:tavLst>
                                    </p:anim>
                                    <p:anim calcmode="lin" valueType="num">
                                      <p:cBhvr additive="base">
                                        <p:cTn id="61"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p:bldP spid="19" grpId="0" bldLvl="0" animBg="1"/>
      <p:bldP spid="21" grpId="0" bldLvl="0" animBg="1"/>
      <p:bldP spid="20" grpId="0" bldLvl="0" animBg="1"/>
      <p:bldP spid="4" grpId="0"/>
      <p:bldP spid="14" grpId="0" animBg="1"/>
      <p:bldP spid="15" grpId="0" animBg="1"/>
      <p:bldP spid="16" grpId="0" animBg="1"/>
      <p:bldP spid="17" grpId="0" animBg="1"/>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1285692" y="1942946"/>
            <a:ext cx="1272313" cy="1257421"/>
          </a:xfrm>
          <a:custGeom>
            <a:avLst/>
            <a:gdLst>
              <a:gd name="connsiteX0" fmla="*/ 1170878 w 1176453"/>
              <a:gd name="connsiteY0" fmla="*/ 741556 h 1143000"/>
              <a:gd name="connsiteX1" fmla="*/ 585439 w 1176453"/>
              <a:gd name="connsiteY1" fmla="*/ 0 h 1143000"/>
              <a:gd name="connsiteX2" fmla="*/ 390292 w 1176453"/>
              <a:gd name="connsiteY2" fmla="*/ 22302 h 1143000"/>
              <a:gd name="connsiteX3" fmla="*/ 0 w 1176453"/>
              <a:gd name="connsiteY3" fmla="*/ 998034 h 1143000"/>
              <a:gd name="connsiteX4" fmla="*/ 117087 w 1176453"/>
              <a:gd name="connsiteY4" fmla="*/ 1143000 h 1143000"/>
              <a:gd name="connsiteX5" fmla="*/ 1020336 w 1176453"/>
              <a:gd name="connsiteY5" fmla="*/ 1143000 h 1143000"/>
              <a:gd name="connsiteX6" fmla="*/ 1137424 w 1176453"/>
              <a:gd name="connsiteY6" fmla="*/ 1042639 h 1143000"/>
              <a:gd name="connsiteX7" fmla="*/ 1176453 w 1176453"/>
              <a:gd name="connsiteY7" fmla="*/ 841917 h 1143000"/>
              <a:gd name="connsiteX8" fmla="*/ 1170878 w 1176453"/>
              <a:gd name="connsiteY8" fmla="*/ 741556 h 1143000"/>
              <a:gd name="connsiteX0-1" fmla="*/ 1170878 w 1176453"/>
              <a:gd name="connsiteY0-2" fmla="*/ 741556 h 1143000"/>
              <a:gd name="connsiteX1-3" fmla="*/ 585439 w 1176453"/>
              <a:gd name="connsiteY1-4" fmla="*/ 0 h 1143000"/>
              <a:gd name="connsiteX2-5" fmla="*/ 390292 w 1176453"/>
              <a:gd name="connsiteY2-6" fmla="*/ 22302 h 1143000"/>
              <a:gd name="connsiteX3-7" fmla="*/ 0 w 1176453"/>
              <a:gd name="connsiteY3-8" fmla="*/ 998034 h 1143000"/>
              <a:gd name="connsiteX4-9" fmla="*/ 117087 w 1176453"/>
              <a:gd name="connsiteY4-10" fmla="*/ 1143000 h 1143000"/>
              <a:gd name="connsiteX5-11" fmla="*/ 1020336 w 1176453"/>
              <a:gd name="connsiteY5-12" fmla="*/ 1143000 h 1143000"/>
              <a:gd name="connsiteX6-13" fmla="*/ 1137424 w 1176453"/>
              <a:gd name="connsiteY6-14" fmla="*/ 1042639 h 1143000"/>
              <a:gd name="connsiteX7-15" fmla="*/ 1176453 w 1176453"/>
              <a:gd name="connsiteY7-16" fmla="*/ 841917 h 1143000"/>
              <a:gd name="connsiteX8-17" fmla="*/ 1170878 w 1176453"/>
              <a:gd name="connsiteY8-18" fmla="*/ 741556 h 1143000"/>
              <a:gd name="connsiteX0-19" fmla="*/ 1170878 w 1176453"/>
              <a:gd name="connsiteY0-20" fmla="*/ 741556 h 1143000"/>
              <a:gd name="connsiteX1-21" fmla="*/ 585439 w 1176453"/>
              <a:gd name="connsiteY1-22" fmla="*/ 0 h 1143000"/>
              <a:gd name="connsiteX2-23" fmla="*/ 390292 w 1176453"/>
              <a:gd name="connsiteY2-24" fmla="*/ 22302 h 1143000"/>
              <a:gd name="connsiteX3-25" fmla="*/ 0 w 1176453"/>
              <a:gd name="connsiteY3-26" fmla="*/ 998034 h 1143000"/>
              <a:gd name="connsiteX4-27" fmla="*/ 117087 w 1176453"/>
              <a:gd name="connsiteY4-28" fmla="*/ 1143000 h 1143000"/>
              <a:gd name="connsiteX5-29" fmla="*/ 1020336 w 1176453"/>
              <a:gd name="connsiteY5-30" fmla="*/ 1143000 h 1143000"/>
              <a:gd name="connsiteX6-31" fmla="*/ 1137424 w 1176453"/>
              <a:gd name="connsiteY6-32" fmla="*/ 1042639 h 1143000"/>
              <a:gd name="connsiteX7-33" fmla="*/ 1176453 w 1176453"/>
              <a:gd name="connsiteY7-34" fmla="*/ 841917 h 1143000"/>
              <a:gd name="connsiteX8-35" fmla="*/ 1170878 w 1176453"/>
              <a:gd name="connsiteY8-36" fmla="*/ 741556 h 1143000"/>
              <a:gd name="connsiteX0-37" fmla="*/ 1170878 w 1176453"/>
              <a:gd name="connsiteY0-38" fmla="*/ 754669 h 1156113"/>
              <a:gd name="connsiteX1-39" fmla="*/ 585439 w 1176453"/>
              <a:gd name="connsiteY1-40" fmla="*/ 13113 h 1156113"/>
              <a:gd name="connsiteX2-41" fmla="*/ 390292 w 1176453"/>
              <a:gd name="connsiteY2-42" fmla="*/ 35415 h 1156113"/>
              <a:gd name="connsiteX3-43" fmla="*/ 0 w 1176453"/>
              <a:gd name="connsiteY3-44" fmla="*/ 1011147 h 1156113"/>
              <a:gd name="connsiteX4-45" fmla="*/ 117087 w 1176453"/>
              <a:gd name="connsiteY4-46" fmla="*/ 1156113 h 1156113"/>
              <a:gd name="connsiteX5-47" fmla="*/ 1020336 w 1176453"/>
              <a:gd name="connsiteY5-48" fmla="*/ 1156113 h 1156113"/>
              <a:gd name="connsiteX6-49" fmla="*/ 1137424 w 1176453"/>
              <a:gd name="connsiteY6-50" fmla="*/ 1055752 h 1156113"/>
              <a:gd name="connsiteX7-51" fmla="*/ 1176453 w 1176453"/>
              <a:gd name="connsiteY7-52" fmla="*/ 855030 h 1156113"/>
              <a:gd name="connsiteX8-53" fmla="*/ 1170878 w 1176453"/>
              <a:gd name="connsiteY8-54" fmla="*/ 754669 h 1156113"/>
              <a:gd name="connsiteX0-55" fmla="*/ 1170878 w 1176453"/>
              <a:gd name="connsiteY0-56" fmla="*/ 779400 h 1180844"/>
              <a:gd name="connsiteX1-57" fmla="*/ 585439 w 1176453"/>
              <a:gd name="connsiteY1-58" fmla="*/ 37844 h 1180844"/>
              <a:gd name="connsiteX2-59" fmla="*/ 390292 w 1176453"/>
              <a:gd name="connsiteY2-60" fmla="*/ 60146 h 1180844"/>
              <a:gd name="connsiteX3-61" fmla="*/ 0 w 1176453"/>
              <a:gd name="connsiteY3-62" fmla="*/ 1035878 h 1180844"/>
              <a:gd name="connsiteX4-63" fmla="*/ 117087 w 1176453"/>
              <a:gd name="connsiteY4-64" fmla="*/ 1180844 h 1180844"/>
              <a:gd name="connsiteX5-65" fmla="*/ 1020336 w 1176453"/>
              <a:gd name="connsiteY5-66" fmla="*/ 1180844 h 1180844"/>
              <a:gd name="connsiteX6-67" fmla="*/ 1137424 w 1176453"/>
              <a:gd name="connsiteY6-68" fmla="*/ 1080483 h 1180844"/>
              <a:gd name="connsiteX7-69" fmla="*/ 1176453 w 1176453"/>
              <a:gd name="connsiteY7-70" fmla="*/ 879761 h 1180844"/>
              <a:gd name="connsiteX8-71" fmla="*/ 1170878 w 1176453"/>
              <a:gd name="connsiteY8-72" fmla="*/ 779400 h 1180844"/>
              <a:gd name="connsiteX0-73" fmla="*/ 1171143 w 1176718"/>
              <a:gd name="connsiteY0-74" fmla="*/ 779400 h 1180844"/>
              <a:gd name="connsiteX1-75" fmla="*/ 585704 w 1176718"/>
              <a:gd name="connsiteY1-76" fmla="*/ 37844 h 1180844"/>
              <a:gd name="connsiteX2-77" fmla="*/ 390557 w 1176718"/>
              <a:gd name="connsiteY2-78" fmla="*/ 60146 h 1180844"/>
              <a:gd name="connsiteX3-79" fmla="*/ 265 w 1176718"/>
              <a:gd name="connsiteY3-80" fmla="*/ 1035878 h 1180844"/>
              <a:gd name="connsiteX4-81" fmla="*/ 117352 w 1176718"/>
              <a:gd name="connsiteY4-82" fmla="*/ 1180844 h 1180844"/>
              <a:gd name="connsiteX5-83" fmla="*/ 1020601 w 1176718"/>
              <a:gd name="connsiteY5-84" fmla="*/ 1180844 h 1180844"/>
              <a:gd name="connsiteX6-85" fmla="*/ 1137689 w 1176718"/>
              <a:gd name="connsiteY6-86" fmla="*/ 1080483 h 1180844"/>
              <a:gd name="connsiteX7-87" fmla="*/ 1176718 w 1176718"/>
              <a:gd name="connsiteY7-88" fmla="*/ 879761 h 1180844"/>
              <a:gd name="connsiteX8-89" fmla="*/ 1171143 w 1176718"/>
              <a:gd name="connsiteY8-90" fmla="*/ 779400 h 1180844"/>
              <a:gd name="connsiteX0-91" fmla="*/ 1171231 w 1176806"/>
              <a:gd name="connsiteY0-92" fmla="*/ 779400 h 1180844"/>
              <a:gd name="connsiteX1-93" fmla="*/ 585792 w 1176806"/>
              <a:gd name="connsiteY1-94" fmla="*/ 37844 h 1180844"/>
              <a:gd name="connsiteX2-95" fmla="*/ 390645 w 1176806"/>
              <a:gd name="connsiteY2-96" fmla="*/ 60146 h 1180844"/>
              <a:gd name="connsiteX3-97" fmla="*/ 353 w 1176806"/>
              <a:gd name="connsiteY3-98" fmla="*/ 1035878 h 1180844"/>
              <a:gd name="connsiteX4-99" fmla="*/ 117440 w 1176806"/>
              <a:gd name="connsiteY4-100" fmla="*/ 1180844 h 1180844"/>
              <a:gd name="connsiteX5-101" fmla="*/ 1020689 w 1176806"/>
              <a:gd name="connsiteY5-102" fmla="*/ 1180844 h 1180844"/>
              <a:gd name="connsiteX6-103" fmla="*/ 1137777 w 1176806"/>
              <a:gd name="connsiteY6-104" fmla="*/ 1080483 h 1180844"/>
              <a:gd name="connsiteX7-105" fmla="*/ 1176806 w 1176806"/>
              <a:gd name="connsiteY7-106" fmla="*/ 879761 h 1180844"/>
              <a:gd name="connsiteX8-107" fmla="*/ 1171231 w 1176806"/>
              <a:gd name="connsiteY8-108" fmla="*/ 779400 h 1180844"/>
              <a:gd name="connsiteX0-109" fmla="*/ 1171231 w 1176806"/>
              <a:gd name="connsiteY0-110" fmla="*/ 779400 h 1180844"/>
              <a:gd name="connsiteX1-111" fmla="*/ 585792 w 1176806"/>
              <a:gd name="connsiteY1-112" fmla="*/ 37844 h 1180844"/>
              <a:gd name="connsiteX2-113" fmla="*/ 390645 w 1176806"/>
              <a:gd name="connsiteY2-114" fmla="*/ 60146 h 1180844"/>
              <a:gd name="connsiteX3-115" fmla="*/ 353 w 1176806"/>
              <a:gd name="connsiteY3-116" fmla="*/ 1035878 h 1180844"/>
              <a:gd name="connsiteX4-117" fmla="*/ 117440 w 1176806"/>
              <a:gd name="connsiteY4-118" fmla="*/ 1180844 h 1180844"/>
              <a:gd name="connsiteX5-119" fmla="*/ 1020689 w 1176806"/>
              <a:gd name="connsiteY5-120" fmla="*/ 1180844 h 1180844"/>
              <a:gd name="connsiteX6-121" fmla="*/ 1137777 w 1176806"/>
              <a:gd name="connsiteY6-122" fmla="*/ 1080483 h 1180844"/>
              <a:gd name="connsiteX7-123" fmla="*/ 1176806 w 1176806"/>
              <a:gd name="connsiteY7-124" fmla="*/ 879761 h 1180844"/>
              <a:gd name="connsiteX8-125" fmla="*/ 1171231 w 1176806"/>
              <a:gd name="connsiteY8-126" fmla="*/ 779400 h 1180844"/>
              <a:gd name="connsiteX0-127" fmla="*/ 1171231 w 1176806"/>
              <a:gd name="connsiteY0-128" fmla="*/ 779400 h 1180844"/>
              <a:gd name="connsiteX1-129" fmla="*/ 585792 w 1176806"/>
              <a:gd name="connsiteY1-130" fmla="*/ 37844 h 1180844"/>
              <a:gd name="connsiteX2-131" fmla="*/ 390645 w 1176806"/>
              <a:gd name="connsiteY2-132" fmla="*/ 60146 h 1180844"/>
              <a:gd name="connsiteX3-133" fmla="*/ 353 w 1176806"/>
              <a:gd name="connsiteY3-134" fmla="*/ 1035878 h 1180844"/>
              <a:gd name="connsiteX4-135" fmla="*/ 117440 w 1176806"/>
              <a:gd name="connsiteY4-136" fmla="*/ 1180844 h 1180844"/>
              <a:gd name="connsiteX5-137" fmla="*/ 1020689 w 1176806"/>
              <a:gd name="connsiteY5-138" fmla="*/ 1180844 h 1180844"/>
              <a:gd name="connsiteX6-139" fmla="*/ 1137777 w 1176806"/>
              <a:gd name="connsiteY6-140" fmla="*/ 1080483 h 1180844"/>
              <a:gd name="connsiteX7-141" fmla="*/ 1176806 w 1176806"/>
              <a:gd name="connsiteY7-142" fmla="*/ 879761 h 1180844"/>
              <a:gd name="connsiteX8-143" fmla="*/ 1171231 w 1176806"/>
              <a:gd name="connsiteY8-144" fmla="*/ 779400 h 1180844"/>
              <a:gd name="connsiteX0-145" fmla="*/ 1171231 w 1176806"/>
              <a:gd name="connsiteY0-146" fmla="*/ 779400 h 1180844"/>
              <a:gd name="connsiteX1-147" fmla="*/ 585792 w 1176806"/>
              <a:gd name="connsiteY1-148" fmla="*/ 37844 h 1180844"/>
              <a:gd name="connsiteX2-149" fmla="*/ 390645 w 1176806"/>
              <a:gd name="connsiteY2-150" fmla="*/ 60146 h 1180844"/>
              <a:gd name="connsiteX3-151" fmla="*/ 353 w 1176806"/>
              <a:gd name="connsiteY3-152" fmla="*/ 1035878 h 1180844"/>
              <a:gd name="connsiteX4-153" fmla="*/ 117440 w 1176806"/>
              <a:gd name="connsiteY4-154" fmla="*/ 1180844 h 1180844"/>
              <a:gd name="connsiteX5-155" fmla="*/ 1020689 w 1176806"/>
              <a:gd name="connsiteY5-156" fmla="*/ 1180844 h 1180844"/>
              <a:gd name="connsiteX6-157" fmla="*/ 1137777 w 1176806"/>
              <a:gd name="connsiteY6-158" fmla="*/ 1080483 h 1180844"/>
              <a:gd name="connsiteX7-159" fmla="*/ 1176806 w 1176806"/>
              <a:gd name="connsiteY7-160" fmla="*/ 879761 h 1180844"/>
              <a:gd name="connsiteX8-161" fmla="*/ 1171231 w 1176806"/>
              <a:gd name="connsiteY8-162" fmla="*/ 779400 h 1180844"/>
              <a:gd name="connsiteX0-163" fmla="*/ 1171231 w 1176806"/>
              <a:gd name="connsiteY0-164" fmla="*/ 779400 h 1180844"/>
              <a:gd name="connsiteX1-165" fmla="*/ 585792 w 1176806"/>
              <a:gd name="connsiteY1-166" fmla="*/ 37844 h 1180844"/>
              <a:gd name="connsiteX2-167" fmla="*/ 390645 w 1176806"/>
              <a:gd name="connsiteY2-168" fmla="*/ 60146 h 1180844"/>
              <a:gd name="connsiteX3-169" fmla="*/ 353 w 1176806"/>
              <a:gd name="connsiteY3-170" fmla="*/ 1035878 h 1180844"/>
              <a:gd name="connsiteX4-171" fmla="*/ 117440 w 1176806"/>
              <a:gd name="connsiteY4-172" fmla="*/ 1180844 h 1180844"/>
              <a:gd name="connsiteX5-173" fmla="*/ 1020689 w 1176806"/>
              <a:gd name="connsiteY5-174" fmla="*/ 1180844 h 1180844"/>
              <a:gd name="connsiteX6-175" fmla="*/ 1137777 w 1176806"/>
              <a:gd name="connsiteY6-176" fmla="*/ 1080483 h 1180844"/>
              <a:gd name="connsiteX7-177" fmla="*/ 1176806 w 1176806"/>
              <a:gd name="connsiteY7-178" fmla="*/ 879761 h 1180844"/>
              <a:gd name="connsiteX8-179" fmla="*/ 1171231 w 1176806"/>
              <a:gd name="connsiteY8-180" fmla="*/ 779400 h 1180844"/>
              <a:gd name="connsiteX0-181" fmla="*/ 1171231 w 1189891"/>
              <a:gd name="connsiteY0-182" fmla="*/ 779400 h 1180844"/>
              <a:gd name="connsiteX1-183" fmla="*/ 585792 w 1189891"/>
              <a:gd name="connsiteY1-184" fmla="*/ 37844 h 1180844"/>
              <a:gd name="connsiteX2-185" fmla="*/ 390645 w 1189891"/>
              <a:gd name="connsiteY2-186" fmla="*/ 60146 h 1180844"/>
              <a:gd name="connsiteX3-187" fmla="*/ 353 w 1189891"/>
              <a:gd name="connsiteY3-188" fmla="*/ 1035878 h 1180844"/>
              <a:gd name="connsiteX4-189" fmla="*/ 117440 w 1189891"/>
              <a:gd name="connsiteY4-190" fmla="*/ 1180844 h 1180844"/>
              <a:gd name="connsiteX5-191" fmla="*/ 1020689 w 1189891"/>
              <a:gd name="connsiteY5-192" fmla="*/ 1180844 h 1180844"/>
              <a:gd name="connsiteX6-193" fmla="*/ 1137777 w 1189891"/>
              <a:gd name="connsiteY6-194" fmla="*/ 1080483 h 1180844"/>
              <a:gd name="connsiteX7-195" fmla="*/ 1176806 w 1189891"/>
              <a:gd name="connsiteY7-196" fmla="*/ 879761 h 1180844"/>
              <a:gd name="connsiteX8-197" fmla="*/ 1171231 w 1189891"/>
              <a:gd name="connsiteY8-198" fmla="*/ 779400 h 1180844"/>
              <a:gd name="connsiteX0-199" fmla="*/ 1171231 w 1194829"/>
              <a:gd name="connsiteY0-200" fmla="*/ 779400 h 1180844"/>
              <a:gd name="connsiteX1-201" fmla="*/ 585792 w 1194829"/>
              <a:gd name="connsiteY1-202" fmla="*/ 37844 h 1180844"/>
              <a:gd name="connsiteX2-203" fmla="*/ 390645 w 1194829"/>
              <a:gd name="connsiteY2-204" fmla="*/ 60146 h 1180844"/>
              <a:gd name="connsiteX3-205" fmla="*/ 353 w 1194829"/>
              <a:gd name="connsiteY3-206" fmla="*/ 1035878 h 1180844"/>
              <a:gd name="connsiteX4-207" fmla="*/ 117440 w 1194829"/>
              <a:gd name="connsiteY4-208" fmla="*/ 1180844 h 1180844"/>
              <a:gd name="connsiteX5-209" fmla="*/ 1020689 w 1194829"/>
              <a:gd name="connsiteY5-210" fmla="*/ 1180844 h 1180844"/>
              <a:gd name="connsiteX6-211" fmla="*/ 1137777 w 1194829"/>
              <a:gd name="connsiteY6-212" fmla="*/ 1080483 h 1180844"/>
              <a:gd name="connsiteX7-213" fmla="*/ 1176806 w 1194829"/>
              <a:gd name="connsiteY7-214" fmla="*/ 879761 h 1180844"/>
              <a:gd name="connsiteX8-215" fmla="*/ 1171231 w 1194829"/>
              <a:gd name="connsiteY8-216" fmla="*/ 779400 h 11808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94829" h="1180844">
                <a:moveTo>
                  <a:pt x="1171231" y="779400"/>
                </a:moveTo>
                <a:lnTo>
                  <a:pt x="585792" y="37844"/>
                </a:lnTo>
                <a:cubicBezTo>
                  <a:pt x="520743" y="-21629"/>
                  <a:pt x="455694" y="-8619"/>
                  <a:pt x="390645" y="60146"/>
                </a:cubicBezTo>
                <a:cubicBezTo>
                  <a:pt x="171338" y="262727"/>
                  <a:pt x="13363" y="643727"/>
                  <a:pt x="353" y="1035878"/>
                </a:cubicBezTo>
                <a:cubicBezTo>
                  <a:pt x="-5223" y="1145532"/>
                  <a:pt x="56108" y="1165976"/>
                  <a:pt x="117440" y="1180844"/>
                </a:cubicBezTo>
                <a:lnTo>
                  <a:pt x="1020689" y="1180844"/>
                </a:lnTo>
                <a:cubicBezTo>
                  <a:pt x="1082020" y="1169692"/>
                  <a:pt x="1109899" y="1125088"/>
                  <a:pt x="1137777" y="1080483"/>
                </a:cubicBezTo>
                <a:cubicBezTo>
                  <a:pt x="1122909" y="1013576"/>
                  <a:pt x="1130342" y="941092"/>
                  <a:pt x="1176806" y="879761"/>
                </a:cubicBezTo>
                <a:cubicBezTo>
                  <a:pt x="1219553" y="835155"/>
                  <a:pt x="1173089" y="812854"/>
                  <a:pt x="1171231" y="77940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2" name="任意多边形 11"/>
          <p:cNvSpPr/>
          <p:nvPr/>
        </p:nvSpPr>
        <p:spPr>
          <a:xfrm>
            <a:off x="2011723" y="1496929"/>
            <a:ext cx="1857961" cy="1255150"/>
          </a:xfrm>
          <a:custGeom>
            <a:avLst/>
            <a:gdLst>
              <a:gd name="connsiteX0" fmla="*/ 646771 w 1689410"/>
              <a:gd name="connsiteY0" fmla="*/ 953429 h 970156"/>
              <a:gd name="connsiteX1" fmla="*/ 0 w 1689410"/>
              <a:gd name="connsiteY1" fmla="*/ 156117 h 970156"/>
              <a:gd name="connsiteX2" fmla="*/ 27878 w 1689410"/>
              <a:gd name="connsiteY2" fmla="*/ 0 h 970156"/>
              <a:gd name="connsiteX3" fmla="*/ 1689410 w 1689410"/>
              <a:gd name="connsiteY3" fmla="*/ 100361 h 970156"/>
              <a:gd name="connsiteX4" fmla="*/ 1683834 w 1689410"/>
              <a:gd name="connsiteY4" fmla="*/ 234175 h 970156"/>
              <a:gd name="connsiteX5" fmla="*/ 981307 w 1689410"/>
              <a:gd name="connsiteY5" fmla="*/ 947853 h 970156"/>
              <a:gd name="connsiteX6" fmla="*/ 847493 w 1689410"/>
              <a:gd name="connsiteY6" fmla="*/ 970156 h 970156"/>
              <a:gd name="connsiteX7" fmla="*/ 646771 w 1689410"/>
              <a:gd name="connsiteY7" fmla="*/ 953429 h 970156"/>
              <a:gd name="connsiteX0-1" fmla="*/ 668124 w 1710763"/>
              <a:gd name="connsiteY0-2" fmla="*/ 953429 h 970156"/>
              <a:gd name="connsiteX1-3" fmla="*/ 21353 w 1710763"/>
              <a:gd name="connsiteY1-4" fmla="*/ 156117 h 970156"/>
              <a:gd name="connsiteX2-5" fmla="*/ 49231 w 1710763"/>
              <a:gd name="connsiteY2-6" fmla="*/ 0 h 970156"/>
              <a:gd name="connsiteX3-7" fmla="*/ 1710763 w 1710763"/>
              <a:gd name="connsiteY3-8" fmla="*/ 100361 h 970156"/>
              <a:gd name="connsiteX4-9" fmla="*/ 1705187 w 1710763"/>
              <a:gd name="connsiteY4-10" fmla="*/ 234175 h 970156"/>
              <a:gd name="connsiteX5-11" fmla="*/ 1002660 w 1710763"/>
              <a:gd name="connsiteY5-12" fmla="*/ 947853 h 970156"/>
              <a:gd name="connsiteX6-13" fmla="*/ 868846 w 1710763"/>
              <a:gd name="connsiteY6-14" fmla="*/ 970156 h 970156"/>
              <a:gd name="connsiteX7-15" fmla="*/ 668124 w 1710763"/>
              <a:gd name="connsiteY7-16" fmla="*/ 953429 h 970156"/>
              <a:gd name="connsiteX0-17" fmla="*/ 673409 w 1716048"/>
              <a:gd name="connsiteY0-18" fmla="*/ 953429 h 970156"/>
              <a:gd name="connsiteX1-19" fmla="*/ 26638 w 1716048"/>
              <a:gd name="connsiteY1-20" fmla="*/ 156117 h 970156"/>
              <a:gd name="connsiteX2-21" fmla="*/ 54516 w 1716048"/>
              <a:gd name="connsiteY2-22" fmla="*/ 0 h 970156"/>
              <a:gd name="connsiteX3-23" fmla="*/ 1716048 w 1716048"/>
              <a:gd name="connsiteY3-24" fmla="*/ 100361 h 970156"/>
              <a:gd name="connsiteX4-25" fmla="*/ 1710472 w 1716048"/>
              <a:gd name="connsiteY4-26" fmla="*/ 234175 h 970156"/>
              <a:gd name="connsiteX5-27" fmla="*/ 1007945 w 1716048"/>
              <a:gd name="connsiteY5-28" fmla="*/ 947853 h 970156"/>
              <a:gd name="connsiteX6-29" fmla="*/ 874131 w 1716048"/>
              <a:gd name="connsiteY6-30" fmla="*/ 970156 h 970156"/>
              <a:gd name="connsiteX7-31" fmla="*/ 673409 w 1716048"/>
              <a:gd name="connsiteY7-32" fmla="*/ 953429 h 970156"/>
              <a:gd name="connsiteX0-33" fmla="*/ 673409 w 1716048"/>
              <a:gd name="connsiteY0-34" fmla="*/ 1063740 h 1080467"/>
              <a:gd name="connsiteX1-35" fmla="*/ 26638 w 1716048"/>
              <a:gd name="connsiteY1-36" fmla="*/ 266428 h 1080467"/>
              <a:gd name="connsiteX2-37" fmla="*/ 54516 w 1716048"/>
              <a:gd name="connsiteY2-38" fmla="*/ 110311 h 1080467"/>
              <a:gd name="connsiteX3-39" fmla="*/ 1716048 w 1716048"/>
              <a:gd name="connsiteY3-40" fmla="*/ 210672 h 1080467"/>
              <a:gd name="connsiteX4-41" fmla="*/ 1710472 w 1716048"/>
              <a:gd name="connsiteY4-42" fmla="*/ 344486 h 1080467"/>
              <a:gd name="connsiteX5-43" fmla="*/ 1007945 w 1716048"/>
              <a:gd name="connsiteY5-44" fmla="*/ 1058164 h 1080467"/>
              <a:gd name="connsiteX6-45" fmla="*/ 874131 w 1716048"/>
              <a:gd name="connsiteY6-46" fmla="*/ 1080467 h 1080467"/>
              <a:gd name="connsiteX7-47" fmla="*/ 673409 w 1716048"/>
              <a:gd name="connsiteY7-48" fmla="*/ 1063740 h 1080467"/>
              <a:gd name="connsiteX0-49" fmla="*/ 673409 w 1716048"/>
              <a:gd name="connsiteY0-50" fmla="*/ 1140572 h 1157299"/>
              <a:gd name="connsiteX1-51" fmla="*/ 26638 w 1716048"/>
              <a:gd name="connsiteY1-52" fmla="*/ 343260 h 1157299"/>
              <a:gd name="connsiteX2-53" fmla="*/ 54516 w 1716048"/>
              <a:gd name="connsiteY2-54" fmla="*/ 187143 h 1157299"/>
              <a:gd name="connsiteX3-55" fmla="*/ 1716048 w 1716048"/>
              <a:gd name="connsiteY3-56" fmla="*/ 287504 h 1157299"/>
              <a:gd name="connsiteX4-57" fmla="*/ 1710472 w 1716048"/>
              <a:gd name="connsiteY4-58" fmla="*/ 421318 h 1157299"/>
              <a:gd name="connsiteX5-59" fmla="*/ 1007945 w 1716048"/>
              <a:gd name="connsiteY5-60" fmla="*/ 1134996 h 1157299"/>
              <a:gd name="connsiteX6-61" fmla="*/ 874131 w 1716048"/>
              <a:gd name="connsiteY6-62" fmla="*/ 1157299 h 1157299"/>
              <a:gd name="connsiteX7-63" fmla="*/ 673409 w 1716048"/>
              <a:gd name="connsiteY7-64" fmla="*/ 1140572 h 1157299"/>
              <a:gd name="connsiteX0-65" fmla="*/ 673409 w 1734070"/>
              <a:gd name="connsiteY0-66" fmla="*/ 1140572 h 1157299"/>
              <a:gd name="connsiteX1-67" fmla="*/ 26638 w 1734070"/>
              <a:gd name="connsiteY1-68" fmla="*/ 343260 h 1157299"/>
              <a:gd name="connsiteX2-69" fmla="*/ 54516 w 1734070"/>
              <a:gd name="connsiteY2-70" fmla="*/ 187143 h 1157299"/>
              <a:gd name="connsiteX3-71" fmla="*/ 1716048 w 1734070"/>
              <a:gd name="connsiteY3-72" fmla="*/ 287504 h 1157299"/>
              <a:gd name="connsiteX4-73" fmla="*/ 1710472 w 1734070"/>
              <a:gd name="connsiteY4-74" fmla="*/ 421318 h 1157299"/>
              <a:gd name="connsiteX5-75" fmla="*/ 1007945 w 1734070"/>
              <a:gd name="connsiteY5-76" fmla="*/ 1134996 h 1157299"/>
              <a:gd name="connsiteX6-77" fmla="*/ 874131 w 1734070"/>
              <a:gd name="connsiteY6-78" fmla="*/ 1157299 h 1157299"/>
              <a:gd name="connsiteX7-79" fmla="*/ 673409 w 1734070"/>
              <a:gd name="connsiteY7-80" fmla="*/ 1140572 h 1157299"/>
              <a:gd name="connsiteX0-81" fmla="*/ 673409 w 1744811"/>
              <a:gd name="connsiteY0-82" fmla="*/ 1140572 h 1157299"/>
              <a:gd name="connsiteX1-83" fmla="*/ 26638 w 1744811"/>
              <a:gd name="connsiteY1-84" fmla="*/ 343260 h 1157299"/>
              <a:gd name="connsiteX2-85" fmla="*/ 54516 w 1744811"/>
              <a:gd name="connsiteY2-86" fmla="*/ 187143 h 1157299"/>
              <a:gd name="connsiteX3-87" fmla="*/ 1716048 w 1744811"/>
              <a:gd name="connsiteY3-88" fmla="*/ 287504 h 1157299"/>
              <a:gd name="connsiteX4-89" fmla="*/ 1710472 w 1744811"/>
              <a:gd name="connsiteY4-90" fmla="*/ 421318 h 1157299"/>
              <a:gd name="connsiteX5-91" fmla="*/ 1007945 w 1744811"/>
              <a:gd name="connsiteY5-92" fmla="*/ 1134996 h 1157299"/>
              <a:gd name="connsiteX6-93" fmla="*/ 874131 w 1744811"/>
              <a:gd name="connsiteY6-94" fmla="*/ 1157299 h 1157299"/>
              <a:gd name="connsiteX7-95" fmla="*/ 673409 w 1744811"/>
              <a:gd name="connsiteY7-96" fmla="*/ 1140572 h 1157299"/>
              <a:gd name="connsiteX0-97" fmla="*/ 673409 w 1744811"/>
              <a:gd name="connsiteY0-98" fmla="*/ 1140572 h 1165633"/>
              <a:gd name="connsiteX1-99" fmla="*/ 26638 w 1744811"/>
              <a:gd name="connsiteY1-100" fmla="*/ 343260 h 1165633"/>
              <a:gd name="connsiteX2-101" fmla="*/ 54516 w 1744811"/>
              <a:gd name="connsiteY2-102" fmla="*/ 187143 h 1165633"/>
              <a:gd name="connsiteX3-103" fmla="*/ 1716048 w 1744811"/>
              <a:gd name="connsiteY3-104" fmla="*/ 287504 h 1165633"/>
              <a:gd name="connsiteX4-105" fmla="*/ 1710472 w 1744811"/>
              <a:gd name="connsiteY4-106" fmla="*/ 421318 h 1165633"/>
              <a:gd name="connsiteX5-107" fmla="*/ 1007945 w 1744811"/>
              <a:gd name="connsiteY5-108" fmla="*/ 1134996 h 1165633"/>
              <a:gd name="connsiteX6-109" fmla="*/ 874131 w 1744811"/>
              <a:gd name="connsiteY6-110" fmla="*/ 1157299 h 1165633"/>
              <a:gd name="connsiteX7-111" fmla="*/ 673409 w 1744811"/>
              <a:gd name="connsiteY7-112" fmla="*/ 1140572 h 1165633"/>
              <a:gd name="connsiteX0-113" fmla="*/ 673409 w 1744811"/>
              <a:gd name="connsiteY0-114" fmla="*/ 1140572 h 1165633"/>
              <a:gd name="connsiteX1-115" fmla="*/ 26638 w 1744811"/>
              <a:gd name="connsiteY1-116" fmla="*/ 343260 h 1165633"/>
              <a:gd name="connsiteX2-117" fmla="*/ 54516 w 1744811"/>
              <a:gd name="connsiteY2-118" fmla="*/ 187143 h 1165633"/>
              <a:gd name="connsiteX3-119" fmla="*/ 1716048 w 1744811"/>
              <a:gd name="connsiteY3-120" fmla="*/ 287504 h 1165633"/>
              <a:gd name="connsiteX4-121" fmla="*/ 1710472 w 1744811"/>
              <a:gd name="connsiteY4-122" fmla="*/ 421318 h 1165633"/>
              <a:gd name="connsiteX5-123" fmla="*/ 1007945 w 1744811"/>
              <a:gd name="connsiteY5-124" fmla="*/ 1134996 h 1165633"/>
              <a:gd name="connsiteX6-125" fmla="*/ 874131 w 1744811"/>
              <a:gd name="connsiteY6-126" fmla="*/ 1157299 h 1165633"/>
              <a:gd name="connsiteX7-127" fmla="*/ 673409 w 1744811"/>
              <a:gd name="connsiteY7-128" fmla="*/ 1140572 h 1165633"/>
              <a:gd name="connsiteX0-129" fmla="*/ 673409 w 1744811"/>
              <a:gd name="connsiteY0-130" fmla="*/ 1153650 h 1178711"/>
              <a:gd name="connsiteX1-131" fmla="*/ 26638 w 1744811"/>
              <a:gd name="connsiteY1-132" fmla="*/ 356338 h 1178711"/>
              <a:gd name="connsiteX2-133" fmla="*/ 54516 w 1744811"/>
              <a:gd name="connsiteY2-134" fmla="*/ 200221 h 1178711"/>
              <a:gd name="connsiteX3-135" fmla="*/ 1716048 w 1744811"/>
              <a:gd name="connsiteY3-136" fmla="*/ 300582 h 1178711"/>
              <a:gd name="connsiteX4-137" fmla="*/ 1710472 w 1744811"/>
              <a:gd name="connsiteY4-138" fmla="*/ 434396 h 1178711"/>
              <a:gd name="connsiteX5-139" fmla="*/ 1007945 w 1744811"/>
              <a:gd name="connsiteY5-140" fmla="*/ 1148074 h 1178711"/>
              <a:gd name="connsiteX6-141" fmla="*/ 874131 w 1744811"/>
              <a:gd name="connsiteY6-142" fmla="*/ 1170377 h 1178711"/>
              <a:gd name="connsiteX7-143" fmla="*/ 673409 w 1744811"/>
              <a:gd name="connsiteY7-144" fmla="*/ 1153650 h 11787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744811" h="1178711">
                <a:moveTo>
                  <a:pt x="673409" y="1153650"/>
                </a:moveTo>
                <a:lnTo>
                  <a:pt x="26638" y="356338"/>
                </a:lnTo>
                <a:cubicBezTo>
                  <a:pt x="-30976" y="293148"/>
                  <a:pt x="17345" y="235533"/>
                  <a:pt x="54516" y="200221"/>
                </a:cubicBezTo>
                <a:cubicBezTo>
                  <a:pt x="541453" y="-84135"/>
                  <a:pt x="1229112" y="-78559"/>
                  <a:pt x="1716048" y="300582"/>
                </a:cubicBezTo>
                <a:cubicBezTo>
                  <a:pt x="1758794" y="345187"/>
                  <a:pt x="1751360" y="395367"/>
                  <a:pt x="1710472" y="434396"/>
                </a:cubicBezTo>
                <a:lnTo>
                  <a:pt x="1007945" y="1148074"/>
                </a:lnTo>
                <a:cubicBezTo>
                  <a:pt x="952189" y="1205689"/>
                  <a:pt x="918736" y="1162943"/>
                  <a:pt x="874131" y="1170377"/>
                </a:cubicBezTo>
                <a:cubicBezTo>
                  <a:pt x="807224" y="1136923"/>
                  <a:pt x="740316" y="1159226"/>
                  <a:pt x="673409" y="115365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3" name="任意多边形 12"/>
          <p:cNvSpPr/>
          <p:nvPr/>
        </p:nvSpPr>
        <p:spPr>
          <a:xfrm>
            <a:off x="3109326" y="2008903"/>
            <a:ext cx="1321362" cy="1996313"/>
          </a:xfrm>
          <a:custGeom>
            <a:avLst/>
            <a:gdLst>
              <a:gd name="connsiteX0" fmla="*/ 791736 w 903248"/>
              <a:gd name="connsiteY0" fmla="*/ 0 h 1828800"/>
              <a:gd name="connsiteX1" fmla="*/ 0 w 903248"/>
              <a:gd name="connsiteY1" fmla="*/ 802888 h 1828800"/>
              <a:gd name="connsiteX2" fmla="*/ 5575 w 903248"/>
              <a:gd name="connsiteY2" fmla="*/ 1098396 h 1828800"/>
              <a:gd name="connsiteX3" fmla="*/ 713678 w 903248"/>
              <a:gd name="connsiteY3" fmla="*/ 1828800 h 1828800"/>
              <a:gd name="connsiteX4" fmla="*/ 836341 w 903248"/>
              <a:gd name="connsiteY4" fmla="*/ 1806498 h 1828800"/>
              <a:gd name="connsiteX5" fmla="*/ 903248 w 903248"/>
              <a:gd name="connsiteY5" fmla="*/ 5576 h 1828800"/>
              <a:gd name="connsiteX6" fmla="*/ 791736 w 903248"/>
              <a:gd name="connsiteY6" fmla="*/ 0 h 1828800"/>
              <a:gd name="connsiteX0-1" fmla="*/ 791736 w 1136822"/>
              <a:gd name="connsiteY0-2" fmla="*/ 0 h 1828800"/>
              <a:gd name="connsiteX1-3" fmla="*/ 0 w 1136822"/>
              <a:gd name="connsiteY1-4" fmla="*/ 802888 h 1828800"/>
              <a:gd name="connsiteX2-5" fmla="*/ 5575 w 1136822"/>
              <a:gd name="connsiteY2-6" fmla="*/ 1098396 h 1828800"/>
              <a:gd name="connsiteX3-7" fmla="*/ 713678 w 1136822"/>
              <a:gd name="connsiteY3-8" fmla="*/ 1828800 h 1828800"/>
              <a:gd name="connsiteX4-9" fmla="*/ 836341 w 1136822"/>
              <a:gd name="connsiteY4-10" fmla="*/ 1806498 h 1828800"/>
              <a:gd name="connsiteX5-11" fmla="*/ 903248 w 1136822"/>
              <a:gd name="connsiteY5-12" fmla="*/ 5576 h 1828800"/>
              <a:gd name="connsiteX6-13" fmla="*/ 791736 w 1136822"/>
              <a:gd name="connsiteY6-14" fmla="*/ 0 h 1828800"/>
              <a:gd name="connsiteX0-15" fmla="*/ 791736 w 1224674"/>
              <a:gd name="connsiteY0-16" fmla="*/ 0 h 1828800"/>
              <a:gd name="connsiteX1-17" fmla="*/ 0 w 1224674"/>
              <a:gd name="connsiteY1-18" fmla="*/ 802888 h 1828800"/>
              <a:gd name="connsiteX2-19" fmla="*/ 5575 w 1224674"/>
              <a:gd name="connsiteY2-20" fmla="*/ 1098396 h 1828800"/>
              <a:gd name="connsiteX3-21" fmla="*/ 713678 w 1224674"/>
              <a:gd name="connsiteY3-22" fmla="*/ 1828800 h 1828800"/>
              <a:gd name="connsiteX4-23" fmla="*/ 836341 w 1224674"/>
              <a:gd name="connsiteY4-24" fmla="*/ 1806498 h 1828800"/>
              <a:gd name="connsiteX5-25" fmla="*/ 903248 w 1224674"/>
              <a:gd name="connsiteY5-26" fmla="*/ 5576 h 1828800"/>
              <a:gd name="connsiteX6-27" fmla="*/ 791736 w 1224674"/>
              <a:gd name="connsiteY6-28" fmla="*/ 0 h 1828800"/>
              <a:gd name="connsiteX0-29" fmla="*/ 791736 w 1224674"/>
              <a:gd name="connsiteY0-30" fmla="*/ 0 h 1830231"/>
              <a:gd name="connsiteX1-31" fmla="*/ 0 w 1224674"/>
              <a:gd name="connsiteY1-32" fmla="*/ 802888 h 1830231"/>
              <a:gd name="connsiteX2-33" fmla="*/ 5575 w 1224674"/>
              <a:gd name="connsiteY2-34" fmla="*/ 1098396 h 1830231"/>
              <a:gd name="connsiteX3-35" fmla="*/ 713678 w 1224674"/>
              <a:gd name="connsiteY3-36" fmla="*/ 1828800 h 1830231"/>
              <a:gd name="connsiteX4-37" fmla="*/ 836341 w 1224674"/>
              <a:gd name="connsiteY4-38" fmla="*/ 1806498 h 1830231"/>
              <a:gd name="connsiteX5-39" fmla="*/ 903248 w 1224674"/>
              <a:gd name="connsiteY5-40" fmla="*/ 5576 h 1830231"/>
              <a:gd name="connsiteX6-41" fmla="*/ 791736 w 1224674"/>
              <a:gd name="connsiteY6-42" fmla="*/ 0 h 1830231"/>
              <a:gd name="connsiteX0-43" fmla="*/ 791736 w 1224674"/>
              <a:gd name="connsiteY0-44" fmla="*/ 0 h 1848859"/>
              <a:gd name="connsiteX1-45" fmla="*/ 0 w 1224674"/>
              <a:gd name="connsiteY1-46" fmla="*/ 802888 h 1848859"/>
              <a:gd name="connsiteX2-47" fmla="*/ 5575 w 1224674"/>
              <a:gd name="connsiteY2-48" fmla="*/ 1098396 h 1848859"/>
              <a:gd name="connsiteX3-49" fmla="*/ 713678 w 1224674"/>
              <a:gd name="connsiteY3-50" fmla="*/ 1828800 h 1848859"/>
              <a:gd name="connsiteX4-51" fmla="*/ 836341 w 1224674"/>
              <a:gd name="connsiteY4-52" fmla="*/ 1806498 h 1848859"/>
              <a:gd name="connsiteX5-53" fmla="*/ 903248 w 1224674"/>
              <a:gd name="connsiteY5-54" fmla="*/ 5576 h 1848859"/>
              <a:gd name="connsiteX6-55" fmla="*/ 791736 w 1224674"/>
              <a:gd name="connsiteY6-56" fmla="*/ 0 h 1848859"/>
              <a:gd name="connsiteX0-57" fmla="*/ 815320 w 1248258"/>
              <a:gd name="connsiteY0-58" fmla="*/ 0 h 1848859"/>
              <a:gd name="connsiteX1-59" fmla="*/ 23584 w 1248258"/>
              <a:gd name="connsiteY1-60" fmla="*/ 802888 h 1848859"/>
              <a:gd name="connsiteX2-61" fmla="*/ 29159 w 1248258"/>
              <a:gd name="connsiteY2-62" fmla="*/ 1098396 h 1848859"/>
              <a:gd name="connsiteX3-63" fmla="*/ 737262 w 1248258"/>
              <a:gd name="connsiteY3-64" fmla="*/ 1828800 h 1848859"/>
              <a:gd name="connsiteX4-65" fmla="*/ 859925 w 1248258"/>
              <a:gd name="connsiteY4-66" fmla="*/ 1806498 h 1848859"/>
              <a:gd name="connsiteX5-67" fmla="*/ 926832 w 1248258"/>
              <a:gd name="connsiteY5-68" fmla="*/ 5576 h 1848859"/>
              <a:gd name="connsiteX6-69" fmla="*/ 815320 w 1248258"/>
              <a:gd name="connsiteY6-70" fmla="*/ 0 h 1848859"/>
              <a:gd name="connsiteX0-71" fmla="*/ 807953 w 1240891"/>
              <a:gd name="connsiteY0-72" fmla="*/ 0 h 1848859"/>
              <a:gd name="connsiteX1-73" fmla="*/ 16217 w 1240891"/>
              <a:gd name="connsiteY1-74" fmla="*/ 802888 h 1848859"/>
              <a:gd name="connsiteX2-75" fmla="*/ 21792 w 1240891"/>
              <a:gd name="connsiteY2-76" fmla="*/ 1098396 h 1848859"/>
              <a:gd name="connsiteX3-77" fmla="*/ 729895 w 1240891"/>
              <a:gd name="connsiteY3-78" fmla="*/ 1828800 h 1848859"/>
              <a:gd name="connsiteX4-79" fmla="*/ 852558 w 1240891"/>
              <a:gd name="connsiteY4-80" fmla="*/ 1806498 h 1848859"/>
              <a:gd name="connsiteX5-81" fmla="*/ 919465 w 1240891"/>
              <a:gd name="connsiteY5-82" fmla="*/ 5576 h 1848859"/>
              <a:gd name="connsiteX6-83" fmla="*/ 807953 w 1240891"/>
              <a:gd name="connsiteY6-84" fmla="*/ 0 h 1848859"/>
              <a:gd name="connsiteX0-85" fmla="*/ 807953 w 1240891"/>
              <a:gd name="connsiteY0-86" fmla="*/ 20494 h 1869353"/>
              <a:gd name="connsiteX1-87" fmla="*/ 16217 w 1240891"/>
              <a:gd name="connsiteY1-88" fmla="*/ 823382 h 1869353"/>
              <a:gd name="connsiteX2-89" fmla="*/ 21792 w 1240891"/>
              <a:gd name="connsiteY2-90" fmla="*/ 1118890 h 1869353"/>
              <a:gd name="connsiteX3-91" fmla="*/ 729895 w 1240891"/>
              <a:gd name="connsiteY3-92" fmla="*/ 1849294 h 1869353"/>
              <a:gd name="connsiteX4-93" fmla="*/ 852558 w 1240891"/>
              <a:gd name="connsiteY4-94" fmla="*/ 1826992 h 1869353"/>
              <a:gd name="connsiteX5-95" fmla="*/ 919465 w 1240891"/>
              <a:gd name="connsiteY5-96" fmla="*/ 26070 h 1869353"/>
              <a:gd name="connsiteX6-97" fmla="*/ 807953 w 1240891"/>
              <a:gd name="connsiteY6-98" fmla="*/ 20494 h 1869353"/>
              <a:gd name="connsiteX0-99" fmla="*/ 807953 w 1240891"/>
              <a:gd name="connsiteY0-100" fmla="*/ 25879 h 1874738"/>
              <a:gd name="connsiteX1-101" fmla="*/ 16217 w 1240891"/>
              <a:gd name="connsiteY1-102" fmla="*/ 828767 h 1874738"/>
              <a:gd name="connsiteX2-103" fmla="*/ 21792 w 1240891"/>
              <a:gd name="connsiteY2-104" fmla="*/ 1124275 h 1874738"/>
              <a:gd name="connsiteX3-105" fmla="*/ 729895 w 1240891"/>
              <a:gd name="connsiteY3-106" fmla="*/ 1854679 h 1874738"/>
              <a:gd name="connsiteX4-107" fmla="*/ 852558 w 1240891"/>
              <a:gd name="connsiteY4-108" fmla="*/ 1832377 h 1874738"/>
              <a:gd name="connsiteX5-109" fmla="*/ 919465 w 1240891"/>
              <a:gd name="connsiteY5-110" fmla="*/ 31455 h 1874738"/>
              <a:gd name="connsiteX6-111" fmla="*/ 807953 w 1240891"/>
              <a:gd name="connsiteY6-112" fmla="*/ 25879 h 18747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0891" h="1874738">
                <a:moveTo>
                  <a:pt x="807953" y="25879"/>
                </a:moveTo>
                <a:lnTo>
                  <a:pt x="16217" y="828767"/>
                </a:lnTo>
                <a:cubicBezTo>
                  <a:pt x="57104" y="1016480"/>
                  <a:pt x="-41397" y="1064801"/>
                  <a:pt x="21792" y="1124275"/>
                </a:cubicBezTo>
                <a:lnTo>
                  <a:pt x="729895" y="1854679"/>
                </a:lnTo>
                <a:cubicBezTo>
                  <a:pt x="770783" y="1891850"/>
                  <a:pt x="806095" y="1873265"/>
                  <a:pt x="852558" y="1832377"/>
                </a:cubicBezTo>
                <a:cubicBezTo>
                  <a:pt x="1220548" y="1583333"/>
                  <a:pt x="1471451" y="592733"/>
                  <a:pt x="919465" y="31455"/>
                </a:cubicBezTo>
                <a:cubicBezTo>
                  <a:pt x="887869" y="7293"/>
                  <a:pt x="850700" y="-22442"/>
                  <a:pt x="807953" y="25879"/>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任意多边形 13"/>
          <p:cNvSpPr/>
          <p:nvPr/>
        </p:nvSpPr>
        <p:spPr>
          <a:xfrm>
            <a:off x="2171639" y="3338878"/>
            <a:ext cx="1535481" cy="1316100"/>
          </a:xfrm>
          <a:custGeom>
            <a:avLst/>
            <a:gdLst>
              <a:gd name="connsiteX0" fmla="*/ 769434 w 1416205"/>
              <a:gd name="connsiteY0" fmla="*/ 0 h 1215483"/>
              <a:gd name="connsiteX1" fmla="*/ 1416205 w 1416205"/>
              <a:gd name="connsiteY1" fmla="*/ 646771 h 1215483"/>
              <a:gd name="connsiteX2" fmla="*/ 1221059 w 1416205"/>
              <a:gd name="connsiteY2" fmla="*/ 1115122 h 1215483"/>
              <a:gd name="connsiteX3" fmla="*/ 1137424 w 1416205"/>
              <a:gd name="connsiteY3" fmla="*/ 1215483 h 1215483"/>
              <a:gd name="connsiteX4" fmla="*/ 111512 w 1416205"/>
              <a:gd name="connsiteY4" fmla="*/ 1215483 h 1215483"/>
              <a:gd name="connsiteX5" fmla="*/ 0 w 1416205"/>
              <a:gd name="connsiteY5" fmla="*/ 1092820 h 1215483"/>
              <a:gd name="connsiteX6" fmla="*/ 613317 w 1416205"/>
              <a:gd name="connsiteY6" fmla="*/ 5576 h 1215483"/>
              <a:gd name="connsiteX7" fmla="*/ 769434 w 1416205"/>
              <a:gd name="connsiteY7" fmla="*/ 0 h 1215483"/>
              <a:gd name="connsiteX0-1" fmla="*/ 772739 w 1419510"/>
              <a:gd name="connsiteY0-2" fmla="*/ 0 h 1215483"/>
              <a:gd name="connsiteX1-3" fmla="*/ 1419510 w 1419510"/>
              <a:gd name="connsiteY1-4" fmla="*/ 646771 h 1215483"/>
              <a:gd name="connsiteX2-5" fmla="*/ 1224364 w 1419510"/>
              <a:gd name="connsiteY2-6" fmla="*/ 1115122 h 1215483"/>
              <a:gd name="connsiteX3-7" fmla="*/ 1140729 w 1419510"/>
              <a:gd name="connsiteY3-8" fmla="*/ 1215483 h 1215483"/>
              <a:gd name="connsiteX4-9" fmla="*/ 114817 w 1419510"/>
              <a:gd name="connsiteY4-10" fmla="*/ 1215483 h 1215483"/>
              <a:gd name="connsiteX5-11" fmla="*/ 3305 w 1419510"/>
              <a:gd name="connsiteY5-12" fmla="*/ 1092820 h 1215483"/>
              <a:gd name="connsiteX6-13" fmla="*/ 616622 w 1419510"/>
              <a:gd name="connsiteY6-14" fmla="*/ 5576 h 1215483"/>
              <a:gd name="connsiteX7-15" fmla="*/ 772739 w 1419510"/>
              <a:gd name="connsiteY7-16" fmla="*/ 0 h 1215483"/>
              <a:gd name="connsiteX0-17" fmla="*/ 774134 w 1420905"/>
              <a:gd name="connsiteY0-18" fmla="*/ 0 h 1215483"/>
              <a:gd name="connsiteX1-19" fmla="*/ 1420905 w 1420905"/>
              <a:gd name="connsiteY1-20" fmla="*/ 646771 h 1215483"/>
              <a:gd name="connsiteX2-21" fmla="*/ 1225759 w 1420905"/>
              <a:gd name="connsiteY2-22" fmla="*/ 1115122 h 1215483"/>
              <a:gd name="connsiteX3-23" fmla="*/ 1142124 w 1420905"/>
              <a:gd name="connsiteY3-24" fmla="*/ 1215483 h 1215483"/>
              <a:gd name="connsiteX4-25" fmla="*/ 116212 w 1420905"/>
              <a:gd name="connsiteY4-26" fmla="*/ 1215483 h 1215483"/>
              <a:gd name="connsiteX5-27" fmla="*/ 4700 w 1420905"/>
              <a:gd name="connsiteY5-28" fmla="*/ 1092820 h 1215483"/>
              <a:gd name="connsiteX6-29" fmla="*/ 618017 w 1420905"/>
              <a:gd name="connsiteY6-30" fmla="*/ 5576 h 1215483"/>
              <a:gd name="connsiteX7-31" fmla="*/ 774134 w 1420905"/>
              <a:gd name="connsiteY7-32" fmla="*/ 0 h 1215483"/>
              <a:gd name="connsiteX0-33" fmla="*/ 774134 w 1420905"/>
              <a:gd name="connsiteY0-34" fmla="*/ 8769 h 1224252"/>
              <a:gd name="connsiteX1-35" fmla="*/ 1420905 w 1420905"/>
              <a:gd name="connsiteY1-36" fmla="*/ 655540 h 1224252"/>
              <a:gd name="connsiteX2-37" fmla="*/ 1225759 w 1420905"/>
              <a:gd name="connsiteY2-38" fmla="*/ 1123891 h 1224252"/>
              <a:gd name="connsiteX3-39" fmla="*/ 1142124 w 1420905"/>
              <a:gd name="connsiteY3-40" fmla="*/ 1224252 h 1224252"/>
              <a:gd name="connsiteX4-41" fmla="*/ 116212 w 1420905"/>
              <a:gd name="connsiteY4-42" fmla="*/ 1224252 h 1224252"/>
              <a:gd name="connsiteX5-43" fmla="*/ 4700 w 1420905"/>
              <a:gd name="connsiteY5-44" fmla="*/ 1101589 h 1224252"/>
              <a:gd name="connsiteX6-45" fmla="*/ 618017 w 1420905"/>
              <a:gd name="connsiteY6-46" fmla="*/ 14345 h 1224252"/>
              <a:gd name="connsiteX7-47" fmla="*/ 774134 w 1420905"/>
              <a:gd name="connsiteY7-48" fmla="*/ 8769 h 1224252"/>
              <a:gd name="connsiteX0-49" fmla="*/ 774134 w 1420905"/>
              <a:gd name="connsiteY0-50" fmla="*/ 20467 h 1235950"/>
              <a:gd name="connsiteX1-51" fmla="*/ 1420905 w 1420905"/>
              <a:gd name="connsiteY1-52" fmla="*/ 667238 h 1235950"/>
              <a:gd name="connsiteX2-53" fmla="*/ 1225759 w 1420905"/>
              <a:gd name="connsiteY2-54" fmla="*/ 1135589 h 1235950"/>
              <a:gd name="connsiteX3-55" fmla="*/ 1142124 w 1420905"/>
              <a:gd name="connsiteY3-56" fmla="*/ 1235950 h 1235950"/>
              <a:gd name="connsiteX4-57" fmla="*/ 116212 w 1420905"/>
              <a:gd name="connsiteY4-58" fmla="*/ 1235950 h 1235950"/>
              <a:gd name="connsiteX5-59" fmla="*/ 4700 w 1420905"/>
              <a:gd name="connsiteY5-60" fmla="*/ 1113287 h 1235950"/>
              <a:gd name="connsiteX6-61" fmla="*/ 618017 w 1420905"/>
              <a:gd name="connsiteY6-62" fmla="*/ 26043 h 1235950"/>
              <a:gd name="connsiteX7-63" fmla="*/ 774134 w 1420905"/>
              <a:gd name="connsiteY7-64" fmla="*/ 20467 h 1235950"/>
              <a:gd name="connsiteX0-65" fmla="*/ 774134 w 1435161"/>
              <a:gd name="connsiteY0-66" fmla="*/ 20467 h 1235950"/>
              <a:gd name="connsiteX1-67" fmla="*/ 1420905 w 1435161"/>
              <a:gd name="connsiteY1-68" fmla="*/ 667238 h 1235950"/>
              <a:gd name="connsiteX2-69" fmla="*/ 1225759 w 1435161"/>
              <a:gd name="connsiteY2-70" fmla="*/ 1135589 h 1235950"/>
              <a:gd name="connsiteX3-71" fmla="*/ 1142124 w 1435161"/>
              <a:gd name="connsiteY3-72" fmla="*/ 1235950 h 1235950"/>
              <a:gd name="connsiteX4-73" fmla="*/ 116212 w 1435161"/>
              <a:gd name="connsiteY4-74" fmla="*/ 1235950 h 1235950"/>
              <a:gd name="connsiteX5-75" fmla="*/ 4700 w 1435161"/>
              <a:gd name="connsiteY5-76" fmla="*/ 1113287 h 1235950"/>
              <a:gd name="connsiteX6-77" fmla="*/ 618017 w 1435161"/>
              <a:gd name="connsiteY6-78" fmla="*/ 26043 h 1235950"/>
              <a:gd name="connsiteX7-79" fmla="*/ 774134 w 1435161"/>
              <a:gd name="connsiteY7-80" fmla="*/ 20467 h 1235950"/>
              <a:gd name="connsiteX0-81" fmla="*/ 774134 w 1433330"/>
              <a:gd name="connsiteY0-82" fmla="*/ 20467 h 1235950"/>
              <a:gd name="connsiteX1-83" fmla="*/ 1420905 w 1433330"/>
              <a:gd name="connsiteY1-84" fmla="*/ 667238 h 1235950"/>
              <a:gd name="connsiteX2-85" fmla="*/ 1225759 w 1433330"/>
              <a:gd name="connsiteY2-86" fmla="*/ 1135589 h 1235950"/>
              <a:gd name="connsiteX3-87" fmla="*/ 1142124 w 1433330"/>
              <a:gd name="connsiteY3-88" fmla="*/ 1235950 h 1235950"/>
              <a:gd name="connsiteX4-89" fmla="*/ 116212 w 1433330"/>
              <a:gd name="connsiteY4-90" fmla="*/ 1235950 h 1235950"/>
              <a:gd name="connsiteX5-91" fmla="*/ 4700 w 1433330"/>
              <a:gd name="connsiteY5-92" fmla="*/ 1113287 h 1235950"/>
              <a:gd name="connsiteX6-93" fmla="*/ 618017 w 1433330"/>
              <a:gd name="connsiteY6-94" fmla="*/ 26043 h 1235950"/>
              <a:gd name="connsiteX7-95" fmla="*/ 774134 w 1433330"/>
              <a:gd name="connsiteY7-96" fmla="*/ 20467 h 1235950"/>
              <a:gd name="connsiteX0-97" fmla="*/ 774134 w 1441970"/>
              <a:gd name="connsiteY0-98" fmla="*/ 20467 h 1235950"/>
              <a:gd name="connsiteX1-99" fmla="*/ 1420905 w 1441970"/>
              <a:gd name="connsiteY1-100" fmla="*/ 667238 h 1235950"/>
              <a:gd name="connsiteX2-101" fmla="*/ 1225759 w 1441970"/>
              <a:gd name="connsiteY2-102" fmla="*/ 1135589 h 1235950"/>
              <a:gd name="connsiteX3-103" fmla="*/ 1142124 w 1441970"/>
              <a:gd name="connsiteY3-104" fmla="*/ 1235950 h 1235950"/>
              <a:gd name="connsiteX4-105" fmla="*/ 116212 w 1441970"/>
              <a:gd name="connsiteY4-106" fmla="*/ 1235950 h 1235950"/>
              <a:gd name="connsiteX5-107" fmla="*/ 4700 w 1441970"/>
              <a:gd name="connsiteY5-108" fmla="*/ 1113287 h 1235950"/>
              <a:gd name="connsiteX6-109" fmla="*/ 618017 w 1441970"/>
              <a:gd name="connsiteY6-110" fmla="*/ 26043 h 1235950"/>
              <a:gd name="connsiteX7-111" fmla="*/ 774134 w 1441970"/>
              <a:gd name="connsiteY7-112" fmla="*/ 20467 h 1235950"/>
              <a:gd name="connsiteX0-113" fmla="*/ 774134 w 1441970"/>
              <a:gd name="connsiteY0-114" fmla="*/ 20467 h 1235950"/>
              <a:gd name="connsiteX1-115" fmla="*/ 1420905 w 1441970"/>
              <a:gd name="connsiteY1-116" fmla="*/ 667238 h 1235950"/>
              <a:gd name="connsiteX2-117" fmla="*/ 1225759 w 1441970"/>
              <a:gd name="connsiteY2-118" fmla="*/ 1135589 h 1235950"/>
              <a:gd name="connsiteX3-119" fmla="*/ 1142124 w 1441970"/>
              <a:gd name="connsiteY3-120" fmla="*/ 1235950 h 1235950"/>
              <a:gd name="connsiteX4-121" fmla="*/ 116212 w 1441970"/>
              <a:gd name="connsiteY4-122" fmla="*/ 1235950 h 1235950"/>
              <a:gd name="connsiteX5-123" fmla="*/ 4700 w 1441970"/>
              <a:gd name="connsiteY5-124" fmla="*/ 1113287 h 1235950"/>
              <a:gd name="connsiteX6-125" fmla="*/ 618017 w 1441970"/>
              <a:gd name="connsiteY6-126" fmla="*/ 26043 h 1235950"/>
              <a:gd name="connsiteX7-127" fmla="*/ 774134 w 1441970"/>
              <a:gd name="connsiteY7-128" fmla="*/ 20467 h 1235950"/>
              <a:gd name="connsiteX0-129" fmla="*/ 774134 w 1441970"/>
              <a:gd name="connsiteY0-130" fmla="*/ 20467 h 1235950"/>
              <a:gd name="connsiteX1-131" fmla="*/ 1420905 w 1441970"/>
              <a:gd name="connsiteY1-132" fmla="*/ 667238 h 1235950"/>
              <a:gd name="connsiteX2-133" fmla="*/ 1225759 w 1441970"/>
              <a:gd name="connsiteY2-134" fmla="*/ 1135589 h 1235950"/>
              <a:gd name="connsiteX3-135" fmla="*/ 1142124 w 1441970"/>
              <a:gd name="connsiteY3-136" fmla="*/ 1235950 h 1235950"/>
              <a:gd name="connsiteX4-137" fmla="*/ 116212 w 1441970"/>
              <a:gd name="connsiteY4-138" fmla="*/ 1235950 h 1235950"/>
              <a:gd name="connsiteX5-139" fmla="*/ 4700 w 1441970"/>
              <a:gd name="connsiteY5-140" fmla="*/ 1113287 h 1235950"/>
              <a:gd name="connsiteX6-141" fmla="*/ 618017 w 1441970"/>
              <a:gd name="connsiteY6-142" fmla="*/ 26043 h 1235950"/>
              <a:gd name="connsiteX7-143" fmla="*/ 774134 w 1441970"/>
              <a:gd name="connsiteY7-144" fmla="*/ 20467 h 1235950"/>
              <a:gd name="connsiteX0-145" fmla="*/ 774134 w 1441970"/>
              <a:gd name="connsiteY0-146" fmla="*/ 20467 h 1235950"/>
              <a:gd name="connsiteX1-147" fmla="*/ 1420905 w 1441970"/>
              <a:gd name="connsiteY1-148" fmla="*/ 667238 h 1235950"/>
              <a:gd name="connsiteX2-149" fmla="*/ 1225759 w 1441970"/>
              <a:gd name="connsiteY2-150" fmla="*/ 1135589 h 1235950"/>
              <a:gd name="connsiteX3-151" fmla="*/ 1142124 w 1441970"/>
              <a:gd name="connsiteY3-152" fmla="*/ 1235950 h 1235950"/>
              <a:gd name="connsiteX4-153" fmla="*/ 116212 w 1441970"/>
              <a:gd name="connsiteY4-154" fmla="*/ 1235950 h 1235950"/>
              <a:gd name="connsiteX5-155" fmla="*/ 4700 w 1441970"/>
              <a:gd name="connsiteY5-156" fmla="*/ 1113287 h 1235950"/>
              <a:gd name="connsiteX6-157" fmla="*/ 618017 w 1441970"/>
              <a:gd name="connsiteY6-158" fmla="*/ 26043 h 1235950"/>
              <a:gd name="connsiteX7-159" fmla="*/ 774134 w 1441970"/>
              <a:gd name="connsiteY7-160" fmla="*/ 20467 h 1235950"/>
              <a:gd name="connsiteX0-161" fmla="*/ 774134 w 1441970"/>
              <a:gd name="connsiteY0-162" fmla="*/ 20467 h 1235950"/>
              <a:gd name="connsiteX1-163" fmla="*/ 1420905 w 1441970"/>
              <a:gd name="connsiteY1-164" fmla="*/ 667238 h 1235950"/>
              <a:gd name="connsiteX2-165" fmla="*/ 1225759 w 1441970"/>
              <a:gd name="connsiteY2-166" fmla="*/ 1135589 h 1235950"/>
              <a:gd name="connsiteX3-167" fmla="*/ 1142124 w 1441970"/>
              <a:gd name="connsiteY3-168" fmla="*/ 1235950 h 1235950"/>
              <a:gd name="connsiteX4-169" fmla="*/ 116212 w 1441970"/>
              <a:gd name="connsiteY4-170" fmla="*/ 1235950 h 1235950"/>
              <a:gd name="connsiteX5-171" fmla="*/ 4700 w 1441970"/>
              <a:gd name="connsiteY5-172" fmla="*/ 1113287 h 1235950"/>
              <a:gd name="connsiteX6-173" fmla="*/ 618017 w 1441970"/>
              <a:gd name="connsiteY6-174" fmla="*/ 26043 h 1235950"/>
              <a:gd name="connsiteX7-175" fmla="*/ 774134 w 1441970"/>
              <a:gd name="connsiteY7-176" fmla="*/ 20467 h 1235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441970" h="1235950">
                <a:moveTo>
                  <a:pt x="774134" y="20467"/>
                </a:moveTo>
                <a:lnTo>
                  <a:pt x="1420905" y="667238"/>
                </a:lnTo>
                <a:cubicBezTo>
                  <a:pt x="1517549" y="762022"/>
                  <a:pt x="1251779" y="879111"/>
                  <a:pt x="1225759" y="1135589"/>
                </a:cubicBezTo>
                <a:cubicBezTo>
                  <a:pt x="1225759" y="1180194"/>
                  <a:pt x="1197880" y="1224798"/>
                  <a:pt x="1142124" y="1235950"/>
                </a:cubicBezTo>
                <a:lnTo>
                  <a:pt x="116212" y="1235950"/>
                </a:lnTo>
                <a:cubicBezTo>
                  <a:pt x="23284" y="1228516"/>
                  <a:pt x="8418" y="1182053"/>
                  <a:pt x="4700" y="1113287"/>
                </a:cubicBezTo>
                <a:cubicBezTo>
                  <a:pt x="-41764" y="315974"/>
                  <a:pt x="263036" y="187736"/>
                  <a:pt x="618017" y="26043"/>
                </a:cubicBezTo>
                <a:cubicBezTo>
                  <a:pt x="670056" y="-3694"/>
                  <a:pt x="727671" y="-11128"/>
                  <a:pt x="774134" y="2046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8478F"/>
              </a:solidFill>
              <a:latin typeface="Open Sans" panose="020B0606030504020204" pitchFamily="34" charset="0"/>
              <a:cs typeface="Open Sans" panose="020B0606030504020204" pitchFamily="34" charset="0"/>
            </a:endParaRPr>
          </a:p>
        </p:txBody>
      </p:sp>
      <p:sp>
        <p:nvSpPr>
          <p:cNvPr id="19" name="椭圆 18"/>
          <p:cNvSpPr/>
          <p:nvPr/>
        </p:nvSpPr>
        <p:spPr>
          <a:xfrm>
            <a:off x="1981261" y="4833094"/>
            <a:ext cx="1703429" cy="1703429"/>
          </a:xfrm>
          <a:prstGeom prst="ellipse">
            <a:avLst/>
          </a:pr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7"/>
          <p:cNvSpPr>
            <a:spLocks noEditPoints="1"/>
          </p:cNvSpPr>
          <p:nvPr/>
        </p:nvSpPr>
        <p:spPr bwMode="auto">
          <a:xfrm>
            <a:off x="2459513" y="5303421"/>
            <a:ext cx="746924" cy="728854"/>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477302" y="2503075"/>
            <a:ext cx="3925778" cy="1076325"/>
          </a:xfrm>
          <a:prstGeom prst="rect">
            <a:avLst/>
          </a:prstGeom>
        </p:spPr>
        <p:txBody>
          <a:bodyPr wrap="square">
            <a:spAutoFit/>
          </a:bodyPr>
          <a:lstStyle/>
          <a:p>
            <a:pPr>
              <a:lnSpc>
                <a:spcPct val="200000"/>
              </a:lnSpc>
            </a:pPr>
            <a:r>
              <a:rPr lang="zh-CN" altLang="en-US" sz="24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问题</a:t>
            </a:r>
            <a:endParaRPr lang="en-US" sz="16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sz="1600" dirty="0" smtClean="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rPr>
              <a:t>那么这个关键环节指的是什么呢？</a:t>
            </a:r>
            <a:endParaRPr lang="zh-CN" sz="1600" dirty="0">
              <a:solidFill>
                <a:schemeClr val="tx1">
                  <a:lumMod val="50000"/>
                  <a:lumOff val="50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8" name="矩形 7"/>
          <p:cNvSpPr/>
          <p:nvPr userDrawn="1"/>
        </p:nvSpPr>
        <p:spPr>
          <a:xfrm>
            <a:off x="1727200" y="436245"/>
            <a:ext cx="396621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提问</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椭圆 9"/>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0" presetClass="entr" presetSubtype="0" decel="100000" fill="hold" grpId="0" nodeType="withEffect">
                                  <p:stCondLst>
                                    <p:cond delay="20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strVal val="#ppt_w+.3"/>
                                          </p:val>
                                        </p:tav>
                                        <p:tav tm="100000">
                                          <p:val>
                                            <p:strVal val="#ppt_w"/>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animEffect transition="in" filter="fade">
                                      <p:cBhvr>
                                        <p:cTn id="19" dur="1000"/>
                                        <p:tgtEl>
                                          <p:spTgt spid="13"/>
                                        </p:tgtEl>
                                      </p:cBhvr>
                                    </p:animEffect>
                                  </p:childTnLst>
                                </p:cTn>
                              </p:par>
                              <p:par>
                                <p:cTn id="20" presetID="50" presetClass="entr" presetSubtype="0" decel="100000" fill="hold" grpId="0" nodeType="withEffect">
                                  <p:stCondLst>
                                    <p:cond delay="200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strVal val="#ppt_w+.3"/>
                                          </p:val>
                                        </p:tav>
                                        <p:tav tm="100000">
                                          <p:val>
                                            <p:strVal val="#ppt_w"/>
                                          </p:val>
                                        </p:tav>
                                      </p:tavLst>
                                    </p:anim>
                                    <p:anim calcmode="lin" valueType="num">
                                      <p:cBhvr>
                                        <p:cTn id="23" dur="1000" fill="hold"/>
                                        <p:tgtEl>
                                          <p:spTgt spid="14"/>
                                        </p:tgtEl>
                                        <p:attrNameLst>
                                          <p:attrName>ppt_h</p:attrName>
                                        </p:attrNameLst>
                                      </p:cBhvr>
                                      <p:tavLst>
                                        <p:tav tm="0">
                                          <p:val>
                                            <p:strVal val="#ppt_h"/>
                                          </p:val>
                                        </p:tav>
                                        <p:tav tm="100000">
                                          <p:val>
                                            <p:strVal val="#ppt_h"/>
                                          </p:val>
                                        </p:tav>
                                      </p:tavLst>
                                    </p:anim>
                                    <p:animEffect transition="in" filter="fade">
                                      <p:cBhvr>
                                        <p:cTn id="24" dur="1000"/>
                                        <p:tgtEl>
                                          <p:spTgt spid="14"/>
                                        </p:tgtEl>
                                      </p:cBhvr>
                                    </p:animEffect>
                                  </p:childTnLst>
                                </p:cTn>
                              </p:par>
                              <p:par>
                                <p:cTn id="25" presetID="50" presetClass="entr" presetSubtype="0" decel="100000" fill="hold" grpId="0" nodeType="withEffect">
                                  <p:stCondLst>
                                    <p:cond delay="200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3" presetClass="entr" presetSubtype="16" fill="hold" grpId="0" nodeType="withEffect">
                                  <p:stCondLst>
                                    <p:cond delay="225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22" presetClass="entr" presetSubtype="2" fill="hold" grpId="0" nodeType="withEffect">
                                  <p:stCondLst>
                                    <p:cond delay="225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1000"/>
                                        <p:tgtEl>
                                          <p:spTgt spid="30"/>
                                        </p:tgtEl>
                                      </p:cBhvr>
                                    </p:animEffect>
                                  </p:childTnLst>
                                </p:cTn>
                              </p:par>
                              <p:par>
                                <p:cTn id="38" presetID="41" presetClass="entr" presetSubtype="0" fill="hold" grpId="0" nodeType="withEffect">
                                  <p:stCondLst>
                                    <p:cond delay="500"/>
                                  </p:stCondLst>
                                  <p:iterate type="lt">
                                    <p:tmPct val="10000"/>
                                  </p:iterate>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8"/>
                                        </p:tgtEl>
                                        <p:attrNameLst>
                                          <p:attrName>ppt_y</p:attrName>
                                        </p:attrNameLst>
                                      </p:cBhvr>
                                      <p:tavLst>
                                        <p:tav tm="0">
                                          <p:val>
                                            <p:strVal val="#ppt_y"/>
                                          </p:val>
                                        </p:tav>
                                        <p:tav tm="100000">
                                          <p:val>
                                            <p:strVal val="#ppt_y"/>
                                          </p:val>
                                        </p:tav>
                                      </p:tavLst>
                                    </p:anim>
                                    <p:anim calcmode="lin" valueType="num">
                                      <p:cBhvr>
                                        <p:cTn id="42"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8"/>
                                        </p:tgtEl>
                                      </p:cBhvr>
                                    </p:animEffect>
                                  </p:childTnLst>
                                </p:cTn>
                              </p:par>
                              <p:par>
                                <p:cTn id="45" presetID="2" presetClass="entr" presetSubtype="9"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0-#ppt_w/2"/>
                                          </p:val>
                                        </p:tav>
                                        <p:tav tm="100000">
                                          <p:val>
                                            <p:strVal val="#ppt_x"/>
                                          </p:val>
                                        </p:tav>
                                      </p:tavLst>
                                    </p:anim>
                                    <p:anim calcmode="lin" valueType="num">
                                      <p:cBhvr additive="base">
                                        <p:cTn id="48" dur="500" fill="hold"/>
                                        <p:tgtEl>
                                          <p:spTgt spid="10"/>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0-#ppt_w/2"/>
                                          </p:val>
                                        </p:tav>
                                        <p:tav tm="100000">
                                          <p:val>
                                            <p:strVal val="#ppt_x"/>
                                          </p:val>
                                        </p:tav>
                                      </p:tavLst>
                                    </p:anim>
                                    <p:anim calcmode="lin" valueType="num">
                                      <p:cBhvr additive="base">
                                        <p:cTn id="52" dur="500" fill="hold"/>
                                        <p:tgtEl>
                                          <p:spTgt spid="15"/>
                                        </p:tgtEl>
                                        <p:attrNameLst>
                                          <p:attrName>ppt_y</p:attrName>
                                        </p:attrNameLst>
                                      </p:cBhvr>
                                      <p:tavLst>
                                        <p:tav tm="0">
                                          <p:val>
                                            <p:strVal val="0-#ppt_h/2"/>
                                          </p:val>
                                        </p:tav>
                                        <p:tav tm="100000">
                                          <p:val>
                                            <p:strVal val="#ppt_y"/>
                                          </p:val>
                                        </p:tav>
                                      </p:tavLst>
                                    </p:anim>
                                  </p:childTnLst>
                                </p:cTn>
                              </p:par>
                              <p:par>
                                <p:cTn id="53" presetID="2" presetClass="entr" presetSubtype="9"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0-#ppt_h/2"/>
                                          </p:val>
                                        </p:tav>
                                        <p:tav tm="100000">
                                          <p:val>
                                            <p:strVal val="#ppt_y"/>
                                          </p:val>
                                        </p:tav>
                                      </p:tavLst>
                                    </p:anim>
                                  </p:childTnLst>
                                </p:cTn>
                              </p:par>
                              <p:par>
                                <p:cTn id="57" presetID="2" presetClass="entr" presetSubtype="9"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0-#ppt_w/2"/>
                                          </p:val>
                                        </p:tav>
                                        <p:tav tm="100000">
                                          <p:val>
                                            <p:strVal val="#ppt_x"/>
                                          </p:val>
                                        </p:tav>
                                      </p:tavLst>
                                    </p:anim>
                                    <p:anim calcmode="lin" valueType="num">
                                      <p:cBhvr additive="base">
                                        <p:cTn id="60" dur="500" fill="hold"/>
                                        <p:tgtEl>
                                          <p:spTgt spid="17"/>
                                        </p:tgtEl>
                                        <p:attrNameLst>
                                          <p:attrName>ppt_y</p:attrName>
                                        </p:attrNameLst>
                                      </p:cBhvr>
                                      <p:tavLst>
                                        <p:tav tm="0">
                                          <p:val>
                                            <p:strVal val="0-#ppt_h/2"/>
                                          </p:val>
                                        </p:tav>
                                        <p:tav tm="100000">
                                          <p:val>
                                            <p:strVal val="#ppt_y"/>
                                          </p:val>
                                        </p:tav>
                                      </p:tavLst>
                                    </p:anim>
                                  </p:childTnLst>
                                </p:cTn>
                              </p:par>
                              <p:par>
                                <p:cTn id="61" presetID="2" presetClass="entr" presetSubtype="9"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0-#ppt_w/2"/>
                                          </p:val>
                                        </p:tav>
                                        <p:tav tm="100000">
                                          <p:val>
                                            <p:strVal val="#ppt_x"/>
                                          </p:val>
                                        </p:tav>
                                      </p:tavLst>
                                    </p:anim>
                                    <p:anim calcmode="lin" valueType="num">
                                      <p:cBhvr additive="base">
                                        <p:cTn id="64"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bldLvl="0" animBg="1"/>
      <p:bldP spid="14" grpId="0" bldLvl="0" animBg="1"/>
      <p:bldP spid="19" grpId="0" bldLvl="0" animBg="1"/>
      <p:bldP spid="20" grpId="0" bldLvl="0" animBg="1"/>
      <p:bldP spid="30" grpId="0"/>
      <p:bldP spid="8" grpId="0"/>
      <p:bldP spid="10" grpId="0" animBg="1"/>
      <p:bldP spid="15"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727200" y="1772225"/>
            <a:ext cx="8435975" cy="4093428"/>
          </a:xfrm>
          <a:prstGeom prst="rect">
            <a:avLst/>
          </a:prstGeom>
        </p:spPr>
        <p:txBody>
          <a:bodyPr wrap="square">
            <a:spAutoFit/>
          </a:bodyPr>
          <a:lstStyle/>
          <a:p>
            <a:r>
              <a:rPr lang="en-US" sz="2000" dirty="0">
                <a:latin typeface="+mn-ea"/>
                <a:cs typeface="Segoe UI Semilight" panose="020B0402040204020203" pitchFamily="34" charset="0"/>
              </a:rPr>
              <a:t>	</a:t>
            </a:r>
            <a:r>
              <a:rPr sz="2000" dirty="0">
                <a:latin typeface="+mn-ea"/>
                <a:cs typeface="Segoe UI Semilight" panose="020B0402040204020203" pitchFamily="34" charset="0"/>
              </a:rPr>
              <a:t>多数人会把“研究”一词与科学和客观联系起来，这种联系并没有错，但是让很多人认为， 只有产生所谓客观事实（定量数据）的研究才是有效的研究。数字代表真相这一观念在商业和工程领域非常普遍。然而，数据——尤其是描述人类活动的数据，只有解读才能够轻易操控， 就像文本数据一样。</a:t>
            </a:r>
            <a:endParaRPr sz="2000" dirty="0">
              <a:latin typeface="+mn-ea"/>
              <a:cs typeface="Segoe UI Semilight" panose="020B0402040204020203" pitchFamily="34" charset="0"/>
            </a:endParaRPr>
          </a:p>
          <a:p>
            <a:endParaRPr sz="2000" dirty="0">
              <a:latin typeface="+mn-ea"/>
              <a:cs typeface="Segoe UI Semilight" panose="020B0402040204020203" pitchFamily="34" charset="0"/>
            </a:endParaRPr>
          </a:p>
          <a:p>
            <a:r>
              <a:rPr lang="en-US" sz="2000" dirty="0">
                <a:latin typeface="+mn-ea"/>
                <a:cs typeface="Segoe UI Semilight" panose="020B0402040204020203" pitchFamily="34" charset="0"/>
              </a:rPr>
              <a:t>	</a:t>
            </a:r>
            <a:r>
              <a:rPr sz="2000" dirty="0">
                <a:latin typeface="+mn-ea"/>
                <a:cs typeface="Segoe UI Semilight" panose="020B0402040204020203" pitchFamily="34" charset="0"/>
              </a:rPr>
              <a:t>像物理学这样的自然科学所收集的数据与人类活动中收集的数据不同。电子不会有情绪，不会起起伏伏。物理学家严格控制实验，分离被观察的行为，社会科学几乎不可能采用这样的方法。任何试图将人类行为简化为统计学的尝试，都会忽略一些重要的细微差别，这些差别会对产品设计产生巨大的影响。</a:t>
            </a:r>
            <a:r>
              <a:rPr sz="2000" dirty="0">
                <a:solidFill>
                  <a:srgbClr val="FF0000"/>
                </a:solidFill>
                <a:latin typeface="+mn-ea"/>
                <a:cs typeface="Segoe UI Semilight" panose="020B0402040204020203" pitchFamily="34" charset="0"/>
              </a:rPr>
              <a:t>定量分析只能回答那些少数简化轴上的“多与少”问题。而定性研究能够以丰富多元的形式回答“是什么”、“怎么样”和“为什么”等问题，真实反映人类现实情况的复杂性。</a:t>
            </a:r>
            <a:endParaRPr sz="2000" dirty="0">
              <a:solidFill>
                <a:srgbClr val="FF0000"/>
              </a:solidFill>
              <a:latin typeface="+mn-ea"/>
              <a:cs typeface="Segoe UI Semilight" panose="020B0402040204020203" pitchFamily="34" charset="0"/>
            </a:endParaRPr>
          </a:p>
        </p:txBody>
      </p:sp>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设计研究中的定性研究与定量研究</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5" grpId="0" animBg="1"/>
      <p:bldP spid="6" grpId="0" animBg="1"/>
      <p:bldP spid="7"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338185" y="1579245"/>
            <a:ext cx="3164205" cy="645160"/>
          </a:xfrm>
          <a:prstGeom prst="rect">
            <a:avLst/>
          </a:prstGeom>
        </p:spPr>
        <p:txBody>
          <a:bodyPr wrap="square">
            <a:spAutoFit/>
          </a:bodyPr>
          <a:lstStyle/>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利用故事情节或场景剧本来设想理想的用户交互过程</a:t>
            </a:r>
            <a:r>
              <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14" name="矩形 13"/>
          <p:cNvSpPr/>
          <p:nvPr/>
        </p:nvSpPr>
        <p:spPr>
          <a:xfrm>
            <a:off x="8338185" y="2955925"/>
            <a:ext cx="3164205" cy="368300"/>
          </a:xfrm>
          <a:prstGeom prst="rect">
            <a:avLst/>
          </a:prstGeom>
        </p:spPr>
        <p:txBody>
          <a:bodyPr wrap="square">
            <a:spAutoFit/>
          </a:bodyPr>
          <a:lstStyle/>
          <a:p>
            <a:r>
              <a:rPr lang="en-US" altLang="zh-CN"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运用场景剧本提取设计需求</a:t>
            </a:r>
            <a:r>
              <a:rPr lang="zh-CN" altLang="en-US"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altLang="en-US"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21" name="矩形 20"/>
          <p:cNvSpPr/>
          <p:nvPr/>
        </p:nvSpPr>
        <p:spPr>
          <a:xfrm>
            <a:off x="8338185" y="4078605"/>
            <a:ext cx="3164205" cy="645160"/>
          </a:xfrm>
          <a:prstGeom prst="rect">
            <a:avLst/>
          </a:prstGeom>
        </p:spPr>
        <p:txBody>
          <a:bodyPr wrap="square">
            <a:spAutoFit/>
          </a:bodyPr>
          <a:lstStyle/>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依次使用这些需求来定义产品的基本交互需要</a:t>
            </a:r>
            <a:r>
              <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28" name="矩形 27"/>
          <p:cNvSpPr/>
          <p:nvPr/>
        </p:nvSpPr>
        <p:spPr>
          <a:xfrm>
            <a:off x="8338185" y="5349240"/>
            <a:ext cx="3164205" cy="645160"/>
          </a:xfrm>
          <a:prstGeom prst="rect">
            <a:avLst/>
          </a:prstGeom>
        </p:spPr>
        <p:txBody>
          <a:bodyPr wrap="square">
            <a:spAutoFit/>
          </a:bodyPr>
          <a:lstStyle/>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在这个框架中不断增加设计细节</a:t>
            </a:r>
            <a:r>
              <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30" name="椭圆 29"/>
          <p:cNvSpPr/>
          <p:nvPr/>
        </p:nvSpPr>
        <p:spPr>
          <a:xfrm>
            <a:off x="7278531" y="1556937"/>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7278531" y="2786246"/>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278531" y="4056952"/>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椭圆 32"/>
          <p:cNvSpPr/>
          <p:nvPr/>
        </p:nvSpPr>
        <p:spPr>
          <a:xfrm>
            <a:off x="7283270" y="5327658"/>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矩形 66"/>
          <p:cNvSpPr/>
          <p:nvPr/>
        </p:nvSpPr>
        <p:spPr>
          <a:xfrm>
            <a:off x="7163229" y="4201081"/>
            <a:ext cx="897143" cy="398780"/>
          </a:xfrm>
          <a:prstGeom prst="rect">
            <a:avLst/>
          </a:prstGeom>
          <a:effectLst/>
        </p:spPr>
        <p:txBody>
          <a:bodyPr wrap="square">
            <a:spAutoFit/>
          </a:bodyPr>
          <a:lstStyle/>
          <a:p>
            <a:pPr algn="ctr"/>
            <a:r>
              <a:rPr lang="en-US" altLang="zh-CN" sz="2000" b="1" dirty="0">
                <a:solidFill>
                  <a:srgbClr val="18478F"/>
                </a:solidFill>
                <a:latin typeface="Dotum" panose="020B0600000101010101" pitchFamily="34" charset="-127"/>
                <a:ea typeface="Dotum" panose="020B0600000101010101" pitchFamily="34" charset="-127"/>
              </a:rPr>
              <a:t>3</a:t>
            </a:r>
            <a:endParaRPr lang="zh-CN" altLang="en-US" sz="2000" b="1" dirty="0">
              <a:solidFill>
                <a:srgbClr val="18478F"/>
              </a:solidFill>
              <a:latin typeface="Dotum" panose="020B0600000101010101" pitchFamily="34" charset="-127"/>
              <a:ea typeface="Dotum" panose="020B0600000101010101" pitchFamily="34" charset="-127"/>
            </a:endParaRPr>
          </a:p>
        </p:txBody>
      </p:sp>
      <p:sp>
        <p:nvSpPr>
          <p:cNvPr id="68" name="矩形 67"/>
          <p:cNvSpPr/>
          <p:nvPr/>
        </p:nvSpPr>
        <p:spPr>
          <a:xfrm>
            <a:off x="7174779" y="1702745"/>
            <a:ext cx="897143" cy="398780"/>
          </a:xfrm>
          <a:prstGeom prst="rect">
            <a:avLst/>
          </a:prstGeom>
          <a:effectLst/>
        </p:spPr>
        <p:txBody>
          <a:bodyPr wrap="square">
            <a:spAutoFit/>
          </a:bodyPr>
          <a:lstStyle/>
          <a:p>
            <a:pPr algn="ctr"/>
            <a:r>
              <a:rPr lang="en-US" altLang="zh-CN" sz="2000" b="1" dirty="0">
                <a:solidFill>
                  <a:srgbClr val="18478F"/>
                </a:solidFill>
                <a:latin typeface="Dotum" panose="020B0600000101010101" pitchFamily="34" charset="-127"/>
                <a:ea typeface="Dotum" panose="020B0600000101010101" pitchFamily="34" charset="-127"/>
              </a:rPr>
              <a:t>1</a:t>
            </a:r>
            <a:endParaRPr lang="zh-CN" altLang="en-US" sz="2000" b="1" dirty="0">
              <a:solidFill>
                <a:srgbClr val="18478F"/>
              </a:solidFill>
              <a:latin typeface="Dotum" panose="020B0600000101010101" pitchFamily="34" charset="-127"/>
              <a:ea typeface="Dotum" panose="020B0600000101010101" pitchFamily="34" charset="-127"/>
            </a:endParaRPr>
          </a:p>
        </p:txBody>
      </p:sp>
      <p:sp>
        <p:nvSpPr>
          <p:cNvPr id="69" name="矩形 68"/>
          <p:cNvSpPr/>
          <p:nvPr/>
        </p:nvSpPr>
        <p:spPr>
          <a:xfrm>
            <a:off x="7202017" y="2940730"/>
            <a:ext cx="897143" cy="398780"/>
          </a:xfrm>
          <a:prstGeom prst="rect">
            <a:avLst/>
          </a:prstGeom>
          <a:effectLst/>
        </p:spPr>
        <p:txBody>
          <a:bodyPr wrap="square">
            <a:spAutoFit/>
          </a:bodyPr>
          <a:lstStyle/>
          <a:p>
            <a:pPr algn="ctr"/>
            <a:r>
              <a:rPr lang="en-US" altLang="zh-CN" sz="2000" b="1" dirty="0">
                <a:solidFill>
                  <a:srgbClr val="18478F"/>
                </a:solidFill>
                <a:latin typeface="Dotum" panose="020B0600000101010101" pitchFamily="34" charset="-127"/>
                <a:ea typeface="Dotum" panose="020B0600000101010101" pitchFamily="34" charset="-127"/>
              </a:rPr>
              <a:t>2</a:t>
            </a:r>
            <a:endParaRPr lang="zh-CN" altLang="en-US" sz="2000" b="1" dirty="0">
              <a:solidFill>
                <a:srgbClr val="18478F"/>
              </a:solidFill>
              <a:latin typeface="Dotum" panose="020B0600000101010101" pitchFamily="34" charset="-127"/>
              <a:ea typeface="Dotum" panose="020B0600000101010101" pitchFamily="34" charset="-127"/>
            </a:endParaRPr>
          </a:p>
        </p:txBody>
      </p:sp>
      <p:sp>
        <p:nvSpPr>
          <p:cNvPr id="70" name="矩形 69"/>
          <p:cNvSpPr/>
          <p:nvPr/>
        </p:nvSpPr>
        <p:spPr>
          <a:xfrm>
            <a:off x="7213734" y="5477928"/>
            <a:ext cx="897143" cy="398780"/>
          </a:xfrm>
          <a:prstGeom prst="rect">
            <a:avLst/>
          </a:prstGeom>
          <a:effectLst/>
        </p:spPr>
        <p:txBody>
          <a:bodyPr wrap="square">
            <a:spAutoFit/>
          </a:bodyPr>
          <a:lstStyle/>
          <a:p>
            <a:pPr algn="ctr"/>
            <a:r>
              <a:rPr lang="en-US" altLang="zh-CN" sz="2000" b="1" dirty="0">
                <a:solidFill>
                  <a:srgbClr val="18478F"/>
                </a:solidFill>
                <a:latin typeface="Dotum" panose="020B0600000101010101" pitchFamily="34" charset="-127"/>
                <a:ea typeface="Dotum" panose="020B0600000101010101" pitchFamily="34" charset="-127"/>
              </a:rPr>
              <a:t>4</a:t>
            </a:r>
            <a:endParaRPr lang="zh-CN" altLang="en-US" sz="2000" b="1" dirty="0">
              <a:solidFill>
                <a:srgbClr val="18478F"/>
              </a:solidFill>
              <a:latin typeface="Dotum" panose="020B0600000101010101" pitchFamily="34" charset="-127"/>
              <a:ea typeface="Dotum" panose="020B0600000101010101" pitchFamily="34" charset="-127"/>
            </a:endParaRPr>
          </a:p>
        </p:txBody>
      </p:sp>
      <p:grpSp>
        <p:nvGrpSpPr>
          <p:cNvPr id="74" name="组合 73"/>
          <p:cNvGrpSpPr/>
          <p:nvPr/>
        </p:nvGrpSpPr>
        <p:grpSpPr>
          <a:xfrm>
            <a:off x="735965" y="2341880"/>
            <a:ext cx="5923280" cy="1859446"/>
            <a:chOff x="2399" y="3050"/>
            <a:chExt cx="6677" cy="2051"/>
          </a:xfrm>
        </p:grpSpPr>
        <p:sp>
          <p:nvSpPr>
            <p:cNvPr id="17" name="Freeform 5"/>
            <p:cNvSpPr/>
            <p:nvPr/>
          </p:nvSpPr>
          <p:spPr bwMode="auto">
            <a:xfrm>
              <a:off x="2399" y="3050"/>
              <a:ext cx="2769" cy="2051"/>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Freeform 6"/>
            <p:cNvSpPr/>
            <p:nvPr/>
          </p:nvSpPr>
          <p:spPr bwMode="auto">
            <a:xfrm>
              <a:off x="4514" y="3050"/>
              <a:ext cx="4562" cy="2051"/>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24" name="组合 23"/>
            <p:cNvGrpSpPr/>
            <p:nvPr/>
          </p:nvGrpSpPr>
          <p:grpSpPr>
            <a:xfrm>
              <a:off x="3056" y="3642"/>
              <a:ext cx="727" cy="867"/>
              <a:chOff x="689553" y="1041991"/>
              <a:chExt cx="461652" cy="550860"/>
            </a:xfrm>
            <a:gradFill>
              <a:gsLst>
                <a:gs pos="100000">
                  <a:srgbClr val="18478F"/>
                </a:gs>
                <a:gs pos="0">
                  <a:srgbClr val="238DED"/>
                </a:gs>
              </a:gsLst>
              <a:lin ang="7200000" scaled="0"/>
            </a:gradFill>
          </p:grpSpPr>
          <p:sp>
            <p:nvSpPr>
              <p:cNvPr id="25"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1" name="矩形 70"/>
            <p:cNvSpPr/>
            <p:nvPr/>
          </p:nvSpPr>
          <p:spPr>
            <a:xfrm>
              <a:off x="5475" y="3099"/>
              <a:ext cx="3377" cy="2002"/>
            </a:xfrm>
            <a:prstGeom prst="rect">
              <a:avLst/>
            </a:prstGeom>
          </p:spPr>
          <p:txBody>
            <a:bodyPr wrap="square">
              <a:spAutoFit/>
            </a:bodyPr>
            <a:lstStyle/>
            <a:p>
              <a:r>
                <a:rPr sz="1600" dirty="0">
                  <a:solidFill>
                    <a:schemeClr val="bg1"/>
                  </a:solidFill>
                  <a:latin typeface="微软雅黑" panose="020B0503020204020204" pitchFamily="34" charset="-122"/>
                  <a:cs typeface="Segoe UI Semilight" panose="020B0402040204020203" pitchFamily="34" charset="0"/>
                  <a:sym typeface="+mn-ea"/>
                </a:rPr>
                <a:t>本章讲解弥合研究与设计之间鸿沟的过程的前半部分。这里采用的一系列技巧均以人物模 型为主角。这些技巧以</a:t>
              </a:r>
              <a:r>
                <a:rPr sz="1600" dirty="0">
                  <a:solidFill>
                    <a:srgbClr val="FF0000"/>
                  </a:solidFill>
                  <a:latin typeface="微软雅黑" panose="020B0503020204020204" pitchFamily="34" charset="-122"/>
                  <a:cs typeface="Segoe UI Semilight" panose="020B0402040204020203" pitchFamily="34" charset="0"/>
                  <a:sym typeface="+mn-ea"/>
                </a:rPr>
                <a:t>迭代</a:t>
              </a:r>
              <a:r>
                <a:rPr sz="1600" dirty="0">
                  <a:solidFill>
                    <a:schemeClr val="bg1"/>
                  </a:solidFill>
                  <a:latin typeface="微软雅黑" panose="020B0503020204020204" pitchFamily="34" charset="-122"/>
                  <a:cs typeface="Segoe UI Semilight" panose="020B0402040204020203" pitchFamily="34" charset="0"/>
                  <a:sym typeface="+mn-ea"/>
                </a:rPr>
                <a:t>、</a:t>
              </a:r>
              <a:r>
                <a:rPr sz="1600" dirty="0">
                  <a:solidFill>
                    <a:srgbClr val="FF0000"/>
                  </a:solidFill>
                  <a:latin typeface="微软雅黑" panose="020B0503020204020204" pitchFamily="34" charset="-122"/>
                  <a:cs typeface="Segoe UI Semilight" panose="020B0402040204020203" pitchFamily="34" charset="0"/>
                  <a:sym typeface="+mn-ea"/>
                </a:rPr>
                <a:t>可重复</a:t>
              </a:r>
              <a:r>
                <a:rPr sz="1600" dirty="0">
                  <a:solidFill>
                    <a:schemeClr val="bg1"/>
                  </a:solidFill>
                  <a:latin typeface="微软雅黑" panose="020B0503020204020204" pitchFamily="34" charset="-122"/>
                  <a:cs typeface="Segoe UI Semilight" panose="020B0402040204020203" pitchFamily="34" charset="0"/>
                  <a:sym typeface="+mn-ea"/>
                </a:rPr>
                <a:t>和</a:t>
              </a:r>
              <a:r>
                <a:rPr sz="1600" dirty="0">
                  <a:solidFill>
                    <a:srgbClr val="FF0000"/>
                  </a:solidFill>
                  <a:latin typeface="微软雅黑" panose="020B0503020204020204" pitchFamily="34" charset="-122"/>
                  <a:cs typeface="Segoe UI Semilight" panose="020B0402040204020203" pitchFamily="34" charset="0"/>
                  <a:sym typeface="+mn-ea"/>
                </a:rPr>
                <a:t>可测试</a:t>
              </a:r>
              <a:r>
                <a:rPr sz="1600" dirty="0">
                  <a:solidFill>
                    <a:schemeClr val="bg1"/>
                  </a:solidFill>
                  <a:latin typeface="微软雅黑" panose="020B0503020204020204" pitchFamily="34" charset="-122"/>
                  <a:cs typeface="Segoe UI Semilight" panose="020B0402040204020203" pitchFamily="34" charset="0"/>
                  <a:sym typeface="+mn-ea"/>
                </a:rPr>
                <a:t>的方式迅速推出设计方案。这一过程包含四个主要活动</a:t>
              </a:r>
              <a:r>
                <a:rPr lang="zh-CN" sz="1600" dirty="0">
                  <a:solidFill>
                    <a:schemeClr val="bg1"/>
                  </a:solidFill>
                  <a:latin typeface="微软雅黑" panose="020B0503020204020204" pitchFamily="34" charset="-122"/>
                  <a:cs typeface="Segoe UI Semilight" panose="020B0402040204020203" pitchFamily="34" charset="0"/>
                  <a:sym typeface="+mn-ea"/>
                </a:rPr>
                <a:t>。</a:t>
              </a:r>
              <a:endParaRPr lang="zh-CN" altLang="en-US" sz="16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grpSp>
      <p:sp>
        <p:nvSpPr>
          <p:cNvPr id="8" name="矩形 7"/>
          <p:cNvSpPr/>
          <p:nvPr userDrawn="1"/>
        </p:nvSpPr>
        <p:spPr>
          <a:xfrm>
            <a:off x="1727200" y="436245"/>
            <a:ext cx="388112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弥合研究与设计之间的鸿沟</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椭圆 21"/>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23" name="椭圆 2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30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1+#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300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30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1+#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300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3500"/>
                                  </p:stCondLst>
                                  <p:childTnLst>
                                    <p:set>
                                      <p:cBhvr>
                                        <p:cTn id="22" dur="1" fill="hold">
                                          <p:stCondLst>
                                            <p:cond delay="0"/>
                                          </p:stCondLst>
                                        </p:cTn>
                                        <p:tgtEl>
                                          <p:spTgt spid="68"/>
                                        </p:tgtEl>
                                        <p:attrNameLst>
                                          <p:attrName>style.visibility</p:attrName>
                                        </p:attrNameLst>
                                      </p:cBhvr>
                                      <p:to>
                                        <p:strVal val="visible"/>
                                      </p:to>
                                    </p:set>
                                    <p:anim calcmode="lin" valueType="num">
                                      <p:cBhvr>
                                        <p:cTn id="23" dur="500" fill="hold"/>
                                        <p:tgtEl>
                                          <p:spTgt spid="68"/>
                                        </p:tgtEl>
                                        <p:attrNameLst>
                                          <p:attrName>ppt_w</p:attrName>
                                        </p:attrNameLst>
                                      </p:cBhvr>
                                      <p:tavLst>
                                        <p:tav tm="0">
                                          <p:val>
                                            <p:fltVal val="0"/>
                                          </p:val>
                                        </p:tav>
                                        <p:tav tm="100000">
                                          <p:val>
                                            <p:strVal val="#ppt_w"/>
                                          </p:val>
                                        </p:tav>
                                      </p:tavLst>
                                    </p:anim>
                                    <p:anim calcmode="lin" valueType="num">
                                      <p:cBhvr>
                                        <p:cTn id="24" dur="500" fill="hold"/>
                                        <p:tgtEl>
                                          <p:spTgt spid="68"/>
                                        </p:tgtEl>
                                        <p:attrNameLst>
                                          <p:attrName>ppt_h</p:attrName>
                                        </p:attrNameLst>
                                      </p:cBhvr>
                                      <p:tavLst>
                                        <p:tav tm="0">
                                          <p:val>
                                            <p:fltVal val="0"/>
                                          </p:val>
                                        </p:tav>
                                        <p:tav tm="100000">
                                          <p:val>
                                            <p:strVal val="#ppt_h"/>
                                          </p:val>
                                        </p:tav>
                                      </p:tavLst>
                                    </p:anim>
                                    <p:animEffect transition="in" filter="fade">
                                      <p:cBhvr>
                                        <p:cTn id="25" dur="500"/>
                                        <p:tgtEl>
                                          <p:spTgt spid="68"/>
                                        </p:tgtEl>
                                      </p:cBhvr>
                                    </p:animEffect>
                                  </p:childTnLst>
                                </p:cTn>
                              </p:par>
                              <p:par>
                                <p:cTn id="26" presetID="53" presetClass="entr" presetSubtype="16" fill="hold" grpId="0" nodeType="withEffect">
                                  <p:stCondLst>
                                    <p:cond delay="350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childTnLst>
                                </p:cTn>
                              </p:par>
                              <p:par>
                                <p:cTn id="31" presetID="53" presetClass="entr" presetSubtype="16" fill="hold" grpId="0" nodeType="withEffect">
                                  <p:stCondLst>
                                    <p:cond delay="3500"/>
                                  </p:stCondLst>
                                  <p:childTnLst>
                                    <p:set>
                                      <p:cBhvr>
                                        <p:cTn id="32" dur="1" fill="hold">
                                          <p:stCondLst>
                                            <p:cond delay="0"/>
                                          </p:stCondLst>
                                        </p:cTn>
                                        <p:tgtEl>
                                          <p:spTgt spid="67"/>
                                        </p:tgtEl>
                                        <p:attrNameLst>
                                          <p:attrName>style.visibility</p:attrName>
                                        </p:attrNameLst>
                                      </p:cBhvr>
                                      <p:to>
                                        <p:strVal val="visible"/>
                                      </p:to>
                                    </p:set>
                                    <p:anim calcmode="lin" valueType="num">
                                      <p:cBhvr>
                                        <p:cTn id="33" dur="500" fill="hold"/>
                                        <p:tgtEl>
                                          <p:spTgt spid="67"/>
                                        </p:tgtEl>
                                        <p:attrNameLst>
                                          <p:attrName>ppt_w</p:attrName>
                                        </p:attrNameLst>
                                      </p:cBhvr>
                                      <p:tavLst>
                                        <p:tav tm="0">
                                          <p:val>
                                            <p:fltVal val="0"/>
                                          </p:val>
                                        </p:tav>
                                        <p:tav tm="100000">
                                          <p:val>
                                            <p:strVal val="#ppt_w"/>
                                          </p:val>
                                        </p:tav>
                                      </p:tavLst>
                                    </p:anim>
                                    <p:anim calcmode="lin" valueType="num">
                                      <p:cBhvr>
                                        <p:cTn id="34" dur="500" fill="hold"/>
                                        <p:tgtEl>
                                          <p:spTgt spid="67"/>
                                        </p:tgtEl>
                                        <p:attrNameLst>
                                          <p:attrName>ppt_h</p:attrName>
                                        </p:attrNameLst>
                                      </p:cBhvr>
                                      <p:tavLst>
                                        <p:tav tm="0">
                                          <p:val>
                                            <p:fltVal val="0"/>
                                          </p:val>
                                        </p:tav>
                                        <p:tav tm="100000">
                                          <p:val>
                                            <p:strVal val="#ppt_h"/>
                                          </p:val>
                                        </p:tav>
                                      </p:tavLst>
                                    </p:anim>
                                    <p:animEffect transition="in" filter="fade">
                                      <p:cBhvr>
                                        <p:cTn id="35" dur="500"/>
                                        <p:tgtEl>
                                          <p:spTgt spid="67"/>
                                        </p:tgtEl>
                                      </p:cBhvr>
                                    </p:animEffect>
                                  </p:childTnLst>
                                </p:cTn>
                              </p:par>
                              <p:par>
                                <p:cTn id="36" presetID="53" presetClass="entr" presetSubtype="16" fill="hold" grpId="0" nodeType="withEffect">
                                  <p:stCondLst>
                                    <p:cond delay="3500"/>
                                  </p:stCondLst>
                                  <p:childTnLst>
                                    <p:set>
                                      <p:cBhvr>
                                        <p:cTn id="37" dur="1" fill="hold">
                                          <p:stCondLst>
                                            <p:cond delay="0"/>
                                          </p:stCondLst>
                                        </p:cTn>
                                        <p:tgtEl>
                                          <p:spTgt spid="70"/>
                                        </p:tgtEl>
                                        <p:attrNameLst>
                                          <p:attrName>style.visibility</p:attrName>
                                        </p:attrNameLst>
                                      </p:cBhvr>
                                      <p:to>
                                        <p:strVal val="visible"/>
                                      </p:to>
                                    </p:set>
                                    <p:anim calcmode="lin" valueType="num">
                                      <p:cBhvr>
                                        <p:cTn id="38" dur="500" fill="hold"/>
                                        <p:tgtEl>
                                          <p:spTgt spid="70"/>
                                        </p:tgtEl>
                                        <p:attrNameLst>
                                          <p:attrName>ppt_w</p:attrName>
                                        </p:attrNameLst>
                                      </p:cBhvr>
                                      <p:tavLst>
                                        <p:tav tm="0">
                                          <p:val>
                                            <p:fltVal val="0"/>
                                          </p:val>
                                        </p:tav>
                                        <p:tav tm="100000">
                                          <p:val>
                                            <p:strVal val="#ppt_w"/>
                                          </p:val>
                                        </p:tav>
                                      </p:tavLst>
                                    </p:anim>
                                    <p:anim calcmode="lin" valueType="num">
                                      <p:cBhvr>
                                        <p:cTn id="39" dur="500" fill="hold"/>
                                        <p:tgtEl>
                                          <p:spTgt spid="70"/>
                                        </p:tgtEl>
                                        <p:attrNameLst>
                                          <p:attrName>ppt_h</p:attrName>
                                        </p:attrNameLst>
                                      </p:cBhvr>
                                      <p:tavLst>
                                        <p:tav tm="0">
                                          <p:val>
                                            <p:fltVal val="0"/>
                                          </p:val>
                                        </p:tav>
                                        <p:tav tm="100000">
                                          <p:val>
                                            <p:strVal val="#ppt_h"/>
                                          </p:val>
                                        </p:tav>
                                      </p:tavLst>
                                    </p:anim>
                                    <p:animEffect transition="in" filter="fade">
                                      <p:cBhvr>
                                        <p:cTn id="40" dur="500"/>
                                        <p:tgtEl>
                                          <p:spTgt spid="70"/>
                                        </p:tgtEl>
                                      </p:cBhvr>
                                    </p:animEffect>
                                  </p:childTnLst>
                                </p:cTn>
                              </p:par>
                              <p:par>
                                <p:cTn id="41" presetID="41" presetClass="entr" presetSubtype="0" fill="hold" grpId="0" nodeType="withEffect">
                                  <p:stCondLst>
                                    <p:cond delay="500"/>
                                  </p:stCondLst>
                                  <p:iterate type="lt">
                                    <p:tmPct val="10000"/>
                                  </p:iterate>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8"/>
                                        </p:tgtEl>
                                        <p:attrNameLst>
                                          <p:attrName>ppt_y</p:attrName>
                                        </p:attrNameLst>
                                      </p:cBhvr>
                                      <p:tavLst>
                                        <p:tav tm="0">
                                          <p:val>
                                            <p:strVal val="#ppt_y"/>
                                          </p:val>
                                        </p:tav>
                                        <p:tav tm="100000">
                                          <p:val>
                                            <p:strVal val="#ppt_y"/>
                                          </p:val>
                                        </p:tav>
                                      </p:tavLst>
                                    </p:anim>
                                    <p:anim calcmode="lin" valueType="num">
                                      <p:cBhvr>
                                        <p:cTn id="4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8"/>
                                        </p:tgtEl>
                                      </p:cBhvr>
                                    </p:animEffect>
                                  </p:childTnLst>
                                </p:cTn>
                              </p:par>
                              <p:par>
                                <p:cTn id="48" presetID="2" presetClass="entr" presetSubtype="9"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0-#ppt_w/2"/>
                                          </p:val>
                                        </p:tav>
                                        <p:tav tm="100000">
                                          <p:val>
                                            <p:strVal val="#ppt_x"/>
                                          </p:val>
                                        </p:tav>
                                      </p:tavLst>
                                    </p:anim>
                                    <p:anim calcmode="lin" valueType="num">
                                      <p:cBhvr additive="base">
                                        <p:cTn id="51" dur="500" fill="hold"/>
                                        <p:tgtEl>
                                          <p:spTgt spid="22"/>
                                        </p:tgtEl>
                                        <p:attrNameLst>
                                          <p:attrName>ppt_y</p:attrName>
                                        </p:attrNameLst>
                                      </p:cBhvr>
                                      <p:tavLst>
                                        <p:tav tm="0">
                                          <p:val>
                                            <p:strVal val="0-#ppt_h/2"/>
                                          </p:val>
                                        </p:tav>
                                        <p:tav tm="100000">
                                          <p:val>
                                            <p:strVal val="#ppt_y"/>
                                          </p:val>
                                        </p:tav>
                                      </p:tavLst>
                                    </p:anim>
                                  </p:childTnLst>
                                </p:cTn>
                              </p:par>
                              <p:par>
                                <p:cTn id="52" presetID="2" presetClass="entr" presetSubtype="9"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0-#ppt_w/2"/>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9"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additive="base">
                                        <p:cTn id="58" dur="500" fill="hold"/>
                                        <p:tgtEl>
                                          <p:spTgt spid="27"/>
                                        </p:tgtEl>
                                        <p:attrNameLst>
                                          <p:attrName>ppt_x</p:attrName>
                                        </p:attrNameLst>
                                      </p:cBhvr>
                                      <p:tavLst>
                                        <p:tav tm="0">
                                          <p:val>
                                            <p:strVal val="0-#ppt_w/2"/>
                                          </p:val>
                                        </p:tav>
                                        <p:tav tm="100000">
                                          <p:val>
                                            <p:strVal val="#ppt_x"/>
                                          </p:val>
                                        </p:tav>
                                      </p:tavLst>
                                    </p:anim>
                                    <p:anim calcmode="lin" valueType="num">
                                      <p:cBhvr additive="base">
                                        <p:cTn id="59" dur="500" fill="hold"/>
                                        <p:tgtEl>
                                          <p:spTgt spid="27"/>
                                        </p:tgtEl>
                                        <p:attrNameLst>
                                          <p:attrName>ppt_y</p:attrName>
                                        </p:attrNameLst>
                                      </p:cBhvr>
                                      <p:tavLst>
                                        <p:tav tm="0">
                                          <p:val>
                                            <p:strVal val="0-#ppt_h/2"/>
                                          </p:val>
                                        </p:tav>
                                        <p:tav tm="100000">
                                          <p:val>
                                            <p:strVal val="#ppt_y"/>
                                          </p:val>
                                        </p:tav>
                                      </p:tavLst>
                                    </p:anim>
                                  </p:childTnLst>
                                </p:cTn>
                              </p:par>
                              <p:par>
                                <p:cTn id="60" presetID="2" presetClass="entr" presetSubtype="9"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additive="base">
                                        <p:cTn id="62" dur="500" fill="hold"/>
                                        <p:tgtEl>
                                          <p:spTgt spid="29"/>
                                        </p:tgtEl>
                                        <p:attrNameLst>
                                          <p:attrName>ppt_x</p:attrName>
                                        </p:attrNameLst>
                                      </p:cBhvr>
                                      <p:tavLst>
                                        <p:tav tm="0">
                                          <p:val>
                                            <p:strVal val="0-#ppt_w/2"/>
                                          </p:val>
                                        </p:tav>
                                        <p:tav tm="100000">
                                          <p:val>
                                            <p:strVal val="#ppt_x"/>
                                          </p:val>
                                        </p:tav>
                                      </p:tavLst>
                                    </p:anim>
                                    <p:anim calcmode="lin" valueType="num">
                                      <p:cBhvr additive="base">
                                        <p:cTn id="63" dur="500" fill="hold"/>
                                        <p:tgtEl>
                                          <p:spTgt spid="29"/>
                                        </p:tgtEl>
                                        <p:attrNameLst>
                                          <p:attrName>ppt_y</p:attrName>
                                        </p:attrNameLst>
                                      </p:cBhvr>
                                      <p:tavLst>
                                        <p:tav tm="0">
                                          <p:val>
                                            <p:strVal val="0-#ppt_h/2"/>
                                          </p:val>
                                        </p:tav>
                                        <p:tav tm="100000">
                                          <p:val>
                                            <p:strVal val="#ppt_y"/>
                                          </p:val>
                                        </p:tav>
                                      </p:tavLst>
                                    </p:anim>
                                  </p:childTnLst>
                                </p:cTn>
                              </p:par>
                              <p:par>
                                <p:cTn id="64" presetID="2" presetClass="entr" presetSubtype="9"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 calcmode="lin" valueType="num">
                                      <p:cBhvr additive="base">
                                        <p:cTn id="66" dur="500" fill="hold"/>
                                        <p:tgtEl>
                                          <p:spTgt spid="34"/>
                                        </p:tgtEl>
                                        <p:attrNameLst>
                                          <p:attrName>ppt_x</p:attrName>
                                        </p:attrNameLst>
                                      </p:cBhvr>
                                      <p:tavLst>
                                        <p:tav tm="0">
                                          <p:val>
                                            <p:strVal val="0-#ppt_w/2"/>
                                          </p:val>
                                        </p:tav>
                                        <p:tav tm="100000">
                                          <p:val>
                                            <p:strVal val="#ppt_x"/>
                                          </p:val>
                                        </p:tav>
                                      </p:tavLst>
                                    </p:anim>
                                    <p:anim calcmode="lin" valueType="num">
                                      <p:cBhvr additive="base">
                                        <p:cTn id="67"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67" grpId="0" bldLvl="0" animBg="1"/>
      <p:bldP spid="68" grpId="0" bldLvl="0" animBg="1"/>
      <p:bldP spid="69" grpId="0" bldLvl="0" animBg="1"/>
      <p:bldP spid="70" grpId="0" bldLvl="0" animBg="1"/>
      <p:bldP spid="8" grpId="0"/>
      <p:bldP spid="22" grpId="0" animBg="1"/>
      <p:bldP spid="23" grpId="0" animBg="1"/>
      <p:bldP spid="27" grpId="0" animBg="1"/>
      <p:bldP spid="29" grpId="0" animBg="1"/>
      <p:bldP spid="3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95425" y="1717590"/>
            <a:ext cx="4239593" cy="1323868"/>
            <a:chOff x="10476" y="3033"/>
            <a:chExt cx="6677" cy="2085"/>
          </a:xfrm>
        </p:grpSpPr>
        <p:sp>
          <p:nvSpPr>
            <p:cNvPr id="14" name="Freeform 7"/>
            <p:cNvSpPr/>
            <p:nvPr/>
          </p:nvSpPr>
          <p:spPr bwMode="auto">
            <a:xfrm>
              <a:off x="10476" y="3033"/>
              <a:ext cx="2802" cy="2085"/>
            </a:xfrm>
            <a:custGeom>
              <a:avLst/>
              <a:gdLst>
                <a:gd name="T0" fmla="*/ 61 w 86"/>
                <a:gd name="T1" fmla="*/ 38 h 64"/>
                <a:gd name="T2" fmla="*/ 65 w 86"/>
                <a:gd name="T3" fmla="*/ 34 h 64"/>
                <a:gd name="T4" fmla="*/ 70 w 86"/>
                <a:gd name="T5" fmla="*/ 37 h 64"/>
                <a:gd name="T6" fmla="*/ 77 w 86"/>
                <a:gd name="T7" fmla="*/ 41 h 64"/>
                <a:gd name="T8" fmla="*/ 86 w 86"/>
                <a:gd name="T9" fmla="*/ 32 h 64"/>
                <a:gd name="T10" fmla="*/ 77 w 86"/>
                <a:gd name="T11" fmla="*/ 23 h 64"/>
                <a:gd name="T12" fmla="*/ 70 w 86"/>
                <a:gd name="T13" fmla="*/ 27 h 64"/>
                <a:gd name="T14" fmla="*/ 65 w 86"/>
                <a:gd name="T15" fmla="*/ 30 h 64"/>
                <a:gd name="T16" fmla="*/ 61 w 86"/>
                <a:gd name="T17" fmla="*/ 26 h 64"/>
                <a:gd name="T18" fmla="*/ 61 w 86"/>
                <a:gd name="T19" fmla="*/ 26 h 64"/>
                <a:gd name="T20" fmla="*/ 61 w 86"/>
                <a:gd name="T21" fmla="*/ 0 h 64"/>
                <a:gd name="T22" fmla="*/ 10 w 86"/>
                <a:gd name="T23" fmla="*/ 0 h 64"/>
                <a:gd name="T24" fmla="*/ 0 w 86"/>
                <a:gd name="T25" fmla="*/ 10 h 64"/>
                <a:gd name="T26" fmla="*/ 0 w 86"/>
                <a:gd name="T27" fmla="*/ 54 h 64"/>
                <a:gd name="T28" fmla="*/ 10 w 86"/>
                <a:gd name="T29" fmla="*/ 64 h 64"/>
                <a:gd name="T30" fmla="*/ 61 w 86"/>
                <a:gd name="T31" fmla="*/ 64 h 64"/>
                <a:gd name="T32" fmla="*/ 61 w 86"/>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64">
                  <a:moveTo>
                    <a:pt x="61" y="38"/>
                  </a:moveTo>
                  <a:cubicBezTo>
                    <a:pt x="62" y="36"/>
                    <a:pt x="63" y="34"/>
                    <a:pt x="65" y="34"/>
                  </a:cubicBezTo>
                  <a:cubicBezTo>
                    <a:pt x="68" y="34"/>
                    <a:pt x="69" y="36"/>
                    <a:pt x="70" y="37"/>
                  </a:cubicBezTo>
                  <a:cubicBezTo>
                    <a:pt x="71" y="39"/>
                    <a:pt x="74" y="41"/>
                    <a:pt x="77" y="41"/>
                  </a:cubicBezTo>
                  <a:cubicBezTo>
                    <a:pt x="82" y="41"/>
                    <a:pt x="86" y="37"/>
                    <a:pt x="86" y="32"/>
                  </a:cubicBezTo>
                  <a:cubicBezTo>
                    <a:pt x="86" y="27"/>
                    <a:pt x="82" y="23"/>
                    <a:pt x="77" y="23"/>
                  </a:cubicBezTo>
                  <a:cubicBezTo>
                    <a:pt x="74" y="23"/>
                    <a:pt x="71" y="25"/>
                    <a:pt x="70" y="27"/>
                  </a:cubicBezTo>
                  <a:cubicBezTo>
                    <a:pt x="69" y="27"/>
                    <a:pt x="68" y="30"/>
                    <a:pt x="65" y="30"/>
                  </a:cubicBezTo>
                  <a:cubicBezTo>
                    <a:pt x="63" y="30"/>
                    <a:pt x="62" y="28"/>
                    <a:pt x="61" y="26"/>
                  </a:cubicBezTo>
                  <a:cubicBezTo>
                    <a:pt x="61" y="26"/>
                    <a:pt x="61" y="26"/>
                    <a:pt x="61" y="26"/>
                  </a:cubicBezTo>
                  <a:cubicBezTo>
                    <a:pt x="61" y="0"/>
                    <a:pt x="61" y="0"/>
                    <a:pt x="61" y="0"/>
                  </a:cubicBezTo>
                  <a:cubicBezTo>
                    <a:pt x="10" y="0"/>
                    <a:pt x="10" y="0"/>
                    <a:pt x="10" y="0"/>
                  </a:cubicBezTo>
                  <a:cubicBezTo>
                    <a:pt x="5" y="0"/>
                    <a:pt x="0" y="4"/>
                    <a:pt x="0" y="10"/>
                  </a:cubicBezTo>
                  <a:cubicBezTo>
                    <a:pt x="0" y="54"/>
                    <a:pt x="0" y="54"/>
                    <a:pt x="0" y="54"/>
                  </a:cubicBezTo>
                  <a:cubicBezTo>
                    <a:pt x="0" y="59"/>
                    <a:pt x="5"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8"/>
            <p:cNvSpPr/>
            <p:nvPr/>
          </p:nvSpPr>
          <p:spPr bwMode="auto">
            <a:xfrm>
              <a:off x="12594" y="3033"/>
              <a:ext cx="4558" cy="2085"/>
            </a:xfrm>
            <a:custGeom>
              <a:avLst/>
              <a:gdLst>
                <a:gd name="T0" fmla="*/ 130 w 140"/>
                <a:gd name="T1" fmla="*/ 0 h 64"/>
                <a:gd name="T2" fmla="*/ 0 w 140"/>
                <a:gd name="T3" fmla="*/ 0 h 64"/>
                <a:gd name="T4" fmla="*/ 0 w 140"/>
                <a:gd name="T5" fmla="*/ 25 h 64"/>
                <a:gd name="T6" fmla="*/ 0 w 140"/>
                <a:gd name="T7" fmla="*/ 26 h 64"/>
                <a:gd name="T8" fmla="*/ 1 w 140"/>
                <a:gd name="T9" fmla="*/ 25 h 64"/>
                <a:gd name="T10" fmla="*/ 1 w 140"/>
                <a:gd name="T11" fmla="*/ 25 h 64"/>
                <a:gd name="T12" fmla="*/ 12 w 140"/>
                <a:gd name="T13" fmla="*/ 19 h 64"/>
                <a:gd name="T14" fmla="*/ 24 w 140"/>
                <a:gd name="T15" fmla="*/ 32 h 64"/>
                <a:gd name="T16" fmla="*/ 12 w 140"/>
                <a:gd name="T17" fmla="*/ 45 h 64"/>
                <a:gd name="T18" fmla="*/ 1 w 140"/>
                <a:gd name="T19" fmla="*/ 39 h 64"/>
                <a:gd name="T20" fmla="*/ 1 w 140"/>
                <a:gd name="T21" fmla="*/ 39 h 64"/>
                <a:gd name="T22" fmla="*/ 0 w 140"/>
                <a:gd name="T23" fmla="*/ 38 h 64"/>
                <a:gd name="T24" fmla="*/ 0 w 140"/>
                <a:gd name="T25" fmla="*/ 38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5"/>
                    <a:pt x="0" y="25"/>
                    <a:pt x="0" y="25"/>
                  </a:cubicBezTo>
                  <a:cubicBezTo>
                    <a:pt x="0" y="26"/>
                    <a:pt x="0" y="26"/>
                    <a:pt x="0" y="26"/>
                  </a:cubicBezTo>
                  <a:cubicBezTo>
                    <a:pt x="1" y="26"/>
                    <a:pt x="1" y="25"/>
                    <a:pt x="1" y="25"/>
                  </a:cubicBezTo>
                  <a:cubicBezTo>
                    <a:pt x="1" y="25"/>
                    <a:pt x="1" y="25"/>
                    <a:pt x="1" y="25"/>
                  </a:cubicBezTo>
                  <a:cubicBezTo>
                    <a:pt x="4" y="21"/>
                    <a:pt x="8" y="19"/>
                    <a:pt x="12" y="19"/>
                  </a:cubicBezTo>
                  <a:cubicBezTo>
                    <a:pt x="19" y="19"/>
                    <a:pt x="24" y="25"/>
                    <a:pt x="24" y="32"/>
                  </a:cubicBezTo>
                  <a:cubicBezTo>
                    <a:pt x="24" y="39"/>
                    <a:pt x="19" y="45"/>
                    <a:pt x="12" y="45"/>
                  </a:cubicBezTo>
                  <a:cubicBezTo>
                    <a:pt x="8" y="45"/>
                    <a:pt x="4" y="43"/>
                    <a:pt x="1" y="39"/>
                  </a:cubicBezTo>
                  <a:cubicBezTo>
                    <a:pt x="1" y="39"/>
                    <a:pt x="1" y="39"/>
                    <a:pt x="1" y="39"/>
                  </a:cubicBezTo>
                  <a:cubicBezTo>
                    <a:pt x="1" y="39"/>
                    <a:pt x="1" y="38"/>
                    <a:pt x="0" y="38"/>
                  </a:cubicBezTo>
                  <a:cubicBezTo>
                    <a:pt x="0" y="38"/>
                    <a:pt x="0" y="38"/>
                    <a:pt x="0" y="38"/>
                  </a:cubicBezTo>
                  <a:cubicBezTo>
                    <a:pt x="0" y="64"/>
                    <a:pt x="0" y="64"/>
                    <a:pt x="0" y="64"/>
                  </a:cubicBezTo>
                  <a:cubicBezTo>
                    <a:pt x="130" y="64"/>
                    <a:pt x="130" y="64"/>
                    <a:pt x="130" y="64"/>
                  </a:cubicBezTo>
                  <a:cubicBezTo>
                    <a:pt x="136" y="64"/>
                    <a:pt x="140" y="59"/>
                    <a:pt x="140" y="54"/>
                  </a:cubicBezTo>
                  <a:cubicBezTo>
                    <a:pt x="140" y="10"/>
                    <a:pt x="140" y="10"/>
                    <a:pt x="140" y="10"/>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42" name="组合 41"/>
            <p:cNvGrpSpPr/>
            <p:nvPr/>
          </p:nvGrpSpPr>
          <p:grpSpPr>
            <a:xfrm>
              <a:off x="10955" y="3642"/>
              <a:ext cx="1047" cy="913"/>
              <a:chOff x="4499856" y="8587886"/>
              <a:chExt cx="664601" cy="579853"/>
            </a:xfrm>
            <a:gradFill>
              <a:gsLst>
                <a:gs pos="100000">
                  <a:srgbClr val="18478F"/>
                </a:gs>
                <a:gs pos="0">
                  <a:srgbClr val="238DED"/>
                </a:gs>
              </a:gsLst>
              <a:lin ang="7200000" scaled="0"/>
            </a:gradFill>
          </p:grpSpPr>
          <p:sp>
            <p:nvSpPr>
              <p:cNvPr id="43" name="Freeform 36"/>
              <p:cNvSpPr>
                <a:spLocks noEditPoints="1"/>
              </p:cNvSpPr>
              <p:nvPr/>
            </p:nvSpPr>
            <p:spPr bwMode="auto">
              <a:xfrm>
                <a:off x="4499856" y="8727274"/>
                <a:ext cx="440465" cy="440465"/>
              </a:xfrm>
              <a:custGeom>
                <a:avLst/>
                <a:gdLst>
                  <a:gd name="T0" fmla="*/ 161 w 167"/>
                  <a:gd name="T1" fmla="*/ 71 h 167"/>
                  <a:gd name="T2" fmla="*/ 148 w 167"/>
                  <a:gd name="T3" fmla="*/ 71 h 167"/>
                  <a:gd name="T4" fmla="*/ 138 w 167"/>
                  <a:gd name="T5" fmla="*/ 47 h 167"/>
                  <a:gd name="T6" fmla="*/ 147 w 167"/>
                  <a:gd name="T7" fmla="*/ 38 h 167"/>
                  <a:gd name="T8" fmla="*/ 148 w 167"/>
                  <a:gd name="T9" fmla="*/ 31 h 167"/>
                  <a:gd name="T10" fmla="*/ 136 w 167"/>
                  <a:gd name="T11" fmla="*/ 19 h 167"/>
                  <a:gd name="T12" fmla="*/ 129 w 167"/>
                  <a:gd name="T13" fmla="*/ 20 h 167"/>
                  <a:gd name="T14" fmla="*/ 120 w 167"/>
                  <a:gd name="T15" fmla="*/ 29 h 167"/>
                  <a:gd name="T16" fmla="*/ 96 w 167"/>
                  <a:gd name="T17" fmla="*/ 19 h 167"/>
                  <a:gd name="T18" fmla="*/ 96 w 167"/>
                  <a:gd name="T19" fmla="*/ 6 h 167"/>
                  <a:gd name="T20" fmla="*/ 92 w 167"/>
                  <a:gd name="T21" fmla="*/ 0 h 167"/>
                  <a:gd name="T22" fmla="*/ 75 w 167"/>
                  <a:gd name="T23" fmla="*/ 0 h 167"/>
                  <a:gd name="T24" fmla="*/ 71 w 167"/>
                  <a:gd name="T25" fmla="*/ 6 h 167"/>
                  <a:gd name="T26" fmla="*/ 71 w 167"/>
                  <a:gd name="T27" fmla="*/ 19 h 167"/>
                  <a:gd name="T28" fmla="*/ 46 w 167"/>
                  <a:gd name="T29" fmla="*/ 29 h 167"/>
                  <a:gd name="T30" fmla="*/ 37 w 167"/>
                  <a:gd name="T31" fmla="*/ 20 h 167"/>
                  <a:gd name="T32" fmla="*/ 30 w 167"/>
                  <a:gd name="T33" fmla="*/ 19 h 167"/>
                  <a:gd name="T34" fmla="*/ 18 w 167"/>
                  <a:gd name="T35" fmla="*/ 31 h 167"/>
                  <a:gd name="T36" fmla="*/ 19 w 167"/>
                  <a:gd name="T37" fmla="*/ 38 h 167"/>
                  <a:gd name="T38" fmla="*/ 29 w 167"/>
                  <a:gd name="T39" fmla="*/ 47 h 167"/>
                  <a:gd name="T40" fmla="*/ 19 w 167"/>
                  <a:gd name="T41" fmla="*/ 71 h 167"/>
                  <a:gd name="T42" fmla="*/ 6 w 167"/>
                  <a:gd name="T43" fmla="*/ 71 h 167"/>
                  <a:gd name="T44" fmla="*/ 0 w 167"/>
                  <a:gd name="T45" fmla="*/ 75 h 167"/>
                  <a:gd name="T46" fmla="*/ 0 w 167"/>
                  <a:gd name="T47" fmla="*/ 92 h 167"/>
                  <a:gd name="T48" fmla="*/ 6 w 167"/>
                  <a:gd name="T49" fmla="*/ 96 h 167"/>
                  <a:gd name="T50" fmla="*/ 19 w 167"/>
                  <a:gd name="T51" fmla="*/ 96 h 167"/>
                  <a:gd name="T52" fmla="*/ 29 w 167"/>
                  <a:gd name="T53" fmla="*/ 120 h 167"/>
                  <a:gd name="T54" fmla="*/ 19 w 167"/>
                  <a:gd name="T55" fmla="*/ 130 h 167"/>
                  <a:gd name="T56" fmla="*/ 18 w 167"/>
                  <a:gd name="T57" fmla="*/ 137 h 167"/>
                  <a:gd name="T58" fmla="*/ 30 w 167"/>
                  <a:gd name="T59" fmla="*/ 148 h 167"/>
                  <a:gd name="T60" fmla="*/ 37 w 167"/>
                  <a:gd name="T61" fmla="*/ 147 h 167"/>
                  <a:gd name="T62" fmla="*/ 46 w 167"/>
                  <a:gd name="T63" fmla="*/ 138 h 167"/>
                  <a:gd name="T64" fmla="*/ 71 w 167"/>
                  <a:gd name="T65" fmla="*/ 148 h 167"/>
                  <a:gd name="T66" fmla="*/ 71 w 167"/>
                  <a:gd name="T67" fmla="*/ 161 h 167"/>
                  <a:gd name="T68" fmla="*/ 75 w 167"/>
                  <a:gd name="T69" fmla="*/ 167 h 167"/>
                  <a:gd name="T70" fmla="*/ 92 w 167"/>
                  <a:gd name="T71" fmla="*/ 167 h 167"/>
                  <a:gd name="T72" fmla="*/ 96 w 167"/>
                  <a:gd name="T73" fmla="*/ 161 h 167"/>
                  <a:gd name="T74" fmla="*/ 96 w 167"/>
                  <a:gd name="T75" fmla="*/ 148 h 167"/>
                  <a:gd name="T76" fmla="*/ 120 w 167"/>
                  <a:gd name="T77" fmla="*/ 138 h 167"/>
                  <a:gd name="T78" fmla="*/ 129 w 167"/>
                  <a:gd name="T79" fmla="*/ 147 h 167"/>
                  <a:gd name="T80" fmla="*/ 136 w 167"/>
                  <a:gd name="T81" fmla="*/ 148 h 167"/>
                  <a:gd name="T82" fmla="*/ 148 w 167"/>
                  <a:gd name="T83" fmla="*/ 137 h 167"/>
                  <a:gd name="T84" fmla="*/ 147 w 167"/>
                  <a:gd name="T85" fmla="*/ 130 h 167"/>
                  <a:gd name="T86" fmla="*/ 138 w 167"/>
                  <a:gd name="T87" fmla="*/ 120 h 167"/>
                  <a:gd name="T88" fmla="*/ 148 w 167"/>
                  <a:gd name="T89" fmla="*/ 96 h 167"/>
                  <a:gd name="T90" fmla="*/ 161 w 167"/>
                  <a:gd name="T91" fmla="*/ 96 h 167"/>
                  <a:gd name="T92" fmla="*/ 167 w 167"/>
                  <a:gd name="T93" fmla="*/ 92 h 167"/>
                  <a:gd name="T94" fmla="*/ 167 w 167"/>
                  <a:gd name="T95" fmla="*/ 75 h 167"/>
                  <a:gd name="T96" fmla="*/ 161 w 167"/>
                  <a:gd name="T97" fmla="*/ 71 h 167"/>
                  <a:gd name="T98" fmla="*/ 83 w 167"/>
                  <a:gd name="T99" fmla="*/ 114 h 167"/>
                  <a:gd name="T100" fmla="*/ 52 w 167"/>
                  <a:gd name="T101" fmla="*/ 84 h 167"/>
                  <a:gd name="T102" fmla="*/ 83 w 167"/>
                  <a:gd name="T103" fmla="*/ 53 h 167"/>
                  <a:gd name="T104" fmla="*/ 114 w 167"/>
                  <a:gd name="T105" fmla="*/ 84 h 167"/>
                  <a:gd name="T106" fmla="*/ 83 w 167"/>
                  <a:gd name="T107" fmla="*/ 11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 h="167">
                    <a:moveTo>
                      <a:pt x="161" y="71"/>
                    </a:moveTo>
                    <a:cubicBezTo>
                      <a:pt x="148" y="71"/>
                      <a:pt x="148" y="71"/>
                      <a:pt x="148" y="71"/>
                    </a:cubicBezTo>
                    <a:cubicBezTo>
                      <a:pt x="146" y="62"/>
                      <a:pt x="143" y="54"/>
                      <a:pt x="138" y="47"/>
                    </a:cubicBezTo>
                    <a:cubicBezTo>
                      <a:pt x="147" y="38"/>
                      <a:pt x="147" y="38"/>
                      <a:pt x="147" y="38"/>
                    </a:cubicBezTo>
                    <a:cubicBezTo>
                      <a:pt x="149" y="36"/>
                      <a:pt x="150" y="32"/>
                      <a:pt x="148" y="31"/>
                    </a:cubicBezTo>
                    <a:cubicBezTo>
                      <a:pt x="136" y="19"/>
                      <a:pt x="136" y="19"/>
                      <a:pt x="136" y="19"/>
                    </a:cubicBezTo>
                    <a:cubicBezTo>
                      <a:pt x="135" y="17"/>
                      <a:pt x="131" y="18"/>
                      <a:pt x="129" y="20"/>
                    </a:cubicBezTo>
                    <a:cubicBezTo>
                      <a:pt x="120" y="29"/>
                      <a:pt x="120" y="29"/>
                      <a:pt x="120" y="29"/>
                    </a:cubicBezTo>
                    <a:cubicBezTo>
                      <a:pt x="113" y="24"/>
                      <a:pt x="105" y="21"/>
                      <a:pt x="96" y="19"/>
                    </a:cubicBezTo>
                    <a:cubicBezTo>
                      <a:pt x="96" y="6"/>
                      <a:pt x="96" y="6"/>
                      <a:pt x="96" y="6"/>
                    </a:cubicBezTo>
                    <a:cubicBezTo>
                      <a:pt x="96" y="3"/>
                      <a:pt x="94" y="0"/>
                      <a:pt x="92" y="0"/>
                    </a:cubicBezTo>
                    <a:cubicBezTo>
                      <a:pt x="75" y="0"/>
                      <a:pt x="75" y="0"/>
                      <a:pt x="75" y="0"/>
                    </a:cubicBezTo>
                    <a:cubicBezTo>
                      <a:pt x="73" y="0"/>
                      <a:pt x="71" y="3"/>
                      <a:pt x="71" y="6"/>
                    </a:cubicBezTo>
                    <a:cubicBezTo>
                      <a:pt x="71" y="19"/>
                      <a:pt x="71" y="19"/>
                      <a:pt x="71" y="19"/>
                    </a:cubicBezTo>
                    <a:cubicBezTo>
                      <a:pt x="62" y="21"/>
                      <a:pt x="54" y="24"/>
                      <a:pt x="46" y="29"/>
                    </a:cubicBezTo>
                    <a:cubicBezTo>
                      <a:pt x="37" y="20"/>
                      <a:pt x="37" y="20"/>
                      <a:pt x="37" y="20"/>
                    </a:cubicBezTo>
                    <a:cubicBezTo>
                      <a:pt x="35" y="18"/>
                      <a:pt x="32" y="17"/>
                      <a:pt x="30" y="19"/>
                    </a:cubicBezTo>
                    <a:cubicBezTo>
                      <a:pt x="18" y="31"/>
                      <a:pt x="18" y="31"/>
                      <a:pt x="18" y="31"/>
                    </a:cubicBezTo>
                    <a:cubicBezTo>
                      <a:pt x="17" y="32"/>
                      <a:pt x="17" y="36"/>
                      <a:pt x="19" y="38"/>
                    </a:cubicBezTo>
                    <a:cubicBezTo>
                      <a:pt x="29" y="47"/>
                      <a:pt x="29" y="47"/>
                      <a:pt x="29" y="47"/>
                    </a:cubicBezTo>
                    <a:cubicBezTo>
                      <a:pt x="24" y="54"/>
                      <a:pt x="20" y="62"/>
                      <a:pt x="19" y="71"/>
                    </a:cubicBezTo>
                    <a:cubicBezTo>
                      <a:pt x="6" y="71"/>
                      <a:pt x="6" y="71"/>
                      <a:pt x="6" y="71"/>
                    </a:cubicBezTo>
                    <a:cubicBezTo>
                      <a:pt x="2" y="71"/>
                      <a:pt x="0" y="73"/>
                      <a:pt x="0" y="75"/>
                    </a:cubicBezTo>
                    <a:cubicBezTo>
                      <a:pt x="0" y="92"/>
                      <a:pt x="0" y="92"/>
                      <a:pt x="0" y="92"/>
                    </a:cubicBezTo>
                    <a:cubicBezTo>
                      <a:pt x="0" y="94"/>
                      <a:pt x="2" y="96"/>
                      <a:pt x="6" y="96"/>
                    </a:cubicBezTo>
                    <a:cubicBezTo>
                      <a:pt x="19" y="96"/>
                      <a:pt x="19" y="96"/>
                      <a:pt x="19" y="96"/>
                    </a:cubicBezTo>
                    <a:cubicBezTo>
                      <a:pt x="20" y="105"/>
                      <a:pt x="24" y="113"/>
                      <a:pt x="29" y="120"/>
                    </a:cubicBezTo>
                    <a:cubicBezTo>
                      <a:pt x="19" y="130"/>
                      <a:pt x="19" y="130"/>
                      <a:pt x="19" y="130"/>
                    </a:cubicBezTo>
                    <a:cubicBezTo>
                      <a:pt x="17" y="132"/>
                      <a:pt x="17" y="135"/>
                      <a:pt x="18" y="137"/>
                    </a:cubicBezTo>
                    <a:cubicBezTo>
                      <a:pt x="30" y="148"/>
                      <a:pt x="30" y="148"/>
                      <a:pt x="30" y="148"/>
                    </a:cubicBezTo>
                    <a:cubicBezTo>
                      <a:pt x="32" y="150"/>
                      <a:pt x="35" y="150"/>
                      <a:pt x="37" y="147"/>
                    </a:cubicBezTo>
                    <a:cubicBezTo>
                      <a:pt x="46" y="138"/>
                      <a:pt x="46" y="138"/>
                      <a:pt x="46" y="138"/>
                    </a:cubicBezTo>
                    <a:cubicBezTo>
                      <a:pt x="54" y="143"/>
                      <a:pt x="62" y="147"/>
                      <a:pt x="71" y="148"/>
                    </a:cubicBezTo>
                    <a:cubicBezTo>
                      <a:pt x="71" y="161"/>
                      <a:pt x="71" y="161"/>
                      <a:pt x="71" y="161"/>
                    </a:cubicBezTo>
                    <a:cubicBezTo>
                      <a:pt x="71" y="164"/>
                      <a:pt x="73" y="167"/>
                      <a:pt x="75" y="167"/>
                    </a:cubicBezTo>
                    <a:cubicBezTo>
                      <a:pt x="92" y="167"/>
                      <a:pt x="92" y="167"/>
                      <a:pt x="92" y="167"/>
                    </a:cubicBezTo>
                    <a:cubicBezTo>
                      <a:pt x="94" y="167"/>
                      <a:pt x="96" y="164"/>
                      <a:pt x="96" y="161"/>
                    </a:cubicBezTo>
                    <a:cubicBezTo>
                      <a:pt x="96" y="148"/>
                      <a:pt x="96" y="148"/>
                      <a:pt x="96" y="148"/>
                    </a:cubicBezTo>
                    <a:cubicBezTo>
                      <a:pt x="105" y="147"/>
                      <a:pt x="113" y="143"/>
                      <a:pt x="120" y="138"/>
                    </a:cubicBezTo>
                    <a:cubicBezTo>
                      <a:pt x="129" y="147"/>
                      <a:pt x="129" y="147"/>
                      <a:pt x="129" y="147"/>
                    </a:cubicBezTo>
                    <a:cubicBezTo>
                      <a:pt x="131" y="150"/>
                      <a:pt x="135" y="150"/>
                      <a:pt x="136" y="148"/>
                    </a:cubicBezTo>
                    <a:cubicBezTo>
                      <a:pt x="148" y="137"/>
                      <a:pt x="148" y="137"/>
                      <a:pt x="148" y="137"/>
                    </a:cubicBezTo>
                    <a:cubicBezTo>
                      <a:pt x="150" y="135"/>
                      <a:pt x="149" y="132"/>
                      <a:pt x="147" y="130"/>
                    </a:cubicBezTo>
                    <a:cubicBezTo>
                      <a:pt x="138" y="120"/>
                      <a:pt x="138" y="120"/>
                      <a:pt x="138" y="120"/>
                    </a:cubicBezTo>
                    <a:cubicBezTo>
                      <a:pt x="143" y="113"/>
                      <a:pt x="146" y="105"/>
                      <a:pt x="148" y="96"/>
                    </a:cubicBezTo>
                    <a:cubicBezTo>
                      <a:pt x="161" y="96"/>
                      <a:pt x="161" y="96"/>
                      <a:pt x="161" y="96"/>
                    </a:cubicBezTo>
                    <a:cubicBezTo>
                      <a:pt x="164" y="96"/>
                      <a:pt x="167" y="94"/>
                      <a:pt x="167" y="92"/>
                    </a:cubicBezTo>
                    <a:cubicBezTo>
                      <a:pt x="167" y="75"/>
                      <a:pt x="167" y="75"/>
                      <a:pt x="167" y="75"/>
                    </a:cubicBezTo>
                    <a:cubicBezTo>
                      <a:pt x="167" y="73"/>
                      <a:pt x="164" y="71"/>
                      <a:pt x="161" y="71"/>
                    </a:cubicBezTo>
                    <a:close/>
                    <a:moveTo>
                      <a:pt x="83" y="114"/>
                    </a:moveTo>
                    <a:cubicBezTo>
                      <a:pt x="66" y="114"/>
                      <a:pt x="52" y="101"/>
                      <a:pt x="52" y="84"/>
                    </a:cubicBezTo>
                    <a:cubicBezTo>
                      <a:pt x="52" y="67"/>
                      <a:pt x="66" y="53"/>
                      <a:pt x="83" y="53"/>
                    </a:cubicBezTo>
                    <a:cubicBezTo>
                      <a:pt x="100" y="53"/>
                      <a:pt x="114" y="67"/>
                      <a:pt x="114" y="84"/>
                    </a:cubicBezTo>
                    <a:cubicBezTo>
                      <a:pt x="114" y="101"/>
                      <a:pt x="100" y="114"/>
                      <a:pt x="83"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7"/>
              <p:cNvSpPr>
                <a:spLocks noEditPoints="1"/>
              </p:cNvSpPr>
              <p:nvPr/>
            </p:nvSpPr>
            <p:spPr bwMode="auto">
              <a:xfrm>
                <a:off x="4845538" y="8587886"/>
                <a:ext cx="318919" cy="316689"/>
              </a:xfrm>
              <a:custGeom>
                <a:avLst/>
                <a:gdLst>
                  <a:gd name="T0" fmla="*/ 117 w 121"/>
                  <a:gd name="T1" fmla="*/ 51 h 120"/>
                  <a:gd name="T2" fmla="*/ 108 w 121"/>
                  <a:gd name="T3" fmla="*/ 51 h 120"/>
                  <a:gd name="T4" fmla="*/ 100 w 121"/>
                  <a:gd name="T5" fmla="*/ 33 h 120"/>
                  <a:gd name="T6" fmla="*/ 107 w 121"/>
                  <a:gd name="T7" fmla="*/ 27 h 120"/>
                  <a:gd name="T8" fmla="*/ 108 w 121"/>
                  <a:gd name="T9" fmla="*/ 22 h 120"/>
                  <a:gd name="T10" fmla="*/ 99 w 121"/>
                  <a:gd name="T11" fmla="*/ 13 h 120"/>
                  <a:gd name="T12" fmla="*/ 94 w 121"/>
                  <a:gd name="T13" fmla="*/ 14 h 120"/>
                  <a:gd name="T14" fmla="*/ 87 w 121"/>
                  <a:gd name="T15" fmla="*/ 20 h 120"/>
                  <a:gd name="T16" fmla="*/ 70 w 121"/>
                  <a:gd name="T17" fmla="*/ 13 h 120"/>
                  <a:gd name="T18" fmla="*/ 70 w 121"/>
                  <a:gd name="T19" fmla="*/ 4 h 120"/>
                  <a:gd name="T20" fmla="*/ 67 w 121"/>
                  <a:gd name="T21" fmla="*/ 0 h 120"/>
                  <a:gd name="T22" fmla="*/ 55 w 121"/>
                  <a:gd name="T23" fmla="*/ 0 h 120"/>
                  <a:gd name="T24" fmla="*/ 52 w 121"/>
                  <a:gd name="T25" fmla="*/ 4 h 120"/>
                  <a:gd name="T26" fmla="*/ 52 w 121"/>
                  <a:gd name="T27" fmla="*/ 13 h 120"/>
                  <a:gd name="T28" fmla="*/ 34 w 121"/>
                  <a:gd name="T29" fmla="*/ 20 h 120"/>
                  <a:gd name="T30" fmla="*/ 28 w 121"/>
                  <a:gd name="T31" fmla="*/ 14 h 120"/>
                  <a:gd name="T32" fmla="*/ 22 w 121"/>
                  <a:gd name="T33" fmla="*/ 13 h 120"/>
                  <a:gd name="T34" fmla="*/ 14 w 121"/>
                  <a:gd name="T35" fmla="*/ 22 h 120"/>
                  <a:gd name="T36" fmla="*/ 15 w 121"/>
                  <a:gd name="T37" fmla="*/ 27 h 120"/>
                  <a:gd name="T38" fmla="*/ 21 w 121"/>
                  <a:gd name="T39" fmla="*/ 33 h 120"/>
                  <a:gd name="T40" fmla="*/ 14 w 121"/>
                  <a:gd name="T41" fmla="*/ 51 h 120"/>
                  <a:gd name="T42" fmla="*/ 5 w 121"/>
                  <a:gd name="T43" fmla="*/ 51 h 120"/>
                  <a:gd name="T44" fmla="*/ 0 w 121"/>
                  <a:gd name="T45" fmla="*/ 54 h 120"/>
                  <a:gd name="T46" fmla="*/ 0 w 121"/>
                  <a:gd name="T47" fmla="*/ 66 h 120"/>
                  <a:gd name="T48" fmla="*/ 5 w 121"/>
                  <a:gd name="T49" fmla="*/ 69 h 120"/>
                  <a:gd name="T50" fmla="*/ 14 w 121"/>
                  <a:gd name="T51" fmla="*/ 69 h 120"/>
                  <a:gd name="T52" fmla="*/ 21 w 121"/>
                  <a:gd name="T53" fmla="*/ 87 h 120"/>
                  <a:gd name="T54" fmla="*/ 15 w 121"/>
                  <a:gd name="T55" fmla="*/ 93 h 120"/>
                  <a:gd name="T56" fmla="*/ 14 w 121"/>
                  <a:gd name="T57" fmla="*/ 98 h 120"/>
                  <a:gd name="T58" fmla="*/ 22 w 121"/>
                  <a:gd name="T59" fmla="*/ 107 h 120"/>
                  <a:gd name="T60" fmla="*/ 28 w 121"/>
                  <a:gd name="T61" fmla="*/ 106 h 120"/>
                  <a:gd name="T62" fmla="*/ 34 w 121"/>
                  <a:gd name="T63" fmla="*/ 100 h 120"/>
                  <a:gd name="T64" fmla="*/ 52 w 121"/>
                  <a:gd name="T65" fmla="*/ 107 h 120"/>
                  <a:gd name="T66" fmla="*/ 52 w 121"/>
                  <a:gd name="T67" fmla="*/ 116 h 120"/>
                  <a:gd name="T68" fmla="*/ 55 w 121"/>
                  <a:gd name="T69" fmla="*/ 120 h 120"/>
                  <a:gd name="T70" fmla="*/ 67 w 121"/>
                  <a:gd name="T71" fmla="*/ 120 h 120"/>
                  <a:gd name="T72" fmla="*/ 70 w 121"/>
                  <a:gd name="T73" fmla="*/ 116 h 120"/>
                  <a:gd name="T74" fmla="*/ 70 w 121"/>
                  <a:gd name="T75" fmla="*/ 107 h 120"/>
                  <a:gd name="T76" fmla="*/ 87 w 121"/>
                  <a:gd name="T77" fmla="*/ 100 h 120"/>
                  <a:gd name="T78" fmla="*/ 94 w 121"/>
                  <a:gd name="T79" fmla="*/ 106 h 120"/>
                  <a:gd name="T80" fmla="*/ 99 w 121"/>
                  <a:gd name="T81" fmla="*/ 107 h 120"/>
                  <a:gd name="T82" fmla="*/ 108 w 121"/>
                  <a:gd name="T83" fmla="*/ 98 h 120"/>
                  <a:gd name="T84" fmla="*/ 107 w 121"/>
                  <a:gd name="T85" fmla="*/ 93 h 120"/>
                  <a:gd name="T86" fmla="*/ 100 w 121"/>
                  <a:gd name="T87" fmla="*/ 87 h 120"/>
                  <a:gd name="T88" fmla="*/ 108 w 121"/>
                  <a:gd name="T89" fmla="*/ 69 h 120"/>
                  <a:gd name="T90" fmla="*/ 117 w 121"/>
                  <a:gd name="T91" fmla="*/ 69 h 120"/>
                  <a:gd name="T92" fmla="*/ 121 w 121"/>
                  <a:gd name="T93" fmla="*/ 66 h 120"/>
                  <a:gd name="T94" fmla="*/ 121 w 121"/>
                  <a:gd name="T95" fmla="*/ 54 h 120"/>
                  <a:gd name="T96" fmla="*/ 117 w 121"/>
                  <a:gd name="T97" fmla="*/ 51 h 120"/>
                  <a:gd name="T98" fmla="*/ 61 w 121"/>
                  <a:gd name="T99" fmla="*/ 82 h 120"/>
                  <a:gd name="T100" fmla="*/ 38 w 121"/>
                  <a:gd name="T101" fmla="*/ 60 h 120"/>
                  <a:gd name="T102" fmla="*/ 61 w 121"/>
                  <a:gd name="T103" fmla="*/ 38 h 120"/>
                  <a:gd name="T104" fmla="*/ 83 w 121"/>
                  <a:gd name="T105" fmla="*/ 60 h 120"/>
                  <a:gd name="T106" fmla="*/ 61 w 121"/>
                  <a:gd name="T107" fmla="*/ 8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17" y="51"/>
                    </a:moveTo>
                    <a:cubicBezTo>
                      <a:pt x="108" y="51"/>
                      <a:pt x="108" y="51"/>
                      <a:pt x="108" y="51"/>
                    </a:cubicBezTo>
                    <a:cubicBezTo>
                      <a:pt x="106" y="44"/>
                      <a:pt x="104" y="38"/>
                      <a:pt x="100" y="33"/>
                    </a:cubicBezTo>
                    <a:cubicBezTo>
                      <a:pt x="107" y="27"/>
                      <a:pt x="107" y="27"/>
                      <a:pt x="107" y="27"/>
                    </a:cubicBezTo>
                    <a:cubicBezTo>
                      <a:pt x="109" y="25"/>
                      <a:pt x="109" y="23"/>
                      <a:pt x="108" y="22"/>
                    </a:cubicBezTo>
                    <a:cubicBezTo>
                      <a:pt x="99" y="13"/>
                      <a:pt x="99" y="13"/>
                      <a:pt x="99" y="13"/>
                    </a:cubicBezTo>
                    <a:cubicBezTo>
                      <a:pt x="98" y="12"/>
                      <a:pt x="96" y="12"/>
                      <a:pt x="94" y="14"/>
                    </a:cubicBezTo>
                    <a:cubicBezTo>
                      <a:pt x="87" y="20"/>
                      <a:pt x="87" y="20"/>
                      <a:pt x="87" y="20"/>
                    </a:cubicBezTo>
                    <a:cubicBezTo>
                      <a:pt x="82" y="17"/>
                      <a:pt x="76" y="14"/>
                      <a:pt x="70" y="13"/>
                    </a:cubicBezTo>
                    <a:cubicBezTo>
                      <a:pt x="70" y="4"/>
                      <a:pt x="70" y="4"/>
                      <a:pt x="70" y="4"/>
                    </a:cubicBezTo>
                    <a:cubicBezTo>
                      <a:pt x="70" y="1"/>
                      <a:pt x="69" y="0"/>
                      <a:pt x="67" y="0"/>
                    </a:cubicBezTo>
                    <a:cubicBezTo>
                      <a:pt x="55" y="0"/>
                      <a:pt x="55" y="0"/>
                      <a:pt x="55" y="0"/>
                    </a:cubicBezTo>
                    <a:cubicBezTo>
                      <a:pt x="53" y="0"/>
                      <a:pt x="52" y="1"/>
                      <a:pt x="52" y="4"/>
                    </a:cubicBezTo>
                    <a:cubicBezTo>
                      <a:pt x="52" y="13"/>
                      <a:pt x="52" y="13"/>
                      <a:pt x="52" y="13"/>
                    </a:cubicBezTo>
                    <a:cubicBezTo>
                      <a:pt x="45" y="14"/>
                      <a:pt x="39" y="17"/>
                      <a:pt x="34" y="20"/>
                    </a:cubicBezTo>
                    <a:cubicBezTo>
                      <a:pt x="28" y="14"/>
                      <a:pt x="28" y="14"/>
                      <a:pt x="28" y="14"/>
                    </a:cubicBezTo>
                    <a:cubicBezTo>
                      <a:pt x="26" y="12"/>
                      <a:pt x="24" y="12"/>
                      <a:pt x="22" y="13"/>
                    </a:cubicBezTo>
                    <a:cubicBezTo>
                      <a:pt x="14" y="22"/>
                      <a:pt x="14" y="22"/>
                      <a:pt x="14" y="22"/>
                    </a:cubicBezTo>
                    <a:cubicBezTo>
                      <a:pt x="13" y="23"/>
                      <a:pt x="13" y="25"/>
                      <a:pt x="15" y="27"/>
                    </a:cubicBezTo>
                    <a:cubicBezTo>
                      <a:pt x="21" y="33"/>
                      <a:pt x="21" y="33"/>
                      <a:pt x="21" y="33"/>
                    </a:cubicBezTo>
                    <a:cubicBezTo>
                      <a:pt x="18" y="38"/>
                      <a:pt x="15" y="44"/>
                      <a:pt x="14" y="51"/>
                    </a:cubicBezTo>
                    <a:cubicBezTo>
                      <a:pt x="5" y="51"/>
                      <a:pt x="5" y="51"/>
                      <a:pt x="5" y="51"/>
                    </a:cubicBezTo>
                    <a:cubicBezTo>
                      <a:pt x="2" y="51"/>
                      <a:pt x="0" y="52"/>
                      <a:pt x="0" y="54"/>
                    </a:cubicBezTo>
                    <a:cubicBezTo>
                      <a:pt x="0" y="66"/>
                      <a:pt x="0" y="66"/>
                      <a:pt x="0" y="66"/>
                    </a:cubicBezTo>
                    <a:cubicBezTo>
                      <a:pt x="0" y="68"/>
                      <a:pt x="2" y="69"/>
                      <a:pt x="5" y="69"/>
                    </a:cubicBezTo>
                    <a:cubicBezTo>
                      <a:pt x="14" y="69"/>
                      <a:pt x="14" y="69"/>
                      <a:pt x="14" y="69"/>
                    </a:cubicBezTo>
                    <a:cubicBezTo>
                      <a:pt x="15" y="76"/>
                      <a:pt x="18" y="81"/>
                      <a:pt x="21" y="87"/>
                    </a:cubicBezTo>
                    <a:cubicBezTo>
                      <a:pt x="15" y="93"/>
                      <a:pt x="15" y="93"/>
                      <a:pt x="15" y="93"/>
                    </a:cubicBezTo>
                    <a:cubicBezTo>
                      <a:pt x="13" y="95"/>
                      <a:pt x="13" y="97"/>
                      <a:pt x="14" y="98"/>
                    </a:cubicBezTo>
                    <a:cubicBezTo>
                      <a:pt x="22" y="107"/>
                      <a:pt x="22" y="107"/>
                      <a:pt x="22" y="107"/>
                    </a:cubicBezTo>
                    <a:cubicBezTo>
                      <a:pt x="24" y="108"/>
                      <a:pt x="26" y="108"/>
                      <a:pt x="28" y="106"/>
                    </a:cubicBezTo>
                    <a:cubicBezTo>
                      <a:pt x="34" y="100"/>
                      <a:pt x="34" y="100"/>
                      <a:pt x="34" y="100"/>
                    </a:cubicBezTo>
                    <a:cubicBezTo>
                      <a:pt x="39" y="103"/>
                      <a:pt x="45" y="106"/>
                      <a:pt x="52" y="107"/>
                    </a:cubicBezTo>
                    <a:cubicBezTo>
                      <a:pt x="52" y="116"/>
                      <a:pt x="52" y="116"/>
                      <a:pt x="52" y="116"/>
                    </a:cubicBezTo>
                    <a:cubicBezTo>
                      <a:pt x="52" y="118"/>
                      <a:pt x="53" y="120"/>
                      <a:pt x="55" y="120"/>
                    </a:cubicBezTo>
                    <a:cubicBezTo>
                      <a:pt x="67" y="120"/>
                      <a:pt x="67" y="120"/>
                      <a:pt x="67" y="120"/>
                    </a:cubicBezTo>
                    <a:cubicBezTo>
                      <a:pt x="69" y="120"/>
                      <a:pt x="70" y="118"/>
                      <a:pt x="70" y="116"/>
                    </a:cubicBezTo>
                    <a:cubicBezTo>
                      <a:pt x="70" y="107"/>
                      <a:pt x="70" y="107"/>
                      <a:pt x="70" y="107"/>
                    </a:cubicBezTo>
                    <a:cubicBezTo>
                      <a:pt x="76" y="106"/>
                      <a:pt x="82" y="103"/>
                      <a:pt x="87" y="100"/>
                    </a:cubicBezTo>
                    <a:cubicBezTo>
                      <a:pt x="94" y="106"/>
                      <a:pt x="94" y="106"/>
                      <a:pt x="94" y="106"/>
                    </a:cubicBezTo>
                    <a:cubicBezTo>
                      <a:pt x="96" y="108"/>
                      <a:pt x="98" y="108"/>
                      <a:pt x="99" y="107"/>
                    </a:cubicBezTo>
                    <a:cubicBezTo>
                      <a:pt x="108" y="98"/>
                      <a:pt x="108" y="98"/>
                      <a:pt x="108" y="98"/>
                    </a:cubicBezTo>
                    <a:cubicBezTo>
                      <a:pt x="109" y="97"/>
                      <a:pt x="109" y="95"/>
                      <a:pt x="107" y="93"/>
                    </a:cubicBezTo>
                    <a:cubicBezTo>
                      <a:pt x="100" y="87"/>
                      <a:pt x="100" y="87"/>
                      <a:pt x="100" y="87"/>
                    </a:cubicBezTo>
                    <a:cubicBezTo>
                      <a:pt x="104" y="81"/>
                      <a:pt x="106" y="76"/>
                      <a:pt x="108" y="69"/>
                    </a:cubicBezTo>
                    <a:cubicBezTo>
                      <a:pt x="117" y="69"/>
                      <a:pt x="117" y="69"/>
                      <a:pt x="117" y="69"/>
                    </a:cubicBezTo>
                    <a:cubicBezTo>
                      <a:pt x="119" y="69"/>
                      <a:pt x="121" y="68"/>
                      <a:pt x="121" y="66"/>
                    </a:cubicBezTo>
                    <a:cubicBezTo>
                      <a:pt x="121" y="54"/>
                      <a:pt x="121" y="54"/>
                      <a:pt x="121" y="54"/>
                    </a:cubicBezTo>
                    <a:cubicBezTo>
                      <a:pt x="121" y="52"/>
                      <a:pt x="119" y="51"/>
                      <a:pt x="117" y="51"/>
                    </a:cubicBezTo>
                    <a:close/>
                    <a:moveTo>
                      <a:pt x="61" y="82"/>
                    </a:moveTo>
                    <a:cubicBezTo>
                      <a:pt x="48" y="82"/>
                      <a:pt x="38" y="72"/>
                      <a:pt x="38" y="60"/>
                    </a:cubicBezTo>
                    <a:cubicBezTo>
                      <a:pt x="38" y="48"/>
                      <a:pt x="48" y="38"/>
                      <a:pt x="61" y="38"/>
                    </a:cubicBezTo>
                    <a:cubicBezTo>
                      <a:pt x="73" y="38"/>
                      <a:pt x="83" y="48"/>
                      <a:pt x="83" y="60"/>
                    </a:cubicBezTo>
                    <a:cubicBezTo>
                      <a:pt x="83" y="72"/>
                      <a:pt x="73" y="82"/>
                      <a:pt x="6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2" name="矩形 51"/>
            <p:cNvSpPr/>
            <p:nvPr/>
          </p:nvSpPr>
          <p:spPr>
            <a:xfrm>
              <a:off x="13510" y="3156"/>
              <a:ext cx="3377" cy="1840"/>
            </a:xfrm>
            <a:prstGeom prst="rect">
              <a:avLst/>
            </a:prstGeom>
          </p:spPr>
          <p:txBody>
            <a:bodyPr wrap="square">
              <a:spAutoFit/>
            </a:bodyPr>
            <a:lstStyle/>
            <a:p>
              <a:r>
                <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叙事是这一过程的黏合剂，是研究数据和潜在产品特性的指南针：用人物模型创造故事， 让故事指明用户满意的地方</a:t>
              </a:r>
              <a:r>
                <a:rPr lang="zh-CN" sz="14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a:t>
              </a:r>
              <a:endParaRPr lang="zh-CN" sz="1400"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3" name="矩形 2"/>
          <p:cNvSpPr/>
          <p:nvPr/>
        </p:nvSpPr>
        <p:spPr>
          <a:xfrm>
            <a:off x="1395704" y="3444450"/>
            <a:ext cx="8889537" cy="922020"/>
          </a:xfrm>
          <a:prstGeom prst="rect">
            <a:avLst/>
          </a:prstGeom>
        </p:spPr>
        <p:txBody>
          <a:bodyPr wrap="square">
            <a:spAutoFit/>
          </a:bodyPr>
          <a:lstStyle/>
          <a:p>
            <a:r>
              <a:rPr lang="zh-CN" altLang="en-US" dirty="0"/>
              <a:t>叙述是</a:t>
            </a:r>
            <a:r>
              <a:rPr lang="zh-CN" altLang="en-US" dirty="0">
                <a:solidFill>
                  <a:srgbClr val="FF0000"/>
                </a:solidFill>
              </a:rPr>
              <a:t>高效的设计工具</a:t>
            </a:r>
            <a:r>
              <a:rPr lang="zh-CN" altLang="en-US" dirty="0"/>
              <a:t>，证据随处可见。著名的迪士尼幻想工程师（Disney Imagineer)®构 建的体验如果不是以现代神话为基础，他们也会迷失方向。我们为数字产品创造的体验都有其 自己的叙事结构（可能更有根据），交互设计就建立在这些叙事的基础上。</a:t>
            </a:r>
            <a:endParaRPr lang="zh-CN" altLang="en-US" dirty="0"/>
          </a:p>
        </p:txBody>
      </p:sp>
      <p:sp>
        <p:nvSpPr>
          <p:cNvPr id="8" name="矩形 7"/>
          <p:cNvSpPr/>
          <p:nvPr userDrawn="1"/>
        </p:nvSpPr>
        <p:spPr>
          <a:xfrm>
            <a:off x="1727200" y="436245"/>
            <a:ext cx="364617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场景：以叙述为设计工具</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矩形 3"/>
          <p:cNvSpPr/>
          <p:nvPr/>
        </p:nvSpPr>
        <p:spPr>
          <a:xfrm>
            <a:off x="1395704" y="4595705"/>
            <a:ext cx="8889537" cy="922020"/>
          </a:xfrm>
          <a:prstGeom prst="rect">
            <a:avLst/>
          </a:prstGeom>
        </p:spPr>
        <p:txBody>
          <a:bodyPr wrap="square">
            <a:spAutoFit/>
          </a:bodyPr>
          <a:lstStyle/>
          <a:p>
            <a:r>
              <a:rPr lang="zh-CN" altLang="en-US" dirty="0"/>
              <a:t>叙述在交互产品的</a:t>
            </a:r>
            <a:r>
              <a:rPr lang="zh-CN" altLang="en-US" dirty="0">
                <a:solidFill>
                  <a:srgbClr val="FF0000"/>
                </a:solidFill>
              </a:rPr>
              <a:t>视觉描述方面</a:t>
            </a:r>
            <a:r>
              <a:rPr lang="zh-CN" altLang="en-US" dirty="0"/>
              <a:t>也很有效。交互设计首先是对不断发生的行为进行设计。 因此，叙事结构结合快速、灵活的视觉工具（比如不起眼的白板），能够完美地激发、想象、呈 现、验证各种交互概念</a:t>
            </a:r>
            <a:r>
              <a:rPr lang="zh-CN" altLang="en-US" dirty="0" smtClean="0"/>
              <a:t>。</a:t>
            </a:r>
            <a:r>
              <a:rPr lang="en-US" altLang="zh-CN" dirty="0" smtClean="0"/>
              <a:t>[3]</a:t>
            </a:r>
            <a:endParaRPr lang="zh-CN" altLang="en-US" dirty="0"/>
          </a:p>
        </p:txBody>
      </p:sp>
      <p:sp>
        <p:nvSpPr>
          <p:cNvPr id="12" name="椭圆 11"/>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3" name="椭圆 1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0-#ppt_w/2"/>
                                          </p:val>
                                        </p:tav>
                                        <p:tav tm="100000">
                                          <p:val>
                                            <p:strVal val="#ppt_x"/>
                                          </p:val>
                                        </p:tav>
                                      </p:tavLst>
                                    </p:anim>
                                    <p:anim calcmode="lin" valueType="num">
                                      <p:cBhvr additive="base">
                                        <p:cTn id="15" dur="500" fill="hold"/>
                                        <p:tgtEl>
                                          <p:spTgt spid="12"/>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0-#ppt_w/2"/>
                                          </p:val>
                                        </p:tav>
                                        <p:tav tm="100000">
                                          <p:val>
                                            <p:strVal val="#ppt_x"/>
                                          </p:val>
                                        </p:tav>
                                      </p:tavLst>
                                    </p:anim>
                                    <p:anim calcmode="lin" valueType="num">
                                      <p:cBhvr additive="base">
                                        <p:cTn id="19" dur="500" fill="hold"/>
                                        <p:tgtEl>
                                          <p:spTgt spid="13"/>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0-#ppt_w/2"/>
                                          </p:val>
                                        </p:tav>
                                        <p:tav tm="100000">
                                          <p:val>
                                            <p:strVal val="#ppt_x"/>
                                          </p:val>
                                        </p:tav>
                                      </p:tavLst>
                                    </p:anim>
                                    <p:anim calcmode="lin" valueType="num">
                                      <p:cBhvr additive="base">
                                        <p:cTn id="23" dur="500" fill="hold"/>
                                        <p:tgtEl>
                                          <p:spTgt spid="15"/>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0-#ppt_w/2"/>
                                          </p:val>
                                        </p:tav>
                                        <p:tav tm="100000">
                                          <p:val>
                                            <p:strVal val="#ppt_x"/>
                                          </p:val>
                                        </p:tav>
                                      </p:tavLst>
                                    </p:anim>
                                    <p:anim calcmode="lin" valueType="num">
                                      <p:cBhvr additive="base">
                                        <p:cTn id="27" dur="500" fill="hold"/>
                                        <p:tgtEl>
                                          <p:spTgt spid="16"/>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0-#ppt_w/2"/>
                                          </p:val>
                                        </p:tav>
                                        <p:tav tm="100000">
                                          <p:val>
                                            <p:strVal val="#ppt_x"/>
                                          </p:val>
                                        </p:tav>
                                      </p:tavLst>
                                    </p:anim>
                                    <p:anim calcmode="lin" valueType="num">
                                      <p:cBhvr additive="base">
                                        <p:cTn id="3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3" grpId="0" animBg="1"/>
      <p:bldP spid="15" grpId="0" animBg="1"/>
      <p:bldP spid="16" grpId="0" animBg="1"/>
      <p:bldP spid="1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21" name="组合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3503711"/>
            <a:ext cx="688368" cy="688368"/>
            <a:chOff x="7242071" y="3488471"/>
            <a:chExt cx="688368" cy="688368"/>
          </a:xfrm>
        </p:grpSpPr>
        <p:sp>
          <p:nvSpPr>
            <p:cNvPr id="22" name="椭圆 21"/>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286625" y="353405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5118601"/>
            <a:ext cx="688368" cy="688368"/>
            <a:chOff x="7242071" y="5103361"/>
            <a:chExt cx="688368" cy="688368"/>
          </a:xfrm>
        </p:grpSpPr>
        <p:sp>
          <p:nvSpPr>
            <p:cNvPr id="29" name="椭圆 28"/>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7286625" y="514894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sp>
        <p:nvSpPr>
          <p:cNvPr id="32" name="矩形 31"/>
          <p:cNvSpPr/>
          <p:nvPr/>
        </p:nvSpPr>
        <p:spPr>
          <a:xfrm>
            <a:off x="2545080" y="1590040"/>
            <a:ext cx="2967990" cy="830997"/>
          </a:xfrm>
          <a:prstGeom prst="rect">
            <a:avLst/>
          </a:prstGeom>
        </p:spPr>
        <p:txBody>
          <a:bodyPr wrap="square">
            <a:spAutoFit/>
          </a:bodyPr>
          <a:lstStyle/>
          <a:p>
            <a:r>
              <a:rPr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布伦达•</a:t>
            </a:r>
            <a:r>
              <a:rPr sz="1600" dirty="0" smtClean="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劳雷尔在</a:t>
            </a:r>
            <a:r>
              <a:rPr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《计算机影院</a:t>
            </a:r>
            <a:r>
              <a:rPr sz="1600" dirty="0" smtClean="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》一书中</a:t>
            </a:r>
            <a:r>
              <a:rPr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，探索了采用戏剧原则来构造交互设计的概念。</a:t>
            </a:r>
            <a:endParaRPr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5" name="矩形 34"/>
          <p:cNvSpPr/>
          <p:nvPr/>
        </p:nvSpPr>
        <p:spPr>
          <a:xfrm>
            <a:off x="2601595" y="5047615"/>
            <a:ext cx="2854960" cy="584775"/>
          </a:xfrm>
          <a:prstGeom prst="rect">
            <a:avLst/>
          </a:prstGeom>
        </p:spPr>
        <p:txBody>
          <a:bodyPr wrap="square">
            <a:spAutoFit/>
          </a:bodyPr>
          <a:lstStyle/>
          <a:p>
            <a:r>
              <a:rPr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约翰•</a:t>
            </a:r>
            <a:r>
              <a:rPr sz="1600" dirty="0" smtClean="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卡罗尔也围绕基于情境的设计创作了大量作品</a:t>
            </a:r>
            <a:r>
              <a:rPr lang="zh-CN"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zh-CN"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8" name="矩形 37"/>
          <p:cNvSpPr/>
          <p:nvPr/>
        </p:nvSpPr>
        <p:spPr>
          <a:xfrm>
            <a:off x="2601595" y="3187065"/>
            <a:ext cx="2854960" cy="1077218"/>
          </a:xfrm>
          <a:prstGeom prst="rect">
            <a:avLst/>
          </a:prstGeom>
        </p:spPr>
        <p:txBody>
          <a:bodyPr wrap="square">
            <a:spAutoFit/>
          </a:bodyPr>
          <a:lstStyle/>
          <a:p>
            <a:r>
              <a:rPr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约翰•</a:t>
            </a:r>
            <a:r>
              <a:rPr sz="1600" dirty="0" smtClean="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莱因弗兰克和谢利</a:t>
            </a:r>
            <a:r>
              <a:rPr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1600" dirty="0" smtClean="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埃文森也谈到了在开发概念复杂的交互系统时</a:t>
            </a:r>
            <a:r>
              <a:rPr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“未来故事”的力量。</a:t>
            </a:r>
            <a:endParaRPr sz="16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grpSp>
        <p:nvGrpSpPr>
          <p:cNvPr id="40" name="组合 3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7" y="5279546"/>
            <a:ext cx="367805" cy="366477"/>
            <a:chOff x="5287964" y="2994026"/>
            <a:chExt cx="879475" cy="876300"/>
          </a:xfrm>
          <a:solidFill>
            <a:schemeClr val="bg1"/>
          </a:solidFill>
        </p:grpSpPr>
        <p:sp>
          <p:nvSpPr>
            <p:cNvPr id="41"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45"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15159" y="3654932"/>
            <a:ext cx="425378" cy="404678"/>
            <a:chOff x="6323014" y="4870451"/>
            <a:chExt cx="652463" cy="620713"/>
          </a:xfrm>
          <a:solidFill>
            <a:schemeClr val="bg1"/>
          </a:solidFill>
        </p:grpSpPr>
        <p:sp>
          <p:nvSpPr>
            <p:cNvPr id="49"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13" name="H0009(S3).png"/>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751389" y="1594421"/>
            <a:ext cx="5123298" cy="526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6160" y="1999203"/>
            <a:ext cx="1859280" cy="3279648"/>
          </a:xfrm>
          <a:prstGeom prst="rect">
            <a:avLst/>
          </a:prstGeom>
        </p:spPr>
      </p:pic>
      <p:sp>
        <p:nvSpPr>
          <p:cNvPr id="8" name="矩形 7"/>
          <p:cNvSpPr/>
          <p:nvPr userDrawn="1"/>
        </p:nvSpPr>
        <p:spPr>
          <a:xfrm>
            <a:off x="1734185" y="426085"/>
            <a:ext cx="3997325"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讨论</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椭圆 3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33" name="椭圆 3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par>
                                <p:cTn id="35" presetID="41" presetClass="entr" presetSubtype="0" fill="hold" grpId="0" nodeType="withEffect">
                                  <p:stCondLst>
                                    <p:cond delay="500"/>
                                  </p:stCondLst>
                                  <p:iterate type="lt">
                                    <p:tmPct val="10000"/>
                                  </p:iterate>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8"/>
                                        </p:tgtEl>
                                        <p:attrNameLst>
                                          <p:attrName>ppt_y</p:attrName>
                                        </p:attrNameLst>
                                      </p:cBhvr>
                                      <p:tavLst>
                                        <p:tav tm="0">
                                          <p:val>
                                            <p:strVal val="#ppt_y"/>
                                          </p:val>
                                        </p:tav>
                                        <p:tav tm="100000">
                                          <p:val>
                                            <p:strVal val="#ppt_y"/>
                                          </p:val>
                                        </p:tav>
                                      </p:tavLst>
                                    </p:anim>
                                    <p:anim calcmode="lin" valueType="num">
                                      <p:cBhvr>
                                        <p:cTn id="3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8"/>
                                        </p:tgtEl>
                                      </p:cBhvr>
                                    </p:animEffect>
                                  </p:childTnLst>
                                </p:cTn>
                              </p:par>
                              <p:par>
                                <p:cTn id="42" presetID="2" presetClass="entr" presetSubtype="9"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500" fill="hold"/>
                                        <p:tgtEl>
                                          <p:spTgt spid="31"/>
                                        </p:tgtEl>
                                        <p:attrNameLst>
                                          <p:attrName>ppt_x</p:attrName>
                                        </p:attrNameLst>
                                      </p:cBhvr>
                                      <p:tavLst>
                                        <p:tav tm="0">
                                          <p:val>
                                            <p:strVal val="0-#ppt_w/2"/>
                                          </p:val>
                                        </p:tav>
                                        <p:tav tm="100000">
                                          <p:val>
                                            <p:strVal val="#ppt_x"/>
                                          </p:val>
                                        </p:tav>
                                      </p:tavLst>
                                    </p:anim>
                                    <p:anim calcmode="lin" valueType="num">
                                      <p:cBhvr additive="base">
                                        <p:cTn id="45" dur="500" fill="hold"/>
                                        <p:tgtEl>
                                          <p:spTgt spid="31"/>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additive="base">
                                        <p:cTn id="48" dur="500" fill="hold"/>
                                        <p:tgtEl>
                                          <p:spTgt spid="33"/>
                                        </p:tgtEl>
                                        <p:attrNameLst>
                                          <p:attrName>ppt_x</p:attrName>
                                        </p:attrNameLst>
                                      </p:cBhvr>
                                      <p:tavLst>
                                        <p:tav tm="0">
                                          <p:val>
                                            <p:strVal val="0-#ppt_w/2"/>
                                          </p:val>
                                        </p:tav>
                                        <p:tav tm="100000">
                                          <p:val>
                                            <p:strVal val="#ppt_x"/>
                                          </p:val>
                                        </p:tav>
                                      </p:tavLst>
                                    </p:anim>
                                    <p:anim calcmode="lin" valueType="num">
                                      <p:cBhvr additive="base">
                                        <p:cTn id="49" dur="500" fill="hold"/>
                                        <p:tgtEl>
                                          <p:spTgt spid="33"/>
                                        </p:tgtEl>
                                        <p:attrNameLst>
                                          <p:attrName>ppt_y</p:attrName>
                                        </p:attrNameLst>
                                      </p:cBhvr>
                                      <p:tavLst>
                                        <p:tav tm="0">
                                          <p:val>
                                            <p:strVal val="0-#ppt_h/2"/>
                                          </p:val>
                                        </p:tav>
                                        <p:tav tm="100000">
                                          <p:val>
                                            <p:strVal val="#ppt_y"/>
                                          </p:val>
                                        </p:tav>
                                      </p:tavLst>
                                    </p:anim>
                                  </p:childTnLst>
                                </p:cTn>
                              </p:par>
                              <p:par>
                                <p:cTn id="50" presetID="2" presetClass="entr" presetSubtype="9"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additive="base">
                                        <p:cTn id="52" dur="500" fill="hold"/>
                                        <p:tgtEl>
                                          <p:spTgt spid="34"/>
                                        </p:tgtEl>
                                        <p:attrNameLst>
                                          <p:attrName>ppt_x</p:attrName>
                                        </p:attrNameLst>
                                      </p:cBhvr>
                                      <p:tavLst>
                                        <p:tav tm="0">
                                          <p:val>
                                            <p:strVal val="0-#ppt_w/2"/>
                                          </p:val>
                                        </p:tav>
                                        <p:tav tm="100000">
                                          <p:val>
                                            <p:strVal val="#ppt_x"/>
                                          </p:val>
                                        </p:tav>
                                      </p:tavLst>
                                    </p:anim>
                                    <p:anim calcmode="lin" valueType="num">
                                      <p:cBhvr additive="base">
                                        <p:cTn id="53" dur="500" fill="hold"/>
                                        <p:tgtEl>
                                          <p:spTgt spid="34"/>
                                        </p:tgtEl>
                                        <p:attrNameLst>
                                          <p:attrName>ppt_y</p:attrName>
                                        </p:attrNameLst>
                                      </p:cBhvr>
                                      <p:tavLst>
                                        <p:tav tm="0">
                                          <p:val>
                                            <p:strVal val="0-#ppt_h/2"/>
                                          </p:val>
                                        </p:tav>
                                        <p:tav tm="100000">
                                          <p:val>
                                            <p:strVal val="#ppt_y"/>
                                          </p:val>
                                        </p:tav>
                                      </p:tavLst>
                                    </p:anim>
                                  </p:childTnLst>
                                </p:cTn>
                              </p:par>
                              <p:par>
                                <p:cTn id="54" presetID="2" presetClass="entr" presetSubtype="9"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additive="base">
                                        <p:cTn id="56" dur="500" fill="hold"/>
                                        <p:tgtEl>
                                          <p:spTgt spid="36"/>
                                        </p:tgtEl>
                                        <p:attrNameLst>
                                          <p:attrName>ppt_x</p:attrName>
                                        </p:attrNameLst>
                                      </p:cBhvr>
                                      <p:tavLst>
                                        <p:tav tm="0">
                                          <p:val>
                                            <p:strVal val="0-#ppt_w/2"/>
                                          </p:val>
                                        </p:tav>
                                        <p:tav tm="100000">
                                          <p:val>
                                            <p:strVal val="#ppt_x"/>
                                          </p:val>
                                        </p:tav>
                                      </p:tavLst>
                                    </p:anim>
                                    <p:anim calcmode="lin" valueType="num">
                                      <p:cBhvr additive="base">
                                        <p:cTn id="57" dur="500" fill="hold"/>
                                        <p:tgtEl>
                                          <p:spTgt spid="36"/>
                                        </p:tgtEl>
                                        <p:attrNameLst>
                                          <p:attrName>ppt_y</p:attrName>
                                        </p:attrNameLst>
                                      </p:cBhvr>
                                      <p:tavLst>
                                        <p:tav tm="0">
                                          <p:val>
                                            <p:strVal val="0-#ppt_h/2"/>
                                          </p:val>
                                        </p:tav>
                                        <p:tav tm="100000">
                                          <p:val>
                                            <p:strVal val="#ppt_y"/>
                                          </p:val>
                                        </p:tav>
                                      </p:tavLst>
                                    </p:anim>
                                  </p:childTnLst>
                                </p:cTn>
                              </p:par>
                              <p:par>
                                <p:cTn id="58" presetID="2" presetClass="entr" presetSubtype="9"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 calcmode="lin" valueType="num">
                                      <p:cBhvr additive="base">
                                        <p:cTn id="60" dur="500" fill="hold"/>
                                        <p:tgtEl>
                                          <p:spTgt spid="37"/>
                                        </p:tgtEl>
                                        <p:attrNameLst>
                                          <p:attrName>ppt_x</p:attrName>
                                        </p:attrNameLst>
                                      </p:cBhvr>
                                      <p:tavLst>
                                        <p:tav tm="0">
                                          <p:val>
                                            <p:strVal val="0-#ppt_w/2"/>
                                          </p:val>
                                        </p:tav>
                                        <p:tav tm="100000">
                                          <p:val>
                                            <p:strVal val="#ppt_x"/>
                                          </p:val>
                                        </p:tav>
                                      </p:tavLst>
                                    </p:anim>
                                    <p:anim calcmode="lin" valueType="num">
                                      <p:cBhvr additive="base">
                                        <p:cTn id="61"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1" grpId="0" animBg="1"/>
      <p:bldP spid="33" grpId="0" animBg="1"/>
      <p:bldP spid="34" grpId="0" animBg="1"/>
      <p:bldP spid="36" grpId="0" animBg="1"/>
      <p:bldP spid="3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p:nvPr/>
        </p:nvSpPr>
        <p:spPr bwMode="auto">
          <a:xfrm>
            <a:off x="5365750" y="1640806"/>
            <a:ext cx="1414463" cy="1225550"/>
          </a:xfrm>
          <a:custGeom>
            <a:avLst/>
            <a:gdLst>
              <a:gd name="T0" fmla="*/ 314 w 375"/>
              <a:gd name="T1" fmla="*/ 326 h 326"/>
              <a:gd name="T2" fmla="*/ 375 w 375"/>
              <a:gd name="T3" fmla="*/ 187 h 326"/>
              <a:gd name="T4" fmla="*/ 188 w 375"/>
              <a:gd name="T5" fmla="*/ 0 h 326"/>
              <a:gd name="T6" fmla="*/ 0 w 375"/>
              <a:gd name="T7" fmla="*/ 187 h 326"/>
              <a:gd name="T8" fmla="*/ 61 w 375"/>
              <a:gd name="T9" fmla="*/ 326 h 326"/>
              <a:gd name="T10" fmla="*/ 188 w 375"/>
              <a:gd name="T11" fmla="*/ 278 h 326"/>
              <a:gd name="T12" fmla="*/ 314 w 375"/>
              <a:gd name="T13" fmla="*/ 326 h 326"/>
            </a:gdLst>
            <a:ahLst/>
            <a:cxnLst>
              <a:cxn ang="0">
                <a:pos x="T0" y="T1"/>
              </a:cxn>
              <a:cxn ang="0">
                <a:pos x="T2" y="T3"/>
              </a:cxn>
              <a:cxn ang="0">
                <a:pos x="T4" y="T5"/>
              </a:cxn>
              <a:cxn ang="0">
                <a:pos x="T6" y="T7"/>
              </a:cxn>
              <a:cxn ang="0">
                <a:pos x="T8" y="T9"/>
              </a:cxn>
              <a:cxn ang="0">
                <a:pos x="T10" y="T11"/>
              </a:cxn>
              <a:cxn ang="0">
                <a:pos x="T12" y="T13"/>
              </a:cxn>
            </a:cxnLst>
            <a:rect l="0" t="0" r="r" b="b"/>
            <a:pathLst>
              <a:path w="375" h="326">
                <a:moveTo>
                  <a:pt x="314" y="326"/>
                </a:moveTo>
                <a:cubicBezTo>
                  <a:pt x="352" y="292"/>
                  <a:pt x="375" y="243"/>
                  <a:pt x="375" y="187"/>
                </a:cubicBezTo>
                <a:cubicBezTo>
                  <a:pt x="375" y="84"/>
                  <a:pt x="291" y="0"/>
                  <a:pt x="188" y="0"/>
                </a:cubicBezTo>
                <a:cubicBezTo>
                  <a:pt x="84" y="0"/>
                  <a:pt x="0" y="84"/>
                  <a:pt x="0" y="187"/>
                </a:cubicBezTo>
                <a:cubicBezTo>
                  <a:pt x="0" y="243"/>
                  <a:pt x="24" y="292"/>
                  <a:pt x="61" y="326"/>
                </a:cubicBezTo>
                <a:cubicBezTo>
                  <a:pt x="95" y="296"/>
                  <a:pt x="139" y="278"/>
                  <a:pt x="188" y="278"/>
                </a:cubicBezTo>
                <a:cubicBezTo>
                  <a:pt x="236" y="278"/>
                  <a:pt x="281" y="296"/>
                  <a:pt x="314" y="326"/>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Freeform 6"/>
          <p:cNvSpPr/>
          <p:nvPr/>
        </p:nvSpPr>
        <p:spPr bwMode="auto">
          <a:xfrm>
            <a:off x="5365750" y="2866356"/>
            <a:ext cx="1414463" cy="1044575"/>
          </a:xfrm>
          <a:custGeom>
            <a:avLst/>
            <a:gdLst>
              <a:gd name="T0" fmla="*/ 375 w 375"/>
              <a:gd name="T1" fmla="*/ 139 h 278"/>
              <a:gd name="T2" fmla="*/ 314 w 375"/>
              <a:gd name="T3" fmla="*/ 0 h 278"/>
              <a:gd name="T4" fmla="*/ 188 w 375"/>
              <a:gd name="T5" fmla="*/ 49 h 278"/>
              <a:gd name="T6" fmla="*/ 61 w 375"/>
              <a:gd name="T7" fmla="*/ 0 h 278"/>
              <a:gd name="T8" fmla="*/ 0 w 375"/>
              <a:gd name="T9" fmla="*/ 139 h 278"/>
              <a:gd name="T10" fmla="*/ 61 w 375"/>
              <a:gd name="T11" fmla="*/ 278 h 278"/>
              <a:gd name="T12" fmla="*/ 188 w 375"/>
              <a:gd name="T13" fmla="*/ 230 h 278"/>
              <a:gd name="T14" fmla="*/ 314 w 375"/>
              <a:gd name="T15" fmla="*/ 278 h 278"/>
              <a:gd name="T16" fmla="*/ 375 w 375"/>
              <a:gd name="T17"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375" y="139"/>
                </a:moveTo>
                <a:cubicBezTo>
                  <a:pt x="375" y="84"/>
                  <a:pt x="352" y="35"/>
                  <a:pt x="314" y="0"/>
                </a:cubicBezTo>
                <a:cubicBezTo>
                  <a:pt x="281" y="31"/>
                  <a:pt x="236" y="49"/>
                  <a:pt x="188" y="49"/>
                </a:cubicBezTo>
                <a:cubicBezTo>
                  <a:pt x="139" y="49"/>
                  <a:pt x="95" y="31"/>
                  <a:pt x="61" y="0"/>
                </a:cubicBez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7"/>
          <p:cNvSpPr/>
          <p:nvPr/>
        </p:nvSpPr>
        <p:spPr bwMode="auto">
          <a:xfrm>
            <a:off x="5595938" y="2685381"/>
            <a:ext cx="954088" cy="365125"/>
          </a:xfrm>
          <a:custGeom>
            <a:avLst/>
            <a:gdLst>
              <a:gd name="T0" fmla="*/ 253 w 253"/>
              <a:gd name="T1" fmla="*/ 48 h 97"/>
              <a:gd name="T2" fmla="*/ 127 w 253"/>
              <a:gd name="T3" fmla="*/ 0 h 97"/>
              <a:gd name="T4" fmla="*/ 0 w 253"/>
              <a:gd name="T5" fmla="*/ 48 h 97"/>
              <a:gd name="T6" fmla="*/ 127 w 253"/>
              <a:gd name="T7" fmla="*/ 97 h 97"/>
              <a:gd name="T8" fmla="*/ 253 w 253"/>
              <a:gd name="T9" fmla="*/ 48 h 97"/>
            </a:gdLst>
            <a:ahLst/>
            <a:cxnLst>
              <a:cxn ang="0">
                <a:pos x="T0" y="T1"/>
              </a:cxn>
              <a:cxn ang="0">
                <a:pos x="T2" y="T3"/>
              </a:cxn>
              <a:cxn ang="0">
                <a:pos x="T4" y="T5"/>
              </a:cxn>
              <a:cxn ang="0">
                <a:pos x="T6" y="T7"/>
              </a:cxn>
              <a:cxn ang="0">
                <a:pos x="T8" y="T9"/>
              </a:cxn>
            </a:cxnLst>
            <a:rect l="0" t="0" r="r" b="b"/>
            <a:pathLst>
              <a:path w="253" h="97">
                <a:moveTo>
                  <a:pt x="253" y="48"/>
                </a:moveTo>
                <a:cubicBezTo>
                  <a:pt x="220" y="18"/>
                  <a:pt x="175" y="0"/>
                  <a:pt x="127" y="0"/>
                </a:cubicBezTo>
                <a:cubicBezTo>
                  <a:pt x="78" y="0"/>
                  <a:pt x="34" y="18"/>
                  <a:pt x="0" y="48"/>
                </a:cubicBezTo>
                <a:cubicBezTo>
                  <a:pt x="34" y="79"/>
                  <a:pt x="78" y="97"/>
                  <a:pt x="127" y="97"/>
                </a:cubicBezTo>
                <a:cubicBezTo>
                  <a:pt x="175" y="97"/>
                  <a:pt x="220" y="79"/>
                  <a:pt x="253"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sp>
        <p:nvSpPr>
          <p:cNvPr id="13" name="Freeform 8"/>
          <p:cNvSpPr/>
          <p:nvPr/>
        </p:nvSpPr>
        <p:spPr bwMode="auto">
          <a:xfrm>
            <a:off x="5365750" y="3910931"/>
            <a:ext cx="1414463" cy="1046162"/>
          </a:xfrm>
          <a:custGeom>
            <a:avLst/>
            <a:gdLst>
              <a:gd name="T0" fmla="*/ 61 w 375"/>
              <a:gd name="T1" fmla="*/ 0 h 278"/>
              <a:gd name="T2" fmla="*/ 0 w 375"/>
              <a:gd name="T3" fmla="*/ 139 h 278"/>
              <a:gd name="T4" fmla="*/ 61 w 375"/>
              <a:gd name="T5" fmla="*/ 278 h 278"/>
              <a:gd name="T6" fmla="*/ 188 w 375"/>
              <a:gd name="T7" fmla="*/ 230 h 278"/>
              <a:gd name="T8" fmla="*/ 314 w 375"/>
              <a:gd name="T9" fmla="*/ 278 h 278"/>
              <a:gd name="T10" fmla="*/ 375 w 375"/>
              <a:gd name="T11" fmla="*/ 139 h 278"/>
              <a:gd name="T12" fmla="*/ 314 w 375"/>
              <a:gd name="T13" fmla="*/ 0 h 278"/>
              <a:gd name="T14" fmla="*/ 188 w 375"/>
              <a:gd name="T15" fmla="*/ 49 h 278"/>
              <a:gd name="T16" fmla="*/ 61 w 375"/>
              <a:gd name="T1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61" y="0"/>
                </a:move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Freeform 9"/>
          <p:cNvSpPr/>
          <p:nvPr/>
        </p:nvSpPr>
        <p:spPr bwMode="auto">
          <a:xfrm>
            <a:off x="5595938" y="3731543"/>
            <a:ext cx="954088" cy="363537"/>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sp>
        <p:nvSpPr>
          <p:cNvPr id="19" name="Freeform 10"/>
          <p:cNvSpPr/>
          <p:nvPr/>
        </p:nvSpPr>
        <p:spPr bwMode="auto">
          <a:xfrm>
            <a:off x="5365750" y="4957093"/>
            <a:ext cx="1414463" cy="1228725"/>
          </a:xfrm>
          <a:custGeom>
            <a:avLst/>
            <a:gdLst>
              <a:gd name="T0" fmla="*/ 61 w 375"/>
              <a:gd name="T1" fmla="*/ 0 h 327"/>
              <a:gd name="T2" fmla="*/ 0 w 375"/>
              <a:gd name="T3" fmla="*/ 139 h 327"/>
              <a:gd name="T4" fmla="*/ 188 w 375"/>
              <a:gd name="T5" fmla="*/ 327 h 327"/>
              <a:gd name="T6" fmla="*/ 375 w 375"/>
              <a:gd name="T7" fmla="*/ 139 h 327"/>
              <a:gd name="T8" fmla="*/ 314 w 375"/>
              <a:gd name="T9" fmla="*/ 0 h 327"/>
              <a:gd name="T10" fmla="*/ 188 w 375"/>
              <a:gd name="T11" fmla="*/ 49 h 327"/>
              <a:gd name="T12" fmla="*/ 61 w 375"/>
              <a:gd name="T13" fmla="*/ 0 h 327"/>
            </a:gdLst>
            <a:ahLst/>
            <a:cxnLst>
              <a:cxn ang="0">
                <a:pos x="T0" y="T1"/>
              </a:cxn>
              <a:cxn ang="0">
                <a:pos x="T2" y="T3"/>
              </a:cxn>
              <a:cxn ang="0">
                <a:pos x="T4" y="T5"/>
              </a:cxn>
              <a:cxn ang="0">
                <a:pos x="T6" y="T7"/>
              </a:cxn>
              <a:cxn ang="0">
                <a:pos x="T8" y="T9"/>
              </a:cxn>
              <a:cxn ang="0">
                <a:pos x="T10" y="T11"/>
              </a:cxn>
              <a:cxn ang="0">
                <a:pos x="T12" y="T13"/>
              </a:cxn>
            </a:cxnLst>
            <a:rect l="0" t="0" r="r" b="b"/>
            <a:pathLst>
              <a:path w="375" h="327">
                <a:moveTo>
                  <a:pt x="61" y="0"/>
                </a:moveTo>
                <a:cubicBezTo>
                  <a:pt x="24" y="35"/>
                  <a:pt x="0" y="84"/>
                  <a:pt x="0" y="139"/>
                </a:cubicBezTo>
                <a:cubicBezTo>
                  <a:pt x="0" y="243"/>
                  <a:pt x="84" y="327"/>
                  <a:pt x="188" y="327"/>
                </a:cubicBezTo>
                <a:cubicBezTo>
                  <a:pt x="291" y="327"/>
                  <a:pt x="375" y="243"/>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11"/>
          <p:cNvSpPr/>
          <p:nvPr/>
        </p:nvSpPr>
        <p:spPr bwMode="auto">
          <a:xfrm>
            <a:off x="5595938" y="4776118"/>
            <a:ext cx="954088" cy="365125"/>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grpSp>
        <p:nvGrpSpPr>
          <p:cNvPr id="21" name="组合 20"/>
          <p:cNvGrpSpPr/>
          <p:nvPr/>
        </p:nvGrpSpPr>
        <p:grpSpPr>
          <a:xfrm>
            <a:off x="5850201" y="2005768"/>
            <a:ext cx="445559" cy="428489"/>
            <a:chOff x="9791183" y="5224434"/>
            <a:chExt cx="645684" cy="620945"/>
          </a:xfrm>
          <a:gradFill>
            <a:gsLst>
              <a:gs pos="0">
                <a:srgbClr val="238DED"/>
              </a:gs>
              <a:gs pos="100000">
                <a:srgbClr val="18478F"/>
              </a:gs>
            </a:gsLst>
            <a:lin ang="8400000" scaled="0"/>
          </a:gradFill>
        </p:grpSpPr>
        <p:sp>
          <p:nvSpPr>
            <p:cNvPr id="22" name="Oval 131"/>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134"/>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8" name="组合 27"/>
          <p:cNvGrpSpPr/>
          <p:nvPr/>
        </p:nvGrpSpPr>
        <p:grpSpPr>
          <a:xfrm>
            <a:off x="5781429" y="4238516"/>
            <a:ext cx="561428" cy="426575"/>
            <a:chOff x="4268086" y="4221191"/>
            <a:chExt cx="509646" cy="387231"/>
          </a:xfrm>
          <a:solidFill>
            <a:srgbClr val="18478F"/>
          </a:solidFill>
        </p:grpSpPr>
        <p:sp>
          <p:nvSpPr>
            <p:cNvPr id="29"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1" name="组合 30"/>
          <p:cNvGrpSpPr/>
          <p:nvPr/>
        </p:nvGrpSpPr>
        <p:grpSpPr>
          <a:xfrm>
            <a:off x="5913472" y="5475272"/>
            <a:ext cx="364772" cy="361011"/>
            <a:chOff x="6967126" y="4092464"/>
            <a:chExt cx="453105" cy="448433"/>
          </a:xfrm>
          <a:gradFill>
            <a:gsLst>
              <a:gs pos="0">
                <a:srgbClr val="238DED"/>
              </a:gs>
              <a:gs pos="100000">
                <a:srgbClr val="18478F"/>
              </a:gs>
            </a:gsLst>
            <a:lin ang="8400000" scaled="0"/>
          </a:gradFill>
        </p:grpSpPr>
        <p:sp>
          <p:nvSpPr>
            <p:cNvPr id="32"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4" name="组合 33"/>
          <p:cNvGrpSpPr/>
          <p:nvPr/>
        </p:nvGrpSpPr>
        <p:grpSpPr>
          <a:xfrm>
            <a:off x="5875340" y="3260152"/>
            <a:ext cx="375609" cy="359225"/>
            <a:chOff x="1004888" y="993775"/>
            <a:chExt cx="2438400" cy="2332038"/>
          </a:xfrm>
          <a:solidFill>
            <a:srgbClr val="18478F"/>
          </a:solidFill>
        </p:grpSpPr>
        <p:sp>
          <p:nvSpPr>
            <p:cNvPr id="35"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任意多边形 35"/>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grpSp>
      <p:sp>
        <p:nvSpPr>
          <p:cNvPr id="3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2570894"/>
            <a:ext cx="3350072" cy="1476375"/>
          </a:xfrm>
          <a:prstGeom prst="rect">
            <a:avLst/>
          </a:prstGeom>
        </p:spPr>
        <p:txBody>
          <a:bodyPr wrap="square">
            <a:spAutoFit/>
          </a:bodyPr>
          <a:lstStyle/>
          <a:p>
            <a:pPr fontAlgn="auto">
              <a:lnSpc>
                <a:spcPct val="100000"/>
              </a:lnSpc>
            </a:pPr>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敏捷编程方法中会采用用户故事的方式，但通常这些故事并非真实的故事或叙事。用户故事更像是非正式的措辞要求， 而不是场景。</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1792539"/>
            <a:ext cx="3459514" cy="922020"/>
          </a:xfrm>
          <a:prstGeom prst="rect">
            <a:avLst/>
          </a:prstGeom>
        </p:spPr>
        <p:txBody>
          <a:bodyPr wrap="square">
            <a:spAutoFit/>
          </a:bodyPr>
          <a:lstStyle/>
          <a:p>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场景和使用案例都是用来描述用户与系统交互的方法。不过，它们服务于不同的功能。</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3883121"/>
            <a:ext cx="3459514" cy="1200329"/>
          </a:xfrm>
          <a:prstGeom prst="rect">
            <a:avLst/>
          </a:prstGeom>
        </p:spPr>
        <p:txBody>
          <a:bodyPr wrap="square">
            <a:spAutoFit/>
          </a:bodyPr>
          <a:lstStyle/>
          <a:p>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另一方面，使用案例通常是一种技术，基于对系统功能需求的全面描述上，具有</a:t>
            </a:r>
            <a:r>
              <a:rPr lang="en-US"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事务</a:t>
            </a:r>
            <a:r>
              <a:rPr lang="zh-CN" altLang="en-US"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性</a:t>
            </a:r>
            <a:r>
              <a:rPr lang="zh-CN" alt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a:t>
            </a:r>
            <a:r>
              <a:rPr lang="en-US"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关注低层用户行为和相应的系统反应</a:t>
            </a:r>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椭圆 1"/>
          <p:cNvSpPr/>
          <p:nvPr/>
        </p:nvSpPr>
        <p:spPr>
          <a:xfrm>
            <a:off x="4937841" y="2190967"/>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049226" y="3229748"/>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937841" y="4334321"/>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049226" y="5373102"/>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734185" y="426085"/>
            <a:ext cx="427863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场景对比使用案例、用户故事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4575589"/>
            <a:ext cx="3350072" cy="1753235"/>
          </a:xfrm>
          <a:prstGeom prst="rect">
            <a:avLst/>
          </a:prstGeom>
        </p:spPr>
        <p:txBody>
          <a:bodyPr wrap="square">
            <a:spAutoFit/>
          </a:bodyPr>
          <a:lstStyle/>
          <a:p>
            <a:pPr fontAlgn="auto">
              <a:lnSpc>
                <a:spcPct val="100000"/>
              </a:lnSpc>
            </a:pPr>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场景更类似于敏捷方法所描述的叙事诗（epic)。同场景一样，叙事诗不描述任务层面的交 互，而是主要描述更广泛深远的交互集合，这里的交互旨在满足用户需求。</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椭圆 38"/>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44" name="椭圆 4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ppt_x"/>
                                          </p:val>
                                        </p:tav>
                                        <p:tav tm="100000">
                                          <p:val>
                                            <p:strVal val="#ppt_x"/>
                                          </p:val>
                                        </p:tav>
                                      </p:tavLst>
                                    </p:anim>
                                    <p:anim calcmode="lin" valueType="num">
                                      <p:cBhvr additive="base">
                                        <p:cTn id="12" dur="10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7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000" fill="hold"/>
                                        <p:tgtEl>
                                          <p:spTgt spid="19"/>
                                        </p:tgtEl>
                                        <p:attrNameLst>
                                          <p:attrName>ppt_x</p:attrName>
                                        </p:attrNameLst>
                                      </p:cBhvr>
                                      <p:tavLst>
                                        <p:tav tm="0">
                                          <p:val>
                                            <p:strVal val="#ppt_x"/>
                                          </p:val>
                                        </p:tav>
                                        <p:tav tm="100000">
                                          <p:val>
                                            <p:strVal val="#ppt_x"/>
                                          </p:val>
                                        </p:tav>
                                      </p:tavLst>
                                    </p:anim>
                                    <p:anim calcmode="lin" valueType="num">
                                      <p:cBhvr additive="base">
                                        <p:cTn id="20" dur="1000" fill="hold"/>
                                        <p:tgtEl>
                                          <p:spTgt spid="19"/>
                                        </p:tgtEl>
                                        <p:attrNameLst>
                                          <p:attrName>ppt_y</p:attrName>
                                        </p:attrNameLst>
                                      </p:cBhvr>
                                      <p:tavLst>
                                        <p:tav tm="0">
                                          <p:val>
                                            <p:strVal val="1+#ppt_h/2"/>
                                          </p:val>
                                        </p:tav>
                                        <p:tav tm="100000">
                                          <p:val>
                                            <p:strVal val="#ppt_y"/>
                                          </p:val>
                                        </p:tav>
                                      </p:tavLst>
                                    </p:anim>
                                  </p:childTnLst>
                                </p:cTn>
                              </p:par>
                              <p:par>
                                <p:cTn id="21" presetID="53" presetClass="entr" presetSubtype="16" fill="hold" grpId="0" nodeType="withEffect">
                                  <p:stCondLst>
                                    <p:cond delay="300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53" presetClass="entr" presetSubtype="16" fill="hold" grpId="0" nodeType="withEffect">
                                  <p:stCondLst>
                                    <p:cond delay="300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nodeType="withEffect">
                                  <p:stCondLst>
                                    <p:cond delay="325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par>
                                <p:cTn id="41" presetID="53" presetClass="entr" presetSubtype="16" fill="hold" nodeType="withEffect">
                                  <p:stCondLst>
                                    <p:cond delay="325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Effect transition="in" filter="fade">
                                      <p:cBhvr>
                                        <p:cTn id="45" dur="500"/>
                                        <p:tgtEl>
                                          <p:spTgt spid="34"/>
                                        </p:tgtEl>
                                      </p:cBhvr>
                                    </p:animEffect>
                                  </p:childTnLst>
                                </p:cTn>
                              </p:par>
                              <p:par>
                                <p:cTn id="46" presetID="53" presetClass="entr" presetSubtype="16" fill="hold" nodeType="withEffect">
                                  <p:stCondLst>
                                    <p:cond delay="325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par>
                                <p:cTn id="51" presetID="53" presetClass="entr" presetSubtype="16" fill="hold" nodeType="withEffect">
                                  <p:stCondLst>
                                    <p:cond delay="325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par>
                                <p:cTn id="56" presetID="53" presetClass="entr" presetSubtype="16" fill="hold" grpId="0" nodeType="withEffect">
                                  <p:stCondLst>
                                    <p:cond delay="325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325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par>
                                <p:cTn id="66" presetID="53" presetClass="entr" presetSubtype="16" fill="hold" grpId="0" nodeType="withEffect">
                                  <p:stCondLst>
                                    <p:cond delay="3250"/>
                                  </p:stCondLst>
                                  <p:childTnLst>
                                    <p:set>
                                      <p:cBhvr>
                                        <p:cTn id="67" dur="1" fill="hold">
                                          <p:stCondLst>
                                            <p:cond delay="0"/>
                                          </p:stCondLst>
                                        </p:cTn>
                                        <p:tgtEl>
                                          <p:spTgt spid="2"/>
                                        </p:tgtEl>
                                        <p:attrNameLst>
                                          <p:attrName>style.visibility</p:attrName>
                                        </p:attrNameLst>
                                      </p:cBhvr>
                                      <p:to>
                                        <p:strVal val="visible"/>
                                      </p:to>
                                    </p:set>
                                    <p:anim calcmode="lin" valueType="num">
                                      <p:cBhvr>
                                        <p:cTn id="68" dur="500" fill="hold"/>
                                        <p:tgtEl>
                                          <p:spTgt spid="2"/>
                                        </p:tgtEl>
                                        <p:attrNameLst>
                                          <p:attrName>ppt_w</p:attrName>
                                        </p:attrNameLst>
                                      </p:cBhvr>
                                      <p:tavLst>
                                        <p:tav tm="0">
                                          <p:val>
                                            <p:fltVal val="0"/>
                                          </p:val>
                                        </p:tav>
                                        <p:tav tm="100000">
                                          <p:val>
                                            <p:strVal val="#ppt_w"/>
                                          </p:val>
                                        </p:tav>
                                      </p:tavLst>
                                    </p:anim>
                                    <p:anim calcmode="lin" valueType="num">
                                      <p:cBhvr>
                                        <p:cTn id="69" dur="500" fill="hold"/>
                                        <p:tgtEl>
                                          <p:spTgt spid="2"/>
                                        </p:tgtEl>
                                        <p:attrNameLst>
                                          <p:attrName>ppt_h</p:attrName>
                                        </p:attrNameLst>
                                      </p:cBhvr>
                                      <p:tavLst>
                                        <p:tav tm="0">
                                          <p:val>
                                            <p:fltVal val="0"/>
                                          </p:val>
                                        </p:tav>
                                        <p:tav tm="100000">
                                          <p:val>
                                            <p:strVal val="#ppt_h"/>
                                          </p:val>
                                        </p:tav>
                                      </p:tavLst>
                                    </p:anim>
                                    <p:animEffect transition="in" filter="fade">
                                      <p:cBhvr>
                                        <p:cTn id="70" dur="500"/>
                                        <p:tgtEl>
                                          <p:spTgt spid="2"/>
                                        </p:tgtEl>
                                      </p:cBhvr>
                                    </p:animEffect>
                                  </p:childTnLst>
                                </p:cTn>
                              </p:par>
                              <p:par>
                                <p:cTn id="71" presetID="53" presetClass="entr" presetSubtype="16" fill="hold" grpId="0" nodeType="withEffect">
                                  <p:stCondLst>
                                    <p:cond delay="3250"/>
                                  </p:stCondLst>
                                  <p:childTnLst>
                                    <p:set>
                                      <p:cBhvr>
                                        <p:cTn id="72" dur="1" fill="hold">
                                          <p:stCondLst>
                                            <p:cond delay="0"/>
                                          </p:stCondLst>
                                        </p:cTn>
                                        <p:tgtEl>
                                          <p:spTgt spid="42"/>
                                        </p:tgtEl>
                                        <p:attrNameLst>
                                          <p:attrName>style.visibility</p:attrName>
                                        </p:attrNameLst>
                                      </p:cBhvr>
                                      <p:to>
                                        <p:strVal val="visible"/>
                                      </p:to>
                                    </p:set>
                                    <p:anim calcmode="lin" valueType="num">
                                      <p:cBhvr>
                                        <p:cTn id="73" dur="500" fill="hold"/>
                                        <p:tgtEl>
                                          <p:spTgt spid="42"/>
                                        </p:tgtEl>
                                        <p:attrNameLst>
                                          <p:attrName>ppt_w</p:attrName>
                                        </p:attrNameLst>
                                      </p:cBhvr>
                                      <p:tavLst>
                                        <p:tav tm="0">
                                          <p:val>
                                            <p:fltVal val="0"/>
                                          </p:val>
                                        </p:tav>
                                        <p:tav tm="100000">
                                          <p:val>
                                            <p:strVal val="#ppt_w"/>
                                          </p:val>
                                        </p:tav>
                                      </p:tavLst>
                                    </p:anim>
                                    <p:anim calcmode="lin" valueType="num">
                                      <p:cBhvr>
                                        <p:cTn id="74" dur="500" fill="hold"/>
                                        <p:tgtEl>
                                          <p:spTgt spid="42"/>
                                        </p:tgtEl>
                                        <p:attrNameLst>
                                          <p:attrName>ppt_h</p:attrName>
                                        </p:attrNameLst>
                                      </p:cBhvr>
                                      <p:tavLst>
                                        <p:tav tm="0">
                                          <p:val>
                                            <p:fltVal val="0"/>
                                          </p:val>
                                        </p:tav>
                                        <p:tav tm="100000">
                                          <p:val>
                                            <p:strVal val="#ppt_h"/>
                                          </p:val>
                                        </p:tav>
                                      </p:tavLst>
                                    </p:anim>
                                    <p:animEffect transition="in" filter="fade">
                                      <p:cBhvr>
                                        <p:cTn id="75" dur="500"/>
                                        <p:tgtEl>
                                          <p:spTgt spid="42"/>
                                        </p:tgtEl>
                                      </p:cBhvr>
                                    </p:animEffect>
                                  </p:childTnLst>
                                </p:cTn>
                              </p:par>
                              <p:par>
                                <p:cTn id="76" presetID="22" presetClass="entr" presetSubtype="2" fill="hold" grpId="0" nodeType="withEffect">
                                  <p:stCondLst>
                                    <p:cond delay="3500"/>
                                  </p:stCondLst>
                                  <p:childTnLst>
                                    <p:set>
                                      <p:cBhvr>
                                        <p:cTn id="77" dur="1" fill="hold">
                                          <p:stCondLst>
                                            <p:cond delay="0"/>
                                          </p:stCondLst>
                                        </p:cTn>
                                        <p:tgtEl>
                                          <p:spTgt spid="38"/>
                                        </p:tgtEl>
                                        <p:attrNameLst>
                                          <p:attrName>style.visibility</p:attrName>
                                        </p:attrNameLst>
                                      </p:cBhvr>
                                      <p:to>
                                        <p:strVal val="visible"/>
                                      </p:to>
                                    </p:set>
                                    <p:animEffect transition="in" filter="wipe(right)">
                                      <p:cBhvr>
                                        <p:cTn id="78" dur="500"/>
                                        <p:tgtEl>
                                          <p:spTgt spid="38"/>
                                        </p:tgtEl>
                                      </p:cBhvr>
                                    </p:animEffect>
                                  </p:childTnLst>
                                </p:cTn>
                              </p:par>
                              <p:par>
                                <p:cTn id="79" presetID="22" presetClass="entr" presetSubtype="2" fill="hold" grpId="0" nodeType="withEffect">
                                  <p:stCondLst>
                                    <p:cond delay="3500"/>
                                  </p:stCondLst>
                                  <p:childTnLst>
                                    <p:set>
                                      <p:cBhvr>
                                        <p:cTn id="80" dur="1" fill="hold">
                                          <p:stCondLst>
                                            <p:cond delay="0"/>
                                          </p:stCondLst>
                                        </p:cTn>
                                        <p:tgtEl>
                                          <p:spTgt spid="40"/>
                                        </p:tgtEl>
                                        <p:attrNameLst>
                                          <p:attrName>style.visibility</p:attrName>
                                        </p:attrNameLst>
                                      </p:cBhvr>
                                      <p:to>
                                        <p:strVal val="visible"/>
                                      </p:to>
                                    </p:set>
                                    <p:animEffect transition="in" filter="wipe(right)">
                                      <p:cBhvr>
                                        <p:cTn id="81" dur="500"/>
                                        <p:tgtEl>
                                          <p:spTgt spid="40"/>
                                        </p:tgtEl>
                                      </p:cBhvr>
                                    </p:animEffect>
                                  </p:childTnLst>
                                </p:cTn>
                              </p:par>
                              <p:par>
                                <p:cTn id="82" presetID="22" presetClass="entr" presetSubtype="8" fill="hold" grpId="0" nodeType="withEffect">
                                  <p:stCondLst>
                                    <p:cond delay="3500"/>
                                  </p:stCondLst>
                                  <p:childTnLst>
                                    <p:set>
                                      <p:cBhvr>
                                        <p:cTn id="83" dur="1" fill="hold">
                                          <p:stCondLst>
                                            <p:cond delay="0"/>
                                          </p:stCondLst>
                                        </p:cTn>
                                        <p:tgtEl>
                                          <p:spTgt spid="37"/>
                                        </p:tgtEl>
                                        <p:attrNameLst>
                                          <p:attrName>style.visibility</p:attrName>
                                        </p:attrNameLst>
                                      </p:cBhvr>
                                      <p:to>
                                        <p:strVal val="visible"/>
                                      </p:to>
                                    </p:set>
                                    <p:animEffect transition="in" filter="wipe(left)">
                                      <p:cBhvr>
                                        <p:cTn id="84" dur="500"/>
                                        <p:tgtEl>
                                          <p:spTgt spid="37"/>
                                        </p:tgtEl>
                                      </p:cBhvr>
                                    </p:animEffect>
                                  </p:childTnLst>
                                </p:cTn>
                              </p:par>
                              <p:par>
                                <p:cTn id="85" presetID="41" presetClass="entr" presetSubtype="0" fill="hold" grpId="0" nodeType="withEffect">
                                  <p:stCondLst>
                                    <p:cond delay="500"/>
                                  </p:stCondLst>
                                  <p:iterate type="lt">
                                    <p:tmPct val="10000"/>
                                  </p:iterate>
                                  <p:childTnLst>
                                    <p:set>
                                      <p:cBhvr>
                                        <p:cTn id="86" dur="1" fill="hold">
                                          <p:stCondLst>
                                            <p:cond delay="0"/>
                                          </p:stCondLst>
                                        </p:cTn>
                                        <p:tgtEl>
                                          <p:spTgt spid="8"/>
                                        </p:tgtEl>
                                        <p:attrNameLst>
                                          <p:attrName>style.visibility</p:attrName>
                                        </p:attrNameLst>
                                      </p:cBhvr>
                                      <p:to>
                                        <p:strVal val="visible"/>
                                      </p:to>
                                    </p:set>
                                    <p:anim calcmode="lin" valueType="num">
                                      <p:cBhvr>
                                        <p:cTn id="8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8" dur="500" fill="hold"/>
                                        <p:tgtEl>
                                          <p:spTgt spid="8"/>
                                        </p:tgtEl>
                                        <p:attrNameLst>
                                          <p:attrName>ppt_y</p:attrName>
                                        </p:attrNameLst>
                                      </p:cBhvr>
                                      <p:tavLst>
                                        <p:tav tm="0">
                                          <p:val>
                                            <p:strVal val="#ppt_y"/>
                                          </p:val>
                                        </p:tav>
                                        <p:tav tm="100000">
                                          <p:val>
                                            <p:strVal val="#ppt_y"/>
                                          </p:val>
                                        </p:tav>
                                      </p:tavLst>
                                    </p:anim>
                                    <p:anim calcmode="lin" valueType="num">
                                      <p:cBhvr>
                                        <p:cTn id="8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9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91" dur="500" tmFilter="0,0; .5, 1; 1, 1"/>
                                        <p:tgtEl>
                                          <p:spTgt spid="8"/>
                                        </p:tgtEl>
                                      </p:cBhvr>
                                    </p:animEffect>
                                  </p:childTnLst>
                                </p:cTn>
                              </p:par>
                              <p:par>
                                <p:cTn id="92" presetID="22" presetClass="entr" presetSubtype="8" fill="hold" grpId="0" nodeType="withEffect">
                                  <p:stCondLst>
                                    <p:cond delay="3500"/>
                                  </p:stCondLst>
                                  <p:childTnLst>
                                    <p:set>
                                      <p:cBhvr>
                                        <p:cTn id="93" dur="1" fill="hold">
                                          <p:stCondLst>
                                            <p:cond delay="0"/>
                                          </p:stCondLst>
                                        </p:cTn>
                                        <p:tgtEl>
                                          <p:spTgt spid="3"/>
                                        </p:tgtEl>
                                        <p:attrNameLst>
                                          <p:attrName>style.visibility</p:attrName>
                                        </p:attrNameLst>
                                      </p:cBhvr>
                                      <p:to>
                                        <p:strVal val="visible"/>
                                      </p:to>
                                    </p:set>
                                    <p:animEffect transition="in" filter="wipe(left)">
                                      <p:cBhvr>
                                        <p:cTn id="94" dur="500"/>
                                        <p:tgtEl>
                                          <p:spTgt spid="3"/>
                                        </p:tgtEl>
                                      </p:cBhvr>
                                    </p:animEffect>
                                  </p:childTnLst>
                                </p:cTn>
                              </p:par>
                              <p:par>
                                <p:cTn id="95" presetID="2" presetClass="entr" presetSubtype="9"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additive="base">
                                        <p:cTn id="97" dur="500" fill="hold"/>
                                        <p:tgtEl>
                                          <p:spTgt spid="39"/>
                                        </p:tgtEl>
                                        <p:attrNameLst>
                                          <p:attrName>ppt_x</p:attrName>
                                        </p:attrNameLst>
                                      </p:cBhvr>
                                      <p:tavLst>
                                        <p:tav tm="0">
                                          <p:val>
                                            <p:strVal val="0-#ppt_w/2"/>
                                          </p:val>
                                        </p:tav>
                                        <p:tav tm="100000">
                                          <p:val>
                                            <p:strVal val="#ppt_x"/>
                                          </p:val>
                                        </p:tav>
                                      </p:tavLst>
                                    </p:anim>
                                    <p:anim calcmode="lin" valueType="num">
                                      <p:cBhvr additive="base">
                                        <p:cTn id="98" dur="500" fill="hold"/>
                                        <p:tgtEl>
                                          <p:spTgt spid="39"/>
                                        </p:tgtEl>
                                        <p:attrNameLst>
                                          <p:attrName>ppt_y</p:attrName>
                                        </p:attrNameLst>
                                      </p:cBhvr>
                                      <p:tavLst>
                                        <p:tav tm="0">
                                          <p:val>
                                            <p:strVal val="0-#ppt_h/2"/>
                                          </p:val>
                                        </p:tav>
                                        <p:tav tm="100000">
                                          <p:val>
                                            <p:strVal val="#ppt_y"/>
                                          </p:val>
                                        </p:tav>
                                      </p:tavLst>
                                    </p:anim>
                                  </p:childTnLst>
                                </p:cTn>
                              </p:par>
                              <p:par>
                                <p:cTn id="99" presetID="2" presetClass="entr" presetSubtype="9"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 calcmode="lin" valueType="num">
                                      <p:cBhvr additive="base">
                                        <p:cTn id="101" dur="500" fill="hold"/>
                                        <p:tgtEl>
                                          <p:spTgt spid="44"/>
                                        </p:tgtEl>
                                        <p:attrNameLst>
                                          <p:attrName>ppt_x</p:attrName>
                                        </p:attrNameLst>
                                      </p:cBhvr>
                                      <p:tavLst>
                                        <p:tav tm="0">
                                          <p:val>
                                            <p:strVal val="0-#ppt_w/2"/>
                                          </p:val>
                                        </p:tav>
                                        <p:tav tm="100000">
                                          <p:val>
                                            <p:strVal val="#ppt_x"/>
                                          </p:val>
                                        </p:tav>
                                      </p:tavLst>
                                    </p:anim>
                                    <p:anim calcmode="lin" valueType="num">
                                      <p:cBhvr additive="base">
                                        <p:cTn id="102" dur="500" fill="hold"/>
                                        <p:tgtEl>
                                          <p:spTgt spid="44"/>
                                        </p:tgtEl>
                                        <p:attrNameLst>
                                          <p:attrName>ppt_y</p:attrName>
                                        </p:attrNameLst>
                                      </p:cBhvr>
                                      <p:tavLst>
                                        <p:tav tm="0">
                                          <p:val>
                                            <p:strVal val="0-#ppt_h/2"/>
                                          </p:val>
                                        </p:tav>
                                        <p:tav tm="100000">
                                          <p:val>
                                            <p:strVal val="#ppt_y"/>
                                          </p:val>
                                        </p:tav>
                                      </p:tavLst>
                                    </p:anim>
                                  </p:childTnLst>
                                </p:cTn>
                              </p:par>
                              <p:par>
                                <p:cTn id="103" presetID="2" presetClass="entr" presetSubtype="9" fill="hold" grpId="0" nodeType="withEffect">
                                  <p:stCondLst>
                                    <p:cond delay="0"/>
                                  </p:stCondLst>
                                  <p:childTnLst>
                                    <p:set>
                                      <p:cBhvr>
                                        <p:cTn id="104" dur="1" fill="hold">
                                          <p:stCondLst>
                                            <p:cond delay="0"/>
                                          </p:stCondLst>
                                        </p:cTn>
                                        <p:tgtEl>
                                          <p:spTgt spid="45"/>
                                        </p:tgtEl>
                                        <p:attrNameLst>
                                          <p:attrName>style.visibility</p:attrName>
                                        </p:attrNameLst>
                                      </p:cBhvr>
                                      <p:to>
                                        <p:strVal val="visible"/>
                                      </p:to>
                                    </p:set>
                                    <p:anim calcmode="lin" valueType="num">
                                      <p:cBhvr additive="base">
                                        <p:cTn id="105" dur="500" fill="hold"/>
                                        <p:tgtEl>
                                          <p:spTgt spid="45"/>
                                        </p:tgtEl>
                                        <p:attrNameLst>
                                          <p:attrName>ppt_x</p:attrName>
                                        </p:attrNameLst>
                                      </p:cBhvr>
                                      <p:tavLst>
                                        <p:tav tm="0">
                                          <p:val>
                                            <p:strVal val="0-#ppt_w/2"/>
                                          </p:val>
                                        </p:tav>
                                        <p:tav tm="100000">
                                          <p:val>
                                            <p:strVal val="#ppt_x"/>
                                          </p:val>
                                        </p:tav>
                                      </p:tavLst>
                                    </p:anim>
                                    <p:anim calcmode="lin" valueType="num">
                                      <p:cBhvr additive="base">
                                        <p:cTn id="106" dur="500" fill="hold"/>
                                        <p:tgtEl>
                                          <p:spTgt spid="45"/>
                                        </p:tgtEl>
                                        <p:attrNameLst>
                                          <p:attrName>ppt_y</p:attrName>
                                        </p:attrNameLst>
                                      </p:cBhvr>
                                      <p:tavLst>
                                        <p:tav tm="0">
                                          <p:val>
                                            <p:strVal val="0-#ppt_h/2"/>
                                          </p:val>
                                        </p:tav>
                                        <p:tav tm="100000">
                                          <p:val>
                                            <p:strVal val="#ppt_y"/>
                                          </p:val>
                                        </p:tav>
                                      </p:tavLst>
                                    </p:anim>
                                  </p:childTnLst>
                                </p:cTn>
                              </p:par>
                              <p:par>
                                <p:cTn id="107" presetID="2" presetClass="entr" presetSubtype="9" fill="hold" grpId="0" nodeType="withEffect">
                                  <p:stCondLst>
                                    <p:cond delay="0"/>
                                  </p:stCondLst>
                                  <p:childTnLst>
                                    <p:set>
                                      <p:cBhvr>
                                        <p:cTn id="108" dur="1" fill="hold">
                                          <p:stCondLst>
                                            <p:cond delay="0"/>
                                          </p:stCondLst>
                                        </p:cTn>
                                        <p:tgtEl>
                                          <p:spTgt spid="46"/>
                                        </p:tgtEl>
                                        <p:attrNameLst>
                                          <p:attrName>style.visibility</p:attrName>
                                        </p:attrNameLst>
                                      </p:cBhvr>
                                      <p:to>
                                        <p:strVal val="visible"/>
                                      </p:to>
                                    </p:set>
                                    <p:anim calcmode="lin" valueType="num">
                                      <p:cBhvr additive="base">
                                        <p:cTn id="109" dur="500" fill="hold"/>
                                        <p:tgtEl>
                                          <p:spTgt spid="46"/>
                                        </p:tgtEl>
                                        <p:attrNameLst>
                                          <p:attrName>ppt_x</p:attrName>
                                        </p:attrNameLst>
                                      </p:cBhvr>
                                      <p:tavLst>
                                        <p:tav tm="0">
                                          <p:val>
                                            <p:strVal val="0-#ppt_w/2"/>
                                          </p:val>
                                        </p:tav>
                                        <p:tav tm="100000">
                                          <p:val>
                                            <p:strVal val="#ppt_x"/>
                                          </p:val>
                                        </p:tav>
                                      </p:tavLst>
                                    </p:anim>
                                    <p:anim calcmode="lin" valueType="num">
                                      <p:cBhvr additive="base">
                                        <p:cTn id="110" dur="500" fill="hold"/>
                                        <p:tgtEl>
                                          <p:spTgt spid="46"/>
                                        </p:tgtEl>
                                        <p:attrNameLst>
                                          <p:attrName>ppt_y</p:attrName>
                                        </p:attrNameLst>
                                      </p:cBhvr>
                                      <p:tavLst>
                                        <p:tav tm="0">
                                          <p:val>
                                            <p:strVal val="0-#ppt_h/2"/>
                                          </p:val>
                                        </p:tav>
                                        <p:tav tm="100000">
                                          <p:val>
                                            <p:strVal val="#ppt_y"/>
                                          </p:val>
                                        </p:tav>
                                      </p:tavLst>
                                    </p:anim>
                                  </p:childTnLst>
                                </p:cTn>
                              </p:par>
                              <p:par>
                                <p:cTn id="111" presetID="2" presetClass="entr" presetSubtype="9" fill="hold" grpId="0" nodeType="withEffect">
                                  <p:stCondLst>
                                    <p:cond delay="0"/>
                                  </p:stCondLst>
                                  <p:childTnLst>
                                    <p:set>
                                      <p:cBhvr>
                                        <p:cTn id="112" dur="1" fill="hold">
                                          <p:stCondLst>
                                            <p:cond delay="0"/>
                                          </p:stCondLst>
                                        </p:cTn>
                                        <p:tgtEl>
                                          <p:spTgt spid="47"/>
                                        </p:tgtEl>
                                        <p:attrNameLst>
                                          <p:attrName>style.visibility</p:attrName>
                                        </p:attrNameLst>
                                      </p:cBhvr>
                                      <p:to>
                                        <p:strVal val="visible"/>
                                      </p:to>
                                    </p:set>
                                    <p:anim calcmode="lin" valueType="num">
                                      <p:cBhvr additive="base">
                                        <p:cTn id="113" dur="500" fill="hold"/>
                                        <p:tgtEl>
                                          <p:spTgt spid="47"/>
                                        </p:tgtEl>
                                        <p:attrNameLst>
                                          <p:attrName>ppt_x</p:attrName>
                                        </p:attrNameLst>
                                      </p:cBhvr>
                                      <p:tavLst>
                                        <p:tav tm="0">
                                          <p:val>
                                            <p:strVal val="0-#ppt_w/2"/>
                                          </p:val>
                                        </p:tav>
                                        <p:tav tm="100000">
                                          <p:val>
                                            <p:strVal val="#ppt_x"/>
                                          </p:val>
                                        </p:tav>
                                      </p:tavLst>
                                    </p:anim>
                                    <p:anim calcmode="lin" valueType="num">
                                      <p:cBhvr additive="base">
                                        <p:cTn id="114"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37" grpId="0"/>
      <p:bldP spid="38" grpId="0"/>
      <p:bldP spid="40" grpId="0"/>
      <p:bldP spid="2" grpId="0" animBg="1"/>
      <p:bldP spid="41" grpId="0" animBg="1"/>
      <p:bldP spid="42" grpId="0" animBg="1"/>
      <p:bldP spid="43" grpId="0" animBg="1"/>
      <p:bldP spid="8" grpId="0"/>
      <p:bldP spid="3" grpId="0"/>
      <p:bldP spid="39" grpId="0" animBg="1"/>
      <p:bldP spid="44" grpId="0" animBg="1"/>
      <p:bldP spid="45" grpId="0" animBg="1"/>
      <p:bldP spid="46" grpId="0" animBg="1"/>
      <p:bldP spid="4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c-mockup.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2737" y="1981200"/>
            <a:ext cx="5365933" cy="402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657" y="2214491"/>
            <a:ext cx="4051563" cy="2650271"/>
          </a:xfrm>
          <a:prstGeom prst="rect">
            <a:avLst/>
          </a:prstGeom>
        </p:spPr>
      </p:pic>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1866154"/>
            <a:ext cx="688368" cy="688368"/>
            <a:chOff x="7242071" y="1820434"/>
            <a:chExt cx="688368" cy="688368"/>
          </a:xfrm>
        </p:grpSpPr>
        <p:sp>
          <p:nvSpPr>
            <p:cNvPr id="20" name="椭圆 19"/>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椭圆 20"/>
            <p:cNvSpPr/>
            <p:nvPr/>
          </p:nvSpPr>
          <p:spPr>
            <a:xfrm>
              <a:off x="7286625" y="1866019"/>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2" name="组合 2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3534191"/>
            <a:ext cx="688368" cy="688368"/>
            <a:chOff x="7242071" y="3488471"/>
            <a:chExt cx="688368" cy="688368"/>
          </a:xfrm>
        </p:grpSpPr>
        <p:sp>
          <p:nvSpPr>
            <p:cNvPr id="23" name="椭圆 22"/>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7286625" y="353405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9" name="组合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5149081"/>
            <a:ext cx="688368" cy="688368"/>
            <a:chOff x="7242071" y="5103361"/>
            <a:chExt cx="688368" cy="688368"/>
          </a:xfrm>
        </p:grpSpPr>
        <p:sp>
          <p:nvSpPr>
            <p:cNvPr id="30" name="椭圆 2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7286625" y="514894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sp>
        <p:nvSpPr>
          <p:cNvPr id="33" name="矩形 32"/>
          <p:cNvSpPr/>
          <p:nvPr/>
        </p:nvSpPr>
        <p:spPr>
          <a:xfrm>
            <a:off x="7981315" y="1576705"/>
            <a:ext cx="2967990" cy="1076325"/>
          </a:xfrm>
          <a:prstGeom prst="rect">
            <a:avLst/>
          </a:prstGeom>
        </p:spPr>
        <p:txBody>
          <a:bodyPr wrap="square">
            <a:spAutoFit/>
          </a:bodyPr>
          <a:lstStyle/>
          <a:p>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20 世纪 90 年代，人机交互（HCI)社区围绕面向用户的软件（use-oriented software)设计概念做了大量工作。</a:t>
            </a:r>
            <a:endPar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6" name="矩形 35"/>
          <p:cNvSpPr/>
          <p:nvPr/>
        </p:nvSpPr>
        <p:spPr>
          <a:xfrm>
            <a:off x="7981315" y="4832350"/>
            <a:ext cx="2854960" cy="1322070"/>
          </a:xfrm>
          <a:prstGeom prst="rect">
            <a:avLst/>
          </a:prstGeom>
        </p:spPr>
        <p:txBody>
          <a:bodyPr wrap="square">
            <a:spAutoFit/>
          </a:bodyPr>
          <a:lstStyle/>
          <a:p>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约翰•卡罗尔在“Making Use” 一 书中讨论这些概念</a:t>
            </a:r>
            <a:r>
              <a:rPr lang="zh-CN" sz="16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卡罗尔所采用的基于场景的设计（scenario-based design)描述了用户完成任务的方式。</a:t>
            </a:r>
            <a:endPar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9" name="矩形 38"/>
          <p:cNvSpPr/>
          <p:nvPr/>
        </p:nvSpPr>
        <p:spPr>
          <a:xfrm>
            <a:off x="7981315" y="3244215"/>
            <a:ext cx="2854960" cy="1322070"/>
          </a:xfrm>
          <a:prstGeom prst="rect">
            <a:avLst/>
          </a:prstGeom>
        </p:spPr>
        <p:txBody>
          <a:bodyPr wrap="square">
            <a:spAutoFit/>
          </a:bodyPr>
          <a:lstStyle/>
          <a:p>
            <a:r>
              <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从这些工作中产生了场景（scenario)这一概念，一般用来描述具体解决设 计问题的方法：运用一个具体的故事构建并阐明设计方案。</a:t>
            </a:r>
            <a:endParaRPr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grpSp>
        <p:nvGrpSpPr>
          <p:cNvPr id="41" name="组合 4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42697" y="5310026"/>
            <a:ext cx="367805" cy="366477"/>
            <a:chOff x="5287964" y="2994026"/>
            <a:chExt cx="879475" cy="876300"/>
          </a:xfrm>
          <a:solidFill>
            <a:schemeClr val="bg1"/>
          </a:solidFill>
        </p:grpSpPr>
        <p:sp>
          <p:nvSpPr>
            <p:cNvPr id="4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37831" y="2028991"/>
            <a:ext cx="369488" cy="372593"/>
            <a:chOff x="5216526" y="1358901"/>
            <a:chExt cx="566738" cy="571500"/>
          </a:xfrm>
          <a:solidFill>
            <a:schemeClr val="bg1"/>
          </a:solidFill>
        </p:grpSpPr>
        <p:sp>
          <p:nvSpPr>
            <p:cNvPr id="46"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4879" y="3685412"/>
            <a:ext cx="425378" cy="404678"/>
            <a:chOff x="6323014" y="4870451"/>
            <a:chExt cx="652463" cy="620713"/>
          </a:xfrm>
          <a:solidFill>
            <a:schemeClr val="bg1"/>
          </a:solidFill>
        </p:grpSpPr>
        <p:sp>
          <p:nvSpPr>
            <p:cNvPr id="50"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 name="矩形 7"/>
          <p:cNvSpPr/>
          <p:nvPr userDrawn="1"/>
        </p:nvSpPr>
        <p:spPr>
          <a:xfrm>
            <a:off x="1734185" y="426085"/>
            <a:ext cx="427863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基于场景的设计</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椭圆 31"/>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34" name="椭圆 3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41" presetClass="entr" presetSubtype="0" fill="hold" grpId="0" nodeType="withEffect">
                                  <p:stCondLst>
                                    <p:cond delay="500"/>
                                  </p:stCondLst>
                                  <p:iterate type="lt">
                                    <p:tmPct val="10000"/>
                                  </p:iterate>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8"/>
                                        </p:tgtEl>
                                        <p:attrNameLst>
                                          <p:attrName>ppt_y</p:attrName>
                                        </p:attrNameLst>
                                      </p:cBhvr>
                                      <p:tavLst>
                                        <p:tav tm="0">
                                          <p:val>
                                            <p:strVal val="#ppt_y"/>
                                          </p:val>
                                        </p:tav>
                                        <p:tav tm="100000">
                                          <p:val>
                                            <p:strVal val="#ppt_y"/>
                                          </p:val>
                                        </p:tav>
                                      </p:tavLst>
                                    </p:anim>
                                    <p:anim calcmode="lin" valueType="num">
                                      <p:cBhvr>
                                        <p:cTn id="3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8"/>
                                        </p:tgtEl>
                                      </p:cBhvr>
                                    </p:animEffect>
                                  </p:childTnLst>
                                </p:cTn>
                              </p:par>
                              <p:par>
                                <p:cTn id="42" presetID="2" presetClass="entr" presetSubtype="9"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500" fill="hold"/>
                                        <p:tgtEl>
                                          <p:spTgt spid="34"/>
                                        </p:tgtEl>
                                        <p:attrNameLst>
                                          <p:attrName>ppt_x</p:attrName>
                                        </p:attrNameLst>
                                      </p:cBhvr>
                                      <p:tavLst>
                                        <p:tav tm="0">
                                          <p:val>
                                            <p:strVal val="0-#ppt_w/2"/>
                                          </p:val>
                                        </p:tav>
                                        <p:tav tm="100000">
                                          <p:val>
                                            <p:strVal val="#ppt_x"/>
                                          </p:val>
                                        </p:tav>
                                      </p:tavLst>
                                    </p:anim>
                                    <p:anim calcmode="lin" valueType="num">
                                      <p:cBhvr additive="base">
                                        <p:cTn id="49" dur="500" fill="hold"/>
                                        <p:tgtEl>
                                          <p:spTgt spid="34"/>
                                        </p:tgtEl>
                                        <p:attrNameLst>
                                          <p:attrName>ppt_y</p:attrName>
                                        </p:attrNameLst>
                                      </p:cBhvr>
                                      <p:tavLst>
                                        <p:tav tm="0">
                                          <p:val>
                                            <p:strVal val="0-#ppt_h/2"/>
                                          </p:val>
                                        </p:tav>
                                        <p:tav tm="100000">
                                          <p:val>
                                            <p:strVal val="#ppt_y"/>
                                          </p:val>
                                        </p:tav>
                                      </p:tavLst>
                                    </p:anim>
                                  </p:childTnLst>
                                </p:cTn>
                              </p:par>
                              <p:par>
                                <p:cTn id="50" presetID="2" presetClass="entr" presetSubtype="9"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additive="base">
                                        <p:cTn id="52" dur="500" fill="hold"/>
                                        <p:tgtEl>
                                          <p:spTgt spid="35"/>
                                        </p:tgtEl>
                                        <p:attrNameLst>
                                          <p:attrName>ppt_x</p:attrName>
                                        </p:attrNameLst>
                                      </p:cBhvr>
                                      <p:tavLst>
                                        <p:tav tm="0">
                                          <p:val>
                                            <p:strVal val="0-#ppt_w/2"/>
                                          </p:val>
                                        </p:tav>
                                        <p:tav tm="100000">
                                          <p:val>
                                            <p:strVal val="#ppt_x"/>
                                          </p:val>
                                        </p:tav>
                                      </p:tavLst>
                                    </p:anim>
                                    <p:anim calcmode="lin" valueType="num">
                                      <p:cBhvr additive="base">
                                        <p:cTn id="53" dur="500" fill="hold"/>
                                        <p:tgtEl>
                                          <p:spTgt spid="35"/>
                                        </p:tgtEl>
                                        <p:attrNameLst>
                                          <p:attrName>ppt_y</p:attrName>
                                        </p:attrNameLst>
                                      </p:cBhvr>
                                      <p:tavLst>
                                        <p:tav tm="0">
                                          <p:val>
                                            <p:strVal val="0-#ppt_h/2"/>
                                          </p:val>
                                        </p:tav>
                                        <p:tav tm="100000">
                                          <p:val>
                                            <p:strVal val="#ppt_y"/>
                                          </p:val>
                                        </p:tav>
                                      </p:tavLst>
                                    </p:anim>
                                  </p:childTnLst>
                                </p:cTn>
                              </p:par>
                              <p:par>
                                <p:cTn id="54" presetID="2" presetClass="entr" presetSubtype="9"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additive="base">
                                        <p:cTn id="56" dur="500" fill="hold"/>
                                        <p:tgtEl>
                                          <p:spTgt spid="37"/>
                                        </p:tgtEl>
                                        <p:attrNameLst>
                                          <p:attrName>ppt_x</p:attrName>
                                        </p:attrNameLst>
                                      </p:cBhvr>
                                      <p:tavLst>
                                        <p:tav tm="0">
                                          <p:val>
                                            <p:strVal val="0-#ppt_w/2"/>
                                          </p:val>
                                        </p:tav>
                                        <p:tav tm="100000">
                                          <p:val>
                                            <p:strVal val="#ppt_x"/>
                                          </p:val>
                                        </p:tav>
                                      </p:tavLst>
                                    </p:anim>
                                    <p:anim calcmode="lin" valueType="num">
                                      <p:cBhvr additive="base">
                                        <p:cTn id="57" dur="500" fill="hold"/>
                                        <p:tgtEl>
                                          <p:spTgt spid="37"/>
                                        </p:tgtEl>
                                        <p:attrNameLst>
                                          <p:attrName>ppt_y</p:attrName>
                                        </p:attrNameLst>
                                      </p:cBhvr>
                                      <p:tavLst>
                                        <p:tav tm="0">
                                          <p:val>
                                            <p:strVal val="0-#ppt_h/2"/>
                                          </p:val>
                                        </p:tav>
                                        <p:tav tm="100000">
                                          <p:val>
                                            <p:strVal val="#ppt_y"/>
                                          </p:val>
                                        </p:tav>
                                      </p:tavLst>
                                    </p:anim>
                                  </p:childTnLst>
                                </p:cTn>
                              </p:par>
                              <p:par>
                                <p:cTn id="58" presetID="2" presetClass="entr" presetSubtype="9"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 calcmode="lin" valueType="num">
                                      <p:cBhvr additive="base">
                                        <p:cTn id="60" dur="500" fill="hold"/>
                                        <p:tgtEl>
                                          <p:spTgt spid="38"/>
                                        </p:tgtEl>
                                        <p:attrNameLst>
                                          <p:attrName>ppt_x</p:attrName>
                                        </p:attrNameLst>
                                      </p:cBhvr>
                                      <p:tavLst>
                                        <p:tav tm="0">
                                          <p:val>
                                            <p:strVal val="0-#ppt_w/2"/>
                                          </p:val>
                                        </p:tav>
                                        <p:tav tm="100000">
                                          <p:val>
                                            <p:strVal val="#ppt_x"/>
                                          </p:val>
                                        </p:tav>
                                      </p:tavLst>
                                    </p:anim>
                                    <p:anim calcmode="lin" valueType="num">
                                      <p:cBhvr additive="base">
                                        <p:cTn id="61"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2" grpId="0" animBg="1"/>
      <p:bldP spid="34" grpId="0" animBg="1"/>
      <p:bldP spid="35" grpId="0" animBg="1"/>
      <p:bldP spid="37" grpId="0" animBg="1"/>
      <p:bldP spid="3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78230" y="1553760"/>
            <a:ext cx="4239593" cy="1323868"/>
            <a:chOff x="10476" y="3033"/>
            <a:chExt cx="6677" cy="2085"/>
          </a:xfrm>
        </p:grpSpPr>
        <p:sp>
          <p:nvSpPr>
            <p:cNvPr id="14" name="Freeform 7"/>
            <p:cNvSpPr/>
            <p:nvPr/>
          </p:nvSpPr>
          <p:spPr bwMode="auto">
            <a:xfrm>
              <a:off x="10476" y="3033"/>
              <a:ext cx="2802" cy="2085"/>
            </a:xfrm>
            <a:custGeom>
              <a:avLst/>
              <a:gdLst>
                <a:gd name="T0" fmla="*/ 61 w 86"/>
                <a:gd name="T1" fmla="*/ 38 h 64"/>
                <a:gd name="T2" fmla="*/ 65 w 86"/>
                <a:gd name="T3" fmla="*/ 34 h 64"/>
                <a:gd name="T4" fmla="*/ 70 w 86"/>
                <a:gd name="T5" fmla="*/ 37 h 64"/>
                <a:gd name="T6" fmla="*/ 77 w 86"/>
                <a:gd name="T7" fmla="*/ 41 h 64"/>
                <a:gd name="T8" fmla="*/ 86 w 86"/>
                <a:gd name="T9" fmla="*/ 32 h 64"/>
                <a:gd name="T10" fmla="*/ 77 w 86"/>
                <a:gd name="T11" fmla="*/ 23 h 64"/>
                <a:gd name="T12" fmla="*/ 70 w 86"/>
                <a:gd name="T13" fmla="*/ 27 h 64"/>
                <a:gd name="T14" fmla="*/ 65 w 86"/>
                <a:gd name="T15" fmla="*/ 30 h 64"/>
                <a:gd name="T16" fmla="*/ 61 w 86"/>
                <a:gd name="T17" fmla="*/ 26 h 64"/>
                <a:gd name="T18" fmla="*/ 61 w 86"/>
                <a:gd name="T19" fmla="*/ 26 h 64"/>
                <a:gd name="T20" fmla="*/ 61 w 86"/>
                <a:gd name="T21" fmla="*/ 0 h 64"/>
                <a:gd name="T22" fmla="*/ 10 w 86"/>
                <a:gd name="T23" fmla="*/ 0 h 64"/>
                <a:gd name="T24" fmla="*/ 0 w 86"/>
                <a:gd name="T25" fmla="*/ 10 h 64"/>
                <a:gd name="T26" fmla="*/ 0 w 86"/>
                <a:gd name="T27" fmla="*/ 54 h 64"/>
                <a:gd name="T28" fmla="*/ 10 w 86"/>
                <a:gd name="T29" fmla="*/ 64 h 64"/>
                <a:gd name="T30" fmla="*/ 61 w 86"/>
                <a:gd name="T31" fmla="*/ 64 h 64"/>
                <a:gd name="T32" fmla="*/ 61 w 86"/>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64">
                  <a:moveTo>
                    <a:pt x="61" y="38"/>
                  </a:moveTo>
                  <a:cubicBezTo>
                    <a:pt x="62" y="36"/>
                    <a:pt x="63" y="34"/>
                    <a:pt x="65" y="34"/>
                  </a:cubicBezTo>
                  <a:cubicBezTo>
                    <a:pt x="68" y="34"/>
                    <a:pt x="69" y="36"/>
                    <a:pt x="70" y="37"/>
                  </a:cubicBezTo>
                  <a:cubicBezTo>
                    <a:pt x="71" y="39"/>
                    <a:pt x="74" y="41"/>
                    <a:pt x="77" y="41"/>
                  </a:cubicBezTo>
                  <a:cubicBezTo>
                    <a:pt x="82" y="41"/>
                    <a:pt x="86" y="37"/>
                    <a:pt x="86" y="32"/>
                  </a:cubicBezTo>
                  <a:cubicBezTo>
                    <a:pt x="86" y="27"/>
                    <a:pt x="82" y="23"/>
                    <a:pt x="77" y="23"/>
                  </a:cubicBezTo>
                  <a:cubicBezTo>
                    <a:pt x="74" y="23"/>
                    <a:pt x="71" y="25"/>
                    <a:pt x="70" y="27"/>
                  </a:cubicBezTo>
                  <a:cubicBezTo>
                    <a:pt x="69" y="27"/>
                    <a:pt x="68" y="30"/>
                    <a:pt x="65" y="30"/>
                  </a:cubicBezTo>
                  <a:cubicBezTo>
                    <a:pt x="63" y="30"/>
                    <a:pt x="62" y="28"/>
                    <a:pt x="61" y="26"/>
                  </a:cubicBezTo>
                  <a:cubicBezTo>
                    <a:pt x="61" y="26"/>
                    <a:pt x="61" y="26"/>
                    <a:pt x="61" y="26"/>
                  </a:cubicBezTo>
                  <a:cubicBezTo>
                    <a:pt x="61" y="0"/>
                    <a:pt x="61" y="0"/>
                    <a:pt x="61" y="0"/>
                  </a:cubicBezTo>
                  <a:cubicBezTo>
                    <a:pt x="10" y="0"/>
                    <a:pt x="10" y="0"/>
                    <a:pt x="10" y="0"/>
                  </a:cubicBezTo>
                  <a:cubicBezTo>
                    <a:pt x="5" y="0"/>
                    <a:pt x="0" y="4"/>
                    <a:pt x="0" y="10"/>
                  </a:cubicBezTo>
                  <a:cubicBezTo>
                    <a:pt x="0" y="54"/>
                    <a:pt x="0" y="54"/>
                    <a:pt x="0" y="54"/>
                  </a:cubicBezTo>
                  <a:cubicBezTo>
                    <a:pt x="0" y="59"/>
                    <a:pt x="5"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8"/>
            <p:cNvSpPr/>
            <p:nvPr/>
          </p:nvSpPr>
          <p:spPr bwMode="auto">
            <a:xfrm>
              <a:off x="12594" y="3033"/>
              <a:ext cx="4558" cy="2085"/>
            </a:xfrm>
            <a:custGeom>
              <a:avLst/>
              <a:gdLst>
                <a:gd name="T0" fmla="*/ 130 w 140"/>
                <a:gd name="T1" fmla="*/ 0 h 64"/>
                <a:gd name="T2" fmla="*/ 0 w 140"/>
                <a:gd name="T3" fmla="*/ 0 h 64"/>
                <a:gd name="T4" fmla="*/ 0 w 140"/>
                <a:gd name="T5" fmla="*/ 25 h 64"/>
                <a:gd name="T6" fmla="*/ 0 w 140"/>
                <a:gd name="T7" fmla="*/ 26 h 64"/>
                <a:gd name="T8" fmla="*/ 1 w 140"/>
                <a:gd name="T9" fmla="*/ 25 h 64"/>
                <a:gd name="T10" fmla="*/ 1 w 140"/>
                <a:gd name="T11" fmla="*/ 25 h 64"/>
                <a:gd name="T12" fmla="*/ 12 w 140"/>
                <a:gd name="T13" fmla="*/ 19 h 64"/>
                <a:gd name="T14" fmla="*/ 24 w 140"/>
                <a:gd name="T15" fmla="*/ 32 h 64"/>
                <a:gd name="T16" fmla="*/ 12 w 140"/>
                <a:gd name="T17" fmla="*/ 45 h 64"/>
                <a:gd name="T18" fmla="*/ 1 w 140"/>
                <a:gd name="T19" fmla="*/ 39 h 64"/>
                <a:gd name="T20" fmla="*/ 1 w 140"/>
                <a:gd name="T21" fmla="*/ 39 h 64"/>
                <a:gd name="T22" fmla="*/ 0 w 140"/>
                <a:gd name="T23" fmla="*/ 38 h 64"/>
                <a:gd name="T24" fmla="*/ 0 w 140"/>
                <a:gd name="T25" fmla="*/ 38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5"/>
                    <a:pt x="0" y="25"/>
                    <a:pt x="0" y="25"/>
                  </a:cubicBezTo>
                  <a:cubicBezTo>
                    <a:pt x="0" y="26"/>
                    <a:pt x="0" y="26"/>
                    <a:pt x="0" y="26"/>
                  </a:cubicBezTo>
                  <a:cubicBezTo>
                    <a:pt x="1" y="26"/>
                    <a:pt x="1" y="25"/>
                    <a:pt x="1" y="25"/>
                  </a:cubicBezTo>
                  <a:cubicBezTo>
                    <a:pt x="1" y="25"/>
                    <a:pt x="1" y="25"/>
                    <a:pt x="1" y="25"/>
                  </a:cubicBezTo>
                  <a:cubicBezTo>
                    <a:pt x="4" y="21"/>
                    <a:pt x="8" y="19"/>
                    <a:pt x="12" y="19"/>
                  </a:cubicBezTo>
                  <a:cubicBezTo>
                    <a:pt x="19" y="19"/>
                    <a:pt x="24" y="25"/>
                    <a:pt x="24" y="32"/>
                  </a:cubicBezTo>
                  <a:cubicBezTo>
                    <a:pt x="24" y="39"/>
                    <a:pt x="19" y="45"/>
                    <a:pt x="12" y="45"/>
                  </a:cubicBezTo>
                  <a:cubicBezTo>
                    <a:pt x="8" y="45"/>
                    <a:pt x="4" y="43"/>
                    <a:pt x="1" y="39"/>
                  </a:cubicBezTo>
                  <a:cubicBezTo>
                    <a:pt x="1" y="39"/>
                    <a:pt x="1" y="39"/>
                    <a:pt x="1" y="39"/>
                  </a:cubicBezTo>
                  <a:cubicBezTo>
                    <a:pt x="1" y="39"/>
                    <a:pt x="1" y="38"/>
                    <a:pt x="0" y="38"/>
                  </a:cubicBezTo>
                  <a:cubicBezTo>
                    <a:pt x="0" y="38"/>
                    <a:pt x="0" y="38"/>
                    <a:pt x="0" y="38"/>
                  </a:cubicBezTo>
                  <a:cubicBezTo>
                    <a:pt x="0" y="64"/>
                    <a:pt x="0" y="64"/>
                    <a:pt x="0" y="64"/>
                  </a:cubicBezTo>
                  <a:cubicBezTo>
                    <a:pt x="130" y="64"/>
                    <a:pt x="130" y="64"/>
                    <a:pt x="130" y="64"/>
                  </a:cubicBezTo>
                  <a:cubicBezTo>
                    <a:pt x="136" y="64"/>
                    <a:pt x="140" y="59"/>
                    <a:pt x="140" y="54"/>
                  </a:cubicBezTo>
                  <a:cubicBezTo>
                    <a:pt x="140" y="10"/>
                    <a:pt x="140" y="10"/>
                    <a:pt x="140" y="10"/>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42" name="组合 41"/>
            <p:cNvGrpSpPr/>
            <p:nvPr/>
          </p:nvGrpSpPr>
          <p:grpSpPr>
            <a:xfrm>
              <a:off x="10955" y="3642"/>
              <a:ext cx="1047" cy="913"/>
              <a:chOff x="4499856" y="8587886"/>
              <a:chExt cx="664601" cy="579853"/>
            </a:xfrm>
            <a:gradFill>
              <a:gsLst>
                <a:gs pos="100000">
                  <a:srgbClr val="18478F"/>
                </a:gs>
                <a:gs pos="0">
                  <a:srgbClr val="238DED"/>
                </a:gs>
              </a:gsLst>
              <a:lin ang="7200000" scaled="0"/>
            </a:gradFill>
          </p:grpSpPr>
          <p:sp>
            <p:nvSpPr>
              <p:cNvPr id="43" name="Freeform 36"/>
              <p:cNvSpPr>
                <a:spLocks noEditPoints="1"/>
              </p:cNvSpPr>
              <p:nvPr/>
            </p:nvSpPr>
            <p:spPr bwMode="auto">
              <a:xfrm>
                <a:off x="4499856" y="8727274"/>
                <a:ext cx="440465" cy="440465"/>
              </a:xfrm>
              <a:custGeom>
                <a:avLst/>
                <a:gdLst>
                  <a:gd name="T0" fmla="*/ 161 w 167"/>
                  <a:gd name="T1" fmla="*/ 71 h 167"/>
                  <a:gd name="T2" fmla="*/ 148 w 167"/>
                  <a:gd name="T3" fmla="*/ 71 h 167"/>
                  <a:gd name="T4" fmla="*/ 138 w 167"/>
                  <a:gd name="T5" fmla="*/ 47 h 167"/>
                  <a:gd name="T6" fmla="*/ 147 w 167"/>
                  <a:gd name="T7" fmla="*/ 38 h 167"/>
                  <a:gd name="T8" fmla="*/ 148 w 167"/>
                  <a:gd name="T9" fmla="*/ 31 h 167"/>
                  <a:gd name="T10" fmla="*/ 136 w 167"/>
                  <a:gd name="T11" fmla="*/ 19 h 167"/>
                  <a:gd name="T12" fmla="*/ 129 w 167"/>
                  <a:gd name="T13" fmla="*/ 20 h 167"/>
                  <a:gd name="T14" fmla="*/ 120 w 167"/>
                  <a:gd name="T15" fmla="*/ 29 h 167"/>
                  <a:gd name="T16" fmla="*/ 96 w 167"/>
                  <a:gd name="T17" fmla="*/ 19 h 167"/>
                  <a:gd name="T18" fmla="*/ 96 w 167"/>
                  <a:gd name="T19" fmla="*/ 6 h 167"/>
                  <a:gd name="T20" fmla="*/ 92 w 167"/>
                  <a:gd name="T21" fmla="*/ 0 h 167"/>
                  <a:gd name="T22" fmla="*/ 75 w 167"/>
                  <a:gd name="T23" fmla="*/ 0 h 167"/>
                  <a:gd name="T24" fmla="*/ 71 w 167"/>
                  <a:gd name="T25" fmla="*/ 6 h 167"/>
                  <a:gd name="T26" fmla="*/ 71 w 167"/>
                  <a:gd name="T27" fmla="*/ 19 h 167"/>
                  <a:gd name="T28" fmla="*/ 46 w 167"/>
                  <a:gd name="T29" fmla="*/ 29 h 167"/>
                  <a:gd name="T30" fmla="*/ 37 w 167"/>
                  <a:gd name="T31" fmla="*/ 20 h 167"/>
                  <a:gd name="T32" fmla="*/ 30 w 167"/>
                  <a:gd name="T33" fmla="*/ 19 h 167"/>
                  <a:gd name="T34" fmla="*/ 18 w 167"/>
                  <a:gd name="T35" fmla="*/ 31 h 167"/>
                  <a:gd name="T36" fmla="*/ 19 w 167"/>
                  <a:gd name="T37" fmla="*/ 38 h 167"/>
                  <a:gd name="T38" fmla="*/ 29 w 167"/>
                  <a:gd name="T39" fmla="*/ 47 h 167"/>
                  <a:gd name="T40" fmla="*/ 19 w 167"/>
                  <a:gd name="T41" fmla="*/ 71 h 167"/>
                  <a:gd name="T42" fmla="*/ 6 w 167"/>
                  <a:gd name="T43" fmla="*/ 71 h 167"/>
                  <a:gd name="T44" fmla="*/ 0 w 167"/>
                  <a:gd name="T45" fmla="*/ 75 h 167"/>
                  <a:gd name="T46" fmla="*/ 0 w 167"/>
                  <a:gd name="T47" fmla="*/ 92 h 167"/>
                  <a:gd name="T48" fmla="*/ 6 w 167"/>
                  <a:gd name="T49" fmla="*/ 96 h 167"/>
                  <a:gd name="T50" fmla="*/ 19 w 167"/>
                  <a:gd name="T51" fmla="*/ 96 h 167"/>
                  <a:gd name="T52" fmla="*/ 29 w 167"/>
                  <a:gd name="T53" fmla="*/ 120 h 167"/>
                  <a:gd name="T54" fmla="*/ 19 w 167"/>
                  <a:gd name="T55" fmla="*/ 130 h 167"/>
                  <a:gd name="T56" fmla="*/ 18 w 167"/>
                  <a:gd name="T57" fmla="*/ 137 h 167"/>
                  <a:gd name="T58" fmla="*/ 30 w 167"/>
                  <a:gd name="T59" fmla="*/ 148 h 167"/>
                  <a:gd name="T60" fmla="*/ 37 w 167"/>
                  <a:gd name="T61" fmla="*/ 147 h 167"/>
                  <a:gd name="T62" fmla="*/ 46 w 167"/>
                  <a:gd name="T63" fmla="*/ 138 h 167"/>
                  <a:gd name="T64" fmla="*/ 71 w 167"/>
                  <a:gd name="T65" fmla="*/ 148 h 167"/>
                  <a:gd name="T66" fmla="*/ 71 w 167"/>
                  <a:gd name="T67" fmla="*/ 161 h 167"/>
                  <a:gd name="T68" fmla="*/ 75 w 167"/>
                  <a:gd name="T69" fmla="*/ 167 h 167"/>
                  <a:gd name="T70" fmla="*/ 92 w 167"/>
                  <a:gd name="T71" fmla="*/ 167 h 167"/>
                  <a:gd name="T72" fmla="*/ 96 w 167"/>
                  <a:gd name="T73" fmla="*/ 161 h 167"/>
                  <a:gd name="T74" fmla="*/ 96 w 167"/>
                  <a:gd name="T75" fmla="*/ 148 h 167"/>
                  <a:gd name="T76" fmla="*/ 120 w 167"/>
                  <a:gd name="T77" fmla="*/ 138 h 167"/>
                  <a:gd name="T78" fmla="*/ 129 w 167"/>
                  <a:gd name="T79" fmla="*/ 147 h 167"/>
                  <a:gd name="T80" fmla="*/ 136 w 167"/>
                  <a:gd name="T81" fmla="*/ 148 h 167"/>
                  <a:gd name="T82" fmla="*/ 148 w 167"/>
                  <a:gd name="T83" fmla="*/ 137 h 167"/>
                  <a:gd name="T84" fmla="*/ 147 w 167"/>
                  <a:gd name="T85" fmla="*/ 130 h 167"/>
                  <a:gd name="T86" fmla="*/ 138 w 167"/>
                  <a:gd name="T87" fmla="*/ 120 h 167"/>
                  <a:gd name="T88" fmla="*/ 148 w 167"/>
                  <a:gd name="T89" fmla="*/ 96 h 167"/>
                  <a:gd name="T90" fmla="*/ 161 w 167"/>
                  <a:gd name="T91" fmla="*/ 96 h 167"/>
                  <a:gd name="T92" fmla="*/ 167 w 167"/>
                  <a:gd name="T93" fmla="*/ 92 h 167"/>
                  <a:gd name="T94" fmla="*/ 167 w 167"/>
                  <a:gd name="T95" fmla="*/ 75 h 167"/>
                  <a:gd name="T96" fmla="*/ 161 w 167"/>
                  <a:gd name="T97" fmla="*/ 71 h 167"/>
                  <a:gd name="T98" fmla="*/ 83 w 167"/>
                  <a:gd name="T99" fmla="*/ 114 h 167"/>
                  <a:gd name="T100" fmla="*/ 52 w 167"/>
                  <a:gd name="T101" fmla="*/ 84 h 167"/>
                  <a:gd name="T102" fmla="*/ 83 w 167"/>
                  <a:gd name="T103" fmla="*/ 53 h 167"/>
                  <a:gd name="T104" fmla="*/ 114 w 167"/>
                  <a:gd name="T105" fmla="*/ 84 h 167"/>
                  <a:gd name="T106" fmla="*/ 83 w 167"/>
                  <a:gd name="T107" fmla="*/ 11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 h="167">
                    <a:moveTo>
                      <a:pt x="161" y="71"/>
                    </a:moveTo>
                    <a:cubicBezTo>
                      <a:pt x="148" y="71"/>
                      <a:pt x="148" y="71"/>
                      <a:pt x="148" y="71"/>
                    </a:cubicBezTo>
                    <a:cubicBezTo>
                      <a:pt x="146" y="62"/>
                      <a:pt x="143" y="54"/>
                      <a:pt x="138" y="47"/>
                    </a:cubicBezTo>
                    <a:cubicBezTo>
                      <a:pt x="147" y="38"/>
                      <a:pt x="147" y="38"/>
                      <a:pt x="147" y="38"/>
                    </a:cubicBezTo>
                    <a:cubicBezTo>
                      <a:pt x="149" y="36"/>
                      <a:pt x="150" y="32"/>
                      <a:pt x="148" y="31"/>
                    </a:cubicBezTo>
                    <a:cubicBezTo>
                      <a:pt x="136" y="19"/>
                      <a:pt x="136" y="19"/>
                      <a:pt x="136" y="19"/>
                    </a:cubicBezTo>
                    <a:cubicBezTo>
                      <a:pt x="135" y="17"/>
                      <a:pt x="131" y="18"/>
                      <a:pt x="129" y="20"/>
                    </a:cubicBezTo>
                    <a:cubicBezTo>
                      <a:pt x="120" y="29"/>
                      <a:pt x="120" y="29"/>
                      <a:pt x="120" y="29"/>
                    </a:cubicBezTo>
                    <a:cubicBezTo>
                      <a:pt x="113" y="24"/>
                      <a:pt x="105" y="21"/>
                      <a:pt x="96" y="19"/>
                    </a:cubicBezTo>
                    <a:cubicBezTo>
                      <a:pt x="96" y="6"/>
                      <a:pt x="96" y="6"/>
                      <a:pt x="96" y="6"/>
                    </a:cubicBezTo>
                    <a:cubicBezTo>
                      <a:pt x="96" y="3"/>
                      <a:pt x="94" y="0"/>
                      <a:pt x="92" y="0"/>
                    </a:cubicBezTo>
                    <a:cubicBezTo>
                      <a:pt x="75" y="0"/>
                      <a:pt x="75" y="0"/>
                      <a:pt x="75" y="0"/>
                    </a:cubicBezTo>
                    <a:cubicBezTo>
                      <a:pt x="73" y="0"/>
                      <a:pt x="71" y="3"/>
                      <a:pt x="71" y="6"/>
                    </a:cubicBezTo>
                    <a:cubicBezTo>
                      <a:pt x="71" y="19"/>
                      <a:pt x="71" y="19"/>
                      <a:pt x="71" y="19"/>
                    </a:cubicBezTo>
                    <a:cubicBezTo>
                      <a:pt x="62" y="21"/>
                      <a:pt x="54" y="24"/>
                      <a:pt x="46" y="29"/>
                    </a:cubicBezTo>
                    <a:cubicBezTo>
                      <a:pt x="37" y="20"/>
                      <a:pt x="37" y="20"/>
                      <a:pt x="37" y="20"/>
                    </a:cubicBezTo>
                    <a:cubicBezTo>
                      <a:pt x="35" y="18"/>
                      <a:pt x="32" y="17"/>
                      <a:pt x="30" y="19"/>
                    </a:cubicBezTo>
                    <a:cubicBezTo>
                      <a:pt x="18" y="31"/>
                      <a:pt x="18" y="31"/>
                      <a:pt x="18" y="31"/>
                    </a:cubicBezTo>
                    <a:cubicBezTo>
                      <a:pt x="17" y="32"/>
                      <a:pt x="17" y="36"/>
                      <a:pt x="19" y="38"/>
                    </a:cubicBezTo>
                    <a:cubicBezTo>
                      <a:pt x="29" y="47"/>
                      <a:pt x="29" y="47"/>
                      <a:pt x="29" y="47"/>
                    </a:cubicBezTo>
                    <a:cubicBezTo>
                      <a:pt x="24" y="54"/>
                      <a:pt x="20" y="62"/>
                      <a:pt x="19" y="71"/>
                    </a:cubicBezTo>
                    <a:cubicBezTo>
                      <a:pt x="6" y="71"/>
                      <a:pt x="6" y="71"/>
                      <a:pt x="6" y="71"/>
                    </a:cubicBezTo>
                    <a:cubicBezTo>
                      <a:pt x="2" y="71"/>
                      <a:pt x="0" y="73"/>
                      <a:pt x="0" y="75"/>
                    </a:cubicBezTo>
                    <a:cubicBezTo>
                      <a:pt x="0" y="92"/>
                      <a:pt x="0" y="92"/>
                      <a:pt x="0" y="92"/>
                    </a:cubicBezTo>
                    <a:cubicBezTo>
                      <a:pt x="0" y="94"/>
                      <a:pt x="2" y="96"/>
                      <a:pt x="6" y="96"/>
                    </a:cubicBezTo>
                    <a:cubicBezTo>
                      <a:pt x="19" y="96"/>
                      <a:pt x="19" y="96"/>
                      <a:pt x="19" y="96"/>
                    </a:cubicBezTo>
                    <a:cubicBezTo>
                      <a:pt x="20" y="105"/>
                      <a:pt x="24" y="113"/>
                      <a:pt x="29" y="120"/>
                    </a:cubicBezTo>
                    <a:cubicBezTo>
                      <a:pt x="19" y="130"/>
                      <a:pt x="19" y="130"/>
                      <a:pt x="19" y="130"/>
                    </a:cubicBezTo>
                    <a:cubicBezTo>
                      <a:pt x="17" y="132"/>
                      <a:pt x="17" y="135"/>
                      <a:pt x="18" y="137"/>
                    </a:cubicBezTo>
                    <a:cubicBezTo>
                      <a:pt x="30" y="148"/>
                      <a:pt x="30" y="148"/>
                      <a:pt x="30" y="148"/>
                    </a:cubicBezTo>
                    <a:cubicBezTo>
                      <a:pt x="32" y="150"/>
                      <a:pt x="35" y="150"/>
                      <a:pt x="37" y="147"/>
                    </a:cubicBezTo>
                    <a:cubicBezTo>
                      <a:pt x="46" y="138"/>
                      <a:pt x="46" y="138"/>
                      <a:pt x="46" y="138"/>
                    </a:cubicBezTo>
                    <a:cubicBezTo>
                      <a:pt x="54" y="143"/>
                      <a:pt x="62" y="147"/>
                      <a:pt x="71" y="148"/>
                    </a:cubicBezTo>
                    <a:cubicBezTo>
                      <a:pt x="71" y="161"/>
                      <a:pt x="71" y="161"/>
                      <a:pt x="71" y="161"/>
                    </a:cubicBezTo>
                    <a:cubicBezTo>
                      <a:pt x="71" y="164"/>
                      <a:pt x="73" y="167"/>
                      <a:pt x="75" y="167"/>
                    </a:cubicBezTo>
                    <a:cubicBezTo>
                      <a:pt x="92" y="167"/>
                      <a:pt x="92" y="167"/>
                      <a:pt x="92" y="167"/>
                    </a:cubicBezTo>
                    <a:cubicBezTo>
                      <a:pt x="94" y="167"/>
                      <a:pt x="96" y="164"/>
                      <a:pt x="96" y="161"/>
                    </a:cubicBezTo>
                    <a:cubicBezTo>
                      <a:pt x="96" y="148"/>
                      <a:pt x="96" y="148"/>
                      <a:pt x="96" y="148"/>
                    </a:cubicBezTo>
                    <a:cubicBezTo>
                      <a:pt x="105" y="147"/>
                      <a:pt x="113" y="143"/>
                      <a:pt x="120" y="138"/>
                    </a:cubicBezTo>
                    <a:cubicBezTo>
                      <a:pt x="129" y="147"/>
                      <a:pt x="129" y="147"/>
                      <a:pt x="129" y="147"/>
                    </a:cubicBezTo>
                    <a:cubicBezTo>
                      <a:pt x="131" y="150"/>
                      <a:pt x="135" y="150"/>
                      <a:pt x="136" y="148"/>
                    </a:cubicBezTo>
                    <a:cubicBezTo>
                      <a:pt x="148" y="137"/>
                      <a:pt x="148" y="137"/>
                      <a:pt x="148" y="137"/>
                    </a:cubicBezTo>
                    <a:cubicBezTo>
                      <a:pt x="150" y="135"/>
                      <a:pt x="149" y="132"/>
                      <a:pt x="147" y="130"/>
                    </a:cubicBezTo>
                    <a:cubicBezTo>
                      <a:pt x="138" y="120"/>
                      <a:pt x="138" y="120"/>
                      <a:pt x="138" y="120"/>
                    </a:cubicBezTo>
                    <a:cubicBezTo>
                      <a:pt x="143" y="113"/>
                      <a:pt x="146" y="105"/>
                      <a:pt x="148" y="96"/>
                    </a:cubicBezTo>
                    <a:cubicBezTo>
                      <a:pt x="161" y="96"/>
                      <a:pt x="161" y="96"/>
                      <a:pt x="161" y="96"/>
                    </a:cubicBezTo>
                    <a:cubicBezTo>
                      <a:pt x="164" y="96"/>
                      <a:pt x="167" y="94"/>
                      <a:pt x="167" y="92"/>
                    </a:cubicBezTo>
                    <a:cubicBezTo>
                      <a:pt x="167" y="75"/>
                      <a:pt x="167" y="75"/>
                      <a:pt x="167" y="75"/>
                    </a:cubicBezTo>
                    <a:cubicBezTo>
                      <a:pt x="167" y="73"/>
                      <a:pt x="164" y="71"/>
                      <a:pt x="161" y="71"/>
                    </a:cubicBezTo>
                    <a:close/>
                    <a:moveTo>
                      <a:pt x="83" y="114"/>
                    </a:moveTo>
                    <a:cubicBezTo>
                      <a:pt x="66" y="114"/>
                      <a:pt x="52" y="101"/>
                      <a:pt x="52" y="84"/>
                    </a:cubicBezTo>
                    <a:cubicBezTo>
                      <a:pt x="52" y="67"/>
                      <a:pt x="66" y="53"/>
                      <a:pt x="83" y="53"/>
                    </a:cubicBezTo>
                    <a:cubicBezTo>
                      <a:pt x="100" y="53"/>
                      <a:pt x="114" y="67"/>
                      <a:pt x="114" y="84"/>
                    </a:cubicBezTo>
                    <a:cubicBezTo>
                      <a:pt x="114" y="101"/>
                      <a:pt x="100" y="114"/>
                      <a:pt x="83"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7"/>
              <p:cNvSpPr>
                <a:spLocks noEditPoints="1"/>
              </p:cNvSpPr>
              <p:nvPr/>
            </p:nvSpPr>
            <p:spPr bwMode="auto">
              <a:xfrm>
                <a:off x="4845538" y="8587886"/>
                <a:ext cx="318919" cy="316689"/>
              </a:xfrm>
              <a:custGeom>
                <a:avLst/>
                <a:gdLst>
                  <a:gd name="T0" fmla="*/ 117 w 121"/>
                  <a:gd name="T1" fmla="*/ 51 h 120"/>
                  <a:gd name="T2" fmla="*/ 108 w 121"/>
                  <a:gd name="T3" fmla="*/ 51 h 120"/>
                  <a:gd name="T4" fmla="*/ 100 w 121"/>
                  <a:gd name="T5" fmla="*/ 33 h 120"/>
                  <a:gd name="T6" fmla="*/ 107 w 121"/>
                  <a:gd name="T7" fmla="*/ 27 h 120"/>
                  <a:gd name="T8" fmla="*/ 108 w 121"/>
                  <a:gd name="T9" fmla="*/ 22 h 120"/>
                  <a:gd name="T10" fmla="*/ 99 w 121"/>
                  <a:gd name="T11" fmla="*/ 13 h 120"/>
                  <a:gd name="T12" fmla="*/ 94 w 121"/>
                  <a:gd name="T13" fmla="*/ 14 h 120"/>
                  <a:gd name="T14" fmla="*/ 87 w 121"/>
                  <a:gd name="T15" fmla="*/ 20 h 120"/>
                  <a:gd name="T16" fmla="*/ 70 w 121"/>
                  <a:gd name="T17" fmla="*/ 13 h 120"/>
                  <a:gd name="T18" fmla="*/ 70 w 121"/>
                  <a:gd name="T19" fmla="*/ 4 h 120"/>
                  <a:gd name="T20" fmla="*/ 67 w 121"/>
                  <a:gd name="T21" fmla="*/ 0 h 120"/>
                  <a:gd name="T22" fmla="*/ 55 w 121"/>
                  <a:gd name="T23" fmla="*/ 0 h 120"/>
                  <a:gd name="T24" fmla="*/ 52 w 121"/>
                  <a:gd name="T25" fmla="*/ 4 h 120"/>
                  <a:gd name="T26" fmla="*/ 52 w 121"/>
                  <a:gd name="T27" fmla="*/ 13 h 120"/>
                  <a:gd name="T28" fmla="*/ 34 w 121"/>
                  <a:gd name="T29" fmla="*/ 20 h 120"/>
                  <a:gd name="T30" fmla="*/ 28 w 121"/>
                  <a:gd name="T31" fmla="*/ 14 h 120"/>
                  <a:gd name="T32" fmla="*/ 22 w 121"/>
                  <a:gd name="T33" fmla="*/ 13 h 120"/>
                  <a:gd name="T34" fmla="*/ 14 w 121"/>
                  <a:gd name="T35" fmla="*/ 22 h 120"/>
                  <a:gd name="T36" fmla="*/ 15 w 121"/>
                  <a:gd name="T37" fmla="*/ 27 h 120"/>
                  <a:gd name="T38" fmla="*/ 21 w 121"/>
                  <a:gd name="T39" fmla="*/ 33 h 120"/>
                  <a:gd name="T40" fmla="*/ 14 w 121"/>
                  <a:gd name="T41" fmla="*/ 51 h 120"/>
                  <a:gd name="T42" fmla="*/ 5 w 121"/>
                  <a:gd name="T43" fmla="*/ 51 h 120"/>
                  <a:gd name="T44" fmla="*/ 0 w 121"/>
                  <a:gd name="T45" fmla="*/ 54 h 120"/>
                  <a:gd name="T46" fmla="*/ 0 w 121"/>
                  <a:gd name="T47" fmla="*/ 66 h 120"/>
                  <a:gd name="T48" fmla="*/ 5 w 121"/>
                  <a:gd name="T49" fmla="*/ 69 h 120"/>
                  <a:gd name="T50" fmla="*/ 14 w 121"/>
                  <a:gd name="T51" fmla="*/ 69 h 120"/>
                  <a:gd name="T52" fmla="*/ 21 w 121"/>
                  <a:gd name="T53" fmla="*/ 87 h 120"/>
                  <a:gd name="T54" fmla="*/ 15 w 121"/>
                  <a:gd name="T55" fmla="*/ 93 h 120"/>
                  <a:gd name="T56" fmla="*/ 14 w 121"/>
                  <a:gd name="T57" fmla="*/ 98 h 120"/>
                  <a:gd name="T58" fmla="*/ 22 w 121"/>
                  <a:gd name="T59" fmla="*/ 107 h 120"/>
                  <a:gd name="T60" fmla="*/ 28 w 121"/>
                  <a:gd name="T61" fmla="*/ 106 h 120"/>
                  <a:gd name="T62" fmla="*/ 34 w 121"/>
                  <a:gd name="T63" fmla="*/ 100 h 120"/>
                  <a:gd name="T64" fmla="*/ 52 w 121"/>
                  <a:gd name="T65" fmla="*/ 107 h 120"/>
                  <a:gd name="T66" fmla="*/ 52 w 121"/>
                  <a:gd name="T67" fmla="*/ 116 h 120"/>
                  <a:gd name="T68" fmla="*/ 55 w 121"/>
                  <a:gd name="T69" fmla="*/ 120 h 120"/>
                  <a:gd name="T70" fmla="*/ 67 w 121"/>
                  <a:gd name="T71" fmla="*/ 120 h 120"/>
                  <a:gd name="T72" fmla="*/ 70 w 121"/>
                  <a:gd name="T73" fmla="*/ 116 h 120"/>
                  <a:gd name="T74" fmla="*/ 70 w 121"/>
                  <a:gd name="T75" fmla="*/ 107 h 120"/>
                  <a:gd name="T76" fmla="*/ 87 w 121"/>
                  <a:gd name="T77" fmla="*/ 100 h 120"/>
                  <a:gd name="T78" fmla="*/ 94 w 121"/>
                  <a:gd name="T79" fmla="*/ 106 h 120"/>
                  <a:gd name="T80" fmla="*/ 99 w 121"/>
                  <a:gd name="T81" fmla="*/ 107 h 120"/>
                  <a:gd name="T82" fmla="*/ 108 w 121"/>
                  <a:gd name="T83" fmla="*/ 98 h 120"/>
                  <a:gd name="T84" fmla="*/ 107 w 121"/>
                  <a:gd name="T85" fmla="*/ 93 h 120"/>
                  <a:gd name="T86" fmla="*/ 100 w 121"/>
                  <a:gd name="T87" fmla="*/ 87 h 120"/>
                  <a:gd name="T88" fmla="*/ 108 w 121"/>
                  <a:gd name="T89" fmla="*/ 69 h 120"/>
                  <a:gd name="T90" fmla="*/ 117 w 121"/>
                  <a:gd name="T91" fmla="*/ 69 h 120"/>
                  <a:gd name="T92" fmla="*/ 121 w 121"/>
                  <a:gd name="T93" fmla="*/ 66 h 120"/>
                  <a:gd name="T94" fmla="*/ 121 w 121"/>
                  <a:gd name="T95" fmla="*/ 54 h 120"/>
                  <a:gd name="T96" fmla="*/ 117 w 121"/>
                  <a:gd name="T97" fmla="*/ 51 h 120"/>
                  <a:gd name="T98" fmla="*/ 61 w 121"/>
                  <a:gd name="T99" fmla="*/ 82 h 120"/>
                  <a:gd name="T100" fmla="*/ 38 w 121"/>
                  <a:gd name="T101" fmla="*/ 60 h 120"/>
                  <a:gd name="T102" fmla="*/ 61 w 121"/>
                  <a:gd name="T103" fmla="*/ 38 h 120"/>
                  <a:gd name="T104" fmla="*/ 83 w 121"/>
                  <a:gd name="T105" fmla="*/ 60 h 120"/>
                  <a:gd name="T106" fmla="*/ 61 w 121"/>
                  <a:gd name="T107" fmla="*/ 8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17" y="51"/>
                    </a:moveTo>
                    <a:cubicBezTo>
                      <a:pt x="108" y="51"/>
                      <a:pt x="108" y="51"/>
                      <a:pt x="108" y="51"/>
                    </a:cubicBezTo>
                    <a:cubicBezTo>
                      <a:pt x="106" y="44"/>
                      <a:pt x="104" y="38"/>
                      <a:pt x="100" y="33"/>
                    </a:cubicBezTo>
                    <a:cubicBezTo>
                      <a:pt x="107" y="27"/>
                      <a:pt x="107" y="27"/>
                      <a:pt x="107" y="27"/>
                    </a:cubicBezTo>
                    <a:cubicBezTo>
                      <a:pt x="109" y="25"/>
                      <a:pt x="109" y="23"/>
                      <a:pt x="108" y="22"/>
                    </a:cubicBezTo>
                    <a:cubicBezTo>
                      <a:pt x="99" y="13"/>
                      <a:pt x="99" y="13"/>
                      <a:pt x="99" y="13"/>
                    </a:cubicBezTo>
                    <a:cubicBezTo>
                      <a:pt x="98" y="12"/>
                      <a:pt x="96" y="12"/>
                      <a:pt x="94" y="14"/>
                    </a:cubicBezTo>
                    <a:cubicBezTo>
                      <a:pt x="87" y="20"/>
                      <a:pt x="87" y="20"/>
                      <a:pt x="87" y="20"/>
                    </a:cubicBezTo>
                    <a:cubicBezTo>
                      <a:pt x="82" y="17"/>
                      <a:pt x="76" y="14"/>
                      <a:pt x="70" y="13"/>
                    </a:cubicBezTo>
                    <a:cubicBezTo>
                      <a:pt x="70" y="4"/>
                      <a:pt x="70" y="4"/>
                      <a:pt x="70" y="4"/>
                    </a:cubicBezTo>
                    <a:cubicBezTo>
                      <a:pt x="70" y="1"/>
                      <a:pt x="69" y="0"/>
                      <a:pt x="67" y="0"/>
                    </a:cubicBezTo>
                    <a:cubicBezTo>
                      <a:pt x="55" y="0"/>
                      <a:pt x="55" y="0"/>
                      <a:pt x="55" y="0"/>
                    </a:cubicBezTo>
                    <a:cubicBezTo>
                      <a:pt x="53" y="0"/>
                      <a:pt x="52" y="1"/>
                      <a:pt x="52" y="4"/>
                    </a:cubicBezTo>
                    <a:cubicBezTo>
                      <a:pt x="52" y="13"/>
                      <a:pt x="52" y="13"/>
                      <a:pt x="52" y="13"/>
                    </a:cubicBezTo>
                    <a:cubicBezTo>
                      <a:pt x="45" y="14"/>
                      <a:pt x="39" y="17"/>
                      <a:pt x="34" y="20"/>
                    </a:cubicBezTo>
                    <a:cubicBezTo>
                      <a:pt x="28" y="14"/>
                      <a:pt x="28" y="14"/>
                      <a:pt x="28" y="14"/>
                    </a:cubicBezTo>
                    <a:cubicBezTo>
                      <a:pt x="26" y="12"/>
                      <a:pt x="24" y="12"/>
                      <a:pt x="22" y="13"/>
                    </a:cubicBezTo>
                    <a:cubicBezTo>
                      <a:pt x="14" y="22"/>
                      <a:pt x="14" y="22"/>
                      <a:pt x="14" y="22"/>
                    </a:cubicBezTo>
                    <a:cubicBezTo>
                      <a:pt x="13" y="23"/>
                      <a:pt x="13" y="25"/>
                      <a:pt x="15" y="27"/>
                    </a:cubicBezTo>
                    <a:cubicBezTo>
                      <a:pt x="21" y="33"/>
                      <a:pt x="21" y="33"/>
                      <a:pt x="21" y="33"/>
                    </a:cubicBezTo>
                    <a:cubicBezTo>
                      <a:pt x="18" y="38"/>
                      <a:pt x="15" y="44"/>
                      <a:pt x="14" y="51"/>
                    </a:cubicBezTo>
                    <a:cubicBezTo>
                      <a:pt x="5" y="51"/>
                      <a:pt x="5" y="51"/>
                      <a:pt x="5" y="51"/>
                    </a:cubicBezTo>
                    <a:cubicBezTo>
                      <a:pt x="2" y="51"/>
                      <a:pt x="0" y="52"/>
                      <a:pt x="0" y="54"/>
                    </a:cubicBezTo>
                    <a:cubicBezTo>
                      <a:pt x="0" y="66"/>
                      <a:pt x="0" y="66"/>
                      <a:pt x="0" y="66"/>
                    </a:cubicBezTo>
                    <a:cubicBezTo>
                      <a:pt x="0" y="68"/>
                      <a:pt x="2" y="69"/>
                      <a:pt x="5" y="69"/>
                    </a:cubicBezTo>
                    <a:cubicBezTo>
                      <a:pt x="14" y="69"/>
                      <a:pt x="14" y="69"/>
                      <a:pt x="14" y="69"/>
                    </a:cubicBezTo>
                    <a:cubicBezTo>
                      <a:pt x="15" y="76"/>
                      <a:pt x="18" y="81"/>
                      <a:pt x="21" y="87"/>
                    </a:cubicBezTo>
                    <a:cubicBezTo>
                      <a:pt x="15" y="93"/>
                      <a:pt x="15" y="93"/>
                      <a:pt x="15" y="93"/>
                    </a:cubicBezTo>
                    <a:cubicBezTo>
                      <a:pt x="13" y="95"/>
                      <a:pt x="13" y="97"/>
                      <a:pt x="14" y="98"/>
                    </a:cubicBezTo>
                    <a:cubicBezTo>
                      <a:pt x="22" y="107"/>
                      <a:pt x="22" y="107"/>
                      <a:pt x="22" y="107"/>
                    </a:cubicBezTo>
                    <a:cubicBezTo>
                      <a:pt x="24" y="108"/>
                      <a:pt x="26" y="108"/>
                      <a:pt x="28" y="106"/>
                    </a:cubicBezTo>
                    <a:cubicBezTo>
                      <a:pt x="34" y="100"/>
                      <a:pt x="34" y="100"/>
                      <a:pt x="34" y="100"/>
                    </a:cubicBezTo>
                    <a:cubicBezTo>
                      <a:pt x="39" y="103"/>
                      <a:pt x="45" y="106"/>
                      <a:pt x="52" y="107"/>
                    </a:cubicBezTo>
                    <a:cubicBezTo>
                      <a:pt x="52" y="116"/>
                      <a:pt x="52" y="116"/>
                      <a:pt x="52" y="116"/>
                    </a:cubicBezTo>
                    <a:cubicBezTo>
                      <a:pt x="52" y="118"/>
                      <a:pt x="53" y="120"/>
                      <a:pt x="55" y="120"/>
                    </a:cubicBezTo>
                    <a:cubicBezTo>
                      <a:pt x="67" y="120"/>
                      <a:pt x="67" y="120"/>
                      <a:pt x="67" y="120"/>
                    </a:cubicBezTo>
                    <a:cubicBezTo>
                      <a:pt x="69" y="120"/>
                      <a:pt x="70" y="118"/>
                      <a:pt x="70" y="116"/>
                    </a:cubicBezTo>
                    <a:cubicBezTo>
                      <a:pt x="70" y="107"/>
                      <a:pt x="70" y="107"/>
                      <a:pt x="70" y="107"/>
                    </a:cubicBezTo>
                    <a:cubicBezTo>
                      <a:pt x="76" y="106"/>
                      <a:pt x="82" y="103"/>
                      <a:pt x="87" y="100"/>
                    </a:cubicBezTo>
                    <a:cubicBezTo>
                      <a:pt x="94" y="106"/>
                      <a:pt x="94" y="106"/>
                      <a:pt x="94" y="106"/>
                    </a:cubicBezTo>
                    <a:cubicBezTo>
                      <a:pt x="96" y="108"/>
                      <a:pt x="98" y="108"/>
                      <a:pt x="99" y="107"/>
                    </a:cubicBezTo>
                    <a:cubicBezTo>
                      <a:pt x="108" y="98"/>
                      <a:pt x="108" y="98"/>
                      <a:pt x="108" y="98"/>
                    </a:cubicBezTo>
                    <a:cubicBezTo>
                      <a:pt x="109" y="97"/>
                      <a:pt x="109" y="95"/>
                      <a:pt x="107" y="93"/>
                    </a:cubicBezTo>
                    <a:cubicBezTo>
                      <a:pt x="100" y="87"/>
                      <a:pt x="100" y="87"/>
                      <a:pt x="100" y="87"/>
                    </a:cubicBezTo>
                    <a:cubicBezTo>
                      <a:pt x="104" y="81"/>
                      <a:pt x="106" y="76"/>
                      <a:pt x="108" y="69"/>
                    </a:cubicBezTo>
                    <a:cubicBezTo>
                      <a:pt x="117" y="69"/>
                      <a:pt x="117" y="69"/>
                      <a:pt x="117" y="69"/>
                    </a:cubicBezTo>
                    <a:cubicBezTo>
                      <a:pt x="119" y="69"/>
                      <a:pt x="121" y="68"/>
                      <a:pt x="121" y="66"/>
                    </a:cubicBezTo>
                    <a:cubicBezTo>
                      <a:pt x="121" y="54"/>
                      <a:pt x="121" y="54"/>
                      <a:pt x="121" y="54"/>
                    </a:cubicBezTo>
                    <a:cubicBezTo>
                      <a:pt x="121" y="52"/>
                      <a:pt x="119" y="51"/>
                      <a:pt x="117" y="51"/>
                    </a:cubicBezTo>
                    <a:close/>
                    <a:moveTo>
                      <a:pt x="61" y="82"/>
                    </a:moveTo>
                    <a:cubicBezTo>
                      <a:pt x="48" y="82"/>
                      <a:pt x="38" y="72"/>
                      <a:pt x="38" y="60"/>
                    </a:cubicBezTo>
                    <a:cubicBezTo>
                      <a:pt x="38" y="48"/>
                      <a:pt x="48" y="38"/>
                      <a:pt x="61" y="38"/>
                    </a:cubicBezTo>
                    <a:cubicBezTo>
                      <a:pt x="73" y="38"/>
                      <a:pt x="83" y="48"/>
                      <a:pt x="83" y="60"/>
                    </a:cubicBezTo>
                    <a:cubicBezTo>
                      <a:pt x="83" y="72"/>
                      <a:pt x="73" y="82"/>
                      <a:pt x="6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3" name="矩形 52"/>
            <p:cNvSpPr/>
            <p:nvPr/>
          </p:nvSpPr>
          <p:spPr>
            <a:xfrm>
              <a:off x="13279" y="3834"/>
              <a:ext cx="3689" cy="531"/>
            </a:xfrm>
            <a:prstGeom prst="rect">
              <a:avLst/>
            </a:prstGeom>
          </p:spPr>
          <p:txBody>
            <a:bodyPr wrap="square">
              <a:spAutoFit/>
            </a:bodyPr>
            <a:lstStyle/>
            <a:p>
              <a:r>
                <a:rPr lang="zh-CN" sz="1600" b="1"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rPr>
                <a:t>基于场景的设计的缺陷</a:t>
              </a:r>
              <a:endParaRPr lang="zh-CN" sz="1600" b="1" dirty="0">
                <a:solidFill>
                  <a:schemeClr val="bg1"/>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8" name="矩形 7"/>
          <p:cNvSpPr/>
          <p:nvPr userDrawn="1"/>
        </p:nvSpPr>
        <p:spPr>
          <a:xfrm>
            <a:off x="1734185" y="426085"/>
            <a:ext cx="427863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基于场景的设计</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矩形 3"/>
          <p:cNvSpPr/>
          <p:nvPr/>
        </p:nvSpPr>
        <p:spPr>
          <a:xfrm>
            <a:off x="1628114" y="3591770"/>
            <a:ext cx="8889537" cy="1476375"/>
          </a:xfrm>
          <a:prstGeom prst="rect">
            <a:avLst/>
          </a:prstGeom>
        </p:spPr>
        <p:txBody>
          <a:bodyPr wrap="square">
            <a:spAutoFit/>
          </a:bodyPr>
          <a:lstStyle/>
          <a:p>
            <a:r>
              <a:rPr lang="zh-CN" altLang="en-US" dirty="0"/>
              <a:t>卡罗尔基于场景的设计方法中缺少了一环，即使用</a:t>
            </a:r>
            <a:r>
              <a:rPr lang="zh-CN" altLang="en-US" dirty="0">
                <a:solidFill>
                  <a:srgbClr val="FF0000"/>
                </a:solidFill>
              </a:rPr>
              <a:t>人物模型</a:t>
            </a:r>
            <a:r>
              <a:rPr lang="zh-CN" altLang="en-US" dirty="0"/>
              <a:t>。人物模型是</a:t>
            </a:r>
            <a:r>
              <a:rPr lang="zh-CN" altLang="en-US" dirty="0">
                <a:solidFill>
                  <a:srgbClr val="FF0000"/>
                </a:solidFill>
              </a:rPr>
              <a:t>用户的有形代表</a:t>
            </a:r>
            <a:r>
              <a:rPr lang="zh-CN" altLang="en-US" dirty="0"/>
              <a:t>， 是场景设定中的</a:t>
            </a:r>
            <a:r>
              <a:rPr lang="zh-CN" altLang="en-US" dirty="0">
                <a:solidFill>
                  <a:srgbClr val="FF0000"/>
                </a:solidFill>
              </a:rPr>
              <a:t>可靠代理人</a:t>
            </a:r>
            <a:r>
              <a:rPr lang="zh-CN" altLang="en-US" dirty="0"/>
              <a:t>。人物模型除了反映当前的行为模式和动机外，人物模型还能让人去探索未来用户动机如何影响任务，以及如何对任务进行优先级排序。因为人物模型仿效的是</a:t>
            </a:r>
            <a:r>
              <a:rPr lang="zh-CN" altLang="en-US" dirty="0">
                <a:solidFill>
                  <a:srgbClr val="FF0000"/>
                </a:solidFill>
              </a:rPr>
              <a:t>目标</a:t>
            </a:r>
            <a:r>
              <a:rPr lang="zh-CN" altLang="en-US" dirty="0"/>
              <a:t>，而不仅仅是任务，因此场景解决的问题范围能够扩展到产品定义。</a:t>
            </a:r>
            <a:endParaRPr lang="zh-CN" altLang="en-US" dirty="0"/>
          </a:p>
        </p:txBody>
      </p:sp>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0-#ppt_w/2"/>
                                          </p:val>
                                        </p:tav>
                                        <p:tav tm="100000">
                                          <p:val>
                                            <p:strVal val="#ppt_x"/>
                                          </p:val>
                                        </p:tav>
                                      </p:tavLst>
                                    </p:anim>
                                    <p:anim calcmode="lin" valueType="num">
                                      <p:cBhvr additive="base">
                                        <p:cTn id="31"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2" grpId="0" animBg="1"/>
      <p:bldP spid="13" grpId="0" animBg="1"/>
      <p:bldP spid="15" grpId="0" animBg="1"/>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userDrawn="1"/>
        </p:nvSpPr>
        <p:spPr>
          <a:xfrm>
            <a:off x="1727200" y="436245"/>
            <a:ext cx="388112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基于人物模型的场景</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78223" y="1983455"/>
            <a:ext cx="3194340" cy="2129560"/>
          </a:xfrm>
          <a:prstGeom prst="rect">
            <a:avLst/>
          </a:prstGeom>
          <a:effectLst>
            <a:outerShdw blurRad="50800" dist="38100" dir="5400000" algn="t" rotWithShape="0">
              <a:prstClr val="black">
                <a:alpha val="40000"/>
              </a:prstClr>
            </a:outerShdw>
          </a:effectLst>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180" y="1981769"/>
            <a:ext cx="3197752" cy="2125743"/>
          </a:xfrm>
          <a:prstGeom prst="rect">
            <a:avLst/>
          </a:prstGeom>
          <a:effectLst>
            <a:outerShdw blurRad="50800" dist="38100" dir="5400000" algn="t" rotWithShape="0">
              <a:prstClr val="black">
                <a:alpha val="40000"/>
              </a:prstClr>
            </a:outerShdw>
          </a:effectLst>
        </p:spPr>
      </p:pic>
      <p:sp>
        <p:nvSpPr>
          <p:cNvPr id="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21385" y="4978400"/>
            <a:ext cx="3037205" cy="1198880"/>
          </a:xfrm>
          <a:prstGeom prst="rect">
            <a:avLst/>
          </a:prstGeom>
        </p:spPr>
        <p:txBody>
          <a:bodyPr wrap="square">
            <a:spAutoFit/>
          </a:bodyPr>
          <a:lstStyle/>
          <a:p>
            <a:pPr fontAlgn="auto">
              <a:lnSpc>
                <a:spcPct val="100000"/>
              </a:lnSpc>
            </a:pPr>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基于人物模型的场景是用叙事的方式简明地描述运用产品或服务来实现具体目标的一个或 多个人物模型。.</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581271" y="4978400"/>
            <a:ext cx="3136265" cy="1198880"/>
          </a:xfrm>
          <a:prstGeom prst="rect">
            <a:avLst/>
          </a:prstGeom>
        </p:spPr>
        <p:txBody>
          <a:bodyPr wrap="square">
            <a:spAutoFit/>
          </a:bodyPr>
          <a:lstStyle/>
          <a:p>
            <a:pPr fontAlgn="auto">
              <a:lnSpc>
                <a:spcPct val="100000"/>
              </a:lnSpc>
            </a:pPr>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场景能够捕捉随时间而出现的用户与产品、环境或系统之间的非语言对话，以及交互功能 的结构和行为。</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970520" y="4978400"/>
            <a:ext cx="3080385" cy="922020"/>
          </a:xfrm>
          <a:prstGeom prst="rect">
            <a:avLst/>
          </a:prstGeom>
        </p:spPr>
        <p:txBody>
          <a:bodyPr wrap="square">
            <a:spAutoFit/>
          </a:bodyPr>
          <a:lstStyle/>
          <a:p>
            <a:pPr fontAlgn="auto">
              <a:lnSpc>
                <a:spcPct val="100000"/>
              </a:lnSpc>
            </a:pPr>
            <a:r>
              <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场景的内容和背景是从研究阶段收集并在建模阶段分析得到的信息中推导出来的。</a:t>
            </a:r>
            <a:endParaRPr lang="en-US"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image95.png"/>
          <p:cNvPicPr>
            <a:picLocks noChangeAspect="1" noChangeArrowheads="1"/>
          </p:cNvPicPr>
          <p:nvPr/>
        </p:nvPicPr>
        <p:blipFill>
          <a:blip r:embed="rId3" cstate="print">
            <a:extLst>
              <a:ext uri="{28A0092B-C50C-407E-A947-70E740481C1C}">
                <a14:useLocalDpi xmlns:a14="http://schemas.microsoft.com/office/drawing/2010/main" val="0"/>
              </a:ext>
            </a:extLst>
          </a:blip>
          <a:srcRect b="5927"/>
          <a:stretch>
            <a:fillRect/>
          </a:stretch>
        </p:blipFill>
        <p:spPr bwMode="auto">
          <a:xfrm>
            <a:off x="3627903" y="1710846"/>
            <a:ext cx="4683856" cy="2667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14:hiddenLine>
            </a:ext>
          </a:extLst>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4528" y="1865376"/>
            <a:ext cx="3493008" cy="2212848"/>
          </a:xfrm>
          <a:prstGeom prst="rect">
            <a:avLst/>
          </a:prstGeom>
        </p:spPr>
      </p:pic>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0-#ppt_w/2"/>
                                          </p:val>
                                        </p:tav>
                                        <p:tav tm="100000">
                                          <p:val>
                                            <p:strVal val="#ppt_x"/>
                                          </p:val>
                                        </p:tav>
                                      </p:tavLst>
                                    </p:anim>
                                    <p:anim calcmode="lin" valueType="num">
                                      <p:cBhvr additive="base">
                                        <p:cTn id="31"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2" grpId="0" animBg="1"/>
      <p:bldP spid="13" grpId="0" animBg="1"/>
      <p:bldP spid="15" grpId="0" animBg="1"/>
      <p:bldP spid="1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rot="2700000">
            <a:off x="4491165" y="1847349"/>
            <a:ext cx="3586298" cy="3586298"/>
          </a:xfrm>
          <a:custGeom>
            <a:avLst/>
            <a:gdLst>
              <a:gd name="connsiteX0" fmla="*/ 0 w 4108862"/>
              <a:gd name="connsiteY0" fmla="*/ 0 h 4108862"/>
              <a:gd name="connsiteX1" fmla="*/ 551527 w 4108862"/>
              <a:gd name="connsiteY1" fmla="*/ 0 h 4108862"/>
              <a:gd name="connsiteX2" fmla="*/ 686820 w 4108862"/>
              <a:gd name="connsiteY2" fmla="*/ 65174 h 4108862"/>
              <a:gd name="connsiteX3" fmla="*/ 2004348 w 4108862"/>
              <a:gd name="connsiteY3" fmla="*/ 331171 h 4108862"/>
              <a:gd name="connsiteX4" fmla="*/ 3321876 w 4108862"/>
              <a:gd name="connsiteY4" fmla="*/ 65174 h 4108862"/>
              <a:gd name="connsiteX5" fmla="*/ 3457169 w 4108862"/>
              <a:gd name="connsiteY5" fmla="*/ 0 h 4108862"/>
              <a:gd name="connsiteX6" fmla="*/ 4108862 w 4108862"/>
              <a:gd name="connsiteY6" fmla="*/ 0 h 4108862"/>
              <a:gd name="connsiteX7" fmla="*/ 4108862 w 4108862"/>
              <a:gd name="connsiteY7" fmla="*/ 528334 h 4108862"/>
              <a:gd name="connsiteX8" fmla="*/ 4008389 w 4108862"/>
              <a:gd name="connsiteY8" fmla="*/ 736903 h 4108862"/>
              <a:gd name="connsiteX9" fmla="*/ 3742392 w 4108862"/>
              <a:gd name="connsiteY9" fmla="*/ 2054431 h 4108862"/>
              <a:gd name="connsiteX10" fmla="*/ 4008389 w 4108862"/>
              <a:gd name="connsiteY10" fmla="*/ 3371959 h 4108862"/>
              <a:gd name="connsiteX11" fmla="*/ 4108862 w 4108862"/>
              <a:gd name="connsiteY11" fmla="*/ 3580528 h 4108862"/>
              <a:gd name="connsiteX12" fmla="*/ 4108862 w 4108862"/>
              <a:gd name="connsiteY12" fmla="*/ 4108862 h 4108862"/>
              <a:gd name="connsiteX13" fmla="*/ 3568871 w 4108862"/>
              <a:gd name="connsiteY13" fmla="*/ 4108862 h 4108862"/>
              <a:gd name="connsiteX14" fmla="*/ 3321876 w 4108862"/>
              <a:gd name="connsiteY14" fmla="*/ 3989878 h 4108862"/>
              <a:gd name="connsiteX15" fmla="*/ 2004348 w 4108862"/>
              <a:gd name="connsiteY15" fmla="*/ 3723881 h 4108862"/>
              <a:gd name="connsiteX16" fmla="*/ 686820 w 4108862"/>
              <a:gd name="connsiteY16" fmla="*/ 3989878 h 4108862"/>
              <a:gd name="connsiteX17" fmla="*/ 439825 w 4108862"/>
              <a:gd name="connsiteY17" fmla="*/ 4108862 h 4108862"/>
              <a:gd name="connsiteX18" fmla="*/ 0 w 4108862"/>
              <a:gd name="connsiteY18" fmla="*/ 4108862 h 4108862"/>
              <a:gd name="connsiteX19" fmla="*/ 0 w 4108862"/>
              <a:gd name="connsiteY19" fmla="*/ 3588761 h 4108862"/>
              <a:gd name="connsiteX20" fmla="*/ 109224 w 4108862"/>
              <a:gd name="connsiteY20" fmla="*/ 3362026 h 4108862"/>
              <a:gd name="connsiteX21" fmla="*/ 375221 w 4108862"/>
              <a:gd name="connsiteY21" fmla="*/ 2044498 h 4108862"/>
              <a:gd name="connsiteX22" fmla="*/ 109224 w 4108862"/>
              <a:gd name="connsiteY22" fmla="*/ 726970 h 4108862"/>
              <a:gd name="connsiteX23" fmla="*/ 0 w 4108862"/>
              <a:gd name="connsiteY23" fmla="*/ 500235 h 4108862"/>
              <a:gd name="connsiteX24" fmla="*/ 0 w 4108862"/>
              <a:gd name="connsiteY24" fmla="*/ 0 h 4108862"/>
              <a:gd name="connsiteX25" fmla="*/ 2054431 w 4108862"/>
              <a:gd name="connsiteY25" fmla="*/ 586280 h 4108862"/>
              <a:gd name="connsiteX26" fmla="*/ 586280 w 4108862"/>
              <a:gd name="connsiteY26" fmla="*/ 2054431 h 4108862"/>
              <a:gd name="connsiteX27" fmla="*/ 2054431 w 4108862"/>
              <a:gd name="connsiteY27" fmla="*/ 3522582 h 4108862"/>
              <a:gd name="connsiteX28" fmla="*/ 3522582 w 4108862"/>
              <a:gd name="connsiteY28" fmla="*/ 2054431 h 4108862"/>
              <a:gd name="connsiteX29" fmla="*/ 2054431 w 4108862"/>
              <a:gd name="connsiteY29" fmla="*/ 586280 h 410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08862" h="4108862">
                <a:moveTo>
                  <a:pt x="0" y="0"/>
                </a:moveTo>
                <a:lnTo>
                  <a:pt x="551527" y="0"/>
                </a:lnTo>
                <a:lnTo>
                  <a:pt x="686820" y="65174"/>
                </a:lnTo>
                <a:cubicBezTo>
                  <a:pt x="1091775" y="236456"/>
                  <a:pt x="1537001" y="331171"/>
                  <a:pt x="2004348" y="331171"/>
                </a:cubicBezTo>
                <a:cubicBezTo>
                  <a:pt x="2471695" y="331171"/>
                  <a:pt x="2916921" y="236456"/>
                  <a:pt x="3321876" y="65174"/>
                </a:cubicBezTo>
                <a:lnTo>
                  <a:pt x="3457169" y="0"/>
                </a:lnTo>
                <a:lnTo>
                  <a:pt x="4108862" y="0"/>
                </a:lnTo>
                <a:lnTo>
                  <a:pt x="4108862" y="528334"/>
                </a:lnTo>
                <a:lnTo>
                  <a:pt x="4008389" y="736903"/>
                </a:lnTo>
                <a:cubicBezTo>
                  <a:pt x="3837107" y="1141858"/>
                  <a:pt x="3742392" y="1587084"/>
                  <a:pt x="3742392" y="2054431"/>
                </a:cubicBezTo>
                <a:cubicBezTo>
                  <a:pt x="3742392" y="2521778"/>
                  <a:pt x="3837107" y="2967003"/>
                  <a:pt x="4008389" y="3371959"/>
                </a:cubicBezTo>
                <a:lnTo>
                  <a:pt x="4108862" y="3580528"/>
                </a:lnTo>
                <a:lnTo>
                  <a:pt x="4108862" y="4108862"/>
                </a:lnTo>
                <a:lnTo>
                  <a:pt x="3568871" y="4108862"/>
                </a:lnTo>
                <a:lnTo>
                  <a:pt x="3321876" y="3989878"/>
                </a:lnTo>
                <a:cubicBezTo>
                  <a:pt x="2916921" y="3818596"/>
                  <a:pt x="2471695" y="3723881"/>
                  <a:pt x="2004348" y="3723881"/>
                </a:cubicBezTo>
                <a:cubicBezTo>
                  <a:pt x="1537001" y="3723881"/>
                  <a:pt x="1091775" y="3818596"/>
                  <a:pt x="686820" y="3989878"/>
                </a:cubicBezTo>
                <a:lnTo>
                  <a:pt x="439825" y="4108862"/>
                </a:lnTo>
                <a:lnTo>
                  <a:pt x="0" y="4108862"/>
                </a:lnTo>
                <a:lnTo>
                  <a:pt x="0" y="3588761"/>
                </a:lnTo>
                <a:lnTo>
                  <a:pt x="109224" y="3362026"/>
                </a:lnTo>
                <a:cubicBezTo>
                  <a:pt x="280506" y="2957071"/>
                  <a:pt x="375221" y="2511845"/>
                  <a:pt x="375221" y="2044498"/>
                </a:cubicBezTo>
                <a:cubicBezTo>
                  <a:pt x="375221" y="1577151"/>
                  <a:pt x="280506" y="1131925"/>
                  <a:pt x="109224" y="726970"/>
                </a:cubicBezTo>
                <a:lnTo>
                  <a:pt x="0" y="500235"/>
                </a:lnTo>
                <a:lnTo>
                  <a:pt x="0" y="0"/>
                </a:lnTo>
                <a:close/>
                <a:moveTo>
                  <a:pt x="2054431" y="586280"/>
                </a:moveTo>
                <a:cubicBezTo>
                  <a:pt x="1243594" y="586280"/>
                  <a:pt x="586280" y="1243594"/>
                  <a:pt x="586280" y="2054431"/>
                </a:cubicBezTo>
                <a:cubicBezTo>
                  <a:pt x="586280" y="2865268"/>
                  <a:pt x="1243594" y="3522582"/>
                  <a:pt x="2054431" y="3522582"/>
                </a:cubicBezTo>
                <a:cubicBezTo>
                  <a:pt x="2865268" y="3522582"/>
                  <a:pt x="3522582" y="2865268"/>
                  <a:pt x="3522582" y="2054431"/>
                </a:cubicBezTo>
                <a:cubicBezTo>
                  <a:pt x="3522582" y="1243594"/>
                  <a:pt x="2865268" y="586280"/>
                  <a:pt x="2054431" y="58628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椭圆 10"/>
          <p:cNvSpPr/>
          <p:nvPr/>
        </p:nvSpPr>
        <p:spPr>
          <a:xfrm>
            <a:off x="3663431" y="2875727"/>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439858" y="2893048"/>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523626" y="980641"/>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523626" y="4836445"/>
            <a:ext cx="1419633" cy="1419633"/>
          </a:xfrm>
          <a:prstGeom prst="ellipse">
            <a:avLst/>
          </a:prstGeom>
          <a:gradFill>
            <a:gsLst>
              <a:gs pos="100000">
                <a:srgbClr val="18478F"/>
              </a:gs>
              <a:gs pos="0">
                <a:srgbClr val="238DED"/>
              </a:gs>
            </a:gsLst>
            <a:lin ang="7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452932" y="2809116"/>
            <a:ext cx="1662764" cy="1662764"/>
          </a:xfrm>
          <a:prstGeom prst="ellipse">
            <a:avLst/>
          </a:prstGeom>
          <a:gradFill>
            <a:gsLst>
              <a:gs pos="100000">
                <a:srgbClr val="18478F"/>
              </a:gs>
              <a:gs pos="0">
                <a:srgbClr val="238DED"/>
              </a:gs>
            </a:gsLst>
            <a:lin ang="7200000" scaled="0"/>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7"/>
          <p:cNvSpPr>
            <a:spLocks noEditPoints="1"/>
          </p:cNvSpPr>
          <p:nvPr/>
        </p:nvSpPr>
        <p:spPr bwMode="auto">
          <a:xfrm>
            <a:off x="5880767" y="3209080"/>
            <a:ext cx="807094" cy="787568"/>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p>
        </p:txBody>
      </p:sp>
      <p:grpSp>
        <p:nvGrpSpPr>
          <p:cNvPr id="21" name="组合 20"/>
          <p:cNvGrpSpPr/>
          <p:nvPr/>
        </p:nvGrpSpPr>
        <p:grpSpPr>
          <a:xfrm>
            <a:off x="4059549" y="3275941"/>
            <a:ext cx="627396" cy="624924"/>
            <a:chOff x="4557733" y="2434359"/>
            <a:chExt cx="512624" cy="510606"/>
          </a:xfrm>
          <a:solidFill>
            <a:schemeClr val="bg1"/>
          </a:solidFill>
        </p:grpSpPr>
        <p:sp>
          <p:nvSpPr>
            <p:cNvPr id="22"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8"/>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5939340" y="1356016"/>
            <a:ext cx="574476" cy="552466"/>
            <a:chOff x="6159731" y="1864447"/>
            <a:chExt cx="469385" cy="451400"/>
          </a:xfrm>
          <a:solidFill>
            <a:schemeClr val="bg1"/>
          </a:solidFill>
        </p:grpSpPr>
        <p:sp>
          <p:nvSpPr>
            <p:cNvPr id="29" name="Oval 131"/>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sp>
          <p:nvSpPr>
            <p:cNvPr id="30" name="Freeform 134"/>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grpSp>
      <p:grpSp>
        <p:nvGrpSpPr>
          <p:cNvPr id="31" name="组合 30"/>
          <p:cNvGrpSpPr/>
          <p:nvPr/>
        </p:nvGrpSpPr>
        <p:grpSpPr>
          <a:xfrm>
            <a:off x="5939340" y="5272269"/>
            <a:ext cx="519302" cy="450063"/>
            <a:chOff x="7090992" y="4839631"/>
            <a:chExt cx="424306" cy="367732"/>
          </a:xfrm>
          <a:solidFill>
            <a:schemeClr val="bg1"/>
          </a:solidFill>
        </p:grpSpPr>
        <p:sp>
          <p:nvSpPr>
            <p:cNvPr id="32"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3"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4"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5"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grpSp>
        <p:nvGrpSpPr>
          <p:cNvPr id="36" name="组合 35"/>
          <p:cNvGrpSpPr/>
          <p:nvPr/>
        </p:nvGrpSpPr>
        <p:grpSpPr>
          <a:xfrm>
            <a:off x="7890684" y="3319480"/>
            <a:ext cx="478012" cy="473085"/>
            <a:chOff x="4270293" y="4090633"/>
            <a:chExt cx="390570" cy="386543"/>
          </a:xfrm>
          <a:solidFill>
            <a:schemeClr val="bg1"/>
          </a:solidFill>
        </p:grpSpPr>
        <p:sp>
          <p:nvSpPr>
            <p:cNvPr id="37" name="Freeform 136"/>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8" name="Freeform 137"/>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sp>
        <p:nvSpPr>
          <p:cNvPr id="3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890608" y="1767693"/>
            <a:ext cx="3350072" cy="1076325"/>
          </a:xfrm>
          <a:prstGeom prst="rect">
            <a:avLst/>
          </a:prstGeom>
        </p:spPr>
        <p:txBody>
          <a:bodyPr wrap="square">
            <a:spAutoFit/>
          </a:bodyPr>
          <a:lstStyle/>
          <a:p>
            <a:pPr fontAlgn="auto">
              <a:lnSpc>
                <a:spcPct val="100000"/>
              </a:lnSpc>
            </a:pPr>
            <a:r>
              <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第一种是</a:t>
            </a:r>
            <a:r>
              <a:rPr lang="en-US" sz="1600" dirty="0">
                <a:solidFill>
                  <a:srgbClr val="FF0000"/>
                </a:solidFill>
                <a:latin typeface="Open Sans" panose="020B0606030504020204" pitchFamily="34" charset="0"/>
                <a:ea typeface="Open Sans" panose="020B0606030504020204" pitchFamily="34" charset="0"/>
                <a:cs typeface="Open Sans" panose="020B0606030504020204" pitchFamily="34" charset="0"/>
              </a:rPr>
              <a:t>情境场景</a:t>
            </a:r>
            <a:r>
              <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，用于在更高层次探索产品如何更好地服务于人 物模型的需求。情境场景在执行任何设计草图之前创建。</a:t>
            </a:r>
            <a:endPar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040056" y="1767774"/>
            <a:ext cx="3459514" cy="1076325"/>
          </a:xfrm>
          <a:prstGeom prst="rect">
            <a:avLst/>
          </a:prstGeom>
        </p:spPr>
        <p:txBody>
          <a:bodyPr wrap="square">
            <a:spAutoFit/>
          </a:bodyPr>
          <a:lstStyle/>
          <a:p>
            <a:pPr algn="l" fontAlgn="auto">
              <a:lnSpc>
                <a:spcPct val="100000"/>
              </a:lnSpc>
            </a:pPr>
            <a:r>
              <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在设计过程的不同阶段，目标导向设计的方法会采用三类基于人物模型的场景，每一类都相继有针对界面的焦点。</a:t>
            </a:r>
            <a:endPar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890608" y="4761806"/>
            <a:ext cx="3350072" cy="1076325"/>
          </a:xfrm>
          <a:prstGeom prst="rect">
            <a:avLst/>
          </a:prstGeom>
        </p:spPr>
        <p:txBody>
          <a:bodyPr wrap="square">
            <a:spAutoFit/>
          </a:bodyPr>
          <a:lstStyle/>
          <a:p>
            <a:pPr fontAlgn="auto">
              <a:lnSpc>
                <a:spcPct val="100000"/>
              </a:lnSpc>
            </a:pPr>
            <a:r>
              <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随着越来越多的细节被开发出来，关键路径场景也会反复得到优化。在此过程中，设计团队使用</a:t>
            </a:r>
            <a:r>
              <a:rPr lang="en-US" sz="1600" dirty="0">
                <a:solidFill>
                  <a:srgbClr val="FF0000"/>
                </a:solidFill>
                <a:latin typeface="Open Sans" panose="020B0606030504020204" pitchFamily="34" charset="0"/>
                <a:ea typeface="Open Sans" panose="020B0606030504020204" pitchFamily="34" charset="0"/>
                <a:cs typeface="Open Sans" panose="020B0606030504020204" pitchFamily="34" charset="0"/>
              </a:rPr>
              <a:t>验证场景</a:t>
            </a:r>
            <a:r>
              <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在各种情况下测试设计方案</a:t>
            </a:r>
            <a:r>
              <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032436" y="4761806"/>
            <a:ext cx="3459514" cy="1323439"/>
          </a:xfrm>
          <a:prstGeom prst="rect">
            <a:avLst/>
          </a:prstGeom>
        </p:spPr>
        <p:txBody>
          <a:bodyPr wrap="square">
            <a:spAutoFit/>
          </a:bodyPr>
          <a:lstStyle/>
          <a:p>
            <a:pPr algn="l" fontAlgn="auto">
              <a:lnSpc>
                <a:spcPct val="100000"/>
              </a:lnSpc>
            </a:pPr>
            <a:r>
              <a:rPr lang="en-US" sz="16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一旦设计团队定义了对产品功能和数据，开发出设计框架，情境场景就被修改了。通过更详细地描述用户与产品的交互、引入设计词汇，</a:t>
            </a:r>
            <a:r>
              <a:rPr lang="en-US" sz="1600" dirty="0" smtClean="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情境场景就成为</a:t>
            </a:r>
            <a:r>
              <a:rPr lang="en-US" sz="16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关键路径场景</a:t>
            </a:r>
            <a:r>
              <a:rPr lang="zh-CN" altLang="en-US" sz="16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a:t>
            </a:r>
            <a:endPar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矩形 3"/>
          <p:cNvSpPr/>
          <p:nvPr userDrawn="1"/>
        </p:nvSpPr>
        <p:spPr>
          <a:xfrm>
            <a:off x="1727200" y="436245"/>
            <a:ext cx="388112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三类场景</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椭圆 4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44" name="椭圆 4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 presetClass="entr" presetSubtype="1" fill="hold" grpId="0" nodeType="withEffect">
                                  <p:stCondLst>
                                    <p:cond delay="250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0-#ppt_h/2"/>
                                          </p:val>
                                        </p:tav>
                                        <p:tav tm="100000">
                                          <p:val>
                                            <p:strVal val="#ppt_y"/>
                                          </p:val>
                                        </p:tav>
                                      </p:tavLst>
                                    </p:anim>
                                  </p:childTnLst>
                                </p:cTn>
                              </p:par>
                              <p:par>
                                <p:cTn id="14" presetID="2" presetClass="entr" presetSubtype="8" fill="hold" grpId="0" nodeType="withEffect">
                                  <p:stCondLst>
                                    <p:cond delay="250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par>
                                <p:cTn id="18" presetID="2" presetClass="entr" presetSubtype="4" fill="hold" grpId="0" nodeType="withEffect">
                                  <p:stCondLst>
                                    <p:cond delay="2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par>
                                <p:cTn id="22" presetID="2" presetClass="entr" presetSubtype="2" fill="hold" grpId="0" nodeType="withEffect">
                                  <p:stCondLst>
                                    <p:cond delay="250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par>
                                <p:cTn id="26" presetID="53" presetClass="entr" presetSubtype="16" fill="hold" grpId="0" nodeType="withEffect">
                                  <p:stCondLst>
                                    <p:cond delay="250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par>
                                <p:cTn id="31" presetID="53" presetClass="entr" presetSubtype="16" fill="hold" nodeType="withEffect">
                                  <p:stCondLst>
                                    <p:cond delay="300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par>
                                <p:cTn id="36" presetID="53" presetClass="entr" presetSubtype="16" fill="hold" nodeType="withEffect">
                                  <p:stCondLst>
                                    <p:cond delay="300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par>
                                <p:cTn id="41" presetID="53" presetClass="entr" presetSubtype="16" fill="hold" nodeType="withEffect">
                                  <p:stCondLst>
                                    <p:cond delay="300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fltVal val="0"/>
                                          </p:val>
                                        </p:tav>
                                        <p:tav tm="100000">
                                          <p:val>
                                            <p:strVal val="#ppt_w"/>
                                          </p:val>
                                        </p:tav>
                                      </p:tavLst>
                                    </p:anim>
                                    <p:anim calcmode="lin" valueType="num">
                                      <p:cBhvr>
                                        <p:cTn id="44" dur="500" fill="hold"/>
                                        <p:tgtEl>
                                          <p:spTgt spid="31"/>
                                        </p:tgtEl>
                                        <p:attrNameLst>
                                          <p:attrName>ppt_h</p:attrName>
                                        </p:attrNameLst>
                                      </p:cBhvr>
                                      <p:tavLst>
                                        <p:tav tm="0">
                                          <p:val>
                                            <p:fltVal val="0"/>
                                          </p:val>
                                        </p:tav>
                                        <p:tav tm="100000">
                                          <p:val>
                                            <p:strVal val="#ppt_h"/>
                                          </p:val>
                                        </p:tav>
                                      </p:tavLst>
                                    </p:anim>
                                    <p:animEffect transition="in" filter="fade">
                                      <p:cBhvr>
                                        <p:cTn id="45" dur="500"/>
                                        <p:tgtEl>
                                          <p:spTgt spid="31"/>
                                        </p:tgtEl>
                                      </p:cBhvr>
                                    </p:animEffect>
                                  </p:childTnLst>
                                </p:cTn>
                              </p:par>
                              <p:par>
                                <p:cTn id="46" presetID="53" presetClass="entr" presetSubtype="16" fill="hold" nodeType="withEffect">
                                  <p:stCondLst>
                                    <p:cond delay="300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par>
                                <p:cTn id="51" presetID="53" presetClass="entr" presetSubtype="16" fill="hold" grpId="0" nodeType="withEffect">
                                  <p:stCondLst>
                                    <p:cond delay="300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Effect transition="in" filter="fade">
                                      <p:cBhvr>
                                        <p:cTn id="55" dur="500"/>
                                        <p:tgtEl>
                                          <p:spTgt spid="20"/>
                                        </p:tgtEl>
                                      </p:cBhvr>
                                    </p:animEffect>
                                  </p:childTnLst>
                                </p:cTn>
                              </p:par>
                              <p:par>
                                <p:cTn id="56" presetID="22" presetClass="entr" presetSubtype="2" fill="hold" grpId="0" nodeType="withEffect">
                                  <p:stCondLst>
                                    <p:cond delay="3000"/>
                                  </p:stCondLst>
                                  <p:childTnLst>
                                    <p:set>
                                      <p:cBhvr>
                                        <p:cTn id="57" dur="1" fill="hold">
                                          <p:stCondLst>
                                            <p:cond delay="0"/>
                                          </p:stCondLst>
                                        </p:cTn>
                                        <p:tgtEl>
                                          <p:spTgt spid="40"/>
                                        </p:tgtEl>
                                        <p:attrNameLst>
                                          <p:attrName>style.visibility</p:attrName>
                                        </p:attrNameLst>
                                      </p:cBhvr>
                                      <p:to>
                                        <p:strVal val="visible"/>
                                      </p:to>
                                    </p:set>
                                    <p:animEffect transition="in" filter="wipe(right)">
                                      <p:cBhvr>
                                        <p:cTn id="58" dur="1000"/>
                                        <p:tgtEl>
                                          <p:spTgt spid="40"/>
                                        </p:tgtEl>
                                      </p:cBhvr>
                                    </p:animEffect>
                                  </p:childTnLst>
                                </p:cTn>
                              </p:par>
                              <p:par>
                                <p:cTn id="59" presetID="22" presetClass="entr" presetSubtype="2" fill="hold" grpId="0" nodeType="withEffect">
                                  <p:stCondLst>
                                    <p:cond delay="3000"/>
                                  </p:stCondLst>
                                  <p:childTnLst>
                                    <p:set>
                                      <p:cBhvr>
                                        <p:cTn id="60" dur="1" fill="hold">
                                          <p:stCondLst>
                                            <p:cond delay="0"/>
                                          </p:stCondLst>
                                        </p:cTn>
                                        <p:tgtEl>
                                          <p:spTgt spid="42"/>
                                        </p:tgtEl>
                                        <p:attrNameLst>
                                          <p:attrName>style.visibility</p:attrName>
                                        </p:attrNameLst>
                                      </p:cBhvr>
                                      <p:to>
                                        <p:strVal val="visible"/>
                                      </p:to>
                                    </p:set>
                                    <p:animEffect transition="in" filter="wipe(right)">
                                      <p:cBhvr>
                                        <p:cTn id="61" dur="1000"/>
                                        <p:tgtEl>
                                          <p:spTgt spid="42"/>
                                        </p:tgtEl>
                                      </p:cBhvr>
                                    </p:animEffect>
                                  </p:childTnLst>
                                </p:cTn>
                              </p:par>
                              <p:par>
                                <p:cTn id="62" presetID="22" presetClass="entr" presetSubtype="8" fill="hold" grpId="0" nodeType="withEffect">
                                  <p:stCondLst>
                                    <p:cond delay="3000"/>
                                  </p:stCondLst>
                                  <p:childTnLst>
                                    <p:set>
                                      <p:cBhvr>
                                        <p:cTn id="63" dur="1" fill="hold">
                                          <p:stCondLst>
                                            <p:cond delay="0"/>
                                          </p:stCondLst>
                                        </p:cTn>
                                        <p:tgtEl>
                                          <p:spTgt spid="41"/>
                                        </p:tgtEl>
                                        <p:attrNameLst>
                                          <p:attrName>style.visibility</p:attrName>
                                        </p:attrNameLst>
                                      </p:cBhvr>
                                      <p:to>
                                        <p:strVal val="visible"/>
                                      </p:to>
                                    </p:set>
                                    <p:animEffect transition="in" filter="wipe(left)">
                                      <p:cBhvr>
                                        <p:cTn id="64" dur="1000"/>
                                        <p:tgtEl>
                                          <p:spTgt spid="41"/>
                                        </p:tgtEl>
                                      </p:cBhvr>
                                    </p:animEffect>
                                  </p:childTnLst>
                                </p:cTn>
                              </p:par>
                              <p:par>
                                <p:cTn id="65" presetID="22" presetClass="entr" presetSubtype="8" fill="hold" grpId="0" nodeType="withEffect">
                                  <p:stCondLst>
                                    <p:cond delay="3000"/>
                                  </p:stCondLst>
                                  <p:childTnLst>
                                    <p:set>
                                      <p:cBhvr>
                                        <p:cTn id="66" dur="1" fill="hold">
                                          <p:stCondLst>
                                            <p:cond delay="0"/>
                                          </p:stCondLst>
                                        </p:cTn>
                                        <p:tgtEl>
                                          <p:spTgt spid="39"/>
                                        </p:tgtEl>
                                        <p:attrNameLst>
                                          <p:attrName>style.visibility</p:attrName>
                                        </p:attrNameLst>
                                      </p:cBhvr>
                                      <p:to>
                                        <p:strVal val="visible"/>
                                      </p:to>
                                    </p:set>
                                    <p:animEffect transition="in" filter="wipe(left)">
                                      <p:cBhvr>
                                        <p:cTn id="67" dur="1000"/>
                                        <p:tgtEl>
                                          <p:spTgt spid="39"/>
                                        </p:tgtEl>
                                      </p:cBhvr>
                                    </p:animEffect>
                                  </p:childTnLst>
                                </p:cTn>
                              </p:par>
                              <p:par>
                                <p:cTn id="68" presetID="41" presetClass="entr" presetSubtype="0" fill="hold" grpId="0" nodeType="withEffect">
                                  <p:stCondLst>
                                    <p:cond delay="500"/>
                                  </p:stCondLst>
                                  <p:iterate type="lt">
                                    <p:tmPct val="10000"/>
                                  </p:iterate>
                                  <p:childTnLst>
                                    <p:set>
                                      <p:cBhvr>
                                        <p:cTn id="69" dur="1" fill="hold">
                                          <p:stCondLst>
                                            <p:cond delay="0"/>
                                          </p:stCondLst>
                                        </p:cTn>
                                        <p:tgtEl>
                                          <p:spTgt spid="4"/>
                                        </p:tgtEl>
                                        <p:attrNameLst>
                                          <p:attrName>style.visibility</p:attrName>
                                        </p:attrNameLst>
                                      </p:cBhvr>
                                      <p:to>
                                        <p:strVal val="visible"/>
                                      </p:to>
                                    </p:set>
                                    <p:anim calcmode="lin" valueType="num">
                                      <p:cBhvr>
                                        <p:cTn id="7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4"/>
                                        </p:tgtEl>
                                        <p:attrNameLst>
                                          <p:attrName>ppt_y</p:attrName>
                                        </p:attrNameLst>
                                      </p:cBhvr>
                                      <p:tavLst>
                                        <p:tav tm="0">
                                          <p:val>
                                            <p:strVal val="#ppt_y"/>
                                          </p:val>
                                        </p:tav>
                                        <p:tav tm="100000">
                                          <p:val>
                                            <p:strVal val="#ppt_y"/>
                                          </p:val>
                                        </p:tav>
                                      </p:tavLst>
                                    </p:anim>
                                    <p:anim calcmode="lin" valueType="num">
                                      <p:cBhvr>
                                        <p:cTn id="7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4"/>
                                        </p:tgtEl>
                                      </p:cBhvr>
                                    </p:animEffect>
                                  </p:childTnLst>
                                </p:cTn>
                              </p:par>
                              <p:par>
                                <p:cTn id="75" presetID="2" presetClass="entr" presetSubtype="9"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500" fill="hold"/>
                                        <p:tgtEl>
                                          <p:spTgt spid="43"/>
                                        </p:tgtEl>
                                        <p:attrNameLst>
                                          <p:attrName>ppt_x</p:attrName>
                                        </p:attrNameLst>
                                      </p:cBhvr>
                                      <p:tavLst>
                                        <p:tav tm="0">
                                          <p:val>
                                            <p:strVal val="0-#ppt_w/2"/>
                                          </p:val>
                                        </p:tav>
                                        <p:tav tm="100000">
                                          <p:val>
                                            <p:strVal val="#ppt_x"/>
                                          </p:val>
                                        </p:tav>
                                      </p:tavLst>
                                    </p:anim>
                                    <p:anim calcmode="lin" valueType="num">
                                      <p:cBhvr additive="base">
                                        <p:cTn id="78" dur="500" fill="hold"/>
                                        <p:tgtEl>
                                          <p:spTgt spid="43"/>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 calcmode="lin" valueType="num">
                                      <p:cBhvr additive="base">
                                        <p:cTn id="81" dur="500" fill="hold"/>
                                        <p:tgtEl>
                                          <p:spTgt spid="44"/>
                                        </p:tgtEl>
                                        <p:attrNameLst>
                                          <p:attrName>ppt_x</p:attrName>
                                        </p:attrNameLst>
                                      </p:cBhvr>
                                      <p:tavLst>
                                        <p:tav tm="0">
                                          <p:val>
                                            <p:strVal val="0-#ppt_w/2"/>
                                          </p:val>
                                        </p:tav>
                                        <p:tav tm="100000">
                                          <p:val>
                                            <p:strVal val="#ppt_x"/>
                                          </p:val>
                                        </p:tav>
                                      </p:tavLst>
                                    </p:anim>
                                    <p:anim calcmode="lin" valueType="num">
                                      <p:cBhvr additive="base">
                                        <p:cTn id="82" dur="500" fill="hold"/>
                                        <p:tgtEl>
                                          <p:spTgt spid="44"/>
                                        </p:tgtEl>
                                        <p:attrNameLst>
                                          <p:attrName>ppt_y</p:attrName>
                                        </p:attrNameLst>
                                      </p:cBhvr>
                                      <p:tavLst>
                                        <p:tav tm="0">
                                          <p:val>
                                            <p:strVal val="0-#ppt_h/2"/>
                                          </p:val>
                                        </p:tav>
                                        <p:tav tm="100000">
                                          <p:val>
                                            <p:strVal val="#ppt_y"/>
                                          </p:val>
                                        </p:tav>
                                      </p:tavLst>
                                    </p:anim>
                                  </p:childTnLst>
                                </p:cTn>
                              </p:par>
                              <p:par>
                                <p:cTn id="83" presetID="2" presetClass="entr" presetSubtype="9"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additive="base">
                                        <p:cTn id="85" dur="500" fill="hold"/>
                                        <p:tgtEl>
                                          <p:spTgt spid="45"/>
                                        </p:tgtEl>
                                        <p:attrNameLst>
                                          <p:attrName>ppt_x</p:attrName>
                                        </p:attrNameLst>
                                      </p:cBhvr>
                                      <p:tavLst>
                                        <p:tav tm="0">
                                          <p:val>
                                            <p:strVal val="0-#ppt_w/2"/>
                                          </p:val>
                                        </p:tav>
                                        <p:tav tm="100000">
                                          <p:val>
                                            <p:strVal val="#ppt_x"/>
                                          </p:val>
                                        </p:tav>
                                      </p:tavLst>
                                    </p:anim>
                                    <p:anim calcmode="lin" valueType="num">
                                      <p:cBhvr additive="base">
                                        <p:cTn id="86" dur="500" fill="hold"/>
                                        <p:tgtEl>
                                          <p:spTgt spid="45"/>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anim calcmode="lin" valueType="num">
                                      <p:cBhvr additive="base">
                                        <p:cTn id="89" dur="500" fill="hold"/>
                                        <p:tgtEl>
                                          <p:spTgt spid="46"/>
                                        </p:tgtEl>
                                        <p:attrNameLst>
                                          <p:attrName>ppt_x</p:attrName>
                                        </p:attrNameLst>
                                      </p:cBhvr>
                                      <p:tavLst>
                                        <p:tav tm="0">
                                          <p:val>
                                            <p:strVal val="0-#ppt_w/2"/>
                                          </p:val>
                                        </p:tav>
                                        <p:tav tm="100000">
                                          <p:val>
                                            <p:strVal val="#ppt_x"/>
                                          </p:val>
                                        </p:tav>
                                      </p:tavLst>
                                    </p:anim>
                                    <p:anim calcmode="lin" valueType="num">
                                      <p:cBhvr additive="base">
                                        <p:cTn id="90" dur="500" fill="hold"/>
                                        <p:tgtEl>
                                          <p:spTgt spid="46"/>
                                        </p:tgtEl>
                                        <p:attrNameLst>
                                          <p:attrName>ppt_y</p:attrName>
                                        </p:attrNameLst>
                                      </p:cBhvr>
                                      <p:tavLst>
                                        <p:tav tm="0">
                                          <p:val>
                                            <p:strVal val="0-#ppt_h/2"/>
                                          </p:val>
                                        </p:tav>
                                        <p:tav tm="100000">
                                          <p:val>
                                            <p:strVal val="#ppt_y"/>
                                          </p:val>
                                        </p:tav>
                                      </p:tavLst>
                                    </p:anim>
                                  </p:childTnLst>
                                </p:cTn>
                              </p:par>
                              <p:par>
                                <p:cTn id="91" presetID="2" presetClass="entr" presetSubtype="9"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0-#ppt_w/2"/>
                                          </p:val>
                                        </p:tav>
                                        <p:tav tm="100000">
                                          <p:val>
                                            <p:strVal val="#ppt_x"/>
                                          </p:val>
                                        </p:tav>
                                      </p:tavLst>
                                    </p:anim>
                                    <p:anim calcmode="lin" valueType="num">
                                      <p:cBhvr additive="base">
                                        <p:cTn id="94"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39" grpId="0"/>
      <p:bldP spid="40" grpId="0"/>
      <p:bldP spid="41" grpId="0"/>
      <p:bldP spid="42" grpId="0"/>
      <p:bldP spid="4" grpId="0"/>
      <p:bldP spid="43" grpId="0" animBg="1"/>
      <p:bldP spid="44" grpId="0" animBg="1"/>
      <p:bldP spid="45" grpId="0" animBg="1"/>
      <p:bldP spid="46" grpId="0" animBg="1"/>
      <p:bldP spid="4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设计需求：交互的“什么”问题</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Freeform 5"/>
          <p:cNvSpPr/>
          <p:nvPr/>
        </p:nvSpPr>
        <p:spPr bwMode="auto">
          <a:xfrm>
            <a:off x="1523507" y="1936590"/>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Freeform 6"/>
          <p:cNvSpPr/>
          <p:nvPr/>
        </p:nvSpPr>
        <p:spPr bwMode="auto">
          <a:xfrm>
            <a:off x="2866135" y="1936590"/>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sp>
        <p:nvSpPr>
          <p:cNvPr id="7" name="Freeform 7"/>
          <p:cNvSpPr/>
          <p:nvPr/>
        </p:nvSpPr>
        <p:spPr bwMode="auto">
          <a:xfrm>
            <a:off x="6651955" y="1925870"/>
            <a:ext cx="1779450" cy="1323868"/>
          </a:xfrm>
          <a:custGeom>
            <a:avLst/>
            <a:gdLst>
              <a:gd name="T0" fmla="*/ 61 w 86"/>
              <a:gd name="T1" fmla="*/ 38 h 64"/>
              <a:gd name="T2" fmla="*/ 65 w 86"/>
              <a:gd name="T3" fmla="*/ 34 h 64"/>
              <a:gd name="T4" fmla="*/ 70 w 86"/>
              <a:gd name="T5" fmla="*/ 37 h 64"/>
              <a:gd name="T6" fmla="*/ 77 w 86"/>
              <a:gd name="T7" fmla="*/ 41 h 64"/>
              <a:gd name="T8" fmla="*/ 86 w 86"/>
              <a:gd name="T9" fmla="*/ 32 h 64"/>
              <a:gd name="T10" fmla="*/ 77 w 86"/>
              <a:gd name="T11" fmla="*/ 23 h 64"/>
              <a:gd name="T12" fmla="*/ 70 w 86"/>
              <a:gd name="T13" fmla="*/ 27 h 64"/>
              <a:gd name="T14" fmla="*/ 65 w 86"/>
              <a:gd name="T15" fmla="*/ 30 h 64"/>
              <a:gd name="T16" fmla="*/ 61 w 86"/>
              <a:gd name="T17" fmla="*/ 26 h 64"/>
              <a:gd name="T18" fmla="*/ 61 w 86"/>
              <a:gd name="T19" fmla="*/ 26 h 64"/>
              <a:gd name="T20" fmla="*/ 61 w 86"/>
              <a:gd name="T21" fmla="*/ 0 h 64"/>
              <a:gd name="T22" fmla="*/ 10 w 86"/>
              <a:gd name="T23" fmla="*/ 0 h 64"/>
              <a:gd name="T24" fmla="*/ 0 w 86"/>
              <a:gd name="T25" fmla="*/ 10 h 64"/>
              <a:gd name="T26" fmla="*/ 0 w 86"/>
              <a:gd name="T27" fmla="*/ 54 h 64"/>
              <a:gd name="T28" fmla="*/ 10 w 86"/>
              <a:gd name="T29" fmla="*/ 64 h 64"/>
              <a:gd name="T30" fmla="*/ 61 w 86"/>
              <a:gd name="T31" fmla="*/ 64 h 64"/>
              <a:gd name="T32" fmla="*/ 61 w 86"/>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64">
                <a:moveTo>
                  <a:pt x="61" y="38"/>
                </a:moveTo>
                <a:cubicBezTo>
                  <a:pt x="62" y="36"/>
                  <a:pt x="63" y="34"/>
                  <a:pt x="65" y="34"/>
                </a:cubicBezTo>
                <a:cubicBezTo>
                  <a:pt x="68" y="34"/>
                  <a:pt x="69" y="36"/>
                  <a:pt x="70" y="37"/>
                </a:cubicBezTo>
                <a:cubicBezTo>
                  <a:pt x="71" y="39"/>
                  <a:pt x="74" y="41"/>
                  <a:pt x="77" y="41"/>
                </a:cubicBezTo>
                <a:cubicBezTo>
                  <a:pt x="82" y="41"/>
                  <a:pt x="86" y="37"/>
                  <a:pt x="86" y="32"/>
                </a:cubicBezTo>
                <a:cubicBezTo>
                  <a:pt x="86" y="27"/>
                  <a:pt x="82" y="23"/>
                  <a:pt x="77" y="23"/>
                </a:cubicBezTo>
                <a:cubicBezTo>
                  <a:pt x="74" y="23"/>
                  <a:pt x="71" y="25"/>
                  <a:pt x="70" y="27"/>
                </a:cubicBezTo>
                <a:cubicBezTo>
                  <a:pt x="69" y="27"/>
                  <a:pt x="68" y="30"/>
                  <a:pt x="65" y="30"/>
                </a:cubicBezTo>
                <a:cubicBezTo>
                  <a:pt x="63" y="30"/>
                  <a:pt x="62" y="28"/>
                  <a:pt x="61" y="26"/>
                </a:cubicBezTo>
                <a:cubicBezTo>
                  <a:pt x="61" y="26"/>
                  <a:pt x="61" y="26"/>
                  <a:pt x="61" y="26"/>
                </a:cubicBezTo>
                <a:cubicBezTo>
                  <a:pt x="61" y="0"/>
                  <a:pt x="61" y="0"/>
                  <a:pt x="61" y="0"/>
                </a:cubicBezTo>
                <a:cubicBezTo>
                  <a:pt x="10" y="0"/>
                  <a:pt x="10" y="0"/>
                  <a:pt x="10" y="0"/>
                </a:cubicBezTo>
                <a:cubicBezTo>
                  <a:pt x="5" y="0"/>
                  <a:pt x="0" y="4"/>
                  <a:pt x="0" y="10"/>
                </a:cubicBezTo>
                <a:cubicBezTo>
                  <a:pt x="0" y="54"/>
                  <a:pt x="0" y="54"/>
                  <a:pt x="0" y="54"/>
                </a:cubicBezTo>
                <a:cubicBezTo>
                  <a:pt x="0" y="59"/>
                  <a:pt x="5"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Freeform 8"/>
          <p:cNvSpPr/>
          <p:nvPr/>
        </p:nvSpPr>
        <p:spPr bwMode="auto">
          <a:xfrm>
            <a:off x="7997262" y="1925870"/>
            <a:ext cx="2894286" cy="1323868"/>
          </a:xfrm>
          <a:custGeom>
            <a:avLst/>
            <a:gdLst>
              <a:gd name="T0" fmla="*/ 130 w 140"/>
              <a:gd name="T1" fmla="*/ 0 h 64"/>
              <a:gd name="T2" fmla="*/ 0 w 140"/>
              <a:gd name="T3" fmla="*/ 0 h 64"/>
              <a:gd name="T4" fmla="*/ 0 w 140"/>
              <a:gd name="T5" fmla="*/ 25 h 64"/>
              <a:gd name="T6" fmla="*/ 0 w 140"/>
              <a:gd name="T7" fmla="*/ 26 h 64"/>
              <a:gd name="T8" fmla="*/ 1 w 140"/>
              <a:gd name="T9" fmla="*/ 25 h 64"/>
              <a:gd name="T10" fmla="*/ 1 w 140"/>
              <a:gd name="T11" fmla="*/ 25 h 64"/>
              <a:gd name="T12" fmla="*/ 12 w 140"/>
              <a:gd name="T13" fmla="*/ 19 h 64"/>
              <a:gd name="T14" fmla="*/ 24 w 140"/>
              <a:gd name="T15" fmla="*/ 32 h 64"/>
              <a:gd name="T16" fmla="*/ 12 w 140"/>
              <a:gd name="T17" fmla="*/ 45 h 64"/>
              <a:gd name="T18" fmla="*/ 1 w 140"/>
              <a:gd name="T19" fmla="*/ 39 h 64"/>
              <a:gd name="T20" fmla="*/ 1 w 140"/>
              <a:gd name="T21" fmla="*/ 39 h 64"/>
              <a:gd name="T22" fmla="*/ 0 w 140"/>
              <a:gd name="T23" fmla="*/ 38 h 64"/>
              <a:gd name="T24" fmla="*/ 0 w 140"/>
              <a:gd name="T25" fmla="*/ 38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5"/>
                  <a:pt x="0" y="25"/>
                  <a:pt x="0" y="25"/>
                </a:cubicBezTo>
                <a:cubicBezTo>
                  <a:pt x="0" y="26"/>
                  <a:pt x="0" y="26"/>
                  <a:pt x="0" y="26"/>
                </a:cubicBezTo>
                <a:cubicBezTo>
                  <a:pt x="1" y="26"/>
                  <a:pt x="1" y="25"/>
                  <a:pt x="1" y="25"/>
                </a:cubicBezTo>
                <a:cubicBezTo>
                  <a:pt x="1" y="25"/>
                  <a:pt x="1" y="25"/>
                  <a:pt x="1" y="25"/>
                </a:cubicBezTo>
                <a:cubicBezTo>
                  <a:pt x="4" y="21"/>
                  <a:pt x="8" y="19"/>
                  <a:pt x="12" y="19"/>
                </a:cubicBezTo>
                <a:cubicBezTo>
                  <a:pt x="19" y="19"/>
                  <a:pt x="24" y="25"/>
                  <a:pt x="24" y="32"/>
                </a:cubicBezTo>
                <a:cubicBezTo>
                  <a:pt x="24" y="39"/>
                  <a:pt x="19" y="45"/>
                  <a:pt x="12" y="45"/>
                </a:cubicBezTo>
                <a:cubicBezTo>
                  <a:pt x="8" y="45"/>
                  <a:pt x="4" y="43"/>
                  <a:pt x="1" y="39"/>
                </a:cubicBezTo>
                <a:cubicBezTo>
                  <a:pt x="1" y="39"/>
                  <a:pt x="1" y="39"/>
                  <a:pt x="1" y="39"/>
                </a:cubicBezTo>
                <a:cubicBezTo>
                  <a:pt x="1" y="39"/>
                  <a:pt x="1" y="38"/>
                  <a:pt x="0" y="38"/>
                </a:cubicBezTo>
                <a:cubicBezTo>
                  <a:pt x="0" y="38"/>
                  <a:pt x="0" y="38"/>
                  <a:pt x="0" y="38"/>
                </a:cubicBezTo>
                <a:cubicBezTo>
                  <a:pt x="0" y="64"/>
                  <a:pt x="0" y="64"/>
                  <a:pt x="0" y="64"/>
                </a:cubicBezTo>
                <a:cubicBezTo>
                  <a:pt x="130" y="64"/>
                  <a:pt x="130" y="64"/>
                  <a:pt x="130" y="64"/>
                </a:cubicBezTo>
                <a:cubicBezTo>
                  <a:pt x="136" y="64"/>
                  <a:pt x="140" y="59"/>
                  <a:pt x="140" y="54"/>
                </a:cubicBezTo>
                <a:cubicBezTo>
                  <a:pt x="140" y="10"/>
                  <a:pt x="140" y="10"/>
                  <a:pt x="140" y="10"/>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sp>
        <p:nvSpPr>
          <p:cNvPr id="9" name="Freeform 9"/>
          <p:cNvSpPr/>
          <p:nvPr/>
        </p:nvSpPr>
        <p:spPr bwMode="auto">
          <a:xfrm>
            <a:off x="1523508" y="4141266"/>
            <a:ext cx="1758011" cy="1323868"/>
          </a:xfrm>
          <a:custGeom>
            <a:avLst/>
            <a:gdLst>
              <a:gd name="T0" fmla="*/ 61 w 85"/>
              <a:gd name="T1" fmla="*/ 38 h 64"/>
              <a:gd name="T2" fmla="*/ 65 w 85"/>
              <a:gd name="T3" fmla="*/ 34 h 64"/>
              <a:gd name="T4" fmla="*/ 69 w 85"/>
              <a:gd name="T5" fmla="*/ 37 h 64"/>
              <a:gd name="T6" fmla="*/ 76 w 85"/>
              <a:gd name="T7" fmla="*/ 41 h 64"/>
              <a:gd name="T8" fmla="*/ 85 w 85"/>
              <a:gd name="T9" fmla="*/ 32 h 64"/>
              <a:gd name="T10" fmla="*/ 76 w 85"/>
              <a:gd name="T11" fmla="*/ 23 h 64"/>
              <a:gd name="T12" fmla="*/ 69 w 85"/>
              <a:gd name="T13" fmla="*/ 27 h 64"/>
              <a:gd name="T14" fmla="*/ 65 w 85"/>
              <a:gd name="T15" fmla="*/ 30 h 64"/>
              <a:gd name="T16" fmla="*/ 61 w 85"/>
              <a:gd name="T17" fmla="*/ 26 h 64"/>
              <a:gd name="T18" fmla="*/ 61 w 85"/>
              <a:gd name="T19" fmla="*/ 26 h 64"/>
              <a:gd name="T20" fmla="*/ 61 w 85"/>
              <a:gd name="T21" fmla="*/ 0 h 64"/>
              <a:gd name="T22" fmla="*/ 10 w 85"/>
              <a:gd name="T23" fmla="*/ 0 h 64"/>
              <a:gd name="T24" fmla="*/ 0 w 85"/>
              <a:gd name="T25" fmla="*/ 10 h 64"/>
              <a:gd name="T26" fmla="*/ 0 w 85"/>
              <a:gd name="T27" fmla="*/ 54 h 64"/>
              <a:gd name="T28" fmla="*/ 10 w 85"/>
              <a:gd name="T29" fmla="*/ 64 h 64"/>
              <a:gd name="T30" fmla="*/ 61 w 85"/>
              <a:gd name="T31" fmla="*/ 64 h 64"/>
              <a:gd name="T32" fmla="*/ 61 w 85"/>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4">
                <a:moveTo>
                  <a:pt x="61" y="38"/>
                </a:moveTo>
                <a:cubicBezTo>
                  <a:pt x="61" y="36"/>
                  <a:pt x="62" y="34"/>
                  <a:pt x="65" y="34"/>
                </a:cubicBezTo>
                <a:cubicBezTo>
                  <a:pt x="67" y="34"/>
                  <a:pt x="69" y="36"/>
                  <a:pt x="69" y="37"/>
                </a:cubicBezTo>
                <a:cubicBezTo>
                  <a:pt x="71" y="39"/>
                  <a:pt x="73" y="41"/>
                  <a:pt x="76" y="41"/>
                </a:cubicBezTo>
                <a:cubicBezTo>
                  <a:pt x="81" y="41"/>
                  <a:pt x="85" y="37"/>
                  <a:pt x="85" y="32"/>
                </a:cubicBezTo>
                <a:cubicBezTo>
                  <a:pt x="85" y="27"/>
                  <a:pt x="81" y="23"/>
                  <a:pt x="76" y="23"/>
                </a:cubicBezTo>
                <a:cubicBezTo>
                  <a:pt x="73" y="23"/>
                  <a:pt x="71" y="24"/>
                  <a:pt x="69" y="27"/>
                </a:cubicBezTo>
                <a:cubicBezTo>
                  <a:pt x="69" y="27"/>
                  <a:pt x="67" y="30"/>
                  <a:pt x="65" y="30"/>
                </a:cubicBezTo>
                <a:cubicBezTo>
                  <a:pt x="62" y="30"/>
                  <a:pt x="61" y="27"/>
                  <a:pt x="61" y="26"/>
                </a:cubicBezTo>
                <a:cubicBezTo>
                  <a:pt x="61" y="26"/>
                  <a:pt x="61" y="26"/>
                  <a:pt x="61" y="26"/>
                </a:cubicBezTo>
                <a:cubicBezTo>
                  <a:pt x="61" y="0"/>
                  <a:pt x="61" y="0"/>
                  <a:pt x="61" y="0"/>
                </a:cubicBezTo>
                <a:cubicBezTo>
                  <a:pt x="10" y="0"/>
                  <a:pt x="10" y="0"/>
                  <a:pt x="10" y="0"/>
                </a:cubicBezTo>
                <a:cubicBezTo>
                  <a:pt x="4" y="0"/>
                  <a:pt x="0" y="4"/>
                  <a:pt x="0" y="10"/>
                </a:cubicBezTo>
                <a:cubicBezTo>
                  <a:pt x="0" y="54"/>
                  <a:pt x="0" y="54"/>
                  <a:pt x="0" y="54"/>
                </a:cubicBezTo>
                <a:cubicBezTo>
                  <a:pt x="0" y="59"/>
                  <a:pt x="4"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Freeform 10"/>
          <p:cNvSpPr/>
          <p:nvPr/>
        </p:nvSpPr>
        <p:spPr bwMode="auto">
          <a:xfrm>
            <a:off x="2847376" y="4141266"/>
            <a:ext cx="2915725" cy="1323868"/>
          </a:xfrm>
          <a:custGeom>
            <a:avLst/>
            <a:gdLst>
              <a:gd name="T0" fmla="*/ 131 w 141"/>
              <a:gd name="T1" fmla="*/ 0 h 64"/>
              <a:gd name="T2" fmla="*/ 0 w 141"/>
              <a:gd name="T3" fmla="*/ 0 h 64"/>
              <a:gd name="T4" fmla="*/ 0 w 141"/>
              <a:gd name="T5" fmla="*/ 25 h 64"/>
              <a:gd name="T6" fmla="*/ 1 w 141"/>
              <a:gd name="T7" fmla="*/ 26 h 64"/>
              <a:gd name="T8" fmla="*/ 2 w 141"/>
              <a:gd name="T9" fmla="*/ 25 h 64"/>
              <a:gd name="T10" fmla="*/ 2 w 141"/>
              <a:gd name="T11" fmla="*/ 24 h 64"/>
              <a:gd name="T12" fmla="*/ 12 w 141"/>
              <a:gd name="T13" fmla="*/ 19 h 64"/>
              <a:gd name="T14" fmla="*/ 25 w 141"/>
              <a:gd name="T15" fmla="*/ 32 h 64"/>
              <a:gd name="T16" fmla="*/ 12 w 141"/>
              <a:gd name="T17" fmla="*/ 45 h 64"/>
              <a:gd name="T18" fmla="*/ 2 w 141"/>
              <a:gd name="T19" fmla="*/ 39 h 64"/>
              <a:gd name="T20" fmla="*/ 2 w 141"/>
              <a:gd name="T21" fmla="*/ 39 h 64"/>
              <a:gd name="T22" fmla="*/ 1 w 141"/>
              <a:gd name="T23" fmla="*/ 38 h 64"/>
              <a:gd name="T24" fmla="*/ 0 w 141"/>
              <a:gd name="T25" fmla="*/ 38 h 64"/>
              <a:gd name="T26" fmla="*/ 0 w 141"/>
              <a:gd name="T27" fmla="*/ 64 h 64"/>
              <a:gd name="T28" fmla="*/ 131 w 141"/>
              <a:gd name="T29" fmla="*/ 64 h 64"/>
              <a:gd name="T30" fmla="*/ 141 w 141"/>
              <a:gd name="T31" fmla="*/ 54 h 64"/>
              <a:gd name="T32" fmla="*/ 141 w 141"/>
              <a:gd name="T33" fmla="*/ 10 h 64"/>
              <a:gd name="T34" fmla="*/ 131 w 141"/>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64">
                <a:moveTo>
                  <a:pt x="131" y="0"/>
                </a:moveTo>
                <a:cubicBezTo>
                  <a:pt x="0" y="0"/>
                  <a:pt x="0" y="0"/>
                  <a:pt x="0" y="0"/>
                </a:cubicBezTo>
                <a:cubicBezTo>
                  <a:pt x="0" y="25"/>
                  <a:pt x="0" y="25"/>
                  <a:pt x="0" y="25"/>
                </a:cubicBezTo>
                <a:cubicBezTo>
                  <a:pt x="1" y="25"/>
                  <a:pt x="1" y="26"/>
                  <a:pt x="1" y="26"/>
                </a:cubicBezTo>
                <a:cubicBezTo>
                  <a:pt x="1" y="26"/>
                  <a:pt x="1" y="25"/>
                  <a:pt x="2" y="25"/>
                </a:cubicBezTo>
                <a:cubicBezTo>
                  <a:pt x="2" y="24"/>
                  <a:pt x="2" y="24"/>
                  <a:pt x="2" y="24"/>
                </a:cubicBezTo>
                <a:cubicBezTo>
                  <a:pt x="4" y="21"/>
                  <a:pt x="8" y="19"/>
                  <a:pt x="12" y="19"/>
                </a:cubicBezTo>
                <a:cubicBezTo>
                  <a:pt x="19" y="19"/>
                  <a:pt x="25" y="25"/>
                  <a:pt x="25" y="32"/>
                </a:cubicBezTo>
                <a:cubicBezTo>
                  <a:pt x="25" y="39"/>
                  <a:pt x="19" y="45"/>
                  <a:pt x="12" y="45"/>
                </a:cubicBezTo>
                <a:cubicBezTo>
                  <a:pt x="8" y="45"/>
                  <a:pt x="4" y="43"/>
                  <a:pt x="2" y="39"/>
                </a:cubicBezTo>
                <a:cubicBezTo>
                  <a:pt x="2" y="39"/>
                  <a:pt x="2" y="39"/>
                  <a:pt x="2" y="39"/>
                </a:cubicBezTo>
                <a:cubicBezTo>
                  <a:pt x="1" y="39"/>
                  <a:pt x="1" y="38"/>
                  <a:pt x="1" y="38"/>
                </a:cubicBezTo>
                <a:cubicBezTo>
                  <a:pt x="1" y="38"/>
                  <a:pt x="1" y="38"/>
                  <a:pt x="0" y="38"/>
                </a:cubicBezTo>
                <a:cubicBezTo>
                  <a:pt x="0" y="64"/>
                  <a:pt x="0" y="64"/>
                  <a:pt x="0" y="64"/>
                </a:cubicBezTo>
                <a:cubicBezTo>
                  <a:pt x="131" y="64"/>
                  <a:pt x="131" y="64"/>
                  <a:pt x="131" y="64"/>
                </a:cubicBezTo>
                <a:cubicBezTo>
                  <a:pt x="136" y="64"/>
                  <a:pt x="141" y="59"/>
                  <a:pt x="141" y="54"/>
                </a:cubicBezTo>
                <a:cubicBezTo>
                  <a:pt x="141" y="10"/>
                  <a:pt x="141" y="10"/>
                  <a:pt x="141" y="10"/>
                </a:cubicBezTo>
                <a:cubicBezTo>
                  <a:pt x="141" y="4"/>
                  <a:pt x="136" y="0"/>
                  <a:pt x="131"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6651955" y="4141266"/>
            <a:ext cx="1758011" cy="1321188"/>
          </a:xfrm>
          <a:custGeom>
            <a:avLst/>
            <a:gdLst>
              <a:gd name="T0" fmla="*/ 61 w 85"/>
              <a:gd name="T1" fmla="*/ 38 h 64"/>
              <a:gd name="T2" fmla="*/ 65 w 85"/>
              <a:gd name="T3" fmla="*/ 34 h 64"/>
              <a:gd name="T4" fmla="*/ 69 w 85"/>
              <a:gd name="T5" fmla="*/ 37 h 64"/>
              <a:gd name="T6" fmla="*/ 76 w 85"/>
              <a:gd name="T7" fmla="*/ 41 h 64"/>
              <a:gd name="T8" fmla="*/ 85 w 85"/>
              <a:gd name="T9" fmla="*/ 32 h 64"/>
              <a:gd name="T10" fmla="*/ 76 w 85"/>
              <a:gd name="T11" fmla="*/ 23 h 64"/>
              <a:gd name="T12" fmla="*/ 69 w 85"/>
              <a:gd name="T13" fmla="*/ 27 h 64"/>
              <a:gd name="T14" fmla="*/ 65 w 85"/>
              <a:gd name="T15" fmla="*/ 30 h 64"/>
              <a:gd name="T16" fmla="*/ 61 w 85"/>
              <a:gd name="T17" fmla="*/ 26 h 64"/>
              <a:gd name="T18" fmla="*/ 61 w 85"/>
              <a:gd name="T19" fmla="*/ 26 h 64"/>
              <a:gd name="T20" fmla="*/ 61 w 85"/>
              <a:gd name="T21" fmla="*/ 0 h 64"/>
              <a:gd name="T22" fmla="*/ 10 w 85"/>
              <a:gd name="T23" fmla="*/ 0 h 64"/>
              <a:gd name="T24" fmla="*/ 0 w 85"/>
              <a:gd name="T25" fmla="*/ 10 h 64"/>
              <a:gd name="T26" fmla="*/ 0 w 85"/>
              <a:gd name="T27" fmla="*/ 54 h 64"/>
              <a:gd name="T28" fmla="*/ 10 w 85"/>
              <a:gd name="T29" fmla="*/ 64 h 64"/>
              <a:gd name="T30" fmla="*/ 61 w 85"/>
              <a:gd name="T31" fmla="*/ 64 h 64"/>
              <a:gd name="T32" fmla="*/ 61 w 85"/>
              <a:gd name="T33"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4">
                <a:moveTo>
                  <a:pt x="61" y="38"/>
                </a:moveTo>
                <a:cubicBezTo>
                  <a:pt x="61" y="37"/>
                  <a:pt x="62" y="34"/>
                  <a:pt x="65" y="34"/>
                </a:cubicBezTo>
                <a:cubicBezTo>
                  <a:pt x="67" y="34"/>
                  <a:pt x="69" y="37"/>
                  <a:pt x="69" y="37"/>
                </a:cubicBezTo>
                <a:cubicBezTo>
                  <a:pt x="71" y="40"/>
                  <a:pt x="73" y="41"/>
                  <a:pt x="76" y="41"/>
                </a:cubicBezTo>
                <a:cubicBezTo>
                  <a:pt x="81" y="41"/>
                  <a:pt x="85" y="37"/>
                  <a:pt x="85" y="32"/>
                </a:cubicBezTo>
                <a:cubicBezTo>
                  <a:pt x="85" y="27"/>
                  <a:pt x="81" y="23"/>
                  <a:pt x="76" y="23"/>
                </a:cubicBezTo>
                <a:cubicBezTo>
                  <a:pt x="73" y="23"/>
                  <a:pt x="71" y="25"/>
                  <a:pt x="69" y="27"/>
                </a:cubicBezTo>
                <a:cubicBezTo>
                  <a:pt x="69" y="28"/>
                  <a:pt x="67" y="30"/>
                  <a:pt x="65" y="30"/>
                </a:cubicBezTo>
                <a:cubicBezTo>
                  <a:pt x="62" y="30"/>
                  <a:pt x="61" y="28"/>
                  <a:pt x="61" y="26"/>
                </a:cubicBezTo>
                <a:cubicBezTo>
                  <a:pt x="61" y="26"/>
                  <a:pt x="61" y="26"/>
                  <a:pt x="61" y="26"/>
                </a:cubicBezTo>
                <a:cubicBezTo>
                  <a:pt x="61" y="0"/>
                  <a:pt x="61" y="0"/>
                  <a:pt x="61" y="0"/>
                </a:cubicBezTo>
                <a:cubicBezTo>
                  <a:pt x="10" y="0"/>
                  <a:pt x="10" y="0"/>
                  <a:pt x="10" y="0"/>
                </a:cubicBezTo>
                <a:cubicBezTo>
                  <a:pt x="4" y="0"/>
                  <a:pt x="0" y="5"/>
                  <a:pt x="0" y="10"/>
                </a:cubicBezTo>
                <a:cubicBezTo>
                  <a:pt x="0" y="54"/>
                  <a:pt x="0" y="54"/>
                  <a:pt x="0" y="54"/>
                </a:cubicBezTo>
                <a:cubicBezTo>
                  <a:pt x="0" y="60"/>
                  <a:pt x="4" y="64"/>
                  <a:pt x="10" y="64"/>
                </a:cubicBezTo>
                <a:cubicBezTo>
                  <a:pt x="61" y="64"/>
                  <a:pt x="61" y="64"/>
                  <a:pt x="61" y="64"/>
                </a:cubicBezTo>
                <a:cubicBezTo>
                  <a:pt x="61" y="38"/>
                  <a:pt x="61" y="38"/>
                  <a:pt x="61" y="38"/>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Freeform 12"/>
          <p:cNvSpPr/>
          <p:nvPr/>
        </p:nvSpPr>
        <p:spPr bwMode="auto">
          <a:xfrm>
            <a:off x="7997262" y="4141266"/>
            <a:ext cx="2894286" cy="1321188"/>
          </a:xfrm>
          <a:custGeom>
            <a:avLst/>
            <a:gdLst>
              <a:gd name="T0" fmla="*/ 130 w 140"/>
              <a:gd name="T1" fmla="*/ 0 h 64"/>
              <a:gd name="T2" fmla="*/ 0 w 140"/>
              <a:gd name="T3" fmla="*/ 0 h 64"/>
              <a:gd name="T4" fmla="*/ 0 w 140"/>
              <a:gd name="T5" fmla="*/ 26 h 64"/>
              <a:gd name="T6" fmla="*/ 0 w 140"/>
              <a:gd name="T7" fmla="*/ 26 h 64"/>
              <a:gd name="T8" fmla="*/ 1 w 140"/>
              <a:gd name="T9" fmla="*/ 25 h 64"/>
              <a:gd name="T10" fmla="*/ 1 w 140"/>
              <a:gd name="T11" fmla="*/ 25 h 64"/>
              <a:gd name="T12" fmla="*/ 11 w 140"/>
              <a:gd name="T13" fmla="*/ 20 h 64"/>
              <a:gd name="T14" fmla="*/ 24 w 140"/>
              <a:gd name="T15" fmla="*/ 32 h 64"/>
              <a:gd name="T16" fmla="*/ 11 w 140"/>
              <a:gd name="T17" fmla="*/ 45 h 64"/>
              <a:gd name="T18" fmla="*/ 1 w 140"/>
              <a:gd name="T19" fmla="*/ 40 h 64"/>
              <a:gd name="T20" fmla="*/ 1 w 140"/>
              <a:gd name="T21" fmla="*/ 39 h 64"/>
              <a:gd name="T22" fmla="*/ 0 w 140"/>
              <a:gd name="T23" fmla="*/ 38 h 64"/>
              <a:gd name="T24" fmla="*/ 0 w 140"/>
              <a:gd name="T25" fmla="*/ 39 h 64"/>
              <a:gd name="T26" fmla="*/ 0 w 140"/>
              <a:gd name="T27" fmla="*/ 64 h 64"/>
              <a:gd name="T28" fmla="*/ 130 w 140"/>
              <a:gd name="T29" fmla="*/ 64 h 64"/>
              <a:gd name="T30" fmla="*/ 140 w 140"/>
              <a:gd name="T31" fmla="*/ 54 h 64"/>
              <a:gd name="T32" fmla="*/ 140 w 140"/>
              <a:gd name="T33" fmla="*/ 10 h 64"/>
              <a:gd name="T34" fmla="*/ 130 w 140"/>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4">
                <a:moveTo>
                  <a:pt x="130" y="0"/>
                </a:moveTo>
                <a:cubicBezTo>
                  <a:pt x="0" y="0"/>
                  <a:pt x="0" y="0"/>
                  <a:pt x="0" y="0"/>
                </a:cubicBezTo>
                <a:cubicBezTo>
                  <a:pt x="0" y="26"/>
                  <a:pt x="0" y="26"/>
                  <a:pt x="0" y="26"/>
                </a:cubicBezTo>
                <a:cubicBezTo>
                  <a:pt x="0" y="26"/>
                  <a:pt x="0" y="26"/>
                  <a:pt x="0" y="26"/>
                </a:cubicBezTo>
                <a:cubicBezTo>
                  <a:pt x="0" y="26"/>
                  <a:pt x="1" y="25"/>
                  <a:pt x="1" y="25"/>
                </a:cubicBezTo>
                <a:cubicBezTo>
                  <a:pt x="1" y="25"/>
                  <a:pt x="1" y="25"/>
                  <a:pt x="1" y="25"/>
                </a:cubicBezTo>
                <a:cubicBezTo>
                  <a:pt x="3" y="22"/>
                  <a:pt x="7" y="20"/>
                  <a:pt x="11" y="20"/>
                </a:cubicBezTo>
                <a:cubicBezTo>
                  <a:pt x="18" y="20"/>
                  <a:pt x="24" y="25"/>
                  <a:pt x="24" y="32"/>
                </a:cubicBezTo>
                <a:cubicBezTo>
                  <a:pt x="24" y="39"/>
                  <a:pt x="18" y="45"/>
                  <a:pt x="11" y="45"/>
                </a:cubicBezTo>
                <a:cubicBezTo>
                  <a:pt x="7" y="45"/>
                  <a:pt x="3" y="43"/>
                  <a:pt x="1" y="40"/>
                </a:cubicBezTo>
                <a:cubicBezTo>
                  <a:pt x="1" y="39"/>
                  <a:pt x="1" y="39"/>
                  <a:pt x="1" y="39"/>
                </a:cubicBezTo>
                <a:cubicBezTo>
                  <a:pt x="1" y="39"/>
                  <a:pt x="0" y="39"/>
                  <a:pt x="0" y="38"/>
                </a:cubicBezTo>
                <a:cubicBezTo>
                  <a:pt x="0" y="38"/>
                  <a:pt x="0" y="39"/>
                  <a:pt x="0" y="39"/>
                </a:cubicBezTo>
                <a:cubicBezTo>
                  <a:pt x="0" y="64"/>
                  <a:pt x="0" y="64"/>
                  <a:pt x="0" y="64"/>
                </a:cubicBezTo>
                <a:cubicBezTo>
                  <a:pt x="130" y="64"/>
                  <a:pt x="130" y="64"/>
                  <a:pt x="130" y="64"/>
                </a:cubicBezTo>
                <a:cubicBezTo>
                  <a:pt x="135" y="64"/>
                  <a:pt x="140" y="60"/>
                  <a:pt x="140" y="54"/>
                </a:cubicBezTo>
                <a:cubicBezTo>
                  <a:pt x="140" y="10"/>
                  <a:pt x="140" y="10"/>
                  <a:pt x="140" y="10"/>
                </a:cubicBezTo>
                <a:cubicBezTo>
                  <a:pt x="140" y="5"/>
                  <a:pt x="135"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16" name="组合 15"/>
          <p:cNvGrpSpPr/>
          <p:nvPr/>
        </p:nvGrpSpPr>
        <p:grpSpPr>
          <a:xfrm>
            <a:off x="7063732" y="4503570"/>
            <a:ext cx="467228" cy="596580"/>
            <a:chOff x="3607775" y="6678831"/>
            <a:chExt cx="467228" cy="596580"/>
          </a:xfrm>
          <a:gradFill>
            <a:gsLst>
              <a:gs pos="100000">
                <a:srgbClr val="18478F"/>
              </a:gs>
              <a:gs pos="0">
                <a:srgbClr val="238DED"/>
              </a:gs>
            </a:gsLst>
            <a:lin ang="7200000" scaled="0"/>
          </a:gradFill>
        </p:grpSpPr>
        <p:sp>
          <p:nvSpPr>
            <p:cNvPr id="17" name="Freeform 27"/>
            <p:cNvSpPr/>
            <p:nvPr/>
          </p:nvSpPr>
          <p:spPr bwMode="auto">
            <a:xfrm>
              <a:off x="3934500" y="6678831"/>
              <a:ext cx="140503" cy="156114"/>
            </a:xfrm>
            <a:custGeom>
              <a:avLst/>
              <a:gdLst>
                <a:gd name="T0" fmla="*/ 0 w 126"/>
                <a:gd name="T1" fmla="*/ 57 h 140"/>
                <a:gd name="T2" fmla="*/ 48 w 126"/>
                <a:gd name="T3" fmla="*/ 0 h 140"/>
                <a:gd name="T4" fmla="*/ 126 w 126"/>
                <a:gd name="T5" fmla="*/ 85 h 140"/>
                <a:gd name="T6" fmla="*/ 78 w 126"/>
                <a:gd name="T7" fmla="*/ 140 h 140"/>
                <a:gd name="T8" fmla="*/ 0 w 126"/>
                <a:gd name="T9" fmla="*/ 57 h 140"/>
              </a:gdLst>
              <a:ahLst/>
              <a:cxnLst>
                <a:cxn ang="0">
                  <a:pos x="T0" y="T1"/>
                </a:cxn>
                <a:cxn ang="0">
                  <a:pos x="T2" y="T3"/>
                </a:cxn>
                <a:cxn ang="0">
                  <a:pos x="T4" y="T5"/>
                </a:cxn>
                <a:cxn ang="0">
                  <a:pos x="T6" y="T7"/>
                </a:cxn>
                <a:cxn ang="0">
                  <a:pos x="T8" y="T9"/>
                </a:cxn>
              </a:cxnLst>
              <a:rect l="0" t="0" r="r" b="b"/>
              <a:pathLst>
                <a:path w="126" h="140">
                  <a:moveTo>
                    <a:pt x="0" y="57"/>
                  </a:moveTo>
                  <a:lnTo>
                    <a:pt x="48" y="0"/>
                  </a:lnTo>
                  <a:lnTo>
                    <a:pt x="126" y="85"/>
                  </a:lnTo>
                  <a:lnTo>
                    <a:pt x="78" y="14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8"/>
            <p:cNvSpPr/>
            <p:nvPr/>
          </p:nvSpPr>
          <p:spPr bwMode="auto">
            <a:xfrm>
              <a:off x="3752738" y="6760234"/>
              <a:ext cx="247553" cy="277660"/>
            </a:xfrm>
            <a:custGeom>
              <a:avLst/>
              <a:gdLst>
                <a:gd name="T0" fmla="*/ 70 w 94"/>
                <a:gd name="T1" fmla="*/ 0 h 105"/>
                <a:gd name="T2" fmla="*/ 63 w 94"/>
                <a:gd name="T3" fmla="*/ 9 h 105"/>
                <a:gd name="T4" fmla="*/ 21 w 94"/>
                <a:gd name="T5" fmla="*/ 30 h 105"/>
                <a:gd name="T6" fmla="*/ 12 w 94"/>
                <a:gd name="T7" fmla="*/ 37 h 105"/>
                <a:gd name="T8" fmla="*/ 1 w 94"/>
                <a:gd name="T9" fmla="*/ 70 h 105"/>
                <a:gd name="T10" fmla="*/ 0 w 94"/>
                <a:gd name="T11" fmla="*/ 77 h 105"/>
                <a:gd name="T12" fmla="*/ 3 w 94"/>
                <a:gd name="T13" fmla="*/ 102 h 105"/>
                <a:gd name="T14" fmla="*/ 3 w 94"/>
                <a:gd name="T15" fmla="*/ 103 h 105"/>
                <a:gd name="T16" fmla="*/ 3 w 94"/>
                <a:gd name="T17" fmla="*/ 103 h 105"/>
                <a:gd name="T18" fmla="*/ 4 w 94"/>
                <a:gd name="T19" fmla="*/ 105 h 105"/>
                <a:gd name="T20" fmla="*/ 4 w 94"/>
                <a:gd name="T21" fmla="*/ 81 h 105"/>
                <a:gd name="T22" fmla="*/ 20 w 94"/>
                <a:gd name="T23" fmla="*/ 81 h 105"/>
                <a:gd name="T24" fmla="*/ 20 w 94"/>
                <a:gd name="T25" fmla="*/ 75 h 105"/>
                <a:gd name="T26" fmla="*/ 30 w 94"/>
                <a:gd name="T27" fmla="*/ 58 h 105"/>
                <a:gd name="T28" fmla="*/ 40 w 94"/>
                <a:gd name="T29" fmla="*/ 62 h 105"/>
                <a:gd name="T30" fmla="*/ 37 w 94"/>
                <a:gd name="T31" fmla="*/ 69 h 105"/>
                <a:gd name="T32" fmla="*/ 27 w 94"/>
                <a:gd name="T33" fmla="*/ 83 h 105"/>
                <a:gd name="T34" fmla="*/ 28 w 94"/>
                <a:gd name="T35" fmla="*/ 93 h 105"/>
                <a:gd name="T36" fmla="*/ 33 w 94"/>
                <a:gd name="T37" fmla="*/ 95 h 105"/>
                <a:gd name="T38" fmla="*/ 41 w 94"/>
                <a:gd name="T39" fmla="*/ 92 h 105"/>
                <a:gd name="T40" fmla="*/ 41 w 94"/>
                <a:gd name="T41" fmla="*/ 92 h 105"/>
                <a:gd name="T42" fmla="*/ 41 w 94"/>
                <a:gd name="T43" fmla="*/ 92 h 105"/>
                <a:gd name="T44" fmla="*/ 63 w 94"/>
                <a:gd name="T45" fmla="*/ 71 h 105"/>
                <a:gd name="T46" fmla="*/ 87 w 94"/>
                <a:gd name="T47" fmla="*/ 36 h 105"/>
                <a:gd name="T48" fmla="*/ 94 w 94"/>
                <a:gd name="T49" fmla="*/ 26 h 105"/>
                <a:gd name="T50" fmla="*/ 70 w 94"/>
                <a:gd name="T5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4" h="105">
                  <a:moveTo>
                    <a:pt x="70" y="0"/>
                  </a:moveTo>
                  <a:cubicBezTo>
                    <a:pt x="63" y="9"/>
                    <a:pt x="63" y="9"/>
                    <a:pt x="63" y="9"/>
                  </a:cubicBezTo>
                  <a:cubicBezTo>
                    <a:pt x="21" y="30"/>
                    <a:pt x="21" y="30"/>
                    <a:pt x="21" y="30"/>
                  </a:cubicBezTo>
                  <a:cubicBezTo>
                    <a:pt x="20" y="30"/>
                    <a:pt x="14" y="33"/>
                    <a:pt x="12" y="37"/>
                  </a:cubicBezTo>
                  <a:cubicBezTo>
                    <a:pt x="10" y="40"/>
                    <a:pt x="2" y="67"/>
                    <a:pt x="1" y="70"/>
                  </a:cubicBezTo>
                  <a:cubicBezTo>
                    <a:pt x="0" y="71"/>
                    <a:pt x="0" y="75"/>
                    <a:pt x="0" y="77"/>
                  </a:cubicBezTo>
                  <a:cubicBezTo>
                    <a:pt x="0" y="78"/>
                    <a:pt x="2" y="93"/>
                    <a:pt x="3" y="102"/>
                  </a:cubicBezTo>
                  <a:cubicBezTo>
                    <a:pt x="3" y="103"/>
                    <a:pt x="3" y="103"/>
                    <a:pt x="3" y="103"/>
                  </a:cubicBezTo>
                  <a:cubicBezTo>
                    <a:pt x="3" y="103"/>
                    <a:pt x="3" y="103"/>
                    <a:pt x="3" y="103"/>
                  </a:cubicBezTo>
                  <a:cubicBezTo>
                    <a:pt x="3" y="103"/>
                    <a:pt x="3" y="104"/>
                    <a:pt x="4" y="105"/>
                  </a:cubicBezTo>
                  <a:cubicBezTo>
                    <a:pt x="4" y="81"/>
                    <a:pt x="4" y="81"/>
                    <a:pt x="4" y="81"/>
                  </a:cubicBezTo>
                  <a:cubicBezTo>
                    <a:pt x="20" y="81"/>
                    <a:pt x="20" y="81"/>
                    <a:pt x="20" y="81"/>
                  </a:cubicBezTo>
                  <a:cubicBezTo>
                    <a:pt x="20" y="75"/>
                    <a:pt x="20" y="75"/>
                    <a:pt x="20" y="75"/>
                  </a:cubicBezTo>
                  <a:cubicBezTo>
                    <a:pt x="30" y="58"/>
                    <a:pt x="30" y="58"/>
                    <a:pt x="30" y="58"/>
                  </a:cubicBezTo>
                  <a:cubicBezTo>
                    <a:pt x="32" y="59"/>
                    <a:pt x="37" y="61"/>
                    <a:pt x="40" y="62"/>
                  </a:cubicBezTo>
                  <a:cubicBezTo>
                    <a:pt x="39" y="64"/>
                    <a:pt x="37" y="68"/>
                    <a:pt x="37" y="69"/>
                  </a:cubicBezTo>
                  <a:cubicBezTo>
                    <a:pt x="36" y="71"/>
                    <a:pt x="30" y="78"/>
                    <a:pt x="27" y="83"/>
                  </a:cubicBezTo>
                  <a:cubicBezTo>
                    <a:pt x="25" y="85"/>
                    <a:pt x="24" y="90"/>
                    <a:pt x="28" y="93"/>
                  </a:cubicBezTo>
                  <a:cubicBezTo>
                    <a:pt x="29" y="94"/>
                    <a:pt x="31" y="95"/>
                    <a:pt x="33" y="95"/>
                  </a:cubicBezTo>
                  <a:cubicBezTo>
                    <a:pt x="37" y="95"/>
                    <a:pt x="41" y="92"/>
                    <a:pt x="41" y="92"/>
                  </a:cubicBezTo>
                  <a:cubicBezTo>
                    <a:pt x="41" y="92"/>
                    <a:pt x="41" y="92"/>
                    <a:pt x="41" y="92"/>
                  </a:cubicBezTo>
                  <a:cubicBezTo>
                    <a:pt x="41" y="92"/>
                    <a:pt x="41" y="92"/>
                    <a:pt x="41" y="92"/>
                  </a:cubicBezTo>
                  <a:cubicBezTo>
                    <a:pt x="41" y="91"/>
                    <a:pt x="56" y="74"/>
                    <a:pt x="63" y="71"/>
                  </a:cubicBezTo>
                  <a:cubicBezTo>
                    <a:pt x="69" y="68"/>
                    <a:pt x="87" y="54"/>
                    <a:pt x="87" y="36"/>
                  </a:cubicBezTo>
                  <a:cubicBezTo>
                    <a:pt x="94" y="26"/>
                    <a:pt x="94" y="26"/>
                    <a:pt x="94" y="26"/>
                  </a:cubicBezTo>
                  <a:lnTo>
                    <a:pt x="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9"/>
            <p:cNvSpPr/>
            <p:nvPr/>
          </p:nvSpPr>
          <p:spPr bwMode="auto">
            <a:xfrm>
              <a:off x="3607775" y="6982139"/>
              <a:ext cx="390286" cy="293272"/>
            </a:xfrm>
            <a:custGeom>
              <a:avLst/>
              <a:gdLst>
                <a:gd name="T0" fmla="*/ 124 w 148"/>
                <a:gd name="T1" fmla="*/ 49 h 111"/>
                <a:gd name="T2" fmla="*/ 124 w 148"/>
                <a:gd name="T3" fmla="*/ 104 h 111"/>
                <a:gd name="T4" fmla="*/ 117 w 148"/>
                <a:gd name="T5" fmla="*/ 104 h 111"/>
                <a:gd name="T6" fmla="*/ 117 w 148"/>
                <a:gd name="T7" fmla="*/ 29 h 111"/>
                <a:gd name="T8" fmla="*/ 93 w 148"/>
                <a:gd name="T9" fmla="*/ 29 h 111"/>
                <a:gd name="T10" fmla="*/ 93 w 148"/>
                <a:gd name="T11" fmla="*/ 104 h 111"/>
                <a:gd name="T12" fmla="*/ 86 w 148"/>
                <a:gd name="T13" fmla="*/ 104 h 111"/>
                <a:gd name="T14" fmla="*/ 86 w 148"/>
                <a:gd name="T15" fmla="*/ 14 h 111"/>
                <a:gd name="T16" fmla="*/ 80 w 148"/>
                <a:gd name="T17" fmla="*/ 10 h 111"/>
                <a:gd name="T18" fmla="*/ 78 w 148"/>
                <a:gd name="T19" fmla="*/ 0 h 111"/>
                <a:gd name="T20" fmla="*/ 62 w 148"/>
                <a:gd name="T21" fmla="*/ 0 h 111"/>
                <a:gd name="T22" fmla="*/ 62 w 148"/>
                <a:gd name="T23" fmla="*/ 104 h 111"/>
                <a:gd name="T24" fmla="*/ 55 w 148"/>
                <a:gd name="T25" fmla="*/ 104 h 111"/>
                <a:gd name="T26" fmla="*/ 55 w 148"/>
                <a:gd name="T27" fmla="*/ 36 h 111"/>
                <a:gd name="T28" fmla="*/ 31 w 148"/>
                <a:gd name="T29" fmla="*/ 36 h 111"/>
                <a:gd name="T30" fmla="*/ 31 w 148"/>
                <a:gd name="T31" fmla="*/ 104 h 111"/>
                <a:gd name="T32" fmla="*/ 24 w 148"/>
                <a:gd name="T33" fmla="*/ 104 h 111"/>
                <a:gd name="T34" fmla="*/ 24 w 148"/>
                <a:gd name="T35" fmla="*/ 66 h 111"/>
                <a:gd name="T36" fmla="*/ 0 w 148"/>
                <a:gd name="T37" fmla="*/ 66 h 111"/>
                <a:gd name="T38" fmla="*/ 0 w 148"/>
                <a:gd name="T39" fmla="*/ 104 h 111"/>
                <a:gd name="T40" fmla="*/ 0 w 148"/>
                <a:gd name="T41" fmla="*/ 111 h 111"/>
                <a:gd name="T42" fmla="*/ 148 w 148"/>
                <a:gd name="T43" fmla="*/ 111 h 111"/>
                <a:gd name="T44" fmla="*/ 148 w 148"/>
                <a:gd name="T45" fmla="*/ 104 h 111"/>
                <a:gd name="T46" fmla="*/ 148 w 148"/>
                <a:gd name="T47" fmla="*/ 49 h 111"/>
                <a:gd name="T48" fmla="*/ 124 w 148"/>
                <a:gd name="T49" fmla="*/ 4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11">
                  <a:moveTo>
                    <a:pt x="124" y="49"/>
                  </a:moveTo>
                  <a:cubicBezTo>
                    <a:pt x="124" y="104"/>
                    <a:pt x="124" y="104"/>
                    <a:pt x="124" y="104"/>
                  </a:cubicBezTo>
                  <a:cubicBezTo>
                    <a:pt x="117" y="104"/>
                    <a:pt x="117" y="104"/>
                    <a:pt x="117" y="104"/>
                  </a:cubicBezTo>
                  <a:cubicBezTo>
                    <a:pt x="117" y="29"/>
                    <a:pt x="117" y="29"/>
                    <a:pt x="117" y="29"/>
                  </a:cubicBezTo>
                  <a:cubicBezTo>
                    <a:pt x="93" y="29"/>
                    <a:pt x="93" y="29"/>
                    <a:pt x="93" y="29"/>
                  </a:cubicBezTo>
                  <a:cubicBezTo>
                    <a:pt x="93" y="104"/>
                    <a:pt x="93" y="104"/>
                    <a:pt x="93" y="104"/>
                  </a:cubicBezTo>
                  <a:cubicBezTo>
                    <a:pt x="86" y="104"/>
                    <a:pt x="86" y="104"/>
                    <a:pt x="86" y="104"/>
                  </a:cubicBezTo>
                  <a:cubicBezTo>
                    <a:pt x="86" y="14"/>
                    <a:pt x="86" y="14"/>
                    <a:pt x="86" y="14"/>
                  </a:cubicBezTo>
                  <a:cubicBezTo>
                    <a:pt x="83" y="13"/>
                    <a:pt x="81" y="12"/>
                    <a:pt x="80" y="10"/>
                  </a:cubicBezTo>
                  <a:cubicBezTo>
                    <a:pt x="77" y="7"/>
                    <a:pt x="77" y="3"/>
                    <a:pt x="78" y="0"/>
                  </a:cubicBezTo>
                  <a:cubicBezTo>
                    <a:pt x="62" y="0"/>
                    <a:pt x="62" y="0"/>
                    <a:pt x="62" y="0"/>
                  </a:cubicBezTo>
                  <a:cubicBezTo>
                    <a:pt x="62" y="104"/>
                    <a:pt x="62" y="104"/>
                    <a:pt x="62" y="104"/>
                  </a:cubicBezTo>
                  <a:cubicBezTo>
                    <a:pt x="55" y="104"/>
                    <a:pt x="55" y="104"/>
                    <a:pt x="55" y="104"/>
                  </a:cubicBezTo>
                  <a:cubicBezTo>
                    <a:pt x="55" y="36"/>
                    <a:pt x="55" y="36"/>
                    <a:pt x="55" y="36"/>
                  </a:cubicBezTo>
                  <a:cubicBezTo>
                    <a:pt x="31" y="36"/>
                    <a:pt x="31" y="36"/>
                    <a:pt x="31" y="36"/>
                  </a:cubicBezTo>
                  <a:cubicBezTo>
                    <a:pt x="31" y="104"/>
                    <a:pt x="31" y="104"/>
                    <a:pt x="31" y="104"/>
                  </a:cubicBezTo>
                  <a:cubicBezTo>
                    <a:pt x="24" y="104"/>
                    <a:pt x="24" y="104"/>
                    <a:pt x="24" y="104"/>
                  </a:cubicBezTo>
                  <a:cubicBezTo>
                    <a:pt x="24" y="66"/>
                    <a:pt x="24" y="66"/>
                    <a:pt x="24" y="66"/>
                  </a:cubicBezTo>
                  <a:cubicBezTo>
                    <a:pt x="0" y="66"/>
                    <a:pt x="0" y="66"/>
                    <a:pt x="0" y="66"/>
                  </a:cubicBezTo>
                  <a:cubicBezTo>
                    <a:pt x="0" y="104"/>
                    <a:pt x="0" y="104"/>
                    <a:pt x="0" y="104"/>
                  </a:cubicBezTo>
                  <a:cubicBezTo>
                    <a:pt x="0" y="111"/>
                    <a:pt x="0" y="111"/>
                    <a:pt x="0" y="111"/>
                  </a:cubicBezTo>
                  <a:cubicBezTo>
                    <a:pt x="148" y="111"/>
                    <a:pt x="148" y="111"/>
                    <a:pt x="148" y="111"/>
                  </a:cubicBezTo>
                  <a:cubicBezTo>
                    <a:pt x="148" y="104"/>
                    <a:pt x="148" y="104"/>
                    <a:pt x="148" y="104"/>
                  </a:cubicBezTo>
                  <a:cubicBezTo>
                    <a:pt x="148" y="49"/>
                    <a:pt x="148" y="49"/>
                    <a:pt x="148" y="49"/>
                  </a:cubicBezTo>
                  <a:lnTo>
                    <a:pt x="12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3" name="组合 22"/>
          <p:cNvGrpSpPr/>
          <p:nvPr/>
        </p:nvGrpSpPr>
        <p:grpSpPr>
          <a:xfrm>
            <a:off x="1884745" y="4473819"/>
            <a:ext cx="577623" cy="614421"/>
            <a:chOff x="1649656" y="2839535"/>
            <a:chExt cx="577623" cy="614421"/>
          </a:xfrm>
          <a:gradFill>
            <a:gsLst>
              <a:gs pos="100000">
                <a:srgbClr val="18478F"/>
              </a:gs>
              <a:gs pos="0">
                <a:srgbClr val="238DED"/>
              </a:gs>
            </a:gsLst>
            <a:lin ang="7200000" scaled="0"/>
          </a:gradFill>
        </p:grpSpPr>
        <p:sp>
          <p:nvSpPr>
            <p:cNvPr id="24" name="Freeform 30"/>
            <p:cNvSpPr/>
            <p:nvPr/>
          </p:nvSpPr>
          <p:spPr bwMode="auto">
            <a:xfrm>
              <a:off x="1987532" y="2839535"/>
              <a:ext cx="239747" cy="269855"/>
            </a:xfrm>
            <a:custGeom>
              <a:avLst/>
              <a:gdLst>
                <a:gd name="T0" fmla="*/ 76 w 91"/>
                <a:gd name="T1" fmla="*/ 45 h 102"/>
                <a:gd name="T2" fmla="*/ 50 w 91"/>
                <a:gd name="T3" fmla="*/ 52 h 102"/>
                <a:gd name="T4" fmla="*/ 11 w 91"/>
                <a:gd name="T5" fmla="*/ 102 h 102"/>
                <a:gd name="T6" fmla="*/ 0 w 91"/>
                <a:gd name="T7" fmla="*/ 93 h 102"/>
                <a:gd name="T8" fmla="*/ 43 w 91"/>
                <a:gd name="T9" fmla="*/ 47 h 102"/>
                <a:gd name="T10" fmla="*/ 45 w 91"/>
                <a:gd name="T11" fmla="*/ 19 h 102"/>
                <a:gd name="T12" fmla="*/ 70 w 91"/>
                <a:gd name="T13" fmla="*/ 0 h 102"/>
                <a:gd name="T14" fmla="*/ 67 w 91"/>
                <a:gd name="T15" fmla="*/ 22 h 102"/>
                <a:gd name="T16" fmla="*/ 70 w 91"/>
                <a:gd name="T17" fmla="*/ 22 h 102"/>
                <a:gd name="T18" fmla="*/ 70 w 91"/>
                <a:gd name="T19" fmla="*/ 24 h 102"/>
                <a:gd name="T20" fmla="*/ 91 w 91"/>
                <a:gd name="T21" fmla="*/ 17 h 102"/>
                <a:gd name="T22" fmla="*/ 76 w 91"/>
                <a:gd name="T23" fmla="*/ 4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02">
                  <a:moveTo>
                    <a:pt x="76" y="45"/>
                  </a:moveTo>
                  <a:cubicBezTo>
                    <a:pt x="65" y="52"/>
                    <a:pt x="54" y="52"/>
                    <a:pt x="50" y="52"/>
                  </a:cubicBezTo>
                  <a:cubicBezTo>
                    <a:pt x="11" y="102"/>
                    <a:pt x="11" y="102"/>
                    <a:pt x="11" y="102"/>
                  </a:cubicBezTo>
                  <a:cubicBezTo>
                    <a:pt x="0" y="93"/>
                    <a:pt x="0" y="93"/>
                    <a:pt x="0" y="93"/>
                  </a:cubicBezTo>
                  <a:cubicBezTo>
                    <a:pt x="43" y="47"/>
                    <a:pt x="43" y="47"/>
                    <a:pt x="43" y="47"/>
                  </a:cubicBezTo>
                  <a:cubicBezTo>
                    <a:pt x="42" y="43"/>
                    <a:pt x="40" y="32"/>
                    <a:pt x="45" y="19"/>
                  </a:cubicBezTo>
                  <a:cubicBezTo>
                    <a:pt x="52" y="4"/>
                    <a:pt x="70" y="0"/>
                    <a:pt x="70" y="0"/>
                  </a:cubicBezTo>
                  <a:cubicBezTo>
                    <a:pt x="67" y="22"/>
                    <a:pt x="67" y="22"/>
                    <a:pt x="67" y="22"/>
                  </a:cubicBezTo>
                  <a:cubicBezTo>
                    <a:pt x="68" y="21"/>
                    <a:pt x="69" y="21"/>
                    <a:pt x="70" y="22"/>
                  </a:cubicBezTo>
                  <a:cubicBezTo>
                    <a:pt x="70" y="22"/>
                    <a:pt x="70" y="23"/>
                    <a:pt x="70" y="24"/>
                  </a:cubicBezTo>
                  <a:cubicBezTo>
                    <a:pt x="91" y="17"/>
                    <a:pt x="91" y="17"/>
                    <a:pt x="91" y="17"/>
                  </a:cubicBezTo>
                  <a:cubicBezTo>
                    <a:pt x="91" y="17"/>
                    <a:pt x="90" y="36"/>
                    <a:pt x="76"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31"/>
            <p:cNvSpPr/>
            <p:nvPr/>
          </p:nvSpPr>
          <p:spPr bwMode="auto">
            <a:xfrm>
              <a:off x="1649656" y="3024642"/>
              <a:ext cx="461652" cy="429314"/>
            </a:xfrm>
            <a:custGeom>
              <a:avLst/>
              <a:gdLst>
                <a:gd name="T0" fmla="*/ 77 w 175"/>
                <a:gd name="T1" fmla="*/ 0 h 163"/>
                <a:gd name="T2" fmla="*/ 127 w 175"/>
                <a:gd name="T3" fmla="*/ 16 h 163"/>
                <a:gd name="T4" fmla="*/ 107 w 175"/>
                <a:gd name="T5" fmla="*/ 40 h 163"/>
                <a:gd name="T6" fmla="*/ 84 w 175"/>
                <a:gd name="T7" fmla="*/ 34 h 163"/>
                <a:gd name="T8" fmla="*/ 44 w 175"/>
                <a:gd name="T9" fmla="*/ 80 h 163"/>
                <a:gd name="T10" fmla="*/ 96 w 175"/>
                <a:gd name="T11" fmla="*/ 125 h 163"/>
                <a:gd name="T12" fmla="*/ 135 w 175"/>
                <a:gd name="T13" fmla="*/ 80 h 163"/>
                <a:gd name="T14" fmla="*/ 125 w 175"/>
                <a:gd name="T15" fmla="*/ 56 h 163"/>
                <a:gd name="T16" fmla="*/ 145 w 175"/>
                <a:gd name="T17" fmla="*/ 32 h 163"/>
                <a:gd name="T18" fmla="*/ 169 w 175"/>
                <a:gd name="T19" fmla="*/ 82 h 163"/>
                <a:gd name="T20" fmla="*/ 98 w 175"/>
                <a:gd name="T21" fmla="*/ 163 h 163"/>
                <a:gd name="T22" fmla="*/ 6 w 175"/>
                <a:gd name="T23" fmla="*/ 82 h 163"/>
                <a:gd name="T24" fmla="*/ 77 w 175"/>
                <a:gd name="T25"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63">
                  <a:moveTo>
                    <a:pt x="77" y="0"/>
                  </a:moveTo>
                  <a:cubicBezTo>
                    <a:pt x="95" y="0"/>
                    <a:pt x="112" y="6"/>
                    <a:pt x="127" y="16"/>
                  </a:cubicBezTo>
                  <a:cubicBezTo>
                    <a:pt x="107" y="40"/>
                    <a:pt x="107" y="40"/>
                    <a:pt x="107" y="40"/>
                  </a:cubicBezTo>
                  <a:cubicBezTo>
                    <a:pt x="100" y="36"/>
                    <a:pt x="92" y="34"/>
                    <a:pt x="84" y="34"/>
                  </a:cubicBezTo>
                  <a:cubicBezTo>
                    <a:pt x="59" y="34"/>
                    <a:pt x="41" y="54"/>
                    <a:pt x="44" y="80"/>
                  </a:cubicBezTo>
                  <a:cubicBezTo>
                    <a:pt x="47" y="105"/>
                    <a:pt x="70" y="125"/>
                    <a:pt x="96" y="125"/>
                  </a:cubicBezTo>
                  <a:cubicBezTo>
                    <a:pt x="121" y="125"/>
                    <a:pt x="138" y="105"/>
                    <a:pt x="135" y="80"/>
                  </a:cubicBezTo>
                  <a:cubicBezTo>
                    <a:pt x="134" y="71"/>
                    <a:pt x="130" y="63"/>
                    <a:pt x="125" y="56"/>
                  </a:cubicBezTo>
                  <a:cubicBezTo>
                    <a:pt x="145" y="32"/>
                    <a:pt x="145" y="32"/>
                    <a:pt x="145" y="32"/>
                  </a:cubicBezTo>
                  <a:cubicBezTo>
                    <a:pt x="158" y="46"/>
                    <a:pt x="166" y="63"/>
                    <a:pt x="169" y="82"/>
                  </a:cubicBezTo>
                  <a:cubicBezTo>
                    <a:pt x="175" y="127"/>
                    <a:pt x="143" y="163"/>
                    <a:pt x="98" y="163"/>
                  </a:cubicBezTo>
                  <a:cubicBezTo>
                    <a:pt x="53" y="163"/>
                    <a:pt x="12" y="127"/>
                    <a:pt x="6" y="82"/>
                  </a:cubicBezTo>
                  <a:cubicBezTo>
                    <a:pt x="0" y="37"/>
                    <a:pt x="31" y="0"/>
                    <a:pt x="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2"/>
            <p:cNvSpPr/>
            <p:nvPr/>
          </p:nvSpPr>
          <p:spPr bwMode="auto">
            <a:xfrm>
              <a:off x="1789043" y="3140613"/>
              <a:ext cx="195143" cy="181762"/>
            </a:xfrm>
            <a:custGeom>
              <a:avLst/>
              <a:gdLst>
                <a:gd name="T0" fmla="*/ 42 w 74"/>
                <a:gd name="T1" fmla="*/ 69 h 69"/>
                <a:gd name="T2" fmla="*/ 3 w 74"/>
                <a:gd name="T3" fmla="*/ 35 h 69"/>
                <a:gd name="T4" fmla="*/ 33 w 74"/>
                <a:gd name="T5" fmla="*/ 0 h 69"/>
                <a:gd name="T6" fmla="*/ 49 w 74"/>
                <a:gd name="T7" fmla="*/ 4 h 69"/>
                <a:gd name="T8" fmla="*/ 49 w 74"/>
                <a:gd name="T9" fmla="*/ 11 h 69"/>
                <a:gd name="T10" fmla="*/ 36 w 74"/>
                <a:gd name="T11" fmla="*/ 30 h 69"/>
                <a:gd name="T12" fmla="*/ 42 w 74"/>
                <a:gd name="T13" fmla="*/ 35 h 69"/>
                <a:gd name="T14" fmla="*/ 59 w 74"/>
                <a:gd name="T15" fmla="*/ 20 h 69"/>
                <a:gd name="T16" fmla="*/ 60 w 74"/>
                <a:gd name="T17" fmla="*/ 20 h 69"/>
                <a:gd name="T18" fmla="*/ 66 w 74"/>
                <a:gd name="T19" fmla="*/ 18 h 69"/>
                <a:gd name="T20" fmla="*/ 72 w 74"/>
                <a:gd name="T21" fmla="*/ 35 h 69"/>
                <a:gd name="T22" fmla="*/ 42 w 74"/>
                <a:gd name="T2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69">
                  <a:moveTo>
                    <a:pt x="42" y="69"/>
                  </a:moveTo>
                  <a:cubicBezTo>
                    <a:pt x="23" y="69"/>
                    <a:pt x="5" y="54"/>
                    <a:pt x="3" y="35"/>
                  </a:cubicBezTo>
                  <a:cubicBezTo>
                    <a:pt x="0" y="16"/>
                    <a:pt x="14" y="0"/>
                    <a:pt x="33" y="0"/>
                  </a:cubicBezTo>
                  <a:cubicBezTo>
                    <a:pt x="38" y="0"/>
                    <a:pt x="44" y="2"/>
                    <a:pt x="49" y="4"/>
                  </a:cubicBezTo>
                  <a:cubicBezTo>
                    <a:pt x="48" y="6"/>
                    <a:pt x="48" y="9"/>
                    <a:pt x="49" y="11"/>
                  </a:cubicBezTo>
                  <a:cubicBezTo>
                    <a:pt x="36" y="30"/>
                    <a:pt x="36" y="30"/>
                    <a:pt x="36" y="30"/>
                  </a:cubicBezTo>
                  <a:cubicBezTo>
                    <a:pt x="42" y="35"/>
                    <a:pt x="42" y="35"/>
                    <a:pt x="42" y="35"/>
                  </a:cubicBezTo>
                  <a:cubicBezTo>
                    <a:pt x="59" y="20"/>
                    <a:pt x="59" y="20"/>
                    <a:pt x="59" y="20"/>
                  </a:cubicBezTo>
                  <a:cubicBezTo>
                    <a:pt x="59" y="20"/>
                    <a:pt x="60" y="20"/>
                    <a:pt x="60" y="20"/>
                  </a:cubicBezTo>
                  <a:cubicBezTo>
                    <a:pt x="62" y="20"/>
                    <a:pt x="64" y="19"/>
                    <a:pt x="66" y="18"/>
                  </a:cubicBezTo>
                  <a:cubicBezTo>
                    <a:pt x="69" y="23"/>
                    <a:pt x="71" y="29"/>
                    <a:pt x="72" y="35"/>
                  </a:cubicBezTo>
                  <a:cubicBezTo>
                    <a:pt x="74" y="54"/>
                    <a:pt x="61" y="69"/>
                    <a:pt x="42"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33"/>
            <p:cNvSpPr/>
            <p:nvPr/>
          </p:nvSpPr>
          <p:spPr bwMode="auto">
            <a:xfrm>
              <a:off x="1897208" y="3090433"/>
              <a:ext cx="113740" cy="129352"/>
            </a:xfrm>
            <a:custGeom>
              <a:avLst/>
              <a:gdLst>
                <a:gd name="T0" fmla="*/ 13 w 43"/>
                <a:gd name="T1" fmla="*/ 31 h 49"/>
                <a:gd name="T2" fmla="*/ 14 w 43"/>
                <a:gd name="T3" fmla="*/ 22 h 49"/>
                <a:gd name="T4" fmla="*/ 32 w 43"/>
                <a:gd name="T5" fmla="*/ 0 h 49"/>
                <a:gd name="T6" fmla="*/ 43 w 43"/>
                <a:gd name="T7" fmla="*/ 9 h 49"/>
                <a:gd name="T8" fmla="*/ 24 w 43"/>
                <a:gd name="T9" fmla="*/ 32 h 49"/>
                <a:gd name="T10" fmla="*/ 17 w 43"/>
                <a:gd name="T11" fmla="*/ 34 h 49"/>
                <a:gd name="T12" fmla="*/ 1 w 43"/>
                <a:gd name="T13" fmla="*/ 49 h 49"/>
                <a:gd name="T14" fmla="*/ 0 w 43"/>
                <a:gd name="T15" fmla="*/ 48 h 49"/>
                <a:gd name="T16" fmla="*/ 13 w 43"/>
                <a:gd name="T17"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9">
                  <a:moveTo>
                    <a:pt x="13" y="31"/>
                  </a:moveTo>
                  <a:cubicBezTo>
                    <a:pt x="11" y="28"/>
                    <a:pt x="12" y="25"/>
                    <a:pt x="14" y="22"/>
                  </a:cubicBezTo>
                  <a:cubicBezTo>
                    <a:pt x="32" y="0"/>
                    <a:pt x="32" y="0"/>
                    <a:pt x="32" y="0"/>
                  </a:cubicBezTo>
                  <a:cubicBezTo>
                    <a:pt x="43" y="9"/>
                    <a:pt x="43" y="9"/>
                    <a:pt x="43" y="9"/>
                  </a:cubicBezTo>
                  <a:cubicBezTo>
                    <a:pt x="24" y="32"/>
                    <a:pt x="24" y="32"/>
                    <a:pt x="24" y="32"/>
                  </a:cubicBezTo>
                  <a:cubicBezTo>
                    <a:pt x="22" y="34"/>
                    <a:pt x="19" y="35"/>
                    <a:pt x="17" y="34"/>
                  </a:cubicBezTo>
                  <a:cubicBezTo>
                    <a:pt x="1" y="49"/>
                    <a:pt x="1" y="49"/>
                    <a:pt x="1" y="49"/>
                  </a:cubicBezTo>
                  <a:cubicBezTo>
                    <a:pt x="0" y="48"/>
                    <a:pt x="0" y="48"/>
                    <a:pt x="0" y="48"/>
                  </a:cubicBezTo>
                  <a:lnTo>
                    <a:pt x="13"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7" name="组合 56"/>
          <p:cNvGrpSpPr/>
          <p:nvPr/>
        </p:nvGrpSpPr>
        <p:grpSpPr>
          <a:xfrm>
            <a:off x="1940860" y="2312374"/>
            <a:ext cx="461652" cy="550860"/>
            <a:chOff x="689553" y="1041991"/>
            <a:chExt cx="461652" cy="550860"/>
          </a:xfrm>
          <a:gradFill>
            <a:gsLst>
              <a:gs pos="100000">
                <a:srgbClr val="18478F"/>
              </a:gs>
              <a:gs pos="0">
                <a:srgbClr val="238DED"/>
              </a:gs>
            </a:gsLst>
            <a:lin ang="7200000" scaled="0"/>
          </a:gradFill>
        </p:grpSpPr>
        <p:sp>
          <p:nvSpPr>
            <p:cNvPr id="58"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0" name="组合 59"/>
          <p:cNvGrpSpPr/>
          <p:nvPr/>
        </p:nvGrpSpPr>
        <p:grpSpPr>
          <a:xfrm>
            <a:off x="6956193" y="2312374"/>
            <a:ext cx="664601" cy="579853"/>
            <a:chOff x="4499856" y="8587886"/>
            <a:chExt cx="664601" cy="579853"/>
          </a:xfrm>
          <a:gradFill>
            <a:gsLst>
              <a:gs pos="100000">
                <a:srgbClr val="18478F"/>
              </a:gs>
              <a:gs pos="0">
                <a:srgbClr val="238DED"/>
              </a:gs>
            </a:gsLst>
            <a:lin ang="7200000" scaled="0"/>
          </a:gradFill>
        </p:grpSpPr>
        <p:sp>
          <p:nvSpPr>
            <p:cNvPr id="61" name="Freeform 36"/>
            <p:cNvSpPr>
              <a:spLocks noEditPoints="1"/>
            </p:cNvSpPr>
            <p:nvPr/>
          </p:nvSpPr>
          <p:spPr bwMode="auto">
            <a:xfrm>
              <a:off x="4499856" y="8727274"/>
              <a:ext cx="440465" cy="440465"/>
            </a:xfrm>
            <a:custGeom>
              <a:avLst/>
              <a:gdLst>
                <a:gd name="T0" fmla="*/ 161 w 167"/>
                <a:gd name="T1" fmla="*/ 71 h 167"/>
                <a:gd name="T2" fmla="*/ 148 w 167"/>
                <a:gd name="T3" fmla="*/ 71 h 167"/>
                <a:gd name="T4" fmla="*/ 138 w 167"/>
                <a:gd name="T5" fmla="*/ 47 h 167"/>
                <a:gd name="T6" fmla="*/ 147 w 167"/>
                <a:gd name="T7" fmla="*/ 38 h 167"/>
                <a:gd name="T8" fmla="*/ 148 w 167"/>
                <a:gd name="T9" fmla="*/ 31 h 167"/>
                <a:gd name="T10" fmla="*/ 136 w 167"/>
                <a:gd name="T11" fmla="*/ 19 h 167"/>
                <a:gd name="T12" fmla="*/ 129 w 167"/>
                <a:gd name="T13" fmla="*/ 20 h 167"/>
                <a:gd name="T14" fmla="*/ 120 w 167"/>
                <a:gd name="T15" fmla="*/ 29 h 167"/>
                <a:gd name="T16" fmla="*/ 96 w 167"/>
                <a:gd name="T17" fmla="*/ 19 h 167"/>
                <a:gd name="T18" fmla="*/ 96 w 167"/>
                <a:gd name="T19" fmla="*/ 6 h 167"/>
                <a:gd name="T20" fmla="*/ 92 w 167"/>
                <a:gd name="T21" fmla="*/ 0 h 167"/>
                <a:gd name="T22" fmla="*/ 75 w 167"/>
                <a:gd name="T23" fmla="*/ 0 h 167"/>
                <a:gd name="T24" fmla="*/ 71 w 167"/>
                <a:gd name="T25" fmla="*/ 6 h 167"/>
                <a:gd name="T26" fmla="*/ 71 w 167"/>
                <a:gd name="T27" fmla="*/ 19 h 167"/>
                <a:gd name="T28" fmla="*/ 46 w 167"/>
                <a:gd name="T29" fmla="*/ 29 h 167"/>
                <a:gd name="T30" fmla="*/ 37 w 167"/>
                <a:gd name="T31" fmla="*/ 20 h 167"/>
                <a:gd name="T32" fmla="*/ 30 w 167"/>
                <a:gd name="T33" fmla="*/ 19 h 167"/>
                <a:gd name="T34" fmla="*/ 18 w 167"/>
                <a:gd name="T35" fmla="*/ 31 h 167"/>
                <a:gd name="T36" fmla="*/ 19 w 167"/>
                <a:gd name="T37" fmla="*/ 38 h 167"/>
                <a:gd name="T38" fmla="*/ 29 w 167"/>
                <a:gd name="T39" fmla="*/ 47 h 167"/>
                <a:gd name="T40" fmla="*/ 19 w 167"/>
                <a:gd name="T41" fmla="*/ 71 h 167"/>
                <a:gd name="T42" fmla="*/ 6 w 167"/>
                <a:gd name="T43" fmla="*/ 71 h 167"/>
                <a:gd name="T44" fmla="*/ 0 w 167"/>
                <a:gd name="T45" fmla="*/ 75 h 167"/>
                <a:gd name="T46" fmla="*/ 0 w 167"/>
                <a:gd name="T47" fmla="*/ 92 h 167"/>
                <a:gd name="T48" fmla="*/ 6 w 167"/>
                <a:gd name="T49" fmla="*/ 96 h 167"/>
                <a:gd name="T50" fmla="*/ 19 w 167"/>
                <a:gd name="T51" fmla="*/ 96 h 167"/>
                <a:gd name="T52" fmla="*/ 29 w 167"/>
                <a:gd name="T53" fmla="*/ 120 h 167"/>
                <a:gd name="T54" fmla="*/ 19 w 167"/>
                <a:gd name="T55" fmla="*/ 130 h 167"/>
                <a:gd name="T56" fmla="*/ 18 w 167"/>
                <a:gd name="T57" fmla="*/ 137 h 167"/>
                <a:gd name="T58" fmla="*/ 30 w 167"/>
                <a:gd name="T59" fmla="*/ 148 h 167"/>
                <a:gd name="T60" fmla="*/ 37 w 167"/>
                <a:gd name="T61" fmla="*/ 147 h 167"/>
                <a:gd name="T62" fmla="*/ 46 w 167"/>
                <a:gd name="T63" fmla="*/ 138 h 167"/>
                <a:gd name="T64" fmla="*/ 71 w 167"/>
                <a:gd name="T65" fmla="*/ 148 h 167"/>
                <a:gd name="T66" fmla="*/ 71 w 167"/>
                <a:gd name="T67" fmla="*/ 161 h 167"/>
                <a:gd name="T68" fmla="*/ 75 w 167"/>
                <a:gd name="T69" fmla="*/ 167 h 167"/>
                <a:gd name="T70" fmla="*/ 92 w 167"/>
                <a:gd name="T71" fmla="*/ 167 h 167"/>
                <a:gd name="T72" fmla="*/ 96 w 167"/>
                <a:gd name="T73" fmla="*/ 161 h 167"/>
                <a:gd name="T74" fmla="*/ 96 w 167"/>
                <a:gd name="T75" fmla="*/ 148 h 167"/>
                <a:gd name="T76" fmla="*/ 120 w 167"/>
                <a:gd name="T77" fmla="*/ 138 h 167"/>
                <a:gd name="T78" fmla="*/ 129 w 167"/>
                <a:gd name="T79" fmla="*/ 147 h 167"/>
                <a:gd name="T80" fmla="*/ 136 w 167"/>
                <a:gd name="T81" fmla="*/ 148 h 167"/>
                <a:gd name="T82" fmla="*/ 148 w 167"/>
                <a:gd name="T83" fmla="*/ 137 h 167"/>
                <a:gd name="T84" fmla="*/ 147 w 167"/>
                <a:gd name="T85" fmla="*/ 130 h 167"/>
                <a:gd name="T86" fmla="*/ 138 w 167"/>
                <a:gd name="T87" fmla="*/ 120 h 167"/>
                <a:gd name="T88" fmla="*/ 148 w 167"/>
                <a:gd name="T89" fmla="*/ 96 h 167"/>
                <a:gd name="T90" fmla="*/ 161 w 167"/>
                <a:gd name="T91" fmla="*/ 96 h 167"/>
                <a:gd name="T92" fmla="*/ 167 w 167"/>
                <a:gd name="T93" fmla="*/ 92 h 167"/>
                <a:gd name="T94" fmla="*/ 167 w 167"/>
                <a:gd name="T95" fmla="*/ 75 h 167"/>
                <a:gd name="T96" fmla="*/ 161 w 167"/>
                <a:gd name="T97" fmla="*/ 71 h 167"/>
                <a:gd name="T98" fmla="*/ 83 w 167"/>
                <a:gd name="T99" fmla="*/ 114 h 167"/>
                <a:gd name="T100" fmla="*/ 52 w 167"/>
                <a:gd name="T101" fmla="*/ 84 h 167"/>
                <a:gd name="T102" fmla="*/ 83 w 167"/>
                <a:gd name="T103" fmla="*/ 53 h 167"/>
                <a:gd name="T104" fmla="*/ 114 w 167"/>
                <a:gd name="T105" fmla="*/ 84 h 167"/>
                <a:gd name="T106" fmla="*/ 83 w 167"/>
                <a:gd name="T107" fmla="*/ 11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 h="167">
                  <a:moveTo>
                    <a:pt x="161" y="71"/>
                  </a:moveTo>
                  <a:cubicBezTo>
                    <a:pt x="148" y="71"/>
                    <a:pt x="148" y="71"/>
                    <a:pt x="148" y="71"/>
                  </a:cubicBezTo>
                  <a:cubicBezTo>
                    <a:pt x="146" y="62"/>
                    <a:pt x="143" y="54"/>
                    <a:pt x="138" y="47"/>
                  </a:cubicBezTo>
                  <a:cubicBezTo>
                    <a:pt x="147" y="38"/>
                    <a:pt x="147" y="38"/>
                    <a:pt x="147" y="38"/>
                  </a:cubicBezTo>
                  <a:cubicBezTo>
                    <a:pt x="149" y="36"/>
                    <a:pt x="150" y="32"/>
                    <a:pt x="148" y="31"/>
                  </a:cubicBezTo>
                  <a:cubicBezTo>
                    <a:pt x="136" y="19"/>
                    <a:pt x="136" y="19"/>
                    <a:pt x="136" y="19"/>
                  </a:cubicBezTo>
                  <a:cubicBezTo>
                    <a:pt x="135" y="17"/>
                    <a:pt x="131" y="18"/>
                    <a:pt x="129" y="20"/>
                  </a:cubicBezTo>
                  <a:cubicBezTo>
                    <a:pt x="120" y="29"/>
                    <a:pt x="120" y="29"/>
                    <a:pt x="120" y="29"/>
                  </a:cubicBezTo>
                  <a:cubicBezTo>
                    <a:pt x="113" y="24"/>
                    <a:pt x="105" y="21"/>
                    <a:pt x="96" y="19"/>
                  </a:cubicBezTo>
                  <a:cubicBezTo>
                    <a:pt x="96" y="6"/>
                    <a:pt x="96" y="6"/>
                    <a:pt x="96" y="6"/>
                  </a:cubicBezTo>
                  <a:cubicBezTo>
                    <a:pt x="96" y="3"/>
                    <a:pt x="94" y="0"/>
                    <a:pt x="92" y="0"/>
                  </a:cubicBezTo>
                  <a:cubicBezTo>
                    <a:pt x="75" y="0"/>
                    <a:pt x="75" y="0"/>
                    <a:pt x="75" y="0"/>
                  </a:cubicBezTo>
                  <a:cubicBezTo>
                    <a:pt x="73" y="0"/>
                    <a:pt x="71" y="3"/>
                    <a:pt x="71" y="6"/>
                  </a:cubicBezTo>
                  <a:cubicBezTo>
                    <a:pt x="71" y="19"/>
                    <a:pt x="71" y="19"/>
                    <a:pt x="71" y="19"/>
                  </a:cubicBezTo>
                  <a:cubicBezTo>
                    <a:pt x="62" y="21"/>
                    <a:pt x="54" y="24"/>
                    <a:pt x="46" y="29"/>
                  </a:cubicBezTo>
                  <a:cubicBezTo>
                    <a:pt x="37" y="20"/>
                    <a:pt x="37" y="20"/>
                    <a:pt x="37" y="20"/>
                  </a:cubicBezTo>
                  <a:cubicBezTo>
                    <a:pt x="35" y="18"/>
                    <a:pt x="32" y="17"/>
                    <a:pt x="30" y="19"/>
                  </a:cubicBezTo>
                  <a:cubicBezTo>
                    <a:pt x="18" y="31"/>
                    <a:pt x="18" y="31"/>
                    <a:pt x="18" y="31"/>
                  </a:cubicBezTo>
                  <a:cubicBezTo>
                    <a:pt x="17" y="32"/>
                    <a:pt x="17" y="36"/>
                    <a:pt x="19" y="38"/>
                  </a:cubicBezTo>
                  <a:cubicBezTo>
                    <a:pt x="29" y="47"/>
                    <a:pt x="29" y="47"/>
                    <a:pt x="29" y="47"/>
                  </a:cubicBezTo>
                  <a:cubicBezTo>
                    <a:pt x="24" y="54"/>
                    <a:pt x="20" y="62"/>
                    <a:pt x="19" y="71"/>
                  </a:cubicBezTo>
                  <a:cubicBezTo>
                    <a:pt x="6" y="71"/>
                    <a:pt x="6" y="71"/>
                    <a:pt x="6" y="71"/>
                  </a:cubicBezTo>
                  <a:cubicBezTo>
                    <a:pt x="2" y="71"/>
                    <a:pt x="0" y="73"/>
                    <a:pt x="0" y="75"/>
                  </a:cubicBezTo>
                  <a:cubicBezTo>
                    <a:pt x="0" y="92"/>
                    <a:pt x="0" y="92"/>
                    <a:pt x="0" y="92"/>
                  </a:cubicBezTo>
                  <a:cubicBezTo>
                    <a:pt x="0" y="94"/>
                    <a:pt x="2" y="96"/>
                    <a:pt x="6" y="96"/>
                  </a:cubicBezTo>
                  <a:cubicBezTo>
                    <a:pt x="19" y="96"/>
                    <a:pt x="19" y="96"/>
                    <a:pt x="19" y="96"/>
                  </a:cubicBezTo>
                  <a:cubicBezTo>
                    <a:pt x="20" y="105"/>
                    <a:pt x="24" y="113"/>
                    <a:pt x="29" y="120"/>
                  </a:cubicBezTo>
                  <a:cubicBezTo>
                    <a:pt x="19" y="130"/>
                    <a:pt x="19" y="130"/>
                    <a:pt x="19" y="130"/>
                  </a:cubicBezTo>
                  <a:cubicBezTo>
                    <a:pt x="17" y="132"/>
                    <a:pt x="17" y="135"/>
                    <a:pt x="18" y="137"/>
                  </a:cubicBezTo>
                  <a:cubicBezTo>
                    <a:pt x="30" y="148"/>
                    <a:pt x="30" y="148"/>
                    <a:pt x="30" y="148"/>
                  </a:cubicBezTo>
                  <a:cubicBezTo>
                    <a:pt x="32" y="150"/>
                    <a:pt x="35" y="150"/>
                    <a:pt x="37" y="147"/>
                  </a:cubicBezTo>
                  <a:cubicBezTo>
                    <a:pt x="46" y="138"/>
                    <a:pt x="46" y="138"/>
                    <a:pt x="46" y="138"/>
                  </a:cubicBezTo>
                  <a:cubicBezTo>
                    <a:pt x="54" y="143"/>
                    <a:pt x="62" y="147"/>
                    <a:pt x="71" y="148"/>
                  </a:cubicBezTo>
                  <a:cubicBezTo>
                    <a:pt x="71" y="161"/>
                    <a:pt x="71" y="161"/>
                    <a:pt x="71" y="161"/>
                  </a:cubicBezTo>
                  <a:cubicBezTo>
                    <a:pt x="71" y="164"/>
                    <a:pt x="73" y="167"/>
                    <a:pt x="75" y="167"/>
                  </a:cubicBezTo>
                  <a:cubicBezTo>
                    <a:pt x="92" y="167"/>
                    <a:pt x="92" y="167"/>
                    <a:pt x="92" y="167"/>
                  </a:cubicBezTo>
                  <a:cubicBezTo>
                    <a:pt x="94" y="167"/>
                    <a:pt x="96" y="164"/>
                    <a:pt x="96" y="161"/>
                  </a:cubicBezTo>
                  <a:cubicBezTo>
                    <a:pt x="96" y="148"/>
                    <a:pt x="96" y="148"/>
                    <a:pt x="96" y="148"/>
                  </a:cubicBezTo>
                  <a:cubicBezTo>
                    <a:pt x="105" y="147"/>
                    <a:pt x="113" y="143"/>
                    <a:pt x="120" y="138"/>
                  </a:cubicBezTo>
                  <a:cubicBezTo>
                    <a:pt x="129" y="147"/>
                    <a:pt x="129" y="147"/>
                    <a:pt x="129" y="147"/>
                  </a:cubicBezTo>
                  <a:cubicBezTo>
                    <a:pt x="131" y="150"/>
                    <a:pt x="135" y="150"/>
                    <a:pt x="136" y="148"/>
                  </a:cubicBezTo>
                  <a:cubicBezTo>
                    <a:pt x="148" y="137"/>
                    <a:pt x="148" y="137"/>
                    <a:pt x="148" y="137"/>
                  </a:cubicBezTo>
                  <a:cubicBezTo>
                    <a:pt x="150" y="135"/>
                    <a:pt x="149" y="132"/>
                    <a:pt x="147" y="130"/>
                  </a:cubicBezTo>
                  <a:cubicBezTo>
                    <a:pt x="138" y="120"/>
                    <a:pt x="138" y="120"/>
                    <a:pt x="138" y="120"/>
                  </a:cubicBezTo>
                  <a:cubicBezTo>
                    <a:pt x="143" y="113"/>
                    <a:pt x="146" y="105"/>
                    <a:pt x="148" y="96"/>
                  </a:cubicBezTo>
                  <a:cubicBezTo>
                    <a:pt x="161" y="96"/>
                    <a:pt x="161" y="96"/>
                    <a:pt x="161" y="96"/>
                  </a:cubicBezTo>
                  <a:cubicBezTo>
                    <a:pt x="164" y="96"/>
                    <a:pt x="167" y="94"/>
                    <a:pt x="167" y="92"/>
                  </a:cubicBezTo>
                  <a:cubicBezTo>
                    <a:pt x="167" y="75"/>
                    <a:pt x="167" y="75"/>
                    <a:pt x="167" y="75"/>
                  </a:cubicBezTo>
                  <a:cubicBezTo>
                    <a:pt x="167" y="73"/>
                    <a:pt x="164" y="71"/>
                    <a:pt x="161" y="71"/>
                  </a:cubicBezTo>
                  <a:close/>
                  <a:moveTo>
                    <a:pt x="83" y="114"/>
                  </a:moveTo>
                  <a:cubicBezTo>
                    <a:pt x="66" y="114"/>
                    <a:pt x="52" y="101"/>
                    <a:pt x="52" y="84"/>
                  </a:cubicBezTo>
                  <a:cubicBezTo>
                    <a:pt x="52" y="67"/>
                    <a:pt x="66" y="53"/>
                    <a:pt x="83" y="53"/>
                  </a:cubicBezTo>
                  <a:cubicBezTo>
                    <a:pt x="100" y="53"/>
                    <a:pt x="114" y="67"/>
                    <a:pt x="114" y="84"/>
                  </a:cubicBezTo>
                  <a:cubicBezTo>
                    <a:pt x="114" y="101"/>
                    <a:pt x="100" y="114"/>
                    <a:pt x="83"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7"/>
            <p:cNvSpPr>
              <a:spLocks noEditPoints="1"/>
            </p:cNvSpPr>
            <p:nvPr/>
          </p:nvSpPr>
          <p:spPr bwMode="auto">
            <a:xfrm>
              <a:off x="4845538" y="8587886"/>
              <a:ext cx="318919" cy="316689"/>
            </a:xfrm>
            <a:custGeom>
              <a:avLst/>
              <a:gdLst>
                <a:gd name="T0" fmla="*/ 117 w 121"/>
                <a:gd name="T1" fmla="*/ 51 h 120"/>
                <a:gd name="T2" fmla="*/ 108 w 121"/>
                <a:gd name="T3" fmla="*/ 51 h 120"/>
                <a:gd name="T4" fmla="*/ 100 w 121"/>
                <a:gd name="T5" fmla="*/ 33 h 120"/>
                <a:gd name="T6" fmla="*/ 107 w 121"/>
                <a:gd name="T7" fmla="*/ 27 h 120"/>
                <a:gd name="T8" fmla="*/ 108 w 121"/>
                <a:gd name="T9" fmla="*/ 22 h 120"/>
                <a:gd name="T10" fmla="*/ 99 w 121"/>
                <a:gd name="T11" fmla="*/ 13 h 120"/>
                <a:gd name="T12" fmla="*/ 94 w 121"/>
                <a:gd name="T13" fmla="*/ 14 h 120"/>
                <a:gd name="T14" fmla="*/ 87 w 121"/>
                <a:gd name="T15" fmla="*/ 20 h 120"/>
                <a:gd name="T16" fmla="*/ 70 w 121"/>
                <a:gd name="T17" fmla="*/ 13 h 120"/>
                <a:gd name="T18" fmla="*/ 70 w 121"/>
                <a:gd name="T19" fmla="*/ 4 h 120"/>
                <a:gd name="T20" fmla="*/ 67 w 121"/>
                <a:gd name="T21" fmla="*/ 0 h 120"/>
                <a:gd name="T22" fmla="*/ 55 w 121"/>
                <a:gd name="T23" fmla="*/ 0 h 120"/>
                <a:gd name="T24" fmla="*/ 52 w 121"/>
                <a:gd name="T25" fmla="*/ 4 h 120"/>
                <a:gd name="T26" fmla="*/ 52 w 121"/>
                <a:gd name="T27" fmla="*/ 13 h 120"/>
                <a:gd name="T28" fmla="*/ 34 w 121"/>
                <a:gd name="T29" fmla="*/ 20 h 120"/>
                <a:gd name="T30" fmla="*/ 28 w 121"/>
                <a:gd name="T31" fmla="*/ 14 h 120"/>
                <a:gd name="T32" fmla="*/ 22 w 121"/>
                <a:gd name="T33" fmla="*/ 13 h 120"/>
                <a:gd name="T34" fmla="*/ 14 w 121"/>
                <a:gd name="T35" fmla="*/ 22 h 120"/>
                <a:gd name="T36" fmla="*/ 15 w 121"/>
                <a:gd name="T37" fmla="*/ 27 h 120"/>
                <a:gd name="T38" fmla="*/ 21 w 121"/>
                <a:gd name="T39" fmla="*/ 33 h 120"/>
                <a:gd name="T40" fmla="*/ 14 w 121"/>
                <a:gd name="T41" fmla="*/ 51 h 120"/>
                <a:gd name="T42" fmla="*/ 5 w 121"/>
                <a:gd name="T43" fmla="*/ 51 h 120"/>
                <a:gd name="T44" fmla="*/ 0 w 121"/>
                <a:gd name="T45" fmla="*/ 54 h 120"/>
                <a:gd name="T46" fmla="*/ 0 w 121"/>
                <a:gd name="T47" fmla="*/ 66 h 120"/>
                <a:gd name="T48" fmla="*/ 5 w 121"/>
                <a:gd name="T49" fmla="*/ 69 h 120"/>
                <a:gd name="T50" fmla="*/ 14 w 121"/>
                <a:gd name="T51" fmla="*/ 69 h 120"/>
                <a:gd name="T52" fmla="*/ 21 w 121"/>
                <a:gd name="T53" fmla="*/ 87 h 120"/>
                <a:gd name="T54" fmla="*/ 15 w 121"/>
                <a:gd name="T55" fmla="*/ 93 h 120"/>
                <a:gd name="T56" fmla="*/ 14 w 121"/>
                <a:gd name="T57" fmla="*/ 98 h 120"/>
                <a:gd name="T58" fmla="*/ 22 w 121"/>
                <a:gd name="T59" fmla="*/ 107 h 120"/>
                <a:gd name="T60" fmla="*/ 28 w 121"/>
                <a:gd name="T61" fmla="*/ 106 h 120"/>
                <a:gd name="T62" fmla="*/ 34 w 121"/>
                <a:gd name="T63" fmla="*/ 100 h 120"/>
                <a:gd name="T64" fmla="*/ 52 w 121"/>
                <a:gd name="T65" fmla="*/ 107 h 120"/>
                <a:gd name="T66" fmla="*/ 52 w 121"/>
                <a:gd name="T67" fmla="*/ 116 h 120"/>
                <a:gd name="T68" fmla="*/ 55 w 121"/>
                <a:gd name="T69" fmla="*/ 120 h 120"/>
                <a:gd name="T70" fmla="*/ 67 w 121"/>
                <a:gd name="T71" fmla="*/ 120 h 120"/>
                <a:gd name="T72" fmla="*/ 70 w 121"/>
                <a:gd name="T73" fmla="*/ 116 h 120"/>
                <a:gd name="T74" fmla="*/ 70 w 121"/>
                <a:gd name="T75" fmla="*/ 107 h 120"/>
                <a:gd name="T76" fmla="*/ 87 w 121"/>
                <a:gd name="T77" fmla="*/ 100 h 120"/>
                <a:gd name="T78" fmla="*/ 94 w 121"/>
                <a:gd name="T79" fmla="*/ 106 h 120"/>
                <a:gd name="T80" fmla="*/ 99 w 121"/>
                <a:gd name="T81" fmla="*/ 107 h 120"/>
                <a:gd name="T82" fmla="*/ 108 w 121"/>
                <a:gd name="T83" fmla="*/ 98 h 120"/>
                <a:gd name="T84" fmla="*/ 107 w 121"/>
                <a:gd name="T85" fmla="*/ 93 h 120"/>
                <a:gd name="T86" fmla="*/ 100 w 121"/>
                <a:gd name="T87" fmla="*/ 87 h 120"/>
                <a:gd name="T88" fmla="*/ 108 w 121"/>
                <a:gd name="T89" fmla="*/ 69 h 120"/>
                <a:gd name="T90" fmla="*/ 117 w 121"/>
                <a:gd name="T91" fmla="*/ 69 h 120"/>
                <a:gd name="T92" fmla="*/ 121 w 121"/>
                <a:gd name="T93" fmla="*/ 66 h 120"/>
                <a:gd name="T94" fmla="*/ 121 w 121"/>
                <a:gd name="T95" fmla="*/ 54 h 120"/>
                <a:gd name="T96" fmla="*/ 117 w 121"/>
                <a:gd name="T97" fmla="*/ 51 h 120"/>
                <a:gd name="T98" fmla="*/ 61 w 121"/>
                <a:gd name="T99" fmla="*/ 82 h 120"/>
                <a:gd name="T100" fmla="*/ 38 w 121"/>
                <a:gd name="T101" fmla="*/ 60 h 120"/>
                <a:gd name="T102" fmla="*/ 61 w 121"/>
                <a:gd name="T103" fmla="*/ 38 h 120"/>
                <a:gd name="T104" fmla="*/ 83 w 121"/>
                <a:gd name="T105" fmla="*/ 60 h 120"/>
                <a:gd name="T106" fmla="*/ 61 w 121"/>
                <a:gd name="T107" fmla="*/ 8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17" y="51"/>
                  </a:moveTo>
                  <a:cubicBezTo>
                    <a:pt x="108" y="51"/>
                    <a:pt x="108" y="51"/>
                    <a:pt x="108" y="51"/>
                  </a:cubicBezTo>
                  <a:cubicBezTo>
                    <a:pt x="106" y="44"/>
                    <a:pt x="104" y="38"/>
                    <a:pt x="100" y="33"/>
                  </a:cubicBezTo>
                  <a:cubicBezTo>
                    <a:pt x="107" y="27"/>
                    <a:pt x="107" y="27"/>
                    <a:pt x="107" y="27"/>
                  </a:cubicBezTo>
                  <a:cubicBezTo>
                    <a:pt x="109" y="25"/>
                    <a:pt x="109" y="23"/>
                    <a:pt x="108" y="22"/>
                  </a:cubicBezTo>
                  <a:cubicBezTo>
                    <a:pt x="99" y="13"/>
                    <a:pt x="99" y="13"/>
                    <a:pt x="99" y="13"/>
                  </a:cubicBezTo>
                  <a:cubicBezTo>
                    <a:pt x="98" y="12"/>
                    <a:pt x="96" y="12"/>
                    <a:pt x="94" y="14"/>
                  </a:cubicBezTo>
                  <a:cubicBezTo>
                    <a:pt x="87" y="20"/>
                    <a:pt x="87" y="20"/>
                    <a:pt x="87" y="20"/>
                  </a:cubicBezTo>
                  <a:cubicBezTo>
                    <a:pt x="82" y="17"/>
                    <a:pt x="76" y="14"/>
                    <a:pt x="70" y="13"/>
                  </a:cubicBezTo>
                  <a:cubicBezTo>
                    <a:pt x="70" y="4"/>
                    <a:pt x="70" y="4"/>
                    <a:pt x="70" y="4"/>
                  </a:cubicBezTo>
                  <a:cubicBezTo>
                    <a:pt x="70" y="1"/>
                    <a:pt x="69" y="0"/>
                    <a:pt x="67" y="0"/>
                  </a:cubicBezTo>
                  <a:cubicBezTo>
                    <a:pt x="55" y="0"/>
                    <a:pt x="55" y="0"/>
                    <a:pt x="55" y="0"/>
                  </a:cubicBezTo>
                  <a:cubicBezTo>
                    <a:pt x="53" y="0"/>
                    <a:pt x="52" y="1"/>
                    <a:pt x="52" y="4"/>
                  </a:cubicBezTo>
                  <a:cubicBezTo>
                    <a:pt x="52" y="13"/>
                    <a:pt x="52" y="13"/>
                    <a:pt x="52" y="13"/>
                  </a:cubicBezTo>
                  <a:cubicBezTo>
                    <a:pt x="45" y="14"/>
                    <a:pt x="39" y="17"/>
                    <a:pt x="34" y="20"/>
                  </a:cubicBezTo>
                  <a:cubicBezTo>
                    <a:pt x="28" y="14"/>
                    <a:pt x="28" y="14"/>
                    <a:pt x="28" y="14"/>
                  </a:cubicBezTo>
                  <a:cubicBezTo>
                    <a:pt x="26" y="12"/>
                    <a:pt x="24" y="12"/>
                    <a:pt x="22" y="13"/>
                  </a:cubicBezTo>
                  <a:cubicBezTo>
                    <a:pt x="14" y="22"/>
                    <a:pt x="14" y="22"/>
                    <a:pt x="14" y="22"/>
                  </a:cubicBezTo>
                  <a:cubicBezTo>
                    <a:pt x="13" y="23"/>
                    <a:pt x="13" y="25"/>
                    <a:pt x="15" y="27"/>
                  </a:cubicBezTo>
                  <a:cubicBezTo>
                    <a:pt x="21" y="33"/>
                    <a:pt x="21" y="33"/>
                    <a:pt x="21" y="33"/>
                  </a:cubicBezTo>
                  <a:cubicBezTo>
                    <a:pt x="18" y="38"/>
                    <a:pt x="15" y="44"/>
                    <a:pt x="14" y="51"/>
                  </a:cubicBezTo>
                  <a:cubicBezTo>
                    <a:pt x="5" y="51"/>
                    <a:pt x="5" y="51"/>
                    <a:pt x="5" y="51"/>
                  </a:cubicBezTo>
                  <a:cubicBezTo>
                    <a:pt x="2" y="51"/>
                    <a:pt x="0" y="52"/>
                    <a:pt x="0" y="54"/>
                  </a:cubicBezTo>
                  <a:cubicBezTo>
                    <a:pt x="0" y="66"/>
                    <a:pt x="0" y="66"/>
                    <a:pt x="0" y="66"/>
                  </a:cubicBezTo>
                  <a:cubicBezTo>
                    <a:pt x="0" y="68"/>
                    <a:pt x="2" y="69"/>
                    <a:pt x="5" y="69"/>
                  </a:cubicBezTo>
                  <a:cubicBezTo>
                    <a:pt x="14" y="69"/>
                    <a:pt x="14" y="69"/>
                    <a:pt x="14" y="69"/>
                  </a:cubicBezTo>
                  <a:cubicBezTo>
                    <a:pt x="15" y="76"/>
                    <a:pt x="18" y="81"/>
                    <a:pt x="21" y="87"/>
                  </a:cubicBezTo>
                  <a:cubicBezTo>
                    <a:pt x="15" y="93"/>
                    <a:pt x="15" y="93"/>
                    <a:pt x="15" y="93"/>
                  </a:cubicBezTo>
                  <a:cubicBezTo>
                    <a:pt x="13" y="95"/>
                    <a:pt x="13" y="97"/>
                    <a:pt x="14" y="98"/>
                  </a:cubicBezTo>
                  <a:cubicBezTo>
                    <a:pt x="22" y="107"/>
                    <a:pt x="22" y="107"/>
                    <a:pt x="22" y="107"/>
                  </a:cubicBezTo>
                  <a:cubicBezTo>
                    <a:pt x="24" y="108"/>
                    <a:pt x="26" y="108"/>
                    <a:pt x="28" y="106"/>
                  </a:cubicBezTo>
                  <a:cubicBezTo>
                    <a:pt x="34" y="100"/>
                    <a:pt x="34" y="100"/>
                    <a:pt x="34" y="100"/>
                  </a:cubicBezTo>
                  <a:cubicBezTo>
                    <a:pt x="39" y="103"/>
                    <a:pt x="45" y="106"/>
                    <a:pt x="52" y="107"/>
                  </a:cubicBezTo>
                  <a:cubicBezTo>
                    <a:pt x="52" y="116"/>
                    <a:pt x="52" y="116"/>
                    <a:pt x="52" y="116"/>
                  </a:cubicBezTo>
                  <a:cubicBezTo>
                    <a:pt x="52" y="118"/>
                    <a:pt x="53" y="120"/>
                    <a:pt x="55" y="120"/>
                  </a:cubicBezTo>
                  <a:cubicBezTo>
                    <a:pt x="67" y="120"/>
                    <a:pt x="67" y="120"/>
                    <a:pt x="67" y="120"/>
                  </a:cubicBezTo>
                  <a:cubicBezTo>
                    <a:pt x="69" y="120"/>
                    <a:pt x="70" y="118"/>
                    <a:pt x="70" y="116"/>
                  </a:cubicBezTo>
                  <a:cubicBezTo>
                    <a:pt x="70" y="107"/>
                    <a:pt x="70" y="107"/>
                    <a:pt x="70" y="107"/>
                  </a:cubicBezTo>
                  <a:cubicBezTo>
                    <a:pt x="76" y="106"/>
                    <a:pt x="82" y="103"/>
                    <a:pt x="87" y="100"/>
                  </a:cubicBezTo>
                  <a:cubicBezTo>
                    <a:pt x="94" y="106"/>
                    <a:pt x="94" y="106"/>
                    <a:pt x="94" y="106"/>
                  </a:cubicBezTo>
                  <a:cubicBezTo>
                    <a:pt x="96" y="108"/>
                    <a:pt x="98" y="108"/>
                    <a:pt x="99" y="107"/>
                  </a:cubicBezTo>
                  <a:cubicBezTo>
                    <a:pt x="108" y="98"/>
                    <a:pt x="108" y="98"/>
                    <a:pt x="108" y="98"/>
                  </a:cubicBezTo>
                  <a:cubicBezTo>
                    <a:pt x="109" y="97"/>
                    <a:pt x="109" y="95"/>
                    <a:pt x="107" y="93"/>
                  </a:cubicBezTo>
                  <a:cubicBezTo>
                    <a:pt x="100" y="87"/>
                    <a:pt x="100" y="87"/>
                    <a:pt x="100" y="87"/>
                  </a:cubicBezTo>
                  <a:cubicBezTo>
                    <a:pt x="104" y="81"/>
                    <a:pt x="106" y="76"/>
                    <a:pt x="108" y="69"/>
                  </a:cubicBezTo>
                  <a:cubicBezTo>
                    <a:pt x="117" y="69"/>
                    <a:pt x="117" y="69"/>
                    <a:pt x="117" y="69"/>
                  </a:cubicBezTo>
                  <a:cubicBezTo>
                    <a:pt x="119" y="69"/>
                    <a:pt x="121" y="68"/>
                    <a:pt x="121" y="66"/>
                  </a:cubicBezTo>
                  <a:cubicBezTo>
                    <a:pt x="121" y="54"/>
                    <a:pt x="121" y="54"/>
                    <a:pt x="121" y="54"/>
                  </a:cubicBezTo>
                  <a:cubicBezTo>
                    <a:pt x="121" y="52"/>
                    <a:pt x="119" y="51"/>
                    <a:pt x="117" y="51"/>
                  </a:cubicBezTo>
                  <a:close/>
                  <a:moveTo>
                    <a:pt x="61" y="82"/>
                  </a:moveTo>
                  <a:cubicBezTo>
                    <a:pt x="48" y="82"/>
                    <a:pt x="38" y="72"/>
                    <a:pt x="38" y="60"/>
                  </a:cubicBezTo>
                  <a:cubicBezTo>
                    <a:pt x="38" y="48"/>
                    <a:pt x="48" y="38"/>
                    <a:pt x="61" y="38"/>
                  </a:cubicBezTo>
                  <a:cubicBezTo>
                    <a:pt x="73" y="38"/>
                    <a:pt x="83" y="48"/>
                    <a:pt x="83" y="60"/>
                  </a:cubicBezTo>
                  <a:cubicBezTo>
                    <a:pt x="83" y="72"/>
                    <a:pt x="73" y="82"/>
                    <a:pt x="6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p:nvSpPr>
        <p:spPr>
          <a:xfrm>
            <a:off x="3458210" y="1936750"/>
            <a:ext cx="2144395" cy="1322070"/>
          </a:xfrm>
          <a:prstGeom prst="rect">
            <a:avLst/>
          </a:prstGeom>
        </p:spPr>
        <p:txBody>
          <a:bodyPr wrap="square">
            <a:spAutoFit/>
          </a:bodyPr>
          <a:lstStyle/>
          <a:p>
            <a:r>
              <a:rPr sz="16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需求定义阶段决定设计中的“什么”问题：人物模型需要哪些信息和能力来完成其目标。</a:t>
            </a:r>
            <a:endParaRPr sz="16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7" name="矩形 66"/>
          <p:cNvSpPr/>
          <p:nvPr/>
        </p:nvSpPr>
        <p:spPr>
          <a:xfrm>
            <a:off x="3366135" y="4473575"/>
            <a:ext cx="2396490" cy="737235"/>
          </a:xfrm>
          <a:prstGeom prst="rect">
            <a:avLst/>
          </a:prstGeom>
        </p:spPr>
        <p:txBody>
          <a:bodyPr wrap="square">
            <a:spAutoFit/>
          </a:bodyPr>
          <a:lstStyle/>
          <a:p>
            <a:r>
              <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混淆这两个问题是设计交互产品过程中最严重的 陷阱之一。</a:t>
            </a:r>
            <a:endPar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70" name="矩形 69"/>
          <p:cNvSpPr/>
          <p:nvPr/>
        </p:nvSpPr>
        <p:spPr>
          <a:xfrm>
            <a:off x="8615045" y="1936750"/>
            <a:ext cx="2144395" cy="1383665"/>
          </a:xfrm>
          <a:prstGeom prst="rect">
            <a:avLst/>
          </a:prstGeom>
        </p:spPr>
        <p:txBody>
          <a:bodyPr wrap="square">
            <a:spAutoFit/>
          </a:bodyPr>
          <a:lstStyle/>
          <a:p>
            <a:r>
              <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在进入下一个问题之前，阐明交互中需要“什么”并达成一致意见很关键：产品外观是什么样 子、有什么样的行为、如何操作、感觉如何。</a:t>
            </a:r>
            <a:endPar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73" name="矩形 72"/>
          <p:cNvSpPr/>
          <p:nvPr/>
        </p:nvSpPr>
        <p:spPr>
          <a:xfrm>
            <a:off x="8593455" y="4312285"/>
            <a:ext cx="2165985" cy="953135"/>
          </a:xfrm>
          <a:prstGeom prst="rect">
            <a:avLst/>
          </a:prstGeom>
        </p:spPr>
        <p:txBody>
          <a:bodyPr wrap="square">
            <a:spAutoFit/>
          </a:bodyPr>
          <a:lstStyle/>
          <a:p>
            <a:r>
              <a:rPr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sym typeface="+mn-ea"/>
              </a:rPr>
              <a:t>如果没有阐明问题并达成 一致意见就提出解决方案，结果就是没有清晰、客观的方法评估设计是否适当。</a:t>
            </a:r>
            <a:endParaRPr lang="zh-CN" altLang="en-US" sz="14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30" name="椭圆 29"/>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31" name="椭圆 30"/>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par>
                                <p:cTn id="12" presetID="50" presetClass="entr" presetSubtype="0" decel="100000" fill="hold" grpId="0" nodeType="withEffect">
                                  <p:stCondLst>
                                    <p:cond delay="200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3"/>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par>
                                <p:cTn id="17" presetID="50" presetClass="entr" presetSubtype="0" decel="100000" fill="hold" grpId="0" nodeType="withEffect">
                                  <p:stCondLst>
                                    <p:cond delay="200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strVal val="#ppt_w+.3"/>
                                          </p:val>
                                        </p:tav>
                                        <p:tav tm="100000">
                                          <p:val>
                                            <p:strVal val="#ppt_w"/>
                                          </p:val>
                                        </p:tav>
                                      </p:tavLst>
                                    </p:anim>
                                    <p:anim calcmode="lin" valueType="num">
                                      <p:cBhvr>
                                        <p:cTn id="20" dur="1000" fill="hold"/>
                                        <p:tgtEl>
                                          <p:spTgt spid="9"/>
                                        </p:tgtEl>
                                        <p:attrNameLst>
                                          <p:attrName>ppt_h</p:attrName>
                                        </p:attrNameLst>
                                      </p:cBhvr>
                                      <p:tavLst>
                                        <p:tav tm="0">
                                          <p:val>
                                            <p:strVal val="#ppt_h"/>
                                          </p:val>
                                        </p:tav>
                                        <p:tav tm="100000">
                                          <p:val>
                                            <p:strVal val="#ppt_h"/>
                                          </p:val>
                                        </p:tav>
                                      </p:tavLst>
                                    </p:anim>
                                    <p:animEffect transition="in" filter="fade">
                                      <p:cBhvr>
                                        <p:cTn id="21" dur="1000"/>
                                        <p:tgtEl>
                                          <p:spTgt spid="9"/>
                                        </p:tgtEl>
                                      </p:cBhvr>
                                    </p:animEffect>
                                  </p:childTnLst>
                                </p:cTn>
                              </p:par>
                              <p:par>
                                <p:cTn id="22" presetID="50" presetClass="entr" presetSubtype="0" decel="100000" fill="hold" grpId="0" nodeType="withEffect">
                                  <p:stCondLst>
                                    <p:cond delay="20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strVal val="#ppt_w+.3"/>
                                          </p:val>
                                        </p:tav>
                                        <p:tav tm="100000">
                                          <p:val>
                                            <p:strVal val="#ppt_w"/>
                                          </p:val>
                                        </p:tav>
                                      </p:tavLst>
                                    </p:anim>
                                    <p:anim calcmode="lin" valueType="num">
                                      <p:cBhvr>
                                        <p:cTn id="25" dur="1000" fill="hold"/>
                                        <p:tgtEl>
                                          <p:spTgt spid="10"/>
                                        </p:tgtEl>
                                        <p:attrNameLst>
                                          <p:attrName>ppt_h</p:attrName>
                                        </p:attrNameLst>
                                      </p:cBhvr>
                                      <p:tavLst>
                                        <p:tav tm="0">
                                          <p:val>
                                            <p:strVal val="#ppt_h"/>
                                          </p:val>
                                        </p:tav>
                                        <p:tav tm="100000">
                                          <p:val>
                                            <p:strVal val="#ppt_h"/>
                                          </p:val>
                                        </p:tav>
                                      </p:tavLst>
                                    </p:anim>
                                    <p:animEffect transition="in" filter="fade">
                                      <p:cBhvr>
                                        <p:cTn id="26" dur="1000"/>
                                        <p:tgtEl>
                                          <p:spTgt spid="10"/>
                                        </p:tgtEl>
                                      </p:cBhvr>
                                    </p:animEffect>
                                  </p:childTnLst>
                                </p:cTn>
                              </p:par>
                              <p:par>
                                <p:cTn id="27" presetID="50" presetClass="entr" presetSubtype="0" decel="100000" fill="hold" grpId="0" nodeType="withEffect">
                                  <p:stCondLst>
                                    <p:cond delay="200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strVal val="#ppt_w+.3"/>
                                          </p:val>
                                        </p:tav>
                                        <p:tav tm="100000">
                                          <p:val>
                                            <p:strVal val="#ppt_w"/>
                                          </p:val>
                                        </p:tav>
                                      </p:tavLst>
                                    </p:anim>
                                    <p:anim calcmode="lin" valueType="num">
                                      <p:cBhvr>
                                        <p:cTn id="30" dur="1000" fill="hold"/>
                                        <p:tgtEl>
                                          <p:spTgt spid="6"/>
                                        </p:tgtEl>
                                        <p:attrNameLst>
                                          <p:attrName>ppt_h</p:attrName>
                                        </p:attrNameLst>
                                      </p:cBhvr>
                                      <p:tavLst>
                                        <p:tav tm="0">
                                          <p:val>
                                            <p:strVal val="#ppt_h"/>
                                          </p:val>
                                        </p:tav>
                                        <p:tav tm="100000">
                                          <p:val>
                                            <p:strVal val="#ppt_h"/>
                                          </p:val>
                                        </p:tav>
                                      </p:tavLst>
                                    </p:anim>
                                    <p:animEffect transition="in" filter="fade">
                                      <p:cBhvr>
                                        <p:cTn id="31" dur="1000"/>
                                        <p:tgtEl>
                                          <p:spTgt spid="6"/>
                                        </p:tgtEl>
                                      </p:cBhvr>
                                    </p:animEffect>
                                  </p:childTnLst>
                                </p:cTn>
                              </p:par>
                              <p:par>
                                <p:cTn id="32" presetID="50" presetClass="entr" presetSubtype="0" decel="100000" fill="hold" grpId="0" nodeType="withEffect">
                                  <p:stCondLst>
                                    <p:cond delay="2000"/>
                                  </p:stCondLst>
                                  <p:childTnLst>
                                    <p:set>
                                      <p:cBhvr>
                                        <p:cTn id="33" dur="1" fill="hold">
                                          <p:stCondLst>
                                            <p:cond delay="0"/>
                                          </p:stCondLst>
                                        </p:cTn>
                                        <p:tgtEl>
                                          <p:spTgt spid="7"/>
                                        </p:tgtEl>
                                        <p:attrNameLst>
                                          <p:attrName>style.visibility</p:attrName>
                                        </p:attrNameLst>
                                      </p:cBhvr>
                                      <p:to>
                                        <p:strVal val="visible"/>
                                      </p:to>
                                    </p:set>
                                    <p:anim calcmode="lin" valueType="num">
                                      <p:cBhvr>
                                        <p:cTn id="34" dur="1000" fill="hold"/>
                                        <p:tgtEl>
                                          <p:spTgt spid="7"/>
                                        </p:tgtEl>
                                        <p:attrNameLst>
                                          <p:attrName>ppt_w</p:attrName>
                                        </p:attrNameLst>
                                      </p:cBhvr>
                                      <p:tavLst>
                                        <p:tav tm="0">
                                          <p:val>
                                            <p:strVal val="#ppt_w+.3"/>
                                          </p:val>
                                        </p:tav>
                                        <p:tav tm="100000">
                                          <p:val>
                                            <p:strVal val="#ppt_w"/>
                                          </p:val>
                                        </p:tav>
                                      </p:tavLst>
                                    </p:anim>
                                    <p:anim calcmode="lin" valueType="num">
                                      <p:cBhvr>
                                        <p:cTn id="35" dur="1000" fill="hold"/>
                                        <p:tgtEl>
                                          <p:spTgt spid="7"/>
                                        </p:tgtEl>
                                        <p:attrNameLst>
                                          <p:attrName>ppt_h</p:attrName>
                                        </p:attrNameLst>
                                      </p:cBhvr>
                                      <p:tavLst>
                                        <p:tav tm="0">
                                          <p:val>
                                            <p:strVal val="#ppt_h"/>
                                          </p:val>
                                        </p:tav>
                                        <p:tav tm="100000">
                                          <p:val>
                                            <p:strVal val="#ppt_h"/>
                                          </p:val>
                                        </p:tav>
                                      </p:tavLst>
                                    </p:anim>
                                    <p:animEffect transition="in" filter="fade">
                                      <p:cBhvr>
                                        <p:cTn id="36" dur="1000"/>
                                        <p:tgtEl>
                                          <p:spTgt spid="7"/>
                                        </p:tgtEl>
                                      </p:cBhvr>
                                    </p:animEffect>
                                  </p:childTnLst>
                                </p:cTn>
                              </p:par>
                              <p:par>
                                <p:cTn id="37" presetID="50" presetClass="entr" presetSubtype="0" decel="100000" fill="hold" grpId="0" nodeType="withEffect">
                                  <p:stCondLst>
                                    <p:cond delay="2000"/>
                                  </p:stCondLst>
                                  <p:childTnLst>
                                    <p:set>
                                      <p:cBhvr>
                                        <p:cTn id="38" dur="1" fill="hold">
                                          <p:stCondLst>
                                            <p:cond delay="0"/>
                                          </p:stCondLst>
                                        </p:cTn>
                                        <p:tgtEl>
                                          <p:spTgt spid="8"/>
                                        </p:tgtEl>
                                        <p:attrNameLst>
                                          <p:attrName>style.visibility</p:attrName>
                                        </p:attrNameLst>
                                      </p:cBhvr>
                                      <p:to>
                                        <p:strVal val="visible"/>
                                      </p:to>
                                    </p:set>
                                    <p:anim calcmode="lin" valueType="num">
                                      <p:cBhvr>
                                        <p:cTn id="39" dur="1000" fill="hold"/>
                                        <p:tgtEl>
                                          <p:spTgt spid="8"/>
                                        </p:tgtEl>
                                        <p:attrNameLst>
                                          <p:attrName>ppt_w</p:attrName>
                                        </p:attrNameLst>
                                      </p:cBhvr>
                                      <p:tavLst>
                                        <p:tav tm="0">
                                          <p:val>
                                            <p:strVal val="#ppt_w+.3"/>
                                          </p:val>
                                        </p:tav>
                                        <p:tav tm="100000">
                                          <p:val>
                                            <p:strVal val="#ppt_w"/>
                                          </p:val>
                                        </p:tav>
                                      </p:tavLst>
                                    </p:anim>
                                    <p:anim calcmode="lin" valueType="num">
                                      <p:cBhvr>
                                        <p:cTn id="40" dur="1000" fill="hold"/>
                                        <p:tgtEl>
                                          <p:spTgt spid="8"/>
                                        </p:tgtEl>
                                        <p:attrNameLst>
                                          <p:attrName>ppt_h</p:attrName>
                                        </p:attrNameLst>
                                      </p:cBhvr>
                                      <p:tavLst>
                                        <p:tav tm="0">
                                          <p:val>
                                            <p:strVal val="#ppt_h"/>
                                          </p:val>
                                        </p:tav>
                                        <p:tav tm="100000">
                                          <p:val>
                                            <p:strVal val="#ppt_h"/>
                                          </p:val>
                                        </p:tav>
                                      </p:tavLst>
                                    </p:anim>
                                    <p:animEffect transition="in" filter="fade">
                                      <p:cBhvr>
                                        <p:cTn id="41" dur="1000"/>
                                        <p:tgtEl>
                                          <p:spTgt spid="8"/>
                                        </p:tgtEl>
                                      </p:cBhvr>
                                    </p:animEffect>
                                  </p:childTnLst>
                                </p:cTn>
                              </p:par>
                              <p:par>
                                <p:cTn id="42" presetID="50" presetClass="entr" presetSubtype="0" decel="100000" fill="hold" grpId="0" nodeType="withEffect">
                                  <p:stCondLst>
                                    <p:cond delay="2000"/>
                                  </p:stCondLst>
                                  <p:childTnLst>
                                    <p:set>
                                      <p:cBhvr>
                                        <p:cTn id="43" dur="1" fill="hold">
                                          <p:stCondLst>
                                            <p:cond delay="0"/>
                                          </p:stCondLst>
                                        </p:cTn>
                                        <p:tgtEl>
                                          <p:spTgt spid="13"/>
                                        </p:tgtEl>
                                        <p:attrNameLst>
                                          <p:attrName>style.visibility</p:attrName>
                                        </p:attrNameLst>
                                      </p:cBhvr>
                                      <p:to>
                                        <p:strVal val="visible"/>
                                      </p:to>
                                    </p:set>
                                    <p:anim calcmode="lin" valueType="num">
                                      <p:cBhvr>
                                        <p:cTn id="44" dur="1000" fill="hold"/>
                                        <p:tgtEl>
                                          <p:spTgt spid="13"/>
                                        </p:tgtEl>
                                        <p:attrNameLst>
                                          <p:attrName>ppt_w</p:attrName>
                                        </p:attrNameLst>
                                      </p:cBhvr>
                                      <p:tavLst>
                                        <p:tav tm="0">
                                          <p:val>
                                            <p:strVal val="#ppt_w+.3"/>
                                          </p:val>
                                        </p:tav>
                                        <p:tav tm="100000">
                                          <p:val>
                                            <p:strVal val="#ppt_w"/>
                                          </p:val>
                                        </p:tav>
                                      </p:tavLst>
                                    </p:anim>
                                    <p:anim calcmode="lin" valueType="num">
                                      <p:cBhvr>
                                        <p:cTn id="45" dur="1000" fill="hold"/>
                                        <p:tgtEl>
                                          <p:spTgt spid="13"/>
                                        </p:tgtEl>
                                        <p:attrNameLst>
                                          <p:attrName>ppt_h</p:attrName>
                                        </p:attrNameLst>
                                      </p:cBhvr>
                                      <p:tavLst>
                                        <p:tav tm="0">
                                          <p:val>
                                            <p:strVal val="#ppt_h"/>
                                          </p:val>
                                        </p:tav>
                                        <p:tav tm="100000">
                                          <p:val>
                                            <p:strVal val="#ppt_h"/>
                                          </p:val>
                                        </p:tav>
                                      </p:tavLst>
                                    </p:anim>
                                    <p:animEffect transition="in" filter="fade">
                                      <p:cBhvr>
                                        <p:cTn id="46" dur="1000"/>
                                        <p:tgtEl>
                                          <p:spTgt spid="13"/>
                                        </p:tgtEl>
                                      </p:cBhvr>
                                    </p:animEffect>
                                  </p:childTnLst>
                                </p:cTn>
                              </p:par>
                              <p:par>
                                <p:cTn id="47" presetID="50" presetClass="entr" presetSubtype="0" decel="100000" fill="hold" grpId="0" nodeType="withEffect">
                                  <p:stCondLst>
                                    <p:cond delay="2000"/>
                                  </p:stCondLst>
                                  <p:childTnLst>
                                    <p:set>
                                      <p:cBhvr>
                                        <p:cTn id="48" dur="1" fill="hold">
                                          <p:stCondLst>
                                            <p:cond delay="0"/>
                                          </p:stCondLst>
                                        </p:cTn>
                                        <p:tgtEl>
                                          <p:spTgt spid="15"/>
                                        </p:tgtEl>
                                        <p:attrNameLst>
                                          <p:attrName>style.visibility</p:attrName>
                                        </p:attrNameLst>
                                      </p:cBhvr>
                                      <p:to>
                                        <p:strVal val="visible"/>
                                      </p:to>
                                    </p:set>
                                    <p:anim calcmode="lin" valueType="num">
                                      <p:cBhvr>
                                        <p:cTn id="49" dur="1000" fill="hold"/>
                                        <p:tgtEl>
                                          <p:spTgt spid="15"/>
                                        </p:tgtEl>
                                        <p:attrNameLst>
                                          <p:attrName>ppt_w</p:attrName>
                                        </p:attrNameLst>
                                      </p:cBhvr>
                                      <p:tavLst>
                                        <p:tav tm="0">
                                          <p:val>
                                            <p:strVal val="#ppt_w+.3"/>
                                          </p:val>
                                        </p:tav>
                                        <p:tav tm="100000">
                                          <p:val>
                                            <p:strVal val="#ppt_w"/>
                                          </p:val>
                                        </p:tav>
                                      </p:tavLst>
                                    </p:anim>
                                    <p:anim calcmode="lin" valueType="num">
                                      <p:cBhvr>
                                        <p:cTn id="50" dur="1000" fill="hold"/>
                                        <p:tgtEl>
                                          <p:spTgt spid="15"/>
                                        </p:tgtEl>
                                        <p:attrNameLst>
                                          <p:attrName>ppt_h</p:attrName>
                                        </p:attrNameLst>
                                      </p:cBhvr>
                                      <p:tavLst>
                                        <p:tav tm="0">
                                          <p:val>
                                            <p:strVal val="#ppt_h"/>
                                          </p:val>
                                        </p:tav>
                                        <p:tav tm="100000">
                                          <p:val>
                                            <p:strVal val="#ppt_h"/>
                                          </p:val>
                                        </p:tav>
                                      </p:tavLst>
                                    </p:anim>
                                    <p:animEffect transition="in" filter="fade">
                                      <p:cBhvr>
                                        <p:cTn id="51" dur="1000"/>
                                        <p:tgtEl>
                                          <p:spTgt spid="15"/>
                                        </p:tgtEl>
                                      </p:cBhvr>
                                    </p:animEffect>
                                  </p:childTnLst>
                                </p:cTn>
                              </p:par>
                              <p:par>
                                <p:cTn id="52" presetID="53" presetClass="entr" presetSubtype="16" fill="hold" nodeType="withEffect">
                                  <p:stCondLst>
                                    <p:cond delay="2500"/>
                                  </p:stCondLst>
                                  <p:childTnLst>
                                    <p:set>
                                      <p:cBhvr>
                                        <p:cTn id="53" dur="1" fill="hold">
                                          <p:stCondLst>
                                            <p:cond delay="0"/>
                                          </p:stCondLst>
                                        </p:cTn>
                                        <p:tgtEl>
                                          <p:spTgt spid="23"/>
                                        </p:tgtEl>
                                        <p:attrNameLst>
                                          <p:attrName>style.visibility</p:attrName>
                                        </p:attrNameLst>
                                      </p:cBhvr>
                                      <p:to>
                                        <p:strVal val="visible"/>
                                      </p:to>
                                    </p:set>
                                    <p:anim calcmode="lin" valueType="num">
                                      <p:cBhvr>
                                        <p:cTn id="54" dur="500" fill="hold"/>
                                        <p:tgtEl>
                                          <p:spTgt spid="23"/>
                                        </p:tgtEl>
                                        <p:attrNameLst>
                                          <p:attrName>ppt_w</p:attrName>
                                        </p:attrNameLst>
                                      </p:cBhvr>
                                      <p:tavLst>
                                        <p:tav tm="0">
                                          <p:val>
                                            <p:fltVal val="0"/>
                                          </p:val>
                                        </p:tav>
                                        <p:tav tm="100000">
                                          <p:val>
                                            <p:strVal val="#ppt_w"/>
                                          </p:val>
                                        </p:tav>
                                      </p:tavLst>
                                    </p:anim>
                                    <p:anim calcmode="lin" valueType="num">
                                      <p:cBhvr>
                                        <p:cTn id="55" dur="500" fill="hold"/>
                                        <p:tgtEl>
                                          <p:spTgt spid="23"/>
                                        </p:tgtEl>
                                        <p:attrNameLst>
                                          <p:attrName>ppt_h</p:attrName>
                                        </p:attrNameLst>
                                      </p:cBhvr>
                                      <p:tavLst>
                                        <p:tav tm="0">
                                          <p:val>
                                            <p:fltVal val="0"/>
                                          </p:val>
                                        </p:tav>
                                        <p:tav tm="100000">
                                          <p:val>
                                            <p:strVal val="#ppt_h"/>
                                          </p:val>
                                        </p:tav>
                                      </p:tavLst>
                                    </p:anim>
                                    <p:animEffect transition="in" filter="fade">
                                      <p:cBhvr>
                                        <p:cTn id="56" dur="500"/>
                                        <p:tgtEl>
                                          <p:spTgt spid="23"/>
                                        </p:tgtEl>
                                      </p:cBhvr>
                                    </p:animEffect>
                                  </p:childTnLst>
                                </p:cTn>
                              </p:par>
                              <p:par>
                                <p:cTn id="57" presetID="53" presetClass="entr" presetSubtype="16" fill="hold" nodeType="withEffect">
                                  <p:stCondLst>
                                    <p:cond delay="2500"/>
                                  </p:stCondLst>
                                  <p:childTnLst>
                                    <p:set>
                                      <p:cBhvr>
                                        <p:cTn id="58" dur="1" fill="hold">
                                          <p:stCondLst>
                                            <p:cond delay="0"/>
                                          </p:stCondLst>
                                        </p:cTn>
                                        <p:tgtEl>
                                          <p:spTgt spid="57"/>
                                        </p:tgtEl>
                                        <p:attrNameLst>
                                          <p:attrName>style.visibility</p:attrName>
                                        </p:attrNameLst>
                                      </p:cBhvr>
                                      <p:to>
                                        <p:strVal val="visible"/>
                                      </p:to>
                                    </p:set>
                                    <p:anim calcmode="lin" valueType="num">
                                      <p:cBhvr>
                                        <p:cTn id="59" dur="500" fill="hold"/>
                                        <p:tgtEl>
                                          <p:spTgt spid="57"/>
                                        </p:tgtEl>
                                        <p:attrNameLst>
                                          <p:attrName>ppt_w</p:attrName>
                                        </p:attrNameLst>
                                      </p:cBhvr>
                                      <p:tavLst>
                                        <p:tav tm="0">
                                          <p:val>
                                            <p:fltVal val="0"/>
                                          </p:val>
                                        </p:tav>
                                        <p:tav tm="100000">
                                          <p:val>
                                            <p:strVal val="#ppt_w"/>
                                          </p:val>
                                        </p:tav>
                                      </p:tavLst>
                                    </p:anim>
                                    <p:anim calcmode="lin" valueType="num">
                                      <p:cBhvr>
                                        <p:cTn id="60" dur="500" fill="hold"/>
                                        <p:tgtEl>
                                          <p:spTgt spid="57"/>
                                        </p:tgtEl>
                                        <p:attrNameLst>
                                          <p:attrName>ppt_h</p:attrName>
                                        </p:attrNameLst>
                                      </p:cBhvr>
                                      <p:tavLst>
                                        <p:tav tm="0">
                                          <p:val>
                                            <p:fltVal val="0"/>
                                          </p:val>
                                        </p:tav>
                                        <p:tav tm="100000">
                                          <p:val>
                                            <p:strVal val="#ppt_h"/>
                                          </p:val>
                                        </p:tav>
                                      </p:tavLst>
                                    </p:anim>
                                    <p:animEffect transition="in" filter="fade">
                                      <p:cBhvr>
                                        <p:cTn id="61" dur="500"/>
                                        <p:tgtEl>
                                          <p:spTgt spid="57"/>
                                        </p:tgtEl>
                                      </p:cBhvr>
                                    </p:animEffect>
                                  </p:childTnLst>
                                </p:cTn>
                              </p:par>
                              <p:par>
                                <p:cTn id="62" presetID="53" presetClass="entr" presetSubtype="16" fill="hold" nodeType="withEffect">
                                  <p:stCondLst>
                                    <p:cond delay="250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fltVal val="0"/>
                                          </p:val>
                                        </p:tav>
                                        <p:tav tm="100000">
                                          <p:val>
                                            <p:strVal val="#ppt_w"/>
                                          </p:val>
                                        </p:tav>
                                      </p:tavLst>
                                    </p:anim>
                                    <p:anim calcmode="lin" valueType="num">
                                      <p:cBhvr>
                                        <p:cTn id="65" dur="500" fill="hold"/>
                                        <p:tgtEl>
                                          <p:spTgt spid="16"/>
                                        </p:tgtEl>
                                        <p:attrNameLst>
                                          <p:attrName>ppt_h</p:attrName>
                                        </p:attrNameLst>
                                      </p:cBhvr>
                                      <p:tavLst>
                                        <p:tav tm="0">
                                          <p:val>
                                            <p:fltVal val="0"/>
                                          </p:val>
                                        </p:tav>
                                        <p:tav tm="100000">
                                          <p:val>
                                            <p:strVal val="#ppt_h"/>
                                          </p:val>
                                        </p:tav>
                                      </p:tavLst>
                                    </p:anim>
                                    <p:animEffect transition="in" filter="fade">
                                      <p:cBhvr>
                                        <p:cTn id="66" dur="500"/>
                                        <p:tgtEl>
                                          <p:spTgt spid="16"/>
                                        </p:tgtEl>
                                      </p:cBhvr>
                                    </p:animEffect>
                                  </p:childTnLst>
                                </p:cTn>
                              </p:par>
                              <p:par>
                                <p:cTn id="67" presetID="53" presetClass="entr" presetSubtype="16" fill="hold" nodeType="withEffect">
                                  <p:stCondLst>
                                    <p:cond delay="2500"/>
                                  </p:stCondLst>
                                  <p:childTnLst>
                                    <p:set>
                                      <p:cBhvr>
                                        <p:cTn id="68" dur="1" fill="hold">
                                          <p:stCondLst>
                                            <p:cond delay="0"/>
                                          </p:stCondLst>
                                        </p:cTn>
                                        <p:tgtEl>
                                          <p:spTgt spid="60"/>
                                        </p:tgtEl>
                                        <p:attrNameLst>
                                          <p:attrName>style.visibility</p:attrName>
                                        </p:attrNameLst>
                                      </p:cBhvr>
                                      <p:to>
                                        <p:strVal val="visible"/>
                                      </p:to>
                                    </p:set>
                                    <p:anim calcmode="lin" valueType="num">
                                      <p:cBhvr>
                                        <p:cTn id="69" dur="500" fill="hold"/>
                                        <p:tgtEl>
                                          <p:spTgt spid="60"/>
                                        </p:tgtEl>
                                        <p:attrNameLst>
                                          <p:attrName>ppt_w</p:attrName>
                                        </p:attrNameLst>
                                      </p:cBhvr>
                                      <p:tavLst>
                                        <p:tav tm="0">
                                          <p:val>
                                            <p:fltVal val="0"/>
                                          </p:val>
                                        </p:tav>
                                        <p:tav tm="100000">
                                          <p:val>
                                            <p:strVal val="#ppt_w"/>
                                          </p:val>
                                        </p:tav>
                                      </p:tavLst>
                                    </p:anim>
                                    <p:anim calcmode="lin" valueType="num">
                                      <p:cBhvr>
                                        <p:cTn id="70" dur="500" fill="hold"/>
                                        <p:tgtEl>
                                          <p:spTgt spid="60"/>
                                        </p:tgtEl>
                                        <p:attrNameLst>
                                          <p:attrName>ppt_h</p:attrName>
                                        </p:attrNameLst>
                                      </p:cBhvr>
                                      <p:tavLst>
                                        <p:tav tm="0">
                                          <p:val>
                                            <p:fltVal val="0"/>
                                          </p:val>
                                        </p:tav>
                                        <p:tav tm="100000">
                                          <p:val>
                                            <p:strVal val="#ppt_h"/>
                                          </p:val>
                                        </p:tav>
                                      </p:tavLst>
                                    </p:anim>
                                    <p:animEffect transition="in" filter="fade">
                                      <p:cBhvr>
                                        <p:cTn id="71" dur="500"/>
                                        <p:tgtEl>
                                          <p:spTgt spid="60"/>
                                        </p:tgtEl>
                                      </p:cBhvr>
                                    </p:animEffect>
                                  </p:childTnLst>
                                </p:cTn>
                              </p:par>
                              <p:par>
                                <p:cTn id="72" presetID="2" presetClass="entr" presetSubtype="9"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additive="base">
                                        <p:cTn id="74" dur="500" fill="hold"/>
                                        <p:tgtEl>
                                          <p:spTgt spid="30"/>
                                        </p:tgtEl>
                                        <p:attrNameLst>
                                          <p:attrName>ppt_x</p:attrName>
                                        </p:attrNameLst>
                                      </p:cBhvr>
                                      <p:tavLst>
                                        <p:tav tm="0">
                                          <p:val>
                                            <p:strVal val="0-#ppt_w/2"/>
                                          </p:val>
                                        </p:tav>
                                        <p:tav tm="100000">
                                          <p:val>
                                            <p:strVal val="#ppt_x"/>
                                          </p:val>
                                        </p:tav>
                                      </p:tavLst>
                                    </p:anim>
                                    <p:anim calcmode="lin" valueType="num">
                                      <p:cBhvr additive="base">
                                        <p:cTn id="75" dur="500" fill="hold"/>
                                        <p:tgtEl>
                                          <p:spTgt spid="30"/>
                                        </p:tgtEl>
                                        <p:attrNameLst>
                                          <p:attrName>ppt_y</p:attrName>
                                        </p:attrNameLst>
                                      </p:cBhvr>
                                      <p:tavLst>
                                        <p:tav tm="0">
                                          <p:val>
                                            <p:strVal val="0-#ppt_h/2"/>
                                          </p:val>
                                        </p:tav>
                                        <p:tav tm="100000">
                                          <p:val>
                                            <p:strVal val="#ppt_y"/>
                                          </p:val>
                                        </p:tav>
                                      </p:tavLst>
                                    </p:anim>
                                  </p:childTnLst>
                                </p:cTn>
                              </p:par>
                              <p:par>
                                <p:cTn id="76" presetID="2" presetClass="entr" presetSubtype="9"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 calcmode="lin" valueType="num">
                                      <p:cBhvr additive="base">
                                        <p:cTn id="78" dur="500" fill="hold"/>
                                        <p:tgtEl>
                                          <p:spTgt spid="31"/>
                                        </p:tgtEl>
                                        <p:attrNameLst>
                                          <p:attrName>ppt_x</p:attrName>
                                        </p:attrNameLst>
                                      </p:cBhvr>
                                      <p:tavLst>
                                        <p:tav tm="0">
                                          <p:val>
                                            <p:strVal val="0-#ppt_w/2"/>
                                          </p:val>
                                        </p:tav>
                                        <p:tav tm="100000">
                                          <p:val>
                                            <p:strVal val="#ppt_x"/>
                                          </p:val>
                                        </p:tav>
                                      </p:tavLst>
                                    </p:anim>
                                    <p:anim calcmode="lin" valueType="num">
                                      <p:cBhvr additive="base">
                                        <p:cTn id="79" dur="500" fill="hold"/>
                                        <p:tgtEl>
                                          <p:spTgt spid="31"/>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 calcmode="lin" valueType="num">
                                      <p:cBhvr additive="base">
                                        <p:cTn id="82" dur="500" fill="hold"/>
                                        <p:tgtEl>
                                          <p:spTgt spid="32"/>
                                        </p:tgtEl>
                                        <p:attrNameLst>
                                          <p:attrName>ppt_x</p:attrName>
                                        </p:attrNameLst>
                                      </p:cBhvr>
                                      <p:tavLst>
                                        <p:tav tm="0">
                                          <p:val>
                                            <p:strVal val="0-#ppt_w/2"/>
                                          </p:val>
                                        </p:tav>
                                        <p:tav tm="100000">
                                          <p:val>
                                            <p:strVal val="#ppt_x"/>
                                          </p:val>
                                        </p:tav>
                                      </p:tavLst>
                                    </p:anim>
                                    <p:anim calcmode="lin" valueType="num">
                                      <p:cBhvr additive="base">
                                        <p:cTn id="83" dur="500" fill="hold"/>
                                        <p:tgtEl>
                                          <p:spTgt spid="32"/>
                                        </p:tgtEl>
                                        <p:attrNameLst>
                                          <p:attrName>ppt_y</p:attrName>
                                        </p:attrNameLst>
                                      </p:cBhvr>
                                      <p:tavLst>
                                        <p:tav tm="0">
                                          <p:val>
                                            <p:strVal val="0-#ppt_h/2"/>
                                          </p:val>
                                        </p:tav>
                                        <p:tav tm="100000">
                                          <p:val>
                                            <p:strVal val="#ppt_y"/>
                                          </p:val>
                                        </p:tav>
                                      </p:tavLst>
                                    </p:anim>
                                  </p:childTnLst>
                                </p:cTn>
                              </p:par>
                              <p:par>
                                <p:cTn id="84" presetID="2" presetClass="entr" presetSubtype="9"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 calcmode="lin" valueType="num">
                                      <p:cBhvr additive="base">
                                        <p:cTn id="86" dur="500" fill="hold"/>
                                        <p:tgtEl>
                                          <p:spTgt spid="33"/>
                                        </p:tgtEl>
                                        <p:attrNameLst>
                                          <p:attrName>ppt_x</p:attrName>
                                        </p:attrNameLst>
                                      </p:cBhvr>
                                      <p:tavLst>
                                        <p:tav tm="0">
                                          <p:val>
                                            <p:strVal val="0-#ppt_w/2"/>
                                          </p:val>
                                        </p:tav>
                                        <p:tav tm="100000">
                                          <p:val>
                                            <p:strVal val="#ppt_x"/>
                                          </p:val>
                                        </p:tav>
                                      </p:tavLst>
                                    </p:anim>
                                    <p:anim calcmode="lin" valueType="num">
                                      <p:cBhvr additive="base">
                                        <p:cTn id="87" dur="500" fill="hold"/>
                                        <p:tgtEl>
                                          <p:spTgt spid="33"/>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34"/>
                                        </p:tgtEl>
                                        <p:attrNameLst>
                                          <p:attrName>style.visibility</p:attrName>
                                        </p:attrNameLst>
                                      </p:cBhvr>
                                      <p:to>
                                        <p:strVal val="visible"/>
                                      </p:to>
                                    </p:set>
                                    <p:anim calcmode="lin" valueType="num">
                                      <p:cBhvr additive="base">
                                        <p:cTn id="90" dur="500" fill="hold"/>
                                        <p:tgtEl>
                                          <p:spTgt spid="34"/>
                                        </p:tgtEl>
                                        <p:attrNameLst>
                                          <p:attrName>ppt_x</p:attrName>
                                        </p:attrNameLst>
                                      </p:cBhvr>
                                      <p:tavLst>
                                        <p:tav tm="0">
                                          <p:val>
                                            <p:strVal val="0-#ppt_w/2"/>
                                          </p:val>
                                        </p:tav>
                                        <p:tav tm="100000">
                                          <p:val>
                                            <p:strVal val="#ppt_x"/>
                                          </p:val>
                                        </p:tav>
                                      </p:tavLst>
                                    </p:anim>
                                    <p:anim calcmode="lin" valueType="num">
                                      <p:cBhvr additive="base">
                                        <p:cTn id="91"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6" grpId="0" bldLvl="0" animBg="1"/>
      <p:bldP spid="7" grpId="0" bldLvl="0" animBg="1"/>
      <p:bldP spid="8" grpId="0" bldLvl="0" animBg="1"/>
      <p:bldP spid="9" grpId="0" bldLvl="0" animBg="1"/>
      <p:bldP spid="10" grpId="0" bldLvl="0" animBg="1"/>
      <p:bldP spid="13" grpId="0" bldLvl="0" animBg="1"/>
      <p:bldP spid="15" grpId="0" bldLvl="0" animBg="1"/>
      <p:bldP spid="30" grpId="0" animBg="1"/>
      <p:bldP spid="31" grpId="0" animBg="1"/>
      <p:bldP spid="32" grpId="0" animBg="1"/>
      <p:bldP spid="33" grpId="0" animBg="1"/>
      <p:bldP spid="3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3025700" y="1630491"/>
            <a:ext cx="2811446" cy="2234905"/>
          </a:xfrm>
          <a:custGeom>
            <a:avLst/>
            <a:gdLst>
              <a:gd name="T0" fmla="*/ 132 w 550"/>
              <a:gd name="T1" fmla="*/ 289 h 436"/>
              <a:gd name="T2" fmla="*/ 132 w 550"/>
              <a:gd name="T3" fmla="*/ 436 h 436"/>
              <a:gd name="T4" fmla="*/ 276 w 550"/>
              <a:gd name="T5" fmla="*/ 436 h 436"/>
              <a:gd name="T6" fmla="*/ 408 w 550"/>
              <a:gd name="T7" fmla="*/ 436 h 436"/>
              <a:gd name="T8" fmla="*/ 447 w 550"/>
              <a:gd name="T9" fmla="*/ 436 h 436"/>
              <a:gd name="T10" fmla="*/ 550 w 550"/>
              <a:gd name="T11" fmla="*/ 436 h 436"/>
              <a:gd name="T12" fmla="*/ 550 w 550"/>
              <a:gd name="T13" fmla="*/ 291 h 436"/>
              <a:gd name="T14" fmla="*/ 497 w 550"/>
              <a:gd name="T15" fmla="*/ 306 h 436"/>
              <a:gd name="T16" fmla="*/ 418 w 550"/>
              <a:gd name="T17" fmla="*/ 220 h 436"/>
              <a:gd name="T18" fmla="*/ 497 w 550"/>
              <a:gd name="T19" fmla="*/ 134 h 436"/>
              <a:gd name="T20" fmla="*/ 550 w 550"/>
              <a:gd name="T21" fmla="*/ 150 h 436"/>
              <a:gd name="T22" fmla="*/ 550 w 550"/>
              <a:gd name="T23" fmla="*/ 0 h 436"/>
              <a:gd name="T24" fmla="*/ 132 w 550"/>
              <a:gd name="T25" fmla="*/ 0 h 436"/>
              <a:gd name="T26" fmla="*/ 132 w 550"/>
              <a:gd name="T27" fmla="*/ 156 h 436"/>
              <a:gd name="T28" fmla="*/ 109 w 550"/>
              <a:gd name="T29" fmla="*/ 197 h 436"/>
              <a:gd name="T30" fmla="*/ 64 w 550"/>
              <a:gd name="T31" fmla="*/ 197 h 436"/>
              <a:gd name="T32" fmla="*/ 29 w 550"/>
              <a:gd name="T33" fmla="*/ 185 h 436"/>
              <a:gd name="T34" fmla="*/ 0 w 550"/>
              <a:gd name="T35" fmla="*/ 220 h 436"/>
              <a:gd name="T36" fmla="*/ 29 w 550"/>
              <a:gd name="T37" fmla="*/ 255 h 436"/>
              <a:gd name="T38" fmla="*/ 64 w 550"/>
              <a:gd name="T39" fmla="*/ 243 h 436"/>
              <a:gd name="T40" fmla="*/ 109 w 550"/>
              <a:gd name="T41" fmla="*/ 243 h 436"/>
              <a:gd name="T42" fmla="*/ 129 w 550"/>
              <a:gd name="T43" fmla="*/ 268 h 436"/>
              <a:gd name="T44" fmla="*/ 133 w 550"/>
              <a:gd name="T45" fmla="*/ 268 h 436"/>
              <a:gd name="T46" fmla="*/ 132 w 550"/>
              <a:gd name="T47" fmla="*/ 285 h 436"/>
              <a:gd name="T48" fmla="*/ 132 w 550"/>
              <a:gd name="T49" fmla="*/ 28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436">
                <a:moveTo>
                  <a:pt x="132" y="289"/>
                </a:moveTo>
                <a:cubicBezTo>
                  <a:pt x="132" y="436"/>
                  <a:pt x="132" y="436"/>
                  <a:pt x="132" y="436"/>
                </a:cubicBezTo>
                <a:cubicBezTo>
                  <a:pt x="276" y="436"/>
                  <a:pt x="276" y="436"/>
                  <a:pt x="276" y="436"/>
                </a:cubicBezTo>
                <a:cubicBezTo>
                  <a:pt x="276" y="436"/>
                  <a:pt x="408" y="436"/>
                  <a:pt x="408" y="436"/>
                </a:cubicBezTo>
                <a:cubicBezTo>
                  <a:pt x="410" y="436"/>
                  <a:pt x="416" y="436"/>
                  <a:pt x="447"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cubicBezTo>
                  <a:pt x="550" y="0"/>
                  <a:pt x="550" y="0"/>
                  <a:pt x="550" y="0"/>
                </a:cubicBezTo>
                <a:cubicBezTo>
                  <a:pt x="132" y="0"/>
                  <a:pt x="132" y="0"/>
                  <a:pt x="132" y="0"/>
                </a:cubicBezTo>
                <a:cubicBezTo>
                  <a:pt x="132" y="156"/>
                  <a:pt x="132" y="156"/>
                  <a:pt x="132" y="156"/>
                </a:cubicBezTo>
                <a:cubicBezTo>
                  <a:pt x="131" y="174"/>
                  <a:pt x="123" y="189"/>
                  <a:pt x="109" y="197"/>
                </a:cubicBezTo>
                <a:cubicBezTo>
                  <a:pt x="95"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5"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lstStyle/>
          <a:p>
            <a:endParaRPr lang="zh-CN" altLang="en-US"/>
          </a:p>
        </p:txBody>
      </p:sp>
      <p:sp>
        <p:nvSpPr>
          <p:cNvPr id="3" name="Freeform 6"/>
          <p:cNvSpPr/>
          <p:nvPr/>
        </p:nvSpPr>
        <p:spPr bwMode="auto">
          <a:xfrm>
            <a:off x="5418236" y="1630491"/>
            <a:ext cx="2809286" cy="2234905"/>
          </a:xfrm>
          <a:custGeom>
            <a:avLst/>
            <a:gdLst>
              <a:gd name="T0" fmla="*/ 550 w 550"/>
              <a:gd name="T1" fmla="*/ 150 h 436"/>
              <a:gd name="T2" fmla="*/ 550 w 550"/>
              <a:gd name="T3" fmla="*/ 0 h 436"/>
              <a:gd name="T4" fmla="*/ 479 w 550"/>
              <a:gd name="T5" fmla="*/ 0 h 436"/>
              <a:gd name="T6" fmla="*/ 339 w 550"/>
              <a:gd name="T7" fmla="*/ 0 h 436"/>
              <a:gd name="T8" fmla="*/ 277 w 550"/>
              <a:gd name="T9" fmla="*/ 0 h 436"/>
              <a:gd name="T10" fmla="*/ 275 w 550"/>
              <a:gd name="T11" fmla="*/ 0 h 436"/>
              <a:gd name="T12" fmla="*/ 132 w 550"/>
              <a:gd name="T13" fmla="*/ 0 h 436"/>
              <a:gd name="T14" fmla="*/ 132 w 550"/>
              <a:gd name="T15" fmla="*/ 156 h 436"/>
              <a:gd name="T16" fmla="*/ 109 w 550"/>
              <a:gd name="T17" fmla="*/ 197 h 436"/>
              <a:gd name="T18" fmla="*/ 64 w 550"/>
              <a:gd name="T19" fmla="*/ 197 h 436"/>
              <a:gd name="T20" fmla="*/ 29 w 550"/>
              <a:gd name="T21" fmla="*/ 185 h 436"/>
              <a:gd name="T22" fmla="*/ 0 w 550"/>
              <a:gd name="T23" fmla="*/ 220 h 436"/>
              <a:gd name="T24" fmla="*/ 29 w 550"/>
              <a:gd name="T25" fmla="*/ 255 h 436"/>
              <a:gd name="T26" fmla="*/ 64 w 550"/>
              <a:gd name="T27" fmla="*/ 243 h 436"/>
              <a:gd name="T28" fmla="*/ 109 w 550"/>
              <a:gd name="T29" fmla="*/ 243 h 436"/>
              <a:gd name="T30" fmla="*/ 129 w 550"/>
              <a:gd name="T31" fmla="*/ 268 h 436"/>
              <a:gd name="T32" fmla="*/ 133 w 550"/>
              <a:gd name="T33" fmla="*/ 268 h 436"/>
              <a:gd name="T34" fmla="*/ 132 w 550"/>
              <a:gd name="T35" fmla="*/ 285 h 436"/>
              <a:gd name="T36" fmla="*/ 132 w 550"/>
              <a:gd name="T37" fmla="*/ 289 h 436"/>
              <a:gd name="T38" fmla="*/ 132 w 550"/>
              <a:gd name="T39" fmla="*/ 436 h 436"/>
              <a:gd name="T40" fmla="*/ 550 w 550"/>
              <a:gd name="T41" fmla="*/ 436 h 436"/>
              <a:gd name="T42" fmla="*/ 550 w 550"/>
              <a:gd name="T43" fmla="*/ 291 h 436"/>
              <a:gd name="T44" fmla="*/ 497 w 550"/>
              <a:gd name="T45" fmla="*/ 306 h 436"/>
              <a:gd name="T46" fmla="*/ 418 w 550"/>
              <a:gd name="T47" fmla="*/ 220 h 436"/>
              <a:gd name="T48" fmla="*/ 497 w 550"/>
              <a:gd name="T49" fmla="*/ 134 h 436"/>
              <a:gd name="T50" fmla="*/ 550 w 550"/>
              <a:gd name="T51" fmla="*/ 15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0" h="436">
                <a:moveTo>
                  <a:pt x="550" y="150"/>
                </a:moveTo>
                <a:cubicBezTo>
                  <a:pt x="550" y="0"/>
                  <a:pt x="550" y="0"/>
                  <a:pt x="550" y="0"/>
                </a:cubicBezTo>
                <a:cubicBezTo>
                  <a:pt x="479" y="0"/>
                  <a:pt x="479" y="0"/>
                  <a:pt x="479" y="0"/>
                </a:cubicBezTo>
                <a:cubicBezTo>
                  <a:pt x="479" y="0"/>
                  <a:pt x="398" y="0"/>
                  <a:pt x="339" y="0"/>
                </a:cubicBezTo>
                <a:cubicBezTo>
                  <a:pt x="286" y="0"/>
                  <a:pt x="279" y="0"/>
                  <a:pt x="277" y="0"/>
                </a:cubicBezTo>
                <a:cubicBezTo>
                  <a:pt x="275" y="0"/>
                  <a:pt x="275" y="0"/>
                  <a:pt x="275" y="0"/>
                </a:cubicBezTo>
                <a:cubicBezTo>
                  <a:pt x="132" y="0"/>
                  <a:pt x="132" y="0"/>
                  <a:pt x="132" y="0"/>
                </a:cubicBezTo>
                <a:cubicBezTo>
                  <a:pt x="132" y="156"/>
                  <a:pt x="132" y="156"/>
                  <a:pt x="132" y="156"/>
                </a:cubicBezTo>
                <a:cubicBezTo>
                  <a:pt x="131" y="174"/>
                  <a:pt x="123" y="189"/>
                  <a:pt x="109" y="197"/>
                </a:cubicBezTo>
                <a:cubicBezTo>
                  <a:pt x="96"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6"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cubicBezTo>
                  <a:pt x="132" y="436"/>
                  <a:pt x="132" y="436"/>
                  <a:pt x="132"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lstStyle/>
          <a:p>
            <a:endParaRPr lang="zh-CN" altLang="en-US"/>
          </a:p>
        </p:txBody>
      </p:sp>
      <p:sp>
        <p:nvSpPr>
          <p:cNvPr id="4" name="Freeform 7"/>
          <p:cNvSpPr/>
          <p:nvPr/>
        </p:nvSpPr>
        <p:spPr bwMode="auto">
          <a:xfrm>
            <a:off x="7823728" y="1624013"/>
            <a:ext cx="2906456" cy="2241383"/>
          </a:xfrm>
          <a:custGeom>
            <a:avLst/>
            <a:gdLst>
              <a:gd name="T0" fmla="*/ 108 w 569"/>
              <a:gd name="T1" fmla="*/ 194 h 437"/>
              <a:gd name="T2" fmla="*/ 63 w 569"/>
              <a:gd name="T3" fmla="*/ 195 h 437"/>
              <a:gd name="T4" fmla="*/ 28 w 569"/>
              <a:gd name="T5" fmla="*/ 182 h 437"/>
              <a:gd name="T6" fmla="*/ 0 w 569"/>
              <a:gd name="T7" fmla="*/ 219 h 437"/>
              <a:gd name="T8" fmla="*/ 28 w 569"/>
              <a:gd name="T9" fmla="*/ 255 h 437"/>
              <a:gd name="T10" fmla="*/ 63 w 569"/>
              <a:gd name="T11" fmla="*/ 243 h 437"/>
              <a:gd name="T12" fmla="*/ 108 w 569"/>
              <a:gd name="T13" fmla="*/ 243 h 437"/>
              <a:gd name="T14" fmla="*/ 131 w 569"/>
              <a:gd name="T15" fmla="*/ 279 h 437"/>
              <a:gd name="T16" fmla="*/ 131 w 569"/>
              <a:gd name="T17" fmla="*/ 282 h 437"/>
              <a:gd name="T18" fmla="*/ 131 w 569"/>
              <a:gd name="T19" fmla="*/ 286 h 437"/>
              <a:gd name="T20" fmla="*/ 131 w 569"/>
              <a:gd name="T21" fmla="*/ 291 h 437"/>
              <a:gd name="T22" fmla="*/ 131 w 569"/>
              <a:gd name="T23" fmla="*/ 437 h 437"/>
              <a:gd name="T24" fmla="*/ 283 w 569"/>
              <a:gd name="T25" fmla="*/ 437 h 437"/>
              <a:gd name="T26" fmla="*/ 267 w 569"/>
              <a:gd name="T27" fmla="*/ 382 h 437"/>
              <a:gd name="T28" fmla="*/ 353 w 569"/>
              <a:gd name="T29" fmla="*/ 300 h 437"/>
              <a:gd name="T30" fmla="*/ 438 w 569"/>
              <a:gd name="T31" fmla="*/ 382 h 437"/>
              <a:gd name="T32" fmla="*/ 423 w 569"/>
              <a:gd name="T33" fmla="*/ 437 h 437"/>
              <a:gd name="T34" fmla="*/ 567 w 569"/>
              <a:gd name="T35" fmla="*/ 437 h 437"/>
              <a:gd name="T36" fmla="*/ 567 w 569"/>
              <a:gd name="T37" fmla="*/ 295 h 437"/>
              <a:gd name="T38" fmla="*/ 567 w 569"/>
              <a:gd name="T39" fmla="*/ 162 h 437"/>
              <a:gd name="T40" fmla="*/ 567 w 569"/>
              <a:gd name="T41" fmla="*/ 158 h 437"/>
              <a:gd name="T42" fmla="*/ 567 w 569"/>
              <a:gd name="T43" fmla="*/ 1 h 437"/>
              <a:gd name="T44" fmla="*/ 397 w 569"/>
              <a:gd name="T45" fmla="*/ 1 h 437"/>
              <a:gd name="T46" fmla="*/ 397 w 569"/>
              <a:gd name="T47" fmla="*/ 1 h 437"/>
              <a:gd name="T48" fmla="*/ 215 w 569"/>
              <a:gd name="T49" fmla="*/ 1 h 437"/>
              <a:gd name="T50" fmla="*/ 202 w 569"/>
              <a:gd name="T51" fmla="*/ 0 h 437"/>
              <a:gd name="T52" fmla="*/ 202 w 569"/>
              <a:gd name="T53" fmla="*/ 1 h 437"/>
              <a:gd name="T54" fmla="*/ 142 w 569"/>
              <a:gd name="T55" fmla="*/ 1 h 437"/>
              <a:gd name="T56" fmla="*/ 131 w 569"/>
              <a:gd name="T57" fmla="*/ 1 h 437"/>
              <a:gd name="T58" fmla="*/ 131 w 569"/>
              <a:gd name="T59" fmla="*/ 151 h 437"/>
              <a:gd name="T60" fmla="*/ 131 w 569"/>
              <a:gd name="T61" fmla="*/ 152 h 437"/>
              <a:gd name="T62" fmla="*/ 132 w 569"/>
              <a:gd name="T63" fmla="*/ 169 h 437"/>
              <a:gd name="T64" fmla="*/ 128 w 569"/>
              <a:gd name="T65" fmla="*/ 169 h 437"/>
              <a:gd name="T66" fmla="*/ 108 w 569"/>
              <a:gd name="T67" fmla="*/ 194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9" h="437">
                <a:moveTo>
                  <a:pt x="108" y="194"/>
                </a:moveTo>
                <a:cubicBezTo>
                  <a:pt x="95" y="202"/>
                  <a:pt x="79" y="203"/>
                  <a:pt x="63" y="195"/>
                </a:cubicBezTo>
                <a:cubicBezTo>
                  <a:pt x="50" y="188"/>
                  <a:pt x="33" y="182"/>
                  <a:pt x="28" y="182"/>
                </a:cubicBezTo>
                <a:cubicBezTo>
                  <a:pt x="13" y="182"/>
                  <a:pt x="0" y="199"/>
                  <a:pt x="0" y="219"/>
                </a:cubicBezTo>
                <a:cubicBezTo>
                  <a:pt x="0" y="239"/>
                  <a:pt x="13" y="255"/>
                  <a:pt x="28" y="255"/>
                </a:cubicBezTo>
                <a:cubicBezTo>
                  <a:pt x="33" y="255"/>
                  <a:pt x="50" y="249"/>
                  <a:pt x="63" y="243"/>
                </a:cubicBezTo>
                <a:cubicBezTo>
                  <a:pt x="79" y="235"/>
                  <a:pt x="95" y="235"/>
                  <a:pt x="108" y="243"/>
                </a:cubicBezTo>
                <a:cubicBezTo>
                  <a:pt x="121" y="250"/>
                  <a:pt x="129" y="263"/>
                  <a:pt x="131" y="279"/>
                </a:cubicBezTo>
                <a:cubicBezTo>
                  <a:pt x="131" y="282"/>
                  <a:pt x="131" y="282"/>
                  <a:pt x="131" y="282"/>
                </a:cubicBezTo>
                <a:cubicBezTo>
                  <a:pt x="131" y="286"/>
                  <a:pt x="131" y="286"/>
                  <a:pt x="131" y="286"/>
                </a:cubicBezTo>
                <a:cubicBezTo>
                  <a:pt x="131" y="291"/>
                  <a:pt x="131" y="291"/>
                  <a:pt x="131" y="291"/>
                </a:cubicBezTo>
                <a:cubicBezTo>
                  <a:pt x="131" y="437"/>
                  <a:pt x="131" y="437"/>
                  <a:pt x="131" y="437"/>
                </a:cubicBezTo>
                <a:cubicBezTo>
                  <a:pt x="283" y="437"/>
                  <a:pt x="283" y="437"/>
                  <a:pt x="283" y="437"/>
                </a:cubicBezTo>
                <a:cubicBezTo>
                  <a:pt x="277" y="424"/>
                  <a:pt x="267" y="400"/>
                  <a:pt x="267" y="382"/>
                </a:cubicBezTo>
                <a:cubicBezTo>
                  <a:pt x="267" y="337"/>
                  <a:pt x="306" y="300"/>
                  <a:pt x="353" y="300"/>
                </a:cubicBezTo>
                <a:cubicBezTo>
                  <a:pt x="400" y="300"/>
                  <a:pt x="438" y="337"/>
                  <a:pt x="438" y="382"/>
                </a:cubicBezTo>
                <a:cubicBezTo>
                  <a:pt x="438" y="400"/>
                  <a:pt x="429" y="424"/>
                  <a:pt x="423" y="437"/>
                </a:cubicBezTo>
                <a:cubicBezTo>
                  <a:pt x="567" y="437"/>
                  <a:pt x="567" y="437"/>
                  <a:pt x="567" y="437"/>
                </a:cubicBezTo>
                <a:cubicBezTo>
                  <a:pt x="567" y="295"/>
                  <a:pt x="567" y="295"/>
                  <a:pt x="567" y="295"/>
                </a:cubicBezTo>
                <a:cubicBezTo>
                  <a:pt x="567" y="294"/>
                  <a:pt x="569" y="184"/>
                  <a:pt x="567" y="162"/>
                </a:cubicBezTo>
                <a:cubicBezTo>
                  <a:pt x="567" y="160"/>
                  <a:pt x="567" y="159"/>
                  <a:pt x="567" y="158"/>
                </a:cubicBezTo>
                <a:cubicBezTo>
                  <a:pt x="567" y="1"/>
                  <a:pt x="567" y="1"/>
                  <a:pt x="567" y="1"/>
                </a:cubicBezTo>
                <a:cubicBezTo>
                  <a:pt x="397" y="1"/>
                  <a:pt x="397" y="1"/>
                  <a:pt x="397" y="1"/>
                </a:cubicBezTo>
                <a:cubicBezTo>
                  <a:pt x="397" y="1"/>
                  <a:pt x="397" y="1"/>
                  <a:pt x="397" y="1"/>
                </a:cubicBezTo>
                <a:cubicBezTo>
                  <a:pt x="215" y="1"/>
                  <a:pt x="215" y="1"/>
                  <a:pt x="215" y="1"/>
                </a:cubicBezTo>
                <a:cubicBezTo>
                  <a:pt x="210" y="1"/>
                  <a:pt x="206" y="1"/>
                  <a:pt x="202" y="0"/>
                </a:cubicBezTo>
                <a:cubicBezTo>
                  <a:pt x="202" y="1"/>
                  <a:pt x="202" y="1"/>
                  <a:pt x="202" y="1"/>
                </a:cubicBezTo>
                <a:cubicBezTo>
                  <a:pt x="142" y="1"/>
                  <a:pt x="142" y="1"/>
                  <a:pt x="142" y="1"/>
                </a:cubicBezTo>
                <a:cubicBezTo>
                  <a:pt x="141" y="1"/>
                  <a:pt x="137" y="1"/>
                  <a:pt x="131" y="1"/>
                </a:cubicBezTo>
                <a:cubicBezTo>
                  <a:pt x="131" y="151"/>
                  <a:pt x="131" y="151"/>
                  <a:pt x="131" y="151"/>
                </a:cubicBezTo>
                <a:cubicBezTo>
                  <a:pt x="131" y="152"/>
                  <a:pt x="131" y="152"/>
                  <a:pt x="131" y="152"/>
                </a:cubicBezTo>
                <a:cubicBezTo>
                  <a:pt x="132" y="169"/>
                  <a:pt x="132" y="169"/>
                  <a:pt x="132" y="169"/>
                </a:cubicBezTo>
                <a:cubicBezTo>
                  <a:pt x="128" y="169"/>
                  <a:pt x="128" y="169"/>
                  <a:pt x="128" y="169"/>
                </a:cubicBezTo>
                <a:cubicBezTo>
                  <a:pt x="125" y="180"/>
                  <a:pt x="118" y="189"/>
                  <a:pt x="108" y="194"/>
                </a:cubicBezTo>
              </a:path>
            </a:pathLst>
          </a:custGeom>
          <a:gradFill>
            <a:gsLst>
              <a:gs pos="100000">
                <a:srgbClr val="18478F"/>
              </a:gs>
              <a:gs pos="0">
                <a:srgbClr val="238DED"/>
              </a:gs>
            </a:gsLst>
            <a:lin ang="7200000" scaled="0"/>
          </a:gradFill>
          <a:ln w="28575">
            <a:noFill/>
            <a:round/>
          </a:ln>
        </p:spPr>
        <p:txBody>
          <a:bodyPr vert="horz" wrap="square" lIns="91440" tIns="45720" rIns="91440" bIns="45720" numCol="1" anchor="t" anchorCtr="0" compatLnSpc="1"/>
          <a:lstStyle/>
          <a:p>
            <a:endParaRPr lang="zh-CN" altLang="en-US"/>
          </a:p>
        </p:txBody>
      </p:sp>
      <p:sp>
        <p:nvSpPr>
          <p:cNvPr id="5" name="Freeform 8"/>
          <p:cNvSpPr/>
          <p:nvPr/>
        </p:nvSpPr>
        <p:spPr bwMode="auto">
          <a:xfrm>
            <a:off x="1218342" y="1630491"/>
            <a:ext cx="2226268" cy="2912934"/>
          </a:xfrm>
          <a:custGeom>
            <a:avLst/>
            <a:gdLst>
              <a:gd name="T0" fmla="*/ 194 w 436"/>
              <a:gd name="T1" fmla="*/ 459 h 568"/>
              <a:gd name="T2" fmla="*/ 194 w 436"/>
              <a:gd name="T3" fmla="*/ 505 h 568"/>
              <a:gd name="T4" fmla="*/ 181 w 436"/>
              <a:gd name="T5" fmla="*/ 539 h 568"/>
              <a:gd name="T6" fmla="*/ 218 w 436"/>
              <a:gd name="T7" fmla="*/ 568 h 568"/>
              <a:gd name="T8" fmla="*/ 255 w 436"/>
              <a:gd name="T9" fmla="*/ 539 h 568"/>
              <a:gd name="T10" fmla="*/ 242 w 436"/>
              <a:gd name="T11" fmla="*/ 505 h 568"/>
              <a:gd name="T12" fmla="*/ 242 w 436"/>
              <a:gd name="T13" fmla="*/ 459 h 568"/>
              <a:gd name="T14" fmla="*/ 279 w 436"/>
              <a:gd name="T15" fmla="*/ 437 h 568"/>
              <a:gd name="T16" fmla="*/ 281 w 436"/>
              <a:gd name="T17" fmla="*/ 437 h 568"/>
              <a:gd name="T18" fmla="*/ 285 w 436"/>
              <a:gd name="T19" fmla="*/ 437 h 568"/>
              <a:gd name="T20" fmla="*/ 290 w 436"/>
              <a:gd name="T21" fmla="*/ 436 h 568"/>
              <a:gd name="T22" fmla="*/ 436 w 436"/>
              <a:gd name="T23" fmla="*/ 436 h 568"/>
              <a:gd name="T24" fmla="*/ 436 w 436"/>
              <a:gd name="T25" fmla="*/ 285 h 568"/>
              <a:gd name="T26" fmla="*/ 381 w 436"/>
              <a:gd name="T27" fmla="*/ 301 h 568"/>
              <a:gd name="T28" fmla="*/ 300 w 436"/>
              <a:gd name="T29" fmla="*/ 215 h 568"/>
              <a:gd name="T30" fmla="*/ 381 w 436"/>
              <a:gd name="T31" fmla="*/ 129 h 568"/>
              <a:gd name="T32" fmla="*/ 436 w 436"/>
              <a:gd name="T33" fmla="*/ 145 h 568"/>
              <a:gd name="T34" fmla="*/ 436 w 436"/>
              <a:gd name="T35" fmla="*/ 0 h 568"/>
              <a:gd name="T36" fmla="*/ 294 w 436"/>
              <a:gd name="T37" fmla="*/ 0 h 568"/>
              <a:gd name="T38" fmla="*/ 201 w 436"/>
              <a:gd name="T39" fmla="*/ 0 h 568"/>
              <a:gd name="T40" fmla="*/ 161 w 436"/>
              <a:gd name="T41" fmla="*/ 0 h 568"/>
              <a:gd name="T42" fmla="*/ 157 w 436"/>
              <a:gd name="T43" fmla="*/ 0 h 568"/>
              <a:gd name="T44" fmla="*/ 0 w 436"/>
              <a:gd name="T45" fmla="*/ 0 h 568"/>
              <a:gd name="T46" fmla="*/ 0 w 436"/>
              <a:gd name="T47" fmla="*/ 161 h 568"/>
              <a:gd name="T48" fmla="*/ 0 w 436"/>
              <a:gd name="T49" fmla="*/ 353 h 568"/>
              <a:gd name="T50" fmla="*/ 0 w 436"/>
              <a:gd name="T51" fmla="*/ 366 h 568"/>
              <a:gd name="T52" fmla="*/ 0 w 436"/>
              <a:gd name="T53" fmla="*/ 366 h 568"/>
              <a:gd name="T54" fmla="*/ 0 w 436"/>
              <a:gd name="T55" fmla="*/ 426 h 568"/>
              <a:gd name="T56" fmla="*/ 0 w 436"/>
              <a:gd name="T57" fmla="*/ 436 h 568"/>
              <a:gd name="T58" fmla="*/ 150 w 436"/>
              <a:gd name="T59" fmla="*/ 437 h 568"/>
              <a:gd name="T60" fmla="*/ 151 w 436"/>
              <a:gd name="T61" fmla="*/ 437 h 568"/>
              <a:gd name="T62" fmla="*/ 168 w 436"/>
              <a:gd name="T63" fmla="*/ 436 h 568"/>
              <a:gd name="T64" fmla="*/ 168 w 436"/>
              <a:gd name="T65" fmla="*/ 439 h 568"/>
              <a:gd name="T66" fmla="*/ 194 w 436"/>
              <a:gd name="T67" fmla="*/ 459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6" h="568">
                <a:moveTo>
                  <a:pt x="194" y="459"/>
                </a:moveTo>
                <a:cubicBezTo>
                  <a:pt x="202" y="473"/>
                  <a:pt x="202" y="489"/>
                  <a:pt x="194" y="505"/>
                </a:cubicBezTo>
                <a:cubicBezTo>
                  <a:pt x="187" y="518"/>
                  <a:pt x="181" y="534"/>
                  <a:pt x="181" y="539"/>
                </a:cubicBezTo>
                <a:cubicBezTo>
                  <a:pt x="181" y="555"/>
                  <a:pt x="198" y="568"/>
                  <a:pt x="218" y="568"/>
                </a:cubicBezTo>
                <a:cubicBezTo>
                  <a:pt x="238" y="568"/>
                  <a:pt x="255" y="555"/>
                  <a:pt x="255" y="539"/>
                </a:cubicBezTo>
                <a:cubicBezTo>
                  <a:pt x="255" y="534"/>
                  <a:pt x="249" y="518"/>
                  <a:pt x="242" y="505"/>
                </a:cubicBezTo>
                <a:cubicBezTo>
                  <a:pt x="234" y="489"/>
                  <a:pt x="234" y="473"/>
                  <a:pt x="242" y="459"/>
                </a:cubicBezTo>
                <a:cubicBezTo>
                  <a:pt x="249" y="447"/>
                  <a:pt x="262" y="439"/>
                  <a:pt x="279" y="437"/>
                </a:cubicBezTo>
                <a:cubicBezTo>
                  <a:pt x="281" y="437"/>
                  <a:pt x="281" y="437"/>
                  <a:pt x="281" y="437"/>
                </a:cubicBezTo>
                <a:cubicBezTo>
                  <a:pt x="285" y="437"/>
                  <a:pt x="285" y="437"/>
                  <a:pt x="285" y="437"/>
                </a:cubicBezTo>
                <a:cubicBezTo>
                  <a:pt x="290" y="436"/>
                  <a:pt x="290" y="436"/>
                  <a:pt x="290" y="436"/>
                </a:cubicBezTo>
                <a:cubicBezTo>
                  <a:pt x="436" y="436"/>
                  <a:pt x="436" y="436"/>
                  <a:pt x="436" y="436"/>
                </a:cubicBezTo>
                <a:cubicBezTo>
                  <a:pt x="436" y="285"/>
                  <a:pt x="436" y="285"/>
                  <a:pt x="436" y="285"/>
                </a:cubicBezTo>
                <a:cubicBezTo>
                  <a:pt x="423" y="291"/>
                  <a:pt x="399" y="301"/>
                  <a:pt x="381" y="301"/>
                </a:cubicBezTo>
                <a:cubicBezTo>
                  <a:pt x="336" y="301"/>
                  <a:pt x="300" y="262"/>
                  <a:pt x="300" y="215"/>
                </a:cubicBezTo>
                <a:cubicBezTo>
                  <a:pt x="300" y="168"/>
                  <a:pt x="336" y="129"/>
                  <a:pt x="381" y="129"/>
                </a:cubicBezTo>
                <a:cubicBezTo>
                  <a:pt x="399" y="129"/>
                  <a:pt x="423" y="139"/>
                  <a:pt x="436" y="145"/>
                </a:cubicBezTo>
                <a:cubicBezTo>
                  <a:pt x="436" y="0"/>
                  <a:pt x="436" y="0"/>
                  <a:pt x="436" y="0"/>
                </a:cubicBezTo>
                <a:cubicBezTo>
                  <a:pt x="294" y="0"/>
                  <a:pt x="294" y="0"/>
                  <a:pt x="294" y="0"/>
                </a:cubicBezTo>
                <a:cubicBezTo>
                  <a:pt x="294" y="0"/>
                  <a:pt x="242" y="0"/>
                  <a:pt x="201" y="0"/>
                </a:cubicBezTo>
                <a:cubicBezTo>
                  <a:pt x="176" y="0"/>
                  <a:pt x="165" y="0"/>
                  <a:pt x="161" y="0"/>
                </a:cubicBezTo>
                <a:cubicBezTo>
                  <a:pt x="160" y="0"/>
                  <a:pt x="159" y="0"/>
                  <a:pt x="157" y="0"/>
                </a:cubicBezTo>
                <a:cubicBezTo>
                  <a:pt x="0" y="0"/>
                  <a:pt x="0" y="0"/>
                  <a:pt x="0" y="0"/>
                </a:cubicBezTo>
                <a:cubicBezTo>
                  <a:pt x="0" y="161"/>
                  <a:pt x="0" y="161"/>
                  <a:pt x="0" y="161"/>
                </a:cubicBezTo>
                <a:cubicBezTo>
                  <a:pt x="0" y="353"/>
                  <a:pt x="0" y="353"/>
                  <a:pt x="0" y="353"/>
                </a:cubicBezTo>
                <a:cubicBezTo>
                  <a:pt x="0" y="358"/>
                  <a:pt x="0" y="362"/>
                  <a:pt x="0" y="366"/>
                </a:cubicBezTo>
                <a:cubicBezTo>
                  <a:pt x="0" y="366"/>
                  <a:pt x="0" y="366"/>
                  <a:pt x="0" y="366"/>
                </a:cubicBezTo>
                <a:cubicBezTo>
                  <a:pt x="0" y="426"/>
                  <a:pt x="0" y="426"/>
                  <a:pt x="0" y="426"/>
                </a:cubicBezTo>
                <a:cubicBezTo>
                  <a:pt x="0" y="427"/>
                  <a:pt x="0" y="431"/>
                  <a:pt x="0" y="436"/>
                </a:cubicBezTo>
                <a:cubicBezTo>
                  <a:pt x="150" y="437"/>
                  <a:pt x="150" y="437"/>
                  <a:pt x="150" y="437"/>
                </a:cubicBezTo>
                <a:cubicBezTo>
                  <a:pt x="151" y="437"/>
                  <a:pt x="151" y="437"/>
                  <a:pt x="151" y="437"/>
                </a:cubicBezTo>
                <a:cubicBezTo>
                  <a:pt x="168" y="436"/>
                  <a:pt x="168" y="436"/>
                  <a:pt x="168" y="436"/>
                </a:cubicBezTo>
                <a:cubicBezTo>
                  <a:pt x="168" y="439"/>
                  <a:pt x="168" y="439"/>
                  <a:pt x="168" y="439"/>
                </a:cubicBezTo>
                <a:cubicBezTo>
                  <a:pt x="179" y="443"/>
                  <a:pt x="188" y="450"/>
                  <a:pt x="194" y="45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6" name="组合 5"/>
          <p:cNvGrpSpPr/>
          <p:nvPr/>
        </p:nvGrpSpPr>
        <p:grpSpPr>
          <a:xfrm>
            <a:off x="9410834" y="2025648"/>
            <a:ext cx="475052" cy="682348"/>
            <a:chOff x="9410834" y="2025648"/>
            <a:chExt cx="475052" cy="682348"/>
          </a:xfrm>
        </p:grpSpPr>
        <p:sp>
          <p:nvSpPr>
            <p:cNvPr id="7" name="Freeform 9"/>
            <p:cNvSpPr/>
            <p:nvPr/>
          </p:nvSpPr>
          <p:spPr bwMode="auto">
            <a:xfrm>
              <a:off x="9503685" y="2081791"/>
              <a:ext cx="86373" cy="51824"/>
            </a:xfrm>
            <a:custGeom>
              <a:avLst/>
              <a:gdLst>
                <a:gd name="T0" fmla="*/ 15 w 17"/>
                <a:gd name="T1" fmla="*/ 0 h 10"/>
                <a:gd name="T2" fmla="*/ 15 w 17"/>
                <a:gd name="T3" fmla="*/ 0 h 10"/>
                <a:gd name="T4" fmla="*/ 14 w 17"/>
                <a:gd name="T5" fmla="*/ 0 h 10"/>
                <a:gd name="T6" fmla="*/ 14 w 17"/>
                <a:gd name="T7" fmla="*/ 0 h 10"/>
                <a:gd name="T8" fmla="*/ 1 w 17"/>
                <a:gd name="T9" fmla="*/ 6 h 10"/>
                <a:gd name="T10" fmla="*/ 1 w 17"/>
                <a:gd name="T11" fmla="*/ 6 h 10"/>
                <a:gd name="T12" fmla="*/ 1 w 17"/>
                <a:gd name="T13" fmla="*/ 7 h 10"/>
                <a:gd name="T14" fmla="*/ 0 w 17"/>
                <a:gd name="T15" fmla="*/ 8 h 10"/>
                <a:gd name="T16" fmla="*/ 1 w 17"/>
                <a:gd name="T17" fmla="*/ 9 h 10"/>
                <a:gd name="T18" fmla="*/ 2 w 17"/>
                <a:gd name="T19" fmla="*/ 10 h 10"/>
                <a:gd name="T20" fmla="*/ 2 w 17"/>
                <a:gd name="T21" fmla="*/ 10 h 10"/>
                <a:gd name="T22" fmla="*/ 3 w 17"/>
                <a:gd name="T23" fmla="*/ 10 h 10"/>
                <a:gd name="T24" fmla="*/ 3 w 17"/>
                <a:gd name="T25" fmla="*/ 10 h 10"/>
                <a:gd name="T26" fmla="*/ 16 w 17"/>
                <a:gd name="T27" fmla="*/ 4 h 10"/>
                <a:gd name="T28" fmla="*/ 16 w 17"/>
                <a:gd name="T29" fmla="*/ 4 h 10"/>
                <a:gd name="T30" fmla="*/ 16 w 17"/>
                <a:gd name="T31" fmla="*/ 3 h 10"/>
                <a:gd name="T32" fmla="*/ 17 w 17"/>
                <a:gd name="T33" fmla="*/ 2 h 10"/>
                <a:gd name="T34" fmla="*/ 16 w 17"/>
                <a:gd name="T35" fmla="*/ 1 h 10"/>
                <a:gd name="T36" fmla="*/ 15 w 17"/>
                <a:gd name="T3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10">
                  <a:moveTo>
                    <a:pt x="15" y="0"/>
                  </a:moveTo>
                  <a:cubicBezTo>
                    <a:pt x="15" y="0"/>
                    <a:pt x="15" y="0"/>
                    <a:pt x="15" y="0"/>
                  </a:cubicBezTo>
                  <a:cubicBezTo>
                    <a:pt x="14" y="0"/>
                    <a:pt x="14" y="0"/>
                    <a:pt x="14" y="0"/>
                  </a:cubicBezTo>
                  <a:cubicBezTo>
                    <a:pt x="14" y="0"/>
                    <a:pt x="14" y="0"/>
                    <a:pt x="14" y="0"/>
                  </a:cubicBezTo>
                  <a:cubicBezTo>
                    <a:pt x="1" y="6"/>
                    <a:pt x="1" y="6"/>
                    <a:pt x="1" y="6"/>
                  </a:cubicBezTo>
                  <a:cubicBezTo>
                    <a:pt x="1" y="6"/>
                    <a:pt x="1" y="6"/>
                    <a:pt x="1" y="6"/>
                  </a:cubicBezTo>
                  <a:cubicBezTo>
                    <a:pt x="1" y="7"/>
                    <a:pt x="1" y="7"/>
                    <a:pt x="1" y="7"/>
                  </a:cubicBezTo>
                  <a:cubicBezTo>
                    <a:pt x="0" y="7"/>
                    <a:pt x="0" y="8"/>
                    <a:pt x="0" y="8"/>
                  </a:cubicBezTo>
                  <a:cubicBezTo>
                    <a:pt x="1" y="9"/>
                    <a:pt x="1" y="9"/>
                    <a:pt x="1" y="9"/>
                  </a:cubicBezTo>
                  <a:cubicBezTo>
                    <a:pt x="1" y="10"/>
                    <a:pt x="1" y="10"/>
                    <a:pt x="2" y="10"/>
                  </a:cubicBezTo>
                  <a:cubicBezTo>
                    <a:pt x="2" y="10"/>
                    <a:pt x="2" y="10"/>
                    <a:pt x="2" y="10"/>
                  </a:cubicBezTo>
                  <a:cubicBezTo>
                    <a:pt x="3" y="10"/>
                    <a:pt x="3" y="10"/>
                    <a:pt x="3" y="10"/>
                  </a:cubicBezTo>
                  <a:cubicBezTo>
                    <a:pt x="3" y="10"/>
                    <a:pt x="3" y="10"/>
                    <a:pt x="3" y="10"/>
                  </a:cubicBezTo>
                  <a:cubicBezTo>
                    <a:pt x="16" y="4"/>
                    <a:pt x="16" y="4"/>
                    <a:pt x="16" y="4"/>
                  </a:cubicBezTo>
                  <a:cubicBezTo>
                    <a:pt x="16" y="4"/>
                    <a:pt x="16" y="4"/>
                    <a:pt x="16" y="4"/>
                  </a:cubicBezTo>
                  <a:cubicBezTo>
                    <a:pt x="16" y="3"/>
                    <a:pt x="16" y="3"/>
                    <a:pt x="16" y="3"/>
                  </a:cubicBezTo>
                  <a:cubicBezTo>
                    <a:pt x="17" y="3"/>
                    <a:pt x="17" y="2"/>
                    <a:pt x="17" y="2"/>
                  </a:cubicBezTo>
                  <a:cubicBezTo>
                    <a:pt x="16" y="1"/>
                    <a:pt x="16" y="1"/>
                    <a:pt x="16" y="1"/>
                  </a:cubicBezTo>
                  <a:cubicBezTo>
                    <a:pt x="16" y="0"/>
                    <a:pt x="16" y="0"/>
                    <a:pt x="15"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p:nvPr/>
          </p:nvSpPr>
          <p:spPr bwMode="auto">
            <a:xfrm>
              <a:off x="9523119" y="2112021"/>
              <a:ext cx="77736" cy="51824"/>
            </a:xfrm>
            <a:custGeom>
              <a:avLst/>
              <a:gdLst>
                <a:gd name="T0" fmla="*/ 13 w 15"/>
                <a:gd name="T1" fmla="*/ 0 h 10"/>
                <a:gd name="T2" fmla="*/ 0 w 15"/>
                <a:gd name="T3" fmla="*/ 6 h 10"/>
                <a:gd name="T4" fmla="*/ 0 w 15"/>
                <a:gd name="T5" fmla="*/ 7 h 10"/>
                <a:gd name="T6" fmla="*/ 1 w 15"/>
                <a:gd name="T7" fmla="*/ 8 h 10"/>
                <a:gd name="T8" fmla="*/ 1 w 15"/>
                <a:gd name="T9" fmla="*/ 8 h 10"/>
                <a:gd name="T10" fmla="*/ 1 w 15"/>
                <a:gd name="T11" fmla="*/ 8 h 10"/>
                <a:gd name="T12" fmla="*/ 2 w 15"/>
                <a:gd name="T13" fmla="*/ 10 h 10"/>
                <a:gd name="T14" fmla="*/ 15 w 15"/>
                <a:gd name="T15" fmla="*/ 5 h 10"/>
                <a:gd name="T16" fmla="*/ 13 w 15"/>
                <a:gd name="T17" fmla="*/ 2 h 10"/>
                <a:gd name="T18" fmla="*/ 13 w 15"/>
                <a:gd name="T19" fmla="*/ 2 h 10"/>
                <a:gd name="T20" fmla="*/ 13 w 15"/>
                <a:gd name="T21" fmla="*/ 1 h 10"/>
                <a:gd name="T22" fmla="*/ 13 w 15"/>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0">
                  <a:moveTo>
                    <a:pt x="13" y="0"/>
                  </a:moveTo>
                  <a:cubicBezTo>
                    <a:pt x="0" y="6"/>
                    <a:pt x="0" y="6"/>
                    <a:pt x="0" y="6"/>
                  </a:cubicBezTo>
                  <a:cubicBezTo>
                    <a:pt x="0" y="7"/>
                    <a:pt x="0" y="7"/>
                    <a:pt x="0" y="7"/>
                  </a:cubicBezTo>
                  <a:cubicBezTo>
                    <a:pt x="0" y="7"/>
                    <a:pt x="1" y="8"/>
                    <a:pt x="1" y="8"/>
                  </a:cubicBezTo>
                  <a:cubicBezTo>
                    <a:pt x="1" y="8"/>
                    <a:pt x="1" y="8"/>
                    <a:pt x="1" y="8"/>
                  </a:cubicBezTo>
                  <a:cubicBezTo>
                    <a:pt x="1" y="8"/>
                    <a:pt x="1" y="8"/>
                    <a:pt x="1" y="8"/>
                  </a:cubicBezTo>
                  <a:cubicBezTo>
                    <a:pt x="2" y="10"/>
                    <a:pt x="2" y="10"/>
                    <a:pt x="2" y="10"/>
                  </a:cubicBezTo>
                  <a:cubicBezTo>
                    <a:pt x="15" y="5"/>
                    <a:pt x="15" y="5"/>
                    <a:pt x="15" y="5"/>
                  </a:cubicBezTo>
                  <a:cubicBezTo>
                    <a:pt x="13" y="2"/>
                    <a:pt x="13" y="2"/>
                    <a:pt x="13" y="2"/>
                  </a:cubicBezTo>
                  <a:cubicBezTo>
                    <a:pt x="13" y="2"/>
                    <a:pt x="13" y="2"/>
                    <a:pt x="13" y="2"/>
                  </a:cubicBezTo>
                  <a:cubicBezTo>
                    <a:pt x="13" y="2"/>
                    <a:pt x="13" y="1"/>
                    <a:pt x="13" y="1"/>
                  </a:cubicBezTo>
                  <a:cubicBezTo>
                    <a:pt x="13" y="0"/>
                    <a:pt x="13" y="0"/>
                    <a:pt x="13"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p:nvPr/>
          </p:nvSpPr>
          <p:spPr bwMode="auto">
            <a:xfrm>
              <a:off x="9518801" y="2641057"/>
              <a:ext cx="328218" cy="30231"/>
            </a:xfrm>
            <a:custGeom>
              <a:avLst/>
              <a:gdLst>
                <a:gd name="T0" fmla="*/ 63 w 64"/>
                <a:gd name="T1" fmla="*/ 0 h 6"/>
                <a:gd name="T2" fmla="*/ 1 w 64"/>
                <a:gd name="T3" fmla="*/ 0 h 6"/>
                <a:gd name="T4" fmla="*/ 0 w 64"/>
                <a:gd name="T5" fmla="*/ 2 h 6"/>
                <a:gd name="T6" fmla="*/ 0 w 64"/>
                <a:gd name="T7" fmla="*/ 6 h 6"/>
                <a:gd name="T8" fmla="*/ 64 w 64"/>
                <a:gd name="T9" fmla="*/ 6 h 6"/>
                <a:gd name="T10" fmla="*/ 64 w 64"/>
                <a:gd name="T11" fmla="*/ 2 h 6"/>
                <a:gd name="T12" fmla="*/ 63 w 6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4" h="6">
                  <a:moveTo>
                    <a:pt x="63" y="0"/>
                  </a:moveTo>
                  <a:cubicBezTo>
                    <a:pt x="1" y="0"/>
                    <a:pt x="1" y="0"/>
                    <a:pt x="1" y="0"/>
                  </a:cubicBezTo>
                  <a:cubicBezTo>
                    <a:pt x="0" y="1"/>
                    <a:pt x="0" y="1"/>
                    <a:pt x="0" y="2"/>
                  </a:cubicBezTo>
                  <a:cubicBezTo>
                    <a:pt x="0" y="6"/>
                    <a:pt x="0" y="6"/>
                    <a:pt x="0" y="6"/>
                  </a:cubicBezTo>
                  <a:cubicBezTo>
                    <a:pt x="64" y="6"/>
                    <a:pt x="64" y="6"/>
                    <a:pt x="64" y="6"/>
                  </a:cubicBezTo>
                  <a:cubicBezTo>
                    <a:pt x="64" y="2"/>
                    <a:pt x="64" y="2"/>
                    <a:pt x="64" y="2"/>
                  </a:cubicBezTo>
                  <a:cubicBezTo>
                    <a:pt x="64" y="1"/>
                    <a:pt x="64" y="1"/>
                    <a:pt x="63"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 name="Freeform 12"/>
            <p:cNvSpPr/>
            <p:nvPr/>
          </p:nvSpPr>
          <p:spPr bwMode="auto">
            <a:xfrm>
              <a:off x="9484251" y="2025648"/>
              <a:ext cx="86373" cy="75576"/>
            </a:xfrm>
            <a:custGeom>
              <a:avLst/>
              <a:gdLst>
                <a:gd name="T0" fmla="*/ 12 w 17"/>
                <a:gd name="T1" fmla="*/ 0 h 15"/>
                <a:gd name="T2" fmla="*/ 12 w 17"/>
                <a:gd name="T3" fmla="*/ 0 h 15"/>
                <a:gd name="T4" fmla="*/ 0 w 17"/>
                <a:gd name="T5" fmla="*/ 5 h 15"/>
                <a:gd name="T6" fmla="*/ 0 w 17"/>
                <a:gd name="T7" fmla="*/ 6 h 15"/>
                <a:gd name="T8" fmla="*/ 4 w 17"/>
                <a:gd name="T9" fmla="*/ 15 h 15"/>
                <a:gd name="T10" fmla="*/ 17 w 17"/>
                <a:gd name="T11" fmla="*/ 9 h 15"/>
                <a:gd name="T12" fmla="*/ 13 w 17"/>
                <a:gd name="T13" fmla="*/ 0 h 15"/>
                <a:gd name="T14" fmla="*/ 12 w 1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5">
                  <a:moveTo>
                    <a:pt x="12" y="0"/>
                  </a:moveTo>
                  <a:cubicBezTo>
                    <a:pt x="12" y="0"/>
                    <a:pt x="12" y="0"/>
                    <a:pt x="12" y="0"/>
                  </a:cubicBezTo>
                  <a:cubicBezTo>
                    <a:pt x="0" y="5"/>
                    <a:pt x="0" y="5"/>
                    <a:pt x="0" y="5"/>
                  </a:cubicBezTo>
                  <a:cubicBezTo>
                    <a:pt x="0" y="5"/>
                    <a:pt x="0" y="6"/>
                    <a:pt x="0" y="6"/>
                  </a:cubicBezTo>
                  <a:cubicBezTo>
                    <a:pt x="4" y="15"/>
                    <a:pt x="4" y="15"/>
                    <a:pt x="4" y="15"/>
                  </a:cubicBezTo>
                  <a:cubicBezTo>
                    <a:pt x="17" y="9"/>
                    <a:pt x="17" y="9"/>
                    <a:pt x="17" y="9"/>
                  </a:cubicBezTo>
                  <a:cubicBezTo>
                    <a:pt x="13" y="0"/>
                    <a:pt x="13" y="0"/>
                    <a:pt x="13" y="0"/>
                  </a:cubicBezTo>
                  <a:cubicBezTo>
                    <a:pt x="13" y="0"/>
                    <a:pt x="12" y="0"/>
                    <a:pt x="12"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6" name="Freeform 13"/>
            <p:cNvSpPr/>
            <p:nvPr/>
          </p:nvSpPr>
          <p:spPr bwMode="auto">
            <a:xfrm>
              <a:off x="9477773" y="2682084"/>
              <a:ext cx="408113" cy="25912"/>
            </a:xfrm>
            <a:custGeom>
              <a:avLst/>
              <a:gdLst>
                <a:gd name="T0" fmla="*/ 185 w 189"/>
                <a:gd name="T1" fmla="*/ 0 h 12"/>
                <a:gd name="T2" fmla="*/ 5 w 189"/>
                <a:gd name="T3" fmla="*/ 0 h 12"/>
                <a:gd name="T4" fmla="*/ 5 w 189"/>
                <a:gd name="T5" fmla="*/ 2 h 12"/>
                <a:gd name="T6" fmla="*/ 0 w 189"/>
                <a:gd name="T7" fmla="*/ 2 h 12"/>
                <a:gd name="T8" fmla="*/ 0 w 189"/>
                <a:gd name="T9" fmla="*/ 12 h 12"/>
                <a:gd name="T10" fmla="*/ 189 w 189"/>
                <a:gd name="T11" fmla="*/ 12 h 12"/>
                <a:gd name="T12" fmla="*/ 189 w 189"/>
                <a:gd name="T13" fmla="*/ 2 h 12"/>
                <a:gd name="T14" fmla="*/ 185 w 189"/>
                <a:gd name="T15" fmla="*/ 2 h 12"/>
                <a:gd name="T16" fmla="*/ 185 w 18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2">
                  <a:moveTo>
                    <a:pt x="185" y="0"/>
                  </a:moveTo>
                  <a:lnTo>
                    <a:pt x="5" y="0"/>
                  </a:lnTo>
                  <a:lnTo>
                    <a:pt x="5" y="2"/>
                  </a:lnTo>
                  <a:lnTo>
                    <a:pt x="0" y="2"/>
                  </a:lnTo>
                  <a:lnTo>
                    <a:pt x="0" y="12"/>
                  </a:lnTo>
                  <a:lnTo>
                    <a:pt x="189" y="12"/>
                  </a:lnTo>
                  <a:lnTo>
                    <a:pt x="189" y="2"/>
                  </a:lnTo>
                  <a:lnTo>
                    <a:pt x="185" y="2"/>
                  </a:lnTo>
                  <a:lnTo>
                    <a:pt x="185"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14"/>
            <p:cNvSpPr/>
            <p:nvPr/>
          </p:nvSpPr>
          <p:spPr bwMode="auto">
            <a:xfrm>
              <a:off x="9477773" y="2682084"/>
              <a:ext cx="408113" cy="25912"/>
            </a:xfrm>
            <a:custGeom>
              <a:avLst/>
              <a:gdLst>
                <a:gd name="T0" fmla="*/ 185 w 189"/>
                <a:gd name="T1" fmla="*/ 0 h 12"/>
                <a:gd name="T2" fmla="*/ 5 w 189"/>
                <a:gd name="T3" fmla="*/ 0 h 12"/>
                <a:gd name="T4" fmla="*/ 5 w 189"/>
                <a:gd name="T5" fmla="*/ 2 h 12"/>
                <a:gd name="T6" fmla="*/ 0 w 189"/>
                <a:gd name="T7" fmla="*/ 2 h 12"/>
                <a:gd name="T8" fmla="*/ 0 w 189"/>
                <a:gd name="T9" fmla="*/ 12 h 12"/>
                <a:gd name="T10" fmla="*/ 189 w 189"/>
                <a:gd name="T11" fmla="*/ 12 h 12"/>
                <a:gd name="T12" fmla="*/ 189 w 189"/>
                <a:gd name="T13" fmla="*/ 2 h 12"/>
                <a:gd name="T14" fmla="*/ 185 w 189"/>
                <a:gd name="T15" fmla="*/ 2 h 12"/>
                <a:gd name="T16" fmla="*/ 185 w 18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2">
                  <a:moveTo>
                    <a:pt x="185" y="0"/>
                  </a:moveTo>
                  <a:lnTo>
                    <a:pt x="5" y="0"/>
                  </a:lnTo>
                  <a:lnTo>
                    <a:pt x="5" y="2"/>
                  </a:lnTo>
                  <a:lnTo>
                    <a:pt x="0" y="2"/>
                  </a:lnTo>
                  <a:lnTo>
                    <a:pt x="0" y="12"/>
                  </a:lnTo>
                  <a:lnTo>
                    <a:pt x="189" y="12"/>
                  </a:lnTo>
                  <a:lnTo>
                    <a:pt x="189" y="2"/>
                  </a:lnTo>
                  <a:lnTo>
                    <a:pt x="185" y="2"/>
                  </a:lnTo>
                  <a:lnTo>
                    <a:pt x="185" y="0"/>
                  </a:ln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 name="Freeform 15"/>
            <p:cNvSpPr/>
            <p:nvPr/>
          </p:nvSpPr>
          <p:spPr bwMode="auto">
            <a:xfrm>
              <a:off x="9615970" y="2312839"/>
              <a:ext cx="71258" cy="41027"/>
            </a:xfrm>
            <a:custGeom>
              <a:avLst/>
              <a:gdLst>
                <a:gd name="T0" fmla="*/ 12 w 14"/>
                <a:gd name="T1" fmla="*/ 0 h 8"/>
                <a:gd name="T2" fmla="*/ 0 w 14"/>
                <a:gd name="T3" fmla="*/ 5 h 8"/>
                <a:gd name="T4" fmla="*/ 1 w 14"/>
                <a:gd name="T5" fmla="*/ 7 h 8"/>
                <a:gd name="T6" fmla="*/ 2 w 14"/>
                <a:gd name="T7" fmla="*/ 8 h 8"/>
                <a:gd name="T8" fmla="*/ 3 w 14"/>
                <a:gd name="T9" fmla="*/ 8 h 8"/>
                <a:gd name="T10" fmla="*/ 4 w 14"/>
                <a:gd name="T11" fmla="*/ 8 h 8"/>
                <a:gd name="T12" fmla="*/ 4 w 14"/>
                <a:gd name="T13" fmla="*/ 8 h 8"/>
                <a:gd name="T14" fmla="*/ 12 w 14"/>
                <a:gd name="T15" fmla="*/ 4 h 8"/>
                <a:gd name="T16" fmla="*/ 12 w 14"/>
                <a:gd name="T17" fmla="*/ 4 h 8"/>
                <a:gd name="T18" fmla="*/ 13 w 14"/>
                <a:gd name="T19" fmla="*/ 3 h 8"/>
                <a:gd name="T20" fmla="*/ 13 w 14"/>
                <a:gd name="T21" fmla="*/ 2 h 8"/>
                <a:gd name="T22" fmla="*/ 12 w 14"/>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2" y="0"/>
                  </a:moveTo>
                  <a:cubicBezTo>
                    <a:pt x="0" y="5"/>
                    <a:pt x="0" y="5"/>
                    <a:pt x="0" y="5"/>
                  </a:cubicBezTo>
                  <a:cubicBezTo>
                    <a:pt x="1" y="7"/>
                    <a:pt x="1" y="7"/>
                    <a:pt x="1" y="7"/>
                  </a:cubicBezTo>
                  <a:cubicBezTo>
                    <a:pt x="2" y="8"/>
                    <a:pt x="2" y="8"/>
                    <a:pt x="2" y="8"/>
                  </a:cubicBezTo>
                  <a:cubicBezTo>
                    <a:pt x="2" y="8"/>
                    <a:pt x="3" y="8"/>
                    <a:pt x="3" y="8"/>
                  </a:cubicBezTo>
                  <a:cubicBezTo>
                    <a:pt x="4" y="8"/>
                    <a:pt x="4" y="8"/>
                    <a:pt x="4" y="8"/>
                  </a:cubicBezTo>
                  <a:cubicBezTo>
                    <a:pt x="4" y="8"/>
                    <a:pt x="4" y="8"/>
                    <a:pt x="4" y="8"/>
                  </a:cubicBezTo>
                  <a:cubicBezTo>
                    <a:pt x="12" y="4"/>
                    <a:pt x="12" y="4"/>
                    <a:pt x="12" y="4"/>
                  </a:cubicBezTo>
                  <a:cubicBezTo>
                    <a:pt x="12" y="4"/>
                    <a:pt x="12" y="4"/>
                    <a:pt x="12" y="4"/>
                  </a:cubicBezTo>
                  <a:cubicBezTo>
                    <a:pt x="13" y="3"/>
                    <a:pt x="13" y="3"/>
                    <a:pt x="13" y="3"/>
                  </a:cubicBezTo>
                  <a:cubicBezTo>
                    <a:pt x="14" y="3"/>
                    <a:pt x="14" y="2"/>
                    <a:pt x="13" y="2"/>
                  </a:cubicBezTo>
                  <a:cubicBezTo>
                    <a:pt x="12" y="0"/>
                    <a:pt x="12" y="0"/>
                    <a:pt x="12"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Freeform 16"/>
            <p:cNvSpPr/>
            <p:nvPr/>
          </p:nvSpPr>
          <p:spPr bwMode="auto">
            <a:xfrm>
              <a:off x="9641882" y="2343069"/>
              <a:ext cx="60461" cy="60461"/>
            </a:xfrm>
            <a:custGeom>
              <a:avLst/>
              <a:gdLst>
                <a:gd name="T0" fmla="*/ 8 w 12"/>
                <a:gd name="T1" fmla="*/ 0 h 12"/>
                <a:gd name="T2" fmla="*/ 0 w 12"/>
                <a:gd name="T3" fmla="*/ 4 h 12"/>
                <a:gd name="T4" fmla="*/ 3 w 12"/>
                <a:gd name="T5" fmla="*/ 11 h 12"/>
                <a:gd name="T6" fmla="*/ 4 w 12"/>
                <a:gd name="T7" fmla="*/ 12 h 12"/>
                <a:gd name="T8" fmla="*/ 4 w 12"/>
                <a:gd name="T9" fmla="*/ 12 h 12"/>
                <a:gd name="T10" fmla="*/ 12 w 12"/>
                <a:gd name="T11" fmla="*/ 9 h 12"/>
                <a:gd name="T12" fmla="*/ 12 w 12"/>
                <a:gd name="T13" fmla="*/ 7 h 12"/>
                <a:gd name="T14" fmla="*/ 8 w 12"/>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8" y="0"/>
                  </a:moveTo>
                  <a:cubicBezTo>
                    <a:pt x="0" y="4"/>
                    <a:pt x="0" y="4"/>
                    <a:pt x="0" y="4"/>
                  </a:cubicBezTo>
                  <a:cubicBezTo>
                    <a:pt x="3" y="11"/>
                    <a:pt x="3" y="11"/>
                    <a:pt x="3" y="11"/>
                  </a:cubicBezTo>
                  <a:cubicBezTo>
                    <a:pt x="3" y="12"/>
                    <a:pt x="4" y="12"/>
                    <a:pt x="4" y="12"/>
                  </a:cubicBezTo>
                  <a:cubicBezTo>
                    <a:pt x="4" y="12"/>
                    <a:pt x="4" y="12"/>
                    <a:pt x="4" y="12"/>
                  </a:cubicBezTo>
                  <a:cubicBezTo>
                    <a:pt x="12" y="9"/>
                    <a:pt x="12" y="9"/>
                    <a:pt x="12" y="9"/>
                  </a:cubicBezTo>
                  <a:cubicBezTo>
                    <a:pt x="12" y="9"/>
                    <a:pt x="12" y="8"/>
                    <a:pt x="12" y="7"/>
                  </a:cubicBezTo>
                  <a:cubicBezTo>
                    <a:pt x="8" y="0"/>
                    <a:pt x="8" y="0"/>
                    <a:pt x="8"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Freeform 17"/>
            <p:cNvSpPr>
              <a:spLocks noEditPoints="1"/>
            </p:cNvSpPr>
            <p:nvPr/>
          </p:nvSpPr>
          <p:spPr bwMode="auto">
            <a:xfrm>
              <a:off x="9410834" y="2142252"/>
              <a:ext cx="410272" cy="492327"/>
            </a:xfrm>
            <a:custGeom>
              <a:avLst/>
              <a:gdLst>
                <a:gd name="T0" fmla="*/ 23 w 80"/>
                <a:gd name="T1" fmla="*/ 25 h 96"/>
                <a:gd name="T2" fmla="*/ 28 w 80"/>
                <a:gd name="T3" fmla="*/ 18 h 96"/>
                <a:gd name="T4" fmla="*/ 30 w 80"/>
                <a:gd name="T5" fmla="*/ 27 h 96"/>
                <a:gd name="T6" fmla="*/ 40 w 80"/>
                <a:gd name="T7" fmla="*/ 0 h 96"/>
                <a:gd name="T8" fmla="*/ 37 w 80"/>
                <a:gd name="T9" fmla="*/ 1 h 96"/>
                <a:gd name="T10" fmla="*/ 25 w 80"/>
                <a:gd name="T11" fmla="*/ 6 h 96"/>
                <a:gd name="T12" fmla="*/ 24 w 80"/>
                <a:gd name="T13" fmla="*/ 7 h 96"/>
                <a:gd name="T14" fmla="*/ 26 w 80"/>
                <a:gd name="T15" fmla="*/ 15 h 96"/>
                <a:gd name="T16" fmla="*/ 20 w 80"/>
                <a:gd name="T17" fmla="*/ 23 h 96"/>
                <a:gd name="T18" fmla="*/ 29 w 80"/>
                <a:gd name="T19" fmla="*/ 88 h 96"/>
                <a:gd name="T20" fmla="*/ 43 w 80"/>
                <a:gd name="T21" fmla="*/ 96 h 96"/>
                <a:gd name="T22" fmla="*/ 53 w 80"/>
                <a:gd name="T23" fmla="*/ 88 h 96"/>
                <a:gd name="T24" fmla="*/ 56 w 80"/>
                <a:gd name="T25" fmla="*/ 78 h 96"/>
                <a:gd name="T26" fmla="*/ 61 w 80"/>
                <a:gd name="T27" fmla="*/ 77 h 96"/>
                <a:gd name="T28" fmla="*/ 76 w 80"/>
                <a:gd name="T29" fmla="*/ 70 h 96"/>
                <a:gd name="T30" fmla="*/ 75 w 80"/>
                <a:gd name="T31" fmla="*/ 66 h 96"/>
                <a:gd name="T32" fmla="*/ 73 w 80"/>
                <a:gd name="T33" fmla="*/ 64 h 96"/>
                <a:gd name="T34" fmla="*/ 58 w 80"/>
                <a:gd name="T35" fmla="*/ 73 h 96"/>
                <a:gd name="T36" fmla="*/ 53 w 80"/>
                <a:gd name="T37" fmla="*/ 71 h 96"/>
                <a:gd name="T38" fmla="*/ 60 w 80"/>
                <a:gd name="T39" fmla="*/ 65 h 96"/>
                <a:gd name="T40" fmla="*/ 80 w 80"/>
                <a:gd name="T41" fmla="*/ 55 h 96"/>
                <a:gd name="T42" fmla="*/ 79 w 80"/>
                <a:gd name="T43" fmla="*/ 52 h 96"/>
                <a:gd name="T44" fmla="*/ 78 w 80"/>
                <a:gd name="T45" fmla="*/ 51 h 96"/>
                <a:gd name="T46" fmla="*/ 41 w 80"/>
                <a:gd name="T47" fmla="*/ 70 h 96"/>
                <a:gd name="T48" fmla="*/ 43 w 80"/>
                <a:gd name="T49" fmla="*/ 72 h 96"/>
                <a:gd name="T50" fmla="*/ 44 w 80"/>
                <a:gd name="T51" fmla="*/ 71 h 96"/>
                <a:gd name="T52" fmla="*/ 46 w 80"/>
                <a:gd name="T53" fmla="*/ 74 h 96"/>
                <a:gd name="T54" fmla="*/ 50 w 80"/>
                <a:gd name="T55" fmla="*/ 72 h 96"/>
                <a:gd name="T56" fmla="*/ 41 w 80"/>
                <a:gd name="T57" fmla="*/ 81 h 96"/>
                <a:gd name="T58" fmla="*/ 23 w 80"/>
                <a:gd name="T59" fmla="*/ 33 h 96"/>
                <a:gd name="T60" fmla="*/ 36 w 80"/>
                <a:gd name="T61" fmla="*/ 37 h 96"/>
                <a:gd name="T62" fmla="*/ 54 w 80"/>
                <a:gd name="T63" fmla="*/ 29 h 96"/>
                <a:gd name="T64" fmla="*/ 40 w 80"/>
                <a:gd name="T6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96">
                  <a:moveTo>
                    <a:pt x="28" y="28"/>
                  </a:moveTo>
                  <a:cubicBezTo>
                    <a:pt x="26" y="28"/>
                    <a:pt x="24" y="27"/>
                    <a:pt x="23" y="25"/>
                  </a:cubicBezTo>
                  <a:cubicBezTo>
                    <a:pt x="22" y="22"/>
                    <a:pt x="23" y="19"/>
                    <a:pt x="26" y="18"/>
                  </a:cubicBezTo>
                  <a:cubicBezTo>
                    <a:pt x="27" y="18"/>
                    <a:pt x="27" y="18"/>
                    <a:pt x="28" y="18"/>
                  </a:cubicBezTo>
                  <a:cubicBezTo>
                    <a:pt x="30" y="18"/>
                    <a:pt x="32" y="19"/>
                    <a:pt x="33" y="21"/>
                  </a:cubicBezTo>
                  <a:cubicBezTo>
                    <a:pt x="34" y="23"/>
                    <a:pt x="33" y="26"/>
                    <a:pt x="30" y="27"/>
                  </a:cubicBezTo>
                  <a:cubicBezTo>
                    <a:pt x="30" y="28"/>
                    <a:pt x="29" y="28"/>
                    <a:pt x="28" y="28"/>
                  </a:cubicBezTo>
                  <a:moveTo>
                    <a:pt x="40" y="0"/>
                  </a:moveTo>
                  <a:cubicBezTo>
                    <a:pt x="40" y="0"/>
                    <a:pt x="39" y="0"/>
                    <a:pt x="39" y="0"/>
                  </a:cubicBezTo>
                  <a:cubicBezTo>
                    <a:pt x="37" y="1"/>
                    <a:pt x="37" y="1"/>
                    <a:pt x="37" y="1"/>
                  </a:cubicBezTo>
                  <a:cubicBezTo>
                    <a:pt x="37" y="0"/>
                    <a:pt x="37" y="0"/>
                    <a:pt x="37" y="0"/>
                  </a:cubicBezTo>
                  <a:cubicBezTo>
                    <a:pt x="25" y="6"/>
                    <a:pt x="25" y="6"/>
                    <a:pt x="25" y="6"/>
                  </a:cubicBezTo>
                  <a:cubicBezTo>
                    <a:pt x="25" y="6"/>
                    <a:pt x="25" y="6"/>
                    <a:pt x="25" y="6"/>
                  </a:cubicBezTo>
                  <a:cubicBezTo>
                    <a:pt x="24" y="7"/>
                    <a:pt x="24" y="7"/>
                    <a:pt x="24" y="7"/>
                  </a:cubicBezTo>
                  <a:cubicBezTo>
                    <a:pt x="23" y="7"/>
                    <a:pt x="23" y="8"/>
                    <a:pt x="23" y="9"/>
                  </a:cubicBezTo>
                  <a:cubicBezTo>
                    <a:pt x="26" y="15"/>
                    <a:pt x="26" y="15"/>
                    <a:pt x="26" y="15"/>
                  </a:cubicBezTo>
                  <a:cubicBezTo>
                    <a:pt x="25" y="15"/>
                    <a:pt x="25" y="15"/>
                    <a:pt x="25" y="15"/>
                  </a:cubicBezTo>
                  <a:cubicBezTo>
                    <a:pt x="22" y="17"/>
                    <a:pt x="20" y="20"/>
                    <a:pt x="20" y="23"/>
                  </a:cubicBezTo>
                  <a:cubicBezTo>
                    <a:pt x="6" y="32"/>
                    <a:pt x="0" y="51"/>
                    <a:pt x="8" y="69"/>
                  </a:cubicBezTo>
                  <a:cubicBezTo>
                    <a:pt x="13" y="78"/>
                    <a:pt x="21" y="85"/>
                    <a:pt x="29" y="88"/>
                  </a:cubicBezTo>
                  <a:cubicBezTo>
                    <a:pt x="26" y="96"/>
                    <a:pt x="26" y="96"/>
                    <a:pt x="26" y="96"/>
                  </a:cubicBezTo>
                  <a:cubicBezTo>
                    <a:pt x="43" y="96"/>
                    <a:pt x="43" y="96"/>
                    <a:pt x="43" y="96"/>
                  </a:cubicBezTo>
                  <a:cubicBezTo>
                    <a:pt x="42" y="90"/>
                    <a:pt x="42" y="90"/>
                    <a:pt x="42" y="90"/>
                  </a:cubicBezTo>
                  <a:cubicBezTo>
                    <a:pt x="46" y="90"/>
                    <a:pt x="49" y="89"/>
                    <a:pt x="53" y="88"/>
                  </a:cubicBezTo>
                  <a:cubicBezTo>
                    <a:pt x="55" y="87"/>
                    <a:pt x="57" y="85"/>
                    <a:pt x="59" y="84"/>
                  </a:cubicBezTo>
                  <a:cubicBezTo>
                    <a:pt x="56" y="78"/>
                    <a:pt x="56" y="78"/>
                    <a:pt x="56" y="78"/>
                  </a:cubicBezTo>
                  <a:cubicBezTo>
                    <a:pt x="60" y="76"/>
                    <a:pt x="60" y="76"/>
                    <a:pt x="60" y="76"/>
                  </a:cubicBezTo>
                  <a:cubicBezTo>
                    <a:pt x="60" y="76"/>
                    <a:pt x="61" y="77"/>
                    <a:pt x="61" y="77"/>
                  </a:cubicBezTo>
                  <a:cubicBezTo>
                    <a:pt x="61" y="77"/>
                    <a:pt x="61" y="77"/>
                    <a:pt x="61" y="77"/>
                  </a:cubicBezTo>
                  <a:cubicBezTo>
                    <a:pt x="76" y="70"/>
                    <a:pt x="76" y="70"/>
                    <a:pt x="76" y="70"/>
                  </a:cubicBezTo>
                  <a:cubicBezTo>
                    <a:pt x="76" y="70"/>
                    <a:pt x="76" y="68"/>
                    <a:pt x="76" y="67"/>
                  </a:cubicBezTo>
                  <a:cubicBezTo>
                    <a:pt x="75" y="66"/>
                    <a:pt x="75" y="66"/>
                    <a:pt x="75" y="66"/>
                  </a:cubicBezTo>
                  <a:cubicBezTo>
                    <a:pt x="74" y="65"/>
                    <a:pt x="74" y="64"/>
                    <a:pt x="73" y="64"/>
                  </a:cubicBezTo>
                  <a:cubicBezTo>
                    <a:pt x="73" y="64"/>
                    <a:pt x="73" y="64"/>
                    <a:pt x="73" y="64"/>
                  </a:cubicBezTo>
                  <a:cubicBezTo>
                    <a:pt x="59" y="71"/>
                    <a:pt x="59" y="71"/>
                    <a:pt x="59" y="71"/>
                  </a:cubicBezTo>
                  <a:cubicBezTo>
                    <a:pt x="58" y="71"/>
                    <a:pt x="58" y="72"/>
                    <a:pt x="58" y="73"/>
                  </a:cubicBezTo>
                  <a:cubicBezTo>
                    <a:pt x="54" y="75"/>
                    <a:pt x="54" y="75"/>
                    <a:pt x="54" y="75"/>
                  </a:cubicBezTo>
                  <a:cubicBezTo>
                    <a:pt x="53" y="71"/>
                    <a:pt x="53" y="71"/>
                    <a:pt x="53" y="71"/>
                  </a:cubicBezTo>
                  <a:cubicBezTo>
                    <a:pt x="60" y="67"/>
                    <a:pt x="60" y="67"/>
                    <a:pt x="60" y="67"/>
                  </a:cubicBezTo>
                  <a:cubicBezTo>
                    <a:pt x="61" y="67"/>
                    <a:pt x="61" y="66"/>
                    <a:pt x="60" y="65"/>
                  </a:cubicBezTo>
                  <a:cubicBezTo>
                    <a:pt x="60" y="64"/>
                    <a:pt x="60" y="64"/>
                    <a:pt x="60" y="64"/>
                  </a:cubicBezTo>
                  <a:cubicBezTo>
                    <a:pt x="80" y="55"/>
                    <a:pt x="80" y="55"/>
                    <a:pt x="80" y="55"/>
                  </a:cubicBezTo>
                  <a:cubicBezTo>
                    <a:pt x="80" y="54"/>
                    <a:pt x="80" y="54"/>
                    <a:pt x="80" y="53"/>
                  </a:cubicBezTo>
                  <a:cubicBezTo>
                    <a:pt x="79" y="52"/>
                    <a:pt x="79" y="52"/>
                    <a:pt x="79" y="52"/>
                  </a:cubicBezTo>
                  <a:cubicBezTo>
                    <a:pt x="79" y="51"/>
                    <a:pt x="79" y="51"/>
                    <a:pt x="78" y="51"/>
                  </a:cubicBezTo>
                  <a:cubicBezTo>
                    <a:pt x="78" y="51"/>
                    <a:pt x="78" y="51"/>
                    <a:pt x="78" y="51"/>
                  </a:cubicBezTo>
                  <a:cubicBezTo>
                    <a:pt x="41" y="68"/>
                    <a:pt x="41" y="68"/>
                    <a:pt x="41" y="68"/>
                  </a:cubicBezTo>
                  <a:cubicBezTo>
                    <a:pt x="41" y="68"/>
                    <a:pt x="40" y="69"/>
                    <a:pt x="41" y="70"/>
                  </a:cubicBezTo>
                  <a:cubicBezTo>
                    <a:pt x="41" y="71"/>
                    <a:pt x="41" y="71"/>
                    <a:pt x="41" y="71"/>
                  </a:cubicBezTo>
                  <a:cubicBezTo>
                    <a:pt x="42" y="71"/>
                    <a:pt x="42" y="72"/>
                    <a:pt x="43" y="72"/>
                  </a:cubicBezTo>
                  <a:cubicBezTo>
                    <a:pt x="43" y="72"/>
                    <a:pt x="43" y="72"/>
                    <a:pt x="43" y="72"/>
                  </a:cubicBezTo>
                  <a:cubicBezTo>
                    <a:pt x="44" y="71"/>
                    <a:pt x="44" y="71"/>
                    <a:pt x="44" y="71"/>
                  </a:cubicBezTo>
                  <a:cubicBezTo>
                    <a:pt x="44" y="72"/>
                    <a:pt x="44" y="72"/>
                    <a:pt x="44" y="72"/>
                  </a:cubicBezTo>
                  <a:cubicBezTo>
                    <a:pt x="45" y="73"/>
                    <a:pt x="45" y="74"/>
                    <a:pt x="46" y="74"/>
                  </a:cubicBezTo>
                  <a:cubicBezTo>
                    <a:pt x="46" y="74"/>
                    <a:pt x="46" y="74"/>
                    <a:pt x="46" y="74"/>
                  </a:cubicBezTo>
                  <a:cubicBezTo>
                    <a:pt x="50" y="72"/>
                    <a:pt x="50" y="72"/>
                    <a:pt x="50" y="72"/>
                  </a:cubicBezTo>
                  <a:cubicBezTo>
                    <a:pt x="49" y="76"/>
                    <a:pt x="47" y="79"/>
                    <a:pt x="45" y="80"/>
                  </a:cubicBezTo>
                  <a:cubicBezTo>
                    <a:pt x="44" y="81"/>
                    <a:pt x="42" y="81"/>
                    <a:pt x="41" y="81"/>
                  </a:cubicBezTo>
                  <a:cubicBezTo>
                    <a:pt x="34" y="81"/>
                    <a:pt x="26" y="74"/>
                    <a:pt x="21" y="63"/>
                  </a:cubicBezTo>
                  <a:cubicBezTo>
                    <a:pt x="15" y="50"/>
                    <a:pt x="16" y="37"/>
                    <a:pt x="23" y="33"/>
                  </a:cubicBezTo>
                  <a:cubicBezTo>
                    <a:pt x="24" y="33"/>
                    <a:pt x="25" y="33"/>
                    <a:pt x="26" y="33"/>
                  </a:cubicBezTo>
                  <a:cubicBezTo>
                    <a:pt x="29" y="33"/>
                    <a:pt x="33" y="34"/>
                    <a:pt x="36" y="37"/>
                  </a:cubicBezTo>
                  <a:cubicBezTo>
                    <a:pt x="36" y="37"/>
                    <a:pt x="36" y="37"/>
                    <a:pt x="36" y="37"/>
                  </a:cubicBezTo>
                  <a:cubicBezTo>
                    <a:pt x="54" y="29"/>
                    <a:pt x="54" y="29"/>
                    <a:pt x="54" y="29"/>
                  </a:cubicBezTo>
                  <a:cubicBezTo>
                    <a:pt x="41" y="0"/>
                    <a:pt x="41" y="0"/>
                    <a:pt x="41" y="0"/>
                  </a:cubicBezTo>
                  <a:cubicBezTo>
                    <a:pt x="41" y="0"/>
                    <a:pt x="40" y="0"/>
                    <a:pt x="40"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 name="Freeform 18"/>
            <p:cNvSpPr/>
            <p:nvPr/>
          </p:nvSpPr>
          <p:spPr bwMode="auto">
            <a:xfrm>
              <a:off x="9533916" y="2239422"/>
              <a:ext cx="41027" cy="36709"/>
            </a:xfrm>
            <a:custGeom>
              <a:avLst/>
              <a:gdLst>
                <a:gd name="T0" fmla="*/ 4 w 8"/>
                <a:gd name="T1" fmla="*/ 0 h 7"/>
                <a:gd name="T2" fmla="*/ 3 w 8"/>
                <a:gd name="T3" fmla="*/ 1 h 7"/>
                <a:gd name="T4" fmla="*/ 1 w 8"/>
                <a:gd name="T5" fmla="*/ 5 h 7"/>
                <a:gd name="T6" fmla="*/ 4 w 8"/>
                <a:gd name="T7" fmla="*/ 7 h 7"/>
                <a:gd name="T8" fmla="*/ 5 w 8"/>
                <a:gd name="T9" fmla="*/ 6 h 7"/>
                <a:gd name="T10" fmla="*/ 7 w 8"/>
                <a:gd name="T11" fmla="*/ 2 h 7"/>
                <a:gd name="T12" fmla="*/ 4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4" y="0"/>
                  </a:moveTo>
                  <a:cubicBezTo>
                    <a:pt x="4" y="0"/>
                    <a:pt x="3" y="0"/>
                    <a:pt x="3" y="1"/>
                  </a:cubicBezTo>
                  <a:cubicBezTo>
                    <a:pt x="1" y="1"/>
                    <a:pt x="0" y="3"/>
                    <a:pt x="1" y="5"/>
                  </a:cubicBezTo>
                  <a:cubicBezTo>
                    <a:pt x="2" y="6"/>
                    <a:pt x="3" y="7"/>
                    <a:pt x="4" y="7"/>
                  </a:cubicBezTo>
                  <a:cubicBezTo>
                    <a:pt x="4" y="7"/>
                    <a:pt x="5" y="7"/>
                    <a:pt x="5" y="6"/>
                  </a:cubicBezTo>
                  <a:cubicBezTo>
                    <a:pt x="7" y="6"/>
                    <a:pt x="8" y="4"/>
                    <a:pt x="7" y="2"/>
                  </a:cubicBezTo>
                  <a:cubicBezTo>
                    <a:pt x="6" y="1"/>
                    <a:pt x="5" y="0"/>
                    <a:pt x="4"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27" name="组合 26"/>
          <p:cNvGrpSpPr/>
          <p:nvPr/>
        </p:nvGrpSpPr>
        <p:grpSpPr>
          <a:xfrm>
            <a:off x="1816476" y="2075313"/>
            <a:ext cx="602453" cy="606771"/>
            <a:chOff x="1816476" y="2075313"/>
            <a:chExt cx="602453" cy="606771"/>
          </a:xfrm>
        </p:grpSpPr>
        <p:sp>
          <p:nvSpPr>
            <p:cNvPr id="37" name="Oval 19"/>
            <p:cNvSpPr>
              <a:spLocks noChangeArrowheads="1"/>
            </p:cNvSpPr>
            <p:nvPr/>
          </p:nvSpPr>
          <p:spPr bwMode="auto">
            <a:xfrm>
              <a:off x="2060480" y="2321476"/>
              <a:ext cx="112285" cy="118763"/>
            </a:xfrm>
            <a:prstGeom prst="ellipse">
              <a:avLst/>
            </a:prstGeom>
            <a:solidFill>
              <a:srgbClr val="18478F"/>
            </a:solidFill>
            <a:ln>
              <a:noFill/>
            </a:ln>
          </p:spPr>
          <p:txBody>
            <a:bodyPr vert="horz" wrap="square" lIns="91440" tIns="45720" rIns="91440" bIns="45720" numCol="1" anchor="t" anchorCtr="0" compatLnSpc="1"/>
            <a:lstStyle/>
            <a:p>
              <a:endParaRPr lang="zh-CN" altLang="en-US"/>
            </a:p>
          </p:txBody>
        </p:sp>
        <p:sp>
          <p:nvSpPr>
            <p:cNvPr id="38" name="Freeform 20"/>
            <p:cNvSpPr>
              <a:spLocks noEditPoints="1"/>
            </p:cNvSpPr>
            <p:nvPr/>
          </p:nvSpPr>
          <p:spPr bwMode="auto">
            <a:xfrm>
              <a:off x="1816476" y="2075313"/>
              <a:ext cx="602453" cy="606771"/>
            </a:xfrm>
            <a:custGeom>
              <a:avLst/>
              <a:gdLst>
                <a:gd name="T0" fmla="*/ 59 w 118"/>
                <a:gd name="T1" fmla="*/ 90 h 118"/>
                <a:gd name="T2" fmla="*/ 29 w 118"/>
                <a:gd name="T3" fmla="*/ 60 h 118"/>
                <a:gd name="T4" fmla="*/ 59 w 118"/>
                <a:gd name="T5" fmla="*/ 30 h 118"/>
                <a:gd name="T6" fmla="*/ 89 w 118"/>
                <a:gd name="T7" fmla="*/ 60 h 118"/>
                <a:gd name="T8" fmla="*/ 59 w 118"/>
                <a:gd name="T9" fmla="*/ 90 h 118"/>
                <a:gd name="T10" fmla="*/ 64 w 118"/>
                <a:gd name="T11" fmla="*/ 0 h 118"/>
                <a:gd name="T12" fmla="*/ 54 w 118"/>
                <a:gd name="T13" fmla="*/ 0 h 118"/>
                <a:gd name="T14" fmla="*/ 47 w 118"/>
                <a:gd name="T15" fmla="*/ 6 h 118"/>
                <a:gd name="T16" fmla="*/ 44 w 118"/>
                <a:gd name="T17" fmla="*/ 17 h 118"/>
                <a:gd name="T18" fmla="*/ 40 w 118"/>
                <a:gd name="T19" fmla="*/ 19 h 118"/>
                <a:gd name="T20" fmla="*/ 30 w 118"/>
                <a:gd name="T21" fmla="*/ 13 h 118"/>
                <a:gd name="T22" fmla="*/ 26 w 118"/>
                <a:gd name="T23" fmla="*/ 12 h 118"/>
                <a:gd name="T24" fmla="*/ 21 w 118"/>
                <a:gd name="T25" fmla="*/ 14 h 118"/>
                <a:gd name="T26" fmla="*/ 14 w 118"/>
                <a:gd name="T27" fmla="*/ 21 h 118"/>
                <a:gd name="T28" fmla="*/ 13 w 118"/>
                <a:gd name="T29" fmla="*/ 30 h 118"/>
                <a:gd name="T30" fmla="*/ 19 w 118"/>
                <a:gd name="T31" fmla="*/ 40 h 118"/>
                <a:gd name="T32" fmla="*/ 17 w 118"/>
                <a:gd name="T33" fmla="*/ 44 h 118"/>
                <a:gd name="T34" fmla="*/ 6 w 118"/>
                <a:gd name="T35" fmla="*/ 47 h 118"/>
                <a:gd name="T36" fmla="*/ 0 w 118"/>
                <a:gd name="T37" fmla="*/ 54 h 118"/>
                <a:gd name="T38" fmla="*/ 0 w 118"/>
                <a:gd name="T39" fmla="*/ 64 h 118"/>
                <a:gd name="T40" fmla="*/ 6 w 118"/>
                <a:gd name="T41" fmla="*/ 71 h 118"/>
                <a:gd name="T42" fmla="*/ 17 w 118"/>
                <a:gd name="T43" fmla="*/ 73 h 118"/>
                <a:gd name="T44" fmla="*/ 19 w 118"/>
                <a:gd name="T45" fmla="*/ 78 h 118"/>
                <a:gd name="T46" fmla="*/ 13 w 118"/>
                <a:gd name="T47" fmla="*/ 88 h 118"/>
                <a:gd name="T48" fmla="*/ 14 w 118"/>
                <a:gd name="T49" fmla="*/ 97 h 118"/>
                <a:gd name="T50" fmla="*/ 21 w 118"/>
                <a:gd name="T51" fmla="*/ 104 h 118"/>
                <a:gd name="T52" fmla="*/ 26 w 118"/>
                <a:gd name="T53" fmla="*/ 106 h 118"/>
                <a:gd name="T54" fmla="*/ 30 w 118"/>
                <a:gd name="T55" fmla="*/ 105 h 118"/>
                <a:gd name="T56" fmla="*/ 40 w 118"/>
                <a:gd name="T57" fmla="*/ 99 h 118"/>
                <a:gd name="T58" fmla="*/ 44 w 118"/>
                <a:gd name="T59" fmla="*/ 101 h 118"/>
                <a:gd name="T60" fmla="*/ 47 w 118"/>
                <a:gd name="T61" fmla="*/ 112 h 118"/>
                <a:gd name="T62" fmla="*/ 54 w 118"/>
                <a:gd name="T63" fmla="*/ 118 h 118"/>
                <a:gd name="T64" fmla="*/ 64 w 118"/>
                <a:gd name="T65" fmla="*/ 118 h 118"/>
                <a:gd name="T66" fmla="*/ 71 w 118"/>
                <a:gd name="T67" fmla="*/ 112 h 118"/>
                <a:gd name="T68" fmla="*/ 73 w 118"/>
                <a:gd name="T69" fmla="*/ 101 h 118"/>
                <a:gd name="T70" fmla="*/ 78 w 118"/>
                <a:gd name="T71" fmla="*/ 99 h 118"/>
                <a:gd name="T72" fmla="*/ 88 w 118"/>
                <a:gd name="T73" fmla="*/ 105 h 118"/>
                <a:gd name="T74" fmla="*/ 92 w 118"/>
                <a:gd name="T75" fmla="*/ 106 h 118"/>
                <a:gd name="T76" fmla="*/ 97 w 118"/>
                <a:gd name="T77" fmla="*/ 104 h 118"/>
                <a:gd name="T78" fmla="*/ 104 w 118"/>
                <a:gd name="T79" fmla="*/ 97 h 118"/>
                <a:gd name="T80" fmla="*/ 105 w 118"/>
                <a:gd name="T81" fmla="*/ 88 h 118"/>
                <a:gd name="T82" fmla="*/ 99 w 118"/>
                <a:gd name="T83" fmla="*/ 78 h 118"/>
                <a:gd name="T84" fmla="*/ 101 w 118"/>
                <a:gd name="T85" fmla="*/ 73 h 118"/>
                <a:gd name="T86" fmla="*/ 112 w 118"/>
                <a:gd name="T87" fmla="*/ 71 h 118"/>
                <a:gd name="T88" fmla="*/ 118 w 118"/>
                <a:gd name="T89" fmla="*/ 64 h 118"/>
                <a:gd name="T90" fmla="*/ 118 w 118"/>
                <a:gd name="T91" fmla="*/ 54 h 118"/>
                <a:gd name="T92" fmla="*/ 112 w 118"/>
                <a:gd name="T93" fmla="*/ 47 h 118"/>
                <a:gd name="T94" fmla="*/ 101 w 118"/>
                <a:gd name="T95" fmla="*/ 44 h 118"/>
                <a:gd name="T96" fmla="*/ 99 w 118"/>
                <a:gd name="T97" fmla="*/ 40 h 118"/>
                <a:gd name="T98" fmla="*/ 105 w 118"/>
                <a:gd name="T99" fmla="*/ 30 h 118"/>
                <a:gd name="T100" fmla="*/ 104 w 118"/>
                <a:gd name="T101" fmla="*/ 21 h 118"/>
                <a:gd name="T102" fmla="*/ 97 w 118"/>
                <a:gd name="T103" fmla="*/ 14 h 118"/>
                <a:gd name="T104" fmla="*/ 92 w 118"/>
                <a:gd name="T105" fmla="*/ 12 h 118"/>
                <a:gd name="T106" fmla="*/ 88 w 118"/>
                <a:gd name="T107" fmla="*/ 13 h 118"/>
                <a:gd name="T108" fmla="*/ 78 w 118"/>
                <a:gd name="T109" fmla="*/ 19 h 118"/>
                <a:gd name="T110" fmla="*/ 73 w 118"/>
                <a:gd name="T111" fmla="*/ 17 h 118"/>
                <a:gd name="T112" fmla="*/ 71 w 118"/>
                <a:gd name="T113" fmla="*/ 6 h 118"/>
                <a:gd name="T114" fmla="*/ 64 w 118"/>
                <a:gd name="T11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8" h="118">
                  <a:moveTo>
                    <a:pt x="59" y="90"/>
                  </a:moveTo>
                  <a:cubicBezTo>
                    <a:pt x="42" y="90"/>
                    <a:pt x="29" y="76"/>
                    <a:pt x="29" y="60"/>
                  </a:cubicBezTo>
                  <a:cubicBezTo>
                    <a:pt x="29" y="43"/>
                    <a:pt x="42" y="30"/>
                    <a:pt x="59" y="30"/>
                  </a:cubicBezTo>
                  <a:cubicBezTo>
                    <a:pt x="75" y="30"/>
                    <a:pt x="89" y="43"/>
                    <a:pt x="89" y="60"/>
                  </a:cubicBezTo>
                  <a:cubicBezTo>
                    <a:pt x="89" y="76"/>
                    <a:pt x="75" y="90"/>
                    <a:pt x="59" y="90"/>
                  </a:cubicBezTo>
                  <a:moveTo>
                    <a:pt x="64" y="0"/>
                  </a:moveTo>
                  <a:cubicBezTo>
                    <a:pt x="54" y="0"/>
                    <a:pt x="54" y="0"/>
                    <a:pt x="54" y="0"/>
                  </a:cubicBezTo>
                  <a:cubicBezTo>
                    <a:pt x="50" y="0"/>
                    <a:pt x="47" y="3"/>
                    <a:pt x="47" y="6"/>
                  </a:cubicBezTo>
                  <a:cubicBezTo>
                    <a:pt x="44" y="17"/>
                    <a:pt x="44" y="17"/>
                    <a:pt x="44" y="17"/>
                  </a:cubicBezTo>
                  <a:cubicBezTo>
                    <a:pt x="43" y="18"/>
                    <a:pt x="41" y="18"/>
                    <a:pt x="40" y="19"/>
                  </a:cubicBezTo>
                  <a:cubicBezTo>
                    <a:pt x="30" y="13"/>
                    <a:pt x="30" y="13"/>
                    <a:pt x="30" y="13"/>
                  </a:cubicBezTo>
                  <a:cubicBezTo>
                    <a:pt x="29" y="12"/>
                    <a:pt x="28" y="12"/>
                    <a:pt x="26" y="12"/>
                  </a:cubicBezTo>
                  <a:cubicBezTo>
                    <a:pt x="24" y="12"/>
                    <a:pt x="22" y="12"/>
                    <a:pt x="21" y="14"/>
                  </a:cubicBezTo>
                  <a:cubicBezTo>
                    <a:pt x="14" y="21"/>
                    <a:pt x="14" y="21"/>
                    <a:pt x="14" y="21"/>
                  </a:cubicBezTo>
                  <a:cubicBezTo>
                    <a:pt x="11" y="23"/>
                    <a:pt x="11" y="27"/>
                    <a:pt x="13" y="30"/>
                  </a:cubicBezTo>
                  <a:cubicBezTo>
                    <a:pt x="19" y="40"/>
                    <a:pt x="19" y="40"/>
                    <a:pt x="19" y="40"/>
                  </a:cubicBezTo>
                  <a:cubicBezTo>
                    <a:pt x="19" y="41"/>
                    <a:pt x="18" y="43"/>
                    <a:pt x="17" y="44"/>
                  </a:cubicBezTo>
                  <a:cubicBezTo>
                    <a:pt x="6" y="47"/>
                    <a:pt x="6" y="47"/>
                    <a:pt x="6" y="47"/>
                  </a:cubicBezTo>
                  <a:cubicBezTo>
                    <a:pt x="3" y="47"/>
                    <a:pt x="0" y="50"/>
                    <a:pt x="0" y="54"/>
                  </a:cubicBezTo>
                  <a:cubicBezTo>
                    <a:pt x="0" y="64"/>
                    <a:pt x="0" y="64"/>
                    <a:pt x="0" y="64"/>
                  </a:cubicBezTo>
                  <a:cubicBezTo>
                    <a:pt x="0" y="67"/>
                    <a:pt x="3" y="70"/>
                    <a:pt x="6" y="71"/>
                  </a:cubicBezTo>
                  <a:cubicBezTo>
                    <a:pt x="17" y="73"/>
                    <a:pt x="17" y="73"/>
                    <a:pt x="17" y="73"/>
                  </a:cubicBezTo>
                  <a:cubicBezTo>
                    <a:pt x="18" y="75"/>
                    <a:pt x="19" y="77"/>
                    <a:pt x="19" y="78"/>
                  </a:cubicBezTo>
                  <a:cubicBezTo>
                    <a:pt x="13" y="88"/>
                    <a:pt x="13" y="88"/>
                    <a:pt x="13" y="88"/>
                  </a:cubicBezTo>
                  <a:cubicBezTo>
                    <a:pt x="11" y="91"/>
                    <a:pt x="11" y="95"/>
                    <a:pt x="14" y="97"/>
                  </a:cubicBezTo>
                  <a:cubicBezTo>
                    <a:pt x="21" y="104"/>
                    <a:pt x="21" y="104"/>
                    <a:pt x="21" y="104"/>
                  </a:cubicBezTo>
                  <a:cubicBezTo>
                    <a:pt x="22" y="105"/>
                    <a:pt x="24" y="106"/>
                    <a:pt x="26" y="106"/>
                  </a:cubicBezTo>
                  <a:cubicBezTo>
                    <a:pt x="28" y="106"/>
                    <a:pt x="29" y="106"/>
                    <a:pt x="30" y="105"/>
                  </a:cubicBezTo>
                  <a:cubicBezTo>
                    <a:pt x="40" y="99"/>
                    <a:pt x="40" y="99"/>
                    <a:pt x="40" y="99"/>
                  </a:cubicBezTo>
                  <a:cubicBezTo>
                    <a:pt x="41" y="99"/>
                    <a:pt x="43" y="100"/>
                    <a:pt x="44" y="101"/>
                  </a:cubicBezTo>
                  <a:cubicBezTo>
                    <a:pt x="47" y="112"/>
                    <a:pt x="47" y="112"/>
                    <a:pt x="47" y="112"/>
                  </a:cubicBezTo>
                  <a:cubicBezTo>
                    <a:pt x="47" y="115"/>
                    <a:pt x="50" y="118"/>
                    <a:pt x="54" y="118"/>
                  </a:cubicBezTo>
                  <a:cubicBezTo>
                    <a:pt x="64" y="118"/>
                    <a:pt x="64" y="118"/>
                    <a:pt x="64" y="118"/>
                  </a:cubicBezTo>
                  <a:cubicBezTo>
                    <a:pt x="67" y="118"/>
                    <a:pt x="70" y="115"/>
                    <a:pt x="71" y="112"/>
                  </a:cubicBezTo>
                  <a:cubicBezTo>
                    <a:pt x="73" y="101"/>
                    <a:pt x="73" y="101"/>
                    <a:pt x="73" y="101"/>
                  </a:cubicBezTo>
                  <a:cubicBezTo>
                    <a:pt x="75" y="100"/>
                    <a:pt x="77" y="99"/>
                    <a:pt x="78" y="99"/>
                  </a:cubicBezTo>
                  <a:cubicBezTo>
                    <a:pt x="88" y="105"/>
                    <a:pt x="88" y="105"/>
                    <a:pt x="88" y="105"/>
                  </a:cubicBezTo>
                  <a:cubicBezTo>
                    <a:pt x="89" y="106"/>
                    <a:pt x="90" y="106"/>
                    <a:pt x="92" y="106"/>
                  </a:cubicBezTo>
                  <a:cubicBezTo>
                    <a:pt x="94" y="106"/>
                    <a:pt x="96" y="105"/>
                    <a:pt x="97" y="104"/>
                  </a:cubicBezTo>
                  <a:cubicBezTo>
                    <a:pt x="104" y="97"/>
                    <a:pt x="104" y="97"/>
                    <a:pt x="104" y="97"/>
                  </a:cubicBezTo>
                  <a:cubicBezTo>
                    <a:pt x="107" y="95"/>
                    <a:pt x="107" y="91"/>
                    <a:pt x="105" y="88"/>
                  </a:cubicBezTo>
                  <a:cubicBezTo>
                    <a:pt x="99" y="78"/>
                    <a:pt x="99" y="78"/>
                    <a:pt x="99" y="78"/>
                  </a:cubicBezTo>
                  <a:cubicBezTo>
                    <a:pt x="99" y="77"/>
                    <a:pt x="100" y="75"/>
                    <a:pt x="101" y="73"/>
                  </a:cubicBezTo>
                  <a:cubicBezTo>
                    <a:pt x="112" y="71"/>
                    <a:pt x="112" y="71"/>
                    <a:pt x="112" y="71"/>
                  </a:cubicBezTo>
                  <a:cubicBezTo>
                    <a:pt x="115" y="70"/>
                    <a:pt x="118" y="67"/>
                    <a:pt x="118" y="64"/>
                  </a:cubicBezTo>
                  <a:cubicBezTo>
                    <a:pt x="118" y="54"/>
                    <a:pt x="118" y="54"/>
                    <a:pt x="118" y="54"/>
                  </a:cubicBezTo>
                  <a:cubicBezTo>
                    <a:pt x="118" y="50"/>
                    <a:pt x="115" y="47"/>
                    <a:pt x="112" y="47"/>
                  </a:cubicBezTo>
                  <a:cubicBezTo>
                    <a:pt x="101" y="44"/>
                    <a:pt x="101" y="44"/>
                    <a:pt x="101" y="44"/>
                  </a:cubicBezTo>
                  <a:cubicBezTo>
                    <a:pt x="100" y="43"/>
                    <a:pt x="99" y="41"/>
                    <a:pt x="99" y="40"/>
                  </a:cubicBezTo>
                  <a:cubicBezTo>
                    <a:pt x="105" y="30"/>
                    <a:pt x="105" y="30"/>
                    <a:pt x="105" y="30"/>
                  </a:cubicBezTo>
                  <a:cubicBezTo>
                    <a:pt x="107" y="27"/>
                    <a:pt x="107" y="23"/>
                    <a:pt x="104" y="21"/>
                  </a:cubicBezTo>
                  <a:cubicBezTo>
                    <a:pt x="97" y="14"/>
                    <a:pt x="97" y="14"/>
                    <a:pt x="97" y="14"/>
                  </a:cubicBezTo>
                  <a:cubicBezTo>
                    <a:pt x="96" y="12"/>
                    <a:pt x="94" y="12"/>
                    <a:pt x="92" y="12"/>
                  </a:cubicBezTo>
                  <a:cubicBezTo>
                    <a:pt x="90" y="12"/>
                    <a:pt x="89" y="12"/>
                    <a:pt x="88" y="13"/>
                  </a:cubicBezTo>
                  <a:cubicBezTo>
                    <a:pt x="78" y="19"/>
                    <a:pt x="78" y="19"/>
                    <a:pt x="78" y="19"/>
                  </a:cubicBezTo>
                  <a:cubicBezTo>
                    <a:pt x="77" y="18"/>
                    <a:pt x="75" y="18"/>
                    <a:pt x="73" y="17"/>
                  </a:cubicBezTo>
                  <a:cubicBezTo>
                    <a:pt x="71" y="6"/>
                    <a:pt x="71" y="6"/>
                    <a:pt x="71" y="6"/>
                  </a:cubicBezTo>
                  <a:cubicBezTo>
                    <a:pt x="70" y="3"/>
                    <a:pt x="67" y="0"/>
                    <a:pt x="64" y="0"/>
                  </a:cubicBezTo>
                </a:path>
              </a:pathLst>
            </a:custGeom>
            <a:solidFill>
              <a:srgbClr val="18478F"/>
            </a:solidFill>
            <a:ln>
              <a:noFill/>
            </a:ln>
          </p:spPr>
          <p:txBody>
            <a:bodyPr vert="horz" wrap="square" lIns="91440" tIns="45720" rIns="91440" bIns="45720" numCol="1" anchor="t" anchorCtr="0" compatLnSpc="1"/>
            <a:lstStyle/>
            <a:p>
              <a:endParaRPr lang="zh-CN" altLang="en-US"/>
            </a:p>
          </p:txBody>
        </p:sp>
      </p:grpSp>
      <p:sp>
        <p:nvSpPr>
          <p:cNvPr id="39" name="Freeform 21"/>
          <p:cNvSpPr>
            <a:spLocks noEditPoints="1"/>
          </p:cNvSpPr>
          <p:nvPr/>
        </p:nvSpPr>
        <p:spPr bwMode="auto">
          <a:xfrm>
            <a:off x="6709514" y="2127137"/>
            <a:ext cx="546310" cy="457778"/>
          </a:xfrm>
          <a:custGeom>
            <a:avLst/>
            <a:gdLst>
              <a:gd name="T0" fmla="*/ 34 w 107"/>
              <a:gd name="T1" fmla="*/ 82 h 89"/>
              <a:gd name="T2" fmla="*/ 34 w 107"/>
              <a:gd name="T3" fmla="*/ 74 h 89"/>
              <a:gd name="T4" fmla="*/ 40 w 107"/>
              <a:gd name="T5" fmla="*/ 75 h 89"/>
              <a:gd name="T6" fmla="*/ 34 w 107"/>
              <a:gd name="T7" fmla="*/ 82 h 89"/>
              <a:gd name="T8" fmla="*/ 32 w 107"/>
              <a:gd name="T9" fmla="*/ 68 h 89"/>
              <a:gd name="T10" fmla="*/ 6 w 107"/>
              <a:gd name="T11" fmla="*/ 41 h 89"/>
              <a:gd name="T12" fmla="*/ 97 w 107"/>
              <a:gd name="T13" fmla="*/ 7 h 89"/>
              <a:gd name="T14" fmla="*/ 32 w 107"/>
              <a:gd name="T15" fmla="*/ 68 h 89"/>
              <a:gd name="T16" fmla="*/ 105 w 107"/>
              <a:gd name="T17" fmla="*/ 0 h 89"/>
              <a:gd name="T18" fmla="*/ 105 w 107"/>
              <a:gd name="T19" fmla="*/ 0 h 89"/>
              <a:gd name="T20" fmla="*/ 105 w 107"/>
              <a:gd name="T21" fmla="*/ 0 h 89"/>
              <a:gd name="T22" fmla="*/ 1 w 107"/>
              <a:gd name="T23" fmla="*/ 38 h 89"/>
              <a:gd name="T24" fmla="*/ 0 w 107"/>
              <a:gd name="T25" fmla="*/ 39 h 89"/>
              <a:gd name="T26" fmla="*/ 1 w 107"/>
              <a:gd name="T27" fmla="*/ 41 h 89"/>
              <a:gd name="T28" fmla="*/ 30 w 107"/>
              <a:gd name="T29" fmla="*/ 72 h 89"/>
              <a:gd name="T30" fmla="*/ 30 w 107"/>
              <a:gd name="T31" fmla="*/ 87 h 89"/>
              <a:gd name="T32" fmla="*/ 31 w 107"/>
              <a:gd name="T33" fmla="*/ 89 h 89"/>
              <a:gd name="T34" fmla="*/ 32 w 107"/>
              <a:gd name="T35" fmla="*/ 89 h 89"/>
              <a:gd name="T36" fmla="*/ 33 w 107"/>
              <a:gd name="T37" fmla="*/ 89 h 89"/>
              <a:gd name="T38" fmla="*/ 44 w 107"/>
              <a:gd name="T39" fmla="*/ 76 h 89"/>
              <a:gd name="T40" fmla="*/ 87 w 107"/>
              <a:gd name="T41" fmla="*/ 86 h 89"/>
              <a:gd name="T42" fmla="*/ 87 w 107"/>
              <a:gd name="T43" fmla="*/ 86 h 89"/>
              <a:gd name="T44" fmla="*/ 88 w 107"/>
              <a:gd name="T45" fmla="*/ 86 h 89"/>
              <a:gd name="T46" fmla="*/ 89 w 107"/>
              <a:gd name="T47" fmla="*/ 84 h 89"/>
              <a:gd name="T48" fmla="*/ 107 w 107"/>
              <a:gd name="T49" fmla="*/ 2 h 89"/>
              <a:gd name="T50" fmla="*/ 107 w 107"/>
              <a:gd name="T51" fmla="*/ 2 h 89"/>
              <a:gd name="T52" fmla="*/ 107 w 107"/>
              <a:gd name="T53" fmla="*/ 2 h 89"/>
              <a:gd name="T54" fmla="*/ 107 w 107"/>
              <a:gd name="T55" fmla="*/ 1 h 89"/>
              <a:gd name="T56" fmla="*/ 107 w 107"/>
              <a:gd name="T57" fmla="*/ 1 h 89"/>
              <a:gd name="T58" fmla="*/ 107 w 107"/>
              <a:gd name="T59" fmla="*/ 1 h 89"/>
              <a:gd name="T60" fmla="*/ 107 w 107"/>
              <a:gd name="T61" fmla="*/ 1 h 89"/>
              <a:gd name="T62" fmla="*/ 107 w 107"/>
              <a:gd name="T63" fmla="*/ 1 h 89"/>
              <a:gd name="T64" fmla="*/ 107 w 107"/>
              <a:gd name="T65" fmla="*/ 0 h 89"/>
              <a:gd name="T66" fmla="*/ 107 w 107"/>
              <a:gd name="T67" fmla="*/ 0 h 89"/>
              <a:gd name="T68" fmla="*/ 106 w 107"/>
              <a:gd name="T69" fmla="*/ 0 h 89"/>
              <a:gd name="T70" fmla="*/ 106 w 107"/>
              <a:gd name="T71" fmla="*/ 0 h 89"/>
              <a:gd name="T72" fmla="*/ 106 w 107"/>
              <a:gd name="T73" fmla="*/ 0 h 89"/>
              <a:gd name="T74" fmla="*/ 106 w 107"/>
              <a:gd name="T75" fmla="*/ 0 h 89"/>
              <a:gd name="T76" fmla="*/ 105 w 107"/>
              <a:gd name="T7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7" h="89">
                <a:moveTo>
                  <a:pt x="34" y="82"/>
                </a:moveTo>
                <a:cubicBezTo>
                  <a:pt x="34" y="74"/>
                  <a:pt x="34" y="74"/>
                  <a:pt x="34" y="74"/>
                </a:cubicBezTo>
                <a:cubicBezTo>
                  <a:pt x="40" y="75"/>
                  <a:pt x="40" y="75"/>
                  <a:pt x="40" y="75"/>
                </a:cubicBezTo>
                <a:cubicBezTo>
                  <a:pt x="34" y="82"/>
                  <a:pt x="34" y="82"/>
                  <a:pt x="34" y="82"/>
                </a:cubicBezTo>
                <a:moveTo>
                  <a:pt x="32" y="68"/>
                </a:moveTo>
                <a:cubicBezTo>
                  <a:pt x="6" y="41"/>
                  <a:pt x="6" y="41"/>
                  <a:pt x="6" y="41"/>
                </a:cubicBezTo>
                <a:cubicBezTo>
                  <a:pt x="97" y="7"/>
                  <a:pt x="97" y="7"/>
                  <a:pt x="97" y="7"/>
                </a:cubicBezTo>
                <a:cubicBezTo>
                  <a:pt x="32" y="68"/>
                  <a:pt x="32" y="68"/>
                  <a:pt x="32" y="68"/>
                </a:cubicBezTo>
                <a:moveTo>
                  <a:pt x="105" y="0"/>
                </a:moveTo>
                <a:cubicBezTo>
                  <a:pt x="105" y="0"/>
                  <a:pt x="105" y="0"/>
                  <a:pt x="105" y="0"/>
                </a:cubicBezTo>
                <a:cubicBezTo>
                  <a:pt x="105" y="0"/>
                  <a:pt x="105" y="0"/>
                  <a:pt x="105" y="0"/>
                </a:cubicBezTo>
                <a:cubicBezTo>
                  <a:pt x="1" y="38"/>
                  <a:pt x="1" y="38"/>
                  <a:pt x="1" y="38"/>
                </a:cubicBezTo>
                <a:cubicBezTo>
                  <a:pt x="1" y="38"/>
                  <a:pt x="0" y="39"/>
                  <a:pt x="0" y="39"/>
                </a:cubicBezTo>
                <a:cubicBezTo>
                  <a:pt x="0" y="40"/>
                  <a:pt x="0" y="41"/>
                  <a:pt x="1" y="41"/>
                </a:cubicBezTo>
                <a:cubicBezTo>
                  <a:pt x="30" y="72"/>
                  <a:pt x="30" y="72"/>
                  <a:pt x="30" y="72"/>
                </a:cubicBezTo>
                <a:cubicBezTo>
                  <a:pt x="30" y="87"/>
                  <a:pt x="30" y="87"/>
                  <a:pt x="30" y="87"/>
                </a:cubicBezTo>
                <a:cubicBezTo>
                  <a:pt x="30" y="88"/>
                  <a:pt x="30" y="89"/>
                  <a:pt x="31" y="89"/>
                </a:cubicBezTo>
                <a:cubicBezTo>
                  <a:pt x="32" y="89"/>
                  <a:pt x="32" y="89"/>
                  <a:pt x="32" y="89"/>
                </a:cubicBezTo>
                <a:cubicBezTo>
                  <a:pt x="32" y="89"/>
                  <a:pt x="33" y="89"/>
                  <a:pt x="33" y="89"/>
                </a:cubicBezTo>
                <a:cubicBezTo>
                  <a:pt x="44" y="76"/>
                  <a:pt x="44" y="76"/>
                  <a:pt x="44" y="76"/>
                </a:cubicBezTo>
                <a:cubicBezTo>
                  <a:pt x="87" y="86"/>
                  <a:pt x="87" y="86"/>
                  <a:pt x="87" y="86"/>
                </a:cubicBezTo>
                <a:cubicBezTo>
                  <a:pt x="87" y="86"/>
                  <a:pt x="87" y="86"/>
                  <a:pt x="87" y="86"/>
                </a:cubicBezTo>
                <a:cubicBezTo>
                  <a:pt x="88" y="86"/>
                  <a:pt x="88" y="86"/>
                  <a:pt x="88" y="86"/>
                </a:cubicBezTo>
                <a:cubicBezTo>
                  <a:pt x="89" y="85"/>
                  <a:pt x="89" y="85"/>
                  <a:pt x="89" y="84"/>
                </a:cubicBezTo>
                <a:cubicBezTo>
                  <a:pt x="107" y="2"/>
                  <a:pt x="107" y="2"/>
                  <a:pt x="107" y="2"/>
                </a:cubicBezTo>
                <a:cubicBezTo>
                  <a:pt x="107" y="2"/>
                  <a:pt x="107" y="2"/>
                  <a:pt x="107" y="2"/>
                </a:cubicBezTo>
                <a:cubicBezTo>
                  <a:pt x="107" y="2"/>
                  <a:pt x="107" y="2"/>
                  <a:pt x="107" y="2"/>
                </a:cubicBezTo>
                <a:cubicBezTo>
                  <a:pt x="107" y="1"/>
                  <a:pt x="107" y="1"/>
                  <a:pt x="107" y="1"/>
                </a:cubicBezTo>
                <a:cubicBezTo>
                  <a:pt x="107" y="1"/>
                  <a:pt x="107" y="1"/>
                  <a:pt x="107" y="1"/>
                </a:cubicBezTo>
                <a:cubicBezTo>
                  <a:pt x="107" y="1"/>
                  <a:pt x="107" y="1"/>
                  <a:pt x="107" y="1"/>
                </a:cubicBezTo>
                <a:cubicBezTo>
                  <a:pt x="107" y="1"/>
                  <a:pt x="107" y="1"/>
                  <a:pt x="107" y="1"/>
                </a:cubicBezTo>
                <a:cubicBezTo>
                  <a:pt x="107" y="1"/>
                  <a:pt x="107" y="1"/>
                  <a:pt x="107" y="1"/>
                </a:cubicBezTo>
                <a:cubicBezTo>
                  <a:pt x="107" y="0"/>
                  <a:pt x="107" y="0"/>
                  <a:pt x="107" y="0"/>
                </a:cubicBezTo>
                <a:cubicBezTo>
                  <a:pt x="107" y="0"/>
                  <a:pt x="107" y="0"/>
                  <a:pt x="107" y="0"/>
                </a:cubicBezTo>
                <a:cubicBezTo>
                  <a:pt x="106" y="0"/>
                  <a:pt x="106" y="0"/>
                  <a:pt x="106" y="0"/>
                </a:cubicBezTo>
                <a:cubicBezTo>
                  <a:pt x="106" y="0"/>
                  <a:pt x="106" y="0"/>
                  <a:pt x="106" y="0"/>
                </a:cubicBezTo>
                <a:cubicBezTo>
                  <a:pt x="106" y="0"/>
                  <a:pt x="106" y="0"/>
                  <a:pt x="106" y="0"/>
                </a:cubicBezTo>
                <a:cubicBezTo>
                  <a:pt x="106" y="0"/>
                  <a:pt x="106" y="0"/>
                  <a:pt x="106" y="0"/>
                </a:cubicBezTo>
                <a:cubicBezTo>
                  <a:pt x="105" y="0"/>
                  <a:pt x="105" y="0"/>
                  <a:pt x="105"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49" name="组合 48"/>
          <p:cNvGrpSpPr/>
          <p:nvPr/>
        </p:nvGrpSpPr>
        <p:grpSpPr>
          <a:xfrm>
            <a:off x="4297544" y="2142252"/>
            <a:ext cx="619727" cy="431866"/>
            <a:chOff x="4297544" y="2142252"/>
            <a:chExt cx="619727" cy="431866"/>
          </a:xfrm>
        </p:grpSpPr>
        <p:sp>
          <p:nvSpPr>
            <p:cNvPr id="50" name="Freeform 22"/>
            <p:cNvSpPr>
              <a:spLocks noEditPoints="1"/>
            </p:cNvSpPr>
            <p:nvPr/>
          </p:nvSpPr>
          <p:spPr bwMode="auto">
            <a:xfrm>
              <a:off x="4297544" y="2142252"/>
              <a:ext cx="619727" cy="431866"/>
            </a:xfrm>
            <a:custGeom>
              <a:avLst/>
              <a:gdLst>
                <a:gd name="T0" fmla="*/ 61 w 121"/>
                <a:gd name="T1" fmla="*/ 73 h 84"/>
                <a:gd name="T2" fmla="*/ 30 w 121"/>
                <a:gd name="T3" fmla="*/ 42 h 84"/>
                <a:gd name="T4" fmla="*/ 61 w 121"/>
                <a:gd name="T5" fmla="*/ 12 h 84"/>
                <a:gd name="T6" fmla="*/ 61 w 121"/>
                <a:gd name="T7" fmla="*/ 12 h 84"/>
                <a:gd name="T8" fmla="*/ 91 w 121"/>
                <a:gd name="T9" fmla="*/ 42 h 84"/>
                <a:gd name="T10" fmla="*/ 61 w 121"/>
                <a:gd name="T11" fmla="*/ 73 h 84"/>
                <a:gd name="T12" fmla="*/ 61 w 121"/>
                <a:gd name="T13" fmla="*/ 0 h 84"/>
                <a:gd name="T14" fmla="*/ 2 w 121"/>
                <a:gd name="T15" fmla="*/ 39 h 84"/>
                <a:gd name="T16" fmla="*/ 0 w 121"/>
                <a:gd name="T17" fmla="*/ 42 h 84"/>
                <a:gd name="T18" fmla="*/ 2 w 121"/>
                <a:gd name="T19" fmla="*/ 45 h 84"/>
                <a:gd name="T20" fmla="*/ 61 w 121"/>
                <a:gd name="T21" fmla="*/ 84 h 84"/>
                <a:gd name="T22" fmla="*/ 120 w 121"/>
                <a:gd name="T23" fmla="*/ 45 h 84"/>
                <a:gd name="T24" fmla="*/ 121 w 121"/>
                <a:gd name="T25" fmla="*/ 42 h 84"/>
                <a:gd name="T26" fmla="*/ 120 w 121"/>
                <a:gd name="T27" fmla="*/ 39 h 84"/>
                <a:gd name="T28" fmla="*/ 61 w 121"/>
                <a:gd name="T2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84">
                  <a:moveTo>
                    <a:pt x="61" y="73"/>
                  </a:moveTo>
                  <a:cubicBezTo>
                    <a:pt x="44" y="73"/>
                    <a:pt x="30" y="59"/>
                    <a:pt x="30" y="42"/>
                  </a:cubicBezTo>
                  <a:cubicBezTo>
                    <a:pt x="30" y="26"/>
                    <a:pt x="44" y="12"/>
                    <a:pt x="61" y="12"/>
                  </a:cubicBezTo>
                  <a:cubicBezTo>
                    <a:pt x="61" y="12"/>
                    <a:pt x="61" y="12"/>
                    <a:pt x="61" y="12"/>
                  </a:cubicBezTo>
                  <a:cubicBezTo>
                    <a:pt x="77" y="12"/>
                    <a:pt x="91" y="26"/>
                    <a:pt x="91" y="42"/>
                  </a:cubicBezTo>
                  <a:cubicBezTo>
                    <a:pt x="91" y="59"/>
                    <a:pt x="77" y="73"/>
                    <a:pt x="61" y="73"/>
                  </a:cubicBezTo>
                  <a:moveTo>
                    <a:pt x="61" y="0"/>
                  </a:moveTo>
                  <a:cubicBezTo>
                    <a:pt x="28" y="0"/>
                    <a:pt x="3" y="38"/>
                    <a:pt x="2" y="39"/>
                  </a:cubicBezTo>
                  <a:cubicBezTo>
                    <a:pt x="0" y="42"/>
                    <a:pt x="0" y="42"/>
                    <a:pt x="0" y="42"/>
                  </a:cubicBezTo>
                  <a:cubicBezTo>
                    <a:pt x="2" y="45"/>
                    <a:pt x="2" y="45"/>
                    <a:pt x="2" y="45"/>
                  </a:cubicBezTo>
                  <a:cubicBezTo>
                    <a:pt x="3" y="47"/>
                    <a:pt x="28" y="84"/>
                    <a:pt x="61" y="84"/>
                  </a:cubicBezTo>
                  <a:cubicBezTo>
                    <a:pt x="93" y="84"/>
                    <a:pt x="119" y="47"/>
                    <a:pt x="120" y="45"/>
                  </a:cubicBezTo>
                  <a:cubicBezTo>
                    <a:pt x="121" y="42"/>
                    <a:pt x="121" y="42"/>
                    <a:pt x="121" y="42"/>
                  </a:cubicBezTo>
                  <a:cubicBezTo>
                    <a:pt x="120" y="39"/>
                    <a:pt x="120" y="39"/>
                    <a:pt x="120" y="39"/>
                  </a:cubicBezTo>
                  <a:cubicBezTo>
                    <a:pt x="119" y="38"/>
                    <a:pt x="93" y="0"/>
                    <a:pt x="61"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 name="Freeform 23"/>
            <p:cNvSpPr/>
            <p:nvPr/>
          </p:nvSpPr>
          <p:spPr bwMode="auto">
            <a:xfrm>
              <a:off x="4517796" y="2261015"/>
              <a:ext cx="190021" cy="190021"/>
            </a:xfrm>
            <a:custGeom>
              <a:avLst/>
              <a:gdLst>
                <a:gd name="T0" fmla="*/ 18 w 37"/>
                <a:gd name="T1" fmla="*/ 0 h 37"/>
                <a:gd name="T2" fmla="*/ 17 w 37"/>
                <a:gd name="T3" fmla="*/ 1 h 37"/>
                <a:gd name="T4" fmla="*/ 19 w 37"/>
                <a:gd name="T5" fmla="*/ 20 h 37"/>
                <a:gd name="T6" fmla="*/ 1 w 37"/>
                <a:gd name="T7" fmla="*/ 14 h 37"/>
                <a:gd name="T8" fmla="*/ 0 w 37"/>
                <a:gd name="T9" fmla="*/ 19 h 37"/>
                <a:gd name="T10" fmla="*/ 18 w 37"/>
                <a:gd name="T11" fmla="*/ 37 h 37"/>
                <a:gd name="T12" fmla="*/ 37 w 37"/>
                <a:gd name="T13" fmla="*/ 19 h 37"/>
                <a:gd name="T14" fmla="*/ 18 w 37"/>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18" y="0"/>
                  </a:moveTo>
                  <a:cubicBezTo>
                    <a:pt x="18" y="0"/>
                    <a:pt x="17" y="0"/>
                    <a:pt x="17" y="1"/>
                  </a:cubicBezTo>
                  <a:cubicBezTo>
                    <a:pt x="19" y="20"/>
                    <a:pt x="19" y="20"/>
                    <a:pt x="19" y="20"/>
                  </a:cubicBezTo>
                  <a:cubicBezTo>
                    <a:pt x="1" y="14"/>
                    <a:pt x="1" y="14"/>
                    <a:pt x="1" y="14"/>
                  </a:cubicBezTo>
                  <a:cubicBezTo>
                    <a:pt x="1" y="15"/>
                    <a:pt x="0" y="17"/>
                    <a:pt x="0" y="19"/>
                  </a:cubicBezTo>
                  <a:cubicBezTo>
                    <a:pt x="0" y="29"/>
                    <a:pt x="8" y="37"/>
                    <a:pt x="18" y="37"/>
                  </a:cubicBezTo>
                  <a:cubicBezTo>
                    <a:pt x="28" y="37"/>
                    <a:pt x="37" y="29"/>
                    <a:pt x="37" y="19"/>
                  </a:cubicBezTo>
                  <a:cubicBezTo>
                    <a:pt x="37" y="9"/>
                    <a:pt x="28" y="0"/>
                    <a:pt x="18" y="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6"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387998" y="4543287"/>
            <a:ext cx="2291192" cy="2154436"/>
          </a:xfrm>
          <a:prstGeom prst="rect">
            <a:avLst/>
          </a:prstGeom>
        </p:spPr>
        <p:txBody>
          <a:bodyPr wrap="square">
            <a:spAutoFit/>
          </a:bodyPr>
          <a:lstStyle/>
          <a:p>
            <a:pPr fontAlgn="auto">
              <a:lnSpc>
                <a:spcPct val="200000"/>
              </a:lnSpc>
            </a:pPr>
            <a:r>
              <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设计需求不是特性</a:t>
            </a:r>
            <a:endParaRPr lang="en-US" altLang="zh-CN" sz="16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fontAlgn="auto">
              <a:lnSpc>
                <a:spcPct val="100000"/>
              </a:lnSpc>
            </a:pPr>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在许多产品开发组织中，‘需求’已经成了产品特征或者功能的同义词，但是我们建议把设计需求当成需要的同义词——必须满足人类和商业的需要，这是产品必须满足的目标。</a:t>
            </a:r>
            <a:endParaRPr lang="zh-CN" altLang="en-US" sz="1400" dirty="0">
              <a:solidFill>
                <a:schemeClr val="tx1">
                  <a:lumMod val="95000"/>
                  <a:lumOff val="5000"/>
                </a:schemeClr>
              </a:solidFill>
              <a:latin typeface="Open Sans" panose="020B0606030504020204" pitchFamily="34" charset="0"/>
              <a:ea typeface="宋体" panose="02010600030101010101" pitchFamily="2" charset="-122"/>
              <a:cs typeface="Open Sans" panose="020B0606030504020204" pitchFamily="34" charset="0"/>
            </a:endParaRPr>
          </a:p>
        </p:txBody>
      </p:sp>
      <p:sp>
        <p:nvSpPr>
          <p:cNvPr id="5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3679190" y="4543425"/>
            <a:ext cx="2697742" cy="1938992"/>
          </a:xfrm>
          <a:prstGeom prst="rect">
            <a:avLst/>
          </a:prstGeom>
        </p:spPr>
        <p:txBody>
          <a:bodyPr wrap="square">
            <a:spAutoFit/>
          </a:bodyPr>
          <a:lstStyle/>
          <a:p>
            <a:pPr fontAlgn="auto">
              <a:lnSpc>
                <a:spcPct val="200000"/>
              </a:lnSpc>
            </a:pPr>
            <a:r>
              <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设计需求不是规格说明</a:t>
            </a:r>
            <a:endPar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产品经理的MRD (市场营销需求文档)和PRD（项目需求文档）是试图描述产品是什么的问题，但是在制定时往往没有认证研究用户需求，没办法保证会是用户喜欢的产品。</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376931" y="4543287"/>
            <a:ext cx="2712951" cy="1938992"/>
          </a:xfrm>
          <a:prstGeom prst="rect">
            <a:avLst/>
          </a:prstGeom>
        </p:spPr>
        <p:txBody>
          <a:bodyPr wrap="square">
            <a:spAutoFit/>
          </a:bodyPr>
          <a:lstStyle/>
          <a:p>
            <a:pPr>
              <a:lnSpc>
                <a:spcPct val="200000"/>
              </a:lnSpc>
            </a:pPr>
            <a:r>
              <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设计需求是战略性的</a:t>
            </a:r>
            <a:endPar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通过明确定义用户需求，设 计师能够同技术人员一道，</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找到切实可行的最佳方案，同时保证产品帮助人们达成目标的能力 不会妥协。这样的话，执行出现问题时不会殃及产品定义。</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089883" y="4543287"/>
            <a:ext cx="2056781" cy="1938992"/>
          </a:xfrm>
          <a:prstGeom prst="rect">
            <a:avLst/>
          </a:prstGeom>
        </p:spPr>
        <p:txBody>
          <a:bodyPr wrap="square">
            <a:spAutoFit/>
          </a:bodyPr>
          <a:lstStyle/>
          <a:p>
            <a:pPr>
              <a:lnSpc>
                <a:spcPct val="200000"/>
              </a:lnSpc>
            </a:pPr>
            <a:r>
              <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设计需求来源广泛</a:t>
            </a:r>
            <a:endParaRPr lang="en-US" altLang="zh-CN"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人物模型和场景是设计需求的主要来源，当然还包括其他诸如：人物模型商业需求和限制，以及技术和法律的约束。</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0" name="矩形 59"/>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设计需求：交互的“什么”问题</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椭圆 28"/>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30" name="椭圆 29"/>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35" presetClass="path" presetSubtype="0" accel="50000" decel="50000" fill="hold" grpId="1" nodeType="withEffect">
                                  <p:stCondLst>
                                    <p:cond delay="2000"/>
                                  </p:stCondLst>
                                  <p:childTnLst>
                                    <p:animMotion origin="layout" path="M 0.07812 0 L -2.91667E-6 0 " pathEditMode="relative" rAng="0" ptsTypes="AA">
                                      <p:cBhvr>
                                        <p:cTn id="9" dur="2000" fill="hold"/>
                                        <p:tgtEl>
                                          <p:spTgt spid="5"/>
                                        </p:tgtEl>
                                        <p:attrNameLst>
                                          <p:attrName>ppt_x</p:attrName>
                                          <p:attrName>ppt_y</p:attrName>
                                        </p:attrNameLst>
                                      </p:cBhvr>
                                      <p:rCtr x="-3997" y="0"/>
                                    </p:animMotion>
                                  </p:childTnLst>
                                </p:cTn>
                              </p:par>
                              <p:par>
                                <p:cTn id="10" presetID="10" presetClass="entr" presetSubtype="0" fill="hold" grpId="0" nodeType="withEffect">
                                  <p:stCondLst>
                                    <p:cond delay="225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35" presetClass="path" presetSubtype="0" accel="50000" decel="50000" fill="hold" grpId="1" nodeType="withEffect">
                                  <p:stCondLst>
                                    <p:cond delay="2250"/>
                                  </p:stCondLst>
                                  <p:childTnLst>
                                    <p:animMotion origin="layout" path="M 0.07812 0 L -2.91667E-6 0 " pathEditMode="relative" rAng="0" ptsTypes="AA">
                                      <p:cBhvr>
                                        <p:cTn id="14" dur="2000" fill="hold"/>
                                        <p:tgtEl>
                                          <p:spTgt spid="2"/>
                                        </p:tgtEl>
                                        <p:attrNameLst>
                                          <p:attrName>ppt_x</p:attrName>
                                          <p:attrName>ppt_y</p:attrName>
                                        </p:attrNameLst>
                                      </p:cBhvr>
                                      <p:rCtr x="-3997" y="0"/>
                                    </p:animMotion>
                                  </p:childTnLst>
                                </p:cTn>
                              </p:par>
                              <p:par>
                                <p:cTn id="15" presetID="10" presetClass="entr" presetSubtype="0" fill="hold" grpId="0" nodeType="withEffect">
                                  <p:stCondLst>
                                    <p:cond delay="250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35" presetClass="path" presetSubtype="0" accel="50000" decel="50000" fill="hold" grpId="1" nodeType="withEffect">
                                  <p:stCondLst>
                                    <p:cond delay="2500"/>
                                  </p:stCondLst>
                                  <p:childTnLst>
                                    <p:animMotion origin="layout" path="M 0.07812 0 L -2.91667E-6 0 " pathEditMode="relative" rAng="0" ptsTypes="AA">
                                      <p:cBhvr>
                                        <p:cTn id="19" dur="2000" fill="hold"/>
                                        <p:tgtEl>
                                          <p:spTgt spid="3"/>
                                        </p:tgtEl>
                                        <p:attrNameLst>
                                          <p:attrName>ppt_x</p:attrName>
                                          <p:attrName>ppt_y</p:attrName>
                                        </p:attrNameLst>
                                      </p:cBhvr>
                                      <p:rCtr x="-3997" y="0"/>
                                    </p:animMotion>
                                  </p:childTnLst>
                                </p:cTn>
                              </p:par>
                              <p:par>
                                <p:cTn id="20" presetID="10" presetClass="entr" presetSubtype="0" fill="hold" grpId="0" nodeType="withEffect">
                                  <p:stCondLst>
                                    <p:cond delay="275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35" presetClass="path" presetSubtype="0" accel="50000" decel="50000" fill="hold" grpId="1" nodeType="withEffect">
                                  <p:stCondLst>
                                    <p:cond delay="2750"/>
                                  </p:stCondLst>
                                  <p:childTnLst>
                                    <p:animMotion origin="layout" path="M 0.07812 0 L -2.91667E-6 0 " pathEditMode="relative" rAng="0" ptsTypes="AA">
                                      <p:cBhvr>
                                        <p:cTn id="24" dur="2000" fill="hold"/>
                                        <p:tgtEl>
                                          <p:spTgt spid="4"/>
                                        </p:tgtEl>
                                        <p:attrNameLst>
                                          <p:attrName>ppt_x</p:attrName>
                                          <p:attrName>ppt_y</p:attrName>
                                        </p:attrNameLst>
                                      </p:cBhvr>
                                      <p:rCtr x="-3997" y="0"/>
                                    </p:animMotion>
                                  </p:childTnLst>
                                </p:cTn>
                              </p:par>
                              <p:par>
                                <p:cTn id="25" presetID="53" presetClass="entr" presetSubtype="16" fill="hold" nodeType="withEffect">
                                  <p:stCondLst>
                                    <p:cond delay="350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nodeType="withEffect">
                                  <p:stCondLst>
                                    <p:cond delay="350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grpId="0" nodeType="withEffect">
                                  <p:stCondLst>
                                    <p:cond delay="3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500" fill="hold"/>
                                        <p:tgtEl>
                                          <p:spTgt spid="39"/>
                                        </p:tgtEl>
                                        <p:attrNameLst>
                                          <p:attrName>ppt_w</p:attrName>
                                        </p:attrNameLst>
                                      </p:cBhvr>
                                      <p:tavLst>
                                        <p:tav tm="0">
                                          <p:val>
                                            <p:fltVal val="0"/>
                                          </p:val>
                                        </p:tav>
                                        <p:tav tm="100000">
                                          <p:val>
                                            <p:strVal val="#ppt_w"/>
                                          </p:val>
                                        </p:tav>
                                      </p:tavLst>
                                    </p:anim>
                                    <p:anim calcmode="lin" valueType="num">
                                      <p:cBhvr>
                                        <p:cTn id="38" dur="500" fill="hold"/>
                                        <p:tgtEl>
                                          <p:spTgt spid="39"/>
                                        </p:tgtEl>
                                        <p:attrNameLst>
                                          <p:attrName>ppt_h</p:attrName>
                                        </p:attrNameLst>
                                      </p:cBhvr>
                                      <p:tavLst>
                                        <p:tav tm="0">
                                          <p:val>
                                            <p:fltVal val="0"/>
                                          </p:val>
                                        </p:tav>
                                        <p:tav tm="100000">
                                          <p:val>
                                            <p:strVal val="#ppt_h"/>
                                          </p:val>
                                        </p:tav>
                                      </p:tavLst>
                                    </p:anim>
                                    <p:animEffect transition="in" filter="fade">
                                      <p:cBhvr>
                                        <p:cTn id="39" dur="500"/>
                                        <p:tgtEl>
                                          <p:spTgt spid="39"/>
                                        </p:tgtEl>
                                      </p:cBhvr>
                                    </p:animEffect>
                                  </p:childTnLst>
                                </p:cTn>
                              </p:par>
                              <p:par>
                                <p:cTn id="40" presetID="53" presetClass="entr" presetSubtype="16" fill="hold" nodeType="withEffect">
                                  <p:stCondLst>
                                    <p:cond delay="3500"/>
                                  </p:stCondLst>
                                  <p:childTnLst>
                                    <p:set>
                                      <p:cBhvr>
                                        <p:cTn id="41" dur="1" fill="hold">
                                          <p:stCondLst>
                                            <p:cond delay="0"/>
                                          </p:stCondLst>
                                        </p:cTn>
                                        <p:tgtEl>
                                          <p:spTgt spid="49"/>
                                        </p:tgtEl>
                                        <p:attrNameLst>
                                          <p:attrName>style.visibility</p:attrName>
                                        </p:attrNameLst>
                                      </p:cBhvr>
                                      <p:to>
                                        <p:strVal val="visible"/>
                                      </p:to>
                                    </p:set>
                                    <p:anim calcmode="lin" valueType="num">
                                      <p:cBhvr>
                                        <p:cTn id="42" dur="500" fill="hold"/>
                                        <p:tgtEl>
                                          <p:spTgt spid="49"/>
                                        </p:tgtEl>
                                        <p:attrNameLst>
                                          <p:attrName>ppt_w</p:attrName>
                                        </p:attrNameLst>
                                      </p:cBhvr>
                                      <p:tavLst>
                                        <p:tav tm="0">
                                          <p:val>
                                            <p:fltVal val="0"/>
                                          </p:val>
                                        </p:tav>
                                        <p:tav tm="100000">
                                          <p:val>
                                            <p:strVal val="#ppt_w"/>
                                          </p:val>
                                        </p:tav>
                                      </p:tavLst>
                                    </p:anim>
                                    <p:anim calcmode="lin" valueType="num">
                                      <p:cBhvr>
                                        <p:cTn id="43" dur="500" fill="hold"/>
                                        <p:tgtEl>
                                          <p:spTgt spid="49"/>
                                        </p:tgtEl>
                                        <p:attrNameLst>
                                          <p:attrName>ppt_h</p:attrName>
                                        </p:attrNameLst>
                                      </p:cBhvr>
                                      <p:tavLst>
                                        <p:tav tm="0">
                                          <p:val>
                                            <p:fltVal val="0"/>
                                          </p:val>
                                        </p:tav>
                                        <p:tav tm="100000">
                                          <p:val>
                                            <p:strVal val="#ppt_h"/>
                                          </p:val>
                                        </p:tav>
                                      </p:tavLst>
                                    </p:anim>
                                    <p:animEffect transition="in" filter="fade">
                                      <p:cBhvr>
                                        <p:cTn id="44" dur="500"/>
                                        <p:tgtEl>
                                          <p:spTgt spid="49"/>
                                        </p:tgtEl>
                                      </p:cBhvr>
                                    </p:animEffect>
                                  </p:childTnLst>
                                </p:cTn>
                              </p:par>
                              <p:par>
                                <p:cTn id="45" presetID="22" presetClass="entr" presetSubtype="1" fill="hold" grpId="0" nodeType="withEffect">
                                  <p:stCondLst>
                                    <p:cond delay="3500"/>
                                  </p:stCondLst>
                                  <p:childTnLst>
                                    <p:set>
                                      <p:cBhvr>
                                        <p:cTn id="46" dur="1" fill="hold">
                                          <p:stCondLst>
                                            <p:cond delay="0"/>
                                          </p:stCondLst>
                                        </p:cTn>
                                        <p:tgtEl>
                                          <p:spTgt spid="56"/>
                                        </p:tgtEl>
                                        <p:attrNameLst>
                                          <p:attrName>style.visibility</p:attrName>
                                        </p:attrNameLst>
                                      </p:cBhvr>
                                      <p:to>
                                        <p:strVal val="visible"/>
                                      </p:to>
                                    </p:set>
                                    <p:animEffect transition="in" filter="wipe(up)">
                                      <p:cBhvr>
                                        <p:cTn id="47" dur="500"/>
                                        <p:tgtEl>
                                          <p:spTgt spid="56"/>
                                        </p:tgtEl>
                                      </p:cBhvr>
                                    </p:animEffect>
                                  </p:childTnLst>
                                </p:cTn>
                              </p:par>
                              <p:par>
                                <p:cTn id="48" presetID="22" presetClass="entr" presetSubtype="1" fill="hold" grpId="0" nodeType="withEffect">
                                  <p:stCondLst>
                                    <p:cond delay="3500"/>
                                  </p:stCondLst>
                                  <p:childTnLst>
                                    <p:set>
                                      <p:cBhvr>
                                        <p:cTn id="49" dur="1" fill="hold">
                                          <p:stCondLst>
                                            <p:cond delay="0"/>
                                          </p:stCondLst>
                                        </p:cTn>
                                        <p:tgtEl>
                                          <p:spTgt spid="57"/>
                                        </p:tgtEl>
                                        <p:attrNameLst>
                                          <p:attrName>style.visibility</p:attrName>
                                        </p:attrNameLst>
                                      </p:cBhvr>
                                      <p:to>
                                        <p:strVal val="visible"/>
                                      </p:to>
                                    </p:set>
                                    <p:animEffect transition="in" filter="wipe(up)">
                                      <p:cBhvr>
                                        <p:cTn id="50" dur="500"/>
                                        <p:tgtEl>
                                          <p:spTgt spid="57"/>
                                        </p:tgtEl>
                                      </p:cBhvr>
                                    </p:animEffect>
                                  </p:childTnLst>
                                </p:cTn>
                              </p:par>
                              <p:par>
                                <p:cTn id="51" presetID="22" presetClass="entr" presetSubtype="1" fill="hold" grpId="0" nodeType="withEffect">
                                  <p:stCondLst>
                                    <p:cond delay="3500"/>
                                  </p:stCondLst>
                                  <p:childTnLst>
                                    <p:set>
                                      <p:cBhvr>
                                        <p:cTn id="52" dur="1" fill="hold">
                                          <p:stCondLst>
                                            <p:cond delay="0"/>
                                          </p:stCondLst>
                                        </p:cTn>
                                        <p:tgtEl>
                                          <p:spTgt spid="58"/>
                                        </p:tgtEl>
                                        <p:attrNameLst>
                                          <p:attrName>style.visibility</p:attrName>
                                        </p:attrNameLst>
                                      </p:cBhvr>
                                      <p:to>
                                        <p:strVal val="visible"/>
                                      </p:to>
                                    </p:set>
                                    <p:animEffect transition="in" filter="wipe(up)">
                                      <p:cBhvr>
                                        <p:cTn id="53" dur="500"/>
                                        <p:tgtEl>
                                          <p:spTgt spid="58"/>
                                        </p:tgtEl>
                                      </p:cBhvr>
                                    </p:animEffect>
                                  </p:childTnLst>
                                </p:cTn>
                              </p:par>
                              <p:par>
                                <p:cTn id="54" presetID="22" presetClass="entr" presetSubtype="1" fill="hold" grpId="0" nodeType="withEffect">
                                  <p:stCondLst>
                                    <p:cond delay="3500"/>
                                  </p:stCondLst>
                                  <p:childTnLst>
                                    <p:set>
                                      <p:cBhvr>
                                        <p:cTn id="55" dur="1" fill="hold">
                                          <p:stCondLst>
                                            <p:cond delay="0"/>
                                          </p:stCondLst>
                                        </p:cTn>
                                        <p:tgtEl>
                                          <p:spTgt spid="59"/>
                                        </p:tgtEl>
                                        <p:attrNameLst>
                                          <p:attrName>style.visibility</p:attrName>
                                        </p:attrNameLst>
                                      </p:cBhvr>
                                      <p:to>
                                        <p:strVal val="visible"/>
                                      </p:to>
                                    </p:set>
                                    <p:animEffect transition="in" filter="wipe(up)">
                                      <p:cBhvr>
                                        <p:cTn id="56" dur="500"/>
                                        <p:tgtEl>
                                          <p:spTgt spid="59"/>
                                        </p:tgtEl>
                                      </p:cBhvr>
                                    </p:animEffect>
                                  </p:childTnLst>
                                </p:cTn>
                              </p:par>
                              <p:par>
                                <p:cTn id="57" presetID="41" presetClass="entr" presetSubtype="0" fill="hold" grpId="0" nodeType="withEffect">
                                  <p:stCondLst>
                                    <p:cond delay="500"/>
                                  </p:stCondLst>
                                  <p:iterate type="lt">
                                    <p:tmPct val="10000"/>
                                  </p:iterate>
                                  <p:childTnLst>
                                    <p:set>
                                      <p:cBhvr>
                                        <p:cTn id="58" dur="1" fill="hold">
                                          <p:stCondLst>
                                            <p:cond delay="0"/>
                                          </p:stCondLst>
                                        </p:cTn>
                                        <p:tgtEl>
                                          <p:spTgt spid="60"/>
                                        </p:tgtEl>
                                        <p:attrNameLst>
                                          <p:attrName>style.visibility</p:attrName>
                                        </p:attrNameLst>
                                      </p:cBhvr>
                                      <p:to>
                                        <p:strVal val="visible"/>
                                      </p:to>
                                    </p:set>
                                    <p:anim calcmode="lin" valueType="num">
                                      <p:cBhvr>
                                        <p:cTn id="59"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60"/>
                                        </p:tgtEl>
                                        <p:attrNameLst>
                                          <p:attrName>ppt_y</p:attrName>
                                        </p:attrNameLst>
                                      </p:cBhvr>
                                      <p:tavLst>
                                        <p:tav tm="0">
                                          <p:val>
                                            <p:strVal val="#ppt_y"/>
                                          </p:val>
                                        </p:tav>
                                        <p:tav tm="100000">
                                          <p:val>
                                            <p:strVal val="#ppt_y"/>
                                          </p:val>
                                        </p:tav>
                                      </p:tavLst>
                                    </p:anim>
                                    <p:anim calcmode="lin" valueType="num">
                                      <p:cBhvr>
                                        <p:cTn id="61"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60"/>
                                        </p:tgtEl>
                                      </p:cBhvr>
                                    </p:animEffect>
                                  </p:childTnLst>
                                </p:cTn>
                              </p:par>
                              <p:par>
                                <p:cTn id="64" presetID="2" presetClass="entr" presetSubtype="9"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0-#ppt_w/2"/>
                                          </p:val>
                                        </p:tav>
                                        <p:tav tm="100000">
                                          <p:val>
                                            <p:strVal val="#ppt_x"/>
                                          </p:val>
                                        </p:tav>
                                      </p:tavLst>
                                    </p:anim>
                                    <p:anim calcmode="lin" valueType="num">
                                      <p:cBhvr additive="base">
                                        <p:cTn id="67" dur="500" fill="hold"/>
                                        <p:tgtEl>
                                          <p:spTgt spid="29"/>
                                        </p:tgtEl>
                                        <p:attrNameLst>
                                          <p:attrName>ppt_y</p:attrName>
                                        </p:attrNameLst>
                                      </p:cBhvr>
                                      <p:tavLst>
                                        <p:tav tm="0">
                                          <p:val>
                                            <p:strVal val="0-#ppt_h/2"/>
                                          </p:val>
                                        </p:tav>
                                        <p:tav tm="100000">
                                          <p:val>
                                            <p:strVal val="#ppt_y"/>
                                          </p:val>
                                        </p:tav>
                                      </p:tavLst>
                                    </p:anim>
                                  </p:childTnLst>
                                </p:cTn>
                              </p:par>
                              <p:par>
                                <p:cTn id="68" presetID="2" presetClass="entr" presetSubtype="9"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0-#ppt_w/2"/>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9"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 calcmode="lin" valueType="num">
                                      <p:cBhvr additive="base">
                                        <p:cTn id="74" dur="500" fill="hold"/>
                                        <p:tgtEl>
                                          <p:spTgt spid="31"/>
                                        </p:tgtEl>
                                        <p:attrNameLst>
                                          <p:attrName>ppt_x</p:attrName>
                                        </p:attrNameLst>
                                      </p:cBhvr>
                                      <p:tavLst>
                                        <p:tav tm="0">
                                          <p:val>
                                            <p:strVal val="0-#ppt_w/2"/>
                                          </p:val>
                                        </p:tav>
                                        <p:tav tm="100000">
                                          <p:val>
                                            <p:strVal val="#ppt_x"/>
                                          </p:val>
                                        </p:tav>
                                      </p:tavLst>
                                    </p:anim>
                                    <p:anim calcmode="lin" valueType="num">
                                      <p:cBhvr additive="base">
                                        <p:cTn id="75" dur="500" fill="hold"/>
                                        <p:tgtEl>
                                          <p:spTgt spid="31"/>
                                        </p:tgtEl>
                                        <p:attrNameLst>
                                          <p:attrName>ppt_y</p:attrName>
                                        </p:attrNameLst>
                                      </p:cBhvr>
                                      <p:tavLst>
                                        <p:tav tm="0">
                                          <p:val>
                                            <p:strVal val="0-#ppt_h/2"/>
                                          </p:val>
                                        </p:tav>
                                        <p:tav tm="100000">
                                          <p:val>
                                            <p:strVal val="#ppt_y"/>
                                          </p:val>
                                        </p:tav>
                                      </p:tavLst>
                                    </p:anim>
                                  </p:childTnLst>
                                </p:cTn>
                              </p:par>
                              <p:par>
                                <p:cTn id="76" presetID="2" presetClass="entr" presetSubtype="9" fill="hold" grpId="0" nodeType="withEffect">
                                  <p:stCondLst>
                                    <p:cond delay="0"/>
                                  </p:stCondLst>
                                  <p:childTnLst>
                                    <p:set>
                                      <p:cBhvr>
                                        <p:cTn id="77" dur="1" fill="hold">
                                          <p:stCondLst>
                                            <p:cond delay="0"/>
                                          </p:stCondLst>
                                        </p:cTn>
                                        <p:tgtEl>
                                          <p:spTgt spid="32"/>
                                        </p:tgtEl>
                                        <p:attrNameLst>
                                          <p:attrName>style.visibility</p:attrName>
                                        </p:attrNameLst>
                                      </p:cBhvr>
                                      <p:to>
                                        <p:strVal val="visible"/>
                                      </p:to>
                                    </p:set>
                                    <p:anim calcmode="lin" valueType="num">
                                      <p:cBhvr additive="base">
                                        <p:cTn id="78" dur="500" fill="hold"/>
                                        <p:tgtEl>
                                          <p:spTgt spid="32"/>
                                        </p:tgtEl>
                                        <p:attrNameLst>
                                          <p:attrName>ppt_x</p:attrName>
                                        </p:attrNameLst>
                                      </p:cBhvr>
                                      <p:tavLst>
                                        <p:tav tm="0">
                                          <p:val>
                                            <p:strVal val="0-#ppt_w/2"/>
                                          </p:val>
                                        </p:tav>
                                        <p:tav tm="100000">
                                          <p:val>
                                            <p:strVal val="#ppt_x"/>
                                          </p:val>
                                        </p:tav>
                                      </p:tavLst>
                                    </p:anim>
                                    <p:anim calcmode="lin" valueType="num">
                                      <p:cBhvr additive="base">
                                        <p:cTn id="79" dur="500" fill="hold"/>
                                        <p:tgtEl>
                                          <p:spTgt spid="32"/>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0-#ppt_w/2"/>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bldLvl="0" animBg="1"/>
      <p:bldP spid="3" grpId="0" bldLvl="0" animBg="1"/>
      <p:bldP spid="3" grpId="1" bldLvl="0" animBg="1"/>
      <p:bldP spid="4" grpId="0" bldLvl="0" animBg="1"/>
      <p:bldP spid="4" grpId="1" bldLvl="0" animBg="1"/>
      <p:bldP spid="5" grpId="0" bldLvl="0" animBg="1"/>
      <p:bldP spid="5" grpId="1" bldLvl="0" animBg="1"/>
      <p:bldP spid="39" grpId="0" bldLvl="0" animBg="1"/>
      <p:bldP spid="56" grpId="0"/>
      <p:bldP spid="57" grpId="0"/>
      <p:bldP spid="58" grpId="0"/>
      <p:bldP spid="59" grpId="0"/>
      <p:bldP spid="60" grpId="0"/>
      <p:bldP spid="29" grpId="0" animBg="1"/>
      <p:bldP spid="30" grpId="0" animBg="1"/>
      <p:bldP spid="31" grpId="0" animBg="1"/>
      <p:bldP spid="32" grpId="0"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定性研究的价值</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4" y="965734"/>
            <a:ext cx="8435975" cy="5632311"/>
          </a:xfrm>
          <a:prstGeom prst="rect">
            <a:avLst/>
          </a:prstGeom>
        </p:spPr>
        <p:txBody>
          <a:bodyPr wrap="square">
            <a:spAutoFit/>
          </a:bodyPr>
          <a:lstStyle/>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对于帮助我们理解产品的领域、情境和收受约束的方式，与定量研究不同，定性研究更加有用。它还能比定量研究更快速、更简便地帮助我们发现产品用户和潜在用户的行为模式。</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定性研究尤其能帮助我们理解以下问题：</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产品现有和潜在用户的行为、态度与能力。</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待设计产品的技术、业务和环境情境，即产品的领域。</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目标领域的词汇和其他社会问题。</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已有产品的使用方式。</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定性研究也有助于设计项目的进展：</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为设计团队提供可信性和权威性方面的依据，因为有研究结果作为设计决定支撑。</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让团队对目标领域和用户关切达成统一认识。</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帮助管理人员在产品设计问题上做出更全面科学的决策，而不是基于猜测和个人偏好做决定。</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定性研究的价值不限于对设计流程的支持。花时间深入了解用户人群， 能够提供传统市场研究无法揭示的宝贵商业见解。</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5" grpId="0" animBg="1"/>
      <p:bldP spid="6" grpId="0" animBg="1"/>
      <p:bldP spid="7" grpId="0" animBg="1"/>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1</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325495" y="2096770"/>
            <a:ext cx="3209290"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创建问题和愿景陈述</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141345" y="3126105"/>
            <a:ext cx="6448425" cy="922020"/>
          </a:xfrm>
          <a:prstGeom prst="rect">
            <a:avLst/>
          </a:prstGeom>
        </p:spPr>
        <p:txBody>
          <a:bodyPr wrap="square">
            <a:spAutoFit/>
          </a:bodyPr>
          <a:lstStyle/>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在构思过程开始前，设计师要对前进方向有明确的指令，这点很重要。问题和愿景陈述提供了这种指令，非常有利于在设计过程向前推进之前，在利益相关者之间达成共识。</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 name="矩形 2"/>
          <p:cNvSpPr/>
          <p:nvPr/>
        </p:nvSpPr>
        <p:spPr>
          <a:xfrm>
            <a:off x="3140710" y="4048125"/>
            <a:ext cx="6449060" cy="645160"/>
          </a:xfrm>
          <a:prstGeom prst="rect">
            <a:avLst/>
          </a:prstGeom>
        </p:spPr>
        <p:txBody>
          <a:bodyPr wrap="square">
            <a:spAutoFit/>
          </a:bodyPr>
          <a:lstStyle/>
          <a:p>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问题陈述</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定义了设计启动的目标。设计的问题陈述应该同时为人物模型以及提供产品给人物模型的企业，简明地反应变化。</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矩形 3"/>
          <p:cNvSpPr/>
          <p:nvPr/>
        </p:nvSpPr>
        <p:spPr>
          <a:xfrm>
            <a:off x="3140710" y="4693285"/>
            <a:ext cx="6449060" cy="922020"/>
          </a:xfrm>
          <a:prstGeom prst="rect">
            <a:avLst/>
          </a:prstGeom>
        </p:spPr>
        <p:txBody>
          <a:bodyPr wrap="square">
            <a:spAutoFit/>
          </a:bodyPr>
          <a:lstStyle/>
          <a:p>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愿景陈述</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是问题陈述的</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倒转</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，是高层设计目标或委托。在愿景陈述中，将以用户需求为引领，将需求转化为如何让设计愿景满足商业目标。</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3" name="椭圆 1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4" name="椭圆 1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0-#ppt_w/2"/>
                                          </p:val>
                                        </p:tav>
                                        <p:tav tm="100000">
                                          <p:val>
                                            <p:strVal val="#ppt_x"/>
                                          </p:val>
                                        </p:tav>
                                      </p:tavLst>
                                    </p:anim>
                                    <p:anim calcmode="lin" valueType="num">
                                      <p:cBhvr additive="base">
                                        <p:cTn id="37" dur="500" fill="hold"/>
                                        <p:tgtEl>
                                          <p:spTgt spid="14"/>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0-#ppt_w/2"/>
                                          </p:val>
                                        </p:tav>
                                        <p:tav tm="100000">
                                          <p:val>
                                            <p:strVal val="#ppt_x"/>
                                          </p:val>
                                        </p:tav>
                                      </p:tavLst>
                                    </p:anim>
                                    <p:anim calcmode="lin" valueType="num">
                                      <p:cBhvr additive="base">
                                        <p:cTn id="41" dur="500" fill="hold"/>
                                        <p:tgtEl>
                                          <p:spTgt spid="15"/>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0-#ppt_w/2"/>
                                          </p:val>
                                        </p:tav>
                                        <p:tav tm="100000">
                                          <p:val>
                                            <p:strVal val="#ppt_x"/>
                                          </p:val>
                                        </p:tav>
                                      </p:tavLst>
                                    </p:anim>
                                    <p:anim calcmode="lin" valueType="num">
                                      <p:cBhvr additive="base">
                                        <p:cTn id="45" dur="500" fill="hold"/>
                                        <p:tgtEl>
                                          <p:spTgt spid="16"/>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0-#ppt_w/2"/>
                                          </p:val>
                                        </p:tav>
                                        <p:tav tm="100000">
                                          <p:val>
                                            <p:strVal val="#ppt_x"/>
                                          </p:val>
                                        </p:tav>
                                      </p:tavLst>
                                    </p:anim>
                                    <p:anim calcmode="lin" valueType="num">
                                      <p:cBhvr additive="base">
                                        <p:cTn id="49"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P spid="13" grpId="0" animBg="1"/>
      <p:bldP spid="14" grpId="0" animBg="1"/>
      <p:bldP spid="15" grpId="0" animBg="1"/>
      <p:bldP spid="16" grpId="0" animBg="1"/>
      <p:bldP spid="1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2</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314700" y="2096135"/>
            <a:ext cx="3500120"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探索和头脑风暴</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492500" y="3269615"/>
            <a:ext cx="6785610" cy="2030095"/>
          </a:xfrm>
          <a:prstGeom prst="rect">
            <a:avLst/>
          </a:prstGeom>
        </p:spPr>
        <p:txBody>
          <a:bodyPr wrap="square">
            <a:spAutoFit/>
          </a:bodyPr>
          <a:lstStyle/>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这里的主要目的是尽可能地剔除先入之见。这么做允许设计师保持开发灵活。另一个好处是将你的思维切换到“</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解决方案模式</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”，开始</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创造性设计</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探索</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（exploration）一词表明，应该不受约束，不予批判。把所有的想法记录下来，妥善保留到过程的后期。或许这些想法能派上用场。</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9" name="椭圆 8"/>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3" name="椭圆 1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0-#ppt_w/2"/>
                                          </p:val>
                                        </p:tav>
                                        <p:tav tm="100000">
                                          <p:val>
                                            <p:strVal val="#ppt_x"/>
                                          </p:val>
                                        </p:tav>
                                      </p:tavLst>
                                    </p:anim>
                                    <p:anim calcmode="lin" valueType="num">
                                      <p:cBhvr additive="base">
                                        <p:cTn id="37" dur="500" fill="hold"/>
                                        <p:tgtEl>
                                          <p:spTgt spid="13"/>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0-#ppt_w/2"/>
                                          </p:val>
                                        </p:tav>
                                        <p:tav tm="100000">
                                          <p:val>
                                            <p:strVal val="#ppt_x"/>
                                          </p:val>
                                        </p:tav>
                                      </p:tavLst>
                                    </p:anim>
                                    <p:anim calcmode="lin" valueType="num">
                                      <p:cBhvr additive="base">
                                        <p:cTn id="41" dur="500" fill="hold"/>
                                        <p:tgtEl>
                                          <p:spTgt spid="14"/>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0-#ppt_w/2"/>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0-#ppt_w/2"/>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P spid="9" grpId="0" animBg="1"/>
      <p:bldP spid="13" grpId="0" animBg="1"/>
      <p:bldP spid="14" grpId="0" animBg="1"/>
      <p:bldP spid="15" grpId="0" animBg="1"/>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3</a:t>
            </a:r>
            <a:endParaRPr 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385820" y="2096770"/>
            <a:ext cx="3624580"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确定人物模型期望</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385820" y="3191510"/>
            <a:ext cx="6785610" cy="2306955"/>
          </a:xfrm>
          <a:prstGeom prst="rect">
            <a:avLst/>
          </a:prstGeom>
        </p:spPr>
        <p:txBody>
          <a:bodyPr wrap="square">
            <a:spAutoFit/>
          </a:bodyPr>
          <a:lstStyle/>
          <a:p>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为了达到这一目标，我们正式记录这些期望。这是需求的一个重要来源，对于每一个主要和次要模型，我们要确定以下几点：</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pPr marL="342900" indent="-342900">
              <a:buFont typeface="Arial" panose="020B0604020202020204" pitchFamily="34" charset="0"/>
              <a:buChar char="•"/>
            </a:pP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影响人物模型的态度、经历、渴望和其他社会、文化、环境，以及人物模型认知因素。</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pPr marL="342900" indent="-342900">
              <a:buFont typeface="Arial" panose="020B0604020202020204" pitchFamily="34" charset="0"/>
              <a:buChar char="•"/>
            </a:pP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人物模型对使用产品的体验可能持有的一般期望和愿望。</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pPr marL="342900" indent="-342900">
              <a:buFont typeface="Arial" panose="020B0604020202020204" pitchFamily="34" charset="0"/>
              <a:buChar char="•"/>
            </a:pP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人物模型对产品行为的期待和愿望</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pPr marL="342900" indent="-342900">
              <a:buFont typeface="Arial" panose="020B0604020202020204" pitchFamily="34" charset="0"/>
              <a:buChar char="•"/>
            </a:pP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人物模型如何看待数据的基本元素或单位。</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9" name="椭圆 8"/>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3" name="椭圆 1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0-#ppt_w/2"/>
                                          </p:val>
                                        </p:tav>
                                        <p:tav tm="100000">
                                          <p:val>
                                            <p:strVal val="#ppt_x"/>
                                          </p:val>
                                        </p:tav>
                                      </p:tavLst>
                                    </p:anim>
                                    <p:anim calcmode="lin" valueType="num">
                                      <p:cBhvr additive="base">
                                        <p:cTn id="37" dur="500" fill="hold"/>
                                        <p:tgtEl>
                                          <p:spTgt spid="13"/>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0-#ppt_w/2"/>
                                          </p:val>
                                        </p:tav>
                                        <p:tav tm="100000">
                                          <p:val>
                                            <p:strVal val="#ppt_x"/>
                                          </p:val>
                                        </p:tav>
                                      </p:tavLst>
                                    </p:anim>
                                    <p:anim calcmode="lin" valueType="num">
                                      <p:cBhvr additive="base">
                                        <p:cTn id="41" dur="500" fill="hold"/>
                                        <p:tgtEl>
                                          <p:spTgt spid="14"/>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0-#ppt_w/2"/>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0-#ppt_w/2"/>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P spid="9" grpId="0" animBg="1"/>
      <p:bldP spid="13" grpId="0" animBg="1"/>
      <p:bldP spid="14" grpId="0" animBg="1"/>
      <p:bldP spid="15" grpId="0" animBg="1"/>
      <p:bldP spid="1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4</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509645" y="2096770"/>
            <a:ext cx="3966845"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构建情境场景</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385820" y="3191510"/>
            <a:ext cx="6785610" cy="1200329"/>
          </a:xfrm>
          <a:prstGeom prst="rect">
            <a:avLst/>
          </a:prstGeom>
        </p:spPr>
        <p:txBody>
          <a:bodyPr wrap="square">
            <a:spAutoFit/>
          </a:bodyPr>
          <a:lstStyle/>
          <a:p>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设计由此开始。开发情境场景时，重点是如何才能使设计的产品最有效地帮助人物模型实现目标。情境场景建立在一天或者其他有意义的一段时间中名主要和次要人物模型与系统之间（或其他人物模型之间）的主要接触点。</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9" name="椭圆 8"/>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3" name="椭圆 1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0-#ppt_w/2"/>
                                          </p:val>
                                        </p:tav>
                                        <p:tav tm="100000">
                                          <p:val>
                                            <p:strVal val="#ppt_x"/>
                                          </p:val>
                                        </p:tav>
                                      </p:tavLst>
                                    </p:anim>
                                    <p:anim calcmode="lin" valueType="num">
                                      <p:cBhvr additive="base">
                                        <p:cTn id="37" dur="500" fill="hold"/>
                                        <p:tgtEl>
                                          <p:spTgt spid="13"/>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0-#ppt_w/2"/>
                                          </p:val>
                                        </p:tav>
                                        <p:tav tm="100000">
                                          <p:val>
                                            <p:strVal val="#ppt_x"/>
                                          </p:val>
                                        </p:tav>
                                      </p:tavLst>
                                    </p:anim>
                                    <p:anim calcmode="lin" valueType="num">
                                      <p:cBhvr additive="base">
                                        <p:cTn id="41" dur="500" fill="hold"/>
                                        <p:tgtEl>
                                          <p:spTgt spid="14"/>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0-#ppt_w/2"/>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0-#ppt_w/2"/>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P spid="9" grpId="0" animBg="1"/>
      <p:bldP spid="13" grpId="0" animBg="1"/>
      <p:bldP spid="14" grpId="0" animBg="1"/>
      <p:bldP spid="15" grpId="0" animBg="1"/>
      <p:bldP spid="1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037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5</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3385185" y="2096135"/>
            <a:ext cx="2583815" cy="460375"/>
          </a:xfrm>
          <a:prstGeom prst="rect">
            <a:avLst/>
          </a:prstGeom>
        </p:spPr>
        <p:txBody>
          <a:bodyPr wrap="square">
            <a:spAutoFit/>
          </a:bodyPr>
          <a:lstStyle/>
          <a:p>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明确设计需求</a:t>
            </a:r>
            <a:endPar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userDrawn="1"/>
        </p:nvSpPr>
        <p:spPr>
          <a:xfrm>
            <a:off x="1727200" y="436245"/>
            <a:ext cx="4241800" cy="46037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需求定义过程</a:t>
            </a:r>
            <a:endPar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矩形 1"/>
          <p:cNvSpPr/>
          <p:nvPr/>
        </p:nvSpPr>
        <p:spPr>
          <a:xfrm>
            <a:off x="3385820" y="3191510"/>
            <a:ext cx="6785610" cy="922020"/>
          </a:xfrm>
          <a:prstGeom prst="rect">
            <a:avLst/>
          </a:prstGeom>
        </p:spPr>
        <p:txBody>
          <a:bodyPr wrap="square">
            <a:spAutoFit/>
          </a:bodyPr>
          <a:lstStyle/>
          <a:p>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在对情境场景初稿满意后，可以分析草稿，提炼出人物模型的需要或设计需求。这些设计需求包括对象、动作和情境。切记，我们不倾向于将需求等同于功能和任务。</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9" name="椭圆 8"/>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3" name="椭圆 1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1" presetClass="entr" presetSubtype="1" fill="hold" grpId="0" nodeType="withEffect">
                                  <p:stCondLst>
                                    <p:cond delay="250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1000"/>
                                        <p:tgtEl>
                                          <p:spTgt spid="11"/>
                                        </p:tgtEl>
                                      </p:cBhvr>
                                    </p:animEffect>
                                  </p:childTnLst>
                                </p:cTn>
                              </p:par>
                              <p:par>
                                <p:cTn id="13" presetID="53" presetClass="entr" presetSubtype="16" fill="hold" grpId="0" nodeType="withEffect">
                                  <p:stCondLst>
                                    <p:cond delay="2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300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0"/>
                                        </p:tgtEl>
                                        <p:attrNameLst>
                                          <p:attrName>ppt_y</p:attrName>
                                        </p:attrNameLst>
                                      </p:cBhvr>
                                      <p:tavLst>
                                        <p:tav tm="0">
                                          <p:val>
                                            <p:strVal val="#ppt_y"/>
                                          </p:val>
                                        </p:tav>
                                        <p:tav tm="100000">
                                          <p:val>
                                            <p:strVal val="#ppt_y"/>
                                          </p:val>
                                        </p:tav>
                                      </p:tavLst>
                                    </p:anim>
                                    <p:anim calcmode="lin" valueType="num">
                                      <p:cBhvr>
                                        <p:cTn id="27"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0"/>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0-#ppt_w/2"/>
                                          </p:val>
                                        </p:tav>
                                        <p:tav tm="100000">
                                          <p:val>
                                            <p:strVal val="#ppt_x"/>
                                          </p:val>
                                        </p:tav>
                                      </p:tavLst>
                                    </p:anim>
                                    <p:anim calcmode="lin" valueType="num">
                                      <p:cBhvr additive="base">
                                        <p:cTn id="37" dur="500" fill="hold"/>
                                        <p:tgtEl>
                                          <p:spTgt spid="13"/>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0-#ppt_w/2"/>
                                          </p:val>
                                        </p:tav>
                                        <p:tav tm="100000">
                                          <p:val>
                                            <p:strVal val="#ppt_x"/>
                                          </p:val>
                                        </p:tav>
                                      </p:tavLst>
                                    </p:anim>
                                    <p:anim calcmode="lin" valueType="num">
                                      <p:cBhvr additive="base">
                                        <p:cTn id="41" dur="500" fill="hold"/>
                                        <p:tgtEl>
                                          <p:spTgt spid="14"/>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0-#ppt_w/2"/>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0-#ppt_w/2"/>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30" grpId="0"/>
      <p:bldP spid="60" grpId="0"/>
      <p:bldP spid="9" grpId="0" animBg="1"/>
      <p:bldP spid="13" grpId="0" animBg="1"/>
      <p:bldP spid="14" grpId="0" animBg="1"/>
      <p:bldP spid="15" grpId="0" animBg="1"/>
      <p:bldP spid="1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84495" y="2841625"/>
            <a:ext cx="4498340" cy="584775"/>
          </a:xfrm>
          <a:prstGeom prst="rect">
            <a:avLst/>
          </a:prstGeom>
          <a:ln>
            <a:noFill/>
          </a:ln>
        </p:spPr>
        <p:txBody>
          <a:bodyPr wrap="square">
            <a:spAutoFit/>
          </a:bodyPr>
          <a:lstStyle/>
          <a:p>
            <a:pPr algn="ct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设计产品：框架和提炼</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04</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5"/>
          <p:cNvSpPr>
            <a:spLocks noChangeArrowheads="1"/>
          </p:cNvSpPr>
          <p:nvPr/>
        </p:nvSpPr>
        <p:spPr bwMode="auto">
          <a:xfrm>
            <a:off x="4416324" y="2202278"/>
            <a:ext cx="3089921" cy="3084977"/>
          </a:xfrm>
          <a:prstGeom prst="ellipse">
            <a:avLst/>
          </a:prstGeom>
          <a:gradFill>
            <a:gsLst>
              <a:gs pos="100000">
                <a:srgbClr val="18478F"/>
              </a:gs>
              <a:gs pos="0">
                <a:srgbClr val="238DED"/>
              </a:gs>
            </a:gsLst>
            <a:lin ang="7200000" scaled="0"/>
          </a:gradFill>
          <a:ln w="22225">
            <a:solidFill>
              <a:schemeClr val="bg1"/>
            </a:solidFill>
            <a:round/>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4544865" y="2176322"/>
            <a:ext cx="2931717" cy="2836547"/>
            <a:chOff x="4544865" y="2176322"/>
            <a:chExt cx="2931717" cy="2836547"/>
          </a:xfrm>
        </p:grpSpPr>
        <p:sp>
          <p:nvSpPr>
            <p:cNvPr id="12" name="Freeform 6"/>
            <p:cNvSpPr/>
            <p:nvPr/>
          </p:nvSpPr>
          <p:spPr bwMode="auto">
            <a:xfrm>
              <a:off x="6364211" y="2275200"/>
              <a:ext cx="61798" cy="46967"/>
            </a:xfrm>
            <a:custGeom>
              <a:avLst/>
              <a:gdLst>
                <a:gd name="T0" fmla="*/ 4 w 21"/>
                <a:gd name="T1" fmla="*/ 16 h 16"/>
                <a:gd name="T2" fmla="*/ 1 w 21"/>
                <a:gd name="T3" fmla="*/ 14 h 16"/>
                <a:gd name="T4" fmla="*/ 0 w 21"/>
                <a:gd name="T5" fmla="*/ 11 h 16"/>
                <a:gd name="T6" fmla="*/ 0 w 21"/>
                <a:gd name="T7" fmla="*/ 10 h 16"/>
                <a:gd name="T8" fmla="*/ 0 w 21"/>
                <a:gd name="T9" fmla="*/ 0 h 16"/>
                <a:gd name="T10" fmla="*/ 16 w 21"/>
                <a:gd name="T11" fmla="*/ 0 h 16"/>
                <a:gd name="T12" fmla="*/ 16 w 21"/>
                <a:gd name="T13" fmla="*/ 3 h 16"/>
                <a:gd name="T14" fmla="*/ 16 w 21"/>
                <a:gd name="T15" fmla="*/ 5 h 16"/>
                <a:gd name="T16" fmla="*/ 18 w 21"/>
                <a:gd name="T17" fmla="*/ 7 h 16"/>
                <a:gd name="T18" fmla="*/ 20 w 21"/>
                <a:gd name="T19" fmla="*/ 11 h 16"/>
                <a:gd name="T20" fmla="*/ 20 w 21"/>
                <a:gd name="T21" fmla="*/ 12 h 16"/>
                <a:gd name="T22" fmla="*/ 21 w 21"/>
                <a:gd name="T23" fmla="*/ 16 h 16"/>
                <a:gd name="T24" fmla="*/ 17 w 21"/>
                <a:gd name="T25" fmla="*/ 16 h 16"/>
                <a:gd name="T26" fmla="*/ 4 w 21"/>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16">
                  <a:moveTo>
                    <a:pt x="4" y="16"/>
                  </a:moveTo>
                  <a:cubicBezTo>
                    <a:pt x="4" y="16"/>
                    <a:pt x="2" y="16"/>
                    <a:pt x="1" y="14"/>
                  </a:cubicBezTo>
                  <a:cubicBezTo>
                    <a:pt x="0" y="13"/>
                    <a:pt x="0" y="12"/>
                    <a:pt x="0" y="11"/>
                  </a:cubicBezTo>
                  <a:cubicBezTo>
                    <a:pt x="0" y="11"/>
                    <a:pt x="0" y="11"/>
                    <a:pt x="0" y="10"/>
                  </a:cubicBezTo>
                  <a:cubicBezTo>
                    <a:pt x="0" y="0"/>
                    <a:pt x="0" y="0"/>
                    <a:pt x="0" y="0"/>
                  </a:cubicBezTo>
                  <a:cubicBezTo>
                    <a:pt x="16" y="0"/>
                    <a:pt x="16" y="0"/>
                    <a:pt x="16" y="0"/>
                  </a:cubicBezTo>
                  <a:cubicBezTo>
                    <a:pt x="16" y="3"/>
                    <a:pt x="16" y="3"/>
                    <a:pt x="16" y="3"/>
                  </a:cubicBezTo>
                  <a:cubicBezTo>
                    <a:pt x="16" y="4"/>
                    <a:pt x="16" y="5"/>
                    <a:pt x="16" y="5"/>
                  </a:cubicBezTo>
                  <a:cubicBezTo>
                    <a:pt x="17" y="6"/>
                    <a:pt x="17" y="6"/>
                    <a:pt x="18" y="7"/>
                  </a:cubicBezTo>
                  <a:cubicBezTo>
                    <a:pt x="18" y="8"/>
                    <a:pt x="19" y="9"/>
                    <a:pt x="20" y="11"/>
                  </a:cubicBezTo>
                  <a:cubicBezTo>
                    <a:pt x="20" y="11"/>
                    <a:pt x="20" y="11"/>
                    <a:pt x="20" y="12"/>
                  </a:cubicBezTo>
                  <a:cubicBezTo>
                    <a:pt x="21" y="16"/>
                    <a:pt x="21" y="16"/>
                    <a:pt x="21" y="16"/>
                  </a:cubicBezTo>
                  <a:cubicBezTo>
                    <a:pt x="17" y="16"/>
                    <a:pt x="17" y="16"/>
                    <a:pt x="17" y="16"/>
                  </a:cubicBezTo>
                  <a:lnTo>
                    <a:pt x="4" y="16"/>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3" name="Freeform 7"/>
            <p:cNvSpPr/>
            <p:nvPr/>
          </p:nvSpPr>
          <p:spPr bwMode="auto">
            <a:xfrm>
              <a:off x="6364211" y="2301155"/>
              <a:ext cx="132249" cy="132249"/>
            </a:xfrm>
            <a:custGeom>
              <a:avLst/>
              <a:gdLst>
                <a:gd name="T0" fmla="*/ 23 w 45"/>
                <a:gd name="T1" fmla="*/ 45 h 45"/>
                <a:gd name="T2" fmla="*/ 20 w 45"/>
                <a:gd name="T3" fmla="*/ 45 h 45"/>
                <a:gd name="T4" fmla="*/ 17 w 45"/>
                <a:gd name="T5" fmla="*/ 45 h 45"/>
                <a:gd name="T6" fmla="*/ 11 w 45"/>
                <a:gd name="T7" fmla="*/ 42 h 45"/>
                <a:gd name="T8" fmla="*/ 10 w 45"/>
                <a:gd name="T9" fmla="*/ 36 h 45"/>
                <a:gd name="T10" fmla="*/ 10 w 45"/>
                <a:gd name="T11" fmla="*/ 35 h 45"/>
                <a:gd name="T12" fmla="*/ 10 w 45"/>
                <a:gd name="T13" fmla="*/ 35 h 45"/>
                <a:gd name="T14" fmla="*/ 8 w 45"/>
                <a:gd name="T15" fmla="*/ 35 h 45"/>
                <a:gd name="T16" fmla="*/ 4 w 45"/>
                <a:gd name="T17" fmla="*/ 35 h 45"/>
                <a:gd name="T18" fmla="*/ 5 w 45"/>
                <a:gd name="T19" fmla="*/ 31 h 45"/>
                <a:gd name="T20" fmla="*/ 5 w 45"/>
                <a:gd name="T21" fmla="*/ 31 h 45"/>
                <a:gd name="T22" fmla="*/ 5 w 45"/>
                <a:gd name="T23" fmla="*/ 31 h 45"/>
                <a:gd name="T24" fmla="*/ 3 w 45"/>
                <a:gd name="T25" fmla="*/ 30 h 45"/>
                <a:gd name="T26" fmla="*/ 0 w 45"/>
                <a:gd name="T27" fmla="*/ 30 h 45"/>
                <a:gd name="T28" fmla="*/ 0 w 45"/>
                <a:gd name="T29" fmla="*/ 20 h 45"/>
                <a:gd name="T30" fmla="*/ 0 w 45"/>
                <a:gd name="T31" fmla="*/ 20 h 45"/>
                <a:gd name="T32" fmla="*/ 1 w 45"/>
                <a:gd name="T33" fmla="*/ 16 h 45"/>
                <a:gd name="T34" fmla="*/ 4 w 45"/>
                <a:gd name="T35" fmla="*/ 15 h 45"/>
                <a:gd name="T36" fmla="*/ 8 w 45"/>
                <a:gd name="T37" fmla="*/ 15 h 45"/>
                <a:gd name="T38" fmla="*/ 9 w 45"/>
                <a:gd name="T39" fmla="*/ 15 h 45"/>
                <a:gd name="T40" fmla="*/ 9 w 45"/>
                <a:gd name="T41" fmla="*/ 15 h 45"/>
                <a:gd name="T42" fmla="*/ 9 w 45"/>
                <a:gd name="T43" fmla="*/ 15 h 45"/>
                <a:gd name="T44" fmla="*/ 10 w 45"/>
                <a:gd name="T45" fmla="*/ 13 h 45"/>
                <a:gd name="T46" fmla="*/ 10 w 45"/>
                <a:gd name="T47" fmla="*/ 10 h 45"/>
                <a:gd name="T48" fmla="*/ 13 w 45"/>
                <a:gd name="T49" fmla="*/ 10 h 45"/>
                <a:gd name="T50" fmla="*/ 14 w 45"/>
                <a:gd name="T51" fmla="*/ 10 h 45"/>
                <a:gd name="T52" fmla="*/ 16 w 45"/>
                <a:gd name="T53" fmla="*/ 10 h 45"/>
                <a:gd name="T54" fmla="*/ 18 w 45"/>
                <a:gd name="T55" fmla="*/ 9 h 45"/>
                <a:gd name="T56" fmla="*/ 19 w 45"/>
                <a:gd name="T57" fmla="*/ 7 h 45"/>
                <a:gd name="T58" fmla="*/ 19 w 45"/>
                <a:gd name="T59" fmla="*/ 6 h 45"/>
                <a:gd name="T60" fmla="*/ 19 w 45"/>
                <a:gd name="T61" fmla="*/ 4 h 45"/>
                <a:gd name="T62" fmla="*/ 23 w 45"/>
                <a:gd name="T63" fmla="*/ 0 h 45"/>
                <a:gd name="T64" fmla="*/ 24 w 45"/>
                <a:gd name="T65" fmla="*/ 1 h 45"/>
                <a:gd name="T66" fmla="*/ 25 w 45"/>
                <a:gd name="T67" fmla="*/ 1 h 45"/>
                <a:gd name="T68" fmla="*/ 26 w 45"/>
                <a:gd name="T69" fmla="*/ 1 h 45"/>
                <a:gd name="T70" fmla="*/ 28 w 45"/>
                <a:gd name="T71" fmla="*/ 1 h 45"/>
                <a:gd name="T72" fmla="*/ 37 w 45"/>
                <a:gd name="T73" fmla="*/ 3 h 45"/>
                <a:gd name="T74" fmla="*/ 40 w 45"/>
                <a:gd name="T75" fmla="*/ 5 h 45"/>
                <a:gd name="T76" fmla="*/ 41 w 45"/>
                <a:gd name="T77" fmla="*/ 5 h 45"/>
                <a:gd name="T78" fmla="*/ 44 w 45"/>
                <a:gd name="T79" fmla="*/ 5 h 45"/>
                <a:gd name="T80" fmla="*/ 44 w 45"/>
                <a:gd name="T81" fmla="*/ 8 h 45"/>
                <a:gd name="T82" fmla="*/ 44 w 45"/>
                <a:gd name="T83" fmla="*/ 12 h 45"/>
                <a:gd name="T84" fmla="*/ 41 w 45"/>
                <a:gd name="T85" fmla="*/ 17 h 45"/>
                <a:gd name="T86" fmla="*/ 40 w 45"/>
                <a:gd name="T87" fmla="*/ 17 h 45"/>
                <a:gd name="T88" fmla="*/ 40 w 45"/>
                <a:gd name="T89" fmla="*/ 17 h 45"/>
                <a:gd name="T90" fmla="*/ 41 w 45"/>
                <a:gd name="T91" fmla="*/ 23 h 45"/>
                <a:gd name="T92" fmla="*/ 43 w 45"/>
                <a:gd name="T93" fmla="*/ 25 h 45"/>
                <a:gd name="T94" fmla="*/ 39 w 45"/>
                <a:gd name="T95" fmla="*/ 39 h 45"/>
                <a:gd name="T96" fmla="*/ 35 w 45"/>
                <a:gd name="T97" fmla="*/ 40 h 45"/>
                <a:gd name="T98" fmla="*/ 34 w 45"/>
                <a:gd name="T99" fmla="*/ 40 h 45"/>
                <a:gd name="T100" fmla="*/ 33 w 45"/>
                <a:gd name="T101" fmla="*/ 42 h 45"/>
                <a:gd name="T102" fmla="*/ 31 w 45"/>
                <a:gd name="T103" fmla="*/ 43 h 45"/>
                <a:gd name="T104" fmla="*/ 23 w 45"/>
                <a:gd name="T10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5" h="45">
                  <a:moveTo>
                    <a:pt x="23" y="45"/>
                  </a:moveTo>
                  <a:cubicBezTo>
                    <a:pt x="22" y="45"/>
                    <a:pt x="21" y="45"/>
                    <a:pt x="20" y="45"/>
                  </a:cubicBezTo>
                  <a:cubicBezTo>
                    <a:pt x="19" y="45"/>
                    <a:pt x="18" y="45"/>
                    <a:pt x="17" y="45"/>
                  </a:cubicBezTo>
                  <a:cubicBezTo>
                    <a:pt x="15" y="44"/>
                    <a:pt x="12" y="44"/>
                    <a:pt x="11" y="42"/>
                  </a:cubicBezTo>
                  <a:cubicBezTo>
                    <a:pt x="10" y="41"/>
                    <a:pt x="9" y="39"/>
                    <a:pt x="10" y="36"/>
                  </a:cubicBezTo>
                  <a:cubicBezTo>
                    <a:pt x="10" y="36"/>
                    <a:pt x="10" y="36"/>
                    <a:pt x="10" y="35"/>
                  </a:cubicBezTo>
                  <a:cubicBezTo>
                    <a:pt x="10" y="35"/>
                    <a:pt x="10" y="35"/>
                    <a:pt x="10" y="35"/>
                  </a:cubicBezTo>
                  <a:cubicBezTo>
                    <a:pt x="10" y="35"/>
                    <a:pt x="9" y="35"/>
                    <a:pt x="8" y="35"/>
                  </a:cubicBezTo>
                  <a:cubicBezTo>
                    <a:pt x="4" y="35"/>
                    <a:pt x="4" y="35"/>
                    <a:pt x="4" y="35"/>
                  </a:cubicBezTo>
                  <a:cubicBezTo>
                    <a:pt x="5" y="31"/>
                    <a:pt x="5" y="31"/>
                    <a:pt x="5" y="31"/>
                  </a:cubicBezTo>
                  <a:cubicBezTo>
                    <a:pt x="5" y="31"/>
                    <a:pt x="5" y="31"/>
                    <a:pt x="5" y="31"/>
                  </a:cubicBezTo>
                  <a:cubicBezTo>
                    <a:pt x="5" y="31"/>
                    <a:pt x="5" y="31"/>
                    <a:pt x="5" y="31"/>
                  </a:cubicBezTo>
                  <a:cubicBezTo>
                    <a:pt x="5" y="31"/>
                    <a:pt x="4" y="30"/>
                    <a:pt x="3" y="30"/>
                  </a:cubicBezTo>
                  <a:cubicBezTo>
                    <a:pt x="0" y="30"/>
                    <a:pt x="0" y="30"/>
                    <a:pt x="0" y="30"/>
                  </a:cubicBezTo>
                  <a:cubicBezTo>
                    <a:pt x="0" y="20"/>
                    <a:pt x="0" y="20"/>
                    <a:pt x="0" y="20"/>
                  </a:cubicBezTo>
                  <a:cubicBezTo>
                    <a:pt x="0" y="20"/>
                    <a:pt x="0" y="20"/>
                    <a:pt x="0" y="20"/>
                  </a:cubicBezTo>
                  <a:cubicBezTo>
                    <a:pt x="0" y="19"/>
                    <a:pt x="0" y="17"/>
                    <a:pt x="1" y="16"/>
                  </a:cubicBezTo>
                  <a:cubicBezTo>
                    <a:pt x="2" y="15"/>
                    <a:pt x="4" y="15"/>
                    <a:pt x="4" y="15"/>
                  </a:cubicBezTo>
                  <a:cubicBezTo>
                    <a:pt x="8" y="15"/>
                    <a:pt x="8" y="15"/>
                    <a:pt x="8" y="15"/>
                  </a:cubicBezTo>
                  <a:cubicBezTo>
                    <a:pt x="9" y="15"/>
                    <a:pt x="9" y="15"/>
                    <a:pt x="9" y="15"/>
                  </a:cubicBezTo>
                  <a:cubicBezTo>
                    <a:pt x="9" y="15"/>
                    <a:pt x="9" y="15"/>
                    <a:pt x="9" y="15"/>
                  </a:cubicBezTo>
                  <a:cubicBezTo>
                    <a:pt x="9" y="15"/>
                    <a:pt x="9" y="15"/>
                    <a:pt x="9" y="15"/>
                  </a:cubicBezTo>
                  <a:cubicBezTo>
                    <a:pt x="9" y="15"/>
                    <a:pt x="10" y="14"/>
                    <a:pt x="10" y="13"/>
                  </a:cubicBezTo>
                  <a:cubicBezTo>
                    <a:pt x="10" y="10"/>
                    <a:pt x="10" y="10"/>
                    <a:pt x="10" y="10"/>
                  </a:cubicBezTo>
                  <a:cubicBezTo>
                    <a:pt x="13" y="10"/>
                    <a:pt x="13" y="10"/>
                    <a:pt x="13" y="10"/>
                  </a:cubicBezTo>
                  <a:cubicBezTo>
                    <a:pt x="13" y="10"/>
                    <a:pt x="14" y="10"/>
                    <a:pt x="14" y="10"/>
                  </a:cubicBezTo>
                  <a:cubicBezTo>
                    <a:pt x="15" y="10"/>
                    <a:pt x="15" y="10"/>
                    <a:pt x="16" y="10"/>
                  </a:cubicBezTo>
                  <a:cubicBezTo>
                    <a:pt x="18" y="10"/>
                    <a:pt x="18" y="10"/>
                    <a:pt x="18" y="9"/>
                  </a:cubicBezTo>
                  <a:cubicBezTo>
                    <a:pt x="18" y="9"/>
                    <a:pt x="18" y="8"/>
                    <a:pt x="19" y="7"/>
                  </a:cubicBezTo>
                  <a:cubicBezTo>
                    <a:pt x="19" y="6"/>
                    <a:pt x="19" y="6"/>
                    <a:pt x="19" y="6"/>
                  </a:cubicBezTo>
                  <a:cubicBezTo>
                    <a:pt x="19" y="5"/>
                    <a:pt x="19" y="4"/>
                    <a:pt x="19" y="4"/>
                  </a:cubicBezTo>
                  <a:cubicBezTo>
                    <a:pt x="19" y="2"/>
                    <a:pt x="21" y="0"/>
                    <a:pt x="23" y="0"/>
                  </a:cubicBezTo>
                  <a:cubicBezTo>
                    <a:pt x="23" y="0"/>
                    <a:pt x="24" y="0"/>
                    <a:pt x="24" y="1"/>
                  </a:cubicBezTo>
                  <a:cubicBezTo>
                    <a:pt x="24" y="1"/>
                    <a:pt x="24" y="1"/>
                    <a:pt x="25" y="1"/>
                  </a:cubicBezTo>
                  <a:cubicBezTo>
                    <a:pt x="25" y="1"/>
                    <a:pt x="26" y="1"/>
                    <a:pt x="26" y="1"/>
                  </a:cubicBezTo>
                  <a:cubicBezTo>
                    <a:pt x="27" y="1"/>
                    <a:pt x="28" y="1"/>
                    <a:pt x="28" y="1"/>
                  </a:cubicBezTo>
                  <a:cubicBezTo>
                    <a:pt x="31" y="1"/>
                    <a:pt x="34" y="1"/>
                    <a:pt x="37" y="3"/>
                  </a:cubicBezTo>
                  <a:cubicBezTo>
                    <a:pt x="38" y="4"/>
                    <a:pt x="39" y="5"/>
                    <a:pt x="40" y="5"/>
                  </a:cubicBezTo>
                  <a:cubicBezTo>
                    <a:pt x="40" y="5"/>
                    <a:pt x="41" y="5"/>
                    <a:pt x="41" y="5"/>
                  </a:cubicBezTo>
                  <a:cubicBezTo>
                    <a:pt x="44" y="5"/>
                    <a:pt x="44" y="5"/>
                    <a:pt x="44" y="5"/>
                  </a:cubicBezTo>
                  <a:cubicBezTo>
                    <a:pt x="44" y="8"/>
                    <a:pt x="44" y="8"/>
                    <a:pt x="44" y="8"/>
                  </a:cubicBezTo>
                  <a:cubicBezTo>
                    <a:pt x="44" y="12"/>
                    <a:pt x="44" y="12"/>
                    <a:pt x="44" y="12"/>
                  </a:cubicBezTo>
                  <a:cubicBezTo>
                    <a:pt x="44" y="15"/>
                    <a:pt x="42" y="16"/>
                    <a:pt x="41" y="17"/>
                  </a:cubicBezTo>
                  <a:cubicBezTo>
                    <a:pt x="41" y="17"/>
                    <a:pt x="40" y="17"/>
                    <a:pt x="40" y="17"/>
                  </a:cubicBezTo>
                  <a:cubicBezTo>
                    <a:pt x="40" y="17"/>
                    <a:pt x="40" y="17"/>
                    <a:pt x="40" y="17"/>
                  </a:cubicBezTo>
                  <a:cubicBezTo>
                    <a:pt x="39" y="18"/>
                    <a:pt x="41" y="21"/>
                    <a:pt x="41" y="23"/>
                  </a:cubicBezTo>
                  <a:cubicBezTo>
                    <a:pt x="42" y="23"/>
                    <a:pt x="42" y="24"/>
                    <a:pt x="43" y="25"/>
                  </a:cubicBezTo>
                  <a:cubicBezTo>
                    <a:pt x="45" y="31"/>
                    <a:pt x="44" y="36"/>
                    <a:pt x="39" y="39"/>
                  </a:cubicBezTo>
                  <a:cubicBezTo>
                    <a:pt x="37" y="40"/>
                    <a:pt x="36" y="40"/>
                    <a:pt x="35" y="40"/>
                  </a:cubicBezTo>
                  <a:cubicBezTo>
                    <a:pt x="35" y="40"/>
                    <a:pt x="34" y="40"/>
                    <a:pt x="34" y="40"/>
                  </a:cubicBezTo>
                  <a:cubicBezTo>
                    <a:pt x="34" y="41"/>
                    <a:pt x="33" y="41"/>
                    <a:pt x="33" y="42"/>
                  </a:cubicBezTo>
                  <a:cubicBezTo>
                    <a:pt x="32" y="42"/>
                    <a:pt x="32" y="42"/>
                    <a:pt x="31" y="43"/>
                  </a:cubicBezTo>
                  <a:cubicBezTo>
                    <a:pt x="29" y="45"/>
                    <a:pt x="26" y="45"/>
                    <a:pt x="23" y="45"/>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4" name="Freeform 8"/>
            <p:cNvSpPr/>
            <p:nvPr/>
          </p:nvSpPr>
          <p:spPr bwMode="auto">
            <a:xfrm>
              <a:off x="6490279" y="2328346"/>
              <a:ext cx="87754" cy="75394"/>
            </a:xfrm>
            <a:custGeom>
              <a:avLst/>
              <a:gdLst>
                <a:gd name="T0" fmla="*/ 14 w 30"/>
                <a:gd name="T1" fmla="*/ 26 h 26"/>
                <a:gd name="T2" fmla="*/ 14 w 30"/>
                <a:gd name="T3" fmla="*/ 23 h 26"/>
                <a:gd name="T4" fmla="*/ 13 w 30"/>
                <a:gd name="T5" fmla="*/ 21 h 26"/>
                <a:gd name="T6" fmla="*/ 13 w 30"/>
                <a:gd name="T7" fmla="*/ 21 h 26"/>
                <a:gd name="T8" fmla="*/ 10 w 30"/>
                <a:gd name="T9" fmla="*/ 22 h 26"/>
                <a:gd name="T10" fmla="*/ 9 w 30"/>
                <a:gd name="T11" fmla="*/ 19 h 26"/>
                <a:gd name="T12" fmla="*/ 5 w 30"/>
                <a:gd name="T13" fmla="*/ 14 h 26"/>
                <a:gd name="T14" fmla="*/ 2 w 30"/>
                <a:gd name="T15" fmla="*/ 12 h 26"/>
                <a:gd name="T16" fmla="*/ 0 w 30"/>
                <a:gd name="T17" fmla="*/ 9 h 26"/>
                <a:gd name="T18" fmla="*/ 1 w 30"/>
                <a:gd name="T19" fmla="*/ 4 h 26"/>
                <a:gd name="T20" fmla="*/ 12 w 30"/>
                <a:gd name="T21" fmla="*/ 0 h 26"/>
                <a:gd name="T22" fmla="*/ 18 w 30"/>
                <a:gd name="T23" fmla="*/ 1 h 26"/>
                <a:gd name="T24" fmla="*/ 22 w 30"/>
                <a:gd name="T25" fmla="*/ 1 h 26"/>
                <a:gd name="T26" fmla="*/ 25 w 30"/>
                <a:gd name="T27" fmla="*/ 1 h 26"/>
                <a:gd name="T28" fmla="*/ 25 w 30"/>
                <a:gd name="T29" fmla="*/ 5 h 26"/>
                <a:gd name="T30" fmla="*/ 25 w 30"/>
                <a:gd name="T31" fmla="*/ 5 h 26"/>
                <a:gd name="T32" fmla="*/ 25 w 30"/>
                <a:gd name="T33" fmla="*/ 5 h 26"/>
                <a:gd name="T34" fmla="*/ 27 w 30"/>
                <a:gd name="T35" fmla="*/ 6 h 26"/>
                <a:gd name="T36" fmla="*/ 29 w 30"/>
                <a:gd name="T37" fmla="*/ 6 h 26"/>
                <a:gd name="T38" fmla="*/ 29 w 30"/>
                <a:gd name="T39" fmla="*/ 9 h 26"/>
                <a:gd name="T40" fmla="*/ 30 w 30"/>
                <a:gd name="T41" fmla="*/ 11 h 26"/>
                <a:gd name="T42" fmla="*/ 28 w 30"/>
                <a:gd name="T43" fmla="*/ 21 h 26"/>
                <a:gd name="T44" fmla="*/ 19 w 30"/>
                <a:gd name="T45" fmla="*/ 26 h 26"/>
                <a:gd name="T46" fmla="*/ 14 w 3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26">
                  <a:moveTo>
                    <a:pt x="14" y="26"/>
                  </a:moveTo>
                  <a:cubicBezTo>
                    <a:pt x="14" y="23"/>
                    <a:pt x="14" y="23"/>
                    <a:pt x="14" y="23"/>
                  </a:cubicBezTo>
                  <a:cubicBezTo>
                    <a:pt x="14" y="22"/>
                    <a:pt x="13" y="21"/>
                    <a:pt x="13" y="21"/>
                  </a:cubicBezTo>
                  <a:cubicBezTo>
                    <a:pt x="13" y="21"/>
                    <a:pt x="13" y="21"/>
                    <a:pt x="13" y="21"/>
                  </a:cubicBezTo>
                  <a:cubicBezTo>
                    <a:pt x="10" y="22"/>
                    <a:pt x="10" y="22"/>
                    <a:pt x="10" y="22"/>
                  </a:cubicBezTo>
                  <a:cubicBezTo>
                    <a:pt x="9" y="19"/>
                    <a:pt x="9" y="19"/>
                    <a:pt x="9" y="19"/>
                  </a:cubicBezTo>
                  <a:cubicBezTo>
                    <a:pt x="9" y="17"/>
                    <a:pt x="8" y="15"/>
                    <a:pt x="5" y="14"/>
                  </a:cubicBezTo>
                  <a:cubicBezTo>
                    <a:pt x="4" y="13"/>
                    <a:pt x="3" y="13"/>
                    <a:pt x="2" y="12"/>
                  </a:cubicBezTo>
                  <a:cubicBezTo>
                    <a:pt x="1" y="11"/>
                    <a:pt x="0" y="10"/>
                    <a:pt x="0" y="9"/>
                  </a:cubicBezTo>
                  <a:cubicBezTo>
                    <a:pt x="0" y="8"/>
                    <a:pt x="0" y="6"/>
                    <a:pt x="1" y="4"/>
                  </a:cubicBezTo>
                  <a:cubicBezTo>
                    <a:pt x="4" y="1"/>
                    <a:pt x="9" y="0"/>
                    <a:pt x="12" y="0"/>
                  </a:cubicBezTo>
                  <a:cubicBezTo>
                    <a:pt x="14" y="0"/>
                    <a:pt x="16" y="1"/>
                    <a:pt x="18" y="1"/>
                  </a:cubicBezTo>
                  <a:cubicBezTo>
                    <a:pt x="19" y="1"/>
                    <a:pt x="21" y="1"/>
                    <a:pt x="22" y="1"/>
                  </a:cubicBezTo>
                  <a:cubicBezTo>
                    <a:pt x="25" y="1"/>
                    <a:pt x="25" y="1"/>
                    <a:pt x="25" y="1"/>
                  </a:cubicBezTo>
                  <a:cubicBezTo>
                    <a:pt x="25" y="5"/>
                    <a:pt x="25" y="5"/>
                    <a:pt x="25" y="5"/>
                  </a:cubicBezTo>
                  <a:cubicBezTo>
                    <a:pt x="25" y="5"/>
                    <a:pt x="25" y="5"/>
                    <a:pt x="25" y="5"/>
                  </a:cubicBezTo>
                  <a:cubicBezTo>
                    <a:pt x="25" y="5"/>
                    <a:pt x="25" y="5"/>
                    <a:pt x="25" y="5"/>
                  </a:cubicBezTo>
                  <a:cubicBezTo>
                    <a:pt x="25" y="5"/>
                    <a:pt x="25" y="6"/>
                    <a:pt x="27" y="6"/>
                  </a:cubicBezTo>
                  <a:cubicBezTo>
                    <a:pt x="29" y="6"/>
                    <a:pt x="29" y="6"/>
                    <a:pt x="29" y="6"/>
                  </a:cubicBezTo>
                  <a:cubicBezTo>
                    <a:pt x="29" y="9"/>
                    <a:pt x="29" y="9"/>
                    <a:pt x="29" y="9"/>
                  </a:cubicBezTo>
                  <a:cubicBezTo>
                    <a:pt x="29" y="10"/>
                    <a:pt x="30" y="11"/>
                    <a:pt x="30" y="11"/>
                  </a:cubicBezTo>
                  <a:cubicBezTo>
                    <a:pt x="30" y="15"/>
                    <a:pt x="30" y="18"/>
                    <a:pt x="28" y="21"/>
                  </a:cubicBezTo>
                  <a:cubicBezTo>
                    <a:pt x="26" y="26"/>
                    <a:pt x="21" y="26"/>
                    <a:pt x="19" y="26"/>
                  </a:cubicBezTo>
                  <a:lnTo>
                    <a:pt x="14" y="26"/>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9" name="Freeform 9"/>
            <p:cNvSpPr/>
            <p:nvPr/>
          </p:nvSpPr>
          <p:spPr bwMode="auto">
            <a:xfrm>
              <a:off x="6487807" y="2401268"/>
              <a:ext cx="90226" cy="58091"/>
            </a:xfrm>
            <a:custGeom>
              <a:avLst/>
              <a:gdLst>
                <a:gd name="T0" fmla="*/ 27 w 31"/>
                <a:gd name="T1" fmla="*/ 20 h 20"/>
                <a:gd name="T2" fmla="*/ 26 w 31"/>
                <a:gd name="T3" fmla="*/ 20 h 20"/>
                <a:gd name="T4" fmla="*/ 10 w 31"/>
                <a:gd name="T5" fmla="*/ 20 h 20"/>
                <a:gd name="T6" fmla="*/ 10 w 31"/>
                <a:gd name="T7" fmla="*/ 15 h 20"/>
                <a:gd name="T8" fmla="*/ 1 w 31"/>
                <a:gd name="T9" fmla="*/ 15 h 20"/>
                <a:gd name="T10" fmla="*/ 1 w 31"/>
                <a:gd name="T11" fmla="*/ 5 h 20"/>
                <a:gd name="T12" fmla="*/ 1 w 31"/>
                <a:gd name="T13" fmla="*/ 4 h 20"/>
                <a:gd name="T14" fmla="*/ 1 w 31"/>
                <a:gd name="T15" fmla="*/ 1 h 20"/>
                <a:gd name="T16" fmla="*/ 5 w 31"/>
                <a:gd name="T17" fmla="*/ 0 h 20"/>
                <a:gd name="T18" fmla="*/ 21 w 31"/>
                <a:gd name="T19" fmla="*/ 0 h 20"/>
                <a:gd name="T20" fmla="*/ 21 w 31"/>
                <a:gd name="T21" fmla="*/ 2 h 20"/>
                <a:gd name="T22" fmla="*/ 21 w 31"/>
                <a:gd name="T23" fmla="*/ 4 h 20"/>
                <a:gd name="T24" fmla="*/ 23 w 31"/>
                <a:gd name="T25" fmla="*/ 4 h 20"/>
                <a:gd name="T26" fmla="*/ 23 w 31"/>
                <a:gd name="T27" fmla="*/ 4 h 20"/>
                <a:gd name="T28" fmla="*/ 24 w 31"/>
                <a:gd name="T29" fmla="*/ 4 h 20"/>
                <a:gd name="T30" fmla="*/ 30 w 31"/>
                <a:gd name="T31" fmla="*/ 10 h 20"/>
                <a:gd name="T32" fmla="*/ 30 w 31"/>
                <a:gd name="T33" fmla="*/ 15 h 20"/>
                <a:gd name="T34" fmla="*/ 30 w 31"/>
                <a:gd name="T35" fmla="*/ 15 h 20"/>
                <a:gd name="T36" fmla="*/ 30 w 31"/>
                <a:gd name="T37" fmla="*/ 19 h 20"/>
                <a:gd name="T38" fmla="*/ 27 w 31"/>
                <a:gd name="T3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20">
                  <a:moveTo>
                    <a:pt x="27" y="20"/>
                  </a:moveTo>
                  <a:cubicBezTo>
                    <a:pt x="27" y="20"/>
                    <a:pt x="26" y="20"/>
                    <a:pt x="26" y="20"/>
                  </a:cubicBezTo>
                  <a:cubicBezTo>
                    <a:pt x="10" y="20"/>
                    <a:pt x="10" y="20"/>
                    <a:pt x="10" y="20"/>
                  </a:cubicBezTo>
                  <a:cubicBezTo>
                    <a:pt x="10" y="15"/>
                    <a:pt x="10" y="15"/>
                    <a:pt x="10" y="15"/>
                  </a:cubicBezTo>
                  <a:cubicBezTo>
                    <a:pt x="1" y="15"/>
                    <a:pt x="1" y="15"/>
                    <a:pt x="1" y="15"/>
                  </a:cubicBezTo>
                  <a:cubicBezTo>
                    <a:pt x="1" y="5"/>
                    <a:pt x="1" y="5"/>
                    <a:pt x="1" y="5"/>
                  </a:cubicBezTo>
                  <a:cubicBezTo>
                    <a:pt x="1" y="5"/>
                    <a:pt x="1" y="5"/>
                    <a:pt x="1" y="4"/>
                  </a:cubicBezTo>
                  <a:cubicBezTo>
                    <a:pt x="1" y="4"/>
                    <a:pt x="0" y="2"/>
                    <a:pt x="1" y="1"/>
                  </a:cubicBezTo>
                  <a:cubicBezTo>
                    <a:pt x="3" y="0"/>
                    <a:pt x="4" y="0"/>
                    <a:pt x="5" y="0"/>
                  </a:cubicBezTo>
                  <a:cubicBezTo>
                    <a:pt x="21" y="0"/>
                    <a:pt x="21" y="0"/>
                    <a:pt x="21" y="0"/>
                  </a:cubicBezTo>
                  <a:cubicBezTo>
                    <a:pt x="21" y="2"/>
                    <a:pt x="21" y="2"/>
                    <a:pt x="21" y="2"/>
                  </a:cubicBezTo>
                  <a:cubicBezTo>
                    <a:pt x="21" y="3"/>
                    <a:pt x="21" y="4"/>
                    <a:pt x="21" y="4"/>
                  </a:cubicBezTo>
                  <a:cubicBezTo>
                    <a:pt x="22" y="4"/>
                    <a:pt x="22" y="4"/>
                    <a:pt x="23" y="4"/>
                  </a:cubicBezTo>
                  <a:cubicBezTo>
                    <a:pt x="23" y="4"/>
                    <a:pt x="23" y="4"/>
                    <a:pt x="23" y="4"/>
                  </a:cubicBezTo>
                  <a:cubicBezTo>
                    <a:pt x="24" y="4"/>
                    <a:pt x="24" y="4"/>
                    <a:pt x="24" y="4"/>
                  </a:cubicBezTo>
                  <a:cubicBezTo>
                    <a:pt x="27" y="4"/>
                    <a:pt x="30" y="6"/>
                    <a:pt x="30" y="10"/>
                  </a:cubicBezTo>
                  <a:cubicBezTo>
                    <a:pt x="30" y="12"/>
                    <a:pt x="30" y="13"/>
                    <a:pt x="30" y="15"/>
                  </a:cubicBezTo>
                  <a:cubicBezTo>
                    <a:pt x="30" y="15"/>
                    <a:pt x="30" y="15"/>
                    <a:pt x="30" y="15"/>
                  </a:cubicBezTo>
                  <a:cubicBezTo>
                    <a:pt x="31" y="17"/>
                    <a:pt x="31" y="18"/>
                    <a:pt x="30" y="19"/>
                  </a:cubicBezTo>
                  <a:cubicBezTo>
                    <a:pt x="29" y="20"/>
                    <a:pt x="28" y="20"/>
                    <a:pt x="27" y="2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0" name="Freeform 10"/>
            <p:cNvSpPr/>
            <p:nvPr/>
          </p:nvSpPr>
          <p:spPr bwMode="auto">
            <a:xfrm>
              <a:off x="5704203" y="2176322"/>
              <a:ext cx="321352" cy="227418"/>
            </a:xfrm>
            <a:custGeom>
              <a:avLst/>
              <a:gdLst>
                <a:gd name="T0" fmla="*/ 34 w 110"/>
                <a:gd name="T1" fmla="*/ 78 h 78"/>
                <a:gd name="T2" fmla="*/ 16 w 110"/>
                <a:gd name="T3" fmla="*/ 78 h 78"/>
                <a:gd name="T4" fmla="*/ 5 w 110"/>
                <a:gd name="T5" fmla="*/ 67 h 78"/>
                <a:gd name="T6" fmla="*/ 0 w 110"/>
                <a:gd name="T7" fmla="*/ 59 h 78"/>
                <a:gd name="T8" fmla="*/ 0 w 110"/>
                <a:gd name="T9" fmla="*/ 49 h 78"/>
                <a:gd name="T10" fmla="*/ 8 w 110"/>
                <a:gd name="T11" fmla="*/ 44 h 78"/>
                <a:gd name="T12" fmla="*/ 13 w 110"/>
                <a:gd name="T13" fmla="*/ 39 h 78"/>
                <a:gd name="T14" fmla="*/ 14 w 110"/>
                <a:gd name="T15" fmla="*/ 31 h 78"/>
                <a:gd name="T16" fmla="*/ 11 w 110"/>
                <a:gd name="T17" fmla="*/ 19 h 78"/>
                <a:gd name="T18" fmla="*/ 7 w 110"/>
                <a:gd name="T19" fmla="*/ 17 h 78"/>
                <a:gd name="T20" fmla="*/ 5 w 110"/>
                <a:gd name="T21" fmla="*/ 6 h 78"/>
                <a:gd name="T22" fmla="*/ 46 w 110"/>
                <a:gd name="T23" fmla="*/ 3 h 78"/>
                <a:gd name="T24" fmla="*/ 100 w 110"/>
                <a:gd name="T25" fmla="*/ 1 h 78"/>
                <a:gd name="T26" fmla="*/ 109 w 110"/>
                <a:gd name="T27" fmla="*/ 3 h 78"/>
                <a:gd name="T28" fmla="*/ 110 w 110"/>
                <a:gd name="T29" fmla="*/ 7 h 78"/>
                <a:gd name="T30" fmla="*/ 110 w 110"/>
                <a:gd name="T31" fmla="*/ 10 h 78"/>
                <a:gd name="T32" fmla="*/ 104 w 110"/>
                <a:gd name="T33" fmla="*/ 18 h 78"/>
                <a:gd name="T34" fmla="*/ 101 w 110"/>
                <a:gd name="T35" fmla="*/ 29 h 78"/>
                <a:gd name="T36" fmla="*/ 103 w 110"/>
                <a:gd name="T37" fmla="*/ 33 h 78"/>
                <a:gd name="T38" fmla="*/ 97 w 110"/>
                <a:gd name="T39" fmla="*/ 40 h 78"/>
                <a:gd name="T40" fmla="*/ 96 w 110"/>
                <a:gd name="T41" fmla="*/ 40 h 78"/>
                <a:gd name="T42" fmla="*/ 92 w 110"/>
                <a:gd name="T43" fmla="*/ 45 h 78"/>
                <a:gd name="T44" fmla="*/ 85 w 110"/>
                <a:gd name="T45" fmla="*/ 45 h 78"/>
                <a:gd name="T46" fmla="*/ 77 w 110"/>
                <a:gd name="T47" fmla="*/ 51 h 78"/>
                <a:gd name="T48" fmla="*/ 71 w 110"/>
                <a:gd name="T49" fmla="*/ 55 h 78"/>
                <a:gd name="T50" fmla="*/ 68 w 110"/>
                <a:gd name="T51" fmla="*/ 54 h 78"/>
                <a:gd name="T52" fmla="*/ 63 w 110"/>
                <a:gd name="T53" fmla="*/ 59 h 78"/>
                <a:gd name="T54" fmla="*/ 54 w 110"/>
                <a:gd name="T55" fmla="*/ 59 h 78"/>
                <a:gd name="T56" fmla="*/ 49 w 110"/>
                <a:gd name="T57" fmla="*/ 59 h 78"/>
                <a:gd name="T58" fmla="*/ 45 w 110"/>
                <a:gd name="T59" fmla="*/ 64 h 78"/>
                <a:gd name="T60" fmla="*/ 44 w 110"/>
                <a:gd name="T61" fmla="*/ 69 h 78"/>
                <a:gd name="T62" fmla="*/ 36 w 110"/>
                <a:gd name="T6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78">
                  <a:moveTo>
                    <a:pt x="36" y="78"/>
                  </a:moveTo>
                  <a:cubicBezTo>
                    <a:pt x="36" y="78"/>
                    <a:pt x="35" y="78"/>
                    <a:pt x="34" y="78"/>
                  </a:cubicBezTo>
                  <a:cubicBezTo>
                    <a:pt x="34" y="78"/>
                    <a:pt x="33" y="78"/>
                    <a:pt x="32" y="78"/>
                  </a:cubicBezTo>
                  <a:cubicBezTo>
                    <a:pt x="16" y="78"/>
                    <a:pt x="16" y="78"/>
                    <a:pt x="16" y="78"/>
                  </a:cubicBezTo>
                  <a:cubicBezTo>
                    <a:pt x="15" y="77"/>
                    <a:pt x="15" y="77"/>
                    <a:pt x="15" y="77"/>
                  </a:cubicBezTo>
                  <a:cubicBezTo>
                    <a:pt x="12" y="74"/>
                    <a:pt x="8" y="70"/>
                    <a:pt x="5" y="67"/>
                  </a:cubicBezTo>
                  <a:cubicBezTo>
                    <a:pt x="4" y="66"/>
                    <a:pt x="3" y="65"/>
                    <a:pt x="2" y="64"/>
                  </a:cubicBezTo>
                  <a:cubicBezTo>
                    <a:pt x="0" y="62"/>
                    <a:pt x="0" y="61"/>
                    <a:pt x="0" y="59"/>
                  </a:cubicBezTo>
                  <a:cubicBezTo>
                    <a:pt x="0" y="58"/>
                    <a:pt x="0" y="58"/>
                    <a:pt x="0" y="58"/>
                  </a:cubicBezTo>
                  <a:cubicBezTo>
                    <a:pt x="0" y="49"/>
                    <a:pt x="0" y="49"/>
                    <a:pt x="0" y="49"/>
                  </a:cubicBezTo>
                  <a:cubicBezTo>
                    <a:pt x="2" y="48"/>
                    <a:pt x="2" y="48"/>
                    <a:pt x="2" y="48"/>
                  </a:cubicBezTo>
                  <a:cubicBezTo>
                    <a:pt x="5" y="48"/>
                    <a:pt x="6" y="47"/>
                    <a:pt x="8" y="44"/>
                  </a:cubicBezTo>
                  <a:cubicBezTo>
                    <a:pt x="8" y="43"/>
                    <a:pt x="9" y="42"/>
                    <a:pt x="9" y="41"/>
                  </a:cubicBezTo>
                  <a:cubicBezTo>
                    <a:pt x="10" y="39"/>
                    <a:pt x="12" y="39"/>
                    <a:pt x="13" y="39"/>
                  </a:cubicBezTo>
                  <a:cubicBezTo>
                    <a:pt x="13" y="39"/>
                    <a:pt x="13" y="39"/>
                    <a:pt x="14" y="39"/>
                  </a:cubicBezTo>
                  <a:cubicBezTo>
                    <a:pt x="14" y="37"/>
                    <a:pt x="14" y="34"/>
                    <a:pt x="14" y="31"/>
                  </a:cubicBezTo>
                  <a:cubicBezTo>
                    <a:pt x="14" y="30"/>
                    <a:pt x="14" y="29"/>
                    <a:pt x="14" y="28"/>
                  </a:cubicBezTo>
                  <a:cubicBezTo>
                    <a:pt x="14" y="23"/>
                    <a:pt x="14" y="21"/>
                    <a:pt x="11" y="19"/>
                  </a:cubicBezTo>
                  <a:cubicBezTo>
                    <a:pt x="10" y="19"/>
                    <a:pt x="9" y="18"/>
                    <a:pt x="8" y="17"/>
                  </a:cubicBezTo>
                  <a:cubicBezTo>
                    <a:pt x="7" y="17"/>
                    <a:pt x="7" y="17"/>
                    <a:pt x="7" y="17"/>
                  </a:cubicBezTo>
                  <a:cubicBezTo>
                    <a:pt x="5" y="16"/>
                    <a:pt x="5" y="14"/>
                    <a:pt x="5" y="13"/>
                  </a:cubicBezTo>
                  <a:cubicBezTo>
                    <a:pt x="5" y="6"/>
                    <a:pt x="5" y="6"/>
                    <a:pt x="5" y="6"/>
                  </a:cubicBezTo>
                  <a:cubicBezTo>
                    <a:pt x="8" y="6"/>
                    <a:pt x="8" y="6"/>
                    <a:pt x="8" y="6"/>
                  </a:cubicBezTo>
                  <a:cubicBezTo>
                    <a:pt x="20" y="6"/>
                    <a:pt x="33" y="4"/>
                    <a:pt x="46" y="3"/>
                  </a:cubicBezTo>
                  <a:cubicBezTo>
                    <a:pt x="59" y="2"/>
                    <a:pt x="74" y="0"/>
                    <a:pt x="88" y="0"/>
                  </a:cubicBezTo>
                  <a:cubicBezTo>
                    <a:pt x="92" y="0"/>
                    <a:pt x="96" y="0"/>
                    <a:pt x="100" y="1"/>
                  </a:cubicBezTo>
                  <a:cubicBezTo>
                    <a:pt x="102" y="1"/>
                    <a:pt x="104" y="1"/>
                    <a:pt x="106" y="1"/>
                  </a:cubicBezTo>
                  <a:cubicBezTo>
                    <a:pt x="106" y="1"/>
                    <a:pt x="108" y="1"/>
                    <a:pt x="109" y="3"/>
                  </a:cubicBezTo>
                  <a:cubicBezTo>
                    <a:pt x="110" y="4"/>
                    <a:pt x="110" y="5"/>
                    <a:pt x="110" y="6"/>
                  </a:cubicBezTo>
                  <a:cubicBezTo>
                    <a:pt x="110" y="6"/>
                    <a:pt x="110" y="6"/>
                    <a:pt x="110" y="7"/>
                  </a:cubicBezTo>
                  <a:cubicBezTo>
                    <a:pt x="110" y="9"/>
                    <a:pt x="110" y="9"/>
                    <a:pt x="110" y="9"/>
                  </a:cubicBezTo>
                  <a:cubicBezTo>
                    <a:pt x="110" y="9"/>
                    <a:pt x="110" y="10"/>
                    <a:pt x="110" y="10"/>
                  </a:cubicBezTo>
                  <a:cubicBezTo>
                    <a:pt x="110" y="12"/>
                    <a:pt x="110" y="16"/>
                    <a:pt x="107" y="17"/>
                  </a:cubicBezTo>
                  <a:cubicBezTo>
                    <a:pt x="106" y="17"/>
                    <a:pt x="105" y="18"/>
                    <a:pt x="104" y="18"/>
                  </a:cubicBezTo>
                  <a:cubicBezTo>
                    <a:pt x="103" y="19"/>
                    <a:pt x="102" y="21"/>
                    <a:pt x="101" y="23"/>
                  </a:cubicBezTo>
                  <a:cubicBezTo>
                    <a:pt x="100" y="25"/>
                    <a:pt x="100" y="28"/>
                    <a:pt x="101" y="29"/>
                  </a:cubicBezTo>
                  <a:cubicBezTo>
                    <a:pt x="101" y="30"/>
                    <a:pt x="101" y="30"/>
                    <a:pt x="101" y="31"/>
                  </a:cubicBezTo>
                  <a:cubicBezTo>
                    <a:pt x="102" y="31"/>
                    <a:pt x="103" y="32"/>
                    <a:pt x="103" y="33"/>
                  </a:cubicBezTo>
                  <a:cubicBezTo>
                    <a:pt x="104" y="35"/>
                    <a:pt x="103" y="36"/>
                    <a:pt x="103" y="38"/>
                  </a:cubicBezTo>
                  <a:cubicBezTo>
                    <a:pt x="101" y="40"/>
                    <a:pt x="97" y="40"/>
                    <a:pt x="97" y="40"/>
                  </a:cubicBezTo>
                  <a:cubicBezTo>
                    <a:pt x="96" y="40"/>
                    <a:pt x="96" y="40"/>
                    <a:pt x="96" y="40"/>
                  </a:cubicBezTo>
                  <a:cubicBezTo>
                    <a:pt x="96" y="40"/>
                    <a:pt x="96" y="40"/>
                    <a:pt x="96" y="40"/>
                  </a:cubicBezTo>
                  <a:cubicBezTo>
                    <a:pt x="96" y="40"/>
                    <a:pt x="96" y="40"/>
                    <a:pt x="96" y="41"/>
                  </a:cubicBezTo>
                  <a:cubicBezTo>
                    <a:pt x="95" y="44"/>
                    <a:pt x="93" y="45"/>
                    <a:pt x="92" y="45"/>
                  </a:cubicBezTo>
                  <a:cubicBezTo>
                    <a:pt x="91" y="45"/>
                    <a:pt x="90" y="45"/>
                    <a:pt x="90" y="45"/>
                  </a:cubicBezTo>
                  <a:cubicBezTo>
                    <a:pt x="85" y="45"/>
                    <a:pt x="85" y="45"/>
                    <a:pt x="85" y="45"/>
                  </a:cubicBezTo>
                  <a:cubicBezTo>
                    <a:pt x="84" y="45"/>
                    <a:pt x="83" y="45"/>
                    <a:pt x="82" y="46"/>
                  </a:cubicBezTo>
                  <a:cubicBezTo>
                    <a:pt x="80" y="47"/>
                    <a:pt x="79" y="49"/>
                    <a:pt x="77" y="51"/>
                  </a:cubicBezTo>
                  <a:cubicBezTo>
                    <a:pt x="76" y="53"/>
                    <a:pt x="75" y="55"/>
                    <a:pt x="72" y="55"/>
                  </a:cubicBezTo>
                  <a:cubicBezTo>
                    <a:pt x="71" y="55"/>
                    <a:pt x="71" y="55"/>
                    <a:pt x="71" y="55"/>
                  </a:cubicBezTo>
                  <a:cubicBezTo>
                    <a:pt x="70" y="55"/>
                    <a:pt x="69" y="54"/>
                    <a:pt x="68" y="54"/>
                  </a:cubicBezTo>
                  <a:cubicBezTo>
                    <a:pt x="68" y="54"/>
                    <a:pt x="68" y="54"/>
                    <a:pt x="68" y="54"/>
                  </a:cubicBezTo>
                  <a:cubicBezTo>
                    <a:pt x="68" y="54"/>
                    <a:pt x="68" y="55"/>
                    <a:pt x="68" y="55"/>
                  </a:cubicBezTo>
                  <a:cubicBezTo>
                    <a:pt x="67" y="58"/>
                    <a:pt x="65" y="59"/>
                    <a:pt x="63" y="59"/>
                  </a:cubicBezTo>
                  <a:cubicBezTo>
                    <a:pt x="56" y="59"/>
                    <a:pt x="56" y="59"/>
                    <a:pt x="56" y="59"/>
                  </a:cubicBezTo>
                  <a:cubicBezTo>
                    <a:pt x="55" y="59"/>
                    <a:pt x="54" y="59"/>
                    <a:pt x="54" y="59"/>
                  </a:cubicBezTo>
                  <a:cubicBezTo>
                    <a:pt x="53" y="59"/>
                    <a:pt x="52" y="59"/>
                    <a:pt x="51" y="59"/>
                  </a:cubicBezTo>
                  <a:cubicBezTo>
                    <a:pt x="49" y="59"/>
                    <a:pt x="49" y="59"/>
                    <a:pt x="49" y="59"/>
                  </a:cubicBezTo>
                  <a:cubicBezTo>
                    <a:pt x="49" y="60"/>
                    <a:pt x="49" y="60"/>
                    <a:pt x="49" y="60"/>
                  </a:cubicBezTo>
                  <a:cubicBezTo>
                    <a:pt x="48" y="63"/>
                    <a:pt x="47" y="64"/>
                    <a:pt x="45" y="64"/>
                  </a:cubicBezTo>
                  <a:cubicBezTo>
                    <a:pt x="45" y="64"/>
                    <a:pt x="45" y="64"/>
                    <a:pt x="45" y="65"/>
                  </a:cubicBezTo>
                  <a:cubicBezTo>
                    <a:pt x="44" y="66"/>
                    <a:pt x="44" y="67"/>
                    <a:pt x="44" y="69"/>
                  </a:cubicBezTo>
                  <a:cubicBezTo>
                    <a:pt x="44" y="70"/>
                    <a:pt x="44" y="72"/>
                    <a:pt x="43" y="73"/>
                  </a:cubicBezTo>
                  <a:cubicBezTo>
                    <a:pt x="43" y="75"/>
                    <a:pt x="41" y="78"/>
                    <a:pt x="36" y="78"/>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1" name="Freeform 11"/>
            <p:cNvSpPr>
              <a:spLocks noEditPoints="1"/>
            </p:cNvSpPr>
            <p:nvPr/>
          </p:nvSpPr>
          <p:spPr bwMode="auto">
            <a:xfrm>
              <a:off x="6254209" y="2296211"/>
              <a:ext cx="1222373" cy="2356992"/>
            </a:xfrm>
            <a:custGeom>
              <a:avLst/>
              <a:gdLst>
                <a:gd name="T0" fmla="*/ 232 w 418"/>
                <a:gd name="T1" fmla="*/ 714 h 806"/>
                <a:gd name="T2" fmla="*/ 232 w 418"/>
                <a:gd name="T3" fmla="*/ 693 h 806"/>
                <a:gd name="T4" fmla="*/ 241 w 418"/>
                <a:gd name="T5" fmla="*/ 635 h 806"/>
                <a:gd name="T6" fmla="*/ 250 w 418"/>
                <a:gd name="T7" fmla="*/ 577 h 806"/>
                <a:gd name="T8" fmla="*/ 251 w 418"/>
                <a:gd name="T9" fmla="*/ 542 h 806"/>
                <a:gd name="T10" fmla="*/ 225 w 418"/>
                <a:gd name="T11" fmla="*/ 499 h 806"/>
                <a:gd name="T12" fmla="*/ 213 w 418"/>
                <a:gd name="T13" fmla="*/ 453 h 806"/>
                <a:gd name="T14" fmla="*/ 170 w 418"/>
                <a:gd name="T15" fmla="*/ 438 h 806"/>
                <a:gd name="T16" fmla="*/ 141 w 418"/>
                <a:gd name="T17" fmla="*/ 457 h 806"/>
                <a:gd name="T18" fmla="*/ 101 w 418"/>
                <a:gd name="T19" fmla="*/ 452 h 806"/>
                <a:gd name="T20" fmla="*/ 69 w 418"/>
                <a:gd name="T21" fmla="*/ 433 h 806"/>
                <a:gd name="T22" fmla="*/ 26 w 418"/>
                <a:gd name="T23" fmla="*/ 389 h 806"/>
                <a:gd name="T24" fmla="*/ 10 w 418"/>
                <a:gd name="T25" fmla="*/ 351 h 806"/>
                <a:gd name="T26" fmla="*/ 3 w 418"/>
                <a:gd name="T27" fmla="*/ 313 h 806"/>
                <a:gd name="T28" fmla="*/ 24 w 418"/>
                <a:gd name="T29" fmla="*/ 258 h 806"/>
                <a:gd name="T30" fmla="*/ 51 w 418"/>
                <a:gd name="T31" fmla="*/ 234 h 806"/>
                <a:gd name="T32" fmla="*/ 80 w 418"/>
                <a:gd name="T33" fmla="*/ 190 h 806"/>
                <a:gd name="T34" fmla="*/ 112 w 418"/>
                <a:gd name="T35" fmla="*/ 177 h 806"/>
                <a:gd name="T36" fmla="*/ 169 w 418"/>
                <a:gd name="T37" fmla="*/ 168 h 806"/>
                <a:gd name="T38" fmla="*/ 188 w 418"/>
                <a:gd name="T39" fmla="*/ 191 h 806"/>
                <a:gd name="T40" fmla="*/ 218 w 418"/>
                <a:gd name="T41" fmla="*/ 205 h 806"/>
                <a:gd name="T42" fmla="*/ 238 w 418"/>
                <a:gd name="T43" fmla="*/ 215 h 806"/>
                <a:gd name="T44" fmla="*/ 266 w 418"/>
                <a:gd name="T45" fmla="*/ 215 h 806"/>
                <a:gd name="T46" fmla="*/ 296 w 418"/>
                <a:gd name="T47" fmla="*/ 207 h 806"/>
                <a:gd name="T48" fmla="*/ 283 w 418"/>
                <a:gd name="T49" fmla="*/ 180 h 806"/>
                <a:gd name="T50" fmla="*/ 259 w 418"/>
                <a:gd name="T51" fmla="*/ 178 h 806"/>
                <a:gd name="T52" fmla="*/ 245 w 418"/>
                <a:gd name="T53" fmla="*/ 144 h 806"/>
                <a:gd name="T54" fmla="*/ 224 w 418"/>
                <a:gd name="T55" fmla="*/ 112 h 806"/>
                <a:gd name="T56" fmla="*/ 217 w 418"/>
                <a:gd name="T57" fmla="*/ 161 h 806"/>
                <a:gd name="T58" fmla="*/ 193 w 418"/>
                <a:gd name="T59" fmla="*/ 141 h 806"/>
                <a:gd name="T60" fmla="*/ 195 w 418"/>
                <a:gd name="T61" fmla="*/ 175 h 806"/>
                <a:gd name="T62" fmla="*/ 162 w 418"/>
                <a:gd name="T63" fmla="*/ 146 h 806"/>
                <a:gd name="T64" fmla="*/ 129 w 418"/>
                <a:gd name="T65" fmla="*/ 136 h 806"/>
                <a:gd name="T66" fmla="*/ 74 w 418"/>
                <a:gd name="T67" fmla="*/ 84 h 806"/>
                <a:gd name="T68" fmla="*/ 114 w 418"/>
                <a:gd name="T69" fmla="*/ 59 h 806"/>
                <a:gd name="T70" fmla="*/ 118 w 418"/>
                <a:gd name="T71" fmla="*/ 30 h 806"/>
                <a:gd name="T72" fmla="*/ 114 w 418"/>
                <a:gd name="T73" fmla="*/ 9 h 806"/>
                <a:gd name="T74" fmla="*/ 211 w 418"/>
                <a:gd name="T75" fmla="*/ 61 h 806"/>
                <a:gd name="T76" fmla="*/ 282 w 418"/>
                <a:gd name="T77" fmla="*/ 122 h 806"/>
                <a:gd name="T78" fmla="*/ 330 w 418"/>
                <a:gd name="T79" fmla="*/ 173 h 806"/>
                <a:gd name="T80" fmla="*/ 355 w 418"/>
                <a:gd name="T81" fmla="*/ 209 h 806"/>
                <a:gd name="T82" fmla="*/ 370 w 418"/>
                <a:gd name="T83" fmla="*/ 237 h 806"/>
                <a:gd name="T84" fmla="*/ 381 w 418"/>
                <a:gd name="T85" fmla="*/ 257 h 806"/>
                <a:gd name="T86" fmla="*/ 393 w 418"/>
                <a:gd name="T87" fmla="*/ 282 h 806"/>
                <a:gd name="T88" fmla="*/ 382 w 418"/>
                <a:gd name="T89" fmla="*/ 334 h 806"/>
                <a:gd name="T90" fmla="*/ 363 w 418"/>
                <a:gd name="T91" fmla="*/ 301 h 806"/>
                <a:gd name="T92" fmla="*/ 338 w 418"/>
                <a:gd name="T93" fmla="*/ 268 h 806"/>
                <a:gd name="T94" fmla="*/ 322 w 418"/>
                <a:gd name="T95" fmla="*/ 245 h 806"/>
                <a:gd name="T96" fmla="*/ 351 w 418"/>
                <a:gd name="T97" fmla="*/ 299 h 806"/>
                <a:gd name="T98" fmla="*/ 384 w 418"/>
                <a:gd name="T99" fmla="*/ 356 h 806"/>
                <a:gd name="T100" fmla="*/ 415 w 418"/>
                <a:gd name="T101" fmla="*/ 408 h 806"/>
                <a:gd name="T102" fmla="*/ 407 w 418"/>
                <a:gd name="T103" fmla="*/ 481 h 806"/>
                <a:gd name="T104" fmla="*/ 403 w 418"/>
                <a:gd name="T105" fmla="*/ 521 h 806"/>
                <a:gd name="T106" fmla="*/ 388 w 418"/>
                <a:gd name="T107" fmla="*/ 607 h 806"/>
                <a:gd name="T108" fmla="*/ 351 w 418"/>
                <a:gd name="T109" fmla="*/ 684 h 806"/>
                <a:gd name="T110" fmla="*/ 328 w 418"/>
                <a:gd name="T111" fmla="*/ 725 h 806"/>
                <a:gd name="T112" fmla="*/ 313 w 418"/>
                <a:gd name="T113" fmla="*/ 763 h 806"/>
                <a:gd name="T114" fmla="*/ 249 w 418"/>
                <a:gd name="T115" fmla="*/ 800 h 806"/>
                <a:gd name="T116" fmla="*/ 156 w 418"/>
                <a:gd name="T117" fmla="*/ 113 h 806"/>
                <a:gd name="T118" fmla="*/ 172 w 418"/>
                <a:gd name="T119" fmla="*/ 12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8" h="806">
                  <a:moveTo>
                    <a:pt x="229" y="806"/>
                  </a:moveTo>
                  <a:cubicBezTo>
                    <a:pt x="228" y="806"/>
                    <a:pt x="227" y="805"/>
                    <a:pt x="226" y="804"/>
                  </a:cubicBezTo>
                  <a:cubicBezTo>
                    <a:pt x="223" y="802"/>
                    <a:pt x="223" y="799"/>
                    <a:pt x="223" y="797"/>
                  </a:cubicBezTo>
                  <a:cubicBezTo>
                    <a:pt x="223" y="796"/>
                    <a:pt x="223" y="795"/>
                    <a:pt x="222" y="795"/>
                  </a:cubicBezTo>
                  <a:cubicBezTo>
                    <a:pt x="222" y="792"/>
                    <a:pt x="221" y="788"/>
                    <a:pt x="224" y="786"/>
                  </a:cubicBezTo>
                  <a:cubicBezTo>
                    <a:pt x="225" y="785"/>
                    <a:pt x="226" y="784"/>
                    <a:pt x="228" y="783"/>
                  </a:cubicBezTo>
                  <a:cubicBezTo>
                    <a:pt x="229" y="783"/>
                    <a:pt x="230" y="782"/>
                    <a:pt x="232" y="782"/>
                  </a:cubicBezTo>
                  <a:cubicBezTo>
                    <a:pt x="233" y="781"/>
                    <a:pt x="234" y="781"/>
                    <a:pt x="236" y="780"/>
                  </a:cubicBezTo>
                  <a:cubicBezTo>
                    <a:pt x="238" y="779"/>
                    <a:pt x="240" y="778"/>
                    <a:pt x="240" y="776"/>
                  </a:cubicBezTo>
                  <a:cubicBezTo>
                    <a:pt x="241" y="774"/>
                    <a:pt x="241" y="770"/>
                    <a:pt x="240" y="768"/>
                  </a:cubicBezTo>
                  <a:cubicBezTo>
                    <a:pt x="239" y="765"/>
                    <a:pt x="238" y="762"/>
                    <a:pt x="236" y="760"/>
                  </a:cubicBezTo>
                  <a:cubicBezTo>
                    <a:pt x="235" y="759"/>
                    <a:pt x="234" y="759"/>
                    <a:pt x="233" y="758"/>
                  </a:cubicBezTo>
                  <a:cubicBezTo>
                    <a:pt x="232" y="757"/>
                    <a:pt x="232" y="757"/>
                    <a:pt x="232" y="757"/>
                  </a:cubicBezTo>
                  <a:cubicBezTo>
                    <a:pt x="232" y="714"/>
                    <a:pt x="232" y="714"/>
                    <a:pt x="232" y="714"/>
                  </a:cubicBezTo>
                  <a:cubicBezTo>
                    <a:pt x="235" y="715"/>
                    <a:pt x="235" y="715"/>
                    <a:pt x="235" y="715"/>
                  </a:cubicBezTo>
                  <a:cubicBezTo>
                    <a:pt x="236" y="715"/>
                    <a:pt x="236" y="715"/>
                    <a:pt x="236" y="715"/>
                  </a:cubicBezTo>
                  <a:cubicBezTo>
                    <a:pt x="237" y="714"/>
                    <a:pt x="237" y="711"/>
                    <a:pt x="236" y="706"/>
                  </a:cubicBezTo>
                  <a:cubicBezTo>
                    <a:pt x="236" y="705"/>
                    <a:pt x="236" y="704"/>
                    <a:pt x="236" y="704"/>
                  </a:cubicBezTo>
                  <a:cubicBezTo>
                    <a:pt x="236" y="703"/>
                    <a:pt x="236" y="703"/>
                    <a:pt x="236" y="703"/>
                  </a:cubicBezTo>
                  <a:cubicBezTo>
                    <a:pt x="236" y="703"/>
                    <a:pt x="236" y="703"/>
                    <a:pt x="236" y="703"/>
                  </a:cubicBezTo>
                  <a:cubicBezTo>
                    <a:pt x="236" y="703"/>
                    <a:pt x="236" y="702"/>
                    <a:pt x="236" y="702"/>
                  </a:cubicBezTo>
                  <a:cubicBezTo>
                    <a:pt x="236" y="702"/>
                    <a:pt x="236" y="702"/>
                    <a:pt x="236" y="702"/>
                  </a:cubicBezTo>
                  <a:cubicBezTo>
                    <a:pt x="236" y="702"/>
                    <a:pt x="236" y="702"/>
                    <a:pt x="236" y="702"/>
                  </a:cubicBezTo>
                  <a:cubicBezTo>
                    <a:pt x="235" y="702"/>
                    <a:pt x="235" y="702"/>
                    <a:pt x="235" y="702"/>
                  </a:cubicBezTo>
                  <a:cubicBezTo>
                    <a:pt x="233" y="702"/>
                    <a:pt x="232" y="701"/>
                    <a:pt x="232" y="698"/>
                  </a:cubicBezTo>
                  <a:cubicBezTo>
                    <a:pt x="232" y="695"/>
                    <a:pt x="232" y="695"/>
                    <a:pt x="232" y="695"/>
                  </a:cubicBezTo>
                  <a:cubicBezTo>
                    <a:pt x="232" y="695"/>
                    <a:pt x="232" y="694"/>
                    <a:pt x="232" y="694"/>
                  </a:cubicBezTo>
                  <a:cubicBezTo>
                    <a:pt x="232" y="694"/>
                    <a:pt x="232" y="693"/>
                    <a:pt x="232" y="693"/>
                  </a:cubicBezTo>
                  <a:cubicBezTo>
                    <a:pt x="232" y="693"/>
                    <a:pt x="232" y="693"/>
                    <a:pt x="231" y="693"/>
                  </a:cubicBezTo>
                  <a:cubicBezTo>
                    <a:pt x="231" y="693"/>
                    <a:pt x="230" y="693"/>
                    <a:pt x="230" y="693"/>
                  </a:cubicBezTo>
                  <a:cubicBezTo>
                    <a:pt x="227" y="692"/>
                    <a:pt x="227" y="692"/>
                    <a:pt x="227" y="692"/>
                  </a:cubicBezTo>
                  <a:cubicBezTo>
                    <a:pt x="227" y="648"/>
                    <a:pt x="227" y="648"/>
                    <a:pt x="227" y="648"/>
                  </a:cubicBezTo>
                  <a:cubicBezTo>
                    <a:pt x="231" y="649"/>
                    <a:pt x="231" y="649"/>
                    <a:pt x="231" y="649"/>
                  </a:cubicBezTo>
                  <a:cubicBezTo>
                    <a:pt x="231" y="649"/>
                    <a:pt x="231" y="649"/>
                    <a:pt x="231" y="649"/>
                  </a:cubicBezTo>
                  <a:cubicBezTo>
                    <a:pt x="231" y="648"/>
                    <a:pt x="231" y="648"/>
                    <a:pt x="231" y="648"/>
                  </a:cubicBezTo>
                  <a:cubicBezTo>
                    <a:pt x="232" y="647"/>
                    <a:pt x="232" y="645"/>
                    <a:pt x="232" y="644"/>
                  </a:cubicBezTo>
                  <a:cubicBezTo>
                    <a:pt x="233" y="643"/>
                    <a:pt x="234" y="642"/>
                    <a:pt x="235" y="641"/>
                  </a:cubicBezTo>
                  <a:cubicBezTo>
                    <a:pt x="236" y="640"/>
                    <a:pt x="236" y="639"/>
                    <a:pt x="236" y="638"/>
                  </a:cubicBezTo>
                  <a:cubicBezTo>
                    <a:pt x="236" y="634"/>
                    <a:pt x="236" y="634"/>
                    <a:pt x="236" y="634"/>
                  </a:cubicBezTo>
                  <a:cubicBezTo>
                    <a:pt x="240" y="635"/>
                    <a:pt x="240" y="635"/>
                    <a:pt x="240" y="635"/>
                  </a:cubicBezTo>
                  <a:cubicBezTo>
                    <a:pt x="240" y="635"/>
                    <a:pt x="240" y="635"/>
                    <a:pt x="241" y="635"/>
                  </a:cubicBezTo>
                  <a:cubicBezTo>
                    <a:pt x="241" y="635"/>
                    <a:pt x="241" y="635"/>
                    <a:pt x="241" y="635"/>
                  </a:cubicBezTo>
                  <a:cubicBezTo>
                    <a:pt x="241" y="635"/>
                    <a:pt x="241" y="634"/>
                    <a:pt x="241" y="633"/>
                  </a:cubicBezTo>
                  <a:cubicBezTo>
                    <a:pt x="241" y="615"/>
                    <a:pt x="241" y="615"/>
                    <a:pt x="241" y="615"/>
                  </a:cubicBezTo>
                  <a:cubicBezTo>
                    <a:pt x="245" y="616"/>
                    <a:pt x="245" y="616"/>
                    <a:pt x="245" y="616"/>
                  </a:cubicBezTo>
                  <a:cubicBezTo>
                    <a:pt x="245" y="616"/>
                    <a:pt x="245" y="616"/>
                    <a:pt x="245" y="616"/>
                  </a:cubicBezTo>
                  <a:cubicBezTo>
                    <a:pt x="245" y="616"/>
                    <a:pt x="246" y="614"/>
                    <a:pt x="246" y="613"/>
                  </a:cubicBezTo>
                  <a:cubicBezTo>
                    <a:pt x="246" y="612"/>
                    <a:pt x="247" y="610"/>
                    <a:pt x="248" y="609"/>
                  </a:cubicBezTo>
                  <a:cubicBezTo>
                    <a:pt x="249" y="607"/>
                    <a:pt x="250" y="606"/>
                    <a:pt x="251" y="605"/>
                  </a:cubicBezTo>
                  <a:cubicBezTo>
                    <a:pt x="253" y="604"/>
                    <a:pt x="254" y="602"/>
                    <a:pt x="255" y="600"/>
                  </a:cubicBezTo>
                  <a:cubicBezTo>
                    <a:pt x="255" y="600"/>
                    <a:pt x="255" y="600"/>
                    <a:pt x="255" y="600"/>
                  </a:cubicBezTo>
                  <a:cubicBezTo>
                    <a:pt x="255" y="599"/>
                    <a:pt x="256" y="598"/>
                    <a:pt x="258" y="597"/>
                  </a:cubicBezTo>
                  <a:cubicBezTo>
                    <a:pt x="258" y="596"/>
                    <a:pt x="257" y="596"/>
                    <a:pt x="257" y="596"/>
                  </a:cubicBezTo>
                  <a:cubicBezTo>
                    <a:pt x="255" y="594"/>
                    <a:pt x="254" y="594"/>
                    <a:pt x="253" y="593"/>
                  </a:cubicBezTo>
                  <a:cubicBezTo>
                    <a:pt x="250" y="593"/>
                    <a:pt x="250" y="593"/>
                    <a:pt x="250" y="593"/>
                  </a:cubicBezTo>
                  <a:cubicBezTo>
                    <a:pt x="250" y="577"/>
                    <a:pt x="250" y="577"/>
                    <a:pt x="250" y="577"/>
                  </a:cubicBezTo>
                  <a:cubicBezTo>
                    <a:pt x="254" y="578"/>
                    <a:pt x="254" y="578"/>
                    <a:pt x="254" y="578"/>
                  </a:cubicBezTo>
                  <a:cubicBezTo>
                    <a:pt x="254" y="578"/>
                    <a:pt x="255" y="578"/>
                    <a:pt x="255" y="578"/>
                  </a:cubicBezTo>
                  <a:cubicBezTo>
                    <a:pt x="256" y="577"/>
                    <a:pt x="255" y="572"/>
                    <a:pt x="255" y="570"/>
                  </a:cubicBezTo>
                  <a:cubicBezTo>
                    <a:pt x="255" y="569"/>
                    <a:pt x="255" y="569"/>
                    <a:pt x="255" y="568"/>
                  </a:cubicBezTo>
                  <a:cubicBezTo>
                    <a:pt x="255" y="557"/>
                    <a:pt x="255" y="557"/>
                    <a:pt x="255" y="557"/>
                  </a:cubicBezTo>
                  <a:cubicBezTo>
                    <a:pt x="255" y="557"/>
                    <a:pt x="255" y="557"/>
                    <a:pt x="255" y="557"/>
                  </a:cubicBezTo>
                  <a:cubicBezTo>
                    <a:pt x="255" y="556"/>
                    <a:pt x="255" y="556"/>
                    <a:pt x="255" y="556"/>
                  </a:cubicBezTo>
                  <a:cubicBezTo>
                    <a:pt x="255" y="556"/>
                    <a:pt x="255" y="556"/>
                    <a:pt x="255" y="556"/>
                  </a:cubicBezTo>
                  <a:cubicBezTo>
                    <a:pt x="254" y="556"/>
                    <a:pt x="254" y="556"/>
                    <a:pt x="253" y="556"/>
                  </a:cubicBezTo>
                  <a:cubicBezTo>
                    <a:pt x="250" y="556"/>
                    <a:pt x="250" y="556"/>
                    <a:pt x="250" y="556"/>
                  </a:cubicBezTo>
                  <a:cubicBezTo>
                    <a:pt x="250" y="550"/>
                    <a:pt x="250" y="550"/>
                    <a:pt x="250" y="550"/>
                  </a:cubicBezTo>
                  <a:cubicBezTo>
                    <a:pt x="250" y="549"/>
                    <a:pt x="251" y="548"/>
                    <a:pt x="251" y="546"/>
                  </a:cubicBezTo>
                  <a:cubicBezTo>
                    <a:pt x="251" y="545"/>
                    <a:pt x="251" y="545"/>
                    <a:pt x="251" y="545"/>
                  </a:cubicBezTo>
                  <a:cubicBezTo>
                    <a:pt x="251" y="544"/>
                    <a:pt x="251" y="543"/>
                    <a:pt x="251" y="542"/>
                  </a:cubicBezTo>
                  <a:cubicBezTo>
                    <a:pt x="250" y="541"/>
                    <a:pt x="249" y="540"/>
                    <a:pt x="247" y="539"/>
                  </a:cubicBezTo>
                  <a:cubicBezTo>
                    <a:pt x="247" y="539"/>
                    <a:pt x="246" y="538"/>
                    <a:pt x="245" y="538"/>
                  </a:cubicBezTo>
                  <a:cubicBezTo>
                    <a:pt x="243" y="536"/>
                    <a:pt x="242" y="534"/>
                    <a:pt x="241" y="532"/>
                  </a:cubicBezTo>
                  <a:cubicBezTo>
                    <a:pt x="241" y="531"/>
                    <a:pt x="241" y="529"/>
                    <a:pt x="241" y="528"/>
                  </a:cubicBezTo>
                  <a:cubicBezTo>
                    <a:pt x="241" y="527"/>
                    <a:pt x="241" y="526"/>
                    <a:pt x="241" y="526"/>
                  </a:cubicBezTo>
                  <a:cubicBezTo>
                    <a:pt x="239" y="523"/>
                    <a:pt x="238" y="521"/>
                    <a:pt x="238" y="518"/>
                  </a:cubicBezTo>
                  <a:cubicBezTo>
                    <a:pt x="237" y="517"/>
                    <a:pt x="236" y="515"/>
                    <a:pt x="236" y="514"/>
                  </a:cubicBezTo>
                  <a:cubicBezTo>
                    <a:pt x="235" y="512"/>
                    <a:pt x="234" y="511"/>
                    <a:pt x="233" y="510"/>
                  </a:cubicBezTo>
                  <a:cubicBezTo>
                    <a:pt x="232" y="509"/>
                    <a:pt x="231" y="509"/>
                    <a:pt x="231" y="509"/>
                  </a:cubicBezTo>
                  <a:cubicBezTo>
                    <a:pt x="228" y="508"/>
                    <a:pt x="227" y="507"/>
                    <a:pt x="227" y="504"/>
                  </a:cubicBezTo>
                  <a:cubicBezTo>
                    <a:pt x="227" y="503"/>
                    <a:pt x="227" y="503"/>
                    <a:pt x="227" y="503"/>
                  </a:cubicBezTo>
                  <a:cubicBezTo>
                    <a:pt x="227" y="503"/>
                    <a:pt x="227" y="502"/>
                    <a:pt x="227" y="501"/>
                  </a:cubicBezTo>
                  <a:cubicBezTo>
                    <a:pt x="227" y="501"/>
                    <a:pt x="227" y="500"/>
                    <a:pt x="227" y="500"/>
                  </a:cubicBezTo>
                  <a:cubicBezTo>
                    <a:pt x="226" y="499"/>
                    <a:pt x="226" y="499"/>
                    <a:pt x="225" y="499"/>
                  </a:cubicBezTo>
                  <a:cubicBezTo>
                    <a:pt x="222" y="499"/>
                    <a:pt x="222" y="499"/>
                    <a:pt x="222" y="499"/>
                  </a:cubicBezTo>
                  <a:cubicBezTo>
                    <a:pt x="222" y="496"/>
                    <a:pt x="222" y="496"/>
                    <a:pt x="222" y="496"/>
                  </a:cubicBezTo>
                  <a:cubicBezTo>
                    <a:pt x="222" y="488"/>
                    <a:pt x="222" y="488"/>
                    <a:pt x="222" y="488"/>
                  </a:cubicBezTo>
                  <a:cubicBezTo>
                    <a:pt x="226" y="488"/>
                    <a:pt x="226" y="488"/>
                    <a:pt x="226" y="488"/>
                  </a:cubicBezTo>
                  <a:cubicBezTo>
                    <a:pt x="226" y="488"/>
                    <a:pt x="226" y="488"/>
                    <a:pt x="226" y="488"/>
                  </a:cubicBezTo>
                  <a:cubicBezTo>
                    <a:pt x="227" y="488"/>
                    <a:pt x="227" y="487"/>
                    <a:pt x="227" y="486"/>
                  </a:cubicBezTo>
                  <a:cubicBezTo>
                    <a:pt x="227" y="485"/>
                    <a:pt x="228" y="483"/>
                    <a:pt x="228" y="482"/>
                  </a:cubicBezTo>
                  <a:cubicBezTo>
                    <a:pt x="229" y="481"/>
                    <a:pt x="229" y="480"/>
                    <a:pt x="230" y="480"/>
                  </a:cubicBezTo>
                  <a:cubicBezTo>
                    <a:pt x="231" y="477"/>
                    <a:pt x="232" y="475"/>
                    <a:pt x="232" y="472"/>
                  </a:cubicBezTo>
                  <a:cubicBezTo>
                    <a:pt x="232" y="468"/>
                    <a:pt x="229" y="464"/>
                    <a:pt x="227" y="461"/>
                  </a:cubicBezTo>
                  <a:cubicBezTo>
                    <a:pt x="226" y="460"/>
                    <a:pt x="224" y="459"/>
                    <a:pt x="222" y="458"/>
                  </a:cubicBezTo>
                  <a:cubicBezTo>
                    <a:pt x="220" y="457"/>
                    <a:pt x="219" y="457"/>
                    <a:pt x="216" y="457"/>
                  </a:cubicBezTo>
                  <a:cubicBezTo>
                    <a:pt x="212" y="457"/>
                    <a:pt x="212" y="457"/>
                    <a:pt x="212" y="457"/>
                  </a:cubicBezTo>
                  <a:cubicBezTo>
                    <a:pt x="213" y="453"/>
                    <a:pt x="213" y="453"/>
                    <a:pt x="213" y="453"/>
                  </a:cubicBezTo>
                  <a:cubicBezTo>
                    <a:pt x="213" y="453"/>
                    <a:pt x="213" y="452"/>
                    <a:pt x="213" y="452"/>
                  </a:cubicBezTo>
                  <a:cubicBezTo>
                    <a:pt x="213" y="452"/>
                    <a:pt x="213" y="452"/>
                    <a:pt x="213" y="452"/>
                  </a:cubicBezTo>
                  <a:cubicBezTo>
                    <a:pt x="213" y="452"/>
                    <a:pt x="212" y="452"/>
                    <a:pt x="208" y="452"/>
                  </a:cubicBezTo>
                  <a:cubicBezTo>
                    <a:pt x="207" y="452"/>
                    <a:pt x="205" y="452"/>
                    <a:pt x="204" y="452"/>
                  </a:cubicBezTo>
                  <a:cubicBezTo>
                    <a:pt x="203" y="452"/>
                    <a:pt x="202" y="452"/>
                    <a:pt x="202" y="452"/>
                  </a:cubicBezTo>
                  <a:cubicBezTo>
                    <a:pt x="198" y="452"/>
                    <a:pt x="198" y="452"/>
                    <a:pt x="198" y="452"/>
                  </a:cubicBezTo>
                  <a:cubicBezTo>
                    <a:pt x="199" y="448"/>
                    <a:pt x="199" y="448"/>
                    <a:pt x="199" y="448"/>
                  </a:cubicBezTo>
                  <a:cubicBezTo>
                    <a:pt x="199" y="448"/>
                    <a:pt x="199" y="448"/>
                    <a:pt x="199" y="448"/>
                  </a:cubicBezTo>
                  <a:cubicBezTo>
                    <a:pt x="199" y="448"/>
                    <a:pt x="199" y="448"/>
                    <a:pt x="198" y="448"/>
                  </a:cubicBezTo>
                  <a:cubicBezTo>
                    <a:pt x="197" y="447"/>
                    <a:pt x="196" y="447"/>
                    <a:pt x="195" y="447"/>
                  </a:cubicBezTo>
                  <a:cubicBezTo>
                    <a:pt x="194" y="447"/>
                    <a:pt x="194" y="447"/>
                    <a:pt x="194" y="447"/>
                  </a:cubicBezTo>
                  <a:cubicBezTo>
                    <a:pt x="190" y="447"/>
                    <a:pt x="189" y="445"/>
                    <a:pt x="189" y="444"/>
                  </a:cubicBezTo>
                  <a:cubicBezTo>
                    <a:pt x="188" y="441"/>
                    <a:pt x="184" y="438"/>
                    <a:pt x="180" y="438"/>
                  </a:cubicBezTo>
                  <a:cubicBezTo>
                    <a:pt x="170" y="438"/>
                    <a:pt x="170" y="438"/>
                    <a:pt x="170" y="438"/>
                  </a:cubicBezTo>
                  <a:cubicBezTo>
                    <a:pt x="169" y="438"/>
                    <a:pt x="169" y="438"/>
                    <a:pt x="168" y="438"/>
                  </a:cubicBezTo>
                  <a:cubicBezTo>
                    <a:pt x="168" y="438"/>
                    <a:pt x="167" y="438"/>
                    <a:pt x="166" y="438"/>
                  </a:cubicBezTo>
                  <a:cubicBezTo>
                    <a:pt x="164" y="438"/>
                    <a:pt x="163" y="438"/>
                    <a:pt x="162" y="439"/>
                  </a:cubicBezTo>
                  <a:cubicBezTo>
                    <a:pt x="161" y="439"/>
                    <a:pt x="160" y="441"/>
                    <a:pt x="159" y="443"/>
                  </a:cubicBezTo>
                  <a:cubicBezTo>
                    <a:pt x="158" y="445"/>
                    <a:pt x="158" y="446"/>
                    <a:pt x="158" y="449"/>
                  </a:cubicBezTo>
                  <a:cubicBezTo>
                    <a:pt x="158" y="453"/>
                    <a:pt x="158" y="453"/>
                    <a:pt x="158" y="453"/>
                  </a:cubicBezTo>
                  <a:cubicBezTo>
                    <a:pt x="154" y="452"/>
                    <a:pt x="154" y="452"/>
                    <a:pt x="154" y="452"/>
                  </a:cubicBezTo>
                  <a:cubicBezTo>
                    <a:pt x="154" y="452"/>
                    <a:pt x="153" y="452"/>
                    <a:pt x="153" y="452"/>
                  </a:cubicBezTo>
                  <a:cubicBezTo>
                    <a:pt x="153" y="452"/>
                    <a:pt x="153" y="452"/>
                    <a:pt x="153" y="452"/>
                  </a:cubicBezTo>
                  <a:cubicBezTo>
                    <a:pt x="153" y="452"/>
                    <a:pt x="153" y="452"/>
                    <a:pt x="153" y="453"/>
                  </a:cubicBezTo>
                  <a:cubicBezTo>
                    <a:pt x="153" y="455"/>
                    <a:pt x="152" y="457"/>
                    <a:pt x="147" y="457"/>
                  </a:cubicBezTo>
                  <a:cubicBezTo>
                    <a:pt x="146" y="457"/>
                    <a:pt x="145" y="457"/>
                    <a:pt x="144" y="457"/>
                  </a:cubicBezTo>
                  <a:cubicBezTo>
                    <a:pt x="144" y="457"/>
                    <a:pt x="144" y="457"/>
                    <a:pt x="144" y="457"/>
                  </a:cubicBezTo>
                  <a:cubicBezTo>
                    <a:pt x="143" y="457"/>
                    <a:pt x="142" y="457"/>
                    <a:pt x="141" y="457"/>
                  </a:cubicBezTo>
                  <a:cubicBezTo>
                    <a:pt x="140" y="456"/>
                    <a:pt x="140" y="456"/>
                    <a:pt x="140" y="456"/>
                  </a:cubicBezTo>
                  <a:cubicBezTo>
                    <a:pt x="137" y="456"/>
                    <a:pt x="134" y="456"/>
                    <a:pt x="132" y="455"/>
                  </a:cubicBezTo>
                  <a:cubicBezTo>
                    <a:pt x="130" y="454"/>
                    <a:pt x="129" y="453"/>
                    <a:pt x="129" y="452"/>
                  </a:cubicBezTo>
                  <a:cubicBezTo>
                    <a:pt x="128" y="452"/>
                    <a:pt x="128" y="452"/>
                    <a:pt x="127" y="452"/>
                  </a:cubicBezTo>
                  <a:cubicBezTo>
                    <a:pt x="127" y="452"/>
                    <a:pt x="127" y="452"/>
                    <a:pt x="126" y="452"/>
                  </a:cubicBezTo>
                  <a:cubicBezTo>
                    <a:pt x="122" y="452"/>
                    <a:pt x="122" y="452"/>
                    <a:pt x="122" y="452"/>
                  </a:cubicBezTo>
                  <a:cubicBezTo>
                    <a:pt x="119" y="452"/>
                    <a:pt x="119" y="450"/>
                    <a:pt x="118" y="449"/>
                  </a:cubicBezTo>
                  <a:cubicBezTo>
                    <a:pt x="118" y="449"/>
                    <a:pt x="118" y="449"/>
                    <a:pt x="118" y="449"/>
                  </a:cubicBezTo>
                  <a:cubicBezTo>
                    <a:pt x="117" y="448"/>
                    <a:pt x="115" y="448"/>
                    <a:pt x="114" y="448"/>
                  </a:cubicBezTo>
                  <a:cubicBezTo>
                    <a:pt x="112" y="448"/>
                    <a:pt x="111" y="448"/>
                    <a:pt x="111" y="448"/>
                  </a:cubicBezTo>
                  <a:cubicBezTo>
                    <a:pt x="111" y="449"/>
                    <a:pt x="110" y="449"/>
                    <a:pt x="110" y="449"/>
                  </a:cubicBezTo>
                  <a:cubicBezTo>
                    <a:pt x="110" y="452"/>
                    <a:pt x="110" y="452"/>
                    <a:pt x="110" y="452"/>
                  </a:cubicBezTo>
                  <a:cubicBezTo>
                    <a:pt x="106" y="452"/>
                    <a:pt x="106" y="452"/>
                    <a:pt x="106" y="452"/>
                  </a:cubicBezTo>
                  <a:cubicBezTo>
                    <a:pt x="105" y="452"/>
                    <a:pt x="103" y="452"/>
                    <a:pt x="101" y="452"/>
                  </a:cubicBezTo>
                  <a:cubicBezTo>
                    <a:pt x="101" y="452"/>
                    <a:pt x="101" y="452"/>
                    <a:pt x="101" y="452"/>
                  </a:cubicBezTo>
                  <a:cubicBezTo>
                    <a:pt x="101" y="452"/>
                    <a:pt x="101" y="452"/>
                    <a:pt x="101" y="454"/>
                  </a:cubicBezTo>
                  <a:cubicBezTo>
                    <a:pt x="101" y="457"/>
                    <a:pt x="101" y="457"/>
                    <a:pt x="101" y="457"/>
                  </a:cubicBezTo>
                  <a:cubicBezTo>
                    <a:pt x="94" y="457"/>
                    <a:pt x="94" y="457"/>
                    <a:pt x="94" y="457"/>
                  </a:cubicBezTo>
                  <a:cubicBezTo>
                    <a:pt x="93" y="457"/>
                    <a:pt x="91" y="457"/>
                    <a:pt x="90" y="453"/>
                  </a:cubicBezTo>
                  <a:cubicBezTo>
                    <a:pt x="90" y="453"/>
                    <a:pt x="90" y="453"/>
                    <a:pt x="90" y="453"/>
                  </a:cubicBezTo>
                  <a:cubicBezTo>
                    <a:pt x="89" y="452"/>
                    <a:pt x="89" y="451"/>
                    <a:pt x="88" y="451"/>
                  </a:cubicBezTo>
                  <a:cubicBezTo>
                    <a:pt x="87" y="449"/>
                    <a:pt x="84" y="448"/>
                    <a:pt x="82" y="447"/>
                  </a:cubicBezTo>
                  <a:cubicBezTo>
                    <a:pt x="79" y="446"/>
                    <a:pt x="76" y="444"/>
                    <a:pt x="74" y="440"/>
                  </a:cubicBezTo>
                  <a:cubicBezTo>
                    <a:pt x="73" y="440"/>
                    <a:pt x="73" y="440"/>
                    <a:pt x="73" y="440"/>
                  </a:cubicBezTo>
                  <a:cubicBezTo>
                    <a:pt x="72" y="438"/>
                    <a:pt x="71" y="436"/>
                    <a:pt x="71" y="434"/>
                  </a:cubicBezTo>
                  <a:cubicBezTo>
                    <a:pt x="71" y="434"/>
                    <a:pt x="71" y="434"/>
                    <a:pt x="71" y="434"/>
                  </a:cubicBezTo>
                  <a:cubicBezTo>
                    <a:pt x="71" y="433"/>
                    <a:pt x="70" y="433"/>
                    <a:pt x="70" y="433"/>
                  </a:cubicBezTo>
                  <a:cubicBezTo>
                    <a:pt x="70" y="433"/>
                    <a:pt x="70" y="433"/>
                    <a:pt x="69" y="433"/>
                  </a:cubicBezTo>
                  <a:cubicBezTo>
                    <a:pt x="69" y="433"/>
                    <a:pt x="69" y="433"/>
                    <a:pt x="69" y="433"/>
                  </a:cubicBezTo>
                  <a:cubicBezTo>
                    <a:pt x="68" y="433"/>
                    <a:pt x="68" y="433"/>
                    <a:pt x="67" y="433"/>
                  </a:cubicBezTo>
                  <a:cubicBezTo>
                    <a:pt x="63" y="433"/>
                    <a:pt x="62" y="431"/>
                    <a:pt x="62" y="430"/>
                  </a:cubicBezTo>
                  <a:cubicBezTo>
                    <a:pt x="62" y="430"/>
                    <a:pt x="61" y="428"/>
                    <a:pt x="54" y="428"/>
                  </a:cubicBezTo>
                  <a:cubicBezTo>
                    <a:pt x="51" y="428"/>
                    <a:pt x="51" y="428"/>
                    <a:pt x="51" y="428"/>
                  </a:cubicBezTo>
                  <a:cubicBezTo>
                    <a:pt x="47" y="428"/>
                    <a:pt x="47" y="428"/>
                    <a:pt x="47" y="428"/>
                  </a:cubicBezTo>
                  <a:cubicBezTo>
                    <a:pt x="48" y="425"/>
                    <a:pt x="48" y="425"/>
                    <a:pt x="48" y="425"/>
                  </a:cubicBezTo>
                  <a:cubicBezTo>
                    <a:pt x="48" y="425"/>
                    <a:pt x="48" y="424"/>
                    <a:pt x="48" y="424"/>
                  </a:cubicBezTo>
                  <a:cubicBezTo>
                    <a:pt x="47" y="424"/>
                    <a:pt x="46" y="424"/>
                    <a:pt x="45" y="424"/>
                  </a:cubicBezTo>
                  <a:cubicBezTo>
                    <a:pt x="45" y="424"/>
                    <a:pt x="44" y="424"/>
                    <a:pt x="43" y="423"/>
                  </a:cubicBezTo>
                  <a:cubicBezTo>
                    <a:pt x="37" y="422"/>
                    <a:pt x="38" y="415"/>
                    <a:pt x="38" y="411"/>
                  </a:cubicBezTo>
                  <a:cubicBezTo>
                    <a:pt x="38" y="411"/>
                    <a:pt x="38" y="410"/>
                    <a:pt x="38" y="410"/>
                  </a:cubicBezTo>
                  <a:cubicBezTo>
                    <a:pt x="39" y="403"/>
                    <a:pt x="37" y="398"/>
                    <a:pt x="33" y="394"/>
                  </a:cubicBezTo>
                  <a:cubicBezTo>
                    <a:pt x="31" y="392"/>
                    <a:pt x="28" y="391"/>
                    <a:pt x="26" y="389"/>
                  </a:cubicBezTo>
                  <a:cubicBezTo>
                    <a:pt x="25" y="389"/>
                    <a:pt x="25" y="389"/>
                    <a:pt x="25" y="389"/>
                  </a:cubicBezTo>
                  <a:cubicBezTo>
                    <a:pt x="24" y="388"/>
                    <a:pt x="22" y="387"/>
                    <a:pt x="21" y="386"/>
                  </a:cubicBezTo>
                  <a:cubicBezTo>
                    <a:pt x="19" y="385"/>
                    <a:pt x="19" y="382"/>
                    <a:pt x="18" y="381"/>
                  </a:cubicBezTo>
                  <a:cubicBezTo>
                    <a:pt x="18" y="380"/>
                    <a:pt x="17" y="379"/>
                    <a:pt x="17" y="379"/>
                  </a:cubicBezTo>
                  <a:cubicBezTo>
                    <a:pt x="16" y="377"/>
                    <a:pt x="15" y="375"/>
                    <a:pt x="14" y="374"/>
                  </a:cubicBezTo>
                  <a:cubicBezTo>
                    <a:pt x="13" y="373"/>
                    <a:pt x="12" y="372"/>
                    <a:pt x="12" y="372"/>
                  </a:cubicBezTo>
                  <a:cubicBezTo>
                    <a:pt x="10" y="370"/>
                    <a:pt x="10" y="368"/>
                    <a:pt x="10" y="367"/>
                  </a:cubicBezTo>
                  <a:cubicBezTo>
                    <a:pt x="10" y="367"/>
                    <a:pt x="10" y="367"/>
                    <a:pt x="10" y="366"/>
                  </a:cubicBezTo>
                  <a:cubicBezTo>
                    <a:pt x="10" y="366"/>
                    <a:pt x="10" y="365"/>
                    <a:pt x="10" y="365"/>
                  </a:cubicBezTo>
                  <a:cubicBezTo>
                    <a:pt x="10" y="364"/>
                    <a:pt x="10" y="363"/>
                    <a:pt x="10" y="363"/>
                  </a:cubicBezTo>
                  <a:cubicBezTo>
                    <a:pt x="10" y="363"/>
                    <a:pt x="9" y="363"/>
                    <a:pt x="8" y="362"/>
                  </a:cubicBezTo>
                  <a:cubicBezTo>
                    <a:pt x="4" y="362"/>
                    <a:pt x="4" y="362"/>
                    <a:pt x="4" y="362"/>
                  </a:cubicBezTo>
                  <a:cubicBezTo>
                    <a:pt x="6" y="358"/>
                    <a:pt x="6" y="358"/>
                    <a:pt x="6" y="358"/>
                  </a:cubicBezTo>
                  <a:cubicBezTo>
                    <a:pt x="7" y="355"/>
                    <a:pt x="8" y="353"/>
                    <a:pt x="10" y="351"/>
                  </a:cubicBezTo>
                  <a:cubicBezTo>
                    <a:pt x="11" y="350"/>
                    <a:pt x="12" y="349"/>
                    <a:pt x="13" y="348"/>
                  </a:cubicBezTo>
                  <a:cubicBezTo>
                    <a:pt x="15" y="345"/>
                    <a:pt x="16" y="341"/>
                    <a:pt x="15" y="337"/>
                  </a:cubicBezTo>
                  <a:cubicBezTo>
                    <a:pt x="15" y="336"/>
                    <a:pt x="15" y="335"/>
                    <a:pt x="15" y="335"/>
                  </a:cubicBezTo>
                  <a:cubicBezTo>
                    <a:pt x="15" y="333"/>
                    <a:pt x="15" y="332"/>
                    <a:pt x="15" y="330"/>
                  </a:cubicBezTo>
                  <a:cubicBezTo>
                    <a:pt x="15" y="330"/>
                    <a:pt x="15" y="330"/>
                    <a:pt x="15" y="330"/>
                  </a:cubicBezTo>
                  <a:cubicBezTo>
                    <a:pt x="15" y="330"/>
                    <a:pt x="14" y="330"/>
                    <a:pt x="14" y="330"/>
                  </a:cubicBezTo>
                  <a:cubicBezTo>
                    <a:pt x="11" y="329"/>
                    <a:pt x="10" y="327"/>
                    <a:pt x="10" y="325"/>
                  </a:cubicBezTo>
                  <a:cubicBezTo>
                    <a:pt x="10" y="324"/>
                    <a:pt x="10" y="324"/>
                    <a:pt x="10" y="323"/>
                  </a:cubicBezTo>
                  <a:cubicBezTo>
                    <a:pt x="10" y="322"/>
                    <a:pt x="10" y="321"/>
                    <a:pt x="10" y="320"/>
                  </a:cubicBezTo>
                  <a:cubicBezTo>
                    <a:pt x="10" y="320"/>
                    <a:pt x="10" y="320"/>
                    <a:pt x="9" y="320"/>
                  </a:cubicBezTo>
                  <a:cubicBezTo>
                    <a:pt x="9" y="320"/>
                    <a:pt x="9" y="320"/>
                    <a:pt x="9" y="320"/>
                  </a:cubicBezTo>
                  <a:cubicBezTo>
                    <a:pt x="7" y="320"/>
                    <a:pt x="5" y="319"/>
                    <a:pt x="5" y="316"/>
                  </a:cubicBezTo>
                  <a:cubicBezTo>
                    <a:pt x="5" y="316"/>
                    <a:pt x="5" y="316"/>
                    <a:pt x="5" y="315"/>
                  </a:cubicBezTo>
                  <a:cubicBezTo>
                    <a:pt x="5" y="315"/>
                    <a:pt x="4" y="314"/>
                    <a:pt x="3" y="313"/>
                  </a:cubicBezTo>
                  <a:cubicBezTo>
                    <a:pt x="2" y="312"/>
                    <a:pt x="0" y="310"/>
                    <a:pt x="0" y="306"/>
                  </a:cubicBezTo>
                  <a:cubicBezTo>
                    <a:pt x="0" y="296"/>
                    <a:pt x="0" y="296"/>
                    <a:pt x="0" y="296"/>
                  </a:cubicBezTo>
                  <a:cubicBezTo>
                    <a:pt x="3" y="295"/>
                    <a:pt x="3" y="295"/>
                    <a:pt x="3" y="295"/>
                  </a:cubicBezTo>
                  <a:cubicBezTo>
                    <a:pt x="4" y="295"/>
                    <a:pt x="5" y="294"/>
                    <a:pt x="6" y="294"/>
                  </a:cubicBezTo>
                  <a:cubicBezTo>
                    <a:pt x="7" y="293"/>
                    <a:pt x="9" y="291"/>
                    <a:pt x="9" y="289"/>
                  </a:cubicBezTo>
                  <a:cubicBezTo>
                    <a:pt x="10" y="287"/>
                    <a:pt x="10" y="286"/>
                    <a:pt x="10" y="284"/>
                  </a:cubicBezTo>
                  <a:cubicBezTo>
                    <a:pt x="10" y="281"/>
                    <a:pt x="10" y="281"/>
                    <a:pt x="10" y="281"/>
                  </a:cubicBezTo>
                  <a:cubicBezTo>
                    <a:pt x="12" y="281"/>
                    <a:pt x="12" y="281"/>
                    <a:pt x="12" y="281"/>
                  </a:cubicBezTo>
                  <a:cubicBezTo>
                    <a:pt x="14" y="281"/>
                    <a:pt x="15" y="280"/>
                    <a:pt x="16" y="279"/>
                  </a:cubicBezTo>
                  <a:cubicBezTo>
                    <a:pt x="18" y="278"/>
                    <a:pt x="19" y="275"/>
                    <a:pt x="19" y="273"/>
                  </a:cubicBezTo>
                  <a:cubicBezTo>
                    <a:pt x="19" y="262"/>
                    <a:pt x="19" y="262"/>
                    <a:pt x="19" y="262"/>
                  </a:cubicBezTo>
                  <a:cubicBezTo>
                    <a:pt x="22" y="262"/>
                    <a:pt x="22" y="262"/>
                    <a:pt x="22" y="262"/>
                  </a:cubicBezTo>
                  <a:cubicBezTo>
                    <a:pt x="23" y="262"/>
                    <a:pt x="23" y="262"/>
                    <a:pt x="23" y="262"/>
                  </a:cubicBezTo>
                  <a:cubicBezTo>
                    <a:pt x="23" y="261"/>
                    <a:pt x="23" y="260"/>
                    <a:pt x="24" y="258"/>
                  </a:cubicBezTo>
                  <a:cubicBezTo>
                    <a:pt x="24" y="257"/>
                    <a:pt x="24" y="256"/>
                    <a:pt x="24" y="255"/>
                  </a:cubicBezTo>
                  <a:cubicBezTo>
                    <a:pt x="24" y="251"/>
                    <a:pt x="25" y="247"/>
                    <a:pt x="27" y="243"/>
                  </a:cubicBezTo>
                  <a:cubicBezTo>
                    <a:pt x="28" y="242"/>
                    <a:pt x="28" y="241"/>
                    <a:pt x="29" y="240"/>
                  </a:cubicBezTo>
                  <a:cubicBezTo>
                    <a:pt x="30" y="239"/>
                    <a:pt x="31" y="238"/>
                    <a:pt x="32" y="238"/>
                  </a:cubicBezTo>
                  <a:cubicBezTo>
                    <a:pt x="33" y="238"/>
                    <a:pt x="33" y="238"/>
                    <a:pt x="34" y="238"/>
                  </a:cubicBezTo>
                  <a:cubicBezTo>
                    <a:pt x="34" y="238"/>
                    <a:pt x="34" y="239"/>
                    <a:pt x="34" y="239"/>
                  </a:cubicBezTo>
                  <a:cubicBezTo>
                    <a:pt x="34" y="239"/>
                    <a:pt x="34" y="239"/>
                    <a:pt x="34" y="239"/>
                  </a:cubicBezTo>
                  <a:cubicBezTo>
                    <a:pt x="35" y="239"/>
                    <a:pt x="36" y="238"/>
                    <a:pt x="37" y="238"/>
                  </a:cubicBezTo>
                  <a:cubicBezTo>
                    <a:pt x="38" y="238"/>
                    <a:pt x="38" y="237"/>
                    <a:pt x="38" y="236"/>
                  </a:cubicBezTo>
                  <a:cubicBezTo>
                    <a:pt x="38" y="236"/>
                    <a:pt x="39" y="234"/>
                    <a:pt x="42" y="234"/>
                  </a:cubicBezTo>
                  <a:cubicBezTo>
                    <a:pt x="43" y="234"/>
                    <a:pt x="44" y="234"/>
                    <a:pt x="45" y="234"/>
                  </a:cubicBezTo>
                  <a:cubicBezTo>
                    <a:pt x="45" y="234"/>
                    <a:pt x="45" y="234"/>
                    <a:pt x="46" y="234"/>
                  </a:cubicBezTo>
                  <a:cubicBezTo>
                    <a:pt x="46" y="234"/>
                    <a:pt x="47" y="234"/>
                    <a:pt x="47" y="234"/>
                  </a:cubicBezTo>
                  <a:cubicBezTo>
                    <a:pt x="49" y="234"/>
                    <a:pt x="50" y="234"/>
                    <a:pt x="51" y="234"/>
                  </a:cubicBezTo>
                  <a:cubicBezTo>
                    <a:pt x="53" y="233"/>
                    <a:pt x="54" y="229"/>
                    <a:pt x="52" y="223"/>
                  </a:cubicBezTo>
                  <a:cubicBezTo>
                    <a:pt x="52" y="220"/>
                    <a:pt x="52" y="220"/>
                    <a:pt x="52" y="220"/>
                  </a:cubicBezTo>
                  <a:cubicBezTo>
                    <a:pt x="55" y="220"/>
                    <a:pt x="55" y="220"/>
                    <a:pt x="55" y="220"/>
                  </a:cubicBezTo>
                  <a:cubicBezTo>
                    <a:pt x="56" y="219"/>
                    <a:pt x="57" y="217"/>
                    <a:pt x="57" y="214"/>
                  </a:cubicBezTo>
                  <a:cubicBezTo>
                    <a:pt x="57" y="213"/>
                    <a:pt x="57" y="213"/>
                    <a:pt x="57" y="212"/>
                  </a:cubicBezTo>
                  <a:cubicBezTo>
                    <a:pt x="57" y="209"/>
                    <a:pt x="57" y="202"/>
                    <a:pt x="62" y="201"/>
                  </a:cubicBezTo>
                  <a:cubicBezTo>
                    <a:pt x="62" y="201"/>
                    <a:pt x="63" y="200"/>
                    <a:pt x="63" y="200"/>
                  </a:cubicBezTo>
                  <a:cubicBezTo>
                    <a:pt x="64" y="200"/>
                    <a:pt x="65" y="201"/>
                    <a:pt x="65" y="201"/>
                  </a:cubicBezTo>
                  <a:cubicBezTo>
                    <a:pt x="66" y="201"/>
                    <a:pt x="66" y="201"/>
                    <a:pt x="66" y="201"/>
                  </a:cubicBezTo>
                  <a:cubicBezTo>
                    <a:pt x="66" y="201"/>
                    <a:pt x="66" y="201"/>
                    <a:pt x="66" y="200"/>
                  </a:cubicBezTo>
                  <a:cubicBezTo>
                    <a:pt x="66" y="200"/>
                    <a:pt x="66" y="200"/>
                    <a:pt x="66" y="200"/>
                  </a:cubicBezTo>
                  <a:cubicBezTo>
                    <a:pt x="66" y="197"/>
                    <a:pt x="68" y="196"/>
                    <a:pt x="71" y="196"/>
                  </a:cubicBezTo>
                  <a:cubicBezTo>
                    <a:pt x="75" y="196"/>
                    <a:pt x="77" y="195"/>
                    <a:pt x="80" y="191"/>
                  </a:cubicBezTo>
                  <a:cubicBezTo>
                    <a:pt x="80" y="190"/>
                    <a:pt x="80" y="190"/>
                    <a:pt x="80" y="190"/>
                  </a:cubicBezTo>
                  <a:cubicBezTo>
                    <a:pt x="80" y="190"/>
                    <a:pt x="81" y="189"/>
                    <a:pt x="81" y="189"/>
                  </a:cubicBezTo>
                  <a:cubicBezTo>
                    <a:pt x="81" y="187"/>
                    <a:pt x="81" y="186"/>
                    <a:pt x="82" y="185"/>
                  </a:cubicBezTo>
                  <a:cubicBezTo>
                    <a:pt x="83" y="182"/>
                    <a:pt x="86" y="182"/>
                    <a:pt x="87" y="182"/>
                  </a:cubicBezTo>
                  <a:cubicBezTo>
                    <a:pt x="87" y="185"/>
                    <a:pt x="87" y="185"/>
                    <a:pt x="87" y="185"/>
                  </a:cubicBezTo>
                  <a:cubicBezTo>
                    <a:pt x="87" y="182"/>
                    <a:pt x="87" y="182"/>
                    <a:pt x="87" y="182"/>
                  </a:cubicBezTo>
                  <a:cubicBezTo>
                    <a:pt x="88" y="182"/>
                    <a:pt x="88" y="182"/>
                    <a:pt x="88" y="182"/>
                  </a:cubicBezTo>
                  <a:cubicBezTo>
                    <a:pt x="89" y="181"/>
                    <a:pt x="91" y="181"/>
                    <a:pt x="92" y="181"/>
                  </a:cubicBezTo>
                  <a:cubicBezTo>
                    <a:pt x="94" y="181"/>
                    <a:pt x="96" y="181"/>
                    <a:pt x="98" y="182"/>
                  </a:cubicBezTo>
                  <a:cubicBezTo>
                    <a:pt x="100" y="182"/>
                    <a:pt x="100" y="182"/>
                    <a:pt x="100" y="182"/>
                  </a:cubicBezTo>
                  <a:cubicBezTo>
                    <a:pt x="102" y="182"/>
                    <a:pt x="104" y="182"/>
                    <a:pt x="105" y="182"/>
                  </a:cubicBezTo>
                  <a:cubicBezTo>
                    <a:pt x="108" y="182"/>
                    <a:pt x="109" y="182"/>
                    <a:pt x="109" y="182"/>
                  </a:cubicBezTo>
                  <a:cubicBezTo>
                    <a:pt x="109" y="181"/>
                    <a:pt x="109" y="181"/>
                    <a:pt x="109" y="180"/>
                  </a:cubicBezTo>
                  <a:cubicBezTo>
                    <a:pt x="109" y="177"/>
                    <a:pt x="109" y="177"/>
                    <a:pt x="109" y="177"/>
                  </a:cubicBezTo>
                  <a:cubicBezTo>
                    <a:pt x="112" y="177"/>
                    <a:pt x="112" y="177"/>
                    <a:pt x="112" y="177"/>
                  </a:cubicBezTo>
                  <a:cubicBezTo>
                    <a:pt x="112" y="177"/>
                    <a:pt x="113" y="177"/>
                    <a:pt x="113" y="177"/>
                  </a:cubicBezTo>
                  <a:cubicBezTo>
                    <a:pt x="114" y="177"/>
                    <a:pt x="115" y="177"/>
                    <a:pt x="115" y="177"/>
                  </a:cubicBezTo>
                  <a:cubicBezTo>
                    <a:pt x="118" y="177"/>
                    <a:pt x="118" y="177"/>
                    <a:pt x="119" y="177"/>
                  </a:cubicBezTo>
                  <a:cubicBezTo>
                    <a:pt x="119" y="177"/>
                    <a:pt x="119" y="176"/>
                    <a:pt x="118" y="176"/>
                  </a:cubicBezTo>
                  <a:cubicBezTo>
                    <a:pt x="118" y="172"/>
                    <a:pt x="118" y="172"/>
                    <a:pt x="118" y="172"/>
                  </a:cubicBezTo>
                  <a:cubicBezTo>
                    <a:pt x="121" y="172"/>
                    <a:pt x="121" y="172"/>
                    <a:pt x="121" y="172"/>
                  </a:cubicBezTo>
                  <a:cubicBezTo>
                    <a:pt x="123" y="172"/>
                    <a:pt x="125" y="172"/>
                    <a:pt x="126" y="172"/>
                  </a:cubicBezTo>
                  <a:cubicBezTo>
                    <a:pt x="128" y="172"/>
                    <a:pt x="130" y="172"/>
                    <a:pt x="131" y="172"/>
                  </a:cubicBezTo>
                  <a:cubicBezTo>
                    <a:pt x="134" y="172"/>
                    <a:pt x="139" y="172"/>
                    <a:pt x="143" y="173"/>
                  </a:cubicBezTo>
                  <a:cubicBezTo>
                    <a:pt x="145" y="174"/>
                    <a:pt x="147" y="175"/>
                    <a:pt x="148" y="176"/>
                  </a:cubicBezTo>
                  <a:cubicBezTo>
                    <a:pt x="150" y="177"/>
                    <a:pt x="152" y="178"/>
                    <a:pt x="154" y="178"/>
                  </a:cubicBezTo>
                  <a:cubicBezTo>
                    <a:pt x="154" y="178"/>
                    <a:pt x="154" y="178"/>
                    <a:pt x="154" y="178"/>
                  </a:cubicBezTo>
                  <a:cubicBezTo>
                    <a:pt x="156" y="177"/>
                    <a:pt x="157" y="176"/>
                    <a:pt x="159" y="174"/>
                  </a:cubicBezTo>
                  <a:cubicBezTo>
                    <a:pt x="161" y="171"/>
                    <a:pt x="163" y="168"/>
                    <a:pt x="169" y="168"/>
                  </a:cubicBezTo>
                  <a:cubicBezTo>
                    <a:pt x="173" y="168"/>
                    <a:pt x="173" y="168"/>
                    <a:pt x="173" y="168"/>
                  </a:cubicBezTo>
                  <a:cubicBezTo>
                    <a:pt x="172" y="171"/>
                    <a:pt x="172" y="171"/>
                    <a:pt x="172" y="171"/>
                  </a:cubicBezTo>
                  <a:cubicBezTo>
                    <a:pt x="172" y="172"/>
                    <a:pt x="172" y="172"/>
                    <a:pt x="172" y="172"/>
                  </a:cubicBezTo>
                  <a:cubicBezTo>
                    <a:pt x="172" y="172"/>
                    <a:pt x="174" y="172"/>
                    <a:pt x="174" y="172"/>
                  </a:cubicBezTo>
                  <a:cubicBezTo>
                    <a:pt x="176" y="173"/>
                    <a:pt x="179" y="173"/>
                    <a:pt x="181" y="176"/>
                  </a:cubicBezTo>
                  <a:cubicBezTo>
                    <a:pt x="182" y="178"/>
                    <a:pt x="181" y="179"/>
                    <a:pt x="181" y="181"/>
                  </a:cubicBezTo>
                  <a:cubicBezTo>
                    <a:pt x="181" y="181"/>
                    <a:pt x="181" y="181"/>
                    <a:pt x="181" y="181"/>
                  </a:cubicBezTo>
                  <a:cubicBezTo>
                    <a:pt x="181" y="181"/>
                    <a:pt x="181" y="182"/>
                    <a:pt x="181" y="182"/>
                  </a:cubicBezTo>
                  <a:cubicBezTo>
                    <a:pt x="182" y="182"/>
                    <a:pt x="183" y="182"/>
                    <a:pt x="183" y="182"/>
                  </a:cubicBezTo>
                  <a:cubicBezTo>
                    <a:pt x="186" y="182"/>
                    <a:pt x="186" y="182"/>
                    <a:pt x="186" y="182"/>
                  </a:cubicBezTo>
                  <a:cubicBezTo>
                    <a:pt x="186" y="188"/>
                    <a:pt x="186" y="188"/>
                    <a:pt x="186" y="188"/>
                  </a:cubicBezTo>
                  <a:cubicBezTo>
                    <a:pt x="186" y="189"/>
                    <a:pt x="186" y="189"/>
                    <a:pt x="186" y="190"/>
                  </a:cubicBezTo>
                  <a:cubicBezTo>
                    <a:pt x="186" y="190"/>
                    <a:pt x="186" y="191"/>
                    <a:pt x="186" y="191"/>
                  </a:cubicBezTo>
                  <a:cubicBezTo>
                    <a:pt x="186" y="191"/>
                    <a:pt x="187" y="191"/>
                    <a:pt x="188" y="191"/>
                  </a:cubicBezTo>
                  <a:cubicBezTo>
                    <a:pt x="191" y="192"/>
                    <a:pt x="191" y="192"/>
                    <a:pt x="191" y="192"/>
                  </a:cubicBezTo>
                  <a:cubicBezTo>
                    <a:pt x="190" y="195"/>
                    <a:pt x="190" y="195"/>
                    <a:pt x="190" y="195"/>
                  </a:cubicBezTo>
                  <a:cubicBezTo>
                    <a:pt x="190" y="197"/>
                    <a:pt x="190" y="199"/>
                    <a:pt x="190" y="200"/>
                  </a:cubicBezTo>
                  <a:cubicBezTo>
                    <a:pt x="191" y="201"/>
                    <a:pt x="192" y="201"/>
                    <a:pt x="193" y="201"/>
                  </a:cubicBezTo>
                  <a:cubicBezTo>
                    <a:pt x="193" y="201"/>
                    <a:pt x="194" y="201"/>
                    <a:pt x="194" y="201"/>
                  </a:cubicBezTo>
                  <a:cubicBezTo>
                    <a:pt x="196" y="201"/>
                    <a:pt x="197" y="201"/>
                    <a:pt x="199" y="201"/>
                  </a:cubicBezTo>
                  <a:cubicBezTo>
                    <a:pt x="200" y="201"/>
                    <a:pt x="202" y="200"/>
                    <a:pt x="204" y="200"/>
                  </a:cubicBezTo>
                  <a:cubicBezTo>
                    <a:pt x="205" y="200"/>
                    <a:pt x="206" y="201"/>
                    <a:pt x="207" y="201"/>
                  </a:cubicBezTo>
                  <a:cubicBezTo>
                    <a:pt x="210" y="201"/>
                    <a:pt x="210" y="201"/>
                    <a:pt x="210" y="201"/>
                  </a:cubicBezTo>
                  <a:cubicBezTo>
                    <a:pt x="209" y="204"/>
                    <a:pt x="209" y="204"/>
                    <a:pt x="209" y="204"/>
                  </a:cubicBezTo>
                  <a:cubicBezTo>
                    <a:pt x="209" y="205"/>
                    <a:pt x="209" y="205"/>
                    <a:pt x="209" y="205"/>
                  </a:cubicBezTo>
                  <a:cubicBezTo>
                    <a:pt x="209" y="205"/>
                    <a:pt x="209" y="205"/>
                    <a:pt x="209" y="205"/>
                  </a:cubicBezTo>
                  <a:cubicBezTo>
                    <a:pt x="209" y="205"/>
                    <a:pt x="210" y="206"/>
                    <a:pt x="214" y="206"/>
                  </a:cubicBezTo>
                  <a:cubicBezTo>
                    <a:pt x="215" y="206"/>
                    <a:pt x="217" y="206"/>
                    <a:pt x="218" y="205"/>
                  </a:cubicBezTo>
                  <a:cubicBezTo>
                    <a:pt x="219" y="205"/>
                    <a:pt x="220" y="205"/>
                    <a:pt x="221" y="205"/>
                  </a:cubicBezTo>
                  <a:cubicBezTo>
                    <a:pt x="224" y="205"/>
                    <a:pt x="224" y="205"/>
                    <a:pt x="224" y="205"/>
                  </a:cubicBezTo>
                  <a:cubicBezTo>
                    <a:pt x="224" y="209"/>
                    <a:pt x="224" y="209"/>
                    <a:pt x="224" y="209"/>
                  </a:cubicBezTo>
                  <a:cubicBezTo>
                    <a:pt x="223" y="209"/>
                    <a:pt x="223" y="210"/>
                    <a:pt x="223" y="210"/>
                  </a:cubicBezTo>
                  <a:cubicBezTo>
                    <a:pt x="224" y="210"/>
                    <a:pt x="224" y="210"/>
                    <a:pt x="224" y="210"/>
                  </a:cubicBezTo>
                  <a:cubicBezTo>
                    <a:pt x="224" y="210"/>
                    <a:pt x="224" y="210"/>
                    <a:pt x="226" y="210"/>
                  </a:cubicBezTo>
                  <a:cubicBezTo>
                    <a:pt x="229" y="210"/>
                    <a:pt x="229" y="210"/>
                    <a:pt x="229" y="210"/>
                  </a:cubicBezTo>
                  <a:cubicBezTo>
                    <a:pt x="228" y="214"/>
                    <a:pt x="228" y="214"/>
                    <a:pt x="228" y="214"/>
                  </a:cubicBezTo>
                  <a:cubicBezTo>
                    <a:pt x="228" y="214"/>
                    <a:pt x="228" y="214"/>
                    <a:pt x="228" y="214"/>
                  </a:cubicBezTo>
                  <a:cubicBezTo>
                    <a:pt x="228" y="214"/>
                    <a:pt x="228" y="214"/>
                    <a:pt x="228" y="214"/>
                  </a:cubicBezTo>
                  <a:cubicBezTo>
                    <a:pt x="228" y="214"/>
                    <a:pt x="229" y="215"/>
                    <a:pt x="232" y="215"/>
                  </a:cubicBezTo>
                  <a:cubicBezTo>
                    <a:pt x="232" y="215"/>
                    <a:pt x="233" y="215"/>
                    <a:pt x="233" y="215"/>
                  </a:cubicBezTo>
                  <a:cubicBezTo>
                    <a:pt x="234" y="215"/>
                    <a:pt x="234" y="215"/>
                    <a:pt x="235" y="215"/>
                  </a:cubicBezTo>
                  <a:cubicBezTo>
                    <a:pt x="238" y="215"/>
                    <a:pt x="238" y="215"/>
                    <a:pt x="238" y="215"/>
                  </a:cubicBezTo>
                  <a:cubicBezTo>
                    <a:pt x="238" y="218"/>
                    <a:pt x="238" y="218"/>
                    <a:pt x="238" y="218"/>
                  </a:cubicBezTo>
                  <a:cubicBezTo>
                    <a:pt x="238" y="219"/>
                    <a:pt x="241" y="219"/>
                    <a:pt x="241" y="219"/>
                  </a:cubicBezTo>
                  <a:cubicBezTo>
                    <a:pt x="243" y="219"/>
                    <a:pt x="243" y="219"/>
                    <a:pt x="243" y="219"/>
                  </a:cubicBezTo>
                  <a:cubicBezTo>
                    <a:pt x="244" y="219"/>
                    <a:pt x="244" y="219"/>
                    <a:pt x="244" y="219"/>
                  </a:cubicBezTo>
                  <a:cubicBezTo>
                    <a:pt x="245" y="220"/>
                    <a:pt x="246" y="220"/>
                    <a:pt x="247" y="220"/>
                  </a:cubicBezTo>
                  <a:cubicBezTo>
                    <a:pt x="248" y="220"/>
                    <a:pt x="249" y="219"/>
                    <a:pt x="249" y="219"/>
                  </a:cubicBezTo>
                  <a:cubicBezTo>
                    <a:pt x="250" y="216"/>
                    <a:pt x="250" y="213"/>
                    <a:pt x="250" y="210"/>
                  </a:cubicBezTo>
                  <a:cubicBezTo>
                    <a:pt x="250" y="205"/>
                    <a:pt x="250" y="205"/>
                    <a:pt x="250" y="205"/>
                  </a:cubicBezTo>
                  <a:cubicBezTo>
                    <a:pt x="254" y="205"/>
                    <a:pt x="254" y="205"/>
                    <a:pt x="254" y="205"/>
                  </a:cubicBezTo>
                  <a:cubicBezTo>
                    <a:pt x="257" y="206"/>
                    <a:pt x="258" y="207"/>
                    <a:pt x="260" y="208"/>
                  </a:cubicBezTo>
                  <a:cubicBezTo>
                    <a:pt x="261" y="209"/>
                    <a:pt x="262" y="210"/>
                    <a:pt x="263" y="210"/>
                  </a:cubicBezTo>
                  <a:cubicBezTo>
                    <a:pt x="267" y="210"/>
                    <a:pt x="267" y="210"/>
                    <a:pt x="267" y="210"/>
                  </a:cubicBezTo>
                  <a:cubicBezTo>
                    <a:pt x="266" y="214"/>
                    <a:pt x="266" y="214"/>
                    <a:pt x="266" y="214"/>
                  </a:cubicBezTo>
                  <a:cubicBezTo>
                    <a:pt x="266" y="214"/>
                    <a:pt x="266" y="215"/>
                    <a:pt x="266" y="215"/>
                  </a:cubicBezTo>
                  <a:cubicBezTo>
                    <a:pt x="266" y="215"/>
                    <a:pt x="269" y="215"/>
                    <a:pt x="270" y="215"/>
                  </a:cubicBezTo>
                  <a:cubicBezTo>
                    <a:pt x="270" y="215"/>
                    <a:pt x="271" y="215"/>
                    <a:pt x="271" y="215"/>
                  </a:cubicBezTo>
                  <a:cubicBezTo>
                    <a:pt x="272" y="215"/>
                    <a:pt x="273" y="215"/>
                    <a:pt x="274" y="215"/>
                  </a:cubicBezTo>
                  <a:cubicBezTo>
                    <a:pt x="276" y="215"/>
                    <a:pt x="279" y="215"/>
                    <a:pt x="280" y="217"/>
                  </a:cubicBezTo>
                  <a:cubicBezTo>
                    <a:pt x="280" y="218"/>
                    <a:pt x="281" y="218"/>
                    <a:pt x="281" y="218"/>
                  </a:cubicBezTo>
                  <a:cubicBezTo>
                    <a:pt x="282" y="219"/>
                    <a:pt x="283" y="219"/>
                    <a:pt x="285" y="219"/>
                  </a:cubicBezTo>
                  <a:cubicBezTo>
                    <a:pt x="286" y="219"/>
                    <a:pt x="288" y="219"/>
                    <a:pt x="288" y="218"/>
                  </a:cubicBezTo>
                  <a:cubicBezTo>
                    <a:pt x="288" y="214"/>
                    <a:pt x="288" y="214"/>
                    <a:pt x="288" y="214"/>
                  </a:cubicBezTo>
                  <a:cubicBezTo>
                    <a:pt x="292" y="215"/>
                    <a:pt x="292" y="215"/>
                    <a:pt x="292" y="215"/>
                  </a:cubicBezTo>
                  <a:cubicBezTo>
                    <a:pt x="293" y="215"/>
                    <a:pt x="293" y="215"/>
                    <a:pt x="294" y="215"/>
                  </a:cubicBezTo>
                  <a:cubicBezTo>
                    <a:pt x="295" y="215"/>
                    <a:pt x="296" y="215"/>
                    <a:pt x="297" y="212"/>
                  </a:cubicBezTo>
                  <a:cubicBezTo>
                    <a:pt x="297" y="211"/>
                    <a:pt x="297" y="211"/>
                    <a:pt x="297" y="211"/>
                  </a:cubicBezTo>
                  <a:cubicBezTo>
                    <a:pt x="297" y="210"/>
                    <a:pt x="298" y="208"/>
                    <a:pt x="298" y="207"/>
                  </a:cubicBezTo>
                  <a:cubicBezTo>
                    <a:pt x="297" y="207"/>
                    <a:pt x="296" y="207"/>
                    <a:pt x="296" y="207"/>
                  </a:cubicBezTo>
                  <a:cubicBezTo>
                    <a:pt x="293" y="207"/>
                    <a:pt x="293" y="207"/>
                    <a:pt x="293" y="207"/>
                  </a:cubicBezTo>
                  <a:cubicBezTo>
                    <a:pt x="293" y="204"/>
                    <a:pt x="293" y="204"/>
                    <a:pt x="293" y="204"/>
                  </a:cubicBezTo>
                  <a:cubicBezTo>
                    <a:pt x="293" y="203"/>
                    <a:pt x="293" y="202"/>
                    <a:pt x="293" y="201"/>
                  </a:cubicBezTo>
                  <a:cubicBezTo>
                    <a:pt x="293" y="200"/>
                    <a:pt x="293" y="198"/>
                    <a:pt x="293" y="198"/>
                  </a:cubicBezTo>
                  <a:cubicBezTo>
                    <a:pt x="293" y="198"/>
                    <a:pt x="293" y="198"/>
                    <a:pt x="293" y="198"/>
                  </a:cubicBezTo>
                  <a:cubicBezTo>
                    <a:pt x="293" y="198"/>
                    <a:pt x="293" y="198"/>
                    <a:pt x="292" y="198"/>
                  </a:cubicBezTo>
                  <a:cubicBezTo>
                    <a:pt x="288" y="197"/>
                    <a:pt x="288" y="194"/>
                    <a:pt x="288" y="193"/>
                  </a:cubicBezTo>
                  <a:cubicBezTo>
                    <a:pt x="288" y="192"/>
                    <a:pt x="288" y="192"/>
                    <a:pt x="288" y="192"/>
                  </a:cubicBezTo>
                  <a:cubicBezTo>
                    <a:pt x="288" y="186"/>
                    <a:pt x="288" y="186"/>
                    <a:pt x="288" y="186"/>
                  </a:cubicBezTo>
                  <a:cubicBezTo>
                    <a:pt x="288" y="186"/>
                    <a:pt x="288" y="185"/>
                    <a:pt x="288" y="185"/>
                  </a:cubicBezTo>
                  <a:cubicBezTo>
                    <a:pt x="288" y="184"/>
                    <a:pt x="288" y="184"/>
                    <a:pt x="288" y="184"/>
                  </a:cubicBezTo>
                  <a:cubicBezTo>
                    <a:pt x="288" y="183"/>
                    <a:pt x="287" y="183"/>
                    <a:pt x="286" y="183"/>
                  </a:cubicBezTo>
                  <a:cubicBezTo>
                    <a:pt x="283" y="183"/>
                    <a:pt x="283" y="183"/>
                    <a:pt x="283" y="183"/>
                  </a:cubicBezTo>
                  <a:cubicBezTo>
                    <a:pt x="283" y="180"/>
                    <a:pt x="283" y="180"/>
                    <a:pt x="283" y="180"/>
                  </a:cubicBezTo>
                  <a:cubicBezTo>
                    <a:pt x="284" y="179"/>
                    <a:pt x="284" y="179"/>
                    <a:pt x="284" y="179"/>
                  </a:cubicBezTo>
                  <a:cubicBezTo>
                    <a:pt x="284" y="179"/>
                    <a:pt x="284" y="179"/>
                    <a:pt x="284" y="179"/>
                  </a:cubicBezTo>
                  <a:cubicBezTo>
                    <a:pt x="283" y="179"/>
                    <a:pt x="283" y="179"/>
                    <a:pt x="282" y="179"/>
                  </a:cubicBezTo>
                  <a:cubicBezTo>
                    <a:pt x="281" y="179"/>
                    <a:pt x="281" y="179"/>
                    <a:pt x="281" y="179"/>
                  </a:cubicBezTo>
                  <a:cubicBezTo>
                    <a:pt x="281" y="179"/>
                    <a:pt x="281" y="179"/>
                    <a:pt x="281" y="179"/>
                  </a:cubicBezTo>
                  <a:cubicBezTo>
                    <a:pt x="281" y="178"/>
                    <a:pt x="281" y="178"/>
                    <a:pt x="281" y="178"/>
                  </a:cubicBezTo>
                  <a:cubicBezTo>
                    <a:pt x="281" y="178"/>
                    <a:pt x="281" y="178"/>
                    <a:pt x="281" y="178"/>
                  </a:cubicBezTo>
                  <a:cubicBezTo>
                    <a:pt x="281" y="178"/>
                    <a:pt x="280" y="179"/>
                    <a:pt x="280" y="180"/>
                  </a:cubicBezTo>
                  <a:cubicBezTo>
                    <a:pt x="280" y="183"/>
                    <a:pt x="280" y="183"/>
                    <a:pt x="280" y="183"/>
                  </a:cubicBezTo>
                  <a:cubicBezTo>
                    <a:pt x="278" y="183"/>
                    <a:pt x="278" y="183"/>
                    <a:pt x="278" y="183"/>
                  </a:cubicBezTo>
                  <a:cubicBezTo>
                    <a:pt x="277" y="183"/>
                    <a:pt x="276" y="183"/>
                    <a:pt x="275" y="183"/>
                  </a:cubicBezTo>
                  <a:cubicBezTo>
                    <a:pt x="273" y="183"/>
                    <a:pt x="270" y="183"/>
                    <a:pt x="268" y="181"/>
                  </a:cubicBezTo>
                  <a:cubicBezTo>
                    <a:pt x="266" y="179"/>
                    <a:pt x="264" y="179"/>
                    <a:pt x="263" y="179"/>
                  </a:cubicBezTo>
                  <a:cubicBezTo>
                    <a:pt x="259" y="178"/>
                    <a:pt x="259" y="178"/>
                    <a:pt x="259" y="178"/>
                  </a:cubicBezTo>
                  <a:cubicBezTo>
                    <a:pt x="260" y="175"/>
                    <a:pt x="260" y="175"/>
                    <a:pt x="260" y="175"/>
                  </a:cubicBezTo>
                  <a:cubicBezTo>
                    <a:pt x="260" y="175"/>
                    <a:pt x="260" y="174"/>
                    <a:pt x="260" y="174"/>
                  </a:cubicBezTo>
                  <a:cubicBezTo>
                    <a:pt x="259" y="174"/>
                    <a:pt x="258" y="174"/>
                    <a:pt x="258" y="174"/>
                  </a:cubicBezTo>
                  <a:cubicBezTo>
                    <a:pt x="257" y="174"/>
                    <a:pt x="257" y="174"/>
                    <a:pt x="256" y="174"/>
                  </a:cubicBezTo>
                  <a:cubicBezTo>
                    <a:pt x="251" y="174"/>
                    <a:pt x="251" y="168"/>
                    <a:pt x="251" y="166"/>
                  </a:cubicBezTo>
                  <a:cubicBezTo>
                    <a:pt x="251" y="166"/>
                    <a:pt x="251" y="165"/>
                    <a:pt x="251" y="165"/>
                  </a:cubicBezTo>
                  <a:cubicBezTo>
                    <a:pt x="250" y="165"/>
                    <a:pt x="250" y="165"/>
                    <a:pt x="250" y="165"/>
                  </a:cubicBezTo>
                  <a:cubicBezTo>
                    <a:pt x="247" y="164"/>
                    <a:pt x="246" y="162"/>
                    <a:pt x="245" y="161"/>
                  </a:cubicBezTo>
                  <a:cubicBezTo>
                    <a:pt x="244" y="160"/>
                    <a:pt x="244" y="160"/>
                    <a:pt x="244" y="160"/>
                  </a:cubicBezTo>
                  <a:cubicBezTo>
                    <a:pt x="242" y="156"/>
                    <a:pt x="241" y="152"/>
                    <a:pt x="241" y="147"/>
                  </a:cubicBezTo>
                  <a:cubicBezTo>
                    <a:pt x="241" y="143"/>
                    <a:pt x="241" y="143"/>
                    <a:pt x="241" y="143"/>
                  </a:cubicBezTo>
                  <a:cubicBezTo>
                    <a:pt x="245" y="144"/>
                    <a:pt x="245" y="144"/>
                    <a:pt x="245" y="144"/>
                  </a:cubicBezTo>
                  <a:cubicBezTo>
                    <a:pt x="245" y="144"/>
                    <a:pt x="245" y="144"/>
                    <a:pt x="245" y="144"/>
                  </a:cubicBezTo>
                  <a:cubicBezTo>
                    <a:pt x="245" y="144"/>
                    <a:pt x="245" y="144"/>
                    <a:pt x="245" y="144"/>
                  </a:cubicBezTo>
                  <a:cubicBezTo>
                    <a:pt x="245" y="144"/>
                    <a:pt x="245" y="144"/>
                    <a:pt x="245" y="144"/>
                  </a:cubicBezTo>
                  <a:cubicBezTo>
                    <a:pt x="246" y="143"/>
                    <a:pt x="246" y="143"/>
                    <a:pt x="246" y="143"/>
                  </a:cubicBezTo>
                  <a:cubicBezTo>
                    <a:pt x="246" y="140"/>
                    <a:pt x="248" y="139"/>
                    <a:pt x="251" y="139"/>
                  </a:cubicBezTo>
                  <a:cubicBezTo>
                    <a:pt x="261" y="139"/>
                    <a:pt x="261" y="139"/>
                    <a:pt x="261" y="139"/>
                  </a:cubicBezTo>
                  <a:cubicBezTo>
                    <a:pt x="260" y="138"/>
                    <a:pt x="259" y="137"/>
                    <a:pt x="258" y="135"/>
                  </a:cubicBezTo>
                  <a:cubicBezTo>
                    <a:pt x="258" y="135"/>
                    <a:pt x="258" y="134"/>
                    <a:pt x="258" y="134"/>
                  </a:cubicBezTo>
                  <a:cubicBezTo>
                    <a:pt x="256" y="132"/>
                    <a:pt x="253" y="129"/>
                    <a:pt x="251" y="128"/>
                  </a:cubicBezTo>
                  <a:cubicBezTo>
                    <a:pt x="250" y="127"/>
                    <a:pt x="249" y="127"/>
                    <a:pt x="248" y="127"/>
                  </a:cubicBezTo>
                  <a:cubicBezTo>
                    <a:pt x="246" y="126"/>
                    <a:pt x="246" y="124"/>
                    <a:pt x="246" y="122"/>
                  </a:cubicBezTo>
                  <a:cubicBezTo>
                    <a:pt x="246" y="122"/>
                    <a:pt x="245" y="122"/>
                    <a:pt x="245" y="122"/>
                  </a:cubicBezTo>
                  <a:cubicBezTo>
                    <a:pt x="244" y="122"/>
                    <a:pt x="243" y="122"/>
                    <a:pt x="241" y="121"/>
                  </a:cubicBezTo>
                  <a:cubicBezTo>
                    <a:pt x="239" y="119"/>
                    <a:pt x="239" y="119"/>
                    <a:pt x="239" y="119"/>
                  </a:cubicBezTo>
                  <a:cubicBezTo>
                    <a:pt x="237" y="118"/>
                    <a:pt x="235" y="116"/>
                    <a:pt x="233" y="115"/>
                  </a:cubicBezTo>
                  <a:cubicBezTo>
                    <a:pt x="231" y="113"/>
                    <a:pt x="227" y="112"/>
                    <a:pt x="224" y="112"/>
                  </a:cubicBezTo>
                  <a:cubicBezTo>
                    <a:pt x="223" y="112"/>
                    <a:pt x="222" y="112"/>
                    <a:pt x="221" y="112"/>
                  </a:cubicBezTo>
                  <a:cubicBezTo>
                    <a:pt x="221" y="113"/>
                    <a:pt x="220" y="113"/>
                    <a:pt x="219" y="114"/>
                  </a:cubicBezTo>
                  <a:cubicBezTo>
                    <a:pt x="219" y="115"/>
                    <a:pt x="219" y="116"/>
                    <a:pt x="219" y="117"/>
                  </a:cubicBezTo>
                  <a:cubicBezTo>
                    <a:pt x="219" y="118"/>
                    <a:pt x="219" y="118"/>
                    <a:pt x="219" y="118"/>
                  </a:cubicBezTo>
                  <a:cubicBezTo>
                    <a:pt x="220" y="120"/>
                    <a:pt x="221" y="121"/>
                    <a:pt x="222" y="123"/>
                  </a:cubicBezTo>
                  <a:cubicBezTo>
                    <a:pt x="224" y="125"/>
                    <a:pt x="224" y="125"/>
                    <a:pt x="224" y="125"/>
                  </a:cubicBezTo>
                  <a:cubicBezTo>
                    <a:pt x="228" y="130"/>
                    <a:pt x="232" y="137"/>
                    <a:pt x="233" y="145"/>
                  </a:cubicBezTo>
                  <a:cubicBezTo>
                    <a:pt x="233" y="149"/>
                    <a:pt x="232" y="153"/>
                    <a:pt x="229" y="157"/>
                  </a:cubicBezTo>
                  <a:cubicBezTo>
                    <a:pt x="229" y="157"/>
                    <a:pt x="229" y="157"/>
                    <a:pt x="228" y="158"/>
                  </a:cubicBezTo>
                  <a:cubicBezTo>
                    <a:pt x="229" y="159"/>
                    <a:pt x="228" y="160"/>
                    <a:pt x="228" y="161"/>
                  </a:cubicBezTo>
                  <a:cubicBezTo>
                    <a:pt x="226" y="164"/>
                    <a:pt x="223" y="164"/>
                    <a:pt x="222" y="164"/>
                  </a:cubicBezTo>
                  <a:cubicBezTo>
                    <a:pt x="222" y="164"/>
                    <a:pt x="221" y="164"/>
                    <a:pt x="221" y="164"/>
                  </a:cubicBezTo>
                  <a:cubicBezTo>
                    <a:pt x="219" y="164"/>
                    <a:pt x="218" y="162"/>
                    <a:pt x="217" y="162"/>
                  </a:cubicBezTo>
                  <a:cubicBezTo>
                    <a:pt x="217" y="161"/>
                    <a:pt x="217" y="161"/>
                    <a:pt x="217" y="161"/>
                  </a:cubicBezTo>
                  <a:cubicBezTo>
                    <a:pt x="217" y="161"/>
                    <a:pt x="216" y="160"/>
                    <a:pt x="216" y="159"/>
                  </a:cubicBezTo>
                  <a:cubicBezTo>
                    <a:pt x="215" y="158"/>
                    <a:pt x="214" y="157"/>
                    <a:pt x="214" y="156"/>
                  </a:cubicBezTo>
                  <a:cubicBezTo>
                    <a:pt x="213" y="156"/>
                    <a:pt x="212" y="155"/>
                    <a:pt x="211" y="155"/>
                  </a:cubicBezTo>
                  <a:cubicBezTo>
                    <a:pt x="209" y="155"/>
                    <a:pt x="209" y="155"/>
                    <a:pt x="209" y="155"/>
                  </a:cubicBezTo>
                  <a:cubicBezTo>
                    <a:pt x="208" y="153"/>
                    <a:pt x="208" y="153"/>
                    <a:pt x="208" y="153"/>
                  </a:cubicBezTo>
                  <a:cubicBezTo>
                    <a:pt x="208" y="152"/>
                    <a:pt x="207" y="151"/>
                    <a:pt x="207" y="150"/>
                  </a:cubicBezTo>
                  <a:cubicBezTo>
                    <a:pt x="206" y="149"/>
                    <a:pt x="204" y="147"/>
                    <a:pt x="204" y="145"/>
                  </a:cubicBezTo>
                  <a:cubicBezTo>
                    <a:pt x="203" y="144"/>
                    <a:pt x="203" y="143"/>
                    <a:pt x="203" y="142"/>
                  </a:cubicBezTo>
                  <a:cubicBezTo>
                    <a:pt x="203" y="142"/>
                    <a:pt x="203" y="141"/>
                    <a:pt x="203" y="141"/>
                  </a:cubicBezTo>
                  <a:cubicBezTo>
                    <a:pt x="203" y="141"/>
                    <a:pt x="203" y="141"/>
                    <a:pt x="203" y="141"/>
                  </a:cubicBezTo>
                  <a:cubicBezTo>
                    <a:pt x="203" y="141"/>
                    <a:pt x="203" y="141"/>
                    <a:pt x="201" y="141"/>
                  </a:cubicBezTo>
                  <a:cubicBezTo>
                    <a:pt x="200" y="141"/>
                    <a:pt x="199" y="141"/>
                    <a:pt x="199" y="141"/>
                  </a:cubicBezTo>
                  <a:cubicBezTo>
                    <a:pt x="198" y="141"/>
                    <a:pt x="197" y="141"/>
                    <a:pt x="197" y="141"/>
                  </a:cubicBezTo>
                  <a:cubicBezTo>
                    <a:pt x="193" y="141"/>
                    <a:pt x="193" y="141"/>
                    <a:pt x="193" y="141"/>
                  </a:cubicBezTo>
                  <a:cubicBezTo>
                    <a:pt x="194" y="137"/>
                    <a:pt x="194" y="137"/>
                    <a:pt x="194" y="137"/>
                  </a:cubicBezTo>
                  <a:cubicBezTo>
                    <a:pt x="194" y="137"/>
                    <a:pt x="194" y="136"/>
                    <a:pt x="194" y="136"/>
                  </a:cubicBezTo>
                  <a:cubicBezTo>
                    <a:pt x="194" y="136"/>
                    <a:pt x="194" y="136"/>
                    <a:pt x="194" y="136"/>
                  </a:cubicBezTo>
                  <a:cubicBezTo>
                    <a:pt x="194" y="136"/>
                    <a:pt x="193" y="136"/>
                    <a:pt x="191" y="136"/>
                  </a:cubicBezTo>
                  <a:cubicBezTo>
                    <a:pt x="190" y="136"/>
                    <a:pt x="189" y="136"/>
                    <a:pt x="189" y="136"/>
                  </a:cubicBezTo>
                  <a:cubicBezTo>
                    <a:pt x="189" y="136"/>
                    <a:pt x="188" y="136"/>
                    <a:pt x="188" y="136"/>
                  </a:cubicBezTo>
                  <a:cubicBezTo>
                    <a:pt x="190" y="139"/>
                    <a:pt x="192" y="141"/>
                    <a:pt x="195" y="143"/>
                  </a:cubicBezTo>
                  <a:cubicBezTo>
                    <a:pt x="195" y="143"/>
                    <a:pt x="196" y="143"/>
                    <a:pt x="196" y="143"/>
                  </a:cubicBezTo>
                  <a:cubicBezTo>
                    <a:pt x="197" y="144"/>
                    <a:pt x="200" y="145"/>
                    <a:pt x="200" y="148"/>
                  </a:cubicBezTo>
                  <a:cubicBezTo>
                    <a:pt x="200" y="166"/>
                    <a:pt x="200" y="166"/>
                    <a:pt x="200" y="166"/>
                  </a:cubicBezTo>
                  <a:cubicBezTo>
                    <a:pt x="200" y="167"/>
                    <a:pt x="200" y="167"/>
                    <a:pt x="200" y="167"/>
                  </a:cubicBezTo>
                  <a:cubicBezTo>
                    <a:pt x="199" y="169"/>
                    <a:pt x="198" y="171"/>
                    <a:pt x="197" y="172"/>
                  </a:cubicBezTo>
                  <a:cubicBezTo>
                    <a:pt x="197" y="172"/>
                    <a:pt x="196" y="173"/>
                    <a:pt x="196" y="173"/>
                  </a:cubicBezTo>
                  <a:cubicBezTo>
                    <a:pt x="196" y="174"/>
                    <a:pt x="195" y="175"/>
                    <a:pt x="195" y="175"/>
                  </a:cubicBezTo>
                  <a:cubicBezTo>
                    <a:pt x="195" y="179"/>
                    <a:pt x="195" y="179"/>
                    <a:pt x="195" y="179"/>
                  </a:cubicBezTo>
                  <a:cubicBezTo>
                    <a:pt x="184" y="179"/>
                    <a:pt x="184" y="179"/>
                    <a:pt x="184" y="179"/>
                  </a:cubicBezTo>
                  <a:cubicBezTo>
                    <a:pt x="184" y="175"/>
                    <a:pt x="184" y="175"/>
                    <a:pt x="184" y="175"/>
                  </a:cubicBezTo>
                  <a:cubicBezTo>
                    <a:pt x="185" y="174"/>
                    <a:pt x="185" y="174"/>
                    <a:pt x="185" y="174"/>
                  </a:cubicBezTo>
                  <a:cubicBezTo>
                    <a:pt x="185" y="174"/>
                    <a:pt x="185" y="174"/>
                    <a:pt x="185" y="174"/>
                  </a:cubicBezTo>
                  <a:cubicBezTo>
                    <a:pt x="184" y="174"/>
                    <a:pt x="184" y="174"/>
                    <a:pt x="183" y="174"/>
                  </a:cubicBezTo>
                  <a:cubicBezTo>
                    <a:pt x="180" y="174"/>
                    <a:pt x="180" y="174"/>
                    <a:pt x="180" y="174"/>
                  </a:cubicBezTo>
                  <a:cubicBezTo>
                    <a:pt x="180" y="158"/>
                    <a:pt x="180" y="158"/>
                    <a:pt x="180" y="158"/>
                  </a:cubicBezTo>
                  <a:cubicBezTo>
                    <a:pt x="180" y="156"/>
                    <a:pt x="178" y="154"/>
                    <a:pt x="176" y="152"/>
                  </a:cubicBezTo>
                  <a:cubicBezTo>
                    <a:pt x="175" y="150"/>
                    <a:pt x="173" y="150"/>
                    <a:pt x="170" y="150"/>
                  </a:cubicBezTo>
                  <a:cubicBezTo>
                    <a:pt x="165" y="150"/>
                    <a:pt x="165" y="150"/>
                    <a:pt x="165" y="150"/>
                  </a:cubicBezTo>
                  <a:cubicBezTo>
                    <a:pt x="166" y="147"/>
                    <a:pt x="166" y="147"/>
                    <a:pt x="166" y="147"/>
                  </a:cubicBezTo>
                  <a:cubicBezTo>
                    <a:pt x="166" y="146"/>
                    <a:pt x="166" y="146"/>
                    <a:pt x="166" y="146"/>
                  </a:cubicBezTo>
                  <a:cubicBezTo>
                    <a:pt x="165" y="146"/>
                    <a:pt x="163" y="146"/>
                    <a:pt x="162" y="146"/>
                  </a:cubicBezTo>
                  <a:cubicBezTo>
                    <a:pt x="161" y="146"/>
                    <a:pt x="161" y="146"/>
                    <a:pt x="161" y="146"/>
                  </a:cubicBezTo>
                  <a:cubicBezTo>
                    <a:pt x="158" y="146"/>
                    <a:pt x="157" y="144"/>
                    <a:pt x="156" y="142"/>
                  </a:cubicBezTo>
                  <a:cubicBezTo>
                    <a:pt x="155" y="142"/>
                    <a:pt x="155" y="141"/>
                    <a:pt x="155" y="140"/>
                  </a:cubicBezTo>
                  <a:cubicBezTo>
                    <a:pt x="154" y="139"/>
                    <a:pt x="153" y="138"/>
                    <a:pt x="152" y="137"/>
                  </a:cubicBezTo>
                  <a:cubicBezTo>
                    <a:pt x="151" y="136"/>
                    <a:pt x="150" y="136"/>
                    <a:pt x="147" y="136"/>
                  </a:cubicBezTo>
                  <a:cubicBezTo>
                    <a:pt x="147" y="136"/>
                    <a:pt x="147" y="136"/>
                    <a:pt x="147" y="136"/>
                  </a:cubicBezTo>
                  <a:cubicBezTo>
                    <a:pt x="147" y="136"/>
                    <a:pt x="146" y="136"/>
                    <a:pt x="146" y="136"/>
                  </a:cubicBezTo>
                  <a:cubicBezTo>
                    <a:pt x="144" y="136"/>
                    <a:pt x="143" y="135"/>
                    <a:pt x="142" y="133"/>
                  </a:cubicBezTo>
                  <a:cubicBezTo>
                    <a:pt x="142" y="133"/>
                    <a:pt x="142" y="133"/>
                    <a:pt x="142" y="133"/>
                  </a:cubicBezTo>
                  <a:cubicBezTo>
                    <a:pt x="141" y="132"/>
                    <a:pt x="139" y="132"/>
                    <a:pt x="138" y="132"/>
                  </a:cubicBezTo>
                  <a:cubicBezTo>
                    <a:pt x="137" y="132"/>
                    <a:pt x="137" y="132"/>
                    <a:pt x="137" y="132"/>
                  </a:cubicBezTo>
                  <a:cubicBezTo>
                    <a:pt x="135" y="132"/>
                    <a:pt x="134" y="132"/>
                    <a:pt x="134" y="133"/>
                  </a:cubicBezTo>
                  <a:cubicBezTo>
                    <a:pt x="133" y="136"/>
                    <a:pt x="131" y="136"/>
                    <a:pt x="130" y="136"/>
                  </a:cubicBezTo>
                  <a:cubicBezTo>
                    <a:pt x="130" y="136"/>
                    <a:pt x="130" y="136"/>
                    <a:pt x="129" y="136"/>
                  </a:cubicBezTo>
                  <a:cubicBezTo>
                    <a:pt x="129" y="136"/>
                    <a:pt x="129" y="136"/>
                    <a:pt x="129" y="136"/>
                  </a:cubicBezTo>
                  <a:cubicBezTo>
                    <a:pt x="116" y="136"/>
                    <a:pt x="116" y="136"/>
                    <a:pt x="116" y="136"/>
                  </a:cubicBezTo>
                  <a:cubicBezTo>
                    <a:pt x="116" y="136"/>
                    <a:pt x="116" y="136"/>
                    <a:pt x="116" y="136"/>
                  </a:cubicBezTo>
                  <a:cubicBezTo>
                    <a:pt x="116" y="136"/>
                    <a:pt x="116" y="136"/>
                    <a:pt x="116" y="136"/>
                  </a:cubicBezTo>
                  <a:cubicBezTo>
                    <a:pt x="115" y="136"/>
                    <a:pt x="115" y="137"/>
                    <a:pt x="115" y="140"/>
                  </a:cubicBezTo>
                  <a:cubicBezTo>
                    <a:pt x="115" y="145"/>
                    <a:pt x="113" y="149"/>
                    <a:pt x="108" y="150"/>
                  </a:cubicBezTo>
                  <a:cubicBezTo>
                    <a:pt x="105" y="151"/>
                    <a:pt x="105" y="151"/>
                    <a:pt x="105" y="151"/>
                  </a:cubicBezTo>
                  <a:cubicBezTo>
                    <a:pt x="104" y="148"/>
                    <a:pt x="104" y="148"/>
                    <a:pt x="104" y="148"/>
                  </a:cubicBezTo>
                  <a:cubicBezTo>
                    <a:pt x="103" y="137"/>
                    <a:pt x="98" y="127"/>
                    <a:pt x="89" y="118"/>
                  </a:cubicBezTo>
                  <a:cubicBezTo>
                    <a:pt x="87" y="116"/>
                    <a:pt x="85" y="114"/>
                    <a:pt x="83" y="112"/>
                  </a:cubicBezTo>
                  <a:cubicBezTo>
                    <a:pt x="77" y="106"/>
                    <a:pt x="71" y="100"/>
                    <a:pt x="67" y="92"/>
                  </a:cubicBezTo>
                  <a:cubicBezTo>
                    <a:pt x="65" y="89"/>
                    <a:pt x="65" y="89"/>
                    <a:pt x="65" y="89"/>
                  </a:cubicBezTo>
                  <a:cubicBezTo>
                    <a:pt x="69" y="88"/>
                    <a:pt x="69" y="88"/>
                    <a:pt x="69" y="88"/>
                  </a:cubicBezTo>
                  <a:cubicBezTo>
                    <a:pt x="71" y="87"/>
                    <a:pt x="73" y="86"/>
                    <a:pt x="74" y="84"/>
                  </a:cubicBezTo>
                  <a:cubicBezTo>
                    <a:pt x="75" y="83"/>
                    <a:pt x="75" y="82"/>
                    <a:pt x="76" y="81"/>
                  </a:cubicBezTo>
                  <a:cubicBezTo>
                    <a:pt x="76" y="80"/>
                    <a:pt x="77" y="79"/>
                    <a:pt x="77" y="78"/>
                  </a:cubicBezTo>
                  <a:cubicBezTo>
                    <a:pt x="78" y="76"/>
                    <a:pt x="80" y="73"/>
                    <a:pt x="82" y="71"/>
                  </a:cubicBezTo>
                  <a:cubicBezTo>
                    <a:pt x="85" y="69"/>
                    <a:pt x="88" y="69"/>
                    <a:pt x="90" y="69"/>
                  </a:cubicBezTo>
                  <a:cubicBezTo>
                    <a:pt x="91" y="69"/>
                    <a:pt x="91" y="69"/>
                    <a:pt x="91" y="69"/>
                  </a:cubicBezTo>
                  <a:cubicBezTo>
                    <a:pt x="92" y="69"/>
                    <a:pt x="94" y="68"/>
                    <a:pt x="94" y="68"/>
                  </a:cubicBezTo>
                  <a:cubicBezTo>
                    <a:pt x="94" y="67"/>
                    <a:pt x="94" y="67"/>
                    <a:pt x="95" y="67"/>
                  </a:cubicBezTo>
                  <a:cubicBezTo>
                    <a:pt x="95" y="66"/>
                    <a:pt x="96" y="64"/>
                    <a:pt x="99" y="64"/>
                  </a:cubicBezTo>
                  <a:cubicBezTo>
                    <a:pt x="104" y="64"/>
                    <a:pt x="104" y="64"/>
                    <a:pt x="104" y="64"/>
                  </a:cubicBezTo>
                  <a:cubicBezTo>
                    <a:pt x="104" y="64"/>
                    <a:pt x="105" y="64"/>
                    <a:pt x="106" y="64"/>
                  </a:cubicBezTo>
                  <a:cubicBezTo>
                    <a:pt x="106" y="64"/>
                    <a:pt x="107" y="64"/>
                    <a:pt x="108" y="64"/>
                  </a:cubicBezTo>
                  <a:cubicBezTo>
                    <a:pt x="108" y="64"/>
                    <a:pt x="108" y="64"/>
                    <a:pt x="109" y="64"/>
                  </a:cubicBezTo>
                  <a:cubicBezTo>
                    <a:pt x="109" y="64"/>
                    <a:pt x="109" y="63"/>
                    <a:pt x="109" y="63"/>
                  </a:cubicBezTo>
                  <a:cubicBezTo>
                    <a:pt x="109" y="61"/>
                    <a:pt x="110" y="59"/>
                    <a:pt x="114" y="59"/>
                  </a:cubicBezTo>
                  <a:cubicBezTo>
                    <a:pt x="114" y="59"/>
                    <a:pt x="114" y="59"/>
                    <a:pt x="115" y="59"/>
                  </a:cubicBezTo>
                  <a:cubicBezTo>
                    <a:pt x="115" y="59"/>
                    <a:pt x="115" y="59"/>
                    <a:pt x="116" y="59"/>
                  </a:cubicBezTo>
                  <a:cubicBezTo>
                    <a:pt x="128" y="59"/>
                    <a:pt x="128" y="59"/>
                    <a:pt x="128" y="59"/>
                  </a:cubicBezTo>
                  <a:cubicBezTo>
                    <a:pt x="129" y="61"/>
                    <a:pt x="129" y="61"/>
                    <a:pt x="129" y="61"/>
                  </a:cubicBezTo>
                  <a:cubicBezTo>
                    <a:pt x="130" y="61"/>
                    <a:pt x="131" y="60"/>
                    <a:pt x="132" y="60"/>
                  </a:cubicBezTo>
                  <a:cubicBezTo>
                    <a:pt x="132" y="60"/>
                    <a:pt x="132" y="60"/>
                    <a:pt x="133" y="60"/>
                  </a:cubicBezTo>
                  <a:cubicBezTo>
                    <a:pt x="133" y="59"/>
                    <a:pt x="133" y="59"/>
                    <a:pt x="133" y="58"/>
                  </a:cubicBezTo>
                  <a:cubicBezTo>
                    <a:pt x="132" y="58"/>
                    <a:pt x="132" y="57"/>
                    <a:pt x="131" y="56"/>
                  </a:cubicBezTo>
                  <a:cubicBezTo>
                    <a:pt x="128" y="55"/>
                    <a:pt x="127" y="53"/>
                    <a:pt x="127" y="51"/>
                  </a:cubicBezTo>
                  <a:cubicBezTo>
                    <a:pt x="126" y="51"/>
                    <a:pt x="126" y="50"/>
                    <a:pt x="126" y="50"/>
                  </a:cubicBezTo>
                  <a:cubicBezTo>
                    <a:pt x="124" y="48"/>
                    <a:pt x="123" y="47"/>
                    <a:pt x="122" y="47"/>
                  </a:cubicBezTo>
                  <a:cubicBezTo>
                    <a:pt x="118" y="46"/>
                    <a:pt x="118" y="41"/>
                    <a:pt x="118" y="40"/>
                  </a:cubicBezTo>
                  <a:cubicBezTo>
                    <a:pt x="118" y="39"/>
                    <a:pt x="118" y="39"/>
                    <a:pt x="118" y="39"/>
                  </a:cubicBezTo>
                  <a:cubicBezTo>
                    <a:pt x="118" y="30"/>
                    <a:pt x="118" y="30"/>
                    <a:pt x="118" y="30"/>
                  </a:cubicBezTo>
                  <a:cubicBezTo>
                    <a:pt x="122" y="31"/>
                    <a:pt x="122" y="31"/>
                    <a:pt x="122" y="31"/>
                  </a:cubicBezTo>
                  <a:cubicBezTo>
                    <a:pt x="122" y="31"/>
                    <a:pt x="123" y="31"/>
                    <a:pt x="123" y="31"/>
                  </a:cubicBezTo>
                  <a:cubicBezTo>
                    <a:pt x="123" y="31"/>
                    <a:pt x="123" y="30"/>
                    <a:pt x="123" y="29"/>
                  </a:cubicBezTo>
                  <a:cubicBezTo>
                    <a:pt x="123" y="29"/>
                    <a:pt x="123" y="28"/>
                    <a:pt x="123" y="27"/>
                  </a:cubicBezTo>
                  <a:cubicBezTo>
                    <a:pt x="123" y="26"/>
                    <a:pt x="124" y="24"/>
                    <a:pt x="123" y="23"/>
                  </a:cubicBezTo>
                  <a:cubicBezTo>
                    <a:pt x="123" y="23"/>
                    <a:pt x="122" y="23"/>
                    <a:pt x="122" y="23"/>
                  </a:cubicBezTo>
                  <a:cubicBezTo>
                    <a:pt x="120" y="23"/>
                    <a:pt x="120" y="22"/>
                    <a:pt x="119" y="22"/>
                  </a:cubicBezTo>
                  <a:cubicBezTo>
                    <a:pt x="118" y="20"/>
                    <a:pt x="118" y="19"/>
                    <a:pt x="118" y="18"/>
                  </a:cubicBezTo>
                  <a:cubicBezTo>
                    <a:pt x="118" y="18"/>
                    <a:pt x="118" y="18"/>
                    <a:pt x="118" y="17"/>
                  </a:cubicBezTo>
                  <a:cubicBezTo>
                    <a:pt x="118" y="17"/>
                    <a:pt x="118" y="16"/>
                    <a:pt x="118" y="16"/>
                  </a:cubicBezTo>
                  <a:cubicBezTo>
                    <a:pt x="119" y="15"/>
                    <a:pt x="119" y="14"/>
                    <a:pt x="119" y="14"/>
                  </a:cubicBezTo>
                  <a:cubicBezTo>
                    <a:pt x="118" y="14"/>
                    <a:pt x="118" y="14"/>
                    <a:pt x="118" y="14"/>
                  </a:cubicBezTo>
                  <a:cubicBezTo>
                    <a:pt x="118" y="14"/>
                    <a:pt x="117" y="14"/>
                    <a:pt x="117" y="14"/>
                  </a:cubicBezTo>
                  <a:cubicBezTo>
                    <a:pt x="115" y="14"/>
                    <a:pt x="114" y="12"/>
                    <a:pt x="114" y="9"/>
                  </a:cubicBezTo>
                  <a:cubicBezTo>
                    <a:pt x="114" y="0"/>
                    <a:pt x="114" y="0"/>
                    <a:pt x="114" y="0"/>
                  </a:cubicBezTo>
                  <a:cubicBezTo>
                    <a:pt x="119" y="3"/>
                    <a:pt x="119" y="3"/>
                    <a:pt x="119" y="3"/>
                  </a:cubicBezTo>
                  <a:cubicBezTo>
                    <a:pt x="126" y="7"/>
                    <a:pt x="132" y="10"/>
                    <a:pt x="139" y="13"/>
                  </a:cubicBezTo>
                  <a:cubicBezTo>
                    <a:pt x="147" y="17"/>
                    <a:pt x="156" y="22"/>
                    <a:pt x="164" y="27"/>
                  </a:cubicBezTo>
                  <a:cubicBezTo>
                    <a:pt x="172" y="31"/>
                    <a:pt x="179" y="36"/>
                    <a:pt x="185" y="41"/>
                  </a:cubicBezTo>
                  <a:cubicBezTo>
                    <a:pt x="186" y="42"/>
                    <a:pt x="188" y="44"/>
                    <a:pt x="189" y="45"/>
                  </a:cubicBezTo>
                  <a:cubicBezTo>
                    <a:pt x="191" y="45"/>
                    <a:pt x="191" y="45"/>
                    <a:pt x="191" y="45"/>
                  </a:cubicBezTo>
                  <a:cubicBezTo>
                    <a:pt x="192" y="45"/>
                    <a:pt x="195" y="45"/>
                    <a:pt x="196" y="48"/>
                  </a:cubicBezTo>
                  <a:cubicBezTo>
                    <a:pt x="196" y="48"/>
                    <a:pt x="196" y="49"/>
                    <a:pt x="196" y="49"/>
                  </a:cubicBezTo>
                  <a:cubicBezTo>
                    <a:pt x="196" y="51"/>
                    <a:pt x="198" y="52"/>
                    <a:pt x="201" y="54"/>
                  </a:cubicBezTo>
                  <a:cubicBezTo>
                    <a:pt x="202" y="54"/>
                    <a:pt x="203" y="54"/>
                    <a:pt x="205" y="54"/>
                  </a:cubicBezTo>
                  <a:cubicBezTo>
                    <a:pt x="208" y="54"/>
                    <a:pt x="208" y="54"/>
                    <a:pt x="208" y="54"/>
                  </a:cubicBezTo>
                  <a:cubicBezTo>
                    <a:pt x="209" y="56"/>
                    <a:pt x="209" y="56"/>
                    <a:pt x="209" y="56"/>
                  </a:cubicBezTo>
                  <a:cubicBezTo>
                    <a:pt x="210" y="58"/>
                    <a:pt x="211" y="59"/>
                    <a:pt x="211" y="61"/>
                  </a:cubicBezTo>
                  <a:cubicBezTo>
                    <a:pt x="213" y="63"/>
                    <a:pt x="215" y="65"/>
                    <a:pt x="217" y="67"/>
                  </a:cubicBezTo>
                  <a:cubicBezTo>
                    <a:pt x="219" y="68"/>
                    <a:pt x="220" y="69"/>
                    <a:pt x="222" y="69"/>
                  </a:cubicBezTo>
                  <a:cubicBezTo>
                    <a:pt x="227" y="69"/>
                    <a:pt x="227" y="69"/>
                    <a:pt x="227" y="69"/>
                  </a:cubicBezTo>
                  <a:cubicBezTo>
                    <a:pt x="228" y="71"/>
                    <a:pt x="228" y="71"/>
                    <a:pt x="228" y="71"/>
                  </a:cubicBezTo>
                  <a:cubicBezTo>
                    <a:pt x="228" y="71"/>
                    <a:pt x="229" y="72"/>
                    <a:pt x="229" y="73"/>
                  </a:cubicBezTo>
                  <a:cubicBezTo>
                    <a:pt x="230" y="75"/>
                    <a:pt x="232" y="78"/>
                    <a:pt x="235" y="80"/>
                  </a:cubicBezTo>
                  <a:cubicBezTo>
                    <a:pt x="236" y="81"/>
                    <a:pt x="238" y="82"/>
                    <a:pt x="240" y="83"/>
                  </a:cubicBezTo>
                  <a:cubicBezTo>
                    <a:pt x="241" y="83"/>
                    <a:pt x="243" y="84"/>
                    <a:pt x="244" y="84"/>
                  </a:cubicBezTo>
                  <a:cubicBezTo>
                    <a:pt x="247" y="86"/>
                    <a:pt x="250" y="89"/>
                    <a:pt x="251" y="91"/>
                  </a:cubicBezTo>
                  <a:cubicBezTo>
                    <a:pt x="252" y="91"/>
                    <a:pt x="253" y="92"/>
                    <a:pt x="253" y="93"/>
                  </a:cubicBezTo>
                  <a:cubicBezTo>
                    <a:pt x="257" y="97"/>
                    <a:pt x="259" y="100"/>
                    <a:pt x="264" y="102"/>
                  </a:cubicBezTo>
                  <a:cubicBezTo>
                    <a:pt x="265" y="102"/>
                    <a:pt x="265" y="102"/>
                    <a:pt x="265" y="102"/>
                  </a:cubicBezTo>
                  <a:cubicBezTo>
                    <a:pt x="266" y="103"/>
                    <a:pt x="266" y="103"/>
                    <a:pt x="266" y="103"/>
                  </a:cubicBezTo>
                  <a:cubicBezTo>
                    <a:pt x="270" y="110"/>
                    <a:pt x="276" y="116"/>
                    <a:pt x="282" y="122"/>
                  </a:cubicBezTo>
                  <a:cubicBezTo>
                    <a:pt x="285" y="125"/>
                    <a:pt x="288" y="128"/>
                    <a:pt x="292" y="131"/>
                  </a:cubicBezTo>
                  <a:cubicBezTo>
                    <a:pt x="294" y="132"/>
                    <a:pt x="295" y="133"/>
                    <a:pt x="297" y="135"/>
                  </a:cubicBezTo>
                  <a:cubicBezTo>
                    <a:pt x="299" y="136"/>
                    <a:pt x="299" y="138"/>
                    <a:pt x="299" y="139"/>
                  </a:cubicBezTo>
                  <a:cubicBezTo>
                    <a:pt x="300" y="139"/>
                    <a:pt x="300" y="139"/>
                    <a:pt x="300" y="140"/>
                  </a:cubicBezTo>
                  <a:cubicBezTo>
                    <a:pt x="301" y="142"/>
                    <a:pt x="303" y="143"/>
                    <a:pt x="305" y="145"/>
                  </a:cubicBezTo>
                  <a:cubicBezTo>
                    <a:pt x="307" y="146"/>
                    <a:pt x="310" y="148"/>
                    <a:pt x="311" y="151"/>
                  </a:cubicBezTo>
                  <a:cubicBezTo>
                    <a:pt x="312" y="153"/>
                    <a:pt x="313" y="154"/>
                    <a:pt x="314" y="156"/>
                  </a:cubicBezTo>
                  <a:cubicBezTo>
                    <a:pt x="314" y="157"/>
                    <a:pt x="315" y="159"/>
                    <a:pt x="316" y="160"/>
                  </a:cubicBezTo>
                  <a:cubicBezTo>
                    <a:pt x="317" y="163"/>
                    <a:pt x="319" y="165"/>
                    <a:pt x="322" y="166"/>
                  </a:cubicBezTo>
                  <a:cubicBezTo>
                    <a:pt x="323" y="167"/>
                    <a:pt x="324" y="167"/>
                    <a:pt x="325" y="168"/>
                  </a:cubicBezTo>
                  <a:cubicBezTo>
                    <a:pt x="326" y="168"/>
                    <a:pt x="327" y="169"/>
                    <a:pt x="327" y="170"/>
                  </a:cubicBezTo>
                  <a:cubicBezTo>
                    <a:pt x="327" y="170"/>
                    <a:pt x="327" y="171"/>
                    <a:pt x="328" y="171"/>
                  </a:cubicBezTo>
                  <a:cubicBezTo>
                    <a:pt x="328" y="171"/>
                    <a:pt x="328" y="172"/>
                    <a:pt x="329" y="173"/>
                  </a:cubicBezTo>
                  <a:cubicBezTo>
                    <a:pt x="330" y="173"/>
                    <a:pt x="330" y="173"/>
                    <a:pt x="330" y="173"/>
                  </a:cubicBezTo>
                  <a:cubicBezTo>
                    <a:pt x="331" y="175"/>
                    <a:pt x="332" y="177"/>
                    <a:pt x="332" y="179"/>
                  </a:cubicBezTo>
                  <a:cubicBezTo>
                    <a:pt x="332" y="180"/>
                    <a:pt x="333" y="181"/>
                    <a:pt x="333" y="182"/>
                  </a:cubicBezTo>
                  <a:cubicBezTo>
                    <a:pt x="334" y="183"/>
                    <a:pt x="335" y="184"/>
                    <a:pt x="336" y="185"/>
                  </a:cubicBezTo>
                  <a:cubicBezTo>
                    <a:pt x="337" y="185"/>
                    <a:pt x="337" y="185"/>
                    <a:pt x="337" y="185"/>
                  </a:cubicBezTo>
                  <a:cubicBezTo>
                    <a:pt x="339" y="186"/>
                    <a:pt x="341" y="187"/>
                    <a:pt x="342" y="189"/>
                  </a:cubicBezTo>
                  <a:cubicBezTo>
                    <a:pt x="342" y="190"/>
                    <a:pt x="342" y="191"/>
                    <a:pt x="343" y="192"/>
                  </a:cubicBezTo>
                  <a:cubicBezTo>
                    <a:pt x="344" y="193"/>
                    <a:pt x="345" y="194"/>
                    <a:pt x="346" y="197"/>
                  </a:cubicBezTo>
                  <a:cubicBezTo>
                    <a:pt x="346" y="198"/>
                    <a:pt x="346" y="199"/>
                    <a:pt x="346" y="200"/>
                  </a:cubicBezTo>
                  <a:cubicBezTo>
                    <a:pt x="346" y="200"/>
                    <a:pt x="346" y="200"/>
                    <a:pt x="346" y="200"/>
                  </a:cubicBezTo>
                  <a:cubicBezTo>
                    <a:pt x="346" y="200"/>
                    <a:pt x="347" y="201"/>
                    <a:pt x="347" y="201"/>
                  </a:cubicBezTo>
                  <a:cubicBezTo>
                    <a:pt x="350" y="201"/>
                    <a:pt x="351" y="203"/>
                    <a:pt x="352" y="204"/>
                  </a:cubicBezTo>
                  <a:cubicBezTo>
                    <a:pt x="352" y="204"/>
                    <a:pt x="352" y="205"/>
                    <a:pt x="352" y="205"/>
                  </a:cubicBezTo>
                  <a:cubicBezTo>
                    <a:pt x="352" y="206"/>
                    <a:pt x="352" y="206"/>
                    <a:pt x="352" y="206"/>
                  </a:cubicBezTo>
                  <a:cubicBezTo>
                    <a:pt x="353" y="206"/>
                    <a:pt x="354" y="207"/>
                    <a:pt x="355" y="209"/>
                  </a:cubicBezTo>
                  <a:cubicBezTo>
                    <a:pt x="355" y="210"/>
                    <a:pt x="356" y="212"/>
                    <a:pt x="356" y="213"/>
                  </a:cubicBezTo>
                  <a:cubicBezTo>
                    <a:pt x="356" y="214"/>
                    <a:pt x="356" y="214"/>
                    <a:pt x="356" y="215"/>
                  </a:cubicBezTo>
                  <a:cubicBezTo>
                    <a:pt x="356" y="215"/>
                    <a:pt x="356" y="215"/>
                    <a:pt x="356" y="215"/>
                  </a:cubicBezTo>
                  <a:cubicBezTo>
                    <a:pt x="356" y="215"/>
                    <a:pt x="357" y="215"/>
                    <a:pt x="358" y="215"/>
                  </a:cubicBezTo>
                  <a:cubicBezTo>
                    <a:pt x="360" y="215"/>
                    <a:pt x="360" y="215"/>
                    <a:pt x="360" y="215"/>
                  </a:cubicBezTo>
                  <a:cubicBezTo>
                    <a:pt x="360" y="221"/>
                    <a:pt x="360" y="221"/>
                    <a:pt x="360" y="221"/>
                  </a:cubicBezTo>
                  <a:cubicBezTo>
                    <a:pt x="360" y="222"/>
                    <a:pt x="360" y="222"/>
                    <a:pt x="360" y="223"/>
                  </a:cubicBezTo>
                  <a:cubicBezTo>
                    <a:pt x="360" y="223"/>
                    <a:pt x="360" y="224"/>
                    <a:pt x="360" y="224"/>
                  </a:cubicBezTo>
                  <a:cubicBezTo>
                    <a:pt x="361" y="224"/>
                    <a:pt x="362" y="224"/>
                    <a:pt x="362" y="224"/>
                  </a:cubicBezTo>
                  <a:cubicBezTo>
                    <a:pt x="364" y="224"/>
                    <a:pt x="364" y="224"/>
                    <a:pt x="364" y="224"/>
                  </a:cubicBezTo>
                  <a:cubicBezTo>
                    <a:pt x="365" y="227"/>
                    <a:pt x="365" y="227"/>
                    <a:pt x="365" y="227"/>
                  </a:cubicBezTo>
                  <a:cubicBezTo>
                    <a:pt x="365" y="227"/>
                    <a:pt x="366" y="228"/>
                    <a:pt x="366" y="229"/>
                  </a:cubicBezTo>
                  <a:cubicBezTo>
                    <a:pt x="367" y="230"/>
                    <a:pt x="369" y="231"/>
                    <a:pt x="369" y="233"/>
                  </a:cubicBezTo>
                  <a:cubicBezTo>
                    <a:pt x="370" y="235"/>
                    <a:pt x="370" y="236"/>
                    <a:pt x="370" y="237"/>
                  </a:cubicBezTo>
                  <a:cubicBezTo>
                    <a:pt x="370" y="237"/>
                    <a:pt x="370" y="238"/>
                    <a:pt x="370" y="238"/>
                  </a:cubicBezTo>
                  <a:cubicBezTo>
                    <a:pt x="370" y="238"/>
                    <a:pt x="370" y="238"/>
                    <a:pt x="370" y="238"/>
                  </a:cubicBezTo>
                  <a:cubicBezTo>
                    <a:pt x="371" y="238"/>
                    <a:pt x="371" y="238"/>
                    <a:pt x="371" y="238"/>
                  </a:cubicBezTo>
                  <a:cubicBezTo>
                    <a:pt x="373" y="238"/>
                    <a:pt x="375" y="240"/>
                    <a:pt x="375" y="243"/>
                  </a:cubicBezTo>
                  <a:cubicBezTo>
                    <a:pt x="375" y="247"/>
                    <a:pt x="375" y="247"/>
                    <a:pt x="375" y="247"/>
                  </a:cubicBezTo>
                  <a:cubicBezTo>
                    <a:pt x="374" y="247"/>
                    <a:pt x="374" y="247"/>
                    <a:pt x="374" y="247"/>
                  </a:cubicBezTo>
                  <a:cubicBezTo>
                    <a:pt x="374" y="247"/>
                    <a:pt x="374" y="247"/>
                    <a:pt x="374" y="247"/>
                  </a:cubicBezTo>
                  <a:cubicBezTo>
                    <a:pt x="374" y="247"/>
                    <a:pt x="374" y="247"/>
                    <a:pt x="374" y="247"/>
                  </a:cubicBezTo>
                  <a:cubicBezTo>
                    <a:pt x="375" y="247"/>
                    <a:pt x="375" y="248"/>
                    <a:pt x="376" y="248"/>
                  </a:cubicBezTo>
                  <a:cubicBezTo>
                    <a:pt x="379" y="248"/>
                    <a:pt x="379" y="248"/>
                    <a:pt x="379" y="248"/>
                  </a:cubicBezTo>
                  <a:cubicBezTo>
                    <a:pt x="379" y="251"/>
                    <a:pt x="379" y="251"/>
                    <a:pt x="379" y="251"/>
                  </a:cubicBezTo>
                  <a:cubicBezTo>
                    <a:pt x="379" y="252"/>
                    <a:pt x="379" y="252"/>
                    <a:pt x="379" y="253"/>
                  </a:cubicBezTo>
                  <a:cubicBezTo>
                    <a:pt x="379" y="254"/>
                    <a:pt x="379" y="256"/>
                    <a:pt x="379" y="257"/>
                  </a:cubicBezTo>
                  <a:cubicBezTo>
                    <a:pt x="380" y="257"/>
                    <a:pt x="381" y="257"/>
                    <a:pt x="381" y="257"/>
                  </a:cubicBezTo>
                  <a:cubicBezTo>
                    <a:pt x="384" y="257"/>
                    <a:pt x="384" y="257"/>
                    <a:pt x="384" y="257"/>
                  </a:cubicBezTo>
                  <a:cubicBezTo>
                    <a:pt x="384" y="264"/>
                    <a:pt x="384" y="264"/>
                    <a:pt x="384" y="264"/>
                  </a:cubicBezTo>
                  <a:cubicBezTo>
                    <a:pt x="384" y="264"/>
                    <a:pt x="384" y="265"/>
                    <a:pt x="384" y="265"/>
                  </a:cubicBezTo>
                  <a:cubicBezTo>
                    <a:pt x="384" y="266"/>
                    <a:pt x="384" y="266"/>
                    <a:pt x="384" y="266"/>
                  </a:cubicBezTo>
                  <a:cubicBezTo>
                    <a:pt x="384" y="267"/>
                    <a:pt x="385" y="267"/>
                    <a:pt x="386" y="267"/>
                  </a:cubicBezTo>
                  <a:cubicBezTo>
                    <a:pt x="388" y="267"/>
                    <a:pt x="388" y="267"/>
                    <a:pt x="388" y="267"/>
                  </a:cubicBezTo>
                  <a:cubicBezTo>
                    <a:pt x="389" y="270"/>
                    <a:pt x="389" y="270"/>
                    <a:pt x="389" y="270"/>
                  </a:cubicBezTo>
                  <a:cubicBezTo>
                    <a:pt x="389" y="271"/>
                    <a:pt x="389" y="272"/>
                    <a:pt x="389" y="273"/>
                  </a:cubicBezTo>
                  <a:cubicBezTo>
                    <a:pt x="388" y="274"/>
                    <a:pt x="388" y="275"/>
                    <a:pt x="389" y="276"/>
                  </a:cubicBezTo>
                  <a:cubicBezTo>
                    <a:pt x="389" y="276"/>
                    <a:pt x="389" y="276"/>
                    <a:pt x="389" y="276"/>
                  </a:cubicBezTo>
                  <a:cubicBezTo>
                    <a:pt x="389" y="276"/>
                    <a:pt x="390" y="276"/>
                    <a:pt x="390" y="276"/>
                  </a:cubicBezTo>
                  <a:cubicBezTo>
                    <a:pt x="391" y="276"/>
                    <a:pt x="392" y="277"/>
                    <a:pt x="393" y="277"/>
                  </a:cubicBezTo>
                  <a:cubicBezTo>
                    <a:pt x="394" y="279"/>
                    <a:pt x="394" y="280"/>
                    <a:pt x="393" y="281"/>
                  </a:cubicBezTo>
                  <a:cubicBezTo>
                    <a:pt x="393" y="281"/>
                    <a:pt x="393" y="281"/>
                    <a:pt x="393" y="282"/>
                  </a:cubicBezTo>
                  <a:cubicBezTo>
                    <a:pt x="393" y="284"/>
                    <a:pt x="393" y="286"/>
                    <a:pt x="392" y="288"/>
                  </a:cubicBezTo>
                  <a:cubicBezTo>
                    <a:pt x="392" y="289"/>
                    <a:pt x="392" y="290"/>
                    <a:pt x="392" y="291"/>
                  </a:cubicBezTo>
                  <a:cubicBezTo>
                    <a:pt x="391" y="293"/>
                    <a:pt x="391" y="296"/>
                    <a:pt x="391" y="299"/>
                  </a:cubicBezTo>
                  <a:cubicBezTo>
                    <a:pt x="391" y="305"/>
                    <a:pt x="392" y="311"/>
                    <a:pt x="393" y="319"/>
                  </a:cubicBezTo>
                  <a:cubicBezTo>
                    <a:pt x="395" y="334"/>
                    <a:pt x="399" y="348"/>
                    <a:pt x="403" y="358"/>
                  </a:cubicBezTo>
                  <a:cubicBezTo>
                    <a:pt x="405" y="365"/>
                    <a:pt x="405" y="365"/>
                    <a:pt x="405" y="365"/>
                  </a:cubicBezTo>
                  <a:cubicBezTo>
                    <a:pt x="398" y="362"/>
                    <a:pt x="398" y="362"/>
                    <a:pt x="398" y="362"/>
                  </a:cubicBezTo>
                  <a:cubicBezTo>
                    <a:pt x="395" y="361"/>
                    <a:pt x="392" y="359"/>
                    <a:pt x="389" y="356"/>
                  </a:cubicBezTo>
                  <a:cubicBezTo>
                    <a:pt x="388" y="353"/>
                    <a:pt x="387" y="351"/>
                    <a:pt x="387" y="349"/>
                  </a:cubicBezTo>
                  <a:cubicBezTo>
                    <a:pt x="387" y="349"/>
                    <a:pt x="387" y="349"/>
                    <a:pt x="387" y="349"/>
                  </a:cubicBezTo>
                  <a:cubicBezTo>
                    <a:pt x="383" y="348"/>
                    <a:pt x="382" y="346"/>
                    <a:pt x="382" y="344"/>
                  </a:cubicBezTo>
                  <a:cubicBezTo>
                    <a:pt x="382" y="337"/>
                    <a:pt x="382" y="337"/>
                    <a:pt x="382" y="337"/>
                  </a:cubicBezTo>
                  <a:cubicBezTo>
                    <a:pt x="382" y="336"/>
                    <a:pt x="382" y="335"/>
                    <a:pt x="382" y="334"/>
                  </a:cubicBezTo>
                  <a:cubicBezTo>
                    <a:pt x="382" y="334"/>
                    <a:pt x="382" y="334"/>
                    <a:pt x="382" y="334"/>
                  </a:cubicBezTo>
                  <a:cubicBezTo>
                    <a:pt x="382" y="334"/>
                    <a:pt x="382" y="334"/>
                    <a:pt x="381" y="334"/>
                  </a:cubicBezTo>
                  <a:cubicBezTo>
                    <a:pt x="377" y="334"/>
                    <a:pt x="378" y="329"/>
                    <a:pt x="378" y="328"/>
                  </a:cubicBezTo>
                  <a:cubicBezTo>
                    <a:pt x="378" y="327"/>
                    <a:pt x="378" y="326"/>
                    <a:pt x="378" y="325"/>
                  </a:cubicBezTo>
                  <a:cubicBezTo>
                    <a:pt x="378" y="325"/>
                    <a:pt x="378" y="325"/>
                    <a:pt x="377" y="325"/>
                  </a:cubicBezTo>
                  <a:cubicBezTo>
                    <a:pt x="376" y="325"/>
                    <a:pt x="374" y="325"/>
                    <a:pt x="373" y="322"/>
                  </a:cubicBezTo>
                  <a:cubicBezTo>
                    <a:pt x="373" y="321"/>
                    <a:pt x="372" y="321"/>
                    <a:pt x="371" y="320"/>
                  </a:cubicBezTo>
                  <a:cubicBezTo>
                    <a:pt x="370" y="318"/>
                    <a:pt x="369" y="317"/>
                    <a:pt x="369" y="315"/>
                  </a:cubicBezTo>
                  <a:cubicBezTo>
                    <a:pt x="368" y="314"/>
                    <a:pt x="368" y="313"/>
                    <a:pt x="368" y="312"/>
                  </a:cubicBezTo>
                  <a:cubicBezTo>
                    <a:pt x="368" y="311"/>
                    <a:pt x="368" y="311"/>
                    <a:pt x="368" y="311"/>
                  </a:cubicBezTo>
                  <a:cubicBezTo>
                    <a:pt x="368" y="311"/>
                    <a:pt x="368" y="311"/>
                    <a:pt x="368" y="311"/>
                  </a:cubicBezTo>
                  <a:cubicBezTo>
                    <a:pt x="367" y="311"/>
                    <a:pt x="367" y="311"/>
                    <a:pt x="367" y="311"/>
                  </a:cubicBezTo>
                  <a:cubicBezTo>
                    <a:pt x="365" y="311"/>
                    <a:pt x="364" y="309"/>
                    <a:pt x="364" y="306"/>
                  </a:cubicBezTo>
                  <a:cubicBezTo>
                    <a:pt x="364" y="304"/>
                    <a:pt x="364" y="304"/>
                    <a:pt x="364" y="304"/>
                  </a:cubicBezTo>
                  <a:cubicBezTo>
                    <a:pt x="364" y="303"/>
                    <a:pt x="364" y="302"/>
                    <a:pt x="363" y="301"/>
                  </a:cubicBezTo>
                  <a:cubicBezTo>
                    <a:pt x="363" y="301"/>
                    <a:pt x="363" y="301"/>
                    <a:pt x="363" y="301"/>
                  </a:cubicBezTo>
                  <a:cubicBezTo>
                    <a:pt x="363" y="301"/>
                    <a:pt x="363" y="301"/>
                    <a:pt x="362" y="301"/>
                  </a:cubicBezTo>
                  <a:cubicBezTo>
                    <a:pt x="358" y="301"/>
                    <a:pt x="359" y="296"/>
                    <a:pt x="359" y="295"/>
                  </a:cubicBezTo>
                  <a:cubicBezTo>
                    <a:pt x="359" y="294"/>
                    <a:pt x="359" y="293"/>
                    <a:pt x="359" y="292"/>
                  </a:cubicBezTo>
                  <a:cubicBezTo>
                    <a:pt x="359" y="292"/>
                    <a:pt x="359" y="292"/>
                    <a:pt x="359" y="292"/>
                  </a:cubicBezTo>
                  <a:cubicBezTo>
                    <a:pt x="355" y="292"/>
                    <a:pt x="354" y="289"/>
                    <a:pt x="354" y="287"/>
                  </a:cubicBezTo>
                  <a:cubicBezTo>
                    <a:pt x="354" y="285"/>
                    <a:pt x="354" y="285"/>
                    <a:pt x="353" y="283"/>
                  </a:cubicBezTo>
                  <a:cubicBezTo>
                    <a:pt x="352" y="280"/>
                    <a:pt x="351" y="279"/>
                    <a:pt x="349" y="278"/>
                  </a:cubicBezTo>
                  <a:cubicBezTo>
                    <a:pt x="349" y="278"/>
                    <a:pt x="348" y="278"/>
                    <a:pt x="347" y="278"/>
                  </a:cubicBezTo>
                  <a:cubicBezTo>
                    <a:pt x="345" y="278"/>
                    <a:pt x="341" y="277"/>
                    <a:pt x="340" y="273"/>
                  </a:cubicBezTo>
                  <a:cubicBezTo>
                    <a:pt x="340" y="271"/>
                    <a:pt x="340" y="270"/>
                    <a:pt x="340" y="270"/>
                  </a:cubicBezTo>
                  <a:cubicBezTo>
                    <a:pt x="340" y="269"/>
                    <a:pt x="340" y="269"/>
                    <a:pt x="340" y="268"/>
                  </a:cubicBezTo>
                  <a:cubicBezTo>
                    <a:pt x="340" y="268"/>
                    <a:pt x="340" y="268"/>
                    <a:pt x="340" y="268"/>
                  </a:cubicBezTo>
                  <a:cubicBezTo>
                    <a:pt x="339" y="268"/>
                    <a:pt x="339" y="268"/>
                    <a:pt x="338" y="268"/>
                  </a:cubicBezTo>
                  <a:cubicBezTo>
                    <a:pt x="335" y="268"/>
                    <a:pt x="335" y="268"/>
                    <a:pt x="335" y="268"/>
                  </a:cubicBezTo>
                  <a:cubicBezTo>
                    <a:pt x="335" y="260"/>
                    <a:pt x="335" y="260"/>
                    <a:pt x="335" y="260"/>
                  </a:cubicBezTo>
                  <a:cubicBezTo>
                    <a:pt x="335" y="258"/>
                    <a:pt x="335" y="256"/>
                    <a:pt x="335" y="254"/>
                  </a:cubicBezTo>
                  <a:cubicBezTo>
                    <a:pt x="335" y="254"/>
                    <a:pt x="335" y="254"/>
                    <a:pt x="335" y="254"/>
                  </a:cubicBezTo>
                  <a:cubicBezTo>
                    <a:pt x="335" y="254"/>
                    <a:pt x="335" y="254"/>
                    <a:pt x="333" y="254"/>
                  </a:cubicBezTo>
                  <a:cubicBezTo>
                    <a:pt x="330" y="254"/>
                    <a:pt x="330" y="254"/>
                    <a:pt x="330" y="254"/>
                  </a:cubicBezTo>
                  <a:cubicBezTo>
                    <a:pt x="331" y="250"/>
                    <a:pt x="331" y="250"/>
                    <a:pt x="331" y="250"/>
                  </a:cubicBezTo>
                  <a:cubicBezTo>
                    <a:pt x="331" y="250"/>
                    <a:pt x="331" y="250"/>
                    <a:pt x="331" y="250"/>
                  </a:cubicBezTo>
                  <a:cubicBezTo>
                    <a:pt x="331" y="250"/>
                    <a:pt x="331" y="250"/>
                    <a:pt x="331" y="250"/>
                  </a:cubicBezTo>
                  <a:cubicBezTo>
                    <a:pt x="331" y="250"/>
                    <a:pt x="330" y="249"/>
                    <a:pt x="329" y="249"/>
                  </a:cubicBezTo>
                  <a:cubicBezTo>
                    <a:pt x="327" y="249"/>
                    <a:pt x="327" y="249"/>
                    <a:pt x="327" y="249"/>
                  </a:cubicBezTo>
                  <a:cubicBezTo>
                    <a:pt x="326" y="247"/>
                    <a:pt x="326" y="247"/>
                    <a:pt x="326" y="247"/>
                  </a:cubicBezTo>
                  <a:cubicBezTo>
                    <a:pt x="325" y="245"/>
                    <a:pt x="324" y="243"/>
                    <a:pt x="323" y="242"/>
                  </a:cubicBezTo>
                  <a:cubicBezTo>
                    <a:pt x="323" y="242"/>
                    <a:pt x="322" y="245"/>
                    <a:pt x="322" y="245"/>
                  </a:cubicBezTo>
                  <a:cubicBezTo>
                    <a:pt x="316" y="245"/>
                    <a:pt x="316" y="245"/>
                    <a:pt x="316" y="245"/>
                  </a:cubicBezTo>
                  <a:cubicBezTo>
                    <a:pt x="320" y="250"/>
                    <a:pt x="324" y="256"/>
                    <a:pt x="327" y="261"/>
                  </a:cubicBezTo>
                  <a:cubicBezTo>
                    <a:pt x="330" y="265"/>
                    <a:pt x="330" y="265"/>
                    <a:pt x="330" y="265"/>
                  </a:cubicBezTo>
                  <a:cubicBezTo>
                    <a:pt x="334" y="270"/>
                    <a:pt x="338" y="276"/>
                    <a:pt x="342" y="282"/>
                  </a:cubicBezTo>
                  <a:cubicBezTo>
                    <a:pt x="343" y="283"/>
                    <a:pt x="344" y="285"/>
                    <a:pt x="346" y="287"/>
                  </a:cubicBezTo>
                  <a:cubicBezTo>
                    <a:pt x="346" y="288"/>
                    <a:pt x="346" y="288"/>
                    <a:pt x="346" y="288"/>
                  </a:cubicBezTo>
                  <a:cubicBezTo>
                    <a:pt x="346" y="289"/>
                    <a:pt x="346" y="289"/>
                    <a:pt x="346" y="289"/>
                  </a:cubicBezTo>
                  <a:cubicBezTo>
                    <a:pt x="346" y="290"/>
                    <a:pt x="346" y="290"/>
                    <a:pt x="346" y="290"/>
                  </a:cubicBezTo>
                  <a:cubicBezTo>
                    <a:pt x="347" y="290"/>
                    <a:pt x="347" y="290"/>
                    <a:pt x="348" y="290"/>
                  </a:cubicBezTo>
                  <a:cubicBezTo>
                    <a:pt x="351" y="290"/>
                    <a:pt x="351" y="290"/>
                    <a:pt x="351" y="290"/>
                  </a:cubicBezTo>
                  <a:cubicBezTo>
                    <a:pt x="351" y="293"/>
                    <a:pt x="351" y="293"/>
                    <a:pt x="351" y="293"/>
                  </a:cubicBezTo>
                  <a:cubicBezTo>
                    <a:pt x="351" y="294"/>
                    <a:pt x="351" y="294"/>
                    <a:pt x="351" y="294"/>
                  </a:cubicBezTo>
                  <a:cubicBezTo>
                    <a:pt x="351" y="296"/>
                    <a:pt x="351" y="297"/>
                    <a:pt x="351" y="299"/>
                  </a:cubicBezTo>
                  <a:cubicBezTo>
                    <a:pt x="351" y="299"/>
                    <a:pt x="351" y="299"/>
                    <a:pt x="351" y="299"/>
                  </a:cubicBezTo>
                  <a:cubicBezTo>
                    <a:pt x="352" y="299"/>
                    <a:pt x="355" y="300"/>
                    <a:pt x="356" y="303"/>
                  </a:cubicBezTo>
                  <a:cubicBezTo>
                    <a:pt x="356" y="304"/>
                    <a:pt x="358" y="306"/>
                    <a:pt x="360" y="307"/>
                  </a:cubicBezTo>
                  <a:cubicBezTo>
                    <a:pt x="360" y="308"/>
                    <a:pt x="360" y="308"/>
                    <a:pt x="360" y="308"/>
                  </a:cubicBezTo>
                  <a:cubicBezTo>
                    <a:pt x="362" y="310"/>
                    <a:pt x="365" y="314"/>
                    <a:pt x="365" y="318"/>
                  </a:cubicBezTo>
                  <a:cubicBezTo>
                    <a:pt x="365" y="318"/>
                    <a:pt x="365" y="318"/>
                    <a:pt x="367" y="319"/>
                  </a:cubicBezTo>
                  <a:cubicBezTo>
                    <a:pt x="371" y="319"/>
                    <a:pt x="371" y="319"/>
                    <a:pt x="371" y="319"/>
                  </a:cubicBezTo>
                  <a:cubicBezTo>
                    <a:pt x="370" y="322"/>
                    <a:pt x="370" y="322"/>
                    <a:pt x="370" y="322"/>
                  </a:cubicBezTo>
                  <a:cubicBezTo>
                    <a:pt x="368" y="330"/>
                    <a:pt x="369" y="336"/>
                    <a:pt x="373" y="340"/>
                  </a:cubicBezTo>
                  <a:cubicBezTo>
                    <a:pt x="374" y="341"/>
                    <a:pt x="375" y="342"/>
                    <a:pt x="376" y="343"/>
                  </a:cubicBezTo>
                  <a:cubicBezTo>
                    <a:pt x="377" y="344"/>
                    <a:pt x="378" y="345"/>
                    <a:pt x="379" y="346"/>
                  </a:cubicBezTo>
                  <a:cubicBezTo>
                    <a:pt x="380" y="348"/>
                    <a:pt x="381" y="349"/>
                    <a:pt x="382" y="350"/>
                  </a:cubicBezTo>
                  <a:cubicBezTo>
                    <a:pt x="383" y="351"/>
                    <a:pt x="383" y="352"/>
                    <a:pt x="383" y="353"/>
                  </a:cubicBezTo>
                  <a:cubicBezTo>
                    <a:pt x="384" y="354"/>
                    <a:pt x="384" y="355"/>
                    <a:pt x="384" y="356"/>
                  </a:cubicBezTo>
                  <a:cubicBezTo>
                    <a:pt x="384" y="356"/>
                    <a:pt x="384" y="356"/>
                    <a:pt x="384" y="356"/>
                  </a:cubicBezTo>
                  <a:cubicBezTo>
                    <a:pt x="384" y="356"/>
                    <a:pt x="384" y="356"/>
                    <a:pt x="385" y="356"/>
                  </a:cubicBezTo>
                  <a:cubicBezTo>
                    <a:pt x="389" y="357"/>
                    <a:pt x="389" y="361"/>
                    <a:pt x="389" y="364"/>
                  </a:cubicBezTo>
                  <a:cubicBezTo>
                    <a:pt x="389" y="364"/>
                    <a:pt x="389" y="365"/>
                    <a:pt x="389" y="365"/>
                  </a:cubicBezTo>
                  <a:cubicBezTo>
                    <a:pt x="389" y="365"/>
                    <a:pt x="389" y="366"/>
                    <a:pt x="390" y="366"/>
                  </a:cubicBezTo>
                  <a:cubicBezTo>
                    <a:pt x="392" y="366"/>
                    <a:pt x="393" y="368"/>
                    <a:pt x="394" y="370"/>
                  </a:cubicBezTo>
                  <a:cubicBezTo>
                    <a:pt x="395" y="370"/>
                    <a:pt x="395" y="371"/>
                    <a:pt x="395" y="371"/>
                  </a:cubicBezTo>
                  <a:cubicBezTo>
                    <a:pt x="396" y="372"/>
                    <a:pt x="398" y="375"/>
                    <a:pt x="398" y="378"/>
                  </a:cubicBezTo>
                  <a:cubicBezTo>
                    <a:pt x="398" y="379"/>
                    <a:pt x="398" y="379"/>
                    <a:pt x="398" y="379"/>
                  </a:cubicBezTo>
                  <a:cubicBezTo>
                    <a:pt x="398" y="379"/>
                    <a:pt x="398" y="379"/>
                    <a:pt x="398" y="379"/>
                  </a:cubicBezTo>
                  <a:cubicBezTo>
                    <a:pt x="398" y="379"/>
                    <a:pt x="398" y="380"/>
                    <a:pt x="398" y="380"/>
                  </a:cubicBezTo>
                  <a:cubicBezTo>
                    <a:pt x="399" y="380"/>
                    <a:pt x="403" y="380"/>
                    <a:pt x="403" y="380"/>
                  </a:cubicBezTo>
                  <a:cubicBezTo>
                    <a:pt x="403" y="394"/>
                    <a:pt x="403" y="394"/>
                    <a:pt x="403" y="394"/>
                  </a:cubicBezTo>
                  <a:cubicBezTo>
                    <a:pt x="404" y="395"/>
                    <a:pt x="405" y="397"/>
                    <a:pt x="405" y="398"/>
                  </a:cubicBezTo>
                  <a:cubicBezTo>
                    <a:pt x="408" y="401"/>
                    <a:pt x="412" y="405"/>
                    <a:pt x="415" y="408"/>
                  </a:cubicBezTo>
                  <a:cubicBezTo>
                    <a:pt x="418" y="411"/>
                    <a:pt x="417" y="415"/>
                    <a:pt x="417" y="418"/>
                  </a:cubicBezTo>
                  <a:cubicBezTo>
                    <a:pt x="417" y="419"/>
                    <a:pt x="417" y="419"/>
                    <a:pt x="417" y="420"/>
                  </a:cubicBezTo>
                  <a:cubicBezTo>
                    <a:pt x="417" y="442"/>
                    <a:pt x="417" y="442"/>
                    <a:pt x="417" y="442"/>
                  </a:cubicBezTo>
                  <a:cubicBezTo>
                    <a:pt x="414" y="443"/>
                    <a:pt x="414" y="443"/>
                    <a:pt x="414" y="443"/>
                  </a:cubicBezTo>
                  <a:cubicBezTo>
                    <a:pt x="414" y="443"/>
                    <a:pt x="413" y="443"/>
                    <a:pt x="413" y="443"/>
                  </a:cubicBezTo>
                  <a:cubicBezTo>
                    <a:pt x="413" y="445"/>
                    <a:pt x="412" y="447"/>
                    <a:pt x="412" y="450"/>
                  </a:cubicBezTo>
                  <a:cubicBezTo>
                    <a:pt x="412" y="451"/>
                    <a:pt x="412" y="452"/>
                    <a:pt x="412" y="453"/>
                  </a:cubicBezTo>
                  <a:cubicBezTo>
                    <a:pt x="412" y="455"/>
                    <a:pt x="412" y="457"/>
                    <a:pt x="412" y="459"/>
                  </a:cubicBezTo>
                  <a:cubicBezTo>
                    <a:pt x="412" y="460"/>
                    <a:pt x="412" y="461"/>
                    <a:pt x="412" y="462"/>
                  </a:cubicBezTo>
                  <a:cubicBezTo>
                    <a:pt x="412" y="465"/>
                    <a:pt x="410" y="466"/>
                    <a:pt x="409" y="466"/>
                  </a:cubicBezTo>
                  <a:cubicBezTo>
                    <a:pt x="409" y="466"/>
                    <a:pt x="409" y="466"/>
                    <a:pt x="409" y="467"/>
                  </a:cubicBezTo>
                  <a:cubicBezTo>
                    <a:pt x="407" y="469"/>
                    <a:pt x="408" y="473"/>
                    <a:pt x="408" y="477"/>
                  </a:cubicBezTo>
                  <a:cubicBezTo>
                    <a:pt x="408" y="478"/>
                    <a:pt x="408" y="478"/>
                    <a:pt x="408" y="478"/>
                  </a:cubicBezTo>
                  <a:cubicBezTo>
                    <a:pt x="408" y="479"/>
                    <a:pt x="407" y="480"/>
                    <a:pt x="407" y="481"/>
                  </a:cubicBezTo>
                  <a:cubicBezTo>
                    <a:pt x="407" y="485"/>
                    <a:pt x="407" y="487"/>
                    <a:pt x="409" y="488"/>
                  </a:cubicBezTo>
                  <a:cubicBezTo>
                    <a:pt x="409" y="488"/>
                    <a:pt x="409" y="488"/>
                    <a:pt x="409" y="488"/>
                  </a:cubicBezTo>
                  <a:cubicBezTo>
                    <a:pt x="411" y="489"/>
                    <a:pt x="412" y="490"/>
                    <a:pt x="412" y="493"/>
                  </a:cubicBezTo>
                  <a:cubicBezTo>
                    <a:pt x="412" y="509"/>
                    <a:pt x="412" y="509"/>
                    <a:pt x="412" y="509"/>
                  </a:cubicBezTo>
                  <a:cubicBezTo>
                    <a:pt x="408" y="509"/>
                    <a:pt x="408" y="509"/>
                    <a:pt x="408" y="509"/>
                  </a:cubicBezTo>
                  <a:cubicBezTo>
                    <a:pt x="408" y="509"/>
                    <a:pt x="408" y="509"/>
                    <a:pt x="408" y="509"/>
                  </a:cubicBezTo>
                  <a:cubicBezTo>
                    <a:pt x="407" y="509"/>
                    <a:pt x="407" y="512"/>
                    <a:pt x="408" y="514"/>
                  </a:cubicBezTo>
                  <a:cubicBezTo>
                    <a:pt x="408" y="514"/>
                    <a:pt x="408" y="515"/>
                    <a:pt x="408" y="515"/>
                  </a:cubicBezTo>
                  <a:cubicBezTo>
                    <a:pt x="408" y="519"/>
                    <a:pt x="408" y="519"/>
                    <a:pt x="408" y="519"/>
                  </a:cubicBezTo>
                  <a:cubicBezTo>
                    <a:pt x="404" y="518"/>
                    <a:pt x="404" y="518"/>
                    <a:pt x="404" y="518"/>
                  </a:cubicBezTo>
                  <a:cubicBezTo>
                    <a:pt x="403" y="518"/>
                    <a:pt x="403" y="518"/>
                    <a:pt x="403" y="518"/>
                  </a:cubicBezTo>
                  <a:cubicBezTo>
                    <a:pt x="403" y="518"/>
                    <a:pt x="403" y="518"/>
                    <a:pt x="403" y="518"/>
                  </a:cubicBezTo>
                  <a:cubicBezTo>
                    <a:pt x="403" y="518"/>
                    <a:pt x="403" y="518"/>
                    <a:pt x="403" y="520"/>
                  </a:cubicBezTo>
                  <a:cubicBezTo>
                    <a:pt x="403" y="521"/>
                    <a:pt x="403" y="521"/>
                    <a:pt x="403" y="521"/>
                  </a:cubicBezTo>
                  <a:cubicBezTo>
                    <a:pt x="402" y="521"/>
                    <a:pt x="402" y="521"/>
                    <a:pt x="402" y="521"/>
                  </a:cubicBezTo>
                  <a:cubicBezTo>
                    <a:pt x="401" y="523"/>
                    <a:pt x="400" y="525"/>
                    <a:pt x="400" y="528"/>
                  </a:cubicBezTo>
                  <a:cubicBezTo>
                    <a:pt x="398" y="533"/>
                    <a:pt x="398" y="539"/>
                    <a:pt x="398" y="545"/>
                  </a:cubicBezTo>
                  <a:cubicBezTo>
                    <a:pt x="398" y="550"/>
                    <a:pt x="398" y="555"/>
                    <a:pt x="398" y="560"/>
                  </a:cubicBezTo>
                  <a:cubicBezTo>
                    <a:pt x="398" y="569"/>
                    <a:pt x="399" y="577"/>
                    <a:pt x="398" y="586"/>
                  </a:cubicBezTo>
                  <a:cubicBezTo>
                    <a:pt x="398" y="589"/>
                    <a:pt x="398" y="589"/>
                    <a:pt x="398" y="589"/>
                  </a:cubicBezTo>
                  <a:cubicBezTo>
                    <a:pt x="394" y="589"/>
                    <a:pt x="394" y="589"/>
                    <a:pt x="394" y="589"/>
                  </a:cubicBezTo>
                  <a:cubicBezTo>
                    <a:pt x="394" y="589"/>
                    <a:pt x="394" y="589"/>
                    <a:pt x="394" y="589"/>
                  </a:cubicBezTo>
                  <a:cubicBezTo>
                    <a:pt x="394" y="589"/>
                    <a:pt x="394" y="589"/>
                    <a:pt x="394" y="589"/>
                  </a:cubicBezTo>
                  <a:cubicBezTo>
                    <a:pt x="394" y="589"/>
                    <a:pt x="394" y="589"/>
                    <a:pt x="394" y="589"/>
                  </a:cubicBezTo>
                  <a:cubicBezTo>
                    <a:pt x="393" y="590"/>
                    <a:pt x="393" y="590"/>
                    <a:pt x="393" y="590"/>
                  </a:cubicBezTo>
                  <a:cubicBezTo>
                    <a:pt x="393" y="591"/>
                    <a:pt x="393" y="592"/>
                    <a:pt x="392" y="593"/>
                  </a:cubicBezTo>
                  <a:cubicBezTo>
                    <a:pt x="391" y="594"/>
                    <a:pt x="391" y="594"/>
                    <a:pt x="391" y="595"/>
                  </a:cubicBezTo>
                  <a:cubicBezTo>
                    <a:pt x="389" y="598"/>
                    <a:pt x="389" y="603"/>
                    <a:pt x="388" y="607"/>
                  </a:cubicBezTo>
                  <a:cubicBezTo>
                    <a:pt x="388" y="611"/>
                    <a:pt x="388" y="615"/>
                    <a:pt x="389" y="619"/>
                  </a:cubicBezTo>
                  <a:cubicBezTo>
                    <a:pt x="389" y="620"/>
                    <a:pt x="389" y="621"/>
                    <a:pt x="389" y="623"/>
                  </a:cubicBezTo>
                  <a:cubicBezTo>
                    <a:pt x="389" y="625"/>
                    <a:pt x="389" y="628"/>
                    <a:pt x="389" y="631"/>
                  </a:cubicBezTo>
                  <a:cubicBezTo>
                    <a:pt x="389" y="634"/>
                    <a:pt x="388" y="635"/>
                    <a:pt x="386" y="636"/>
                  </a:cubicBezTo>
                  <a:cubicBezTo>
                    <a:pt x="384" y="637"/>
                    <a:pt x="383" y="638"/>
                    <a:pt x="382" y="639"/>
                  </a:cubicBezTo>
                  <a:cubicBezTo>
                    <a:pt x="378" y="642"/>
                    <a:pt x="374" y="646"/>
                    <a:pt x="370" y="650"/>
                  </a:cubicBezTo>
                  <a:cubicBezTo>
                    <a:pt x="368" y="652"/>
                    <a:pt x="367" y="655"/>
                    <a:pt x="365" y="657"/>
                  </a:cubicBezTo>
                  <a:cubicBezTo>
                    <a:pt x="365" y="658"/>
                    <a:pt x="365" y="659"/>
                    <a:pt x="365" y="660"/>
                  </a:cubicBezTo>
                  <a:cubicBezTo>
                    <a:pt x="365" y="661"/>
                    <a:pt x="365" y="662"/>
                    <a:pt x="365" y="663"/>
                  </a:cubicBezTo>
                  <a:cubicBezTo>
                    <a:pt x="365" y="666"/>
                    <a:pt x="365" y="669"/>
                    <a:pt x="363" y="671"/>
                  </a:cubicBezTo>
                  <a:cubicBezTo>
                    <a:pt x="361" y="673"/>
                    <a:pt x="359" y="673"/>
                    <a:pt x="358" y="674"/>
                  </a:cubicBezTo>
                  <a:cubicBezTo>
                    <a:pt x="357" y="674"/>
                    <a:pt x="356" y="675"/>
                    <a:pt x="356" y="675"/>
                  </a:cubicBezTo>
                  <a:cubicBezTo>
                    <a:pt x="354" y="676"/>
                    <a:pt x="352" y="677"/>
                    <a:pt x="352" y="678"/>
                  </a:cubicBezTo>
                  <a:cubicBezTo>
                    <a:pt x="351" y="680"/>
                    <a:pt x="351" y="681"/>
                    <a:pt x="351" y="684"/>
                  </a:cubicBezTo>
                  <a:cubicBezTo>
                    <a:pt x="351" y="689"/>
                    <a:pt x="351" y="689"/>
                    <a:pt x="351" y="689"/>
                  </a:cubicBezTo>
                  <a:cubicBezTo>
                    <a:pt x="347" y="688"/>
                    <a:pt x="347" y="688"/>
                    <a:pt x="347" y="688"/>
                  </a:cubicBezTo>
                  <a:cubicBezTo>
                    <a:pt x="347" y="688"/>
                    <a:pt x="347" y="688"/>
                    <a:pt x="347" y="688"/>
                  </a:cubicBezTo>
                  <a:cubicBezTo>
                    <a:pt x="346" y="688"/>
                    <a:pt x="346" y="692"/>
                    <a:pt x="346" y="693"/>
                  </a:cubicBezTo>
                  <a:cubicBezTo>
                    <a:pt x="346" y="696"/>
                    <a:pt x="346" y="696"/>
                    <a:pt x="346" y="696"/>
                  </a:cubicBezTo>
                  <a:cubicBezTo>
                    <a:pt x="346" y="700"/>
                    <a:pt x="347" y="705"/>
                    <a:pt x="346" y="709"/>
                  </a:cubicBezTo>
                  <a:cubicBezTo>
                    <a:pt x="345" y="716"/>
                    <a:pt x="341" y="719"/>
                    <a:pt x="338" y="720"/>
                  </a:cubicBezTo>
                  <a:cubicBezTo>
                    <a:pt x="337" y="720"/>
                    <a:pt x="336" y="721"/>
                    <a:pt x="335" y="721"/>
                  </a:cubicBezTo>
                  <a:cubicBezTo>
                    <a:pt x="334" y="721"/>
                    <a:pt x="334" y="721"/>
                    <a:pt x="334" y="721"/>
                  </a:cubicBezTo>
                  <a:cubicBezTo>
                    <a:pt x="333" y="721"/>
                    <a:pt x="332" y="721"/>
                    <a:pt x="332" y="721"/>
                  </a:cubicBezTo>
                  <a:cubicBezTo>
                    <a:pt x="332" y="721"/>
                    <a:pt x="332" y="722"/>
                    <a:pt x="332" y="723"/>
                  </a:cubicBezTo>
                  <a:cubicBezTo>
                    <a:pt x="332" y="726"/>
                    <a:pt x="332" y="726"/>
                    <a:pt x="332" y="726"/>
                  </a:cubicBezTo>
                  <a:cubicBezTo>
                    <a:pt x="328" y="725"/>
                    <a:pt x="328" y="725"/>
                    <a:pt x="328" y="725"/>
                  </a:cubicBezTo>
                  <a:cubicBezTo>
                    <a:pt x="328" y="725"/>
                    <a:pt x="328" y="725"/>
                    <a:pt x="328" y="725"/>
                  </a:cubicBezTo>
                  <a:cubicBezTo>
                    <a:pt x="328" y="725"/>
                    <a:pt x="328" y="725"/>
                    <a:pt x="328" y="725"/>
                  </a:cubicBezTo>
                  <a:cubicBezTo>
                    <a:pt x="328" y="725"/>
                    <a:pt x="328" y="726"/>
                    <a:pt x="328" y="726"/>
                  </a:cubicBezTo>
                  <a:cubicBezTo>
                    <a:pt x="328" y="726"/>
                    <a:pt x="328" y="726"/>
                    <a:pt x="327" y="726"/>
                  </a:cubicBezTo>
                  <a:cubicBezTo>
                    <a:pt x="327" y="728"/>
                    <a:pt x="327" y="729"/>
                    <a:pt x="325" y="730"/>
                  </a:cubicBezTo>
                  <a:cubicBezTo>
                    <a:pt x="324" y="730"/>
                    <a:pt x="324" y="731"/>
                    <a:pt x="324" y="731"/>
                  </a:cubicBezTo>
                  <a:cubicBezTo>
                    <a:pt x="323" y="732"/>
                    <a:pt x="322" y="735"/>
                    <a:pt x="323" y="737"/>
                  </a:cubicBezTo>
                  <a:cubicBezTo>
                    <a:pt x="323" y="738"/>
                    <a:pt x="324" y="738"/>
                    <a:pt x="324" y="738"/>
                  </a:cubicBezTo>
                  <a:cubicBezTo>
                    <a:pt x="326" y="738"/>
                    <a:pt x="327" y="740"/>
                    <a:pt x="327" y="743"/>
                  </a:cubicBezTo>
                  <a:cubicBezTo>
                    <a:pt x="327" y="747"/>
                    <a:pt x="327" y="747"/>
                    <a:pt x="327" y="747"/>
                  </a:cubicBezTo>
                  <a:cubicBezTo>
                    <a:pt x="327" y="748"/>
                    <a:pt x="327" y="750"/>
                    <a:pt x="327" y="751"/>
                  </a:cubicBezTo>
                  <a:cubicBezTo>
                    <a:pt x="328" y="753"/>
                    <a:pt x="328" y="755"/>
                    <a:pt x="328" y="757"/>
                  </a:cubicBezTo>
                  <a:cubicBezTo>
                    <a:pt x="327" y="759"/>
                    <a:pt x="327" y="762"/>
                    <a:pt x="321" y="763"/>
                  </a:cubicBezTo>
                  <a:cubicBezTo>
                    <a:pt x="320" y="763"/>
                    <a:pt x="319" y="763"/>
                    <a:pt x="318" y="763"/>
                  </a:cubicBezTo>
                  <a:cubicBezTo>
                    <a:pt x="316" y="763"/>
                    <a:pt x="315" y="763"/>
                    <a:pt x="313" y="763"/>
                  </a:cubicBezTo>
                  <a:cubicBezTo>
                    <a:pt x="312" y="763"/>
                    <a:pt x="310" y="763"/>
                    <a:pt x="309" y="763"/>
                  </a:cubicBezTo>
                  <a:cubicBezTo>
                    <a:pt x="308" y="763"/>
                    <a:pt x="308" y="763"/>
                    <a:pt x="307" y="763"/>
                  </a:cubicBezTo>
                  <a:cubicBezTo>
                    <a:pt x="303" y="763"/>
                    <a:pt x="299" y="764"/>
                    <a:pt x="297" y="766"/>
                  </a:cubicBezTo>
                  <a:cubicBezTo>
                    <a:pt x="290" y="769"/>
                    <a:pt x="290" y="776"/>
                    <a:pt x="290" y="784"/>
                  </a:cubicBezTo>
                  <a:cubicBezTo>
                    <a:pt x="290" y="786"/>
                    <a:pt x="290" y="786"/>
                    <a:pt x="290" y="786"/>
                  </a:cubicBezTo>
                  <a:cubicBezTo>
                    <a:pt x="288" y="787"/>
                    <a:pt x="288" y="787"/>
                    <a:pt x="288" y="787"/>
                  </a:cubicBezTo>
                  <a:cubicBezTo>
                    <a:pt x="285" y="788"/>
                    <a:pt x="282" y="789"/>
                    <a:pt x="281" y="792"/>
                  </a:cubicBezTo>
                  <a:cubicBezTo>
                    <a:pt x="281" y="792"/>
                    <a:pt x="280" y="793"/>
                    <a:pt x="280" y="793"/>
                  </a:cubicBezTo>
                  <a:cubicBezTo>
                    <a:pt x="280" y="795"/>
                    <a:pt x="278" y="796"/>
                    <a:pt x="276" y="796"/>
                  </a:cubicBezTo>
                  <a:cubicBezTo>
                    <a:pt x="276" y="796"/>
                    <a:pt x="276" y="796"/>
                    <a:pt x="275" y="796"/>
                  </a:cubicBezTo>
                  <a:cubicBezTo>
                    <a:pt x="275" y="796"/>
                    <a:pt x="275" y="796"/>
                    <a:pt x="275" y="796"/>
                  </a:cubicBezTo>
                  <a:cubicBezTo>
                    <a:pt x="269" y="796"/>
                    <a:pt x="269" y="796"/>
                    <a:pt x="269" y="796"/>
                  </a:cubicBezTo>
                  <a:cubicBezTo>
                    <a:pt x="264" y="799"/>
                    <a:pt x="258" y="800"/>
                    <a:pt x="253" y="800"/>
                  </a:cubicBezTo>
                  <a:cubicBezTo>
                    <a:pt x="253" y="800"/>
                    <a:pt x="250" y="800"/>
                    <a:pt x="249" y="800"/>
                  </a:cubicBezTo>
                  <a:cubicBezTo>
                    <a:pt x="244" y="800"/>
                    <a:pt x="239" y="800"/>
                    <a:pt x="235" y="802"/>
                  </a:cubicBezTo>
                  <a:cubicBezTo>
                    <a:pt x="235" y="802"/>
                    <a:pt x="234" y="803"/>
                    <a:pt x="234" y="803"/>
                  </a:cubicBezTo>
                  <a:cubicBezTo>
                    <a:pt x="233" y="804"/>
                    <a:pt x="231" y="806"/>
                    <a:pt x="229" y="806"/>
                  </a:cubicBezTo>
                  <a:close/>
                  <a:moveTo>
                    <a:pt x="172" y="130"/>
                  </a:moveTo>
                  <a:cubicBezTo>
                    <a:pt x="172" y="130"/>
                    <a:pt x="172" y="130"/>
                    <a:pt x="176" y="130"/>
                  </a:cubicBezTo>
                  <a:cubicBezTo>
                    <a:pt x="175" y="130"/>
                    <a:pt x="175" y="129"/>
                    <a:pt x="175" y="129"/>
                  </a:cubicBezTo>
                  <a:cubicBezTo>
                    <a:pt x="175" y="128"/>
                    <a:pt x="175" y="128"/>
                    <a:pt x="175" y="128"/>
                  </a:cubicBezTo>
                  <a:cubicBezTo>
                    <a:pt x="174" y="127"/>
                    <a:pt x="173" y="126"/>
                    <a:pt x="172" y="125"/>
                  </a:cubicBezTo>
                  <a:cubicBezTo>
                    <a:pt x="171" y="123"/>
                    <a:pt x="171" y="123"/>
                    <a:pt x="169" y="122"/>
                  </a:cubicBezTo>
                  <a:cubicBezTo>
                    <a:pt x="168" y="122"/>
                    <a:pt x="166" y="121"/>
                    <a:pt x="165" y="121"/>
                  </a:cubicBezTo>
                  <a:cubicBezTo>
                    <a:pt x="164" y="120"/>
                    <a:pt x="163" y="120"/>
                    <a:pt x="163" y="119"/>
                  </a:cubicBezTo>
                  <a:cubicBezTo>
                    <a:pt x="161" y="118"/>
                    <a:pt x="160" y="117"/>
                    <a:pt x="159" y="117"/>
                  </a:cubicBezTo>
                  <a:cubicBezTo>
                    <a:pt x="155" y="117"/>
                    <a:pt x="155" y="117"/>
                    <a:pt x="155" y="117"/>
                  </a:cubicBezTo>
                  <a:cubicBezTo>
                    <a:pt x="156" y="113"/>
                    <a:pt x="156" y="113"/>
                    <a:pt x="156" y="113"/>
                  </a:cubicBezTo>
                  <a:cubicBezTo>
                    <a:pt x="156" y="113"/>
                    <a:pt x="156" y="113"/>
                    <a:pt x="156" y="113"/>
                  </a:cubicBezTo>
                  <a:cubicBezTo>
                    <a:pt x="156" y="113"/>
                    <a:pt x="155" y="112"/>
                    <a:pt x="153" y="112"/>
                  </a:cubicBezTo>
                  <a:cubicBezTo>
                    <a:pt x="153" y="112"/>
                    <a:pt x="152" y="112"/>
                    <a:pt x="152" y="112"/>
                  </a:cubicBezTo>
                  <a:cubicBezTo>
                    <a:pt x="152" y="113"/>
                    <a:pt x="153" y="113"/>
                    <a:pt x="153" y="114"/>
                  </a:cubicBezTo>
                  <a:cubicBezTo>
                    <a:pt x="155" y="117"/>
                    <a:pt x="157" y="120"/>
                    <a:pt x="160" y="121"/>
                  </a:cubicBezTo>
                  <a:cubicBezTo>
                    <a:pt x="163" y="121"/>
                    <a:pt x="163" y="121"/>
                    <a:pt x="163" y="121"/>
                  </a:cubicBezTo>
                  <a:cubicBezTo>
                    <a:pt x="162" y="124"/>
                    <a:pt x="162" y="124"/>
                    <a:pt x="162" y="124"/>
                  </a:cubicBezTo>
                  <a:cubicBezTo>
                    <a:pt x="162" y="125"/>
                    <a:pt x="162" y="125"/>
                    <a:pt x="162" y="125"/>
                  </a:cubicBezTo>
                  <a:cubicBezTo>
                    <a:pt x="162" y="125"/>
                    <a:pt x="162" y="125"/>
                    <a:pt x="162" y="125"/>
                  </a:cubicBezTo>
                  <a:cubicBezTo>
                    <a:pt x="162" y="125"/>
                    <a:pt x="163" y="125"/>
                    <a:pt x="166" y="125"/>
                  </a:cubicBezTo>
                  <a:cubicBezTo>
                    <a:pt x="166" y="125"/>
                    <a:pt x="167" y="125"/>
                    <a:pt x="167" y="125"/>
                  </a:cubicBezTo>
                  <a:cubicBezTo>
                    <a:pt x="168" y="125"/>
                    <a:pt x="168" y="125"/>
                    <a:pt x="169" y="125"/>
                  </a:cubicBezTo>
                  <a:cubicBezTo>
                    <a:pt x="172" y="125"/>
                    <a:pt x="172" y="125"/>
                    <a:pt x="172" y="125"/>
                  </a:cubicBezTo>
                  <a:cubicBezTo>
                    <a:pt x="172" y="129"/>
                    <a:pt x="172" y="129"/>
                    <a:pt x="172" y="129"/>
                  </a:cubicBezTo>
                  <a:cubicBezTo>
                    <a:pt x="172" y="129"/>
                    <a:pt x="172" y="129"/>
                    <a:pt x="172" y="13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2" name="Freeform 12"/>
            <p:cNvSpPr/>
            <p:nvPr/>
          </p:nvSpPr>
          <p:spPr bwMode="auto">
            <a:xfrm>
              <a:off x="4544865" y="2290031"/>
              <a:ext cx="1301475" cy="2722838"/>
            </a:xfrm>
            <a:custGeom>
              <a:avLst/>
              <a:gdLst>
                <a:gd name="T0" fmla="*/ 255 w 445"/>
                <a:gd name="T1" fmla="*/ 921 h 931"/>
                <a:gd name="T2" fmla="*/ 231 w 445"/>
                <a:gd name="T3" fmla="*/ 895 h 931"/>
                <a:gd name="T4" fmla="*/ 203 w 445"/>
                <a:gd name="T5" fmla="*/ 859 h 931"/>
                <a:gd name="T6" fmla="*/ 184 w 445"/>
                <a:gd name="T7" fmla="*/ 805 h 931"/>
                <a:gd name="T8" fmla="*/ 174 w 445"/>
                <a:gd name="T9" fmla="*/ 723 h 931"/>
                <a:gd name="T10" fmla="*/ 164 w 445"/>
                <a:gd name="T11" fmla="*/ 704 h 931"/>
                <a:gd name="T12" fmla="*/ 144 w 445"/>
                <a:gd name="T13" fmla="*/ 671 h 931"/>
                <a:gd name="T14" fmla="*/ 113 w 445"/>
                <a:gd name="T15" fmla="*/ 642 h 931"/>
                <a:gd name="T16" fmla="*/ 99 w 445"/>
                <a:gd name="T17" fmla="*/ 602 h 931"/>
                <a:gd name="T18" fmla="*/ 83 w 445"/>
                <a:gd name="T19" fmla="*/ 571 h 931"/>
                <a:gd name="T20" fmla="*/ 75 w 445"/>
                <a:gd name="T21" fmla="*/ 517 h 931"/>
                <a:gd name="T22" fmla="*/ 84 w 445"/>
                <a:gd name="T23" fmla="*/ 481 h 931"/>
                <a:gd name="T24" fmla="*/ 77 w 445"/>
                <a:gd name="T25" fmla="*/ 426 h 931"/>
                <a:gd name="T26" fmla="*/ 54 w 445"/>
                <a:gd name="T27" fmla="*/ 397 h 931"/>
                <a:gd name="T28" fmla="*/ 38 w 445"/>
                <a:gd name="T29" fmla="*/ 375 h 931"/>
                <a:gd name="T30" fmla="*/ 14 w 445"/>
                <a:gd name="T31" fmla="*/ 355 h 931"/>
                <a:gd name="T32" fmla="*/ 9 w 445"/>
                <a:gd name="T33" fmla="*/ 274 h 931"/>
                <a:gd name="T34" fmla="*/ 276 w 445"/>
                <a:gd name="T35" fmla="*/ 0 h 931"/>
                <a:gd name="T36" fmla="*/ 265 w 445"/>
                <a:gd name="T37" fmla="*/ 30 h 931"/>
                <a:gd name="T38" fmla="*/ 246 w 445"/>
                <a:gd name="T39" fmla="*/ 47 h 931"/>
                <a:gd name="T40" fmla="*/ 240 w 445"/>
                <a:gd name="T41" fmla="*/ 75 h 931"/>
                <a:gd name="T42" fmla="*/ 268 w 445"/>
                <a:gd name="T43" fmla="*/ 38 h 931"/>
                <a:gd name="T44" fmla="*/ 318 w 445"/>
                <a:gd name="T45" fmla="*/ 39 h 931"/>
                <a:gd name="T46" fmla="*/ 336 w 445"/>
                <a:gd name="T47" fmla="*/ 77 h 931"/>
                <a:gd name="T48" fmla="*/ 308 w 445"/>
                <a:gd name="T49" fmla="*/ 86 h 931"/>
                <a:gd name="T50" fmla="*/ 251 w 445"/>
                <a:gd name="T51" fmla="*/ 101 h 931"/>
                <a:gd name="T52" fmla="*/ 257 w 445"/>
                <a:gd name="T53" fmla="*/ 114 h 931"/>
                <a:gd name="T54" fmla="*/ 233 w 445"/>
                <a:gd name="T55" fmla="*/ 129 h 931"/>
                <a:gd name="T56" fmla="*/ 210 w 445"/>
                <a:gd name="T57" fmla="*/ 152 h 931"/>
                <a:gd name="T58" fmla="*/ 176 w 445"/>
                <a:gd name="T59" fmla="*/ 192 h 931"/>
                <a:gd name="T60" fmla="*/ 147 w 445"/>
                <a:gd name="T61" fmla="*/ 220 h 931"/>
                <a:gd name="T62" fmla="*/ 129 w 445"/>
                <a:gd name="T63" fmla="*/ 243 h 931"/>
                <a:gd name="T64" fmla="*/ 107 w 445"/>
                <a:gd name="T65" fmla="*/ 266 h 931"/>
                <a:gd name="T66" fmla="*/ 72 w 445"/>
                <a:gd name="T67" fmla="*/ 239 h 931"/>
                <a:gd name="T68" fmla="*/ 45 w 445"/>
                <a:gd name="T69" fmla="*/ 270 h 931"/>
                <a:gd name="T70" fmla="*/ 34 w 445"/>
                <a:gd name="T71" fmla="*/ 304 h 931"/>
                <a:gd name="T72" fmla="*/ 30 w 445"/>
                <a:gd name="T73" fmla="*/ 320 h 931"/>
                <a:gd name="T74" fmla="*/ 51 w 445"/>
                <a:gd name="T75" fmla="*/ 311 h 931"/>
                <a:gd name="T76" fmla="*/ 58 w 445"/>
                <a:gd name="T77" fmla="*/ 327 h 931"/>
                <a:gd name="T78" fmla="*/ 67 w 445"/>
                <a:gd name="T79" fmla="*/ 349 h 931"/>
                <a:gd name="T80" fmla="*/ 67 w 445"/>
                <a:gd name="T81" fmla="*/ 400 h 931"/>
                <a:gd name="T82" fmla="*/ 99 w 445"/>
                <a:gd name="T83" fmla="*/ 413 h 931"/>
                <a:gd name="T84" fmla="*/ 108 w 445"/>
                <a:gd name="T85" fmla="*/ 396 h 931"/>
                <a:gd name="T86" fmla="*/ 147 w 445"/>
                <a:gd name="T87" fmla="*/ 386 h 931"/>
                <a:gd name="T88" fmla="*/ 202 w 445"/>
                <a:gd name="T89" fmla="*/ 401 h 931"/>
                <a:gd name="T90" fmla="*/ 232 w 445"/>
                <a:gd name="T91" fmla="*/ 424 h 931"/>
                <a:gd name="T92" fmla="*/ 280 w 445"/>
                <a:gd name="T93" fmla="*/ 449 h 931"/>
                <a:gd name="T94" fmla="*/ 304 w 445"/>
                <a:gd name="T95" fmla="*/ 473 h 931"/>
                <a:gd name="T96" fmla="*/ 295 w 445"/>
                <a:gd name="T97" fmla="*/ 504 h 931"/>
                <a:gd name="T98" fmla="*/ 341 w 445"/>
                <a:gd name="T99" fmla="*/ 513 h 931"/>
                <a:gd name="T100" fmla="*/ 394 w 445"/>
                <a:gd name="T101" fmla="*/ 523 h 931"/>
                <a:gd name="T102" fmla="*/ 441 w 445"/>
                <a:gd name="T103" fmla="*/ 542 h 931"/>
                <a:gd name="T104" fmla="*/ 445 w 445"/>
                <a:gd name="T105" fmla="*/ 578 h 931"/>
                <a:gd name="T106" fmla="*/ 417 w 445"/>
                <a:gd name="T107" fmla="*/ 613 h 931"/>
                <a:gd name="T108" fmla="*/ 407 w 445"/>
                <a:gd name="T109" fmla="*/ 673 h 931"/>
                <a:gd name="T110" fmla="*/ 369 w 445"/>
                <a:gd name="T111" fmla="*/ 714 h 931"/>
                <a:gd name="T112" fmla="*/ 327 w 445"/>
                <a:gd name="T113" fmla="*/ 734 h 931"/>
                <a:gd name="T114" fmla="*/ 303 w 445"/>
                <a:gd name="T115" fmla="*/ 804 h 931"/>
                <a:gd name="T116" fmla="*/ 283 w 445"/>
                <a:gd name="T117" fmla="*/ 836 h 931"/>
                <a:gd name="T118" fmla="*/ 256 w 445"/>
                <a:gd name="T119" fmla="*/ 856 h 931"/>
                <a:gd name="T120" fmla="*/ 270 w 445"/>
                <a:gd name="T121" fmla="*/ 899 h 931"/>
                <a:gd name="T122" fmla="*/ 279 w 445"/>
                <a:gd name="T123" fmla="*/ 928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5" h="931">
                  <a:moveTo>
                    <a:pt x="272" y="931"/>
                  </a:moveTo>
                  <a:cubicBezTo>
                    <a:pt x="270" y="931"/>
                    <a:pt x="269" y="931"/>
                    <a:pt x="268" y="930"/>
                  </a:cubicBezTo>
                  <a:cubicBezTo>
                    <a:pt x="267" y="930"/>
                    <a:pt x="267" y="930"/>
                    <a:pt x="267" y="930"/>
                  </a:cubicBezTo>
                  <a:cubicBezTo>
                    <a:pt x="263" y="930"/>
                    <a:pt x="263" y="930"/>
                    <a:pt x="263" y="930"/>
                  </a:cubicBezTo>
                  <a:cubicBezTo>
                    <a:pt x="264" y="927"/>
                    <a:pt x="264" y="927"/>
                    <a:pt x="264" y="927"/>
                  </a:cubicBezTo>
                  <a:cubicBezTo>
                    <a:pt x="264" y="926"/>
                    <a:pt x="264" y="926"/>
                    <a:pt x="264" y="926"/>
                  </a:cubicBezTo>
                  <a:cubicBezTo>
                    <a:pt x="264" y="926"/>
                    <a:pt x="264" y="926"/>
                    <a:pt x="264" y="926"/>
                  </a:cubicBezTo>
                  <a:cubicBezTo>
                    <a:pt x="264" y="926"/>
                    <a:pt x="263" y="926"/>
                    <a:pt x="261" y="926"/>
                  </a:cubicBezTo>
                  <a:cubicBezTo>
                    <a:pt x="260" y="926"/>
                    <a:pt x="259" y="926"/>
                    <a:pt x="259" y="926"/>
                  </a:cubicBezTo>
                  <a:cubicBezTo>
                    <a:pt x="258" y="926"/>
                    <a:pt x="258" y="926"/>
                    <a:pt x="258" y="926"/>
                  </a:cubicBezTo>
                  <a:cubicBezTo>
                    <a:pt x="254" y="926"/>
                    <a:pt x="254" y="926"/>
                    <a:pt x="254" y="926"/>
                  </a:cubicBezTo>
                  <a:cubicBezTo>
                    <a:pt x="254" y="922"/>
                    <a:pt x="254" y="922"/>
                    <a:pt x="254" y="922"/>
                  </a:cubicBezTo>
                  <a:cubicBezTo>
                    <a:pt x="255" y="921"/>
                    <a:pt x="255" y="921"/>
                    <a:pt x="255" y="921"/>
                  </a:cubicBezTo>
                  <a:cubicBezTo>
                    <a:pt x="255" y="921"/>
                    <a:pt x="255" y="921"/>
                    <a:pt x="255" y="921"/>
                  </a:cubicBezTo>
                  <a:cubicBezTo>
                    <a:pt x="254" y="921"/>
                    <a:pt x="254" y="921"/>
                    <a:pt x="254" y="921"/>
                  </a:cubicBezTo>
                  <a:cubicBezTo>
                    <a:pt x="253" y="921"/>
                    <a:pt x="253" y="921"/>
                    <a:pt x="253" y="921"/>
                  </a:cubicBezTo>
                  <a:cubicBezTo>
                    <a:pt x="251" y="921"/>
                    <a:pt x="248" y="920"/>
                    <a:pt x="245" y="918"/>
                  </a:cubicBezTo>
                  <a:cubicBezTo>
                    <a:pt x="245" y="917"/>
                    <a:pt x="244" y="917"/>
                    <a:pt x="243" y="916"/>
                  </a:cubicBezTo>
                  <a:cubicBezTo>
                    <a:pt x="241" y="915"/>
                    <a:pt x="241" y="914"/>
                    <a:pt x="240" y="913"/>
                  </a:cubicBezTo>
                  <a:cubicBezTo>
                    <a:pt x="240" y="913"/>
                    <a:pt x="240" y="912"/>
                    <a:pt x="240" y="912"/>
                  </a:cubicBezTo>
                  <a:cubicBezTo>
                    <a:pt x="239" y="911"/>
                    <a:pt x="238" y="909"/>
                    <a:pt x="236" y="908"/>
                  </a:cubicBezTo>
                  <a:cubicBezTo>
                    <a:pt x="235" y="908"/>
                    <a:pt x="234" y="907"/>
                    <a:pt x="233" y="907"/>
                  </a:cubicBezTo>
                  <a:cubicBezTo>
                    <a:pt x="230" y="905"/>
                    <a:pt x="231" y="903"/>
                    <a:pt x="231" y="902"/>
                  </a:cubicBezTo>
                  <a:cubicBezTo>
                    <a:pt x="231" y="902"/>
                    <a:pt x="231" y="901"/>
                    <a:pt x="231" y="901"/>
                  </a:cubicBezTo>
                  <a:cubicBezTo>
                    <a:pt x="231" y="901"/>
                    <a:pt x="231" y="901"/>
                    <a:pt x="231" y="901"/>
                  </a:cubicBezTo>
                  <a:cubicBezTo>
                    <a:pt x="231" y="899"/>
                    <a:pt x="231" y="898"/>
                    <a:pt x="232" y="897"/>
                  </a:cubicBezTo>
                  <a:cubicBezTo>
                    <a:pt x="231" y="897"/>
                    <a:pt x="231" y="897"/>
                    <a:pt x="231" y="897"/>
                  </a:cubicBezTo>
                  <a:cubicBezTo>
                    <a:pt x="231" y="895"/>
                    <a:pt x="231" y="895"/>
                    <a:pt x="231" y="895"/>
                  </a:cubicBezTo>
                  <a:cubicBezTo>
                    <a:pt x="230" y="892"/>
                    <a:pt x="228" y="890"/>
                    <a:pt x="225" y="887"/>
                  </a:cubicBezTo>
                  <a:cubicBezTo>
                    <a:pt x="224" y="886"/>
                    <a:pt x="222" y="885"/>
                    <a:pt x="221" y="884"/>
                  </a:cubicBezTo>
                  <a:cubicBezTo>
                    <a:pt x="218" y="881"/>
                    <a:pt x="217" y="878"/>
                    <a:pt x="217" y="874"/>
                  </a:cubicBezTo>
                  <a:cubicBezTo>
                    <a:pt x="217" y="874"/>
                    <a:pt x="217" y="874"/>
                    <a:pt x="217" y="874"/>
                  </a:cubicBezTo>
                  <a:cubicBezTo>
                    <a:pt x="216" y="874"/>
                    <a:pt x="216" y="874"/>
                    <a:pt x="215" y="874"/>
                  </a:cubicBezTo>
                  <a:cubicBezTo>
                    <a:pt x="215" y="874"/>
                    <a:pt x="212" y="873"/>
                    <a:pt x="212" y="870"/>
                  </a:cubicBezTo>
                  <a:cubicBezTo>
                    <a:pt x="212" y="869"/>
                    <a:pt x="211" y="868"/>
                    <a:pt x="210" y="867"/>
                  </a:cubicBezTo>
                  <a:cubicBezTo>
                    <a:pt x="209" y="866"/>
                    <a:pt x="208" y="864"/>
                    <a:pt x="207" y="862"/>
                  </a:cubicBezTo>
                  <a:cubicBezTo>
                    <a:pt x="207" y="861"/>
                    <a:pt x="207" y="861"/>
                    <a:pt x="207" y="861"/>
                  </a:cubicBezTo>
                  <a:cubicBezTo>
                    <a:pt x="207" y="861"/>
                    <a:pt x="207" y="861"/>
                    <a:pt x="207" y="861"/>
                  </a:cubicBezTo>
                  <a:cubicBezTo>
                    <a:pt x="207" y="860"/>
                    <a:pt x="207" y="860"/>
                    <a:pt x="207" y="860"/>
                  </a:cubicBezTo>
                  <a:cubicBezTo>
                    <a:pt x="207" y="860"/>
                    <a:pt x="207" y="860"/>
                    <a:pt x="207" y="860"/>
                  </a:cubicBezTo>
                  <a:cubicBezTo>
                    <a:pt x="207" y="860"/>
                    <a:pt x="207" y="860"/>
                    <a:pt x="205" y="860"/>
                  </a:cubicBezTo>
                  <a:cubicBezTo>
                    <a:pt x="203" y="859"/>
                    <a:pt x="203" y="859"/>
                    <a:pt x="203" y="859"/>
                  </a:cubicBezTo>
                  <a:cubicBezTo>
                    <a:pt x="203" y="857"/>
                    <a:pt x="203" y="857"/>
                    <a:pt x="203" y="857"/>
                  </a:cubicBezTo>
                  <a:cubicBezTo>
                    <a:pt x="202" y="854"/>
                    <a:pt x="200" y="852"/>
                    <a:pt x="196" y="849"/>
                  </a:cubicBezTo>
                  <a:cubicBezTo>
                    <a:pt x="196" y="849"/>
                    <a:pt x="196" y="849"/>
                    <a:pt x="196" y="849"/>
                  </a:cubicBezTo>
                  <a:cubicBezTo>
                    <a:pt x="190" y="845"/>
                    <a:pt x="188" y="840"/>
                    <a:pt x="188" y="833"/>
                  </a:cubicBezTo>
                  <a:cubicBezTo>
                    <a:pt x="188" y="833"/>
                    <a:pt x="188" y="832"/>
                    <a:pt x="188" y="830"/>
                  </a:cubicBezTo>
                  <a:cubicBezTo>
                    <a:pt x="188" y="829"/>
                    <a:pt x="188" y="828"/>
                    <a:pt x="188" y="826"/>
                  </a:cubicBezTo>
                  <a:cubicBezTo>
                    <a:pt x="188" y="825"/>
                    <a:pt x="188" y="823"/>
                    <a:pt x="188" y="822"/>
                  </a:cubicBezTo>
                  <a:cubicBezTo>
                    <a:pt x="189" y="821"/>
                    <a:pt x="189" y="820"/>
                    <a:pt x="189" y="818"/>
                  </a:cubicBezTo>
                  <a:cubicBezTo>
                    <a:pt x="189" y="814"/>
                    <a:pt x="189" y="813"/>
                    <a:pt x="188" y="813"/>
                  </a:cubicBezTo>
                  <a:cubicBezTo>
                    <a:pt x="188" y="813"/>
                    <a:pt x="188" y="812"/>
                    <a:pt x="187" y="812"/>
                  </a:cubicBezTo>
                  <a:cubicBezTo>
                    <a:pt x="187" y="812"/>
                    <a:pt x="187" y="812"/>
                    <a:pt x="187" y="812"/>
                  </a:cubicBezTo>
                  <a:cubicBezTo>
                    <a:pt x="184" y="813"/>
                    <a:pt x="184" y="813"/>
                    <a:pt x="184" y="813"/>
                  </a:cubicBezTo>
                  <a:cubicBezTo>
                    <a:pt x="184" y="809"/>
                    <a:pt x="184" y="809"/>
                    <a:pt x="184" y="809"/>
                  </a:cubicBezTo>
                  <a:cubicBezTo>
                    <a:pt x="184" y="808"/>
                    <a:pt x="184" y="806"/>
                    <a:pt x="184" y="805"/>
                  </a:cubicBezTo>
                  <a:cubicBezTo>
                    <a:pt x="184" y="801"/>
                    <a:pt x="183" y="798"/>
                    <a:pt x="184" y="794"/>
                  </a:cubicBezTo>
                  <a:cubicBezTo>
                    <a:pt x="184" y="792"/>
                    <a:pt x="184" y="790"/>
                    <a:pt x="182" y="789"/>
                  </a:cubicBezTo>
                  <a:cubicBezTo>
                    <a:pt x="182" y="789"/>
                    <a:pt x="182" y="789"/>
                    <a:pt x="182" y="789"/>
                  </a:cubicBezTo>
                  <a:cubicBezTo>
                    <a:pt x="180" y="788"/>
                    <a:pt x="179" y="787"/>
                    <a:pt x="179" y="785"/>
                  </a:cubicBezTo>
                  <a:cubicBezTo>
                    <a:pt x="179" y="781"/>
                    <a:pt x="179" y="781"/>
                    <a:pt x="179" y="781"/>
                  </a:cubicBezTo>
                  <a:cubicBezTo>
                    <a:pt x="179" y="780"/>
                    <a:pt x="179" y="780"/>
                    <a:pt x="179" y="780"/>
                  </a:cubicBezTo>
                  <a:cubicBezTo>
                    <a:pt x="179" y="780"/>
                    <a:pt x="179" y="780"/>
                    <a:pt x="179" y="780"/>
                  </a:cubicBezTo>
                  <a:cubicBezTo>
                    <a:pt x="179" y="780"/>
                    <a:pt x="178" y="779"/>
                    <a:pt x="177" y="779"/>
                  </a:cubicBezTo>
                  <a:cubicBezTo>
                    <a:pt x="174" y="779"/>
                    <a:pt x="174" y="779"/>
                    <a:pt x="174" y="779"/>
                  </a:cubicBezTo>
                  <a:cubicBezTo>
                    <a:pt x="174" y="776"/>
                    <a:pt x="174" y="776"/>
                    <a:pt x="174" y="776"/>
                  </a:cubicBezTo>
                  <a:cubicBezTo>
                    <a:pt x="174" y="740"/>
                    <a:pt x="174" y="740"/>
                    <a:pt x="174" y="740"/>
                  </a:cubicBezTo>
                  <a:cubicBezTo>
                    <a:pt x="174" y="738"/>
                    <a:pt x="174" y="736"/>
                    <a:pt x="174" y="734"/>
                  </a:cubicBezTo>
                  <a:cubicBezTo>
                    <a:pt x="174" y="732"/>
                    <a:pt x="174" y="731"/>
                    <a:pt x="174" y="729"/>
                  </a:cubicBezTo>
                  <a:cubicBezTo>
                    <a:pt x="174" y="727"/>
                    <a:pt x="174" y="725"/>
                    <a:pt x="174" y="723"/>
                  </a:cubicBezTo>
                  <a:cubicBezTo>
                    <a:pt x="173" y="723"/>
                    <a:pt x="173" y="723"/>
                    <a:pt x="172" y="723"/>
                  </a:cubicBezTo>
                  <a:cubicBezTo>
                    <a:pt x="170" y="722"/>
                    <a:pt x="170" y="722"/>
                    <a:pt x="170" y="722"/>
                  </a:cubicBezTo>
                  <a:cubicBezTo>
                    <a:pt x="170" y="720"/>
                    <a:pt x="170" y="720"/>
                    <a:pt x="170" y="720"/>
                  </a:cubicBezTo>
                  <a:cubicBezTo>
                    <a:pt x="170" y="719"/>
                    <a:pt x="170" y="718"/>
                    <a:pt x="170" y="717"/>
                  </a:cubicBezTo>
                  <a:cubicBezTo>
                    <a:pt x="170" y="716"/>
                    <a:pt x="170" y="715"/>
                    <a:pt x="170" y="714"/>
                  </a:cubicBezTo>
                  <a:cubicBezTo>
                    <a:pt x="170" y="714"/>
                    <a:pt x="169" y="714"/>
                    <a:pt x="169" y="714"/>
                  </a:cubicBezTo>
                  <a:cubicBezTo>
                    <a:pt x="169" y="714"/>
                    <a:pt x="169" y="714"/>
                    <a:pt x="168" y="713"/>
                  </a:cubicBezTo>
                  <a:cubicBezTo>
                    <a:pt x="167" y="713"/>
                    <a:pt x="166" y="713"/>
                    <a:pt x="166" y="712"/>
                  </a:cubicBezTo>
                  <a:cubicBezTo>
                    <a:pt x="164" y="711"/>
                    <a:pt x="165" y="709"/>
                    <a:pt x="165" y="708"/>
                  </a:cubicBezTo>
                  <a:cubicBezTo>
                    <a:pt x="165" y="708"/>
                    <a:pt x="165" y="708"/>
                    <a:pt x="165" y="708"/>
                  </a:cubicBezTo>
                  <a:cubicBezTo>
                    <a:pt x="165" y="707"/>
                    <a:pt x="165" y="707"/>
                    <a:pt x="165" y="707"/>
                  </a:cubicBezTo>
                  <a:cubicBezTo>
                    <a:pt x="165" y="706"/>
                    <a:pt x="165" y="705"/>
                    <a:pt x="165" y="704"/>
                  </a:cubicBezTo>
                  <a:cubicBezTo>
                    <a:pt x="165" y="704"/>
                    <a:pt x="165" y="704"/>
                    <a:pt x="165" y="704"/>
                  </a:cubicBezTo>
                  <a:cubicBezTo>
                    <a:pt x="165" y="704"/>
                    <a:pt x="164" y="704"/>
                    <a:pt x="164" y="704"/>
                  </a:cubicBezTo>
                  <a:cubicBezTo>
                    <a:pt x="160" y="704"/>
                    <a:pt x="160" y="699"/>
                    <a:pt x="160" y="698"/>
                  </a:cubicBezTo>
                  <a:cubicBezTo>
                    <a:pt x="160" y="697"/>
                    <a:pt x="160" y="697"/>
                    <a:pt x="160" y="696"/>
                  </a:cubicBezTo>
                  <a:cubicBezTo>
                    <a:pt x="160" y="695"/>
                    <a:pt x="160" y="694"/>
                    <a:pt x="160" y="693"/>
                  </a:cubicBezTo>
                  <a:cubicBezTo>
                    <a:pt x="160" y="690"/>
                    <a:pt x="160" y="688"/>
                    <a:pt x="160" y="686"/>
                  </a:cubicBezTo>
                  <a:cubicBezTo>
                    <a:pt x="161" y="683"/>
                    <a:pt x="161" y="680"/>
                    <a:pt x="161" y="678"/>
                  </a:cubicBezTo>
                  <a:cubicBezTo>
                    <a:pt x="161" y="677"/>
                    <a:pt x="160" y="676"/>
                    <a:pt x="160" y="676"/>
                  </a:cubicBezTo>
                  <a:cubicBezTo>
                    <a:pt x="160" y="676"/>
                    <a:pt x="159" y="676"/>
                    <a:pt x="159" y="676"/>
                  </a:cubicBezTo>
                  <a:cubicBezTo>
                    <a:pt x="158" y="676"/>
                    <a:pt x="158" y="676"/>
                    <a:pt x="157" y="676"/>
                  </a:cubicBezTo>
                  <a:cubicBezTo>
                    <a:pt x="157" y="676"/>
                    <a:pt x="157" y="676"/>
                    <a:pt x="156" y="676"/>
                  </a:cubicBezTo>
                  <a:cubicBezTo>
                    <a:pt x="156" y="676"/>
                    <a:pt x="156" y="676"/>
                    <a:pt x="156" y="676"/>
                  </a:cubicBezTo>
                  <a:cubicBezTo>
                    <a:pt x="155" y="676"/>
                    <a:pt x="155" y="676"/>
                    <a:pt x="155" y="676"/>
                  </a:cubicBezTo>
                  <a:cubicBezTo>
                    <a:pt x="153" y="676"/>
                    <a:pt x="151" y="674"/>
                    <a:pt x="151" y="672"/>
                  </a:cubicBezTo>
                  <a:cubicBezTo>
                    <a:pt x="150" y="672"/>
                    <a:pt x="148" y="672"/>
                    <a:pt x="147" y="671"/>
                  </a:cubicBezTo>
                  <a:cubicBezTo>
                    <a:pt x="146" y="671"/>
                    <a:pt x="145" y="671"/>
                    <a:pt x="144" y="671"/>
                  </a:cubicBezTo>
                  <a:cubicBezTo>
                    <a:pt x="144" y="671"/>
                    <a:pt x="143" y="671"/>
                    <a:pt x="143" y="671"/>
                  </a:cubicBezTo>
                  <a:cubicBezTo>
                    <a:pt x="142" y="671"/>
                    <a:pt x="142" y="671"/>
                    <a:pt x="142" y="671"/>
                  </a:cubicBezTo>
                  <a:cubicBezTo>
                    <a:pt x="142" y="671"/>
                    <a:pt x="142" y="671"/>
                    <a:pt x="141" y="671"/>
                  </a:cubicBezTo>
                  <a:cubicBezTo>
                    <a:pt x="141" y="671"/>
                    <a:pt x="141" y="671"/>
                    <a:pt x="140" y="671"/>
                  </a:cubicBezTo>
                  <a:cubicBezTo>
                    <a:pt x="139" y="671"/>
                    <a:pt x="137" y="670"/>
                    <a:pt x="137" y="667"/>
                  </a:cubicBezTo>
                  <a:cubicBezTo>
                    <a:pt x="137" y="660"/>
                    <a:pt x="137" y="660"/>
                    <a:pt x="137" y="660"/>
                  </a:cubicBezTo>
                  <a:cubicBezTo>
                    <a:pt x="137" y="659"/>
                    <a:pt x="137" y="659"/>
                    <a:pt x="137" y="658"/>
                  </a:cubicBezTo>
                  <a:cubicBezTo>
                    <a:pt x="137" y="658"/>
                    <a:pt x="137" y="657"/>
                    <a:pt x="137" y="657"/>
                  </a:cubicBezTo>
                  <a:cubicBezTo>
                    <a:pt x="136" y="657"/>
                    <a:pt x="135" y="657"/>
                    <a:pt x="135" y="657"/>
                  </a:cubicBezTo>
                  <a:cubicBezTo>
                    <a:pt x="117" y="657"/>
                    <a:pt x="117" y="657"/>
                    <a:pt x="117" y="657"/>
                  </a:cubicBezTo>
                  <a:cubicBezTo>
                    <a:pt x="118" y="653"/>
                    <a:pt x="118" y="653"/>
                    <a:pt x="118" y="653"/>
                  </a:cubicBezTo>
                  <a:cubicBezTo>
                    <a:pt x="118" y="651"/>
                    <a:pt x="118" y="649"/>
                    <a:pt x="117" y="648"/>
                  </a:cubicBezTo>
                  <a:cubicBezTo>
                    <a:pt x="116" y="648"/>
                    <a:pt x="116" y="648"/>
                    <a:pt x="116" y="647"/>
                  </a:cubicBezTo>
                  <a:cubicBezTo>
                    <a:pt x="114" y="647"/>
                    <a:pt x="113" y="646"/>
                    <a:pt x="113" y="642"/>
                  </a:cubicBezTo>
                  <a:cubicBezTo>
                    <a:pt x="113" y="642"/>
                    <a:pt x="113" y="642"/>
                    <a:pt x="113" y="642"/>
                  </a:cubicBezTo>
                  <a:cubicBezTo>
                    <a:pt x="113" y="641"/>
                    <a:pt x="113" y="640"/>
                    <a:pt x="112" y="639"/>
                  </a:cubicBezTo>
                  <a:cubicBezTo>
                    <a:pt x="111" y="636"/>
                    <a:pt x="109" y="635"/>
                    <a:pt x="108" y="634"/>
                  </a:cubicBezTo>
                  <a:cubicBezTo>
                    <a:pt x="107" y="634"/>
                    <a:pt x="107" y="633"/>
                    <a:pt x="106" y="633"/>
                  </a:cubicBezTo>
                  <a:cubicBezTo>
                    <a:pt x="104" y="633"/>
                    <a:pt x="104" y="633"/>
                    <a:pt x="104" y="633"/>
                  </a:cubicBezTo>
                  <a:cubicBezTo>
                    <a:pt x="104" y="627"/>
                    <a:pt x="104" y="627"/>
                    <a:pt x="104" y="627"/>
                  </a:cubicBezTo>
                  <a:cubicBezTo>
                    <a:pt x="104" y="626"/>
                    <a:pt x="103" y="626"/>
                    <a:pt x="103" y="625"/>
                  </a:cubicBezTo>
                  <a:cubicBezTo>
                    <a:pt x="103" y="625"/>
                    <a:pt x="103" y="624"/>
                    <a:pt x="103" y="624"/>
                  </a:cubicBezTo>
                  <a:cubicBezTo>
                    <a:pt x="103" y="622"/>
                    <a:pt x="103" y="620"/>
                    <a:pt x="104" y="617"/>
                  </a:cubicBezTo>
                  <a:cubicBezTo>
                    <a:pt x="104" y="613"/>
                    <a:pt x="105" y="607"/>
                    <a:pt x="103" y="605"/>
                  </a:cubicBezTo>
                  <a:cubicBezTo>
                    <a:pt x="103" y="605"/>
                    <a:pt x="103" y="605"/>
                    <a:pt x="102" y="605"/>
                  </a:cubicBezTo>
                  <a:cubicBezTo>
                    <a:pt x="102" y="605"/>
                    <a:pt x="102" y="605"/>
                    <a:pt x="102" y="605"/>
                  </a:cubicBezTo>
                  <a:cubicBezTo>
                    <a:pt x="99" y="605"/>
                    <a:pt x="99" y="605"/>
                    <a:pt x="99" y="605"/>
                  </a:cubicBezTo>
                  <a:cubicBezTo>
                    <a:pt x="99" y="602"/>
                    <a:pt x="99" y="602"/>
                    <a:pt x="99" y="602"/>
                  </a:cubicBezTo>
                  <a:cubicBezTo>
                    <a:pt x="99" y="601"/>
                    <a:pt x="99" y="600"/>
                    <a:pt x="99" y="600"/>
                  </a:cubicBezTo>
                  <a:cubicBezTo>
                    <a:pt x="99" y="599"/>
                    <a:pt x="99" y="596"/>
                    <a:pt x="99" y="596"/>
                  </a:cubicBezTo>
                  <a:cubicBezTo>
                    <a:pt x="99" y="596"/>
                    <a:pt x="98" y="596"/>
                    <a:pt x="98" y="596"/>
                  </a:cubicBezTo>
                  <a:cubicBezTo>
                    <a:pt x="96" y="595"/>
                    <a:pt x="95" y="595"/>
                    <a:pt x="95" y="594"/>
                  </a:cubicBezTo>
                  <a:cubicBezTo>
                    <a:pt x="94" y="593"/>
                    <a:pt x="94" y="591"/>
                    <a:pt x="94" y="590"/>
                  </a:cubicBezTo>
                  <a:cubicBezTo>
                    <a:pt x="94" y="590"/>
                    <a:pt x="94" y="590"/>
                    <a:pt x="94" y="590"/>
                  </a:cubicBezTo>
                  <a:cubicBezTo>
                    <a:pt x="94" y="590"/>
                    <a:pt x="94" y="589"/>
                    <a:pt x="94" y="588"/>
                  </a:cubicBezTo>
                  <a:cubicBezTo>
                    <a:pt x="94" y="588"/>
                    <a:pt x="94" y="587"/>
                    <a:pt x="94" y="586"/>
                  </a:cubicBezTo>
                  <a:cubicBezTo>
                    <a:pt x="94" y="586"/>
                    <a:pt x="94" y="586"/>
                    <a:pt x="93" y="586"/>
                  </a:cubicBezTo>
                  <a:cubicBezTo>
                    <a:pt x="93" y="586"/>
                    <a:pt x="93" y="586"/>
                    <a:pt x="93" y="586"/>
                  </a:cubicBezTo>
                  <a:cubicBezTo>
                    <a:pt x="91" y="586"/>
                    <a:pt x="90" y="585"/>
                    <a:pt x="89" y="583"/>
                  </a:cubicBezTo>
                  <a:cubicBezTo>
                    <a:pt x="89" y="582"/>
                    <a:pt x="88" y="581"/>
                    <a:pt x="88" y="581"/>
                  </a:cubicBezTo>
                  <a:cubicBezTo>
                    <a:pt x="87" y="579"/>
                    <a:pt x="86" y="577"/>
                    <a:pt x="85" y="575"/>
                  </a:cubicBezTo>
                  <a:cubicBezTo>
                    <a:pt x="84" y="574"/>
                    <a:pt x="84" y="573"/>
                    <a:pt x="83" y="571"/>
                  </a:cubicBezTo>
                  <a:cubicBezTo>
                    <a:pt x="82" y="570"/>
                    <a:pt x="81" y="568"/>
                    <a:pt x="81" y="567"/>
                  </a:cubicBezTo>
                  <a:cubicBezTo>
                    <a:pt x="78" y="562"/>
                    <a:pt x="77" y="558"/>
                    <a:pt x="73" y="555"/>
                  </a:cubicBezTo>
                  <a:cubicBezTo>
                    <a:pt x="71" y="555"/>
                    <a:pt x="70" y="554"/>
                    <a:pt x="69" y="553"/>
                  </a:cubicBezTo>
                  <a:cubicBezTo>
                    <a:pt x="65" y="552"/>
                    <a:pt x="66" y="548"/>
                    <a:pt x="66" y="545"/>
                  </a:cubicBezTo>
                  <a:cubicBezTo>
                    <a:pt x="66" y="545"/>
                    <a:pt x="66" y="544"/>
                    <a:pt x="66" y="544"/>
                  </a:cubicBezTo>
                  <a:cubicBezTo>
                    <a:pt x="66" y="527"/>
                    <a:pt x="66" y="527"/>
                    <a:pt x="66" y="527"/>
                  </a:cubicBezTo>
                  <a:cubicBezTo>
                    <a:pt x="70" y="528"/>
                    <a:pt x="70" y="528"/>
                    <a:pt x="70" y="528"/>
                  </a:cubicBezTo>
                  <a:cubicBezTo>
                    <a:pt x="70" y="528"/>
                    <a:pt x="70" y="528"/>
                    <a:pt x="70" y="528"/>
                  </a:cubicBezTo>
                  <a:cubicBezTo>
                    <a:pt x="70" y="528"/>
                    <a:pt x="70" y="528"/>
                    <a:pt x="70" y="528"/>
                  </a:cubicBezTo>
                  <a:cubicBezTo>
                    <a:pt x="70" y="528"/>
                    <a:pt x="70" y="525"/>
                    <a:pt x="70" y="524"/>
                  </a:cubicBezTo>
                  <a:cubicBezTo>
                    <a:pt x="70" y="523"/>
                    <a:pt x="70" y="523"/>
                    <a:pt x="70" y="523"/>
                  </a:cubicBezTo>
                  <a:cubicBezTo>
                    <a:pt x="70" y="521"/>
                    <a:pt x="71" y="520"/>
                    <a:pt x="74" y="518"/>
                  </a:cubicBezTo>
                  <a:cubicBezTo>
                    <a:pt x="74" y="518"/>
                    <a:pt x="74" y="518"/>
                    <a:pt x="74" y="518"/>
                  </a:cubicBezTo>
                  <a:cubicBezTo>
                    <a:pt x="74" y="518"/>
                    <a:pt x="74" y="518"/>
                    <a:pt x="75" y="517"/>
                  </a:cubicBezTo>
                  <a:cubicBezTo>
                    <a:pt x="75" y="516"/>
                    <a:pt x="74" y="515"/>
                    <a:pt x="74" y="515"/>
                  </a:cubicBezTo>
                  <a:cubicBezTo>
                    <a:pt x="70" y="515"/>
                    <a:pt x="70" y="510"/>
                    <a:pt x="70" y="506"/>
                  </a:cubicBezTo>
                  <a:cubicBezTo>
                    <a:pt x="70" y="506"/>
                    <a:pt x="70" y="505"/>
                    <a:pt x="70" y="505"/>
                  </a:cubicBezTo>
                  <a:cubicBezTo>
                    <a:pt x="70" y="494"/>
                    <a:pt x="70" y="494"/>
                    <a:pt x="70" y="494"/>
                  </a:cubicBezTo>
                  <a:cubicBezTo>
                    <a:pt x="74" y="495"/>
                    <a:pt x="74" y="495"/>
                    <a:pt x="74" y="495"/>
                  </a:cubicBezTo>
                  <a:cubicBezTo>
                    <a:pt x="74" y="495"/>
                    <a:pt x="75" y="495"/>
                    <a:pt x="75" y="495"/>
                  </a:cubicBezTo>
                  <a:cubicBezTo>
                    <a:pt x="75" y="495"/>
                    <a:pt x="75" y="494"/>
                    <a:pt x="75" y="494"/>
                  </a:cubicBezTo>
                  <a:cubicBezTo>
                    <a:pt x="75" y="493"/>
                    <a:pt x="75" y="492"/>
                    <a:pt x="76" y="491"/>
                  </a:cubicBezTo>
                  <a:cubicBezTo>
                    <a:pt x="77" y="489"/>
                    <a:pt x="78" y="488"/>
                    <a:pt x="78" y="487"/>
                  </a:cubicBezTo>
                  <a:cubicBezTo>
                    <a:pt x="79" y="486"/>
                    <a:pt x="80" y="485"/>
                    <a:pt x="80" y="484"/>
                  </a:cubicBezTo>
                  <a:cubicBezTo>
                    <a:pt x="80" y="480"/>
                    <a:pt x="80" y="480"/>
                    <a:pt x="80" y="480"/>
                  </a:cubicBezTo>
                  <a:cubicBezTo>
                    <a:pt x="84" y="481"/>
                    <a:pt x="84" y="481"/>
                    <a:pt x="84" y="481"/>
                  </a:cubicBezTo>
                  <a:cubicBezTo>
                    <a:pt x="84" y="481"/>
                    <a:pt x="84" y="481"/>
                    <a:pt x="84" y="481"/>
                  </a:cubicBezTo>
                  <a:cubicBezTo>
                    <a:pt x="84" y="481"/>
                    <a:pt x="84" y="481"/>
                    <a:pt x="84" y="481"/>
                  </a:cubicBezTo>
                  <a:cubicBezTo>
                    <a:pt x="84" y="481"/>
                    <a:pt x="84" y="481"/>
                    <a:pt x="85" y="479"/>
                  </a:cubicBezTo>
                  <a:cubicBezTo>
                    <a:pt x="85" y="460"/>
                    <a:pt x="85" y="460"/>
                    <a:pt x="85" y="460"/>
                  </a:cubicBezTo>
                  <a:cubicBezTo>
                    <a:pt x="89" y="462"/>
                    <a:pt x="89" y="462"/>
                    <a:pt x="89" y="462"/>
                  </a:cubicBezTo>
                  <a:cubicBezTo>
                    <a:pt x="90" y="462"/>
                    <a:pt x="91" y="460"/>
                    <a:pt x="91" y="456"/>
                  </a:cubicBezTo>
                  <a:cubicBezTo>
                    <a:pt x="91" y="452"/>
                    <a:pt x="90" y="449"/>
                    <a:pt x="89" y="449"/>
                  </a:cubicBezTo>
                  <a:cubicBezTo>
                    <a:pt x="85" y="451"/>
                    <a:pt x="85" y="451"/>
                    <a:pt x="85" y="451"/>
                  </a:cubicBezTo>
                  <a:cubicBezTo>
                    <a:pt x="85" y="446"/>
                    <a:pt x="85" y="446"/>
                    <a:pt x="85" y="446"/>
                  </a:cubicBezTo>
                  <a:cubicBezTo>
                    <a:pt x="85" y="445"/>
                    <a:pt x="85" y="444"/>
                    <a:pt x="85" y="443"/>
                  </a:cubicBezTo>
                  <a:cubicBezTo>
                    <a:pt x="85" y="441"/>
                    <a:pt x="85" y="438"/>
                    <a:pt x="84" y="436"/>
                  </a:cubicBezTo>
                  <a:cubicBezTo>
                    <a:pt x="84" y="436"/>
                    <a:pt x="83" y="436"/>
                    <a:pt x="83" y="436"/>
                  </a:cubicBezTo>
                  <a:cubicBezTo>
                    <a:pt x="82" y="435"/>
                    <a:pt x="80" y="434"/>
                    <a:pt x="80" y="431"/>
                  </a:cubicBezTo>
                  <a:cubicBezTo>
                    <a:pt x="80" y="425"/>
                    <a:pt x="80" y="425"/>
                    <a:pt x="80" y="425"/>
                  </a:cubicBezTo>
                  <a:cubicBezTo>
                    <a:pt x="79" y="426"/>
                    <a:pt x="78" y="426"/>
                    <a:pt x="77" y="426"/>
                  </a:cubicBezTo>
                  <a:cubicBezTo>
                    <a:pt x="77" y="426"/>
                    <a:pt x="77" y="426"/>
                    <a:pt x="77" y="426"/>
                  </a:cubicBezTo>
                  <a:cubicBezTo>
                    <a:pt x="76" y="426"/>
                    <a:pt x="76" y="426"/>
                    <a:pt x="76" y="426"/>
                  </a:cubicBezTo>
                  <a:cubicBezTo>
                    <a:pt x="60" y="426"/>
                    <a:pt x="60" y="426"/>
                    <a:pt x="60" y="426"/>
                  </a:cubicBezTo>
                  <a:cubicBezTo>
                    <a:pt x="61" y="422"/>
                    <a:pt x="61" y="422"/>
                    <a:pt x="61" y="422"/>
                  </a:cubicBezTo>
                  <a:cubicBezTo>
                    <a:pt x="61" y="422"/>
                    <a:pt x="61" y="421"/>
                    <a:pt x="61" y="421"/>
                  </a:cubicBezTo>
                  <a:cubicBezTo>
                    <a:pt x="61" y="421"/>
                    <a:pt x="61" y="421"/>
                    <a:pt x="61" y="421"/>
                  </a:cubicBezTo>
                  <a:cubicBezTo>
                    <a:pt x="61" y="421"/>
                    <a:pt x="61" y="421"/>
                    <a:pt x="60" y="421"/>
                  </a:cubicBezTo>
                  <a:cubicBezTo>
                    <a:pt x="60" y="421"/>
                    <a:pt x="60" y="421"/>
                    <a:pt x="60" y="421"/>
                  </a:cubicBezTo>
                  <a:cubicBezTo>
                    <a:pt x="58" y="421"/>
                    <a:pt x="56" y="420"/>
                    <a:pt x="56" y="417"/>
                  </a:cubicBezTo>
                  <a:cubicBezTo>
                    <a:pt x="56" y="414"/>
                    <a:pt x="56" y="414"/>
                    <a:pt x="56" y="414"/>
                  </a:cubicBezTo>
                  <a:cubicBezTo>
                    <a:pt x="56" y="413"/>
                    <a:pt x="56" y="413"/>
                    <a:pt x="56" y="413"/>
                  </a:cubicBezTo>
                  <a:cubicBezTo>
                    <a:pt x="56" y="412"/>
                    <a:pt x="56" y="412"/>
                    <a:pt x="56" y="411"/>
                  </a:cubicBezTo>
                  <a:cubicBezTo>
                    <a:pt x="56" y="410"/>
                    <a:pt x="56" y="409"/>
                    <a:pt x="56" y="407"/>
                  </a:cubicBezTo>
                  <a:cubicBezTo>
                    <a:pt x="57" y="404"/>
                    <a:pt x="57" y="401"/>
                    <a:pt x="56" y="399"/>
                  </a:cubicBezTo>
                  <a:cubicBezTo>
                    <a:pt x="56" y="398"/>
                    <a:pt x="55" y="398"/>
                    <a:pt x="54" y="397"/>
                  </a:cubicBezTo>
                  <a:cubicBezTo>
                    <a:pt x="52" y="397"/>
                    <a:pt x="52" y="397"/>
                    <a:pt x="52" y="397"/>
                  </a:cubicBezTo>
                  <a:cubicBezTo>
                    <a:pt x="52" y="395"/>
                    <a:pt x="52" y="395"/>
                    <a:pt x="52" y="395"/>
                  </a:cubicBezTo>
                  <a:cubicBezTo>
                    <a:pt x="52" y="394"/>
                    <a:pt x="51" y="393"/>
                    <a:pt x="50" y="393"/>
                  </a:cubicBezTo>
                  <a:cubicBezTo>
                    <a:pt x="50" y="392"/>
                    <a:pt x="49" y="392"/>
                    <a:pt x="49" y="391"/>
                  </a:cubicBezTo>
                  <a:cubicBezTo>
                    <a:pt x="47" y="389"/>
                    <a:pt x="47" y="387"/>
                    <a:pt x="47" y="385"/>
                  </a:cubicBezTo>
                  <a:cubicBezTo>
                    <a:pt x="47" y="385"/>
                    <a:pt x="47" y="384"/>
                    <a:pt x="47" y="384"/>
                  </a:cubicBezTo>
                  <a:cubicBezTo>
                    <a:pt x="47" y="383"/>
                    <a:pt x="46" y="383"/>
                    <a:pt x="45" y="383"/>
                  </a:cubicBezTo>
                  <a:cubicBezTo>
                    <a:pt x="42" y="383"/>
                    <a:pt x="42" y="383"/>
                    <a:pt x="42" y="383"/>
                  </a:cubicBezTo>
                  <a:cubicBezTo>
                    <a:pt x="42" y="380"/>
                    <a:pt x="42" y="380"/>
                    <a:pt x="42" y="380"/>
                  </a:cubicBezTo>
                  <a:cubicBezTo>
                    <a:pt x="42" y="379"/>
                    <a:pt x="42" y="379"/>
                    <a:pt x="42" y="379"/>
                  </a:cubicBezTo>
                  <a:cubicBezTo>
                    <a:pt x="42" y="379"/>
                    <a:pt x="42" y="379"/>
                    <a:pt x="42" y="379"/>
                  </a:cubicBezTo>
                  <a:cubicBezTo>
                    <a:pt x="42" y="379"/>
                    <a:pt x="42" y="379"/>
                    <a:pt x="40" y="379"/>
                  </a:cubicBezTo>
                  <a:cubicBezTo>
                    <a:pt x="37" y="378"/>
                    <a:pt x="37" y="378"/>
                    <a:pt x="37" y="378"/>
                  </a:cubicBezTo>
                  <a:cubicBezTo>
                    <a:pt x="38" y="375"/>
                    <a:pt x="38" y="375"/>
                    <a:pt x="38" y="375"/>
                  </a:cubicBezTo>
                  <a:cubicBezTo>
                    <a:pt x="38" y="374"/>
                    <a:pt x="38" y="374"/>
                    <a:pt x="38" y="374"/>
                  </a:cubicBezTo>
                  <a:cubicBezTo>
                    <a:pt x="38" y="374"/>
                    <a:pt x="38" y="374"/>
                    <a:pt x="38" y="374"/>
                  </a:cubicBezTo>
                  <a:cubicBezTo>
                    <a:pt x="37" y="374"/>
                    <a:pt x="37" y="374"/>
                    <a:pt x="34" y="374"/>
                  </a:cubicBezTo>
                  <a:cubicBezTo>
                    <a:pt x="34" y="374"/>
                    <a:pt x="33" y="374"/>
                    <a:pt x="33" y="374"/>
                  </a:cubicBezTo>
                  <a:cubicBezTo>
                    <a:pt x="32" y="374"/>
                    <a:pt x="32" y="374"/>
                    <a:pt x="31" y="374"/>
                  </a:cubicBezTo>
                  <a:cubicBezTo>
                    <a:pt x="29" y="374"/>
                    <a:pt x="29" y="374"/>
                    <a:pt x="29" y="374"/>
                  </a:cubicBezTo>
                  <a:cubicBezTo>
                    <a:pt x="28" y="372"/>
                    <a:pt x="28" y="372"/>
                    <a:pt x="28" y="372"/>
                  </a:cubicBezTo>
                  <a:cubicBezTo>
                    <a:pt x="27" y="369"/>
                    <a:pt x="25" y="366"/>
                    <a:pt x="22" y="365"/>
                  </a:cubicBezTo>
                  <a:cubicBezTo>
                    <a:pt x="22" y="365"/>
                    <a:pt x="22" y="365"/>
                    <a:pt x="22" y="365"/>
                  </a:cubicBezTo>
                  <a:cubicBezTo>
                    <a:pt x="19" y="364"/>
                    <a:pt x="19" y="362"/>
                    <a:pt x="19" y="360"/>
                  </a:cubicBezTo>
                  <a:cubicBezTo>
                    <a:pt x="19" y="359"/>
                    <a:pt x="19" y="359"/>
                    <a:pt x="19" y="359"/>
                  </a:cubicBezTo>
                  <a:cubicBezTo>
                    <a:pt x="19" y="359"/>
                    <a:pt x="19" y="358"/>
                    <a:pt x="19" y="357"/>
                  </a:cubicBezTo>
                  <a:cubicBezTo>
                    <a:pt x="19" y="357"/>
                    <a:pt x="18" y="357"/>
                    <a:pt x="18" y="356"/>
                  </a:cubicBezTo>
                  <a:cubicBezTo>
                    <a:pt x="17" y="356"/>
                    <a:pt x="16" y="356"/>
                    <a:pt x="14" y="355"/>
                  </a:cubicBezTo>
                  <a:cubicBezTo>
                    <a:pt x="12" y="355"/>
                    <a:pt x="10" y="355"/>
                    <a:pt x="8" y="353"/>
                  </a:cubicBezTo>
                  <a:cubicBezTo>
                    <a:pt x="7" y="353"/>
                    <a:pt x="7" y="352"/>
                    <a:pt x="6" y="352"/>
                  </a:cubicBezTo>
                  <a:cubicBezTo>
                    <a:pt x="6" y="351"/>
                    <a:pt x="5" y="351"/>
                    <a:pt x="4" y="351"/>
                  </a:cubicBezTo>
                  <a:cubicBezTo>
                    <a:pt x="4" y="351"/>
                    <a:pt x="4" y="351"/>
                    <a:pt x="4" y="350"/>
                  </a:cubicBezTo>
                  <a:cubicBezTo>
                    <a:pt x="0" y="350"/>
                    <a:pt x="0" y="348"/>
                    <a:pt x="0" y="346"/>
                  </a:cubicBezTo>
                  <a:cubicBezTo>
                    <a:pt x="0" y="282"/>
                    <a:pt x="0" y="282"/>
                    <a:pt x="0" y="282"/>
                  </a:cubicBezTo>
                  <a:cubicBezTo>
                    <a:pt x="4" y="283"/>
                    <a:pt x="4" y="283"/>
                    <a:pt x="4" y="283"/>
                  </a:cubicBezTo>
                  <a:cubicBezTo>
                    <a:pt x="4" y="283"/>
                    <a:pt x="4" y="283"/>
                    <a:pt x="4" y="283"/>
                  </a:cubicBezTo>
                  <a:cubicBezTo>
                    <a:pt x="5" y="282"/>
                    <a:pt x="5" y="279"/>
                    <a:pt x="4" y="278"/>
                  </a:cubicBezTo>
                  <a:cubicBezTo>
                    <a:pt x="4" y="277"/>
                    <a:pt x="4" y="277"/>
                    <a:pt x="4" y="276"/>
                  </a:cubicBezTo>
                  <a:cubicBezTo>
                    <a:pt x="4" y="273"/>
                    <a:pt x="4" y="273"/>
                    <a:pt x="4" y="273"/>
                  </a:cubicBezTo>
                  <a:cubicBezTo>
                    <a:pt x="8" y="273"/>
                    <a:pt x="8" y="273"/>
                    <a:pt x="8" y="273"/>
                  </a:cubicBezTo>
                  <a:cubicBezTo>
                    <a:pt x="8" y="273"/>
                    <a:pt x="9" y="274"/>
                    <a:pt x="9" y="274"/>
                  </a:cubicBezTo>
                  <a:cubicBezTo>
                    <a:pt x="9" y="274"/>
                    <a:pt x="9" y="274"/>
                    <a:pt x="9" y="274"/>
                  </a:cubicBezTo>
                  <a:cubicBezTo>
                    <a:pt x="9" y="274"/>
                    <a:pt x="9" y="273"/>
                    <a:pt x="9" y="271"/>
                  </a:cubicBezTo>
                  <a:cubicBezTo>
                    <a:pt x="9" y="264"/>
                    <a:pt x="9" y="264"/>
                    <a:pt x="9" y="264"/>
                  </a:cubicBezTo>
                  <a:cubicBezTo>
                    <a:pt x="9" y="260"/>
                    <a:pt x="12" y="259"/>
                    <a:pt x="12" y="259"/>
                  </a:cubicBezTo>
                  <a:cubicBezTo>
                    <a:pt x="13" y="259"/>
                    <a:pt x="13" y="259"/>
                    <a:pt x="13" y="259"/>
                  </a:cubicBezTo>
                  <a:cubicBezTo>
                    <a:pt x="13" y="258"/>
                    <a:pt x="13" y="257"/>
                    <a:pt x="13" y="256"/>
                  </a:cubicBezTo>
                  <a:cubicBezTo>
                    <a:pt x="13" y="256"/>
                    <a:pt x="13" y="256"/>
                    <a:pt x="11" y="256"/>
                  </a:cubicBezTo>
                  <a:cubicBezTo>
                    <a:pt x="10" y="256"/>
                    <a:pt x="10" y="256"/>
                    <a:pt x="9" y="256"/>
                  </a:cubicBezTo>
                  <a:cubicBezTo>
                    <a:pt x="9" y="256"/>
                    <a:pt x="8" y="256"/>
                    <a:pt x="8" y="256"/>
                  </a:cubicBezTo>
                  <a:cubicBezTo>
                    <a:pt x="2" y="256"/>
                    <a:pt x="2" y="256"/>
                    <a:pt x="2" y="256"/>
                  </a:cubicBezTo>
                  <a:cubicBezTo>
                    <a:pt x="5" y="251"/>
                    <a:pt x="5" y="251"/>
                    <a:pt x="5" y="251"/>
                  </a:cubicBezTo>
                  <a:cubicBezTo>
                    <a:pt x="17" y="229"/>
                    <a:pt x="31" y="208"/>
                    <a:pt x="46" y="188"/>
                  </a:cubicBezTo>
                  <a:cubicBezTo>
                    <a:pt x="83" y="137"/>
                    <a:pt x="129" y="92"/>
                    <a:pt x="183" y="53"/>
                  </a:cubicBezTo>
                  <a:cubicBezTo>
                    <a:pt x="209" y="35"/>
                    <a:pt x="238" y="18"/>
                    <a:pt x="268" y="2"/>
                  </a:cubicBezTo>
                  <a:cubicBezTo>
                    <a:pt x="271" y="0"/>
                    <a:pt x="273" y="0"/>
                    <a:pt x="276" y="0"/>
                  </a:cubicBezTo>
                  <a:cubicBezTo>
                    <a:pt x="283" y="0"/>
                    <a:pt x="283" y="0"/>
                    <a:pt x="283" y="0"/>
                  </a:cubicBezTo>
                  <a:cubicBezTo>
                    <a:pt x="286" y="0"/>
                    <a:pt x="292" y="0"/>
                    <a:pt x="293" y="6"/>
                  </a:cubicBezTo>
                  <a:cubicBezTo>
                    <a:pt x="293" y="9"/>
                    <a:pt x="293" y="12"/>
                    <a:pt x="291" y="16"/>
                  </a:cubicBezTo>
                  <a:cubicBezTo>
                    <a:pt x="290" y="17"/>
                    <a:pt x="289" y="18"/>
                    <a:pt x="288" y="19"/>
                  </a:cubicBezTo>
                  <a:cubicBezTo>
                    <a:pt x="287" y="21"/>
                    <a:pt x="287" y="21"/>
                    <a:pt x="287" y="21"/>
                  </a:cubicBezTo>
                  <a:cubicBezTo>
                    <a:pt x="285" y="20"/>
                    <a:pt x="285" y="20"/>
                    <a:pt x="285" y="20"/>
                  </a:cubicBezTo>
                  <a:cubicBezTo>
                    <a:pt x="285" y="20"/>
                    <a:pt x="285" y="20"/>
                    <a:pt x="285" y="20"/>
                  </a:cubicBezTo>
                  <a:cubicBezTo>
                    <a:pt x="284" y="20"/>
                    <a:pt x="284" y="20"/>
                    <a:pt x="284" y="21"/>
                  </a:cubicBezTo>
                  <a:cubicBezTo>
                    <a:pt x="284" y="21"/>
                    <a:pt x="284" y="21"/>
                    <a:pt x="284" y="21"/>
                  </a:cubicBezTo>
                  <a:cubicBezTo>
                    <a:pt x="284" y="24"/>
                    <a:pt x="283" y="25"/>
                    <a:pt x="280" y="25"/>
                  </a:cubicBezTo>
                  <a:cubicBezTo>
                    <a:pt x="273" y="25"/>
                    <a:pt x="273" y="25"/>
                    <a:pt x="273" y="25"/>
                  </a:cubicBezTo>
                  <a:cubicBezTo>
                    <a:pt x="272" y="25"/>
                    <a:pt x="271" y="25"/>
                    <a:pt x="270" y="25"/>
                  </a:cubicBezTo>
                  <a:cubicBezTo>
                    <a:pt x="270" y="25"/>
                    <a:pt x="270" y="25"/>
                    <a:pt x="270" y="26"/>
                  </a:cubicBezTo>
                  <a:cubicBezTo>
                    <a:pt x="270" y="28"/>
                    <a:pt x="269" y="30"/>
                    <a:pt x="265" y="30"/>
                  </a:cubicBezTo>
                  <a:cubicBezTo>
                    <a:pt x="265" y="30"/>
                    <a:pt x="264" y="30"/>
                    <a:pt x="264" y="30"/>
                  </a:cubicBezTo>
                  <a:cubicBezTo>
                    <a:pt x="264" y="30"/>
                    <a:pt x="264" y="30"/>
                    <a:pt x="263" y="30"/>
                  </a:cubicBezTo>
                  <a:cubicBezTo>
                    <a:pt x="252" y="30"/>
                    <a:pt x="252" y="30"/>
                    <a:pt x="252" y="30"/>
                  </a:cubicBezTo>
                  <a:cubicBezTo>
                    <a:pt x="252" y="30"/>
                    <a:pt x="252" y="30"/>
                    <a:pt x="252" y="30"/>
                  </a:cubicBezTo>
                  <a:cubicBezTo>
                    <a:pt x="252" y="30"/>
                    <a:pt x="252" y="30"/>
                    <a:pt x="252" y="30"/>
                  </a:cubicBezTo>
                  <a:cubicBezTo>
                    <a:pt x="252" y="30"/>
                    <a:pt x="252" y="30"/>
                    <a:pt x="252" y="30"/>
                  </a:cubicBezTo>
                  <a:cubicBezTo>
                    <a:pt x="252" y="30"/>
                    <a:pt x="251" y="30"/>
                    <a:pt x="251" y="32"/>
                  </a:cubicBezTo>
                  <a:cubicBezTo>
                    <a:pt x="251" y="35"/>
                    <a:pt x="251" y="35"/>
                    <a:pt x="251" y="35"/>
                  </a:cubicBezTo>
                  <a:cubicBezTo>
                    <a:pt x="247" y="34"/>
                    <a:pt x="247" y="34"/>
                    <a:pt x="247" y="34"/>
                  </a:cubicBezTo>
                  <a:cubicBezTo>
                    <a:pt x="247" y="34"/>
                    <a:pt x="247" y="34"/>
                    <a:pt x="247" y="34"/>
                  </a:cubicBezTo>
                  <a:cubicBezTo>
                    <a:pt x="246" y="35"/>
                    <a:pt x="246" y="37"/>
                    <a:pt x="246" y="38"/>
                  </a:cubicBezTo>
                  <a:cubicBezTo>
                    <a:pt x="246" y="43"/>
                    <a:pt x="246" y="43"/>
                    <a:pt x="246" y="43"/>
                  </a:cubicBezTo>
                  <a:cubicBezTo>
                    <a:pt x="246" y="43"/>
                    <a:pt x="246" y="44"/>
                    <a:pt x="247" y="44"/>
                  </a:cubicBezTo>
                  <a:cubicBezTo>
                    <a:pt x="247" y="44"/>
                    <a:pt x="247" y="46"/>
                    <a:pt x="246" y="47"/>
                  </a:cubicBezTo>
                  <a:cubicBezTo>
                    <a:pt x="244" y="49"/>
                    <a:pt x="243" y="49"/>
                    <a:pt x="242" y="49"/>
                  </a:cubicBezTo>
                  <a:cubicBezTo>
                    <a:pt x="242" y="49"/>
                    <a:pt x="242" y="49"/>
                    <a:pt x="242" y="49"/>
                  </a:cubicBezTo>
                  <a:cubicBezTo>
                    <a:pt x="242" y="54"/>
                    <a:pt x="242" y="54"/>
                    <a:pt x="242" y="54"/>
                  </a:cubicBezTo>
                  <a:cubicBezTo>
                    <a:pt x="238" y="53"/>
                    <a:pt x="238" y="53"/>
                    <a:pt x="238" y="53"/>
                  </a:cubicBezTo>
                  <a:cubicBezTo>
                    <a:pt x="238" y="53"/>
                    <a:pt x="238" y="53"/>
                    <a:pt x="237" y="53"/>
                  </a:cubicBezTo>
                  <a:cubicBezTo>
                    <a:pt x="237" y="54"/>
                    <a:pt x="237" y="57"/>
                    <a:pt x="237" y="58"/>
                  </a:cubicBezTo>
                  <a:cubicBezTo>
                    <a:pt x="237" y="58"/>
                    <a:pt x="237" y="59"/>
                    <a:pt x="237" y="59"/>
                  </a:cubicBezTo>
                  <a:cubicBezTo>
                    <a:pt x="237" y="60"/>
                    <a:pt x="238" y="61"/>
                    <a:pt x="238" y="61"/>
                  </a:cubicBezTo>
                  <a:cubicBezTo>
                    <a:pt x="239" y="64"/>
                    <a:pt x="241" y="67"/>
                    <a:pt x="240" y="70"/>
                  </a:cubicBezTo>
                  <a:cubicBezTo>
                    <a:pt x="239" y="72"/>
                    <a:pt x="238" y="73"/>
                    <a:pt x="238" y="74"/>
                  </a:cubicBezTo>
                  <a:cubicBezTo>
                    <a:pt x="237" y="74"/>
                    <a:pt x="237" y="75"/>
                    <a:pt x="237" y="75"/>
                  </a:cubicBezTo>
                  <a:cubicBezTo>
                    <a:pt x="237" y="75"/>
                    <a:pt x="237" y="75"/>
                    <a:pt x="238" y="75"/>
                  </a:cubicBezTo>
                  <a:cubicBezTo>
                    <a:pt x="238" y="75"/>
                    <a:pt x="238" y="75"/>
                    <a:pt x="239" y="75"/>
                  </a:cubicBezTo>
                  <a:cubicBezTo>
                    <a:pt x="239" y="75"/>
                    <a:pt x="240" y="75"/>
                    <a:pt x="240" y="75"/>
                  </a:cubicBezTo>
                  <a:cubicBezTo>
                    <a:pt x="240" y="75"/>
                    <a:pt x="240" y="75"/>
                    <a:pt x="240" y="75"/>
                  </a:cubicBezTo>
                  <a:cubicBezTo>
                    <a:pt x="240" y="72"/>
                    <a:pt x="242" y="71"/>
                    <a:pt x="243" y="71"/>
                  </a:cubicBezTo>
                  <a:cubicBezTo>
                    <a:pt x="245" y="70"/>
                    <a:pt x="247" y="68"/>
                    <a:pt x="249" y="67"/>
                  </a:cubicBezTo>
                  <a:cubicBezTo>
                    <a:pt x="250" y="66"/>
                    <a:pt x="250" y="65"/>
                    <a:pt x="252" y="64"/>
                  </a:cubicBezTo>
                  <a:cubicBezTo>
                    <a:pt x="254" y="62"/>
                    <a:pt x="256" y="61"/>
                    <a:pt x="259" y="61"/>
                  </a:cubicBezTo>
                  <a:cubicBezTo>
                    <a:pt x="259" y="61"/>
                    <a:pt x="260" y="61"/>
                    <a:pt x="260" y="61"/>
                  </a:cubicBezTo>
                  <a:cubicBezTo>
                    <a:pt x="261" y="61"/>
                    <a:pt x="262" y="61"/>
                    <a:pt x="263" y="61"/>
                  </a:cubicBezTo>
                  <a:cubicBezTo>
                    <a:pt x="264" y="60"/>
                    <a:pt x="264" y="59"/>
                    <a:pt x="264" y="57"/>
                  </a:cubicBezTo>
                  <a:cubicBezTo>
                    <a:pt x="264" y="57"/>
                    <a:pt x="264" y="57"/>
                    <a:pt x="264" y="57"/>
                  </a:cubicBezTo>
                  <a:cubicBezTo>
                    <a:pt x="264" y="54"/>
                    <a:pt x="265" y="53"/>
                    <a:pt x="267" y="52"/>
                  </a:cubicBezTo>
                  <a:cubicBezTo>
                    <a:pt x="267" y="51"/>
                    <a:pt x="268" y="51"/>
                    <a:pt x="268" y="51"/>
                  </a:cubicBezTo>
                  <a:cubicBezTo>
                    <a:pt x="269" y="49"/>
                    <a:pt x="269" y="45"/>
                    <a:pt x="269" y="43"/>
                  </a:cubicBezTo>
                  <a:cubicBezTo>
                    <a:pt x="269" y="41"/>
                    <a:pt x="269" y="41"/>
                    <a:pt x="269" y="41"/>
                  </a:cubicBezTo>
                  <a:cubicBezTo>
                    <a:pt x="268" y="38"/>
                    <a:pt x="268" y="38"/>
                    <a:pt x="268" y="38"/>
                  </a:cubicBezTo>
                  <a:cubicBezTo>
                    <a:pt x="280" y="38"/>
                    <a:pt x="280" y="38"/>
                    <a:pt x="280" y="38"/>
                  </a:cubicBezTo>
                  <a:cubicBezTo>
                    <a:pt x="281" y="38"/>
                    <a:pt x="281" y="38"/>
                    <a:pt x="282" y="38"/>
                  </a:cubicBezTo>
                  <a:cubicBezTo>
                    <a:pt x="282" y="38"/>
                    <a:pt x="283" y="38"/>
                    <a:pt x="284" y="38"/>
                  </a:cubicBezTo>
                  <a:cubicBezTo>
                    <a:pt x="285" y="38"/>
                    <a:pt x="286" y="38"/>
                    <a:pt x="286" y="37"/>
                  </a:cubicBezTo>
                  <a:cubicBezTo>
                    <a:pt x="289" y="36"/>
                    <a:pt x="290" y="34"/>
                    <a:pt x="292" y="31"/>
                  </a:cubicBezTo>
                  <a:cubicBezTo>
                    <a:pt x="293" y="29"/>
                    <a:pt x="294" y="28"/>
                    <a:pt x="297" y="28"/>
                  </a:cubicBezTo>
                  <a:cubicBezTo>
                    <a:pt x="316" y="28"/>
                    <a:pt x="316" y="28"/>
                    <a:pt x="316" y="28"/>
                  </a:cubicBezTo>
                  <a:cubicBezTo>
                    <a:pt x="317" y="28"/>
                    <a:pt x="317" y="28"/>
                    <a:pt x="317" y="28"/>
                  </a:cubicBezTo>
                  <a:cubicBezTo>
                    <a:pt x="317" y="28"/>
                    <a:pt x="318" y="28"/>
                    <a:pt x="318" y="28"/>
                  </a:cubicBezTo>
                  <a:cubicBezTo>
                    <a:pt x="320" y="28"/>
                    <a:pt x="322" y="29"/>
                    <a:pt x="322" y="32"/>
                  </a:cubicBezTo>
                  <a:cubicBezTo>
                    <a:pt x="322" y="40"/>
                    <a:pt x="322" y="40"/>
                    <a:pt x="322" y="40"/>
                  </a:cubicBezTo>
                  <a:cubicBezTo>
                    <a:pt x="318" y="39"/>
                    <a:pt x="318" y="39"/>
                    <a:pt x="318" y="39"/>
                  </a:cubicBezTo>
                  <a:cubicBezTo>
                    <a:pt x="318" y="39"/>
                    <a:pt x="318" y="39"/>
                    <a:pt x="318" y="39"/>
                  </a:cubicBezTo>
                  <a:cubicBezTo>
                    <a:pt x="318" y="39"/>
                    <a:pt x="318" y="39"/>
                    <a:pt x="318" y="39"/>
                  </a:cubicBezTo>
                  <a:cubicBezTo>
                    <a:pt x="318" y="39"/>
                    <a:pt x="317" y="39"/>
                    <a:pt x="317" y="41"/>
                  </a:cubicBezTo>
                  <a:cubicBezTo>
                    <a:pt x="317" y="41"/>
                    <a:pt x="318" y="41"/>
                    <a:pt x="319" y="42"/>
                  </a:cubicBezTo>
                  <a:cubicBezTo>
                    <a:pt x="320" y="42"/>
                    <a:pt x="320" y="42"/>
                    <a:pt x="321" y="42"/>
                  </a:cubicBezTo>
                  <a:cubicBezTo>
                    <a:pt x="322" y="42"/>
                    <a:pt x="323" y="42"/>
                    <a:pt x="324" y="42"/>
                  </a:cubicBezTo>
                  <a:cubicBezTo>
                    <a:pt x="324" y="42"/>
                    <a:pt x="325" y="42"/>
                    <a:pt x="325" y="42"/>
                  </a:cubicBezTo>
                  <a:cubicBezTo>
                    <a:pt x="326" y="42"/>
                    <a:pt x="327" y="41"/>
                    <a:pt x="327" y="41"/>
                  </a:cubicBezTo>
                  <a:cubicBezTo>
                    <a:pt x="328" y="39"/>
                    <a:pt x="330" y="38"/>
                    <a:pt x="332" y="38"/>
                  </a:cubicBezTo>
                  <a:cubicBezTo>
                    <a:pt x="336" y="37"/>
                    <a:pt x="336" y="37"/>
                    <a:pt x="336" y="37"/>
                  </a:cubicBezTo>
                  <a:cubicBezTo>
                    <a:pt x="336" y="54"/>
                    <a:pt x="336" y="54"/>
                    <a:pt x="336" y="54"/>
                  </a:cubicBezTo>
                  <a:cubicBezTo>
                    <a:pt x="336" y="55"/>
                    <a:pt x="337" y="57"/>
                    <a:pt x="338" y="59"/>
                  </a:cubicBezTo>
                  <a:cubicBezTo>
                    <a:pt x="338" y="59"/>
                    <a:pt x="338" y="59"/>
                    <a:pt x="338" y="59"/>
                  </a:cubicBezTo>
                  <a:cubicBezTo>
                    <a:pt x="340" y="62"/>
                    <a:pt x="341" y="64"/>
                    <a:pt x="341" y="68"/>
                  </a:cubicBezTo>
                  <a:cubicBezTo>
                    <a:pt x="341" y="69"/>
                    <a:pt x="341" y="71"/>
                    <a:pt x="341" y="73"/>
                  </a:cubicBezTo>
                  <a:cubicBezTo>
                    <a:pt x="341" y="74"/>
                    <a:pt x="340" y="77"/>
                    <a:pt x="336" y="77"/>
                  </a:cubicBezTo>
                  <a:cubicBezTo>
                    <a:pt x="335" y="77"/>
                    <a:pt x="335" y="77"/>
                    <a:pt x="334" y="77"/>
                  </a:cubicBezTo>
                  <a:cubicBezTo>
                    <a:pt x="334" y="77"/>
                    <a:pt x="333" y="77"/>
                    <a:pt x="333" y="77"/>
                  </a:cubicBezTo>
                  <a:cubicBezTo>
                    <a:pt x="333" y="77"/>
                    <a:pt x="332" y="77"/>
                    <a:pt x="332" y="77"/>
                  </a:cubicBezTo>
                  <a:cubicBezTo>
                    <a:pt x="330" y="77"/>
                    <a:pt x="329" y="77"/>
                    <a:pt x="327" y="77"/>
                  </a:cubicBezTo>
                  <a:cubicBezTo>
                    <a:pt x="326" y="77"/>
                    <a:pt x="325" y="76"/>
                    <a:pt x="323" y="76"/>
                  </a:cubicBezTo>
                  <a:cubicBezTo>
                    <a:pt x="321" y="76"/>
                    <a:pt x="320" y="77"/>
                    <a:pt x="318" y="77"/>
                  </a:cubicBezTo>
                  <a:cubicBezTo>
                    <a:pt x="318" y="77"/>
                    <a:pt x="318" y="78"/>
                    <a:pt x="317" y="78"/>
                  </a:cubicBezTo>
                  <a:cubicBezTo>
                    <a:pt x="317" y="78"/>
                    <a:pt x="317" y="78"/>
                    <a:pt x="317" y="79"/>
                  </a:cubicBezTo>
                  <a:cubicBezTo>
                    <a:pt x="316" y="81"/>
                    <a:pt x="315" y="81"/>
                    <a:pt x="313" y="82"/>
                  </a:cubicBezTo>
                  <a:cubicBezTo>
                    <a:pt x="313" y="82"/>
                    <a:pt x="312" y="82"/>
                    <a:pt x="312" y="82"/>
                  </a:cubicBezTo>
                  <a:cubicBezTo>
                    <a:pt x="312" y="82"/>
                    <a:pt x="312" y="82"/>
                    <a:pt x="312" y="82"/>
                  </a:cubicBezTo>
                  <a:cubicBezTo>
                    <a:pt x="313" y="87"/>
                    <a:pt x="313" y="87"/>
                    <a:pt x="313" y="87"/>
                  </a:cubicBezTo>
                  <a:cubicBezTo>
                    <a:pt x="309" y="86"/>
                    <a:pt x="309" y="86"/>
                    <a:pt x="309" y="86"/>
                  </a:cubicBezTo>
                  <a:cubicBezTo>
                    <a:pt x="309" y="86"/>
                    <a:pt x="308" y="86"/>
                    <a:pt x="308" y="86"/>
                  </a:cubicBezTo>
                  <a:cubicBezTo>
                    <a:pt x="308" y="87"/>
                    <a:pt x="308" y="87"/>
                    <a:pt x="308" y="88"/>
                  </a:cubicBezTo>
                  <a:cubicBezTo>
                    <a:pt x="308" y="91"/>
                    <a:pt x="308" y="91"/>
                    <a:pt x="308" y="91"/>
                  </a:cubicBezTo>
                  <a:cubicBezTo>
                    <a:pt x="272" y="91"/>
                    <a:pt x="272" y="91"/>
                    <a:pt x="272" y="91"/>
                  </a:cubicBezTo>
                  <a:cubicBezTo>
                    <a:pt x="271" y="91"/>
                    <a:pt x="270" y="91"/>
                    <a:pt x="269" y="91"/>
                  </a:cubicBezTo>
                  <a:cubicBezTo>
                    <a:pt x="268" y="91"/>
                    <a:pt x="268" y="91"/>
                    <a:pt x="267" y="91"/>
                  </a:cubicBezTo>
                  <a:cubicBezTo>
                    <a:pt x="266" y="91"/>
                    <a:pt x="266" y="91"/>
                    <a:pt x="266" y="91"/>
                  </a:cubicBezTo>
                  <a:cubicBezTo>
                    <a:pt x="266" y="91"/>
                    <a:pt x="265" y="95"/>
                    <a:pt x="265" y="95"/>
                  </a:cubicBezTo>
                  <a:cubicBezTo>
                    <a:pt x="262" y="96"/>
                    <a:pt x="262" y="96"/>
                    <a:pt x="262" y="96"/>
                  </a:cubicBezTo>
                  <a:cubicBezTo>
                    <a:pt x="262" y="96"/>
                    <a:pt x="261" y="96"/>
                    <a:pt x="260" y="96"/>
                  </a:cubicBezTo>
                  <a:cubicBezTo>
                    <a:pt x="259" y="95"/>
                    <a:pt x="258" y="95"/>
                    <a:pt x="257" y="95"/>
                  </a:cubicBezTo>
                  <a:cubicBezTo>
                    <a:pt x="256" y="95"/>
                    <a:pt x="256" y="95"/>
                    <a:pt x="256" y="95"/>
                  </a:cubicBezTo>
                  <a:cubicBezTo>
                    <a:pt x="256" y="96"/>
                    <a:pt x="256" y="100"/>
                    <a:pt x="256" y="100"/>
                  </a:cubicBezTo>
                  <a:cubicBezTo>
                    <a:pt x="253" y="100"/>
                    <a:pt x="253" y="100"/>
                    <a:pt x="253" y="100"/>
                  </a:cubicBezTo>
                  <a:cubicBezTo>
                    <a:pt x="252" y="100"/>
                    <a:pt x="251" y="101"/>
                    <a:pt x="251" y="101"/>
                  </a:cubicBezTo>
                  <a:cubicBezTo>
                    <a:pt x="251" y="101"/>
                    <a:pt x="251" y="101"/>
                    <a:pt x="251" y="101"/>
                  </a:cubicBezTo>
                  <a:cubicBezTo>
                    <a:pt x="251" y="102"/>
                    <a:pt x="252" y="103"/>
                    <a:pt x="253" y="103"/>
                  </a:cubicBezTo>
                  <a:cubicBezTo>
                    <a:pt x="254" y="103"/>
                    <a:pt x="255" y="103"/>
                    <a:pt x="256" y="103"/>
                  </a:cubicBezTo>
                  <a:cubicBezTo>
                    <a:pt x="257" y="103"/>
                    <a:pt x="258" y="103"/>
                    <a:pt x="259" y="103"/>
                  </a:cubicBezTo>
                  <a:cubicBezTo>
                    <a:pt x="259" y="102"/>
                    <a:pt x="259" y="102"/>
                    <a:pt x="259" y="102"/>
                  </a:cubicBezTo>
                  <a:cubicBezTo>
                    <a:pt x="259" y="100"/>
                    <a:pt x="261" y="99"/>
                    <a:pt x="263" y="99"/>
                  </a:cubicBezTo>
                  <a:cubicBezTo>
                    <a:pt x="275" y="99"/>
                    <a:pt x="275" y="99"/>
                    <a:pt x="275" y="99"/>
                  </a:cubicBezTo>
                  <a:cubicBezTo>
                    <a:pt x="275" y="102"/>
                    <a:pt x="275" y="102"/>
                    <a:pt x="275" y="102"/>
                  </a:cubicBezTo>
                  <a:cubicBezTo>
                    <a:pt x="275" y="106"/>
                    <a:pt x="273" y="108"/>
                    <a:pt x="271" y="110"/>
                  </a:cubicBezTo>
                  <a:cubicBezTo>
                    <a:pt x="271" y="110"/>
                    <a:pt x="270" y="111"/>
                    <a:pt x="270" y="111"/>
                  </a:cubicBezTo>
                  <a:cubicBezTo>
                    <a:pt x="269" y="113"/>
                    <a:pt x="268" y="115"/>
                    <a:pt x="266" y="115"/>
                  </a:cubicBezTo>
                  <a:cubicBezTo>
                    <a:pt x="265" y="115"/>
                    <a:pt x="265" y="115"/>
                    <a:pt x="265" y="115"/>
                  </a:cubicBezTo>
                  <a:cubicBezTo>
                    <a:pt x="259" y="115"/>
                    <a:pt x="259" y="115"/>
                    <a:pt x="259" y="115"/>
                  </a:cubicBezTo>
                  <a:cubicBezTo>
                    <a:pt x="258" y="115"/>
                    <a:pt x="258" y="115"/>
                    <a:pt x="257" y="114"/>
                  </a:cubicBezTo>
                  <a:cubicBezTo>
                    <a:pt x="257" y="114"/>
                    <a:pt x="257" y="114"/>
                    <a:pt x="256" y="114"/>
                  </a:cubicBezTo>
                  <a:cubicBezTo>
                    <a:pt x="256" y="114"/>
                    <a:pt x="256" y="114"/>
                    <a:pt x="256" y="114"/>
                  </a:cubicBezTo>
                  <a:cubicBezTo>
                    <a:pt x="256" y="115"/>
                    <a:pt x="256" y="115"/>
                    <a:pt x="256" y="116"/>
                  </a:cubicBezTo>
                  <a:cubicBezTo>
                    <a:pt x="256" y="117"/>
                    <a:pt x="255" y="119"/>
                    <a:pt x="251" y="119"/>
                  </a:cubicBezTo>
                  <a:cubicBezTo>
                    <a:pt x="250" y="119"/>
                    <a:pt x="249" y="119"/>
                    <a:pt x="249" y="119"/>
                  </a:cubicBezTo>
                  <a:cubicBezTo>
                    <a:pt x="248" y="119"/>
                    <a:pt x="247" y="119"/>
                    <a:pt x="247" y="119"/>
                  </a:cubicBezTo>
                  <a:cubicBezTo>
                    <a:pt x="247" y="119"/>
                    <a:pt x="247" y="119"/>
                    <a:pt x="247" y="119"/>
                  </a:cubicBezTo>
                  <a:cubicBezTo>
                    <a:pt x="247" y="120"/>
                    <a:pt x="246" y="124"/>
                    <a:pt x="246" y="124"/>
                  </a:cubicBezTo>
                  <a:cubicBezTo>
                    <a:pt x="243" y="124"/>
                    <a:pt x="243" y="124"/>
                    <a:pt x="243" y="124"/>
                  </a:cubicBezTo>
                  <a:cubicBezTo>
                    <a:pt x="243" y="124"/>
                    <a:pt x="242" y="124"/>
                    <a:pt x="241" y="124"/>
                  </a:cubicBezTo>
                  <a:cubicBezTo>
                    <a:pt x="240" y="124"/>
                    <a:pt x="239" y="124"/>
                    <a:pt x="238" y="124"/>
                  </a:cubicBezTo>
                  <a:cubicBezTo>
                    <a:pt x="238" y="124"/>
                    <a:pt x="237" y="124"/>
                    <a:pt x="237" y="124"/>
                  </a:cubicBezTo>
                  <a:cubicBezTo>
                    <a:pt x="237" y="124"/>
                    <a:pt x="237" y="129"/>
                    <a:pt x="237" y="129"/>
                  </a:cubicBezTo>
                  <a:cubicBezTo>
                    <a:pt x="233" y="129"/>
                    <a:pt x="233" y="129"/>
                    <a:pt x="233" y="129"/>
                  </a:cubicBezTo>
                  <a:cubicBezTo>
                    <a:pt x="233" y="129"/>
                    <a:pt x="233" y="129"/>
                    <a:pt x="233" y="129"/>
                  </a:cubicBezTo>
                  <a:cubicBezTo>
                    <a:pt x="233" y="129"/>
                    <a:pt x="233" y="129"/>
                    <a:pt x="233" y="129"/>
                  </a:cubicBezTo>
                  <a:cubicBezTo>
                    <a:pt x="233" y="129"/>
                    <a:pt x="232" y="129"/>
                    <a:pt x="232" y="131"/>
                  </a:cubicBezTo>
                  <a:cubicBezTo>
                    <a:pt x="232" y="133"/>
                    <a:pt x="232" y="133"/>
                    <a:pt x="232" y="133"/>
                  </a:cubicBezTo>
                  <a:cubicBezTo>
                    <a:pt x="229" y="133"/>
                    <a:pt x="229" y="133"/>
                    <a:pt x="229" y="133"/>
                  </a:cubicBezTo>
                  <a:cubicBezTo>
                    <a:pt x="229" y="133"/>
                    <a:pt x="229" y="133"/>
                    <a:pt x="228" y="135"/>
                  </a:cubicBezTo>
                  <a:cubicBezTo>
                    <a:pt x="228" y="136"/>
                    <a:pt x="228" y="137"/>
                    <a:pt x="228" y="138"/>
                  </a:cubicBezTo>
                  <a:cubicBezTo>
                    <a:pt x="228" y="140"/>
                    <a:pt x="228" y="143"/>
                    <a:pt x="226" y="145"/>
                  </a:cubicBezTo>
                  <a:cubicBezTo>
                    <a:pt x="226" y="146"/>
                    <a:pt x="225" y="147"/>
                    <a:pt x="224" y="147"/>
                  </a:cubicBezTo>
                  <a:cubicBezTo>
                    <a:pt x="224" y="148"/>
                    <a:pt x="224" y="148"/>
                    <a:pt x="224" y="148"/>
                  </a:cubicBezTo>
                  <a:cubicBezTo>
                    <a:pt x="223" y="149"/>
                    <a:pt x="223" y="149"/>
                    <a:pt x="223" y="149"/>
                  </a:cubicBezTo>
                  <a:cubicBezTo>
                    <a:pt x="223" y="150"/>
                    <a:pt x="222" y="152"/>
                    <a:pt x="219" y="152"/>
                  </a:cubicBezTo>
                  <a:cubicBezTo>
                    <a:pt x="212" y="152"/>
                    <a:pt x="212" y="152"/>
                    <a:pt x="212" y="152"/>
                  </a:cubicBezTo>
                  <a:cubicBezTo>
                    <a:pt x="211" y="152"/>
                    <a:pt x="211" y="152"/>
                    <a:pt x="210" y="152"/>
                  </a:cubicBezTo>
                  <a:cubicBezTo>
                    <a:pt x="210" y="152"/>
                    <a:pt x="209" y="152"/>
                    <a:pt x="209" y="152"/>
                  </a:cubicBezTo>
                  <a:cubicBezTo>
                    <a:pt x="209" y="152"/>
                    <a:pt x="209" y="152"/>
                    <a:pt x="209" y="152"/>
                  </a:cubicBezTo>
                  <a:cubicBezTo>
                    <a:pt x="209" y="152"/>
                    <a:pt x="209" y="153"/>
                    <a:pt x="209" y="154"/>
                  </a:cubicBezTo>
                  <a:cubicBezTo>
                    <a:pt x="209" y="155"/>
                    <a:pt x="208" y="157"/>
                    <a:pt x="204" y="157"/>
                  </a:cubicBezTo>
                  <a:cubicBezTo>
                    <a:pt x="203" y="157"/>
                    <a:pt x="202" y="157"/>
                    <a:pt x="202" y="157"/>
                  </a:cubicBezTo>
                  <a:cubicBezTo>
                    <a:pt x="202" y="157"/>
                    <a:pt x="202" y="157"/>
                    <a:pt x="202" y="157"/>
                  </a:cubicBezTo>
                  <a:cubicBezTo>
                    <a:pt x="196" y="160"/>
                    <a:pt x="191" y="164"/>
                    <a:pt x="188" y="170"/>
                  </a:cubicBezTo>
                  <a:cubicBezTo>
                    <a:pt x="187" y="171"/>
                    <a:pt x="186" y="172"/>
                    <a:pt x="185" y="174"/>
                  </a:cubicBezTo>
                  <a:cubicBezTo>
                    <a:pt x="185" y="180"/>
                    <a:pt x="185" y="180"/>
                    <a:pt x="185" y="180"/>
                  </a:cubicBezTo>
                  <a:cubicBezTo>
                    <a:pt x="185" y="180"/>
                    <a:pt x="185" y="180"/>
                    <a:pt x="185" y="180"/>
                  </a:cubicBezTo>
                  <a:cubicBezTo>
                    <a:pt x="186" y="184"/>
                    <a:pt x="184" y="185"/>
                    <a:pt x="182" y="185"/>
                  </a:cubicBezTo>
                  <a:cubicBezTo>
                    <a:pt x="181" y="186"/>
                    <a:pt x="181" y="186"/>
                    <a:pt x="180" y="186"/>
                  </a:cubicBezTo>
                  <a:cubicBezTo>
                    <a:pt x="180" y="186"/>
                    <a:pt x="179" y="187"/>
                    <a:pt x="178" y="188"/>
                  </a:cubicBezTo>
                  <a:cubicBezTo>
                    <a:pt x="177" y="189"/>
                    <a:pt x="177" y="190"/>
                    <a:pt x="176" y="192"/>
                  </a:cubicBezTo>
                  <a:cubicBezTo>
                    <a:pt x="176" y="192"/>
                    <a:pt x="176" y="192"/>
                    <a:pt x="176" y="192"/>
                  </a:cubicBezTo>
                  <a:cubicBezTo>
                    <a:pt x="175" y="194"/>
                    <a:pt x="173" y="195"/>
                    <a:pt x="171" y="195"/>
                  </a:cubicBezTo>
                  <a:cubicBezTo>
                    <a:pt x="169" y="195"/>
                    <a:pt x="169" y="195"/>
                    <a:pt x="169" y="195"/>
                  </a:cubicBezTo>
                  <a:cubicBezTo>
                    <a:pt x="166" y="196"/>
                    <a:pt x="164" y="197"/>
                    <a:pt x="162" y="199"/>
                  </a:cubicBezTo>
                  <a:cubicBezTo>
                    <a:pt x="160" y="201"/>
                    <a:pt x="158" y="203"/>
                    <a:pt x="157" y="206"/>
                  </a:cubicBezTo>
                  <a:cubicBezTo>
                    <a:pt x="156" y="208"/>
                    <a:pt x="154" y="209"/>
                    <a:pt x="151" y="209"/>
                  </a:cubicBezTo>
                  <a:cubicBezTo>
                    <a:pt x="150" y="209"/>
                    <a:pt x="150" y="209"/>
                    <a:pt x="149" y="209"/>
                  </a:cubicBezTo>
                  <a:cubicBezTo>
                    <a:pt x="149" y="209"/>
                    <a:pt x="148" y="209"/>
                    <a:pt x="148" y="209"/>
                  </a:cubicBezTo>
                  <a:cubicBezTo>
                    <a:pt x="143" y="209"/>
                    <a:pt x="143" y="209"/>
                    <a:pt x="143" y="209"/>
                  </a:cubicBezTo>
                  <a:cubicBezTo>
                    <a:pt x="143" y="209"/>
                    <a:pt x="143" y="209"/>
                    <a:pt x="143" y="209"/>
                  </a:cubicBezTo>
                  <a:cubicBezTo>
                    <a:pt x="143" y="210"/>
                    <a:pt x="143" y="210"/>
                    <a:pt x="143" y="211"/>
                  </a:cubicBezTo>
                  <a:cubicBezTo>
                    <a:pt x="144" y="212"/>
                    <a:pt x="144" y="212"/>
                    <a:pt x="145" y="212"/>
                  </a:cubicBezTo>
                  <a:cubicBezTo>
                    <a:pt x="148" y="213"/>
                    <a:pt x="148" y="217"/>
                    <a:pt x="148" y="219"/>
                  </a:cubicBezTo>
                  <a:cubicBezTo>
                    <a:pt x="147" y="219"/>
                    <a:pt x="147" y="220"/>
                    <a:pt x="147" y="220"/>
                  </a:cubicBezTo>
                  <a:cubicBezTo>
                    <a:pt x="147" y="223"/>
                    <a:pt x="147" y="223"/>
                    <a:pt x="147" y="223"/>
                  </a:cubicBezTo>
                  <a:cubicBezTo>
                    <a:pt x="144" y="223"/>
                    <a:pt x="144" y="223"/>
                    <a:pt x="144" y="223"/>
                  </a:cubicBezTo>
                  <a:cubicBezTo>
                    <a:pt x="143" y="223"/>
                    <a:pt x="143" y="223"/>
                    <a:pt x="142" y="223"/>
                  </a:cubicBezTo>
                  <a:cubicBezTo>
                    <a:pt x="141" y="223"/>
                    <a:pt x="140" y="223"/>
                    <a:pt x="139" y="224"/>
                  </a:cubicBezTo>
                  <a:cubicBezTo>
                    <a:pt x="139" y="224"/>
                    <a:pt x="138" y="224"/>
                    <a:pt x="138" y="225"/>
                  </a:cubicBezTo>
                  <a:cubicBezTo>
                    <a:pt x="138" y="226"/>
                    <a:pt x="136" y="228"/>
                    <a:pt x="133" y="228"/>
                  </a:cubicBezTo>
                  <a:cubicBezTo>
                    <a:pt x="132" y="228"/>
                    <a:pt x="132" y="228"/>
                    <a:pt x="131" y="228"/>
                  </a:cubicBezTo>
                  <a:cubicBezTo>
                    <a:pt x="131" y="228"/>
                    <a:pt x="130" y="228"/>
                    <a:pt x="130" y="228"/>
                  </a:cubicBezTo>
                  <a:cubicBezTo>
                    <a:pt x="130" y="228"/>
                    <a:pt x="130" y="228"/>
                    <a:pt x="130" y="228"/>
                  </a:cubicBezTo>
                  <a:cubicBezTo>
                    <a:pt x="130" y="228"/>
                    <a:pt x="130" y="228"/>
                    <a:pt x="130" y="228"/>
                  </a:cubicBezTo>
                  <a:cubicBezTo>
                    <a:pt x="129" y="228"/>
                    <a:pt x="129" y="228"/>
                    <a:pt x="129" y="228"/>
                  </a:cubicBezTo>
                  <a:cubicBezTo>
                    <a:pt x="128" y="228"/>
                    <a:pt x="128" y="231"/>
                    <a:pt x="128" y="236"/>
                  </a:cubicBezTo>
                  <a:cubicBezTo>
                    <a:pt x="129" y="237"/>
                    <a:pt x="129" y="238"/>
                    <a:pt x="129" y="239"/>
                  </a:cubicBezTo>
                  <a:cubicBezTo>
                    <a:pt x="129" y="243"/>
                    <a:pt x="129" y="243"/>
                    <a:pt x="129" y="243"/>
                  </a:cubicBezTo>
                  <a:cubicBezTo>
                    <a:pt x="125" y="242"/>
                    <a:pt x="125" y="242"/>
                    <a:pt x="125" y="242"/>
                  </a:cubicBezTo>
                  <a:cubicBezTo>
                    <a:pt x="125" y="242"/>
                    <a:pt x="124" y="242"/>
                    <a:pt x="124" y="242"/>
                  </a:cubicBezTo>
                  <a:cubicBezTo>
                    <a:pt x="124" y="242"/>
                    <a:pt x="124" y="246"/>
                    <a:pt x="124" y="247"/>
                  </a:cubicBezTo>
                  <a:cubicBezTo>
                    <a:pt x="124" y="247"/>
                    <a:pt x="124" y="248"/>
                    <a:pt x="124" y="248"/>
                  </a:cubicBezTo>
                  <a:cubicBezTo>
                    <a:pt x="124" y="252"/>
                    <a:pt x="124" y="252"/>
                    <a:pt x="124" y="252"/>
                  </a:cubicBezTo>
                  <a:cubicBezTo>
                    <a:pt x="120" y="251"/>
                    <a:pt x="120" y="251"/>
                    <a:pt x="120" y="251"/>
                  </a:cubicBezTo>
                  <a:cubicBezTo>
                    <a:pt x="120" y="251"/>
                    <a:pt x="120" y="251"/>
                    <a:pt x="120" y="251"/>
                  </a:cubicBezTo>
                  <a:cubicBezTo>
                    <a:pt x="119" y="252"/>
                    <a:pt x="119" y="255"/>
                    <a:pt x="119" y="257"/>
                  </a:cubicBezTo>
                  <a:cubicBezTo>
                    <a:pt x="119" y="262"/>
                    <a:pt x="119" y="269"/>
                    <a:pt x="112" y="270"/>
                  </a:cubicBezTo>
                  <a:cubicBezTo>
                    <a:pt x="107" y="271"/>
                    <a:pt x="107" y="271"/>
                    <a:pt x="107" y="271"/>
                  </a:cubicBezTo>
                  <a:cubicBezTo>
                    <a:pt x="108" y="266"/>
                    <a:pt x="108" y="266"/>
                    <a:pt x="108" y="266"/>
                  </a:cubicBezTo>
                  <a:cubicBezTo>
                    <a:pt x="108" y="266"/>
                    <a:pt x="108" y="266"/>
                    <a:pt x="108" y="266"/>
                  </a:cubicBezTo>
                  <a:cubicBezTo>
                    <a:pt x="108" y="266"/>
                    <a:pt x="108" y="266"/>
                    <a:pt x="108" y="266"/>
                  </a:cubicBezTo>
                  <a:cubicBezTo>
                    <a:pt x="107" y="266"/>
                    <a:pt x="107" y="266"/>
                    <a:pt x="107" y="266"/>
                  </a:cubicBezTo>
                  <a:cubicBezTo>
                    <a:pt x="105" y="265"/>
                    <a:pt x="104" y="264"/>
                    <a:pt x="104" y="261"/>
                  </a:cubicBezTo>
                  <a:cubicBezTo>
                    <a:pt x="104" y="255"/>
                    <a:pt x="104" y="255"/>
                    <a:pt x="104" y="255"/>
                  </a:cubicBezTo>
                  <a:cubicBezTo>
                    <a:pt x="106" y="255"/>
                    <a:pt x="106" y="255"/>
                    <a:pt x="106" y="255"/>
                  </a:cubicBezTo>
                  <a:cubicBezTo>
                    <a:pt x="107" y="254"/>
                    <a:pt x="107" y="253"/>
                    <a:pt x="108" y="253"/>
                  </a:cubicBezTo>
                  <a:cubicBezTo>
                    <a:pt x="109" y="250"/>
                    <a:pt x="110" y="246"/>
                    <a:pt x="109" y="242"/>
                  </a:cubicBezTo>
                  <a:cubicBezTo>
                    <a:pt x="108" y="237"/>
                    <a:pt x="106" y="234"/>
                    <a:pt x="104" y="233"/>
                  </a:cubicBezTo>
                  <a:cubicBezTo>
                    <a:pt x="104" y="232"/>
                    <a:pt x="103" y="232"/>
                    <a:pt x="102" y="232"/>
                  </a:cubicBezTo>
                  <a:cubicBezTo>
                    <a:pt x="102" y="232"/>
                    <a:pt x="101" y="232"/>
                    <a:pt x="100" y="232"/>
                  </a:cubicBezTo>
                  <a:cubicBezTo>
                    <a:pt x="100" y="232"/>
                    <a:pt x="99" y="232"/>
                    <a:pt x="98" y="232"/>
                  </a:cubicBezTo>
                  <a:cubicBezTo>
                    <a:pt x="96" y="232"/>
                    <a:pt x="92" y="235"/>
                    <a:pt x="91" y="235"/>
                  </a:cubicBezTo>
                  <a:cubicBezTo>
                    <a:pt x="90" y="236"/>
                    <a:pt x="90" y="236"/>
                    <a:pt x="89" y="237"/>
                  </a:cubicBezTo>
                  <a:cubicBezTo>
                    <a:pt x="86" y="239"/>
                    <a:pt x="83" y="241"/>
                    <a:pt x="79" y="241"/>
                  </a:cubicBezTo>
                  <a:cubicBezTo>
                    <a:pt x="79" y="241"/>
                    <a:pt x="78" y="241"/>
                    <a:pt x="78" y="240"/>
                  </a:cubicBezTo>
                  <a:cubicBezTo>
                    <a:pt x="75" y="240"/>
                    <a:pt x="73" y="239"/>
                    <a:pt x="72" y="239"/>
                  </a:cubicBezTo>
                  <a:cubicBezTo>
                    <a:pt x="71" y="238"/>
                    <a:pt x="70" y="238"/>
                    <a:pt x="70" y="238"/>
                  </a:cubicBezTo>
                  <a:cubicBezTo>
                    <a:pt x="69" y="237"/>
                    <a:pt x="68" y="237"/>
                    <a:pt x="68" y="237"/>
                  </a:cubicBezTo>
                  <a:cubicBezTo>
                    <a:pt x="67" y="237"/>
                    <a:pt x="67" y="238"/>
                    <a:pt x="67" y="239"/>
                  </a:cubicBezTo>
                  <a:cubicBezTo>
                    <a:pt x="67" y="240"/>
                    <a:pt x="67" y="240"/>
                    <a:pt x="67" y="241"/>
                  </a:cubicBezTo>
                  <a:cubicBezTo>
                    <a:pt x="66" y="246"/>
                    <a:pt x="62" y="248"/>
                    <a:pt x="59" y="251"/>
                  </a:cubicBezTo>
                  <a:cubicBezTo>
                    <a:pt x="57" y="252"/>
                    <a:pt x="56" y="253"/>
                    <a:pt x="55" y="254"/>
                  </a:cubicBezTo>
                  <a:cubicBezTo>
                    <a:pt x="54" y="255"/>
                    <a:pt x="54" y="256"/>
                    <a:pt x="53" y="257"/>
                  </a:cubicBezTo>
                  <a:cubicBezTo>
                    <a:pt x="53" y="260"/>
                    <a:pt x="51" y="261"/>
                    <a:pt x="50" y="261"/>
                  </a:cubicBezTo>
                  <a:cubicBezTo>
                    <a:pt x="49" y="261"/>
                    <a:pt x="49" y="261"/>
                    <a:pt x="49" y="261"/>
                  </a:cubicBezTo>
                  <a:cubicBezTo>
                    <a:pt x="48" y="261"/>
                    <a:pt x="48" y="261"/>
                    <a:pt x="48" y="261"/>
                  </a:cubicBezTo>
                  <a:cubicBezTo>
                    <a:pt x="48" y="261"/>
                    <a:pt x="48" y="264"/>
                    <a:pt x="48" y="265"/>
                  </a:cubicBezTo>
                  <a:cubicBezTo>
                    <a:pt x="48" y="266"/>
                    <a:pt x="48" y="267"/>
                    <a:pt x="48" y="267"/>
                  </a:cubicBezTo>
                  <a:cubicBezTo>
                    <a:pt x="48" y="271"/>
                    <a:pt x="48" y="271"/>
                    <a:pt x="48" y="271"/>
                  </a:cubicBezTo>
                  <a:cubicBezTo>
                    <a:pt x="45" y="270"/>
                    <a:pt x="45" y="270"/>
                    <a:pt x="45" y="270"/>
                  </a:cubicBezTo>
                  <a:cubicBezTo>
                    <a:pt x="44" y="270"/>
                    <a:pt x="44" y="270"/>
                    <a:pt x="44" y="270"/>
                  </a:cubicBezTo>
                  <a:cubicBezTo>
                    <a:pt x="44" y="271"/>
                    <a:pt x="44" y="274"/>
                    <a:pt x="44" y="275"/>
                  </a:cubicBezTo>
                  <a:cubicBezTo>
                    <a:pt x="44" y="276"/>
                    <a:pt x="44" y="276"/>
                    <a:pt x="44" y="276"/>
                  </a:cubicBezTo>
                  <a:cubicBezTo>
                    <a:pt x="44" y="280"/>
                    <a:pt x="44" y="280"/>
                    <a:pt x="44" y="280"/>
                  </a:cubicBezTo>
                  <a:cubicBezTo>
                    <a:pt x="40" y="280"/>
                    <a:pt x="40" y="280"/>
                    <a:pt x="40" y="280"/>
                  </a:cubicBezTo>
                  <a:cubicBezTo>
                    <a:pt x="40" y="279"/>
                    <a:pt x="40" y="279"/>
                    <a:pt x="39" y="279"/>
                  </a:cubicBezTo>
                  <a:cubicBezTo>
                    <a:pt x="39" y="280"/>
                    <a:pt x="39" y="283"/>
                    <a:pt x="39" y="288"/>
                  </a:cubicBezTo>
                  <a:cubicBezTo>
                    <a:pt x="39" y="289"/>
                    <a:pt x="39" y="290"/>
                    <a:pt x="39" y="291"/>
                  </a:cubicBezTo>
                  <a:cubicBezTo>
                    <a:pt x="39" y="294"/>
                    <a:pt x="39" y="294"/>
                    <a:pt x="39" y="294"/>
                  </a:cubicBezTo>
                  <a:cubicBezTo>
                    <a:pt x="35" y="294"/>
                    <a:pt x="35" y="294"/>
                    <a:pt x="35" y="294"/>
                  </a:cubicBezTo>
                  <a:cubicBezTo>
                    <a:pt x="35" y="294"/>
                    <a:pt x="35" y="294"/>
                    <a:pt x="35" y="294"/>
                  </a:cubicBezTo>
                  <a:cubicBezTo>
                    <a:pt x="34" y="294"/>
                    <a:pt x="34" y="297"/>
                    <a:pt x="34" y="299"/>
                  </a:cubicBezTo>
                  <a:cubicBezTo>
                    <a:pt x="34" y="299"/>
                    <a:pt x="34" y="300"/>
                    <a:pt x="34" y="300"/>
                  </a:cubicBezTo>
                  <a:cubicBezTo>
                    <a:pt x="34" y="304"/>
                    <a:pt x="34" y="304"/>
                    <a:pt x="34" y="304"/>
                  </a:cubicBezTo>
                  <a:cubicBezTo>
                    <a:pt x="30" y="303"/>
                    <a:pt x="30" y="303"/>
                    <a:pt x="30" y="303"/>
                  </a:cubicBezTo>
                  <a:cubicBezTo>
                    <a:pt x="30" y="303"/>
                    <a:pt x="30" y="303"/>
                    <a:pt x="30" y="303"/>
                  </a:cubicBezTo>
                  <a:cubicBezTo>
                    <a:pt x="30" y="303"/>
                    <a:pt x="30" y="303"/>
                    <a:pt x="30" y="303"/>
                  </a:cubicBezTo>
                  <a:cubicBezTo>
                    <a:pt x="30" y="303"/>
                    <a:pt x="30" y="303"/>
                    <a:pt x="30" y="305"/>
                  </a:cubicBezTo>
                  <a:cubicBezTo>
                    <a:pt x="29" y="309"/>
                    <a:pt x="29" y="309"/>
                    <a:pt x="29" y="309"/>
                  </a:cubicBezTo>
                  <a:cubicBezTo>
                    <a:pt x="26" y="308"/>
                    <a:pt x="26" y="308"/>
                    <a:pt x="26" y="308"/>
                  </a:cubicBezTo>
                  <a:cubicBezTo>
                    <a:pt x="26" y="308"/>
                    <a:pt x="25" y="308"/>
                    <a:pt x="25" y="308"/>
                  </a:cubicBezTo>
                  <a:cubicBezTo>
                    <a:pt x="25" y="308"/>
                    <a:pt x="25" y="308"/>
                    <a:pt x="25" y="308"/>
                  </a:cubicBezTo>
                  <a:cubicBezTo>
                    <a:pt x="25" y="308"/>
                    <a:pt x="25" y="308"/>
                    <a:pt x="25" y="311"/>
                  </a:cubicBezTo>
                  <a:cubicBezTo>
                    <a:pt x="25" y="311"/>
                    <a:pt x="25" y="312"/>
                    <a:pt x="25" y="313"/>
                  </a:cubicBezTo>
                  <a:cubicBezTo>
                    <a:pt x="25" y="314"/>
                    <a:pt x="25" y="315"/>
                    <a:pt x="25" y="316"/>
                  </a:cubicBezTo>
                  <a:cubicBezTo>
                    <a:pt x="25" y="316"/>
                    <a:pt x="25" y="316"/>
                    <a:pt x="25" y="316"/>
                  </a:cubicBezTo>
                  <a:cubicBezTo>
                    <a:pt x="25" y="316"/>
                    <a:pt x="25" y="316"/>
                    <a:pt x="26" y="316"/>
                  </a:cubicBezTo>
                  <a:cubicBezTo>
                    <a:pt x="28" y="316"/>
                    <a:pt x="30" y="317"/>
                    <a:pt x="30" y="320"/>
                  </a:cubicBezTo>
                  <a:cubicBezTo>
                    <a:pt x="30" y="324"/>
                    <a:pt x="30" y="324"/>
                    <a:pt x="30" y="324"/>
                  </a:cubicBezTo>
                  <a:cubicBezTo>
                    <a:pt x="30" y="324"/>
                    <a:pt x="30" y="325"/>
                    <a:pt x="30" y="325"/>
                  </a:cubicBezTo>
                  <a:cubicBezTo>
                    <a:pt x="29" y="326"/>
                    <a:pt x="29" y="327"/>
                    <a:pt x="30" y="328"/>
                  </a:cubicBezTo>
                  <a:cubicBezTo>
                    <a:pt x="32" y="327"/>
                    <a:pt x="35" y="325"/>
                    <a:pt x="37" y="323"/>
                  </a:cubicBezTo>
                  <a:cubicBezTo>
                    <a:pt x="37" y="322"/>
                    <a:pt x="38" y="321"/>
                    <a:pt x="39" y="321"/>
                  </a:cubicBezTo>
                  <a:cubicBezTo>
                    <a:pt x="39" y="320"/>
                    <a:pt x="39" y="320"/>
                    <a:pt x="39" y="320"/>
                  </a:cubicBezTo>
                  <a:cubicBezTo>
                    <a:pt x="41" y="319"/>
                    <a:pt x="42" y="317"/>
                    <a:pt x="44" y="316"/>
                  </a:cubicBezTo>
                  <a:cubicBezTo>
                    <a:pt x="45" y="316"/>
                    <a:pt x="45" y="316"/>
                    <a:pt x="45" y="316"/>
                  </a:cubicBezTo>
                  <a:cubicBezTo>
                    <a:pt x="46" y="316"/>
                    <a:pt x="46" y="316"/>
                    <a:pt x="46" y="316"/>
                  </a:cubicBezTo>
                  <a:cubicBezTo>
                    <a:pt x="46" y="316"/>
                    <a:pt x="46" y="316"/>
                    <a:pt x="47" y="316"/>
                  </a:cubicBezTo>
                  <a:cubicBezTo>
                    <a:pt x="46" y="316"/>
                    <a:pt x="46" y="316"/>
                    <a:pt x="46" y="316"/>
                  </a:cubicBezTo>
                  <a:cubicBezTo>
                    <a:pt x="47" y="316"/>
                    <a:pt x="47" y="315"/>
                    <a:pt x="47" y="314"/>
                  </a:cubicBezTo>
                  <a:cubicBezTo>
                    <a:pt x="47" y="310"/>
                    <a:pt x="47" y="310"/>
                    <a:pt x="47" y="310"/>
                  </a:cubicBezTo>
                  <a:cubicBezTo>
                    <a:pt x="51" y="311"/>
                    <a:pt x="51" y="311"/>
                    <a:pt x="51" y="311"/>
                  </a:cubicBezTo>
                  <a:cubicBezTo>
                    <a:pt x="51" y="311"/>
                    <a:pt x="51" y="311"/>
                    <a:pt x="51" y="311"/>
                  </a:cubicBezTo>
                  <a:cubicBezTo>
                    <a:pt x="51" y="311"/>
                    <a:pt x="51" y="311"/>
                    <a:pt x="51" y="311"/>
                  </a:cubicBezTo>
                  <a:cubicBezTo>
                    <a:pt x="51" y="311"/>
                    <a:pt x="51" y="311"/>
                    <a:pt x="52" y="310"/>
                  </a:cubicBezTo>
                  <a:cubicBezTo>
                    <a:pt x="52" y="306"/>
                    <a:pt x="54" y="303"/>
                    <a:pt x="58" y="302"/>
                  </a:cubicBezTo>
                  <a:cubicBezTo>
                    <a:pt x="60" y="302"/>
                    <a:pt x="62" y="301"/>
                    <a:pt x="64" y="301"/>
                  </a:cubicBezTo>
                  <a:cubicBezTo>
                    <a:pt x="65" y="301"/>
                    <a:pt x="67" y="302"/>
                    <a:pt x="68" y="302"/>
                  </a:cubicBezTo>
                  <a:cubicBezTo>
                    <a:pt x="72" y="302"/>
                    <a:pt x="72" y="302"/>
                    <a:pt x="72" y="302"/>
                  </a:cubicBezTo>
                  <a:cubicBezTo>
                    <a:pt x="72" y="305"/>
                    <a:pt x="72" y="305"/>
                    <a:pt x="72" y="305"/>
                  </a:cubicBezTo>
                  <a:cubicBezTo>
                    <a:pt x="72" y="306"/>
                    <a:pt x="72" y="307"/>
                    <a:pt x="72" y="308"/>
                  </a:cubicBezTo>
                  <a:cubicBezTo>
                    <a:pt x="72" y="310"/>
                    <a:pt x="72" y="313"/>
                    <a:pt x="72" y="316"/>
                  </a:cubicBezTo>
                  <a:cubicBezTo>
                    <a:pt x="71" y="325"/>
                    <a:pt x="66" y="327"/>
                    <a:pt x="62" y="327"/>
                  </a:cubicBezTo>
                  <a:cubicBezTo>
                    <a:pt x="61" y="327"/>
                    <a:pt x="61" y="327"/>
                    <a:pt x="60" y="327"/>
                  </a:cubicBezTo>
                  <a:cubicBezTo>
                    <a:pt x="59" y="327"/>
                    <a:pt x="59" y="327"/>
                    <a:pt x="58" y="327"/>
                  </a:cubicBezTo>
                  <a:cubicBezTo>
                    <a:pt x="58" y="327"/>
                    <a:pt x="58" y="327"/>
                    <a:pt x="58" y="327"/>
                  </a:cubicBezTo>
                  <a:cubicBezTo>
                    <a:pt x="58" y="327"/>
                    <a:pt x="58" y="327"/>
                    <a:pt x="58" y="327"/>
                  </a:cubicBezTo>
                  <a:cubicBezTo>
                    <a:pt x="58" y="330"/>
                    <a:pt x="58" y="332"/>
                    <a:pt x="58" y="335"/>
                  </a:cubicBezTo>
                  <a:cubicBezTo>
                    <a:pt x="58" y="336"/>
                    <a:pt x="58" y="337"/>
                    <a:pt x="58" y="338"/>
                  </a:cubicBezTo>
                  <a:cubicBezTo>
                    <a:pt x="58" y="342"/>
                    <a:pt x="58" y="342"/>
                    <a:pt x="58" y="342"/>
                  </a:cubicBezTo>
                  <a:cubicBezTo>
                    <a:pt x="54" y="341"/>
                    <a:pt x="54" y="341"/>
                    <a:pt x="54" y="341"/>
                  </a:cubicBezTo>
                  <a:cubicBezTo>
                    <a:pt x="54" y="341"/>
                    <a:pt x="54" y="341"/>
                    <a:pt x="54" y="341"/>
                  </a:cubicBezTo>
                  <a:cubicBezTo>
                    <a:pt x="53" y="341"/>
                    <a:pt x="53" y="345"/>
                    <a:pt x="53" y="346"/>
                  </a:cubicBezTo>
                  <a:cubicBezTo>
                    <a:pt x="53" y="346"/>
                    <a:pt x="53" y="347"/>
                    <a:pt x="53" y="347"/>
                  </a:cubicBezTo>
                  <a:cubicBezTo>
                    <a:pt x="53" y="348"/>
                    <a:pt x="54" y="349"/>
                    <a:pt x="58" y="349"/>
                  </a:cubicBezTo>
                  <a:cubicBezTo>
                    <a:pt x="58" y="349"/>
                    <a:pt x="59" y="349"/>
                    <a:pt x="59" y="349"/>
                  </a:cubicBezTo>
                  <a:cubicBezTo>
                    <a:pt x="60" y="349"/>
                    <a:pt x="62" y="349"/>
                    <a:pt x="63" y="349"/>
                  </a:cubicBezTo>
                  <a:cubicBezTo>
                    <a:pt x="63" y="349"/>
                    <a:pt x="63" y="349"/>
                    <a:pt x="63" y="349"/>
                  </a:cubicBezTo>
                  <a:cubicBezTo>
                    <a:pt x="64" y="349"/>
                    <a:pt x="64" y="349"/>
                    <a:pt x="64" y="349"/>
                  </a:cubicBezTo>
                  <a:cubicBezTo>
                    <a:pt x="65" y="349"/>
                    <a:pt x="66" y="349"/>
                    <a:pt x="67" y="349"/>
                  </a:cubicBezTo>
                  <a:cubicBezTo>
                    <a:pt x="71" y="349"/>
                    <a:pt x="72" y="351"/>
                    <a:pt x="72" y="352"/>
                  </a:cubicBezTo>
                  <a:cubicBezTo>
                    <a:pt x="72" y="354"/>
                    <a:pt x="72" y="356"/>
                    <a:pt x="72" y="358"/>
                  </a:cubicBezTo>
                  <a:cubicBezTo>
                    <a:pt x="72" y="360"/>
                    <a:pt x="72" y="362"/>
                    <a:pt x="72" y="364"/>
                  </a:cubicBezTo>
                  <a:cubicBezTo>
                    <a:pt x="73" y="367"/>
                    <a:pt x="74" y="368"/>
                    <a:pt x="74" y="368"/>
                  </a:cubicBezTo>
                  <a:cubicBezTo>
                    <a:pt x="76" y="368"/>
                    <a:pt x="76" y="368"/>
                    <a:pt x="76" y="368"/>
                  </a:cubicBezTo>
                  <a:cubicBezTo>
                    <a:pt x="77" y="370"/>
                    <a:pt x="77" y="370"/>
                    <a:pt x="77" y="370"/>
                  </a:cubicBezTo>
                  <a:cubicBezTo>
                    <a:pt x="77" y="372"/>
                    <a:pt x="78" y="376"/>
                    <a:pt x="76" y="380"/>
                  </a:cubicBezTo>
                  <a:cubicBezTo>
                    <a:pt x="74" y="383"/>
                    <a:pt x="70" y="384"/>
                    <a:pt x="67" y="385"/>
                  </a:cubicBezTo>
                  <a:cubicBezTo>
                    <a:pt x="65" y="385"/>
                    <a:pt x="64" y="386"/>
                    <a:pt x="63" y="386"/>
                  </a:cubicBezTo>
                  <a:cubicBezTo>
                    <a:pt x="63" y="386"/>
                    <a:pt x="63" y="386"/>
                    <a:pt x="63" y="386"/>
                  </a:cubicBezTo>
                  <a:cubicBezTo>
                    <a:pt x="63" y="388"/>
                    <a:pt x="63" y="389"/>
                    <a:pt x="63" y="390"/>
                  </a:cubicBezTo>
                  <a:cubicBezTo>
                    <a:pt x="63" y="391"/>
                    <a:pt x="64" y="393"/>
                    <a:pt x="65" y="394"/>
                  </a:cubicBezTo>
                  <a:cubicBezTo>
                    <a:pt x="65" y="394"/>
                    <a:pt x="65" y="395"/>
                    <a:pt x="65" y="395"/>
                  </a:cubicBezTo>
                  <a:cubicBezTo>
                    <a:pt x="66" y="396"/>
                    <a:pt x="67" y="398"/>
                    <a:pt x="67" y="400"/>
                  </a:cubicBezTo>
                  <a:cubicBezTo>
                    <a:pt x="67" y="400"/>
                    <a:pt x="68" y="401"/>
                    <a:pt x="68" y="401"/>
                  </a:cubicBezTo>
                  <a:cubicBezTo>
                    <a:pt x="69" y="401"/>
                    <a:pt x="72" y="401"/>
                    <a:pt x="72" y="405"/>
                  </a:cubicBezTo>
                  <a:cubicBezTo>
                    <a:pt x="72" y="405"/>
                    <a:pt x="72" y="405"/>
                    <a:pt x="72" y="406"/>
                  </a:cubicBezTo>
                  <a:cubicBezTo>
                    <a:pt x="72" y="406"/>
                    <a:pt x="72" y="406"/>
                    <a:pt x="72" y="406"/>
                  </a:cubicBezTo>
                  <a:cubicBezTo>
                    <a:pt x="73" y="406"/>
                    <a:pt x="73" y="406"/>
                    <a:pt x="73" y="406"/>
                  </a:cubicBezTo>
                  <a:cubicBezTo>
                    <a:pt x="74" y="406"/>
                    <a:pt x="75" y="406"/>
                    <a:pt x="76" y="407"/>
                  </a:cubicBezTo>
                  <a:cubicBezTo>
                    <a:pt x="77" y="406"/>
                    <a:pt x="79" y="405"/>
                    <a:pt x="83" y="403"/>
                  </a:cubicBezTo>
                  <a:cubicBezTo>
                    <a:pt x="83" y="403"/>
                    <a:pt x="84" y="403"/>
                    <a:pt x="84" y="403"/>
                  </a:cubicBezTo>
                  <a:cubicBezTo>
                    <a:pt x="85" y="402"/>
                    <a:pt x="87" y="402"/>
                    <a:pt x="88" y="402"/>
                  </a:cubicBezTo>
                  <a:cubicBezTo>
                    <a:pt x="90" y="402"/>
                    <a:pt x="93" y="402"/>
                    <a:pt x="95" y="406"/>
                  </a:cubicBezTo>
                  <a:cubicBezTo>
                    <a:pt x="95" y="407"/>
                    <a:pt x="95" y="407"/>
                    <a:pt x="96" y="408"/>
                  </a:cubicBezTo>
                  <a:cubicBezTo>
                    <a:pt x="96" y="409"/>
                    <a:pt x="96" y="409"/>
                    <a:pt x="97" y="410"/>
                  </a:cubicBezTo>
                  <a:cubicBezTo>
                    <a:pt x="97" y="410"/>
                    <a:pt x="97" y="410"/>
                    <a:pt x="97" y="410"/>
                  </a:cubicBezTo>
                  <a:cubicBezTo>
                    <a:pt x="98" y="411"/>
                    <a:pt x="99" y="412"/>
                    <a:pt x="99" y="413"/>
                  </a:cubicBezTo>
                  <a:cubicBezTo>
                    <a:pt x="100" y="414"/>
                    <a:pt x="100" y="414"/>
                    <a:pt x="100" y="415"/>
                  </a:cubicBezTo>
                  <a:cubicBezTo>
                    <a:pt x="101" y="415"/>
                    <a:pt x="101" y="415"/>
                    <a:pt x="101" y="415"/>
                  </a:cubicBezTo>
                  <a:cubicBezTo>
                    <a:pt x="101" y="415"/>
                    <a:pt x="102" y="415"/>
                    <a:pt x="103" y="415"/>
                  </a:cubicBezTo>
                  <a:cubicBezTo>
                    <a:pt x="103" y="415"/>
                    <a:pt x="104" y="415"/>
                    <a:pt x="105" y="415"/>
                  </a:cubicBezTo>
                  <a:cubicBezTo>
                    <a:pt x="105" y="415"/>
                    <a:pt x="106" y="415"/>
                    <a:pt x="106" y="415"/>
                  </a:cubicBezTo>
                  <a:cubicBezTo>
                    <a:pt x="108" y="414"/>
                    <a:pt x="110" y="413"/>
                    <a:pt x="111" y="412"/>
                  </a:cubicBezTo>
                  <a:cubicBezTo>
                    <a:pt x="111" y="412"/>
                    <a:pt x="108" y="411"/>
                    <a:pt x="108" y="411"/>
                  </a:cubicBezTo>
                  <a:cubicBezTo>
                    <a:pt x="108" y="408"/>
                    <a:pt x="108" y="408"/>
                    <a:pt x="108" y="408"/>
                  </a:cubicBezTo>
                  <a:cubicBezTo>
                    <a:pt x="108" y="408"/>
                    <a:pt x="108" y="408"/>
                    <a:pt x="108" y="407"/>
                  </a:cubicBezTo>
                  <a:cubicBezTo>
                    <a:pt x="108" y="406"/>
                    <a:pt x="107" y="406"/>
                    <a:pt x="106" y="405"/>
                  </a:cubicBezTo>
                  <a:cubicBezTo>
                    <a:pt x="105" y="404"/>
                    <a:pt x="104" y="402"/>
                    <a:pt x="104" y="400"/>
                  </a:cubicBezTo>
                  <a:cubicBezTo>
                    <a:pt x="103" y="396"/>
                    <a:pt x="103" y="396"/>
                    <a:pt x="103" y="396"/>
                  </a:cubicBezTo>
                  <a:cubicBezTo>
                    <a:pt x="107" y="396"/>
                    <a:pt x="107" y="396"/>
                    <a:pt x="107" y="396"/>
                  </a:cubicBezTo>
                  <a:cubicBezTo>
                    <a:pt x="108" y="396"/>
                    <a:pt x="108" y="396"/>
                    <a:pt x="108" y="396"/>
                  </a:cubicBezTo>
                  <a:cubicBezTo>
                    <a:pt x="109" y="396"/>
                    <a:pt x="111" y="396"/>
                    <a:pt x="112" y="396"/>
                  </a:cubicBezTo>
                  <a:cubicBezTo>
                    <a:pt x="115" y="396"/>
                    <a:pt x="117" y="396"/>
                    <a:pt x="118" y="395"/>
                  </a:cubicBezTo>
                  <a:cubicBezTo>
                    <a:pt x="118" y="391"/>
                    <a:pt x="121" y="391"/>
                    <a:pt x="122" y="391"/>
                  </a:cubicBezTo>
                  <a:cubicBezTo>
                    <a:pt x="124" y="391"/>
                    <a:pt x="124" y="391"/>
                    <a:pt x="124" y="391"/>
                  </a:cubicBezTo>
                  <a:cubicBezTo>
                    <a:pt x="125" y="391"/>
                    <a:pt x="126" y="391"/>
                    <a:pt x="127" y="391"/>
                  </a:cubicBezTo>
                  <a:cubicBezTo>
                    <a:pt x="127" y="391"/>
                    <a:pt x="127" y="391"/>
                    <a:pt x="127" y="391"/>
                  </a:cubicBezTo>
                  <a:cubicBezTo>
                    <a:pt x="127" y="391"/>
                    <a:pt x="127" y="391"/>
                    <a:pt x="127" y="390"/>
                  </a:cubicBezTo>
                  <a:cubicBezTo>
                    <a:pt x="126" y="387"/>
                    <a:pt x="126" y="387"/>
                    <a:pt x="126" y="387"/>
                  </a:cubicBezTo>
                  <a:cubicBezTo>
                    <a:pt x="130" y="387"/>
                    <a:pt x="130" y="387"/>
                    <a:pt x="130" y="387"/>
                  </a:cubicBezTo>
                  <a:cubicBezTo>
                    <a:pt x="134" y="387"/>
                    <a:pt x="139" y="387"/>
                    <a:pt x="141" y="390"/>
                  </a:cubicBezTo>
                  <a:cubicBezTo>
                    <a:pt x="141" y="390"/>
                    <a:pt x="141" y="390"/>
                    <a:pt x="141" y="390"/>
                  </a:cubicBezTo>
                  <a:cubicBezTo>
                    <a:pt x="141" y="388"/>
                    <a:pt x="143" y="386"/>
                    <a:pt x="145" y="386"/>
                  </a:cubicBezTo>
                  <a:cubicBezTo>
                    <a:pt x="145" y="386"/>
                    <a:pt x="145" y="386"/>
                    <a:pt x="145" y="386"/>
                  </a:cubicBezTo>
                  <a:cubicBezTo>
                    <a:pt x="146" y="386"/>
                    <a:pt x="147" y="386"/>
                    <a:pt x="147" y="386"/>
                  </a:cubicBezTo>
                  <a:cubicBezTo>
                    <a:pt x="148" y="386"/>
                    <a:pt x="149" y="386"/>
                    <a:pt x="151" y="387"/>
                  </a:cubicBezTo>
                  <a:cubicBezTo>
                    <a:pt x="153" y="387"/>
                    <a:pt x="156" y="388"/>
                    <a:pt x="158" y="389"/>
                  </a:cubicBezTo>
                  <a:cubicBezTo>
                    <a:pt x="160" y="390"/>
                    <a:pt x="162" y="391"/>
                    <a:pt x="164" y="392"/>
                  </a:cubicBezTo>
                  <a:cubicBezTo>
                    <a:pt x="166" y="394"/>
                    <a:pt x="168" y="395"/>
                    <a:pt x="170" y="396"/>
                  </a:cubicBezTo>
                  <a:cubicBezTo>
                    <a:pt x="173" y="397"/>
                    <a:pt x="175" y="397"/>
                    <a:pt x="178" y="397"/>
                  </a:cubicBezTo>
                  <a:cubicBezTo>
                    <a:pt x="180" y="397"/>
                    <a:pt x="183" y="397"/>
                    <a:pt x="186" y="396"/>
                  </a:cubicBezTo>
                  <a:cubicBezTo>
                    <a:pt x="191" y="395"/>
                    <a:pt x="191" y="395"/>
                    <a:pt x="191" y="395"/>
                  </a:cubicBezTo>
                  <a:cubicBezTo>
                    <a:pt x="190" y="400"/>
                    <a:pt x="190" y="400"/>
                    <a:pt x="190" y="400"/>
                  </a:cubicBezTo>
                  <a:cubicBezTo>
                    <a:pt x="189" y="401"/>
                    <a:pt x="193" y="404"/>
                    <a:pt x="195" y="405"/>
                  </a:cubicBezTo>
                  <a:cubicBezTo>
                    <a:pt x="196" y="406"/>
                    <a:pt x="196" y="406"/>
                    <a:pt x="197" y="406"/>
                  </a:cubicBezTo>
                  <a:cubicBezTo>
                    <a:pt x="197" y="406"/>
                    <a:pt x="197" y="406"/>
                    <a:pt x="197" y="406"/>
                  </a:cubicBezTo>
                  <a:cubicBezTo>
                    <a:pt x="197" y="406"/>
                    <a:pt x="198" y="405"/>
                    <a:pt x="198" y="405"/>
                  </a:cubicBezTo>
                  <a:cubicBezTo>
                    <a:pt x="198" y="404"/>
                    <a:pt x="198" y="404"/>
                    <a:pt x="198" y="404"/>
                  </a:cubicBezTo>
                  <a:cubicBezTo>
                    <a:pt x="198" y="402"/>
                    <a:pt x="199" y="401"/>
                    <a:pt x="202" y="401"/>
                  </a:cubicBezTo>
                  <a:cubicBezTo>
                    <a:pt x="209" y="401"/>
                    <a:pt x="209" y="401"/>
                    <a:pt x="209" y="401"/>
                  </a:cubicBezTo>
                  <a:cubicBezTo>
                    <a:pt x="209" y="404"/>
                    <a:pt x="209" y="404"/>
                    <a:pt x="209" y="404"/>
                  </a:cubicBezTo>
                  <a:cubicBezTo>
                    <a:pt x="209" y="405"/>
                    <a:pt x="209" y="405"/>
                    <a:pt x="209" y="405"/>
                  </a:cubicBezTo>
                  <a:cubicBezTo>
                    <a:pt x="209" y="405"/>
                    <a:pt x="209" y="405"/>
                    <a:pt x="209" y="405"/>
                  </a:cubicBezTo>
                  <a:cubicBezTo>
                    <a:pt x="209" y="405"/>
                    <a:pt x="209" y="405"/>
                    <a:pt x="211" y="405"/>
                  </a:cubicBezTo>
                  <a:cubicBezTo>
                    <a:pt x="217" y="406"/>
                    <a:pt x="217" y="406"/>
                    <a:pt x="217" y="406"/>
                  </a:cubicBezTo>
                  <a:cubicBezTo>
                    <a:pt x="213" y="411"/>
                    <a:pt x="213" y="411"/>
                    <a:pt x="213" y="411"/>
                  </a:cubicBezTo>
                  <a:cubicBezTo>
                    <a:pt x="211" y="412"/>
                    <a:pt x="210" y="413"/>
                    <a:pt x="209" y="414"/>
                  </a:cubicBezTo>
                  <a:cubicBezTo>
                    <a:pt x="211" y="414"/>
                    <a:pt x="213" y="414"/>
                    <a:pt x="214" y="414"/>
                  </a:cubicBezTo>
                  <a:cubicBezTo>
                    <a:pt x="217" y="414"/>
                    <a:pt x="217" y="414"/>
                    <a:pt x="217" y="414"/>
                  </a:cubicBezTo>
                  <a:cubicBezTo>
                    <a:pt x="219" y="414"/>
                    <a:pt x="221" y="414"/>
                    <a:pt x="224" y="415"/>
                  </a:cubicBezTo>
                  <a:cubicBezTo>
                    <a:pt x="225" y="415"/>
                    <a:pt x="229" y="416"/>
                    <a:pt x="231" y="419"/>
                  </a:cubicBezTo>
                  <a:cubicBezTo>
                    <a:pt x="232" y="421"/>
                    <a:pt x="232" y="422"/>
                    <a:pt x="232" y="423"/>
                  </a:cubicBezTo>
                  <a:cubicBezTo>
                    <a:pt x="232" y="424"/>
                    <a:pt x="232" y="424"/>
                    <a:pt x="232" y="424"/>
                  </a:cubicBezTo>
                  <a:cubicBezTo>
                    <a:pt x="232" y="424"/>
                    <a:pt x="233" y="424"/>
                    <a:pt x="234" y="424"/>
                  </a:cubicBezTo>
                  <a:cubicBezTo>
                    <a:pt x="236" y="425"/>
                    <a:pt x="237" y="427"/>
                    <a:pt x="238" y="429"/>
                  </a:cubicBezTo>
                  <a:cubicBezTo>
                    <a:pt x="238" y="430"/>
                    <a:pt x="238" y="430"/>
                    <a:pt x="238" y="431"/>
                  </a:cubicBezTo>
                  <a:cubicBezTo>
                    <a:pt x="239" y="432"/>
                    <a:pt x="240" y="432"/>
                    <a:pt x="241" y="433"/>
                  </a:cubicBezTo>
                  <a:cubicBezTo>
                    <a:pt x="243" y="434"/>
                    <a:pt x="245" y="434"/>
                    <a:pt x="248" y="434"/>
                  </a:cubicBezTo>
                  <a:cubicBezTo>
                    <a:pt x="249" y="434"/>
                    <a:pt x="250" y="434"/>
                    <a:pt x="252" y="434"/>
                  </a:cubicBezTo>
                  <a:cubicBezTo>
                    <a:pt x="256" y="433"/>
                    <a:pt x="256" y="433"/>
                    <a:pt x="256" y="433"/>
                  </a:cubicBezTo>
                  <a:cubicBezTo>
                    <a:pt x="256" y="437"/>
                    <a:pt x="256" y="437"/>
                    <a:pt x="256" y="437"/>
                  </a:cubicBezTo>
                  <a:cubicBezTo>
                    <a:pt x="256" y="437"/>
                    <a:pt x="256" y="438"/>
                    <a:pt x="264" y="438"/>
                  </a:cubicBezTo>
                  <a:cubicBezTo>
                    <a:pt x="266" y="438"/>
                    <a:pt x="266" y="438"/>
                    <a:pt x="266" y="438"/>
                  </a:cubicBezTo>
                  <a:cubicBezTo>
                    <a:pt x="268" y="438"/>
                    <a:pt x="270" y="441"/>
                    <a:pt x="272" y="443"/>
                  </a:cubicBezTo>
                  <a:cubicBezTo>
                    <a:pt x="273" y="443"/>
                    <a:pt x="273" y="444"/>
                    <a:pt x="274" y="445"/>
                  </a:cubicBezTo>
                  <a:cubicBezTo>
                    <a:pt x="275" y="446"/>
                    <a:pt x="276" y="446"/>
                    <a:pt x="278" y="447"/>
                  </a:cubicBezTo>
                  <a:cubicBezTo>
                    <a:pt x="278" y="448"/>
                    <a:pt x="279" y="448"/>
                    <a:pt x="280" y="449"/>
                  </a:cubicBezTo>
                  <a:cubicBezTo>
                    <a:pt x="282" y="450"/>
                    <a:pt x="285" y="452"/>
                    <a:pt x="287" y="455"/>
                  </a:cubicBezTo>
                  <a:cubicBezTo>
                    <a:pt x="288" y="456"/>
                    <a:pt x="288" y="458"/>
                    <a:pt x="289" y="459"/>
                  </a:cubicBezTo>
                  <a:cubicBezTo>
                    <a:pt x="289" y="460"/>
                    <a:pt x="289" y="460"/>
                    <a:pt x="289" y="460"/>
                  </a:cubicBezTo>
                  <a:cubicBezTo>
                    <a:pt x="289" y="460"/>
                    <a:pt x="289" y="460"/>
                    <a:pt x="289" y="460"/>
                  </a:cubicBezTo>
                  <a:cubicBezTo>
                    <a:pt x="289" y="461"/>
                    <a:pt x="289" y="461"/>
                    <a:pt x="289" y="462"/>
                  </a:cubicBezTo>
                  <a:cubicBezTo>
                    <a:pt x="289" y="462"/>
                    <a:pt x="289" y="462"/>
                    <a:pt x="289" y="463"/>
                  </a:cubicBezTo>
                  <a:cubicBezTo>
                    <a:pt x="291" y="464"/>
                    <a:pt x="294" y="466"/>
                    <a:pt x="296" y="469"/>
                  </a:cubicBezTo>
                  <a:cubicBezTo>
                    <a:pt x="296" y="470"/>
                    <a:pt x="297" y="471"/>
                    <a:pt x="297" y="472"/>
                  </a:cubicBezTo>
                  <a:cubicBezTo>
                    <a:pt x="297" y="472"/>
                    <a:pt x="297" y="472"/>
                    <a:pt x="297" y="472"/>
                  </a:cubicBezTo>
                  <a:cubicBezTo>
                    <a:pt x="298" y="472"/>
                    <a:pt x="298" y="472"/>
                    <a:pt x="299" y="471"/>
                  </a:cubicBezTo>
                  <a:cubicBezTo>
                    <a:pt x="299" y="471"/>
                    <a:pt x="300" y="471"/>
                    <a:pt x="300" y="471"/>
                  </a:cubicBezTo>
                  <a:cubicBezTo>
                    <a:pt x="301" y="471"/>
                    <a:pt x="301" y="471"/>
                    <a:pt x="301" y="471"/>
                  </a:cubicBezTo>
                  <a:cubicBezTo>
                    <a:pt x="302" y="472"/>
                    <a:pt x="302" y="472"/>
                    <a:pt x="302" y="472"/>
                  </a:cubicBezTo>
                  <a:cubicBezTo>
                    <a:pt x="302" y="472"/>
                    <a:pt x="303" y="473"/>
                    <a:pt x="304" y="473"/>
                  </a:cubicBezTo>
                  <a:cubicBezTo>
                    <a:pt x="307" y="475"/>
                    <a:pt x="311" y="477"/>
                    <a:pt x="314" y="481"/>
                  </a:cubicBezTo>
                  <a:cubicBezTo>
                    <a:pt x="316" y="483"/>
                    <a:pt x="317" y="486"/>
                    <a:pt x="317" y="489"/>
                  </a:cubicBezTo>
                  <a:cubicBezTo>
                    <a:pt x="317" y="490"/>
                    <a:pt x="317" y="491"/>
                    <a:pt x="317" y="492"/>
                  </a:cubicBezTo>
                  <a:cubicBezTo>
                    <a:pt x="318" y="494"/>
                    <a:pt x="317" y="495"/>
                    <a:pt x="317" y="495"/>
                  </a:cubicBezTo>
                  <a:cubicBezTo>
                    <a:pt x="316" y="496"/>
                    <a:pt x="315" y="497"/>
                    <a:pt x="314" y="497"/>
                  </a:cubicBezTo>
                  <a:cubicBezTo>
                    <a:pt x="313" y="497"/>
                    <a:pt x="313" y="497"/>
                    <a:pt x="312" y="497"/>
                  </a:cubicBezTo>
                  <a:cubicBezTo>
                    <a:pt x="303" y="497"/>
                    <a:pt x="303" y="497"/>
                    <a:pt x="303" y="497"/>
                  </a:cubicBezTo>
                  <a:cubicBezTo>
                    <a:pt x="302" y="497"/>
                    <a:pt x="302" y="497"/>
                    <a:pt x="302" y="498"/>
                  </a:cubicBezTo>
                  <a:cubicBezTo>
                    <a:pt x="301" y="501"/>
                    <a:pt x="297" y="501"/>
                    <a:pt x="296" y="501"/>
                  </a:cubicBezTo>
                  <a:cubicBezTo>
                    <a:pt x="295" y="501"/>
                    <a:pt x="295" y="501"/>
                    <a:pt x="295" y="501"/>
                  </a:cubicBezTo>
                  <a:cubicBezTo>
                    <a:pt x="295" y="501"/>
                    <a:pt x="294" y="501"/>
                    <a:pt x="294" y="501"/>
                  </a:cubicBezTo>
                  <a:cubicBezTo>
                    <a:pt x="293" y="502"/>
                    <a:pt x="293" y="502"/>
                    <a:pt x="293" y="502"/>
                  </a:cubicBezTo>
                  <a:cubicBezTo>
                    <a:pt x="293" y="502"/>
                    <a:pt x="293" y="502"/>
                    <a:pt x="294" y="503"/>
                  </a:cubicBezTo>
                  <a:cubicBezTo>
                    <a:pt x="294" y="503"/>
                    <a:pt x="295" y="504"/>
                    <a:pt x="295" y="504"/>
                  </a:cubicBezTo>
                  <a:cubicBezTo>
                    <a:pt x="296" y="505"/>
                    <a:pt x="298" y="505"/>
                    <a:pt x="299" y="505"/>
                  </a:cubicBezTo>
                  <a:cubicBezTo>
                    <a:pt x="300" y="505"/>
                    <a:pt x="302" y="505"/>
                    <a:pt x="303" y="505"/>
                  </a:cubicBezTo>
                  <a:cubicBezTo>
                    <a:pt x="304" y="505"/>
                    <a:pt x="304" y="505"/>
                    <a:pt x="304" y="505"/>
                  </a:cubicBezTo>
                  <a:cubicBezTo>
                    <a:pt x="306" y="504"/>
                    <a:pt x="307" y="504"/>
                    <a:pt x="309" y="504"/>
                  </a:cubicBezTo>
                  <a:cubicBezTo>
                    <a:pt x="315" y="504"/>
                    <a:pt x="315" y="504"/>
                    <a:pt x="315" y="504"/>
                  </a:cubicBezTo>
                  <a:cubicBezTo>
                    <a:pt x="331" y="504"/>
                    <a:pt x="331" y="504"/>
                    <a:pt x="331" y="504"/>
                  </a:cubicBezTo>
                  <a:cubicBezTo>
                    <a:pt x="331" y="504"/>
                    <a:pt x="331" y="504"/>
                    <a:pt x="331" y="504"/>
                  </a:cubicBezTo>
                  <a:cubicBezTo>
                    <a:pt x="331" y="504"/>
                    <a:pt x="332" y="504"/>
                    <a:pt x="332" y="504"/>
                  </a:cubicBezTo>
                  <a:cubicBezTo>
                    <a:pt x="334" y="504"/>
                    <a:pt x="336" y="506"/>
                    <a:pt x="336" y="508"/>
                  </a:cubicBezTo>
                  <a:cubicBezTo>
                    <a:pt x="336" y="508"/>
                    <a:pt x="336" y="509"/>
                    <a:pt x="336" y="509"/>
                  </a:cubicBezTo>
                  <a:cubicBezTo>
                    <a:pt x="337" y="509"/>
                    <a:pt x="337" y="509"/>
                    <a:pt x="337" y="509"/>
                  </a:cubicBezTo>
                  <a:cubicBezTo>
                    <a:pt x="337" y="509"/>
                    <a:pt x="337" y="509"/>
                    <a:pt x="337" y="509"/>
                  </a:cubicBezTo>
                  <a:cubicBezTo>
                    <a:pt x="340" y="509"/>
                    <a:pt x="340" y="511"/>
                    <a:pt x="341" y="512"/>
                  </a:cubicBezTo>
                  <a:cubicBezTo>
                    <a:pt x="341" y="512"/>
                    <a:pt x="341" y="512"/>
                    <a:pt x="341" y="513"/>
                  </a:cubicBezTo>
                  <a:cubicBezTo>
                    <a:pt x="341" y="513"/>
                    <a:pt x="342" y="513"/>
                    <a:pt x="343" y="513"/>
                  </a:cubicBezTo>
                  <a:cubicBezTo>
                    <a:pt x="344" y="514"/>
                    <a:pt x="346" y="514"/>
                    <a:pt x="348" y="514"/>
                  </a:cubicBezTo>
                  <a:cubicBezTo>
                    <a:pt x="349" y="514"/>
                    <a:pt x="350" y="514"/>
                    <a:pt x="351" y="514"/>
                  </a:cubicBezTo>
                  <a:cubicBezTo>
                    <a:pt x="354" y="514"/>
                    <a:pt x="355" y="517"/>
                    <a:pt x="355" y="519"/>
                  </a:cubicBezTo>
                  <a:cubicBezTo>
                    <a:pt x="356" y="519"/>
                    <a:pt x="356" y="519"/>
                    <a:pt x="357" y="519"/>
                  </a:cubicBezTo>
                  <a:cubicBezTo>
                    <a:pt x="361" y="519"/>
                    <a:pt x="361" y="519"/>
                    <a:pt x="361" y="519"/>
                  </a:cubicBezTo>
                  <a:cubicBezTo>
                    <a:pt x="362" y="519"/>
                    <a:pt x="362" y="519"/>
                    <a:pt x="363" y="518"/>
                  </a:cubicBezTo>
                  <a:cubicBezTo>
                    <a:pt x="365" y="518"/>
                    <a:pt x="368" y="518"/>
                    <a:pt x="370" y="518"/>
                  </a:cubicBezTo>
                  <a:cubicBezTo>
                    <a:pt x="374" y="518"/>
                    <a:pt x="378" y="518"/>
                    <a:pt x="379" y="521"/>
                  </a:cubicBezTo>
                  <a:cubicBezTo>
                    <a:pt x="379" y="522"/>
                    <a:pt x="380" y="523"/>
                    <a:pt x="382" y="523"/>
                  </a:cubicBezTo>
                  <a:cubicBezTo>
                    <a:pt x="383" y="523"/>
                    <a:pt x="384" y="523"/>
                    <a:pt x="386" y="523"/>
                  </a:cubicBezTo>
                  <a:cubicBezTo>
                    <a:pt x="387" y="523"/>
                    <a:pt x="390" y="523"/>
                    <a:pt x="390" y="523"/>
                  </a:cubicBezTo>
                  <a:cubicBezTo>
                    <a:pt x="391" y="523"/>
                    <a:pt x="391" y="523"/>
                    <a:pt x="391" y="523"/>
                  </a:cubicBezTo>
                  <a:cubicBezTo>
                    <a:pt x="392" y="523"/>
                    <a:pt x="393" y="523"/>
                    <a:pt x="394" y="523"/>
                  </a:cubicBezTo>
                  <a:cubicBezTo>
                    <a:pt x="395" y="523"/>
                    <a:pt x="396" y="523"/>
                    <a:pt x="397" y="523"/>
                  </a:cubicBezTo>
                  <a:cubicBezTo>
                    <a:pt x="397" y="523"/>
                    <a:pt x="397" y="523"/>
                    <a:pt x="397" y="523"/>
                  </a:cubicBezTo>
                  <a:cubicBezTo>
                    <a:pt x="398" y="523"/>
                    <a:pt x="398" y="523"/>
                    <a:pt x="398" y="523"/>
                  </a:cubicBezTo>
                  <a:cubicBezTo>
                    <a:pt x="400" y="523"/>
                    <a:pt x="402" y="524"/>
                    <a:pt x="402" y="526"/>
                  </a:cubicBezTo>
                  <a:cubicBezTo>
                    <a:pt x="402" y="527"/>
                    <a:pt x="403" y="528"/>
                    <a:pt x="403" y="528"/>
                  </a:cubicBezTo>
                  <a:cubicBezTo>
                    <a:pt x="404" y="530"/>
                    <a:pt x="407" y="531"/>
                    <a:pt x="409" y="533"/>
                  </a:cubicBezTo>
                  <a:cubicBezTo>
                    <a:pt x="412" y="533"/>
                    <a:pt x="412" y="533"/>
                    <a:pt x="412" y="533"/>
                  </a:cubicBezTo>
                  <a:cubicBezTo>
                    <a:pt x="413" y="533"/>
                    <a:pt x="415" y="533"/>
                    <a:pt x="416" y="536"/>
                  </a:cubicBezTo>
                  <a:cubicBezTo>
                    <a:pt x="416" y="536"/>
                    <a:pt x="416" y="536"/>
                    <a:pt x="417" y="536"/>
                  </a:cubicBezTo>
                  <a:cubicBezTo>
                    <a:pt x="417" y="537"/>
                    <a:pt x="418" y="538"/>
                    <a:pt x="418" y="539"/>
                  </a:cubicBezTo>
                  <a:cubicBezTo>
                    <a:pt x="420" y="541"/>
                    <a:pt x="423" y="542"/>
                    <a:pt x="429" y="542"/>
                  </a:cubicBezTo>
                  <a:cubicBezTo>
                    <a:pt x="430" y="542"/>
                    <a:pt x="432" y="542"/>
                    <a:pt x="433" y="542"/>
                  </a:cubicBezTo>
                  <a:cubicBezTo>
                    <a:pt x="434" y="542"/>
                    <a:pt x="436" y="542"/>
                    <a:pt x="437" y="542"/>
                  </a:cubicBezTo>
                  <a:cubicBezTo>
                    <a:pt x="441" y="542"/>
                    <a:pt x="441" y="542"/>
                    <a:pt x="441" y="542"/>
                  </a:cubicBezTo>
                  <a:cubicBezTo>
                    <a:pt x="440" y="546"/>
                    <a:pt x="440" y="546"/>
                    <a:pt x="440" y="546"/>
                  </a:cubicBezTo>
                  <a:cubicBezTo>
                    <a:pt x="440" y="546"/>
                    <a:pt x="440" y="546"/>
                    <a:pt x="440" y="547"/>
                  </a:cubicBezTo>
                  <a:cubicBezTo>
                    <a:pt x="440" y="547"/>
                    <a:pt x="440" y="547"/>
                    <a:pt x="440" y="547"/>
                  </a:cubicBezTo>
                  <a:cubicBezTo>
                    <a:pt x="440" y="547"/>
                    <a:pt x="440" y="547"/>
                    <a:pt x="442" y="547"/>
                  </a:cubicBezTo>
                  <a:cubicBezTo>
                    <a:pt x="445" y="547"/>
                    <a:pt x="445" y="547"/>
                    <a:pt x="445" y="547"/>
                  </a:cubicBezTo>
                  <a:cubicBezTo>
                    <a:pt x="445" y="568"/>
                    <a:pt x="445" y="568"/>
                    <a:pt x="445" y="568"/>
                  </a:cubicBezTo>
                  <a:cubicBezTo>
                    <a:pt x="441" y="567"/>
                    <a:pt x="441" y="567"/>
                    <a:pt x="441" y="567"/>
                  </a:cubicBezTo>
                  <a:cubicBezTo>
                    <a:pt x="441" y="567"/>
                    <a:pt x="440" y="567"/>
                    <a:pt x="440" y="567"/>
                  </a:cubicBezTo>
                  <a:cubicBezTo>
                    <a:pt x="440" y="567"/>
                    <a:pt x="440" y="567"/>
                    <a:pt x="440" y="567"/>
                  </a:cubicBezTo>
                  <a:cubicBezTo>
                    <a:pt x="440" y="567"/>
                    <a:pt x="440" y="567"/>
                    <a:pt x="440" y="568"/>
                  </a:cubicBezTo>
                  <a:cubicBezTo>
                    <a:pt x="439" y="572"/>
                    <a:pt x="439" y="574"/>
                    <a:pt x="440" y="575"/>
                  </a:cubicBezTo>
                  <a:cubicBezTo>
                    <a:pt x="440" y="575"/>
                    <a:pt x="441" y="575"/>
                    <a:pt x="442" y="575"/>
                  </a:cubicBezTo>
                  <a:cubicBezTo>
                    <a:pt x="444" y="575"/>
                    <a:pt x="444" y="575"/>
                    <a:pt x="444" y="575"/>
                  </a:cubicBezTo>
                  <a:cubicBezTo>
                    <a:pt x="445" y="578"/>
                    <a:pt x="445" y="578"/>
                    <a:pt x="445" y="578"/>
                  </a:cubicBezTo>
                  <a:cubicBezTo>
                    <a:pt x="445" y="579"/>
                    <a:pt x="445" y="579"/>
                    <a:pt x="445" y="579"/>
                  </a:cubicBezTo>
                  <a:cubicBezTo>
                    <a:pt x="445" y="581"/>
                    <a:pt x="445" y="585"/>
                    <a:pt x="442" y="586"/>
                  </a:cubicBezTo>
                  <a:cubicBezTo>
                    <a:pt x="441" y="587"/>
                    <a:pt x="440" y="587"/>
                    <a:pt x="439" y="588"/>
                  </a:cubicBezTo>
                  <a:cubicBezTo>
                    <a:pt x="435" y="591"/>
                    <a:pt x="431" y="594"/>
                    <a:pt x="428" y="599"/>
                  </a:cubicBezTo>
                  <a:cubicBezTo>
                    <a:pt x="427" y="600"/>
                    <a:pt x="426" y="601"/>
                    <a:pt x="426" y="602"/>
                  </a:cubicBezTo>
                  <a:cubicBezTo>
                    <a:pt x="424" y="605"/>
                    <a:pt x="423" y="605"/>
                    <a:pt x="422" y="605"/>
                  </a:cubicBezTo>
                  <a:cubicBezTo>
                    <a:pt x="422" y="605"/>
                    <a:pt x="421" y="605"/>
                    <a:pt x="421" y="605"/>
                  </a:cubicBezTo>
                  <a:cubicBezTo>
                    <a:pt x="421" y="605"/>
                    <a:pt x="421" y="605"/>
                    <a:pt x="421" y="605"/>
                  </a:cubicBezTo>
                  <a:cubicBezTo>
                    <a:pt x="421" y="605"/>
                    <a:pt x="421" y="605"/>
                    <a:pt x="421" y="605"/>
                  </a:cubicBezTo>
                  <a:cubicBezTo>
                    <a:pt x="421" y="605"/>
                    <a:pt x="421" y="606"/>
                    <a:pt x="421" y="606"/>
                  </a:cubicBezTo>
                  <a:cubicBezTo>
                    <a:pt x="422" y="610"/>
                    <a:pt x="422" y="610"/>
                    <a:pt x="422" y="610"/>
                  </a:cubicBezTo>
                  <a:cubicBezTo>
                    <a:pt x="418" y="610"/>
                    <a:pt x="418" y="610"/>
                    <a:pt x="418" y="610"/>
                  </a:cubicBezTo>
                  <a:cubicBezTo>
                    <a:pt x="418" y="610"/>
                    <a:pt x="417" y="610"/>
                    <a:pt x="417" y="612"/>
                  </a:cubicBezTo>
                  <a:cubicBezTo>
                    <a:pt x="417" y="612"/>
                    <a:pt x="417" y="613"/>
                    <a:pt x="417" y="613"/>
                  </a:cubicBezTo>
                  <a:cubicBezTo>
                    <a:pt x="417" y="614"/>
                    <a:pt x="417" y="615"/>
                    <a:pt x="416" y="616"/>
                  </a:cubicBezTo>
                  <a:cubicBezTo>
                    <a:pt x="416" y="617"/>
                    <a:pt x="415" y="619"/>
                    <a:pt x="411" y="619"/>
                  </a:cubicBezTo>
                  <a:cubicBezTo>
                    <a:pt x="410" y="619"/>
                    <a:pt x="410" y="619"/>
                    <a:pt x="409" y="619"/>
                  </a:cubicBezTo>
                  <a:cubicBezTo>
                    <a:pt x="409" y="619"/>
                    <a:pt x="409" y="619"/>
                    <a:pt x="408" y="619"/>
                  </a:cubicBezTo>
                  <a:cubicBezTo>
                    <a:pt x="402" y="619"/>
                    <a:pt x="402" y="619"/>
                    <a:pt x="402" y="619"/>
                  </a:cubicBezTo>
                  <a:cubicBezTo>
                    <a:pt x="402" y="620"/>
                    <a:pt x="402" y="620"/>
                    <a:pt x="402" y="620"/>
                  </a:cubicBezTo>
                  <a:cubicBezTo>
                    <a:pt x="402" y="620"/>
                    <a:pt x="402" y="621"/>
                    <a:pt x="402" y="622"/>
                  </a:cubicBezTo>
                  <a:cubicBezTo>
                    <a:pt x="402" y="623"/>
                    <a:pt x="402" y="626"/>
                    <a:pt x="402" y="627"/>
                  </a:cubicBezTo>
                  <a:cubicBezTo>
                    <a:pt x="402" y="627"/>
                    <a:pt x="403" y="627"/>
                    <a:pt x="404" y="627"/>
                  </a:cubicBezTo>
                  <a:cubicBezTo>
                    <a:pt x="407" y="627"/>
                    <a:pt x="407" y="627"/>
                    <a:pt x="407" y="627"/>
                  </a:cubicBezTo>
                  <a:cubicBezTo>
                    <a:pt x="407" y="630"/>
                    <a:pt x="407" y="630"/>
                    <a:pt x="407" y="630"/>
                  </a:cubicBezTo>
                  <a:cubicBezTo>
                    <a:pt x="407" y="649"/>
                    <a:pt x="407" y="649"/>
                    <a:pt x="407" y="649"/>
                  </a:cubicBezTo>
                  <a:cubicBezTo>
                    <a:pt x="407" y="652"/>
                    <a:pt x="407" y="654"/>
                    <a:pt x="407" y="657"/>
                  </a:cubicBezTo>
                  <a:cubicBezTo>
                    <a:pt x="407" y="662"/>
                    <a:pt x="406" y="668"/>
                    <a:pt x="407" y="673"/>
                  </a:cubicBezTo>
                  <a:cubicBezTo>
                    <a:pt x="407" y="676"/>
                    <a:pt x="406" y="680"/>
                    <a:pt x="399" y="680"/>
                  </a:cubicBezTo>
                  <a:cubicBezTo>
                    <a:pt x="398" y="681"/>
                    <a:pt x="396" y="681"/>
                    <a:pt x="395" y="683"/>
                  </a:cubicBezTo>
                  <a:cubicBezTo>
                    <a:pt x="393" y="685"/>
                    <a:pt x="392" y="687"/>
                    <a:pt x="391" y="690"/>
                  </a:cubicBezTo>
                  <a:cubicBezTo>
                    <a:pt x="391" y="692"/>
                    <a:pt x="390" y="694"/>
                    <a:pt x="389" y="696"/>
                  </a:cubicBezTo>
                  <a:cubicBezTo>
                    <a:pt x="388" y="698"/>
                    <a:pt x="387" y="699"/>
                    <a:pt x="384" y="699"/>
                  </a:cubicBezTo>
                  <a:cubicBezTo>
                    <a:pt x="382" y="699"/>
                    <a:pt x="382" y="699"/>
                    <a:pt x="382" y="699"/>
                  </a:cubicBezTo>
                  <a:cubicBezTo>
                    <a:pt x="382" y="699"/>
                    <a:pt x="381" y="699"/>
                    <a:pt x="380" y="700"/>
                  </a:cubicBezTo>
                  <a:cubicBezTo>
                    <a:pt x="380" y="700"/>
                    <a:pt x="379" y="700"/>
                    <a:pt x="378" y="701"/>
                  </a:cubicBezTo>
                  <a:cubicBezTo>
                    <a:pt x="377" y="702"/>
                    <a:pt x="376" y="702"/>
                    <a:pt x="375" y="703"/>
                  </a:cubicBezTo>
                  <a:cubicBezTo>
                    <a:pt x="374" y="704"/>
                    <a:pt x="372" y="704"/>
                    <a:pt x="371" y="704"/>
                  </a:cubicBezTo>
                  <a:cubicBezTo>
                    <a:pt x="370" y="704"/>
                    <a:pt x="370" y="704"/>
                    <a:pt x="369" y="704"/>
                  </a:cubicBezTo>
                  <a:cubicBezTo>
                    <a:pt x="369" y="705"/>
                    <a:pt x="369" y="707"/>
                    <a:pt x="369" y="708"/>
                  </a:cubicBezTo>
                  <a:cubicBezTo>
                    <a:pt x="369" y="709"/>
                    <a:pt x="369" y="710"/>
                    <a:pt x="369" y="710"/>
                  </a:cubicBezTo>
                  <a:cubicBezTo>
                    <a:pt x="369" y="714"/>
                    <a:pt x="369" y="714"/>
                    <a:pt x="369" y="714"/>
                  </a:cubicBezTo>
                  <a:cubicBezTo>
                    <a:pt x="365" y="713"/>
                    <a:pt x="365" y="713"/>
                    <a:pt x="365" y="713"/>
                  </a:cubicBezTo>
                  <a:cubicBezTo>
                    <a:pt x="365" y="713"/>
                    <a:pt x="365" y="713"/>
                    <a:pt x="365" y="713"/>
                  </a:cubicBezTo>
                  <a:cubicBezTo>
                    <a:pt x="365" y="713"/>
                    <a:pt x="365" y="713"/>
                    <a:pt x="365" y="713"/>
                  </a:cubicBezTo>
                  <a:cubicBezTo>
                    <a:pt x="365" y="713"/>
                    <a:pt x="365" y="713"/>
                    <a:pt x="365" y="714"/>
                  </a:cubicBezTo>
                  <a:cubicBezTo>
                    <a:pt x="365" y="714"/>
                    <a:pt x="365" y="714"/>
                    <a:pt x="365" y="714"/>
                  </a:cubicBezTo>
                  <a:cubicBezTo>
                    <a:pt x="364" y="717"/>
                    <a:pt x="363" y="718"/>
                    <a:pt x="360" y="718"/>
                  </a:cubicBezTo>
                  <a:cubicBezTo>
                    <a:pt x="355" y="718"/>
                    <a:pt x="355" y="718"/>
                    <a:pt x="355" y="718"/>
                  </a:cubicBezTo>
                  <a:cubicBezTo>
                    <a:pt x="354" y="718"/>
                    <a:pt x="352" y="718"/>
                    <a:pt x="350" y="718"/>
                  </a:cubicBezTo>
                  <a:cubicBezTo>
                    <a:pt x="349" y="718"/>
                    <a:pt x="347" y="718"/>
                    <a:pt x="345" y="718"/>
                  </a:cubicBezTo>
                  <a:cubicBezTo>
                    <a:pt x="342" y="718"/>
                    <a:pt x="340" y="718"/>
                    <a:pt x="338" y="719"/>
                  </a:cubicBezTo>
                  <a:cubicBezTo>
                    <a:pt x="334" y="719"/>
                    <a:pt x="333" y="722"/>
                    <a:pt x="332" y="724"/>
                  </a:cubicBezTo>
                  <a:cubicBezTo>
                    <a:pt x="331" y="725"/>
                    <a:pt x="331" y="725"/>
                    <a:pt x="331" y="725"/>
                  </a:cubicBezTo>
                  <a:cubicBezTo>
                    <a:pt x="331" y="727"/>
                    <a:pt x="330" y="729"/>
                    <a:pt x="328" y="731"/>
                  </a:cubicBezTo>
                  <a:cubicBezTo>
                    <a:pt x="327" y="732"/>
                    <a:pt x="327" y="733"/>
                    <a:pt x="327" y="734"/>
                  </a:cubicBezTo>
                  <a:cubicBezTo>
                    <a:pt x="327" y="738"/>
                    <a:pt x="327" y="738"/>
                    <a:pt x="327" y="738"/>
                  </a:cubicBezTo>
                  <a:cubicBezTo>
                    <a:pt x="323" y="737"/>
                    <a:pt x="323" y="737"/>
                    <a:pt x="323" y="737"/>
                  </a:cubicBezTo>
                  <a:cubicBezTo>
                    <a:pt x="323" y="737"/>
                    <a:pt x="322" y="737"/>
                    <a:pt x="322" y="737"/>
                  </a:cubicBezTo>
                  <a:cubicBezTo>
                    <a:pt x="322" y="737"/>
                    <a:pt x="322" y="737"/>
                    <a:pt x="322" y="739"/>
                  </a:cubicBezTo>
                  <a:cubicBezTo>
                    <a:pt x="322" y="766"/>
                    <a:pt x="322" y="766"/>
                    <a:pt x="322" y="766"/>
                  </a:cubicBezTo>
                  <a:cubicBezTo>
                    <a:pt x="322" y="770"/>
                    <a:pt x="322" y="773"/>
                    <a:pt x="320" y="776"/>
                  </a:cubicBezTo>
                  <a:cubicBezTo>
                    <a:pt x="318" y="782"/>
                    <a:pt x="313" y="785"/>
                    <a:pt x="309" y="787"/>
                  </a:cubicBezTo>
                  <a:cubicBezTo>
                    <a:pt x="307" y="788"/>
                    <a:pt x="307" y="788"/>
                    <a:pt x="307" y="788"/>
                  </a:cubicBezTo>
                  <a:cubicBezTo>
                    <a:pt x="306" y="789"/>
                    <a:pt x="305" y="789"/>
                    <a:pt x="304" y="789"/>
                  </a:cubicBezTo>
                  <a:cubicBezTo>
                    <a:pt x="304" y="789"/>
                    <a:pt x="303" y="789"/>
                    <a:pt x="303" y="789"/>
                  </a:cubicBezTo>
                  <a:cubicBezTo>
                    <a:pt x="303" y="789"/>
                    <a:pt x="303" y="789"/>
                    <a:pt x="303" y="789"/>
                  </a:cubicBezTo>
                  <a:cubicBezTo>
                    <a:pt x="303" y="791"/>
                    <a:pt x="303" y="794"/>
                    <a:pt x="303" y="797"/>
                  </a:cubicBezTo>
                  <a:cubicBezTo>
                    <a:pt x="303" y="798"/>
                    <a:pt x="303" y="799"/>
                    <a:pt x="303" y="800"/>
                  </a:cubicBezTo>
                  <a:cubicBezTo>
                    <a:pt x="303" y="804"/>
                    <a:pt x="303" y="804"/>
                    <a:pt x="303" y="804"/>
                  </a:cubicBezTo>
                  <a:cubicBezTo>
                    <a:pt x="299" y="803"/>
                    <a:pt x="299" y="803"/>
                    <a:pt x="299" y="803"/>
                  </a:cubicBezTo>
                  <a:cubicBezTo>
                    <a:pt x="299" y="803"/>
                    <a:pt x="299" y="803"/>
                    <a:pt x="299" y="803"/>
                  </a:cubicBezTo>
                  <a:cubicBezTo>
                    <a:pt x="299" y="803"/>
                    <a:pt x="299" y="803"/>
                    <a:pt x="299" y="803"/>
                  </a:cubicBezTo>
                  <a:cubicBezTo>
                    <a:pt x="299" y="803"/>
                    <a:pt x="298" y="803"/>
                    <a:pt x="298" y="805"/>
                  </a:cubicBezTo>
                  <a:cubicBezTo>
                    <a:pt x="298" y="808"/>
                    <a:pt x="298" y="808"/>
                    <a:pt x="298" y="808"/>
                  </a:cubicBezTo>
                  <a:cubicBezTo>
                    <a:pt x="279" y="808"/>
                    <a:pt x="279" y="808"/>
                    <a:pt x="279" y="808"/>
                  </a:cubicBezTo>
                  <a:cubicBezTo>
                    <a:pt x="280" y="809"/>
                    <a:pt x="280" y="809"/>
                    <a:pt x="280" y="810"/>
                  </a:cubicBezTo>
                  <a:cubicBezTo>
                    <a:pt x="280" y="810"/>
                    <a:pt x="281" y="811"/>
                    <a:pt x="284" y="811"/>
                  </a:cubicBezTo>
                  <a:cubicBezTo>
                    <a:pt x="284" y="811"/>
                    <a:pt x="285" y="811"/>
                    <a:pt x="285" y="811"/>
                  </a:cubicBezTo>
                  <a:cubicBezTo>
                    <a:pt x="289" y="810"/>
                    <a:pt x="289" y="810"/>
                    <a:pt x="289" y="810"/>
                  </a:cubicBezTo>
                  <a:cubicBezTo>
                    <a:pt x="289" y="814"/>
                    <a:pt x="289" y="814"/>
                    <a:pt x="289" y="814"/>
                  </a:cubicBezTo>
                  <a:cubicBezTo>
                    <a:pt x="289" y="815"/>
                    <a:pt x="290" y="817"/>
                    <a:pt x="291" y="819"/>
                  </a:cubicBezTo>
                  <a:cubicBezTo>
                    <a:pt x="293" y="822"/>
                    <a:pt x="295" y="826"/>
                    <a:pt x="293" y="831"/>
                  </a:cubicBezTo>
                  <a:cubicBezTo>
                    <a:pt x="291" y="834"/>
                    <a:pt x="288" y="836"/>
                    <a:pt x="283" y="836"/>
                  </a:cubicBezTo>
                  <a:cubicBezTo>
                    <a:pt x="283" y="836"/>
                    <a:pt x="282" y="836"/>
                    <a:pt x="282" y="836"/>
                  </a:cubicBezTo>
                  <a:cubicBezTo>
                    <a:pt x="281" y="836"/>
                    <a:pt x="281" y="836"/>
                    <a:pt x="281" y="836"/>
                  </a:cubicBezTo>
                  <a:cubicBezTo>
                    <a:pt x="280" y="836"/>
                    <a:pt x="280" y="836"/>
                    <a:pt x="280" y="836"/>
                  </a:cubicBezTo>
                  <a:cubicBezTo>
                    <a:pt x="280" y="836"/>
                    <a:pt x="280" y="837"/>
                    <a:pt x="279" y="838"/>
                  </a:cubicBezTo>
                  <a:cubicBezTo>
                    <a:pt x="279" y="842"/>
                    <a:pt x="279" y="842"/>
                    <a:pt x="279" y="842"/>
                  </a:cubicBezTo>
                  <a:cubicBezTo>
                    <a:pt x="275" y="841"/>
                    <a:pt x="275" y="841"/>
                    <a:pt x="275" y="841"/>
                  </a:cubicBezTo>
                  <a:cubicBezTo>
                    <a:pt x="274" y="840"/>
                    <a:pt x="271" y="839"/>
                    <a:pt x="270" y="839"/>
                  </a:cubicBezTo>
                  <a:cubicBezTo>
                    <a:pt x="268" y="839"/>
                    <a:pt x="268" y="839"/>
                    <a:pt x="268" y="840"/>
                  </a:cubicBezTo>
                  <a:cubicBezTo>
                    <a:pt x="267" y="840"/>
                    <a:pt x="266" y="842"/>
                    <a:pt x="266" y="844"/>
                  </a:cubicBezTo>
                  <a:cubicBezTo>
                    <a:pt x="266" y="845"/>
                    <a:pt x="266" y="845"/>
                    <a:pt x="266" y="845"/>
                  </a:cubicBezTo>
                  <a:cubicBezTo>
                    <a:pt x="265" y="848"/>
                    <a:pt x="264" y="853"/>
                    <a:pt x="259" y="854"/>
                  </a:cubicBezTo>
                  <a:cubicBezTo>
                    <a:pt x="259" y="855"/>
                    <a:pt x="258" y="855"/>
                    <a:pt x="257" y="855"/>
                  </a:cubicBezTo>
                  <a:cubicBezTo>
                    <a:pt x="257" y="855"/>
                    <a:pt x="256" y="855"/>
                    <a:pt x="256" y="855"/>
                  </a:cubicBezTo>
                  <a:cubicBezTo>
                    <a:pt x="256" y="855"/>
                    <a:pt x="256" y="856"/>
                    <a:pt x="256" y="856"/>
                  </a:cubicBezTo>
                  <a:cubicBezTo>
                    <a:pt x="256" y="857"/>
                    <a:pt x="257" y="857"/>
                    <a:pt x="257" y="858"/>
                  </a:cubicBezTo>
                  <a:cubicBezTo>
                    <a:pt x="258" y="858"/>
                    <a:pt x="258" y="858"/>
                    <a:pt x="258" y="858"/>
                  </a:cubicBezTo>
                  <a:cubicBezTo>
                    <a:pt x="261" y="859"/>
                    <a:pt x="261" y="859"/>
                    <a:pt x="261" y="859"/>
                  </a:cubicBezTo>
                  <a:cubicBezTo>
                    <a:pt x="261" y="861"/>
                    <a:pt x="261" y="861"/>
                    <a:pt x="261" y="861"/>
                  </a:cubicBezTo>
                  <a:cubicBezTo>
                    <a:pt x="261" y="862"/>
                    <a:pt x="261" y="862"/>
                    <a:pt x="261" y="863"/>
                  </a:cubicBezTo>
                  <a:cubicBezTo>
                    <a:pt x="261" y="863"/>
                    <a:pt x="262" y="864"/>
                    <a:pt x="262" y="865"/>
                  </a:cubicBezTo>
                  <a:cubicBezTo>
                    <a:pt x="264" y="867"/>
                    <a:pt x="265" y="869"/>
                    <a:pt x="265" y="872"/>
                  </a:cubicBezTo>
                  <a:cubicBezTo>
                    <a:pt x="265" y="873"/>
                    <a:pt x="265" y="874"/>
                    <a:pt x="265" y="876"/>
                  </a:cubicBezTo>
                  <a:cubicBezTo>
                    <a:pt x="265" y="879"/>
                    <a:pt x="265" y="883"/>
                    <a:pt x="265" y="886"/>
                  </a:cubicBezTo>
                  <a:cubicBezTo>
                    <a:pt x="266" y="886"/>
                    <a:pt x="266" y="886"/>
                    <a:pt x="267" y="886"/>
                  </a:cubicBezTo>
                  <a:cubicBezTo>
                    <a:pt x="268" y="887"/>
                    <a:pt x="269" y="887"/>
                    <a:pt x="269" y="888"/>
                  </a:cubicBezTo>
                  <a:cubicBezTo>
                    <a:pt x="270" y="889"/>
                    <a:pt x="270" y="891"/>
                    <a:pt x="270" y="891"/>
                  </a:cubicBezTo>
                  <a:cubicBezTo>
                    <a:pt x="270" y="892"/>
                    <a:pt x="270" y="892"/>
                    <a:pt x="270" y="892"/>
                  </a:cubicBezTo>
                  <a:cubicBezTo>
                    <a:pt x="270" y="899"/>
                    <a:pt x="270" y="899"/>
                    <a:pt x="270" y="899"/>
                  </a:cubicBezTo>
                  <a:cubicBezTo>
                    <a:pt x="270" y="900"/>
                    <a:pt x="270" y="900"/>
                    <a:pt x="270" y="900"/>
                  </a:cubicBezTo>
                  <a:cubicBezTo>
                    <a:pt x="270" y="900"/>
                    <a:pt x="270" y="900"/>
                    <a:pt x="270" y="900"/>
                  </a:cubicBezTo>
                  <a:cubicBezTo>
                    <a:pt x="270" y="901"/>
                    <a:pt x="271" y="901"/>
                    <a:pt x="272" y="901"/>
                  </a:cubicBezTo>
                  <a:cubicBezTo>
                    <a:pt x="273" y="901"/>
                    <a:pt x="276" y="902"/>
                    <a:pt x="278" y="904"/>
                  </a:cubicBezTo>
                  <a:cubicBezTo>
                    <a:pt x="279" y="906"/>
                    <a:pt x="280" y="908"/>
                    <a:pt x="280" y="910"/>
                  </a:cubicBezTo>
                  <a:cubicBezTo>
                    <a:pt x="280" y="911"/>
                    <a:pt x="280" y="912"/>
                    <a:pt x="279" y="914"/>
                  </a:cubicBezTo>
                  <a:cubicBezTo>
                    <a:pt x="279" y="916"/>
                    <a:pt x="279" y="916"/>
                    <a:pt x="279" y="916"/>
                  </a:cubicBezTo>
                  <a:cubicBezTo>
                    <a:pt x="276" y="916"/>
                    <a:pt x="276" y="916"/>
                    <a:pt x="276" y="916"/>
                  </a:cubicBezTo>
                  <a:cubicBezTo>
                    <a:pt x="276" y="916"/>
                    <a:pt x="275" y="916"/>
                    <a:pt x="275" y="916"/>
                  </a:cubicBezTo>
                  <a:cubicBezTo>
                    <a:pt x="275" y="916"/>
                    <a:pt x="274" y="916"/>
                    <a:pt x="274" y="916"/>
                  </a:cubicBezTo>
                  <a:cubicBezTo>
                    <a:pt x="274" y="917"/>
                    <a:pt x="274" y="917"/>
                    <a:pt x="274" y="917"/>
                  </a:cubicBezTo>
                  <a:cubicBezTo>
                    <a:pt x="275" y="917"/>
                    <a:pt x="275" y="918"/>
                    <a:pt x="276" y="919"/>
                  </a:cubicBezTo>
                  <a:cubicBezTo>
                    <a:pt x="277" y="921"/>
                    <a:pt x="278" y="922"/>
                    <a:pt x="279" y="924"/>
                  </a:cubicBezTo>
                  <a:cubicBezTo>
                    <a:pt x="280" y="926"/>
                    <a:pt x="279" y="927"/>
                    <a:pt x="279" y="928"/>
                  </a:cubicBezTo>
                  <a:cubicBezTo>
                    <a:pt x="277" y="930"/>
                    <a:pt x="274" y="931"/>
                    <a:pt x="272" y="931"/>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3" name="Freeform 13"/>
            <p:cNvSpPr/>
            <p:nvPr/>
          </p:nvSpPr>
          <p:spPr bwMode="auto">
            <a:xfrm>
              <a:off x="7318378" y="4158815"/>
              <a:ext cx="123597" cy="216294"/>
            </a:xfrm>
            <a:custGeom>
              <a:avLst/>
              <a:gdLst>
                <a:gd name="T0" fmla="*/ 8 w 42"/>
                <a:gd name="T1" fmla="*/ 74 h 74"/>
                <a:gd name="T2" fmla="*/ 4 w 42"/>
                <a:gd name="T3" fmla="*/ 74 h 74"/>
                <a:gd name="T4" fmla="*/ 1 w 42"/>
                <a:gd name="T5" fmla="*/ 73 h 74"/>
                <a:gd name="T6" fmla="*/ 2 w 42"/>
                <a:gd name="T7" fmla="*/ 70 h 74"/>
                <a:gd name="T8" fmla="*/ 1 w 42"/>
                <a:gd name="T9" fmla="*/ 63 h 74"/>
                <a:gd name="T10" fmla="*/ 3 w 42"/>
                <a:gd name="T11" fmla="*/ 47 h 74"/>
                <a:gd name="T12" fmla="*/ 6 w 42"/>
                <a:gd name="T13" fmla="*/ 45 h 74"/>
                <a:gd name="T14" fmla="*/ 6 w 42"/>
                <a:gd name="T15" fmla="*/ 44 h 74"/>
                <a:gd name="T16" fmla="*/ 9 w 42"/>
                <a:gd name="T17" fmla="*/ 32 h 74"/>
                <a:gd name="T18" fmla="*/ 11 w 42"/>
                <a:gd name="T19" fmla="*/ 30 h 74"/>
                <a:gd name="T20" fmla="*/ 11 w 42"/>
                <a:gd name="T21" fmla="*/ 30 h 74"/>
                <a:gd name="T22" fmla="*/ 13 w 42"/>
                <a:gd name="T23" fmla="*/ 22 h 74"/>
                <a:gd name="T24" fmla="*/ 16 w 42"/>
                <a:gd name="T25" fmla="*/ 21 h 74"/>
                <a:gd name="T26" fmla="*/ 16 w 42"/>
                <a:gd name="T27" fmla="*/ 20 h 74"/>
                <a:gd name="T28" fmla="*/ 19 w 42"/>
                <a:gd name="T29" fmla="*/ 12 h 74"/>
                <a:gd name="T30" fmla="*/ 24 w 42"/>
                <a:gd name="T31" fmla="*/ 7 h 74"/>
                <a:gd name="T32" fmla="*/ 30 w 42"/>
                <a:gd name="T33" fmla="*/ 0 h 74"/>
                <a:gd name="T34" fmla="*/ 36 w 42"/>
                <a:gd name="T35" fmla="*/ 1 h 74"/>
                <a:gd name="T36" fmla="*/ 36 w 42"/>
                <a:gd name="T37" fmla="*/ 3 h 74"/>
                <a:gd name="T38" fmla="*/ 39 w 42"/>
                <a:gd name="T39" fmla="*/ 1 h 74"/>
                <a:gd name="T40" fmla="*/ 40 w 42"/>
                <a:gd name="T41" fmla="*/ 5 h 74"/>
                <a:gd name="T42" fmla="*/ 29 w 42"/>
                <a:gd name="T43" fmla="*/ 29 h 74"/>
                <a:gd name="T44" fmla="*/ 27 w 42"/>
                <a:gd name="T45" fmla="*/ 30 h 74"/>
                <a:gd name="T46" fmla="*/ 27 w 42"/>
                <a:gd name="T47" fmla="*/ 30 h 74"/>
                <a:gd name="T48" fmla="*/ 27 w 42"/>
                <a:gd name="T49" fmla="*/ 32 h 74"/>
                <a:gd name="T50" fmla="*/ 27 w 42"/>
                <a:gd name="T51" fmla="*/ 34 h 74"/>
                <a:gd name="T52" fmla="*/ 23 w 42"/>
                <a:gd name="T53" fmla="*/ 40 h 74"/>
                <a:gd name="T54" fmla="*/ 22 w 42"/>
                <a:gd name="T55" fmla="*/ 41 h 74"/>
                <a:gd name="T56" fmla="*/ 22 w 42"/>
                <a:gd name="T57" fmla="*/ 43 h 74"/>
                <a:gd name="T58" fmla="*/ 22 w 42"/>
                <a:gd name="T59" fmla="*/ 45 h 74"/>
                <a:gd name="T60" fmla="*/ 22 w 42"/>
                <a:gd name="T61" fmla="*/ 47 h 74"/>
                <a:gd name="T62" fmla="*/ 22 w 42"/>
                <a:gd name="T63" fmla="*/ 52 h 74"/>
                <a:gd name="T64" fmla="*/ 21 w 42"/>
                <a:gd name="T65" fmla="*/ 58 h 74"/>
                <a:gd name="T66" fmla="*/ 20 w 42"/>
                <a:gd name="T67" fmla="*/ 60 h 74"/>
                <a:gd name="T68" fmla="*/ 19 w 42"/>
                <a:gd name="T69" fmla="*/ 63 h 74"/>
                <a:gd name="T70" fmla="*/ 8 w 42"/>
                <a:gd name="T7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 h="74">
                  <a:moveTo>
                    <a:pt x="8" y="74"/>
                  </a:moveTo>
                  <a:cubicBezTo>
                    <a:pt x="6" y="74"/>
                    <a:pt x="5" y="74"/>
                    <a:pt x="4" y="74"/>
                  </a:cubicBezTo>
                  <a:cubicBezTo>
                    <a:pt x="1" y="73"/>
                    <a:pt x="1" y="73"/>
                    <a:pt x="1" y="73"/>
                  </a:cubicBezTo>
                  <a:cubicBezTo>
                    <a:pt x="2" y="70"/>
                    <a:pt x="2" y="70"/>
                    <a:pt x="2" y="70"/>
                  </a:cubicBezTo>
                  <a:cubicBezTo>
                    <a:pt x="2" y="69"/>
                    <a:pt x="2" y="65"/>
                    <a:pt x="1" y="63"/>
                  </a:cubicBezTo>
                  <a:cubicBezTo>
                    <a:pt x="1" y="57"/>
                    <a:pt x="0" y="50"/>
                    <a:pt x="3" y="47"/>
                  </a:cubicBezTo>
                  <a:cubicBezTo>
                    <a:pt x="4" y="46"/>
                    <a:pt x="5" y="45"/>
                    <a:pt x="6" y="45"/>
                  </a:cubicBezTo>
                  <a:cubicBezTo>
                    <a:pt x="6" y="45"/>
                    <a:pt x="6" y="44"/>
                    <a:pt x="6" y="44"/>
                  </a:cubicBezTo>
                  <a:cubicBezTo>
                    <a:pt x="6" y="40"/>
                    <a:pt x="5" y="35"/>
                    <a:pt x="9" y="32"/>
                  </a:cubicBezTo>
                  <a:cubicBezTo>
                    <a:pt x="10" y="31"/>
                    <a:pt x="11" y="31"/>
                    <a:pt x="11" y="30"/>
                  </a:cubicBezTo>
                  <a:cubicBezTo>
                    <a:pt x="11" y="30"/>
                    <a:pt x="11" y="30"/>
                    <a:pt x="11" y="30"/>
                  </a:cubicBezTo>
                  <a:cubicBezTo>
                    <a:pt x="11" y="28"/>
                    <a:pt x="10" y="24"/>
                    <a:pt x="13" y="22"/>
                  </a:cubicBezTo>
                  <a:cubicBezTo>
                    <a:pt x="14" y="22"/>
                    <a:pt x="15" y="21"/>
                    <a:pt x="16" y="21"/>
                  </a:cubicBezTo>
                  <a:cubicBezTo>
                    <a:pt x="16" y="21"/>
                    <a:pt x="16" y="20"/>
                    <a:pt x="16" y="20"/>
                  </a:cubicBezTo>
                  <a:cubicBezTo>
                    <a:pt x="16" y="17"/>
                    <a:pt x="17" y="14"/>
                    <a:pt x="19" y="12"/>
                  </a:cubicBezTo>
                  <a:cubicBezTo>
                    <a:pt x="21" y="10"/>
                    <a:pt x="23" y="8"/>
                    <a:pt x="24" y="7"/>
                  </a:cubicBezTo>
                  <a:cubicBezTo>
                    <a:pt x="28" y="4"/>
                    <a:pt x="30" y="3"/>
                    <a:pt x="30" y="0"/>
                  </a:cubicBezTo>
                  <a:cubicBezTo>
                    <a:pt x="36" y="1"/>
                    <a:pt x="36" y="1"/>
                    <a:pt x="36" y="1"/>
                  </a:cubicBezTo>
                  <a:cubicBezTo>
                    <a:pt x="36" y="1"/>
                    <a:pt x="36" y="2"/>
                    <a:pt x="36" y="3"/>
                  </a:cubicBezTo>
                  <a:cubicBezTo>
                    <a:pt x="39" y="1"/>
                    <a:pt x="39" y="1"/>
                    <a:pt x="39" y="1"/>
                  </a:cubicBezTo>
                  <a:cubicBezTo>
                    <a:pt x="40" y="5"/>
                    <a:pt x="40" y="5"/>
                    <a:pt x="40" y="5"/>
                  </a:cubicBezTo>
                  <a:cubicBezTo>
                    <a:pt x="42" y="14"/>
                    <a:pt x="36" y="25"/>
                    <a:pt x="29" y="29"/>
                  </a:cubicBezTo>
                  <a:cubicBezTo>
                    <a:pt x="28" y="30"/>
                    <a:pt x="28" y="30"/>
                    <a:pt x="27" y="30"/>
                  </a:cubicBezTo>
                  <a:cubicBezTo>
                    <a:pt x="27" y="30"/>
                    <a:pt x="27" y="30"/>
                    <a:pt x="27" y="30"/>
                  </a:cubicBezTo>
                  <a:cubicBezTo>
                    <a:pt x="27" y="31"/>
                    <a:pt x="27" y="31"/>
                    <a:pt x="27" y="32"/>
                  </a:cubicBezTo>
                  <a:cubicBezTo>
                    <a:pt x="27" y="33"/>
                    <a:pt x="27" y="33"/>
                    <a:pt x="27" y="34"/>
                  </a:cubicBezTo>
                  <a:cubicBezTo>
                    <a:pt x="27" y="37"/>
                    <a:pt x="25" y="40"/>
                    <a:pt x="23" y="40"/>
                  </a:cubicBezTo>
                  <a:cubicBezTo>
                    <a:pt x="22" y="40"/>
                    <a:pt x="22" y="41"/>
                    <a:pt x="22" y="41"/>
                  </a:cubicBezTo>
                  <a:cubicBezTo>
                    <a:pt x="22" y="41"/>
                    <a:pt x="22" y="43"/>
                    <a:pt x="22" y="43"/>
                  </a:cubicBezTo>
                  <a:cubicBezTo>
                    <a:pt x="22" y="44"/>
                    <a:pt x="22" y="45"/>
                    <a:pt x="22" y="45"/>
                  </a:cubicBezTo>
                  <a:cubicBezTo>
                    <a:pt x="22" y="47"/>
                    <a:pt x="22" y="47"/>
                    <a:pt x="22" y="47"/>
                  </a:cubicBezTo>
                  <a:cubicBezTo>
                    <a:pt x="22" y="48"/>
                    <a:pt x="22" y="50"/>
                    <a:pt x="22" y="52"/>
                  </a:cubicBezTo>
                  <a:cubicBezTo>
                    <a:pt x="22" y="54"/>
                    <a:pt x="22" y="56"/>
                    <a:pt x="21" y="58"/>
                  </a:cubicBezTo>
                  <a:cubicBezTo>
                    <a:pt x="21" y="59"/>
                    <a:pt x="21" y="59"/>
                    <a:pt x="20" y="60"/>
                  </a:cubicBezTo>
                  <a:cubicBezTo>
                    <a:pt x="20" y="61"/>
                    <a:pt x="19" y="62"/>
                    <a:pt x="19" y="63"/>
                  </a:cubicBezTo>
                  <a:cubicBezTo>
                    <a:pt x="18" y="67"/>
                    <a:pt x="15" y="74"/>
                    <a:pt x="8" y="74"/>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8" name="Freeform 14"/>
            <p:cNvSpPr/>
            <p:nvPr/>
          </p:nvSpPr>
          <p:spPr bwMode="auto">
            <a:xfrm>
              <a:off x="7412312" y="4150164"/>
              <a:ext cx="25955" cy="40787"/>
            </a:xfrm>
            <a:custGeom>
              <a:avLst/>
              <a:gdLst>
                <a:gd name="T0" fmla="*/ 2 w 9"/>
                <a:gd name="T1" fmla="*/ 9 h 14"/>
                <a:gd name="T2" fmla="*/ 0 w 9"/>
                <a:gd name="T3" fmla="*/ 6 h 14"/>
                <a:gd name="T4" fmla="*/ 2 w 9"/>
                <a:gd name="T5" fmla="*/ 0 h 14"/>
                <a:gd name="T6" fmla="*/ 9 w 9"/>
                <a:gd name="T7" fmla="*/ 8 h 14"/>
                <a:gd name="T8" fmla="*/ 7 w 9"/>
                <a:gd name="T9" fmla="*/ 11 h 14"/>
                <a:gd name="T10" fmla="*/ 3 w 9"/>
                <a:gd name="T11" fmla="*/ 14 h 14"/>
                <a:gd name="T12" fmla="*/ 2 w 9"/>
                <a:gd name="T13" fmla="*/ 9 h 14"/>
              </a:gdLst>
              <a:ahLst/>
              <a:cxnLst>
                <a:cxn ang="0">
                  <a:pos x="T0" y="T1"/>
                </a:cxn>
                <a:cxn ang="0">
                  <a:pos x="T2" y="T3"/>
                </a:cxn>
                <a:cxn ang="0">
                  <a:pos x="T4" y="T5"/>
                </a:cxn>
                <a:cxn ang="0">
                  <a:pos x="T6" y="T7"/>
                </a:cxn>
                <a:cxn ang="0">
                  <a:pos x="T8" y="T9"/>
                </a:cxn>
                <a:cxn ang="0">
                  <a:pos x="T10" y="T11"/>
                </a:cxn>
                <a:cxn ang="0">
                  <a:pos x="T12" y="T13"/>
                </a:cxn>
              </a:cxnLst>
              <a:rect l="0" t="0" r="r" b="b"/>
              <a:pathLst>
                <a:path w="9" h="14">
                  <a:moveTo>
                    <a:pt x="2" y="9"/>
                  </a:moveTo>
                  <a:cubicBezTo>
                    <a:pt x="2" y="8"/>
                    <a:pt x="1" y="7"/>
                    <a:pt x="0" y="6"/>
                  </a:cubicBezTo>
                  <a:cubicBezTo>
                    <a:pt x="2" y="0"/>
                    <a:pt x="2" y="0"/>
                    <a:pt x="2" y="0"/>
                  </a:cubicBezTo>
                  <a:cubicBezTo>
                    <a:pt x="7" y="3"/>
                    <a:pt x="9" y="5"/>
                    <a:pt x="9" y="8"/>
                  </a:cubicBezTo>
                  <a:cubicBezTo>
                    <a:pt x="9" y="9"/>
                    <a:pt x="8" y="11"/>
                    <a:pt x="7" y="11"/>
                  </a:cubicBezTo>
                  <a:cubicBezTo>
                    <a:pt x="3" y="14"/>
                    <a:pt x="3" y="14"/>
                    <a:pt x="3" y="14"/>
                  </a:cubicBezTo>
                  <a:lnTo>
                    <a:pt x="2" y="9"/>
                  </a:ln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29" name="Freeform 15"/>
            <p:cNvSpPr/>
            <p:nvPr/>
          </p:nvSpPr>
          <p:spPr bwMode="auto">
            <a:xfrm>
              <a:off x="6374098" y="2283851"/>
              <a:ext cx="40787" cy="29663"/>
            </a:xfrm>
            <a:custGeom>
              <a:avLst/>
              <a:gdLst>
                <a:gd name="T0" fmla="*/ 14 w 14"/>
                <a:gd name="T1" fmla="*/ 10 h 10"/>
                <a:gd name="T2" fmla="*/ 11 w 14"/>
                <a:gd name="T3" fmla="*/ 4 h 10"/>
                <a:gd name="T4" fmla="*/ 10 w 14"/>
                <a:gd name="T5" fmla="*/ 0 h 10"/>
                <a:gd name="T6" fmla="*/ 3 w 14"/>
                <a:gd name="T7" fmla="*/ 0 h 10"/>
                <a:gd name="T8" fmla="*/ 0 w 14"/>
                <a:gd name="T9" fmla="*/ 0 h 10"/>
                <a:gd name="T10" fmla="*/ 0 w 14"/>
                <a:gd name="T11" fmla="*/ 4 h 10"/>
                <a:gd name="T12" fmla="*/ 0 w 14"/>
                <a:gd name="T13" fmla="*/ 7 h 10"/>
                <a:gd name="T14" fmla="*/ 1 w 14"/>
                <a:gd name="T15" fmla="*/ 10 h 10"/>
                <a:gd name="T16" fmla="*/ 14 w 14"/>
                <a:gd name="T17" fmla="*/ 10 h 10"/>
                <a:gd name="T18" fmla="*/ 14 w 14"/>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14" y="10"/>
                  </a:moveTo>
                  <a:cubicBezTo>
                    <a:pt x="14" y="7"/>
                    <a:pt x="12" y="6"/>
                    <a:pt x="11" y="4"/>
                  </a:cubicBezTo>
                  <a:cubicBezTo>
                    <a:pt x="10" y="3"/>
                    <a:pt x="10" y="2"/>
                    <a:pt x="10" y="0"/>
                  </a:cubicBezTo>
                  <a:cubicBezTo>
                    <a:pt x="7" y="0"/>
                    <a:pt x="5" y="0"/>
                    <a:pt x="3" y="0"/>
                  </a:cubicBezTo>
                  <a:cubicBezTo>
                    <a:pt x="2" y="0"/>
                    <a:pt x="1" y="0"/>
                    <a:pt x="0" y="0"/>
                  </a:cubicBezTo>
                  <a:cubicBezTo>
                    <a:pt x="0" y="1"/>
                    <a:pt x="0" y="3"/>
                    <a:pt x="0" y="4"/>
                  </a:cubicBezTo>
                  <a:cubicBezTo>
                    <a:pt x="0" y="5"/>
                    <a:pt x="0" y="6"/>
                    <a:pt x="0" y="7"/>
                  </a:cubicBezTo>
                  <a:cubicBezTo>
                    <a:pt x="0" y="9"/>
                    <a:pt x="0" y="10"/>
                    <a:pt x="1" y="10"/>
                  </a:cubicBezTo>
                  <a:cubicBezTo>
                    <a:pt x="6" y="10"/>
                    <a:pt x="10" y="10"/>
                    <a:pt x="14" y="10"/>
                  </a:cubicBezTo>
                  <a:cubicBezTo>
                    <a:pt x="14" y="6"/>
                    <a:pt x="11" y="10"/>
                    <a:pt x="14" y="1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0" name="Freeform 16"/>
            <p:cNvSpPr/>
            <p:nvPr/>
          </p:nvSpPr>
          <p:spPr bwMode="auto">
            <a:xfrm>
              <a:off x="6374098" y="2311043"/>
              <a:ext cx="111237" cy="113709"/>
            </a:xfrm>
            <a:custGeom>
              <a:avLst/>
              <a:gdLst>
                <a:gd name="T0" fmla="*/ 5 w 38"/>
                <a:gd name="T1" fmla="*/ 29 h 39"/>
                <a:gd name="T2" fmla="*/ 10 w 38"/>
                <a:gd name="T3" fmla="*/ 34 h 39"/>
                <a:gd name="T4" fmla="*/ 14 w 38"/>
                <a:gd name="T5" fmla="*/ 38 h 39"/>
                <a:gd name="T6" fmla="*/ 26 w 38"/>
                <a:gd name="T7" fmla="*/ 37 h 39"/>
                <a:gd name="T8" fmla="*/ 30 w 38"/>
                <a:gd name="T9" fmla="*/ 35 h 39"/>
                <a:gd name="T10" fmla="*/ 34 w 38"/>
                <a:gd name="T11" fmla="*/ 33 h 39"/>
                <a:gd name="T12" fmla="*/ 37 w 38"/>
                <a:gd name="T13" fmla="*/ 23 h 39"/>
                <a:gd name="T14" fmla="*/ 34 w 38"/>
                <a:gd name="T15" fmla="*/ 13 h 39"/>
                <a:gd name="T16" fmla="*/ 35 w 38"/>
                <a:gd name="T17" fmla="*/ 11 h 39"/>
                <a:gd name="T18" fmla="*/ 38 w 38"/>
                <a:gd name="T19" fmla="*/ 9 h 39"/>
                <a:gd name="T20" fmla="*/ 38 w 38"/>
                <a:gd name="T21" fmla="*/ 5 h 39"/>
                <a:gd name="T22" fmla="*/ 36 w 38"/>
                <a:gd name="T23" fmla="*/ 5 h 39"/>
                <a:gd name="T24" fmla="*/ 32 w 38"/>
                <a:gd name="T25" fmla="*/ 3 h 39"/>
                <a:gd name="T26" fmla="*/ 22 w 38"/>
                <a:gd name="T27" fmla="*/ 1 h 39"/>
                <a:gd name="T28" fmla="*/ 19 w 38"/>
                <a:gd name="T29" fmla="*/ 1 h 39"/>
                <a:gd name="T30" fmla="*/ 19 w 38"/>
                <a:gd name="T31" fmla="*/ 3 h 39"/>
                <a:gd name="T32" fmla="*/ 18 w 38"/>
                <a:gd name="T33" fmla="*/ 7 h 39"/>
                <a:gd name="T34" fmla="*/ 10 w 38"/>
                <a:gd name="T35" fmla="*/ 10 h 39"/>
                <a:gd name="T36" fmla="*/ 5 w 38"/>
                <a:gd name="T37" fmla="*/ 15 h 39"/>
                <a:gd name="T38" fmla="*/ 1 w 38"/>
                <a:gd name="T39" fmla="*/ 15 h 39"/>
                <a:gd name="T40" fmla="*/ 0 w 38"/>
                <a:gd name="T41" fmla="*/ 17 h 39"/>
                <a:gd name="T42" fmla="*/ 0 w 38"/>
                <a:gd name="T43" fmla="*/ 24 h 39"/>
                <a:gd name="T44" fmla="*/ 5 w 38"/>
                <a:gd name="T45" fmla="*/ 29 h 39"/>
                <a:gd name="T46" fmla="*/ 5 w 38"/>
                <a:gd name="T47" fmla="*/ 2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 h="39">
                  <a:moveTo>
                    <a:pt x="5" y="29"/>
                  </a:moveTo>
                  <a:cubicBezTo>
                    <a:pt x="8" y="29"/>
                    <a:pt x="11" y="30"/>
                    <a:pt x="10" y="34"/>
                  </a:cubicBezTo>
                  <a:cubicBezTo>
                    <a:pt x="9" y="37"/>
                    <a:pt x="11" y="38"/>
                    <a:pt x="14" y="38"/>
                  </a:cubicBezTo>
                  <a:cubicBezTo>
                    <a:pt x="18" y="38"/>
                    <a:pt x="23" y="39"/>
                    <a:pt x="26" y="37"/>
                  </a:cubicBezTo>
                  <a:cubicBezTo>
                    <a:pt x="28" y="36"/>
                    <a:pt x="28" y="35"/>
                    <a:pt x="30" y="35"/>
                  </a:cubicBezTo>
                  <a:cubicBezTo>
                    <a:pt x="31" y="34"/>
                    <a:pt x="33" y="34"/>
                    <a:pt x="34" y="33"/>
                  </a:cubicBezTo>
                  <a:cubicBezTo>
                    <a:pt x="38" y="31"/>
                    <a:pt x="38" y="27"/>
                    <a:pt x="37" y="23"/>
                  </a:cubicBezTo>
                  <a:cubicBezTo>
                    <a:pt x="36" y="20"/>
                    <a:pt x="33" y="16"/>
                    <a:pt x="34" y="13"/>
                  </a:cubicBezTo>
                  <a:cubicBezTo>
                    <a:pt x="34" y="12"/>
                    <a:pt x="35" y="12"/>
                    <a:pt x="35" y="11"/>
                  </a:cubicBezTo>
                  <a:cubicBezTo>
                    <a:pt x="37" y="10"/>
                    <a:pt x="38" y="11"/>
                    <a:pt x="38" y="9"/>
                  </a:cubicBezTo>
                  <a:cubicBezTo>
                    <a:pt x="38" y="8"/>
                    <a:pt x="38" y="7"/>
                    <a:pt x="38" y="5"/>
                  </a:cubicBezTo>
                  <a:cubicBezTo>
                    <a:pt x="37" y="5"/>
                    <a:pt x="36" y="5"/>
                    <a:pt x="36" y="5"/>
                  </a:cubicBezTo>
                  <a:cubicBezTo>
                    <a:pt x="34" y="5"/>
                    <a:pt x="33" y="4"/>
                    <a:pt x="32" y="3"/>
                  </a:cubicBezTo>
                  <a:cubicBezTo>
                    <a:pt x="29" y="0"/>
                    <a:pt x="25" y="1"/>
                    <a:pt x="22" y="1"/>
                  </a:cubicBezTo>
                  <a:cubicBezTo>
                    <a:pt x="21" y="1"/>
                    <a:pt x="19" y="0"/>
                    <a:pt x="19" y="1"/>
                  </a:cubicBezTo>
                  <a:cubicBezTo>
                    <a:pt x="19" y="2"/>
                    <a:pt x="19" y="3"/>
                    <a:pt x="19" y="3"/>
                  </a:cubicBezTo>
                  <a:cubicBezTo>
                    <a:pt x="19" y="5"/>
                    <a:pt x="18" y="6"/>
                    <a:pt x="18" y="7"/>
                  </a:cubicBezTo>
                  <a:cubicBezTo>
                    <a:pt x="17" y="11"/>
                    <a:pt x="13" y="10"/>
                    <a:pt x="10" y="10"/>
                  </a:cubicBezTo>
                  <a:cubicBezTo>
                    <a:pt x="9" y="13"/>
                    <a:pt x="9" y="16"/>
                    <a:pt x="5" y="15"/>
                  </a:cubicBezTo>
                  <a:cubicBezTo>
                    <a:pt x="4" y="15"/>
                    <a:pt x="3" y="15"/>
                    <a:pt x="1" y="15"/>
                  </a:cubicBezTo>
                  <a:cubicBezTo>
                    <a:pt x="0" y="15"/>
                    <a:pt x="0" y="16"/>
                    <a:pt x="0" y="17"/>
                  </a:cubicBezTo>
                  <a:cubicBezTo>
                    <a:pt x="0" y="20"/>
                    <a:pt x="0" y="22"/>
                    <a:pt x="0" y="24"/>
                  </a:cubicBezTo>
                  <a:cubicBezTo>
                    <a:pt x="3" y="25"/>
                    <a:pt x="6" y="25"/>
                    <a:pt x="5" y="29"/>
                  </a:cubicBezTo>
                  <a:cubicBezTo>
                    <a:pt x="8" y="29"/>
                    <a:pt x="6" y="25"/>
                    <a:pt x="5" y="29"/>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1" name="Freeform 17"/>
            <p:cNvSpPr/>
            <p:nvPr/>
          </p:nvSpPr>
          <p:spPr bwMode="auto">
            <a:xfrm>
              <a:off x="6496459" y="2333290"/>
              <a:ext cx="72922" cy="61798"/>
            </a:xfrm>
            <a:custGeom>
              <a:avLst/>
              <a:gdLst>
                <a:gd name="T0" fmla="*/ 10 w 25"/>
                <a:gd name="T1" fmla="*/ 16 h 21"/>
                <a:gd name="T2" fmla="*/ 15 w 25"/>
                <a:gd name="T3" fmla="*/ 21 h 21"/>
                <a:gd name="T4" fmla="*/ 24 w 25"/>
                <a:gd name="T5" fmla="*/ 18 h 21"/>
                <a:gd name="T6" fmla="*/ 24 w 25"/>
                <a:gd name="T7" fmla="*/ 7 h 21"/>
                <a:gd name="T8" fmla="*/ 20 w 25"/>
                <a:gd name="T9" fmla="*/ 2 h 21"/>
                <a:gd name="T10" fmla="*/ 2 w 25"/>
                <a:gd name="T11" fmla="*/ 4 h 21"/>
                <a:gd name="T12" fmla="*/ 2 w 25"/>
                <a:gd name="T13" fmla="*/ 7 h 21"/>
                <a:gd name="T14" fmla="*/ 5 w 25"/>
                <a:gd name="T15" fmla="*/ 9 h 21"/>
                <a:gd name="T16" fmla="*/ 10 w 25"/>
                <a:gd name="T17" fmla="*/ 16 h 21"/>
                <a:gd name="T18" fmla="*/ 10 w 25"/>
                <a:gd name="T19"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1">
                  <a:moveTo>
                    <a:pt x="10" y="16"/>
                  </a:moveTo>
                  <a:cubicBezTo>
                    <a:pt x="14" y="16"/>
                    <a:pt x="15" y="18"/>
                    <a:pt x="15" y="21"/>
                  </a:cubicBezTo>
                  <a:cubicBezTo>
                    <a:pt x="18" y="21"/>
                    <a:pt x="22" y="21"/>
                    <a:pt x="24" y="18"/>
                  </a:cubicBezTo>
                  <a:cubicBezTo>
                    <a:pt x="25" y="15"/>
                    <a:pt x="24" y="10"/>
                    <a:pt x="24" y="7"/>
                  </a:cubicBezTo>
                  <a:cubicBezTo>
                    <a:pt x="21" y="7"/>
                    <a:pt x="19" y="6"/>
                    <a:pt x="20" y="2"/>
                  </a:cubicBezTo>
                  <a:cubicBezTo>
                    <a:pt x="15" y="2"/>
                    <a:pt x="5" y="0"/>
                    <a:pt x="2" y="4"/>
                  </a:cubicBezTo>
                  <a:cubicBezTo>
                    <a:pt x="1" y="5"/>
                    <a:pt x="0" y="7"/>
                    <a:pt x="2" y="7"/>
                  </a:cubicBezTo>
                  <a:cubicBezTo>
                    <a:pt x="3" y="8"/>
                    <a:pt x="4" y="8"/>
                    <a:pt x="5" y="9"/>
                  </a:cubicBezTo>
                  <a:cubicBezTo>
                    <a:pt x="8" y="11"/>
                    <a:pt x="10" y="13"/>
                    <a:pt x="10" y="16"/>
                  </a:cubicBezTo>
                  <a:cubicBezTo>
                    <a:pt x="14" y="15"/>
                    <a:pt x="9" y="11"/>
                    <a:pt x="10" y="16"/>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2" name="Freeform 18"/>
            <p:cNvSpPr/>
            <p:nvPr/>
          </p:nvSpPr>
          <p:spPr bwMode="auto">
            <a:xfrm>
              <a:off x="6496459" y="2409920"/>
              <a:ext cx="72922" cy="40787"/>
            </a:xfrm>
            <a:custGeom>
              <a:avLst/>
              <a:gdLst>
                <a:gd name="T0" fmla="*/ 10 w 25"/>
                <a:gd name="T1" fmla="*/ 14 h 14"/>
                <a:gd name="T2" fmla="*/ 21 w 25"/>
                <a:gd name="T3" fmla="*/ 14 h 14"/>
                <a:gd name="T4" fmla="*/ 23 w 25"/>
                <a:gd name="T5" fmla="*/ 14 h 14"/>
                <a:gd name="T6" fmla="*/ 24 w 25"/>
                <a:gd name="T7" fmla="*/ 13 h 14"/>
                <a:gd name="T8" fmla="*/ 24 w 25"/>
                <a:gd name="T9" fmla="*/ 8 h 14"/>
                <a:gd name="T10" fmla="*/ 21 w 25"/>
                <a:gd name="T11" fmla="*/ 4 h 14"/>
                <a:gd name="T12" fmla="*/ 15 w 25"/>
                <a:gd name="T13" fmla="*/ 2 h 14"/>
                <a:gd name="T14" fmla="*/ 15 w 25"/>
                <a:gd name="T15" fmla="*/ 0 h 14"/>
                <a:gd name="T16" fmla="*/ 9 w 25"/>
                <a:gd name="T17" fmla="*/ 0 h 14"/>
                <a:gd name="T18" fmla="*/ 4 w 25"/>
                <a:gd name="T19" fmla="*/ 0 h 14"/>
                <a:gd name="T20" fmla="*/ 2 w 25"/>
                <a:gd name="T21" fmla="*/ 0 h 14"/>
                <a:gd name="T22" fmla="*/ 1 w 25"/>
                <a:gd name="T23" fmla="*/ 2 h 14"/>
                <a:gd name="T24" fmla="*/ 1 w 25"/>
                <a:gd name="T25" fmla="*/ 7 h 14"/>
                <a:gd name="T26" fmla="*/ 1 w 25"/>
                <a:gd name="T27" fmla="*/ 9 h 14"/>
                <a:gd name="T28" fmla="*/ 4 w 25"/>
                <a:gd name="T29" fmla="*/ 9 h 14"/>
                <a:gd name="T30" fmla="*/ 9 w 25"/>
                <a:gd name="T31" fmla="*/ 9 h 14"/>
                <a:gd name="T32" fmla="*/ 10 w 25"/>
                <a:gd name="T33" fmla="*/ 10 h 14"/>
                <a:gd name="T34" fmla="*/ 10 w 25"/>
                <a:gd name="T35" fmla="*/ 14 h 14"/>
                <a:gd name="T36" fmla="*/ 10 w 25"/>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14">
                  <a:moveTo>
                    <a:pt x="10" y="14"/>
                  </a:moveTo>
                  <a:cubicBezTo>
                    <a:pt x="14" y="14"/>
                    <a:pt x="17" y="14"/>
                    <a:pt x="21" y="14"/>
                  </a:cubicBezTo>
                  <a:cubicBezTo>
                    <a:pt x="22" y="14"/>
                    <a:pt x="22" y="14"/>
                    <a:pt x="23" y="14"/>
                  </a:cubicBezTo>
                  <a:cubicBezTo>
                    <a:pt x="24" y="14"/>
                    <a:pt x="25" y="14"/>
                    <a:pt x="24" y="13"/>
                  </a:cubicBezTo>
                  <a:cubicBezTo>
                    <a:pt x="24" y="11"/>
                    <a:pt x="24" y="9"/>
                    <a:pt x="24" y="8"/>
                  </a:cubicBezTo>
                  <a:cubicBezTo>
                    <a:pt x="24" y="6"/>
                    <a:pt x="23" y="4"/>
                    <a:pt x="21" y="4"/>
                  </a:cubicBezTo>
                  <a:cubicBezTo>
                    <a:pt x="18" y="4"/>
                    <a:pt x="16" y="5"/>
                    <a:pt x="15" y="2"/>
                  </a:cubicBezTo>
                  <a:cubicBezTo>
                    <a:pt x="15" y="2"/>
                    <a:pt x="15" y="1"/>
                    <a:pt x="15" y="0"/>
                  </a:cubicBezTo>
                  <a:cubicBezTo>
                    <a:pt x="13" y="0"/>
                    <a:pt x="11" y="0"/>
                    <a:pt x="9" y="0"/>
                  </a:cubicBezTo>
                  <a:cubicBezTo>
                    <a:pt x="7" y="0"/>
                    <a:pt x="6" y="0"/>
                    <a:pt x="4" y="0"/>
                  </a:cubicBezTo>
                  <a:cubicBezTo>
                    <a:pt x="4" y="0"/>
                    <a:pt x="3" y="0"/>
                    <a:pt x="2" y="0"/>
                  </a:cubicBezTo>
                  <a:cubicBezTo>
                    <a:pt x="0" y="0"/>
                    <a:pt x="1" y="0"/>
                    <a:pt x="1" y="2"/>
                  </a:cubicBezTo>
                  <a:cubicBezTo>
                    <a:pt x="1" y="4"/>
                    <a:pt x="1" y="5"/>
                    <a:pt x="1" y="7"/>
                  </a:cubicBezTo>
                  <a:cubicBezTo>
                    <a:pt x="1" y="8"/>
                    <a:pt x="1" y="8"/>
                    <a:pt x="1" y="9"/>
                  </a:cubicBezTo>
                  <a:cubicBezTo>
                    <a:pt x="2" y="9"/>
                    <a:pt x="3" y="9"/>
                    <a:pt x="4" y="9"/>
                  </a:cubicBezTo>
                  <a:cubicBezTo>
                    <a:pt x="6" y="9"/>
                    <a:pt x="7" y="9"/>
                    <a:pt x="9" y="9"/>
                  </a:cubicBezTo>
                  <a:cubicBezTo>
                    <a:pt x="10" y="9"/>
                    <a:pt x="11" y="9"/>
                    <a:pt x="10" y="10"/>
                  </a:cubicBezTo>
                  <a:cubicBezTo>
                    <a:pt x="10" y="11"/>
                    <a:pt x="10" y="13"/>
                    <a:pt x="10" y="14"/>
                  </a:cubicBezTo>
                  <a:cubicBezTo>
                    <a:pt x="13" y="14"/>
                    <a:pt x="10" y="12"/>
                    <a:pt x="10" y="14"/>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3" name="Freeform 19"/>
            <p:cNvSpPr/>
            <p:nvPr/>
          </p:nvSpPr>
          <p:spPr bwMode="auto">
            <a:xfrm>
              <a:off x="5712855" y="2184974"/>
              <a:ext cx="304048" cy="212587"/>
            </a:xfrm>
            <a:custGeom>
              <a:avLst/>
              <a:gdLst>
                <a:gd name="T0" fmla="*/ 5 w 104"/>
                <a:gd name="T1" fmla="*/ 6 h 73"/>
                <a:gd name="T2" fmla="*/ 5 w 104"/>
                <a:gd name="T3" fmla="*/ 10 h 73"/>
                <a:gd name="T4" fmla="*/ 6 w 104"/>
                <a:gd name="T5" fmla="*/ 11 h 73"/>
                <a:gd name="T6" fmla="*/ 10 w 104"/>
                <a:gd name="T7" fmla="*/ 14 h 73"/>
                <a:gd name="T8" fmla="*/ 14 w 104"/>
                <a:gd name="T9" fmla="*/ 25 h 73"/>
                <a:gd name="T10" fmla="*/ 14 w 104"/>
                <a:gd name="T11" fmla="*/ 37 h 73"/>
                <a:gd name="T12" fmla="*/ 11 w 104"/>
                <a:gd name="T13" fmla="*/ 39 h 73"/>
                <a:gd name="T14" fmla="*/ 9 w 104"/>
                <a:gd name="T15" fmla="*/ 40 h 73"/>
                <a:gd name="T16" fmla="*/ 7 w 104"/>
                <a:gd name="T17" fmla="*/ 43 h 73"/>
                <a:gd name="T18" fmla="*/ 0 w 104"/>
                <a:gd name="T19" fmla="*/ 48 h 73"/>
                <a:gd name="T20" fmla="*/ 0 w 104"/>
                <a:gd name="T21" fmla="*/ 55 h 73"/>
                <a:gd name="T22" fmla="*/ 1 w 104"/>
                <a:gd name="T23" fmla="*/ 59 h 73"/>
                <a:gd name="T24" fmla="*/ 4 w 104"/>
                <a:gd name="T25" fmla="*/ 62 h 73"/>
                <a:gd name="T26" fmla="*/ 14 w 104"/>
                <a:gd name="T27" fmla="*/ 72 h 73"/>
                <a:gd name="T28" fmla="*/ 29 w 104"/>
                <a:gd name="T29" fmla="*/ 72 h 73"/>
                <a:gd name="T30" fmla="*/ 37 w 104"/>
                <a:gd name="T31" fmla="*/ 69 h 73"/>
                <a:gd name="T32" fmla="*/ 39 w 104"/>
                <a:gd name="T33" fmla="*/ 61 h 73"/>
                <a:gd name="T34" fmla="*/ 41 w 104"/>
                <a:gd name="T35" fmla="*/ 58 h 73"/>
                <a:gd name="T36" fmla="*/ 42 w 104"/>
                <a:gd name="T37" fmla="*/ 57 h 73"/>
                <a:gd name="T38" fmla="*/ 43 w 104"/>
                <a:gd name="T39" fmla="*/ 55 h 73"/>
                <a:gd name="T40" fmla="*/ 53 w 104"/>
                <a:gd name="T41" fmla="*/ 53 h 73"/>
                <a:gd name="T42" fmla="*/ 60 w 104"/>
                <a:gd name="T43" fmla="*/ 53 h 73"/>
                <a:gd name="T44" fmla="*/ 62 w 104"/>
                <a:gd name="T45" fmla="*/ 50 h 73"/>
                <a:gd name="T46" fmla="*/ 65 w 104"/>
                <a:gd name="T47" fmla="*/ 48 h 73"/>
                <a:gd name="T48" fmla="*/ 68 w 104"/>
                <a:gd name="T49" fmla="*/ 48 h 73"/>
                <a:gd name="T50" fmla="*/ 71 w 104"/>
                <a:gd name="T51" fmla="*/ 47 h 73"/>
                <a:gd name="T52" fmla="*/ 78 w 104"/>
                <a:gd name="T53" fmla="*/ 40 h 73"/>
                <a:gd name="T54" fmla="*/ 84 w 104"/>
                <a:gd name="T55" fmla="*/ 39 h 73"/>
                <a:gd name="T56" fmla="*/ 87 w 104"/>
                <a:gd name="T57" fmla="*/ 39 h 73"/>
                <a:gd name="T58" fmla="*/ 90 w 104"/>
                <a:gd name="T59" fmla="*/ 38 h 73"/>
                <a:gd name="T60" fmla="*/ 93 w 104"/>
                <a:gd name="T61" fmla="*/ 34 h 73"/>
                <a:gd name="T62" fmla="*/ 97 w 104"/>
                <a:gd name="T63" fmla="*/ 31 h 73"/>
                <a:gd name="T64" fmla="*/ 95 w 104"/>
                <a:gd name="T65" fmla="*/ 27 h 73"/>
                <a:gd name="T66" fmla="*/ 95 w 104"/>
                <a:gd name="T67" fmla="*/ 19 h 73"/>
                <a:gd name="T68" fmla="*/ 99 w 104"/>
                <a:gd name="T69" fmla="*/ 13 h 73"/>
                <a:gd name="T70" fmla="*/ 103 w 104"/>
                <a:gd name="T71" fmla="*/ 11 h 73"/>
                <a:gd name="T72" fmla="*/ 104 w 104"/>
                <a:gd name="T73" fmla="*/ 6 h 73"/>
                <a:gd name="T74" fmla="*/ 104 w 104"/>
                <a:gd name="T75" fmla="*/ 4 h 73"/>
                <a:gd name="T76" fmla="*/ 103 w 104"/>
                <a:gd name="T77" fmla="*/ 1 h 73"/>
                <a:gd name="T78" fmla="*/ 97 w 104"/>
                <a:gd name="T79" fmla="*/ 1 h 73"/>
                <a:gd name="T80" fmla="*/ 85 w 104"/>
                <a:gd name="T81" fmla="*/ 0 h 73"/>
                <a:gd name="T82" fmla="*/ 5 w 104"/>
                <a:gd name="T83" fmla="*/ 6 h 73"/>
                <a:gd name="T84" fmla="*/ 5 w 104"/>
                <a:gd name="T8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73">
                  <a:moveTo>
                    <a:pt x="5" y="6"/>
                  </a:moveTo>
                  <a:cubicBezTo>
                    <a:pt x="5" y="7"/>
                    <a:pt x="5" y="8"/>
                    <a:pt x="5" y="10"/>
                  </a:cubicBezTo>
                  <a:cubicBezTo>
                    <a:pt x="5" y="11"/>
                    <a:pt x="5" y="11"/>
                    <a:pt x="6" y="11"/>
                  </a:cubicBezTo>
                  <a:cubicBezTo>
                    <a:pt x="8" y="12"/>
                    <a:pt x="9" y="13"/>
                    <a:pt x="10" y="14"/>
                  </a:cubicBezTo>
                  <a:cubicBezTo>
                    <a:pt x="14" y="17"/>
                    <a:pt x="14" y="20"/>
                    <a:pt x="14" y="25"/>
                  </a:cubicBezTo>
                  <a:cubicBezTo>
                    <a:pt x="14" y="29"/>
                    <a:pt x="15" y="33"/>
                    <a:pt x="14" y="37"/>
                  </a:cubicBezTo>
                  <a:cubicBezTo>
                    <a:pt x="13" y="38"/>
                    <a:pt x="12" y="39"/>
                    <a:pt x="11" y="39"/>
                  </a:cubicBezTo>
                  <a:cubicBezTo>
                    <a:pt x="10" y="39"/>
                    <a:pt x="10" y="39"/>
                    <a:pt x="9" y="40"/>
                  </a:cubicBezTo>
                  <a:cubicBezTo>
                    <a:pt x="9" y="41"/>
                    <a:pt x="8" y="42"/>
                    <a:pt x="7" y="43"/>
                  </a:cubicBezTo>
                  <a:cubicBezTo>
                    <a:pt x="6" y="45"/>
                    <a:pt x="3" y="48"/>
                    <a:pt x="0" y="48"/>
                  </a:cubicBezTo>
                  <a:cubicBezTo>
                    <a:pt x="0" y="51"/>
                    <a:pt x="0" y="53"/>
                    <a:pt x="0" y="55"/>
                  </a:cubicBezTo>
                  <a:cubicBezTo>
                    <a:pt x="0" y="57"/>
                    <a:pt x="0" y="58"/>
                    <a:pt x="1" y="59"/>
                  </a:cubicBezTo>
                  <a:cubicBezTo>
                    <a:pt x="2" y="60"/>
                    <a:pt x="3" y="61"/>
                    <a:pt x="4" y="62"/>
                  </a:cubicBezTo>
                  <a:cubicBezTo>
                    <a:pt x="8" y="65"/>
                    <a:pt x="11" y="69"/>
                    <a:pt x="14" y="72"/>
                  </a:cubicBezTo>
                  <a:cubicBezTo>
                    <a:pt x="19" y="72"/>
                    <a:pt x="24" y="72"/>
                    <a:pt x="29" y="72"/>
                  </a:cubicBezTo>
                  <a:cubicBezTo>
                    <a:pt x="32" y="72"/>
                    <a:pt x="37" y="73"/>
                    <a:pt x="37" y="69"/>
                  </a:cubicBezTo>
                  <a:cubicBezTo>
                    <a:pt x="38" y="66"/>
                    <a:pt x="38" y="63"/>
                    <a:pt x="39" y="61"/>
                  </a:cubicBezTo>
                  <a:cubicBezTo>
                    <a:pt x="39" y="60"/>
                    <a:pt x="40" y="58"/>
                    <a:pt x="41" y="58"/>
                  </a:cubicBezTo>
                  <a:cubicBezTo>
                    <a:pt x="42" y="58"/>
                    <a:pt x="42" y="58"/>
                    <a:pt x="42" y="57"/>
                  </a:cubicBezTo>
                  <a:cubicBezTo>
                    <a:pt x="43" y="56"/>
                    <a:pt x="43" y="56"/>
                    <a:pt x="43" y="55"/>
                  </a:cubicBezTo>
                  <a:cubicBezTo>
                    <a:pt x="44" y="52"/>
                    <a:pt x="50" y="53"/>
                    <a:pt x="53" y="53"/>
                  </a:cubicBezTo>
                  <a:cubicBezTo>
                    <a:pt x="55" y="53"/>
                    <a:pt x="58" y="53"/>
                    <a:pt x="60" y="53"/>
                  </a:cubicBezTo>
                  <a:cubicBezTo>
                    <a:pt x="62" y="53"/>
                    <a:pt x="61" y="51"/>
                    <a:pt x="62" y="50"/>
                  </a:cubicBezTo>
                  <a:cubicBezTo>
                    <a:pt x="63" y="49"/>
                    <a:pt x="64" y="48"/>
                    <a:pt x="65" y="48"/>
                  </a:cubicBezTo>
                  <a:cubicBezTo>
                    <a:pt x="66" y="48"/>
                    <a:pt x="67" y="48"/>
                    <a:pt x="68" y="48"/>
                  </a:cubicBezTo>
                  <a:cubicBezTo>
                    <a:pt x="70" y="48"/>
                    <a:pt x="71" y="49"/>
                    <a:pt x="71" y="47"/>
                  </a:cubicBezTo>
                  <a:cubicBezTo>
                    <a:pt x="73" y="44"/>
                    <a:pt x="75" y="41"/>
                    <a:pt x="78" y="40"/>
                  </a:cubicBezTo>
                  <a:cubicBezTo>
                    <a:pt x="80" y="39"/>
                    <a:pt x="82" y="39"/>
                    <a:pt x="84" y="39"/>
                  </a:cubicBezTo>
                  <a:cubicBezTo>
                    <a:pt x="85" y="39"/>
                    <a:pt x="86" y="39"/>
                    <a:pt x="87" y="39"/>
                  </a:cubicBezTo>
                  <a:cubicBezTo>
                    <a:pt x="89" y="39"/>
                    <a:pt x="89" y="39"/>
                    <a:pt x="90" y="38"/>
                  </a:cubicBezTo>
                  <a:cubicBezTo>
                    <a:pt x="90" y="36"/>
                    <a:pt x="91" y="34"/>
                    <a:pt x="93" y="34"/>
                  </a:cubicBezTo>
                  <a:cubicBezTo>
                    <a:pt x="95" y="34"/>
                    <a:pt x="98" y="34"/>
                    <a:pt x="97" y="31"/>
                  </a:cubicBezTo>
                  <a:cubicBezTo>
                    <a:pt x="96" y="30"/>
                    <a:pt x="95" y="29"/>
                    <a:pt x="95" y="27"/>
                  </a:cubicBezTo>
                  <a:cubicBezTo>
                    <a:pt x="94" y="25"/>
                    <a:pt x="94" y="21"/>
                    <a:pt x="95" y="19"/>
                  </a:cubicBezTo>
                  <a:cubicBezTo>
                    <a:pt x="96" y="17"/>
                    <a:pt x="97" y="14"/>
                    <a:pt x="99" y="13"/>
                  </a:cubicBezTo>
                  <a:cubicBezTo>
                    <a:pt x="100" y="12"/>
                    <a:pt x="101" y="11"/>
                    <a:pt x="103" y="11"/>
                  </a:cubicBezTo>
                  <a:cubicBezTo>
                    <a:pt x="104" y="10"/>
                    <a:pt x="104" y="8"/>
                    <a:pt x="104" y="6"/>
                  </a:cubicBezTo>
                  <a:cubicBezTo>
                    <a:pt x="104" y="5"/>
                    <a:pt x="104" y="4"/>
                    <a:pt x="104" y="4"/>
                  </a:cubicBezTo>
                  <a:cubicBezTo>
                    <a:pt x="104" y="2"/>
                    <a:pt x="104" y="1"/>
                    <a:pt x="103" y="1"/>
                  </a:cubicBezTo>
                  <a:cubicBezTo>
                    <a:pt x="101" y="1"/>
                    <a:pt x="99" y="1"/>
                    <a:pt x="97" y="1"/>
                  </a:cubicBezTo>
                  <a:cubicBezTo>
                    <a:pt x="93" y="1"/>
                    <a:pt x="89" y="0"/>
                    <a:pt x="85" y="0"/>
                  </a:cubicBezTo>
                  <a:cubicBezTo>
                    <a:pt x="58" y="0"/>
                    <a:pt x="32" y="6"/>
                    <a:pt x="5" y="6"/>
                  </a:cubicBezTo>
                  <a:cubicBezTo>
                    <a:pt x="5" y="8"/>
                    <a:pt x="39" y="5"/>
                    <a:pt x="5" y="6"/>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4" name="Freeform 20"/>
            <p:cNvSpPr/>
            <p:nvPr/>
          </p:nvSpPr>
          <p:spPr bwMode="auto">
            <a:xfrm>
              <a:off x="6265333" y="2313515"/>
              <a:ext cx="1202597" cy="2333508"/>
            </a:xfrm>
            <a:custGeom>
              <a:avLst/>
              <a:gdLst>
                <a:gd name="T0" fmla="*/ 382 w 411"/>
                <a:gd name="T1" fmla="*/ 360 h 798"/>
                <a:gd name="T2" fmla="*/ 358 w 411"/>
                <a:gd name="T3" fmla="*/ 312 h 798"/>
                <a:gd name="T4" fmla="*/ 321 w 411"/>
                <a:gd name="T5" fmla="*/ 256 h 798"/>
                <a:gd name="T6" fmla="*/ 325 w 411"/>
                <a:gd name="T7" fmla="*/ 240 h 798"/>
                <a:gd name="T8" fmla="*/ 352 w 411"/>
                <a:gd name="T9" fmla="*/ 276 h 798"/>
                <a:gd name="T10" fmla="*/ 368 w 411"/>
                <a:gd name="T11" fmla="*/ 308 h 798"/>
                <a:gd name="T12" fmla="*/ 386 w 411"/>
                <a:gd name="T13" fmla="*/ 343 h 798"/>
                <a:gd name="T14" fmla="*/ 384 w 411"/>
                <a:gd name="T15" fmla="*/ 273 h 798"/>
                <a:gd name="T16" fmla="*/ 367 w 411"/>
                <a:gd name="T17" fmla="*/ 240 h 798"/>
                <a:gd name="T18" fmla="*/ 353 w 411"/>
                <a:gd name="T19" fmla="*/ 215 h 798"/>
                <a:gd name="T20" fmla="*/ 335 w 411"/>
                <a:gd name="T21" fmla="*/ 184 h 798"/>
                <a:gd name="T22" fmla="*/ 305 w 411"/>
                <a:gd name="T23" fmla="*/ 147 h 798"/>
                <a:gd name="T24" fmla="*/ 229 w 411"/>
                <a:gd name="T25" fmla="*/ 76 h 798"/>
                <a:gd name="T26" fmla="*/ 189 w 411"/>
                <a:gd name="T27" fmla="*/ 44 h 798"/>
                <a:gd name="T28" fmla="*/ 114 w 411"/>
                <a:gd name="T29" fmla="*/ 5 h 798"/>
                <a:gd name="T30" fmla="*/ 118 w 411"/>
                <a:gd name="T31" fmla="*/ 38 h 798"/>
                <a:gd name="T32" fmla="*/ 112 w 411"/>
                <a:gd name="T33" fmla="*/ 56 h 798"/>
                <a:gd name="T34" fmla="*/ 76 w 411"/>
                <a:gd name="T35" fmla="*/ 74 h 798"/>
                <a:gd name="T36" fmla="*/ 125 w 411"/>
                <a:gd name="T37" fmla="*/ 127 h 798"/>
                <a:gd name="T38" fmla="*/ 154 w 411"/>
                <a:gd name="T39" fmla="*/ 135 h 798"/>
                <a:gd name="T40" fmla="*/ 189 w 411"/>
                <a:gd name="T41" fmla="*/ 166 h 798"/>
                <a:gd name="T42" fmla="*/ 146 w 411"/>
                <a:gd name="T43" fmla="*/ 109 h 798"/>
                <a:gd name="T44" fmla="*/ 179 w 411"/>
                <a:gd name="T45" fmla="*/ 122 h 798"/>
                <a:gd name="T46" fmla="*/ 215 w 411"/>
                <a:gd name="T47" fmla="*/ 152 h 798"/>
                <a:gd name="T48" fmla="*/ 212 w 411"/>
                <a:gd name="T49" fmla="*/ 113 h 798"/>
                <a:gd name="T50" fmla="*/ 246 w 411"/>
                <a:gd name="T51" fmla="*/ 118 h 798"/>
                <a:gd name="T52" fmla="*/ 252 w 411"/>
                <a:gd name="T53" fmla="*/ 136 h 798"/>
                <a:gd name="T54" fmla="*/ 259 w 411"/>
                <a:gd name="T55" fmla="*/ 169 h 798"/>
                <a:gd name="T56" fmla="*/ 289 w 411"/>
                <a:gd name="T57" fmla="*/ 188 h 798"/>
                <a:gd name="T58" fmla="*/ 266 w 411"/>
                <a:gd name="T59" fmla="*/ 212 h 798"/>
                <a:gd name="T60" fmla="*/ 202 w 411"/>
                <a:gd name="T61" fmla="*/ 198 h 798"/>
                <a:gd name="T62" fmla="*/ 174 w 411"/>
                <a:gd name="T63" fmla="*/ 171 h 798"/>
                <a:gd name="T64" fmla="*/ 85 w 411"/>
                <a:gd name="T65" fmla="*/ 179 h 798"/>
                <a:gd name="T66" fmla="*/ 56 w 411"/>
                <a:gd name="T67" fmla="*/ 208 h 798"/>
                <a:gd name="T68" fmla="*/ 26 w 411"/>
                <a:gd name="T69" fmla="*/ 238 h 798"/>
                <a:gd name="T70" fmla="*/ 3 w 411"/>
                <a:gd name="T71" fmla="*/ 290 h 798"/>
                <a:gd name="T72" fmla="*/ 12 w 411"/>
                <a:gd name="T73" fmla="*/ 321 h 798"/>
                <a:gd name="T74" fmla="*/ 12 w 411"/>
                <a:gd name="T75" fmla="*/ 366 h 798"/>
                <a:gd name="T76" fmla="*/ 61 w 411"/>
                <a:gd name="T77" fmla="*/ 423 h 798"/>
                <a:gd name="T78" fmla="*/ 90 w 411"/>
                <a:gd name="T79" fmla="*/ 448 h 798"/>
                <a:gd name="T80" fmla="*/ 119 w 411"/>
                <a:gd name="T81" fmla="*/ 443 h 798"/>
                <a:gd name="T82" fmla="*/ 152 w 411"/>
                <a:gd name="T83" fmla="*/ 435 h 798"/>
                <a:gd name="T84" fmla="*/ 212 w 411"/>
                <a:gd name="T85" fmla="*/ 448 h 798"/>
                <a:gd name="T86" fmla="*/ 226 w 411"/>
                <a:gd name="T87" fmla="*/ 497 h 798"/>
                <a:gd name="T88" fmla="*/ 250 w 411"/>
                <a:gd name="T89" fmla="*/ 540 h 798"/>
                <a:gd name="T90" fmla="*/ 255 w 411"/>
                <a:gd name="T91" fmla="*/ 587 h 798"/>
                <a:gd name="T92" fmla="*/ 235 w 411"/>
                <a:gd name="T93" fmla="*/ 632 h 798"/>
                <a:gd name="T94" fmla="*/ 231 w 411"/>
                <a:gd name="T95" fmla="*/ 689 h 798"/>
                <a:gd name="T96" fmla="*/ 239 w 411"/>
                <a:gd name="T97" fmla="*/ 761 h 798"/>
                <a:gd name="T98" fmla="*/ 247 w 411"/>
                <a:gd name="T99" fmla="*/ 791 h 798"/>
                <a:gd name="T100" fmla="*/ 317 w 411"/>
                <a:gd name="T101" fmla="*/ 754 h 798"/>
                <a:gd name="T102" fmla="*/ 321 w 411"/>
                <a:gd name="T103" fmla="*/ 719 h 798"/>
                <a:gd name="T104" fmla="*/ 350 w 411"/>
                <a:gd name="T105" fmla="*/ 666 h 798"/>
                <a:gd name="T106" fmla="*/ 382 w 411"/>
                <a:gd name="T107" fmla="*/ 617 h 798"/>
                <a:gd name="T108" fmla="*/ 396 w 411"/>
                <a:gd name="T109" fmla="*/ 514 h 798"/>
                <a:gd name="T110" fmla="*/ 403 w 411"/>
                <a:gd name="T111" fmla="*/ 458 h 798"/>
                <a:gd name="T112" fmla="*/ 396 w 411"/>
                <a:gd name="T113" fmla="*/ 391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1" h="798">
                  <a:moveTo>
                    <a:pt x="396" y="391"/>
                  </a:moveTo>
                  <a:cubicBezTo>
                    <a:pt x="396" y="388"/>
                    <a:pt x="396" y="385"/>
                    <a:pt x="396" y="382"/>
                  </a:cubicBezTo>
                  <a:cubicBezTo>
                    <a:pt x="396" y="380"/>
                    <a:pt x="396" y="379"/>
                    <a:pt x="396" y="377"/>
                  </a:cubicBezTo>
                  <a:cubicBezTo>
                    <a:pt x="395" y="377"/>
                    <a:pt x="394" y="377"/>
                    <a:pt x="393" y="376"/>
                  </a:cubicBezTo>
                  <a:cubicBezTo>
                    <a:pt x="391" y="376"/>
                    <a:pt x="391" y="374"/>
                    <a:pt x="391" y="372"/>
                  </a:cubicBezTo>
                  <a:cubicBezTo>
                    <a:pt x="391" y="370"/>
                    <a:pt x="390" y="368"/>
                    <a:pt x="389" y="367"/>
                  </a:cubicBezTo>
                  <a:cubicBezTo>
                    <a:pt x="388" y="366"/>
                    <a:pt x="387" y="363"/>
                    <a:pt x="386" y="363"/>
                  </a:cubicBezTo>
                  <a:cubicBezTo>
                    <a:pt x="384" y="363"/>
                    <a:pt x="382" y="362"/>
                    <a:pt x="382" y="360"/>
                  </a:cubicBezTo>
                  <a:cubicBezTo>
                    <a:pt x="381" y="359"/>
                    <a:pt x="383" y="353"/>
                    <a:pt x="381" y="353"/>
                  </a:cubicBezTo>
                  <a:cubicBezTo>
                    <a:pt x="379" y="353"/>
                    <a:pt x="377" y="353"/>
                    <a:pt x="377" y="351"/>
                  </a:cubicBezTo>
                  <a:cubicBezTo>
                    <a:pt x="377" y="350"/>
                    <a:pt x="377" y="349"/>
                    <a:pt x="377" y="348"/>
                  </a:cubicBezTo>
                  <a:cubicBezTo>
                    <a:pt x="376" y="347"/>
                    <a:pt x="376" y="347"/>
                    <a:pt x="376" y="346"/>
                  </a:cubicBezTo>
                  <a:cubicBezTo>
                    <a:pt x="375" y="345"/>
                    <a:pt x="374" y="344"/>
                    <a:pt x="373" y="343"/>
                  </a:cubicBezTo>
                  <a:cubicBezTo>
                    <a:pt x="371" y="340"/>
                    <a:pt x="369" y="338"/>
                    <a:pt x="367" y="336"/>
                  </a:cubicBezTo>
                  <a:cubicBezTo>
                    <a:pt x="362" y="330"/>
                    <a:pt x="361" y="323"/>
                    <a:pt x="363" y="316"/>
                  </a:cubicBezTo>
                  <a:cubicBezTo>
                    <a:pt x="360" y="315"/>
                    <a:pt x="358" y="315"/>
                    <a:pt x="358" y="312"/>
                  </a:cubicBezTo>
                  <a:cubicBezTo>
                    <a:pt x="358" y="309"/>
                    <a:pt x="356" y="306"/>
                    <a:pt x="354" y="304"/>
                  </a:cubicBezTo>
                  <a:cubicBezTo>
                    <a:pt x="352" y="302"/>
                    <a:pt x="350" y="300"/>
                    <a:pt x="349" y="298"/>
                  </a:cubicBezTo>
                  <a:cubicBezTo>
                    <a:pt x="348" y="295"/>
                    <a:pt x="343" y="297"/>
                    <a:pt x="344" y="293"/>
                  </a:cubicBezTo>
                  <a:cubicBezTo>
                    <a:pt x="344" y="291"/>
                    <a:pt x="344" y="289"/>
                    <a:pt x="344" y="287"/>
                  </a:cubicBezTo>
                  <a:cubicBezTo>
                    <a:pt x="343" y="287"/>
                    <a:pt x="341" y="287"/>
                    <a:pt x="340" y="286"/>
                  </a:cubicBezTo>
                  <a:cubicBezTo>
                    <a:pt x="339" y="286"/>
                    <a:pt x="339" y="284"/>
                    <a:pt x="339" y="283"/>
                  </a:cubicBezTo>
                  <a:cubicBezTo>
                    <a:pt x="338" y="281"/>
                    <a:pt x="336" y="279"/>
                    <a:pt x="335" y="278"/>
                  </a:cubicBezTo>
                  <a:cubicBezTo>
                    <a:pt x="330" y="271"/>
                    <a:pt x="325" y="263"/>
                    <a:pt x="321" y="256"/>
                  </a:cubicBezTo>
                  <a:cubicBezTo>
                    <a:pt x="316" y="249"/>
                    <a:pt x="312" y="243"/>
                    <a:pt x="306" y="236"/>
                  </a:cubicBezTo>
                  <a:cubicBezTo>
                    <a:pt x="305" y="234"/>
                    <a:pt x="299" y="230"/>
                    <a:pt x="303" y="228"/>
                  </a:cubicBezTo>
                  <a:cubicBezTo>
                    <a:pt x="305" y="226"/>
                    <a:pt x="307" y="229"/>
                    <a:pt x="308" y="231"/>
                  </a:cubicBezTo>
                  <a:cubicBezTo>
                    <a:pt x="309" y="232"/>
                    <a:pt x="310" y="233"/>
                    <a:pt x="310" y="234"/>
                  </a:cubicBezTo>
                  <a:cubicBezTo>
                    <a:pt x="311" y="235"/>
                    <a:pt x="310" y="235"/>
                    <a:pt x="312" y="235"/>
                  </a:cubicBezTo>
                  <a:cubicBezTo>
                    <a:pt x="313" y="235"/>
                    <a:pt x="314" y="235"/>
                    <a:pt x="316" y="235"/>
                  </a:cubicBezTo>
                  <a:cubicBezTo>
                    <a:pt x="316" y="233"/>
                    <a:pt x="318" y="231"/>
                    <a:pt x="320" y="233"/>
                  </a:cubicBezTo>
                  <a:cubicBezTo>
                    <a:pt x="322" y="235"/>
                    <a:pt x="324" y="238"/>
                    <a:pt x="325" y="240"/>
                  </a:cubicBezTo>
                  <a:cubicBezTo>
                    <a:pt x="328" y="240"/>
                    <a:pt x="330" y="241"/>
                    <a:pt x="330" y="245"/>
                  </a:cubicBezTo>
                  <a:cubicBezTo>
                    <a:pt x="332" y="245"/>
                    <a:pt x="335" y="246"/>
                    <a:pt x="335" y="249"/>
                  </a:cubicBezTo>
                  <a:cubicBezTo>
                    <a:pt x="334" y="251"/>
                    <a:pt x="334" y="253"/>
                    <a:pt x="334" y="256"/>
                  </a:cubicBezTo>
                  <a:cubicBezTo>
                    <a:pt x="334" y="257"/>
                    <a:pt x="334" y="258"/>
                    <a:pt x="334" y="259"/>
                  </a:cubicBezTo>
                  <a:cubicBezTo>
                    <a:pt x="335" y="259"/>
                    <a:pt x="336" y="259"/>
                    <a:pt x="336" y="259"/>
                  </a:cubicBezTo>
                  <a:cubicBezTo>
                    <a:pt x="340" y="260"/>
                    <a:pt x="339" y="263"/>
                    <a:pt x="339" y="266"/>
                  </a:cubicBezTo>
                  <a:cubicBezTo>
                    <a:pt x="340" y="270"/>
                    <a:pt x="344" y="268"/>
                    <a:pt x="346" y="269"/>
                  </a:cubicBezTo>
                  <a:cubicBezTo>
                    <a:pt x="349" y="271"/>
                    <a:pt x="351" y="273"/>
                    <a:pt x="352" y="276"/>
                  </a:cubicBezTo>
                  <a:cubicBezTo>
                    <a:pt x="353" y="278"/>
                    <a:pt x="353" y="279"/>
                    <a:pt x="353" y="281"/>
                  </a:cubicBezTo>
                  <a:cubicBezTo>
                    <a:pt x="353" y="283"/>
                    <a:pt x="355" y="283"/>
                    <a:pt x="357" y="283"/>
                  </a:cubicBezTo>
                  <a:cubicBezTo>
                    <a:pt x="360" y="285"/>
                    <a:pt x="357" y="292"/>
                    <a:pt x="359" y="292"/>
                  </a:cubicBezTo>
                  <a:cubicBezTo>
                    <a:pt x="363" y="293"/>
                    <a:pt x="363" y="294"/>
                    <a:pt x="363" y="298"/>
                  </a:cubicBezTo>
                  <a:cubicBezTo>
                    <a:pt x="363" y="299"/>
                    <a:pt x="363" y="300"/>
                    <a:pt x="363" y="300"/>
                  </a:cubicBezTo>
                  <a:cubicBezTo>
                    <a:pt x="363" y="302"/>
                    <a:pt x="363" y="301"/>
                    <a:pt x="364" y="302"/>
                  </a:cubicBezTo>
                  <a:cubicBezTo>
                    <a:pt x="365" y="302"/>
                    <a:pt x="367" y="302"/>
                    <a:pt x="367" y="303"/>
                  </a:cubicBezTo>
                  <a:cubicBezTo>
                    <a:pt x="368" y="305"/>
                    <a:pt x="367" y="306"/>
                    <a:pt x="368" y="308"/>
                  </a:cubicBezTo>
                  <a:cubicBezTo>
                    <a:pt x="368" y="309"/>
                    <a:pt x="369" y="310"/>
                    <a:pt x="370" y="312"/>
                  </a:cubicBezTo>
                  <a:cubicBezTo>
                    <a:pt x="371" y="313"/>
                    <a:pt x="371" y="314"/>
                    <a:pt x="372" y="315"/>
                  </a:cubicBezTo>
                  <a:cubicBezTo>
                    <a:pt x="372" y="316"/>
                    <a:pt x="374" y="316"/>
                    <a:pt x="375" y="316"/>
                  </a:cubicBezTo>
                  <a:cubicBezTo>
                    <a:pt x="378" y="318"/>
                    <a:pt x="375" y="325"/>
                    <a:pt x="378" y="325"/>
                  </a:cubicBezTo>
                  <a:cubicBezTo>
                    <a:pt x="382" y="326"/>
                    <a:pt x="382" y="327"/>
                    <a:pt x="382" y="331"/>
                  </a:cubicBezTo>
                  <a:cubicBezTo>
                    <a:pt x="382" y="333"/>
                    <a:pt x="382" y="336"/>
                    <a:pt x="382" y="338"/>
                  </a:cubicBezTo>
                  <a:cubicBezTo>
                    <a:pt x="382" y="340"/>
                    <a:pt x="383" y="339"/>
                    <a:pt x="385" y="340"/>
                  </a:cubicBezTo>
                  <a:cubicBezTo>
                    <a:pt x="386" y="340"/>
                    <a:pt x="387" y="342"/>
                    <a:pt x="386" y="343"/>
                  </a:cubicBezTo>
                  <a:cubicBezTo>
                    <a:pt x="386" y="345"/>
                    <a:pt x="387" y="346"/>
                    <a:pt x="388" y="348"/>
                  </a:cubicBezTo>
                  <a:cubicBezTo>
                    <a:pt x="390" y="350"/>
                    <a:pt x="393" y="352"/>
                    <a:pt x="396" y="353"/>
                  </a:cubicBezTo>
                  <a:cubicBezTo>
                    <a:pt x="392" y="340"/>
                    <a:pt x="388" y="327"/>
                    <a:pt x="386" y="314"/>
                  </a:cubicBezTo>
                  <a:cubicBezTo>
                    <a:pt x="385" y="307"/>
                    <a:pt x="384" y="300"/>
                    <a:pt x="384" y="293"/>
                  </a:cubicBezTo>
                  <a:cubicBezTo>
                    <a:pt x="384" y="290"/>
                    <a:pt x="384" y="287"/>
                    <a:pt x="384" y="284"/>
                  </a:cubicBezTo>
                  <a:cubicBezTo>
                    <a:pt x="385" y="281"/>
                    <a:pt x="386" y="279"/>
                    <a:pt x="386" y="276"/>
                  </a:cubicBezTo>
                  <a:cubicBezTo>
                    <a:pt x="386" y="274"/>
                    <a:pt x="387" y="273"/>
                    <a:pt x="386" y="273"/>
                  </a:cubicBezTo>
                  <a:cubicBezTo>
                    <a:pt x="385" y="273"/>
                    <a:pt x="384" y="273"/>
                    <a:pt x="384" y="273"/>
                  </a:cubicBezTo>
                  <a:cubicBezTo>
                    <a:pt x="382" y="272"/>
                    <a:pt x="382" y="272"/>
                    <a:pt x="381" y="270"/>
                  </a:cubicBezTo>
                  <a:cubicBezTo>
                    <a:pt x="381" y="268"/>
                    <a:pt x="382" y="266"/>
                    <a:pt x="382" y="264"/>
                  </a:cubicBezTo>
                  <a:cubicBezTo>
                    <a:pt x="380" y="264"/>
                    <a:pt x="378" y="264"/>
                    <a:pt x="377" y="262"/>
                  </a:cubicBezTo>
                  <a:cubicBezTo>
                    <a:pt x="376" y="261"/>
                    <a:pt x="377" y="259"/>
                    <a:pt x="377" y="258"/>
                  </a:cubicBezTo>
                  <a:cubicBezTo>
                    <a:pt x="377" y="257"/>
                    <a:pt x="377" y="256"/>
                    <a:pt x="377" y="254"/>
                  </a:cubicBezTo>
                  <a:cubicBezTo>
                    <a:pt x="376" y="254"/>
                    <a:pt x="375" y="254"/>
                    <a:pt x="375" y="254"/>
                  </a:cubicBezTo>
                  <a:cubicBezTo>
                    <a:pt x="371" y="253"/>
                    <a:pt x="372" y="248"/>
                    <a:pt x="372" y="245"/>
                  </a:cubicBezTo>
                  <a:cubicBezTo>
                    <a:pt x="369" y="245"/>
                    <a:pt x="367" y="244"/>
                    <a:pt x="367" y="240"/>
                  </a:cubicBezTo>
                  <a:cubicBezTo>
                    <a:pt x="367" y="239"/>
                    <a:pt x="367" y="238"/>
                    <a:pt x="367" y="237"/>
                  </a:cubicBezTo>
                  <a:cubicBezTo>
                    <a:pt x="367" y="235"/>
                    <a:pt x="367" y="236"/>
                    <a:pt x="366" y="235"/>
                  </a:cubicBezTo>
                  <a:cubicBezTo>
                    <a:pt x="365" y="235"/>
                    <a:pt x="363" y="235"/>
                    <a:pt x="363" y="233"/>
                  </a:cubicBezTo>
                  <a:cubicBezTo>
                    <a:pt x="362" y="232"/>
                    <a:pt x="363" y="230"/>
                    <a:pt x="362" y="228"/>
                  </a:cubicBezTo>
                  <a:cubicBezTo>
                    <a:pt x="362" y="227"/>
                    <a:pt x="361" y="226"/>
                    <a:pt x="360" y="225"/>
                  </a:cubicBezTo>
                  <a:cubicBezTo>
                    <a:pt x="359" y="224"/>
                    <a:pt x="358" y="223"/>
                    <a:pt x="358" y="221"/>
                  </a:cubicBezTo>
                  <a:cubicBezTo>
                    <a:pt x="357" y="221"/>
                    <a:pt x="355" y="221"/>
                    <a:pt x="354" y="220"/>
                  </a:cubicBezTo>
                  <a:cubicBezTo>
                    <a:pt x="353" y="219"/>
                    <a:pt x="353" y="217"/>
                    <a:pt x="353" y="215"/>
                  </a:cubicBezTo>
                  <a:cubicBezTo>
                    <a:pt x="353" y="214"/>
                    <a:pt x="353" y="213"/>
                    <a:pt x="353" y="212"/>
                  </a:cubicBezTo>
                  <a:cubicBezTo>
                    <a:pt x="353" y="212"/>
                    <a:pt x="352" y="212"/>
                    <a:pt x="351" y="212"/>
                  </a:cubicBezTo>
                  <a:cubicBezTo>
                    <a:pt x="347" y="211"/>
                    <a:pt x="349" y="207"/>
                    <a:pt x="348" y="204"/>
                  </a:cubicBezTo>
                  <a:cubicBezTo>
                    <a:pt x="347" y="203"/>
                    <a:pt x="346" y="202"/>
                    <a:pt x="345" y="201"/>
                  </a:cubicBezTo>
                  <a:cubicBezTo>
                    <a:pt x="345" y="200"/>
                    <a:pt x="344" y="198"/>
                    <a:pt x="343" y="198"/>
                  </a:cubicBezTo>
                  <a:cubicBezTo>
                    <a:pt x="342" y="198"/>
                    <a:pt x="341" y="197"/>
                    <a:pt x="340" y="196"/>
                  </a:cubicBezTo>
                  <a:cubicBezTo>
                    <a:pt x="338" y="195"/>
                    <a:pt x="339" y="193"/>
                    <a:pt x="339" y="191"/>
                  </a:cubicBezTo>
                  <a:cubicBezTo>
                    <a:pt x="338" y="189"/>
                    <a:pt x="336" y="187"/>
                    <a:pt x="335" y="184"/>
                  </a:cubicBezTo>
                  <a:cubicBezTo>
                    <a:pt x="334" y="183"/>
                    <a:pt x="332" y="182"/>
                    <a:pt x="331" y="182"/>
                  </a:cubicBezTo>
                  <a:cubicBezTo>
                    <a:pt x="329" y="181"/>
                    <a:pt x="328" y="180"/>
                    <a:pt x="327" y="178"/>
                  </a:cubicBezTo>
                  <a:cubicBezTo>
                    <a:pt x="325" y="175"/>
                    <a:pt x="325" y="172"/>
                    <a:pt x="323" y="169"/>
                  </a:cubicBezTo>
                  <a:cubicBezTo>
                    <a:pt x="322" y="168"/>
                    <a:pt x="321" y="167"/>
                    <a:pt x="321" y="166"/>
                  </a:cubicBezTo>
                  <a:cubicBezTo>
                    <a:pt x="320" y="165"/>
                    <a:pt x="321" y="165"/>
                    <a:pt x="319" y="164"/>
                  </a:cubicBezTo>
                  <a:cubicBezTo>
                    <a:pt x="318" y="164"/>
                    <a:pt x="317" y="163"/>
                    <a:pt x="316" y="163"/>
                  </a:cubicBezTo>
                  <a:cubicBezTo>
                    <a:pt x="313" y="161"/>
                    <a:pt x="311" y="159"/>
                    <a:pt x="309" y="156"/>
                  </a:cubicBezTo>
                  <a:cubicBezTo>
                    <a:pt x="307" y="153"/>
                    <a:pt x="306" y="150"/>
                    <a:pt x="305" y="147"/>
                  </a:cubicBezTo>
                  <a:cubicBezTo>
                    <a:pt x="302" y="142"/>
                    <a:pt x="296" y="140"/>
                    <a:pt x="293" y="135"/>
                  </a:cubicBezTo>
                  <a:cubicBezTo>
                    <a:pt x="292" y="134"/>
                    <a:pt x="292" y="132"/>
                    <a:pt x="291" y="131"/>
                  </a:cubicBezTo>
                  <a:cubicBezTo>
                    <a:pt x="289" y="130"/>
                    <a:pt x="288" y="129"/>
                    <a:pt x="286" y="127"/>
                  </a:cubicBezTo>
                  <a:cubicBezTo>
                    <a:pt x="282" y="125"/>
                    <a:pt x="279" y="122"/>
                    <a:pt x="276" y="119"/>
                  </a:cubicBezTo>
                  <a:cubicBezTo>
                    <a:pt x="270" y="113"/>
                    <a:pt x="264" y="106"/>
                    <a:pt x="259" y="99"/>
                  </a:cubicBezTo>
                  <a:cubicBezTo>
                    <a:pt x="253" y="97"/>
                    <a:pt x="249" y="91"/>
                    <a:pt x="245" y="87"/>
                  </a:cubicBezTo>
                  <a:cubicBezTo>
                    <a:pt x="243" y="84"/>
                    <a:pt x="241" y="82"/>
                    <a:pt x="238" y="81"/>
                  </a:cubicBezTo>
                  <a:cubicBezTo>
                    <a:pt x="235" y="79"/>
                    <a:pt x="232" y="78"/>
                    <a:pt x="229" y="76"/>
                  </a:cubicBezTo>
                  <a:cubicBezTo>
                    <a:pt x="226" y="74"/>
                    <a:pt x="224" y="71"/>
                    <a:pt x="222" y="68"/>
                  </a:cubicBezTo>
                  <a:cubicBezTo>
                    <a:pt x="222" y="67"/>
                    <a:pt x="222" y="67"/>
                    <a:pt x="221" y="66"/>
                  </a:cubicBezTo>
                  <a:cubicBezTo>
                    <a:pt x="220" y="66"/>
                    <a:pt x="219" y="66"/>
                    <a:pt x="218" y="66"/>
                  </a:cubicBezTo>
                  <a:cubicBezTo>
                    <a:pt x="216" y="66"/>
                    <a:pt x="214" y="64"/>
                    <a:pt x="212" y="63"/>
                  </a:cubicBezTo>
                  <a:cubicBezTo>
                    <a:pt x="209" y="62"/>
                    <a:pt x="207" y="59"/>
                    <a:pt x="205" y="56"/>
                  </a:cubicBezTo>
                  <a:cubicBezTo>
                    <a:pt x="204" y="55"/>
                    <a:pt x="203" y="53"/>
                    <a:pt x="202" y="52"/>
                  </a:cubicBezTo>
                  <a:cubicBezTo>
                    <a:pt x="200" y="52"/>
                    <a:pt x="198" y="52"/>
                    <a:pt x="195" y="50"/>
                  </a:cubicBezTo>
                  <a:cubicBezTo>
                    <a:pt x="193" y="49"/>
                    <a:pt x="190" y="47"/>
                    <a:pt x="189" y="44"/>
                  </a:cubicBezTo>
                  <a:cubicBezTo>
                    <a:pt x="188" y="42"/>
                    <a:pt x="189" y="42"/>
                    <a:pt x="187" y="42"/>
                  </a:cubicBezTo>
                  <a:cubicBezTo>
                    <a:pt x="186" y="42"/>
                    <a:pt x="185" y="42"/>
                    <a:pt x="184" y="42"/>
                  </a:cubicBezTo>
                  <a:cubicBezTo>
                    <a:pt x="182" y="40"/>
                    <a:pt x="180" y="39"/>
                    <a:pt x="179" y="37"/>
                  </a:cubicBezTo>
                  <a:cubicBezTo>
                    <a:pt x="173" y="32"/>
                    <a:pt x="166" y="27"/>
                    <a:pt x="159" y="23"/>
                  </a:cubicBezTo>
                  <a:cubicBezTo>
                    <a:pt x="144" y="15"/>
                    <a:pt x="128" y="8"/>
                    <a:pt x="114" y="0"/>
                  </a:cubicBezTo>
                  <a:cubicBezTo>
                    <a:pt x="113" y="0"/>
                    <a:pt x="113" y="0"/>
                    <a:pt x="113" y="0"/>
                  </a:cubicBezTo>
                  <a:cubicBezTo>
                    <a:pt x="113" y="1"/>
                    <a:pt x="113" y="2"/>
                    <a:pt x="113" y="3"/>
                  </a:cubicBezTo>
                  <a:cubicBezTo>
                    <a:pt x="113" y="5"/>
                    <a:pt x="113" y="4"/>
                    <a:pt x="114" y="5"/>
                  </a:cubicBezTo>
                  <a:cubicBezTo>
                    <a:pt x="115" y="5"/>
                    <a:pt x="117" y="5"/>
                    <a:pt x="117" y="6"/>
                  </a:cubicBezTo>
                  <a:cubicBezTo>
                    <a:pt x="118" y="8"/>
                    <a:pt x="117" y="10"/>
                    <a:pt x="117" y="11"/>
                  </a:cubicBezTo>
                  <a:cubicBezTo>
                    <a:pt x="117" y="13"/>
                    <a:pt x="117" y="14"/>
                    <a:pt x="118" y="14"/>
                  </a:cubicBezTo>
                  <a:cubicBezTo>
                    <a:pt x="119" y="14"/>
                    <a:pt x="120" y="14"/>
                    <a:pt x="120" y="14"/>
                  </a:cubicBezTo>
                  <a:cubicBezTo>
                    <a:pt x="124" y="15"/>
                    <a:pt x="122" y="21"/>
                    <a:pt x="122" y="23"/>
                  </a:cubicBezTo>
                  <a:cubicBezTo>
                    <a:pt x="122" y="26"/>
                    <a:pt x="121" y="29"/>
                    <a:pt x="117" y="28"/>
                  </a:cubicBezTo>
                  <a:cubicBezTo>
                    <a:pt x="117" y="30"/>
                    <a:pt x="117" y="31"/>
                    <a:pt x="117" y="33"/>
                  </a:cubicBezTo>
                  <a:cubicBezTo>
                    <a:pt x="117" y="34"/>
                    <a:pt x="117" y="37"/>
                    <a:pt x="118" y="38"/>
                  </a:cubicBezTo>
                  <a:cubicBezTo>
                    <a:pt x="121" y="38"/>
                    <a:pt x="123" y="40"/>
                    <a:pt x="124" y="42"/>
                  </a:cubicBezTo>
                  <a:cubicBezTo>
                    <a:pt x="126" y="44"/>
                    <a:pt x="126" y="46"/>
                    <a:pt x="128" y="47"/>
                  </a:cubicBezTo>
                  <a:cubicBezTo>
                    <a:pt x="130" y="48"/>
                    <a:pt x="131" y="50"/>
                    <a:pt x="132" y="52"/>
                  </a:cubicBezTo>
                  <a:cubicBezTo>
                    <a:pt x="132" y="53"/>
                    <a:pt x="132" y="54"/>
                    <a:pt x="132" y="55"/>
                  </a:cubicBezTo>
                  <a:cubicBezTo>
                    <a:pt x="132" y="57"/>
                    <a:pt x="130" y="56"/>
                    <a:pt x="129" y="57"/>
                  </a:cubicBezTo>
                  <a:cubicBezTo>
                    <a:pt x="128" y="57"/>
                    <a:pt x="126" y="58"/>
                    <a:pt x="125" y="59"/>
                  </a:cubicBezTo>
                  <a:cubicBezTo>
                    <a:pt x="123" y="60"/>
                    <a:pt x="123" y="57"/>
                    <a:pt x="122" y="56"/>
                  </a:cubicBezTo>
                  <a:cubicBezTo>
                    <a:pt x="119" y="56"/>
                    <a:pt x="115" y="56"/>
                    <a:pt x="112" y="56"/>
                  </a:cubicBezTo>
                  <a:cubicBezTo>
                    <a:pt x="110" y="56"/>
                    <a:pt x="108" y="56"/>
                    <a:pt x="108" y="57"/>
                  </a:cubicBezTo>
                  <a:cubicBezTo>
                    <a:pt x="108" y="58"/>
                    <a:pt x="108" y="59"/>
                    <a:pt x="107" y="60"/>
                  </a:cubicBezTo>
                  <a:cubicBezTo>
                    <a:pt x="106" y="62"/>
                    <a:pt x="102" y="61"/>
                    <a:pt x="100" y="61"/>
                  </a:cubicBezTo>
                  <a:cubicBezTo>
                    <a:pt x="98" y="61"/>
                    <a:pt x="97" y="61"/>
                    <a:pt x="95" y="61"/>
                  </a:cubicBezTo>
                  <a:cubicBezTo>
                    <a:pt x="93" y="61"/>
                    <a:pt x="94" y="62"/>
                    <a:pt x="93" y="63"/>
                  </a:cubicBezTo>
                  <a:cubicBezTo>
                    <a:pt x="91" y="65"/>
                    <a:pt x="89" y="66"/>
                    <a:pt x="87" y="66"/>
                  </a:cubicBezTo>
                  <a:cubicBezTo>
                    <a:pt x="84" y="66"/>
                    <a:pt x="82" y="66"/>
                    <a:pt x="80" y="68"/>
                  </a:cubicBezTo>
                  <a:cubicBezTo>
                    <a:pt x="78" y="69"/>
                    <a:pt x="77" y="72"/>
                    <a:pt x="76" y="74"/>
                  </a:cubicBezTo>
                  <a:cubicBezTo>
                    <a:pt x="75" y="76"/>
                    <a:pt x="74" y="78"/>
                    <a:pt x="72" y="80"/>
                  </a:cubicBezTo>
                  <a:cubicBezTo>
                    <a:pt x="71" y="82"/>
                    <a:pt x="68" y="83"/>
                    <a:pt x="66" y="85"/>
                  </a:cubicBezTo>
                  <a:cubicBezTo>
                    <a:pt x="71" y="94"/>
                    <a:pt x="80" y="102"/>
                    <a:pt x="88" y="110"/>
                  </a:cubicBezTo>
                  <a:cubicBezTo>
                    <a:pt x="96" y="119"/>
                    <a:pt x="102" y="129"/>
                    <a:pt x="103" y="141"/>
                  </a:cubicBezTo>
                  <a:cubicBezTo>
                    <a:pt x="107" y="140"/>
                    <a:pt x="108" y="137"/>
                    <a:pt x="108" y="134"/>
                  </a:cubicBezTo>
                  <a:cubicBezTo>
                    <a:pt x="108" y="130"/>
                    <a:pt x="108" y="126"/>
                    <a:pt x="113" y="127"/>
                  </a:cubicBezTo>
                  <a:cubicBezTo>
                    <a:pt x="116" y="127"/>
                    <a:pt x="118" y="127"/>
                    <a:pt x="121" y="127"/>
                  </a:cubicBezTo>
                  <a:cubicBezTo>
                    <a:pt x="122" y="127"/>
                    <a:pt x="123" y="127"/>
                    <a:pt x="125" y="127"/>
                  </a:cubicBezTo>
                  <a:cubicBezTo>
                    <a:pt x="126" y="127"/>
                    <a:pt x="127" y="127"/>
                    <a:pt x="127" y="126"/>
                  </a:cubicBezTo>
                  <a:cubicBezTo>
                    <a:pt x="128" y="124"/>
                    <a:pt x="130" y="123"/>
                    <a:pt x="133" y="122"/>
                  </a:cubicBezTo>
                  <a:cubicBezTo>
                    <a:pt x="135" y="122"/>
                    <a:pt x="138" y="123"/>
                    <a:pt x="140" y="125"/>
                  </a:cubicBezTo>
                  <a:cubicBezTo>
                    <a:pt x="140" y="125"/>
                    <a:pt x="141" y="126"/>
                    <a:pt x="141" y="126"/>
                  </a:cubicBezTo>
                  <a:cubicBezTo>
                    <a:pt x="141" y="127"/>
                    <a:pt x="142" y="127"/>
                    <a:pt x="143" y="127"/>
                  </a:cubicBezTo>
                  <a:cubicBezTo>
                    <a:pt x="146" y="127"/>
                    <a:pt x="148" y="127"/>
                    <a:pt x="150" y="129"/>
                  </a:cubicBezTo>
                  <a:cubicBezTo>
                    <a:pt x="151" y="130"/>
                    <a:pt x="152" y="131"/>
                    <a:pt x="153" y="133"/>
                  </a:cubicBezTo>
                  <a:cubicBezTo>
                    <a:pt x="154" y="134"/>
                    <a:pt x="154" y="134"/>
                    <a:pt x="154" y="135"/>
                  </a:cubicBezTo>
                  <a:cubicBezTo>
                    <a:pt x="155" y="137"/>
                    <a:pt x="156" y="136"/>
                    <a:pt x="158" y="136"/>
                  </a:cubicBezTo>
                  <a:cubicBezTo>
                    <a:pt x="161" y="136"/>
                    <a:pt x="166" y="136"/>
                    <a:pt x="165" y="141"/>
                  </a:cubicBezTo>
                  <a:cubicBezTo>
                    <a:pt x="168" y="141"/>
                    <a:pt x="172" y="141"/>
                    <a:pt x="174" y="144"/>
                  </a:cubicBezTo>
                  <a:cubicBezTo>
                    <a:pt x="176" y="146"/>
                    <a:pt x="179" y="149"/>
                    <a:pt x="179" y="152"/>
                  </a:cubicBezTo>
                  <a:cubicBezTo>
                    <a:pt x="179" y="156"/>
                    <a:pt x="179" y="160"/>
                    <a:pt x="179" y="165"/>
                  </a:cubicBezTo>
                  <a:cubicBezTo>
                    <a:pt x="182" y="165"/>
                    <a:pt x="184" y="166"/>
                    <a:pt x="184" y="169"/>
                  </a:cubicBezTo>
                  <a:cubicBezTo>
                    <a:pt x="185" y="169"/>
                    <a:pt x="187" y="169"/>
                    <a:pt x="188" y="169"/>
                  </a:cubicBezTo>
                  <a:cubicBezTo>
                    <a:pt x="188" y="168"/>
                    <a:pt x="189" y="167"/>
                    <a:pt x="189" y="166"/>
                  </a:cubicBezTo>
                  <a:cubicBezTo>
                    <a:pt x="190" y="164"/>
                    <a:pt x="192" y="162"/>
                    <a:pt x="193" y="160"/>
                  </a:cubicBezTo>
                  <a:cubicBezTo>
                    <a:pt x="193" y="156"/>
                    <a:pt x="193" y="152"/>
                    <a:pt x="193" y="148"/>
                  </a:cubicBezTo>
                  <a:cubicBezTo>
                    <a:pt x="193" y="146"/>
                    <a:pt x="193" y="144"/>
                    <a:pt x="193" y="142"/>
                  </a:cubicBezTo>
                  <a:cubicBezTo>
                    <a:pt x="193" y="141"/>
                    <a:pt x="191" y="140"/>
                    <a:pt x="190" y="140"/>
                  </a:cubicBezTo>
                  <a:cubicBezTo>
                    <a:pt x="185" y="137"/>
                    <a:pt x="181" y="132"/>
                    <a:pt x="179" y="127"/>
                  </a:cubicBezTo>
                  <a:cubicBezTo>
                    <a:pt x="175" y="127"/>
                    <a:pt x="163" y="129"/>
                    <a:pt x="165" y="122"/>
                  </a:cubicBezTo>
                  <a:cubicBezTo>
                    <a:pt x="161" y="122"/>
                    <a:pt x="154" y="123"/>
                    <a:pt x="155" y="118"/>
                  </a:cubicBezTo>
                  <a:cubicBezTo>
                    <a:pt x="151" y="117"/>
                    <a:pt x="148" y="113"/>
                    <a:pt x="146" y="109"/>
                  </a:cubicBezTo>
                  <a:cubicBezTo>
                    <a:pt x="146" y="108"/>
                    <a:pt x="144" y="108"/>
                    <a:pt x="143" y="107"/>
                  </a:cubicBezTo>
                  <a:cubicBezTo>
                    <a:pt x="142" y="105"/>
                    <a:pt x="144" y="104"/>
                    <a:pt x="145" y="104"/>
                  </a:cubicBezTo>
                  <a:cubicBezTo>
                    <a:pt x="148" y="103"/>
                    <a:pt x="156" y="103"/>
                    <a:pt x="155" y="108"/>
                  </a:cubicBezTo>
                  <a:cubicBezTo>
                    <a:pt x="158" y="108"/>
                    <a:pt x="160" y="110"/>
                    <a:pt x="163" y="112"/>
                  </a:cubicBezTo>
                  <a:cubicBezTo>
                    <a:pt x="166" y="114"/>
                    <a:pt x="168" y="114"/>
                    <a:pt x="171" y="117"/>
                  </a:cubicBezTo>
                  <a:cubicBezTo>
                    <a:pt x="172" y="118"/>
                    <a:pt x="173" y="119"/>
                    <a:pt x="173" y="121"/>
                  </a:cubicBezTo>
                  <a:cubicBezTo>
                    <a:pt x="174" y="122"/>
                    <a:pt x="174" y="122"/>
                    <a:pt x="175" y="122"/>
                  </a:cubicBezTo>
                  <a:cubicBezTo>
                    <a:pt x="176" y="122"/>
                    <a:pt x="178" y="122"/>
                    <a:pt x="179" y="122"/>
                  </a:cubicBezTo>
                  <a:cubicBezTo>
                    <a:pt x="182" y="123"/>
                    <a:pt x="184" y="123"/>
                    <a:pt x="184" y="127"/>
                  </a:cubicBezTo>
                  <a:cubicBezTo>
                    <a:pt x="187" y="127"/>
                    <a:pt x="194" y="126"/>
                    <a:pt x="193" y="132"/>
                  </a:cubicBezTo>
                  <a:cubicBezTo>
                    <a:pt x="195" y="132"/>
                    <a:pt x="201" y="131"/>
                    <a:pt x="202" y="134"/>
                  </a:cubicBezTo>
                  <a:cubicBezTo>
                    <a:pt x="203" y="135"/>
                    <a:pt x="202" y="137"/>
                    <a:pt x="203" y="138"/>
                  </a:cubicBezTo>
                  <a:cubicBezTo>
                    <a:pt x="203" y="140"/>
                    <a:pt x="204" y="141"/>
                    <a:pt x="205" y="142"/>
                  </a:cubicBezTo>
                  <a:cubicBezTo>
                    <a:pt x="206" y="143"/>
                    <a:pt x="207" y="144"/>
                    <a:pt x="207" y="146"/>
                  </a:cubicBezTo>
                  <a:cubicBezTo>
                    <a:pt x="209" y="146"/>
                    <a:pt x="210" y="147"/>
                    <a:pt x="212" y="148"/>
                  </a:cubicBezTo>
                  <a:cubicBezTo>
                    <a:pt x="213" y="149"/>
                    <a:pt x="214" y="150"/>
                    <a:pt x="215" y="152"/>
                  </a:cubicBezTo>
                  <a:cubicBezTo>
                    <a:pt x="215" y="152"/>
                    <a:pt x="215" y="153"/>
                    <a:pt x="216" y="154"/>
                  </a:cubicBezTo>
                  <a:cubicBezTo>
                    <a:pt x="216" y="155"/>
                    <a:pt x="216" y="155"/>
                    <a:pt x="218" y="155"/>
                  </a:cubicBezTo>
                  <a:cubicBezTo>
                    <a:pt x="219" y="155"/>
                    <a:pt x="220" y="155"/>
                    <a:pt x="221" y="154"/>
                  </a:cubicBezTo>
                  <a:cubicBezTo>
                    <a:pt x="221" y="153"/>
                    <a:pt x="221" y="152"/>
                    <a:pt x="221" y="152"/>
                  </a:cubicBezTo>
                  <a:cubicBezTo>
                    <a:pt x="221" y="150"/>
                    <a:pt x="222" y="150"/>
                    <a:pt x="223" y="149"/>
                  </a:cubicBezTo>
                  <a:cubicBezTo>
                    <a:pt x="225" y="146"/>
                    <a:pt x="226" y="143"/>
                    <a:pt x="226" y="139"/>
                  </a:cubicBezTo>
                  <a:cubicBezTo>
                    <a:pt x="225" y="132"/>
                    <a:pt x="221" y="126"/>
                    <a:pt x="217" y="120"/>
                  </a:cubicBezTo>
                  <a:cubicBezTo>
                    <a:pt x="215" y="118"/>
                    <a:pt x="213" y="115"/>
                    <a:pt x="212" y="113"/>
                  </a:cubicBezTo>
                  <a:cubicBezTo>
                    <a:pt x="212" y="111"/>
                    <a:pt x="211" y="109"/>
                    <a:pt x="213" y="107"/>
                  </a:cubicBezTo>
                  <a:cubicBezTo>
                    <a:pt x="213" y="105"/>
                    <a:pt x="214" y="104"/>
                    <a:pt x="216" y="104"/>
                  </a:cubicBezTo>
                  <a:cubicBezTo>
                    <a:pt x="220" y="101"/>
                    <a:pt x="226" y="104"/>
                    <a:pt x="230" y="106"/>
                  </a:cubicBezTo>
                  <a:cubicBezTo>
                    <a:pt x="233" y="107"/>
                    <a:pt x="235" y="109"/>
                    <a:pt x="237" y="110"/>
                  </a:cubicBezTo>
                  <a:cubicBezTo>
                    <a:pt x="238" y="111"/>
                    <a:pt x="238" y="112"/>
                    <a:pt x="239" y="112"/>
                  </a:cubicBezTo>
                  <a:cubicBezTo>
                    <a:pt x="240" y="113"/>
                    <a:pt x="241" y="113"/>
                    <a:pt x="243" y="113"/>
                  </a:cubicBezTo>
                  <a:cubicBezTo>
                    <a:pt x="244" y="114"/>
                    <a:pt x="245" y="115"/>
                    <a:pt x="245" y="116"/>
                  </a:cubicBezTo>
                  <a:cubicBezTo>
                    <a:pt x="245" y="117"/>
                    <a:pt x="244" y="117"/>
                    <a:pt x="246" y="118"/>
                  </a:cubicBezTo>
                  <a:cubicBezTo>
                    <a:pt x="246" y="118"/>
                    <a:pt x="247" y="119"/>
                    <a:pt x="248" y="119"/>
                  </a:cubicBezTo>
                  <a:cubicBezTo>
                    <a:pt x="251" y="121"/>
                    <a:pt x="254" y="123"/>
                    <a:pt x="256" y="126"/>
                  </a:cubicBezTo>
                  <a:cubicBezTo>
                    <a:pt x="257" y="127"/>
                    <a:pt x="258" y="132"/>
                    <a:pt x="259" y="132"/>
                  </a:cubicBezTo>
                  <a:cubicBezTo>
                    <a:pt x="261" y="132"/>
                    <a:pt x="262" y="132"/>
                    <a:pt x="263" y="134"/>
                  </a:cubicBezTo>
                  <a:cubicBezTo>
                    <a:pt x="263" y="135"/>
                    <a:pt x="264" y="139"/>
                    <a:pt x="262" y="139"/>
                  </a:cubicBezTo>
                  <a:cubicBezTo>
                    <a:pt x="261" y="140"/>
                    <a:pt x="260" y="139"/>
                    <a:pt x="260" y="138"/>
                  </a:cubicBezTo>
                  <a:cubicBezTo>
                    <a:pt x="259" y="137"/>
                    <a:pt x="259" y="136"/>
                    <a:pt x="258" y="136"/>
                  </a:cubicBezTo>
                  <a:cubicBezTo>
                    <a:pt x="256" y="136"/>
                    <a:pt x="254" y="136"/>
                    <a:pt x="252" y="136"/>
                  </a:cubicBezTo>
                  <a:cubicBezTo>
                    <a:pt x="250" y="136"/>
                    <a:pt x="249" y="136"/>
                    <a:pt x="247" y="136"/>
                  </a:cubicBezTo>
                  <a:cubicBezTo>
                    <a:pt x="245" y="136"/>
                    <a:pt x="245" y="136"/>
                    <a:pt x="245" y="139"/>
                  </a:cubicBezTo>
                  <a:cubicBezTo>
                    <a:pt x="244" y="141"/>
                    <a:pt x="242" y="142"/>
                    <a:pt x="240" y="141"/>
                  </a:cubicBezTo>
                  <a:cubicBezTo>
                    <a:pt x="240" y="145"/>
                    <a:pt x="241" y="149"/>
                    <a:pt x="243" y="153"/>
                  </a:cubicBezTo>
                  <a:cubicBezTo>
                    <a:pt x="244" y="154"/>
                    <a:pt x="244" y="155"/>
                    <a:pt x="246" y="155"/>
                  </a:cubicBezTo>
                  <a:cubicBezTo>
                    <a:pt x="248" y="156"/>
                    <a:pt x="249" y="156"/>
                    <a:pt x="250" y="158"/>
                  </a:cubicBezTo>
                  <a:cubicBezTo>
                    <a:pt x="250" y="160"/>
                    <a:pt x="249" y="165"/>
                    <a:pt x="253" y="165"/>
                  </a:cubicBezTo>
                  <a:cubicBezTo>
                    <a:pt x="256" y="165"/>
                    <a:pt x="260" y="165"/>
                    <a:pt x="259" y="169"/>
                  </a:cubicBezTo>
                  <a:cubicBezTo>
                    <a:pt x="262" y="170"/>
                    <a:pt x="263" y="171"/>
                    <a:pt x="265" y="172"/>
                  </a:cubicBezTo>
                  <a:cubicBezTo>
                    <a:pt x="268" y="174"/>
                    <a:pt x="270" y="175"/>
                    <a:pt x="273" y="174"/>
                  </a:cubicBezTo>
                  <a:cubicBezTo>
                    <a:pt x="273" y="171"/>
                    <a:pt x="274" y="169"/>
                    <a:pt x="278" y="169"/>
                  </a:cubicBezTo>
                  <a:cubicBezTo>
                    <a:pt x="281" y="170"/>
                    <a:pt x="283" y="171"/>
                    <a:pt x="283" y="174"/>
                  </a:cubicBezTo>
                  <a:cubicBezTo>
                    <a:pt x="284" y="174"/>
                    <a:pt x="287" y="175"/>
                    <a:pt x="287" y="176"/>
                  </a:cubicBezTo>
                  <a:cubicBezTo>
                    <a:pt x="288" y="178"/>
                    <a:pt x="287" y="179"/>
                    <a:pt x="287" y="180"/>
                  </a:cubicBezTo>
                  <a:cubicBezTo>
                    <a:pt x="287" y="182"/>
                    <a:pt x="287" y="184"/>
                    <a:pt x="287" y="186"/>
                  </a:cubicBezTo>
                  <a:cubicBezTo>
                    <a:pt x="287" y="188"/>
                    <a:pt x="287" y="188"/>
                    <a:pt x="289" y="188"/>
                  </a:cubicBezTo>
                  <a:cubicBezTo>
                    <a:pt x="290" y="189"/>
                    <a:pt x="291" y="189"/>
                    <a:pt x="291" y="190"/>
                  </a:cubicBezTo>
                  <a:cubicBezTo>
                    <a:pt x="293" y="191"/>
                    <a:pt x="292" y="196"/>
                    <a:pt x="292" y="198"/>
                  </a:cubicBezTo>
                  <a:cubicBezTo>
                    <a:pt x="294" y="198"/>
                    <a:pt x="296" y="198"/>
                    <a:pt x="297" y="200"/>
                  </a:cubicBezTo>
                  <a:cubicBezTo>
                    <a:pt x="297" y="202"/>
                    <a:pt x="297" y="205"/>
                    <a:pt x="296" y="207"/>
                  </a:cubicBezTo>
                  <a:cubicBezTo>
                    <a:pt x="295" y="211"/>
                    <a:pt x="292" y="213"/>
                    <a:pt x="287" y="212"/>
                  </a:cubicBezTo>
                  <a:cubicBezTo>
                    <a:pt x="287" y="217"/>
                    <a:pt x="279" y="217"/>
                    <a:pt x="275" y="215"/>
                  </a:cubicBezTo>
                  <a:cubicBezTo>
                    <a:pt x="274" y="214"/>
                    <a:pt x="274" y="214"/>
                    <a:pt x="273" y="212"/>
                  </a:cubicBezTo>
                  <a:cubicBezTo>
                    <a:pt x="273" y="211"/>
                    <a:pt x="267" y="212"/>
                    <a:pt x="266" y="212"/>
                  </a:cubicBezTo>
                  <a:cubicBezTo>
                    <a:pt x="263" y="212"/>
                    <a:pt x="258" y="212"/>
                    <a:pt x="259" y="207"/>
                  </a:cubicBezTo>
                  <a:cubicBezTo>
                    <a:pt x="255" y="207"/>
                    <a:pt x="253" y="203"/>
                    <a:pt x="250" y="202"/>
                  </a:cubicBezTo>
                  <a:cubicBezTo>
                    <a:pt x="250" y="206"/>
                    <a:pt x="250" y="211"/>
                    <a:pt x="248" y="214"/>
                  </a:cubicBezTo>
                  <a:cubicBezTo>
                    <a:pt x="246" y="218"/>
                    <a:pt x="242" y="217"/>
                    <a:pt x="238" y="216"/>
                  </a:cubicBezTo>
                  <a:cubicBezTo>
                    <a:pt x="235" y="216"/>
                    <a:pt x="231" y="216"/>
                    <a:pt x="231" y="212"/>
                  </a:cubicBezTo>
                  <a:cubicBezTo>
                    <a:pt x="227" y="212"/>
                    <a:pt x="220" y="213"/>
                    <a:pt x="221" y="207"/>
                  </a:cubicBezTo>
                  <a:cubicBezTo>
                    <a:pt x="218" y="207"/>
                    <a:pt x="216" y="206"/>
                    <a:pt x="217" y="202"/>
                  </a:cubicBezTo>
                  <a:cubicBezTo>
                    <a:pt x="213" y="202"/>
                    <a:pt x="201" y="205"/>
                    <a:pt x="202" y="198"/>
                  </a:cubicBezTo>
                  <a:cubicBezTo>
                    <a:pt x="198" y="197"/>
                    <a:pt x="193" y="198"/>
                    <a:pt x="188" y="198"/>
                  </a:cubicBezTo>
                  <a:cubicBezTo>
                    <a:pt x="183" y="197"/>
                    <a:pt x="182" y="193"/>
                    <a:pt x="184" y="188"/>
                  </a:cubicBezTo>
                  <a:cubicBezTo>
                    <a:pt x="182" y="188"/>
                    <a:pt x="181" y="188"/>
                    <a:pt x="180" y="187"/>
                  </a:cubicBezTo>
                  <a:cubicBezTo>
                    <a:pt x="178" y="186"/>
                    <a:pt x="179" y="184"/>
                    <a:pt x="179" y="182"/>
                  </a:cubicBezTo>
                  <a:cubicBezTo>
                    <a:pt x="179" y="181"/>
                    <a:pt x="179" y="180"/>
                    <a:pt x="179" y="179"/>
                  </a:cubicBezTo>
                  <a:cubicBezTo>
                    <a:pt x="178" y="179"/>
                    <a:pt x="177" y="179"/>
                    <a:pt x="177" y="179"/>
                  </a:cubicBezTo>
                  <a:cubicBezTo>
                    <a:pt x="175" y="178"/>
                    <a:pt x="174" y="177"/>
                    <a:pt x="174" y="176"/>
                  </a:cubicBezTo>
                  <a:cubicBezTo>
                    <a:pt x="174" y="174"/>
                    <a:pt x="175" y="173"/>
                    <a:pt x="174" y="171"/>
                  </a:cubicBezTo>
                  <a:cubicBezTo>
                    <a:pt x="173" y="170"/>
                    <a:pt x="171" y="170"/>
                    <a:pt x="170" y="170"/>
                  </a:cubicBezTo>
                  <a:cubicBezTo>
                    <a:pt x="167" y="169"/>
                    <a:pt x="164" y="169"/>
                    <a:pt x="165" y="165"/>
                  </a:cubicBezTo>
                  <a:cubicBezTo>
                    <a:pt x="158" y="165"/>
                    <a:pt x="157" y="174"/>
                    <a:pt x="151" y="175"/>
                  </a:cubicBezTo>
                  <a:cubicBezTo>
                    <a:pt x="146" y="175"/>
                    <a:pt x="142" y="171"/>
                    <a:pt x="138" y="170"/>
                  </a:cubicBezTo>
                  <a:cubicBezTo>
                    <a:pt x="131" y="169"/>
                    <a:pt x="124" y="169"/>
                    <a:pt x="117" y="169"/>
                  </a:cubicBezTo>
                  <a:cubicBezTo>
                    <a:pt x="119" y="175"/>
                    <a:pt x="112" y="174"/>
                    <a:pt x="108" y="174"/>
                  </a:cubicBezTo>
                  <a:cubicBezTo>
                    <a:pt x="109" y="182"/>
                    <a:pt x="99" y="179"/>
                    <a:pt x="94" y="179"/>
                  </a:cubicBezTo>
                  <a:cubicBezTo>
                    <a:pt x="91" y="178"/>
                    <a:pt x="88" y="178"/>
                    <a:pt x="85" y="179"/>
                  </a:cubicBezTo>
                  <a:cubicBezTo>
                    <a:pt x="83" y="179"/>
                    <a:pt x="81" y="178"/>
                    <a:pt x="80" y="180"/>
                  </a:cubicBezTo>
                  <a:cubicBezTo>
                    <a:pt x="80" y="181"/>
                    <a:pt x="80" y="182"/>
                    <a:pt x="80" y="183"/>
                  </a:cubicBezTo>
                  <a:cubicBezTo>
                    <a:pt x="80" y="184"/>
                    <a:pt x="79" y="185"/>
                    <a:pt x="78" y="187"/>
                  </a:cubicBezTo>
                  <a:cubicBezTo>
                    <a:pt x="76" y="191"/>
                    <a:pt x="72" y="193"/>
                    <a:pt x="67" y="193"/>
                  </a:cubicBezTo>
                  <a:cubicBezTo>
                    <a:pt x="65" y="193"/>
                    <a:pt x="66" y="194"/>
                    <a:pt x="65" y="195"/>
                  </a:cubicBezTo>
                  <a:cubicBezTo>
                    <a:pt x="65" y="196"/>
                    <a:pt x="65" y="197"/>
                    <a:pt x="64" y="197"/>
                  </a:cubicBezTo>
                  <a:cubicBezTo>
                    <a:pt x="63" y="199"/>
                    <a:pt x="60" y="197"/>
                    <a:pt x="59" y="198"/>
                  </a:cubicBezTo>
                  <a:cubicBezTo>
                    <a:pt x="55" y="199"/>
                    <a:pt x="56" y="205"/>
                    <a:pt x="56" y="208"/>
                  </a:cubicBezTo>
                  <a:cubicBezTo>
                    <a:pt x="56" y="211"/>
                    <a:pt x="56" y="216"/>
                    <a:pt x="51" y="217"/>
                  </a:cubicBezTo>
                  <a:cubicBezTo>
                    <a:pt x="52" y="221"/>
                    <a:pt x="53" y="228"/>
                    <a:pt x="48" y="230"/>
                  </a:cubicBezTo>
                  <a:cubicBezTo>
                    <a:pt x="46" y="232"/>
                    <a:pt x="44" y="232"/>
                    <a:pt x="41" y="231"/>
                  </a:cubicBezTo>
                  <a:cubicBezTo>
                    <a:pt x="40" y="231"/>
                    <a:pt x="38" y="230"/>
                    <a:pt x="37" y="231"/>
                  </a:cubicBezTo>
                  <a:cubicBezTo>
                    <a:pt x="37" y="233"/>
                    <a:pt x="36" y="234"/>
                    <a:pt x="34" y="235"/>
                  </a:cubicBezTo>
                  <a:cubicBezTo>
                    <a:pt x="33" y="235"/>
                    <a:pt x="31" y="236"/>
                    <a:pt x="30" y="236"/>
                  </a:cubicBezTo>
                  <a:cubicBezTo>
                    <a:pt x="29" y="236"/>
                    <a:pt x="28" y="235"/>
                    <a:pt x="27" y="236"/>
                  </a:cubicBezTo>
                  <a:cubicBezTo>
                    <a:pt x="27" y="237"/>
                    <a:pt x="27" y="237"/>
                    <a:pt x="26" y="238"/>
                  </a:cubicBezTo>
                  <a:cubicBezTo>
                    <a:pt x="24" y="242"/>
                    <a:pt x="23" y="246"/>
                    <a:pt x="23" y="250"/>
                  </a:cubicBezTo>
                  <a:cubicBezTo>
                    <a:pt x="22" y="252"/>
                    <a:pt x="23" y="255"/>
                    <a:pt x="21" y="257"/>
                  </a:cubicBezTo>
                  <a:cubicBezTo>
                    <a:pt x="21" y="258"/>
                    <a:pt x="20" y="259"/>
                    <a:pt x="18" y="259"/>
                  </a:cubicBezTo>
                  <a:cubicBezTo>
                    <a:pt x="18" y="262"/>
                    <a:pt x="18" y="265"/>
                    <a:pt x="18" y="267"/>
                  </a:cubicBezTo>
                  <a:cubicBezTo>
                    <a:pt x="18" y="270"/>
                    <a:pt x="16" y="274"/>
                    <a:pt x="14" y="276"/>
                  </a:cubicBezTo>
                  <a:cubicBezTo>
                    <a:pt x="12" y="277"/>
                    <a:pt x="11" y="278"/>
                    <a:pt x="9" y="278"/>
                  </a:cubicBezTo>
                  <a:cubicBezTo>
                    <a:pt x="9" y="280"/>
                    <a:pt x="9" y="282"/>
                    <a:pt x="8" y="284"/>
                  </a:cubicBezTo>
                  <a:cubicBezTo>
                    <a:pt x="7" y="286"/>
                    <a:pt x="6" y="289"/>
                    <a:pt x="3" y="290"/>
                  </a:cubicBezTo>
                  <a:cubicBezTo>
                    <a:pt x="2" y="291"/>
                    <a:pt x="1" y="292"/>
                    <a:pt x="0" y="292"/>
                  </a:cubicBezTo>
                  <a:cubicBezTo>
                    <a:pt x="0" y="295"/>
                    <a:pt x="0" y="298"/>
                    <a:pt x="0" y="300"/>
                  </a:cubicBezTo>
                  <a:cubicBezTo>
                    <a:pt x="0" y="304"/>
                    <a:pt x="2" y="305"/>
                    <a:pt x="4" y="308"/>
                  </a:cubicBezTo>
                  <a:cubicBezTo>
                    <a:pt x="4" y="309"/>
                    <a:pt x="4" y="309"/>
                    <a:pt x="4" y="310"/>
                  </a:cubicBezTo>
                  <a:cubicBezTo>
                    <a:pt x="4" y="311"/>
                    <a:pt x="5" y="311"/>
                    <a:pt x="6" y="311"/>
                  </a:cubicBezTo>
                  <a:cubicBezTo>
                    <a:pt x="7" y="311"/>
                    <a:pt x="9" y="312"/>
                    <a:pt x="9" y="313"/>
                  </a:cubicBezTo>
                  <a:cubicBezTo>
                    <a:pt x="10" y="315"/>
                    <a:pt x="9" y="317"/>
                    <a:pt x="9" y="319"/>
                  </a:cubicBezTo>
                  <a:cubicBezTo>
                    <a:pt x="9" y="321"/>
                    <a:pt x="11" y="320"/>
                    <a:pt x="12" y="321"/>
                  </a:cubicBezTo>
                  <a:cubicBezTo>
                    <a:pt x="14" y="322"/>
                    <a:pt x="14" y="323"/>
                    <a:pt x="14" y="324"/>
                  </a:cubicBezTo>
                  <a:cubicBezTo>
                    <a:pt x="14" y="326"/>
                    <a:pt x="14" y="329"/>
                    <a:pt x="15" y="331"/>
                  </a:cubicBezTo>
                  <a:cubicBezTo>
                    <a:pt x="15" y="335"/>
                    <a:pt x="14" y="340"/>
                    <a:pt x="11" y="343"/>
                  </a:cubicBezTo>
                  <a:cubicBezTo>
                    <a:pt x="9" y="347"/>
                    <a:pt x="6" y="350"/>
                    <a:pt x="4" y="353"/>
                  </a:cubicBezTo>
                  <a:cubicBezTo>
                    <a:pt x="6" y="353"/>
                    <a:pt x="7" y="354"/>
                    <a:pt x="8" y="355"/>
                  </a:cubicBezTo>
                  <a:cubicBezTo>
                    <a:pt x="10" y="356"/>
                    <a:pt x="9" y="359"/>
                    <a:pt x="9" y="360"/>
                  </a:cubicBezTo>
                  <a:cubicBezTo>
                    <a:pt x="9" y="362"/>
                    <a:pt x="9" y="362"/>
                    <a:pt x="10" y="363"/>
                  </a:cubicBezTo>
                  <a:cubicBezTo>
                    <a:pt x="11" y="364"/>
                    <a:pt x="12" y="365"/>
                    <a:pt x="12" y="366"/>
                  </a:cubicBezTo>
                  <a:cubicBezTo>
                    <a:pt x="14" y="368"/>
                    <a:pt x="15" y="370"/>
                    <a:pt x="16" y="372"/>
                  </a:cubicBezTo>
                  <a:cubicBezTo>
                    <a:pt x="17" y="373"/>
                    <a:pt x="18" y="376"/>
                    <a:pt x="19" y="377"/>
                  </a:cubicBezTo>
                  <a:cubicBezTo>
                    <a:pt x="20" y="378"/>
                    <a:pt x="21" y="379"/>
                    <a:pt x="23" y="380"/>
                  </a:cubicBezTo>
                  <a:cubicBezTo>
                    <a:pt x="25" y="382"/>
                    <a:pt x="28" y="383"/>
                    <a:pt x="31" y="386"/>
                  </a:cubicBezTo>
                  <a:cubicBezTo>
                    <a:pt x="36" y="391"/>
                    <a:pt x="38" y="397"/>
                    <a:pt x="37" y="404"/>
                  </a:cubicBezTo>
                  <a:cubicBezTo>
                    <a:pt x="37" y="407"/>
                    <a:pt x="36" y="413"/>
                    <a:pt x="40" y="414"/>
                  </a:cubicBezTo>
                  <a:cubicBezTo>
                    <a:pt x="43" y="415"/>
                    <a:pt x="48" y="415"/>
                    <a:pt x="47" y="419"/>
                  </a:cubicBezTo>
                  <a:cubicBezTo>
                    <a:pt x="50" y="419"/>
                    <a:pt x="60" y="419"/>
                    <a:pt x="61" y="423"/>
                  </a:cubicBezTo>
                  <a:cubicBezTo>
                    <a:pt x="61" y="425"/>
                    <a:pt x="64" y="424"/>
                    <a:pt x="66" y="424"/>
                  </a:cubicBezTo>
                  <a:cubicBezTo>
                    <a:pt x="67" y="424"/>
                    <a:pt x="68" y="424"/>
                    <a:pt x="69" y="425"/>
                  </a:cubicBezTo>
                  <a:cubicBezTo>
                    <a:pt x="70" y="426"/>
                    <a:pt x="71" y="427"/>
                    <a:pt x="70" y="428"/>
                  </a:cubicBezTo>
                  <a:cubicBezTo>
                    <a:pt x="70" y="430"/>
                    <a:pt x="71" y="431"/>
                    <a:pt x="72" y="432"/>
                  </a:cubicBezTo>
                  <a:cubicBezTo>
                    <a:pt x="74" y="435"/>
                    <a:pt x="76" y="437"/>
                    <a:pt x="79" y="438"/>
                  </a:cubicBezTo>
                  <a:cubicBezTo>
                    <a:pt x="82" y="439"/>
                    <a:pt x="85" y="441"/>
                    <a:pt x="87" y="443"/>
                  </a:cubicBezTo>
                  <a:cubicBezTo>
                    <a:pt x="87" y="444"/>
                    <a:pt x="88" y="445"/>
                    <a:pt x="89" y="446"/>
                  </a:cubicBezTo>
                  <a:cubicBezTo>
                    <a:pt x="89" y="447"/>
                    <a:pt x="89" y="448"/>
                    <a:pt x="90" y="448"/>
                  </a:cubicBezTo>
                  <a:cubicBezTo>
                    <a:pt x="92" y="448"/>
                    <a:pt x="93" y="448"/>
                    <a:pt x="94" y="448"/>
                  </a:cubicBezTo>
                  <a:cubicBezTo>
                    <a:pt x="94" y="445"/>
                    <a:pt x="95" y="443"/>
                    <a:pt x="98" y="443"/>
                  </a:cubicBezTo>
                  <a:cubicBezTo>
                    <a:pt x="100" y="443"/>
                    <a:pt x="101" y="443"/>
                    <a:pt x="103" y="443"/>
                  </a:cubicBezTo>
                  <a:cubicBezTo>
                    <a:pt x="103" y="442"/>
                    <a:pt x="104" y="441"/>
                    <a:pt x="104" y="440"/>
                  </a:cubicBezTo>
                  <a:cubicBezTo>
                    <a:pt x="106" y="439"/>
                    <a:pt x="108" y="438"/>
                    <a:pt x="110" y="438"/>
                  </a:cubicBezTo>
                  <a:cubicBezTo>
                    <a:pt x="112" y="438"/>
                    <a:pt x="114" y="439"/>
                    <a:pt x="116" y="440"/>
                  </a:cubicBezTo>
                  <a:cubicBezTo>
                    <a:pt x="116" y="441"/>
                    <a:pt x="117" y="441"/>
                    <a:pt x="117" y="442"/>
                  </a:cubicBezTo>
                  <a:cubicBezTo>
                    <a:pt x="118" y="443"/>
                    <a:pt x="117" y="443"/>
                    <a:pt x="119" y="443"/>
                  </a:cubicBezTo>
                  <a:cubicBezTo>
                    <a:pt x="120" y="443"/>
                    <a:pt x="121" y="443"/>
                    <a:pt x="122" y="443"/>
                  </a:cubicBezTo>
                  <a:cubicBezTo>
                    <a:pt x="123" y="443"/>
                    <a:pt x="127" y="442"/>
                    <a:pt x="127" y="444"/>
                  </a:cubicBezTo>
                  <a:cubicBezTo>
                    <a:pt x="127" y="445"/>
                    <a:pt x="128" y="446"/>
                    <a:pt x="129" y="446"/>
                  </a:cubicBezTo>
                  <a:cubicBezTo>
                    <a:pt x="131" y="447"/>
                    <a:pt x="134" y="447"/>
                    <a:pt x="137" y="447"/>
                  </a:cubicBezTo>
                  <a:cubicBezTo>
                    <a:pt x="138" y="447"/>
                    <a:pt x="139" y="447"/>
                    <a:pt x="140" y="448"/>
                  </a:cubicBezTo>
                  <a:cubicBezTo>
                    <a:pt x="142" y="448"/>
                    <a:pt x="146" y="448"/>
                    <a:pt x="146" y="447"/>
                  </a:cubicBezTo>
                  <a:cubicBezTo>
                    <a:pt x="146" y="444"/>
                    <a:pt x="147" y="442"/>
                    <a:pt x="150" y="443"/>
                  </a:cubicBezTo>
                  <a:cubicBezTo>
                    <a:pt x="150" y="440"/>
                    <a:pt x="151" y="438"/>
                    <a:pt x="152" y="435"/>
                  </a:cubicBezTo>
                  <a:cubicBezTo>
                    <a:pt x="153" y="433"/>
                    <a:pt x="155" y="431"/>
                    <a:pt x="157" y="430"/>
                  </a:cubicBezTo>
                  <a:cubicBezTo>
                    <a:pt x="159" y="428"/>
                    <a:pt x="163" y="429"/>
                    <a:pt x="166" y="429"/>
                  </a:cubicBezTo>
                  <a:cubicBezTo>
                    <a:pt x="169" y="429"/>
                    <a:pt x="173" y="429"/>
                    <a:pt x="176" y="429"/>
                  </a:cubicBezTo>
                  <a:cubicBezTo>
                    <a:pt x="181" y="429"/>
                    <a:pt x="186" y="432"/>
                    <a:pt x="188" y="436"/>
                  </a:cubicBezTo>
                  <a:cubicBezTo>
                    <a:pt x="188" y="438"/>
                    <a:pt x="188" y="438"/>
                    <a:pt x="191" y="438"/>
                  </a:cubicBezTo>
                  <a:cubicBezTo>
                    <a:pt x="192" y="438"/>
                    <a:pt x="194" y="438"/>
                    <a:pt x="195" y="439"/>
                  </a:cubicBezTo>
                  <a:cubicBezTo>
                    <a:pt x="197" y="439"/>
                    <a:pt x="198" y="441"/>
                    <a:pt x="198" y="443"/>
                  </a:cubicBezTo>
                  <a:cubicBezTo>
                    <a:pt x="201" y="443"/>
                    <a:pt x="213" y="441"/>
                    <a:pt x="212" y="448"/>
                  </a:cubicBezTo>
                  <a:cubicBezTo>
                    <a:pt x="215" y="448"/>
                    <a:pt x="217" y="448"/>
                    <a:pt x="220" y="449"/>
                  </a:cubicBezTo>
                  <a:cubicBezTo>
                    <a:pt x="222" y="450"/>
                    <a:pt x="224" y="452"/>
                    <a:pt x="225" y="453"/>
                  </a:cubicBezTo>
                  <a:cubicBezTo>
                    <a:pt x="229" y="457"/>
                    <a:pt x="231" y="461"/>
                    <a:pt x="231" y="467"/>
                  </a:cubicBezTo>
                  <a:cubicBezTo>
                    <a:pt x="231" y="471"/>
                    <a:pt x="229" y="474"/>
                    <a:pt x="227" y="477"/>
                  </a:cubicBezTo>
                  <a:cubicBezTo>
                    <a:pt x="226" y="481"/>
                    <a:pt x="226" y="487"/>
                    <a:pt x="221" y="485"/>
                  </a:cubicBezTo>
                  <a:cubicBezTo>
                    <a:pt x="221" y="487"/>
                    <a:pt x="221" y="489"/>
                    <a:pt x="221" y="490"/>
                  </a:cubicBezTo>
                  <a:cubicBezTo>
                    <a:pt x="222" y="490"/>
                    <a:pt x="223" y="490"/>
                    <a:pt x="224" y="491"/>
                  </a:cubicBezTo>
                  <a:cubicBezTo>
                    <a:pt x="227" y="492"/>
                    <a:pt x="226" y="495"/>
                    <a:pt x="226" y="497"/>
                  </a:cubicBezTo>
                  <a:cubicBezTo>
                    <a:pt x="226" y="499"/>
                    <a:pt x="226" y="499"/>
                    <a:pt x="227" y="500"/>
                  </a:cubicBezTo>
                  <a:cubicBezTo>
                    <a:pt x="229" y="500"/>
                    <a:pt x="230" y="501"/>
                    <a:pt x="231" y="501"/>
                  </a:cubicBezTo>
                  <a:cubicBezTo>
                    <a:pt x="232" y="503"/>
                    <a:pt x="234" y="505"/>
                    <a:pt x="235" y="506"/>
                  </a:cubicBezTo>
                  <a:cubicBezTo>
                    <a:pt x="236" y="510"/>
                    <a:pt x="237" y="514"/>
                    <a:pt x="240" y="518"/>
                  </a:cubicBezTo>
                  <a:cubicBezTo>
                    <a:pt x="241" y="520"/>
                    <a:pt x="240" y="523"/>
                    <a:pt x="240" y="525"/>
                  </a:cubicBezTo>
                  <a:cubicBezTo>
                    <a:pt x="241" y="527"/>
                    <a:pt x="242" y="528"/>
                    <a:pt x="243" y="529"/>
                  </a:cubicBezTo>
                  <a:cubicBezTo>
                    <a:pt x="245" y="531"/>
                    <a:pt x="248" y="532"/>
                    <a:pt x="249" y="535"/>
                  </a:cubicBezTo>
                  <a:cubicBezTo>
                    <a:pt x="250" y="536"/>
                    <a:pt x="250" y="538"/>
                    <a:pt x="250" y="540"/>
                  </a:cubicBezTo>
                  <a:cubicBezTo>
                    <a:pt x="250" y="541"/>
                    <a:pt x="250" y="543"/>
                    <a:pt x="250" y="544"/>
                  </a:cubicBezTo>
                  <a:cubicBezTo>
                    <a:pt x="250" y="545"/>
                    <a:pt x="250" y="546"/>
                    <a:pt x="250" y="547"/>
                  </a:cubicBezTo>
                  <a:cubicBezTo>
                    <a:pt x="250" y="547"/>
                    <a:pt x="251" y="547"/>
                    <a:pt x="252" y="547"/>
                  </a:cubicBezTo>
                  <a:cubicBezTo>
                    <a:pt x="254" y="548"/>
                    <a:pt x="255" y="549"/>
                    <a:pt x="254" y="551"/>
                  </a:cubicBezTo>
                  <a:cubicBezTo>
                    <a:pt x="254" y="555"/>
                    <a:pt x="254" y="558"/>
                    <a:pt x="254" y="562"/>
                  </a:cubicBezTo>
                  <a:cubicBezTo>
                    <a:pt x="254" y="566"/>
                    <a:pt x="256" y="576"/>
                    <a:pt x="250" y="575"/>
                  </a:cubicBezTo>
                  <a:cubicBezTo>
                    <a:pt x="250" y="578"/>
                    <a:pt x="250" y="581"/>
                    <a:pt x="250" y="584"/>
                  </a:cubicBezTo>
                  <a:cubicBezTo>
                    <a:pt x="251" y="585"/>
                    <a:pt x="253" y="586"/>
                    <a:pt x="255" y="587"/>
                  </a:cubicBezTo>
                  <a:cubicBezTo>
                    <a:pt x="256" y="588"/>
                    <a:pt x="257" y="590"/>
                    <a:pt x="257" y="591"/>
                  </a:cubicBezTo>
                  <a:cubicBezTo>
                    <a:pt x="257" y="592"/>
                    <a:pt x="257" y="593"/>
                    <a:pt x="256" y="593"/>
                  </a:cubicBezTo>
                  <a:cubicBezTo>
                    <a:pt x="256" y="593"/>
                    <a:pt x="255" y="593"/>
                    <a:pt x="255" y="594"/>
                  </a:cubicBezTo>
                  <a:cubicBezTo>
                    <a:pt x="254" y="594"/>
                    <a:pt x="254" y="594"/>
                    <a:pt x="254" y="595"/>
                  </a:cubicBezTo>
                  <a:cubicBezTo>
                    <a:pt x="252" y="599"/>
                    <a:pt x="249" y="601"/>
                    <a:pt x="246" y="605"/>
                  </a:cubicBezTo>
                  <a:cubicBezTo>
                    <a:pt x="244" y="608"/>
                    <a:pt x="245" y="614"/>
                    <a:pt x="240" y="613"/>
                  </a:cubicBezTo>
                  <a:cubicBezTo>
                    <a:pt x="240" y="617"/>
                    <a:pt x="240" y="622"/>
                    <a:pt x="240" y="627"/>
                  </a:cubicBezTo>
                  <a:cubicBezTo>
                    <a:pt x="240" y="630"/>
                    <a:pt x="239" y="632"/>
                    <a:pt x="235" y="632"/>
                  </a:cubicBezTo>
                  <a:cubicBezTo>
                    <a:pt x="235" y="635"/>
                    <a:pt x="233" y="637"/>
                    <a:pt x="231" y="640"/>
                  </a:cubicBezTo>
                  <a:cubicBezTo>
                    <a:pt x="230" y="643"/>
                    <a:pt x="231" y="647"/>
                    <a:pt x="226" y="646"/>
                  </a:cubicBezTo>
                  <a:cubicBezTo>
                    <a:pt x="226" y="653"/>
                    <a:pt x="226" y="661"/>
                    <a:pt x="226" y="669"/>
                  </a:cubicBezTo>
                  <a:cubicBezTo>
                    <a:pt x="226" y="673"/>
                    <a:pt x="226" y="677"/>
                    <a:pt x="226" y="681"/>
                  </a:cubicBezTo>
                  <a:cubicBezTo>
                    <a:pt x="226" y="682"/>
                    <a:pt x="226" y="683"/>
                    <a:pt x="226" y="683"/>
                  </a:cubicBezTo>
                  <a:cubicBezTo>
                    <a:pt x="227" y="684"/>
                    <a:pt x="227" y="684"/>
                    <a:pt x="228" y="684"/>
                  </a:cubicBezTo>
                  <a:cubicBezTo>
                    <a:pt x="229" y="684"/>
                    <a:pt x="230" y="684"/>
                    <a:pt x="230" y="685"/>
                  </a:cubicBezTo>
                  <a:cubicBezTo>
                    <a:pt x="231" y="686"/>
                    <a:pt x="231" y="688"/>
                    <a:pt x="231" y="689"/>
                  </a:cubicBezTo>
                  <a:cubicBezTo>
                    <a:pt x="231" y="690"/>
                    <a:pt x="231" y="691"/>
                    <a:pt x="231" y="692"/>
                  </a:cubicBezTo>
                  <a:cubicBezTo>
                    <a:pt x="231" y="693"/>
                    <a:pt x="231" y="693"/>
                    <a:pt x="232" y="693"/>
                  </a:cubicBezTo>
                  <a:cubicBezTo>
                    <a:pt x="235" y="693"/>
                    <a:pt x="236" y="695"/>
                    <a:pt x="235" y="698"/>
                  </a:cubicBezTo>
                  <a:cubicBezTo>
                    <a:pt x="235" y="701"/>
                    <a:pt x="237" y="713"/>
                    <a:pt x="231" y="712"/>
                  </a:cubicBezTo>
                  <a:cubicBezTo>
                    <a:pt x="231" y="722"/>
                    <a:pt x="231" y="732"/>
                    <a:pt x="231" y="742"/>
                  </a:cubicBezTo>
                  <a:cubicBezTo>
                    <a:pt x="231" y="745"/>
                    <a:pt x="231" y="747"/>
                    <a:pt x="231" y="749"/>
                  </a:cubicBezTo>
                  <a:cubicBezTo>
                    <a:pt x="232" y="750"/>
                    <a:pt x="233" y="751"/>
                    <a:pt x="234" y="752"/>
                  </a:cubicBezTo>
                  <a:cubicBezTo>
                    <a:pt x="237" y="755"/>
                    <a:pt x="238" y="758"/>
                    <a:pt x="239" y="761"/>
                  </a:cubicBezTo>
                  <a:cubicBezTo>
                    <a:pt x="240" y="764"/>
                    <a:pt x="241" y="768"/>
                    <a:pt x="239" y="771"/>
                  </a:cubicBezTo>
                  <a:cubicBezTo>
                    <a:pt x="238" y="774"/>
                    <a:pt x="236" y="776"/>
                    <a:pt x="233" y="777"/>
                  </a:cubicBezTo>
                  <a:cubicBezTo>
                    <a:pt x="231" y="778"/>
                    <a:pt x="228" y="779"/>
                    <a:pt x="225" y="780"/>
                  </a:cubicBezTo>
                  <a:cubicBezTo>
                    <a:pt x="224" y="781"/>
                    <a:pt x="223" y="781"/>
                    <a:pt x="222" y="782"/>
                  </a:cubicBezTo>
                  <a:cubicBezTo>
                    <a:pt x="220" y="783"/>
                    <a:pt x="221" y="787"/>
                    <a:pt x="222" y="788"/>
                  </a:cubicBezTo>
                  <a:cubicBezTo>
                    <a:pt x="222" y="791"/>
                    <a:pt x="222" y="794"/>
                    <a:pt x="224" y="796"/>
                  </a:cubicBezTo>
                  <a:cubicBezTo>
                    <a:pt x="226" y="798"/>
                    <a:pt x="228" y="794"/>
                    <a:pt x="230" y="793"/>
                  </a:cubicBezTo>
                  <a:cubicBezTo>
                    <a:pt x="235" y="791"/>
                    <a:pt x="242" y="791"/>
                    <a:pt x="247" y="791"/>
                  </a:cubicBezTo>
                  <a:cubicBezTo>
                    <a:pt x="253" y="791"/>
                    <a:pt x="259" y="791"/>
                    <a:pt x="264" y="787"/>
                  </a:cubicBezTo>
                  <a:cubicBezTo>
                    <a:pt x="266" y="787"/>
                    <a:pt x="268" y="787"/>
                    <a:pt x="271" y="787"/>
                  </a:cubicBezTo>
                  <a:cubicBezTo>
                    <a:pt x="272" y="787"/>
                    <a:pt x="273" y="788"/>
                    <a:pt x="273" y="786"/>
                  </a:cubicBezTo>
                  <a:cubicBezTo>
                    <a:pt x="274" y="785"/>
                    <a:pt x="274" y="785"/>
                    <a:pt x="274" y="784"/>
                  </a:cubicBezTo>
                  <a:cubicBezTo>
                    <a:pt x="276" y="781"/>
                    <a:pt x="279" y="779"/>
                    <a:pt x="283" y="778"/>
                  </a:cubicBezTo>
                  <a:cubicBezTo>
                    <a:pt x="283" y="769"/>
                    <a:pt x="283" y="761"/>
                    <a:pt x="291" y="757"/>
                  </a:cubicBezTo>
                  <a:cubicBezTo>
                    <a:pt x="295" y="755"/>
                    <a:pt x="299" y="754"/>
                    <a:pt x="303" y="754"/>
                  </a:cubicBezTo>
                  <a:cubicBezTo>
                    <a:pt x="307" y="754"/>
                    <a:pt x="312" y="755"/>
                    <a:pt x="317" y="754"/>
                  </a:cubicBezTo>
                  <a:cubicBezTo>
                    <a:pt x="319" y="754"/>
                    <a:pt x="320" y="753"/>
                    <a:pt x="320" y="751"/>
                  </a:cubicBezTo>
                  <a:cubicBezTo>
                    <a:pt x="321" y="748"/>
                    <a:pt x="320" y="744"/>
                    <a:pt x="320" y="741"/>
                  </a:cubicBezTo>
                  <a:cubicBezTo>
                    <a:pt x="320" y="740"/>
                    <a:pt x="320" y="738"/>
                    <a:pt x="320" y="737"/>
                  </a:cubicBezTo>
                  <a:cubicBezTo>
                    <a:pt x="320" y="735"/>
                    <a:pt x="320" y="736"/>
                    <a:pt x="319" y="735"/>
                  </a:cubicBezTo>
                  <a:cubicBezTo>
                    <a:pt x="317" y="734"/>
                    <a:pt x="317" y="733"/>
                    <a:pt x="316" y="732"/>
                  </a:cubicBezTo>
                  <a:cubicBezTo>
                    <a:pt x="315" y="729"/>
                    <a:pt x="316" y="725"/>
                    <a:pt x="318" y="723"/>
                  </a:cubicBezTo>
                  <a:cubicBezTo>
                    <a:pt x="318" y="722"/>
                    <a:pt x="319" y="722"/>
                    <a:pt x="319" y="721"/>
                  </a:cubicBezTo>
                  <a:cubicBezTo>
                    <a:pt x="321" y="721"/>
                    <a:pt x="320" y="720"/>
                    <a:pt x="321" y="719"/>
                  </a:cubicBezTo>
                  <a:cubicBezTo>
                    <a:pt x="321" y="717"/>
                    <a:pt x="323" y="716"/>
                    <a:pt x="325" y="716"/>
                  </a:cubicBezTo>
                  <a:cubicBezTo>
                    <a:pt x="325" y="715"/>
                    <a:pt x="325" y="713"/>
                    <a:pt x="327" y="712"/>
                  </a:cubicBezTo>
                  <a:cubicBezTo>
                    <a:pt x="328" y="711"/>
                    <a:pt x="331" y="712"/>
                    <a:pt x="333" y="711"/>
                  </a:cubicBezTo>
                  <a:cubicBezTo>
                    <a:pt x="337" y="710"/>
                    <a:pt x="338" y="706"/>
                    <a:pt x="339" y="702"/>
                  </a:cubicBezTo>
                  <a:cubicBezTo>
                    <a:pt x="340" y="698"/>
                    <a:pt x="339" y="693"/>
                    <a:pt x="339" y="688"/>
                  </a:cubicBezTo>
                  <a:cubicBezTo>
                    <a:pt x="339" y="685"/>
                    <a:pt x="338" y="678"/>
                    <a:pt x="344" y="679"/>
                  </a:cubicBezTo>
                  <a:cubicBezTo>
                    <a:pt x="344" y="676"/>
                    <a:pt x="344" y="673"/>
                    <a:pt x="345" y="671"/>
                  </a:cubicBezTo>
                  <a:cubicBezTo>
                    <a:pt x="346" y="669"/>
                    <a:pt x="348" y="667"/>
                    <a:pt x="350" y="666"/>
                  </a:cubicBezTo>
                  <a:cubicBezTo>
                    <a:pt x="352" y="665"/>
                    <a:pt x="355" y="665"/>
                    <a:pt x="356" y="663"/>
                  </a:cubicBezTo>
                  <a:cubicBezTo>
                    <a:pt x="358" y="661"/>
                    <a:pt x="358" y="659"/>
                    <a:pt x="358" y="657"/>
                  </a:cubicBezTo>
                  <a:cubicBezTo>
                    <a:pt x="358" y="655"/>
                    <a:pt x="357" y="651"/>
                    <a:pt x="359" y="650"/>
                  </a:cubicBezTo>
                  <a:cubicBezTo>
                    <a:pt x="360" y="647"/>
                    <a:pt x="362" y="645"/>
                    <a:pt x="364" y="642"/>
                  </a:cubicBezTo>
                  <a:cubicBezTo>
                    <a:pt x="367" y="638"/>
                    <a:pt x="372" y="634"/>
                    <a:pt x="377" y="630"/>
                  </a:cubicBezTo>
                  <a:cubicBezTo>
                    <a:pt x="378" y="629"/>
                    <a:pt x="379" y="629"/>
                    <a:pt x="380" y="628"/>
                  </a:cubicBezTo>
                  <a:cubicBezTo>
                    <a:pt x="381" y="627"/>
                    <a:pt x="382" y="627"/>
                    <a:pt x="382" y="625"/>
                  </a:cubicBezTo>
                  <a:cubicBezTo>
                    <a:pt x="382" y="622"/>
                    <a:pt x="382" y="620"/>
                    <a:pt x="382" y="617"/>
                  </a:cubicBezTo>
                  <a:cubicBezTo>
                    <a:pt x="382" y="611"/>
                    <a:pt x="381" y="606"/>
                    <a:pt x="381" y="600"/>
                  </a:cubicBezTo>
                  <a:cubicBezTo>
                    <a:pt x="382" y="596"/>
                    <a:pt x="382" y="591"/>
                    <a:pt x="384" y="588"/>
                  </a:cubicBezTo>
                  <a:cubicBezTo>
                    <a:pt x="384" y="587"/>
                    <a:pt x="385" y="586"/>
                    <a:pt x="385" y="585"/>
                  </a:cubicBezTo>
                  <a:cubicBezTo>
                    <a:pt x="386" y="584"/>
                    <a:pt x="386" y="584"/>
                    <a:pt x="387" y="582"/>
                  </a:cubicBezTo>
                  <a:cubicBezTo>
                    <a:pt x="387" y="580"/>
                    <a:pt x="389" y="579"/>
                    <a:pt x="391" y="580"/>
                  </a:cubicBezTo>
                  <a:cubicBezTo>
                    <a:pt x="392" y="566"/>
                    <a:pt x="390" y="552"/>
                    <a:pt x="391" y="539"/>
                  </a:cubicBezTo>
                  <a:cubicBezTo>
                    <a:pt x="391" y="533"/>
                    <a:pt x="391" y="527"/>
                    <a:pt x="393" y="521"/>
                  </a:cubicBezTo>
                  <a:cubicBezTo>
                    <a:pt x="393" y="518"/>
                    <a:pt x="394" y="516"/>
                    <a:pt x="396" y="514"/>
                  </a:cubicBezTo>
                  <a:cubicBezTo>
                    <a:pt x="396" y="511"/>
                    <a:pt x="397" y="508"/>
                    <a:pt x="400" y="509"/>
                  </a:cubicBezTo>
                  <a:cubicBezTo>
                    <a:pt x="400" y="505"/>
                    <a:pt x="399" y="498"/>
                    <a:pt x="405" y="500"/>
                  </a:cubicBezTo>
                  <a:cubicBezTo>
                    <a:pt x="405" y="497"/>
                    <a:pt x="405" y="494"/>
                    <a:pt x="405" y="491"/>
                  </a:cubicBezTo>
                  <a:cubicBezTo>
                    <a:pt x="405" y="490"/>
                    <a:pt x="405" y="488"/>
                    <a:pt x="405" y="487"/>
                  </a:cubicBezTo>
                  <a:cubicBezTo>
                    <a:pt x="405" y="485"/>
                    <a:pt x="405" y="485"/>
                    <a:pt x="403" y="485"/>
                  </a:cubicBezTo>
                  <a:cubicBezTo>
                    <a:pt x="399" y="482"/>
                    <a:pt x="400" y="476"/>
                    <a:pt x="400" y="472"/>
                  </a:cubicBezTo>
                  <a:cubicBezTo>
                    <a:pt x="400" y="468"/>
                    <a:pt x="400" y="463"/>
                    <a:pt x="402" y="459"/>
                  </a:cubicBezTo>
                  <a:cubicBezTo>
                    <a:pt x="402" y="459"/>
                    <a:pt x="403" y="458"/>
                    <a:pt x="403" y="458"/>
                  </a:cubicBezTo>
                  <a:cubicBezTo>
                    <a:pt x="405" y="457"/>
                    <a:pt x="405" y="458"/>
                    <a:pt x="405" y="456"/>
                  </a:cubicBezTo>
                  <a:cubicBezTo>
                    <a:pt x="405" y="453"/>
                    <a:pt x="405" y="450"/>
                    <a:pt x="405" y="447"/>
                  </a:cubicBezTo>
                  <a:cubicBezTo>
                    <a:pt x="406" y="444"/>
                    <a:pt x="405" y="440"/>
                    <a:pt x="406" y="436"/>
                  </a:cubicBezTo>
                  <a:cubicBezTo>
                    <a:pt x="407" y="435"/>
                    <a:pt x="408" y="434"/>
                    <a:pt x="410" y="434"/>
                  </a:cubicBezTo>
                  <a:cubicBezTo>
                    <a:pt x="410" y="430"/>
                    <a:pt x="410" y="427"/>
                    <a:pt x="410" y="424"/>
                  </a:cubicBezTo>
                  <a:cubicBezTo>
                    <a:pt x="410" y="420"/>
                    <a:pt x="410" y="417"/>
                    <a:pt x="410" y="414"/>
                  </a:cubicBezTo>
                  <a:cubicBezTo>
                    <a:pt x="410" y="411"/>
                    <a:pt x="411" y="406"/>
                    <a:pt x="409" y="404"/>
                  </a:cubicBezTo>
                  <a:cubicBezTo>
                    <a:pt x="404" y="400"/>
                    <a:pt x="400" y="396"/>
                    <a:pt x="396" y="391"/>
                  </a:cubicBezTo>
                  <a:cubicBezTo>
                    <a:pt x="396" y="386"/>
                    <a:pt x="400" y="396"/>
                    <a:pt x="396" y="391"/>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5" name="Freeform 21"/>
            <p:cNvSpPr/>
            <p:nvPr/>
          </p:nvSpPr>
          <p:spPr bwMode="auto">
            <a:xfrm>
              <a:off x="4553517" y="2298683"/>
              <a:ext cx="1284171" cy="2708007"/>
            </a:xfrm>
            <a:custGeom>
              <a:avLst/>
              <a:gdLst>
                <a:gd name="T0" fmla="*/ 394 w 439"/>
                <a:gd name="T1" fmla="*/ 523 h 926"/>
                <a:gd name="T2" fmla="*/ 349 w 439"/>
                <a:gd name="T3" fmla="*/ 520 h 926"/>
                <a:gd name="T4" fmla="*/ 328 w 439"/>
                <a:gd name="T5" fmla="*/ 505 h 926"/>
                <a:gd name="T6" fmla="*/ 310 w 439"/>
                <a:gd name="T7" fmla="*/ 490 h 926"/>
                <a:gd name="T8" fmla="*/ 283 w 439"/>
                <a:gd name="T9" fmla="*/ 457 h 926"/>
                <a:gd name="T10" fmla="*/ 230 w 439"/>
                <a:gd name="T11" fmla="*/ 424 h 926"/>
                <a:gd name="T12" fmla="*/ 198 w 439"/>
                <a:gd name="T13" fmla="*/ 402 h 926"/>
                <a:gd name="T14" fmla="*/ 141 w 439"/>
                <a:gd name="T15" fmla="*/ 387 h 926"/>
                <a:gd name="T16" fmla="*/ 117 w 439"/>
                <a:gd name="T17" fmla="*/ 393 h 926"/>
                <a:gd name="T18" fmla="*/ 94 w 439"/>
                <a:gd name="T19" fmla="*/ 415 h 926"/>
                <a:gd name="T20" fmla="*/ 68 w 439"/>
                <a:gd name="T21" fmla="*/ 405 h 926"/>
                <a:gd name="T22" fmla="*/ 70 w 439"/>
                <a:gd name="T23" fmla="*/ 375 h 926"/>
                <a:gd name="T24" fmla="*/ 52 w 439"/>
                <a:gd name="T25" fmla="*/ 324 h 926"/>
                <a:gd name="T26" fmla="*/ 38 w 439"/>
                <a:gd name="T27" fmla="*/ 320 h 926"/>
                <a:gd name="T28" fmla="*/ 28 w 439"/>
                <a:gd name="T29" fmla="*/ 297 h 926"/>
                <a:gd name="T30" fmla="*/ 61 w 439"/>
                <a:gd name="T31" fmla="*/ 237 h 926"/>
                <a:gd name="T32" fmla="*/ 107 w 439"/>
                <a:gd name="T33" fmla="*/ 251 h 926"/>
                <a:gd name="T34" fmla="*/ 127 w 439"/>
                <a:gd name="T35" fmla="*/ 222 h 926"/>
                <a:gd name="T36" fmla="*/ 139 w 439"/>
                <a:gd name="T37" fmla="*/ 203 h 926"/>
                <a:gd name="T38" fmla="*/ 176 w 439"/>
                <a:gd name="T39" fmla="*/ 180 h 926"/>
                <a:gd name="T40" fmla="*/ 209 w 439"/>
                <a:gd name="T41" fmla="*/ 146 h 926"/>
                <a:gd name="T42" fmla="*/ 240 w 439"/>
                <a:gd name="T43" fmla="*/ 118 h 926"/>
                <a:gd name="T44" fmla="*/ 269 w 439"/>
                <a:gd name="T45" fmla="*/ 99 h 926"/>
                <a:gd name="T46" fmla="*/ 259 w 439"/>
                <a:gd name="T47" fmla="*/ 90 h 926"/>
                <a:gd name="T48" fmla="*/ 310 w 439"/>
                <a:gd name="T49" fmla="*/ 76 h 926"/>
                <a:gd name="T50" fmla="*/ 330 w 439"/>
                <a:gd name="T51" fmla="*/ 38 h 926"/>
                <a:gd name="T52" fmla="*/ 298 w 439"/>
                <a:gd name="T53" fmla="*/ 28 h 926"/>
                <a:gd name="T54" fmla="*/ 264 w 439"/>
                <a:gd name="T55" fmla="*/ 54 h 926"/>
                <a:gd name="T56" fmla="*/ 234 w 439"/>
                <a:gd name="T57" fmla="*/ 67 h 926"/>
                <a:gd name="T58" fmla="*/ 245 w 439"/>
                <a:gd name="T59" fmla="*/ 28 h 926"/>
                <a:gd name="T60" fmla="*/ 279 w 439"/>
                <a:gd name="T61" fmla="*/ 15 h 926"/>
                <a:gd name="T62" fmla="*/ 45 w 439"/>
                <a:gd name="T63" fmla="*/ 186 h 926"/>
                <a:gd name="T64" fmla="*/ 0 w 439"/>
                <a:gd name="T65" fmla="*/ 320 h 926"/>
                <a:gd name="T66" fmla="*/ 20 w 439"/>
                <a:gd name="T67" fmla="*/ 359 h 926"/>
                <a:gd name="T68" fmla="*/ 56 w 439"/>
                <a:gd name="T69" fmla="*/ 408 h 926"/>
                <a:gd name="T70" fmla="*/ 80 w 439"/>
                <a:gd name="T71" fmla="*/ 420 h 926"/>
                <a:gd name="T72" fmla="*/ 71 w 439"/>
                <a:gd name="T73" fmla="*/ 495 h 926"/>
                <a:gd name="T74" fmla="*/ 66 w 439"/>
                <a:gd name="T75" fmla="*/ 541 h 926"/>
                <a:gd name="T76" fmla="*/ 94 w 439"/>
                <a:gd name="T77" fmla="*/ 587 h 926"/>
                <a:gd name="T78" fmla="*/ 112 w 439"/>
                <a:gd name="T79" fmla="*/ 634 h 926"/>
                <a:gd name="T80" fmla="*/ 137 w 439"/>
                <a:gd name="T81" fmla="*/ 664 h 926"/>
                <a:gd name="T82" fmla="*/ 160 w 439"/>
                <a:gd name="T83" fmla="*/ 690 h 926"/>
                <a:gd name="T84" fmla="*/ 173 w 439"/>
                <a:gd name="T85" fmla="*/ 719 h 926"/>
                <a:gd name="T86" fmla="*/ 181 w 439"/>
                <a:gd name="T87" fmla="*/ 784 h 926"/>
                <a:gd name="T88" fmla="*/ 207 w 439"/>
                <a:gd name="T89" fmla="*/ 858 h 926"/>
                <a:gd name="T90" fmla="*/ 232 w 439"/>
                <a:gd name="T91" fmla="*/ 896 h 926"/>
                <a:gd name="T92" fmla="*/ 255 w 439"/>
                <a:gd name="T93" fmla="*/ 920 h 926"/>
                <a:gd name="T94" fmla="*/ 265 w 439"/>
                <a:gd name="T95" fmla="*/ 900 h 926"/>
                <a:gd name="T96" fmla="*/ 255 w 439"/>
                <a:gd name="T97" fmla="*/ 858 h 926"/>
                <a:gd name="T98" fmla="*/ 279 w 439"/>
                <a:gd name="T99" fmla="*/ 830 h 926"/>
                <a:gd name="T100" fmla="*/ 297 w 439"/>
                <a:gd name="T101" fmla="*/ 797 h 926"/>
                <a:gd name="T102" fmla="*/ 323 w 439"/>
                <a:gd name="T103" fmla="*/ 726 h 926"/>
                <a:gd name="T104" fmla="*/ 371 w 439"/>
                <a:gd name="T105" fmla="*/ 697 h 926"/>
                <a:gd name="T106" fmla="*/ 401 w 439"/>
                <a:gd name="T107" fmla="*/ 633 h 926"/>
                <a:gd name="T108" fmla="*/ 411 w 439"/>
                <a:gd name="T109" fmla="*/ 608 h 926"/>
                <a:gd name="T110" fmla="*/ 434 w 439"/>
                <a:gd name="T111" fmla="*/ 573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9" h="926">
                  <a:moveTo>
                    <a:pt x="434" y="542"/>
                  </a:moveTo>
                  <a:cubicBezTo>
                    <a:pt x="427" y="542"/>
                    <a:pt x="418" y="544"/>
                    <a:pt x="413" y="538"/>
                  </a:cubicBezTo>
                  <a:cubicBezTo>
                    <a:pt x="412" y="537"/>
                    <a:pt x="411" y="535"/>
                    <a:pt x="411" y="534"/>
                  </a:cubicBezTo>
                  <a:cubicBezTo>
                    <a:pt x="410" y="533"/>
                    <a:pt x="411" y="533"/>
                    <a:pt x="409" y="533"/>
                  </a:cubicBezTo>
                  <a:cubicBezTo>
                    <a:pt x="408" y="533"/>
                    <a:pt x="407" y="533"/>
                    <a:pt x="405" y="533"/>
                  </a:cubicBezTo>
                  <a:cubicBezTo>
                    <a:pt x="402" y="531"/>
                    <a:pt x="399" y="530"/>
                    <a:pt x="397" y="527"/>
                  </a:cubicBezTo>
                  <a:cubicBezTo>
                    <a:pt x="397" y="526"/>
                    <a:pt x="396" y="525"/>
                    <a:pt x="396" y="524"/>
                  </a:cubicBezTo>
                  <a:cubicBezTo>
                    <a:pt x="396" y="523"/>
                    <a:pt x="395" y="523"/>
                    <a:pt x="394" y="523"/>
                  </a:cubicBezTo>
                  <a:cubicBezTo>
                    <a:pt x="392" y="523"/>
                    <a:pt x="390" y="523"/>
                    <a:pt x="388" y="523"/>
                  </a:cubicBezTo>
                  <a:cubicBezTo>
                    <a:pt x="385" y="523"/>
                    <a:pt x="382" y="523"/>
                    <a:pt x="378" y="523"/>
                  </a:cubicBezTo>
                  <a:cubicBezTo>
                    <a:pt x="376" y="523"/>
                    <a:pt x="373" y="522"/>
                    <a:pt x="373" y="519"/>
                  </a:cubicBezTo>
                  <a:cubicBezTo>
                    <a:pt x="372" y="518"/>
                    <a:pt x="360" y="519"/>
                    <a:pt x="358" y="519"/>
                  </a:cubicBezTo>
                  <a:cubicBezTo>
                    <a:pt x="357" y="519"/>
                    <a:pt x="356" y="519"/>
                    <a:pt x="355" y="519"/>
                  </a:cubicBezTo>
                  <a:cubicBezTo>
                    <a:pt x="353" y="519"/>
                    <a:pt x="354" y="519"/>
                    <a:pt x="353" y="520"/>
                  </a:cubicBezTo>
                  <a:cubicBezTo>
                    <a:pt x="353" y="521"/>
                    <a:pt x="352" y="521"/>
                    <a:pt x="352" y="522"/>
                  </a:cubicBezTo>
                  <a:cubicBezTo>
                    <a:pt x="350" y="522"/>
                    <a:pt x="350" y="521"/>
                    <a:pt x="349" y="520"/>
                  </a:cubicBezTo>
                  <a:cubicBezTo>
                    <a:pt x="349" y="519"/>
                    <a:pt x="349" y="514"/>
                    <a:pt x="348" y="514"/>
                  </a:cubicBezTo>
                  <a:cubicBezTo>
                    <a:pt x="345" y="514"/>
                    <a:pt x="342" y="514"/>
                    <a:pt x="339" y="513"/>
                  </a:cubicBezTo>
                  <a:cubicBezTo>
                    <a:pt x="338" y="513"/>
                    <a:pt x="337" y="513"/>
                    <a:pt x="336" y="512"/>
                  </a:cubicBezTo>
                  <a:cubicBezTo>
                    <a:pt x="336" y="511"/>
                    <a:pt x="335" y="511"/>
                    <a:pt x="335" y="510"/>
                  </a:cubicBezTo>
                  <a:cubicBezTo>
                    <a:pt x="334" y="509"/>
                    <a:pt x="335" y="510"/>
                    <a:pt x="333" y="509"/>
                  </a:cubicBezTo>
                  <a:cubicBezTo>
                    <a:pt x="332" y="509"/>
                    <a:pt x="331" y="508"/>
                    <a:pt x="330" y="507"/>
                  </a:cubicBezTo>
                  <a:cubicBezTo>
                    <a:pt x="330" y="507"/>
                    <a:pt x="330" y="506"/>
                    <a:pt x="330" y="505"/>
                  </a:cubicBezTo>
                  <a:cubicBezTo>
                    <a:pt x="330" y="504"/>
                    <a:pt x="329" y="505"/>
                    <a:pt x="328" y="505"/>
                  </a:cubicBezTo>
                  <a:cubicBezTo>
                    <a:pt x="322" y="505"/>
                    <a:pt x="317" y="505"/>
                    <a:pt x="312" y="505"/>
                  </a:cubicBezTo>
                  <a:cubicBezTo>
                    <a:pt x="309" y="505"/>
                    <a:pt x="305" y="504"/>
                    <a:pt x="301" y="505"/>
                  </a:cubicBezTo>
                  <a:cubicBezTo>
                    <a:pt x="298" y="505"/>
                    <a:pt x="295" y="505"/>
                    <a:pt x="292" y="504"/>
                  </a:cubicBezTo>
                  <a:cubicBezTo>
                    <a:pt x="288" y="503"/>
                    <a:pt x="285" y="497"/>
                    <a:pt x="290" y="495"/>
                  </a:cubicBezTo>
                  <a:cubicBezTo>
                    <a:pt x="292" y="495"/>
                    <a:pt x="295" y="496"/>
                    <a:pt x="296" y="494"/>
                  </a:cubicBezTo>
                  <a:cubicBezTo>
                    <a:pt x="297" y="493"/>
                    <a:pt x="297" y="491"/>
                    <a:pt x="297" y="490"/>
                  </a:cubicBezTo>
                  <a:cubicBezTo>
                    <a:pt x="299" y="490"/>
                    <a:pt x="302" y="490"/>
                    <a:pt x="304" y="490"/>
                  </a:cubicBezTo>
                  <a:cubicBezTo>
                    <a:pt x="306" y="490"/>
                    <a:pt x="308" y="490"/>
                    <a:pt x="310" y="490"/>
                  </a:cubicBezTo>
                  <a:cubicBezTo>
                    <a:pt x="311" y="491"/>
                    <a:pt x="311" y="490"/>
                    <a:pt x="311" y="489"/>
                  </a:cubicBezTo>
                  <a:cubicBezTo>
                    <a:pt x="311" y="488"/>
                    <a:pt x="311" y="488"/>
                    <a:pt x="311" y="487"/>
                  </a:cubicBezTo>
                  <a:cubicBezTo>
                    <a:pt x="311" y="484"/>
                    <a:pt x="310" y="482"/>
                    <a:pt x="308" y="480"/>
                  </a:cubicBezTo>
                  <a:cubicBezTo>
                    <a:pt x="306" y="476"/>
                    <a:pt x="301" y="474"/>
                    <a:pt x="297" y="472"/>
                  </a:cubicBezTo>
                  <a:cubicBezTo>
                    <a:pt x="295" y="472"/>
                    <a:pt x="293" y="472"/>
                    <a:pt x="292" y="471"/>
                  </a:cubicBezTo>
                  <a:cubicBezTo>
                    <a:pt x="291" y="470"/>
                    <a:pt x="291" y="468"/>
                    <a:pt x="290" y="467"/>
                  </a:cubicBezTo>
                  <a:cubicBezTo>
                    <a:pt x="288" y="465"/>
                    <a:pt x="286" y="463"/>
                    <a:pt x="284" y="462"/>
                  </a:cubicBezTo>
                  <a:cubicBezTo>
                    <a:pt x="282" y="462"/>
                    <a:pt x="283" y="459"/>
                    <a:pt x="283" y="457"/>
                  </a:cubicBezTo>
                  <a:cubicBezTo>
                    <a:pt x="282" y="456"/>
                    <a:pt x="282" y="455"/>
                    <a:pt x="281" y="454"/>
                  </a:cubicBezTo>
                  <a:cubicBezTo>
                    <a:pt x="279" y="452"/>
                    <a:pt x="277" y="450"/>
                    <a:pt x="275" y="448"/>
                  </a:cubicBezTo>
                  <a:cubicBezTo>
                    <a:pt x="273" y="447"/>
                    <a:pt x="271" y="446"/>
                    <a:pt x="269" y="444"/>
                  </a:cubicBezTo>
                  <a:cubicBezTo>
                    <a:pt x="267" y="443"/>
                    <a:pt x="265" y="439"/>
                    <a:pt x="263" y="439"/>
                  </a:cubicBezTo>
                  <a:cubicBezTo>
                    <a:pt x="259" y="439"/>
                    <a:pt x="250" y="439"/>
                    <a:pt x="250" y="434"/>
                  </a:cubicBezTo>
                  <a:cubicBezTo>
                    <a:pt x="245" y="434"/>
                    <a:pt x="241" y="435"/>
                    <a:pt x="236" y="433"/>
                  </a:cubicBezTo>
                  <a:cubicBezTo>
                    <a:pt x="235" y="432"/>
                    <a:pt x="234" y="431"/>
                    <a:pt x="233" y="429"/>
                  </a:cubicBezTo>
                  <a:cubicBezTo>
                    <a:pt x="232" y="428"/>
                    <a:pt x="231" y="424"/>
                    <a:pt x="230" y="424"/>
                  </a:cubicBezTo>
                  <a:cubicBezTo>
                    <a:pt x="229" y="424"/>
                    <a:pt x="227" y="424"/>
                    <a:pt x="226" y="422"/>
                  </a:cubicBezTo>
                  <a:cubicBezTo>
                    <a:pt x="226" y="421"/>
                    <a:pt x="226" y="419"/>
                    <a:pt x="226" y="418"/>
                  </a:cubicBezTo>
                  <a:cubicBezTo>
                    <a:pt x="224" y="416"/>
                    <a:pt x="222" y="415"/>
                    <a:pt x="220" y="415"/>
                  </a:cubicBezTo>
                  <a:cubicBezTo>
                    <a:pt x="215" y="414"/>
                    <a:pt x="211" y="415"/>
                    <a:pt x="206" y="414"/>
                  </a:cubicBezTo>
                  <a:cubicBezTo>
                    <a:pt x="200" y="413"/>
                    <a:pt x="205" y="408"/>
                    <a:pt x="207" y="406"/>
                  </a:cubicBezTo>
                  <a:cubicBezTo>
                    <a:pt x="204" y="405"/>
                    <a:pt x="202" y="404"/>
                    <a:pt x="203" y="401"/>
                  </a:cubicBezTo>
                  <a:cubicBezTo>
                    <a:pt x="201" y="401"/>
                    <a:pt x="200" y="401"/>
                    <a:pt x="199" y="401"/>
                  </a:cubicBezTo>
                  <a:cubicBezTo>
                    <a:pt x="197" y="401"/>
                    <a:pt x="198" y="401"/>
                    <a:pt x="198" y="402"/>
                  </a:cubicBezTo>
                  <a:cubicBezTo>
                    <a:pt x="198" y="403"/>
                    <a:pt x="197" y="404"/>
                    <a:pt x="197" y="405"/>
                  </a:cubicBezTo>
                  <a:cubicBezTo>
                    <a:pt x="195" y="406"/>
                    <a:pt x="193" y="406"/>
                    <a:pt x="191" y="405"/>
                  </a:cubicBezTo>
                  <a:cubicBezTo>
                    <a:pt x="188" y="404"/>
                    <a:pt x="183" y="400"/>
                    <a:pt x="184" y="396"/>
                  </a:cubicBezTo>
                  <a:cubicBezTo>
                    <a:pt x="178" y="398"/>
                    <a:pt x="172" y="398"/>
                    <a:pt x="166" y="396"/>
                  </a:cubicBezTo>
                  <a:cubicBezTo>
                    <a:pt x="162" y="394"/>
                    <a:pt x="158" y="391"/>
                    <a:pt x="154" y="389"/>
                  </a:cubicBezTo>
                  <a:cubicBezTo>
                    <a:pt x="152" y="388"/>
                    <a:pt x="150" y="387"/>
                    <a:pt x="147" y="387"/>
                  </a:cubicBezTo>
                  <a:cubicBezTo>
                    <a:pt x="146" y="386"/>
                    <a:pt x="144" y="386"/>
                    <a:pt x="143" y="387"/>
                  </a:cubicBezTo>
                  <a:cubicBezTo>
                    <a:pt x="142" y="387"/>
                    <a:pt x="141" y="386"/>
                    <a:pt x="141" y="387"/>
                  </a:cubicBezTo>
                  <a:cubicBezTo>
                    <a:pt x="141" y="388"/>
                    <a:pt x="141" y="389"/>
                    <a:pt x="141" y="390"/>
                  </a:cubicBezTo>
                  <a:cubicBezTo>
                    <a:pt x="141" y="395"/>
                    <a:pt x="143" y="405"/>
                    <a:pt x="137" y="406"/>
                  </a:cubicBezTo>
                  <a:cubicBezTo>
                    <a:pt x="136" y="401"/>
                    <a:pt x="137" y="397"/>
                    <a:pt x="137" y="393"/>
                  </a:cubicBezTo>
                  <a:cubicBezTo>
                    <a:pt x="136" y="387"/>
                    <a:pt x="132" y="387"/>
                    <a:pt x="127" y="387"/>
                  </a:cubicBezTo>
                  <a:cubicBezTo>
                    <a:pt x="128" y="389"/>
                    <a:pt x="127" y="391"/>
                    <a:pt x="125" y="391"/>
                  </a:cubicBezTo>
                  <a:cubicBezTo>
                    <a:pt x="123" y="391"/>
                    <a:pt x="122" y="391"/>
                    <a:pt x="121" y="391"/>
                  </a:cubicBezTo>
                  <a:cubicBezTo>
                    <a:pt x="121" y="391"/>
                    <a:pt x="120" y="391"/>
                    <a:pt x="119" y="391"/>
                  </a:cubicBezTo>
                  <a:cubicBezTo>
                    <a:pt x="117" y="391"/>
                    <a:pt x="118" y="391"/>
                    <a:pt x="117" y="393"/>
                  </a:cubicBezTo>
                  <a:cubicBezTo>
                    <a:pt x="115" y="398"/>
                    <a:pt x="108" y="396"/>
                    <a:pt x="104" y="396"/>
                  </a:cubicBezTo>
                  <a:cubicBezTo>
                    <a:pt x="104" y="399"/>
                    <a:pt x="107" y="400"/>
                    <a:pt x="108" y="403"/>
                  </a:cubicBezTo>
                  <a:cubicBezTo>
                    <a:pt x="108" y="404"/>
                    <a:pt x="108" y="405"/>
                    <a:pt x="108" y="406"/>
                  </a:cubicBezTo>
                  <a:cubicBezTo>
                    <a:pt x="109" y="406"/>
                    <a:pt x="110" y="406"/>
                    <a:pt x="110" y="406"/>
                  </a:cubicBezTo>
                  <a:cubicBezTo>
                    <a:pt x="111" y="407"/>
                    <a:pt x="111" y="409"/>
                    <a:pt x="111" y="410"/>
                  </a:cubicBezTo>
                  <a:cubicBezTo>
                    <a:pt x="110" y="412"/>
                    <a:pt x="107" y="414"/>
                    <a:pt x="104" y="415"/>
                  </a:cubicBezTo>
                  <a:cubicBezTo>
                    <a:pt x="102" y="415"/>
                    <a:pt x="100" y="415"/>
                    <a:pt x="98" y="415"/>
                  </a:cubicBezTo>
                  <a:cubicBezTo>
                    <a:pt x="97" y="415"/>
                    <a:pt x="95" y="415"/>
                    <a:pt x="94" y="415"/>
                  </a:cubicBezTo>
                  <a:cubicBezTo>
                    <a:pt x="94" y="414"/>
                    <a:pt x="94" y="413"/>
                    <a:pt x="94" y="412"/>
                  </a:cubicBezTo>
                  <a:cubicBezTo>
                    <a:pt x="93" y="411"/>
                    <a:pt x="92" y="410"/>
                    <a:pt x="91" y="409"/>
                  </a:cubicBezTo>
                  <a:cubicBezTo>
                    <a:pt x="90" y="407"/>
                    <a:pt x="90" y="406"/>
                    <a:pt x="89" y="405"/>
                  </a:cubicBezTo>
                  <a:cubicBezTo>
                    <a:pt x="88" y="402"/>
                    <a:pt x="85" y="401"/>
                    <a:pt x="82" y="403"/>
                  </a:cubicBezTo>
                  <a:cubicBezTo>
                    <a:pt x="81" y="403"/>
                    <a:pt x="75" y="405"/>
                    <a:pt x="75" y="406"/>
                  </a:cubicBezTo>
                  <a:cubicBezTo>
                    <a:pt x="75" y="408"/>
                    <a:pt x="72" y="410"/>
                    <a:pt x="71" y="407"/>
                  </a:cubicBezTo>
                  <a:cubicBezTo>
                    <a:pt x="71" y="406"/>
                    <a:pt x="71" y="406"/>
                    <a:pt x="70" y="406"/>
                  </a:cubicBezTo>
                  <a:cubicBezTo>
                    <a:pt x="69" y="406"/>
                    <a:pt x="68" y="406"/>
                    <a:pt x="68" y="405"/>
                  </a:cubicBezTo>
                  <a:cubicBezTo>
                    <a:pt x="67" y="405"/>
                    <a:pt x="66" y="403"/>
                    <a:pt x="66" y="402"/>
                  </a:cubicBezTo>
                  <a:cubicBezTo>
                    <a:pt x="66" y="400"/>
                    <a:pt x="65" y="401"/>
                    <a:pt x="63" y="400"/>
                  </a:cubicBezTo>
                  <a:cubicBezTo>
                    <a:pt x="62" y="400"/>
                    <a:pt x="61" y="399"/>
                    <a:pt x="61" y="397"/>
                  </a:cubicBezTo>
                  <a:cubicBezTo>
                    <a:pt x="61" y="395"/>
                    <a:pt x="60" y="394"/>
                    <a:pt x="59" y="393"/>
                  </a:cubicBezTo>
                  <a:cubicBezTo>
                    <a:pt x="58" y="391"/>
                    <a:pt x="58" y="390"/>
                    <a:pt x="57" y="388"/>
                  </a:cubicBezTo>
                  <a:cubicBezTo>
                    <a:pt x="57" y="386"/>
                    <a:pt x="56" y="384"/>
                    <a:pt x="56" y="382"/>
                  </a:cubicBezTo>
                  <a:cubicBezTo>
                    <a:pt x="57" y="381"/>
                    <a:pt x="58" y="381"/>
                    <a:pt x="59" y="380"/>
                  </a:cubicBezTo>
                  <a:cubicBezTo>
                    <a:pt x="63" y="379"/>
                    <a:pt x="68" y="379"/>
                    <a:pt x="70" y="375"/>
                  </a:cubicBezTo>
                  <a:cubicBezTo>
                    <a:pt x="72" y="373"/>
                    <a:pt x="71" y="370"/>
                    <a:pt x="71" y="368"/>
                  </a:cubicBezTo>
                  <a:cubicBezTo>
                    <a:pt x="68" y="367"/>
                    <a:pt x="67" y="364"/>
                    <a:pt x="66" y="362"/>
                  </a:cubicBezTo>
                  <a:cubicBezTo>
                    <a:pt x="66" y="358"/>
                    <a:pt x="66" y="354"/>
                    <a:pt x="66" y="350"/>
                  </a:cubicBezTo>
                  <a:cubicBezTo>
                    <a:pt x="66" y="348"/>
                    <a:pt x="62" y="349"/>
                    <a:pt x="61" y="349"/>
                  </a:cubicBezTo>
                  <a:cubicBezTo>
                    <a:pt x="58" y="349"/>
                    <a:pt x="56" y="349"/>
                    <a:pt x="54" y="349"/>
                  </a:cubicBezTo>
                  <a:cubicBezTo>
                    <a:pt x="51" y="349"/>
                    <a:pt x="47" y="348"/>
                    <a:pt x="47" y="344"/>
                  </a:cubicBezTo>
                  <a:cubicBezTo>
                    <a:pt x="47" y="341"/>
                    <a:pt x="46" y="334"/>
                    <a:pt x="52" y="335"/>
                  </a:cubicBezTo>
                  <a:cubicBezTo>
                    <a:pt x="52" y="331"/>
                    <a:pt x="51" y="327"/>
                    <a:pt x="52" y="324"/>
                  </a:cubicBezTo>
                  <a:cubicBezTo>
                    <a:pt x="52" y="321"/>
                    <a:pt x="54" y="320"/>
                    <a:pt x="57" y="321"/>
                  </a:cubicBezTo>
                  <a:cubicBezTo>
                    <a:pt x="63" y="322"/>
                    <a:pt x="65" y="318"/>
                    <a:pt x="66" y="313"/>
                  </a:cubicBezTo>
                  <a:cubicBezTo>
                    <a:pt x="66" y="309"/>
                    <a:pt x="66" y="305"/>
                    <a:pt x="66" y="302"/>
                  </a:cubicBezTo>
                  <a:cubicBezTo>
                    <a:pt x="63" y="302"/>
                    <a:pt x="59" y="301"/>
                    <a:pt x="56" y="302"/>
                  </a:cubicBezTo>
                  <a:cubicBezTo>
                    <a:pt x="53" y="303"/>
                    <a:pt x="52" y="304"/>
                    <a:pt x="52" y="307"/>
                  </a:cubicBezTo>
                  <a:cubicBezTo>
                    <a:pt x="51" y="310"/>
                    <a:pt x="50" y="312"/>
                    <a:pt x="47" y="311"/>
                  </a:cubicBezTo>
                  <a:cubicBezTo>
                    <a:pt x="47" y="314"/>
                    <a:pt x="46" y="317"/>
                    <a:pt x="42" y="316"/>
                  </a:cubicBezTo>
                  <a:cubicBezTo>
                    <a:pt x="41" y="317"/>
                    <a:pt x="39" y="319"/>
                    <a:pt x="38" y="320"/>
                  </a:cubicBezTo>
                  <a:cubicBezTo>
                    <a:pt x="35" y="323"/>
                    <a:pt x="31" y="327"/>
                    <a:pt x="27" y="328"/>
                  </a:cubicBezTo>
                  <a:cubicBezTo>
                    <a:pt x="25" y="329"/>
                    <a:pt x="24" y="328"/>
                    <a:pt x="24" y="326"/>
                  </a:cubicBezTo>
                  <a:cubicBezTo>
                    <a:pt x="23" y="325"/>
                    <a:pt x="23" y="322"/>
                    <a:pt x="23" y="321"/>
                  </a:cubicBezTo>
                  <a:cubicBezTo>
                    <a:pt x="23" y="319"/>
                    <a:pt x="23" y="318"/>
                    <a:pt x="23" y="317"/>
                  </a:cubicBezTo>
                  <a:cubicBezTo>
                    <a:pt x="23" y="315"/>
                    <a:pt x="23" y="316"/>
                    <a:pt x="21" y="316"/>
                  </a:cubicBezTo>
                  <a:cubicBezTo>
                    <a:pt x="17" y="315"/>
                    <a:pt x="19" y="311"/>
                    <a:pt x="19" y="308"/>
                  </a:cubicBezTo>
                  <a:cubicBezTo>
                    <a:pt x="19" y="304"/>
                    <a:pt x="19" y="301"/>
                    <a:pt x="23" y="302"/>
                  </a:cubicBezTo>
                  <a:cubicBezTo>
                    <a:pt x="24" y="299"/>
                    <a:pt x="25" y="296"/>
                    <a:pt x="28" y="297"/>
                  </a:cubicBezTo>
                  <a:cubicBezTo>
                    <a:pt x="28" y="294"/>
                    <a:pt x="27" y="286"/>
                    <a:pt x="33" y="288"/>
                  </a:cubicBezTo>
                  <a:cubicBezTo>
                    <a:pt x="33" y="284"/>
                    <a:pt x="31" y="272"/>
                    <a:pt x="38" y="273"/>
                  </a:cubicBezTo>
                  <a:cubicBezTo>
                    <a:pt x="38" y="270"/>
                    <a:pt x="37" y="263"/>
                    <a:pt x="42" y="264"/>
                  </a:cubicBezTo>
                  <a:cubicBezTo>
                    <a:pt x="42" y="262"/>
                    <a:pt x="41" y="256"/>
                    <a:pt x="44" y="255"/>
                  </a:cubicBezTo>
                  <a:cubicBezTo>
                    <a:pt x="45" y="254"/>
                    <a:pt x="45" y="254"/>
                    <a:pt x="46" y="254"/>
                  </a:cubicBezTo>
                  <a:cubicBezTo>
                    <a:pt x="48" y="255"/>
                    <a:pt x="47" y="254"/>
                    <a:pt x="47" y="253"/>
                  </a:cubicBezTo>
                  <a:cubicBezTo>
                    <a:pt x="48" y="252"/>
                    <a:pt x="49" y="250"/>
                    <a:pt x="50" y="249"/>
                  </a:cubicBezTo>
                  <a:cubicBezTo>
                    <a:pt x="53" y="245"/>
                    <a:pt x="59" y="243"/>
                    <a:pt x="61" y="237"/>
                  </a:cubicBezTo>
                  <a:cubicBezTo>
                    <a:pt x="61" y="235"/>
                    <a:pt x="61" y="231"/>
                    <a:pt x="64" y="231"/>
                  </a:cubicBezTo>
                  <a:cubicBezTo>
                    <a:pt x="66" y="231"/>
                    <a:pt x="68" y="232"/>
                    <a:pt x="70" y="233"/>
                  </a:cubicBezTo>
                  <a:cubicBezTo>
                    <a:pt x="71" y="234"/>
                    <a:pt x="73" y="234"/>
                    <a:pt x="75" y="234"/>
                  </a:cubicBezTo>
                  <a:cubicBezTo>
                    <a:pt x="80" y="235"/>
                    <a:pt x="83" y="232"/>
                    <a:pt x="86" y="230"/>
                  </a:cubicBezTo>
                  <a:cubicBezTo>
                    <a:pt x="89" y="228"/>
                    <a:pt x="92" y="226"/>
                    <a:pt x="95" y="226"/>
                  </a:cubicBezTo>
                  <a:cubicBezTo>
                    <a:pt x="98" y="226"/>
                    <a:pt x="101" y="226"/>
                    <a:pt x="103" y="227"/>
                  </a:cubicBezTo>
                  <a:cubicBezTo>
                    <a:pt x="107" y="229"/>
                    <a:pt x="108" y="234"/>
                    <a:pt x="109" y="238"/>
                  </a:cubicBezTo>
                  <a:cubicBezTo>
                    <a:pt x="110" y="242"/>
                    <a:pt x="110" y="248"/>
                    <a:pt x="107" y="251"/>
                  </a:cubicBezTo>
                  <a:cubicBezTo>
                    <a:pt x="107" y="253"/>
                    <a:pt x="105" y="254"/>
                    <a:pt x="104" y="255"/>
                  </a:cubicBezTo>
                  <a:cubicBezTo>
                    <a:pt x="104" y="256"/>
                    <a:pt x="104" y="257"/>
                    <a:pt x="104" y="258"/>
                  </a:cubicBezTo>
                  <a:cubicBezTo>
                    <a:pt x="104" y="260"/>
                    <a:pt x="104" y="259"/>
                    <a:pt x="105" y="260"/>
                  </a:cubicBezTo>
                  <a:cubicBezTo>
                    <a:pt x="106" y="260"/>
                    <a:pt x="108" y="260"/>
                    <a:pt x="108" y="262"/>
                  </a:cubicBezTo>
                  <a:cubicBezTo>
                    <a:pt x="109" y="262"/>
                    <a:pt x="108" y="263"/>
                    <a:pt x="108" y="264"/>
                  </a:cubicBezTo>
                  <a:cubicBezTo>
                    <a:pt x="117" y="263"/>
                    <a:pt x="108" y="243"/>
                    <a:pt x="118" y="245"/>
                  </a:cubicBezTo>
                  <a:cubicBezTo>
                    <a:pt x="118" y="242"/>
                    <a:pt x="117" y="235"/>
                    <a:pt x="122" y="236"/>
                  </a:cubicBezTo>
                  <a:cubicBezTo>
                    <a:pt x="122" y="232"/>
                    <a:pt x="120" y="220"/>
                    <a:pt x="127" y="222"/>
                  </a:cubicBezTo>
                  <a:cubicBezTo>
                    <a:pt x="129" y="222"/>
                    <a:pt x="132" y="222"/>
                    <a:pt x="132" y="221"/>
                  </a:cubicBezTo>
                  <a:cubicBezTo>
                    <a:pt x="132" y="220"/>
                    <a:pt x="133" y="219"/>
                    <a:pt x="134" y="218"/>
                  </a:cubicBezTo>
                  <a:cubicBezTo>
                    <a:pt x="136" y="217"/>
                    <a:pt x="139" y="217"/>
                    <a:pt x="141" y="217"/>
                  </a:cubicBezTo>
                  <a:cubicBezTo>
                    <a:pt x="141" y="216"/>
                    <a:pt x="142" y="212"/>
                    <a:pt x="141" y="212"/>
                  </a:cubicBezTo>
                  <a:cubicBezTo>
                    <a:pt x="139" y="212"/>
                    <a:pt x="138" y="211"/>
                    <a:pt x="138" y="210"/>
                  </a:cubicBezTo>
                  <a:cubicBezTo>
                    <a:pt x="137" y="209"/>
                    <a:pt x="137" y="208"/>
                    <a:pt x="137" y="206"/>
                  </a:cubicBezTo>
                  <a:cubicBezTo>
                    <a:pt x="136" y="206"/>
                    <a:pt x="136" y="205"/>
                    <a:pt x="137" y="204"/>
                  </a:cubicBezTo>
                  <a:cubicBezTo>
                    <a:pt x="137" y="202"/>
                    <a:pt x="138" y="203"/>
                    <a:pt x="139" y="203"/>
                  </a:cubicBezTo>
                  <a:cubicBezTo>
                    <a:pt x="141" y="203"/>
                    <a:pt x="143" y="203"/>
                    <a:pt x="145" y="203"/>
                  </a:cubicBezTo>
                  <a:cubicBezTo>
                    <a:pt x="147" y="203"/>
                    <a:pt x="150" y="203"/>
                    <a:pt x="151" y="202"/>
                  </a:cubicBezTo>
                  <a:cubicBezTo>
                    <a:pt x="152" y="199"/>
                    <a:pt x="154" y="196"/>
                    <a:pt x="157" y="194"/>
                  </a:cubicBezTo>
                  <a:cubicBezTo>
                    <a:pt x="159" y="191"/>
                    <a:pt x="162" y="190"/>
                    <a:pt x="165" y="189"/>
                  </a:cubicBezTo>
                  <a:cubicBezTo>
                    <a:pt x="166" y="189"/>
                    <a:pt x="167" y="189"/>
                    <a:pt x="168" y="189"/>
                  </a:cubicBezTo>
                  <a:cubicBezTo>
                    <a:pt x="170" y="189"/>
                    <a:pt x="170" y="188"/>
                    <a:pt x="170" y="187"/>
                  </a:cubicBezTo>
                  <a:cubicBezTo>
                    <a:pt x="171" y="186"/>
                    <a:pt x="172" y="184"/>
                    <a:pt x="173" y="183"/>
                  </a:cubicBezTo>
                  <a:cubicBezTo>
                    <a:pt x="174" y="182"/>
                    <a:pt x="175" y="181"/>
                    <a:pt x="176" y="180"/>
                  </a:cubicBezTo>
                  <a:cubicBezTo>
                    <a:pt x="177" y="180"/>
                    <a:pt x="177" y="180"/>
                    <a:pt x="178" y="179"/>
                  </a:cubicBezTo>
                  <a:cubicBezTo>
                    <a:pt x="180" y="179"/>
                    <a:pt x="179" y="178"/>
                    <a:pt x="179" y="177"/>
                  </a:cubicBezTo>
                  <a:cubicBezTo>
                    <a:pt x="179" y="174"/>
                    <a:pt x="179" y="172"/>
                    <a:pt x="179" y="170"/>
                  </a:cubicBezTo>
                  <a:cubicBezTo>
                    <a:pt x="180" y="168"/>
                    <a:pt x="181" y="166"/>
                    <a:pt x="182" y="165"/>
                  </a:cubicBezTo>
                  <a:cubicBezTo>
                    <a:pt x="186" y="159"/>
                    <a:pt x="192" y="154"/>
                    <a:pt x="198" y="151"/>
                  </a:cubicBezTo>
                  <a:cubicBezTo>
                    <a:pt x="199" y="151"/>
                    <a:pt x="203" y="151"/>
                    <a:pt x="203" y="150"/>
                  </a:cubicBezTo>
                  <a:cubicBezTo>
                    <a:pt x="203" y="149"/>
                    <a:pt x="203" y="148"/>
                    <a:pt x="204" y="147"/>
                  </a:cubicBezTo>
                  <a:cubicBezTo>
                    <a:pt x="205" y="146"/>
                    <a:pt x="207" y="146"/>
                    <a:pt x="209" y="146"/>
                  </a:cubicBezTo>
                  <a:cubicBezTo>
                    <a:pt x="211" y="146"/>
                    <a:pt x="213" y="146"/>
                    <a:pt x="216" y="146"/>
                  </a:cubicBezTo>
                  <a:cubicBezTo>
                    <a:pt x="217" y="146"/>
                    <a:pt x="217" y="145"/>
                    <a:pt x="218" y="144"/>
                  </a:cubicBezTo>
                  <a:cubicBezTo>
                    <a:pt x="219" y="143"/>
                    <a:pt x="220" y="142"/>
                    <a:pt x="220" y="140"/>
                  </a:cubicBezTo>
                  <a:cubicBezTo>
                    <a:pt x="222" y="138"/>
                    <a:pt x="222" y="135"/>
                    <a:pt x="222" y="132"/>
                  </a:cubicBezTo>
                  <a:cubicBezTo>
                    <a:pt x="223" y="130"/>
                    <a:pt x="224" y="127"/>
                    <a:pt x="226" y="127"/>
                  </a:cubicBezTo>
                  <a:cubicBezTo>
                    <a:pt x="226" y="124"/>
                    <a:pt x="227" y="122"/>
                    <a:pt x="231" y="123"/>
                  </a:cubicBezTo>
                  <a:cubicBezTo>
                    <a:pt x="231" y="121"/>
                    <a:pt x="231" y="119"/>
                    <a:pt x="233" y="118"/>
                  </a:cubicBezTo>
                  <a:cubicBezTo>
                    <a:pt x="235" y="117"/>
                    <a:pt x="238" y="118"/>
                    <a:pt x="240" y="118"/>
                  </a:cubicBezTo>
                  <a:cubicBezTo>
                    <a:pt x="241" y="116"/>
                    <a:pt x="241" y="114"/>
                    <a:pt x="242" y="113"/>
                  </a:cubicBezTo>
                  <a:cubicBezTo>
                    <a:pt x="244" y="112"/>
                    <a:pt x="250" y="114"/>
                    <a:pt x="250" y="112"/>
                  </a:cubicBezTo>
                  <a:cubicBezTo>
                    <a:pt x="250" y="111"/>
                    <a:pt x="250" y="109"/>
                    <a:pt x="252" y="108"/>
                  </a:cubicBezTo>
                  <a:cubicBezTo>
                    <a:pt x="253" y="108"/>
                    <a:pt x="255" y="108"/>
                    <a:pt x="256" y="108"/>
                  </a:cubicBezTo>
                  <a:cubicBezTo>
                    <a:pt x="258" y="108"/>
                    <a:pt x="260" y="108"/>
                    <a:pt x="262" y="108"/>
                  </a:cubicBezTo>
                  <a:cubicBezTo>
                    <a:pt x="264" y="108"/>
                    <a:pt x="264" y="109"/>
                    <a:pt x="264" y="107"/>
                  </a:cubicBezTo>
                  <a:cubicBezTo>
                    <a:pt x="265" y="106"/>
                    <a:pt x="265" y="106"/>
                    <a:pt x="266" y="105"/>
                  </a:cubicBezTo>
                  <a:cubicBezTo>
                    <a:pt x="267" y="103"/>
                    <a:pt x="269" y="101"/>
                    <a:pt x="269" y="99"/>
                  </a:cubicBezTo>
                  <a:cubicBezTo>
                    <a:pt x="266" y="99"/>
                    <a:pt x="263" y="99"/>
                    <a:pt x="260" y="99"/>
                  </a:cubicBezTo>
                  <a:cubicBezTo>
                    <a:pt x="259" y="99"/>
                    <a:pt x="259" y="99"/>
                    <a:pt x="259" y="100"/>
                  </a:cubicBezTo>
                  <a:cubicBezTo>
                    <a:pt x="259" y="101"/>
                    <a:pt x="258" y="102"/>
                    <a:pt x="258" y="102"/>
                  </a:cubicBezTo>
                  <a:cubicBezTo>
                    <a:pt x="256" y="104"/>
                    <a:pt x="252" y="104"/>
                    <a:pt x="249" y="103"/>
                  </a:cubicBezTo>
                  <a:cubicBezTo>
                    <a:pt x="247" y="102"/>
                    <a:pt x="244" y="99"/>
                    <a:pt x="245" y="96"/>
                  </a:cubicBezTo>
                  <a:cubicBezTo>
                    <a:pt x="246" y="95"/>
                    <a:pt x="248" y="94"/>
                    <a:pt x="250" y="94"/>
                  </a:cubicBezTo>
                  <a:cubicBezTo>
                    <a:pt x="250" y="93"/>
                    <a:pt x="250" y="91"/>
                    <a:pt x="252" y="90"/>
                  </a:cubicBezTo>
                  <a:cubicBezTo>
                    <a:pt x="253" y="89"/>
                    <a:pt x="257" y="90"/>
                    <a:pt x="259" y="90"/>
                  </a:cubicBezTo>
                  <a:cubicBezTo>
                    <a:pt x="259" y="88"/>
                    <a:pt x="259" y="86"/>
                    <a:pt x="261" y="85"/>
                  </a:cubicBezTo>
                  <a:cubicBezTo>
                    <a:pt x="263" y="84"/>
                    <a:pt x="267" y="85"/>
                    <a:pt x="269" y="85"/>
                  </a:cubicBezTo>
                  <a:cubicBezTo>
                    <a:pt x="272" y="85"/>
                    <a:pt x="275" y="85"/>
                    <a:pt x="278" y="85"/>
                  </a:cubicBezTo>
                  <a:cubicBezTo>
                    <a:pt x="284" y="85"/>
                    <a:pt x="291" y="85"/>
                    <a:pt x="297" y="85"/>
                  </a:cubicBezTo>
                  <a:cubicBezTo>
                    <a:pt x="299" y="85"/>
                    <a:pt x="300" y="85"/>
                    <a:pt x="302" y="85"/>
                  </a:cubicBezTo>
                  <a:cubicBezTo>
                    <a:pt x="302" y="84"/>
                    <a:pt x="302" y="83"/>
                    <a:pt x="302" y="82"/>
                  </a:cubicBezTo>
                  <a:cubicBezTo>
                    <a:pt x="303" y="80"/>
                    <a:pt x="304" y="80"/>
                    <a:pt x="306" y="80"/>
                  </a:cubicBezTo>
                  <a:cubicBezTo>
                    <a:pt x="306" y="77"/>
                    <a:pt x="307" y="76"/>
                    <a:pt x="310" y="76"/>
                  </a:cubicBezTo>
                  <a:cubicBezTo>
                    <a:pt x="311" y="75"/>
                    <a:pt x="311" y="75"/>
                    <a:pt x="312" y="74"/>
                  </a:cubicBezTo>
                  <a:cubicBezTo>
                    <a:pt x="312" y="73"/>
                    <a:pt x="313" y="72"/>
                    <a:pt x="314" y="71"/>
                  </a:cubicBezTo>
                  <a:cubicBezTo>
                    <a:pt x="319" y="69"/>
                    <a:pt x="325" y="71"/>
                    <a:pt x="330" y="71"/>
                  </a:cubicBezTo>
                  <a:cubicBezTo>
                    <a:pt x="332" y="71"/>
                    <a:pt x="335" y="71"/>
                    <a:pt x="335" y="70"/>
                  </a:cubicBezTo>
                  <a:cubicBezTo>
                    <a:pt x="335" y="68"/>
                    <a:pt x="335" y="67"/>
                    <a:pt x="335" y="65"/>
                  </a:cubicBezTo>
                  <a:cubicBezTo>
                    <a:pt x="335" y="63"/>
                    <a:pt x="334" y="60"/>
                    <a:pt x="333" y="58"/>
                  </a:cubicBezTo>
                  <a:cubicBezTo>
                    <a:pt x="331" y="56"/>
                    <a:pt x="330" y="53"/>
                    <a:pt x="330" y="51"/>
                  </a:cubicBezTo>
                  <a:cubicBezTo>
                    <a:pt x="330" y="46"/>
                    <a:pt x="330" y="42"/>
                    <a:pt x="330" y="38"/>
                  </a:cubicBezTo>
                  <a:cubicBezTo>
                    <a:pt x="327" y="38"/>
                    <a:pt x="326" y="41"/>
                    <a:pt x="324" y="42"/>
                  </a:cubicBezTo>
                  <a:cubicBezTo>
                    <a:pt x="321" y="43"/>
                    <a:pt x="318" y="42"/>
                    <a:pt x="316" y="42"/>
                  </a:cubicBezTo>
                  <a:cubicBezTo>
                    <a:pt x="313" y="41"/>
                    <a:pt x="311" y="40"/>
                    <a:pt x="311" y="38"/>
                  </a:cubicBezTo>
                  <a:cubicBezTo>
                    <a:pt x="311" y="35"/>
                    <a:pt x="312" y="32"/>
                    <a:pt x="316" y="33"/>
                  </a:cubicBezTo>
                  <a:cubicBezTo>
                    <a:pt x="316" y="32"/>
                    <a:pt x="316" y="31"/>
                    <a:pt x="316" y="29"/>
                  </a:cubicBezTo>
                  <a:cubicBezTo>
                    <a:pt x="316" y="28"/>
                    <a:pt x="315" y="28"/>
                    <a:pt x="313" y="28"/>
                  </a:cubicBezTo>
                  <a:cubicBezTo>
                    <a:pt x="311" y="28"/>
                    <a:pt x="308" y="28"/>
                    <a:pt x="305" y="28"/>
                  </a:cubicBezTo>
                  <a:cubicBezTo>
                    <a:pt x="303" y="28"/>
                    <a:pt x="300" y="28"/>
                    <a:pt x="298" y="28"/>
                  </a:cubicBezTo>
                  <a:cubicBezTo>
                    <a:pt x="297" y="28"/>
                    <a:pt x="296" y="28"/>
                    <a:pt x="295" y="28"/>
                  </a:cubicBezTo>
                  <a:cubicBezTo>
                    <a:pt x="293" y="28"/>
                    <a:pt x="292" y="28"/>
                    <a:pt x="291" y="30"/>
                  </a:cubicBezTo>
                  <a:cubicBezTo>
                    <a:pt x="290" y="33"/>
                    <a:pt x="288" y="36"/>
                    <a:pt x="285" y="37"/>
                  </a:cubicBezTo>
                  <a:cubicBezTo>
                    <a:pt x="282" y="38"/>
                    <a:pt x="279" y="38"/>
                    <a:pt x="277" y="38"/>
                  </a:cubicBezTo>
                  <a:cubicBezTo>
                    <a:pt x="274" y="38"/>
                    <a:pt x="271" y="38"/>
                    <a:pt x="269" y="38"/>
                  </a:cubicBezTo>
                  <a:cubicBezTo>
                    <a:pt x="269" y="41"/>
                    <a:pt x="270" y="47"/>
                    <a:pt x="267" y="50"/>
                  </a:cubicBezTo>
                  <a:cubicBezTo>
                    <a:pt x="267" y="51"/>
                    <a:pt x="266" y="51"/>
                    <a:pt x="265" y="51"/>
                  </a:cubicBezTo>
                  <a:cubicBezTo>
                    <a:pt x="264" y="52"/>
                    <a:pt x="264" y="52"/>
                    <a:pt x="264" y="54"/>
                  </a:cubicBezTo>
                  <a:cubicBezTo>
                    <a:pt x="264" y="56"/>
                    <a:pt x="264" y="58"/>
                    <a:pt x="262" y="60"/>
                  </a:cubicBezTo>
                  <a:cubicBezTo>
                    <a:pt x="260" y="61"/>
                    <a:pt x="258" y="61"/>
                    <a:pt x="256" y="61"/>
                  </a:cubicBezTo>
                  <a:cubicBezTo>
                    <a:pt x="254" y="61"/>
                    <a:pt x="252" y="62"/>
                    <a:pt x="250" y="63"/>
                  </a:cubicBezTo>
                  <a:cubicBezTo>
                    <a:pt x="247" y="66"/>
                    <a:pt x="245" y="70"/>
                    <a:pt x="241" y="71"/>
                  </a:cubicBezTo>
                  <a:cubicBezTo>
                    <a:pt x="240" y="71"/>
                    <a:pt x="241" y="73"/>
                    <a:pt x="239" y="74"/>
                  </a:cubicBezTo>
                  <a:cubicBezTo>
                    <a:pt x="238" y="75"/>
                    <a:pt x="236" y="76"/>
                    <a:pt x="234" y="75"/>
                  </a:cubicBezTo>
                  <a:cubicBezTo>
                    <a:pt x="233" y="75"/>
                    <a:pt x="231" y="74"/>
                    <a:pt x="231" y="72"/>
                  </a:cubicBezTo>
                  <a:cubicBezTo>
                    <a:pt x="231" y="70"/>
                    <a:pt x="233" y="69"/>
                    <a:pt x="234" y="67"/>
                  </a:cubicBezTo>
                  <a:cubicBezTo>
                    <a:pt x="235" y="63"/>
                    <a:pt x="232" y="60"/>
                    <a:pt x="231" y="57"/>
                  </a:cubicBezTo>
                  <a:cubicBezTo>
                    <a:pt x="231" y="53"/>
                    <a:pt x="230" y="46"/>
                    <a:pt x="236" y="47"/>
                  </a:cubicBezTo>
                  <a:cubicBezTo>
                    <a:pt x="236" y="46"/>
                    <a:pt x="236" y="45"/>
                    <a:pt x="236" y="44"/>
                  </a:cubicBezTo>
                  <a:cubicBezTo>
                    <a:pt x="235" y="42"/>
                    <a:pt x="236" y="42"/>
                    <a:pt x="237" y="42"/>
                  </a:cubicBezTo>
                  <a:cubicBezTo>
                    <a:pt x="238" y="42"/>
                    <a:pt x="238" y="42"/>
                    <a:pt x="239" y="42"/>
                  </a:cubicBezTo>
                  <a:cubicBezTo>
                    <a:pt x="241" y="42"/>
                    <a:pt x="240" y="42"/>
                    <a:pt x="240" y="40"/>
                  </a:cubicBezTo>
                  <a:cubicBezTo>
                    <a:pt x="240" y="38"/>
                    <a:pt x="240" y="37"/>
                    <a:pt x="240" y="35"/>
                  </a:cubicBezTo>
                  <a:cubicBezTo>
                    <a:pt x="240" y="32"/>
                    <a:pt x="240" y="27"/>
                    <a:pt x="245" y="28"/>
                  </a:cubicBezTo>
                  <a:cubicBezTo>
                    <a:pt x="245" y="25"/>
                    <a:pt x="246" y="23"/>
                    <a:pt x="250" y="24"/>
                  </a:cubicBezTo>
                  <a:cubicBezTo>
                    <a:pt x="252" y="24"/>
                    <a:pt x="255" y="24"/>
                    <a:pt x="257" y="24"/>
                  </a:cubicBezTo>
                  <a:cubicBezTo>
                    <a:pt x="258" y="24"/>
                    <a:pt x="259" y="24"/>
                    <a:pt x="260" y="24"/>
                  </a:cubicBezTo>
                  <a:cubicBezTo>
                    <a:pt x="262" y="24"/>
                    <a:pt x="264" y="24"/>
                    <a:pt x="264" y="23"/>
                  </a:cubicBezTo>
                  <a:cubicBezTo>
                    <a:pt x="264" y="19"/>
                    <a:pt x="266" y="19"/>
                    <a:pt x="270" y="19"/>
                  </a:cubicBezTo>
                  <a:cubicBezTo>
                    <a:pt x="272" y="19"/>
                    <a:pt x="275" y="19"/>
                    <a:pt x="277" y="19"/>
                  </a:cubicBezTo>
                  <a:cubicBezTo>
                    <a:pt x="279" y="19"/>
                    <a:pt x="278" y="19"/>
                    <a:pt x="278" y="17"/>
                  </a:cubicBezTo>
                  <a:cubicBezTo>
                    <a:pt x="278" y="17"/>
                    <a:pt x="279" y="16"/>
                    <a:pt x="279" y="15"/>
                  </a:cubicBezTo>
                  <a:cubicBezTo>
                    <a:pt x="280" y="14"/>
                    <a:pt x="281" y="14"/>
                    <a:pt x="283" y="14"/>
                  </a:cubicBezTo>
                  <a:cubicBezTo>
                    <a:pt x="284" y="13"/>
                    <a:pt x="284" y="12"/>
                    <a:pt x="285" y="11"/>
                  </a:cubicBezTo>
                  <a:cubicBezTo>
                    <a:pt x="286" y="9"/>
                    <a:pt x="287" y="6"/>
                    <a:pt x="287" y="4"/>
                  </a:cubicBezTo>
                  <a:cubicBezTo>
                    <a:pt x="286" y="0"/>
                    <a:pt x="283" y="0"/>
                    <a:pt x="280" y="0"/>
                  </a:cubicBezTo>
                  <a:cubicBezTo>
                    <a:pt x="278" y="0"/>
                    <a:pt x="276" y="0"/>
                    <a:pt x="273" y="0"/>
                  </a:cubicBezTo>
                  <a:cubicBezTo>
                    <a:pt x="270" y="0"/>
                    <a:pt x="269" y="0"/>
                    <a:pt x="266" y="1"/>
                  </a:cubicBezTo>
                  <a:cubicBezTo>
                    <a:pt x="237" y="17"/>
                    <a:pt x="209" y="34"/>
                    <a:pt x="182" y="53"/>
                  </a:cubicBezTo>
                  <a:cubicBezTo>
                    <a:pt x="130" y="90"/>
                    <a:pt x="83" y="135"/>
                    <a:pt x="45" y="186"/>
                  </a:cubicBezTo>
                  <a:cubicBezTo>
                    <a:pt x="30" y="207"/>
                    <a:pt x="17" y="228"/>
                    <a:pt x="5" y="250"/>
                  </a:cubicBezTo>
                  <a:cubicBezTo>
                    <a:pt x="7" y="250"/>
                    <a:pt x="11" y="249"/>
                    <a:pt x="13" y="252"/>
                  </a:cubicBezTo>
                  <a:cubicBezTo>
                    <a:pt x="14" y="254"/>
                    <a:pt x="14" y="256"/>
                    <a:pt x="12" y="258"/>
                  </a:cubicBezTo>
                  <a:cubicBezTo>
                    <a:pt x="11" y="259"/>
                    <a:pt x="9" y="259"/>
                    <a:pt x="9" y="261"/>
                  </a:cubicBezTo>
                  <a:cubicBezTo>
                    <a:pt x="9" y="263"/>
                    <a:pt x="9" y="265"/>
                    <a:pt x="9" y="268"/>
                  </a:cubicBezTo>
                  <a:cubicBezTo>
                    <a:pt x="9" y="271"/>
                    <a:pt x="9" y="274"/>
                    <a:pt x="5" y="273"/>
                  </a:cubicBezTo>
                  <a:cubicBezTo>
                    <a:pt x="5" y="277"/>
                    <a:pt x="6" y="284"/>
                    <a:pt x="0" y="283"/>
                  </a:cubicBezTo>
                  <a:cubicBezTo>
                    <a:pt x="0" y="295"/>
                    <a:pt x="0" y="307"/>
                    <a:pt x="0" y="320"/>
                  </a:cubicBezTo>
                  <a:cubicBezTo>
                    <a:pt x="0" y="326"/>
                    <a:pt x="0" y="332"/>
                    <a:pt x="0" y="338"/>
                  </a:cubicBezTo>
                  <a:cubicBezTo>
                    <a:pt x="0" y="340"/>
                    <a:pt x="0" y="341"/>
                    <a:pt x="0" y="343"/>
                  </a:cubicBezTo>
                  <a:cubicBezTo>
                    <a:pt x="0" y="345"/>
                    <a:pt x="1" y="344"/>
                    <a:pt x="2" y="345"/>
                  </a:cubicBezTo>
                  <a:cubicBezTo>
                    <a:pt x="4" y="345"/>
                    <a:pt x="5" y="347"/>
                    <a:pt x="7" y="348"/>
                  </a:cubicBezTo>
                  <a:cubicBezTo>
                    <a:pt x="10" y="350"/>
                    <a:pt x="13" y="349"/>
                    <a:pt x="16" y="351"/>
                  </a:cubicBezTo>
                  <a:cubicBezTo>
                    <a:pt x="18" y="351"/>
                    <a:pt x="18" y="352"/>
                    <a:pt x="19" y="354"/>
                  </a:cubicBezTo>
                  <a:cubicBezTo>
                    <a:pt x="19" y="355"/>
                    <a:pt x="19" y="356"/>
                    <a:pt x="19" y="356"/>
                  </a:cubicBezTo>
                  <a:cubicBezTo>
                    <a:pt x="19" y="359"/>
                    <a:pt x="19" y="358"/>
                    <a:pt x="20" y="359"/>
                  </a:cubicBezTo>
                  <a:cubicBezTo>
                    <a:pt x="24" y="360"/>
                    <a:pt x="26" y="364"/>
                    <a:pt x="28" y="368"/>
                  </a:cubicBezTo>
                  <a:cubicBezTo>
                    <a:pt x="32" y="368"/>
                    <a:pt x="39" y="367"/>
                    <a:pt x="38" y="373"/>
                  </a:cubicBezTo>
                  <a:cubicBezTo>
                    <a:pt x="41" y="373"/>
                    <a:pt x="43" y="374"/>
                    <a:pt x="42" y="377"/>
                  </a:cubicBezTo>
                  <a:cubicBezTo>
                    <a:pt x="44" y="377"/>
                    <a:pt x="46" y="378"/>
                    <a:pt x="47" y="380"/>
                  </a:cubicBezTo>
                  <a:cubicBezTo>
                    <a:pt x="48" y="382"/>
                    <a:pt x="47" y="384"/>
                    <a:pt x="48" y="386"/>
                  </a:cubicBezTo>
                  <a:cubicBezTo>
                    <a:pt x="50" y="388"/>
                    <a:pt x="51" y="389"/>
                    <a:pt x="52" y="391"/>
                  </a:cubicBezTo>
                  <a:cubicBezTo>
                    <a:pt x="54" y="392"/>
                    <a:pt x="55" y="393"/>
                    <a:pt x="56" y="395"/>
                  </a:cubicBezTo>
                  <a:cubicBezTo>
                    <a:pt x="57" y="399"/>
                    <a:pt x="56" y="404"/>
                    <a:pt x="56" y="408"/>
                  </a:cubicBezTo>
                  <a:cubicBezTo>
                    <a:pt x="56" y="409"/>
                    <a:pt x="56" y="410"/>
                    <a:pt x="56" y="411"/>
                  </a:cubicBezTo>
                  <a:cubicBezTo>
                    <a:pt x="56" y="412"/>
                    <a:pt x="56" y="413"/>
                    <a:pt x="56" y="414"/>
                  </a:cubicBezTo>
                  <a:cubicBezTo>
                    <a:pt x="56" y="415"/>
                    <a:pt x="57" y="415"/>
                    <a:pt x="58" y="415"/>
                  </a:cubicBezTo>
                  <a:cubicBezTo>
                    <a:pt x="60" y="416"/>
                    <a:pt x="62" y="417"/>
                    <a:pt x="61" y="420"/>
                  </a:cubicBezTo>
                  <a:cubicBezTo>
                    <a:pt x="64" y="420"/>
                    <a:pt x="67" y="420"/>
                    <a:pt x="69" y="420"/>
                  </a:cubicBezTo>
                  <a:cubicBezTo>
                    <a:pt x="71" y="420"/>
                    <a:pt x="72" y="420"/>
                    <a:pt x="73" y="420"/>
                  </a:cubicBezTo>
                  <a:cubicBezTo>
                    <a:pt x="75" y="420"/>
                    <a:pt x="75" y="420"/>
                    <a:pt x="75" y="419"/>
                  </a:cubicBezTo>
                  <a:cubicBezTo>
                    <a:pt x="77" y="415"/>
                    <a:pt x="80" y="417"/>
                    <a:pt x="80" y="420"/>
                  </a:cubicBezTo>
                  <a:cubicBezTo>
                    <a:pt x="80" y="422"/>
                    <a:pt x="80" y="425"/>
                    <a:pt x="80" y="428"/>
                  </a:cubicBezTo>
                  <a:cubicBezTo>
                    <a:pt x="80" y="430"/>
                    <a:pt x="82" y="430"/>
                    <a:pt x="83" y="431"/>
                  </a:cubicBezTo>
                  <a:cubicBezTo>
                    <a:pt x="86" y="434"/>
                    <a:pt x="85" y="440"/>
                    <a:pt x="85" y="443"/>
                  </a:cubicBezTo>
                  <a:cubicBezTo>
                    <a:pt x="93" y="440"/>
                    <a:pt x="93" y="466"/>
                    <a:pt x="85" y="462"/>
                  </a:cubicBezTo>
                  <a:cubicBezTo>
                    <a:pt x="85" y="467"/>
                    <a:pt x="85" y="472"/>
                    <a:pt x="85" y="476"/>
                  </a:cubicBezTo>
                  <a:cubicBezTo>
                    <a:pt x="84" y="479"/>
                    <a:pt x="84" y="482"/>
                    <a:pt x="80" y="481"/>
                  </a:cubicBezTo>
                  <a:cubicBezTo>
                    <a:pt x="80" y="485"/>
                    <a:pt x="77" y="486"/>
                    <a:pt x="76" y="489"/>
                  </a:cubicBezTo>
                  <a:cubicBezTo>
                    <a:pt x="74" y="492"/>
                    <a:pt x="75" y="496"/>
                    <a:pt x="71" y="495"/>
                  </a:cubicBezTo>
                  <a:cubicBezTo>
                    <a:pt x="71" y="497"/>
                    <a:pt x="71" y="500"/>
                    <a:pt x="71" y="502"/>
                  </a:cubicBezTo>
                  <a:cubicBezTo>
                    <a:pt x="71" y="504"/>
                    <a:pt x="70" y="509"/>
                    <a:pt x="71" y="509"/>
                  </a:cubicBezTo>
                  <a:cubicBezTo>
                    <a:pt x="74" y="510"/>
                    <a:pt x="75" y="512"/>
                    <a:pt x="75" y="514"/>
                  </a:cubicBezTo>
                  <a:cubicBezTo>
                    <a:pt x="75" y="515"/>
                    <a:pt x="74" y="516"/>
                    <a:pt x="73" y="517"/>
                  </a:cubicBezTo>
                  <a:cubicBezTo>
                    <a:pt x="73" y="518"/>
                    <a:pt x="72" y="518"/>
                    <a:pt x="72" y="518"/>
                  </a:cubicBezTo>
                  <a:cubicBezTo>
                    <a:pt x="70" y="519"/>
                    <a:pt x="71" y="519"/>
                    <a:pt x="71" y="521"/>
                  </a:cubicBezTo>
                  <a:cubicBezTo>
                    <a:pt x="71" y="524"/>
                    <a:pt x="71" y="529"/>
                    <a:pt x="66" y="528"/>
                  </a:cubicBezTo>
                  <a:cubicBezTo>
                    <a:pt x="66" y="532"/>
                    <a:pt x="66" y="537"/>
                    <a:pt x="66" y="541"/>
                  </a:cubicBezTo>
                  <a:cubicBezTo>
                    <a:pt x="66" y="543"/>
                    <a:pt x="65" y="547"/>
                    <a:pt x="67" y="547"/>
                  </a:cubicBezTo>
                  <a:cubicBezTo>
                    <a:pt x="68" y="548"/>
                    <a:pt x="70" y="549"/>
                    <a:pt x="71" y="550"/>
                  </a:cubicBezTo>
                  <a:cubicBezTo>
                    <a:pt x="78" y="554"/>
                    <a:pt x="79" y="560"/>
                    <a:pt x="83" y="567"/>
                  </a:cubicBezTo>
                  <a:cubicBezTo>
                    <a:pt x="84" y="570"/>
                    <a:pt x="86" y="573"/>
                    <a:pt x="88" y="576"/>
                  </a:cubicBezTo>
                  <a:cubicBezTo>
                    <a:pt x="88" y="577"/>
                    <a:pt x="89" y="578"/>
                    <a:pt x="89" y="579"/>
                  </a:cubicBezTo>
                  <a:cubicBezTo>
                    <a:pt x="90" y="580"/>
                    <a:pt x="90" y="580"/>
                    <a:pt x="91" y="580"/>
                  </a:cubicBezTo>
                  <a:cubicBezTo>
                    <a:pt x="92" y="580"/>
                    <a:pt x="93" y="581"/>
                    <a:pt x="94" y="582"/>
                  </a:cubicBezTo>
                  <a:cubicBezTo>
                    <a:pt x="95" y="583"/>
                    <a:pt x="94" y="586"/>
                    <a:pt x="94" y="587"/>
                  </a:cubicBezTo>
                  <a:cubicBezTo>
                    <a:pt x="94" y="588"/>
                    <a:pt x="94" y="589"/>
                    <a:pt x="95" y="589"/>
                  </a:cubicBezTo>
                  <a:cubicBezTo>
                    <a:pt x="96" y="590"/>
                    <a:pt x="96" y="590"/>
                    <a:pt x="97" y="590"/>
                  </a:cubicBezTo>
                  <a:cubicBezTo>
                    <a:pt x="100" y="591"/>
                    <a:pt x="99" y="596"/>
                    <a:pt x="99" y="599"/>
                  </a:cubicBezTo>
                  <a:cubicBezTo>
                    <a:pt x="108" y="598"/>
                    <a:pt x="103" y="616"/>
                    <a:pt x="103" y="621"/>
                  </a:cubicBezTo>
                  <a:cubicBezTo>
                    <a:pt x="103" y="622"/>
                    <a:pt x="104" y="623"/>
                    <a:pt x="104" y="624"/>
                  </a:cubicBezTo>
                  <a:cubicBezTo>
                    <a:pt x="104" y="625"/>
                    <a:pt x="104" y="626"/>
                    <a:pt x="104" y="627"/>
                  </a:cubicBezTo>
                  <a:cubicBezTo>
                    <a:pt x="104" y="627"/>
                    <a:pt x="105" y="628"/>
                    <a:pt x="106" y="628"/>
                  </a:cubicBezTo>
                  <a:cubicBezTo>
                    <a:pt x="109" y="629"/>
                    <a:pt x="111" y="632"/>
                    <a:pt x="112" y="634"/>
                  </a:cubicBezTo>
                  <a:cubicBezTo>
                    <a:pt x="113" y="636"/>
                    <a:pt x="113" y="637"/>
                    <a:pt x="113" y="639"/>
                  </a:cubicBezTo>
                  <a:cubicBezTo>
                    <a:pt x="113" y="640"/>
                    <a:pt x="113" y="641"/>
                    <a:pt x="114" y="642"/>
                  </a:cubicBezTo>
                  <a:cubicBezTo>
                    <a:pt x="114" y="642"/>
                    <a:pt x="115" y="642"/>
                    <a:pt x="115" y="642"/>
                  </a:cubicBezTo>
                  <a:cubicBezTo>
                    <a:pt x="118" y="644"/>
                    <a:pt x="118" y="648"/>
                    <a:pt x="118" y="651"/>
                  </a:cubicBezTo>
                  <a:cubicBezTo>
                    <a:pt x="122" y="651"/>
                    <a:pt x="127" y="651"/>
                    <a:pt x="132" y="651"/>
                  </a:cubicBezTo>
                  <a:cubicBezTo>
                    <a:pt x="133" y="651"/>
                    <a:pt x="135" y="651"/>
                    <a:pt x="136" y="652"/>
                  </a:cubicBezTo>
                  <a:cubicBezTo>
                    <a:pt x="137" y="653"/>
                    <a:pt x="137" y="655"/>
                    <a:pt x="137" y="657"/>
                  </a:cubicBezTo>
                  <a:cubicBezTo>
                    <a:pt x="137" y="659"/>
                    <a:pt x="137" y="661"/>
                    <a:pt x="137" y="664"/>
                  </a:cubicBezTo>
                  <a:cubicBezTo>
                    <a:pt x="137" y="666"/>
                    <a:pt x="137" y="665"/>
                    <a:pt x="139" y="665"/>
                  </a:cubicBezTo>
                  <a:cubicBezTo>
                    <a:pt x="140" y="665"/>
                    <a:pt x="141" y="665"/>
                    <a:pt x="142" y="665"/>
                  </a:cubicBezTo>
                  <a:cubicBezTo>
                    <a:pt x="144" y="666"/>
                    <a:pt x="148" y="665"/>
                    <a:pt x="150" y="667"/>
                  </a:cubicBezTo>
                  <a:cubicBezTo>
                    <a:pt x="150" y="668"/>
                    <a:pt x="151" y="668"/>
                    <a:pt x="151" y="669"/>
                  </a:cubicBezTo>
                  <a:cubicBezTo>
                    <a:pt x="151" y="670"/>
                    <a:pt x="152" y="670"/>
                    <a:pt x="153" y="670"/>
                  </a:cubicBezTo>
                  <a:cubicBezTo>
                    <a:pt x="155" y="670"/>
                    <a:pt x="156" y="669"/>
                    <a:pt x="158" y="670"/>
                  </a:cubicBezTo>
                  <a:cubicBezTo>
                    <a:pt x="160" y="670"/>
                    <a:pt x="160" y="672"/>
                    <a:pt x="161" y="674"/>
                  </a:cubicBezTo>
                  <a:cubicBezTo>
                    <a:pt x="161" y="679"/>
                    <a:pt x="160" y="684"/>
                    <a:pt x="160" y="690"/>
                  </a:cubicBezTo>
                  <a:cubicBezTo>
                    <a:pt x="160" y="691"/>
                    <a:pt x="160" y="692"/>
                    <a:pt x="160" y="693"/>
                  </a:cubicBezTo>
                  <a:cubicBezTo>
                    <a:pt x="160" y="694"/>
                    <a:pt x="159" y="698"/>
                    <a:pt x="161" y="698"/>
                  </a:cubicBezTo>
                  <a:cubicBezTo>
                    <a:pt x="166" y="698"/>
                    <a:pt x="165" y="701"/>
                    <a:pt x="165" y="705"/>
                  </a:cubicBezTo>
                  <a:cubicBezTo>
                    <a:pt x="165" y="706"/>
                    <a:pt x="164" y="707"/>
                    <a:pt x="166" y="707"/>
                  </a:cubicBezTo>
                  <a:cubicBezTo>
                    <a:pt x="166" y="707"/>
                    <a:pt x="167" y="708"/>
                    <a:pt x="168" y="708"/>
                  </a:cubicBezTo>
                  <a:cubicBezTo>
                    <a:pt x="169" y="708"/>
                    <a:pt x="170" y="709"/>
                    <a:pt x="170" y="710"/>
                  </a:cubicBezTo>
                  <a:cubicBezTo>
                    <a:pt x="170" y="712"/>
                    <a:pt x="170" y="715"/>
                    <a:pt x="170" y="717"/>
                  </a:cubicBezTo>
                  <a:cubicBezTo>
                    <a:pt x="171" y="717"/>
                    <a:pt x="172" y="718"/>
                    <a:pt x="173" y="719"/>
                  </a:cubicBezTo>
                  <a:cubicBezTo>
                    <a:pt x="175" y="721"/>
                    <a:pt x="175" y="724"/>
                    <a:pt x="175" y="726"/>
                  </a:cubicBezTo>
                  <a:cubicBezTo>
                    <a:pt x="174" y="730"/>
                    <a:pt x="174" y="733"/>
                    <a:pt x="174" y="737"/>
                  </a:cubicBezTo>
                  <a:cubicBezTo>
                    <a:pt x="174" y="747"/>
                    <a:pt x="174" y="756"/>
                    <a:pt x="174" y="766"/>
                  </a:cubicBezTo>
                  <a:cubicBezTo>
                    <a:pt x="174" y="769"/>
                    <a:pt x="174" y="771"/>
                    <a:pt x="174" y="773"/>
                  </a:cubicBezTo>
                  <a:cubicBezTo>
                    <a:pt x="176" y="773"/>
                    <a:pt x="177" y="774"/>
                    <a:pt x="178" y="774"/>
                  </a:cubicBezTo>
                  <a:cubicBezTo>
                    <a:pt x="179" y="775"/>
                    <a:pt x="179" y="777"/>
                    <a:pt x="179" y="778"/>
                  </a:cubicBezTo>
                  <a:cubicBezTo>
                    <a:pt x="179" y="779"/>
                    <a:pt x="179" y="780"/>
                    <a:pt x="179" y="782"/>
                  </a:cubicBezTo>
                  <a:cubicBezTo>
                    <a:pt x="179" y="783"/>
                    <a:pt x="180" y="783"/>
                    <a:pt x="181" y="784"/>
                  </a:cubicBezTo>
                  <a:cubicBezTo>
                    <a:pt x="184" y="785"/>
                    <a:pt x="184" y="788"/>
                    <a:pt x="184" y="791"/>
                  </a:cubicBezTo>
                  <a:cubicBezTo>
                    <a:pt x="183" y="796"/>
                    <a:pt x="184" y="801"/>
                    <a:pt x="184" y="806"/>
                  </a:cubicBezTo>
                  <a:cubicBezTo>
                    <a:pt x="189" y="806"/>
                    <a:pt x="189" y="812"/>
                    <a:pt x="189" y="816"/>
                  </a:cubicBezTo>
                  <a:cubicBezTo>
                    <a:pt x="189" y="818"/>
                    <a:pt x="188" y="821"/>
                    <a:pt x="188" y="823"/>
                  </a:cubicBezTo>
                  <a:cubicBezTo>
                    <a:pt x="188" y="826"/>
                    <a:pt x="189" y="828"/>
                    <a:pt x="188" y="831"/>
                  </a:cubicBezTo>
                  <a:cubicBezTo>
                    <a:pt x="188" y="836"/>
                    <a:pt x="190" y="840"/>
                    <a:pt x="194" y="843"/>
                  </a:cubicBezTo>
                  <a:cubicBezTo>
                    <a:pt x="198" y="846"/>
                    <a:pt x="202" y="849"/>
                    <a:pt x="203" y="853"/>
                  </a:cubicBezTo>
                  <a:cubicBezTo>
                    <a:pt x="206" y="854"/>
                    <a:pt x="208" y="855"/>
                    <a:pt x="207" y="858"/>
                  </a:cubicBezTo>
                  <a:cubicBezTo>
                    <a:pt x="208" y="861"/>
                    <a:pt x="211" y="863"/>
                    <a:pt x="212" y="866"/>
                  </a:cubicBezTo>
                  <a:cubicBezTo>
                    <a:pt x="212" y="867"/>
                    <a:pt x="212" y="868"/>
                    <a:pt x="213" y="868"/>
                  </a:cubicBezTo>
                  <a:cubicBezTo>
                    <a:pt x="213" y="868"/>
                    <a:pt x="214" y="868"/>
                    <a:pt x="215" y="868"/>
                  </a:cubicBezTo>
                  <a:cubicBezTo>
                    <a:pt x="216" y="868"/>
                    <a:pt x="217" y="869"/>
                    <a:pt x="217" y="871"/>
                  </a:cubicBezTo>
                  <a:cubicBezTo>
                    <a:pt x="217" y="874"/>
                    <a:pt x="218" y="876"/>
                    <a:pt x="220" y="879"/>
                  </a:cubicBezTo>
                  <a:cubicBezTo>
                    <a:pt x="224" y="883"/>
                    <a:pt x="230" y="885"/>
                    <a:pt x="231" y="891"/>
                  </a:cubicBezTo>
                  <a:cubicBezTo>
                    <a:pt x="233" y="891"/>
                    <a:pt x="235" y="893"/>
                    <a:pt x="234" y="895"/>
                  </a:cubicBezTo>
                  <a:cubicBezTo>
                    <a:pt x="233" y="895"/>
                    <a:pt x="232" y="896"/>
                    <a:pt x="232" y="896"/>
                  </a:cubicBezTo>
                  <a:cubicBezTo>
                    <a:pt x="230" y="896"/>
                    <a:pt x="231" y="897"/>
                    <a:pt x="231" y="898"/>
                  </a:cubicBezTo>
                  <a:cubicBezTo>
                    <a:pt x="231" y="900"/>
                    <a:pt x="230" y="900"/>
                    <a:pt x="232" y="901"/>
                  </a:cubicBezTo>
                  <a:cubicBezTo>
                    <a:pt x="233" y="902"/>
                    <a:pt x="234" y="902"/>
                    <a:pt x="235" y="903"/>
                  </a:cubicBezTo>
                  <a:cubicBezTo>
                    <a:pt x="237" y="904"/>
                    <a:pt x="238" y="905"/>
                    <a:pt x="240" y="908"/>
                  </a:cubicBezTo>
                  <a:cubicBezTo>
                    <a:pt x="240" y="909"/>
                    <a:pt x="240" y="910"/>
                    <a:pt x="242" y="911"/>
                  </a:cubicBezTo>
                  <a:cubicBezTo>
                    <a:pt x="243" y="911"/>
                    <a:pt x="244" y="912"/>
                    <a:pt x="244" y="913"/>
                  </a:cubicBezTo>
                  <a:cubicBezTo>
                    <a:pt x="247" y="914"/>
                    <a:pt x="249" y="915"/>
                    <a:pt x="251" y="915"/>
                  </a:cubicBezTo>
                  <a:cubicBezTo>
                    <a:pt x="254" y="915"/>
                    <a:pt x="255" y="917"/>
                    <a:pt x="255" y="920"/>
                  </a:cubicBezTo>
                  <a:cubicBezTo>
                    <a:pt x="258" y="920"/>
                    <a:pt x="265" y="919"/>
                    <a:pt x="264" y="924"/>
                  </a:cubicBezTo>
                  <a:cubicBezTo>
                    <a:pt x="265" y="924"/>
                    <a:pt x="274" y="926"/>
                    <a:pt x="273" y="922"/>
                  </a:cubicBezTo>
                  <a:cubicBezTo>
                    <a:pt x="272" y="920"/>
                    <a:pt x="270" y="918"/>
                    <a:pt x="268" y="915"/>
                  </a:cubicBezTo>
                  <a:cubicBezTo>
                    <a:pt x="267" y="912"/>
                    <a:pt x="268" y="911"/>
                    <a:pt x="272" y="910"/>
                  </a:cubicBezTo>
                  <a:cubicBezTo>
                    <a:pt x="272" y="910"/>
                    <a:pt x="273" y="910"/>
                    <a:pt x="273" y="910"/>
                  </a:cubicBezTo>
                  <a:cubicBezTo>
                    <a:pt x="273" y="909"/>
                    <a:pt x="274" y="908"/>
                    <a:pt x="274" y="907"/>
                  </a:cubicBezTo>
                  <a:cubicBezTo>
                    <a:pt x="273" y="906"/>
                    <a:pt x="273" y="904"/>
                    <a:pt x="272" y="903"/>
                  </a:cubicBezTo>
                  <a:cubicBezTo>
                    <a:pt x="270" y="900"/>
                    <a:pt x="267" y="901"/>
                    <a:pt x="265" y="900"/>
                  </a:cubicBezTo>
                  <a:cubicBezTo>
                    <a:pt x="264" y="899"/>
                    <a:pt x="264" y="897"/>
                    <a:pt x="264" y="896"/>
                  </a:cubicBezTo>
                  <a:cubicBezTo>
                    <a:pt x="264" y="894"/>
                    <a:pt x="264" y="891"/>
                    <a:pt x="264" y="889"/>
                  </a:cubicBezTo>
                  <a:cubicBezTo>
                    <a:pt x="264" y="888"/>
                    <a:pt x="265" y="887"/>
                    <a:pt x="263" y="886"/>
                  </a:cubicBezTo>
                  <a:cubicBezTo>
                    <a:pt x="263" y="886"/>
                    <a:pt x="262" y="886"/>
                    <a:pt x="261" y="886"/>
                  </a:cubicBezTo>
                  <a:cubicBezTo>
                    <a:pt x="260" y="886"/>
                    <a:pt x="259" y="884"/>
                    <a:pt x="259" y="883"/>
                  </a:cubicBezTo>
                  <a:cubicBezTo>
                    <a:pt x="259" y="878"/>
                    <a:pt x="259" y="873"/>
                    <a:pt x="259" y="869"/>
                  </a:cubicBezTo>
                  <a:cubicBezTo>
                    <a:pt x="259" y="865"/>
                    <a:pt x="256" y="864"/>
                    <a:pt x="255" y="861"/>
                  </a:cubicBezTo>
                  <a:cubicBezTo>
                    <a:pt x="255" y="860"/>
                    <a:pt x="255" y="859"/>
                    <a:pt x="255" y="858"/>
                  </a:cubicBezTo>
                  <a:cubicBezTo>
                    <a:pt x="254" y="858"/>
                    <a:pt x="253" y="858"/>
                    <a:pt x="253" y="857"/>
                  </a:cubicBezTo>
                  <a:cubicBezTo>
                    <a:pt x="252" y="857"/>
                    <a:pt x="251" y="856"/>
                    <a:pt x="250" y="855"/>
                  </a:cubicBezTo>
                  <a:cubicBezTo>
                    <a:pt x="250" y="853"/>
                    <a:pt x="250" y="851"/>
                    <a:pt x="250" y="850"/>
                  </a:cubicBezTo>
                  <a:cubicBezTo>
                    <a:pt x="250" y="848"/>
                    <a:pt x="254" y="849"/>
                    <a:pt x="255" y="849"/>
                  </a:cubicBezTo>
                  <a:cubicBezTo>
                    <a:pt x="258" y="847"/>
                    <a:pt x="259" y="844"/>
                    <a:pt x="260" y="841"/>
                  </a:cubicBezTo>
                  <a:cubicBezTo>
                    <a:pt x="260" y="838"/>
                    <a:pt x="261" y="836"/>
                    <a:pt x="263" y="834"/>
                  </a:cubicBezTo>
                  <a:cubicBezTo>
                    <a:pt x="266" y="832"/>
                    <a:pt x="270" y="833"/>
                    <a:pt x="273" y="835"/>
                  </a:cubicBezTo>
                  <a:cubicBezTo>
                    <a:pt x="274" y="830"/>
                    <a:pt x="275" y="830"/>
                    <a:pt x="279" y="830"/>
                  </a:cubicBezTo>
                  <a:cubicBezTo>
                    <a:pt x="282" y="830"/>
                    <a:pt x="286" y="830"/>
                    <a:pt x="287" y="826"/>
                  </a:cubicBezTo>
                  <a:cubicBezTo>
                    <a:pt x="290" y="820"/>
                    <a:pt x="283" y="817"/>
                    <a:pt x="283" y="811"/>
                  </a:cubicBezTo>
                  <a:cubicBezTo>
                    <a:pt x="280" y="811"/>
                    <a:pt x="276" y="811"/>
                    <a:pt x="275" y="809"/>
                  </a:cubicBezTo>
                  <a:cubicBezTo>
                    <a:pt x="273" y="807"/>
                    <a:pt x="273" y="806"/>
                    <a:pt x="273" y="804"/>
                  </a:cubicBezTo>
                  <a:cubicBezTo>
                    <a:pt x="273" y="802"/>
                    <a:pt x="273" y="802"/>
                    <a:pt x="275" y="802"/>
                  </a:cubicBezTo>
                  <a:cubicBezTo>
                    <a:pt x="276" y="802"/>
                    <a:pt x="277" y="802"/>
                    <a:pt x="278" y="802"/>
                  </a:cubicBezTo>
                  <a:cubicBezTo>
                    <a:pt x="283" y="802"/>
                    <a:pt x="288" y="802"/>
                    <a:pt x="292" y="802"/>
                  </a:cubicBezTo>
                  <a:cubicBezTo>
                    <a:pt x="293" y="799"/>
                    <a:pt x="293" y="796"/>
                    <a:pt x="297" y="797"/>
                  </a:cubicBezTo>
                  <a:cubicBezTo>
                    <a:pt x="297" y="793"/>
                    <a:pt x="296" y="789"/>
                    <a:pt x="297" y="785"/>
                  </a:cubicBezTo>
                  <a:cubicBezTo>
                    <a:pt x="298" y="782"/>
                    <a:pt x="301" y="783"/>
                    <a:pt x="303" y="782"/>
                  </a:cubicBezTo>
                  <a:cubicBezTo>
                    <a:pt x="307" y="780"/>
                    <a:pt x="312" y="777"/>
                    <a:pt x="315" y="772"/>
                  </a:cubicBezTo>
                  <a:cubicBezTo>
                    <a:pt x="316" y="769"/>
                    <a:pt x="316" y="766"/>
                    <a:pt x="316" y="763"/>
                  </a:cubicBezTo>
                  <a:cubicBezTo>
                    <a:pt x="316" y="758"/>
                    <a:pt x="316" y="753"/>
                    <a:pt x="316" y="749"/>
                  </a:cubicBezTo>
                  <a:cubicBezTo>
                    <a:pt x="316" y="744"/>
                    <a:pt x="316" y="740"/>
                    <a:pt x="316" y="736"/>
                  </a:cubicBezTo>
                  <a:cubicBezTo>
                    <a:pt x="316" y="733"/>
                    <a:pt x="317" y="730"/>
                    <a:pt x="321" y="731"/>
                  </a:cubicBezTo>
                  <a:cubicBezTo>
                    <a:pt x="321" y="729"/>
                    <a:pt x="321" y="727"/>
                    <a:pt x="323" y="726"/>
                  </a:cubicBezTo>
                  <a:cubicBezTo>
                    <a:pt x="324" y="724"/>
                    <a:pt x="325" y="722"/>
                    <a:pt x="326" y="720"/>
                  </a:cubicBezTo>
                  <a:cubicBezTo>
                    <a:pt x="327" y="716"/>
                    <a:pt x="330" y="714"/>
                    <a:pt x="334" y="713"/>
                  </a:cubicBezTo>
                  <a:cubicBezTo>
                    <a:pt x="340" y="711"/>
                    <a:pt x="347" y="712"/>
                    <a:pt x="352" y="712"/>
                  </a:cubicBezTo>
                  <a:cubicBezTo>
                    <a:pt x="354" y="712"/>
                    <a:pt x="355" y="712"/>
                    <a:pt x="357" y="712"/>
                  </a:cubicBezTo>
                  <a:cubicBezTo>
                    <a:pt x="359" y="712"/>
                    <a:pt x="358" y="711"/>
                    <a:pt x="359" y="710"/>
                  </a:cubicBezTo>
                  <a:cubicBezTo>
                    <a:pt x="359" y="708"/>
                    <a:pt x="361" y="707"/>
                    <a:pt x="363" y="707"/>
                  </a:cubicBezTo>
                  <a:cubicBezTo>
                    <a:pt x="363" y="705"/>
                    <a:pt x="362" y="701"/>
                    <a:pt x="364" y="699"/>
                  </a:cubicBezTo>
                  <a:cubicBezTo>
                    <a:pt x="365" y="697"/>
                    <a:pt x="369" y="698"/>
                    <a:pt x="371" y="697"/>
                  </a:cubicBezTo>
                  <a:cubicBezTo>
                    <a:pt x="373" y="696"/>
                    <a:pt x="374" y="695"/>
                    <a:pt x="376" y="694"/>
                  </a:cubicBezTo>
                  <a:cubicBezTo>
                    <a:pt x="377" y="693"/>
                    <a:pt x="378" y="693"/>
                    <a:pt x="379" y="693"/>
                  </a:cubicBezTo>
                  <a:cubicBezTo>
                    <a:pt x="381" y="693"/>
                    <a:pt x="382" y="693"/>
                    <a:pt x="383" y="692"/>
                  </a:cubicBezTo>
                  <a:cubicBezTo>
                    <a:pt x="385" y="687"/>
                    <a:pt x="386" y="682"/>
                    <a:pt x="389" y="678"/>
                  </a:cubicBezTo>
                  <a:cubicBezTo>
                    <a:pt x="391" y="676"/>
                    <a:pt x="393" y="675"/>
                    <a:pt x="396" y="674"/>
                  </a:cubicBezTo>
                  <a:cubicBezTo>
                    <a:pt x="398" y="674"/>
                    <a:pt x="401" y="674"/>
                    <a:pt x="401" y="671"/>
                  </a:cubicBezTo>
                  <a:cubicBezTo>
                    <a:pt x="400" y="662"/>
                    <a:pt x="401" y="654"/>
                    <a:pt x="401" y="646"/>
                  </a:cubicBezTo>
                  <a:cubicBezTo>
                    <a:pt x="401" y="642"/>
                    <a:pt x="401" y="637"/>
                    <a:pt x="401" y="633"/>
                  </a:cubicBezTo>
                  <a:cubicBezTo>
                    <a:pt x="401" y="631"/>
                    <a:pt x="401" y="629"/>
                    <a:pt x="401" y="627"/>
                  </a:cubicBezTo>
                  <a:cubicBezTo>
                    <a:pt x="399" y="627"/>
                    <a:pt x="398" y="627"/>
                    <a:pt x="397" y="626"/>
                  </a:cubicBezTo>
                  <a:cubicBezTo>
                    <a:pt x="395" y="625"/>
                    <a:pt x="396" y="619"/>
                    <a:pt x="396" y="617"/>
                  </a:cubicBezTo>
                  <a:cubicBezTo>
                    <a:pt x="396" y="616"/>
                    <a:pt x="396" y="615"/>
                    <a:pt x="396" y="614"/>
                  </a:cubicBezTo>
                  <a:cubicBezTo>
                    <a:pt x="396" y="612"/>
                    <a:pt x="397" y="613"/>
                    <a:pt x="398" y="613"/>
                  </a:cubicBezTo>
                  <a:cubicBezTo>
                    <a:pt x="401" y="613"/>
                    <a:pt x="403" y="613"/>
                    <a:pt x="405" y="613"/>
                  </a:cubicBezTo>
                  <a:cubicBezTo>
                    <a:pt x="407" y="613"/>
                    <a:pt x="410" y="614"/>
                    <a:pt x="410" y="612"/>
                  </a:cubicBezTo>
                  <a:cubicBezTo>
                    <a:pt x="411" y="611"/>
                    <a:pt x="411" y="610"/>
                    <a:pt x="411" y="608"/>
                  </a:cubicBezTo>
                  <a:cubicBezTo>
                    <a:pt x="411" y="606"/>
                    <a:pt x="412" y="604"/>
                    <a:pt x="415" y="604"/>
                  </a:cubicBezTo>
                  <a:cubicBezTo>
                    <a:pt x="414" y="601"/>
                    <a:pt x="415" y="600"/>
                    <a:pt x="417" y="599"/>
                  </a:cubicBezTo>
                  <a:cubicBezTo>
                    <a:pt x="419" y="599"/>
                    <a:pt x="419" y="599"/>
                    <a:pt x="420" y="598"/>
                  </a:cubicBezTo>
                  <a:cubicBezTo>
                    <a:pt x="421" y="597"/>
                    <a:pt x="422" y="595"/>
                    <a:pt x="422" y="594"/>
                  </a:cubicBezTo>
                  <a:cubicBezTo>
                    <a:pt x="426" y="589"/>
                    <a:pt x="430" y="585"/>
                    <a:pt x="434" y="582"/>
                  </a:cubicBezTo>
                  <a:cubicBezTo>
                    <a:pt x="435" y="582"/>
                    <a:pt x="436" y="581"/>
                    <a:pt x="438" y="580"/>
                  </a:cubicBezTo>
                  <a:cubicBezTo>
                    <a:pt x="439" y="580"/>
                    <a:pt x="438" y="577"/>
                    <a:pt x="438" y="575"/>
                  </a:cubicBezTo>
                  <a:cubicBezTo>
                    <a:pt x="437" y="575"/>
                    <a:pt x="434" y="575"/>
                    <a:pt x="434" y="573"/>
                  </a:cubicBezTo>
                  <a:cubicBezTo>
                    <a:pt x="433" y="571"/>
                    <a:pt x="434" y="567"/>
                    <a:pt x="434" y="564"/>
                  </a:cubicBezTo>
                  <a:cubicBezTo>
                    <a:pt x="434" y="562"/>
                    <a:pt x="436" y="561"/>
                    <a:pt x="438" y="561"/>
                  </a:cubicBezTo>
                  <a:cubicBezTo>
                    <a:pt x="438" y="556"/>
                    <a:pt x="438" y="552"/>
                    <a:pt x="438" y="547"/>
                  </a:cubicBezTo>
                  <a:cubicBezTo>
                    <a:pt x="435" y="547"/>
                    <a:pt x="433" y="546"/>
                    <a:pt x="434" y="542"/>
                  </a:cubicBezTo>
                  <a:cubicBezTo>
                    <a:pt x="431" y="542"/>
                    <a:pt x="433" y="546"/>
                    <a:pt x="434" y="542"/>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6" name="Freeform 22"/>
            <p:cNvSpPr/>
            <p:nvPr/>
          </p:nvSpPr>
          <p:spPr bwMode="auto">
            <a:xfrm>
              <a:off x="7315906" y="4158815"/>
              <a:ext cx="117417" cy="213823"/>
            </a:xfrm>
            <a:custGeom>
              <a:avLst/>
              <a:gdLst>
                <a:gd name="T0" fmla="*/ 34 w 40"/>
                <a:gd name="T1" fmla="*/ 0 h 73"/>
                <a:gd name="T2" fmla="*/ 23 w 40"/>
                <a:gd name="T3" fmla="*/ 14 h 73"/>
                <a:gd name="T4" fmla="*/ 20 w 40"/>
                <a:gd name="T5" fmla="*/ 20 h 73"/>
                <a:gd name="T6" fmla="*/ 19 w 40"/>
                <a:gd name="T7" fmla="*/ 24 h 73"/>
                <a:gd name="T8" fmla="*/ 16 w 40"/>
                <a:gd name="T9" fmla="*/ 25 h 73"/>
                <a:gd name="T10" fmla="*/ 15 w 40"/>
                <a:gd name="T11" fmla="*/ 31 h 73"/>
                <a:gd name="T12" fmla="*/ 12 w 40"/>
                <a:gd name="T13" fmla="*/ 34 h 73"/>
                <a:gd name="T14" fmla="*/ 10 w 40"/>
                <a:gd name="T15" fmla="*/ 47 h 73"/>
                <a:gd name="T16" fmla="*/ 6 w 40"/>
                <a:gd name="T17" fmla="*/ 71 h 73"/>
                <a:gd name="T18" fmla="*/ 17 w 40"/>
                <a:gd name="T19" fmla="*/ 62 h 73"/>
                <a:gd name="T20" fmla="*/ 19 w 40"/>
                <a:gd name="T21" fmla="*/ 57 h 73"/>
                <a:gd name="T22" fmla="*/ 20 w 40"/>
                <a:gd name="T23" fmla="*/ 52 h 73"/>
                <a:gd name="T24" fmla="*/ 20 w 40"/>
                <a:gd name="T25" fmla="*/ 45 h 73"/>
                <a:gd name="T26" fmla="*/ 20 w 40"/>
                <a:gd name="T27" fmla="*/ 38 h 73"/>
                <a:gd name="T28" fmla="*/ 23 w 40"/>
                <a:gd name="T29" fmla="*/ 37 h 73"/>
                <a:gd name="T30" fmla="*/ 25 w 40"/>
                <a:gd name="T31" fmla="*/ 34 h 73"/>
                <a:gd name="T32" fmla="*/ 25 w 40"/>
                <a:gd name="T33" fmla="*/ 29 h 73"/>
                <a:gd name="T34" fmla="*/ 28 w 40"/>
                <a:gd name="T35" fmla="*/ 27 h 73"/>
                <a:gd name="T36" fmla="*/ 38 w 40"/>
                <a:gd name="T37" fmla="*/ 6 h 73"/>
                <a:gd name="T38" fmla="*/ 34 w 40"/>
                <a:gd name="T39" fmla="*/ 0 h 73"/>
                <a:gd name="T40" fmla="*/ 34 w 40"/>
                <a:gd name="T4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73">
                  <a:moveTo>
                    <a:pt x="34" y="0"/>
                  </a:moveTo>
                  <a:cubicBezTo>
                    <a:pt x="33" y="7"/>
                    <a:pt x="26" y="9"/>
                    <a:pt x="23" y="14"/>
                  </a:cubicBezTo>
                  <a:cubicBezTo>
                    <a:pt x="21" y="15"/>
                    <a:pt x="20" y="18"/>
                    <a:pt x="20" y="20"/>
                  </a:cubicBezTo>
                  <a:cubicBezTo>
                    <a:pt x="20" y="21"/>
                    <a:pt x="20" y="23"/>
                    <a:pt x="19" y="24"/>
                  </a:cubicBezTo>
                  <a:cubicBezTo>
                    <a:pt x="18" y="24"/>
                    <a:pt x="17" y="24"/>
                    <a:pt x="16" y="25"/>
                  </a:cubicBezTo>
                  <a:cubicBezTo>
                    <a:pt x="14" y="26"/>
                    <a:pt x="15" y="29"/>
                    <a:pt x="15" y="31"/>
                  </a:cubicBezTo>
                  <a:cubicBezTo>
                    <a:pt x="16" y="34"/>
                    <a:pt x="14" y="33"/>
                    <a:pt x="12" y="34"/>
                  </a:cubicBezTo>
                  <a:cubicBezTo>
                    <a:pt x="8" y="37"/>
                    <a:pt x="10" y="44"/>
                    <a:pt x="10" y="47"/>
                  </a:cubicBezTo>
                  <a:cubicBezTo>
                    <a:pt x="0" y="47"/>
                    <a:pt x="8" y="66"/>
                    <a:pt x="6" y="71"/>
                  </a:cubicBezTo>
                  <a:cubicBezTo>
                    <a:pt x="13" y="73"/>
                    <a:pt x="15" y="68"/>
                    <a:pt x="17" y="62"/>
                  </a:cubicBezTo>
                  <a:cubicBezTo>
                    <a:pt x="18" y="60"/>
                    <a:pt x="19" y="59"/>
                    <a:pt x="19" y="57"/>
                  </a:cubicBezTo>
                  <a:cubicBezTo>
                    <a:pt x="20" y="55"/>
                    <a:pt x="20" y="53"/>
                    <a:pt x="20" y="52"/>
                  </a:cubicBezTo>
                  <a:cubicBezTo>
                    <a:pt x="20" y="50"/>
                    <a:pt x="20" y="47"/>
                    <a:pt x="20" y="45"/>
                  </a:cubicBezTo>
                  <a:cubicBezTo>
                    <a:pt x="20" y="43"/>
                    <a:pt x="19" y="40"/>
                    <a:pt x="20" y="38"/>
                  </a:cubicBezTo>
                  <a:cubicBezTo>
                    <a:pt x="21" y="37"/>
                    <a:pt x="22" y="38"/>
                    <a:pt x="23" y="37"/>
                  </a:cubicBezTo>
                  <a:cubicBezTo>
                    <a:pt x="24" y="37"/>
                    <a:pt x="25" y="36"/>
                    <a:pt x="25" y="34"/>
                  </a:cubicBezTo>
                  <a:cubicBezTo>
                    <a:pt x="25" y="33"/>
                    <a:pt x="24" y="31"/>
                    <a:pt x="25" y="29"/>
                  </a:cubicBezTo>
                  <a:cubicBezTo>
                    <a:pt x="25" y="28"/>
                    <a:pt x="27" y="28"/>
                    <a:pt x="28" y="27"/>
                  </a:cubicBezTo>
                  <a:cubicBezTo>
                    <a:pt x="34" y="23"/>
                    <a:pt x="40" y="13"/>
                    <a:pt x="38" y="6"/>
                  </a:cubicBezTo>
                  <a:cubicBezTo>
                    <a:pt x="35" y="8"/>
                    <a:pt x="34" y="2"/>
                    <a:pt x="34" y="0"/>
                  </a:cubicBezTo>
                  <a:cubicBezTo>
                    <a:pt x="33" y="5"/>
                    <a:pt x="33" y="6"/>
                    <a:pt x="34" y="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37" name="Freeform 23"/>
            <p:cNvSpPr/>
            <p:nvPr/>
          </p:nvSpPr>
          <p:spPr bwMode="auto">
            <a:xfrm>
              <a:off x="7414784" y="4158815"/>
              <a:ext cx="18540" cy="17304"/>
            </a:xfrm>
            <a:custGeom>
              <a:avLst/>
              <a:gdLst>
                <a:gd name="T0" fmla="*/ 0 w 6"/>
                <a:gd name="T1" fmla="*/ 0 h 6"/>
                <a:gd name="T2" fmla="*/ 4 w 6"/>
                <a:gd name="T3" fmla="*/ 6 h 6"/>
                <a:gd name="T4" fmla="*/ 0 w 6"/>
                <a:gd name="T5" fmla="*/ 0 h 6"/>
              </a:gdLst>
              <a:ahLst/>
              <a:cxnLst>
                <a:cxn ang="0">
                  <a:pos x="T0" y="T1"/>
                </a:cxn>
                <a:cxn ang="0">
                  <a:pos x="T2" y="T3"/>
                </a:cxn>
                <a:cxn ang="0">
                  <a:pos x="T4" y="T5"/>
                </a:cxn>
              </a:cxnLst>
              <a:rect l="0" t="0" r="r" b="b"/>
              <a:pathLst>
                <a:path w="6" h="6">
                  <a:moveTo>
                    <a:pt x="0" y="0"/>
                  </a:moveTo>
                  <a:cubicBezTo>
                    <a:pt x="3" y="2"/>
                    <a:pt x="4" y="4"/>
                    <a:pt x="4" y="6"/>
                  </a:cubicBezTo>
                  <a:cubicBezTo>
                    <a:pt x="6" y="5"/>
                    <a:pt x="5" y="3"/>
                    <a:pt x="0" y="0"/>
                  </a:cubicBezTo>
                  <a:close/>
                </a:path>
              </a:pathLst>
            </a:cu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grpSp>
      <p:sp>
        <p:nvSpPr>
          <p:cNvPr id="112" name="Oval 98"/>
          <p:cNvSpPr>
            <a:spLocks noChangeArrowheads="1"/>
          </p:cNvSpPr>
          <p:nvPr/>
        </p:nvSpPr>
        <p:spPr bwMode="auto">
          <a:xfrm>
            <a:off x="7613775" y="4614888"/>
            <a:ext cx="342363"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3" name="Oval 99"/>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4" name="Oval 100"/>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5" name="Oval 101"/>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6" name="Oval 102"/>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7" name="Oval 103"/>
          <p:cNvSpPr>
            <a:spLocks noChangeArrowheads="1"/>
          </p:cNvSpPr>
          <p:nvPr/>
        </p:nvSpPr>
        <p:spPr bwMode="auto">
          <a:xfrm>
            <a:off x="7617482" y="4614888"/>
            <a:ext cx="338655" cy="33989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8" name="Oval 104"/>
          <p:cNvSpPr>
            <a:spLocks noChangeArrowheads="1"/>
          </p:cNvSpPr>
          <p:nvPr/>
        </p:nvSpPr>
        <p:spPr bwMode="auto">
          <a:xfrm>
            <a:off x="7617482" y="4617360"/>
            <a:ext cx="336183"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19" name="Oval 105"/>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0" name="Oval 106"/>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1" name="Oval 107"/>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2" name="Oval 108"/>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3" name="Oval 109"/>
          <p:cNvSpPr>
            <a:spLocks noChangeArrowheads="1"/>
          </p:cNvSpPr>
          <p:nvPr/>
        </p:nvSpPr>
        <p:spPr bwMode="auto">
          <a:xfrm>
            <a:off x="7619954" y="4617360"/>
            <a:ext cx="333711" cy="333711"/>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4" name="Oval 110"/>
          <p:cNvSpPr>
            <a:spLocks noChangeArrowheads="1"/>
          </p:cNvSpPr>
          <p:nvPr/>
        </p:nvSpPr>
        <p:spPr bwMode="auto">
          <a:xfrm>
            <a:off x="7619954" y="4621067"/>
            <a:ext cx="331240"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5" name="Oval 111"/>
          <p:cNvSpPr>
            <a:spLocks noChangeArrowheads="1"/>
          </p:cNvSpPr>
          <p:nvPr/>
        </p:nvSpPr>
        <p:spPr bwMode="auto">
          <a:xfrm>
            <a:off x="7622426" y="4621067"/>
            <a:ext cx="328768"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26" name="Oval 112"/>
          <p:cNvSpPr>
            <a:spLocks noChangeArrowheads="1"/>
          </p:cNvSpPr>
          <p:nvPr/>
        </p:nvSpPr>
        <p:spPr bwMode="auto">
          <a:xfrm>
            <a:off x="7622426" y="4621067"/>
            <a:ext cx="328768" cy="327532"/>
          </a:xfrm>
          <a:prstGeom prst="ellipse">
            <a:avLst/>
          </a:prstGeom>
          <a:solidFill>
            <a:srgbClr val="FFFFFF"/>
          </a:solidFill>
          <a:ln w="22225">
            <a:solidFill>
              <a:schemeClr val="bg1"/>
            </a:solidFill>
            <a:round/>
          </a:ln>
        </p:spPr>
        <p:txBody>
          <a:bodyPr vert="horz" wrap="square" lIns="91440" tIns="45720" rIns="91440" bIns="45720" numCol="1" anchor="t" anchorCtr="0" compatLnSpc="1"/>
          <a:lstStyle/>
          <a:p>
            <a:endParaRPr lang="zh-CN" altLang="en-US"/>
          </a:p>
        </p:txBody>
      </p:sp>
      <p:sp>
        <p:nvSpPr>
          <p:cNvPr id="148" name="矩形 147"/>
          <p:cNvSpPr/>
          <p:nvPr/>
        </p:nvSpPr>
        <p:spPr>
          <a:xfrm>
            <a:off x="8506460" y="1487170"/>
            <a:ext cx="2221865" cy="369332"/>
          </a:xfrm>
          <a:prstGeom prst="rect">
            <a:avLst/>
          </a:prstGeom>
        </p:spPr>
        <p:txBody>
          <a:bodyPr wrap="square">
            <a:spAutoFit/>
          </a:bodyPr>
          <a:lstStyle/>
          <a:p>
            <a:r>
              <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(4) 勾画交互框架</a:t>
            </a:r>
            <a:endPar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51" name="矩形 150"/>
          <p:cNvSpPr/>
          <p:nvPr/>
        </p:nvSpPr>
        <p:spPr>
          <a:xfrm>
            <a:off x="8623935" y="5023485"/>
            <a:ext cx="2728595" cy="646331"/>
          </a:xfrm>
          <a:prstGeom prst="rect">
            <a:avLst/>
          </a:prstGeom>
        </p:spPr>
        <p:txBody>
          <a:bodyPr wrap="square">
            <a:spAutoFit/>
          </a:bodyPr>
          <a:lstStyle/>
          <a:p>
            <a:r>
              <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(6) 运用验证性场景来检查设计</a:t>
            </a:r>
            <a:endPar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54" name="矩形 153"/>
          <p:cNvSpPr/>
          <p:nvPr/>
        </p:nvSpPr>
        <p:spPr>
          <a:xfrm>
            <a:off x="345440" y="1487170"/>
            <a:ext cx="3893185" cy="369332"/>
          </a:xfrm>
          <a:prstGeom prst="rect">
            <a:avLst/>
          </a:prstGeom>
        </p:spPr>
        <p:txBody>
          <a:bodyPr wrap="square">
            <a:spAutoFit/>
          </a:bodyPr>
          <a:lstStyle/>
          <a:p>
            <a:pPr algn="r"/>
            <a:r>
              <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(1) 定义形式要素、姿态和输入方法</a:t>
            </a:r>
            <a:endPar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57" name="矩形 156"/>
          <p:cNvSpPr/>
          <p:nvPr/>
        </p:nvSpPr>
        <p:spPr>
          <a:xfrm>
            <a:off x="1294765" y="5240020"/>
            <a:ext cx="2410460" cy="338554"/>
          </a:xfrm>
          <a:prstGeom prst="rect">
            <a:avLst/>
          </a:prstGeom>
        </p:spPr>
        <p:txBody>
          <a:bodyPr wrap="square">
            <a:spAutoFit/>
          </a:bodyPr>
          <a:lstStyle/>
          <a:p>
            <a:pPr algn="r"/>
            <a:r>
              <a:rPr lang="en-US" altLang="zh-CN" sz="16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(3) 确定功能组和层级</a:t>
            </a:r>
            <a:endParaRPr lang="en-US" altLang="zh-CN" sz="16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60" name="矩形 159"/>
          <p:cNvSpPr/>
          <p:nvPr/>
        </p:nvSpPr>
        <p:spPr>
          <a:xfrm>
            <a:off x="790575" y="3454400"/>
            <a:ext cx="2914650" cy="369332"/>
          </a:xfrm>
          <a:prstGeom prst="rect">
            <a:avLst/>
          </a:prstGeom>
        </p:spPr>
        <p:txBody>
          <a:bodyPr wrap="square">
            <a:spAutoFit/>
          </a:bodyPr>
          <a:lstStyle/>
          <a:p>
            <a:pPr algn="r"/>
            <a:r>
              <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(2) 定义功能性和数据元素</a:t>
            </a:r>
            <a:endPar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63" name="矩形 162"/>
          <p:cNvSpPr/>
          <p:nvPr/>
        </p:nvSpPr>
        <p:spPr>
          <a:xfrm>
            <a:off x="8865870" y="3157855"/>
            <a:ext cx="2716530" cy="646331"/>
          </a:xfrm>
          <a:prstGeom prst="rect">
            <a:avLst/>
          </a:prstGeom>
        </p:spPr>
        <p:txBody>
          <a:bodyPr wrap="square">
            <a:spAutoFit/>
          </a:bodyPr>
          <a:lstStyle/>
          <a:p>
            <a:r>
              <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(5) 构建关键线路情景剧本</a:t>
            </a:r>
            <a:endPar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186" name="Freeform 24"/>
          <p:cNvSpPr/>
          <p:nvPr/>
        </p:nvSpPr>
        <p:spPr bwMode="auto">
          <a:xfrm>
            <a:off x="3968904" y="2495202"/>
            <a:ext cx="385622" cy="2488004"/>
          </a:xfrm>
          <a:custGeom>
            <a:avLst/>
            <a:gdLst>
              <a:gd name="T0" fmla="*/ 116 w 132"/>
              <a:gd name="T1" fmla="*/ 755 h 851"/>
              <a:gd name="T2" fmla="*/ 106 w 132"/>
              <a:gd name="T3" fmla="*/ 742 h 851"/>
              <a:gd name="T4" fmla="*/ 106 w 132"/>
              <a:gd name="T5" fmla="*/ 742 h 851"/>
              <a:gd name="T6" fmla="*/ 106 w 132"/>
              <a:gd name="T7" fmla="*/ 108 h 851"/>
              <a:gd name="T8" fmla="*/ 106 w 132"/>
              <a:gd name="T9" fmla="*/ 108 h 851"/>
              <a:gd name="T10" fmla="*/ 115 w 132"/>
              <a:gd name="T11" fmla="*/ 96 h 851"/>
              <a:gd name="T12" fmla="*/ 94 w 132"/>
              <a:gd name="T13" fmla="*/ 16 h 851"/>
              <a:gd name="T14" fmla="*/ 14 w 132"/>
              <a:gd name="T15" fmla="*/ 38 h 851"/>
              <a:gd name="T16" fmla="*/ 23 w 132"/>
              <a:gd name="T17" fmla="*/ 108 h 851"/>
              <a:gd name="T18" fmla="*/ 23 w 132"/>
              <a:gd name="T19" fmla="*/ 108 h 851"/>
              <a:gd name="T20" fmla="*/ 24 w 132"/>
              <a:gd name="T21" fmla="*/ 743 h 851"/>
              <a:gd name="T22" fmla="*/ 24 w 132"/>
              <a:gd name="T23" fmla="*/ 743 h 851"/>
              <a:gd name="T24" fmla="*/ 14 w 132"/>
              <a:gd name="T25" fmla="*/ 813 h 851"/>
              <a:gd name="T26" fmla="*/ 94 w 132"/>
              <a:gd name="T27" fmla="*/ 834 h 851"/>
              <a:gd name="T28" fmla="*/ 116 w 132"/>
              <a:gd name="T29" fmla="*/ 755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851">
                <a:moveTo>
                  <a:pt x="116" y="755"/>
                </a:moveTo>
                <a:cubicBezTo>
                  <a:pt x="113" y="750"/>
                  <a:pt x="110" y="746"/>
                  <a:pt x="106" y="742"/>
                </a:cubicBezTo>
                <a:cubicBezTo>
                  <a:pt x="106" y="742"/>
                  <a:pt x="106" y="742"/>
                  <a:pt x="106" y="742"/>
                </a:cubicBezTo>
                <a:cubicBezTo>
                  <a:pt x="65" y="701"/>
                  <a:pt x="64" y="150"/>
                  <a:pt x="106" y="108"/>
                </a:cubicBezTo>
                <a:cubicBezTo>
                  <a:pt x="106" y="108"/>
                  <a:pt x="106" y="108"/>
                  <a:pt x="106" y="108"/>
                </a:cubicBezTo>
                <a:cubicBezTo>
                  <a:pt x="109" y="105"/>
                  <a:pt x="112" y="101"/>
                  <a:pt x="115" y="96"/>
                </a:cubicBezTo>
                <a:cubicBezTo>
                  <a:pt x="131" y="68"/>
                  <a:pt x="121" y="33"/>
                  <a:pt x="94" y="16"/>
                </a:cubicBezTo>
                <a:cubicBezTo>
                  <a:pt x="66" y="0"/>
                  <a:pt x="30" y="10"/>
                  <a:pt x="14" y="38"/>
                </a:cubicBezTo>
                <a:cubicBezTo>
                  <a:pt x="0" y="61"/>
                  <a:pt x="5" y="90"/>
                  <a:pt x="23" y="108"/>
                </a:cubicBezTo>
                <a:cubicBezTo>
                  <a:pt x="23" y="108"/>
                  <a:pt x="23" y="108"/>
                  <a:pt x="23" y="108"/>
                </a:cubicBezTo>
                <a:cubicBezTo>
                  <a:pt x="64" y="150"/>
                  <a:pt x="65" y="701"/>
                  <a:pt x="24" y="743"/>
                </a:cubicBezTo>
                <a:cubicBezTo>
                  <a:pt x="24" y="743"/>
                  <a:pt x="24" y="743"/>
                  <a:pt x="24" y="743"/>
                </a:cubicBezTo>
                <a:cubicBezTo>
                  <a:pt x="6" y="761"/>
                  <a:pt x="1" y="790"/>
                  <a:pt x="14" y="813"/>
                </a:cubicBezTo>
                <a:cubicBezTo>
                  <a:pt x="31" y="841"/>
                  <a:pt x="66" y="851"/>
                  <a:pt x="94" y="834"/>
                </a:cubicBezTo>
                <a:cubicBezTo>
                  <a:pt x="122" y="818"/>
                  <a:pt x="132" y="783"/>
                  <a:pt x="116" y="755"/>
                </a:cubicBezTo>
                <a:close/>
              </a:path>
            </a:pathLst>
          </a:custGeom>
          <a:gradFill>
            <a:gsLst>
              <a:gs pos="100000">
                <a:srgbClr val="18478F"/>
              </a:gs>
              <a:gs pos="0">
                <a:srgbClr val="238DED"/>
              </a:gs>
            </a:gsLst>
            <a:lin ang="7200000" scaled="0"/>
          </a:gradFill>
          <a:ln w="22225">
            <a:noFill/>
            <a:round/>
          </a:ln>
          <a:effectLst/>
        </p:spPr>
        <p:txBody>
          <a:bodyPr vert="horz" wrap="square" lIns="91440" tIns="45720" rIns="91440" bIns="45720" numCol="1" anchor="t" anchorCtr="0" compatLnSpc="1"/>
          <a:lstStyle/>
          <a:p>
            <a:endParaRPr lang="zh-CN" altLang="en-US"/>
          </a:p>
        </p:txBody>
      </p:sp>
      <p:sp>
        <p:nvSpPr>
          <p:cNvPr id="187" name="Freeform 25"/>
          <p:cNvSpPr/>
          <p:nvPr/>
        </p:nvSpPr>
        <p:spPr bwMode="auto">
          <a:xfrm>
            <a:off x="3962724" y="4591404"/>
            <a:ext cx="2185192" cy="1412712"/>
          </a:xfrm>
          <a:custGeom>
            <a:avLst/>
            <a:gdLst>
              <a:gd name="T0" fmla="*/ 688 w 747"/>
              <a:gd name="T1" fmla="*/ 366 h 483"/>
              <a:gd name="T2" fmla="*/ 673 w 747"/>
              <a:gd name="T3" fmla="*/ 368 h 483"/>
              <a:gd name="T4" fmla="*/ 673 w 747"/>
              <a:gd name="T5" fmla="*/ 368 h 483"/>
              <a:gd name="T6" fmla="*/ 124 w 747"/>
              <a:gd name="T7" fmla="*/ 52 h 483"/>
              <a:gd name="T8" fmla="*/ 123 w 747"/>
              <a:gd name="T9" fmla="*/ 52 h 483"/>
              <a:gd name="T10" fmla="*/ 118 w 747"/>
              <a:gd name="T11" fmla="*/ 38 h 483"/>
              <a:gd name="T12" fmla="*/ 38 w 747"/>
              <a:gd name="T13" fmla="*/ 16 h 483"/>
              <a:gd name="T14" fmla="*/ 16 w 747"/>
              <a:gd name="T15" fmla="*/ 96 h 483"/>
              <a:gd name="T16" fmla="*/ 82 w 747"/>
              <a:gd name="T17" fmla="*/ 123 h 483"/>
              <a:gd name="T18" fmla="*/ 82 w 747"/>
              <a:gd name="T19" fmla="*/ 123 h 483"/>
              <a:gd name="T20" fmla="*/ 632 w 747"/>
              <a:gd name="T21" fmla="*/ 440 h 483"/>
              <a:gd name="T22" fmla="*/ 632 w 747"/>
              <a:gd name="T23" fmla="*/ 440 h 483"/>
              <a:gd name="T24" fmla="*/ 688 w 747"/>
              <a:gd name="T25" fmla="*/ 483 h 483"/>
              <a:gd name="T26" fmla="*/ 747 w 747"/>
              <a:gd name="T27" fmla="*/ 425 h 483"/>
              <a:gd name="T28" fmla="*/ 688 w 747"/>
              <a:gd name="T29" fmla="*/ 366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7" h="483">
                <a:moveTo>
                  <a:pt x="688" y="366"/>
                </a:moveTo>
                <a:cubicBezTo>
                  <a:pt x="683" y="366"/>
                  <a:pt x="678" y="367"/>
                  <a:pt x="673" y="368"/>
                </a:cubicBezTo>
                <a:cubicBezTo>
                  <a:pt x="673" y="368"/>
                  <a:pt x="673" y="368"/>
                  <a:pt x="673" y="368"/>
                </a:cubicBezTo>
                <a:cubicBezTo>
                  <a:pt x="617" y="383"/>
                  <a:pt x="139" y="108"/>
                  <a:pt x="124" y="52"/>
                </a:cubicBezTo>
                <a:cubicBezTo>
                  <a:pt x="123" y="52"/>
                  <a:pt x="123" y="52"/>
                  <a:pt x="123" y="52"/>
                </a:cubicBezTo>
                <a:cubicBezTo>
                  <a:pt x="122" y="47"/>
                  <a:pt x="120" y="42"/>
                  <a:pt x="118" y="38"/>
                </a:cubicBezTo>
                <a:cubicBezTo>
                  <a:pt x="102" y="10"/>
                  <a:pt x="66" y="0"/>
                  <a:pt x="38" y="16"/>
                </a:cubicBezTo>
                <a:cubicBezTo>
                  <a:pt x="10" y="32"/>
                  <a:pt x="0" y="68"/>
                  <a:pt x="16" y="96"/>
                </a:cubicBezTo>
                <a:cubicBezTo>
                  <a:pt x="30" y="120"/>
                  <a:pt x="57" y="130"/>
                  <a:pt x="82" y="123"/>
                </a:cubicBezTo>
                <a:cubicBezTo>
                  <a:pt x="82" y="123"/>
                  <a:pt x="82" y="123"/>
                  <a:pt x="82" y="123"/>
                </a:cubicBezTo>
                <a:cubicBezTo>
                  <a:pt x="139" y="108"/>
                  <a:pt x="617" y="383"/>
                  <a:pt x="632" y="440"/>
                </a:cubicBezTo>
                <a:cubicBezTo>
                  <a:pt x="632" y="440"/>
                  <a:pt x="632" y="440"/>
                  <a:pt x="632" y="440"/>
                </a:cubicBezTo>
                <a:cubicBezTo>
                  <a:pt x="638" y="465"/>
                  <a:pt x="661" y="483"/>
                  <a:pt x="688" y="483"/>
                </a:cubicBezTo>
                <a:cubicBezTo>
                  <a:pt x="720" y="483"/>
                  <a:pt x="747" y="457"/>
                  <a:pt x="747" y="425"/>
                </a:cubicBezTo>
                <a:cubicBezTo>
                  <a:pt x="747" y="392"/>
                  <a:pt x="720" y="366"/>
                  <a:pt x="688" y="366"/>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88" name="Freeform 26"/>
          <p:cNvSpPr/>
          <p:nvPr/>
        </p:nvSpPr>
        <p:spPr bwMode="auto">
          <a:xfrm>
            <a:off x="5805553" y="4588932"/>
            <a:ext cx="2180248" cy="1415184"/>
          </a:xfrm>
          <a:custGeom>
            <a:avLst/>
            <a:gdLst>
              <a:gd name="T0" fmla="*/ 708 w 745"/>
              <a:gd name="T1" fmla="*/ 16 h 484"/>
              <a:gd name="T2" fmla="*/ 628 w 745"/>
              <a:gd name="T3" fmla="*/ 37 h 484"/>
              <a:gd name="T4" fmla="*/ 622 w 745"/>
              <a:gd name="T5" fmla="*/ 51 h 484"/>
              <a:gd name="T6" fmla="*/ 622 w 745"/>
              <a:gd name="T7" fmla="*/ 51 h 484"/>
              <a:gd name="T8" fmla="*/ 73 w 745"/>
              <a:gd name="T9" fmla="*/ 369 h 484"/>
              <a:gd name="T10" fmla="*/ 73 w 745"/>
              <a:gd name="T11" fmla="*/ 369 h 484"/>
              <a:gd name="T12" fmla="*/ 58 w 745"/>
              <a:gd name="T13" fmla="*/ 367 h 484"/>
              <a:gd name="T14" fmla="*/ 0 w 745"/>
              <a:gd name="T15" fmla="*/ 426 h 484"/>
              <a:gd name="T16" fmla="*/ 58 w 745"/>
              <a:gd name="T17" fmla="*/ 484 h 484"/>
              <a:gd name="T18" fmla="*/ 115 w 745"/>
              <a:gd name="T19" fmla="*/ 441 h 484"/>
              <a:gd name="T20" fmla="*/ 115 w 745"/>
              <a:gd name="T21" fmla="*/ 441 h 484"/>
              <a:gd name="T22" fmla="*/ 663 w 745"/>
              <a:gd name="T23" fmla="*/ 123 h 484"/>
              <a:gd name="T24" fmla="*/ 663 w 745"/>
              <a:gd name="T25" fmla="*/ 123 h 484"/>
              <a:gd name="T26" fmla="*/ 729 w 745"/>
              <a:gd name="T27" fmla="*/ 96 h 484"/>
              <a:gd name="T28" fmla="*/ 708 w 745"/>
              <a:gd name="T29" fmla="*/ 16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5" h="484">
                <a:moveTo>
                  <a:pt x="708" y="16"/>
                </a:moveTo>
                <a:cubicBezTo>
                  <a:pt x="680" y="0"/>
                  <a:pt x="644" y="9"/>
                  <a:pt x="628" y="37"/>
                </a:cubicBezTo>
                <a:cubicBezTo>
                  <a:pt x="625" y="42"/>
                  <a:pt x="623" y="47"/>
                  <a:pt x="622" y="51"/>
                </a:cubicBezTo>
                <a:cubicBezTo>
                  <a:pt x="622" y="51"/>
                  <a:pt x="622" y="51"/>
                  <a:pt x="622" y="51"/>
                </a:cubicBezTo>
                <a:cubicBezTo>
                  <a:pt x="607" y="108"/>
                  <a:pt x="130" y="384"/>
                  <a:pt x="73" y="369"/>
                </a:cubicBezTo>
                <a:cubicBezTo>
                  <a:pt x="73" y="369"/>
                  <a:pt x="73" y="369"/>
                  <a:pt x="73" y="369"/>
                </a:cubicBezTo>
                <a:cubicBezTo>
                  <a:pt x="68" y="368"/>
                  <a:pt x="63" y="367"/>
                  <a:pt x="58" y="367"/>
                </a:cubicBezTo>
                <a:cubicBezTo>
                  <a:pt x="26" y="367"/>
                  <a:pt x="0" y="393"/>
                  <a:pt x="0" y="426"/>
                </a:cubicBezTo>
                <a:cubicBezTo>
                  <a:pt x="0" y="458"/>
                  <a:pt x="26" y="484"/>
                  <a:pt x="58" y="484"/>
                </a:cubicBezTo>
                <a:cubicBezTo>
                  <a:pt x="85" y="484"/>
                  <a:pt x="108" y="466"/>
                  <a:pt x="115" y="441"/>
                </a:cubicBezTo>
                <a:cubicBezTo>
                  <a:pt x="115" y="441"/>
                  <a:pt x="115" y="441"/>
                  <a:pt x="115" y="441"/>
                </a:cubicBezTo>
                <a:cubicBezTo>
                  <a:pt x="130" y="384"/>
                  <a:pt x="607" y="108"/>
                  <a:pt x="663" y="123"/>
                </a:cubicBezTo>
                <a:cubicBezTo>
                  <a:pt x="663" y="123"/>
                  <a:pt x="663" y="123"/>
                  <a:pt x="663" y="123"/>
                </a:cubicBezTo>
                <a:cubicBezTo>
                  <a:pt x="688" y="130"/>
                  <a:pt x="716" y="119"/>
                  <a:pt x="729" y="96"/>
                </a:cubicBezTo>
                <a:cubicBezTo>
                  <a:pt x="745" y="68"/>
                  <a:pt x="736" y="32"/>
                  <a:pt x="708" y="16"/>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89" name="Freeform 27"/>
          <p:cNvSpPr/>
          <p:nvPr/>
        </p:nvSpPr>
        <p:spPr bwMode="auto">
          <a:xfrm>
            <a:off x="7593999" y="2491494"/>
            <a:ext cx="385622" cy="2486768"/>
          </a:xfrm>
          <a:custGeom>
            <a:avLst/>
            <a:gdLst>
              <a:gd name="T0" fmla="*/ 109 w 132"/>
              <a:gd name="T1" fmla="*/ 742 h 850"/>
              <a:gd name="T2" fmla="*/ 109 w 132"/>
              <a:gd name="T3" fmla="*/ 742 h 850"/>
              <a:gd name="T4" fmla="*/ 108 w 132"/>
              <a:gd name="T5" fmla="*/ 108 h 850"/>
              <a:gd name="T6" fmla="*/ 108 w 132"/>
              <a:gd name="T7" fmla="*/ 108 h 850"/>
              <a:gd name="T8" fmla="*/ 117 w 132"/>
              <a:gd name="T9" fmla="*/ 38 h 850"/>
              <a:gd name="T10" fmla="*/ 37 w 132"/>
              <a:gd name="T11" fmla="*/ 16 h 850"/>
              <a:gd name="T12" fmla="*/ 16 w 132"/>
              <a:gd name="T13" fmla="*/ 96 h 850"/>
              <a:gd name="T14" fmla="*/ 25 w 132"/>
              <a:gd name="T15" fmla="*/ 108 h 850"/>
              <a:gd name="T16" fmla="*/ 25 w 132"/>
              <a:gd name="T17" fmla="*/ 108 h 850"/>
              <a:gd name="T18" fmla="*/ 26 w 132"/>
              <a:gd name="T19" fmla="*/ 742 h 850"/>
              <a:gd name="T20" fmla="*/ 26 w 132"/>
              <a:gd name="T21" fmla="*/ 742 h 850"/>
              <a:gd name="T22" fmla="*/ 17 w 132"/>
              <a:gd name="T23" fmla="*/ 754 h 850"/>
              <a:gd name="T24" fmla="*/ 38 w 132"/>
              <a:gd name="T25" fmla="*/ 834 h 850"/>
              <a:gd name="T26" fmla="*/ 118 w 132"/>
              <a:gd name="T27" fmla="*/ 813 h 850"/>
              <a:gd name="T28" fmla="*/ 109 w 132"/>
              <a:gd name="T29" fmla="*/ 742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850">
                <a:moveTo>
                  <a:pt x="109" y="742"/>
                </a:moveTo>
                <a:cubicBezTo>
                  <a:pt x="109" y="742"/>
                  <a:pt x="109" y="742"/>
                  <a:pt x="109" y="742"/>
                </a:cubicBezTo>
                <a:cubicBezTo>
                  <a:pt x="67" y="701"/>
                  <a:pt x="67" y="149"/>
                  <a:pt x="108" y="108"/>
                </a:cubicBezTo>
                <a:cubicBezTo>
                  <a:pt x="108" y="108"/>
                  <a:pt x="108" y="108"/>
                  <a:pt x="108" y="108"/>
                </a:cubicBezTo>
                <a:cubicBezTo>
                  <a:pt x="126" y="90"/>
                  <a:pt x="131" y="61"/>
                  <a:pt x="117" y="38"/>
                </a:cubicBezTo>
                <a:cubicBezTo>
                  <a:pt x="101" y="10"/>
                  <a:pt x="65" y="0"/>
                  <a:pt x="37" y="16"/>
                </a:cubicBezTo>
                <a:cubicBezTo>
                  <a:pt x="10" y="32"/>
                  <a:pt x="0" y="68"/>
                  <a:pt x="16" y="96"/>
                </a:cubicBezTo>
                <a:cubicBezTo>
                  <a:pt x="19" y="101"/>
                  <a:pt x="22" y="105"/>
                  <a:pt x="25" y="108"/>
                </a:cubicBezTo>
                <a:cubicBezTo>
                  <a:pt x="25" y="108"/>
                  <a:pt x="25" y="108"/>
                  <a:pt x="25" y="108"/>
                </a:cubicBezTo>
                <a:cubicBezTo>
                  <a:pt x="67" y="149"/>
                  <a:pt x="67" y="701"/>
                  <a:pt x="26" y="742"/>
                </a:cubicBezTo>
                <a:cubicBezTo>
                  <a:pt x="26" y="742"/>
                  <a:pt x="26" y="742"/>
                  <a:pt x="26" y="742"/>
                </a:cubicBezTo>
                <a:cubicBezTo>
                  <a:pt x="23" y="746"/>
                  <a:pt x="19" y="750"/>
                  <a:pt x="17" y="754"/>
                </a:cubicBezTo>
                <a:cubicBezTo>
                  <a:pt x="1" y="782"/>
                  <a:pt x="10" y="818"/>
                  <a:pt x="38" y="834"/>
                </a:cubicBezTo>
                <a:cubicBezTo>
                  <a:pt x="66" y="850"/>
                  <a:pt x="102" y="841"/>
                  <a:pt x="118" y="813"/>
                </a:cubicBezTo>
                <a:cubicBezTo>
                  <a:pt x="132" y="789"/>
                  <a:pt x="127" y="760"/>
                  <a:pt x="109" y="742"/>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90" name="Freeform 28"/>
          <p:cNvSpPr/>
          <p:nvPr/>
        </p:nvSpPr>
        <p:spPr bwMode="auto">
          <a:xfrm>
            <a:off x="3962724" y="1442157"/>
            <a:ext cx="2206204" cy="1444847"/>
          </a:xfrm>
          <a:custGeom>
            <a:avLst/>
            <a:gdLst>
              <a:gd name="T0" fmla="*/ 716 w 754"/>
              <a:gd name="T1" fmla="*/ 16 h 494"/>
              <a:gd name="T2" fmla="*/ 636 w 754"/>
              <a:gd name="T3" fmla="*/ 37 h 494"/>
              <a:gd name="T4" fmla="*/ 630 w 754"/>
              <a:gd name="T5" fmla="*/ 53 h 494"/>
              <a:gd name="T6" fmla="*/ 630 w 754"/>
              <a:gd name="T7" fmla="*/ 53 h 494"/>
              <a:gd name="T8" fmla="*/ 81 w 754"/>
              <a:gd name="T9" fmla="*/ 371 h 494"/>
              <a:gd name="T10" fmla="*/ 81 w 754"/>
              <a:gd name="T11" fmla="*/ 371 h 494"/>
              <a:gd name="T12" fmla="*/ 16 w 754"/>
              <a:gd name="T13" fmla="*/ 398 h 494"/>
              <a:gd name="T14" fmla="*/ 37 w 754"/>
              <a:gd name="T15" fmla="*/ 478 h 494"/>
              <a:gd name="T16" fmla="*/ 117 w 754"/>
              <a:gd name="T17" fmla="*/ 456 h 494"/>
              <a:gd name="T18" fmla="*/ 123 w 754"/>
              <a:gd name="T19" fmla="*/ 442 h 494"/>
              <a:gd name="T20" fmla="*/ 123 w 754"/>
              <a:gd name="T21" fmla="*/ 442 h 494"/>
              <a:gd name="T22" fmla="*/ 672 w 754"/>
              <a:gd name="T23" fmla="*/ 125 h 494"/>
              <a:gd name="T24" fmla="*/ 670 w 754"/>
              <a:gd name="T25" fmla="*/ 123 h 494"/>
              <a:gd name="T26" fmla="*/ 738 w 754"/>
              <a:gd name="T27" fmla="*/ 96 h 494"/>
              <a:gd name="T28" fmla="*/ 716 w 754"/>
              <a:gd name="T29" fmla="*/ 16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4" h="494">
                <a:moveTo>
                  <a:pt x="716" y="16"/>
                </a:moveTo>
                <a:cubicBezTo>
                  <a:pt x="688" y="0"/>
                  <a:pt x="652" y="9"/>
                  <a:pt x="636" y="37"/>
                </a:cubicBezTo>
                <a:cubicBezTo>
                  <a:pt x="633" y="42"/>
                  <a:pt x="631" y="48"/>
                  <a:pt x="630" y="53"/>
                </a:cubicBezTo>
                <a:cubicBezTo>
                  <a:pt x="630" y="53"/>
                  <a:pt x="630" y="53"/>
                  <a:pt x="630" y="53"/>
                </a:cubicBezTo>
                <a:cubicBezTo>
                  <a:pt x="615" y="109"/>
                  <a:pt x="138" y="386"/>
                  <a:pt x="81" y="371"/>
                </a:cubicBezTo>
                <a:cubicBezTo>
                  <a:pt x="81" y="371"/>
                  <a:pt x="81" y="371"/>
                  <a:pt x="81" y="371"/>
                </a:cubicBezTo>
                <a:cubicBezTo>
                  <a:pt x="56" y="364"/>
                  <a:pt x="29" y="375"/>
                  <a:pt x="16" y="398"/>
                </a:cubicBezTo>
                <a:cubicBezTo>
                  <a:pt x="0" y="426"/>
                  <a:pt x="9" y="462"/>
                  <a:pt x="37" y="478"/>
                </a:cubicBezTo>
                <a:cubicBezTo>
                  <a:pt x="65" y="494"/>
                  <a:pt x="101" y="484"/>
                  <a:pt x="117" y="456"/>
                </a:cubicBezTo>
                <a:cubicBezTo>
                  <a:pt x="120" y="452"/>
                  <a:pt x="121" y="447"/>
                  <a:pt x="123" y="442"/>
                </a:cubicBezTo>
                <a:cubicBezTo>
                  <a:pt x="123" y="442"/>
                  <a:pt x="123" y="442"/>
                  <a:pt x="123" y="442"/>
                </a:cubicBezTo>
                <a:cubicBezTo>
                  <a:pt x="138" y="386"/>
                  <a:pt x="615" y="109"/>
                  <a:pt x="672" y="125"/>
                </a:cubicBezTo>
                <a:cubicBezTo>
                  <a:pt x="670" y="123"/>
                  <a:pt x="670" y="123"/>
                  <a:pt x="670" y="123"/>
                </a:cubicBezTo>
                <a:cubicBezTo>
                  <a:pt x="696" y="130"/>
                  <a:pt x="724" y="120"/>
                  <a:pt x="738" y="96"/>
                </a:cubicBezTo>
                <a:cubicBezTo>
                  <a:pt x="754" y="68"/>
                  <a:pt x="744" y="32"/>
                  <a:pt x="716" y="16"/>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91" name="Freeform 29"/>
          <p:cNvSpPr/>
          <p:nvPr/>
        </p:nvSpPr>
        <p:spPr bwMode="auto">
          <a:xfrm>
            <a:off x="5800609" y="1470584"/>
            <a:ext cx="2182720" cy="1410240"/>
          </a:xfrm>
          <a:custGeom>
            <a:avLst/>
            <a:gdLst>
              <a:gd name="T0" fmla="*/ 730 w 746"/>
              <a:gd name="T1" fmla="*/ 387 h 482"/>
              <a:gd name="T2" fmla="*/ 664 w 746"/>
              <a:gd name="T3" fmla="*/ 359 h 482"/>
              <a:gd name="T4" fmla="*/ 665 w 746"/>
              <a:gd name="T5" fmla="*/ 359 h 482"/>
              <a:gd name="T6" fmla="*/ 115 w 746"/>
              <a:gd name="T7" fmla="*/ 43 h 482"/>
              <a:gd name="T8" fmla="*/ 115 w 746"/>
              <a:gd name="T9" fmla="*/ 43 h 482"/>
              <a:gd name="T10" fmla="*/ 59 w 746"/>
              <a:gd name="T11" fmla="*/ 0 h 482"/>
              <a:gd name="T12" fmla="*/ 0 w 746"/>
              <a:gd name="T13" fmla="*/ 58 h 482"/>
              <a:gd name="T14" fmla="*/ 59 w 746"/>
              <a:gd name="T15" fmla="*/ 117 h 482"/>
              <a:gd name="T16" fmla="*/ 74 w 746"/>
              <a:gd name="T17" fmla="*/ 114 h 482"/>
              <a:gd name="T18" fmla="*/ 74 w 746"/>
              <a:gd name="T19" fmla="*/ 115 h 482"/>
              <a:gd name="T20" fmla="*/ 623 w 746"/>
              <a:gd name="T21" fmla="*/ 431 h 482"/>
              <a:gd name="T22" fmla="*/ 623 w 746"/>
              <a:gd name="T23" fmla="*/ 431 h 482"/>
              <a:gd name="T24" fmla="*/ 629 w 746"/>
              <a:gd name="T25" fmla="*/ 445 h 482"/>
              <a:gd name="T26" fmla="*/ 709 w 746"/>
              <a:gd name="T27" fmla="*/ 466 h 482"/>
              <a:gd name="T28" fmla="*/ 730 w 746"/>
              <a:gd name="T29" fmla="*/ 387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6" h="482">
                <a:moveTo>
                  <a:pt x="730" y="387"/>
                </a:moveTo>
                <a:cubicBezTo>
                  <a:pt x="717" y="363"/>
                  <a:pt x="689" y="353"/>
                  <a:pt x="664" y="359"/>
                </a:cubicBezTo>
                <a:cubicBezTo>
                  <a:pt x="665" y="359"/>
                  <a:pt x="665" y="359"/>
                  <a:pt x="665" y="359"/>
                </a:cubicBezTo>
                <a:cubicBezTo>
                  <a:pt x="608" y="374"/>
                  <a:pt x="130" y="99"/>
                  <a:pt x="115" y="43"/>
                </a:cubicBezTo>
                <a:cubicBezTo>
                  <a:pt x="115" y="43"/>
                  <a:pt x="115" y="43"/>
                  <a:pt x="115" y="43"/>
                </a:cubicBezTo>
                <a:cubicBezTo>
                  <a:pt x="108" y="18"/>
                  <a:pt x="86" y="0"/>
                  <a:pt x="59" y="0"/>
                </a:cubicBezTo>
                <a:cubicBezTo>
                  <a:pt x="26" y="0"/>
                  <a:pt x="0" y="26"/>
                  <a:pt x="0" y="58"/>
                </a:cubicBezTo>
                <a:cubicBezTo>
                  <a:pt x="0" y="90"/>
                  <a:pt x="26" y="117"/>
                  <a:pt x="59" y="117"/>
                </a:cubicBezTo>
                <a:cubicBezTo>
                  <a:pt x="64" y="117"/>
                  <a:pt x="69" y="116"/>
                  <a:pt x="74" y="114"/>
                </a:cubicBezTo>
                <a:cubicBezTo>
                  <a:pt x="74" y="115"/>
                  <a:pt x="74" y="115"/>
                  <a:pt x="74" y="115"/>
                </a:cubicBezTo>
                <a:cubicBezTo>
                  <a:pt x="130" y="99"/>
                  <a:pt x="608" y="374"/>
                  <a:pt x="623" y="431"/>
                </a:cubicBezTo>
                <a:cubicBezTo>
                  <a:pt x="623" y="431"/>
                  <a:pt x="623" y="431"/>
                  <a:pt x="623" y="431"/>
                </a:cubicBezTo>
                <a:cubicBezTo>
                  <a:pt x="625" y="436"/>
                  <a:pt x="626" y="440"/>
                  <a:pt x="629" y="445"/>
                </a:cubicBezTo>
                <a:cubicBezTo>
                  <a:pt x="645" y="473"/>
                  <a:pt x="681" y="482"/>
                  <a:pt x="709" y="466"/>
                </a:cubicBezTo>
                <a:cubicBezTo>
                  <a:pt x="737" y="450"/>
                  <a:pt x="746" y="414"/>
                  <a:pt x="730" y="387"/>
                </a:cubicBezTo>
                <a:close/>
              </a:path>
            </a:pathLst>
          </a:custGeom>
          <a:gradFill>
            <a:gsLst>
              <a:gs pos="100000">
                <a:srgbClr val="18478F"/>
              </a:gs>
              <a:gs pos="0">
                <a:srgbClr val="238DED"/>
              </a:gs>
            </a:gsLst>
            <a:lin ang="7200000" scaled="0"/>
          </a:gradFill>
          <a:ln w="22225">
            <a:noFill/>
            <a:round/>
          </a:ln>
        </p:spPr>
        <p:txBody>
          <a:bodyPr vert="horz" wrap="square" lIns="91440" tIns="45720" rIns="91440" bIns="45720" numCol="1" anchor="t" anchorCtr="0" compatLnSpc="1"/>
          <a:lstStyle/>
          <a:p>
            <a:endParaRPr lang="zh-CN" altLang="en-US"/>
          </a:p>
        </p:txBody>
      </p:sp>
      <p:sp>
        <p:nvSpPr>
          <p:cNvPr id="192" name="Oval 63"/>
          <p:cNvSpPr>
            <a:spLocks noChangeArrowheads="1"/>
          </p:cNvSpPr>
          <p:nvPr/>
        </p:nvSpPr>
        <p:spPr bwMode="auto">
          <a:xfrm>
            <a:off x="3983735" y="2532281"/>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3" name="Oval 80"/>
          <p:cNvSpPr>
            <a:spLocks noChangeArrowheads="1"/>
          </p:cNvSpPr>
          <p:nvPr/>
        </p:nvSpPr>
        <p:spPr bwMode="auto">
          <a:xfrm>
            <a:off x="3983735" y="4614888"/>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4" name="Oval 97"/>
          <p:cNvSpPr>
            <a:spLocks noChangeArrowheads="1"/>
          </p:cNvSpPr>
          <p:nvPr/>
        </p:nvSpPr>
        <p:spPr bwMode="auto">
          <a:xfrm>
            <a:off x="5805553" y="5670405"/>
            <a:ext cx="327532" cy="325060"/>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5" name="Oval 114"/>
          <p:cNvSpPr>
            <a:spLocks noChangeArrowheads="1"/>
          </p:cNvSpPr>
          <p:nvPr/>
        </p:nvSpPr>
        <p:spPr bwMode="auto">
          <a:xfrm>
            <a:off x="7622426" y="4621067"/>
            <a:ext cx="328768"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6" name="Oval 131"/>
          <p:cNvSpPr>
            <a:spLocks noChangeArrowheads="1"/>
          </p:cNvSpPr>
          <p:nvPr/>
        </p:nvSpPr>
        <p:spPr bwMode="auto">
          <a:xfrm>
            <a:off x="7628606" y="2527337"/>
            <a:ext cx="327532" cy="323824"/>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7" name="Oval 63"/>
          <p:cNvSpPr>
            <a:spLocks noChangeArrowheads="1"/>
          </p:cNvSpPr>
          <p:nvPr/>
        </p:nvSpPr>
        <p:spPr bwMode="auto">
          <a:xfrm>
            <a:off x="5808865" y="1434173"/>
            <a:ext cx="327532" cy="32753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文本框 1"/>
          <p:cNvSpPr txBox="1"/>
          <p:nvPr/>
        </p:nvSpPr>
        <p:spPr>
          <a:xfrm>
            <a:off x="7318375" y="5730875"/>
            <a:ext cx="4664710" cy="737235"/>
          </a:xfrm>
          <a:prstGeom prst="rect">
            <a:avLst/>
          </a:prstGeom>
          <a:noFill/>
        </p:spPr>
        <p:txBody>
          <a:bodyPr wrap="square" rtlCol="0">
            <a:spAutoFit/>
          </a:bodyPr>
          <a:lstStyle/>
          <a:p>
            <a:r>
              <a:rPr lang="zh-CN" altLang="en-US" sz="1400" dirty="0"/>
              <a:t>尽管我们把这个过程按照顺序分解为 6 个步骤，但实际上并不一定是线性过程，而经常是 反复的循环回路，尤其是第 3〜5 步有可能因为设计者思维方式不同而顺序不同</a:t>
            </a:r>
            <a:endParaRPr lang="zh-CN" altLang="en-US" sz="1400" dirty="0"/>
          </a:p>
        </p:txBody>
      </p:sp>
      <p:sp>
        <p:nvSpPr>
          <p:cNvPr id="4" name="文本框 3"/>
          <p:cNvSpPr txBox="1"/>
          <p:nvPr/>
        </p:nvSpPr>
        <p:spPr>
          <a:xfrm>
            <a:off x="1708785" y="268605"/>
            <a:ext cx="2168525" cy="368300"/>
          </a:xfrm>
          <a:prstGeom prst="rect">
            <a:avLst/>
          </a:prstGeom>
          <a:noFill/>
        </p:spPr>
        <p:txBody>
          <a:bodyPr wrap="square" rtlCol="0">
            <a:spAutoFit/>
          </a:bodyPr>
          <a:lstStyle/>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框架和提炼</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7" name="椭圆 56"/>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58" name="椭圆 57"/>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500"/>
                                        <p:tgtEl>
                                          <p:spTgt spid="192"/>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193"/>
                                        </p:tgtEl>
                                        <p:attrNameLst>
                                          <p:attrName>style.visibility</p:attrName>
                                        </p:attrNameLst>
                                      </p:cBhvr>
                                      <p:to>
                                        <p:strVal val="visible"/>
                                      </p:to>
                                    </p:set>
                                    <p:animEffect transition="in" filter="fade">
                                      <p:cBhvr>
                                        <p:cTn id="10" dur="500"/>
                                        <p:tgtEl>
                                          <p:spTgt spid="193"/>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194"/>
                                        </p:tgtEl>
                                        <p:attrNameLst>
                                          <p:attrName>style.visibility</p:attrName>
                                        </p:attrNameLst>
                                      </p:cBhvr>
                                      <p:to>
                                        <p:strVal val="visible"/>
                                      </p:to>
                                    </p:set>
                                    <p:animEffect transition="in" filter="fade">
                                      <p:cBhvr>
                                        <p:cTn id="13" dur="500"/>
                                        <p:tgtEl>
                                          <p:spTgt spid="194"/>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195"/>
                                        </p:tgtEl>
                                        <p:attrNameLst>
                                          <p:attrName>style.visibility</p:attrName>
                                        </p:attrNameLst>
                                      </p:cBhvr>
                                      <p:to>
                                        <p:strVal val="visible"/>
                                      </p:to>
                                    </p:set>
                                    <p:animEffect transition="in" filter="fade">
                                      <p:cBhvr>
                                        <p:cTn id="16" dur="500"/>
                                        <p:tgtEl>
                                          <p:spTgt spid="195"/>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196"/>
                                        </p:tgtEl>
                                        <p:attrNameLst>
                                          <p:attrName>style.visibility</p:attrName>
                                        </p:attrNameLst>
                                      </p:cBhvr>
                                      <p:to>
                                        <p:strVal val="visible"/>
                                      </p:to>
                                    </p:set>
                                    <p:animEffect transition="in" filter="fade">
                                      <p:cBhvr>
                                        <p:cTn id="19" dur="500"/>
                                        <p:tgtEl>
                                          <p:spTgt spid="196"/>
                                        </p:tgtEl>
                                      </p:cBhvr>
                                    </p:animEffect>
                                  </p:childTnLst>
                                </p:cTn>
                              </p:par>
                              <p:par>
                                <p:cTn id="20" presetID="10" presetClass="entr" presetSubtype="0" fill="hold" grpId="0" nodeType="withEffect">
                                  <p:stCondLst>
                                    <p:cond delay="2000"/>
                                  </p:stCondLst>
                                  <p:childTnLst>
                                    <p:set>
                                      <p:cBhvr>
                                        <p:cTn id="21" dur="1" fill="hold">
                                          <p:stCondLst>
                                            <p:cond delay="0"/>
                                          </p:stCondLst>
                                        </p:cTn>
                                        <p:tgtEl>
                                          <p:spTgt spid="197"/>
                                        </p:tgtEl>
                                        <p:attrNameLst>
                                          <p:attrName>style.visibility</p:attrName>
                                        </p:attrNameLst>
                                      </p:cBhvr>
                                      <p:to>
                                        <p:strVal val="visible"/>
                                      </p:to>
                                    </p:set>
                                    <p:animEffect transition="in" filter="fade">
                                      <p:cBhvr>
                                        <p:cTn id="22" dur="500"/>
                                        <p:tgtEl>
                                          <p:spTgt spid="197"/>
                                        </p:tgtEl>
                                      </p:cBhvr>
                                    </p:animEffect>
                                  </p:childTnLst>
                                </p:cTn>
                              </p:par>
                              <p:par>
                                <p:cTn id="23" presetID="22" presetClass="entr" presetSubtype="4" fill="hold" grpId="0" nodeType="withEffect">
                                  <p:stCondLst>
                                    <p:cond delay="2250"/>
                                  </p:stCondLst>
                                  <p:childTnLst>
                                    <p:set>
                                      <p:cBhvr>
                                        <p:cTn id="24" dur="1" fill="hold">
                                          <p:stCondLst>
                                            <p:cond delay="0"/>
                                          </p:stCondLst>
                                        </p:cTn>
                                        <p:tgtEl>
                                          <p:spTgt spid="186"/>
                                        </p:tgtEl>
                                        <p:attrNameLst>
                                          <p:attrName>style.visibility</p:attrName>
                                        </p:attrNameLst>
                                      </p:cBhvr>
                                      <p:to>
                                        <p:strVal val="visible"/>
                                      </p:to>
                                    </p:set>
                                    <p:animEffect transition="in" filter="wipe(down)">
                                      <p:cBhvr>
                                        <p:cTn id="25" dur="500"/>
                                        <p:tgtEl>
                                          <p:spTgt spid="186"/>
                                        </p:tgtEl>
                                      </p:cBhvr>
                                    </p:animEffect>
                                  </p:childTnLst>
                                </p:cTn>
                              </p:par>
                              <p:par>
                                <p:cTn id="26" presetID="22" presetClass="entr" presetSubtype="4" fill="hold" grpId="0" nodeType="withEffect">
                                  <p:stCondLst>
                                    <p:cond delay="2250"/>
                                  </p:stCondLst>
                                  <p:childTnLst>
                                    <p:set>
                                      <p:cBhvr>
                                        <p:cTn id="27" dur="1" fill="hold">
                                          <p:stCondLst>
                                            <p:cond delay="0"/>
                                          </p:stCondLst>
                                        </p:cTn>
                                        <p:tgtEl>
                                          <p:spTgt spid="190"/>
                                        </p:tgtEl>
                                        <p:attrNameLst>
                                          <p:attrName>style.visibility</p:attrName>
                                        </p:attrNameLst>
                                      </p:cBhvr>
                                      <p:to>
                                        <p:strVal val="visible"/>
                                      </p:to>
                                    </p:set>
                                    <p:animEffect transition="in" filter="wipe(down)">
                                      <p:cBhvr>
                                        <p:cTn id="28" dur="500"/>
                                        <p:tgtEl>
                                          <p:spTgt spid="190"/>
                                        </p:tgtEl>
                                      </p:cBhvr>
                                    </p:animEffect>
                                  </p:childTnLst>
                                </p:cTn>
                              </p:par>
                              <p:par>
                                <p:cTn id="29" presetID="22" presetClass="entr" presetSubtype="4" fill="hold" grpId="0" nodeType="withEffect">
                                  <p:stCondLst>
                                    <p:cond delay="2250"/>
                                  </p:stCondLst>
                                  <p:childTnLst>
                                    <p:set>
                                      <p:cBhvr>
                                        <p:cTn id="30" dur="1" fill="hold">
                                          <p:stCondLst>
                                            <p:cond delay="0"/>
                                          </p:stCondLst>
                                        </p:cTn>
                                        <p:tgtEl>
                                          <p:spTgt spid="191"/>
                                        </p:tgtEl>
                                        <p:attrNameLst>
                                          <p:attrName>style.visibility</p:attrName>
                                        </p:attrNameLst>
                                      </p:cBhvr>
                                      <p:to>
                                        <p:strVal val="visible"/>
                                      </p:to>
                                    </p:set>
                                    <p:animEffect transition="in" filter="wipe(down)">
                                      <p:cBhvr>
                                        <p:cTn id="31" dur="500"/>
                                        <p:tgtEl>
                                          <p:spTgt spid="191"/>
                                        </p:tgtEl>
                                      </p:cBhvr>
                                    </p:animEffect>
                                  </p:childTnLst>
                                </p:cTn>
                              </p:par>
                              <p:par>
                                <p:cTn id="32" presetID="22" presetClass="entr" presetSubtype="4" fill="hold" grpId="0" nodeType="withEffect">
                                  <p:stCondLst>
                                    <p:cond delay="2250"/>
                                  </p:stCondLst>
                                  <p:childTnLst>
                                    <p:set>
                                      <p:cBhvr>
                                        <p:cTn id="33" dur="1" fill="hold">
                                          <p:stCondLst>
                                            <p:cond delay="0"/>
                                          </p:stCondLst>
                                        </p:cTn>
                                        <p:tgtEl>
                                          <p:spTgt spid="189"/>
                                        </p:tgtEl>
                                        <p:attrNameLst>
                                          <p:attrName>style.visibility</p:attrName>
                                        </p:attrNameLst>
                                      </p:cBhvr>
                                      <p:to>
                                        <p:strVal val="visible"/>
                                      </p:to>
                                    </p:set>
                                    <p:animEffect transition="in" filter="wipe(down)">
                                      <p:cBhvr>
                                        <p:cTn id="34" dur="500"/>
                                        <p:tgtEl>
                                          <p:spTgt spid="189"/>
                                        </p:tgtEl>
                                      </p:cBhvr>
                                    </p:animEffect>
                                  </p:childTnLst>
                                </p:cTn>
                              </p:par>
                              <p:par>
                                <p:cTn id="35" presetID="22" presetClass="entr" presetSubtype="4" fill="hold" grpId="0" nodeType="withEffect">
                                  <p:stCondLst>
                                    <p:cond delay="2250"/>
                                  </p:stCondLst>
                                  <p:childTnLst>
                                    <p:set>
                                      <p:cBhvr>
                                        <p:cTn id="36" dur="1" fill="hold">
                                          <p:stCondLst>
                                            <p:cond delay="0"/>
                                          </p:stCondLst>
                                        </p:cTn>
                                        <p:tgtEl>
                                          <p:spTgt spid="188"/>
                                        </p:tgtEl>
                                        <p:attrNameLst>
                                          <p:attrName>style.visibility</p:attrName>
                                        </p:attrNameLst>
                                      </p:cBhvr>
                                      <p:to>
                                        <p:strVal val="visible"/>
                                      </p:to>
                                    </p:set>
                                    <p:animEffect transition="in" filter="wipe(down)">
                                      <p:cBhvr>
                                        <p:cTn id="37" dur="500"/>
                                        <p:tgtEl>
                                          <p:spTgt spid="188"/>
                                        </p:tgtEl>
                                      </p:cBhvr>
                                    </p:animEffect>
                                  </p:childTnLst>
                                </p:cTn>
                              </p:par>
                              <p:par>
                                <p:cTn id="38" presetID="22" presetClass="entr" presetSubtype="4" fill="hold" grpId="0" nodeType="withEffect">
                                  <p:stCondLst>
                                    <p:cond delay="2250"/>
                                  </p:stCondLst>
                                  <p:childTnLst>
                                    <p:set>
                                      <p:cBhvr>
                                        <p:cTn id="39" dur="1" fill="hold">
                                          <p:stCondLst>
                                            <p:cond delay="0"/>
                                          </p:stCondLst>
                                        </p:cTn>
                                        <p:tgtEl>
                                          <p:spTgt spid="187"/>
                                        </p:tgtEl>
                                        <p:attrNameLst>
                                          <p:attrName>style.visibility</p:attrName>
                                        </p:attrNameLst>
                                      </p:cBhvr>
                                      <p:to>
                                        <p:strVal val="visible"/>
                                      </p:to>
                                    </p:set>
                                    <p:animEffect transition="in" filter="wipe(down)">
                                      <p:cBhvr>
                                        <p:cTn id="40" dur="500"/>
                                        <p:tgtEl>
                                          <p:spTgt spid="187"/>
                                        </p:tgtEl>
                                      </p:cBhvr>
                                    </p:animEffect>
                                  </p:childTnLst>
                                </p:cTn>
                              </p:par>
                              <p:par>
                                <p:cTn id="41" presetID="53" presetClass="entr" presetSubtype="16" fill="hold" grpId="0" nodeType="withEffect">
                                  <p:stCondLst>
                                    <p:cond delay="275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par>
                                <p:cTn id="46" presetID="22" presetClass="entr" presetSubtype="1" fill="hold" nodeType="withEffect">
                                  <p:stCondLst>
                                    <p:cond delay="3000"/>
                                  </p:stCondLst>
                                  <p:childTnLst>
                                    <p:set>
                                      <p:cBhvr>
                                        <p:cTn id="47" dur="1" fill="hold">
                                          <p:stCondLst>
                                            <p:cond delay="0"/>
                                          </p:stCondLst>
                                        </p:cTn>
                                        <p:tgtEl>
                                          <p:spTgt spid="3"/>
                                        </p:tgtEl>
                                        <p:attrNameLst>
                                          <p:attrName>style.visibility</p:attrName>
                                        </p:attrNameLst>
                                      </p:cBhvr>
                                      <p:to>
                                        <p:strVal val="visible"/>
                                      </p:to>
                                    </p:set>
                                    <p:animEffect transition="in" filter="wipe(up)">
                                      <p:cBhvr>
                                        <p:cTn id="48" dur="500"/>
                                        <p:tgtEl>
                                          <p:spTgt spid="3"/>
                                        </p:tgtEl>
                                      </p:cBhvr>
                                    </p:animEffect>
                                  </p:childTnLst>
                                </p:cTn>
                              </p:par>
                              <p:par>
                                <p:cTn id="49" presetID="2" presetClass="entr" presetSubtype="9"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500" fill="hold"/>
                                        <p:tgtEl>
                                          <p:spTgt spid="57"/>
                                        </p:tgtEl>
                                        <p:attrNameLst>
                                          <p:attrName>ppt_x</p:attrName>
                                        </p:attrNameLst>
                                      </p:cBhvr>
                                      <p:tavLst>
                                        <p:tav tm="0">
                                          <p:val>
                                            <p:strVal val="0-#ppt_w/2"/>
                                          </p:val>
                                        </p:tav>
                                        <p:tav tm="100000">
                                          <p:val>
                                            <p:strVal val="#ppt_x"/>
                                          </p:val>
                                        </p:tav>
                                      </p:tavLst>
                                    </p:anim>
                                    <p:anim calcmode="lin" valueType="num">
                                      <p:cBhvr additive="base">
                                        <p:cTn id="52" dur="500" fill="hold"/>
                                        <p:tgtEl>
                                          <p:spTgt spid="57"/>
                                        </p:tgtEl>
                                        <p:attrNameLst>
                                          <p:attrName>ppt_y</p:attrName>
                                        </p:attrNameLst>
                                      </p:cBhvr>
                                      <p:tavLst>
                                        <p:tav tm="0">
                                          <p:val>
                                            <p:strVal val="0-#ppt_h/2"/>
                                          </p:val>
                                        </p:tav>
                                        <p:tav tm="100000">
                                          <p:val>
                                            <p:strVal val="#ppt_y"/>
                                          </p:val>
                                        </p:tav>
                                      </p:tavLst>
                                    </p:anim>
                                  </p:childTnLst>
                                </p:cTn>
                              </p:par>
                              <p:par>
                                <p:cTn id="53" presetID="2" presetClass="entr" presetSubtype="9"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0-#ppt_w/2"/>
                                          </p:val>
                                        </p:tav>
                                        <p:tav tm="100000">
                                          <p:val>
                                            <p:strVal val="#ppt_x"/>
                                          </p:val>
                                        </p:tav>
                                      </p:tavLst>
                                    </p:anim>
                                    <p:anim calcmode="lin" valueType="num">
                                      <p:cBhvr additive="base">
                                        <p:cTn id="56" dur="500" fill="hold"/>
                                        <p:tgtEl>
                                          <p:spTgt spid="58"/>
                                        </p:tgtEl>
                                        <p:attrNameLst>
                                          <p:attrName>ppt_y</p:attrName>
                                        </p:attrNameLst>
                                      </p:cBhvr>
                                      <p:tavLst>
                                        <p:tav tm="0">
                                          <p:val>
                                            <p:strVal val="0-#ppt_h/2"/>
                                          </p:val>
                                        </p:tav>
                                        <p:tav tm="100000">
                                          <p:val>
                                            <p:strVal val="#ppt_y"/>
                                          </p:val>
                                        </p:tav>
                                      </p:tavLst>
                                    </p:anim>
                                  </p:childTnLst>
                                </p:cTn>
                              </p:par>
                              <p:par>
                                <p:cTn id="57" presetID="2" presetClass="entr" presetSubtype="9"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 calcmode="lin" valueType="num">
                                      <p:cBhvr additive="base">
                                        <p:cTn id="59" dur="500" fill="hold"/>
                                        <p:tgtEl>
                                          <p:spTgt spid="59"/>
                                        </p:tgtEl>
                                        <p:attrNameLst>
                                          <p:attrName>ppt_x</p:attrName>
                                        </p:attrNameLst>
                                      </p:cBhvr>
                                      <p:tavLst>
                                        <p:tav tm="0">
                                          <p:val>
                                            <p:strVal val="0-#ppt_w/2"/>
                                          </p:val>
                                        </p:tav>
                                        <p:tav tm="100000">
                                          <p:val>
                                            <p:strVal val="#ppt_x"/>
                                          </p:val>
                                        </p:tav>
                                      </p:tavLst>
                                    </p:anim>
                                    <p:anim calcmode="lin" valueType="num">
                                      <p:cBhvr additive="base">
                                        <p:cTn id="60" dur="500" fill="hold"/>
                                        <p:tgtEl>
                                          <p:spTgt spid="59"/>
                                        </p:tgtEl>
                                        <p:attrNameLst>
                                          <p:attrName>ppt_y</p:attrName>
                                        </p:attrNameLst>
                                      </p:cBhvr>
                                      <p:tavLst>
                                        <p:tav tm="0">
                                          <p:val>
                                            <p:strVal val="0-#ppt_h/2"/>
                                          </p:val>
                                        </p:tav>
                                        <p:tav tm="100000">
                                          <p:val>
                                            <p:strVal val="#ppt_y"/>
                                          </p:val>
                                        </p:tav>
                                      </p:tavLst>
                                    </p:anim>
                                  </p:childTnLst>
                                </p:cTn>
                              </p:par>
                              <p:par>
                                <p:cTn id="61" presetID="2" presetClass="entr" presetSubtype="9"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500" fill="hold"/>
                                        <p:tgtEl>
                                          <p:spTgt spid="60"/>
                                        </p:tgtEl>
                                        <p:attrNameLst>
                                          <p:attrName>ppt_x</p:attrName>
                                        </p:attrNameLst>
                                      </p:cBhvr>
                                      <p:tavLst>
                                        <p:tav tm="0">
                                          <p:val>
                                            <p:strVal val="0-#ppt_w/2"/>
                                          </p:val>
                                        </p:tav>
                                        <p:tav tm="100000">
                                          <p:val>
                                            <p:strVal val="#ppt_x"/>
                                          </p:val>
                                        </p:tav>
                                      </p:tavLst>
                                    </p:anim>
                                    <p:anim calcmode="lin" valueType="num">
                                      <p:cBhvr additive="base">
                                        <p:cTn id="64" dur="500" fill="hold"/>
                                        <p:tgtEl>
                                          <p:spTgt spid="60"/>
                                        </p:tgtEl>
                                        <p:attrNameLst>
                                          <p:attrName>ppt_y</p:attrName>
                                        </p:attrNameLst>
                                      </p:cBhvr>
                                      <p:tavLst>
                                        <p:tav tm="0">
                                          <p:val>
                                            <p:strVal val="0-#ppt_h/2"/>
                                          </p:val>
                                        </p:tav>
                                        <p:tav tm="100000">
                                          <p:val>
                                            <p:strVal val="#ppt_y"/>
                                          </p:val>
                                        </p:tav>
                                      </p:tavLst>
                                    </p:anim>
                                  </p:childTnLst>
                                </p:cTn>
                              </p:par>
                              <p:par>
                                <p:cTn id="65" presetID="2" presetClass="entr" presetSubtype="9"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additive="base">
                                        <p:cTn id="67" dur="500" fill="hold"/>
                                        <p:tgtEl>
                                          <p:spTgt spid="61"/>
                                        </p:tgtEl>
                                        <p:attrNameLst>
                                          <p:attrName>ppt_x</p:attrName>
                                        </p:attrNameLst>
                                      </p:cBhvr>
                                      <p:tavLst>
                                        <p:tav tm="0">
                                          <p:val>
                                            <p:strVal val="0-#ppt_w/2"/>
                                          </p:val>
                                        </p:tav>
                                        <p:tav tm="100000">
                                          <p:val>
                                            <p:strVal val="#ppt_x"/>
                                          </p:val>
                                        </p:tav>
                                      </p:tavLst>
                                    </p:anim>
                                    <p:anim calcmode="lin" valueType="num">
                                      <p:cBhvr additive="base">
                                        <p:cTn id="68" dur="500" fill="hold"/>
                                        <p:tgtEl>
                                          <p:spTgt spid="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86" grpId="0" bldLvl="0" animBg="1"/>
      <p:bldP spid="187" grpId="0" bldLvl="0" animBg="1"/>
      <p:bldP spid="188" grpId="0" bldLvl="0" animBg="1"/>
      <p:bldP spid="189" grpId="0" bldLvl="0" animBg="1"/>
      <p:bldP spid="190" grpId="0" bldLvl="0" animBg="1"/>
      <p:bldP spid="191" grpId="0" bldLvl="0" animBg="1"/>
      <p:bldP spid="192" grpId="0" bldLvl="0" animBg="1"/>
      <p:bldP spid="193" grpId="0" bldLvl="0" animBg="1"/>
      <p:bldP spid="194" grpId="0" bldLvl="0" animBg="1"/>
      <p:bldP spid="195" grpId="0" bldLvl="0" animBg="1"/>
      <p:bldP spid="196" grpId="0" bldLvl="0" animBg="1"/>
      <p:bldP spid="197" grpId="0" bldLvl="0" animBg="1"/>
      <p:bldP spid="57" grpId="0" animBg="1"/>
      <p:bldP spid="58" grpId="0" animBg="1"/>
      <p:bldP spid="59" grpId="0" animBg="1"/>
      <p:bldP spid="60" grpId="0" animBg="1"/>
      <p:bldP spid="6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21" name="组合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3503711"/>
            <a:ext cx="688368" cy="688368"/>
            <a:chOff x="7242071" y="3488471"/>
            <a:chExt cx="688368" cy="688368"/>
          </a:xfrm>
        </p:grpSpPr>
        <p:sp>
          <p:nvSpPr>
            <p:cNvPr id="22" name="椭圆 21"/>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286625" y="353405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5118601"/>
            <a:ext cx="688368" cy="688368"/>
            <a:chOff x="7242071" y="5103361"/>
            <a:chExt cx="688368" cy="688368"/>
          </a:xfrm>
        </p:grpSpPr>
        <p:sp>
          <p:nvSpPr>
            <p:cNvPr id="29" name="椭圆 28"/>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7286625" y="514894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sp>
        <p:nvSpPr>
          <p:cNvPr id="32" name="矩形 31"/>
          <p:cNvSpPr/>
          <p:nvPr/>
        </p:nvSpPr>
        <p:spPr>
          <a:xfrm>
            <a:off x="2601595" y="1586865"/>
            <a:ext cx="3926840" cy="1383665"/>
          </a:xfrm>
          <a:prstGeom prst="rect">
            <a:avLst/>
          </a:prstGeom>
        </p:spPr>
        <p:txBody>
          <a:bodyPr wrap="square">
            <a:spAutoFit/>
          </a:bodyPr>
          <a:lstStyle/>
          <a:p>
            <a:r>
              <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建框架的第 1 步是对设计产品的形式要素进行定义。产品是高分辨率电 脑屏幕上的 Web 应用？是小巧、轻便、低分辨率，无论强光还是黑暗处都能看清屏幕的手机？ 是嘈杂的公共场所中供众多容易分心的新手使用的信息亭？每种形式要素对设计暗含何种限制条件？</a:t>
            </a:r>
            <a:endPar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5" name="矩形 34"/>
          <p:cNvSpPr/>
          <p:nvPr/>
        </p:nvSpPr>
        <p:spPr>
          <a:xfrm>
            <a:off x="2601595" y="5043170"/>
            <a:ext cx="4417060" cy="1814830"/>
          </a:xfrm>
          <a:prstGeom prst="rect">
            <a:avLst/>
          </a:prstGeom>
        </p:spPr>
        <p:txBody>
          <a:bodyPr wrap="square">
            <a:spAutoFit/>
          </a:bodyPr>
          <a:lstStyle/>
          <a:p>
            <a:r>
              <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输入方法是用户和产品互动的方式，</a:t>
            </a:r>
            <a:r>
              <a:rPr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同时也受到产品外形和姿态、人物模型的态度、能力 和喜好的驱使。</a:t>
            </a:r>
            <a:r>
              <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这一选择包括键盘、鼠标、小键盘、拇指板、触摸屏、声音、游戏杆、遥控器、 专门按键等多种可能。确定何种组合更适合产品的主要人物模型和次要人物模型。在需要两种或以上不同输入方式的组合（如大多数电脑应用和网站访问都需要键盘和鼠标两种输入方法） 时，</a:t>
            </a:r>
            <a:r>
              <a:rPr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要确定该产品的主要输入方法。</a:t>
            </a:r>
            <a:endParaRPr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8" name="矩形 37"/>
          <p:cNvSpPr/>
          <p:nvPr/>
        </p:nvSpPr>
        <p:spPr>
          <a:xfrm>
            <a:off x="2601595" y="3451225"/>
            <a:ext cx="3926205" cy="1168400"/>
          </a:xfrm>
          <a:prstGeom prst="rect">
            <a:avLst/>
          </a:prstGeom>
        </p:spPr>
        <p:txBody>
          <a:bodyPr wrap="square">
            <a:spAutoFit/>
          </a:bodyPr>
          <a:lstStyle/>
          <a:p>
            <a:r>
              <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定义外形时，</a:t>
            </a:r>
            <a:r>
              <a:rPr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也要考虑产品基本姿态,确定该系统的输入方法</a:t>
            </a:r>
            <a:r>
              <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。产品姿态是指用户将会投入多大的注意力和产品互动，以及产品的行为将会对用户投入的注意力做出何种反应。这一决定取决于情境场景中描述的使用情境和环境。</a:t>
            </a:r>
            <a:endParaRPr sz="14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grpSp>
        <p:nvGrpSpPr>
          <p:cNvPr id="40" name="组合 3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7" y="5279546"/>
            <a:ext cx="367805" cy="366477"/>
            <a:chOff x="5287964" y="2994026"/>
            <a:chExt cx="879475" cy="876300"/>
          </a:xfrm>
          <a:solidFill>
            <a:schemeClr val="bg1"/>
          </a:solidFill>
        </p:grpSpPr>
        <p:sp>
          <p:nvSpPr>
            <p:cNvPr id="41"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45"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15159" y="3654932"/>
            <a:ext cx="425378" cy="404678"/>
            <a:chOff x="6323014" y="4870451"/>
            <a:chExt cx="652463" cy="620713"/>
          </a:xfrm>
          <a:solidFill>
            <a:schemeClr val="bg1"/>
          </a:solidFill>
        </p:grpSpPr>
        <p:sp>
          <p:nvSpPr>
            <p:cNvPr id="49"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13" name="H0009(S3).png"/>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751389" y="1594421"/>
            <a:ext cx="5123298" cy="526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6160" y="1999203"/>
            <a:ext cx="1859280" cy="3279648"/>
          </a:xfrm>
          <a:prstGeom prst="rect">
            <a:avLst/>
          </a:prstGeom>
        </p:spPr>
      </p:pic>
      <p:sp>
        <p:nvSpPr>
          <p:cNvPr id="2" name="文本框 1"/>
          <p:cNvSpPr txBox="1"/>
          <p:nvPr/>
        </p:nvSpPr>
        <p:spPr>
          <a:xfrm>
            <a:off x="1708785" y="268605"/>
            <a:ext cx="4487545" cy="645160"/>
          </a:xfrm>
          <a:prstGeom prst="rect">
            <a:avLst/>
          </a:prstGeom>
          <a:noFill/>
        </p:spPr>
        <p:txBody>
          <a:bodyPr wrap="square" rtlCol="0">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rPr>
              <a:t>定义形式要素、姿态和输入方法</a:t>
            </a:r>
            <a:endParaRPr lang="en-US" altLang="zh-CN"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1" name="椭圆 3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33" name="椭圆 3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par>
                                <p:cTn id="35" presetID="2" presetClass="entr" presetSubtype="9"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0-#ppt_w/2"/>
                                          </p:val>
                                        </p:tav>
                                        <p:tav tm="100000">
                                          <p:val>
                                            <p:strVal val="#ppt_x"/>
                                          </p:val>
                                        </p:tav>
                                      </p:tavLst>
                                    </p:anim>
                                    <p:anim calcmode="lin" valueType="num">
                                      <p:cBhvr additive="base">
                                        <p:cTn id="38" dur="500" fill="hold"/>
                                        <p:tgtEl>
                                          <p:spTgt spid="31"/>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0-#ppt_w/2"/>
                                          </p:val>
                                        </p:tav>
                                        <p:tav tm="100000">
                                          <p:val>
                                            <p:strVal val="#ppt_x"/>
                                          </p:val>
                                        </p:tav>
                                      </p:tavLst>
                                    </p:anim>
                                    <p:anim calcmode="lin" valueType="num">
                                      <p:cBhvr additive="base">
                                        <p:cTn id="42" dur="500" fill="hold"/>
                                        <p:tgtEl>
                                          <p:spTgt spid="33"/>
                                        </p:tgtEl>
                                        <p:attrNameLst>
                                          <p:attrName>ppt_y</p:attrName>
                                        </p:attrNameLst>
                                      </p:cBhvr>
                                      <p:tavLst>
                                        <p:tav tm="0">
                                          <p:val>
                                            <p:strVal val="0-#ppt_h/2"/>
                                          </p:val>
                                        </p:tav>
                                        <p:tav tm="100000">
                                          <p:val>
                                            <p:strVal val="#ppt_y"/>
                                          </p:val>
                                        </p:tav>
                                      </p:tavLst>
                                    </p:anim>
                                  </p:childTnLst>
                                </p:cTn>
                              </p:par>
                              <p:par>
                                <p:cTn id="43" presetID="2" presetClass="entr" presetSubtype="9"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0-#ppt_w/2"/>
                                          </p:val>
                                        </p:tav>
                                        <p:tav tm="100000">
                                          <p:val>
                                            <p:strVal val="#ppt_x"/>
                                          </p:val>
                                        </p:tav>
                                      </p:tavLst>
                                    </p:anim>
                                    <p:anim calcmode="lin" valueType="num">
                                      <p:cBhvr additive="base">
                                        <p:cTn id="46" dur="500" fill="hold"/>
                                        <p:tgtEl>
                                          <p:spTgt spid="34"/>
                                        </p:tgtEl>
                                        <p:attrNameLst>
                                          <p:attrName>ppt_y</p:attrName>
                                        </p:attrNameLst>
                                      </p:cBhvr>
                                      <p:tavLst>
                                        <p:tav tm="0">
                                          <p:val>
                                            <p:strVal val="0-#ppt_h/2"/>
                                          </p:val>
                                        </p:tav>
                                        <p:tav tm="100000">
                                          <p:val>
                                            <p:strVal val="#ppt_y"/>
                                          </p:val>
                                        </p:tav>
                                      </p:tavLst>
                                    </p:anim>
                                  </p:childTnLst>
                                </p:cTn>
                              </p:par>
                              <p:par>
                                <p:cTn id="47" presetID="2" presetClass="entr" presetSubtype="9"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0-#ppt_w/2"/>
                                          </p:val>
                                        </p:tav>
                                        <p:tav tm="100000">
                                          <p:val>
                                            <p:strVal val="#ppt_x"/>
                                          </p:val>
                                        </p:tav>
                                      </p:tavLst>
                                    </p:anim>
                                    <p:anim calcmode="lin" valueType="num">
                                      <p:cBhvr additive="base">
                                        <p:cTn id="50" dur="500" fill="hold"/>
                                        <p:tgtEl>
                                          <p:spTgt spid="36"/>
                                        </p:tgtEl>
                                        <p:attrNameLst>
                                          <p:attrName>ppt_y</p:attrName>
                                        </p:attrNameLst>
                                      </p:cBhvr>
                                      <p:tavLst>
                                        <p:tav tm="0">
                                          <p:val>
                                            <p:strVal val="0-#ppt_h/2"/>
                                          </p:val>
                                        </p:tav>
                                        <p:tav tm="100000">
                                          <p:val>
                                            <p:strVal val="#ppt_y"/>
                                          </p:val>
                                        </p:tav>
                                      </p:tavLst>
                                    </p:anim>
                                  </p:childTnLst>
                                </p:cTn>
                              </p:par>
                              <p:par>
                                <p:cTn id="51" presetID="2" presetClass="entr" presetSubtype="9"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0-#ppt_w/2"/>
                                          </p:val>
                                        </p:tav>
                                        <p:tav tm="100000">
                                          <p:val>
                                            <p:strVal val="#ppt_x"/>
                                          </p:val>
                                        </p:tav>
                                      </p:tavLst>
                                    </p:anim>
                                    <p:anim calcmode="lin" valueType="num">
                                      <p:cBhvr additive="base">
                                        <p:cTn id="54"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4" grpId="0" animBg="1"/>
      <p:bldP spid="36" grpId="0" animBg="1"/>
      <p:bldP spid="3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p:nvPr/>
        </p:nvSpPr>
        <p:spPr bwMode="auto">
          <a:xfrm>
            <a:off x="5365750" y="1640806"/>
            <a:ext cx="1414463" cy="1225550"/>
          </a:xfrm>
          <a:custGeom>
            <a:avLst/>
            <a:gdLst>
              <a:gd name="T0" fmla="*/ 314 w 375"/>
              <a:gd name="T1" fmla="*/ 326 h 326"/>
              <a:gd name="T2" fmla="*/ 375 w 375"/>
              <a:gd name="T3" fmla="*/ 187 h 326"/>
              <a:gd name="T4" fmla="*/ 188 w 375"/>
              <a:gd name="T5" fmla="*/ 0 h 326"/>
              <a:gd name="T6" fmla="*/ 0 w 375"/>
              <a:gd name="T7" fmla="*/ 187 h 326"/>
              <a:gd name="T8" fmla="*/ 61 w 375"/>
              <a:gd name="T9" fmla="*/ 326 h 326"/>
              <a:gd name="T10" fmla="*/ 188 w 375"/>
              <a:gd name="T11" fmla="*/ 278 h 326"/>
              <a:gd name="T12" fmla="*/ 314 w 375"/>
              <a:gd name="T13" fmla="*/ 326 h 326"/>
            </a:gdLst>
            <a:ahLst/>
            <a:cxnLst>
              <a:cxn ang="0">
                <a:pos x="T0" y="T1"/>
              </a:cxn>
              <a:cxn ang="0">
                <a:pos x="T2" y="T3"/>
              </a:cxn>
              <a:cxn ang="0">
                <a:pos x="T4" y="T5"/>
              </a:cxn>
              <a:cxn ang="0">
                <a:pos x="T6" y="T7"/>
              </a:cxn>
              <a:cxn ang="0">
                <a:pos x="T8" y="T9"/>
              </a:cxn>
              <a:cxn ang="0">
                <a:pos x="T10" y="T11"/>
              </a:cxn>
              <a:cxn ang="0">
                <a:pos x="T12" y="T13"/>
              </a:cxn>
            </a:cxnLst>
            <a:rect l="0" t="0" r="r" b="b"/>
            <a:pathLst>
              <a:path w="375" h="326">
                <a:moveTo>
                  <a:pt x="314" y="326"/>
                </a:moveTo>
                <a:cubicBezTo>
                  <a:pt x="352" y="292"/>
                  <a:pt x="375" y="243"/>
                  <a:pt x="375" y="187"/>
                </a:cubicBezTo>
                <a:cubicBezTo>
                  <a:pt x="375" y="84"/>
                  <a:pt x="291" y="0"/>
                  <a:pt x="188" y="0"/>
                </a:cubicBezTo>
                <a:cubicBezTo>
                  <a:pt x="84" y="0"/>
                  <a:pt x="0" y="84"/>
                  <a:pt x="0" y="187"/>
                </a:cubicBezTo>
                <a:cubicBezTo>
                  <a:pt x="0" y="243"/>
                  <a:pt x="24" y="292"/>
                  <a:pt x="61" y="326"/>
                </a:cubicBezTo>
                <a:cubicBezTo>
                  <a:pt x="95" y="296"/>
                  <a:pt x="139" y="278"/>
                  <a:pt x="188" y="278"/>
                </a:cubicBezTo>
                <a:cubicBezTo>
                  <a:pt x="236" y="278"/>
                  <a:pt x="281" y="296"/>
                  <a:pt x="314" y="326"/>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Freeform 6"/>
          <p:cNvSpPr/>
          <p:nvPr/>
        </p:nvSpPr>
        <p:spPr bwMode="auto">
          <a:xfrm>
            <a:off x="5365750" y="2866356"/>
            <a:ext cx="1414463" cy="1044575"/>
          </a:xfrm>
          <a:custGeom>
            <a:avLst/>
            <a:gdLst>
              <a:gd name="T0" fmla="*/ 375 w 375"/>
              <a:gd name="T1" fmla="*/ 139 h 278"/>
              <a:gd name="T2" fmla="*/ 314 w 375"/>
              <a:gd name="T3" fmla="*/ 0 h 278"/>
              <a:gd name="T4" fmla="*/ 188 w 375"/>
              <a:gd name="T5" fmla="*/ 49 h 278"/>
              <a:gd name="T6" fmla="*/ 61 w 375"/>
              <a:gd name="T7" fmla="*/ 0 h 278"/>
              <a:gd name="T8" fmla="*/ 0 w 375"/>
              <a:gd name="T9" fmla="*/ 139 h 278"/>
              <a:gd name="T10" fmla="*/ 61 w 375"/>
              <a:gd name="T11" fmla="*/ 278 h 278"/>
              <a:gd name="T12" fmla="*/ 188 w 375"/>
              <a:gd name="T13" fmla="*/ 230 h 278"/>
              <a:gd name="T14" fmla="*/ 314 w 375"/>
              <a:gd name="T15" fmla="*/ 278 h 278"/>
              <a:gd name="T16" fmla="*/ 375 w 375"/>
              <a:gd name="T17"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375" y="139"/>
                </a:moveTo>
                <a:cubicBezTo>
                  <a:pt x="375" y="84"/>
                  <a:pt x="352" y="35"/>
                  <a:pt x="314" y="0"/>
                </a:cubicBezTo>
                <a:cubicBezTo>
                  <a:pt x="281" y="31"/>
                  <a:pt x="236" y="49"/>
                  <a:pt x="188" y="49"/>
                </a:cubicBezTo>
                <a:cubicBezTo>
                  <a:pt x="139" y="49"/>
                  <a:pt x="95" y="31"/>
                  <a:pt x="61" y="0"/>
                </a:cubicBez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7"/>
          <p:cNvSpPr/>
          <p:nvPr/>
        </p:nvSpPr>
        <p:spPr bwMode="auto">
          <a:xfrm>
            <a:off x="5595938" y="2685381"/>
            <a:ext cx="954088" cy="365125"/>
          </a:xfrm>
          <a:custGeom>
            <a:avLst/>
            <a:gdLst>
              <a:gd name="T0" fmla="*/ 253 w 253"/>
              <a:gd name="T1" fmla="*/ 48 h 97"/>
              <a:gd name="T2" fmla="*/ 127 w 253"/>
              <a:gd name="T3" fmla="*/ 0 h 97"/>
              <a:gd name="T4" fmla="*/ 0 w 253"/>
              <a:gd name="T5" fmla="*/ 48 h 97"/>
              <a:gd name="T6" fmla="*/ 127 w 253"/>
              <a:gd name="T7" fmla="*/ 97 h 97"/>
              <a:gd name="T8" fmla="*/ 253 w 253"/>
              <a:gd name="T9" fmla="*/ 48 h 97"/>
            </a:gdLst>
            <a:ahLst/>
            <a:cxnLst>
              <a:cxn ang="0">
                <a:pos x="T0" y="T1"/>
              </a:cxn>
              <a:cxn ang="0">
                <a:pos x="T2" y="T3"/>
              </a:cxn>
              <a:cxn ang="0">
                <a:pos x="T4" y="T5"/>
              </a:cxn>
              <a:cxn ang="0">
                <a:pos x="T6" y="T7"/>
              </a:cxn>
              <a:cxn ang="0">
                <a:pos x="T8" y="T9"/>
              </a:cxn>
            </a:cxnLst>
            <a:rect l="0" t="0" r="r" b="b"/>
            <a:pathLst>
              <a:path w="253" h="97">
                <a:moveTo>
                  <a:pt x="253" y="48"/>
                </a:moveTo>
                <a:cubicBezTo>
                  <a:pt x="220" y="18"/>
                  <a:pt x="175" y="0"/>
                  <a:pt x="127" y="0"/>
                </a:cubicBezTo>
                <a:cubicBezTo>
                  <a:pt x="78" y="0"/>
                  <a:pt x="34" y="18"/>
                  <a:pt x="0" y="48"/>
                </a:cubicBezTo>
                <a:cubicBezTo>
                  <a:pt x="34" y="79"/>
                  <a:pt x="78" y="97"/>
                  <a:pt x="127" y="97"/>
                </a:cubicBezTo>
                <a:cubicBezTo>
                  <a:pt x="175" y="97"/>
                  <a:pt x="220" y="79"/>
                  <a:pt x="253"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sp>
        <p:nvSpPr>
          <p:cNvPr id="13" name="Freeform 8"/>
          <p:cNvSpPr/>
          <p:nvPr/>
        </p:nvSpPr>
        <p:spPr bwMode="auto">
          <a:xfrm>
            <a:off x="5365750" y="3910931"/>
            <a:ext cx="1414463" cy="1046162"/>
          </a:xfrm>
          <a:custGeom>
            <a:avLst/>
            <a:gdLst>
              <a:gd name="T0" fmla="*/ 61 w 375"/>
              <a:gd name="T1" fmla="*/ 0 h 278"/>
              <a:gd name="T2" fmla="*/ 0 w 375"/>
              <a:gd name="T3" fmla="*/ 139 h 278"/>
              <a:gd name="T4" fmla="*/ 61 w 375"/>
              <a:gd name="T5" fmla="*/ 278 h 278"/>
              <a:gd name="T6" fmla="*/ 188 w 375"/>
              <a:gd name="T7" fmla="*/ 230 h 278"/>
              <a:gd name="T8" fmla="*/ 314 w 375"/>
              <a:gd name="T9" fmla="*/ 278 h 278"/>
              <a:gd name="T10" fmla="*/ 375 w 375"/>
              <a:gd name="T11" fmla="*/ 139 h 278"/>
              <a:gd name="T12" fmla="*/ 314 w 375"/>
              <a:gd name="T13" fmla="*/ 0 h 278"/>
              <a:gd name="T14" fmla="*/ 188 w 375"/>
              <a:gd name="T15" fmla="*/ 49 h 278"/>
              <a:gd name="T16" fmla="*/ 61 w 375"/>
              <a:gd name="T1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61" y="0"/>
                </a:move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Freeform 9"/>
          <p:cNvSpPr/>
          <p:nvPr/>
        </p:nvSpPr>
        <p:spPr bwMode="auto">
          <a:xfrm>
            <a:off x="5595938" y="3731543"/>
            <a:ext cx="954088" cy="363537"/>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sp>
        <p:nvSpPr>
          <p:cNvPr id="19" name="Freeform 10"/>
          <p:cNvSpPr/>
          <p:nvPr/>
        </p:nvSpPr>
        <p:spPr bwMode="auto">
          <a:xfrm>
            <a:off x="5365750" y="4957093"/>
            <a:ext cx="1414463" cy="1228725"/>
          </a:xfrm>
          <a:custGeom>
            <a:avLst/>
            <a:gdLst>
              <a:gd name="T0" fmla="*/ 61 w 375"/>
              <a:gd name="T1" fmla="*/ 0 h 327"/>
              <a:gd name="T2" fmla="*/ 0 w 375"/>
              <a:gd name="T3" fmla="*/ 139 h 327"/>
              <a:gd name="T4" fmla="*/ 188 w 375"/>
              <a:gd name="T5" fmla="*/ 327 h 327"/>
              <a:gd name="T6" fmla="*/ 375 w 375"/>
              <a:gd name="T7" fmla="*/ 139 h 327"/>
              <a:gd name="T8" fmla="*/ 314 w 375"/>
              <a:gd name="T9" fmla="*/ 0 h 327"/>
              <a:gd name="T10" fmla="*/ 188 w 375"/>
              <a:gd name="T11" fmla="*/ 49 h 327"/>
              <a:gd name="T12" fmla="*/ 61 w 375"/>
              <a:gd name="T13" fmla="*/ 0 h 327"/>
            </a:gdLst>
            <a:ahLst/>
            <a:cxnLst>
              <a:cxn ang="0">
                <a:pos x="T0" y="T1"/>
              </a:cxn>
              <a:cxn ang="0">
                <a:pos x="T2" y="T3"/>
              </a:cxn>
              <a:cxn ang="0">
                <a:pos x="T4" y="T5"/>
              </a:cxn>
              <a:cxn ang="0">
                <a:pos x="T6" y="T7"/>
              </a:cxn>
              <a:cxn ang="0">
                <a:pos x="T8" y="T9"/>
              </a:cxn>
              <a:cxn ang="0">
                <a:pos x="T10" y="T11"/>
              </a:cxn>
              <a:cxn ang="0">
                <a:pos x="T12" y="T13"/>
              </a:cxn>
            </a:cxnLst>
            <a:rect l="0" t="0" r="r" b="b"/>
            <a:pathLst>
              <a:path w="375" h="327">
                <a:moveTo>
                  <a:pt x="61" y="0"/>
                </a:moveTo>
                <a:cubicBezTo>
                  <a:pt x="24" y="35"/>
                  <a:pt x="0" y="84"/>
                  <a:pt x="0" y="139"/>
                </a:cubicBezTo>
                <a:cubicBezTo>
                  <a:pt x="0" y="243"/>
                  <a:pt x="84" y="327"/>
                  <a:pt x="188" y="327"/>
                </a:cubicBezTo>
                <a:cubicBezTo>
                  <a:pt x="291" y="327"/>
                  <a:pt x="375" y="243"/>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11"/>
          <p:cNvSpPr/>
          <p:nvPr/>
        </p:nvSpPr>
        <p:spPr bwMode="auto">
          <a:xfrm>
            <a:off x="5595938" y="4776118"/>
            <a:ext cx="954088" cy="365125"/>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gradFill>
            <a:gsLst>
              <a:gs pos="0">
                <a:srgbClr val="238DED"/>
              </a:gs>
              <a:gs pos="100000">
                <a:srgbClr val="18478F"/>
              </a:gs>
            </a:gsLst>
            <a:lin ang="8400000" scaled="0"/>
          </a:gradFill>
          <a:ln>
            <a:noFill/>
          </a:ln>
        </p:spPr>
        <p:txBody>
          <a:bodyPr vert="horz" wrap="square" lIns="91440" tIns="45720" rIns="91440" bIns="45720" numCol="1" anchor="t" anchorCtr="0" compatLnSpc="1"/>
          <a:lstStyle/>
          <a:p>
            <a:endParaRPr lang="zh-CN" altLang="en-US"/>
          </a:p>
        </p:txBody>
      </p:sp>
      <p:grpSp>
        <p:nvGrpSpPr>
          <p:cNvPr id="21" name="组合 20"/>
          <p:cNvGrpSpPr/>
          <p:nvPr/>
        </p:nvGrpSpPr>
        <p:grpSpPr>
          <a:xfrm>
            <a:off x="5850201" y="2005768"/>
            <a:ext cx="445559" cy="428489"/>
            <a:chOff x="9791183" y="5224434"/>
            <a:chExt cx="645684" cy="620945"/>
          </a:xfrm>
          <a:gradFill>
            <a:gsLst>
              <a:gs pos="0">
                <a:srgbClr val="238DED"/>
              </a:gs>
              <a:gs pos="100000">
                <a:srgbClr val="18478F"/>
              </a:gs>
            </a:gsLst>
            <a:lin ang="8400000" scaled="0"/>
          </a:gradFill>
        </p:grpSpPr>
        <p:sp>
          <p:nvSpPr>
            <p:cNvPr id="22" name="Oval 131"/>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134"/>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8" name="组合 27"/>
          <p:cNvGrpSpPr/>
          <p:nvPr/>
        </p:nvGrpSpPr>
        <p:grpSpPr>
          <a:xfrm>
            <a:off x="5781429" y="4238516"/>
            <a:ext cx="561428" cy="426575"/>
            <a:chOff x="4268086" y="4221191"/>
            <a:chExt cx="509646" cy="387231"/>
          </a:xfrm>
          <a:solidFill>
            <a:srgbClr val="18478F"/>
          </a:solidFill>
        </p:grpSpPr>
        <p:sp>
          <p:nvSpPr>
            <p:cNvPr id="29"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1" name="组合 30"/>
          <p:cNvGrpSpPr/>
          <p:nvPr/>
        </p:nvGrpSpPr>
        <p:grpSpPr>
          <a:xfrm>
            <a:off x="5913472" y="5475272"/>
            <a:ext cx="364772" cy="361011"/>
            <a:chOff x="6967126" y="4092464"/>
            <a:chExt cx="453105" cy="448433"/>
          </a:xfrm>
          <a:gradFill>
            <a:gsLst>
              <a:gs pos="0">
                <a:srgbClr val="238DED"/>
              </a:gs>
              <a:gs pos="100000">
                <a:srgbClr val="18478F"/>
              </a:gs>
            </a:gsLst>
            <a:lin ang="8400000" scaled="0"/>
          </a:gradFill>
        </p:grpSpPr>
        <p:sp>
          <p:nvSpPr>
            <p:cNvPr id="32"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4" name="组合 33"/>
          <p:cNvGrpSpPr/>
          <p:nvPr/>
        </p:nvGrpSpPr>
        <p:grpSpPr>
          <a:xfrm>
            <a:off x="5875340" y="3260152"/>
            <a:ext cx="375609" cy="359225"/>
            <a:chOff x="1004888" y="993775"/>
            <a:chExt cx="2438400" cy="2332038"/>
          </a:xfrm>
          <a:solidFill>
            <a:srgbClr val="18478F"/>
          </a:solidFill>
        </p:grpSpPr>
        <p:sp>
          <p:nvSpPr>
            <p:cNvPr id="35"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任意多边形 35"/>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grpSp>
      <p:sp>
        <p:nvSpPr>
          <p:cNvPr id="3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2035458"/>
            <a:ext cx="3350072" cy="2030095"/>
          </a:xfrm>
          <a:prstGeom prst="rect">
            <a:avLst/>
          </a:prstGeom>
        </p:spPr>
        <p:txBody>
          <a:bodyPr wrap="square">
            <a:spAutoFit/>
          </a:bodyPr>
          <a:lstStyle/>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考虑数据元素间的关系也大有裨益。有时一个数据可能包含其他数据的信息，而更多的时候，不同数据间可能存在更紧密的联系。比如相册中的照片、播放列表中的歌曲或者客户数据 中的某个账单等，都是不同数据相互联系的范例。对于简单联系可以通过创建子窗口记录，而 针对复杂关系，使用方盒- 箭头表示法来阐释更为合适。</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1014664"/>
            <a:ext cx="3459514" cy="1814830"/>
          </a:xfrm>
          <a:prstGeom prst="rect">
            <a:avLst/>
          </a:prstGeom>
        </p:spPr>
        <p:txBody>
          <a:bodyPr wrap="square">
            <a:spAutoFit/>
          </a:bodyPr>
          <a:lstStyle/>
          <a:p>
            <a:pPr algn="l"/>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功能性和数据元素代表着界面中要展现给用户的功能和数据。</a:t>
            </a:r>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不过，如果需求的描述有意从 人物模型的角度出发，采用日常词汇和语言，则功能和数据元素会以用户界面的表现语言来描 述。每个元素的定义要针对先前定义的具体需求，才能保证产品的各方面都有清晰的意图</a:t>
            </a:r>
            <a:r>
              <a:rPr lang="zh-CN" altLang="en-US" sz="1400" dirty="0">
                <a:solidFill>
                  <a:schemeClr val="tx1">
                    <a:lumMod val="95000"/>
                    <a:lumOff val="5000"/>
                  </a:schemeClr>
                </a:solidFill>
                <a:latin typeface="Open Sans" panose="020B0606030504020204" pitchFamily="34" charset="0"/>
                <a:ea typeface="宋体" panose="02010600030101010101" pitchFamily="2" charset="-122"/>
                <a:cs typeface="Open Sans" panose="020B0606030504020204" pitchFamily="34" charset="0"/>
              </a:rPr>
              <a:t>，</a:t>
            </a:r>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能够追溯到某个使用场景或者业务目标。</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4493201"/>
            <a:ext cx="3350072" cy="2030095"/>
          </a:xfrm>
          <a:prstGeom prst="rect">
            <a:avLst/>
          </a:prstGeom>
        </p:spPr>
        <p:txBody>
          <a:bodyPr wrap="square">
            <a:spAutoFit/>
          </a:bodyPr>
          <a:lstStyle/>
          <a:p>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功能元素是针对界面中的数据元素及其显示所做的操作。</a:t>
            </a:r>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一般来说，功能元素包括数据元 素操作工具，以及数据元素的视觉和结构化管理方式。功能需求向功能元素的转换，使得设计逐渐清晰具体。</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如果说情境场景是我们设想用户整体体验的载体，那么功能元素就让设想变得</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真实。</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76684" y="3309195"/>
            <a:ext cx="3459514" cy="3107690"/>
          </a:xfrm>
          <a:prstGeom prst="rect">
            <a:avLst/>
          </a:prstGeom>
        </p:spPr>
        <p:txBody>
          <a:bodyPr wrap="square">
            <a:spAutoFit/>
          </a:bodyPr>
          <a:lstStyle/>
          <a:p>
            <a:pPr algn="l"/>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数据元素通常是交互产品中的基本主体，比如照片、电子邮件、客户记录及订单等，是用户可以访问、反应以及操作的基本个体。理想情况下，数据元素要符合人物模型的心理模型。 在这点上，将数据对象分类十分关键，因为产品的功能定义通常与此相关。我们也关注对象的 一些显著属性（比如电子邮件的发件人和照片的拍摄日期等），不过，在此阶段，对于属性的了 解不必过于全面，只要对人物模型是否关心少数或者多数属性有大致了解即可。这时，可以着手构建团队软件原型，利用目标导向数据模型创建更多的正式数据模型，以供日后开发人员使用。</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椭圆 1"/>
          <p:cNvSpPr/>
          <p:nvPr/>
        </p:nvSpPr>
        <p:spPr>
          <a:xfrm>
            <a:off x="4937841" y="2190967"/>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049226" y="3229748"/>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937841" y="4334321"/>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049226" y="5373102"/>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08785" y="268605"/>
            <a:ext cx="2772410" cy="368300"/>
          </a:xfrm>
          <a:prstGeom prst="rect">
            <a:avLst/>
          </a:prstGeom>
          <a:noFill/>
        </p:spPr>
        <p:txBody>
          <a:bodyPr wrap="square" rtlCol="0">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rPr>
              <a:t>定义功能性和数据元素</a:t>
            </a:r>
            <a:endPar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44" name="椭圆 4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45" name="椭圆 4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ppt_x"/>
                                          </p:val>
                                        </p:tav>
                                        <p:tav tm="100000">
                                          <p:val>
                                            <p:strVal val="#ppt_x"/>
                                          </p:val>
                                        </p:tav>
                                      </p:tavLst>
                                    </p:anim>
                                    <p:anim calcmode="lin" valueType="num">
                                      <p:cBhvr additive="base">
                                        <p:cTn id="12" dur="10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7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000" fill="hold"/>
                                        <p:tgtEl>
                                          <p:spTgt spid="19"/>
                                        </p:tgtEl>
                                        <p:attrNameLst>
                                          <p:attrName>ppt_x</p:attrName>
                                        </p:attrNameLst>
                                      </p:cBhvr>
                                      <p:tavLst>
                                        <p:tav tm="0">
                                          <p:val>
                                            <p:strVal val="#ppt_x"/>
                                          </p:val>
                                        </p:tav>
                                        <p:tav tm="100000">
                                          <p:val>
                                            <p:strVal val="#ppt_x"/>
                                          </p:val>
                                        </p:tav>
                                      </p:tavLst>
                                    </p:anim>
                                    <p:anim calcmode="lin" valueType="num">
                                      <p:cBhvr additive="base">
                                        <p:cTn id="20" dur="1000" fill="hold"/>
                                        <p:tgtEl>
                                          <p:spTgt spid="19"/>
                                        </p:tgtEl>
                                        <p:attrNameLst>
                                          <p:attrName>ppt_y</p:attrName>
                                        </p:attrNameLst>
                                      </p:cBhvr>
                                      <p:tavLst>
                                        <p:tav tm="0">
                                          <p:val>
                                            <p:strVal val="1+#ppt_h/2"/>
                                          </p:val>
                                        </p:tav>
                                        <p:tav tm="100000">
                                          <p:val>
                                            <p:strVal val="#ppt_y"/>
                                          </p:val>
                                        </p:tav>
                                      </p:tavLst>
                                    </p:anim>
                                  </p:childTnLst>
                                </p:cTn>
                              </p:par>
                              <p:par>
                                <p:cTn id="21" presetID="53" presetClass="entr" presetSubtype="16" fill="hold" grpId="0" nodeType="withEffect">
                                  <p:stCondLst>
                                    <p:cond delay="300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53" presetClass="entr" presetSubtype="16" fill="hold" grpId="0" nodeType="withEffect">
                                  <p:stCondLst>
                                    <p:cond delay="300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nodeType="withEffect">
                                  <p:stCondLst>
                                    <p:cond delay="325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par>
                                <p:cTn id="41" presetID="53" presetClass="entr" presetSubtype="16" fill="hold" nodeType="withEffect">
                                  <p:stCondLst>
                                    <p:cond delay="325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Effect transition="in" filter="fade">
                                      <p:cBhvr>
                                        <p:cTn id="45" dur="500"/>
                                        <p:tgtEl>
                                          <p:spTgt spid="34"/>
                                        </p:tgtEl>
                                      </p:cBhvr>
                                    </p:animEffect>
                                  </p:childTnLst>
                                </p:cTn>
                              </p:par>
                              <p:par>
                                <p:cTn id="46" presetID="53" presetClass="entr" presetSubtype="16" fill="hold" nodeType="withEffect">
                                  <p:stCondLst>
                                    <p:cond delay="325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par>
                                <p:cTn id="51" presetID="53" presetClass="entr" presetSubtype="16" fill="hold" nodeType="withEffect">
                                  <p:stCondLst>
                                    <p:cond delay="325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par>
                                <p:cTn id="56" presetID="53" presetClass="entr" presetSubtype="16" fill="hold" grpId="0" nodeType="withEffect">
                                  <p:stCondLst>
                                    <p:cond delay="325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325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par>
                                <p:cTn id="66" presetID="53" presetClass="entr" presetSubtype="16" fill="hold" grpId="0" nodeType="withEffect">
                                  <p:stCondLst>
                                    <p:cond delay="3250"/>
                                  </p:stCondLst>
                                  <p:childTnLst>
                                    <p:set>
                                      <p:cBhvr>
                                        <p:cTn id="67" dur="1" fill="hold">
                                          <p:stCondLst>
                                            <p:cond delay="0"/>
                                          </p:stCondLst>
                                        </p:cTn>
                                        <p:tgtEl>
                                          <p:spTgt spid="2"/>
                                        </p:tgtEl>
                                        <p:attrNameLst>
                                          <p:attrName>style.visibility</p:attrName>
                                        </p:attrNameLst>
                                      </p:cBhvr>
                                      <p:to>
                                        <p:strVal val="visible"/>
                                      </p:to>
                                    </p:set>
                                    <p:anim calcmode="lin" valueType="num">
                                      <p:cBhvr>
                                        <p:cTn id="68" dur="500" fill="hold"/>
                                        <p:tgtEl>
                                          <p:spTgt spid="2"/>
                                        </p:tgtEl>
                                        <p:attrNameLst>
                                          <p:attrName>ppt_w</p:attrName>
                                        </p:attrNameLst>
                                      </p:cBhvr>
                                      <p:tavLst>
                                        <p:tav tm="0">
                                          <p:val>
                                            <p:fltVal val="0"/>
                                          </p:val>
                                        </p:tav>
                                        <p:tav tm="100000">
                                          <p:val>
                                            <p:strVal val="#ppt_w"/>
                                          </p:val>
                                        </p:tav>
                                      </p:tavLst>
                                    </p:anim>
                                    <p:anim calcmode="lin" valueType="num">
                                      <p:cBhvr>
                                        <p:cTn id="69" dur="500" fill="hold"/>
                                        <p:tgtEl>
                                          <p:spTgt spid="2"/>
                                        </p:tgtEl>
                                        <p:attrNameLst>
                                          <p:attrName>ppt_h</p:attrName>
                                        </p:attrNameLst>
                                      </p:cBhvr>
                                      <p:tavLst>
                                        <p:tav tm="0">
                                          <p:val>
                                            <p:fltVal val="0"/>
                                          </p:val>
                                        </p:tav>
                                        <p:tav tm="100000">
                                          <p:val>
                                            <p:strVal val="#ppt_h"/>
                                          </p:val>
                                        </p:tav>
                                      </p:tavLst>
                                    </p:anim>
                                    <p:animEffect transition="in" filter="fade">
                                      <p:cBhvr>
                                        <p:cTn id="70" dur="500"/>
                                        <p:tgtEl>
                                          <p:spTgt spid="2"/>
                                        </p:tgtEl>
                                      </p:cBhvr>
                                    </p:animEffect>
                                  </p:childTnLst>
                                </p:cTn>
                              </p:par>
                              <p:par>
                                <p:cTn id="71" presetID="53" presetClass="entr" presetSubtype="16" fill="hold" grpId="0" nodeType="withEffect">
                                  <p:stCondLst>
                                    <p:cond delay="3250"/>
                                  </p:stCondLst>
                                  <p:childTnLst>
                                    <p:set>
                                      <p:cBhvr>
                                        <p:cTn id="72" dur="1" fill="hold">
                                          <p:stCondLst>
                                            <p:cond delay="0"/>
                                          </p:stCondLst>
                                        </p:cTn>
                                        <p:tgtEl>
                                          <p:spTgt spid="42"/>
                                        </p:tgtEl>
                                        <p:attrNameLst>
                                          <p:attrName>style.visibility</p:attrName>
                                        </p:attrNameLst>
                                      </p:cBhvr>
                                      <p:to>
                                        <p:strVal val="visible"/>
                                      </p:to>
                                    </p:set>
                                    <p:anim calcmode="lin" valueType="num">
                                      <p:cBhvr>
                                        <p:cTn id="73" dur="500" fill="hold"/>
                                        <p:tgtEl>
                                          <p:spTgt spid="42"/>
                                        </p:tgtEl>
                                        <p:attrNameLst>
                                          <p:attrName>ppt_w</p:attrName>
                                        </p:attrNameLst>
                                      </p:cBhvr>
                                      <p:tavLst>
                                        <p:tav tm="0">
                                          <p:val>
                                            <p:fltVal val="0"/>
                                          </p:val>
                                        </p:tav>
                                        <p:tav tm="100000">
                                          <p:val>
                                            <p:strVal val="#ppt_w"/>
                                          </p:val>
                                        </p:tav>
                                      </p:tavLst>
                                    </p:anim>
                                    <p:anim calcmode="lin" valueType="num">
                                      <p:cBhvr>
                                        <p:cTn id="74" dur="500" fill="hold"/>
                                        <p:tgtEl>
                                          <p:spTgt spid="42"/>
                                        </p:tgtEl>
                                        <p:attrNameLst>
                                          <p:attrName>ppt_h</p:attrName>
                                        </p:attrNameLst>
                                      </p:cBhvr>
                                      <p:tavLst>
                                        <p:tav tm="0">
                                          <p:val>
                                            <p:fltVal val="0"/>
                                          </p:val>
                                        </p:tav>
                                        <p:tav tm="100000">
                                          <p:val>
                                            <p:strVal val="#ppt_h"/>
                                          </p:val>
                                        </p:tav>
                                      </p:tavLst>
                                    </p:anim>
                                    <p:animEffect transition="in" filter="fade">
                                      <p:cBhvr>
                                        <p:cTn id="75" dur="500"/>
                                        <p:tgtEl>
                                          <p:spTgt spid="42"/>
                                        </p:tgtEl>
                                      </p:cBhvr>
                                    </p:animEffect>
                                  </p:childTnLst>
                                </p:cTn>
                              </p:par>
                              <p:par>
                                <p:cTn id="76" presetID="22" presetClass="entr" presetSubtype="2" fill="hold" grpId="0" nodeType="withEffect">
                                  <p:stCondLst>
                                    <p:cond delay="3500"/>
                                  </p:stCondLst>
                                  <p:childTnLst>
                                    <p:set>
                                      <p:cBhvr>
                                        <p:cTn id="77" dur="1" fill="hold">
                                          <p:stCondLst>
                                            <p:cond delay="0"/>
                                          </p:stCondLst>
                                        </p:cTn>
                                        <p:tgtEl>
                                          <p:spTgt spid="38"/>
                                        </p:tgtEl>
                                        <p:attrNameLst>
                                          <p:attrName>style.visibility</p:attrName>
                                        </p:attrNameLst>
                                      </p:cBhvr>
                                      <p:to>
                                        <p:strVal val="visible"/>
                                      </p:to>
                                    </p:set>
                                    <p:animEffect transition="in" filter="wipe(right)">
                                      <p:cBhvr>
                                        <p:cTn id="78" dur="500"/>
                                        <p:tgtEl>
                                          <p:spTgt spid="38"/>
                                        </p:tgtEl>
                                      </p:cBhvr>
                                    </p:animEffect>
                                  </p:childTnLst>
                                </p:cTn>
                              </p:par>
                              <p:par>
                                <p:cTn id="79" presetID="22" presetClass="entr" presetSubtype="2" fill="hold" grpId="0" nodeType="withEffect">
                                  <p:stCondLst>
                                    <p:cond delay="3500"/>
                                  </p:stCondLst>
                                  <p:childTnLst>
                                    <p:set>
                                      <p:cBhvr>
                                        <p:cTn id="80" dur="1" fill="hold">
                                          <p:stCondLst>
                                            <p:cond delay="0"/>
                                          </p:stCondLst>
                                        </p:cTn>
                                        <p:tgtEl>
                                          <p:spTgt spid="40"/>
                                        </p:tgtEl>
                                        <p:attrNameLst>
                                          <p:attrName>style.visibility</p:attrName>
                                        </p:attrNameLst>
                                      </p:cBhvr>
                                      <p:to>
                                        <p:strVal val="visible"/>
                                      </p:to>
                                    </p:set>
                                    <p:animEffect transition="in" filter="wipe(right)">
                                      <p:cBhvr>
                                        <p:cTn id="81" dur="500"/>
                                        <p:tgtEl>
                                          <p:spTgt spid="40"/>
                                        </p:tgtEl>
                                      </p:cBhvr>
                                    </p:animEffect>
                                  </p:childTnLst>
                                </p:cTn>
                              </p:par>
                              <p:par>
                                <p:cTn id="82" presetID="22" presetClass="entr" presetSubtype="8" fill="hold" grpId="0" nodeType="withEffect">
                                  <p:stCondLst>
                                    <p:cond delay="3500"/>
                                  </p:stCondLst>
                                  <p:childTnLst>
                                    <p:set>
                                      <p:cBhvr>
                                        <p:cTn id="83" dur="1" fill="hold">
                                          <p:stCondLst>
                                            <p:cond delay="0"/>
                                          </p:stCondLst>
                                        </p:cTn>
                                        <p:tgtEl>
                                          <p:spTgt spid="37"/>
                                        </p:tgtEl>
                                        <p:attrNameLst>
                                          <p:attrName>style.visibility</p:attrName>
                                        </p:attrNameLst>
                                      </p:cBhvr>
                                      <p:to>
                                        <p:strVal val="visible"/>
                                      </p:to>
                                    </p:set>
                                    <p:animEffect transition="in" filter="wipe(left)">
                                      <p:cBhvr>
                                        <p:cTn id="84" dur="500"/>
                                        <p:tgtEl>
                                          <p:spTgt spid="37"/>
                                        </p:tgtEl>
                                      </p:cBhvr>
                                    </p:animEffect>
                                  </p:childTnLst>
                                </p:cTn>
                              </p:par>
                              <p:par>
                                <p:cTn id="85" presetID="22" presetClass="entr" presetSubtype="8" fill="hold" grpId="0" nodeType="withEffect">
                                  <p:stCondLst>
                                    <p:cond delay="3500"/>
                                  </p:stCondLst>
                                  <p:childTnLst>
                                    <p:set>
                                      <p:cBhvr>
                                        <p:cTn id="86" dur="1" fill="hold">
                                          <p:stCondLst>
                                            <p:cond delay="0"/>
                                          </p:stCondLst>
                                        </p:cTn>
                                        <p:tgtEl>
                                          <p:spTgt spid="39"/>
                                        </p:tgtEl>
                                        <p:attrNameLst>
                                          <p:attrName>style.visibility</p:attrName>
                                        </p:attrNameLst>
                                      </p:cBhvr>
                                      <p:to>
                                        <p:strVal val="visible"/>
                                      </p:to>
                                    </p:set>
                                    <p:animEffect transition="in" filter="wipe(left)">
                                      <p:cBhvr>
                                        <p:cTn id="87" dur="500"/>
                                        <p:tgtEl>
                                          <p:spTgt spid="39"/>
                                        </p:tgtEl>
                                      </p:cBhvr>
                                    </p:animEffect>
                                  </p:childTnLst>
                                </p:cTn>
                              </p:par>
                              <p:par>
                                <p:cTn id="88" presetID="2" presetClass="entr" presetSubtype="9" fill="hold" grpId="0" nodeType="withEffect">
                                  <p:stCondLst>
                                    <p:cond delay="0"/>
                                  </p:stCondLst>
                                  <p:childTnLst>
                                    <p:set>
                                      <p:cBhvr>
                                        <p:cTn id="89" dur="1" fill="hold">
                                          <p:stCondLst>
                                            <p:cond delay="0"/>
                                          </p:stCondLst>
                                        </p:cTn>
                                        <p:tgtEl>
                                          <p:spTgt spid="44"/>
                                        </p:tgtEl>
                                        <p:attrNameLst>
                                          <p:attrName>style.visibility</p:attrName>
                                        </p:attrNameLst>
                                      </p:cBhvr>
                                      <p:to>
                                        <p:strVal val="visible"/>
                                      </p:to>
                                    </p:set>
                                    <p:anim calcmode="lin" valueType="num">
                                      <p:cBhvr additive="base">
                                        <p:cTn id="90" dur="500" fill="hold"/>
                                        <p:tgtEl>
                                          <p:spTgt spid="44"/>
                                        </p:tgtEl>
                                        <p:attrNameLst>
                                          <p:attrName>ppt_x</p:attrName>
                                        </p:attrNameLst>
                                      </p:cBhvr>
                                      <p:tavLst>
                                        <p:tav tm="0">
                                          <p:val>
                                            <p:strVal val="0-#ppt_w/2"/>
                                          </p:val>
                                        </p:tav>
                                        <p:tav tm="100000">
                                          <p:val>
                                            <p:strVal val="#ppt_x"/>
                                          </p:val>
                                        </p:tav>
                                      </p:tavLst>
                                    </p:anim>
                                    <p:anim calcmode="lin" valueType="num">
                                      <p:cBhvr additive="base">
                                        <p:cTn id="91" dur="500" fill="hold"/>
                                        <p:tgtEl>
                                          <p:spTgt spid="44"/>
                                        </p:tgtEl>
                                        <p:attrNameLst>
                                          <p:attrName>ppt_y</p:attrName>
                                        </p:attrNameLst>
                                      </p:cBhvr>
                                      <p:tavLst>
                                        <p:tav tm="0">
                                          <p:val>
                                            <p:strVal val="0-#ppt_h/2"/>
                                          </p:val>
                                        </p:tav>
                                        <p:tav tm="100000">
                                          <p:val>
                                            <p:strVal val="#ppt_y"/>
                                          </p:val>
                                        </p:tav>
                                      </p:tavLst>
                                    </p:anim>
                                  </p:childTnLst>
                                </p:cTn>
                              </p:par>
                              <p:par>
                                <p:cTn id="92" presetID="2" presetClass="entr" presetSubtype="9"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 calcmode="lin" valueType="num">
                                      <p:cBhvr additive="base">
                                        <p:cTn id="94" dur="500" fill="hold"/>
                                        <p:tgtEl>
                                          <p:spTgt spid="45"/>
                                        </p:tgtEl>
                                        <p:attrNameLst>
                                          <p:attrName>ppt_x</p:attrName>
                                        </p:attrNameLst>
                                      </p:cBhvr>
                                      <p:tavLst>
                                        <p:tav tm="0">
                                          <p:val>
                                            <p:strVal val="0-#ppt_w/2"/>
                                          </p:val>
                                        </p:tav>
                                        <p:tav tm="100000">
                                          <p:val>
                                            <p:strVal val="#ppt_x"/>
                                          </p:val>
                                        </p:tav>
                                      </p:tavLst>
                                    </p:anim>
                                    <p:anim calcmode="lin" valueType="num">
                                      <p:cBhvr additive="base">
                                        <p:cTn id="95" dur="500" fill="hold"/>
                                        <p:tgtEl>
                                          <p:spTgt spid="45"/>
                                        </p:tgtEl>
                                        <p:attrNameLst>
                                          <p:attrName>ppt_y</p:attrName>
                                        </p:attrNameLst>
                                      </p:cBhvr>
                                      <p:tavLst>
                                        <p:tav tm="0">
                                          <p:val>
                                            <p:strVal val="0-#ppt_h/2"/>
                                          </p:val>
                                        </p:tav>
                                        <p:tav tm="100000">
                                          <p:val>
                                            <p:strVal val="#ppt_y"/>
                                          </p:val>
                                        </p:tav>
                                      </p:tavLst>
                                    </p:anim>
                                  </p:childTnLst>
                                </p:cTn>
                              </p:par>
                              <p:par>
                                <p:cTn id="96" presetID="2" presetClass="entr" presetSubtype="9"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 calcmode="lin" valueType="num">
                                      <p:cBhvr additive="base">
                                        <p:cTn id="98" dur="500" fill="hold"/>
                                        <p:tgtEl>
                                          <p:spTgt spid="46"/>
                                        </p:tgtEl>
                                        <p:attrNameLst>
                                          <p:attrName>ppt_x</p:attrName>
                                        </p:attrNameLst>
                                      </p:cBhvr>
                                      <p:tavLst>
                                        <p:tav tm="0">
                                          <p:val>
                                            <p:strVal val="0-#ppt_w/2"/>
                                          </p:val>
                                        </p:tav>
                                        <p:tav tm="100000">
                                          <p:val>
                                            <p:strVal val="#ppt_x"/>
                                          </p:val>
                                        </p:tav>
                                      </p:tavLst>
                                    </p:anim>
                                    <p:anim calcmode="lin" valueType="num">
                                      <p:cBhvr additive="base">
                                        <p:cTn id="99" dur="500" fill="hold"/>
                                        <p:tgtEl>
                                          <p:spTgt spid="46"/>
                                        </p:tgtEl>
                                        <p:attrNameLst>
                                          <p:attrName>ppt_y</p:attrName>
                                        </p:attrNameLst>
                                      </p:cBhvr>
                                      <p:tavLst>
                                        <p:tav tm="0">
                                          <p:val>
                                            <p:strVal val="0-#ppt_h/2"/>
                                          </p:val>
                                        </p:tav>
                                        <p:tav tm="100000">
                                          <p:val>
                                            <p:strVal val="#ppt_y"/>
                                          </p:val>
                                        </p:tav>
                                      </p:tavLst>
                                    </p:anim>
                                  </p:childTnLst>
                                </p:cTn>
                              </p:par>
                              <p:par>
                                <p:cTn id="100" presetID="2" presetClass="entr" presetSubtype="9" fill="hold" grpId="0" nodeType="withEffect">
                                  <p:stCondLst>
                                    <p:cond delay="0"/>
                                  </p:stCondLst>
                                  <p:childTnLst>
                                    <p:set>
                                      <p:cBhvr>
                                        <p:cTn id="101" dur="1" fill="hold">
                                          <p:stCondLst>
                                            <p:cond delay="0"/>
                                          </p:stCondLst>
                                        </p:cTn>
                                        <p:tgtEl>
                                          <p:spTgt spid="47"/>
                                        </p:tgtEl>
                                        <p:attrNameLst>
                                          <p:attrName>style.visibility</p:attrName>
                                        </p:attrNameLst>
                                      </p:cBhvr>
                                      <p:to>
                                        <p:strVal val="visible"/>
                                      </p:to>
                                    </p:set>
                                    <p:anim calcmode="lin" valueType="num">
                                      <p:cBhvr additive="base">
                                        <p:cTn id="102" dur="500" fill="hold"/>
                                        <p:tgtEl>
                                          <p:spTgt spid="47"/>
                                        </p:tgtEl>
                                        <p:attrNameLst>
                                          <p:attrName>ppt_x</p:attrName>
                                        </p:attrNameLst>
                                      </p:cBhvr>
                                      <p:tavLst>
                                        <p:tav tm="0">
                                          <p:val>
                                            <p:strVal val="0-#ppt_w/2"/>
                                          </p:val>
                                        </p:tav>
                                        <p:tav tm="100000">
                                          <p:val>
                                            <p:strVal val="#ppt_x"/>
                                          </p:val>
                                        </p:tav>
                                      </p:tavLst>
                                    </p:anim>
                                    <p:anim calcmode="lin" valueType="num">
                                      <p:cBhvr additive="base">
                                        <p:cTn id="103" dur="500" fill="hold"/>
                                        <p:tgtEl>
                                          <p:spTgt spid="47"/>
                                        </p:tgtEl>
                                        <p:attrNameLst>
                                          <p:attrName>ppt_y</p:attrName>
                                        </p:attrNameLst>
                                      </p:cBhvr>
                                      <p:tavLst>
                                        <p:tav tm="0">
                                          <p:val>
                                            <p:strVal val="0-#ppt_h/2"/>
                                          </p:val>
                                        </p:tav>
                                        <p:tav tm="100000">
                                          <p:val>
                                            <p:strVal val="#ppt_y"/>
                                          </p:val>
                                        </p:tav>
                                      </p:tavLst>
                                    </p:anim>
                                  </p:childTnLst>
                                </p:cTn>
                              </p:par>
                              <p:par>
                                <p:cTn id="104" presetID="2" presetClass="entr" presetSubtype="9"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 calcmode="lin" valueType="num">
                                      <p:cBhvr additive="base">
                                        <p:cTn id="106" dur="500" fill="hold"/>
                                        <p:tgtEl>
                                          <p:spTgt spid="48"/>
                                        </p:tgtEl>
                                        <p:attrNameLst>
                                          <p:attrName>ppt_x</p:attrName>
                                        </p:attrNameLst>
                                      </p:cBhvr>
                                      <p:tavLst>
                                        <p:tav tm="0">
                                          <p:val>
                                            <p:strVal val="0-#ppt_w/2"/>
                                          </p:val>
                                        </p:tav>
                                        <p:tav tm="100000">
                                          <p:val>
                                            <p:strVal val="#ppt_x"/>
                                          </p:val>
                                        </p:tav>
                                      </p:tavLst>
                                    </p:anim>
                                    <p:anim calcmode="lin" valueType="num">
                                      <p:cBhvr additive="base">
                                        <p:cTn id="107"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37" grpId="0"/>
      <p:bldP spid="38" grpId="0"/>
      <p:bldP spid="39" grpId="0"/>
      <p:bldP spid="40" grpId="0"/>
      <p:bldP spid="2" grpId="0" animBg="1"/>
      <p:bldP spid="41" grpId="0" animBg="1"/>
      <p:bldP spid="42" grpId="0" animBg="1"/>
      <p:bldP spid="43" grpId="0" animBg="1"/>
      <p:bldP spid="44" grpId="0" animBg="1"/>
      <p:bldP spid="45" grpId="0" animBg="1"/>
      <p:bldP spid="46" grpId="0" animBg="1"/>
      <p:bldP spid="47" grpId="0" animBg="1"/>
      <p:bldP spid="4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5694"/>
            <a:ext cx="12192000" cy="3778623"/>
          </a:xfrm>
          <a:prstGeom prst="rect">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01154" y="1906550"/>
            <a:ext cx="2628646" cy="3468352"/>
          </a:xfrm>
          <a:prstGeom prst="rect">
            <a:avLst/>
          </a:prstGeom>
        </p:spPr>
      </p:pic>
      <p:sp>
        <p:nvSpPr>
          <p:cNvPr id="1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48401" y="2461441"/>
            <a:ext cx="3505732" cy="1383665"/>
          </a:xfrm>
          <a:prstGeom prst="rect">
            <a:avLst/>
          </a:prstGeom>
        </p:spPr>
        <p:txBody>
          <a:bodyPr wrap="square">
            <a:spAutoFit/>
          </a:bodyPr>
          <a:lstStyle/>
          <a:p>
            <a:pPr algn="l"/>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有了完善的高层次功能和数据元素后，就可以开始按照不同功能分组工作，确定各自的层 级。由于这些元素各自承担着具体任务，因此元素分组的目的在于更好地在任务中和任务间疏通人物模型的流程。这时，要考虑的主要问题如下：</a:t>
            </a:r>
            <a:endPar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48401" y="3834944"/>
            <a:ext cx="3505732" cy="1383665"/>
          </a:xfrm>
          <a:prstGeom prst="rect">
            <a:avLst/>
          </a:prstGeom>
        </p:spPr>
        <p:txBody>
          <a:bodyPr wrap="square">
            <a:spAutoFit/>
          </a:bodyPr>
          <a:lstStyle/>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1.哪些元素需要大片的视频区域，哪些不需要？</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2.哪些元素能够容纳其他元素？</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3.容器如何组织才能优化工作流？</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4.哪些元素需要捆绑使用？哪些不</a:t>
            </a:r>
            <a:r>
              <a:rPr lang="zh-CN" altLang="en-US" sz="1050" dirty="0">
                <a:solidFill>
                  <a:schemeClr val="bg1"/>
                </a:solidFill>
                <a:latin typeface="Open Sans" panose="020B0606030504020204" pitchFamily="34" charset="0"/>
                <a:ea typeface="宋体" panose="02010600030101010101" pitchFamily="2" charset="-122"/>
                <a:cs typeface="Open Sans" panose="020B0606030504020204" pitchFamily="34" charset="0"/>
              </a:rPr>
              <a:t>需要</a:t>
            </a:r>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5.相关联的元素使用时顺序如何？</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6.哪些数据元素有助于人物模型做出决定？</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7.采用何种交互模式和原则？</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8.人物模型的心理模型如何影响元素组织？</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Shape 1619"/>
          <p:cNvSpPr/>
          <p:nvPr/>
        </p:nvSpPr>
        <p:spPr bwMode="auto">
          <a:xfrm>
            <a:off x="5034754" y="3964480"/>
            <a:ext cx="918227"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Shape 1645"/>
          <p:cNvSpPr/>
          <p:nvPr/>
        </p:nvSpPr>
        <p:spPr>
          <a:xfrm>
            <a:off x="5287477" y="4193802"/>
            <a:ext cx="412781" cy="412781"/>
          </a:xfrm>
          <a:custGeom>
            <a:avLst/>
            <a:gdLst/>
            <a:ahLst/>
            <a:cxnLst>
              <a:cxn ang="0">
                <a:pos x="wd2" y="hd2"/>
              </a:cxn>
              <a:cxn ang="5400000">
                <a:pos x="wd2" y="hd2"/>
              </a:cxn>
              <a:cxn ang="10800000">
                <a:pos x="wd2" y="hd2"/>
              </a:cxn>
              <a:cxn ang="16200000">
                <a:pos x="wd2" y="hd2"/>
              </a:cxn>
            </a:cxnLst>
            <a:rect l="0" t="0" r="r" b="b"/>
            <a:pathLst>
              <a:path w="20512" h="21600" extrusionOk="0">
                <a:moveTo>
                  <a:pt x="13692" y="8626"/>
                </a:moveTo>
                <a:lnTo>
                  <a:pt x="12040" y="10330"/>
                </a:lnTo>
                <a:cubicBezTo>
                  <a:pt x="12133" y="10461"/>
                  <a:pt x="12223" y="10598"/>
                  <a:pt x="12309" y="10739"/>
                </a:cubicBezTo>
                <a:cubicBezTo>
                  <a:pt x="13857" y="13353"/>
                  <a:pt x="13057" y="16782"/>
                  <a:pt x="10523" y="18381"/>
                </a:cubicBezTo>
                <a:cubicBezTo>
                  <a:pt x="9676" y="18917"/>
                  <a:pt x="8707" y="19199"/>
                  <a:pt x="7721" y="19199"/>
                </a:cubicBezTo>
                <a:cubicBezTo>
                  <a:pt x="5825" y="19199"/>
                  <a:pt x="4105" y="18206"/>
                  <a:pt x="3118" y="16540"/>
                </a:cubicBezTo>
                <a:cubicBezTo>
                  <a:pt x="2367" y="15274"/>
                  <a:pt x="2141" y="13783"/>
                  <a:pt x="2477" y="12337"/>
                </a:cubicBezTo>
                <a:cubicBezTo>
                  <a:pt x="2815" y="10895"/>
                  <a:pt x="3674" y="9673"/>
                  <a:pt x="4902" y="8899"/>
                </a:cubicBezTo>
                <a:cubicBezTo>
                  <a:pt x="5751" y="8364"/>
                  <a:pt x="6720" y="8081"/>
                  <a:pt x="7707" y="8081"/>
                </a:cubicBezTo>
                <a:cubicBezTo>
                  <a:pt x="8723" y="8081"/>
                  <a:pt x="9686" y="8368"/>
                  <a:pt x="10517" y="8891"/>
                </a:cubicBezTo>
                <a:lnTo>
                  <a:pt x="9430" y="10070"/>
                </a:lnTo>
                <a:cubicBezTo>
                  <a:pt x="8906" y="9801"/>
                  <a:pt x="8322" y="9649"/>
                  <a:pt x="7711" y="9649"/>
                </a:cubicBezTo>
                <a:cubicBezTo>
                  <a:pt x="7000" y="9649"/>
                  <a:pt x="6303" y="9853"/>
                  <a:pt x="5695" y="10236"/>
                </a:cubicBezTo>
                <a:cubicBezTo>
                  <a:pt x="3875" y="11384"/>
                  <a:pt x="3302" y="13845"/>
                  <a:pt x="4414" y="15722"/>
                </a:cubicBezTo>
                <a:cubicBezTo>
                  <a:pt x="5123" y="16918"/>
                  <a:pt x="6358" y="17632"/>
                  <a:pt x="7715" y="17632"/>
                </a:cubicBezTo>
                <a:cubicBezTo>
                  <a:pt x="8425" y="17632"/>
                  <a:pt x="9122" y="17428"/>
                  <a:pt x="9730" y="17045"/>
                </a:cubicBezTo>
                <a:cubicBezTo>
                  <a:pt x="10611" y="16490"/>
                  <a:pt x="11230" y="15614"/>
                  <a:pt x="11471" y="14577"/>
                </a:cubicBezTo>
                <a:cubicBezTo>
                  <a:pt x="11713" y="13538"/>
                  <a:pt x="11550" y="12468"/>
                  <a:pt x="11010" y="11560"/>
                </a:cubicBezTo>
                <a:cubicBezTo>
                  <a:pt x="10991" y="11525"/>
                  <a:pt x="10967" y="11494"/>
                  <a:pt x="10946" y="11460"/>
                </a:cubicBezTo>
                <a:lnTo>
                  <a:pt x="8192" y="14304"/>
                </a:lnTo>
                <a:cubicBezTo>
                  <a:pt x="8116" y="14383"/>
                  <a:pt x="8016" y="14422"/>
                  <a:pt x="7917" y="14422"/>
                </a:cubicBezTo>
                <a:cubicBezTo>
                  <a:pt x="7819" y="14422"/>
                  <a:pt x="7718" y="14383"/>
                  <a:pt x="7644" y="14304"/>
                </a:cubicBezTo>
                <a:cubicBezTo>
                  <a:pt x="7490" y="14146"/>
                  <a:pt x="7490" y="13895"/>
                  <a:pt x="7644" y="13739"/>
                </a:cubicBezTo>
                <a:lnTo>
                  <a:pt x="17851" y="3203"/>
                </a:lnTo>
                <a:lnTo>
                  <a:pt x="17079" y="2942"/>
                </a:lnTo>
                <a:lnTo>
                  <a:pt x="15933" y="0"/>
                </a:lnTo>
                <a:lnTo>
                  <a:pt x="11871" y="4408"/>
                </a:lnTo>
                <a:lnTo>
                  <a:pt x="12605" y="6622"/>
                </a:lnTo>
                <a:lnTo>
                  <a:pt x="12142" y="7125"/>
                </a:lnTo>
                <a:cubicBezTo>
                  <a:pt x="10838" y="6182"/>
                  <a:pt x="9285" y="5680"/>
                  <a:pt x="7706" y="5680"/>
                </a:cubicBezTo>
                <a:cubicBezTo>
                  <a:pt x="6334" y="5680"/>
                  <a:pt x="4945" y="6058"/>
                  <a:pt x="3690" y="6850"/>
                </a:cubicBezTo>
                <a:cubicBezTo>
                  <a:pt x="56" y="9143"/>
                  <a:pt x="-1088" y="14042"/>
                  <a:pt x="1135" y="17791"/>
                </a:cubicBezTo>
                <a:cubicBezTo>
                  <a:pt x="2588" y="20245"/>
                  <a:pt x="5125" y="21600"/>
                  <a:pt x="7722" y="21600"/>
                </a:cubicBezTo>
                <a:cubicBezTo>
                  <a:pt x="9093" y="21600"/>
                  <a:pt x="10482" y="21221"/>
                  <a:pt x="11738" y="20430"/>
                </a:cubicBezTo>
                <a:cubicBezTo>
                  <a:pt x="15371" y="18135"/>
                  <a:pt x="16514" y="13237"/>
                  <a:pt x="14292" y="9487"/>
                </a:cubicBezTo>
                <a:cubicBezTo>
                  <a:pt x="14111" y="9179"/>
                  <a:pt x="13906" y="8898"/>
                  <a:pt x="13692" y="8626"/>
                </a:cubicBezTo>
                <a:moveTo>
                  <a:pt x="18676" y="3481"/>
                </a:moveTo>
                <a:lnTo>
                  <a:pt x="14381" y="7915"/>
                </a:lnTo>
                <a:lnTo>
                  <a:pt x="16451" y="8512"/>
                </a:lnTo>
                <a:lnTo>
                  <a:pt x="20512" y="4103"/>
                </a:lnTo>
                <a:lnTo>
                  <a:pt x="18676" y="3481"/>
                </a:lnTo>
                <a:close/>
              </a:path>
            </a:pathLst>
          </a:custGeom>
          <a:gradFill>
            <a:gsLst>
              <a:gs pos="100000">
                <a:srgbClr val="18478F"/>
              </a:gs>
              <a:gs pos="0">
                <a:srgbClr val="238DED"/>
              </a:gs>
            </a:gsLst>
            <a:lin ang="7200000" scaled="0"/>
          </a:gradFill>
          <a:ln w="12700">
            <a:miter lim="400000"/>
          </a:ln>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1627"/>
          <p:cNvSpPr/>
          <p:nvPr/>
        </p:nvSpPr>
        <p:spPr bwMode="auto">
          <a:xfrm>
            <a:off x="5033818" y="2587582"/>
            <a:ext cx="919163"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2" name="Group 1649"/>
          <p:cNvGrpSpPr/>
          <p:nvPr/>
        </p:nvGrpSpPr>
        <p:grpSpPr bwMode="auto">
          <a:xfrm>
            <a:off x="5313685" y="2864641"/>
            <a:ext cx="360365" cy="365980"/>
            <a:chOff x="0" y="0"/>
            <a:chExt cx="611749" cy="619876"/>
          </a:xfrm>
          <a:gradFill>
            <a:gsLst>
              <a:gs pos="100000">
                <a:srgbClr val="18478F"/>
              </a:gs>
              <a:gs pos="0">
                <a:srgbClr val="238DED"/>
              </a:gs>
            </a:gsLst>
            <a:lin ang="7200000" scaled="0"/>
          </a:gradFill>
        </p:grpSpPr>
        <p:sp>
          <p:nvSpPr>
            <p:cNvPr id="23" name="Shape 1647"/>
            <p:cNvSpPr/>
            <p:nvPr/>
          </p:nvSpPr>
          <p:spPr>
            <a:xfrm>
              <a:off x="42902" y="283779"/>
              <a:ext cx="522766" cy="3360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8" name="Shape 1648"/>
            <p:cNvSpPr/>
            <p:nvPr/>
          </p:nvSpPr>
          <p:spPr>
            <a:xfrm>
              <a:off x="0" y="0"/>
              <a:ext cx="611749" cy="4153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5023" y="21600"/>
                  </a:lnTo>
                  <a:lnTo>
                    <a:pt x="6823" y="18190"/>
                  </a:lnTo>
                  <a:lnTo>
                    <a:pt x="2314" y="18190"/>
                  </a:lnTo>
                  <a:lnTo>
                    <a:pt x="2314" y="3410"/>
                  </a:lnTo>
                  <a:lnTo>
                    <a:pt x="19286" y="3410"/>
                  </a:lnTo>
                  <a:lnTo>
                    <a:pt x="19286" y="18190"/>
                  </a:lnTo>
                  <a:lnTo>
                    <a:pt x="14777" y="18190"/>
                  </a:lnTo>
                  <a:lnTo>
                    <a:pt x="16577" y="21600"/>
                  </a:lnTo>
                  <a:lnTo>
                    <a:pt x="21600" y="21600"/>
                  </a:lnTo>
                  <a:lnTo>
                    <a:pt x="216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pic>
        <p:nvPicPr>
          <p:cNvPr id="11" name="H0006(Black_iPhone6)2.png"/>
          <p:cNvPicPr>
            <a:picLocks noChangeAspect="1" noChangeArrowheads="1"/>
          </p:cNvPicPr>
          <p:nvPr/>
        </p:nvPicPr>
        <p:blipFill>
          <a:blip r:embed="rId2">
            <a:extLst>
              <a:ext uri="{28A0092B-C50C-407E-A947-70E740481C1C}">
                <a14:useLocalDpi xmlns:a14="http://schemas.microsoft.com/office/drawing/2010/main" val="0"/>
              </a:ext>
            </a:extLst>
          </a:blip>
          <a:srcRect b="14998"/>
          <a:stretch>
            <a:fillRect/>
          </a:stretch>
        </p:blipFill>
        <p:spPr bwMode="auto">
          <a:xfrm>
            <a:off x="6260461" y="1528549"/>
            <a:ext cx="4550938" cy="532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 name="文本框 2"/>
          <p:cNvSpPr txBox="1"/>
          <p:nvPr/>
        </p:nvSpPr>
        <p:spPr>
          <a:xfrm>
            <a:off x="1708785" y="268605"/>
            <a:ext cx="2772410" cy="368300"/>
          </a:xfrm>
          <a:prstGeom prst="rect">
            <a:avLst/>
          </a:prstGeom>
          <a:noFill/>
        </p:spPr>
        <p:txBody>
          <a:bodyPr wrap="square" rtlCol="0">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rPr>
              <a:t>确定功能组和层级</a:t>
            </a:r>
            <a:endPar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14" name="椭圆 1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275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par>
                                <p:cTn id="14" presetID="53" presetClass="entr" presetSubtype="16" fill="hold" grpId="0" nodeType="withEffect">
                                  <p:stCondLst>
                                    <p:cond delay="2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fltVal val="0"/>
                                          </p:val>
                                        </p:tav>
                                        <p:tav tm="100000">
                                          <p:val>
                                            <p:strVal val="#ppt_h"/>
                                          </p:val>
                                        </p:tav>
                                      </p:tavLst>
                                    </p:anim>
                                    <p:animEffect transition="in" filter="fade">
                                      <p:cBhvr>
                                        <p:cTn id="18" dur="500"/>
                                        <p:tgtEl>
                                          <p:spTgt spid="19"/>
                                        </p:tgtEl>
                                      </p:cBhvr>
                                    </p:animEffect>
                                  </p:childTnLst>
                                </p:cTn>
                              </p:par>
                              <p:par>
                                <p:cTn id="19" presetID="53" presetClass="entr" presetSubtype="16" fill="hold" nodeType="withEffect">
                                  <p:stCondLst>
                                    <p:cond delay="300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par>
                                <p:cTn id="24" presetID="53" presetClass="entr" presetSubtype="16" fill="hold" grpId="0" nodeType="withEffect">
                                  <p:stCondLst>
                                    <p:cond delay="300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par>
                                <p:cTn id="29" presetID="22" presetClass="entr" presetSubtype="8" fill="hold" grpId="0" nodeType="withEffect">
                                  <p:stCondLst>
                                    <p:cond delay="325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grpId="0" nodeType="withEffect">
                                  <p:stCondLst>
                                    <p:cond delay="325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2" presetClass="entr" presetSubtype="9"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0-#ppt_h/2"/>
                                          </p:val>
                                        </p:tav>
                                        <p:tav tm="100000">
                                          <p:val>
                                            <p:strVal val="#ppt_y"/>
                                          </p:val>
                                        </p:tav>
                                      </p:tavLst>
                                    </p:anim>
                                  </p:childTnLst>
                                </p:cTn>
                              </p:par>
                              <p:par>
                                <p:cTn id="43" presetID="2" presetClass="entr" presetSubtype="9"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0-#ppt_h/2"/>
                                          </p:val>
                                        </p:tav>
                                        <p:tav tm="100000">
                                          <p:val>
                                            <p:strVal val="#ppt_y"/>
                                          </p:val>
                                        </p:tav>
                                      </p:tavLst>
                                    </p:anim>
                                  </p:childTnLst>
                                </p:cTn>
                              </p:par>
                              <p:par>
                                <p:cTn id="47" presetID="2" presetClass="entr" presetSubtype="9"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0-#ppt_w/2"/>
                                          </p:val>
                                        </p:tav>
                                        <p:tav tm="100000">
                                          <p:val>
                                            <p:strVal val="#ppt_x"/>
                                          </p:val>
                                        </p:tav>
                                      </p:tavLst>
                                    </p:anim>
                                    <p:anim calcmode="lin" valueType="num">
                                      <p:cBhvr additive="base">
                                        <p:cTn id="50" dur="500" fill="hold"/>
                                        <p:tgtEl>
                                          <p:spTgt spid="17"/>
                                        </p:tgtEl>
                                        <p:attrNameLst>
                                          <p:attrName>ppt_y</p:attrName>
                                        </p:attrNameLst>
                                      </p:cBhvr>
                                      <p:tavLst>
                                        <p:tav tm="0">
                                          <p:val>
                                            <p:strVal val="0-#ppt_h/2"/>
                                          </p:val>
                                        </p:tav>
                                        <p:tav tm="100000">
                                          <p:val>
                                            <p:strVal val="#ppt_y"/>
                                          </p:val>
                                        </p:tav>
                                      </p:tavLst>
                                    </p:anim>
                                  </p:childTnLst>
                                </p:cTn>
                              </p:par>
                              <p:par>
                                <p:cTn id="51" presetID="2" presetClass="entr" presetSubtype="9"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0-#ppt_w/2"/>
                                          </p:val>
                                        </p:tav>
                                        <p:tav tm="100000">
                                          <p:val>
                                            <p:strVal val="#ppt_x"/>
                                          </p:val>
                                        </p:tav>
                                      </p:tavLst>
                                    </p:anim>
                                    <p:anim calcmode="lin" valueType="num">
                                      <p:cBhvr additive="base">
                                        <p:cTn id="54"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p:bldP spid="19" grpId="0" bldLvl="0" animBg="1"/>
      <p:bldP spid="21" grpId="0" bldLvl="0" animBg="1"/>
      <p:bldP spid="20" grpId="0" bldLvl="0" animBg="1"/>
      <p:bldP spid="14" grpId="0" animBg="1"/>
      <p:bldP spid="15" grpId="0" animBg="1"/>
      <p:bldP spid="16"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定量研究的利弊</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5" y="1229360"/>
            <a:ext cx="8435975" cy="3170099"/>
          </a:xfrm>
          <a:prstGeom prst="rect">
            <a:avLst/>
          </a:prstGeom>
        </p:spPr>
        <p:txBody>
          <a:bodyPr wrap="square">
            <a:spAutoFit/>
          </a:bodyPr>
          <a:lstStyle/>
          <a:p>
            <a:r>
              <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量化研究，如网络分析和其他用数字描述人类行为的举措，无疑能够为等式中的“是什么”（或至少“有多少”）提供有洞察力的答案。但是，若缺少基本的定性分析，不能解释这些行为的原因， 这样的统计数据带来的问题的数量只会超过所能提供的答案。</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定量分析</a:t>
            </a:r>
            <a:r>
              <a:rPr sz="20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能指导设计研究</a:t>
            </a:r>
            <a:r>
              <a:rPr lang="zh-CN" sz="2000"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定性分析</a:t>
            </a:r>
            <a:r>
              <a:rPr sz="20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几乎始终是收集行为知识的最有效工具</a:t>
            </a:r>
            <a:r>
              <a:rPr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行为知识能够帮助设计者为用户定义和设计产品。</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在描述用户行为和潜在需求方面，定性研究几乎始终是不二之选。但是，也有一种信息单靠定性研究是无法获取的行为模型的市场规模。这里是采用量化技术的理想场合（比如调查）来填补缺失信息。</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5" grpId="0" animBg="1"/>
      <p:bldP spid="6" grpId="0" animBg="1"/>
      <p:bldP spid="7" grpId="0" animBg="1"/>
      <p:bldP spid="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5520" y="1680210"/>
            <a:ext cx="4504055" cy="3692525"/>
          </a:xfrm>
          <a:prstGeom prst="rect">
            <a:avLst/>
          </a:prstGeom>
          <a:noFill/>
        </p:spPr>
        <p:txBody>
          <a:bodyPr wrap="square" rtlCol="0">
            <a:spAutoFit/>
          </a:bodyPr>
          <a:lstStyle/>
          <a:p>
            <a:r>
              <a:rPr lang="zh-CN" altLang="en-US" dirty="0"/>
              <a:t>现在我们准备开始勾画大致的界面。首先，</a:t>
            </a:r>
            <a:r>
              <a:rPr lang="zh-CN" altLang="en-US" dirty="0">
                <a:solidFill>
                  <a:srgbClr val="FF0000"/>
                </a:solidFill>
              </a:rPr>
              <a:t>界面的视觉化工作应该是简单的</a:t>
            </a:r>
            <a:r>
              <a:rPr lang="zh-CN" altLang="en-US" dirty="0"/>
              <a:t>。勾画通常始于视图的细分工作，我们将视图细分为粗略的方块图，对应窗格、控制部件（如工具栏），以及其他高层次的容器。然后为每 个方块图添加标签和注解，并描述每个分组或者元素如何影响其他分组和元素。方块间的箭头 代表流程或状态的改变。在界面上，你可以勾画不同草图，对这些高层次的容器进行排列组合。开始时，界面的视 觉化应当简单明了，即每个功能组和容器用方块图表示，标注上名字和不同区域间关系的简单 描述</a:t>
            </a:r>
            <a:r>
              <a:rPr lang="zh-CN" altLang="en-US" dirty="0" smtClean="0"/>
              <a:t>。</a:t>
            </a:r>
            <a:endParaRPr lang="en-US" altLang="zh-CN" dirty="0"/>
          </a:p>
        </p:txBody>
      </p:sp>
      <p:pic>
        <p:nvPicPr>
          <p:cNvPr id="3" name="图片 2"/>
          <p:cNvPicPr>
            <a:picLocks noChangeAspect="1"/>
          </p:cNvPicPr>
          <p:nvPr/>
        </p:nvPicPr>
        <p:blipFill>
          <a:blip r:embed="rId1"/>
          <a:stretch>
            <a:fillRect/>
          </a:stretch>
        </p:blipFill>
        <p:spPr>
          <a:xfrm>
            <a:off x="6563360" y="2023745"/>
            <a:ext cx="4343400" cy="2809875"/>
          </a:xfrm>
          <a:prstGeom prst="rect">
            <a:avLst/>
          </a:prstGeom>
        </p:spPr>
      </p:pic>
      <p:sp>
        <p:nvSpPr>
          <p:cNvPr id="4" name="文本框 3"/>
          <p:cNvSpPr txBox="1"/>
          <p:nvPr/>
        </p:nvSpPr>
        <p:spPr>
          <a:xfrm>
            <a:off x="1708785" y="260350"/>
            <a:ext cx="2772410" cy="645160"/>
          </a:xfrm>
          <a:prstGeom prst="rect">
            <a:avLst/>
          </a:prstGeom>
          <a:noFill/>
        </p:spPr>
        <p:txBody>
          <a:bodyPr wrap="square" rtlCol="0">
            <a:spAutoFit/>
            <a:scene3d>
              <a:camera prst="orthographicFront"/>
              <a:lightRig rig="threePt" dir="t"/>
            </a:scene3d>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rPr>
              <a:t>勾画交互框架</a:t>
            </a:r>
            <a:endPar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endParaRPr>
          </a:p>
          <a:p>
            <a:endPar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5" name="椭圆 4"/>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6" name="椭圆 5"/>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351153" y="4833620"/>
            <a:ext cx="652743" cy="369332"/>
          </a:xfrm>
          <a:prstGeom prst="rect">
            <a:avLst/>
          </a:prstGeom>
        </p:spPr>
        <p:txBody>
          <a:bodyPr wrap="none">
            <a:spAutoFit/>
          </a:bodyPr>
          <a:lstStyle/>
          <a:p>
            <a:r>
              <a:rPr lang="en-US" altLang="zh-CN" b="1" dirty="0">
                <a:solidFill>
                  <a:schemeClr val="tx1">
                    <a:lumMod val="65000"/>
                    <a:lumOff val="35000"/>
                  </a:schemeClr>
                </a:solidFill>
                <a:latin typeface="+mj-ea"/>
                <a:cs typeface="Segoe UI Semilight" panose="020B0402040204020203" pitchFamily="34" charset="0"/>
              </a:rPr>
              <a:t> [5]</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5478077" y="1332367"/>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478077" y="2517742"/>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任意多边形 19"/>
          <p:cNvSpPr/>
          <p:nvPr/>
        </p:nvSpPr>
        <p:spPr>
          <a:xfrm rot="5400000">
            <a:off x="7259736" y="2911157"/>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5400000">
            <a:off x="6359386" y="3196182"/>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任意多边形 31"/>
          <p:cNvSpPr/>
          <p:nvPr/>
        </p:nvSpPr>
        <p:spPr>
          <a:xfrm rot="16200000">
            <a:off x="3670282" y="2851405"/>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6200000">
            <a:off x="4570633" y="3136429"/>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矩形 34"/>
          <p:cNvSpPr/>
          <p:nvPr/>
        </p:nvSpPr>
        <p:spPr>
          <a:xfrm>
            <a:off x="4817841" y="3413242"/>
            <a:ext cx="618894" cy="523220"/>
          </a:xfrm>
          <a:prstGeom prst="rect">
            <a:avLst/>
          </a:prstGeom>
          <a:effectLst/>
        </p:spPr>
        <p:txBody>
          <a:bodyPr wrap="square">
            <a:spAutoFit/>
          </a:bodyPr>
          <a:lstStyle/>
          <a:p>
            <a:pPr algn="ctr"/>
            <a:r>
              <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8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35"/>
          <p:cNvSpPr/>
          <p:nvPr/>
        </p:nvSpPr>
        <p:spPr>
          <a:xfrm>
            <a:off x="5732136" y="2825456"/>
            <a:ext cx="618894" cy="523220"/>
          </a:xfrm>
          <a:prstGeom prst="rect">
            <a:avLst/>
          </a:prstGeom>
          <a:effectLst/>
        </p:spPr>
        <p:txBody>
          <a:bodyPr wrap="square">
            <a:spAutoFit/>
          </a:bodyPr>
          <a:lstStyle/>
          <a:p>
            <a:pPr algn="ctr"/>
            <a:r>
              <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8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7" name="矩形 36"/>
          <p:cNvSpPr/>
          <p:nvPr/>
        </p:nvSpPr>
        <p:spPr>
          <a:xfrm>
            <a:off x="6591100" y="3492238"/>
            <a:ext cx="618894" cy="523220"/>
          </a:xfrm>
          <a:prstGeom prst="rect">
            <a:avLst/>
          </a:prstGeom>
          <a:effectLst/>
        </p:spPr>
        <p:txBody>
          <a:bodyPr wrap="square">
            <a:spAutoFit/>
          </a:bodyPr>
          <a:lstStyle/>
          <a:p>
            <a:pPr algn="ctr"/>
            <a:r>
              <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8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grpSp>
        <p:nvGrpSpPr>
          <p:cNvPr id="39" name="组合 38"/>
          <p:cNvGrpSpPr/>
          <p:nvPr/>
        </p:nvGrpSpPr>
        <p:grpSpPr>
          <a:xfrm>
            <a:off x="3844189" y="3323108"/>
            <a:ext cx="497052" cy="736524"/>
            <a:chOff x="1788810" y="2276744"/>
            <a:chExt cx="392113" cy="581026"/>
          </a:xfrm>
          <a:solidFill>
            <a:schemeClr val="bg1"/>
          </a:solidFill>
          <a:effectLst/>
        </p:grpSpPr>
        <p:sp>
          <p:nvSpPr>
            <p:cNvPr id="40"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Freeform 10"/>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Freeform 11"/>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3" name="Freeform 13"/>
          <p:cNvSpPr>
            <a:spLocks noEditPoints="1"/>
          </p:cNvSpPr>
          <p:nvPr/>
        </p:nvSpPr>
        <p:spPr bwMode="auto">
          <a:xfrm>
            <a:off x="7718390" y="3387767"/>
            <a:ext cx="434666" cy="744569"/>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Freeform 19"/>
          <p:cNvSpPr>
            <a:spLocks noEditPoints="1"/>
          </p:cNvSpPr>
          <p:nvPr/>
        </p:nvSpPr>
        <p:spPr bwMode="auto">
          <a:xfrm>
            <a:off x="5679826" y="5153845"/>
            <a:ext cx="612826" cy="613652"/>
          </a:xfrm>
          <a:custGeom>
            <a:avLst/>
            <a:gdLst>
              <a:gd name="T0" fmla="*/ 281 w 311"/>
              <a:gd name="T1" fmla="*/ 130 h 312"/>
              <a:gd name="T2" fmla="*/ 311 w 311"/>
              <a:gd name="T3" fmla="*/ 116 h 312"/>
              <a:gd name="T4" fmla="*/ 294 w 311"/>
              <a:gd name="T5" fmla="*/ 75 h 312"/>
              <a:gd name="T6" fmla="*/ 263 w 311"/>
              <a:gd name="T7" fmla="*/ 86 h 312"/>
              <a:gd name="T8" fmla="*/ 226 w 311"/>
              <a:gd name="T9" fmla="*/ 48 h 312"/>
              <a:gd name="T10" fmla="*/ 237 w 311"/>
              <a:gd name="T11" fmla="*/ 17 h 312"/>
              <a:gd name="T12" fmla="*/ 197 w 311"/>
              <a:gd name="T13" fmla="*/ 0 h 312"/>
              <a:gd name="T14" fmla="*/ 183 w 311"/>
              <a:gd name="T15" fmla="*/ 30 h 312"/>
              <a:gd name="T16" fmla="*/ 129 w 311"/>
              <a:gd name="T17" fmla="*/ 30 h 312"/>
              <a:gd name="T18" fmla="*/ 115 w 311"/>
              <a:gd name="T19" fmla="*/ 0 h 312"/>
              <a:gd name="T20" fmla="*/ 75 w 311"/>
              <a:gd name="T21" fmla="*/ 17 h 312"/>
              <a:gd name="T22" fmla="*/ 86 w 311"/>
              <a:gd name="T23" fmla="*/ 48 h 312"/>
              <a:gd name="T24" fmla="*/ 48 w 311"/>
              <a:gd name="T25" fmla="*/ 85 h 312"/>
              <a:gd name="T26" fmla="*/ 17 w 311"/>
              <a:gd name="T27" fmla="*/ 74 h 312"/>
              <a:gd name="T28" fmla="*/ 0 w 311"/>
              <a:gd name="T29" fmla="*/ 114 h 312"/>
              <a:gd name="T30" fmla="*/ 30 w 311"/>
              <a:gd name="T31" fmla="*/ 129 h 312"/>
              <a:gd name="T32" fmla="*/ 30 w 311"/>
              <a:gd name="T33" fmla="*/ 182 h 312"/>
              <a:gd name="T34" fmla="*/ 0 w 311"/>
              <a:gd name="T35" fmla="*/ 196 h 312"/>
              <a:gd name="T36" fmla="*/ 16 w 311"/>
              <a:gd name="T37" fmla="*/ 236 h 312"/>
              <a:gd name="T38" fmla="*/ 47 w 311"/>
              <a:gd name="T39" fmla="*/ 225 h 312"/>
              <a:gd name="T40" fmla="*/ 85 w 311"/>
              <a:gd name="T41" fmla="*/ 263 h 312"/>
              <a:gd name="T42" fmla="*/ 73 w 311"/>
              <a:gd name="T43" fmla="*/ 294 h 312"/>
              <a:gd name="T44" fmla="*/ 114 w 311"/>
              <a:gd name="T45" fmla="*/ 311 h 312"/>
              <a:gd name="T46" fmla="*/ 128 w 311"/>
              <a:gd name="T47" fmla="*/ 281 h 312"/>
              <a:gd name="T48" fmla="*/ 181 w 311"/>
              <a:gd name="T49" fmla="*/ 282 h 312"/>
              <a:gd name="T50" fmla="*/ 195 w 311"/>
              <a:gd name="T51" fmla="*/ 312 h 312"/>
              <a:gd name="T52" fmla="*/ 236 w 311"/>
              <a:gd name="T53" fmla="*/ 295 h 312"/>
              <a:gd name="T54" fmla="*/ 225 w 311"/>
              <a:gd name="T55" fmla="*/ 264 h 312"/>
              <a:gd name="T56" fmla="*/ 263 w 311"/>
              <a:gd name="T57" fmla="*/ 226 h 312"/>
              <a:gd name="T58" fmla="*/ 294 w 311"/>
              <a:gd name="T59" fmla="*/ 238 h 312"/>
              <a:gd name="T60" fmla="*/ 311 w 311"/>
              <a:gd name="T61" fmla="*/ 197 h 312"/>
              <a:gd name="T62" fmla="*/ 281 w 311"/>
              <a:gd name="T63" fmla="*/ 183 h 312"/>
              <a:gd name="T64" fmla="*/ 281 w 311"/>
              <a:gd name="T65" fmla="*/ 130 h 312"/>
              <a:gd name="T66" fmla="*/ 155 w 311"/>
              <a:gd name="T67" fmla="*/ 254 h 312"/>
              <a:gd name="T68" fmla="*/ 57 w 311"/>
              <a:gd name="T69" fmla="*/ 156 h 312"/>
              <a:gd name="T70" fmla="*/ 155 w 311"/>
              <a:gd name="T71" fmla="*/ 57 h 312"/>
              <a:gd name="T72" fmla="*/ 254 w 311"/>
              <a:gd name="T73" fmla="*/ 156 h 312"/>
              <a:gd name="T74" fmla="*/ 155 w 311"/>
              <a:gd name="T75" fmla="*/ 2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2">
                <a:moveTo>
                  <a:pt x="281" y="130"/>
                </a:moveTo>
                <a:cubicBezTo>
                  <a:pt x="311" y="116"/>
                  <a:pt x="311" y="116"/>
                  <a:pt x="311" y="116"/>
                </a:cubicBezTo>
                <a:cubicBezTo>
                  <a:pt x="294" y="75"/>
                  <a:pt x="294" y="75"/>
                  <a:pt x="294" y="75"/>
                </a:cubicBezTo>
                <a:cubicBezTo>
                  <a:pt x="263" y="86"/>
                  <a:pt x="263" y="86"/>
                  <a:pt x="263" y="86"/>
                </a:cubicBezTo>
                <a:cubicBezTo>
                  <a:pt x="253" y="71"/>
                  <a:pt x="240" y="58"/>
                  <a:pt x="226" y="48"/>
                </a:cubicBezTo>
                <a:cubicBezTo>
                  <a:pt x="237" y="17"/>
                  <a:pt x="237" y="17"/>
                  <a:pt x="237" y="17"/>
                </a:cubicBezTo>
                <a:cubicBezTo>
                  <a:pt x="197" y="0"/>
                  <a:pt x="197" y="0"/>
                  <a:pt x="197" y="0"/>
                </a:cubicBezTo>
                <a:cubicBezTo>
                  <a:pt x="183" y="30"/>
                  <a:pt x="183" y="30"/>
                  <a:pt x="183" y="30"/>
                </a:cubicBezTo>
                <a:cubicBezTo>
                  <a:pt x="165" y="27"/>
                  <a:pt x="147" y="26"/>
                  <a:pt x="129" y="30"/>
                </a:cubicBezTo>
                <a:cubicBezTo>
                  <a:pt x="115" y="0"/>
                  <a:pt x="115" y="0"/>
                  <a:pt x="115" y="0"/>
                </a:cubicBezTo>
                <a:cubicBezTo>
                  <a:pt x="75" y="17"/>
                  <a:pt x="75" y="17"/>
                  <a:pt x="75" y="17"/>
                </a:cubicBezTo>
                <a:cubicBezTo>
                  <a:pt x="86" y="48"/>
                  <a:pt x="86" y="48"/>
                  <a:pt x="86" y="48"/>
                </a:cubicBezTo>
                <a:cubicBezTo>
                  <a:pt x="70" y="58"/>
                  <a:pt x="58" y="71"/>
                  <a:pt x="48" y="85"/>
                </a:cubicBezTo>
                <a:cubicBezTo>
                  <a:pt x="17" y="74"/>
                  <a:pt x="17" y="74"/>
                  <a:pt x="17" y="74"/>
                </a:cubicBezTo>
                <a:cubicBezTo>
                  <a:pt x="0" y="114"/>
                  <a:pt x="0" y="114"/>
                  <a:pt x="0" y="114"/>
                </a:cubicBezTo>
                <a:cubicBezTo>
                  <a:pt x="30" y="129"/>
                  <a:pt x="30" y="129"/>
                  <a:pt x="30" y="129"/>
                </a:cubicBezTo>
                <a:cubicBezTo>
                  <a:pt x="26" y="146"/>
                  <a:pt x="26" y="164"/>
                  <a:pt x="30" y="182"/>
                </a:cubicBezTo>
                <a:cubicBezTo>
                  <a:pt x="0" y="196"/>
                  <a:pt x="0" y="196"/>
                  <a:pt x="0" y="196"/>
                </a:cubicBezTo>
                <a:cubicBezTo>
                  <a:pt x="16" y="236"/>
                  <a:pt x="16" y="236"/>
                  <a:pt x="16" y="236"/>
                </a:cubicBezTo>
                <a:cubicBezTo>
                  <a:pt x="47" y="225"/>
                  <a:pt x="47" y="225"/>
                  <a:pt x="47" y="225"/>
                </a:cubicBezTo>
                <a:cubicBezTo>
                  <a:pt x="57" y="241"/>
                  <a:pt x="70" y="253"/>
                  <a:pt x="85" y="263"/>
                </a:cubicBezTo>
                <a:cubicBezTo>
                  <a:pt x="73" y="294"/>
                  <a:pt x="73" y="294"/>
                  <a:pt x="73" y="294"/>
                </a:cubicBezTo>
                <a:cubicBezTo>
                  <a:pt x="114" y="311"/>
                  <a:pt x="114" y="311"/>
                  <a:pt x="114" y="311"/>
                </a:cubicBezTo>
                <a:cubicBezTo>
                  <a:pt x="128" y="281"/>
                  <a:pt x="128" y="281"/>
                  <a:pt x="128" y="281"/>
                </a:cubicBezTo>
                <a:cubicBezTo>
                  <a:pt x="145" y="285"/>
                  <a:pt x="163" y="285"/>
                  <a:pt x="181" y="282"/>
                </a:cubicBezTo>
                <a:cubicBezTo>
                  <a:pt x="195" y="312"/>
                  <a:pt x="195" y="312"/>
                  <a:pt x="195" y="312"/>
                </a:cubicBezTo>
                <a:cubicBezTo>
                  <a:pt x="236" y="295"/>
                  <a:pt x="236" y="295"/>
                  <a:pt x="236" y="295"/>
                </a:cubicBezTo>
                <a:cubicBezTo>
                  <a:pt x="225" y="264"/>
                  <a:pt x="225" y="264"/>
                  <a:pt x="225" y="264"/>
                </a:cubicBezTo>
                <a:cubicBezTo>
                  <a:pt x="240" y="254"/>
                  <a:pt x="253" y="241"/>
                  <a:pt x="263" y="226"/>
                </a:cubicBezTo>
                <a:cubicBezTo>
                  <a:pt x="294" y="238"/>
                  <a:pt x="294" y="238"/>
                  <a:pt x="294" y="238"/>
                </a:cubicBezTo>
                <a:cubicBezTo>
                  <a:pt x="311" y="197"/>
                  <a:pt x="311" y="197"/>
                  <a:pt x="311" y="197"/>
                </a:cubicBezTo>
                <a:cubicBezTo>
                  <a:pt x="281" y="183"/>
                  <a:pt x="281" y="183"/>
                  <a:pt x="281" y="183"/>
                </a:cubicBezTo>
                <a:cubicBezTo>
                  <a:pt x="285" y="166"/>
                  <a:pt x="285" y="148"/>
                  <a:pt x="281" y="130"/>
                </a:cubicBezTo>
                <a:close/>
                <a:moveTo>
                  <a:pt x="155" y="254"/>
                </a:moveTo>
                <a:cubicBezTo>
                  <a:pt x="101" y="254"/>
                  <a:pt x="57" y="210"/>
                  <a:pt x="57" y="156"/>
                </a:cubicBezTo>
                <a:cubicBezTo>
                  <a:pt x="57" y="101"/>
                  <a:pt x="101" y="57"/>
                  <a:pt x="155" y="57"/>
                </a:cubicBezTo>
                <a:cubicBezTo>
                  <a:pt x="210" y="57"/>
                  <a:pt x="254" y="101"/>
                  <a:pt x="254" y="156"/>
                </a:cubicBezTo>
                <a:cubicBezTo>
                  <a:pt x="254" y="210"/>
                  <a:pt x="210" y="254"/>
                  <a:pt x="155" y="254"/>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5" name="组合 44"/>
          <p:cNvGrpSpPr/>
          <p:nvPr/>
        </p:nvGrpSpPr>
        <p:grpSpPr>
          <a:xfrm>
            <a:off x="5736181" y="1706835"/>
            <a:ext cx="583473" cy="561118"/>
            <a:chOff x="2607983" y="4241292"/>
            <a:chExt cx="490600" cy="471805"/>
          </a:xfrm>
          <a:effectLst/>
        </p:grpSpPr>
        <p:sp>
          <p:nvSpPr>
            <p:cNvPr id="46" name="Oval 131"/>
            <p:cNvSpPr>
              <a:spLocks noChangeArrowheads="1"/>
            </p:cNvSpPr>
            <p:nvPr/>
          </p:nvSpPr>
          <p:spPr bwMode="auto">
            <a:xfrm>
              <a:off x="2742898" y="4241292"/>
              <a:ext cx="220770" cy="22359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7" name="Freeform 134"/>
            <p:cNvSpPr/>
            <p:nvPr/>
          </p:nvSpPr>
          <p:spPr bwMode="auto">
            <a:xfrm>
              <a:off x="2607983" y="4499759"/>
              <a:ext cx="490600" cy="213338"/>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4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5" y="1534013"/>
            <a:ext cx="3350072" cy="1599565"/>
          </a:xfrm>
          <a:prstGeom prst="rect">
            <a:avLst/>
          </a:prstGeom>
        </p:spPr>
        <p:txBody>
          <a:bodyPr wrap="square">
            <a:spAutoFit/>
          </a:bodyPr>
          <a:lstStyle/>
          <a:p>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这些场景通常从情境场景演变而来，但在此处的场景特别描述了人物模型和组成交互框架的不同功能和数据元素之间的交互。交互框架中细节越多时，我们越会反复运用关键线路情境，对用户动作和产品反应中更为具体的细节进行仔细考量。</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314" y="1706814"/>
            <a:ext cx="3459514" cy="1383665"/>
          </a:xfrm>
          <a:prstGeom prst="rect">
            <a:avLst/>
          </a:prstGeom>
        </p:spPr>
        <p:txBody>
          <a:bodyPr wrap="square">
            <a:spAutoFit/>
          </a:bodyPr>
          <a:lstStyle/>
          <a:p>
            <a:pPr algn="l"/>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人物模型如何使用交互框架词汇同产品进行交互，</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关键线路情境剧本对此进行了描述。</a:t>
            </a:r>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人 物模型最频繁使用界面的主要路径，通常是每天都使用的路径。比如，在电子邮件应用程序中， 关键线路活动包括读写邮件，而不是配置邮件服务器。</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258876" y="4445623"/>
            <a:ext cx="3459514" cy="2030095"/>
          </a:xfrm>
          <a:prstGeom prst="rect">
            <a:avLst/>
          </a:prstGeom>
        </p:spPr>
        <p:txBody>
          <a:bodyPr wrap="square">
            <a:spAutoFit/>
          </a:bodyPr>
          <a:lstStyle/>
          <a:p>
            <a:pPr algn="l"/>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与目标导向情境场景不同，</a:t>
            </a:r>
            <a:r>
              <a:rPr 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关键线路场景以任务为导向</a:t>
            </a:r>
            <a:r>
              <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，关注情境场景中广泛描述和暗含 的任务细节。这不意味着我们可以忽视目标，目标和人物模型需求 始终都是整个设计过程的度量尺，用来删除不必要的任务，优化必要任务。不过，关键线路情 境剧本必须在细节上严谨地描述每个主要交互的精确行为，并提供每个主要线路的走查。</a:t>
            </a:r>
            <a:endParaRPr lang="en-US" sz="1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文本框 2"/>
          <p:cNvSpPr txBox="1"/>
          <p:nvPr/>
        </p:nvSpPr>
        <p:spPr>
          <a:xfrm>
            <a:off x="1708785" y="268605"/>
            <a:ext cx="2772410" cy="368300"/>
          </a:xfrm>
          <a:prstGeom prst="rect">
            <a:avLst/>
          </a:prstGeom>
          <a:noFill/>
        </p:spPr>
        <p:txBody>
          <a:bodyPr wrap="square" rtlCol="0">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rPr>
              <a:t>构建关键线路情景剧本</a:t>
            </a:r>
            <a:endPar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27" name="椭圆 26"/>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29" name="椭圆 28"/>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0000">
                                      <p:stCondLst>
                                        <p:cond delay="2000"/>
                                      </p:stCondLst>
                                      <p:childTnLst>
                                        <p:set>
                                          <p:cBhvr>
                                            <p:cTn id="6" dur="1" fill="hold">
                                              <p:stCondLst>
                                                <p:cond delay="0"/>
                                              </p:stCondLst>
                                            </p:cTn>
                                            <p:tgtEl>
                                              <p:spTgt spid="34"/>
                                            </p:tgtEl>
                                            <p:attrNameLst>
                                              <p:attrName>style.visibility</p:attrName>
                                            </p:attrNameLst>
                                          </p:cBhvr>
                                          <p:to>
                                            <p:strVal val="visible"/>
                                          </p:to>
                                        </p:set>
                                        <p:anim calcmode="lin" valueType="num" p14:bounceEnd="50000">
                                          <p:cBhvr additive="base">
                                            <p:cTn id="7" dur="1000" fill="hold"/>
                                            <p:tgtEl>
                                              <p:spTgt spid="34"/>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14:presetBounceEnd="50000">
                                      <p:stCondLst>
                                        <p:cond delay="2000"/>
                                      </p:stCondLst>
                                      <p:childTnLst>
                                        <p:set>
                                          <p:cBhvr>
                                            <p:cTn id="10" dur="1" fill="hold">
                                              <p:stCondLst>
                                                <p:cond delay="0"/>
                                              </p:stCondLst>
                                            </p:cTn>
                                            <p:tgtEl>
                                              <p:spTgt spid="14"/>
                                            </p:tgtEl>
                                            <p:attrNameLst>
                                              <p:attrName>style.visibility</p:attrName>
                                            </p:attrNameLst>
                                          </p:cBhvr>
                                          <p:to>
                                            <p:strVal val="visible"/>
                                          </p:to>
                                        </p:set>
                                        <p:anim calcmode="lin" valueType="num" p14:bounceEnd="50000">
                                          <p:cBhvr additive="base">
                                            <p:cTn id="11" dur="10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14:presetBounceEnd="50000">
                                      <p:stCondLst>
                                        <p:cond delay="2000"/>
                                      </p:stCondLst>
                                      <p:childTnLst>
                                        <p:set>
                                          <p:cBhvr>
                                            <p:cTn id="14" dur="1" fill="hold">
                                              <p:stCondLst>
                                                <p:cond delay="0"/>
                                              </p:stCondLst>
                                            </p:cTn>
                                            <p:tgtEl>
                                              <p:spTgt spid="22"/>
                                            </p:tgtEl>
                                            <p:attrNameLst>
                                              <p:attrName>style.visibility</p:attrName>
                                            </p:attrNameLst>
                                          </p:cBhvr>
                                          <p:to>
                                            <p:strVal val="visible"/>
                                          </p:to>
                                        </p:set>
                                        <p:anim calcmode="lin" valueType="num" p14:bounceEnd="50000">
                                          <p:cBhvr additive="base">
                                            <p:cTn id="15" dur="1000" fill="hold"/>
                                            <p:tgtEl>
                                              <p:spTgt spid="22"/>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22"/>
                                            </p:tgtEl>
                                            <p:attrNameLst>
                                              <p:attrName>ppt_y</p:attrName>
                                            </p:attrNameLst>
                                          </p:cBhvr>
                                          <p:tavLst>
                                            <p:tav tm="0">
                                              <p:val>
                                                <p:strVal val="#ppt_y"/>
                                              </p:val>
                                            </p:tav>
                                            <p:tav tm="100000">
                                              <p:val>
                                                <p:strVal val="#ppt_y"/>
                                              </p:val>
                                            </p:tav>
                                          </p:tavLst>
                                        </p:anim>
                                      </p:childTnLst>
                                    </p:cTn>
                                  </p:par>
                                  <p:par>
                                    <p:cTn id="17" presetID="22" presetClass="entr" presetSubtype="4" fill="hold" grpId="0" nodeType="withEffect">
                                      <p:stCondLst>
                                        <p:cond delay="250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par>
                                    <p:cTn id="20" presetID="22" presetClass="entr" presetSubtype="2" fill="hold" grpId="0" nodeType="withEffect">
                                      <p:stCondLst>
                                        <p:cond delay="2500"/>
                                      </p:stCondLst>
                                      <p:childTnLst>
                                        <p:set>
                                          <p:cBhvr>
                                            <p:cTn id="21" dur="1" fill="hold">
                                              <p:stCondLst>
                                                <p:cond delay="0"/>
                                              </p:stCondLst>
                                            </p:cTn>
                                            <p:tgtEl>
                                              <p:spTgt spid="32"/>
                                            </p:tgtEl>
                                            <p:attrNameLst>
                                              <p:attrName>style.visibility</p:attrName>
                                            </p:attrNameLst>
                                          </p:cBhvr>
                                          <p:to>
                                            <p:strVal val="visible"/>
                                          </p:to>
                                        </p:set>
                                        <p:animEffect transition="in" filter="wipe(right)">
                                          <p:cBhvr>
                                            <p:cTn id="22" dur="500"/>
                                            <p:tgtEl>
                                              <p:spTgt spid="32"/>
                                            </p:tgtEl>
                                          </p:cBhvr>
                                        </p:animEffect>
                                      </p:childTnLst>
                                    </p:cTn>
                                  </p:par>
                                  <p:par>
                                    <p:cTn id="23" presetID="22" presetClass="entr" presetSubtype="8" fill="hold" grpId="0" nodeType="withEffect">
                                      <p:stCondLst>
                                        <p:cond delay="250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par>
                                    <p:cTn id="26" presetID="53" presetClass="entr" presetSubtype="16" fill="hold" grpId="0" nodeType="withEffect">
                                      <p:stCondLst>
                                        <p:cond delay="300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fltVal val="0"/>
                                              </p:val>
                                            </p:tav>
                                            <p:tav tm="100000">
                                              <p:val>
                                                <p:strVal val="#ppt_h"/>
                                              </p:val>
                                            </p:tav>
                                          </p:tavLst>
                                        </p:anim>
                                        <p:animEffect transition="in" filter="fade">
                                          <p:cBhvr>
                                            <p:cTn id="30" dur="500"/>
                                            <p:tgtEl>
                                              <p:spTgt spid="35"/>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36"/>
                                            </p:tgtEl>
                                            <p:attrNameLst>
                                              <p:attrName>style.visibility</p:attrName>
                                            </p:attrNameLst>
                                          </p:cBhvr>
                                          <p:to>
                                            <p:strVal val="visible"/>
                                          </p:to>
                                        </p:set>
                                        <p:anim calcmode="lin" valueType="num">
                                          <p:cBhvr>
                                            <p:cTn id="33" dur="500" fill="hold"/>
                                            <p:tgtEl>
                                              <p:spTgt spid="36"/>
                                            </p:tgtEl>
                                            <p:attrNameLst>
                                              <p:attrName>ppt_w</p:attrName>
                                            </p:attrNameLst>
                                          </p:cBhvr>
                                          <p:tavLst>
                                            <p:tav tm="0">
                                              <p:val>
                                                <p:fltVal val="0"/>
                                              </p:val>
                                            </p:tav>
                                            <p:tav tm="100000">
                                              <p:val>
                                                <p:strVal val="#ppt_w"/>
                                              </p:val>
                                            </p:tav>
                                          </p:tavLst>
                                        </p:anim>
                                        <p:anim calcmode="lin" valueType="num">
                                          <p:cBhvr>
                                            <p:cTn id="34" dur="500" fill="hold"/>
                                            <p:tgtEl>
                                              <p:spTgt spid="36"/>
                                            </p:tgtEl>
                                            <p:attrNameLst>
                                              <p:attrName>ppt_h</p:attrName>
                                            </p:attrNameLst>
                                          </p:cBhvr>
                                          <p:tavLst>
                                            <p:tav tm="0">
                                              <p:val>
                                                <p:fltVal val="0"/>
                                              </p:val>
                                            </p:tav>
                                            <p:tav tm="100000">
                                              <p:val>
                                                <p:strVal val="#ppt_h"/>
                                              </p:val>
                                            </p:tav>
                                          </p:tavLst>
                                        </p:anim>
                                        <p:animEffect transition="in" filter="fade">
                                          <p:cBhvr>
                                            <p:cTn id="35" dur="500"/>
                                            <p:tgtEl>
                                              <p:spTgt spid="36"/>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37"/>
                                            </p:tgtEl>
                                            <p:attrNameLst>
                                              <p:attrName>style.visibility</p:attrName>
                                            </p:attrNameLst>
                                          </p:cBhvr>
                                          <p:to>
                                            <p:strVal val="visible"/>
                                          </p:to>
                                        </p:set>
                                        <p:anim calcmode="lin" valueType="num">
                                          <p:cBhvr>
                                            <p:cTn id="38" dur="500" fill="hold"/>
                                            <p:tgtEl>
                                              <p:spTgt spid="37"/>
                                            </p:tgtEl>
                                            <p:attrNameLst>
                                              <p:attrName>ppt_w</p:attrName>
                                            </p:attrNameLst>
                                          </p:cBhvr>
                                          <p:tavLst>
                                            <p:tav tm="0">
                                              <p:val>
                                                <p:fltVal val="0"/>
                                              </p:val>
                                            </p:tav>
                                            <p:tav tm="100000">
                                              <p:val>
                                                <p:strVal val="#ppt_w"/>
                                              </p:val>
                                            </p:tav>
                                          </p:tavLst>
                                        </p:anim>
                                        <p:anim calcmode="lin" valueType="num">
                                          <p:cBhvr>
                                            <p:cTn id="39" dur="500" fill="hold"/>
                                            <p:tgtEl>
                                              <p:spTgt spid="37"/>
                                            </p:tgtEl>
                                            <p:attrNameLst>
                                              <p:attrName>ppt_h</p:attrName>
                                            </p:attrNameLst>
                                          </p:cBhvr>
                                          <p:tavLst>
                                            <p:tav tm="0">
                                              <p:val>
                                                <p:fltVal val="0"/>
                                              </p:val>
                                            </p:tav>
                                            <p:tav tm="100000">
                                              <p:val>
                                                <p:strVal val="#ppt_h"/>
                                              </p:val>
                                            </p:tav>
                                          </p:tavLst>
                                        </p:anim>
                                        <p:animEffect transition="in" filter="fade">
                                          <p:cBhvr>
                                            <p:cTn id="40" dur="500"/>
                                            <p:tgtEl>
                                              <p:spTgt spid="37"/>
                                            </p:tgtEl>
                                          </p:cBhvr>
                                        </p:animEffect>
                                      </p:childTnLst>
                                    </p:cTn>
                                  </p:par>
                                  <p:par>
                                    <p:cTn id="41" presetID="53" presetClass="entr" presetSubtype="16" fill="hold" grpId="0" nodeType="withEffect">
                                      <p:stCondLst>
                                        <p:cond delay="3000"/>
                                      </p:stCondLst>
                                      <p:childTnLst>
                                        <p:set>
                                          <p:cBhvr>
                                            <p:cTn id="42" dur="1" fill="hold">
                                              <p:stCondLst>
                                                <p:cond delay="0"/>
                                              </p:stCondLst>
                                            </p:cTn>
                                            <p:tgtEl>
                                              <p:spTgt spid="44"/>
                                            </p:tgtEl>
                                            <p:attrNameLst>
                                              <p:attrName>style.visibility</p:attrName>
                                            </p:attrNameLst>
                                          </p:cBhvr>
                                          <p:to>
                                            <p:strVal val="visible"/>
                                          </p:to>
                                        </p:set>
                                        <p:anim calcmode="lin" valueType="num">
                                          <p:cBhvr>
                                            <p:cTn id="43" dur="500" fill="hold"/>
                                            <p:tgtEl>
                                              <p:spTgt spid="44"/>
                                            </p:tgtEl>
                                            <p:attrNameLst>
                                              <p:attrName>ppt_w</p:attrName>
                                            </p:attrNameLst>
                                          </p:cBhvr>
                                          <p:tavLst>
                                            <p:tav tm="0">
                                              <p:val>
                                                <p:fltVal val="0"/>
                                              </p:val>
                                            </p:tav>
                                            <p:tav tm="100000">
                                              <p:val>
                                                <p:strVal val="#ppt_w"/>
                                              </p:val>
                                            </p:tav>
                                          </p:tavLst>
                                        </p:anim>
                                        <p:anim calcmode="lin" valueType="num">
                                          <p:cBhvr>
                                            <p:cTn id="44" dur="500" fill="hold"/>
                                            <p:tgtEl>
                                              <p:spTgt spid="44"/>
                                            </p:tgtEl>
                                            <p:attrNameLst>
                                              <p:attrName>ppt_h</p:attrName>
                                            </p:attrNameLst>
                                          </p:cBhvr>
                                          <p:tavLst>
                                            <p:tav tm="0">
                                              <p:val>
                                                <p:fltVal val="0"/>
                                              </p:val>
                                            </p:tav>
                                            <p:tav tm="100000">
                                              <p:val>
                                                <p:strVal val="#ppt_h"/>
                                              </p:val>
                                            </p:tav>
                                          </p:tavLst>
                                        </p:anim>
                                        <p:animEffect transition="in" filter="fade">
                                          <p:cBhvr>
                                            <p:cTn id="45" dur="500"/>
                                            <p:tgtEl>
                                              <p:spTgt spid="44"/>
                                            </p:tgtEl>
                                          </p:cBhvr>
                                        </p:animEffect>
                                      </p:childTnLst>
                                    </p:cTn>
                                  </p:par>
                                  <p:par>
                                    <p:cTn id="46" presetID="53" presetClass="entr" presetSubtype="16" fill="hold" grpId="0" nodeType="withEffect">
                                      <p:stCondLst>
                                        <p:cond delay="3000"/>
                                      </p:stCondLst>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ppt_w</p:attrName>
                                            </p:attrNameLst>
                                          </p:cBhvr>
                                          <p:tavLst>
                                            <p:tav tm="0">
                                              <p:val>
                                                <p:fltVal val="0"/>
                                              </p:val>
                                            </p:tav>
                                            <p:tav tm="100000">
                                              <p:val>
                                                <p:strVal val="#ppt_w"/>
                                              </p:val>
                                            </p:tav>
                                          </p:tavLst>
                                        </p:anim>
                                        <p:anim calcmode="lin" valueType="num">
                                          <p:cBhvr>
                                            <p:cTn id="49" dur="500" fill="hold"/>
                                            <p:tgtEl>
                                              <p:spTgt spid="43"/>
                                            </p:tgtEl>
                                            <p:attrNameLst>
                                              <p:attrName>ppt_h</p:attrName>
                                            </p:attrNameLst>
                                          </p:cBhvr>
                                          <p:tavLst>
                                            <p:tav tm="0">
                                              <p:val>
                                                <p:fltVal val="0"/>
                                              </p:val>
                                            </p:tav>
                                            <p:tav tm="100000">
                                              <p:val>
                                                <p:strVal val="#ppt_h"/>
                                              </p:val>
                                            </p:tav>
                                          </p:tavLst>
                                        </p:anim>
                                        <p:animEffect transition="in" filter="fade">
                                          <p:cBhvr>
                                            <p:cTn id="50" dur="500"/>
                                            <p:tgtEl>
                                              <p:spTgt spid="43"/>
                                            </p:tgtEl>
                                          </p:cBhvr>
                                        </p:animEffect>
                                      </p:childTnLst>
                                    </p:cTn>
                                  </p:par>
                                  <p:par>
                                    <p:cTn id="51" presetID="53" presetClass="entr" presetSubtype="16" fill="hold" nodeType="withEffect">
                                      <p:stCondLst>
                                        <p:cond delay="3000"/>
                                      </p:stCondLst>
                                      <p:childTnLst>
                                        <p:set>
                                          <p:cBhvr>
                                            <p:cTn id="52" dur="1" fill="hold">
                                              <p:stCondLst>
                                                <p:cond delay="0"/>
                                              </p:stCondLst>
                                            </p:cTn>
                                            <p:tgtEl>
                                              <p:spTgt spid="45"/>
                                            </p:tgtEl>
                                            <p:attrNameLst>
                                              <p:attrName>style.visibility</p:attrName>
                                            </p:attrNameLst>
                                          </p:cBhvr>
                                          <p:to>
                                            <p:strVal val="visible"/>
                                          </p:to>
                                        </p:set>
                                        <p:anim calcmode="lin" valueType="num">
                                          <p:cBhvr>
                                            <p:cTn id="53" dur="500" fill="hold"/>
                                            <p:tgtEl>
                                              <p:spTgt spid="45"/>
                                            </p:tgtEl>
                                            <p:attrNameLst>
                                              <p:attrName>ppt_w</p:attrName>
                                            </p:attrNameLst>
                                          </p:cBhvr>
                                          <p:tavLst>
                                            <p:tav tm="0">
                                              <p:val>
                                                <p:fltVal val="0"/>
                                              </p:val>
                                            </p:tav>
                                            <p:tav tm="100000">
                                              <p:val>
                                                <p:strVal val="#ppt_w"/>
                                              </p:val>
                                            </p:tav>
                                          </p:tavLst>
                                        </p:anim>
                                        <p:anim calcmode="lin" valueType="num">
                                          <p:cBhvr>
                                            <p:cTn id="54" dur="500" fill="hold"/>
                                            <p:tgtEl>
                                              <p:spTgt spid="45"/>
                                            </p:tgtEl>
                                            <p:attrNameLst>
                                              <p:attrName>ppt_h</p:attrName>
                                            </p:attrNameLst>
                                          </p:cBhvr>
                                          <p:tavLst>
                                            <p:tav tm="0">
                                              <p:val>
                                                <p:fltVal val="0"/>
                                              </p:val>
                                            </p:tav>
                                            <p:tav tm="100000">
                                              <p:val>
                                                <p:strVal val="#ppt_h"/>
                                              </p:val>
                                            </p:tav>
                                          </p:tavLst>
                                        </p:anim>
                                        <p:animEffect transition="in" filter="fade">
                                          <p:cBhvr>
                                            <p:cTn id="55" dur="500"/>
                                            <p:tgtEl>
                                              <p:spTgt spid="45"/>
                                            </p:tgtEl>
                                          </p:cBhvr>
                                        </p:animEffect>
                                      </p:childTnLst>
                                    </p:cTn>
                                  </p:par>
                                  <p:par>
                                    <p:cTn id="56" presetID="53" presetClass="entr" presetSubtype="16" fill="hold" nodeType="withEffect">
                                      <p:stCondLst>
                                        <p:cond delay="3000"/>
                                      </p:stCondLst>
                                      <p:childTnLst>
                                        <p:set>
                                          <p:cBhvr>
                                            <p:cTn id="57" dur="1" fill="hold">
                                              <p:stCondLst>
                                                <p:cond delay="0"/>
                                              </p:stCondLst>
                                            </p:cTn>
                                            <p:tgtEl>
                                              <p:spTgt spid="39"/>
                                            </p:tgtEl>
                                            <p:attrNameLst>
                                              <p:attrName>style.visibility</p:attrName>
                                            </p:attrNameLst>
                                          </p:cBhvr>
                                          <p:to>
                                            <p:strVal val="visible"/>
                                          </p:to>
                                        </p:set>
                                        <p:anim calcmode="lin" valueType="num">
                                          <p:cBhvr>
                                            <p:cTn id="58" dur="500" fill="hold"/>
                                            <p:tgtEl>
                                              <p:spTgt spid="39"/>
                                            </p:tgtEl>
                                            <p:attrNameLst>
                                              <p:attrName>ppt_w</p:attrName>
                                            </p:attrNameLst>
                                          </p:cBhvr>
                                          <p:tavLst>
                                            <p:tav tm="0">
                                              <p:val>
                                                <p:fltVal val="0"/>
                                              </p:val>
                                            </p:tav>
                                            <p:tav tm="100000">
                                              <p:val>
                                                <p:strVal val="#ppt_w"/>
                                              </p:val>
                                            </p:tav>
                                          </p:tavLst>
                                        </p:anim>
                                        <p:anim calcmode="lin" valueType="num">
                                          <p:cBhvr>
                                            <p:cTn id="59" dur="500" fill="hold"/>
                                            <p:tgtEl>
                                              <p:spTgt spid="39"/>
                                            </p:tgtEl>
                                            <p:attrNameLst>
                                              <p:attrName>ppt_h</p:attrName>
                                            </p:attrNameLst>
                                          </p:cBhvr>
                                          <p:tavLst>
                                            <p:tav tm="0">
                                              <p:val>
                                                <p:fltVal val="0"/>
                                              </p:val>
                                            </p:tav>
                                            <p:tav tm="100000">
                                              <p:val>
                                                <p:strVal val="#ppt_h"/>
                                              </p:val>
                                            </p:tav>
                                          </p:tavLst>
                                        </p:anim>
                                        <p:animEffect transition="in" filter="fade">
                                          <p:cBhvr>
                                            <p:cTn id="60" dur="500"/>
                                            <p:tgtEl>
                                              <p:spTgt spid="39"/>
                                            </p:tgtEl>
                                          </p:cBhvr>
                                        </p:animEffect>
                                      </p:childTnLst>
                                    </p:cTn>
                                  </p:par>
                                  <p:par>
                                    <p:cTn id="61" presetID="22" presetClass="entr" presetSubtype="2" fill="hold" grpId="0" nodeType="withEffect">
                                      <p:stCondLst>
                                        <p:cond delay="3250"/>
                                      </p:stCondLst>
                                      <p:childTnLst>
                                        <p:set>
                                          <p:cBhvr>
                                            <p:cTn id="62" dur="1" fill="hold">
                                              <p:stCondLst>
                                                <p:cond delay="0"/>
                                              </p:stCondLst>
                                            </p:cTn>
                                            <p:tgtEl>
                                              <p:spTgt spid="49"/>
                                            </p:tgtEl>
                                            <p:attrNameLst>
                                              <p:attrName>style.visibility</p:attrName>
                                            </p:attrNameLst>
                                          </p:cBhvr>
                                          <p:to>
                                            <p:strVal val="visible"/>
                                          </p:to>
                                        </p:set>
                                        <p:animEffect transition="in" filter="wipe(right)">
                                          <p:cBhvr>
                                            <p:cTn id="63" dur="1000"/>
                                            <p:tgtEl>
                                              <p:spTgt spid="49"/>
                                            </p:tgtEl>
                                          </p:cBhvr>
                                        </p:animEffect>
                                      </p:childTnLst>
                                    </p:cTn>
                                  </p:par>
                                  <p:par>
                                    <p:cTn id="64" presetID="22" presetClass="entr" presetSubtype="2" fill="hold" grpId="0" nodeType="withEffect">
                                      <p:stCondLst>
                                        <p:cond delay="3250"/>
                                      </p:stCondLst>
                                      <p:childTnLst>
                                        <p:set>
                                          <p:cBhvr>
                                            <p:cTn id="65" dur="1" fill="hold">
                                              <p:stCondLst>
                                                <p:cond delay="0"/>
                                              </p:stCondLst>
                                            </p:cTn>
                                            <p:tgtEl>
                                              <p:spTgt spid="51"/>
                                            </p:tgtEl>
                                            <p:attrNameLst>
                                              <p:attrName>style.visibility</p:attrName>
                                            </p:attrNameLst>
                                          </p:cBhvr>
                                          <p:to>
                                            <p:strVal val="visible"/>
                                          </p:to>
                                        </p:set>
                                        <p:animEffect transition="in" filter="wipe(right)">
                                          <p:cBhvr>
                                            <p:cTn id="66" dur="1000"/>
                                            <p:tgtEl>
                                              <p:spTgt spid="51"/>
                                            </p:tgtEl>
                                          </p:cBhvr>
                                        </p:animEffect>
                                      </p:childTnLst>
                                    </p:cTn>
                                  </p:par>
                                  <p:par>
                                    <p:cTn id="67" presetID="22" presetClass="entr" presetSubtype="8" fill="hold" grpId="0" nodeType="withEffect">
                                      <p:stCondLst>
                                        <p:cond delay="3250"/>
                                      </p:stCondLst>
                                      <p:childTnLst>
                                        <p:set>
                                          <p:cBhvr>
                                            <p:cTn id="68" dur="1" fill="hold">
                                              <p:stCondLst>
                                                <p:cond delay="0"/>
                                              </p:stCondLst>
                                            </p:cTn>
                                            <p:tgtEl>
                                              <p:spTgt spid="48"/>
                                            </p:tgtEl>
                                            <p:attrNameLst>
                                              <p:attrName>style.visibility</p:attrName>
                                            </p:attrNameLst>
                                          </p:cBhvr>
                                          <p:to>
                                            <p:strVal val="visible"/>
                                          </p:to>
                                        </p:set>
                                        <p:animEffect transition="in" filter="wipe(left)">
                                          <p:cBhvr>
                                            <p:cTn id="69" dur="1000"/>
                                            <p:tgtEl>
                                              <p:spTgt spid="48"/>
                                            </p:tgtEl>
                                          </p:cBhvr>
                                        </p:animEffect>
                                      </p:childTnLst>
                                    </p:cTn>
                                  </p:par>
                                  <p:par>
                                    <p:cTn id="70" presetID="2" presetClass="entr" presetSubtype="9"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additive="base">
                                            <p:cTn id="72" dur="500" fill="hold"/>
                                            <p:tgtEl>
                                              <p:spTgt spid="27"/>
                                            </p:tgtEl>
                                            <p:attrNameLst>
                                              <p:attrName>ppt_x</p:attrName>
                                            </p:attrNameLst>
                                          </p:cBhvr>
                                          <p:tavLst>
                                            <p:tav tm="0">
                                              <p:val>
                                                <p:strVal val="0-#ppt_w/2"/>
                                              </p:val>
                                            </p:tav>
                                            <p:tav tm="100000">
                                              <p:val>
                                                <p:strVal val="#ppt_x"/>
                                              </p:val>
                                            </p:tav>
                                          </p:tavLst>
                                        </p:anim>
                                        <p:anim calcmode="lin" valueType="num">
                                          <p:cBhvr additive="base">
                                            <p:cTn id="73" dur="500" fill="hold"/>
                                            <p:tgtEl>
                                              <p:spTgt spid="27"/>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0-#ppt_w/2"/>
                                              </p:val>
                                            </p:tav>
                                            <p:tav tm="100000">
                                              <p:val>
                                                <p:strVal val="#ppt_x"/>
                                              </p:val>
                                            </p:tav>
                                          </p:tavLst>
                                        </p:anim>
                                        <p:anim calcmode="lin" valueType="num">
                                          <p:cBhvr additive="base">
                                            <p:cTn id="77" dur="500" fill="hold"/>
                                            <p:tgtEl>
                                              <p:spTgt spid="29"/>
                                            </p:tgtEl>
                                            <p:attrNameLst>
                                              <p:attrName>ppt_y</p:attrName>
                                            </p:attrNameLst>
                                          </p:cBhvr>
                                          <p:tavLst>
                                            <p:tav tm="0">
                                              <p:val>
                                                <p:strVal val="0-#ppt_h/2"/>
                                              </p:val>
                                            </p:tav>
                                            <p:tav tm="100000">
                                              <p:val>
                                                <p:strVal val="#ppt_y"/>
                                              </p:val>
                                            </p:tav>
                                          </p:tavLst>
                                        </p:anim>
                                      </p:childTnLst>
                                    </p:cTn>
                                  </p:par>
                                  <p:par>
                                    <p:cTn id="78" presetID="2" presetClass="entr" presetSubtype="9"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 calcmode="lin" valueType="num">
                                          <p:cBhvr additive="base">
                                            <p:cTn id="80" dur="500" fill="hold"/>
                                            <p:tgtEl>
                                              <p:spTgt spid="31"/>
                                            </p:tgtEl>
                                            <p:attrNameLst>
                                              <p:attrName>ppt_x</p:attrName>
                                            </p:attrNameLst>
                                          </p:cBhvr>
                                          <p:tavLst>
                                            <p:tav tm="0">
                                              <p:val>
                                                <p:strVal val="0-#ppt_w/2"/>
                                              </p:val>
                                            </p:tav>
                                            <p:tav tm="100000">
                                              <p:val>
                                                <p:strVal val="#ppt_x"/>
                                              </p:val>
                                            </p:tav>
                                          </p:tavLst>
                                        </p:anim>
                                        <p:anim calcmode="lin" valueType="num">
                                          <p:cBhvr additive="base">
                                            <p:cTn id="81" dur="500" fill="hold"/>
                                            <p:tgtEl>
                                              <p:spTgt spid="31"/>
                                            </p:tgtEl>
                                            <p:attrNameLst>
                                              <p:attrName>ppt_y</p:attrName>
                                            </p:attrNameLst>
                                          </p:cBhvr>
                                          <p:tavLst>
                                            <p:tav tm="0">
                                              <p:val>
                                                <p:strVal val="0-#ppt_h/2"/>
                                              </p:val>
                                            </p:tav>
                                            <p:tav tm="100000">
                                              <p:val>
                                                <p:strVal val="#ppt_y"/>
                                              </p:val>
                                            </p:tav>
                                          </p:tavLst>
                                        </p:anim>
                                      </p:childTnLst>
                                    </p:cTn>
                                  </p:par>
                                  <p:par>
                                    <p:cTn id="82" presetID="2" presetClass="entr" presetSubtype="9"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additive="base">
                                            <p:cTn id="84" dur="500" fill="hold"/>
                                            <p:tgtEl>
                                              <p:spTgt spid="33"/>
                                            </p:tgtEl>
                                            <p:attrNameLst>
                                              <p:attrName>ppt_x</p:attrName>
                                            </p:attrNameLst>
                                          </p:cBhvr>
                                          <p:tavLst>
                                            <p:tav tm="0">
                                              <p:val>
                                                <p:strVal val="0-#ppt_w/2"/>
                                              </p:val>
                                            </p:tav>
                                            <p:tav tm="100000">
                                              <p:val>
                                                <p:strVal val="#ppt_x"/>
                                              </p:val>
                                            </p:tav>
                                          </p:tavLst>
                                        </p:anim>
                                        <p:anim calcmode="lin" valueType="num">
                                          <p:cBhvr additive="base">
                                            <p:cTn id="85" dur="500" fill="hold"/>
                                            <p:tgtEl>
                                              <p:spTgt spid="33"/>
                                            </p:tgtEl>
                                            <p:attrNameLst>
                                              <p:attrName>ppt_y</p:attrName>
                                            </p:attrNameLst>
                                          </p:cBhvr>
                                          <p:tavLst>
                                            <p:tav tm="0">
                                              <p:val>
                                                <p:strVal val="0-#ppt_h/2"/>
                                              </p:val>
                                            </p:tav>
                                            <p:tav tm="100000">
                                              <p:val>
                                                <p:strVal val="#ppt_y"/>
                                              </p:val>
                                            </p:tav>
                                          </p:tavLst>
                                        </p:anim>
                                      </p:childTnLst>
                                    </p:cTn>
                                  </p:par>
                                  <p:par>
                                    <p:cTn id="86" presetID="2" presetClass="entr" presetSubtype="9"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 calcmode="lin" valueType="num">
                                          <p:cBhvr additive="base">
                                            <p:cTn id="88" dur="500" fill="hold"/>
                                            <p:tgtEl>
                                              <p:spTgt spid="50"/>
                                            </p:tgtEl>
                                            <p:attrNameLst>
                                              <p:attrName>ppt_x</p:attrName>
                                            </p:attrNameLst>
                                          </p:cBhvr>
                                          <p:tavLst>
                                            <p:tav tm="0">
                                              <p:val>
                                                <p:strVal val="0-#ppt_w/2"/>
                                              </p:val>
                                            </p:tav>
                                            <p:tav tm="100000">
                                              <p:val>
                                                <p:strVal val="#ppt_x"/>
                                              </p:val>
                                            </p:tav>
                                          </p:tavLst>
                                        </p:anim>
                                        <p:anim calcmode="lin" valueType="num">
                                          <p:cBhvr additive="base">
                                            <p:cTn id="89"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20" grpId="0" animBg="1"/>
          <p:bldP spid="22" grpId="0" animBg="1"/>
          <p:bldP spid="32" grpId="0" animBg="1"/>
          <p:bldP spid="34" grpId="0" animBg="1"/>
          <p:bldP spid="35" grpId="0"/>
          <p:bldP spid="36" grpId="0"/>
          <p:bldP spid="37" grpId="0"/>
          <p:bldP spid="43" grpId="0" animBg="1"/>
          <p:bldP spid="44" grpId="0" animBg="1"/>
          <p:bldP spid="48" grpId="0"/>
          <p:bldP spid="49" grpId="0"/>
          <p:bldP spid="51" grpId="0"/>
          <p:bldP spid="27" grpId="0" animBg="1"/>
          <p:bldP spid="29" grpId="0" animBg="1"/>
          <p:bldP spid="31" grpId="0" animBg="1"/>
          <p:bldP spid="33" grpId="0" animBg="1"/>
          <p:bldP spid="5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00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0-#ppt_w/2"/>
                                              </p:val>
                                            </p:tav>
                                            <p:tav tm="100000">
                                              <p:val>
                                                <p:strVal val="#ppt_x"/>
                                              </p:val>
                                            </p:tav>
                                          </p:tavLst>
                                        </p:anim>
                                        <p:anim calcmode="lin" valueType="num">
                                          <p:cBhvr additive="base">
                                            <p:cTn id="8" dur="10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ppt_x"/>
                                              </p:val>
                                            </p:tav>
                                            <p:tav tm="100000">
                                              <p:val>
                                                <p:strVal val="#ppt_x"/>
                                              </p:val>
                                            </p:tav>
                                          </p:tavLst>
                                        </p:anim>
                                        <p:anim calcmode="lin" valueType="num">
                                          <p:cBhvr additive="base">
                                            <p:cTn id="12" dur="10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20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000" fill="hold"/>
                                            <p:tgtEl>
                                              <p:spTgt spid="22"/>
                                            </p:tgtEl>
                                            <p:attrNameLst>
                                              <p:attrName>ppt_x</p:attrName>
                                            </p:attrNameLst>
                                          </p:cBhvr>
                                          <p:tavLst>
                                            <p:tav tm="0">
                                              <p:val>
                                                <p:strVal val="1+#ppt_w/2"/>
                                              </p:val>
                                            </p:tav>
                                            <p:tav tm="100000">
                                              <p:val>
                                                <p:strVal val="#ppt_x"/>
                                              </p:val>
                                            </p:tav>
                                          </p:tavLst>
                                        </p:anim>
                                        <p:anim calcmode="lin" valueType="num">
                                          <p:cBhvr additive="base">
                                            <p:cTn id="16" dur="1000" fill="hold"/>
                                            <p:tgtEl>
                                              <p:spTgt spid="22"/>
                                            </p:tgtEl>
                                            <p:attrNameLst>
                                              <p:attrName>ppt_y</p:attrName>
                                            </p:attrNameLst>
                                          </p:cBhvr>
                                          <p:tavLst>
                                            <p:tav tm="0">
                                              <p:val>
                                                <p:strVal val="#ppt_y"/>
                                              </p:val>
                                            </p:tav>
                                            <p:tav tm="100000">
                                              <p:val>
                                                <p:strVal val="#ppt_y"/>
                                              </p:val>
                                            </p:tav>
                                          </p:tavLst>
                                        </p:anim>
                                      </p:childTnLst>
                                    </p:cTn>
                                  </p:par>
                                  <p:par>
                                    <p:cTn id="17" presetID="22" presetClass="entr" presetSubtype="4" fill="hold" grpId="0" nodeType="withEffect">
                                      <p:stCondLst>
                                        <p:cond delay="250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par>
                                    <p:cTn id="20" presetID="22" presetClass="entr" presetSubtype="2" fill="hold" grpId="0" nodeType="withEffect">
                                      <p:stCondLst>
                                        <p:cond delay="2500"/>
                                      </p:stCondLst>
                                      <p:childTnLst>
                                        <p:set>
                                          <p:cBhvr>
                                            <p:cTn id="21" dur="1" fill="hold">
                                              <p:stCondLst>
                                                <p:cond delay="0"/>
                                              </p:stCondLst>
                                            </p:cTn>
                                            <p:tgtEl>
                                              <p:spTgt spid="32"/>
                                            </p:tgtEl>
                                            <p:attrNameLst>
                                              <p:attrName>style.visibility</p:attrName>
                                            </p:attrNameLst>
                                          </p:cBhvr>
                                          <p:to>
                                            <p:strVal val="visible"/>
                                          </p:to>
                                        </p:set>
                                        <p:animEffect transition="in" filter="wipe(right)">
                                          <p:cBhvr>
                                            <p:cTn id="22" dur="500"/>
                                            <p:tgtEl>
                                              <p:spTgt spid="32"/>
                                            </p:tgtEl>
                                          </p:cBhvr>
                                        </p:animEffect>
                                      </p:childTnLst>
                                    </p:cTn>
                                  </p:par>
                                  <p:par>
                                    <p:cTn id="23" presetID="22" presetClass="entr" presetSubtype="8" fill="hold" grpId="0" nodeType="withEffect">
                                      <p:stCondLst>
                                        <p:cond delay="250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par>
                                    <p:cTn id="26" presetID="53" presetClass="entr" presetSubtype="16" fill="hold" grpId="0" nodeType="withEffect">
                                      <p:stCondLst>
                                        <p:cond delay="300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fltVal val="0"/>
                                              </p:val>
                                            </p:tav>
                                            <p:tav tm="100000">
                                              <p:val>
                                                <p:strVal val="#ppt_h"/>
                                              </p:val>
                                            </p:tav>
                                          </p:tavLst>
                                        </p:anim>
                                        <p:animEffect transition="in" filter="fade">
                                          <p:cBhvr>
                                            <p:cTn id="30" dur="500"/>
                                            <p:tgtEl>
                                              <p:spTgt spid="35"/>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36"/>
                                            </p:tgtEl>
                                            <p:attrNameLst>
                                              <p:attrName>style.visibility</p:attrName>
                                            </p:attrNameLst>
                                          </p:cBhvr>
                                          <p:to>
                                            <p:strVal val="visible"/>
                                          </p:to>
                                        </p:set>
                                        <p:anim calcmode="lin" valueType="num">
                                          <p:cBhvr>
                                            <p:cTn id="33" dur="500" fill="hold"/>
                                            <p:tgtEl>
                                              <p:spTgt spid="36"/>
                                            </p:tgtEl>
                                            <p:attrNameLst>
                                              <p:attrName>ppt_w</p:attrName>
                                            </p:attrNameLst>
                                          </p:cBhvr>
                                          <p:tavLst>
                                            <p:tav tm="0">
                                              <p:val>
                                                <p:fltVal val="0"/>
                                              </p:val>
                                            </p:tav>
                                            <p:tav tm="100000">
                                              <p:val>
                                                <p:strVal val="#ppt_w"/>
                                              </p:val>
                                            </p:tav>
                                          </p:tavLst>
                                        </p:anim>
                                        <p:anim calcmode="lin" valueType="num">
                                          <p:cBhvr>
                                            <p:cTn id="34" dur="500" fill="hold"/>
                                            <p:tgtEl>
                                              <p:spTgt spid="36"/>
                                            </p:tgtEl>
                                            <p:attrNameLst>
                                              <p:attrName>ppt_h</p:attrName>
                                            </p:attrNameLst>
                                          </p:cBhvr>
                                          <p:tavLst>
                                            <p:tav tm="0">
                                              <p:val>
                                                <p:fltVal val="0"/>
                                              </p:val>
                                            </p:tav>
                                            <p:tav tm="100000">
                                              <p:val>
                                                <p:strVal val="#ppt_h"/>
                                              </p:val>
                                            </p:tav>
                                          </p:tavLst>
                                        </p:anim>
                                        <p:animEffect transition="in" filter="fade">
                                          <p:cBhvr>
                                            <p:cTn id="35" dur="500"/>
                                            <p:tgtEl>
                                              <p:spTgt spid="36"/>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37"/>
                                            </p:tgtEl>
                                            <p:attrNameLst>
                                              <p:attrName>style.visibility</p:attrName>
                                            </p:attrNameLst>
                                          </p:cBhvr>
                                          <p:to>
                                            <p:strVal val="visible"/>
                                          </p:to>
                                        </p:set>
                                        <p:anim calcmode="lin" valueType="num">
                                          <p:cBhvr>
                                            <p:cTn id="38" dur="500" fill="hold"/>
                                            <p:tgtEl>
                                              <p:spTgt spid="37"/>
                                            </p:tgtEl>
                                            <p:attrNameLst>
                                              <p:attrName>ppt_w</p:attrName>
                                            </p:attrNameLst>
                                          </p:cBhvr>
                                          <p:tavLst>
                                            <p:tav tm="0">
                                              <p:val>
                                                <p:fltVal val="0"/>
                                              </p:val>
                                            </p:tav>
                                            <p:tav tm="100000">
                                              <p:val>
                                                <p:strVal val="#ppt_w"/>
                                              </p:val>
                                            </p:tav>
                                          </p:tavLst>
                                        </p:anim>
                                        <p:anim calcmode="lin" valueType="num">
                                          <p:cBhvr>
                                            <p:cTn id="39" dur="500" fill="hold"/>
                                            <p:tgtEl>
                                              <p:spTgt spid="37"/>
                                            </p:tgtEl>
                                            <p:attrNameLst>
                                              <p:attrName>ppt_h</p:attrName>
                                            </p:attrNameLst>
                                          </p:cBhvr>
                                          <p:tavLst>
                                            <p:tav tm="0">
                                              <p:val>
                                                <p:fltVal val="0"/>
                                              </p:val>
                                            </p:tav>
                                            <p:tav tm="100000">
                                              <p:val>
                                                <p:strVal val="#ppt_h"/>
                                              </p:val>
                                            </p:tav>
                                          </p:tavLst>
                                        </p:anim>
                                        <p:animEffect transition="in" filter="fade">
                                          <p:cBhvr>
                                            <p:cTn id="40" dur="500"/>
                                            <p:tgtEl>
                                              <p:spTgt spid="37"/>
                                            </p:tgtEl>
                                          </p:cBhvr>
                                        </p:animEffect>
                                      </p:childTnLst>
                                    </p:cTn>
                                  </p:par>
                                  <p:par>
                                    <p:cTn id="41" presetID="53" presetClass="entr" presetSubtype="16" fill="hold" grpId="0" nodeType="withEffect">
                                      <p:stCondLst>
                                        <p:cond delay="3000"/>
                                      </p:stCondLst>
                                      <p:childTnLst>
                                        <p:set>
                                          <p:cBhvr>
                                            <p:cTn id="42" dur="1" fill="hold">
                                              <p:stCondLst>
                                                <p:cond delay="0"/>
                                              </p:stCondLst>
                                            </p:cTn>
                                            <p:tgtEl>
                                              <p:spTgt spid="44"/>
                                            </p:tgtEl>
                                            <p:attrNameLst>
                                              <p:attrName>style.visibility</p:attrName>
                                            </p:attrNameLst>
                                          </p:cBhvr>
                                          <p:to>
                                            <p:strVal val="visible"/>
                                          </p:to>
                                        </p:set>
                                        <p:anim calcmode="lin" valueType="num">
                                          <p:cBhvr>
                                            <p:cTn id="43" dur="500" fill="hold"/>
                                            <p:tgtEl>
                                              <p:spTgt spid="44"/>
                                            </p:tgtEl>
                                            <p:attrNameLst>
                                              <p:attrName>ppt_w</p:attrName>
                                            </p:attrNameLst>
                                          </p:cBhvr>
                                          <p:tavLst>
                                            <p:tav tm="0">
                                              <p:val>
                                                <p:fltVal val="0"/>
                                              </p:val>
                                            </p:tav>
                                            <p:tav tm="100000">
                                              <p:val>
                                                <p:strVal val="#ppt_w"/>
                                              </p:val>
                                            </p:tav>
                                          </p:tavLst>
                                        </p:anim>
                                        <p:anim calcmode="lin" valueType="num">
                                          <p:cBhvr>
                                            <p:cTn id="44" dur="500" fill="hold"/>
                                            <p:tgtEl>
                                              <p:spTgt spid="44"/>
                                            </p:tgtEl>
                                            <p:attrNameLst>
                                              <p:attrName>ppt_h</p:attrName>
                                            </p:attrNameLst>
                                          </p:cBhvr>
                                          <p:tavLst>
                                            <p:tav tm="0">
                                              <p:val>
                                                <p:fltVal val="0"/>
                                              </p:val>
                                            </p:tav>
                                            <p:tav tm="100000">
                                              <p:val>
                                                <p:strVal val="#ppt_h"/>
                                              </p:val>
                                            </p:tav>
                                          </p:tavLst>
                                        </p:anim>
                                        <p:animEffect transition="in" filter="fade">
                                          <p:cBhvr>
                                            <p:cTn id="45" dur="500"/>
                                            <p:tgtEl>
                                              <p:spTgt spid="44"/>
                                            </p:tgtEl>
                                          </p:cBhvr>
                                        </p:animEffect>
                                      </p:childTnLst>
                                    </p:cTn>
                                  </p:par>
                                  <p:par>
                                    <p:cTn id="46" presetID="53" presetClass="entr" presetSubtype="16" fill="hold" grpId="0" nodeType="withEffect">
                                      <p:stCondLst>
                                        <p:cond delay="3000"/>
                                      </p:stCondLst>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ppt_w</p:attrName>
                                            </p:attrNameLst>
                                          </p:cBhvr>
                                          <p:tavLst>
                                            <p:tav tm="0">
                                              <p:val>
                                                <p:fltVal val="0"/>
                                              </p:val>
                                            </p:tav>
                                            <p:tav tm="100000">
                                              <p:val>
                                                <p:strVal val="#ppt_w"/>
                                              </p:val>
                                            </p:tav>
                                          </p:tavLst>
                                        </p:anim>
                                        <p:anim calcmode="lin" valueType="num">
                                          <p:cBhvr>
                                            <p:cTn id="49" dur="500" fill="hold"/>
                                            <p:tgtEl>
                                              <p:spTgt spid="43"/>
                                            </p:tgtEl>
                                            <p:attrNameLst>
                                              <p:attrName>ppt_h</p:attrName>
                                            </p:attrNameLst>
                                          </p:cBhvr>
                                          <p:tavLst>
                                            <p:tav tm="0">
                                              <p:val>
                                                <p:fltVal val="0"/>
                                              </p:val>
                                            </p:tav>
                                            <p:tav tm="100000">
                                              <p:val>
                                                <p:strVal val="#ppt_h"/>
                                              </p:val>
                                            </p:tav>
                                          </p:tavLst>
                                        </p:anim>
                                        <p:animEffect transition="in" filter="fade">
                                          <p:cBhvr>
                                            <p:cTn id="50" dur="500"/>
                                            <p:tgtEl>
                                              <p:spTgt spid="43"/>
                                            </p:tgtEl>
                                          </p:cBhvr>
                                        </p:animEffect>
                                      </p:childTnLst>
                                    </p:cTn>
                                  </p:par>
                                  <p:par>
                                    <p:cTn id="51" presetID="53" presetClass="entr" presetSubtype="16" fill="hold" nodeType="withEffect">
                                      <p:stCondLst>
                                        <p:cond delay="3000"/>
                                      </p:stCondLst>
                                      <p:childTnLst>
                                        <p:set>
                                          <p:cBhvr>
                                            <p:cTn id="52" dur="1" fill="hold">
                                              <p:stCondLst>
                                                <p:cond delay="0"/>
                                              </p:stCondLst>
                                            </p:cTn>
                                            <p:tgtEl>
                                              <p:spTgt spid="45"/>
                                            </p:tgtEl>
                                            <p:attrNameLst>
                                              <p:attrName>style.visibility</p:attrName>
                                            </p:attrNameLst>
                                          </p:cBhvr>
                                          <p:to>
                                            <p:strVal val="visible"/>
                                          </p:to>
                                        </p:set>
                                        <p:anim calcmode="lin" valueType="num">
                                          <p:cBhvr>
                                            <p:cTn id="53" dur="500" fill="hold"/>
                                            <p:tgtEl>
                                              <p:spTgt spid="45"/>
                                            </p:tgtEl>
                                            <p:attrNameLst>
                                              <p:attrName>ppt_w</p:attrName>
                                            </p:attrNameLst>
                                          </p:cBhvr>
                                          <p:tavLst>
                                            <p:tav tm="0">
                                              <p:val>
                                                <p:fltVal val="0"/>
                                              </p:val>
                                            </p:tav>
                                            <p:tav tm="100000">
                                              <p:val>
                                                <p:strVal val="#ppt_w"/>
                                              </p:val>
                                            </p:tav>
                                          </p:tavLst>
                                        </p:anim>
                                        <p:anim calcmode="lin" valueType="num">
                                          <p:cBhvr>
                                            <p:cTn id="54" dur="500" fill="hold"/>
                                            <p:tgtEl>
                                              <p:spTgt spid="45"/>
                                            </p:tgtEl>
                                            <p:attrNameLst>
                                              <p:attrName>ppt_h</p:attrName>
                                            </p:attrNameLst>
                                          </p:cBhvr>
                                          <p:tavLst>
                                            <p:tav tm="0">
                                              <p:val>
                                                <p:fltVal val="0"/>
                                              </p:val>
                                            </p:tav>
                                            <p:tav tm="100000">
                                              <p:val>
                                                <p:strVal val="#ppt_h"/>
                                              </p:val>
                                            </p:tav>
                                          </p:tavLst>
                                        </p:anim>
                                        <p:animEffect transition="in" filter="fade">
                                          <p:cBhvr>
                                            <p:cTn id="55" dur="500"/>
                                            <p:tgtEl>
                                              <p:spTgt spid="45"/>
                                            </p:tgtEl>
                                          </p:cBhvr>
                                        </p:animEffect>
                                      </p:childTnLst>
                                    </p:cTn>
                                  </p:par>
                                  <p:par>
                                    <p:cTn id="56" presetID="53" presetClass="entr" presetSubtype="16" fill="hold" nodeType="withEffect">
                                      <p:stCondLst>
                                        <p:cond delay="3000"/>
                                      </p:stCondLst>
                                      <p:childTnLst>
                                        <p:set>
                                          <p:cBhvr>
                                            <p:cTn id="57" dur="1" fill="hold">
                                              <p:stCondLst>
                                                <p:cond delay="0"/>
                                              </p:stCondLst>
                                            </p:cTn>
                                            <p:tgtEl>
                                              <p:spTgt spid="39"/>
                                            </p:tgtEl>
                                            <p:attrNameLst>
                                              <p:attrName>style.visibility</p:attrName>
                                            </p:attrNameLst>
                                          </p:cBhvr>
                                          <p:to>
                                            <p:strVal val="visible"/>
                                          </p:to>
                                        </p:set>
                                        <p:anim calcmode="lin" valueType="num">
                                          <p:cBhvr>
                                            <p:cTn id="58" dur="500" fill="hold"/>
                                            <p:tgtEl>
                                              <p:spTgt spid="39"/>
                                            </p:tgtEl>
                                            <p:attrNameLst>
                                              <p:attrName>ppt_w</p:attrName>
                                            </p:attrNameLst>
                                          </p:cBhvr>
                                          <p:tavLst>
                                            <p:tav tm="0">
                                              <p:val>
                                                <p:fltVal val="0"/>
                                              </p:val>
                                            </p:tav>
                                            <p:tav tm="100000">
                                              <p:val>
                                                <p:strVal val="#ppt_w"/>
                                              </p:val>
                                            </p:tav>
                                          </p:tavLst>
                                        </p:anim>
                                        <p:anim calcmode="lin" valueType="num">
                                          <p:cBhvr>
                                            <p:cTn id="59" dur="500" fill="hold"/>
                                            <p:tgtEl>
                                              <p:spTgt spid="39"/>
                                            </p:tgtEl>
                                            <p:attrNameLst>
                                              <p:attrName>ppt_h</p:attrName>
                                            </p:attrNameLst>
                                          </p:cBhvr>
                                          <p:tavLst>
                                            <p:tav tm="0">
                                              <p:val>
                                                <p:fltVal val="0"/>
                                              </p:val>
                                            </p:tav>
                                            <p:tav tm="100000">
                                              <p:val>
                                                <p:strVal val="#ppt_h"/>
                                              </p:val>
                                            </p:tav>
                                          </p:tavLst>
                                        </p:anim>
                                        <p:animEffect transition="in" filter="fade">
                                          <p:cBhvr>
                                            <p:cTn id="60" dur="500"/>
                                            <p:tgtEl>
                                              <p:spTgt spid="39"/>
                                            </p:tgtEl>
                                          </p:cBhvr>
                                        </p:animEffect>
                                      </p:childTnLst>
                                    </p:cTn>
                                  </p:par>
                                  <p:par>
                                    <p:cTn id="61" presetID="22" presetClass="entr" presetSubtype="2" fill="hold" grpId="0" nodeType="withEffect">
                                      <p:stCondLst>
                                        <p:cond delay="3250"/>
                                      </p:stCondLst>
                                      <p:childTnLst>
                                        <p:set>
                                          <p:cBhvr>
                                            <p:cTn id="62" dur="1" fill="hold">
                                              <p:stCondLst>
                                                <p:cond delay="0"/>
                                              </p:stCondLst>
                                            </p:cTn>
                                            <p:tgtEl>
                                              <p:spTgt spid="49"/>
                                            </p:tgtEl>
                                            <p:attrNameLst>
                                              <p:attrName>style.visibility</p:attrName>
                                            </p:attrNameLst>
                                          </p:cBhvr>
                                          <p:to>
                                            <p:strVal val="visible"/>
                                          </p:to>
                                        </p:set>
                                        <p:animEffect transition="in" filter="wipe(right)">
                                          <p:cBhvr>
                                            <p:cTn id="63" dur="1000"/>
                                            <p:tgtEl>
                                              <p:spTgt spid="49"/>
                                            </p:tgtEl>
                                          </p:cBhvr>
                                        </p:animEffect>
                                      </p:childTnLst>
                                    </p:cTn>
                                  </p:par>
                                  <p:par>
                                    <p:cTn id="64" presetID="22" presetClass="entr" presetSubtype="2" fill="hold" grpId="0" nodeType="withEffect">
                                      <p:stCondLst>
                                        <p:cond delay="3250"/>
                                      </p:stCondLst>
                                      <p:childTnLst>
                                        <p:set>
                                          <p:cBhvr>
                                            <p:cTn id="65" dur="1" fill="hold">
                                              <p:stCondLst>
                                                <p:cond delay="0"/>
                                              </p:stCondLst>
                                            </p:cTn>
                                            <p:tgtEl>
                                              <p:spTgt spid="51"/>
                                            </p:tgtEl>
                                            <p:attrNameLst>
                                              <p:attrName>style.visibility</p:attrName>
                                            </p:attrNameLst>
                                          </p:cBhvr>
                                          <p:to>
                                            <p:strVal val="visible"/>
                                          </p:to>
                                        </p:set>
                                        <p:animEffect transition="in" filter="wipe(right)">
                                          <p:cBhvr>
                                            <p:cTn id="66" dur="1000"/>
                                            <p:tgtEl>
                                              <p:spTgt spid="51"/>
                                            </p:tgtEl>
                                          </p:cBhvr>
                                        </p:animEffect>
                                      </p:childTnLst>
                                    </p:cTn>
                                  </p:par>
                                  <p:par>
                                    <p:cTn id="67" presetID="22" presetClass="entr" presetSubtype="8" fill="hold" grpId="0" nodeType="withEffect">
                                      <p:stCondLst>
                                        <p:cond delay="3250"/>
                                      </p:stCondLst>
                                      <p:childTnLst>
                                        <p:set>
                                          <p:cBhvr>
                                            <p:cTn id="68" dur="1" fill="hold">
                                              <p:stCondLst>
                                                <p:cond delay="0"/>
                                              </p:stCondLst>
                                            </p:cTn>
                                            <p:tgtEl>
                                              <p:spTgt spid="48"/>
                                            </p:tgtEl>
                                            <p:attrNameLst>
                                              <p:attrName>style.visibility</p:attrName>
                                            </p:attrNameLst>
                                          </p:cBhvr>
                                          <p:to>
                                            <p:strVal val="visible"/>
                                          </p:to>
                                        </p:set>
                                        <p:animEffect transition="in" filter="wipe(left)">
                                          <p:cBhvr>
                                            <p:cTn id="69" dur="1000"/>
                                            <p:tgtEl>
                                              <p:spTgt spid="48"/>
                                            </p:tgtEl>
                                          </p:cBhvr>
                                        </p:animEffect>
                                      </p:childTnLst>
                                    </p:cTn>
                                  </p:par>
                                  <p:par>
                                    <p:cTn id="70" presetID="2" presetClass="entr" presetSubtype="9"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additive="base">
                                            <p:cTn id="72" dur="500" fill="hold"/>
                                            <p:tgtEl>
                                              <p:spTgt spid="27"/>
                                            </p:tgtEl>
                                            <p:attrNameLst>
                                              <p:attrName>ppt_x</p:attrName>
                                            </p:attrNameLst>
                                          </p:cBhvr>
                                          <p:tavLst>
                                            <p:tav tm="0">
                                              <p:val>
                                                <p:strVal val="0-#ppt_w/2"/>
                                              </p:val>
                                            </p:tav>
                                            <p:tav tm="100000">
                                              <p:val>
                                                <p:strVal val="#ppt_x"/>
                                              </p:val>
                                            </p:tav>
                                          </p:tavLst>
                                        </p:anim>
                                        <p:anim calcmode="lin" valueType="num">
                                          <p:cBhvr additive="base">
                                            <p:cTn id="73" dur="500" fill="hold"/>
                                            <p:tgtEl>
                                              <p:spTgt spid="27"/>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0-#ppt_w/2"/>
                                              </p:val>
                                            </p:tav>
                                            <p:tav tm="100000">
                                              <p:val>
                                                <p:strVal val="#ppt_x"/>
                                              </p:val>
                                            </p:tav>
                                          </p:tavLst>
                                        </p:anim>
                                        <p:anim calcmode="lin" valueType="num">
                                          <p:cBhvr additive="base">
                                            <p:cTn id="77" dur="500" fill="hold"/>
                                            <p:tgtEl>
                                              <p:spTgt spid="29"/>
                                            </p:tgtEl>
                                            <p:attrNameLst>
                                              <p:attrName>ppt_y</p:attrName>
                                            </p:attrNameLst>
                                          </p:cBhvr>
                                          <p:tavLst>
                                            <p:tav tm="0">
                                              <p:val>
                                                <p:strVal val="0-#ppt_h/2"/>
                                              </p:val>
                                            </p:tav>
                                            <p:tav tm="100000">
                                              <p:val>
                                                <p:strVal val="#ppt_y"/>
                                              </p:val>
                                            </p:tav>
                                          </p:tavLst>
                                        </p:anim>
                                      </p:childTnLst>
                                    </p:cTn>
                                  </p:par>
                                  <p:par>
                                    <p:cTn id="78" presetID="2" presetClass="entr" presetSubtype="9"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 calcmode="lin" valueType="num">
                                          <p:cBhvr additive="base">
                                            <p:cTn id="80" dur="500" fill="hold"/>
                                            <p:tgtEl>
                                              <p:spTgt spid="31"/>
                                            </p:tgtEl>
                                            <p:attrNameLst>
                                              <p:attrName>ppt_x</p:attrName>
                                            </p:attrNameLst>
                                          </p:cBhvr>
                                          <p:tavLst>
                                            <p:tav tm="0">
                                              <p:val>
                                                <p:strVal val="0-#ppt_w/2"/>
                                              </p:val>
                                            </p:tav>
                                            <p:tav tm="100000">
                                              <p:val>
                                                <p:strVal val="#ppt_x"/>
                                              </p:val>
                                            </p:tav>
                                          </p:tavLst>
                                        </p:anim>
                                        <p:anim calcmode="lin" valueType="num">
                                          <p:cBhvr additive="base">
                                            <p:cTn id="81" dur="500" fill="hold"/>
                                            <p:tgtEl>
                                              <p:spTgt spid="31"/>
                                            </p:tgtEl>
                                            <p:attrNameLst>
                                              <p:attrName>ppt_y</p:attrName>
                                            </p:attrNameLst>
                                          </p:cBhvr>
                                          <p:tavLst>
                                            <p:tav tm="0">
                                              <p:val>
                                                <p:strVal val="0-#ppt_h/2"/>
                                              </p:val>
                                            </p:tav>
                                            <p:tav tm="100000">
                                              <p:val>
                                                <p:strVal val="#ppt_y"/>
                                              </p:val>
                                            </p:tav>
                                          </p:tavLst>
                                        </p:anim>
                                      </p:childTnLst>
                                    </p:cTn>
                                  </p:par>
                                  <p:par>
                                    <p:cTn id="82" presetID="2" presetClass="entr" presetSubtype="9"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additive="base">
                                            <p:cTn id="84" dur="500" fill="hold"/>
                                            <p:tgtEl>
                                              <p:spTgt spid="33"/>
                                            </p:tgtEl>
                                            <p:attrNameLst>
                                              <p:attrName>ppt_x</p:attrName>
                                            </p:attrNameLst>
                                          </p:cBhvr>
                                          <p:tavLst>
                                            <p:tav tm="0">
                                              <p:val>
                                                <p:strVal val="0-#ppt_w/2"/>
                                              </p:val>
                                            </p:tav>
                                            <p:tav tm="100000">
                                              <p:val>
                                                <p:strVal val="#ppt_x"/>
                                              </p:val>
                                            </p:tav>
                                          </p:tavLst>
                                        </p:anim>
                                        <p:anim calcmode="lin" valueType="num">
                                          <p:cBhvr additive="base">
                                            <p:cTn id="85" dur="500" fill="hold"/>
                                            <p:tgtEl>
                                              <p:spTgt spid="33"/>
                                            </p:tgtEl>
                                            <p:attrNameLst>
                                              <p:attrName>ppt_y</p:attrName>
                                            </p:attrNameLst>
                                          </p:cBhvr>
                                          <p:tavLst>
                                            <p:tav tm="0">
                                              <p:val>
                                                <p:strVal val="0-#ppt_h/2"/>
                                              </p:val>
                                            </p:tav>
                                            <p:tav tm="100000">
                                              <p:val>
                                                <p:strVal val="#ppt_y"/>
                                              </p:val>
                                            </p:tav>
                                          </p:tavLst>
                                        </p:anim>
                                      </p:childTnLst>
                                    </p:cTn>
                                  </p:par>
                                  <p:par>
                                    <p:cTn id="86" presetID="2" presetClass="entr" presetSubtype="9"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 calcmode="lin" valueType="num">
                                          <p:cBhvr additive="base">
                                            <p:cTn id="88" dur="500" fill="hold"/>
                                            <p:tgtEl>
                                              <p:spTgt spid="50"/>
                                            </p:tgtEl>
                                            <p:attrNameLst>
                                              <p:attrName>ppt_x</p:attrName>
                                            </p:attrNameLst>
                                          </p:cBhvr>
                                          <p:tavLst>
                                            <p:tav tm="0">
                                              <p:val>
                                                <p:strVal val="0-#ppt_w/2"/>
                                              </p:val>
                                            </p:tav>
                                            <p:tav tm="100000">
                                              <p:val>
                                                <p:strVal val="#ppt_x"/>
                                              </p:val>
                                            </p:tav>
                                          </p:tavLst>
                                        </p:anim>
                                        <p:anim calcmode="lin" valueType="num">
                                          <p:cBhvr additive="base">
                                            <p:cTn id="89"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20" grpId="0" animBg="1"/>
          <p:bldP spid="22" grpId="0" animBg="1"/>
          <p:bldP spid="32" grpId="0" animBg="1"/>
          <p:bldP spid="34" grpId="0" animBg="1"/>
          <p:bldP spid="35" grpId="0"/>
          <p:bldP spid="36" grpId="0"/>
          <p:bldP spid="37" grpId="0"/>
          <p:bldP spid="43" grpId="0" animBg="1"/>
          <p:bldP spid="44" grpId="0" animBg="1"/>
          <p:bldP spid="48" grpId="0"/>
          <p:bldP spid="49" grpId="0"/>
          <p:bldP spid="51" grpId="0"/>
          <p:bldP spid="27" grpId="0" animBg="1"/>
          <p:bldP spid="29" grpId="0" animBg="1"/>
          <p:bldP spid="31" grpId="0" animBg="1"/>
          <p:bldP spid="33" grpId="0" animBg="1"/>
          <p:bldP spid="50" grpId="0" animBg="1"/>
        </p:bldLst>
      </p:timing>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5520" y="1680210"/>
            <a:ext cx="4504055" cy="2861310"/>
          </a:xfrm>
          <a:prstGeom prst="rect">
            <a:avLst/>
          </a:prstGeom>
          <a:noFill/>
        </p:spPr>
        <p:txBody>
          <a:bodyPr wrap="square" rtlCol="0">
            <a:spAutoFit/>
          </a:bodyPr>
          <a:lstStyle/>
          <a:p>
            <a:r>
              <a:rPr lang="zh-CN" altLang="en-US" dirty="0"/>
              <a:t>用故事板完成关键线路情境剧本，并对交互框架进行调整，场景会逐渐变得流畅，你也更加确信自己正沿着正确的道路前进。这时，可以将重点转移到一些不太频繁使用和不太重要的 交互设计上。</a:t>
            </a:r>
            <a:r>
              <a:rPr lang="zh-CN" altLang="en-US" dirty="0">
                <a:solidFill>
                  <a:srgbClr val="FF0000"/>
                </a:solidFill>
              </a:rPr>
              <a:t>这些验证性场景通常不像关键线路情境剧本一样详细，而是包含一系列假设性问 题。</a:t>
            </a:r>
            <a:r>
              <a:rPr lang="zh-CN" altLang="en-US" dirty="0"/>
              <a:t>本步骤的目标在于，指出设计方案的漏洞，并根据需要进行调整（或者完全抛弃或者重新 开始设计）</a:t>
            </a:r>
            <a:r>
              <a:rPr lang="zh-CN" altLang="en-US" dirty="0" smtClean="0"/>
              <a:t>。</a:t>
            </a:r>
            <a:endParaRPr lang="zh-CN" altLang="en-US" dirty="0"/>
          </a:p>
        </p:txBody>
      </p:sp>
      <p:pic>
        <p:nvPicPr>
          <p:cNvPr id="3" name="图片 2"/>
          <p:cNvPicPr>
            <a:picLocks noChangeAspect="1"/>
          </p:cNvPicPr>
          <p:nvPr/>
        </p:nvPicPr>
        <p:blipFill>
          <a:blip r:embed="rId1"/>
          <a:stretch>
            <a:fillRect/>
          </a:stretch>
        </p:blipFill>
        <p:spPr>
          <a:xfrm>
            <a:off x="6021070" y="1223645"/>
            <a:ext cx="5715000" cy="4410075"/>
          </a:xfrm>
          <a:prstGeom prst="rect">
            <a:avLst/>
          </a:prstGeom>
        </p:spPr>
      </p:pic>
      <p:sp>
        <p:nvSpPr>
          <p:cNvPr id="4" name="文本框 3"/>
          <p:cNvSpPr txBox="1"/>
          <p:nvPr/>
        </p:nvSpPr>
        <p:spPr>
          <a:xfrm>
            <a:off x="1708785" y="268605"/>
            <a:ext cx="2956560" cy="368300"/>
          </a:xfrm>
          <a:prstGeom prst="rect">
            <a:avLst/>
          </a:prstGeom>
          <a:noFill/>
        </p:spPr>
        <p:txBody>
          <a:bodyPr wrap="square" rtlCol="0">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rPr>
              <a:t>运用验证性场景来检查设计</a:t>
            </a:r>
            <a:endPar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5" name="椭圆 4"/>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6" name="椭圆 5"/>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200346" y="5630029"/>
            <a:ext cx="535724" cy="369332"/>
          </a:xfrm>
          <a:prstGeom prst="rect">
            <a:avLst/>
          </a:prstGeom>
        </p:spPr>
        <p:txBody>
          <a:bodyPr wrap="none">
            <a:spAutoFit/>
          </a:bodyPr>
          <a:lstStyle/>
          <a:p>
            <a:r>
              <a:rPr lang="en-US" altLang="zh-CN" b="1" dirty="0">
                <a:solidFill>
                  <a:schemeClr val="tx1">
                    <a:lumMod val="65000"/>
                    <a:lumOff val="35000"/>
                  </a:schemeClr>
                </a:solidFill>
                <a:latin typeface="+mj-ea"/>
                <a:cs typeface="Segoe UI Semilight" panose="020B0402040204020203" pitchFamily="34" charset="0"/>
              </a:rPr>
              <a:t>[6]</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84376" y="2841530"/>
            <a:ext cx="4310255" cy="584775"/>
          </a:xfrm>
          <a:prstGeom prst="rect">
            <a:avLst/>
          </a:prstGeom>
          <a:ln>
            <a:noFill/>
          </a:ln>
        </p:spPr>
        <p:txBody>
          <a:bodyPr wrap="square">
            <a:spAutoFit/>
          </a:bodyPr>
          <a:lstStyle/>
          <a:p>
            <a:r>
              <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良好产品行为的基础</a:t>
            </a:r>
            <a:endPar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矩形 20"/>
          <p:cNvSpPr/>
          <p:nvPr/>
        </p:nvSpPr>
        <p:spPr>
          <a:xfrm>
            <a:off x="5484376" y="3466350"/>
            <a:ext cx="4497824" cy="461665"/>
          </a:xfrm>
          <a:prstGeom prst="rect">
            <a:avLst/>
          </a:prstGeom>
          <a:ln>
            <a:noFill/>
          </a:ln>
        </p:spPr>
        <p:txBody>
          <a:bodyPr wrap="square">
            <a:spAutoFit/>
          </a:bodyPr>
          <a:lstStyle/>
          <a:p>
            <a:r>
              <a:rPr lang="zh-CN" altLang="en-US" sz="1200" dirty="0" smtClean="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第五部分主要介绍了好的</a:t>
            </a:r>
            <a:r>
              <a:rPr lang="zh-CN" altLang="en-US" sz="12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设计价值</a:t>
            </a:r>
            <a:r>
              <a:rPr lang="zh-CN" altLang="en-US" sz="1200" dirty="0" smtClean="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a:t>
            </a:r>
            <a:r>
              <a:rPr lang="zh-CN" altLang="en-US" sz="12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设计原则</a:t>
            </a:r>
            <a:r>
              <a:rPr lang="zh-CN" altLang="en-US" sz="1200" dirty="0" smtClean="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和</a:t>
            </a:r>
            <a:r>
              <a:rPr lang="zh-CN" altLang="en-US" sz="12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设计模式</a:t>
            </a:r>
            <a:r>
              <a:rPr lang="zh-CN" altLang="en-US" sz="1200" dirty="0" smtClean="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是良好产品行为的基础</a:t>
            </a:r>
            <a:endParaRPr lang="pt-BR" altLang="zh-CN" sz="12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05</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par>
                                    <p:cTn id="47" presetID="22" presetClass="entr" presetSubtype="8" fill="hold" grpId="0" nodeType="withEffect">
                                      <p:stCondLst>
                                        <p:cond delay="175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1" grpId="0"/>
          <p:bldP spid="14" grpId="0" animBg="1"/>
          <p:bldP spid="16" grpId="0" animBg="1"/>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par>
                                    <p:cTn id="47" presetID="22" presetClass="entr" presetSubtype="8" fill="hold" grpId="0" nodeType="withEffect">
                                      <p:stCondLst>
                                        <p:cond delay="175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1" grpId="0"/>
          <p:bldP spid="14" grpId="0" animBg="1"/>
          <p:bldP spid="16" grpId="0" animBg="1"/>
          <p:bldP spid="17" grpId="0" animBg="1"/>
          <p:bldP spid="18" grpId="0" animBg="1"/>
          <p:bldP spid="19" grpId="0" animBg="1"/>
        </p:bldLst>
      </p:timing>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54238" y="1983455"/>
            <a:ext cx="3194340" cy="2129560"/>
          </a:xfrm>
          <a:prstGeom prst="rect">
            <a:avLst/>
          </a:prstGeom>
          <a:effectLst>
            <a:outerShdw blurRad="50800" dist="38100" dir="5400000" algn="t" rotWithShape="0">
              <a:prstClr val="black">
                <a:alpha val="40000"/>
              </a:prstClr>
            </a:outerShdw>
          </a:effectLst>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180" y="1981769"/>
            <a:ext cx="3197752" cy="2125743"/>
          </a:xfrm>
          <a:prstGeom prst="rect">
            <a:avLst/>
          </a:prstGeom>
          <a:effectLst>
            <a:outerShdw blurRad="50800" dist="38100" dir="5400000" algn="t" rotWithShape="0">
              <a:prstClr val="black">
                <a:alpha val="40000"/>
              </a:prstClr>
            </a:outerShdw>
          </a:effectLst>
        </p:spPr>
      </p:pic>
      <p:sp>
        <p:nvSpPr>
          <p:cNvPr id="1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862852" y="4978262"/>
            <a:ext cx="2854684" cy="1508105"/>
          </a:xfrm>
          <a:prstGeom prst="rect">
            <a:avLst/>
          </a:prstGeom>
        </p:spPr>
        <p:txBody>
          <a:bodyPr wrap="square">
            <a:spAutoFit/>
          </a:bodyPr>
          <a:lstStyle/>
          <a:p>
            <a:pPr>
              <a:lnSpc>
                <a:spcPct val="200000"/>
              </a:lnSpc>
            </a:pPr>
            <a:r>
              <a:rPr lang="zh-CN" altLang="en-US"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设计原则</a:t>
            </a:r>
            <a:endParaRPr lang="en-US" sz="1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交互</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设计原则是关于</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行为</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形式</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与</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内容</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的</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普遍适用法则</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，促使产品行为支持用户目标与需 求，</a:t>
            </a:r>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创建</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积极</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的用户体验</a:t>
            </a:r>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zh-CN" sz="1400" b="1" dirty="0" smtClean="0">
                <a:solidFill>
                  <a:schemeClr val="tx1">
                    <a:lumMod val="65000"/>
                    <a:lumOff val="35000"/>
                  </a:schemeClr>
                </a:solidFill>
                <a:latin typeface="+mj-ea"/>
                <a:cs typeface="Segoe UI Semilight" panose="020B0402040204020203" pitchFamily="34" charset="0"/>
              </a:rPr>
              <a:t>[</a:t>
            </a:r>
            <a:r>
              <a:rPr lang="en-US" altLang="zh-CN" sz="1400" b="1" dirty="0">
                <a:solidFill>
                  <a:schemeClr val="tx1">
                    <a:lumMod val="65000"/>
                    <a:lumOff val="35000"/>
                  </a:schemeClr>
                </a:solidFill>
                <a:latin typeface="+mj-ea"/>
                <a:cs typeface="Segoe UI Semilight" panose="020B0402040204020203" pitchFamily="34" charset="0"/>
              </a:rPr>
              <a:t>3</a:t>
            </a:r>
            <a:r>
              <a:rPr lang="en-US" altLang="zh-CN" sz="1400" b="1" dirty="0" smtClean="0">
                <a:solidFill>
                  <a:schemeClr val="tx1">
                    <a:lumMod val="65000"/>
                    <a:lumOff val="35000"/>
                  </a:schemeClr>
                </a:solidFill>
                <a:latin typeface="+mj-ea"/>
                <a:cs typeface="Segoe UI Semilight" panose="020B0402040204020203" pitchFamily="34" charset="0"/>
              </a:rPr>
              <a:t>]</a:t>
            </a:r>
            <a:endPar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994402" y="4978262"/>
            <a:ext cx="2760913" cy="1508105"/>
          </a:xfrm>
          <a:prstGeom prst="rect">
            <a:avLst/>
          </a:prstGeom>
        </p:spPr>
        <p:txBody>
          <a:bodyPr wrap="square">
            <a:spAutoFit/>
          </a:bodyPr>
          <a:lstStyle/>
          <a:p>
            <a:pPr>
              <a:lnSpc>
                <a:spcPct val="200000"/>
              </a:lnSpc>
            </a:pPr>
            <a:r>
              <a:rPr lang="zh-CN" altLang="en-US"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设计模式</a:t>
            </a:r>
            <a:endParaRPr lang="en-US" sz="1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设计</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模式是</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捕捉有效设计方案</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并将其应用于类似问题的方法，尝试将</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设计理论形式化</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，记 录最好</a:t>
            </a:r>
            <a:endPar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的实践</a:t>
            </a:r>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工作</a:t>
            </a:r>
            <a:endPar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image95.png"/>
          <p:cNvPicPr>
            <a:picLocks noChangeAspect="1" noChangeArrowheads="1"/>
          </p:cNvPicPr>
          <p:nvPr/>
        </p:nvPicPr>
        <p:blipFill>
          <a:blip r:embed="rId3" cstate="print">
            <a:extLst>
              <a:ext uri="{28A0092B-C50C-407E-A947-70E740481C1C}">
                <a14:useLocalDpi xmlns:a14="http://schemas.microsoft.com/office/drawing/2010/main" val="0"/>
              </a:ext>
            </a:extLst>
          </a:blip>
          <a:srcRect b="5927"/>
          <a:stretch>
            <a:fillRect/>
          </a:stretch>
        </p:blipFill>
        <p:spPr bwMode="auto">
          <a:xfrm>
            <a:off x="3627903" y="1710846"/>
            <a:ext cx="4683856" cy="2667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14:hiddenLine>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4528" y="1865376"/>
            <a:ext cx="3493008" cy="2212848"/>
          </a:xfrm>
          <a:prstGeom prst="rect">
            <a:avLst/>
          </a:prstGeom>
        </p:spPr>
      </p:pic>
      <p:sp>
        <p:nvSpPr>
          <p:cNvPr id="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324303" y="4978262"/>
            <a:ext cx="2570689" cy="1077218"/>
          </a:xfrm>
          <a:prstGeom prst="rect">
            <a:avLst/>
          </a:prstGeom>
        </p:spPr>
        <p:txBody>
          <a:bodyPr wrap="square">
            <a:spAutoFit/>
          </a:bodyPr>
          <a:lstStyle/>
          <a:p>
            <a:pPr>
              <a:lnSpc>
                <a:spcPct val="200000"/>
              </a:lnSpc>
            </a:pPr>
            <a:r>
              <a:rPr lang="zh-CN" altLang="en-US"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设计价值</a:t>
            </a:r>
            <a:endParaRPr lang="en-US" sz="1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设计</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价值描述</a:t>
            </a:r>
            <a:r>
              <a:rPr lang="zh-CN" altLang="en-US" sz="1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有效、合乎道德</a:t>
            </a:r>
            <a:r>
              <a:rPr lang="zh-CN" alt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的设计实践所遵循的规则</a:t>
            </a:r>
            <a:r>
              <a:rPr lang="zh-CN" altLang="en-US" sz="14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矩形 9"/>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目录</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椭圆 11"/>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3" name="椭圆 12"/>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80000">
                                      <p:stCondLst>
                                        <p:cond delay="2000"/>
                                      </p:stCondLst>
                                      <p:childTnLst>
                                        <p:set>
                                          <p:cBhvr>
                                            <p:cTn id="6" dur="1" fill="hold">
                                              <p:stCondLst>
                                                <p:cond delay="0"/>
                                              </p:stCondLst>
                                            </p:cTn>
                                            <p:tgtEl>
                                              <p:spTgt spid="3"/>
                                            </p:tgtEl>
                                            <p:attrNameLst>
                                              <p:attrName>style.visibility</p:attrName>
                                            </p:attrNameLst>
                                          </p:cBhvr>
                                          <p:to>
                                            <p:strVal val="visible"/>
                                          </p:to>
                                        </p:set>
                                        <p:anim calcmode="lin" valueType="num" p14:bounceEnd="80000">
                                          <p:cBhvr additive="base">
                                            <p:cTn id="7" dur="1000" fill="hold"/>
                                            <p:tgtEl>
                                              <p:spTgt spid="3"/>
                                            </p:tgtEl>
                                            <p:attrNameLst>
                                              <p:attrName>ppt_x</p:attrName>
                                            </p:attrNameLst>
                                          </p:cBhvr>
                                          <p:tavLst>
                                            <p:tav tm="0">
                                              <p:val>
                                                <p:strVal val="0-#ppt_w/2"/>
                                              </p:val>
                                            </p:tav>
                                            <p:tav tm="100000">
                                              <p:val>
                                                <p:strVal val="#ppt_x"/>
                                              </p:val>
                                            </p:tav>
                                          </p:tavLst>
                                        </p:anim>
                                        <p:anim calcmode="lin" valueType="num" p14:bounceEnd="80000">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80000">
                                      <p:stCondLst>
                                        <p:cond delay="2000"/>
                                      </p:stCondLst>
                                      <p:childTnLst>
                                        <p:set>
                                          <p:cBhvr>
                                            <p:cTn id="10" dur="1" fill="hold">
                                              <p:stCondLst>
                                                <p:cond delay="0"/>
                                              </p:stCondLst>
                                            </p:cTn>
                                            <p:tgtEl>
                                              <p:spTgt spid="4"/>
                                            </p:tgtEl>
                                            <p:attrNameLst>
                                              <p:attrName>style.visibility</p:attrName>
                                            </p:attrNameLst>
                                          </p:cBhvr>
                                          <p:to>
                                            <p:strVal val="visible"/>
                                          </p:to>
                                        </p:set>
                                        <p:anim calcmode="lin" valueType="num" p14:bounceEnd="80000">
                                          <p:cBhvr additive="base">
                                            <p:cTn id="11" dur="10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12" dur="1000" fill="hold"/>
                                            <p:tgtEl>
                                              <p:spTgt spid="4"/>
                                            </p:tgtEl>
                                            <p:attrNameLst>
                                              <p:attrName>ppt_y</p:attrName>
                                            </p:attrNameLst>
                                          </p:cBhvr>
                                          <p:tavLst>
                                            <p:tav tm="0">
                                              <p:val>
                                                <p:strVal val="#ppt_y"/>
                                              </p:val>
                                            </p:tav>
                                            <p:tav tm="100000">
                                              <p:val>
                                                <p:strVal val="#ppt_y"/>
                                              </p:val>
                                            </p:tav>
                                          </p:tavLst>
                                        </p:anim>
                                      </p:childTnLst>
                                    </p:cTn>
                                  </p:par>
                                  <p:par>
                                    <p:cTn id="13" presetID="22" presetClass="entr" presetSubtype="1" fill="hold" grpId="0" nodeType="withEffect">
                                      <p:stCondLst>
                                        <p:cond delay="275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1000"/>
                                            <p:tgtEl>
                                              <p:spTgt spid="14"/>
                                            </p:tgtEl>
                                          </p:cBhvr>
                                        </p:animEffect>
                                      </p:childTnLst>
                                    </p:cTn>
                                  </p:par>
                                  <p:par>
                                    <p:cTn id="16" presetID="22" presetClass="entr" presetSubtype="1" fill="hold" grpId="0" nodeType="withEffect">
                                      <p:stCondLst>
                                        <p:cond delay="275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1000"/>
                                            <p:tgtEl>
                                              <p:spTgt spid="19"/>
                                            </p:tgtEl>
                                          </p:cBhvr>
                                        </p:animEffect>
                                      </p:childTnLst>
                                    </p:cTn>
                                  </p:par>
                                  <p:par>
                                    <p:cTn id="19" presetID="22" presetClass="entr" presetSubtype="1" fill="hold" grpId="0" nodeType="withEffect">
                                      <p:stCondLst>
                                        <p:cond delay="275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1000"/>
                                            <p:tgtEl>
                                              <p:spTgt spid="9"/>
                                            </p:tgtEl>
                                          </p:cBhvr>
                                        </p:animEffect>
                                      </p:childTnLst>
                                    </p:cTn>
                                  </p:par>
                                  <p:par>
                                    <p:cTn id="22" presetID="41" presetClass="entr" presetSubtype="0" fill="hold" grpId="0" nodeType="withEffect">
                                      <p:stCondLst>
                                        <p:cond delay="50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0"/>
                                            </p:tgtEl>
                                            <p:attrNameLst>
                                              <p:attrName>ppt_y</p:attrName>
                                            </p:attrNameLst>
                                          </p:cBhvr>
                                          <p:tavLst>
                                            <p:tav tm="0">
                                              <p:val>
                                                <p:strVal val="#ppt_y"/>
                                              </p:val>
                                            </p:tav>
                                            <p:tav tm="100000">
                                              <p:val>
                                                <p:strVal val="#ppt_y"/>
                                              </p:val>
                                            </p:tav>
                                          </p:tavLst>
                                        </p:anim>
                                        <p:anim calcmode="lin" valueType="num">
                                          <p:cBhvr>
                                            <p:cTn id="2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0"/>
                                            </p:tgtEl>
                                          </p:cBhvr>
                                        </p:animEffect>
                                      </p:childTnLst>
                                    </p:cTn>
                                  </p:par>
                                  <p:par>
                                    <p:cTn id="29" presetID="2" presetClass="entr" presetSubtype="9"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0-#ppt_w/2"/>
                                              </p:val>
                                            </p:tav>
                                            <p:tav tm="100000">
                                              <p:val>
                                                <p:strVal val="#ppt_x"/>
                                              </p:val>
                                            </p:tav>
                                          </p:tavLst>
                                        </p:anim>
                                        <p:anim calcmode="lin" valueType="num">
                                          <p:cBhvr additive="base">
                                            <p:cTn id="40" dur="500" fill="hold"/>
                                            <p:tgtEl>
                                              <p:spTgt spid="15"/>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0-#ppt_w/2"/>
                                              </p:val>
                                            </p:tav>
                                            <p:tav tm="100000">
                                              <p:val>
                                                <p:strVal val="#ppt_x"/>
                                              </p:val>
                                            </p:tav>
                                          </p:tavLst>
                                        </p:anim>
                                        <p:anim calcmode="lin" valueType="num">
                                          <p:cBhvr additive="base">
                                            <p:cTn id="4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9" grpId="0"/>
          <p:bldP spid="10" grpId="0"/>
          <p:bldP spid="12" grpId="0" animBg="1"/>
          <p:bldP spid="13" grpId="0" animBg="1"/>
          <p:bldP spid="15" grpId="0" animBg="1"/>
          <p:bldP spid="16" grpId="0" animBg="1"/>
          <p:bldP spid="1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par>
                                    <p:cTn id="13" presetID="22" presetClass="entr" presetSubtype="1" fill="hold" grpId="0" nodeType="withEffect">
                                      <p:stCondLst>
                                        <p:cond delay="275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1000"/>
                                            <p:tgtEl>
                                              <p:spTgt spid="14"/>
                                            </p:tgtEl>
                                          </p:cBhvr>
                                        </p:animEffect>
                                      </p:childTnLst>
                                    </p:cTn>
                                  </p:par>
                                  <p:par>
                                    <p:cTn id="16" presetID="22" presetClass="entr" presetSubtype="1" fill="hold" grpId="0" nodeType="withEffect">
                                      <p:stCondLst>
                                        <p:cond delay="275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1000"/>
                                            <p:tgtEl>
                                              <p:spTgt spid="19"/>
                                            </p:tgtEl>
                                          </p:cBhvr>
                                        </p:animEffect>
                                      </p:childTnLst>
                                    </p:cTn>
                                  </p:par>
                                  <p:par>
                                    <p:cTn id="19" presetID="22" presetClass="entr" presetSubtype="1" fill="hold" grpId="0" nodeType="withEffect">
                                      <p:stCondLst>
                                        <p:cond delay="275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1000"/>
                                            <p:tgtEl>
                                              <p:spTgt spid="9"/>
                                            </p:tgtEl>
                                          </p:cBhvr>
                                        </p:animEffect>
                                      </p:childTnLst>
                                    </p:cTn>
                                  </p:par>
                                  <p:par>
                                    <p:cTn id="22" presetID="41" presetClass="entr" presetSubtype="0" fill="hold" grpId="0" nodeType="withEffect">
                                      <p:stCondLst>
                                        <p:cond delay="50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0"/>
                                            </p:tgtEl>
                                            <p:attrNameLst>
                                              <p:attrName>ppt_y</p:attrName>
                                            </p:attrNameLst>
                                          </p:cBhvr>
                                          <p:tavLst>
                                            <p:tav tm="0">
                                              <p:val>
                                                <p:strVal val="#ppt_y"/>
                                              </p:val>
                                            </p:tav>
                                            <p:tav tm="100000">
                                              <p:val>
                                                <p:strVal val="#ppt_y"/>
                                              </p:val>
                                            </p:tav>
                                          </p:tavLst>
                                        </p:anim>
                                        <p:anim calcmode="lin" valueType="num">
                                          <p:cBhvr>
                                            <p:cTn id="2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0"/>
                                            </p:tgtEl>
                                          </p:cBhvr>
                                        </p:animEffect>
                                      </p:childTnLst>
                                    </p:cTn>
                                  </p:par>
                                  <p:par>
                                    <p:cTn id="29" presetID="2" presetClass="entr" presetSubtype="9"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0-#ppt_w/2"/>
                                              </p:val>
                                            </p:tav>
                                            <p:tav tm="100000">
                                              <p:val>
                                                <p:strVal val="#ppt_x"/>
                                              </p:val>
                                            </p:tav>
                                          </p:tavLst>
                                        </p:anim>
                                        <p:anim calcmode="lin" valueType="num">
                                          <p:cBhvr additive="base">
                                            <p:cTn id="40" dur="500" fill="hold"/>
                                            <p:tgtEl>
                                              <p:spTgt spid="15"/>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0-#ppt_w/2"/>
                                              </p:val>
                                            </p:tav>
                                            <p:tav tm="100000">
                                              <p:val>
                                                <p:strVal val="#ppt_x"/>
                                              </p:val>
                                            </p:tav>
                                          </p:tavLst>
                                        </p:anim>
                                        <p:anim calcmode="lin" valueType="num">
                                          <p:cBhvr additive="base">
                                            <p:cTn id="4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9" grpId="0"/>
          <p:bldP spid="10" grpId="0"/>
          <p:bldP spid="12" grpId="0" animBg="1"/>
          <p:bldP spid="13" grpId="0" animBg="1"/>
          <p:bldP spid="15" grpId="0" animBg="1"/>
          <p:bldP spid="16" grpId="0" animBg="1"/>
          <p:bldP spid="17" grpId="0" animBg="1"/>
        </p:bldLst>
      </p:timing>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c-mockup.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2737" y="1981200"/>
            <a:ext cx="5365933" cy="402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1432" y="2276999"/>
            <a:ext cx="688368" cy="688368"/>
            <a:chOff x="7242071" y="1820434"/>
            <a:chExt cx="688368" cy="688368"/>
          </a:xfrm>
        </p:grpSpPr>
        <p:sp>
          <p:nvSpPr>
            <p:cNvPr id="20" name="椭圆 19"/>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椭圆 20"/>
            <p:cNvSpPr/>
            <p:nvPr/>
          </p:nvSpPr>
          <p:spPr>
            <a:xfrm>
              <a:off x="7286625" y="1866019"/>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2" name="组合 2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6512" y="3878996"/>
            <a:ext cx="688368" cy="688368"/>
            <a:chOff x="7242071" y="3488471"/>
            <a:chExt cx="688368" cy="688368"/>
          </a:xfrm>
        </p:grpSpPr>
        <p:sp>
          <p:nvSpPr>
            <p:cNvPr id="23" name="椭圆 22"/>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7286625" y="353405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9" name="组合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6512" y="5420861"/>
            <a:ext cx="688368" cy="688368"/>
            <a:chOff x="7242071" y="5103361"/>
            <a:chExt cx="688368" cy="688368"/>
          </a:xfrm>
        </p:grpSpPr>
        <p:sp>
          <p:nvSpPr>
            <p:cNvPr id="30" name="椭圆 2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7286625" y="514894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32" name="组合 3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108188" y="542413"/>
            <a:ext cx="2967866" cy="829747"/>
            <a:chOff x="8548025" y="1459078"/>
            <a:chExt cx="2967866" cy="829747"/>
          </a:xfrm>
        </p:grpSpPr>
        <p:sp>
          <p:nvSpPr>
            <p:cNvPr id="33" name="矩形 32"/>
            <p:cNvSpPr/>
            <p:nvPr/>
          </p:nvSpPr>
          <p:spPr>
            <a:xfrm>
              <a:off x="8548025" y="1766855"/>
              <a:ext cx="2967866" cy="521970"/>
            </a:xfrm>
            <a:prstGeom prst="rect">
              <a:avLst/>
            </a:prstGeom>
          </p:spPr>
          <p:txBody>
            <a:bodyPr wrap="square">
              <a:spAutoFit/>
            </a:bodyPr>
            <a:lstStyle/>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不造成伤害</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改善人类环境</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4" name="矩形 33"/>
            <p:cNvSpPr/>
            <p:nvPr/>
          </p:nvSpPr>
          <p:spPr>
            <a:xfrm>
              <a:off x="8548025" y="1459078"/>
              <a:ext cx="1589210" cy="306705"/>
            </a:xfrm>
            <a:prstGeom prst="rect">
              <a:avLst/>
            </a:prstGeom>
          </p:spPr>
          <p:txBody>
            <a:bodyPr wrap="square">
              <a:spAutoFit/>
            </a:bodyPr>
            <a:lstStyle/>
            <a:p>
              <a:r>
                <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合乎伦理</a:t>
              </a:r>
              <a:endPar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grpSp>
        <p:nvGrpSpPr>
          <p:cNvPr id="35" name="组合 3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108188" y="5314824"/>
            <a:ext cx="2854850" cy="1260912"/>
            <a:chOff x="8548025" y="1459078"/>
            <a:chExt cx="2854850" cy="1260912"/>
          </a:xfrm>
        </p:grpSpPr>
        <p:sp>
          <p:nvSpPr>
            <p:cNvPr id="36" name="矩形 35"/>
            <p:cNvSpPr/>
            <p:nvPr/>
          </p:nvSpPr>
          <p:spPr>
            <a:xfrm>
              <a:off x="8548025" y="1766855"/>
              <a:ext cx="2854850" cy="953135"/>
            </a:xfrm>
            <a:prstGeom prst="rect">
              <a:avLst/>
            </a:prstGeom>
          </p:spPr>
          <p:txBody>
            <a:bodyPr wrap="square">
              <a:spAutoFit/>
            </a:bodyPr>
            <a:lstStyle/>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代表最简单而完整的方案</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内在一致性（自我表现、可理解的）</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恰当顺应、调动认知与情感</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7" name="矩形 36"/>
            <p:cNvSpPr/>
            <p:nvPr/>
          </p:nvSpPr>
          <p:spPr>
            <a:xfrm>
              <a:off x="8548025" y="1459078"/>
              <a:ext cx="1589210" cy="306705"/>
            </a:xfrm>
            <a:prstGeom prst="rect">
              <a:avLst/>
            </a:prstGeom>
          </p:spPr>
          <p:txBody>
            <a:bodyPr wrap="square">
              <a:spAutoFit/>
            </a:bodyPr>
            <a:lstStyle/>
            <a:p>
              <a:r>
                <a:rPr lang="en-US" altLang="zh-CN"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优雅</a:t>
              </a:r>
              <a:endParaRPr lang="en-US" altLang="zh-CN"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38" name="组合 3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108188" y="3804582"/>
            <a:ext cx="2854850" cy="829747"/>
            <a:chOff x="8548025" y="1459078"/>
            <a:chExt cx="2854850" cy="829747"/>
          </a:xfrm>
        </p:grpSpPr>
        <p:sp>
          <p:nvSpPr>
            <p:cNvPr id="39" name="矩形 38"/>
            <p:cNvSpPr/>
            <p:nvPr/>
          </p:nvSpPr>
          <p:spPr>
            <a:xfrm>
              <a:off x="8548025" y="1766855"/>
              <a:ext cx="2854850" cy="521970"/>
            </a:xfrm>
            <a:prstGeom prst="rect">
              <a:avLst/>
            </a:prstGeom>
          </p:spPr>
          <p:txBody>
            <a:bodyPr wrap="square">
              <a:spAutoFit/>
            </a:bodyPr>
            <a:lstStyle/>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帮助设计机构实现目标</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满足商业和技术需求</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0" name="矩形 39"/>
            <p:cNvSpPr/>
            <p:nvPr/>
          </p:nvSpPr>
          <p:spPr>
            <a:xfrm>
              <a:off x="8548025" y="1459078"/>
              <a:ext cx="1589210" cy="306705"/>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实用</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41" name="组合 4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378489" y="5573014"/>
            <a:ext cx="367805" cy="366477"/>
            <a:chOff x="5287964" y="2994026"/>
            <a:chExt cx="879475" cy="876300"/>
          </a:xfrm>
          <a:solidFill>
            <a:schemeClr val="bg1"/>
          </a:solidFill>
        </p:grpSpPr>
        <p:sp>
          <p:nvSpPr>
            <p:cNvPr id="4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360386" y="2415706"/>
            <a:ext cx="369488" cy="372593"/>
            <a:chOff x="5216526" y="1358901"/>
            <a:chExt cx="566738" cy="571500"/>
          </a:xfrm>
          <a:solidFill>
            <a:schemeClr val="bg1"/>
          </a:solidFill>
        </p:grpSpPr>
        <p:sp>
          <p:nvSpPr>
            <p:cNvPr id="46"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339463" y="4012633"/>
            <a:ext cx="425378" cy="404678"/>
            <a:chOff x="6323014" y="4870451"/>
            <a:chExt cx="652463" cy="620713"/>
          </a:xfrm>
          <a:solidFill>
            <a:schemeClr val="bg1"/>
          </a:solidFill>
        </p:grpSpPr>
        <p:sp>
          <p:nvSpPr>
            <p:cNvPr id="50"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5" name="组合 5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2702" y="829199"/>
            <a:ext cx="688368" cy="688368"/>
            <a:chOff x="7242071" y="1820434"/>
            <a:chExt cx="688368" cy="688368"/>
          </a:xfrm>
        </p:grpSpPr>
        <p:sp>
          <p:nvSpPr>
            <p:cNvPr id="56" name="椭圆 55"/>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椭圆 56"/>
            <p:cNvSpPr/>
            <p:nvPr/>
          </p:nvSpPr>
          <p:spPr>
            <a:xfrm>
              <a:off x="7286625" y="1866019"/>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58" name="组合 5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108188" y="2107688"/>
            <a:ext cx="2967866" cy="829747"/>
            <a:chOff x="8548025" y="1459078"/>
            <a:chExt cx="2967866" cy="829747"/>
          </a:xfrm>
        </p:grpSpPr>
        <p:sp>
          <p:nvSpPr>
            <p:cNvPr id="59" name="矩形 58"/>
            <p:cNvSpPr/>
            <p:nvPr/>
          </p:nvSpPr>
          <p:spPr>
            <a:xfrm>
              <a:off x="8548025" y="1766855"/>
              <a:ext cx="2967866" cy="521970"/>
            </a:xfrm>
            <a:prstGeom prst="rect">
              <a:avLst/>
            </a:prstGeom>
          </p:spPr>
          <p:txBody>
            <a:bodyPr wrap="square">
              <a:spAutoFit/>
            </a:bodyPr>
            <a:lstStyle/>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帮助用户实现目标和期望</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符合用户场景和能力水平</a:t>
              </a:r>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p:nvSpPr>
          <p:spPr>
            <a:xfrm>
              <a:off x="8548025" y="1459078"/>
              <a:ext cx="1589210" cy="306705"/>
            </a:xfrm>
            <a:prstGeom prst="rect">
              <a:avLst/>
            </a:prstGeom>
          </p:spPr>
          <p:txBody>
            <a:bodyPr wrap="square">
              <a:spAutoFit/>
            </a:bodyPr>
            <a:lstStyle/>
            <a:p>
              <a:r>
                <a:rPr lang="en-US" altLang="zh-CN"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目标明确</a:t>
              </a:r>
              <a:endParaRPr lang="en-US" altLang="zh-CN"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pic>
        <p:nvPicPr>
          <p:cNvPr id="65" name="图片 6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350" y="2219325"/>
            <a:ext cx="4028440" cy="2678430"/>
          </a:xfrm>
          <a:prstGeom prst="rect">
            <a:avLst/>
          </a:prstGeom>
          <a:effectLst>
            <a:outerShdw blurRad="50800" dist="38100" dir="5400000" algn="t" rotWithShape="0">
              <a:prstClr val="black">
                <a:alpha val="40000"/>
              </a:prstClr>
            </a:outerShdw>
          </a:effectLst>
        </p:spPr>
      </p:pic>
      <p:grpSp>
        <p:nvGrpSpPr>
          <p:cNvPr id="70" name="组合 69"/>
          <p:cNvGrpSpPr/>
          <p:nvPr/>
        </p:nvGrpSpPr>
        <p:grpSpPr>
          <a:xfrm>
            <a:off x="7351594" y="983220"/>
            <a:ext cx="386871" cy="363061"/>
            <a:chOff x="4557733" y="2434359"/>
            <a:chExt cx="512624" cy="510606"/>
          </a:xfrm>
          <a:solidFill>
            <a:schemeClr val="bg1"/>
          </a:solidFill>
        </p:grpSpPr>
        <p:sp>
          <p:nvSpPr>
            <p:cNvPr id="71"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8"/>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3" name="矩形 72"/>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设计价值</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4" name="椭圆 5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61" name="椭圆 60"/>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22" presetClass="entr" presetSubtype="8" fill="hold" nodeType="withEffect">
                                  <p:stCondLst>
                                    <p:cond delay="225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par>
                                <p:cTn id="38" presetID="22" presetClass="entr" presetSubtype="8" fill="hold" nodeType="withEffect">
                                  <p:stCondLst>
                                    <p:cond delay="225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par>
                                <p:cTn id="41" presetID="22" presetClass="entr" presetSubtype="8" fill="hold" nodeType="withEffect">
                                  <p:stCondLst>
                                    <p:cond delay="225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par>
                                <p:cTn id="44" presetID="53" presetClass="entr" presetSubtype="16" fill="hold" nodeType="withEffect">
                                  <p:stCondLst>
                                    <p:cond delay="1750"/>
                                  </p:stCondLst>
                                  <p:childTnLst>
                                    <p:set>
                                      <p:cBhvr>
                                        <p:cTn id="45" dur="1" fill="hold">
                                          <p:stCondLst>
                                            <p:cond delay="0"/>
                                          </p:stCondLst>
                                        </p:cTn>
                                        <p:tgtEl>
                                          <p:spTgt spid="55"/>
                                        </p:tgtEl>
                                        <p:attrNameLst>
                                          <p:attrName>style.visibility</p:attrName>
                                        </p:attrNameLst>
                                      </p:cBhvr>
                                      <p:to>
                                        <p:strVal val="visible"/>
                                      </p:to>
                                    </p:set>
                                    <p:anim calcmode="lin" valueType="num">
                                      <p:cBhvr>
                                        <p:cTn id="46" dur="500" fill="hold"/>
                                        <p:tgtEl>
                                          <p:spTgt spid="55"/>
                                        </p:tgtEl>
                                        <p:attrNameLst>
                                          <p:attrName>ppt_w</p:attrName>
                                        </p:attrNameLst>
                                      </p:cBhvr>
                                      <p:tavLst>
                                        <p:tav tm="0">
                                          <p:val>
                                            <p:fltVal val="0"/>
                                          </p:val>
                                        </p:tav>
                                        <p:tav tm="100000">
                                          <p:val>
                                            <p:strVal val="#ppt_w"/>
                                          </p:val>
                                        </p:tav>
                                      </p:tavLst>
                                    </p:anim>
                                    <p:anim calcmode="lin" valueType="num">
                                      <p:cBhvr>
                                        <p:cTn id="47" dur="500" fill="hold"/>
                                        <p:tgtEl>
                                          <p:spTgt spid="55"/>
                                        </p:tgtEl>
                                        <p:attrNameLst>
                                          <p:attrName>ppt_h</p:attrName>
                                        </p:attrNameLst>
                                      </p:cBhvr>
                                      <p:tavLst>
                                        <p:tav tm="0">
                                          <p:val>
                                            <p:fltVal val="0"/>
                                          </p:val>
                                        </p:tav>
                                        <p:tav tm="100000">
                                          <p:val>
                                            <p:strVal val="#ppt_h"/>
                                          </p:val>
                                        </p:tav>
                                      </p:tavLst>
                                    </p:anim>
                                    <p:animEffect transition="in" filter="fade">
                                      <p:cBhvr>
                                        <p:cTn id="48" dur="500"/>
                                        <p:tgtEl>
                                          <p:spTgt spid="55"/>
                                        </p:tgtEl>
                                      </p:cBhvr>
                                    </p:animEffect>
                                  </p:childTnLst>
                                </p:cTn>
                              </p:par>
                              <p:par>
                                <p:cTn id="49" presetID="22" presetClass="entr" presetSubtype="8" fill="hold" nodeType="withEffect">
                                  <p:stCondLst>
                                    <p:cond delay="2250"/>
                                  </p:stCondLst>
                                  <p:childTnLst>
                                    <p:set>
                                      <p:cBhvr>
                                        <p:cTn id="50" dur="1" fill="hold">
                                          <p:stCondLst>
                                            <p:cond delay="0"/>
                                          </p:stCondLst>
                                        </p:cTn>
                                        <p:tgtEl>
                                          <p:spTgt spid="58"/>
                                        </p:tgtEl>
                                        <p:attrNameLst>
                                          <p:attrName>style.visibility</p:attrName>
                                        </p:attrNameLst>
                                      </p:cBhvr>
                                      <p:to>
                                        <p:strVal val="visible"/>
                                      </p:to>
                                    </p:set>
                                    <p:animEffect transition="in" filter="wipe(left)">
                                      <p:cBhvr>
                                        <p:cTn id="51" dur="500"/>
                                        <p:tgtEl>
                                          <p:spTgt spid="58"/>
                                        </p:tgtEl>
                                      </p:cBhvr>
                                    </p:animEffect>
                                  </p:childTnLst>
                                </p:cTn>
                              </p:par>
                              <p:par>
                                <p:cTn id="52" presetID="53" presetClass="entr" presetSubtype="16" fill="hold" nodeType="withEffect">
                                  <p:stCondLst>
                                    <p:cond delay="2300"/>
                                  </p:stCondLst>
                                  <p:childTnLst>
                                    <p:set>
                                      <p:cBhvr>
                                        <p:cTn id="53" dur="1" fill="hold">
                                          <p:stCondLst>
                                            <p:cond delay="0"/>
                                          </p:stCondLst>
                                        </p:cTn>
                                        <p:tgtEl>
                                          <p:spTgt spid="70"/>
                                        </p:tgtEl>
                                        <p:attrNameLst>
                                          <p:attrName>style.visibility</p:attrName>
                                        </p:attrNameLst>
                                      </p:cBhvr>
                                      <p:to>
                                        <p:strVal val="visible"/>
                                      </p:to>
                                    </p:set>
                                    <p:anim calcmode="lin" valueType="num">
                                      <p:cBhvr>
                                        <p:cTn id="54" dur="500" fill="hold"/>
                                        <p:tgtEl>
                                          <p:spTgt spid="70"/>
                                        </p:tgtEl>
                                        <p:attrNameLst>
                                          <p:attrName>ppt_w</p:attrName>
                                        </p:attrNameLst>
                                      </p:cBhvr>
                                      <p:tavLst>
                                        <p:tav tm="0">
                                          <p:val>
                                            <p:fltVal val="0"/>
                                          </p:val>
                                        </p:tav>
                                        <p:tav tm="100000">
                                          <p:val>
                                            <p:strVal val="#ppt_w"/>
                                          </p:val>
                                        </p:tav>
                                      </p:tavLst>
                                    </p:anim>
                                    <p:anim calcmode="lin" valueType="num">
                                      <p:cBhvr>
                                        <p:cTn id="55" dur="500" fill="hold"/>
                                        <p:tgtEl>
                                          <p:spTgt spid="70"/>
                                        </p:tgtEl>
                                        <p:attrNameLst>
                                          <p:attrName>ppt_h</p:attrName>
                                        </p:attrNameLst>
                                      </p:cBhvr>
                                      <p:tavLst>
                                        <p:tav tm="0">
                                          <p:val>
                                            <p:fltVal val="0"/>
                                          </p:val>
                                        </p:tav>
                                        <p:tav tm="100000">
                                          <p:val>
                                            <p:strVal val="#ppt_h"/>
                                          </p:val>
                                        </p:tav>
                                      </p:tavLst>
                                    </p:anim>
                                    <p:animEffect transition="in" filter="fade">
                                      <p:cBhvr>
                                        <p:cTn id="56" dur="500"/>
                                        <p:tgtEl>
                                          <p:spTgt spid="70"/>
                                        </p:tgtEl>
                                      </p:cBhvr>
                                    </p:animEffect>
                                  </p:childTnLst>
                                </p:cTn>
                              </p:par>
                              <p:par>
                                <p:cTn id="57" presetID="41" presetClass="entr" presetSubtype="0" fill="hold" grpId="0" nodeType="withEffect">
                                  <p:stCondLst>
                                    <p:cond delay="500"/>
                                  </p:stCondLst>
                                  <p:iterate type="lt">
                                    <p:tmPct val="10000"/>
                                  </p:iterate>
                                  <p:childTnLst>
                                    <p:set>
                                      <p:cBhvr>
                                        <p:cTn id="58" dur="1" fill="hold">
                                          <p:stCondLst>
                                            <p:cond delay="0"/>
                                          </p:stCondLst>
                                        </p:cTn>
                                        <p:tgtEl>
                                          <p:spTgt spid="73"/>
                                        </p:tgtEl>
                                        <p:attrNameLst>
                                          <p:attrName>style.visibility</p:attrName>
                                        </p:attrNameLst>
                                      </p:cBhvr>
                                      <p:to>
                                        <p:strVal val="visible"/>
                                      </p:to>
                                    </p:set>
                                    <p:anim calcmode="lin" valueType="num">
                                      <p:cBhvr>
                                        <p:cTn id="59"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73"/>
                                        </p:tgtEl>
                                        <p:attrNameLst>
                                          <p:attrName>ppt_y</p:attrName>
                                        </p:attrNameLst>
                                      </p:cBhvr>
                                      <p:tavLst>
                                        <p:tav tm="0">
                                          <p:val>
                                            <p:strVal val="#ppt_y"/>
                                          </p:val>
                                        </p:tav>
                                        <p:tav tm="100000">
                                          <p:val>
                                            <p:strVal val="#ppt_y"/>
                                          </p:val>
                                        </p:tav>
                                      </p:tavLst>
                                    </p:anim>
                                    <p:anim calcmode="lin" valueType="num">
                                      <p:cBhvr>
                                        <p:cTn id="61"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73"/>
                                        </p:tgtEl>
                                      </p:cBhvr>
                                    </p:animEffect>
                                  </p:childTnLst>
                                </p:cTn>
                              </p:par>
                              <p:par>
                                <p:cTn id="64" presetID="2" presetClass="entr" presetSubtype="9"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additive="base">
                                        <p:cTn id="66" dur="500" fill="hold"/>
                                        <p:tgtEl>
                                          <p:spTgt spid="54"/>
                                        </p:tgtEl>
                                        <p:attrNameLst>
                                          <p:attrName>ppt_x</p:attrName>
                                        </p:attrNameLst>
                                      </p:cBhvr>
                                      <p:tavLst>
                                        <p:tav tm="0">
                                          <p:val>
                                            <p:strVal val="0-#ppt_w/2"/>
                                          </p:val>
                                        </p:tav>
                                        <p:tav tm="100000">
                                          <p:val>
                                            <p:strVal val="#ppt_x"/>
                                          </p:val>
                                        </p:tav>
                                      </p:tavLst>
                                    </p:anim>
                                    <p:anim calcmode="lin" valueType="num">
                                      <p:cBhvr additive="base">
                                        <p:cTn id="67" dur="500" fill="hold"/>
                                        <p:tgtEl>
                                          <p:spTgt spid="54"/>
                                        </p:tgtEl>
                                        <p:attrNameLst>
                                          <p:attrName>ppt_y</p:attrName>
                                        </p:attrNameLst>
                                      </p:cBhvr>
                                      <p:tavLst>
                                        <p:tav tm="0">
                                          <p:val>
                                            <p:strVal val="0-#ppt_h/2"/>
                                          </p:val>
                                        </p:tav>
                                        <p:tav tm="100000">
                                          <p:val>
                                            <p:strVal val="#ppt_y"/>
                                          </p:val>
                                        </p:tav>
                                      </p:tavLst>
                                    </p:anim>
                                  </p:childTnLst>
                                </p:cTn>
                              </p:par>
                              <p:par>
                                <p:cTn id="68" presetID="2" presetClass="entr" presetSubtype="9" fill="hold" grpId="0" nodeType="withEffect">
                                  <p:stCondLst>
                                    <p:cond delay="0"/>
                                  </p:stCondLst>
                                  <p:childTnLst>
                                    <p:set>
                                      <p:cBhvr>
                                        <p:cTn id="69" dur="1" fill="hold">
                                          <p:stCondLst>
                                            <p:cond delay="0"/>
                                          </p:stCondLst>
                                        </p:cTn>
                                        <p:tgtEl>
                                          <p:spTgt spid="61"/>
                                        </p:tgtEl>
                                        <p:attrNameLst>
                                          <p:attrName>style.visibility</p:attrName>
                                        </p:attrNameLst>
                                      </p:cBhvr>
                                      <p:to>
                                        <p:strVal val="visible"/>
                                      </p:to>
                                    </p:set>
                                    <p:anim calcmode="lin" valueType="num">
                                      <p:cBhvr additive="base">
                                        <p:cTn id="70" dur="500" fill="hold"/>
                                        <p:tgtEl>
                                          <p:spTgt spid="61"/>
                                        </p:tgtEl>
                                        <p:attrNameLst>
                                          <p:attrName>ppt_x</p:attrName>
                                        </p:attrNameLst>
                                      </p:cBhvr>
                                      <p:tavLst>
                                        <p:tav tm="0">
                                          <p:val>
                                            <p:strVal val="0-#ppt_w/2"/>
                                          </p:val>
                                        </p:tav>
                                        <p:tav tm="100000">
                                          <p:val>
                                            <p:strVal val="#ppt_x"/>
                                          </p:val>
                                        </p:tav>
                                      </p:tavLst>
                                    </p:anim>
                                    <p:anim calcmode="lin" valueType="num">
                                      <p:cBhvr additive="base">
                                        <p:cTn id="71" dur="500" fill="hold"/>
                                        <p:tgtEl>
                                          <p:spTgt spid="61"/>
                                        </p:tgtEl>
                                        <p:attrNameLst>
                                          <p:attrName>ppt_y</p:attrName>
                                        </p:attrNameLst>
                                      </p:cBhvr>
                                      <p:tavLst>
                                        <p:tav tm="0">
                                          <p:val>
                                            <p:strVal val="0-#ppt_h/2"/>
                                          </p:val>
                                        </p:tav>
                                        <p:tav tm="100000">
                                          <p:val>
                                            <p:strVal val="#ppt_y"/>
                                          </p:val>
                                        </p:tav>
                                      </p:tavLst>
                                    </p:anim>
                                  </p:childTnLst>
                                </p:cTn>
                              </p:par>
                              <p:par>
                                <p:cTn id="72" presetID="2" presetClass="entr" presetSubtype="9" fill="hold" grpId="0" nodeType="withEffect">
                                  <p:stCondLst>
                                    <p:cond delay="0"/>
                                  </p:stCondLst>
                                  <p:childTnLst>
                                    <p:set>
                                      <p:cBhvr>
                                        <p:cTn id="73" dur="1" fill="hold">
                                          <p:stCondLst>
                                            <p:cond delay="0"/>
                                          </p:stCondLst>
                                        </p:cTn>
                                        <p:tgtEl>
                                          <p:spTgt spid="62"/>
                                        </p:tgtEl>
                                        <p:attrNameLst>
                                          <p:attrName>style.visibility</p:attrName>
                                        </p:attrNameLst>
                                      </p:cBhvr>
                                      <p:to>
                                        <p:strVal val="visible"/>
                                      </p:to>
                                    </p:set>
                                    <p:anim calcmode="lin" valueType="num">
                                      <p:cBhvr additive="base">
                                        <p:cTn id="74" dur="500" fill="hold"/>
                                        <p:tgtEl>
                                          <p:spTgt spid="62"/>
                                        </p:tgtEl>
                                        <p:attrNameLst>
                                          <p:attrName>ppt_x</p:attrName>
                                        </p:attrNameLst>
                                      </p:cBhvr>
                                      <p:tavLst>
                                        <p:tav tm="0">
                                          <p:val>
                                            <p:strVal val="0-#ppt_w/2"/>
                                          </p:val>
                                        </p:tav>
                                        <p:tav tm="100000">
                                          <p:val>
                                            <p:strVal val="#ppt_x"/>
                                          </p:val>
                                        </p:tav>
                                      </p:tavLst>
                                    </p:anim>
                                    <p:anim calcmode="lin" valueType="num">
                                      <p:cBhvr additive="base">
                                        <p:cTn id="75" dur="500" fill="hold"/>
                                        <p:tgtEl>
                                          <p:spTgt spid="62"/>
                                        </p:tgtEl>
                                        <p:attrNameLst>
                                          <p:attrName>ppt_y</p:attrName>
                                        </p:attrNameLst>
                                      </p:cBhvr>
                                      <p:tavLst>
                                        <p:tav tm="0">
                                          <p:val>
                                            <p:strVal val="0-#ppt_h/2"/>
                                          </p:val>
                                        </p:tav>
                                        <p:tav tm="100000">
                                          <p:val>
                                            <p:strVal val="#ppt_y"/>
                                          </p:val>
                                        </p:tav>
                                      </p:tavLst>
                                    </p:anim>
                                  </p:childTnLst>
                                </p:cTn>
                              </p:par>
                              <p:par>
                                <p:cTn id="76" presetID="2" presetClass="entr" presetSubtype="9"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anim calcmode="lin" valueType="num">
                                      <p:cBhvr additive="base">
                                        <p:cTn id="78" dur="500" fill="hold"/>
                                        <p:tgtEl>
                                          <p:spTgt spid="63"/>
                                        </p:tgtEl>
                                        <p:attrNameLst>
                                          <p:attrName>ppt_x</p:attrName>
                                        </p:attrNameLst>
                                      </p:cBhvr>
                                      <p:tavLst>
                                        <p:tav tm="0">
                                          <p:val>
                                            <p:strVal val="0-#ppt_w/2"/>
                                          </p:val>
                                        </p:tav>
                                        <p:tav tm="100000">
                                          <p:val>
                                            <p:strVal val="#ppt_x"/>
                                          </p:val>
                                        </p:tav>
                                      </p:tavLst>
                                    </p:anim>
                                    <p:anim calcmode="lin" valueType="num">
                                      <p:cBhvr additive="base">
                                        <p:cTn id="79" dur="500" fill="hold"/>
                                        <p:tgtEl>
                                          <p:spTgt spid="63"/>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64"/>
                                        </p:tgtEl>
                                        <p:attrNameLst>
                                          <p:attrName>style.visibility</p:attrName>
                                        </p:attrNameLst>
                                      </p:cBhvr>
                                      <p:to>
                                        <p:strVal val="visible"/>
                                      </p:to>
                                    </p:set>
                                    <p:anim calcmode="lin" valueType="num">
                                      <p:cBhvr additive="base">
                                        <p:cTn id="82" dur="500" fill="hold"/>
                                        <p:tgtEl>
                                          <p:spTgt spid="64"/>
                                        </p:tgtEl>
                                        <p:attrNameLst>
                                          <p:attrName>ppt_x</p:attrName>
                                        </p:attrNameLst>
                                      </p:cBhvr>
                                      <p:tavLst>
                                        <p:tav tm="0">
                                          <p:val>
                                            <p:strVal val="0-#ppt_w/2"/>
                                          </p:val>
                                        </p:tav>
                                        <p:tav tm="100000">
                                          <p:val>
                                            <p:strVal val="#ppt_x"/>
                                          </p:val>
                                        </p:tav>
                                      </p:tavLst>
                                    </p:anim>
                                    <p:anim calcmode="lin" valueType="num">
                                      <p:cBhvr additive="base">
                                        <p:cTn id="83" dur="500" fill="hold"/>
                                        <p:tgtEl>
                                          <p:spTgt spid="6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54" grpId="0" animBg="1"/>
      <p:bldP spid="61" grpId="0" animBg="1"/>
      <p:bldP spid="62" grpId="0" animBg="1"/>
      <p:bldP spid="63" grpId="0" animBg="1"/>
      <p:bldP spid="6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椭圆 12"/>
          <p:cNvSpPr/>
          <p:nvPr/>
        </p:nvSpPr>
        <p:spPr>
          <a:xfrm>
            <a:off x="1180527" y="3690337"/>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4" name="饼形 13"/>
          <p:cNvSpPr/>
          <p:nvPr/>
        </p:nvSpPr>
        <p:spPr>
          <a:xfrm>
            <a:off x="1180527" y="3690337"/>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椭圆 18"/>
          <p:cNvSpPr/>
          <p:nvPr/>
        </p:nvSpPr>
        <p:spPr>
          <a:xfrm>
            <a:off x="1538760" y="4048570"/>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166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1" name="矩形 30"/>
          <p:cNvSpPr/>
          <p:nvPr/>
        </p:nvSpPr>
        <p:spPr>
          <a:xfrm>
            <a:off x="1434937" y="4384300"/>
            <a:ext cx="1376381" cy="46166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grpSp>
        <p:nvGrpSpPr>
          <p:cNvPr id="34" name="组合 33"/>
          <p:cNvGrpSpPr/>
          <p:nvPr/>
        </p:nvGrpSpPr>
        <p:grpSpPr>
          <a:xfrm>
            <a:off x="3314937" y="1287064"/>
            <a:ext cx="5108094" cy="1911332"/>
            <a:chOff x="8548024" y="1459078"/>
            <a:chExt cx="2486421" cy="2409563"/>
          </a:xfrm>
        </p:grpSpPr>
        <p:sp>
          <p:nvSpPr>
            <p:cNvPr id="35" name="矩形 34"/>
            <p:cNvSpPr/>
            <p:nvPr/>
          </p:nvSpPr>
          <p:spPr>
            <a:xfrm>
              <a:off x="8548025" y="1889814"/>
              <a:ext cx="2486420" cy="1978827"/>
            </a:xfrm>
            <a:prstGeom prst="rect">
              <a:avLst/>
            </a:prstGeom>
          </p:spPr>
          <p:txBody>
            <a:bodyPr wrap="square">
              <a:spAutoFit/>
            </a:bodyPr>
            <a:lstStyle/>
            <a:p>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产品不应该伤害任何人。或者，鉴于现实世界生活的复杂性，产品应该</a:t>
              </a:r>
              <a:r>
                <a:rPr lang="zh-CN" altLang="en-US" sz="12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最低限度</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地减少</a:t>
              </a:r>
              <a:r>
                <a:rPr lang="zh-CN" altLang="en-US"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伤害。主要体现在如下几个方面</a:t>
              </a:r>
              <a:endParaRPr lang="en-US" altLang="zh-CN"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人际关系上的伤害（缺乏尊严、侵犯他人、羞辱他们）。</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心理伤害（困惑、不舒服、烦躁、强迫性、无趣）。</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身体伤害（疼痛、受伤、残疾、死亡、威胁安全）。</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经济伤害（减少利润、降低生产力、失去财产或积蓄）。</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社交和社会伤害（受到剥削或不公正的对待）。</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环境伤害（污染、生物多样性灭绝</a:t>
              </a:r>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6" name="矩形 35"/>
            <p:cNvSpPr/>
            <p:nvPr/>
          </p:nvSpPr>
          <p:spPr>
            <a:xfrm>
              <a:off x="8548024" y="1459078"/>
              <a:ext cx="1558199"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不造成伤害</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43" name="组合 42"/>
          <p:cNvGrpSpPr/>
          <p:nvPr/>
        </p:nvGrpSpPr>
        <p:grpSpPr>
          <a:xfrm>
            <a:off x="3314937" y="3948155"/>
            <a:ext cx="5685721" cy="1689908"/>
            <a:chOff x="8548024" y="1459078"/>
            <a:chExt cx="2486421" cy="1705781"/>
          </a:xfrm>
        </p:grpSpPr>
        <p:sp>
          <p:nvSpPr>
            <p:cNvPr id="44" name="矩形 43"/>
            <p:cNvSpPr/>
            <p:nvPr/>
          </p:nvSpPr>
          <p:spPr>
            <a:xfrm>
              <a:off x="8548025" y="1766855"/>
              <a:ext cx="2486420" cy="1398004"/>
            </a:xfrm>
            <a:prstGeom prst="rect">
              <a:avLst/>
            </a:prstGeom>
          </p:spPr>
          <p:txBody>
            <a:bodyPr wrap="square">
              <a:spAutoFit/>
            </a:bodyPr>
            <a:lstStyle/>
            <a:p>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当然，真正合乎伦理的设计不仅无害，还应当</a:t>
              </a:r>
              <a:r>
                <a:rPr lang="zh-CN" altLang="en-US" sz="12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造福人类</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。交互系统可以改善以下很多方面 </a:t>
              </a:r>
              <a:r>
                <a:rPr lang="zh-CN" altLang="en-US"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en-US" altLang="zh-CN"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增进理解（个人、社会及文化</a:t>
              </a:r>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提高个人与团体的效率或效力。</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促进个人与团体之间的沟通。</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降低个人与团体之间的社会文化张力。</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altLang="zh-CN"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促进平等（经济、社会及法律）。</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5" name="矩形 44"/>
            <p:cNvSpPr/>
            <p:nvPr/>
          </p:nvSpPr>
          <p:spPr>
            <a:xfrm>
              <a:off x="8548024" y="1459078"/>
              <a:ext cx="1607199"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改善人类处境</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37" name="矩形 36"/>
          <p:cNvSpPr/>
          <p:nvPr/>
        </p:nvSpPr>
        <p:spPr>
          <a:xfrm>
            <a:off x="1727417" y="436538"/>
            <a:ext cx="3055597"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设计价值</a:t>
            </a:r>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合乎常理</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椭圆 16"/>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8" name="椭圆 17"/>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20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21" presetClass="entr" presetSubtype="1" fill="hold" grpId="0" nodeType="withEffect">
                                  <p:stCondLst>
                                    <p:cond delay="250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1000"/>
                                        <p:tgtEl>
                                          <p:spTgt spid="11"/>
                                        </p:tgtEl>
                                      </p:cBhvr>
                                    </p:animEffect>
                                  </p:childTnLst>
                                </p:cTn>
                              </p:par>
                              <p:par>
                                <p:cTn id="18" presetID="21" presetClass="entr" presetSubtype="1" fill="hold" grpId="0" nodeType="withEffect">
                                  <p:stCondLst>
                                    <p:cond delay="2500"/>
                                  </p:stCondLst>
                                  <p:childTnLst>
                                    <p:set>
                                      <p:cBhvr>
                                        <p:cTn id="19" dur="1" fill="hold">
                                          <p:stCondLst>
                                            <p:cond delay="0"/>
                                          </p:stCondLst>
                                        </p:cTn>
                                        <p:tgtEl>
                                          <p:spTgt spid="14"/>
                                        </p:tgtEl>
                                        <p:attrNameLst>
                                          <p:attrName>style.visibility</p:attrName>
                                        </p:attrNameLst>
                                      </p:cBhvr>
                                      <p:to>
                                        <p:strVal val="visible"/>
                                      </p:to>
                                    </p:set>
                                    <p:animEffect transition="in" filter="wheel(1)">
                                      <p:cBhvr>
                                        <p:cTn id="20" dur="1000"/>
                                        <p:tgtEl>
                                          <p:spTgt spid="14"/>
                                        </p:tgtEl>
                                      </p:cBhvr>
                                    </p:animEffect>
                                  </p:childTnLst>
                                </p:cTn>
                              </p:par>
                              <p:par>
                                <p:cTn id="21" presetID="53" presetClass="entr" presetSubtype="16" fill="hold" grpId="0" nodeType="withEffect">
                                  <p:stCondLst>
                                    <p:cond delay="275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53" presetClass="entr" presetSubtype="16" fill="hold" grpId="0" nodeType="withEffect">
                                  <p:stCondLst>
                                    <p:cond delay="275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30"/>
                                        </p:tgtEl>
                                        <p:attrNameLst>
                                          <p:attrName>style.visibility</p:attrName>
                                        </p:attrNameLst>
                                      </p:cBhvr>
                                      <p:to>
                                        <p:strVal val="visible"/>
                                      </p:to>
                                    </p:set>
                                    <p:anim calcmode="lin" valueType="num">
                                      <p:cBhvr>
                                        <p:cTn id="33" dur="500" fill="hold"/>
                                        <p:tgtEl>
                                          <p:spTgt spid="30"/>
                                        </p:tgtEl>
                                        <p:attrNameLst>
                                          <p:attrName>ppt_w</p:attrName>
                                        </p:attrNameLst>
                                      </p:cBhvr>
                                      <p:tavLst>
                                        <p:tav tm="0">
                                          <p:val>
                                            <p:fltVal val="0"/>
                                          </p:val>
                                        </p:tav>
                                        <p:tav tm="100000">
                                          <p:val>
                                            <p:strVal val="#ppt_w"/>
                                          </p:val>
                                        </p:tav>
                                      </p:tavLst>
                                    </p:anim>
                                    <p:anim calcmode="lin" valueType="num">
                                      <p:cBhvr>
                                        <p:cTn id="34" dur="500" fill="hold"/>
                                        <p:tgtEl>
                                          <p:spTgt spid="30"/>
                                        </p:tgtEl>
                                        <p:attrNameLst>
                                          <p:attrName>ppt_h</p:attrName>
                                        </p:attrNameLst>
                                      </p:cBhvr>
                                      <p:tavLst>
                                        <p:tav tm="0">
                                          <p:val>
                                            <p:fltVal val="0"/>
                                          </p:val>
                                        </p:tav>
                                        <p:tav tm="100000">
                                          <p:val>
                                            <p:strVal val="#ppt_h"/>
                                          </p:val>
                                        </p:tav>
                                      </p:tavLst>
                                    </p:anim>
                                    <p:animEffect transition="in" filter="fade">
                                      <p:cBhvr>
                                        <p:cTn id="35" dur="500"/>
                                        <p:tgtEl>
                                          <p:spTgt spid="30"/>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31"/>
                                        </p:tgtEl>
                                        <p:attrNameLst>
                                          <p:attrName>style.visibility</p:attrName>
                                        </p:attrNameLst>
                                      </p:cBhvr>
                                      <p:to>
                                        <p:strVal val="visible"/>
                                      </p:to>
                                    </p:set>
                                    <p:anim calcmode="lin" valueType="num">
                                      <p:cBhvr>
                                        <p:cTn id="38" dur="500" fill="hold"/>
                                        <p:tgtEl>
                                          <p:spTgt spid="31"/>
                                        </p:tgtEl>
                                        <p:attrNameLst>
                                          <p:attrName>ppt_w</p:attrName>
                                        </p:attrNameLst>
                                      </p:cBhvr>
                                      <p:tavLst>
                                        <p:tav tm="0">
                                          <p:val>
                                            <p:fltVal val="0"/>
                                          </p:val>
                                        </p:tav>
                                        <p:tav tm="100000">
                                          <p:val>
                                            <p:strVal val="#ppt_w"/>
                                          </p:val>
                                        </p:tav>
                                      </p:tavLst>
                                    </p:anim>
                                    <p:anim calcmode="lin" valueType="num">
                                      <p:cBhvr>
                                        <p:cTn id="39" dur="500" fill="hold"/>
                                        <p:tgtEl>
                                          <p:spTgt spid="31"/>
                                        </p:tgtEl>
                                        <p:attrNameLst>
                                          <p:attrName>ppt_h</p:attrName>
                                        </p:attrNameLst>
                                      </p:cBhvr>
                                      <p:tavLst>
                                        <p:tav tm="0">
                                          <p:val>
                                            <p:fltVal val="0"/>
                                          </p:val>
                                        </p:tav>
                                        <p:tav tm="100000">
                                          <p:val>
                                            <p:strVal val="#ppt_h"/>
                                          </p:val>
                                        </p:tav>
                                      </p:tavLst>
                                    </p:anim>
                                    <p:animEffect transition="in" filter="fade">
                                      <p:cBhvr>
                                        <p:cTn id="40" dur="500"/>
                                        <p:tgtEl>
                                          <p:spTgt spid="31"/>
                                        </p:tgtEl>
                                      </p:cBhvr>
                                    </p:animEffect>
                                  </p:childTnLst>
                                </p:cTn>
                              </p:par>
                              <p:par>
                                <p:cTn id="41" presetID="22" presetClass="entr" presetSubtype="8" fill="hold" nodeType="withEffect">
                                  <p:stCondLst>
                                    <p:cond delay="300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1000"/>
                                        <p:tgtEl>
                                          <p:spTgt spid="34"/>
                                        </p:tgtEl>
                                      </p:cBhvr>
                                    </p:animEffect>
                                  </p:childTnLst>
                                </p:cTn>
                              </p:par>
                              <p:par>
                                <p:cTn id="44" presetID="22" presetClass="entr" presetSubtype="8" fill="hold" nodeType="withEffect">
                                  <p:stCondLst>
                                    <p:cond delay="300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1000"/>
                                        <p:tgtEl>
                                          <p:spTgt spid="43"/>
                                        </p:tgtEl>
                                      </p:cBhvr>
                                    </p:animEffect>
                                  </p:childTnLst>
                                </p:cTn>
                              </p:par>
                              <p:par>
                                <p:cTn id="47" presetID="41" presetClass="entr" presetSubtype="0" fill="hold" grpId="0" nodeType="withEffect">
                                  <p:stCondLst>
                                    <p:cond delay="500"/>
                                  </p:stCondLst>
                                  <p:iterate type="lt">
                                    <p:tmPct val="10000"/>
                                  </p:iterate>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37"/>
                                        </p:tgtEl>
                                        <p:attrNameLst>
                                          <p:attrName>ppt_y</p:attrName>
                                        </p:attrNameLst>
                                      </p:cBhvr>
                                      <p:tavLst>
                                        <p:tav tm="0">
                                          <p:val>
                                            <p:strVal val="#ppt_y"/>
                                          </p:val>
                                        </p:tav>
                                        <p:tav tm="100000">
                                          <p:val>
                                            <p:strVal val="#ppt_y"/>
                                          </p:val>
                                        </p:tav>
                                      </p:tavLst>
                                    </p:anim>
                                    <p:anim calcmode="lin" valueType="num">
                                      <p:cBhvr>
                                        <p:cTn id="51"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37"/>
                                        </p:tgtEl>
                                      </p:cBhvr>
                                    </p:animEffect>
                                  </p:childTnLst>
                                </p:cTn>
                              </p:par>
                              <p:par>
                                <p:cTn id="54" presetID="2" presetClass="entr" presetSubtype="9"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0-#ppt_h/2"/>
                                          </p:val>
                                        </p:tav>
                                        <p:tav tm="100000">
                                          <p:val>
                                            <p:strVal val="#ppt_y"/>
                                          </p:val>
                                        </p:tav>
                                      </p:tavLst>
                                    </p:anim>
                                  </p:childTnLst>
                                </p:cTn>
                              </p:par>
                              <p:par>
                                <p:cTn id="58" presetID="2" presetClass="entr" presetSubtype="9"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0-#ppt_w/2"/>
                                          </p:val>
                                        </p:tav>
                                        <p:tav tm="100000">
                                          <p:val>
                                            <p:strVal val="#ppt_x"/>
                                          </p:val>
                                        </p:tav>
                                      </p:tavLst>
                                    </p:anim>
                                    <p:anim calcmode="lin" valueType="num">
                                      <p:cBhvr additive="base">
                                        <p:cTn id="61" dur="500" fill="hold"/>
                                        <p:tgtEl>
                                          <p:spTgt spid="18"/>
                                        </p:tgtEl>
                                        <p:attrNameLst>
                                          <p:attrName>ppt_y</p:attrName>
                                        </p:attrNameLst>
                                      </p:cBhvr>
                                      <p:tavLst>
                                        <p:tav tm="0">
                                          <p:val>
                                            <p:strVal val="0-#ppt_h/2"/>
                                          </p:val>
                                        </p:tav>
                                        <p:tav tm="100000">
                                          <p:val>
                                            <p:strVal val="#ppt_y"/>
                                          </p:val>
                                        </p:tav>
                                      </p:tavLst>
                                    </p:anim>
                                  </p:childTnLst>
                                </p:cTn>
                              </p:par>
                              <p:par>
                                <p:cTn id="62" presetID="2" presetClass="entr" presetSubtype="9"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500" fill="hold"/>
                                        <p:tgtEl>
                                          <p:spTgt spid="20"/>
                                        </p:tgtEl>
                                        <p:attrNameLst>
                                          <p:attrName>ppt_x</p:attrName>
                                        </p:attrNameLst>
                                      </p:cBhvr>
                                      <p:tavLst>
                                        <p:tav tm="0">
                                          <p:val>
                                            <p:strVal val="0-#ppt_w/2"/>
                                          </p:val>
                                        </p:tav>
                                        <p:tav tm="100000">
                                          <p:val>
                                            <p:strVal val="#ppt_x"/>
                                          </p:val>
                                        </p:tav>
                                      </p:tavLst>
                                    </p:anim>
                                    <p:anim calcmode="lin" valueType="num">
                                      <p:cBhvr additive="base">
                                        <p:cTn id="65" dur="500" fill="hold"/>
                                        <p:tgtEl>
                                          <p:spTgt spid="20"/>
                                        </p:tgtEl>
                                        <p:attrNameLst>
                                          <p:attrName>ppt_y</p:attrName>
                                        </p:attrNameLst>
                                      </p:cBhvr>
                                      <p:tavLst>
                                        <p:tav tm="0">
                                          <p:val>
                                            <p:strVal val="0-#ppt_h/2"/>
                                          </p:val>
                                        </p:tav>
                                        <p:tav tm="100000">
                                          <p:val>
                                            <p:strVal val="#ppt_y"/>
                                          </p:val>
                                        </p:tav>
                                      </p:tavLst>
                                    </p:anim>
                                  </p:childTnLst>
                                </p:cTn>
                              </p:par>
                              <p:par>
                                <p:cTn id="66" presetID="2" presetClass="entr" presetSubtype="9"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fill="hold"/>
                                        <p:tgtEl>
                                          <p:spTgt spid="21"/>
                                        </p:tgtEl>
                                        <p:attrNameLst>
                                          <p:attrName>ppt_x</p:attrName>
                                        </p:attrNameLst>
                                      </p:cBhvr>
                                      <p:tavLst>
                                        <p:tav tm="0">
                                          <p:val>
                                            <p:strVal val="0-#ppt_w/2"/>
                                          </p:val>
                                        </p:tav>
                                        <p:tav tm="100000">
                                          <p:val>
                                            <p:strVal val="#ppt_x"/>
                                          </p:val>
                                        </p:tav>
                                      </p:tavLst>
                                    </p:anim>
                                    <p:anim calcmode="lin" valueType="num">
                                      <p:cBhvr additive="base">
                                        <p:cTn id="69" dur="500" fill="hold"/>
                                        <p:tgtEl>
                                          <p:spTgt spid="21"/>
                                        </p:tgtEl>
                                        <p:attrNameLst>
                                          <p:attrName>ppt_y</p:attrName>
                                        </p:attrNameLst>
                                      </p:cBhvr>
                                      <p:tavLst>
                                        <p:tav tm="0">
                                          <p:val>
                                            <p:strVal val="0-#ppt_h/2"/>
                                          </p:val>
                                        </p:tav>
                                        <p:tav tm="100000">
                                          <p:val>
                                            <p:strVal val="#ppt_y"/>
                                          </p:val>
                                        </p:tav>
                                      </p:tavLst>
                                    </p:anim>
                                  </p:childTnLst>
                                </p:cTn>
                              </p:par>
                              <p:par>
                                <p:cTn id="70" presetID="2" presetClass="entr" presetSubtype="9"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additive="base">
                                        <p:cTn id="72" dur="500" fill="hold"/>
                                        <p:tgtEl>
                                          <p:spTgt spid="22"/>
                                        </p:tgtEl>
                                        <p:attrNameLst>
                                          <p:attrName>ppt_x</p:attrName>
                                        </p:attrNameLst>
                                      </p:cBhvr>
                                      <p:tavLst>
                                        <p:tav tm="0">
                                          <p:val>
                                            <p:strVal val="0-#ppt_w/2"/>
                                          </p:val>
                                        </p:tav>
                                        <p:tav tm="100000">
                                          <p:val>
                                            <p:strVal val="#ppt_x"/>
                                          </p:val>
                                        </p:tav>
                                      </p:tavLst>
                                    </p:anim>
                                    <p:anim calcmode="lin" valueType="num">
                                      <p:cBhvr additive="base">
                                        <p:cTn id="73"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30" grpId="0"/>
      <p:bldP spid="31" grpId="0"/>
      <p:bldP spid="37" grpId="0"/>
      <p:bldP spid="17" grpId="0" animBg="1"/>
      <p:bldP spid="18" grpId="0" animBg="1"/>
      <p:bldP spid="20" grpId="0" animBg="1"/>
      <p:bldP spid="21" grpId="0" animBg="1"/>
      <p:bldP spid="2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1523507" y="1294348"/>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6"/>
          <p:cNvSpPr/>
          <p:nvPr/>
        </p:nvSpPr>
        <p:spPr bwMode="auto">
          <a:xfrm>
            <a:off x="2866135" y="1294348"/>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39" name="组合 38"/>
          <p:cNvGrpSpPr/>
          <p:nvPr/>
        </p:nvGrpSpPr>
        <p:grpSpPr>
          <a:xfrm>
            <a:off x="1940860" y="1670132"/>
            <a:ext cx="461652" cy="550860"/>
            <a:chOff x="689553" y="1041991"/>
            <a:chExt cx="461652" cy="550860"/>
          </a:xfrm>
          <a:gradFill>
            <a:gsLst>
              <a:gs pos="100000">
                <a:srgbClr val="18478F"/>
              </a:gs>
              <a:gs pos="0">
                <a:srgbClr val="238DED"/>
              </a:gs>
            </a:gsLst>
            <a:lin ang="7200000" scaled="0"/>
          </a:gradFill>
        </p:grpSpPr>
        <p:sp>
          <p:nvSpPr>
            <p:cNvPr id="40"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3480265" y="1515231"/>
            <a:ext cx="2282836" cy="954108"/>
            <a:chOff x="8548024" y="1459078"/>
            <a:chExt cx="2282836" cy="954108"/>
          </a:xfrm>
        </p:grpSpPr>
        <p:sp>
          <p:nvSpPr>
            <p:cNvPr id="46" name="矩形 45"/>
            <p:cNvSpPr/>
            <p:nvPr/>
          </p:nvSpPr>
          <p:spPr>
            <a:xfrm>
              <a:off x="8548025" y="1766855"/>
              <a:ext cx="2144375" cy="646331"/>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本书的主题是基于用户目标与动机的理解，采取目标明确（ </a:t>
              </a:r>
              <a:r>
                <a:rPr lang="en-US" altLang="zh-CN"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purposeful) </a:t>
              </a:r>
              <a:r>
                <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的设计。</a:t>
              </a:r>
              <a:endPar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7" name="矩形 46"/>
            <p:cNvSpPr/>
            <p:nvPr/>
          </p:nvSpPr>
          <p:spPr>
            <a:xfrm>
              <a:off x="8548024" y="1459078"/>
              <a:ext cx="2282836" cy="523220"/>
            </a:xfrm>
            <a:prstGeom prst="rect">
              <a:avLst/>
            </a:prstGeom>
          </p:spPr>
          <p:txBody>
            <a:bodyPr wrap="square">
              <a:spAutoFit/>
            </a:bodyPr>
            <a:lstStyle/>
            <a:p>
              <a:r>
                <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目标</a:t>
              </a:r>
              <a:r>
                <a:rPr lang="zh-CN" altLang="en-US" sz="1400" b="1" dirty="0" smtClean="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明确</a:t>
              </a:r>
              <a:r>
                <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的交互设计</a:t>
              </a:r>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a:p>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2" name="矩形 1"/>
          <p:cNvSpPr/>
          <p:nvPr/>
        </p:nvSpPr>
        <p:spPr>
          <a:xfrm>
            <a:off x="1555724" y="2937720"/>
            <a:ext cx="8889537" cy="923330"/>
          </a:xfrm>
          <a:prstGeom prst="rect">
            <a:avLst/>
          </a:prstGeom>
        </p:spPr>
        <p:txBody>
          <a:bodyPr wrap="square">
            <a:spAutoFit/>
          </a:bodyPr>
          <a:lstStyle/>
          <a:p>
            <a:r>
              <a:rPr lang="zh-CN" altLang="en-US" dirty="0" smtClean="0"/>
              <a:t>我们需要理解用户的目标，不仅在于</a:t>
            </a:r>
            <a:r>
              <a:rPr lang="zh-CN" altLang="en-US" dirty="0"/>
              <a:t>建立</a:t>
            </a:r>
            <a:r>
              <a:rPr lang="zh-CN" altLang="en-US" dirty="0">
                <a:solidFill>
                  <a:srgbClr val="FF0000"/>
                </a:solidFill>
              </a:rPr>
              <a:t>人物模型</a:t>
            </a:r>
            <a:r>
              <a:rPr lang="zh-CN" altLang="en-US" dirty="0"/>
              <a:t>和</a:t>
            </a:r>
            <a:r>
              <a:rPr lang="zh-CN" altLang="en-US" dirty="0">
                <a:solidFill>
                  <a:srgbClr val="FF0000"/>
                </a:solidFill>
              </a:rPr>
              <a:t>用户</a:t>
            </a:r>
            <a:r>
              <a:rPr lang="zh-CN" altLang="en-US" dirty="0" smtClean="0">
                <a:solidFill>
                  <a:srgbClr val="FF0000"/>
                </a:solidFill>
              </a:rPr>
              <a:t>研究</a:t>
            </a:r>
            <a:r>
              <a:rPr lang="zh-CN" altLang="en-US" dirty="0" smtClean="0"/>
              <a:t>去理解他们的</a:t>
            </a:r>
            <a:r>
              <a:rPr lang="zh-CN" altLang="en-US" dirty="0" smtClean="0">
                <a:solidFill>
                  <a:srgbClr val="FF0000"/>
                </a:solidFill>
              </a:rPr>
              <a:t>局限性</a:t>
            </a:r>
            <a:r>
              <a:rPr lang="zh-CN" altLang="en-US" dirty="0" smtClean="0"/>
              <a:t>，</a:t>
            </a:r>
            <a:r>
              <a:rPr lang="zh-CN" altLang="en-US" dirty="0"/>
              <a:t>还应当包括他们的</a:t>
            </a:r>
            <a:r>
              <a:rPr lang="zh-CN" altLang="en-US" dirty="0">
                <a:solidFill>
                  <a:srgbClr val="FF0000"/>
                </a:solidFill>
              </a:rPr>
              <a:t>弱点与</a:t>
            </a:r>
            <a:r>
              <a:rPr lang="zh-CN" altLang="en-US" dirty="0" smtClean="0">
                <a:solidFill>
                  <a:srgbClr val="FF0000"/>
                </a:solidFill>
              </a:rPr>
              <a:t>盲点</a:t>
            </a:r>
            <a:r>
              <a:rPr lang="zh-CN" altLang="en-US" dirty="0" smtClean="0"/>
              <a:t>。</a:t>
            </a:r>
            <a:endParaRPr lang="en-US" altLang="zh-CN" dirty="0" smtClean="0"/>
          </a:p>
          <a:p>
            <a:r>
              <a:rPr lang="zh-CN" altLang="en-US" dirty="0"/>
              <a:t>目标导向的设计流程帮助设计师创造出弥补缺憾且锦上 添花的产品。</a:t>
            </a:r>
            <a:endParaRPr lang="zh-CN" altLang="en-US" dirty="0"/>
          </a:p>
        </p:txBody>
      </p:sp>
      <p:sp>
        <p:nvSpPr>
          <p:cNvPr id="57" name="矩形 56"/>
          <p:cNvSpPr/>
          <p:nvPr/>
        </p:nvSpPr>
        <p:spPr>
          <a:xfrm>
            <a:off x="1727417" y="436538"/>
            <a:ext cx="3732605"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设计价值</a:t>
            </a:r>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目标明确</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椭圆 1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4" name="椭圆 1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3" presetClass="entr" presetSubtype="16" fill="hold" nodeType="withEffect">
                                  <p:stCondLst>
                                    <p:cond delay="2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22" presetClass="entr" presetSubtype="8" fill="hold" nodeType="withEffect">
                                  <p:stCondLst>
                                    <p:cond delay="275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1000"/>
                                        <p:tgtEl>
                                          <p:spTgt spid="45"/>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57"/>
                                        </p:tgtEl>
                                        <p:attrNameLst>
                                          <p:attrName>style.visibility</p:attrName>
                                        </p:attrNameLst>
                                      </p:cBhvr>
                                      <p:to>
                                        <p:strVal val="visible"/>
                                      </p:to>
                                    </p:set>
                                    <p:anim calcmode="lin" valueType="num">
                                      <p:cBhvr>
                                        <p:cTn id="25"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57"/>
                                        </p:tgtEl>
                                        <p:attrNameLst>
                                          <p:attrName>ppt_y</p:attrName>
                                        </p:attrNameLst>
                                      </p:cBhvr>
                                      <p:tavLst>
                                        <p:tav tm="0">
                                          <p:val>
                                            <p:strVal val="#ppt_y"/>
                                          </p:val>
                                        </p:tav>
                                        <p:tav tm="100000">
                                          <p:val>
                                            <p:strVal val="#ppt_y"/>
                                          </p:val>
                                        </p:tav>
                                      </p:tavLst>
                                    </p:anim>
                                    <p:anim calcmode="lin" valueType="num">
                                      <p:cBhvr>
                                        <p:cTn id="27"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57"/>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0-#ppt_w/2"/>
                                          </p:val>
                                        </p:tav>
                                        <p:tav tm="100000">
                                          <p:val>
                                            <p:strVal val="#ppt_x"/>
                                          </p:val>
                                        </p:tav>
                                      </p:tavLst>
                                    </p:anim>
                                    <p:anim calcmode="lin" valueType="num">
                                      <p:cBhvr additive="base">
                                        <p:cTn id="37" dur="500" fill="hold"/>
                                        <p:tgtEl>
                                          <p:spTgt spid="14"/>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0-#ppt_w/2"/>
                                          </p:val>
                                        </p:tav>
                                        <p:tav tm="100000">
                                          <p:val>
                                            <p:strVal val="#ppt_x"/>
                                          </p:val>
                                        </p:tav>
                                      </p:tavLst>
                                    </p:anim>
                                    <p:anim calcmode="lin" valueType="num">
                                      <p:cBhvr additive="base">
                                        <p:cTn id="41" dur="500" fill="hold"/>
                                        <p:tgtEl>
                                          <p:spTgt spid="15"/>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0-#ppt_w/2"/>
                                          </p:val>
                                        </p:tav>
                                        <p:tav tm="100000">
                                          <p:val>
                                            <p:strVal val="#ppt_x"/>
                                          </p:val>
                                        </p:tav>
                                      </p:tavLst>
                                    </p:anim>
                                    <p:anim calcmode="lin" valueType="num">
                                      <p:cBhvr additive="base">
                                        <p:cTn id="45" dur="500" fill="hold"/>
                                        <p:tgtEl>
                                          <p:spTgt spid="16"/>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0-#ppt_w/2"/>
                                          </p:val>
                                        </p:tav>
                                        <p:tav tm="100000">
                                          <p:val>
                                            <p:strVal val="#ppt_x"/>
                                          </p:val>
                                        </p:tav>
                                      </p:tavLst>
                                    </p:anim>
                                    <p:anim calcmode="lin" valueType="num">
                                      <p:cBhvr additive="base">
                                        <p:cTn id="49"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57" grpId="0"/>
      <p:bldP spid="13" grpId="0" animBg="1"/>
      <p:bldP spid="14" grpId="0" animBg="1"/>
      <p:bldP spid="15" grpId="0" animBg="1"/>
      <p:bldP spid="16" grpId="0" animBg="1"/>
      <p:bldP spid="1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1523507" y="1294348"/>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6"/>
          <p:cNvSpPr/>
          <p:nvPr/>
        </p:nvSpPr>
        <p:spPr bwMode="auto">
          <a:xfrm>
            <a:off x="2866135" y="1294348"/>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39" name="组合 38"/>
          <p:cNvGrpSpPr/>
          <p:nvPr/>
        </p:nvGrpSpPr>
        <p:grpSpPr>
          <a:xfrm>
            <a:off x="1940860" y="1670132"/>
            <a:ext cx="461652" cy="550860"/>
            <a:chOff x="689553" y="1041991"/>
            <a:chExt cx="461652" cy="550860"/>
          </a:xfrm>
          <a:gradFill>
            <a:gsLst>
              <a:gs pos="100000">
                <a:srgbClr val="18478F"/>
              </a:gs>
              <a:gs pos="0">
                <a:srgbClr val="238DED"/>
              </a:gs>
            </a:gsLst>
            <a:lin ang="7200000" scaled="0"/>
          </a:gradFill>
        </p:grpSpPr>
        <p:sp>
          <p:nvSpPr>
            <p:cNvPr id="40"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3480265" y="1515231"/>
            <a:ext cx="2282836" cy="954108"/>
            <a:chOff x="8548024" y="1459078"/>
            <a:chExt cx="2282836" cy="954108"/>
          </a:xfrm>
        </p:grpSpPr>
        <p:sp>
          <p:nvSpPr>
            <p:cNvPr id="46" name="矩形 45"/>
            <p:cNvSpPr/>
            <p:nvPr/>
          </p:nvSpPr>
          <p:spPr>
            <a:xfrm>
              <a:off x="8548025" y="1766855"/>
              <a:ext cx="2144375" cy="646331"/>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书架上尘封的设计说明书没有任何用处，设计只有问世才具有价值。</a:t>
              </a:r>
              <a:endPar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7" name="矩形 46"/>
            <p:cNvSpPr/>
            <p:nvPr/>
          </p:nvSpPr>
          <p:spPr>
            <a:xfrm>
              <a:off x="8548024" y="1459078"/>
              <a:ext cx="2282836" cy="523220"/>
            </a:xfrm>
            <a:prstGeom prst="rect">
              <a:avLst/>
            </a:prstGeom>
          </p:spPr>
          <p:txBody>
            <a:bodyPr wrap="square">
              <a:spAutoFit/>
            </a:bodyPr>
            <a:lstStyle/>
            <a:p>
              <a:r>
                <a:rPr lang="zh-CN" altLang="en-US" sz="1400" b="1" dirty="0" smtClean="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实用</a:t>
              </a:r>
              <a:r>
                <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的交互设计</a:t>
              </a:r>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a:p>
              <a:endParaRPr lang="zh-CN" altLang="en-US" sz="1400"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2" name="矩形 1"/>
          <p:cNvSpPr/>
          <p:nvPr/>
        </p:nvSpPr>
        <p:spPr>
          <a:xfrm>
            <a:off x="1555724" y="2937720"/>
            <a:ext cx="9768768" cy="2031325"/>
          </a:xfrm>
          <a:prstGeom prst="rect">
            <a:avLst/>
          </a:prstGeom>
        </p:spPr>
        <p:txBody>
          <a:bodyPr wrap="square">
            <a:spAutoFit/>
          </a:bodyPr>
          <a:lstStyle/>
          <a:p>
            <a:r>
              <a:rPr lang="zh-CN" altLang="en-US" dirty="0" smtClean="0"/>
              <a:t>实用的交互设计要求我们一经</a:t>
            </a:r>
            <a:r>
              <a:rPr lang="zh-CN" altLang="en-US" dirty="0"/>
              <a:t>制造，就需要</a:t>
            </a:r>
            <a:r>
              <a:rPr lang="zh-CN" altLang="en-US" dirty="0">
                <a:solidFill>
                  <a:srgbClr val="FF0000"/>
                </a:solidFill>
              </a:rPr>
              <a:t>为 人所用</a:t>
            </a:r>
            <a:r>
              <a:rPr lang="zh-CN" altLang="en-US" dirty="0" smtClean="0"/>
              <a:t>；一经</a:t>
            </a:r>
            <a:r>
              <a:rPr lang="zh-CN" altLang="en-US" dirty="0"/>
              <a:t>使用，就需要为用户</a:t>
            </a:r>
            <a:r>
              <a:rPr lang="zh-CN" altLang="en-US" dirty="0">
                <a:solidFill>
                  <a:srgbClr val="FF0000"/>
                </a:solidFill>
              </a:rPr>
              <a:t>带来好处</a:t>
            </a:r>
            <a:r>
              <a:rPr lang="zh-CN" altLang="en-US" dirty="0"/>
              <a:t>。在设计过程中考虑</a:t>
            </a:r>
            <a:r>
              <a:rPr lang="zh-CN" altLang="en-US" dirty="0">
                <a:solidFill>
                  <a:srgbClr val="FF0000"/>
                </a:solidFill>
              </a:rPr>
              <a:t>商业目标</a:t>
            </a:r>
            <a:r>
              <a:rPr lang="zh-CN" altLang="en-US" dirty="0"/>
              <a:t>、</a:t>
            </a:r>
            <a:r>
              <a:rPr lang="zh-CN" altLang="en-US" dirty="0">
                <a:solidFill>
                  <a:srgbClr val="FF0000"/>
                </a:solidFill>
              </a:rPr>
              <a:t>技术要求</a:t>
            </a:r>
            <a:r>
              <a:rPr lang="zh-CN" altLang="en-US" dirty="0"/>
              <a:t>与</a:t>
            </a:r>
            <a:r>
              <a:rPr lang="zh-CN" altLang="en-US" dirty="0">
                <a:solidFill>
                  <a:srgbClr val="FF0000"/>
                </a:solidFill>
              </a:rPr>
              <a:t>限制条 </a:t>
            </a:r>
            <a:r>
              <a:rPr lang="zh-CN" altLang="en-US" dirty="0" smtClean="0">
                <a:solidFill>
                  <a:srgbClr val="FF0000"/>
                </a:solidFill>
              </a:rPr>
              <a:t>件都</a:t>
            </a:r>
            <a:r>
              <a:rPr lang="zh-CN" altLang="en-US" dirty="0" smtClean="0"/>
              <a:t>十分</a:t>
            </a:r>
            <a:r>
              <a:rPr lang="zh-CN" altLang="en-US" dirty="0"/>
              <a:t>重要，这</a:t>
            </a:r>
            <a:r>
              <a:rPr lang="zh-CN" altLang="en-US" dirty="0" smtClean="0"/>
              <a:t>并不是</a:t>
            </a:r>
            <a:r>
              <a:rPr lang="zh-CN" altLang="en-US" dirty="0"/>
              <a:t>说设计师必须对涉众和程序员言听计从</a:t>
            </a:r>
            <a:r>
              <a:rPr lang="zh-CN" altLang="en-US" dirty="0" smtClean="0"/>
              <a:t>。</a:t>
            </a:r>
            <a:endParaRPr lang="en-US" altLang="zh-CN" dirty="0" smtClean="0"/>
          </a:p>
          <a:p>
            <a:r>
              <a:rPr lang="zh-CN" altLang="en-US" dirty="0" smtClean="0"/>
              <a:t>但</a:t>
            </a:r>
            <a:r>
              <a:rPr lang="zh-CN" altLang="en-US" dirty="0"/>
              <a:t>商业、工程与设计团队之间 必须进行</a:t>
            </a:r>
            <a:r>
              <a:rPr lang="zh-CN" altLang="en-US" dirty="0">
                <a:solidFill>
                  <a:srgbClr val="FF0000"/>
                </a:solidFill>
              </a:rPr>
              <a:t>积极</a:t>
            </a:r>
            <a:r>
              <a:rPr lang="zh-CN" altLang="en-US" dirty="0"/>
              <a:t>的对话</a:t>
            </a:r>
            <a:r>
              <a:rPr lang="zh-CN" altLang="en-US" dirty="0" smtClean="0"/>
              <a:t>，</a:t>
            </a:r>
            <a:endParaRPr lang="en-US" altLang="zh-CN" dirty="0" smtClean="0"/>
          </a:p>
          <a:p>
            <a:r>
              <a:rPr lang="zh-CN" altLang="en-US" dirty="0" smtClean="0"/>
              <a:t>即产品</a:t>
            </a:r>
            <a:r>
              <a:rPr lang="zh-CN" altLang="en-US" dirty="0"/>
              <a:t>定义的哪些部分是灵活可变的，哪里有着明确的界限。程序员们 经常声称某个设计方案无法实现，</a:t>
            </a:r>
            <a:r>
              <a:rPr lang="zh-CN" altLang="en-US" dirty="0" smtClean="0"/>
              <a:t>其实</a:t>
            </a:r>
            <a:r>
              <a:rPr lang="zh-CN" altLang="en-US" dirty="0"/>
              <a:t>他们的意思是</a:t>
            </a:r>
            <a:r>
              <a:rPr lang="zh-CN" altLang="en-US" dirty="0">
                <a:solidFill>
                  <a:srgbClr val="FF0000"/>
                </a:solidFill>
              </a:rPr>
              <a:t>根据目前的进度</a:t>
            </a:r>
            <a:r>
              <a:rPr lang="zh-CN" altLang="en-US" dirty="0"/>
              <a:t>，该方案无法按时完成。 </a:t>
            </a:r>
            <a:endParaRPr lang="en-US" altLang="zh-CN" dirty="0" smtClean="0"/>
          </a:p>
          <a:p>
            <a:r>
              <a:rPr lang="zh-CN" altLang="en-US" dirty="0" smtClean="0"/>
              <a:t>市场</a:t>
            </a:r>
            <a:r>
              <a:rPr lang="zh-CN" altLang="en-US" dirty="0"/>
              <a:t>机构可能根据综合的统计数据制定商业</a:t>
            </a:r>
            <a:r>
              <a:rPr lang="zh-CN" altLang="en-US" dirty="0" smtClean="0"/>
              <a:t>计划</a:t>
            </a:r>
            <a:r>
              <a:rPr lang="zh-CN" altLang="en-US" dirty="0"/>
              <a:t>，而不详细考虑用户个体可能出现的行为</a:t>
            </a:r>
            <a:r>
              <a:rPr lang="zh-CN" altLang="en-US" dirty="0" smtClean="0"/>
              <a:t>。</a:t>
            </a:r>
            <a:endParaRPr lang="en-US" altLang="zh-CN" dirty="0" smtClean="0"/>
          </a:p>
        </p:txBody>
      </p:sp>
      <p:sp>
        <p:nvSpPr>
          <p:cNvPr id="13" name="矩形 12"/>
          <p:cNvSpPr/>
          <p:nvPr/>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设计价值</a:t>
            </a:r>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实用</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3" presetClass="entr" presetSubtype="16" fill="hold" nodeType="withEffect">
                                  <p:stCondLst>
                                    <p:cond delay="2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22" presetClass="entr" presetSubtype="8" fill="hold" nodeType="withEffect">
                                  <p:stCondLst>
                                    <p:cond delay="275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1000"/>
                                        <p:tgtEl>
                                          <p:spTgt spid="45"/>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3"/>
                                        </p:tgtEl>
                                        <p:attrNameLst>
                                          <p:attrName>ppt_y</p:attrName>
                                        </p:attrNameLst>
                                      </p:cBhvr>
                                      <p:tavLst>
                                        <p:tav tm="0">
                                          <p:val>
                                            <p:strVal val="#ppt_y"/>
                                          </p:val>
                                        </p:tav>
                                        <p:tav tm="100000">
                                          <p:val>
                                            <p:strVal val="#ppt_y"/>
                                          </p:val>
                                        </p:tav>
                                      </p:tavLst>
                                    </p:anim>
                                    <p:anim calcmode="lin" valueType="num">
                                      <p:cBhvr>
                                        <p:cTn id="27"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3"/>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0-#ppt_w/2"/>
                                          </p:val>
                                        </p:tav>
                                        <p:tav tm="100000">
                                          <p:val>
                                            <p:strVal val="#ppt_x"/>
                                          </p:val>
                                        </p:tav>
                                      </p:tavLst>
                                    </p:anim>
                                    <p:anim calcmode="lin" valueType="num">
                                      <p:cBhvr additive="base">
                                        <p:cTn id="33" dur="500" fill="hold"/>
                                        <p:tgtEl>
                                          <p:spTgt spid="14"/>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0-#ppt_w/2"/>
                                          </p:val>
                                        </p:tav>
                                        <p:tav tm="100000">
                                          <p:val>
                                            <p:strVal val="#ppt_x"/>
                                          </p:val>
                                        </p:tav>
                                      </p:tavLst>
                                    </p:anim>
                                    <p:anim calcmode="lin" valueType="num">
                                      <p:cBhvr additive="base">
                                        <p:cTn id="37" dur="500" fill="hold"/>
                                        <p:tgtEl>
                                          <p:spTgt spid="15"/>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0-#ppt_w/2"/>
                                          </p:val>
                                        </p:tav>
                                        <p:tav tm="100000">
                                          <p:val>
                                            <p:strVal val="#ppt_x"/>
                                          </p:val>
                                        </p:tav>
                                      </p:tavLst>
                                    </p:anim>
                                    <p:anim calcmode="lin" valueType="num">
                                      <p:cBhvr additive="base">
                                        <p:cTn id="41" dur="500" fill="hold"/>
                                        <p:tgtEl>
                                          <p:spTgt spid="16"/>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0-#ppt_w/2"/>
                                          </p:val>
                                        </p:tav>
                                        <p:tav tm="100000">
                                          <p:val>
                                            <p:strVal val="#ppt_x"/>
                                          </p:val>
                                        </p:tav>
                                      </p:tavLst>
                                    </p:anim>
                                    <p:anim calcmode="lin" valueType="num">
                                      <p:cBhvr additive="base">
                                        <p:cTn id="45" dur="500" fill="hold"/>
                                        <p:tgtEl>
                                          <p:spTgt spid="17"/>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0-#ppt_w/2"/>
                                          </p:val>
                                        </p:tav>
                                        <p:tav tm="100000">
                                          <p:val>
                                            <p:strVal val="#ppt_x"/>
                                          </p:val>
                                        </p:tav>
                                      </p:tavLst>
                                    </p:anim>
                                    <p:anim calcmode="lin" valueType="num">
                                      <p:cBhvr additive="base">
                                        <p:cTn id="49"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animBg="1"/>
      <p:bldP spid="15" grpId="0" animBg="1"/>
      <p:bldP spid="16" grpId="0" animBg="1"/>
      <p:bldP spid="17"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1523507" y="1294348"/>
            <a:ext cx="1758010" cy="1302429"/>
          </a:xfrm>
          <a:custGeom>
            <a:avLst/>
            <a:gdLst>
              <a:gd name="T0" fmla="*/ 61 w 85"/>
              <a:gd name="T1" fmla="*/ 37 h 63"/>
              <a:gd name="T2" fmla="*/ 65 w 85"/>
              <a:gd name="T3" fmla="*/ 34 h 63"/>
              <a:gd name="T4" fmla="*/ 69 w 85"/>
              <a:gd name="T5" fmla="*/ 37 h 63"/>
              <a:gd name="T6" fmla="*/ 77 w 85"/>
              <a:gd name="T7" fmla="*/ 40 h 63"/>
              <a:gd name="T8" fmla="*/ 85 w 85"/>
              <a:gd name="T9" fmla="*/ 32 h 63"/>
              <a:gd name="T10" fmla="*/ 77 w 85"/>
              <a:gd name="T11" fmla="*/ 23 h 63"/>
              <a:gd name="T12" fmla="*/ 69 w 85"/>
              <a:gd name="T13" fmla="*/ 26 h 63"/>
              <a:gd name="T14" fmla="*/ 65 w 85"/>
              <a:gd name="T15" fmla="*/ 29 h 63"/>
              <a:gd name="T16" fmla="*/ 61 w 85"/>
              <a:gd name="T17" fmla="*/ 26 h 63"/>
              <a:gd name="T18" fmla="*/ 61 w 85"/>
              <a:gd name="T19" fmla="*/ 26 h 63"/>
              <a:gd name="T20" fmla="*/ 61 w 85"/>
              <a:gd name="T21" fmla="*/ 0 h 63"/>
              <a:gd name="T22" fmla="*/ 10 w 85"/>
              <a:gd name="T23" fmla="*/ 0 h 63"/>
              <a:gd name="T24" fmla="*/ 0 w 85"/>
              <a:gd name="T25" fmla="*/ 9 h 63"/>
              <a:gd name="T26" fmla="*/ 0 w 85"/>
              <a:gd name="T27" fmla="*/ 53 h 63"/>
              <a:gd name="T28" fmla="*/ 10 w 85"/>
              <a:gd name="T29" fmla="*/ 63 h 63"/>
              <a:gd name="T30" fmla="*/ 61 w 85"/>
              <a:gd name="T31" fmla="*/ 63 h 63"/>
              <a:gd name="T32" fmla="*/ 61 w 85"/>
              <a:gd name="T33" fmla="*/ 3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63">
                <a:moveTo>
                  <a:pt x="61" y="37"/>
                </a:moveTo>
                <a:cubicBezTo>
                  <a:pt x="61" y="36"/>
                  <a:pt x="63" y="34"/>
                  <a:pt x="65" y="34"/>
                </a:cubicBezTo>
                <a:cubicBezTo>
                  <a:pt x="68" y="34"/>
                  <a:pt x="69" y="36"/>
                  <a:pt x="69" y="37"/>
                </a:cubicBezTo>
                <a:cubicBezTo>
                  <a:pt x="71" y="39"/>
                  <a:pt x="74" y="40"/>
                  <a:pt x="77" y="40"/>
                </a:cubicBezTo>
                <a:cubicBezTo>
                  <a:pt x="81" y="40"/>
                  <a:pt x="85" y="36"/>
                  <a:pt x="85" y="32"/>
                </a:cubicBezTo>
                <a:cubicBezTo>
                  <a:pt x="85" y="27"/>
                  <a:pt x="81" y="23"/>
                  <a:pt x="77" y="23"/>
                </a:cubicBezTo>
                <a:cubicBezTo>
                  <a:pt x="74" y="23"/>
                  <a:pt x="71" y="24"/>
                  <a:pt x="69" y="26"/>
                </a:cubicBezTo>
                <a:cubicBezTo>
                  <a:pt x="69" y="27"/>
                  <a:pt x="68" y="29"/>
                  <a:pt x="65" y="29"/>
                </a:cubicBezTo>
                <a:cubicBezTo>
                  <a:pt x="63" y="29"/>
                  <a:pt x="61" y="27"/>
                  <a:pt x="61" y="26"/>
                </a:cubicBezTo>
                <a:cubicBezTo>
                  <a:pt x="61" y="26"/>
                  <a:pt x="61" y="26"/>
                  <a:pt x="61" y="26"/>
                </a:cubicBezTo>
                <a:cubicBezTo>
                  <a:pt x="61" y="0"/>
                  <a:pt x="61" y="0"/>
                  <a:pt x="61" y="0"/>
                </a:cubicBezTo>
                <a:cubicBezTo>
                  <a:pt x="10" y="0"/>
                  <a:pt x="10" y="0"/>
                  <a:pt x="10" y="0"/>
                </a:cubicBezTo>
                <a:cubicBezTo>
                  <a:pt x="5" y="0"/>
                  <a:pt x="0" y="4"/>
                  <a:pt x="0" y="9"/>
                </a:cubicBezTo>
                <a:cubicBezTo>
                  <a:pt x="0" y="53"/>
                  <a:pt x="0" y="53"/>
                  <a:pt x="0" y="53"/>
                </a:cubicBezTo>
                <a:cubicBezTo>
                  <a:pt x="0" y="59"/>
                  <a:pt x="5" y="63"/>
                  <a:pt x="10" y="63"/>
                </a:cubicBezTo>
                <a:cubicBezTo>
                  <a:pt x="61" y="63"/>
                  <a:pt x="61" y="63"/>
                  <a:pt x="61" y="63"/>
                </a:cubicBezTo>
                <a:cubicBezTo>
                  <a:pt x="61" y="37"/>
                  <a:pt x="61" y="37"/>
                  <a:pt x="61" y="3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6"/>
          <p:cNvSpPr/>
          <p:nvPr/>
        </p:nvSpPr>
        <p:spPr bwMode="auto">
          <a:xfrm>
            <a:off x="2866135" y="1294348"/>
            <a:ext cx="2896966" cy="1302429"/>
          </a:xfrm>
          <a:custGeom>
            <a:avLst/>
            <a:gdLst>
              <a:gd name="T0" fmla="*/ 130 w 140"/>
              <a:gd name="T1" fmla="*/ 0 h 63"/>
              <a:gd name="T2" fmla="*/ 0 w 140"/>
              <a:gd name="T3" fmla="*/ 0 h 63"/>
              <a:gd name="T4" fmla="*/ 0 w 140"/>
              <a:gd name="T5" fmla="*/ 25 h 63"/>
              <a:gd name="T6" fmla="*/ 0 w 140"/>
              <a:gd name="T7" fmla="*/ 25 h 63"/>
              <a:gd name="T8" fmla="*/ 1 w 140"/>
              <a:gd name="T9" fmla="*/ 24 h 63"/>
              <a:gd name="T10" fmla="*/ 1 w 140"/>
              <a:gd name="T11" fmla="*/ 24 h 63"/>
              <a:gd name="T12" fmla="*/ 12 w 140"/>
              <a:gd name="T13" fmla="*/ 19 h 63"/>
              <a:gd name="T14" fmla="*/ 24 w 140"/>
              <a:gd name="T15" fmla="*/ 32 h 63"/>
              <a:gd name="T16" fmla="*/ 12 w 140"/>
              <a:gd name="T17" fmla="*/ 44 h 63"/>
              <a:gd name="T18" fmla="*/ 1 w 140"/>
              <a:gd name="T19" fmla="*/ 39 h 63"/>
              <a:gd name="T20" fmla="*/ 1 w 140"/>
              <a:gd name="T21" fmla="*/ 39 h 63"/>
              <a:gd name="T22" fmla="*/ 0 w 140"/>
              <a:gd name="T23" fmla="*/ 38 h 63"/>
              <a:gd name="T24" fmla="*/ 0 w 140"/>
              <a:gd name="T25" fmla="*/ 38 h 63"/>
              <a:gd name="T26" fmla="*/ 0 w 140"/>
              <a:gd name="T27" fmla="*/ 63 h 63"/>
              <a:gd name="T28" fmla="*/ 130 w 140"/>
              <a:gd name="T29" fmla="*/ 63 h 63"/>
              <a:gd name="T30" fmla="*/ 140 w 140"/>
              <a:gd name="T31" fmla="*/ 53 h 63"/>
              <a:gd name="T32" fmla="*/ 140 w 140"/>
              <a:gd name="T33" fmla="*/ 9 h 63"/>
              <a:gd name="T34" fmla="*/ 130 w 14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63">
                <a:moveTo>
                  <a:pt x="130" y="0"/>
                </a:moveTo>
                <a:cubicBezTo>
                  <a:pt x="0" y="0"/>
                  <a:pt x="0" y="0"/>
                  <a:pt x="0" y="0"/>
                </a:cubicBezTo>
                <a:cubicBezTo>
                  <a:pt x="0" y="25"/>
                  <a:pt x="0" y="25"/>
                  <a:pt x="0" y="25"/>
                </a:cubicBezTo>
                <a:cubicBezTo>
                  <a:pt x="0" y="25"/>
                  <a:pt x="0" y="25"/>
                  <a:pt x="0" y="25"/>
                </a:cubicBezTo>
                <a:cubicBezTo>
                  <a:pt x="0" y="25"/>
                  <a:pt x="1" y="25"/>
                  <a:pt x="1" y="24"/>
                </a:cubicBezTo>
                <a:cubicBezTo>
                  <a:pt x="1" y="24"/>
                  <a:pt x="1" y="24"/>
                  <a:pt x="1" y="24"/>
                </a:cubicBezTo>
                <a:cubicBezTo>
                  <a:pt x="4" y="21"/>
                  <a:pt x="7" y="19"/>
                  <a:pt x="12" y="19"/>
                </a:cubicBezTo>
                <a:cubicBezTo>
                  <a:pt x="19" y="19"/>
                  <a:pt x="24" y="24"/>
                  <a:pt x="24" y="32"/>
                </a:cubicBezTo>
                <a:cubicBezTo>
                  <a:pt x="24" y="39"/>
                  <a:pt x="19" y="44"/>
                  <a:pt x="12" y="44"/>
                </a:cubicBezTo>
                <a:cubicBezTo>
                  <a:pt x="7" y="44"/>
                  <a:pt x="4" y="42"/>
                  <a:pt x="1" y="39"/>
                </a:cubicBezTo>
                <a:cubicBezTo>
                  <a:pt x="1" y="39"/>
                  <a:pt x="1" y="39"/>
                  <a:pt x="1" y="39"/>
                </a:cubicBezTo>
                <a:cubicBezTo>
                  <a:pt x="1" y="38"/>
                  <a:pt x="0" y="38"/>
                  <a:pt x="0" y="38"/>
                </a:cubicBezTo>
                <a:cubicBezTo>
                  <a:pt x="0" y="38"/>
                  <a:pt x="0" y="38"/>
                  <a:pt x="0" y="38"/>
                </a:cubicBezTo>
                <a:cubicBezTo>
                  <a:pt x="0" y="63"/>
                  <a:pt x="0" y="63"/>
                  <a:pt x="0" y="63"/>
                </a:cubicBezTo>
                <a:cubicBezTo>
                  <a:pt x="130" y="63"/>
                  <a:pt x="130" y="63"/>
                  <a:pt x="130" y="63"/>
                </a:cubicBezTo>
                <a:cubicBezTo>
                  <a:pt x="136" y="63"/>
                  <a:pt x="140" y="59"/>
                  <a:pt x="140" y="53"/>
                </a:cubicBezTo>
                <a:cubicBezTo>
                  <a:pt x="140" y="9"/>
                  <a:pt x="140" y="9"/>
                  <a:pt x="140" y="9"/>
                </a:cubicBezTo>
                <a:cubicBezTo>
                  <a:pt x="140" y="4"/>
                  <a:pt x="136" y="0"/>
                  <a:pt x="130" y="0"/>
                </a:cubicBezTo>
                <a:close/>
              </a:path>
            </a:pathLst>
          </a:custGeom>
          <a:gradFill>
            <a:gsLst>
              <a:gs pos="100000">
                <a:srgbClr val="18478F"/>
              </a:gs>
              <a:gs pos="0">
                <a:srgbClr val="238DED"/>
              </a:gs>
            </a:gsLst>
            <a:lin ang="7200000" scaled="0"/>
          </a:gradFill>
          <a:ln w="28575">
            <a:noFill/>
            <a:round/>
          </a:ln>
          <a:effectLst/>
        </p:spPr>
        <p:txBody>
          <a:bodyPr vert="horz" wrap="square" lIns="91440" tIns="45720" rIns="91440" bIns="45720" numCol="1" anchor="t" anchorCtr="0" compatLnSpc="1"/>
          <a:lstStyle/>
          <a:p>
            <a:endParaRPr lang="zh-CN" altLang="en-US"/>
          </a:p>
        </p:txBody>
      </p:sp>
      <p:grpSp>
        <p:nvGrpSpPr>
          <p:cNvPr id="39" name="组合 38"/>
          <p:cNvGrpSpPr/>
          <p:nvPr/>
        </p:nvGrpSpPr>
        <p:grpSpPr>
          <a:xfrm>
            <a:off x="1940860" y="1670132"/>
            <a:ext cx="461652" cy="550860"/>
            <a:chOff x="689553" y="1041991"/>
            <a:chExt cx="461652" cy="550860"/>
          </a:xfrm>
          <a:gradFill>
            <a:gsLst>
              <a:gs pos="100000">
                <a:srgbClr val="18478F"/>
              </a:gs>
              <a:gs pos="0">
                <a:srgbClr val="238DED"/>
              </a:gs>
            </a:gsLst>
            <a:lin ang="7200000" scaled="0"/>
          </a:gradFill>
        </p:grpSpPr>
        <p:sp>
          <p:nvSpPr>
            <p:cNvPr id="40" name="Freeform 34"/>
            <p:cNvSpPr/>
            <p:nvPr/>
          </p:nvSpPr>
          <p:spPr bwMode="auto">
            <a:xfrm>
              <a:off x="855703" y="1147926"/>
              <a:ext cx="147193" cy="176186"/>
            </a:xfrm>
            <a:custGeom>
              <a:avLst/>
              <a:gdLst>
                <a:gd name="T0" fmla="*/ 28 w 56"/>
                <a:gd name="T1" fmla="*/ 0 h 67"/>
                <a:gd name="T2" fmla="*/ 0 w 56"/>
                <a:gd name="T3" fmla="*/ 28 h 67"/>
                <a:gd name="T4" fmla="*/ 7 w 56"/>
                <a:gd name="T5" fmla="*/ 46 h 67"/>
                <a:gd name="T6" fmla="*/ 16 w 56"/>
                <a:gd name="T7" fmla="*/ 65 h 67"/>
                <a:gd name="T8" fmla="*/ 16 w 56"/>
                <a:gd name="T9" fmla="*/ 67 h 67"/>
                <a:gd name="T10" fmla="*/ 25 w 56"/>
                <a:gd name="T11" fmla="*/ 67 h 67"/>
                <a:gd name="T12" fmla="*/ 26 w 56"/>
                <a:gd name="T13" fmla="*/ 65 h 67"/>
                <a:gd name="T14" fmla="*/ 22 w 56"/>
                <a:gd name="T15" fmla="*/ 42 h 67"/>
                <a:gd name="T16" fmla="*/ 28 w 56"/>
                <a:gd name="T17" fmla="*/ 41 h 67"/>
                <a:gd name="T18" fmla="*/ 29 w 56"/>
                <a:gd name="T19" fmla="*/ 41 h 67"/>
                <a:gd name="T20" fmla="*/ 34 w 56"/>
                <a:gd name="T21" fmla="*/ 42 h 67"/>
                <a:gd name="T22" fmla="*/ 31 w 56"/>
                <a:gd name="T23" fmla="*/ 65 h 67"/>
                <a:gd name="T24" fmla="*/ 31 w 56"/>
                <a:gd name="T25" fmla="*/ 67 h 67"/>
                <a:gd name="T26" fmla="*/ 40 w 56"/>
                <a:gd name="T27" fmla="*/ 67 h 67"/>
                <a:gd name="T28" fmla="*/ 41 w 56"/>
                <a:gd name="T29" fmla="*/ 65 h 67"/>
                <a:gd name="T30" fmla="*/ 50 w 56"/>
                <a:gd name="T31" fmla="*/ 46 h 67"/>
                <a:gd name="T32" fmla="*/ 56 w 56"/>
                <a:gd name="T33" fmla="*/ 28 h 67"/>
                <a:gd name="T34" fmla="*/ 28 w 56"/>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689553" y="1041991"/>
              <a:ext cx="461652" cy="550860"/>
            </a:xfrm>
            <a:custGeom>
              <a:avLst/>
              <a:gdLst>
                <a:gd name="T0" fmla="*/ 146 w 175"/>
                <a:gd name="T1" fmla="*/ 24 h 209"/>
                <a:gd name="T2" fmla="*/ 66 w 175"/>
                <a:gd name="T3" fmla="*/ 8 h 209"/>
                <a:gd name="T4" fmla="*/ 16 w 175"/>
                <a:gd name="T5" fmla="*/ 67 h 209"/>
                <a:gd name="T6" fmla="*/ 16 w 175"/>
                <a:gd name="T7" fmla="*/ 85 h 209"/>
                <a:gd name="T8" fmla="*/ 20 w 175"/>
                <a:gd name="T9" fmla="*/ 94 h 209"/>
                <a:gd name="T10" fmla="*/ 19 w 175"/>
                <a:gd name="T11" fmla="*/ 97 h 209"/>
                <a:gd name="T12" fmla="*/ 2 w 175"/>
                <a:gd name="T13" fmla="*/ 121 h 209"/>
                <a:gd name="T14" fmla="*/ 1 w 175"/>
                <a:gd name="T15" fmla="*/ 127 h 209"/>
                <a:gd name="T16" fmla="*/ 14 w 175"/>
                <a:gd name="T17" fmla="*/ 132 h 209"/>
                <a:gd name="T18" fmla="*/ 16 w 175"/>
                <a:gd name="T19" fmla="*/ 139 h 209"/>
                <a:gd name="T20" fmla="*/ 15 w 175"/>
                <a:gd name="T21" fmla="*/ 146 h 209"/>
                <a:gd name="T22" fmla="*/ 19 w 175"/>
                <a:gd name="T23" fmla="*/ 148 h 209"/>
                <a:gd name="T24" fmla="*/ 16 w 175"/>
                <a:gd name="T25" fmla="*/ 151 h 209"/>
                <a:gd name="T26" fmla="*/ 19 w 175"/>
                <a:gd name="T27" fmla="*/ 157 h 209"/>
                <a:gd name="T28" fmla="*/ 21 w 175"/>
                <a:gd name="T29" fmla="*/ 171 h 209"/>
                <a:gd name="T30" fmla="*/ 23 w 175"/>
                <a:gd name="T31" fmla="*/ 187 h 209"/>
                <a:gd name="T32" fmla="*/ 60 w 175"/>
                <a:gd name="T33" fmla="*/ 184 h 209"/>
                <a:gd name="T34" fmla="*/ 68 w 175"/>
                <a:gd name="T35" fmla="*/ 209 h 209"/>
                <a:gd name="T36" fmla="*/ 152 w 175"/>
                <a:gd name="T37" fmla="*/ 183 h 209"/>
                <a:gd name="T38" fmla="*/ 145 w 175"/>
                <a:gd name="T39" fmla="*/ 159 h 209"/>
                <a:gd name="T40" fmla="*/ 166 w 175"/>
                <a:gd name="T41" fmla="*/ 106 h 209"/>
                <a:gd name="T42" fmla="*/ 146 w 175"/>
                <a:gd name="T43" fmla="*/ 24 h 209"/>
                <a:gd name="T44" fmla="*/ 118 w 175"/>
                <a:gd name="T45" fmla="*/ 90 h 209"/>
                <a:gd name="T46" fmla="*/ 110 w 175"/>
                <a:gd name="T47" fmla="*/ 110 h 209"/>
                <a:gd name="T48" fmla="*/ 110 w 175"/>
                <a:gd name="T49" fmla="*/ 128 h 209"/>
                <a:gd name="T50" fmla="*/ 104 w 175"/>
                <a:gd name="T51" fmla="*/ 136 h 209"/>
                <a:gd name="T52" fmla="*/ 97 w 175"/>
                <a:gd name="T53" fmla="*/ 136 h 209"/>
                <a:gd name="T54" fmla="*/ 96 w 175"/>
                <a:gd name="T55" fmla="*/ 136 h 209"/>
                <a:gd name="T56" fmla="*/ 91 w 175"/>
                <a:gd name="T57" fmla="*/ 139 h 209"/>
                <a:gd name="T58" fmla="*/ 87 w 175"/>
                <a:gd name="T59" fmla="*/ 136 h 209"/>
                <a:gd name="T60" fmla="*/ 86 w 175"/>
                <a:gd name="T61" fmla="*/ 136 h 209"/>
                <a:gd name="T62" fmla="*/ 79 w 175"/>
                <a:gd name="T63" fmla="*/ 136 h 209"/>
                <a:gd name="T64" fmla="*/ 73 w 175"/>
                <a:gd name="T65" fmla="*/ 129 h 209"/>
                <a:gd name="T66" fmla="*/ 73 w 175"/>
                <a:gd name="T67" fmla="*/ 110 h 209"/>
                <a:gd name="T68" fmla="*/ 65 w 175"/>
                <a:gd name="T69" fmla="*/ 90 h 209"/>
                <a:gd name="T70" fmla="*/ 57 w 175"/>
                <a:gd name="T71" fmla="*/ 68 h 209"/>
                <a:gd name="T72" fmla="*/ 91 w 175"/>
                <a:gd name="T73" fmla="*/ 34 h 209"/>
                <a:gd name="T74" fmla="*/ 126 w 175"/>
                <a:gd name="T75" fmla="*/ 68 h 209"/>
                <a:gd name="T76" fmla="*/ 118 w 175"/>
                <a:gd name="T77" fmla="*/ 9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3480266" y="1719254"/>
            <a:ext cx="2282836" cy="380753"/>
            <a:chOff x="8548025" y="1663101"/>
            <a:chExt cx="2282836" cy="380753"/>
          </a:xfrm>
        </p:grpSpPr>
        <p:sp>
          <p:nvSpPr>
            <p:cNvPr id="46" name="矩形 45"/>
            <p:cNvSpPr/>
            <p:nvPr/>
          </p:nvSpPr>
          <p:spPr>
            <a:xfrm>
              <a:off x="8548025" y="1766855"/>
              <a:ext cx="2144375" cy="276999"/>
            </a:xfrm>
            <a:prstGeom prst="rect">
              <a:avLst/>
            </a:prstGeom>
          </p:spPr>
          <p:txBody>
            <a:bodyPr wrap="square">
              <a:spAutoFit/>
            </a:bodyPr>
            <a:lstStyle/>
            <a:p>
              <a:endParaRPr lang="zh-CN" altLang="en-US" sz="1200"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7" name="矩形 46"/>
            <p:cNvSpPr/>
            <p:nvPr/>
          </p:nvSpPr>
          <p:spPr>
            <a:xfrm>
              <a:off x="8548025" y="1663101"/>
              <a:ext cx="2282836"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rPr>
                <a:t>优雅的交互设计</a:t>
              </a:r>
              <a:endParaRPr lang="zh-CN" altLang="en-US" b="1" dirty="0">
                <a:solidFill>
                  <a:schemeClr val="bg1"/>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2" name="矩形 1"/>
          <p:cNvSpPr/>
          <p:nvPr/>
        </p:nvSpPr>
        <p:spPr>
          <a:xfrm>
            <a:off x="1555724" y="2937720"/>
            <a:ext cx="9768768" cy="1754326"/>
          </a:xfrm>
          <a:prstGeom prst="rect">
            <a:avLst/>
          </a:prstGeom>
        </p:spPr>
        <p:txBody>
          <a:bodyPr wrap="square">
            <a:spAutoFit/>
          </a:bodyPr>
          <a:lstStyle/>
          <a:p>
            <a:r>
              <a:rPr lang="zh-CN" altLang="en-US" dirty="0"/>
              <a:t>一经制造，就需要</a:t>
            </a:r>
            <a:r>
              <a:rPr lang="zh-CN" altLang="en-US" dirty="0">
                <a:solidFill>
                  <a:srgbClr val="FF0000"/>
                </a:solidFill>
              </a:rPr>
              <a:t>为 人所用</a:t>
            </a:r>
            <a:r>
              <a:rPr lang="zh-CN" altLang="en-US" dirty="0"/>
              <a:t>；</a:t>
            </a:r>
            <a:endParaRPr lang="zh-CN" altLang="en-US" dirty="0"/>
          </a:p>
          <a:p>
            <a:r>
              <a:rPr lang="zh-CN" altLang="en-US" dirty="0"/>
              <a:t>一经使用，就需要为用户</a:t>
            </a:r>
            <a:r>
              <a:rPr lang="zh-CN" altLang="en-US" dirty="0">
                <a:solidFill>
                  <a:srgbClr val="FF0000"/>
                </a:solidFill>
              </a:rPr>
              <a:t>带来好处</a:t>
            </a:r>
            <a:r>
              <a:rPr lang="zh-CN" altLang="en-US" dirty="0"/>
              <a:t>。在设计过程中考虑商业目标、技术要求与限制条 件十分</a:t>
            </a:r>
            <a:r>
              <a:rPr lang="zh-CN" altLang="en-US" dirty="0" smtClean="0"/>
              <a:t>重要。</a:t>
            </a:r>
            <a:endParaRPr lang="en-US" altLang="zh-CN" dirty="0" smtClean="0"/>
          </a:p>
          <a:p>
            <a:r>
              <a:rPr lang="zh-CN" altLang="en-US" dirty="0" smtClean="0"/>
              <a:t>商业</a:t>
            </a:r>
            <a:r>
              <a:rPr lang="zh-CN" altLang="en-US" dirty="0"/>
              <a:t>、工程与设计团队之间 必须进行积极的对话，即</a:t>
            </a:r>
            <a:r>
              <a:rPr lang="zh-CN" altLang="en-US" dirty="0" smtClean="0"/>
              <a:t>产品</a:t>
            </a:r>
            <a:r>
              <a:rPr lang="zh-CN" altLang="en-US" dirty="0"/>
              <a:t>定义的哪些部分是灵活可变的，哪里有着明确的界限</a:t>
            </a:r>
            <a:r>
              <a:rPr lang="zh-CN" altLang="en-US" dirty="0" smtClean="0"/>
              <a:t>。</a:t>
            </a:r>
            <a:endParaRPr lang="en-US" altLang="zh-CN" dirty="0" smtClean="0"/>
          </a:p>
          <a:p>
            <a:r>
              <a:rPr lang="zh-CN" altLang="en-US" dirty="0" smtClean="0"/>
              <a:t>市场</a:t>
            </a:r>
            <a:r>
              <a:rPr lang="zh-CN" altLang="en-US" dirty="0"/>
              <a:t>机构可能根据综合的统计数据制定商业</a:t>
            </a:r>
            <a:r>
              <a:rPr lang="zh-CN" altLang="en-US" dirty="0" smtClean="0"/>
              <a:t>计划</a:t>
            </a:r>
            <a:r>
              <a:rPr lang="zh-CN" altLang="en-US" dirty="0"/>
              <a:t>，而不详细考虑用户个体可能出现的行为</a:t>
            </a:r>
            <a:r>
              <a:rPr lang="zh-CN" altLang="en-US" dirty="0" smtClean="0"/>
              <a:t>。</a:t>
            </a:r>
            <a:endParaRPr lang="en-US" altLang="zh-CN" dirty="0" smtClean="0"/>
          </a:p>
        </p:txBody>
      </p:sp>
      <p:sp>
        <p:nvSpPr>
          <p:cNvPr id="13" name="矩形 12"/>
          <p:cNvSpPr/>
          <p:nvPr/>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设计</a:t>
            </a:r>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价值</a:t>
            </a:r>
            <a:r>
              <a:rPr lang="en-US" altLang="zh-CN"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优雅</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3" presetClass="entr" presetSubtype="16" fill="hold" nodeType="withEffect">
                                  <p:stCondLst>
                                    <p:cond delay="2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22" presetClass="entr" presetSubtype="8" fill="hold" nodeType="withEffect">
                                  <p:stCondLst>
                                    <p:cond delay="275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1000"/>
                                        <p:tgtEl>
                                          <p:spTgt spid="45"/>
                                        </p:tgtEl>
                                      </p:cBhvr>
                                    </p:animEffect>
                                  </p:childTnLst>
                                </p:cTn>
                              </p:par>
                              <p:par>
                                <p:cTn id="23" presetID="41" presetClass="entr" presetSubtype="0" fill="hold" grpId="0" nodeType="withEffect">
                                  <p:stCondLst>
                                    <p:cond delay="500"/>
                                  </p:stCondLst>
                                  <p:iterate type="lt">
                                    <p:tmPct val="10000"/>
                                  </p:iterate>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3"/>
                                        </p:tgtEl>
                                        <p:attrNameLst>
                                          <p:attrName>ppt_y</p:attrName>
                                        </p:attrNameLst>
                                      </p:cBhvr>
                                      <p:tavLst>
                                        <p:tav tm="0">
                                          <p:val>
                                            <p:strVal val="#ppt_y"/>
                                          </p:val>
                                        </p:tav>
                                        <p:tav tm="100000">
                                          <p:val>
                                            <p:strVal val="#ppt_y"/>
                                          </p:val>
                                        </p:tav>
                                      </p:tavLst>
                                    </p:anim>
                                    <p:anim calcmode="lin" valueType="num">
                                      <p:cBhvr>
                                        <p:cTn id="27"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3"/>
                                        </p:tgtEl>
                                      </p:cBhvr>
                                    </p:animEffect>
                                  </p:childTnLst>
                                </p:cTn>
                              </p:par>
                              <p:par>
                                <p:cTn id="30" presetID="2" presetClass="entr" presetSubtype="9"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0-#ppt_w/2"/>
                                          </p:val>
                                        </p:tav>
                                        <p:tav tm="100000">
                                          <p:val>
                                            <p:strVal val="#ppt_x"/>
                                          </p:val>
                                        </p:tav>
                                      </p:tavLst>
                                    </p:anim>
                                    <p:anim calcmode="lin" valueType="num">
                                      <p:cBhvr additive="base">
                                        <p:cTn id="33" dur="500" fill="hold"/>
                                        <p:tgtEl>
                                          <p:spTgt spid="14"/>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0-#ppt_w/2"/>
                                          </p:val>
                                        </p:tav>
                                        <p:tav tm="100000">
                                          <p:val>
                                            <p:strVal val="#ppt_x"/>
                                          </p:val>
                                        </p:tav>
                                      </p:tavLst>
                                    </p:anim>
                                    <p:anim calcmode="lin" valueType="num">
                                      <p:cBhvr additive="base">
                                        <p:cTn id="37" dur="500" fill="hold"/>
                                        <p:tgtEl>
                                          <p:spTgt spid="15"/>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0-#ppt_w/2"/>
                                          </p:val>
                                        </p:tav>
                                        <p:tav tm="100000">
                                          <p:val>
                                            <p:strVal val="#ppt_x"/>
                                          </p:val>
                                        </p:tav>
                                      </p:tavLst>
                                    </p:anim>
                                    <p:anim calcmode="lin" valueType="num">
                                      <p:cBhvr additive="base">
                                        <p:cTn id="41" dur="500" fill="hold"/>
                                        <p:tgtEl>
                                          <p:spTgt spid="16"/>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0-#ppt_w/2"/>
                                          </p:val>
                                        </p:tav>
                                        <p:tav tm="100000">
                                          <p:val>
                                            <p:strVal val="#ppt_x"/>
                                          </p:val>
                                        </p:tav>
                                      </p:tavLst>
                                    </p:anim>
                                    <p:anim calcmode="lin" valueType="num">
                                      <p:cBhvr additive="base">
                                        <p:cTn id="45" dur="500" fill="hold"/>
                                        <p:tgtEl>
                                          <p:spTgt spid="17"/>
                                        </p:tgtEl>
                                        <p:attrNameLst>
                                          <p:attrName>ppt_y</p:attrName>
                                        </p:attrNameLst>
                                      </p:cBhvr>
                                      <p:tavLst>
                                        <p:tav tm="0">
                                          <p:val>
                                            <p:strVal val="0-#ppt_h/2"/>
                                          </p:val>
                                        </p:tav>
                                        <p:tav tm="100000">
                                          <p:val>
                                            <p:strVal val="#ppt_y"/>
                                          </p:val>
                                        </p:tav>
                                      </p:tavLst>
                                    </p:anim>
                                  </p:childTnLst>
                                </p:cTn>
                              </p:par>
                              <p:par>
                                <p:cTn id="46" presetID="2" presetClass="entr" presetSubtype="9"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0-#ppt_w/2"/>
                                          </p:val>
                                        </p:tav>
                                        <p:tav tm="100000">
                                          <p:val>
                                            <p:strVal val="#ppt_x"/>
                                          </p:val>
                                        </p:tav>
                                      </p:tavLst>
                                    </p:anim>
                                    <p:anim calcmode="lin" valueType="num">
                                      <p:cBhvr additive="base">
                                        <p:cTn id="49"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目标导向设计研究</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5" y="1815465"/>
            <a:ext cx="8435975" cy="3170099"/>
          </a:xfrm>
          <a:prstGeom prst="rect">
            <a:avLst/>
          </a:prstGeom>
        </p:spPr>
        <p:txBody>
          <a:bodyPr wrap="square">
            <a:spAutoFit/>
          </a:bodyPr>
          <a:lstStyle/>
          <a:p>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定性研究活动在目标导向涉及实践中最有用（大致按照执行顺序排列）：</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启动会</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文献综述</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产品/原型和竞争者审核</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利益相关者访谈</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主题专家（SME)访谈</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用户和客户访谈</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用户观察/人种学实地研究</a:t>
            </a:r>
            <a:endParaRPr sz="2000"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5" grpId="0" animBg="1"/>
      <p:bldP spid="6" grpId="0" animBg="1"/>
      <p:bldP spid="7" grpId="0" animBg="1"/>
      <p:bldP spid="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141840"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1" name="饼形 10"/>
          <p:cNvSpPr/>
          <p:nvPr/>
        </p:nvSpPr>
        <p:spPr>
          <a:xfrm>
            <a:off x="1141840"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500073"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椭圆 12"/>
          <p:cNvSpPr/>
          <p:nvPr/>
        </p:nvSpPr>
        <p:spPr>
          <a:xfrm>
            <a:off x="6456267" y="1384335"/>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4" name="饼形 13"/>
          <p:cNvSpPr/>
          <p:nvPr/>
        </p:nvSpPr>
        <p:spPr>
          <a:xfrm>
            <a:off x="6456267" y="1384335"/>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椭圆 18"/>
          <p:cNvSpPr/>
          <p:nvPr/>
        </p:nvSpPr>
        <p:spPr>
          <a:xfrm>
            <a:off x="6814500" y="1742568"/>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0" name="椭圆 19"/>
          <p:cNvSpPr/>
          <p:nvPr/>
        </p:nvSpPr>
        <p:spPr>
          <a:xfrm>
            <a:off x="3920209" y="3872306"/>
            <a:ext cx="1885203" cy="1885203"/>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1" name="饼形 20"/>
          <p:cNvSpPr/>
          <p:nvPr/>
        </p:nvSpPr>
        <p:spPr>
          <a:xfrm>
            <a:off x="3920209" y="3872306"/>
            <a:ext cx="1885203" cy="1885203"/>
          </a:xfrm>
          <a:prstGeom prst="pie">
            <a:avLst/>
          </a:pr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椭圆 21"/>
          <p:cNvSpPr/>
          <p:nvPr/>
        </p:nvSpPr>
        <p:spPr>
          <a:xfrm>
            <a:off x="4278442" y="4230539"/>
            <a:ext cx="1168737" cy="1168737"/>
          </a:xfrm>
          <a:prstGeom prst="ellipse">
            <a:avLst/>
          </a:pr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0" name="矩形 29"/>
          <p:cNvSpPr/>
          <p:nvPr/>
        </p:nvSpPr>
        <p:spPr>
          <a:xfrm>
            <a:off x="1434939" y="2096103"/>
            <a:ext cx="1376381" cy="46166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1" name="矩形 30"/>
          <p:cNvSpPr/>
          <p:nvPr/>
        </p:nvSpPr>
        <p:spPr>
          <a:xfrm>
            <a:off x="6710677" y="2078298"/>
            <a:ext cx="1376381" cy="46166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2" name="矩形 31"/>
          <p:cNvSpPr/>
          <p:nvPr/>
        </p:nvSpPr>
        <p:spPr>
          <a:xfrm>
            <a:off x="4174619" y="4607221"/>
            <a:ext cx="1376381" cy="461665"/>
          </a:xfrm>
          <a:prstGeom prst="rect">
            <a:avLst/>
          </a:prstGeom>
        </p:spPr>
        <p:txBody>
          <a:bodyPr wrap="square">
            <a:spAutoFit/>
          </a:bodyPr>
          <a:lstStyle/>
          <a:p>
            <a:pPr algn="ct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4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grpSp>
        <p:nvGrpSpPr>
          <p:cNvPr id="34" name="组合 33"/>
          <p:cNvGrpSpPr/>
          <p:nvPr/>
        </p:nvGrpSpPr>
        <p:grpSpPr>
          <a:xfrm>
            <a:off x="3385275" y="1832076"/>
            <a:ext cx="2883640" cy="1477328"/>
            <a:chOff x="8548024" y="1459078"/>
            <a:chExt cx="2486421" cy="1477328"/>
          </a:xfrm>
        </p:grpSpPr>
        <p:sp>
          <p:nvSpPr>
            <p:cNvPr id="35" name="矩形 34"/>
            <p:cNvSpPr/>
            <p:nvPr/>
          </p:nvSpPr>
          <p:spPr>
            <a:xfrm>
              <a:off x="8548025" y="1766855"/>
              <a:ext cx="2486420" cy="1169551"/>
            </a:xfrm>
            <a:prstGeom prst="rect">
              <a:avLst/>
            </a:prstGeom>
          </p:spPr>
          <p:txBody>
            <a:bodyPr wrap="square">
              <a:spAutoFit/>
            </a:bodyPr>
            <a:lstStyle/>
            <a:p>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优秀的设计让人感觉是一个</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整体</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，各部分</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平衡和谐</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。通过</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迭代精确细节</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为创造</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内在和谐提供了</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理想</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的环境，尤其是场景的应用，确保设计方案 具有统一的叙述主线。</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6" name="矩形 35"/>
            <p:cNvSpPr/>
            <p:nvPr/>
          </p:nvSpPr>
          <p:spPr>
            <a:xfrm>
              <a:off x="8548024" y="1459078"/>
              <a:ext cx="1558199"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拥有内在一致性</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40" name="组合 39"/>
          <p:cNvGrpSpPr/>
          <p:nvPr/>
        </p:nvGrpSpPr>
        <p:grpSpPr>
          <a:xfrm>
            <a:off x="6163644" y="4337853"/>
            <a:ext cx="3463933" cy="1692772"/>
            <a:chOff x="8548024" y="1459078"/>
            <a:chExt cx="2716587" cy="1692772"/>
          </a:xfrm>
        </p:grpSpPr>
        <p:sp>
          <p:nvSpPr>
            <p:cNvPr id="41" name="矩形 40"/>
            <p:cNvSpPr/>
            <p:nvPr/>
          </p:nvSpPr>
          <p:spPr>
            <a:xfrm>
              <a:off x="8548025" y="1766855"/>
              <a:ext cx="2486420" cy="1384995"/>
            </a:xfrm>
            <a:prstGeom prst="rect">
              <a:avLst/>
            </a:prstGeom>
          </p:spPr>
          <p:txBody>
            <a:bodyPr wrap="square">
              <a:spAutoFit/>
            </a:bodyPr>
            <a:lstStyle/>
            <a:p>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优秀设计的经典要素之一是形式的</a:t>
              </a:r>
              <a:r>
                <a:rPr lang="zh-CN" altLang="en-US" sz="14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简约</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以简驭繁。对于界面设计，</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就是用</a:t>
              </a:r>
              <a:r>
                <a:rPr lang="zh-CN" altLang="en-US" sz="14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最少</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的屏幕与器件来完成任务</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。少</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即是多</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lang="zh-CN" altLang="en-US" sz="14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程序员</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们应当</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十分熟悉</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简约</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的概念，他们</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知道算法往往需要更</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简短、更清楚。</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2" name="矩形 41"/>
            <p:cNvSpPr/>
            <p:nvPr/>
          </p:nvSpPr>
          <p:spPr>
            <a:xfrm>
              <a:off x="8548024" y="1459078"/>
              <a:ext cx="2716587"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代表最简单而完整的设计方案</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43" name="组合 42"/>
          <p:cNvGrpSpPr/>
          <p:nvPr/>
        </p:nvGrpSpPr>
        <p:grpSpPr>
          <a:xfrm>
            <a:off x="8698850" y="1832076"/>
            <a:ext cx="3047673" cy="1908215"/>
            <a:chOff x="8548024" y="1459078"/>
            <a:chExt cx="2486421" cy="1908215"/>
          </a:xfrm>
        </p:grpSpPr>
        <p:sp>
          <p:nvSpPr>
            <p:cNvPr id="44" name="矩形 43"/>
            <p:cNvSpPr/>
            <p:nvPr/>
          </p:nvSpPr>
          <p:spPr>
            <a:xfrm>
              <a:off x="8548025" y="1766855"/>
              <a:ext cx="2486420" cy="1600438"/>
            </a:xfrm>
            <a:prstGeom prst="rect">
              <a:avLst/>
            </a:prstGeom>
          </p:spPr>
          <p:txBody>
            <a:bodyPr wrap="square">
              <a:spAutoFit/>
            </a:bodyPr>
            <a:lstStyle/>
            <a:p>
              <a:r>
                <a:rPr lang="zh-CN" altLang="en-US" sz="14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过分强调</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某个单一（模糊且复杂）的情绪，有时会导致一叶障目。</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产品设计过程中，假如目标明确，或者</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高度技术化</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专业化</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，则期望只是我们追求的一</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小部分情感。较之</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期望</a:t>
              </a:r>
              <a:r>
                <a:rPr lang="zh-CN" altLang="en-US" sz="14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，笔者</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认为优雅意味着在任何情况下适当地顺应、调动用户的</a:t>
              </a:r>
              <a:r>
                <a:rPr lang="zh-CN" altLang="en-US" sz="14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认知与情感</a:t>
              </a:r>
              <a:r>
                <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zh-CN" altLang="en-US"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5" name="矩形 44"/>
            <p:cNvSpPr/>
            <p:nvPr/>
          </p:nvSpPr>
          <p:spPr>
            <a:xfrm>
              <a:off x="8548024" y="1459078"/>
              <a:ext cx="2486421"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适当顺应、调动认知与情感</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37" name="矩形 36"/>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优雅的交互设计</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椭圆 2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25" name="椭圆 2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20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200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21" presetClass="entr" presetSubtype="1" fill="hold" grpId="0" nodeType="withEffect">
                                  <p:stCondLst>
                                    <p:cond delay="250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1000"/>
                                        <p:tgtEl>
                                          <p:spTgt spid="11"/>
                                        </p:tgtEl>
                                      </p:cBhvr>
                                    </p:animEffect>
                                  </p:childTnLst>
                                </p:cTn>
                              </p:par>
                              <p:par>
                                <p:cTn id="23" presetID="21" presetClass="entr" presetSubtype="1" fill="hold" grpId="0" nodeType="withEffect">
                                  <p:stCondLst>
                                    <p:cond delay="250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1000"/>
                                        <p:tgtEl>
                                          <p:spTgt spid="14"/>
                                        </p:tgtEl>
                                      </p:cBhvr>
                                    </p:animEffect>
                                  </p:childTnLst>
                                </p:cTn>
                              </p:par>
                              <p:par>
                                <p:cTn id="26" presetID="21" presetClass="entr" presetSubtype="1" fill="hold" grpId="0" nodeType="withEffect">
                                  <p:stCondLst>
                                    <p:cond delay="2500"/>
                                  </p:stCondLst>
                                  <p:childTnLst>
                                    <p:set>
                                      <p:cBhvr>
                                        <p:cTn id="27" dur="1" fill="hold">
                                          <p:stCondLst>
                                            <p:cond delay="0"/>
                                          </p:stCondLst>
                                        </p:cTn>
                                        <p:tgtEl>
                                          <p:spTgt spid="21"/>
                                        </p:tgtEl>
                                        <p:attrNameLst>
                                          <p:attrName>style.visibility</p:attrName>
                                        </p:attrNameLst>
                                      </p:cBhvr>
                                      <p:to>
                                        <p:strVal val="visible"/>
                                      </p:to>
                                    </p:set>
                                    <p:animEffect transition="in" filter="wheel(1)">
                                      <p:cBhvr>
                                        <p:cTn id="28" dur="1000"/>
                                        <p:tgtEl>
                                          <p:spTgt spid="21"/>
                                        </p:tgtEl>
                                      </p:cBhvr>
                                    </p:animEffect>
                                  </p:childTnLst>
                                </p:cTn>
                              </p:par>
                              <p:par>
                                <p:cTn id="29" presetID="53" presetClass="entr" presetSubtype="16" fill="hold" grpId="0" nodeType="withEffect">
                                  <p:stCondLst>
                                    <p:cond delay="275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grpId="0" nodeType="withEffect">
                                  <p:stCondLst>
                                    <p:cond delay="275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par>
                                <p:cTn id="39" presetID="53" presetClass="entr" presetSubtype="16" fill="hold" grpId="0" nodeType="withEffect">
                                  <p:stCondLst>
                                    <p:cond delay="275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fltVal val="0"/>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animEffect transition="in" filter="fade">
                                      <p:cBhvr>
                                        <p:cTn id="43" dur="500"/>
                                        <p:tgtEl>
                                          <p:spTgt spid="19"/>
                                        </p:tgtEl>
                                      </p:cBhvr>
                                    </p:animEffect>
                                  </p:childTnLst>
                                </p:cTn>
                              </p:par>
                              <p:par>
                                <p:cTn id="44" presetID="53" presetClass="entr" presetSubtype="16" fill="hold" grpId="0" nodeType="withEffect">
                                  <p:stCondLst>
                                    <p:cond delay="300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ppt_w</p:attrName>
                                        </p:attrNameLst>
                                      </p:cBhvr>
                                      <p:tavLst>
                                        <p:tav tm="0">
                                          <p:val>
                                            <p:fltVal val="0"/>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animEffect transition="in" filter="fade">
                                      <p:cBhvr>
                                        <p:cTn id="48" dur="500"/>
                                        <p:tgtEl>
                                          <p:spTgt spid="30"/>
                                        </p:tgtEl>
                                      </p:cBhvr>
                                    </p:animEffect>
                                  </p:childTnLst>
                                </p:cTn>
                              </p:par>
                              <p:par>
                                <p:cTn id="49" presetID="53" presetClass="entr" presetSubtype="16" fill="hold" grpId="0" nodeType="withEffect">
                                  <p:stCondLst>
                                    <p:cond delay="300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par>
                                <p:cTn id="54" presetID="53" presetClass="entr" presetSubtype="16" fill="hold" grpId="0" nodeType="withEffect">
                                  <p:stCondLst>
                                    <p:cond delay="3000"/>
                                  </p:stCondLst>
                                  <p:childTnLst>
                                    <p:set>
                                      <p:cBhvr>
                                        <p:cTn id="55" dur="1" fill="hold">
                                          <p:stCondLst>
                                            <p:cond delay="0"/>
                                          </p:stCondLst>
                                        </p:cTn>
                                        <p:tgtEl>
                                          <p:spTgt spid="31"/>
                                        </p:tgtEl>
                                        <p:attrNameLst>
                                          <p:attrName>style.visibility</p:attrName>
                                        </p:attrNameLst>
                                      </p:cBhvr>
                                      <p:to>
                                        <p:strVal val="visible"/>
                                      </p:to>
                                    </p:set>
                                    <p:anim calcmode="lin" valueType="num">
                                      <p:cBhvr>
                                        <p:cTn id="56" dur="500" fill="hold"/>
                                        <p:tgtEl>
                                          <p:spTgt spid="31"/>
                                        </p:tgtEl>
                                        <p:attrNameLst>
                                          <p:attrName>ppt_w</p:attrName>
                                        </p:attrNameLst>
                                      </p:cBhvr>
                                      <p:tavLst>
                                        <p:tav tm="0">
                                          <p:val>
                                            <p:fltVal val="0"/>
                                          </p:val>
                                        </p:tav>
                                        <p:tav tm="100000">
                                          <p:val>
                                            <p:strVal val="#ppt_w"/>
                                          </p:val>
                                        </p:tav>
                                      </p:tavLst>
                                    </p:anim>
                                    <p:anim calcmode="lin" valueType="num">
                                      <p:cBhvr>
                                        <p:cTn id="57" dur="500" fill="hold"/>
                                        <p:tgtEl>
                                          <p:spTgt spid="31"/>
                                        </p:tgtEl>
                                        <p:attrNameLst>
                                          <p:attrName>ppt_h</p:attrName>
                                        </p:attrNameLst>
                                      </p:cBhvr>
                                      <p:tavLst>
                                        <p:tav tm="0">
                                          <p:val>
                                            <p:fltVal val="0"/>
                                          </p:val>
                                        </p:tav>
                                        <p:tav tm="100000">
                                          <p:val>
                                            <p:strVal val="#ppt_h"/>
                                          </p:val>
                                        </p:tav>
                                      </p:tavLst>
                                    </p:anim>
                                    <p:animEffect transition="in" filter="fade">
                                      <p:cBhvr>
                                        <p:cTn id="58" dur="500"/>
                                        <p:tgtEl>
                                          <p:spTgt spid="31"/>
                                        </p:tgtEl>
                                      </p:cBhvr>
                                    </p:animEffect>
                                  </p:childTnLst>
                                </p:cTn>
                              </p:par>
                              <p:par>
                                <p:cTn id="59" presetID="22" presetClass="entr" presetSubtype="8" fill="hold" nodeType="withEffect">
                                  <p:stCondLst>
                                    <p:cond delay="3000"/>
                                  </p:stCondLst>
                                  <p:childTnLst>
                                    <p:set>
                                      <p:cBhvr>
                                        <p:cTn id="60" dur="1" fill="hold">
                                          <p:stCondLst>
                                            <p:cond delay="0"/>
                                          </p:stCondLst>
                                        </p:cTn>
                                        <p:tgtEl>
                                          <p:spTgt spid="34"/>
                                        </p:tgtEl>
                                        <p:attrNameLst>
                                          <p:attrName>style.visibility</p:attrName>
                                        </p:attrNameLst>
                                      </p:cBhvr>
                                      <p:to>
                                        <p:strVal val="visible"/>
                                      </p:to>
                                    </p:set>
                                    <p:animEffect transition="in" filter="wipe(left)">
                                      <p:cBhvr>
                                        <p:cTn id="61" dur="1000"/>
                                        <p:tgtEl>
                                          <p:spTgt spid="34"/>
                                        </p:tgtEl>
                                      </p:cBhvr>
                                    </p:animEffect>
                                  </p:childTnLst>
                                </p:cTn>
                              </p:par>
                              <p:par>
                                <p:cTn id="62" presetID="22" presetClass="entr" presetSubtype="8" fill="hold" nodeType="withEffect">
                                  <p:stCondLst>
                                    <p:cond delay="3000"/>
                                  </p:stCondLst>
                                  <p:childTnLst>
                                    <p:set>
                                      <p:cBhvr>
                                        <p:cTn id="63" dur="1" fill="hold">
                                          <p:stCondLst>
                                            <p:cond delay="0"/>
                                          </p:stCondLst>
                                        </p:cTn>
                                        <p:tgtEl>
                                          <p:spTgt spid="40"/>
                                        </p:tgtEl>
                                        <p:attrNameLst>
                                          <p:attrName>style.visibility</p:attrName>
                                        </p:attrNameLst>
                                      </p:cBhvr>
                                      <p:to>
                                        <p:strVal val="visible"/>
                                      </p:to>
                                    </p:set>
                                    <p:animEffect transition="in" filter="wipe(left)">
                                      <p:cBhvr>
                                        <p:cTn id="64" dur="1000"/>
                                        <p:tgtEl>
                                          <p:spTgt spid="40"/>
                                        </p:tgtEl>
                                      </p:cBhvr>
                                    </p:animEffect>
                                  </p:childTnLst>
                                </p:cTn>
                              </p:par>
                              <p:par>
                                <p:cTn id="65" presetID="22" presetClass="entr" presetSubtype="8" fill="hold" nodeType="withEffect">
                                  <p:stCondLst>
                                    <p:cond delay="3000"/>
                                  </p:stCondLst>
                                  <p:childTnLst>
                                    <p:set>
                                      <p:cBhvr>
                                        <p:cTn id="66" dur="1" fill="hold">
                                          <p:stCondLst>
                                            <p:cond delay="0"/>
                                          </p:stCondLst>
                                        </p:cTn>
                                        <p:tgtEl>
                                          <p:spTgt spid="43"/>
                                        </p:tgtEl>
                                        <p:attrNameLst>
                                          <p:attrName>style.visibility</p:attrName>
                                        </p:attrNameLst>
                                      </p:cBhvr>
                                      <p:to>
                                        <p:strVal val="visible"/>
                                      </p:to>
                                    </p:set>
                                    <p:animEffect transition="in" filter="wipe(left)">
                                      <p:cBhvr>
                                        <p:cTn id="67" dur="1000"/>
                                        <p:tgtEl>
                                          <p:spTgt spid="43"/>
                                        </p:tgtEl>
                                      </p:cBhvr>
                                    </p:animEffect>
                                  </p:childTnLst>
                                </p:cTn>
                              </p:par>
                              <p:par>
                                <p:cTn id="68" presetID="41" presetClass="entr" presetSubtype="0" fill="hold" grpId="0" nodeType="withEffect">
                                  <p:stCondLst>
                                    <p:cond delay="500"/>
                                  </p:stCondLst>
                                  <p:iterate type="lt">
                                    <p:tmPct val="10000"/>
                                  </p:iterate>
                                  <p:childTnLst>
                                    <p:set>
                                      <p:cBhvr>
                                        <p:cTn id="69" dur="1" fill="hold">
                                          <p:stCondLst>
                                            <p:cond delay="0"/>
                                          </p:stCondLst>
                                        </p:cTn>
                                        <p:tgtEl>
                                          <p:spTgt spid="37"/>
                                        </p:tgtEl>
                                        <p:attrNameLst>
                                          <p:attrName>style.visibility</p:attrName>
                                        </p:attrNameLst>
                                      </p:cBhvr>
                                      <p:to>
                                        <p:strVal val="visible"/>
                                      </p:to>
                                    </p:set>
                                    <p:anim calcmode="lin" valueType="num">
                                      <p:cBhvr>
                                        <p:cTn id="70"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37"/>
                                        </p:tgtEl>
                                        <p:attrNameLst>
                                          <p:attrName>ppt_y</p:attrName>
                                        </p:attrNameLst>
                                      </p:cBhvr>
                                      <p:tavLst>
                                        <p:tav tm="0">
                                          <p:val>
                                            <p:strVal val="#ppt_y"/>
                                          </p:val>
                                        </p:tav>
                                        <p:tav tm="100000">
                                          <p:val>
                                            <p:strVal val="#ppt_y"/>
                                          </p:val>
                                        </p:tav>
                                      </p:tavLst>
                                    </p:anim>
                                    <p:anim calcmode="lin" valueType="num">
                                      <p:cBhvr>
                                        <p:cTn id="72"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37"/>
                                        </p:tgtEl>
                                      </p:cBhvr>
                                    </p:animEffect>
                                  </p:childTnLst>
                                </p:cTn>
                              </p:par>
                              <p:par>
                                <p:cTn id="75" presetID="2" presetClass="entr" presetSubtype="9"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fill="hold"/>
                                        <p:tgtEl>
                                          <p:spTgt spid="24"/>
                                        </p:tgtEl>
                                        <p:attrNameLst>
                                          <p:attrName>ppt_x</p:attrName>
                                        </p:attrNameLst>
                                      </p:cBhvr>
                                      <p:tavLst>
                                        <p:tav tm="0">
                                          <p:val>
                                            <p:strVal val="0-#ppt_w/2"/>
                                          </p:val>
                                        </p:tav>
                                        <p:tav tm="100000">
                                          <p:val>
                                            <p:strVal val="#ppt_x"/>
                                          </p:val>
                                        </p:tav>
                                      </p:tavLst>
                                    </p:anim>
                                    <p:anim calcmode="lin" valueType="num">
                                      <p:cBhvr additive="base">
                                        <p:cTn id="78" dur="500" fill="hold"/>
                                        <p:tgtEl>
                                          <p:spTgt spid="24"/>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500" fill="hold"/>
                                        <p:tgtEl>
                                          <p:spTgt spid="25"/>
                                        </p:tgtEl>
                                        <p:attrNameLst>
                                          <p:attrName>ppt_x</p:attrName>
                                        </p:attrNameLst>
                                      </p:cBhvr>
                                      <p:tavLst>
                                        <p:tav tm="0">
                                          <p:val>
                                            <p:strVal val="0-#ppt_w/2"/>
                                          </p:val>
                                        </p:tav>
                                        <p:tav tm="100000">
                                          <p:val>
                                            <p:strVal val="#ppt_x"/>
                                          </p:val>
                                        </p:tav>
                                      </p:tavLst>
                                    </p:anim>
                                    <p:anim calcmode="lin" valueType="num">
                                      <p:cBhvr additive="base">
                                        <p:cTn id="82" dur="500" fill="hold"/>
                                        <p:tgtEl>
                                          <p:spTgt spid="25"/>
                                        </p:tgtEl>
                                        <p:attrNameLst>
                                          <p:attrName>ppt_y</p:attrName>
                                        </p:attrNameLst>
                                      </p:cBhvr>
                                      <p:tavLst>
                                        <p:tav tm="0">
                                          <p:val>
                                            <p:strVal val="0-#ppt_h/2"/>
                                          </p:val>
                                        </p:tav>
                                        <p:tav tm="100000">
                                          <p:val>
                                            <p:strVal val="#ppt_y"/>
                                          </p:val>
                                        </p:tav>
                                      </p:tavLst>
                                    </p:anim>
                                  </p:childTnLst>
                                </p:cTn>
                              </p:par>
                              <p:par>
                                <p:cTn id="83" presetID="2" presetClass="entr" presetSubtype="9"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0-#ppt_w/2"/>
                                          </p:val>
                                        </p:tav>
                                        <p:tav tm="100000">
                                          <p:val>
                                            <p:strVal val="#ppt_x"/>
                                          </p:val>
                                        </p:tav>
                                      </p:tavLst>
                                    </p:anim>
                                    <p:anim calcmode="lin" valueType="num">
                                      <p:cBhvr additive="base">
                                        <p:cTn id="86" dur="500" fill="hold"/>
                                        <p:tgtEl>
                                          <p:spTgt spid="26"/>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 calcmode="lin" valueType="num">
                                      <p:cBhvr additive="base">
                                        <p:cTn id="89" dur="500" fill="hold"/>
                                        <p:tgtEl>
                                          <p:spTgt spid="27"/>
                                        </p:tgtEl>
                                        <p:attrNameLst>
                                          <p:attrName>ppt_x</p:attrName>
                                        </p:attrNameLst>
                                      </p:cBhvr>
                                      <p:tavLst>
                                        <p:tav tm="0">
                                          <p:val>
                                            <p:strVal val="0-#ppt_w/2"/>
                                          </p:val>
                                        </p:tav>
                                        <p:tav tm="100000">
                                          <p:val>
                                            <p:strVal val="#ppt_x"/>
                                          </p:val>
                                        </p:tav>
                                      </p:tavLst>
                                    </p:anim>
                                    <p:anim calcmode="lin" valueType="num">
                                      <p:cBhvr additive="base">
                                        <p:cTn id="90" dur="500" fill="hold"/>
                                        <p:tgtEl>
                                          <p:spTgt spid="27"/>
                                        </p:tgtEl>
                                        <p:attrNameLst>
                                          <p:attrName>ppt_y</p:attrName>
                                        </p:attrNameLst>
                                      </p:cBhvr>
                                      <p:tavLst>
                                        <p:tav tm="0">
                                          <p:val>
                                            <p:strVal val="0-#ppt_h/2"/>
                                          </p:val>
                                        </p:tav>
                                        <p:tav tm="100000">
                                          <p:val>
                                            <p:strVal val="#ppt_y"/>
                                          </p:val>
                                        </p:tav>
                                      </p:tavLst>
                                    </p:anim>
                                  </p:childTnLst>
                                </p:cTn>
                              </p:par>
                              <p:par>
                                <p:cTn id="91" presetID="2" presetClass="entr" presetSubtype="9"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 calcmode="lin" valueType="num">
                                      <p:cBhvr additive="base">
                                        <p:cTn id="93" dur="500" fill="hold"/>
                                        <p:tgtEl>
                                          <p:spTgt spid="28"/>
                                        </p:tgtEl>
                                        <p:attrNameLst>
                                          <p:attrName>ppt_x</p:attrName>
                                        </p:attrNameLst>
                                      </p:cBhvr>
                                      <p:tavLst>
                                        <p:tav tm="0">
                                          <p:val>
                                            <p:strVal val="0-#ppt_w/2"/>
                                          </p:val>
                                        </p:tav>
                                        <p:tav tm="100000">
                                          <p:val>
                                            <p:strVal val="#ppt_x"/>
                                          </p:val>
                                        </p:tav>
                                      </p:tavLst>
                                    </p:anim>
                                    <p:anim calcmode="lin" valueType="num">
                                      <p:cBhvr additive="base">
                                        <p:cTn id="94"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21" grpId="0" animBg="1"/>
      <p:bldP spid="22" grpId="0" animBg="1"/>
      <p:bldP spid="30" grpId="0"/>
      <p:bldP spid="31" grpId="0"/>
      <p:bldP spid="32" grpId="0"/>
      <p:bldP spid="37" grpId="0"/>
      <p:bldP spid="24" grpId="0" animBg="1"/>
      <p:bldP spid="25" grpId="0" animBg="1"/>
      <p:bldP spid="26" grpId="0" animBg="1"/>
      <p:bldP spid="27" grpId="0" animBg="1"/>
      <p:bldP spid="2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c-mockup.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2737" y="1981200"/>
            <a:ext cx="5365933" cy="402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657" y="2214491"/>
            <a:ext cx="4051563" cy="2650271"/>
          </a:xfrm>
          <a:prstGeom prst="rect">
            <a:avLst/>
          </a:prstGeom>
        </p:spPr>
      </p:pic>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1866154"/>
            <a:ext cx="688368" cy="688368"/>
            <a:chOff x="7242071" y="1820434"/>
            <a:chExt cx="688368" cy="688368"/>
          </a:xfrm>
        </p:grpSpPr>
        <p:sp>
          <p:nvSpPr>
            <p:cNvPr id="20" name="椭圆 19"/>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椭圆 20"/>
            <p:cNvSpPr/>
            <p:nvPr/>
          </p:nvSpPr>
          <p:spPr>
            <a:xfrm>
              <a:off x="7286625" y="1866019"/>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2" name="组合 2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3534191"/>
            <a:ext cx="688368" cy="688368"/>
            <a:chOff x="7242071" y="3488471"/>
            <a:chExt cx="688368" cy="688368"/>
          </a:xfrm>
        </p:grpSpPr>
        <p:sp>
          <p:nvSpPr>
            <p:cNvPr id="23" name="椭圆 22"/>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7286625" y="353405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29" name="组合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5149081"/>
            <a:ext cx="688368" cy="688368"/>
            <a:chOff x="7242071" y="5103361"/>
            <a:chExt cx="688368" cy="688368"/>
          </a:xfrm>
        </p:grpSpPr>
        <p:sp>
          <p:nvSpPr>
            <p:cNvPr id="30" name="椭圆 2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7286625" y="5148946"/>
              <a:ext cx="608738" cy="608738"/>
            </a:xfrm>
            <a:prstGeom prst="ellipse">
              <a:avLst/>
            </a:prstGeom>
            <a:gradFill>
              <a:gsLst>
                <a:gs pos="100000">
                  <a:srgbClr val="18478F"/>
                </a:gs>
                <a:gs pos="0">
                  <a:srgbClr val="238DED"/>
                </a:gs>
              </a:gsLst>
              <a:lin ang="7200000" scaled="0"/>
            </a:gradFill>
            <a:ln w="28575">
              <a:noFill/>
            </a:ln>
            <a:effectLst/>
          </p:spPr>
          <p:txBody>
            <a:bodyPr vert="horz" wrap="square" lIns="91440" tIns="45720" rIns="91440" bIns="45720" numCol="1" anchor="t" anchorCtr="0" compatLnSpc="1"/>
            <a:lstStyle/>
            <a:p>
              <a:endParaRPr lang="zh-CN" altLang="en-US"/>
            </a:p>
          </p:txBody>
        </p:sp>
      </p:grpSp>
      <p:grpSp>
        <p:nvGrpSpPr>
          <p:cNvPr id="32" name="组合 3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1784473"/>
            <a:ext cx="2967866" cy="769442"/>
            <a:chOff x="8548025" y="1459078"/>
            <a:chExt cx="2967866" cy="769442"/>
          </a:xfrm>
        </p:grpSpPr>
        <p:sp>
          <p:nvSpPr>
            <p:cNvPr id="33" name="矩形 32"/>
            <p:cNvSpPr/>
            <p:nvPr/>
          </p:nvSpPr>
          <p:spPr>
            <a:xfrm>
              <a:off x="8548025" y="1766855"/>
              <a:ext cx="2967866" cy="461665"/>
            </a:xfrm>
            <a:prstGeom prst="rect">
              <a:avLst/>
            </a:prstGeom>
          </p:spPr>
          <p:txBody>
            <a:bodyPr wrap="square">
              <a:spAutoFit/>
            </a:bodyPr>
            <a:lstStyle/>
            <a:p>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用来界定产品定义，产品如何融入广泛的使用情境</a:t>
              </a:r>
              <a:r>
                <a:rPr lang="zh-CN" altLang="en-US"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4" name="矩形 33"/>
            <p:cNvSpPr/>
            <p:nvPr/>
          </p:nvSpPr>
          <p:spPr>
            <a:xfrm>
              <a:off x="8548025" y="1459078"/>
              <a:ext cx="1589210"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概念原则</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35" name="组合 3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5043044"/>
            <a:ext cx="2854850" cy="584776"/>
            <a:chOff x="8548025" y="1459078"/>
            <a:chExt cx="2854850" cy="584776"/>
          </a:xfrm>
        </p:grpSpPr>
        <p:sp>
          <p:nvSpPr>
            <p:cNvPr id="36" name="矩形 35"/>
            <p:cNvSpPr/>
            <p:nvPr/>
          </p:nvSpPr>
          <p:spPr>
            <a:xfrm>
              <a:off x="8548025" y="1766855"/>
              <a:ext cx="2854850" cy="276999"/>
            </a:xfrm>
            <a:prstGeom prst="rect">
              <a:avLst/>
            </a:prstGeom>
          </p:spPr>
          <p:txBody>
            <a:bodyPr wrap="square">
              <a:spAutoFit/>
            </a:bodyPr>
            <a:lstStyle/>
            <a:p>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描述行为及信息有效的视觉传达</a:t>
              </a:r>
              <a:r>
                <a:rPr lang="zh-CN" altLang="en-US"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策略。</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7" name="矩形 36"/>
            <p:cNvSpPr/>
            <p:nvPr/>
          </p:nvSpPr>
          <p:spPr>
            <a:xfrm>
              <a:off x="8548025" y="1459078"/>
              <a:ext cx="1589210"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界面原则</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38" name="组合 3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3459777"/>
            <a:ext cx="2854850" cy="769442"/>
            <a:chOff x="8548025" y="1459078"/>
            <a:chExt cx="2854850" cy="769442"/>
          </a:xfrm>
        </p:grpSpPr>
        <p:sp>
          <p:nvSpPr>
            <p:cNvPr id="39" name="矩形 38"/>
            <p:cNvSpPr/>
            <p:nvPr/>
          </p:nvSpPr>
          <p:spPr>
            <a:xfrm>
              <a:off x="8548025" y="1766855"/>
              <a:ext cx="2854850" cy="461665"/>
            </a:xfrm>
            <a:prstGeom prst="rect">
              <a:avLst/>
            </a:prstGeom>
          </p:spPr>
          <p:txBody>
            <a:bodyPr wrap="square">
              <a:spAutoFit/>
            </a:bodyPr>
            <a:lstStyle/>
            <a:p>
              <a:r>
                <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描述产品在一般情境与特殊情境中应有的</a:t>
              </a:r>
              <a:r>
                <a:rPr lang="zh-CN" altLang="en-US" sz="12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行为。</a:t>
              </a:r>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0" name="矩形 39"/>
            <p:cNvSpPr/>
            <p:nvPr/>
          </p:nvSpPr>
          <p:spPr>
            <a:xfrm>
              <a:off x="8548025" y="1459078"/>
              <a:ext cx="1589210"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行为原则</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grpSp>
        <p:nvGrpSpPr>
          <p:cNvPr id="41" name="组合 4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51489" y="5292442"/>
            <a:ext cx="367805" cy="366477"/>
            <a:chOff x="5287964" y="2994026"/>
            <a:chExt cx="879475" cy="876300"/>
          </a:xfrm>
          <a:solidFill>
            <a:schemeClr val="bg1"/>
          </a:solidFill>
        </p:grpSpPr>
        <p:sp>
          <p:nvSpPr>
            <p:cNvPr id="4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37831" y="2028991"/>
            <a:ext cx="369488" cy="372593"/>
            <a:chOff x="5216526" y="1358901"/>
            <a:chExt cx="566738" cy="571500"/>
          </a:xfrm>
          <a:solidFill>
            <a:schemeClr val="bg1"/>
          </a:solidFill>
        </p:grpSpPr>
        <p:sp>
          <p:nvSpPr>
            <p:cNvPr id="46"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12463" y="3667828"/>
            <a:ext cx="425378" cy="404678"/>
            <a:chOff x="6323014" y="4870451"/>
            <a:chExt cx="652463" cy="620713"/>
          </a:xfrm>
          <a:solidFill>
            <a:schemeClr val="bg1"/>
          </a:solidFill>
        </p:grpSpPr>
        <p:sp>
          <p:nvSpPr>
            <p:cNvPr id="50"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4" name="矩形 53"/>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设计原则</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5" name="椭圆 54"/>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56" name="椭圆 55"/>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22" presetClass="entr" presetSubtype="8" fill="hold" nodeType="withEffect">
                                  <p:stCondLst>
                                    <p:cond delay="225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par>
                                <p:cTn id="38" presetID="22" presetClass="entr" presetSubtype="8" fill="hold" nodeType="withEffect">
                                  <p:stCondLst>
                                    <p:cond delay="225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par>
                                <p:cTn id="41" presetID="22" presetClass="entr" presetSubtype="8" fill="hold" nodeType="withEffect">
                                  <p:stCondLst>
                                    <p:cond delay="225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par>
                                <p:cTn id="44" presetID="41" presetClass="entr" presetSubtype="0" fill="hold" grpId="0" nodeType="withEffect">
                                  <p:stCondLst>
                                    <p:cond delay="500"/>
                                  </p:stCondLst>
                                  <p:iterate type="lt">
                                    <p:tmPct val="10000"/>
                                  </p:iterate>
                                  <p:childTnLst>
                                    <p:set>
                                      <p:cBhvr>
                                        <p:cTn id="45" dur="1" fill="hold">
                                          <p:stCondLst>
                                            <p:cond delay="0"/>
                                          </p:stCondLst>
                                        </p:cTn>
                                        <p:tgtEl>
                                          <p:spTgt spid="54"/>
                                        </p:tgtEl>
                                        <p:attrNameLst>
                                          <p:attrName>style.visibility</p:attrName>
                                        </p:attrNameLst>
                                      </p:cBhvr>
                                      <p:to>
                                        <p:strVal val="visible"/>
                                      </p:to>
                                    </p:set>
                                    <p:anim calcmode="lin" valueType="num">
                                      <p:cBhvr>
                                        <p:cTn id="46"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54"/>
                                        </p:tgtEl>
                                        <p:attrNameLst>
                                          <p:attrName>ppt_y</p:attrName>
                                        </p:attrNameLst>
                                      </p:cBhvr>
                                      <p:tavLst>
                                        <p:tav tm="0">
                                          <p:val>
                                            <p:strVal val="#ppt_y"/>
                                          </p:val>
                                        </p:tav>
                                        <p:tav tm="100000">
                                          <p:val>
                                            <p:strVal val="#ppt_y"/>
                                          </p:val>
                                        </p:tav>
                                      </p:tavLst>
                                    </p:anim>
                                    <p:anim calcmode="lin" valueType="num">
                                      <p:cBhvr>
                                        <p:cTn id="48"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54"/>
                                        </p:tgtEl>
                                      </p:cBhvr>
                                    </p:animEffect>
                                  </p:childTnLst>
                                </p:cTn>
                              </p:par>
                              <p:par>
                                <p:cTn id="51" presetID="2" presetClass="entr" presetSubtype="9"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additive="base">
                                        <p:cTn id="53" dur="500" fill="hold"/>
                                        <p:tgtEl>
                                          <p:spTgt spid="55"/>
                                        </p:tgtEl>
                                        <p:attrNameLst>
                                          <p:attrName>ppt_x</p:attrName>
                                        </p:attrNameLst>
                                      </p:cBhvr>
                                      <p:tavLst>
                                        <p:tav tm="0">
                                          <p:val>
                                            <p:strVal val="0-#ppt_w/2"/>
                                          </p:val>
                                        </p:tav>
                                        <p:tav tm="100000">
                                          <p:val>
                                            <p:strVal val="#ppt_x"/>
                                          </p:val>
                                        </p:tav>
                                      </p:tavLst>
                                    </p:anim>
                                    <p:anim calcmode="lin" valueType="num">
                                      <p:cBhvr additive="base">
                                        <p:cTn id="54" dur="500" fill="hold"/>
                                        <p:tgtEl>
                                          <p:spTgt spid="55"/>
                                        </p:tgtEl>
                                        <p:attrNameLst>
                                          <p:attrName>ppt_y</p:attrName>
                                        </p:attrNameLst>
                                      </p:cBhvr>
                                      <p:tavLst>
                                        <p:tav tm="0">
                                          <p:val>
                                            <p:strVal val="0-#ppt_h/2"/>
                                          </p:val>
                                        </p:tav>
                                        <p:tav tm="100000">
                                          <p:val>
                                            <p:strVal val="#ppt_y"/>
                                          </p:val>
                                        </p:tav>
                                      </p:tavLst>
                                    </p:anim>
                                  </p:childTnLst>
                                </p:cTn>
                              </p:par>
                              <p:par>
                                <p:cTn id="55" presetID="2" presetClass="entr" presetSubtype="9"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 calcmode="lin" valueType="num">
                                      <p:cBhvr additive="base">
                                        <p:cTn id="57" dur="500" fill="hold"/>
                                        <p:tgtEl>
                                          <p:spTgt spid="56"/>
                                        </p:tgtEl>
                                        <p:attrNameLst>
                                          <p:attrName>ppt_x</p:attrName>
                                        </p:attrNameLst>
                                      </p:cBhvr>
                                      <p:tavLst>
                                        <p:tav tm="0">
                                          <p:val>
                                            <p:strVal val="0-#ppt_w/2"/>
                                          </p:val>
                                        </p:tav>
                                        <p:tav tm="100000">
                                          <p:val>
                                            <p:strVal val="#ppt_x"/>
                                          </p:val>
                                        </p:tav>
                                      </p:tavLst>
                                    </p:anim>
                                    <p:anim calcmode="lin" valueType="num">
                                      <p:cBhvr additive="base">
                                        <p:cTn id="58" dur="500" fill="hold"/>
                                        <p:tgtEl>
                                          <p:spTgt spid="56"/>
                                        </p:tgtEl>
                                        <p:attrNameLst>
                                          <p:attrName>ppt_y</p:attrName>
                                        </p:attrNameLst>
                                      </p:cBhvr>
                                      <p:tavLst>
                                        <p:tav tm="0">
                                          <p:val>
                                            <p:strVal val="0-#ppt_h/2"/>
                                          </p:val>
                                        </p:tav>
                                        <p:tav tm="100000">
                                          <p:val>
                                            <p:strVal val="#ppt_y"/>
                                          </p:val>
                                        </p:tav>
                                      </p:tavLst>
                                    </p:anim>
                                  </p:childTnLst>
                                </p:cTn>
                              </p:par>
                              <p:par>
                                <p:cTn id="59" presetID="2" presetClass="entr" presetSubtype="9"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 calcmode="lin" valueType="num">
                                      <p:cBhvr additive="base">
                                        <p:cTn id="61" dur="500" fill="hold"/>
                                        <p:tgtEl>
                                          <p:spTgt spid="57"/>
                                        </p:tgtEl>
                                        <p:attrNameLst>
                                          <p:attrName>ppt_x</p:attrName>
                                        </p:attrNameLst>
                                      </p:cBhvr>
                                      <p:tavLst>
                                        <p:tav tm="0">
                                          <p:val>
                                            <p:strVal val="0-#ppt_w/2"/>
                                          </p:val>
                                        </p:tav>
                                        <p:tav tm="100000">
                                          <p:val>
                                            <p:strVal val="#ppt_x"/>
                                          </p:val>
                                        </p:tav>
                                      </p:tavLst>
                                    </p:anim>
                                    <p:anim calcmode="lin" valueType="num">
                                      <p:cBhvr additive="base">
                                        <p:cTn id="62" dur="500" fill="hold"/>
                                        <p:tgtEl>
                                          <p:spTgt spid="57"/>
                                        </p:tgtEl>
                                        <p:attrNameLst>
                                          <p:attrName>ppt_y</p:attrName>
                                        </p:attrNameLst>
                                      </p:cBhvr>
                                      <p:tavLst>
                                        <p:tav tm="0">
                                          <p:val>
                                            <p:strVal val="0-#ppt_h/2"/>
                                          </p:val>
                                        </p:tav>
                                        <p:tav tm="100000">
                                          <p:val>
                                            <p:strVal val="#ppt_y"/>
                                          </p:val>
                                        </p:tav>
                                      </p:tavLst>
                                    </p:anim>
                                  </p:childTnLst>
                                </p:cTn>
                              </p:par>
                              <p:par>
                                <p:cTn id="63" presetID="2" presetClass="entr" presetSubtype="9"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 calcmode="lin" valueType="num">
                                      <p:cBhvr additive="base">
                                        <p:cTn id="65" dur="500" fill="hold"/>
                                        <p:tgtEl>
                                          <p:spTgt spid="58"/>
                                        </p:tgtEl>
                                        <p:attrNameLst>
                                          <p:attrName>ppt_x</p:attrName>
                                        </p:attrNameLst>
                                      </p:cBhvr>
                                      <p:tavLst>
                                        <p:tav tm="0">
                                          <p:val>
                                            <p:strVal val="0-#ppt_w/2"/>
                                          </p:val>
                                        </p:tav>
                                        <p:tav tm="100000">
                                          <p:val>
                                            <p:strVal val="#ppt_x"/>
                                          </p:val>
                                        </p:tav>
                                      </p:tavLst>
                                    </p:anim>
                                    <p:anim calcmode="lin" valueType="num">
                                      <p:cBhvr additive="base">
                                        <p:cTn id="66" dur="500" fill="hold"/>
                                        <p:tgtEl>
                                          <p:spTgt spid="58"/>
                                        </p:tgtEl>
                                        <p:attrNameLst>
                                          <p:attrName>ppt_y</p:attrName>
                                        </p:attrNameLst>
                                      </p:cBhvr>
                                      <p:tavLst>
                                        <p:tav tm="0">
                                          <p:val>
                                            <p:strVal val="0-#ppt_h/2"/>
                                          </p:val>
                                        </p:tav>
                                        <p:tav tm="100000">
                                          <p:val>
                                            <p:strVal val="#ppt_y"/>
                                          </p:val>
                                        </p:tav>
                                      </p:tavLst>
                                    </p:anim>
                                  </p:childTnLst>
                                </p:cTn>
                              </p:par>
                              <p:par>
                                <p:cTn id="67" presetID="2" presetClass="entr" presetSubtype="9" fill="hold" grpId="0" nodeType="withEffect">
                                  <p:stCondLst>
                                    <p:cond delay="0"/>
                                  </p:stCondLst>
                                  <p:childTnLst>
                                    <p:set>
                                      <p:cBhvr>
                                        <p:cTn id="68" dur="1" fill="hold">
                                          <p:stCondLst>
                                            <p:cond delay="0"/>
                                          </p:stCondLst>
                                        </p:cTn>
                                        <p:tgtEl>
                                          <p:spTgt spid="59"/>
                                        </p:tgtEl>
                                        <p:attrNameLst>
                                          <p:attrName>style.visibility</p:attrName>
                                        </p:attrNameLst>
                                      </p:cBhvr>
                                      <p:to>
                                        <p:strVal val="visible"/>
                                      </p:to>
                                    </p:set>
                                    <p:anim calcmode="lin" valueType="num">
                                      <p:cBhvr additive="base">
                                        <p:cTn id="69" dur="500" fill="hold"/>
                                        <p:tgtEl>
                                          <p:spTgt spid="59"/>
                                        </p:tgtEl>
                                        <p:attrNameLst>
                                          <p:attrName>ppt_x</p:attrName>
                                        </p:attrNameLst>
                                      </p:cBhvr>
                                      <p:tavLst>
                                        <p:tav tm="0">
                                          <p:val>
                                            <p:strVal val="0-#ppt_w/2"/>
                                          </p:val>
                                        </p:tav>
                                        <p:tav tm="100000">
                                          <p:val>
                                            <p:strVal val="#ppt_x"/>
                                          </p:val>
                                        </p:tav>
                                      </p:tavLst>
                                    </p:anim>
                                    <p:anim calcmode="lin" valueType="num">
                                      <p:cBhvr additive="base">
                                        <p:cTn id="70" dur="500" fill="hold"/>
                                        <p:tgtEl>
                                          <p:spTgt spid="5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animBg="1"/>
      <p:bldP spid="56" grpId="0" animBg="1"/>
      <p:bldP spid="57" grpId="0" animBg="1"/>
      <p:bldP spid="58" grpId="0" animBg="1"/>
      <p:bldP spid="5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48663" y="2215290"/>
            <a:ext cx="2721764" cy="4108670"/>
            <a:chOff x="4648663" y="2215290"/>
            <a:chExt cx="2721764" cy="4108670"/>
          </a:xfrm>
        </p:grpSpPr>
        <p:sp>
          <p:nvSpPr>
            <p:cNvPr id="14" name="任意多边形 13"/>
            <p:cNvSpPr/>
            <p:nvPr/>
          </p:nvSpPr>
          <p:spPr>
            <a:xfrm>
              <a:off x="4648663" y="2215290"/>
              <a:ext cx="2721764" cy="3285383"/>
            </a:xfrm>
            <a:custGeom>
              <a:avLst/>
              <a:gdLst>
                <a:gd name="connsiteX0" fmla="*/ 1195827 w 2382916"/>
                <a:gd name="connsiteY0" fmla="*/ 0 h 2876366"/>
                <a:gd name="connsiteX1" fmla="*/ 1953127 w 2382916"/>
                <a:gd name="connsiteY1" fmla="*/ 2163140 h 2876366"/>
                <a:gd name="connsiteX2" fmla="*/ 1622815 w 2382916"/>
                <a:gd name="connsiteY2" fmla="*/ 2706946 h 2876366"/>
                <a:gd name="connsiteX3" fmla="*/ 1505998 w 2382916"/>
                <a:gd name="connsiteY3" fmla="*/ 2876130 h 2876366"/>
                <a:gd name="connsiteX4" fmla="*/ 893712 w 2382916"/>
                <a:gd name="connsiteY4" fmla="*/ 2876130 h 2876366"/>
                <a:gd name="connsiteX5" fmla="*/ 788979 w 2382916"/>
                <a:gd name="connsiteY5" fmla="*/ 2735143 h 2876366"/>
                <a:gd name="connsiteX6" fmla="*/ 438526 w 2382916"/>
                <a:gd name="connsiteY6" fmla="*/ 2187309 h 2876366"/>
                <a:gd name="connsiteX7" fmla="*/ 1195827 w 2382916"/>
                <a:gd name="connsiteY7" fmla="*/ 0 h 2876366"/>
                <a:gd name="connsiteX8" fmla="*/ 1191458 w 2382916"/>
                <a:gd name="connsiteY8" fmla="*/ 185295 h 2876366"/>
                <a:gd name="connsiteX9" fmla="*/ 194480 w 2382916"/>
                <a:gd name="connsiteY9" fmla="*/ 1182273 h 2876366"/>
                <a:gd name="connsiteX10" fmla="*/ 1191458 w 2382916"/>
                <a:gd name="connsiteY10" fmla="*/ 2179251 h 2876366"/>
                <a:gd name="connsiteX11" fmla="*/ 2188436 w 2382916"/>
                <a:gd name="connsiteY11" fmla="*/ 1182273 h 2876366"/>
                <a:gd name="connsiteX12" fmla="*/ 1191458 w 2382916"/>
                <a:gd name="connsiteY12" fmla="*/ 185295 h 287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82916" h="2876366">
                  <a:moveTo>
                    <a:pt x="1195827" y="0"/>
                  </a:moveTo>
                  <a:cubicBezTo>
                    <a:pt x="2036376" y="12085"/>
                    <a:pt x="2937349" y="1063442"/>
                    <a:pt x="1953127" y="2163140"/>
                  </a:cubicBezTo>
                  <a:cubicBezTo>
                    <a:pt x="1818853" y="2283986"/>
                    <a:pt x="1616101" y="2513592"/>
                    <a:pt x="1622815" y="2706946"/>
                  </a:cubicBezTo>
                  <a:cubicBezTo>
                    <a:pt x="1632215" y="2815707"/>
                    <a:pt x="1577163" y="2868074"/>
                    <a:pt x="1505998" y="2876130"/>
                  </a:cubicBezTo>
                  <a:lnTo>
                    <a:pt x="893712" y="2876130"/>
                  </a:lnTo>
                  <a:cubicBezTo>
                    <a:pt x="790322" y="2881501"/>
                    <a:pt x="815833" y="2794224"/>
                    <a:pt x="788979" y="2735143"/>
                  </a:cubicBezTo>
                  <a:cubicBezTo>
                    <a:pt x="712442" y="2463912"/>
                    <a:pt x="587570" y="2321582"/>
                    <a:pt x="438526" y="2187309"/>
                  </a:cubicBezTo>
                  <a:cubicBezTo>
                    <a:pt x="-537639" y="1232627"/>
                    <a:pt x="294854" y="12085"/>
                    <a:pt x="1195827" y="0"/>
                  </a:cubicBezTo>
                  <a:close/>
                  <a:moveTo>
                    <a:pt x="1191458" y="185295"/>
                  </a:moveTo>
                  <a:cubicBezTo>
                    <a:pt x="640842" y="185295"/>
                    <a:pt x="194480" y="631657"/>
                    <a:pt x="194480" y="1182273"/>
                  </a:cubicBezTo>
                  <a:cubicBezTo>
                    <a:pt x="194480" y="1732889"/>
                    <a:pt x="640842" y="2179251"/>
                    <a:pt x="1191458" y="2179251"/>
                  </a:cubicBezTo>
                  <a:cubicBezTo>
                    <a:pt x="1742074" y="2179251"/>
                    <a:pt x="2188436" y="1732889"/>
                    <a:pt x="2188436" y="1182273"/>
                  </a:cubicBezTo>
                  <a:cubicBezTo>
                    <a:pt x="2188436" y="631657"/>
                    <a:pt x="1742074" y="185295"/>
                    <a:pt x="1191458" y="185295"/>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椭圆 18"/>
            <p:cNvSpPr/>
            <p:nvPr/>
          </p:nvSpPr>
          <p:spPr>
            <a:xfrm>
              <a:off x="5649676" y="5624630"/>
              <a:ext cx="760544" cy="699330"/>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圆角矩形 19"/>
            <p:cNvSpPr/>
            <p:nvPr/>
          </p:nvSpPr>
          <p:spPr>
            <a:xfrm>
              <a:off x="5559036" y="5546412"/>
              <a:ext cx="920200" cy="556722"/>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9" name="任意多边形 28"/>
          <p:cNvSpPr/>
          <p:nvPr/>
        </p:nvSpPr>
        <p:spPr>
          <a:xfrm>
            <a:off x="4367584" y="1628170"/>
            <a:ext cx="1150042" cy="1396481"/>
          </a:xfrm>
          <a:custGeom>
            <a:avLst/>
            <a:gdLst>
              <a:gd name="connsiteX0" fmla="*/ 1006867 w 1006867"/>
              <a:gd name="connsiteY0" fmla="*/ 955497 h 1222625"/>
              <a:gd name="connsiteX1" fmla="*/ 318498 w 1006867"/>
              <a:gd name="connsiteY1" fmla="*/ 0 h 1222625"/>
              <a:gd name="connsiteX2" fmla="*/ 0 w 1006867"/>
              <a:gd name="connsiteY2" fmla="*/ 380144 h 1222625"/>
              <a:gd name="connsiteX3" fmla="*/ 729465 w 1006867"/>
              <a:gd name="connsiteY3" fmla="*/ 1222625 h 1222625"/>
              <a:gd name="connsiteX4" fmla="*/ 1006867 w 1006867"/>
              <a:gd name="connsiteY4" fmla="*/ 955497 h 1222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867" h="1222625">
                <a:moveTo>
                  <a:pt x="1006867" y="955497"/>
                </a:moveTo>
                <a:lnTo>
                  <a:pt x="318498" y="0"/>
                </a:lnTo>
                <a:lnTo>
                  <a:pt x="0" y="380144"/>
                </a:lnTo>
                <a:lnTo>
                  <a:pt x="729465" y="1222625"/>
                </a:lnTo>
                <a:lnTo>
                  <a:pt x="1006867" y="955497"/>
                </a:lnTo>
                <a:close/>
              </a:path>
            </a:pathLst>
          </a:cu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en Sans" panose="020B0606030504020204" pitchFamily="34" charset="0"/>
              <a:cs typeface="Open Sans" panose="020B0606030504020204" pitchFamily="34" charset="0"/>
            </a:endParaRPr>
          </a:p>
        </p:txBody>
      </p:sp>
      <p:sp>
        <p:nvSpPr>
          <p:cNvPr id="30" name="任意多边形 29"/>
          <p:cNvSpPr/>
          <p:nvPr/>
        </p:nvSpPr>
        <p:spPr>
          <a:xfrm>
            <a:off x="3933384" y="4033872"/>
            <a:ext cx="1525566" cy="1103103"/>
          </a:xfrm>
          <a:custGeom>
            <a:avLst/>
            <a:gdLst>
              <a:gd name="connsiteX0" fmla="*/ 1037690 w 1335640"/>
              <a:gd name="connsiteY0" fmla="*/ 0 h 965771"/>
              <a:gd name="connsiteX1" fmla="*/ 0 w 1335640"/>
              <a:gd name="connsiteY1" fmla="*/ 626724 h 965771"/>
              <a:gd name="connsiteX2" fmla="*/ 339047 w 1335640"/>
              <a:gd name="connsiteY2" fmla="*/ 965771 h 965771"/>
              <a:gd name="connsiteX3" fmla="*/ 1335640 w 1335640"/>
              <a:gd name="connsiteY3" fmla="*/ 267128 h 965771"/>
              <a:gd name="connsiteX4" fmla="*/ 1037690 w 1335640"/>
              <a:gd name="connsiteY4" fmla="*/ 0 h 965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640" h="965771">
                <a:moveTo>
                  <a:pt x="1037690" y="0"/>
                </a:moveTo>
                <a:lnTo>
                  <a:pt x="0" y="626724"/>
                </a:lnTo>
                <a:lnTo>
                  <a:pt x="339047" y="965771"/>
                </a:lnTo>
                <a:lnTo>
                  <a:pt x="1335640" y="267128"/>
                </a:lnTo>
                <a:lnTo>
                  <a:pt x="1037690" y="0"/>
                </a:lnTo>
                <a:close/>
              </a:path>
            </a:pathLst>
          </a:cu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en Sans" panose="020B0606030504020204" pitchFamily="34" charset="0"/>
              <a:cs typeface="Open Sans" panose="020B0606030504020204" pitchFamily="34" charset="0"/>
            </a:endParaRPr>
          </a:p>
        </p:txBody>
      </p:sp>
      <p:sp>
        <p:nvSpPr>
          <p:cNvPr id="31" name="任意多边形 30"/>
          <p:cNvSpPr/>
          <p:nvPr/>
        </p:nvSpPr>
        <p:spPr>
          <a:xfrm flipH="1">
            <a:off x="6445729" y="1628170"/>
            <a:ext cx="1150042" cy="1396481"/>
          </a:xfrm>
          <a:custGeom>
            <a:avLst/>
            <a:gdLst>
              <a:gd name="connsiteX0" fmla="*/ 1006867 w 1006867"/>
              <a:gd name="connsiteY0" fmla="*/ 955497 h 1222625"/>
              <a:gd name="connsiteX1" fmla="*/ 318498 w 1006867"/>
              <a:gd name="connsiteY1" fmla="*/ 0 h 1222625"/>
              <a:gd name="connsiteX2" fmla="*/ 0 w 1006867"/>
              <a:gd name="connsiteY2" fmla="*/ 380144 h 1222625"/>
              <a:gd name="connsiteX3" fmla="*/ 729465 w 1006867"/>
              <a:gd name="connsiteY3" fmla="*/ 1222625 h 1222625"/>
              <a:gd name="connsiteX4" fmla="*/ 1006867 w 1006867"/>
              <a:gd name="connsiteY4" fmla="*/ 955497 h 1222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867" h="1222625">
                <a:moveTo>
                  <a:pt x="1006867" y="955497"/>
                </a:moveTo>
                <a:lnTo>
                  <a:pt x="318498" y="0"/>
                </a:lnTo>
                <a:lnTo>
                  <a:pt x="0" y="380144"/>
                </a:lnTo>
                <a:lnTo>
                  <a:pt x="729465" y="1222625"/>
                </a:lnTo>
                <a:lnTo>
                  <a:pt x="1006867" y="955497"/>
                </a:lnTo>
                <a:close/>
              </a:path>
            </a:pathLst>
          </a:cu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en Sans" panose="020B0606030504020204" pitchFamily="34" charset="0"/>
              <a:cs typeface="Open Sans" panose="020B0606030504020204" pitchFamily="34" charset="0"/>
            </a:endParaRPr>
          </a:p>
        </p:txBody>
      </p:sp>
      <p:sp>
        <p:nvSpPr>
          <p:cNvPr id="32" name="任意多边形 31"/>
          <p:cNvSpPr/>
          <p:nvPr/>
        </p:nvSpPr>
        <p:spPr>
          <a:xfrm flipH="1">
            <a:off x="6525485" y="4033872"/>
            <a:ext cx="1525566" cy="1103103"/>
          </a:xfrm>
          <a:custGeom>
            <a:avLst/>
            <a:gdLst>
              <a:gd name="connsiteX0" fmla="*/ 1037690 w 1335640"/>
              <a:gd name="connsiteY0" fmla="*/ 0 h 965771"/>
              <a:gd name="connsiteX1" fmla="*/ 0 w 1335640"/>
              <a:gd name="connsiteY1" fmla="*/ 626724 h 965771"/>
              <a:gd name="connsiteX2" fmla="*/ 339047 w 1335640"/>
              <a:gd name="connsiteY2" fmla="*/ 965771 h 965771"/>
              <a:gd name="connsiteX3" fmla="*/ 1335640 w 1335640"/>
              <a:gd name="connsiteY3" fmla="*/ 267128 h 965771"/>
              <a:gd name="connsiteX4" fmla="*/ 1037690 w 1335640"/>
              <a:gd name="connsiteY4" fmla="*/ 0 h 965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640" h="965771">
                <a:moveTo>
                  <a:pt x="1037690" y="0"/>
                </a:moveTo>
                <a:lnTo>
                  <a:pt x="0" y="626724"/>
                </a:lnTo>
                <a:lnTo>
                  <a:pt x="339047" y="965771"/>
                </a:lnTo>
                <a:lnTo>
                  <a:pt x="1335640" y="267128"/>
                </a:lnTo>
                <a:lnTo>
                  <a:pt x="1037690" y="0"/>
                </a:lnTo>
                <a:close/>
              </a:path>
            </a:pathLst>
          </a:custGeom>
          <a:gradFill>
            <a:gsLst>
              <a:gs pos="100000">
                <a:srgbClr val="18478F"/>
              </a:gs>
              <a:gs pos="0">
                <a:srgbClr val="238DED"/>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pen Sans" panose="020B0606030504020204" pitchFamily="34" charset="0"/>
              <a:cs typeface="Open Sans" panose="020B0606030504020204" pitchFamily="34" charset="0"/>
            </a:endParaRPr>
          </a:p>
        </p:txBody>
      </p:sp>
      <p:sp>
        <p:nvSpPr>
          <p:cNvPr id="34" name="椭圆 33"/>
          <p:cNvSpPr/>
          <p:nvPr/>
        </p:nvSpPr>
        <p:spPr>
          <a:xfrm>
            <a:off x="5014041" y="2564757"/>
            <a:ext cx="2006708" cy="2006709"/>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5" name="组合 34"/>
          <p:cNvGrpSpPr/>
          <p:nvPr/>
        </p:nvGrpSpPr>
        <p:grpSpPr>
          <a:xfrm>
            <a:off x="5457595" y="3024683"/>
            <a:ext cx="1038747" cy="998951"/>
            <a:chOff x="2607983" y="4241292"/>
            <a:chExt cx="490600" cy="471805"/>
          </a:xfrm>
          <a:gradFill>
            <a:gsLst>
              <a:gs pos="100000">
                <a:srgbClr val="18478F"/>
              </a:gs>
              <a:gs pos="0">
                <a:srgbClr val="238DED"/>
              </a:gs>
            </a:gsLst>
            <a:lin ang="7200000" scaled="0"/>
          </a:gradFill>
        </p:grpSpPr>
        <p:sp>
          <p:nvSpPr>
            <p:cNvPr id="36" name="Oval 131"/>
            <p:cNvSpPr>
              <a:spLocks noChangeArrowheads="1"/>
            </p:cNvSpPr>
            <p:nvPr/>
          </p:nvSpPr>
          <p:spPr bwMode="auto">
            <a:xfrm>
              <a:off x="2742898" y="4241292"/>
              <a:ext cx="220770" cy="22359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Open Sans" panose="020B0606030504020204" pitchFamily="34" charset="0"/>
                <a:cs typeface="Open Sans" panose="020B0606030504020204" pitchFamily="34" charset="0"/>
              </a:endParaRPr>
            </a:p>
          </p:txBody>
        </p:sp>
        <p:sp>
          <p:nvSpPr>
            <p:cNvPr id="37" name="Freeform 134"/>
            <p:cNvSpPr/>
            <p:nvPr/>
          </p:nvSpPr>
          <p:spPr bwMode="auto">
            <a:xfrm>
              <a:off x="2607983" y="4499759"/>
              <a:ext cx="490600" cy="213338"/>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Open Sans" panose="020B0606030504020204" pitchFamily="34" charset="0"/>
                <a:cs typeface="Open Sans" panose="020B0606030504020204" pitchFamily="34" charset="0"/>
              </a:endParaRPr>
            </a:p>
          </p:txBody>
        </p:sp>
      </p:grpSp>
      <p:sp>
        <p:nvSpPr>
          <p:cNvPr id="38" name="矩形 37"/>
          <p:cNvSpPr/>
          <p:nvPr/>
        </p:nvSpPr>
        <p:spPr>
          <a:xfrm>
            <a:off x="4578253" y="2037491"/>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9" name="矩形 38"/>
          <p:cNvSpPr/>
          <p:nvPr/>
        </p:nvSpPr>
        <p:spPr>
          <a:xfrm>
            <a:off x="6780795" y="2030797"/>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40" name="矩形 39"/>
          <p:cNvSpPr/>
          <p:nvPr/>
        </p:nvSpPr>
        <p:spPr>
          <a:xfrm>
            <a:off x="7134981" y="4481267"/>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41" name="矩形 40"/>
          <p:cNvSpPr/>
          <p:nvPr/>
        </p:nvSpPr>
        <p:spPr>
          <a:xfrm>
            <a:off x="4301694" y="4423097"/>
            <a:ext cx="618894"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2400" dirty="0">
              <a:solidFill>
                <a:schemeClr val="bg1"/>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4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595771" y="1522965"/>
            <a:ext cx="3024866" cy="1169551"/>
          </a:xfrm>
          <a:prstGeom prst="rect">
            <a:avLst/>
          </a:prstGeom>
        </p:spPr>
        <p:txBody>
          <a:bodyPr wrap="square">
            <a:spAutoFit/>
          </a:bodyPr>
          <a:lstStyle/>
          <a:p>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大多数</a:t>
            </a:r>
            <a:r>
              <a:rPr lang="zh-CN" altLang="en-US" sz="1400" dirty="0">
                <a:latin typeface="Open Sans" panose="020B0606030504020204" pitchFamily="34" charset="0"/>
                <a:ea typeface="Open Sans" panose="020B0606030504020204" pitchFamily="34" charset="0"/>
                <a:cs typeface="Open Sans" panose="020B0606030504020204" pitchFamily="34" charset="0"/>
              </a:rPr>
              <a:t>的交互设计与视觉设计原则是跨平台的。但是对于类似移动设备和嵌入式系统这样 的产品</a:t>
            </a:r>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，由于</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屏幕面积</a:t>
            </a:r>
            <a:r>
              <a:rPr lang="zh-CN" altLang="en-US" sz="1400" dirty="0">
                <a:latin typeface="Open Sans" panose="020B0606030504020204" pitchFamily="34" charset="0"/>
                <a:ea typeface="Open Sans" panose="020B0606030504020204" pitchFamily="34" charset="0"/>
                <a:cs typeface="Open Sans" panose="020B0606030504020204" pitchFamily="34" charset="0"/>
              </a:rPr>
              <a:t>、</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输入方式</a:t>
            </a:r>
            <a:r>
              <a:rPr lang="zh-CN" altLang="en-US" sz="1400" dirty="0">
                <a:latin typeface="Open Sans" panose="020B0606030504020204" pitchFamily="34" charset="0"/>
                <a:ea typeface="Open Sans" panose="020B0606030504020204" pitchFamily="34" charset="0"/>
                <a:cs typeface="Open Sans" panose="020B0606030504020204" pitchFamily="34" charset="0"/>
              </a:rPr>
              <a:t>及</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使用情境</a:t>
            </a:r>
            <a:r>
              <a:rPr lang="zh-CN" altLang="en-US" sz="1400" dirty="0">
                <a:latin typeface="Open Sans" panose="020B0606030504020204" pitchFamily="34" charset="0"/>
                <a:ea typeface="Open Sans" panose="020B0606030504020204" pitchFamily="34" charset="0"/>
                <a:cs typeface="Open Sans" panose="020B0606030504020204" pitchFamily="34" charset="0"/>
              </a:rPr>
              <a:t>等因素的制约需要特殊考虑。</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178010" y="1813453"/>
            <a:ext cx="3123684" cy="646331"/>
          </a:xfrm>
          <a:prstGeom prst="rect">
            <a:avLst/>
          </a:prstGeom>
        </p:spPr>
        <p:txBody>
          <a:bodyPr wrap="square">
            <a:spAutoFit/>
          </a:bodyPr>
          <a:lstStyle/>
          <a:p>
            <a:r>
              <a:rPr lang="zh-CN" altLang="en-US" sz="1200" dirty="0" smtClean="0">
                <a:latin typeface="Open Sans" panose="020B0606030504020204" pitchFamily="34" charset="0"/>
                <a:ea typeface="Open Sans" panose="020B0606030504020204" pitchFamily="34" charset="0"/>
                <a:cs typeface="Open Sans" panose="020B0606030504020204" pitchFamily="34" charset="0"/>
              </a:rPr>
              <a:t>交互</a:t>
            </a:r>
            <a:r>
              <a:rPr lang="zh-CN" altLang="en-US" sz="1200" dirty="0">
                <a:latin typeface="Open Sans" panose="020B0606030504020204" pitchFamily="34" charset="0"/>
                <a:ea typeface="Open Sans" panose="020B0606030504020204" pitchFamily="34" charset="0"/>
                <a:cs typeface="Open Sans" panose="020B0606030504020204" pitchFamily="34" charset="0"/>
              </a:rPr>
              <a:t>设计原则是关于</a:t>
            </a:r>
            <a:r>
              <a:rPr lang="zh-CN" altLang="en-US" sz="1200" dirty="0">
                <a:solidFill>
                  <a:srgbClr val="FF0000"/>
                </a:solidFill>
                <a:latin typeface="Open Sans" panose="020B0606030504020204" pitchFamily="34" charset="0"/>
                <a:ea typeface="Open Sans" panose="020B0606030504020204" pitchFamily="34" charset="0"/>
                <a:cs typeface="Open Sans" panose="020B0606030504020204" pitchFamily="34" charset="0"/>
              </a:rPr>
              <a:t>行为</a:t>
            </a:r>
            <a:r>
              <a:rPr lang="zh-CN" altLang="en-US" sz="1200" dirty="0">
                <a:latin typeface="Open Sans" panose="020B0606030504020204" pitchFamily="34" charset="0"/>
                <a:ea typeface="Open Sans" panose="020B0606030504020204" pitchFamily="34" charset="0"/>
                <a:cs typeface="Open Sans" panose="020B0606030504020204" pitchFamily="34" charset="0"/>
              </a:rPr>
              <a:t>、</a:t>
            </a:r>
            <a:r>
              <a:rPr lang="zh-CN" altLang="en-US" sz="1200" dirty="0">
                <a:solidFill>
                  <a:srgbClr val="FF0000"/>
                </a:solidFill>
                <a:latin typeface="Open Sans" panose="020B0606030504020204" pitchFamily="34" charset="0"/>
                <a:ea typeface="Open Sans" panose="020B0606030504020204" pitchFamily="34" charset="0"/>
                <a:cs typeface="Open Sans" panose="020B0606030504020204" pitchFamily="34" charset="0"/>
              </a:rPr>
              <a:t>形式</a:t>
            </a:r>
            <a:r>
              <a:rPr lang="zh-CN" altLang="en-US" sz="1200" dirty="0">
                <a:latin typeface="Open Sans" panose="020B0606030504020204" pitchFamily="34" charset="0"/>
                <a:ea typeface="Open Sans" panose="020B0606030504020204" pitchFamily="34" charset="0"/>
                <a:cs typeface="Open Sans" panose="020B0606030504020204" pitchFamily="34" charset="0"/>
              </a:rPr>
              <a:t>与</a:t>
            </a:r>
            <a:r>
              <a:rPr lang="zh-CN" altLang="en-US" sz="1200" dirty="0">
                <a:solidFill>
                  <a:srgbClr val="FF0000"/>
                </a:solidFill>
                <a:latin typeface="Open Sans" panose="020B0606030504020204" pitchFamily="34" charset="0"/>
                <a:ea typeface="Open Sans" panose="020B0606030504020204" pitchFamily="34" charset="0"/>
                <a:cs typeface="Open Sans" panose="020B0606030504020204" pitchFamily="34" charset="0"/>
              </a:rPr>
              <a:t>内容</a:t>
            </a:r>
            <a:r>
              <a:rPr lang="zh-CN" altLang="en-US" sz="1200" dirty="0">
                <a:latin typeface="Open Sans" panose="020B0606030504020204" pitchFamily="34" charset="0"/>
                <a:ea typeface="Open Sans" panose="020B0606030504020204" pitchFamily="34" charset="0"/>
                <a:cs typeface="Open Sans" panose="020B0606030504020204" pitchFamily="34" charset="0"/>
              </a:rPr>
              <a:t>的普遍适用法则，促使产品行为支持用户目标与</a:t>
            </a:r>
            <a:r>
              <a:rPr lang="zh-CN" altLang="en-US" sz="1200" dirty="0" smtClean="0">
                <a:latin typeface="Open Sans" panose="020B0606030504020204" pitchFamily="34" charset="0"/>
                <a:ea typeface="Open Sans" panose="020B0606030504020204" pitchFamily="34" charset="0"/>
                <a:cs typeface="Open Sans" panose="020B0606030504020204" pitchFamily="34" charset="0"/>
              </a:rPr>
              <a:t>需求</a:t>
            </a:r>
            <a:r>
              <a:rPr lang="zh-CN" altLang="en-US" sz="1200" dirty="0">
                <a:latin typeface="Open Sans" panose="020B0606030504020204" pitchFamily="34" charset="0"/>
                <a:ea typeface="Open Sans" panose="020B0606030504020204" pitchFamily="34" charset="0"/>
                <a:cs typeface="Open Sans" panose="020B0606030504020204" pitchFamily="34" charset="0"/>
              </a:rPr>
              <a:t>，</a:t>
            </a:r>
            <a:r>
              <a:rPr lang="zh-CN" altLang="en-US" sz="1200" dirty="0" smtClean="0">
                <a:latin typeface="Open Sans" panose="020B0606030504020204" pitchFamily="34" charset="0"/>
                <a:ea typeface="Open Sans" panose="020B0606030504020204" pitchFamily="34" charset="0"/>
                <a:cs typeface="Open Sans" panose="020B0606030504020204" pitchFamily="34" charset="0"/>
              </a:rPr>
              <a:t>创建</a:t>
            </a:r>
            <a:r>
              <a:rPr lang="zh-CN" altLang="en-US" sz="1200" dirty="0">
                <a:latin typeface="Open Sans" panose="020B0606030504020204" pitchFamily="34" charset="0"/>
                <a:ea typeface="Open Sans" panose="020B0606030504020204" pitchFamily="34" charset="0"/>
                <a:cs typeface="Open Sans" panose="020B0606030504020204" pitchFamily="34" charset="0"/>
              </a:rPr>
              <a:t>积极的用户体验</a:t>
            </a:r>
            <a:r>
              <a:rPr lang="zh-CN" altLang="en-US" sz="1200" dirty="0" smtClean="0">
                <a:latin typeface="Open Sans" panose="020B0606030504020204" pitchFamily="34" charset="0"/>
                <a:ea typeface="Open Sans" panose="020B0606030504020204" pitchFamily="34" charset="0"/>
                <a:cs typeface="Open Sans" panose="020B0606030504020204" pitchFamily="34" charset="0"/>
              </a:rPr>
              <a:t>。</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4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201639" y="4272210"/>
            <a:ext cx="3024866" cy="1815882"/>
          </a:xfrm>
          <a:prstGeom prst="rect">
            <a:avLst/>
          </a:prstGeom>
        </p:spPr>
        <p:txBody>
          <a:bodyPr wrap="square">
            <a:spAutoFit/>
          </a:bodyPr>
          <a:lstStyle/>
          <a:p>
            <a:r>
              <a:rPr lang="zh-CN" altLang="en-US" sz="1400" dirty="0">
                <a:latin typeface="Open Sans" panose="020B0606030504020204" pitchFamily="34" charset="0"/>
                <a:ea typeface="Open Sans" panose="020B0606030504020204" pitchFamily="34" charset="0"/>
                <a:cs typeface="Open Sans" panose="020B0606030504020204" pitchFamily="34" charset="0"/>
              </a:rPr>
              <a:t>游戏和其他类似娱乐产品则需要在某种程度上以</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不同的方式</a:t>
            </a:r>
            <a:r>
              <a:rPr lang="zh-CN" altLang="en-US" sz="1400" dirty="0">
                <a:latin typeface="Open Sans" panose="020B0606030504020204" pitchFamily="34" charset="0"/>
                <a:ea typeface="Open Sans" panose="020B0606030504020204" pitchFamily="34" charset="0"/>
                <a:cs typeface="Open Sans" panose="020B0606030504020204" pitchFamily="34" charset="0"/>
              </a:rPr>
              <a:t>降低工作负荷，而不是简单地 减少</a:t>
            </a:r>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工作量。</a:t>
            </a:r>
            <a:endParaRPr lang="en-US" altLang="zh-CN" sz="1400" dirty="0" smtClean="0">
              <a:latin typeface="Open Sans" panose="020B0606030504020204" pitchFamily="34" charset="0"/>
              <a:ea typeface="Open Sans" panose="020B0606030504020204" pitchFamily="34" charset="0"/>
              <a:cs typeface="Open Sans" panose="020B0606030504020204" pitchFamily="34" charset="0"/>
            </a:endParaRPr>
          </a:p>
          <a:p>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他们</a:t>
            </a:r>
            <a:r>
              <a:rPr lang="zh-CN" altLang="en-US" sz="1400" dirty="0">
                <a:latin typeface="Open Sans" panose="020B0606030504020204" pitchFamily="34" charset="0"/>
                <a:ea typeface="Open Sans" panose="020B0606030504020204" pitchFamily="34" charset="0"/>
                <a:cs typeface="Open Sans" panose="020B0606030504020204" pitchFamily="34" charset="0"/>
              </a:rPr>
              <a:t>可以要求用户完成一定量的工作然后给予</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相应奖励</a:t>
            </a:r>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a:t>
            </a:r>
            <a:endParaRPr lang="en-US" altLang="zh-CN" sz="1400" dirty="0" smtClean="0">
              <a:latin typeface="Open Sans" panose="020B0606030504020204" pitchFamily="34" charset="0"/>
              <a:ea typeface="Open Sans" panose="020B0606030504020204" pitchFamily="34" charset="0"/>
              <a:cs typeface="Open Sans" panose="020B0606030504020204" pitchFamily="34" charset="0"/>
            </a:endParaRPr>
          </a:p>
          <a:p>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当然</a:t>
            </a:r>
            <a:r>
              <a:rPr lang="zh-CN" altLang="en-US" sz="1400" dirty="0">
                <a:latin typeface="Open Sans" panose="020B0606030504020204" pitchFamily="34" charset="0"/>
                <a:ea typeface="Open Sans" panose="020B0606030504020204" pitchFamily="34" charset="0"/>
                <a:cs typeface="Open Sans" panose="020B0606030504020204" pitchFamily="34" charset="0"/>
              </a:rPr>
              <a:t>，过多的任务或者太少的奖励都有可能使游戏</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变得 乏味</a:t>
            </a:r>
            <a:r>
              <a:rPr lang="zh-CN" altLang="en-US" sz="1400" dirty="0">
                <a:latin typeface="Open Sans" panose="020B0606030504020204" pitchFamily="34" charset="0"/>
                <a:ea typeface="Open Sans" panose="020B0606030504020204" pitchFamily="34" charset="0"/>
                <a:cs typeface="Open Sans" panose="020B0606030504020204" pitchFamily="34" charset="0"/>
              </a:rPr>
              <a:t>。此类交互设计需要把握得当。</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09700" y="4737898"/>
            <a:ext cx="3123684" cy="954107"/>
          </a:xfrm>
          <a:prstGeom prst="rect">
            <a:avLst/>
          </a:prstGeom>
        </p:spPr>
        <p:txBody>
          <a:bodyPr wrap="square">
            <a:spAutoFit/>
          </a:bodyPr>
          <a:lstStyle/>
          <a:p>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设计</a:t>
            </a:r>
            <a:r>
              <a:rPr lang="zh-CN" altLang="en-US" sz="1400" dirty="0">
                <a:latin typeface="Open Sans" panose="020B0606030504020204" pitchFamily="34" charset="0"/>
                <a:ea typeface="Open Sans" panose="020B0606030504020204" pitchFamily="34" charset="0"/>
                <a:cs typeface="Open Sans" panose="020B0606030504020204" pitchFamily="34" charset="0"/>
              </a:rPr>
              <a:t>原则的主要目的之一就是</a:t>
            </a:r>
            <a:r>
              <a:rPr lang="zh-CN" altLang="en-US" sz="1400" dirty="0">
                <a:solidFill>
                  <a:srgbClr val="FF0000"/>
                </a:solidFill>
                <a:latin typeface="Open Sans" panose="020B0606030504020204" pitchFamily="34" charset="0"/>
                <a:ea typeface="Open Sans" panose="020B0606030504020204" pitchFamily="34" charset="0"/>
                <a:cs typeface="Open Sans" panose="020B0606030504020204" pitchFamily="34" charset="0"/>
              </a:rPr>
              <a:t>优化用户的产品体验</a:t>
            </a:r>
            <a:r>
              <a:rPr lang="zh-CN" altLang="en-US" sz="1400" dirty="0">
                <a:latin typeface="Open Sans" panose="020B0606030504020204" pitchFamily="34" charset="0"/>
                <a:ea typeface="Open Sans" panose="020B0606030504020204" pitchFamily="34" charset="0"/>
                <a:cs typeface="Open Sans" panose="020B0606030504020204" pitchFamily="34" charset="0"/>
              </a:rPr>
              <a:t>。对于生产工具和其他非娱乐导向的产 品而言</a:t>
            </a:r>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，这</a:t>
            </a:r>
            <a:r>
              <a:rPr lang="zh-CN" altLang="en-US" sz="1400" dirty="0">
                <a:latin typeface="Open Sans" panose="020B0606030504020204" pitchFamily="34" charset="0"/>
                <a:ea typeface="Open Sans" panose="020B0606030504020204" pitchFamily="34" charset="0"/>
                <a:cs typeface="Open Sans" panose="020B0606030504020204" pitchFamily="34" charset="0"/>
              </a:rPr>
              <a:t>意味着将工作负荷降至最低 </a:t>
            </a:r>
            <a:r>
              <a:rPr lang="zh-CN" altLang="en-US" sz="1400" dirty="0" smtClean="0">
                <a:latin typeface="Open Sans" panose="020B0606030504020204" pitchFamily="34" charset="0"/>
                <a:ea typeface="Open Sans" panose="020B0606030504020204" pitchFamily="34" charset="0"/>
                <a:cs typeface="Open Sans" panose="020B0606030504020204" pitchFamily="34" charset="0"/>
              </a:rPr>
              <a:t>。</a:t>
            </a:r>
            <a:r>
              <a:rPr lang="en-US" sz="1400" dirty="0" smtClean="0">
                <a:latin typeface="Open Sans" panose="020B0606030504020204" pitchFamily="34" charset="0"/>
                <a:ea typeface="Open Sans" panose="020B0606030504020204" pitchFamily="34" charset="0"/>
                <a:cs typeface="Open Sans" panose="020B0606030504020204" pitchFamily="34" charset="0"/>
              </a:rPr>
              <a:t>.</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矩形 21"/>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设计原则概述</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椭圆 22"/>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24" name="椭圆 23"/>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225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par>
                                <p:cTn id="15" presetID="22" presetClass="entr" presetSubtype="4" fill="hold" grpId="0" nodeType="withEffect">
                                  <p:stCondLst>
                                    <p:cond delay="275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cTn>
                              </p:par>
                              <p:par>
                                <p:cTn id="18" presetID="22" presetClass="entr" presetSubtype="1" fill="hold" grpId="0" nodeType="withEffect">
                                  <p:stCondLst>
                                    <p:cond delay="2750"/>
                                  </p:stCondLst>
                                  <p:childTnLst>
                                    <p:set>
                                      <p:cBhvr>
                                        <p:cTn id="19" dur="1" fill="hold">
                                          <p:stCondLst>
                                            <p:cond delay="0"/>
                                          </p:stCondLst>
                                        </p:cTn>
                                        <p:tgtEl>
                                          <p:spTgt spid="30"/>
                                        </p:tgtEl>
                                        <p:attrNameLst>
                                          <p:attrName>style.visibility</p:attrName>
                                        </p:attrNameLst>
                                      </p:cBhvr>
                                      <p:to>
                                        <p:strVal val="visible"/>
                                      </p:to>
                                    </p:set>
                                    <p:animEffect transition="in" filter="wipe(up)">
                                      <p:cBhvr>
                                        <p:cTn id="20" dur="500"/>
                                        <p:tgtEl>
                                          <p:spTgt spid="30"/>
                                        </p:tgtEl>
                                      </p:cBhvr>
                                    </p:animEffect>
                                  </p:childTnLst>
                                </p:cTn>
                              </p:par>
                              <p:par>
                                <p:cTn id="21" presetID="22" presetClass="entr" presetSubtype="1" fill="hold" grpId="0" nodeType="withEffect">
                                  <p:stCondLst>
                                    <p:cond delay="275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par>
                                <p:cTn id="24" presetID="22" presetClass="entr" presetSubtype="4" fill="hold" grpId="0" nodeType="withEffect">
                                  <p:stCondLst>
                                    <p:cond delay="275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par>
                                <p:cTn id="27" presetID="53" presetClass="entr" presetSubtype="16" fill="hold" grpId="0" nodeType="withEffect">
                                  <p:stCondLst>
                                    <p:cond delay="30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grpId="0" nodeType="withEffect">
                                  <p:stCondLst>
                                    <p:cond delay="3000"/>
                                  </p:stCondLst>
                                  <p:childTnLst>
                                    <p:set>
                                      <p:cBhvr>
                                        <p:cTn id="33" dur="1" fill="hold">
                                          <p:stCondLst>
                                            <p:cond delay="0"/>
                                          </p:stCondLst>
                                        </p:cTn>
                                        <p:tgtEl>
                                          <p:spTgt spid="41"/>
                                        </p:tgtEl>
                                        <p:attrNameLst>
                                          <p:attrName>style.visibility</p:attrName>
                                        </p:attrNameLst>
                                      </p:cBhvr>
                                      <p:to>
                                        <p:strVal val="visible"/>
                                      </p:to>
                                    </p:set>
                                    <p:anim calcmode="lin" valueType="num">
                                      <p:cBhvr>
                                        <p:cTn id="34" dur="500" fill="hold"/>
                                        <p:tgtEl>
                                          <p:spTgt spid="41"/>
                                        </p:tgtEl>
                                        <p:attrNameLst>
                                          <p:attrName>ppt_w</p:attrName>
                                        </p:attrNameLst>
                                      </p:cBhvr>
                                      <p:tavLst>
                                        <p:tav tm="0">
                                          <p:val>
                                            <p:fltVal val="0"/>
                                          </p:val>
                                        </p:tav>
                                        <p:tav tm="100000">
                                          <p:val>
                                            <p:strVal val="#ppt_w"/>
                                          </p:val>
                                        </p:tav>
                                      </p:tavLst>
                                    </p:anim>
                                    <p:anim calcmode="lin" valueType="num">
                                      <p:cBhvr>
                                        <p:cTn id="35" dur="500" fill="hold"/>
                                        <p:tgtEl>
                                          <p:spTgt spid="41"/>
                                        </p:tgtEl>
                                        <p:attrNameLst>
                                          <p:attrName>ppt_h</p:attrName>
                                        </p:attrNameLst>
                                      </p:cBhvr>
                                      <p:tavLst>
                                        <p:tav tm="0">
                                          <p:val>
                                            <p:fltVal val="0"/>
                                          </p:val>
                                        </p:tav>
                                        <p:tav tm="100000">
                                          <p:val>
                                            <p:strVal val="#ppt_h"/>
                                          </p:val>
                                        </p:tav>
                                      </p:tavLst>
                                    </p:anim>
                                    <p:animEffect transition="in" filter="fade">
                                      <p:cBhvr>
                                        <p:cTn id="36" dur="500"/>
                                        <p:tgtEl>
                                          <p:spTgt spid="41"/>
                                        </p:tgtEl>
                                      </p:cBhvr>
                                    </p:animEffect>
                                  </p:childTnLst>
                                </p:cTn>
                              </p:par>
                              <p:par>
                                <p:cTn id="37" presetID="53" presetClass="entr" presetSubtype="16" fill="hold" grpId="0" nodeType="withEffect">
                                  <p:stCondLst>
                                    <p:cond delay="30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par>
                                <p:cTn id="42" presetID="53" presetClass="entr" presetSubtype="16" fill="hold" grpId="0" nodeType="withEffect">
                                  <p:stCondLst>
                                    <p:cond delay="3000"/>
                                  </p:stCondLst>
                                  <p:childTnLst>
                                    <p:set>
                                      <p:cBhvr>
                                        <p:cTn id="43" dur="1" fill="hold">
                                          <p:stCondLst>
                                            <p:cond delay="0"/>
                                          </p:stCondLst>
                                        </p:cTn>
                                        <p:tgtEl>
                                          <p:spTgt spid="39"/>
                                        </p:tgtEl>
                                        <p:attrNameLst>
                                          <p:attrName>style.visibility</p:attrName>
                                        </p:attrNameLst>
                                      </p:cBhvr>
                                      <p:to>
                                        <p:strVal val="visible"/>
                                      </p:to>
                                    </p:set>
                                    <p:anim calcmode="lin" valueType="num">
                                      <p:cBhvr>
                                        <p:cTn id="44" dur="500" fill="hold"/>
                                        <p:tgtEl>
                                          <p:spTgt spid="39"/>
                                        </p:tgtEl>
                                        <p:attrNameLst>
                                          <p:attrName>ppt_w</p:attrName>
                                        </p:attrNameLst>
                                      </p:cBhvr>
                                      <p:tavLst>
                                        <p:tav tm="0">
                                          <p:val>
                                            <p:fltVal val="0"/>
                                          </p:val>
                                        </p:tav>
                                        <p:tav tm="100000">
                                          <p:val>
                                            <p:strVal val="#ppt_w"/>
                                          </p:val>
                                        </p:tav>
                                      </p:tavLst>
                                    </p:anim>
                                    <p:anim calcmode="lin" valueType="num">
                                      <p:cBhvr>
                                        <p:cTn id="45" dur="500" fill="hold"/>
                                        <p:tgtEl>
                                          <p:spTgt spid="39"/>
                                        </p:tgtEl>
                                        <p:attrNameLst>
                                          <p:attrName>ppt_h</p:attrName>
                                        </p:attrNameLst>
                                      </p:cBhvr>
                                      <p:tavLst>
                                        <p:tav tm="0">
                                          <p:val>
                                            <p:fltVal val="0"/>
                                          </p:val>
                                        </p:tav>
                                        <p:tav tm="100000">
                                          <p:val>
                                            <p:strVal val="#ppt_h"/>
                                          </p:val>
                                        </p:tav>
                                      </p:tavLst>
                                    </p:anim>
                                    <p:animEffect transition="in" filter="fade">
                                      <p:cBhvr>
                                        <p:cTn id="46" dur="500"/>
                                        <p:tgtEl>
                                          <p:spTgt spid="39"/>
                                        </p:tgtEl>
                                      </p:cBhvr>
                                    </p:animEffect>
                                  </p:childTnLst>
                                </p:cTn>
                              </p:par>
                              <p:par>
                                <p:cTn id="47" presetID="53" presetClass="entr" presetSubtype="16" fill="hold" nodeType="withEffect">
                                  <p:stCondLst>
                                    <p:cond delay="3000"/>
                                  </p:stCondLst>
                                  <p:childTnLst>
                                    <p:set>
                                      <p:cBhvr>
                                        <p:cTn id="48" dur="1" fill="hold">
                                          <p:stCondLst>
                                            <p:cond delay="0"/>
                                          </p:stCondLst>
                                        </p:cTn>
                                        <p:tgtEl>
                                          <p:spTgt spid="35"/>
                                        </p:tgtEl>
                                        <p:attrNameLst>
                                          <p:attrName>style.visibility</p:attrName>
                                        </p:attrNameLst>
                                      </p:cBhvr>
                                      <p:to>
                                        <p:strVal val="visible"/>
                                      </p:to>
                                    </p:set>
                                    <p:anim calcmode="lin" valueType="num">
                                      <p:cBhvr>
                                        <p:cTn id="49" dur="500" fill="hold"/>
                                        <p:tgtEl>
                                          <p:spTgt spid="35"/>
                                        </p:tgtEl>
                                        <p:attrNameLst>
                                          <p:attrName>ppt_w</p:attrName>
                                        </p:attrNameLst>
                                      </p:cBhvr>
                                      <p:tavLst>
                                        <p:tav tm="0">
                                          <p:val>
                                            <p:fltVal val="0"/>
                                          </p:val>
                                        </p:tav>
                                        <p:tav tm="100000">
                                          <p:val>
                                            <p:strVal val="#ppt_w"/>
                                          </p:val>
                                        </p:tav>
                                      </p:tavLst>
                                    </p:anim>
                                    <p:anim calcmode="lin" valueType="num">
                                      <p:cBhvr>
                                        <p:cTn id="50" dur="500" fill="hold"/>
                                        <p:tgtEl>
                                          <p:spTgt spid="35"/>
                                        </p:tgtEl>
                                        <p:attrNameLst>
                                          <p:attrName>ppt_h</p:attrName>
                                        </p:attrNameLst>
                                      </p:cBhvr>
                                      <p:tavLst>
                                        <p:tav tm="0">
                                          <p:val>
                                            <p:fltVal val="0"/>
                                          </p:val>
                                        </p:tav>
                                        <p:tav tm="100000">
                                          <p:val>
                                            <p:strVal val="#ppt_h"/>
                                          </p:val>
                                        </p:tav>
                                      </p:tavLst>
                                    </p:anim>
                                    <p:animEffect transition="in" filter="fade">
                                      <p:cBhvr>
                                        <p:cTn id="51" dur="500"/>
                                        <p:tgtEl>
                                          <p:spTgt spid="35"/>
                                        </p:tgtEl>
                                      </p:cBhvr>
                                    </p:animEffect>
                                  </p:childTnLst>
                                </p:cTn>
                              </p:par>
                              <p:par>
                                <p:cTn id="52" presetID="22" presetClass="entr" presetSubtype="2" fill="hold" grpId="0" nodeType="withEffect">
                                  <p:stCondLst>
                                    <p:cond delay="3250"/>
                                  </p:stCondLst>
                                  <p:childTnLst>
                                    <p:set>
                                      <p:cBhvr>
                                        <p:cTn id="53" dur="1" fill="hold">
                                          <p:stCondLst>
                                            <p:cond delay="0"/>
                                          </p:stCondLst>
                                        </p:cTn>
                                        <p:tgtEl>
                                          <p:spTgt spid="43"/>
                                        </p:tgtEl>
                                        <p:attrNameLst>
                                          <p:attrName>style.visibility</p:attrName>
                                        </p:attrNameLst>
                                      </p:cBhvr>
                                      <p:to>
                                        <p:strVal val="visible"/>
                                      </p:to>
                                    </p:set>
                                    <p:animEffect transition="in" filter="wipe(right)">
                                      <p:cBhvr>
                                        <p:cTn id="54" dur="1000"/>
                                        <p:tgtEl>
                                          <p:spTgt spid="43"/>
                                        </p:tgtEl>
                                      </p:cBhvr>
                                    </p:animEffect>
                                  </p:childTnLst>
                                </p:cTn>
                              </p:par>
                              <p:par>
                                <p:cTn id="55" presetID="22" presetClass="entr" presetSubtype="2" fill="hold" grpId="0" nodeType="withEffect">
                                  <p:stCondLst>
                                    <p:cond delay="3250"/>
                                  </p:stCondLst>
                                  <p:childTnLst>
                                    <p:set>
                                      <p:cBhvr>
                                        <p:cTn id="56" dur="1" fill="hold">
                                          <p:stCondLst>
                                            <p:cond delay="0"/>
                                          </p:stCondLst>
                                        </p:cTn>
                                        <p:tgtEl>
                                          <p:spTgt spid="45"/>
                                        </p:tgtEl>
                                        <p:attrNameLst>
                                          <p:attrName>style.visibility</p:attrName>
                                        </p:attrNameLst>
                                      </p:cBhvr>
                                      <p:to>
                                        <p:strVal val="visible"/>
                                      </p:to>
                                    </p:set>
                                    <p:animEffect transition="in" filter="wipe(right)">
                                      <p:cBhvr>
                                        <p:cTn id="57" dur="1000"/>
                                        <p:tgtEl>
                                          <p:spTgt spid="45"/>
                                        </p:tgtEl>
                                      </p:cBhvr>
                                    </p:animEffect>
                                  </p:childTnLst>
                                </p:cTn>
                              </p:par>
                              <p:par>
                                <p:cTn id="58" presetID="22" presetClass="entr" presetSubtype="8" fill="hold" grpId="0" nodeType="withEffect">
                                  <p:stCondLst>
                                    <p:cond delay="3250"/>
                                  </p:stCondLst>
                                  <p:childTnLst>
                                    <p:set>
                                      <p:cBhvr>
                                        <p:cTn id="59" dur="1" fill="hold">
                                          <p:stCondLst>
                                            <p:cond delay="0"/>
                                          </p:stCondLst>
                                        </p:cTn>
                                        <p:tgtEl>
                                          <p:spTgt spid="44"/>
                                        </p:tgtEl>
                                        <p:attrNameLst>
                                          <p:attrName>style.visibility</p:attrName>
                                        </p:attrNameLst>
                                      </p:cBhvr>
                                      <p:to>
                                        <p:strVal val="visible"/>
                                      </p:to>
                                    </p:set>
                                    <p:animEffect transition="in" filter="wipe(left)">
                                      <p:cBhvr>
                                        <p:cTn id="60" dur="1000"/>
                                        <p:tgtEl>
                                          <p:spTgt spid="44"/>
                                        </p:tgtEl>
                                      </p:cBhvr>
                                    </p:animEffect>
                                  </p:childTnLst>
                                </p:cTn>
                              </p:par>
                              <p:par>
                                <p:cTn id="61" presetID="22" presetClass="entr" presetSubtype="8" fill="hold" grpId="0" nodeType="withEffect">
                                  <p:stCondLst>
                                    <p:cond delay="3250"/>
                                  </p:stCondLst>
                                  <p:childTnLst>
                                    <p:set>
                                      <p:cBhvr>
                                        <p:cTn id="62" dur="1" fill="hold">
                                          <p:stCondLst>
                                            <p:cond delay="0"/>
                                          </p:stCondLst>
                                        </p:cTn>
                                        <p:tgtEl>
                                          <p:spTgt spid="42"/>
                                        </p:tgtEl>
                                        <p:attrNameLst>
                                          <p:attrName>style.visibility</p:attrName>
                                        </p:attrNameLst>
                                      </p:cBhvr>
                                      <p:to>
                                        <p:strVal val="visible"/>
                                      </p:to>
                                    </p:set>
                                    <p:animEffect transition="in" filter="wipe(left)">
                                      <p:cBhvr>
                                        <p:cTn id="63" dur="1000"/>
                                        <p:tgtEl>
                                          <p:spTgt spid="42"/>
                                        </p:tgtEl>
                                      </p:cBhvr>
                                    </p:animEffect>
                                  </p:childTnLst>
                                </p:cTn>
                              </p:par>
                              <p:par>
                                <p:cTn id="64" presetID="41" presetClass="entr" presetSubtype="0" fill="hold" grpId="0" nodeType="withEffect">
                                  <p:stCondLst>
                                    <p:cond delay="500"/>
                                  </p:stCondLst>
                                  <p:iterate type="lt">
                                    <p:tmPct val="10000"/>
                                  </p:iterate>
                                  <p:childTnLst>
                                    <p:set>
                                      <p:cBhvr>
                                        <p:cTn id="65" dur="1" fill="hold">
                                          <p:stCondLst>
                                            <p:cond delay="0"/>
                                          </p:stCondLst>
                                        </p:cTn>
                                        <p:tgtEl>
                                          <p:spTgt spid="22"/>
                                        </p:tgtEl>
                                        <p:attrNameLst>
                                          <p:attrName>style.visibility</p:attrName>
                                        </p:attrNameLst>
                                      </p:cBhvr>
                                      <p:to>
                                        <p:strVal val="visible"/>
                                      </p:to>
                                    </p:set>
                                    <p:anim calcmode="lin" valueType="num">
                                      <p:cBhvr>
                                        <p:cTn id="66"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67" dur="500" fill="hold"/>
                                        <p:tgtEl>
                                          <p:spTgt spid="22"/>
                                        </p:tgtEl>
                                        <p:attrNameLst>
                                          <p:attrName>ppt_y</p:attrName>
                                        </p:attrNameLst>
                                      </p:cBhvr>
                                      <p:tavLst>
                                        <p:tav tm="0">
                                          <p:val>
                                            <p:strVal val="#ppt_y"/>
                                          </p:val>
                                        </p:tav>
                                        <p:tav tm="100000">
                                          <p:val>
                                            <p:strVal val="#ppt_y"/>
                                          </p:val>
                                        </p:tav>
                                      </p:tavLst>
                                    </p:anim>
                                    <p:anim calcmode="lin" valueType="num">
                                      <p:cBhvr>
                                        <p:cTn id="68"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69"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70" dur="500" tmFilter="0,0; .5, 1; 1, 1"/>
                                        <p:tgtEl>
                                          <p:spTgt spid="22"/>
                                        </p:tgtEl>
                                      </p:cBhvr>
                                    </p:animEffect>
                                  </p:childTnLst>
                                </p:cTn>
                              </p:par>
                              <p:par>
                                <p:cTn id="71" presetID="2" presetClass="entr" presetSubtype="9"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0-#ppt_w/2"/>
                                          </p:val>
                                        </p:tav>
                                        <p:tav tm="100000">
                                          <p:val>
                                            <p:strVal val="#ppt_x"/>
                                          </p:val>
                                        </p:tav>
                                      </p:tavLst>
                                    </p:anim>
                                    <p:anim calcmode="lin" valueType="num">
                                      <p:cBhvr additive="base">
                                        <p:cTn id="74" dur="500" fill="hold"/>
                                        <p:tgtEl>
                                          <p:spTgt spid="23"/>
                                        </p:tgtEl>
                                        <p:attrNameLst>
                                          <p:attrName>ppt_y</p:attrName>
                                        </p:attrNameLst>
                                      </p:cBhvr>
                                      <p:tavLst>
                                        <p:tav tm="0">
                                          <p:val>
                                            <p:strVal val="0-#ppt_h/2"/>
                                          </p:val>
                                        </p:tav>
                                        <p:tav tm="100000">
                                          <p:val>
                                            <p:strVal val="#ppt_y"/>
                                          </p:val>
                                        </p:tav>
                                      </p:tavLst>
                                    </p:anim>
                                  </p:childTnLst>
                                </p:cTn>
                              </p:par>
                              <p:par>
                                <p:cTn id="75" presetID="2" presetClass="entr" presetSubtype="9"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fill="hold"/>
                                        <p:tgtEl>
                                          <p:spTgt spid="24"/>
                                        </p:tgtEl>
                                        <p:attrNameLst>
                                          <p:attrName>ppt_x</p:attrName>
                                        </p:attrNameLst>
                                      </p:cBhvr>
                                      <p:tavLst>
                                        <p:tav tm="0">
                                          <p:val>
                                            <p:strVal val="0-#ppt_w/2"/>
                                          </p:val>
                                        </p:tav>
                                        <p:tav tm="100000">
                                          <p:val>
                                            <p:strVal val="#ppt_x"/>
                                          </p:val>
                                        </p:tav>
                                      </p:tavLst>
                                    </p:anim>
                                    <p:anim calcmode="lin" valueType="num">
                                      <p:cBhvr additive="base">
                                        <p:cTn id="78" dur="500" fill="hold"/>
                                        <p:tgtEl>
                                          <p:spTgt spid="24"/>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500" fill="hold"/>
                                        <p:tgtEl>
                                          <p:spTgt spid="25"/>
                                        </p:tgtEl>
                                        <p:attrNameLst>
                                          <p:attrName>ppt_x</p:attrName>
                                        </p:attrNameLst>
                                      </p:cBhvr>
                                      <p:tavLst>
                                        <p:tav tm="0">
                                          <p:val>
                                            <p:strVal val="0-#ppt_w/2"/>
                                          </p:val>
                                        </p:tav>
                                        <p:tav tm="100000">
                                          <p:val>
                                            <p:strVal val="#ppt_x"/>
                                          </p:val>
                                        </p:tav>
                                      </p:tavLst>
                                    </p:anim>
                                    <p:anim calcmode="lin" valueType="num">
                                      <p:cBhvr additive="base">
                                        <p:cTn id="82" dur="500" fill="hold"/>
                                        <p:tgtEl>
                                          <p:spTgt spid="25"/>
                                        </p:tgtEl>
                                        <p:attrNameLst>
                                          <p:attrName>ppt_y</p:attrName>
                                        </p:attrNameLst>
                                      </p:cBhvr>
                                      <p:tavLst>
                                        <p:tav tm="0">
                                          <p:val>
                                            <p:strVal val="0-#ppt_h/2"/>
                                          </p:val>
                                        </p:tav>
                                        <p:tav tm="100000">
                                          <p:val>
                                            <p:strVal val="#ppt_y"/>
                                          </p:val>
                                        </p:tav>
                                      </p:tavLst>
                                    </p:anim>
                                  </p:childTnLst>
                                </p:cTn>
                              </p:par>
                              <p:par>
                                <p:cTn id="83" presetID="2" presetClass="entr" presetSubtype="9"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0-#ppt_w/2"/>
                                          </p:val>
                                        </p:tav>
                                        <p:tav tm="100000">
                                          <p:val>
                                            <p:strVal val="#ppt_x"/>
                                          </p:val>
                                        </p:tav>
                                      </p:tavLst>
                                    </p:anim>
                                    <p:anim calcmode="lin" valueType="num">
                                      <p:cBhvr additive="base">
                                        <p:cTn id="86" dur="500" fill="hold"/>
                                        <p:tgtEl>
                                          <p:spTgt spid="26"/>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 calcmode="lin" valueType="num">
                                      <p:cBhvr additive="base">
                                        <p:cTn id="89" dur="500" fill="hold"/>
                                        <p:tgtEl>
                                          <p:spTgt spid="27"/>
                                        </p:tgtEl>
                                        <p:attrNameLst>
                                          <p:attrName>ppt_x</p:attrName>
                                        </p:attrNameLst>
                                      </p:cBhvr>
                                      <p:tavLst>
                                        <p:tav tm="0">
                                          <p:val>
                                            <p:strVal val="0-#ppt_w/2"/>
                                          </p:val>
                                        </p:tav>
                                        <p:tav tm="100000">
                                          <p:val>
                                            <p:strVal val="#ppt_x"/>
                                          </p:val>
                                        </p:tav>
                                      </p:tavLst>
                                    </p:anim>
                                    <p:anim calcmode="lin" valueType="num">
                                      <p:cBhvr additive="base">
                                        <p:cTn id="90"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4" grpId="0" animBg="1"/>
      <p:bldP spid="38" grpId="0"/>
      <p:bldP spid="39" grpId="0"/>
      <p:bldP spid="40" grpId="0"/>
      <p:bldP spid="41" grpId="0"/>
      <p:bldP spid="42" grpId="0"/>
      <p:bldP spid="43" grpId="0"/>
      <p:bldP spid="44" grpId="0"/>
      <p:bldP spid="45" grpId="0"/>
      <p:bldP spid="22" grpId="0"/>
      <p:bldP spid="23" grpId="0" animBg="1"/>
      <p:bldP spid="24" grpId="0" animBg="1"/>
      <p:bldP spid="25" grpId="0" animBg="1"/>
      <p:bldP spid="26" grpId="0" animBg="1"/>
      <p:bldP spid="2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c-mockup.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2737" y="1981200"/>
            <a:ext cx="5365933" cy="402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nvGrpSpPr>
          <p:cNvPr id="32" name="组合 3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002680" y="804023"/>
            <a:ext cx="3831766" cy="615554"/>
            <a:chOff x="8548025" y="1459078"/>
            <a:chExt cx="2967866" cy="615554"/>
          </a:xfrm>
        </p:grpSpPr>
        <p:sp>
          <p:nvSpPr>
            <p:cNvPr id="33" name="矩形 32"/>
            <p:cNvSpPr/>
            <p:nvPr/>
          </p:nvSpPr>
          <p:spPr>
            <a:xfrm>
              <a:off x="8548025" y="1766855"/>
              <a:ext cx="2967866" cy="307777"/>
            </a:xfrm>
            <a:prstGeom prst="rect">
              <a:avLst/>
            </a:prstGeom>
          </p:spPr>
          <p:txBody>
            <a:bodyPr wrap="square">
              <a:spAutoFit/>
            </a:bodyPr>
            <a:lstStyle/>
            <a:p>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4" name="矩形 33"/>
            <p:cNvSpPr/>
            <p:nvPr/>
          </p:nvSpPr>
          <p:spPr>
            <a:xfrm>
              <a:off x="8548025" y="1459078"/>
              <a:ext cx="1589210" cy="523220"/>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节省新项目的设计时间和精力。</a:t>
              </a:r>
              <a:endParaRPr lang="zh-CN" sz="1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37" name="矩形 36"/>
          <p:cNvSpPr/>
          <p:nvPr/>
        </p:nvSpPr>
        <p:spPr>
          <a:xfrm>
            <a:off x="8108188" y="5641578"/>
            <a:ext cx="1589210" cy="306705"/>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帮助设计师成长。</a:t>
            </a:r>
            <a:endParaRPr lang="en-US" altLang="zh-CN"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0" name="矩形 39"/>
          <p:cNvSpPr/>
          <p:nvPr/>
        </p:nvSpPr>
        <p:spPr>
          <a:xfrm>
            <a:off x="8002911" y="3961570"/>
            <a:ext cx="1589210" cy="523220"/>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促进设计师与程序员的沟通。</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nvGrpSpPr>
          <p:cNvPr id="58" name="组合 5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108188" y="2327287"/>
            <a:ext cx="2967866" cy="615554"/>
            <a:chOff x="8548025" y="1459078"/>
            <a:chExt cx="2967866" cy="615554"/>
          </a:xfrm>
        </p:grpSpPr>
        <p:sp>
          <p:nvSpPr>
            <p:cNvPr id="59" name="矩形 58"/>
            <p:cNvSpPr/>
            <p:nvPr/>
          </p:nvSpPr>
          <p:spPr>
            <a:xfrm>
              <a:off x="8548025" y="1766855"/>
              <a:ext cx="2967866" cy="307777"/>
            </a:xfrm>
            <a:prstGeom prst="rect">
              <a:avLst/>
            </a:prstGeom>
          </p:spPr>
          <p:txBody>
            <a:bodyPr wrap="square">
              <a:spAutoFit/>
            </a:bodyPr>
            <a:lstStyle/>
            <a:p>
              <a:endParaRPr sz="14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60" name="矩形 59"/>
            <p:cNvSpPr/>
            <p:nvPr/>
          </p:nvSpPr>
          <p:spPr>
            <a:xfrm>
              <a:off x="8548025" y="1459078"/>
              <a:ext cx="1589210" cy="523220"/>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提高设计方案的质量。</a:t>
              </a:r>
              <a:endParaRPr lang="en-US" altLang="zh-CN"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pic>
        <p:nvPicPr>
          <p:cNvPr id="54" name="图片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275" y="2261040"/>
            <a:ext cx="3923787" cy="2615858"/>
          </a:xfrm>
          <a:prstGeom prst="rect">
            <a:avLst/>
          </a:prstGeom>
          <a:effectLst>
            <a:outerShdw blurRad="50800" dist="38100" dir="5400000" algn="t" rotWithShape="0">
              <a:prstClr val="black">
                <a:alpha val="40000"/>
              </a:prstClr>
            </a:outerShdw>
          </a:effectLst>
        </p:spPr>
      </p:pic>
      <p:sp>
        <p:nvSpPr>
          <p:cNvPr id="2" name="左大括号 1"/>
          <p:cNvSpPr/>
          <p:nvPr/>
        </p:nvSpPr>
        <p:spPr>
          <a:xfrm>
            <a:off x="6828092" y="893766"/>
            <a:ext cx="1174588" cy="52256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矩形 60"/>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设计模式</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5" name="椭圆 1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25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2250"/>
                                      </p:stCondLst>
                                      <p:childTnLst>
                                        <p:set>
                                          <p:cBhvr>
                                            <p:cTn id="9" dur="1" fill="hold">
                                              <p:stCondLst>
                                                <p:cond delay="0"/>
                                              </p:stCondLst>
                                            </p:cTn>
                                            <p:tgtEl>
                                              <p:spTgt spid="58"/>
                                            </p:tgtEl>
                                            <p:attrNameLst>
                                              <p:attrName>style.visibility</p:attrName>
                                            </p:attrNameLst>
                                          </p:cBhvr>
                                          <p:to>
                                            <p:strVal val="visible"/>
                                          </p:to>
                                        </p:set>
                                        <p:animEffect transition="in" filter="wipe(left)">
                                          <p:cBhvr>
                                            <p:cTn id="10" dur="500"/>
                                            <p:tgtEl>
                                              <p:spTgt spid="58"/>
                                            </p:tgtEl>
                                          </p:cBhvr>
                                        </p:animEffect>
                                      </p:childTnLst>
                                    </p:cTn>
                                  </p:par>
                                  <p:par>
                                    <p:cTn id="11" presetID="2" presetClass="entr" presetSubtype="2" fill="hold" nodeType="withEffect" p14:presetBounceEnd="80000">
                                      <p:stCondLst>
                                        <p:cond delay="2000"/>
                                      </p:stCondLst>
                                      <p:childTnLst>
                                        <p:set>
                                          <p:cBhvr>
                                            <p:cTn id="12" dur="1" fill="hold">
                                              <p:stCondLst>
                                                <p:cond delay="0"/>
                                              </p:stCondLst>
                                            </p:cTn>
                                            <p:tgtEl>
                                              <p:spTgt spid="54"/>
                                            </p:tgtEl>
                                            <p:attrNameLst>
                                              <p:attrName>style.visibility</p:attrName>
                                            </p:attrNameLst>
                                          </p:cBhvr>
                                          <p:to>
                                            <p:strVal val="visible"/>
                                          </p:to>
                                        </p:set>
                                        <p:anim calcmode="lin" valueType="num" p14:bounceEnd="80000">
                                          <p:cBhvr additive="base">
                                            <p:cTn id="13" dur="1000" fill="hold"/>
                                            <p:tgtEl>
                                              <p:spTgt spid="54"/>
                                            </p:tgtEl>
                                            <p:attrNameLst>
                                              <p:attrName>ppt_x</p:attrName>
                                            </p:attrNameLst>
                                          </p:cBhvr>
                                          <p:tavLst>
                                            <p:tav tm="0">
                                              <p:val>
                                                <p:strVal val="1+#ppt_w/2"/>
                                              </p:val>
                                            </p:tav>
                                            <p:tav tm="100000">
                                              <p:val>
                                                <p:strVal val="#ppt_x"/>
                                              </p:val>
                                            </p:tav>
                                          </p:tavLst>
                                        </p:anim>
                                        <p:anim calcmode="lin" valueType="num" p14:bounceEnd="80000">
                                          <p:cBhvr additive="base">
                                            <p:cTn id="14" dur="1000" fill="hold"/>
                                            <p:tgtEl>
                                              <p:spTgt spid="54"/>
                                            </p:tgtEl>
                                            <p:attrNameLst>
                                              <p:attrName>ppt_y</p:attrName>
                                            </p:attrNameLst>
                                          </p:cBhvr>
                                          <p:tavLst>
                                            <p:tav tm="0">
                                              <p:val>
                                                <p:strVal val="#ppt_y"/>
                                              </p:val>
                                            </p:tav>
                                            <p:tav tm="100000">
                                              <p:val>
                                                <p:strVal val="#ppt_y"/>
                                              </p:val>
                                            </p:tav>
                                          </p:tavLst>
                                        </p:anim>
                                      </p:childTnLst>
                                    </p:cTn>
                                  </p:par>
                                  <p:par>
                                    <p:cTn id="15" presetID="41" presetClass="entr" presetSubtype="0" fill="hold" grpId="0" nodeType="withEffect">
                                      <p:stCondLst>
                                        <p:cond delay="500"/>
                                      </p:stCondLst>
                                      <p:iterate type="lt">
                                        <p:tmPct val="10000"/>
                                      </p:iterate>
                                      <p:childTnLst>
                                        <p:set>
                                          <p:cBhvr>
                                            <p:cTn id="16" dur="1" fill="hold">
                                              <p:stCondLst>
                                                <p:cond delay="0"/>
                                              </p:stCondLst>
                                            </p:cTn>
                                            <p:tgtEl>
                                              <p:spTgt spid="61"/>
                                            </p:tgtEl>
                                            <p:attrNameLst>
                                              <p:attrName>style.visibility</p:attrName>
                                            </p:attrNameLst>
                                          </p:cBhvr>
                                          <p:to>
                                            <p:strVal val="visible"/>
                                          </p:to>
                                        </p:set>
                                        <p:anim calcmode="lin" valueType="num">
                                          <p:cBhvr>
                                            <p:cTn id="17"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61"/>
                                            </p:tgtEl>
                                            <p:attrNameLst>
                                              <p:attrName>ppt_y</p:attrName>
                                            </p:attrNameLst>
                                          </p:cBhvr>
                                          <p:tavLst>
                                            <p:tav tm="0">
                                              <p:val>
                                                <p:strVal val="#ppt_y"/>
                                              </p:val>
                                            </p:tav>
                                            <p:tav tm="100000">
                                              <p:val>
                                                <p:strVal val="#ppt_y"/>
                                              </p:val>
                                            </p:tav>
                                          </p:tavLst>
                                        </p:anim>
                                        <p:anim calcmode="lin" valueType="num">
                                          <p:cBhvr>
                                            <p:cTn id="19"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61"/>
                                            </p:tgtEl>
                                          </p:cBhvr>
                                        </p:animEffect>
                                      </p:childTnLst>
                                    </p:cTn>
                                  </p:par>
                                  <p:par>
                                    <p:cTn id="22" presetID="2" presetClass="entr" presetSubtype="9"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0-#ppt_w/2"/>
                                              </p:val>
                                            </p:tav>
                                            <p:tav tm="100000">
                                              <p:val>
                                                <p:strVal val="#ppt_x"/>
                                              </p:val>
                                            </p:tav>
                                          </p:tavLst>
                                        </p:anim>
                                        <p:anim calcmode="lin" valueType="num">
                                          <p:cBhvr additive="base">
                                            <p:cTn id="25" dur="500" fill="hold"/>
                                            <p:tgtEl>
                                              <p:spTgt spid="14"/>
                                            </p:tgtEl>
                                            <p:attrNameLst>
                                              <p:attrName>ppt_y</p:attrName>
                                            </p:attrNameLst>
                                          </p:cBhvr>
                                          <p:tavLst>
                                            <p:tav tm="0">
                                              <p:val>
                                                <p:strVal val="0-#ppt_h/2"/>
                                              </p:val>
                                            </p:tav>
                                            <p:tav tm="100000">
                                              <p:val>
                                                <p:strVal val="#ppt_y"/>
                                              </p:val>
                                            </p:tav>
                                          </p:tavLst>
                                        </p:anim>
                                      </p:childTnLst>
                                    </p:cTn>
                                  </p:par>
                                  <p:par>
                                    <p:cTn id="26" presetID="2" presetClass="entr" presetSubtype="9"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0-#ppt_h/2"/>
                                              </p:val>
                                            </p:tav>
                                            <p:tav tm="100000">
                                              <p:val>
                                                <p:strVal val="#ppt_y"/>
                                              </p:val>
                                            </p:tav>
                                          </p:tavLst>
                                        </p:anim>
                                      </p:childTnLst>
                                    </p:cTn>
                                  </p:par>
                                  <p:par>
                                    <p:cTn id="30" presetID="2" presetClass="entr" presetSubtype="9"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0-#ppt_w/2"/>
                                              </p:val>
                                            </p:tav>
                                            <p:tav tm="100000">
                                              <p:val>
                                                <p:strVal val="#ppt_x"/>
                                              </p:val>
                                            </p:tav>
                                          </p:tavLst>
                                        </p:anim>
                                        <p:anim calcmode="lin" valueType="num">
                                          <p:cBhvr additive="base">
                                            <p:cTn id="37" dur="500" fill="hold"/>
                                            <p:tgtEl>
                                              <p:spTgt spid="17"/>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14" grpId="0" animBg="1"/>
          <p:bldP spid="15" grpId="0" animBg="1"/>
          <p:bldP spid="16" grpId="0" animBg="1"/>
          <p:bldP spid="17" grpId="0" animBg="1"/>
          <p:bldP spid="1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25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2250"/>
                                      </p:stCondLst>
                                      <p:childTnLst>
                                        <p:set>
                                          <p:cBhvr>
                                            <p:cTn id="9" dur="1" fill="hold">
                                              <p:stCondLst>
                                                <p:cond delay="0"/>
                                              </p:stCondLst>
                                            </p:cTn>
                                            <p:tgtEl>
                                              <p:spTgt spid="58"/>
                                            </p:tgtEl>
                                            <p:attrNameLst>
                                              <p:attrName>style.visibility</p:attrName>
                                            </p:attrNameLst>
                                          </p:cBhvr>
                                          <p:to>
                                            <p:strVal val="visible"/>
                                          </p:to>
                                        </p:set>
                                        <p:animEffect transition="in" filter="wipe(left)">
                                          <p:cBhvr>
                                            <p:cTn id="10" dur="500"/>
                                            <p:tgtEl>
                                              <p:spTgt spid="58"/>
                                            </p:tgtEl>
                                          </p:cBhvr>
                                        </p:animEffect>
                                      </p:childTnLst>
                                    </p:cTn>
                                  </p:par>
                                  <p:par>
                                    <p:cTn id="11" presetID="2" presetClass="entr" presetSubtype="2" fill="hold" nodeType="withEffect">
                                      <p:stCondLst>
                                        <p:cond delay="200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1000" fill="hold"/>
                                            <p:tgtEl>
                                              <p:spTgt spid="54"/>
                                            </p:tgtEl>
                                            <p:attrNameLst>
                                              <p:attrName>ppt_x</p:attrName>
                                            </p:attrNameLst>
                                          </p:cBhvr>
                                          <p:tavLst>
                                            <p:tav tm="0">
                                              <p:val>
                                                <p:strVal val="1+#ppt_w/2"/>
                                              </p:val>
                                            </p:tav>
                                            <p:tav tm="100000">
                                              <p:val>
                                                <p:strVal val="#ppt_x"/>
                                              </p:val>
                                            </p:tav>
                                          </p:tavLst>
                                        </p:anim>
                                        <p:anim calcmode="lin" valueType="num">
                                          <p:cBhvr additive="base">
                                            <p:cTn id="14" dur="1000" fill="hold"/>
                                            <p:tgtEl>
                                              <p:spTgt spid="54"/>
                                            </p:tgtEl>
                                            <p:attrNameLst>
                                              <p:attrName>ppt_y</p:attrName>
                                            </p:attrNameLst>
                                          </p:cBhvr>
                                          <p:tavLst>
                                            <p:tav tm="0">
                                              <p:val>
                                                <p:strVal val="#ppt_y"/>
                                              </p:val>
                                            </p:tav>
                                            <p:tav tm="100000">
                                              <p:val>
                                                <p:strVal val="#ppt_y"/>
                                              </p:val>
                                            </p:tav>
                                          </p:tavLst>
                                        </p:anim>
                                      </p:childTnLst>
                                    </p:cTn>
                                  </p:par>
                                  <p:par>
                                    <p:cTn id="15" presetID="41" presetClass="entr" presetSubtype="0" fill="hold" grpId="0" nodeType="withEffect">
                                      <p:stCondLst>
                                        <p:cond delay="500"/>
                                      </p:stCondLst>
                                      <p:iterate type="lt">
                                        <p:tmPct val="10000"/>
                                      </p:iterate>
                                      <p:childTnLst>
                                        <p:set>
                                          <p:cBhvr>
                                            <p:cTn id="16" dur="1" fill="hold">
                                              <p:stCondLst>
                                                <p:cond delay="0"/>
                                              </p:stCondLst>
                                            </p:cTn>
                                            <p:tgtEl>
                                              <p:spTgt spid="61"/>
                                            </p:tgtEl>
                                            <p:attrNameLst>
                                              <p:attrName>style.visibility</p:attrName>
                                            </p:attrNameLst>
                                          </p:cBhvr>
                                          <p:to>
                                            <p:strVal val="visible"/>
                                          </p:to>
                                        </p:set>
                                        <p:anim calcmode="lin" valueType="num">
                                          <p:cBhvr>
                                            <p:cTn id="17"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61"/>
                                            </p:tgtEl>
                                            <p:attrNameLst>
                                              <p:attrName>ppt_y</p:attrName>
                                            </p:attrNameLst>
                                          </p:cBhvr>
                                          <p:tavLst>
                                            <p:tav tm="0">
                                              <p:val>
                                                <p:strVal val="#ppt_y"/>
                                              </p:val>
                                            </p:tav>
                                            <p:tav tm="100000">
                                              <p:val>
                                                <p:strVal val="#ppt_y"/>
                                              </p:val>
                                            </p:tav>
                                          </p:tavLst>
                                        </p:anim>
                                        <p:anim calcmode="lin" valueType="num">
                                          <p:cBhvr>
                                            <p:cTn id="19"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61"/>
                                            </p:tgtEl>
                                          </p:cBhvr>
                                        </p:animEffect>
                                      </p:childTnLst>
                                    </p:cTn>
                                  </p:par>
                                  <p:par>
                                    <p:cTn id="22" presetID="2" presetClass="entr" presetSubtype="9"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0-#ppt_w/2"/>
                                              </p:val>
                                            </p:tav>
                                            <p:tav tm="100000">
                                              <p:val>
                                                <p:strVal val="#ppt_x"/>
                                              </p:val>
                                            </p:tav>
                                          </p:tavLst>
                                        </p:anim>
                                        <p:anim calcmode="lin" valueType="num">
                                          <p:cBhvr additive="base">
                                            <p:cTn id="25" dur="500" fill="hold"/>
                                            <p:tgtEl>
                                              <p:spTgt spid="14"/>
                                            </p:tgtEl>
                                            <p:attrNameLst>
                                              <p:attrName>ppt_y</p:attrName>
                                            </p:attrNameLst>
                                          </p:cBhvr>
                                          <p:tavLst>
                                            <p:tav tm="0">
                                              <p:val>
                                                <p:strVal val="0-#ppt_h/2"/>
                                              </p:val>
                                            </p:tav>
                                            <p:tav tm="100000">
                                              <p:val>
                                                <p:strVal val="#ppt_y"/>
                                              </p:val>
                                            </p:tav>
                                          </p:tavLst>
                                        </p:anim>
                                      </p:childTnLst>
                                    </p:cTn>
                                  </p:par>
                                  <p:par>
                                    <p:cTn id="26" presetID="2" presetClass="entr" presetSubtype="9"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0-#ppt_h/2"/>
                                              </p:val>
                                            </p:tav>
                                            <p:tav tm="100000">
                                              <p:val>
                                                <p:strVal val="#ppt_y"/>
                                              </p:val>
                                            </p:tav>
                                          </p:tavLst>
                                        </p:anim>
                                      </p:childTnLst>
                                    </p:cTn>
                                  </p:par>
                                  <p:par>
                                    <p:cTn id="30" presetID="2" presetClass="entr" presetSubtype="9"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0-#ppt_w/2"/>
                                              </p:val>
                                            </p:tav>
                                            <p:tav tm="100000">
                                              <p:val>
                                                <p:strVal val="#ppt_x"/>
                                              </p:val>
                                            </p:tav>
                                          </p:tavLst>
                                        </p:anim>
                                        <p:anim calcmode="lin" valueType="num">
                                          <p:cBhvr additive="base">
                                            <p:cTn id="37" dur="500" fill="hold"/>
                                            <p:tgtEl>
                                              <p:spTgt spid="17"/>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14" grpId="0" animBg="1"/>
          <p:bldP spid="15" grpId="0" animBg="1"/>
          <p:bldP spid="16" grpId="0" animBg="1"/>
          <p:bldP spid="17" grpId="0" animBg="1"/>
          <p:bldP spid="18" grpId="0" animBg="1"/>
        </p:bldLst>
      </p:timing>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519978" y="2803124"/>
            <a:ext cx="4671645" cy="1692771"/>
          </a:xfrm>
          <a:prstGeom prst="rect">
            <a:avLst/>
          </a:prstGeom>
        </p:spPr>
        <p:txBody>
          <a:bodyPr wrap="square">
            <a:spAutoFit/>
          </a:bodyPr>
          <a:lstStyle/>
          <a:p>
            <a:pPr>
              <a:lnSpc>
                <a:spcPct val="200000"/>
              </a:lnSpc>
            </a:pPr>
            <a:r>
              <a:rPr lang="zh-CN" altLang="en-US" sz="16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结构</a:t>
            </a:r>
            <a:r>
              <a:rPr lang="zh-CN" altLang="en-US"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模式</a:t>
            </a:r>
            <a:endParaRPr lang="en-US" altLang="zh-CN"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结构模式解答如何在</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屏幕上</a:t>
            </a: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安排信息和功能元素之类的问题。尤其是随着 </a:t>
            </a:r>
            <a:r>
              <a:rPr lang="en-US" altLang="zh-CN" sz="12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ios </a:t>
            </a: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和安卓等移 动用户</a:t>
            </a:r>
            <a:endPar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界面和平台的广泛使用，结构模式越来越多地被记录下来。</a:t>
            </a:r>
            <a:endParaRPr 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465257" y="1293983"/>
            <a:ext cx="4726367" cy="1692771"/>
          </a:xfrm>
          <a:prstGeom prst="rect">
            <a:avLst/>
          </a:prstGeom>
        </p:spPr>
        <p:txBody>
          <a:bodyPr wrap="square">
            <a:spAutoFit/>
          </a:bodyPr>
          <a:lstStyle/>
          <a:p>
            <a:pPr>
              <a:lnSpc>
                <a:spcPct val="200000"/>
              </a:lnSpc>
            </a:pPr>
            <a:r>
              <a:rPr lang="zh-CN" altLang="en-US" sz="16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定位</a:t>
            </a:r>
            <a:r>
              <a:rPr lang="zh-CN" altLang="en-US"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模式</a:t>
            </a:r>
            <a:endParaRPr lang="en-US" altLang="zh-CN"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应用于</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概念层面</a:t>
            </a: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，帮助界定产品对于用户的</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整体定位</a:t>
            </a: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。定位模式的实例之一就是 “ 暂态 ” ，</a:t>
            </a:r>
            <a:endPar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即使用</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很短的时间</a:t>
            </a: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服务于一个在别处实现的高级目标。</a:t>
            </a:r>
            <a:endParaRPr 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519979" y="4574338"/>
            <a:ext cx="3738196" cy="1692771"/>
          </a:xfrm>
          <a:prstGeom prst="rect">
            <a:avLst/>
          </a:prstGeom>
        </p:spPr>
        <p:txBody>
          <a:bodyPr wrap="square">
            <a:spAutoFit/>
          </a:bodyPr>
          <a:lstStyle/>
          <a:p>
            <a:pPr>
              <a:lnSpc>
                <a:spcPct val="200000"/>
              </a:lnSpc>
            </a:pPr>
            <a:r>
              <a:rPr lang="zh-CN" altLang="en-US"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行为模式</a:t>
            </a:r>
            <a:endParaRPr lang="en-US" altLang="zh-CN" sz="16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行为模式旨在解决功能或数据元素的具体</a:t>
            </a:r>
            <a:r>
              <a:rPr lang="zh-CN" altLang="en-US" sz="1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交互问题</a:t>
            </a: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，大多数人所说的器件行为即属于此。 还有很</a:t>
            </a:r>
            <a:endPar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多类似的低层次</a:t>
            </a:r>
            <a:r>
              <a:rPr lang="zh-CN" altLang="en-US" sz="12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模式。</a:t>
            </a:r>
            <a:endParaRPr 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任意多边形 28"/>
          <p:cNvSpPr/>
          <p:nvPr/>
        </p:nvSpPr>
        <p:spPr>
          <a:xfrm rot="5400000">
            <a:off x="2156639" y="1283567"/>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5400000">
            <a:off x="1256289" y="1568592"/>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Freeform 13"/>
          <p:cNvSpPr>
            <a:spLocks noEditPoints="1"/>
          </p:cNvSpPr>
          <p:nvPr/>
        </p:nvSpPr>
        <p:spPr bwMode="auto">
          <a:xfrm>
            <a:off x="2615293" y="1760177"/>
            <a:ext cx="434666" cy="744569"/>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任意多边形 51"/>
          <p:cNvSpPr/>
          <p:nvPr/>
        </p:nvSpPr>
        <p:spPr>
          <a:xfrm rot="5400000">
            <a:off x="2156639" y="2809547"/>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5400000">
            <a:off x="1256289" y="3094572"/>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任意多边形 54"/>
          <p:cNvSpPr/>
          <p:nvPr/>
        </p:nvSpPr>
        <p:spPr>
          <a:xfrm rot="5400000">
            <a:off x="2156639" y="4313879"/>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1" fmla="*/ 0 w 980075"/>
              <a:gd name="connsiteY0-2" fmla="*/ 417065 h 1447659"/>
              <a:gd name="connsiteX1-3" fmla="*/ 378895 w 980075"/>
              <a:gd name="connsiteY1-4" fmla="*/ 38170 h 1447659"/>
              <a:gd name="connsiteX2-5" fmla="*/ 601180 w 980075"/>
              <a:gd name="connsiteY2-6" fmla="*/ 38170 h 1447659"/>
              <a:gd name="connsiteX3-7" fmla="*/ 980075 w 980075"/>
              <a:gd name="connsiteY3-8" fmla="*/ 417065 h 1447659"/>
              <a:gd name="connsiteX4-9" fmla="*/ 980075 w 980075"/>
              <a:gd name="connsiteY4-10" fmla="*/ 1447659 h 1447659"/>
              <a:gd name="connsiteX5-11" fmla="*/ 5051 w 980075"/>
              <a:gd name="connsiteY5-12" fmla="*/ 1447659 h 1447659"/>
              <a:gd name="connsiteX6-13" fmla="*/ 0 w 980075"/>
              <a:gd name="connsiteY6-14" fmla="*/ 417065 h 1447659"/>
              <a:gd name="connsiteX0-15" fmla="*/ 0 w 980075"/>
              <a:gd name="connsiteY0-16" fmla="*/ 437760 h 1468354"/>
              <a:gd name="connsiteX1-17" fmla="*/ 378895 w 980075"/>
              <a:gd name="connsiteY1-18" fmla="*/ 58865 h 1468354"/>
              <a:gd name="connsiteX2-19" fmla="*/ 601180 w 980075"/>
              <a:gd name="connsiteY2-20" fmla="*/ 58865 h 1468354"/>
              <a:gd name="connsiteX3-21" fmla="*/ 980075 w 980075"/>
              <a:gd name="connsiteY3-22" fmla="*/ 437760 h 1468354"/>
              <a:gd name="connsiteX4-23" fmla="*/ 980075 w 980075"/>
              <a:gd name="connsiteY4-24" fmla="*/ 1468354 h 1468354"/>
              <a:gd name="connsiteX5-25" fmla="*/ 5051 w 980075"/>
              <a:gd name="connsiteY5-26" fmla="*/ 1468354 h 1468354"/>
              <a:gd name="connsiteX6-27" fmla="*/ 0 w 980075"/>
              <a:gd name="connsiteY6-28" fmla="*/ 437760 h 1468354"/>
              <a:gd name="connsiteX0-29" fmla="*/ 0 w 980075"/>
              <a:gd name="connsiteY0-30" fmla="*/ 439753 h 1470347"/>
              <a:gd name="connsiteX1-31" fmla="*/ 378895 w 980075"/>
              <a:gd name="connsiteY1-32" fmla="*/ 60858 h 1470347"/>
              <a:gd name="connsiteX2-33" fmla="*/ 601180 w 980075"/>
              <a:gd name="connsiteY2-34" fmla="*/ 60858 h 1470347"/>
              <a:gd name="connsiteX3-35" fmla="*/ 980075 w 980075"/>
              <a:gd name="connsiteY3-36" fmla="*/ 439753 h 1470347"/>
              <a:gd name="connsiteX4-37" fmla="*/ 980075 w 980075"/>
              <a:gd name="connsiteY4-38" fmla="*/ 1470347 h 1470347"/>
              <a:gd name="connsiteX5-39" fmla="*/ 5051 w 980075"/>
              <a:gd name="connsiteY5-40" fmla="*/ 1470347 h 1470347"/>
              <a:gd name="connsiteX6-41" fmla="*/ 0 w 980075"/>
              <a:gd name="connsiteY6-42" fmla="*/ 439753 h 1470347"/>
              <a:gd name="connsiteX0-43" fmla="*/ 0 w 980075"/>
              <a:gd name="connsiteY0-44" fmla="*/ 445215 h 1475809"/>
              <a:gd name="connsiteX1-45" fmla="*/ 378895 w 980075"/>
              <a:gd name="connsiteY1-46" fmla="*/ 66320 h 1475809"/>
              <a:gd name="connsiteX2-47" fmla="*/ 601180 w 980075"/>
              <a:gd name="connsiteY2-48" fmla="*/ 66320 h 1475809"/>
              <a:gd name="connsiteX3-49" fmla="*/ 980075 w 980075"/>
              <a:gd name="connsiteY3-50" fmla="*/ 445215 h 1475809"/>
              <a:gd name="connsiteX4-51" fmla="*/ 980075 w 980075"/>
              <a:gd name="connsiteY4-52" fmla="*/ 1475809 h 1475809"/>
              <a:gd name="connsiteX5-53" fmla="*/ 5051 w 980075"/>
              <a:gd name="connsiteY5-54" fmla="*/ 1475809 h 1475809"/>
              <a:gd name="connsiteX6-55" fmla="*/ 0 w 980075"/>
              <a:gd name="connsiteY6-56" fmla="*/ 445215 h 14758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5400000">
            <a:off x="1256289" y="4598904"/>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9" name="组合 38"/>
          <p:cNvGrpSpPr/>
          <p:nvPr/>
        </p:nvGrpSpPr>
        <p:grpSpPr>
          <a:xfrm>
            <a:off x="2552907" y="3306590"/>
            <a:ext cx="497052" cy="736524"/>
            <a:chOff x="1788810" y="2276744"/>
            <a:chExt cx="392113" cy="581026"/>
          </a:xfrm>
          <a:solidFill>
            <a:schemeClr val="bg1"/>
          </a:solidFill>
          <a:effectLst/>
        </p:grpSpPr>
        <p:sp>
          <p:nvSpPr>
            <p:cNvPr id="40"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Freeform 10"/>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Freeform 11"/>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4" name="Freeform 19"/>
          <p:cNvSpPr>
            <a:spLocks noEditPoints="1"/>
          </p:cNvSpPr>
          <p:nvPr/>
        </p:nvSpPr>
        <p:spPr bwMode="auto">
          <a:xfrm>
            <a:off x="2615293" y="4847019"/>
            <a:ext cx="612826" cy="613652"/>
          </a:xfrm>
          <a:custGeom>
            <a:avLst/>
            <a:gdLst>
              <a:gd name="T0" fmla="*/ 281 w 311"/>
              <a:gd name="T1" fmla="*/ 130 h 312"/>
              <a:gd name="T2" fmla="*/ 311 w 311"/>
              <a:gd name="T3" fmla="*/ 116 h 312"/>
              <a:gd name="T4" fmla="*/ 294 w 311"/>
              <a:gd name="T5" fmla="*/ 75 h 312"/>
              <a:gd name="T6" fmla="*/ 263 w 311"/>
              <a:gd name="T7" fmla="*/ 86 h 312"/>
              <a:gd name="T8" fmla="*/ 226 w 311"/>
              <a:gd name="T9" fmla="*/ 48 h 312"/>
              <a:gd name="T10" fmla="*/ 237 w 311"/>
              <a:gd name="T11" fmla="*/ 17 h 312"/>
              <a:gd name="T12" fmla="*/ 197 w 311"/>
              <a:gd name="T13" fmla="*/ 0 h 312"/>
              <a:gd name="T14" fmla="*/ 183 w 311"/>
              <a:gd name="T15" fmla="*/ 30 h 312"/>
              <a:gd name="T16" fmla="*/ 129 w 311"/>
              <a:gd name="T17" fmla="*/ 30 h 312"/>
              <a:gd name="T18" fmla="*/ 115 w 311"/>
              <a:gd name="T19" fmla="*/ 0 h 312"/>
              <a:gd name="T20" fmla="*/ 75 w 311"/>
              <a:gd name="T21" fmla="*/ 17 h 312"/>
              <a:gd name="T22" fmla="*/ 86 w 311"/>
              <a:gd name="T23" fmla="*/ 48 h 312"/>
              <a:gd name="T24" fmla="*/ 48 w 311"/>
              <a:gd name="T25" fmla="*/ 85 h 312"/>
              <a:gd name="T26" fmla="*/ 17 w 311"/>
              <a:gd name="T27" fmla="*/ 74 h 312"/>
              <a:gd name="T28" fmla="*/ 0 w 311"/>
              <a:gd name="T29" fmla="*/ 114 h 312"/>
              <a:gd name="T30" fmla="*/ 30 w 311"/>
              <a:gd name="T31" fmla="*/ 129 h 312"/>
              <a:gd name="T32" fmla="*/ 30 w 311"/>
              <a:gd name="T33" fmla="*/ 182 h 312"/>
              <a:gd name="T34" fmla="*/ 0 w 311"/>
              <a:gd name="T35" fmla="*/ 196 h 312"/>
              <a:gd name="T36" fmla="*/ 16 w 311"/>
              <a:gd name="T37" fmla="*/ 236 h 312"/>
              <a:gd name="T38" fmla="*/ 47 w 311"/>
              <a:gd name="T39" fmla="*/ 225 h 312"/>
              <a:gd name="T40" fmla="*/ 85 w 311"/>
              <a:gd name="T41" fmla="*/ 263 h 312"/>
              <a:gd name="T42" fmla="*/ 73 w 311"/>
              <a:gd name="T43" fmla="*/ 294 h 312"/>
              <a:gd name="T44" fmla="*/ 114 w 311"/>
              <a:gd name="T45" fmla="*/ 311 h 312"/>
              <a:gd name="T46" fmla="*/ 128 w 311"/>
              <a:gd name="T47" fmla="*/ 281 h 312"/>
              <a:gd name="T48" fmla="*/ 181 w 311"/>
              <a:gd name="T49" fmla="*/ 282 h 312"/>
              <a:gd name="T50" fmla="*/ 195 w 311"/>
              <a:gd name="T51" fmla="*/ 312 h 312"/>
              <a:gd name="T52" fmla="*/ 236 w 311"/>
              <a:gd name="T53" fmla="*/ 295 h 312"/>
              <a:gd name="T54" fmla="*/ 225 w 311"/>
              <a:gd name="T55" fmla="*/ 264 h 312"/>
              <a:gd name="T56" fmla="*/ 263 w 311"/>
              <a:gd name="T57" fmla="*/ 226 h 312"/>
              <a:gd name="T58" fmla="*/ 294 w 311"/>
              <a:gd name="T59" fmla="*/ 238 h 312"/>
              <a:gd name="T60" fmla="*/ 311 w 311"/>
              <a:gd name="T61" fmla="*/ 197 h 312"/>
              <a:gd name="T62" fmla="*/ 281 w 311"/>
              <a:gd name="T63" fmla="*/ 183 h 312"/>
              <a:gd name="T64" fmla="*/ 281 w 311"/>
              <a:gd name="T65" fmla="*/ 130 h 312"/>
              <a:gd name="T66" fmla="*/ 155 w 311"/>
              <a:gd name="T67" fmla="*/ 254 h 312"/>
              <a:gd name="T68" fmla="*/ 57 w 311"/>
              <a:gd name="T69" fmla="*/ 156 h 312"/>
              <a:gd name="T70" fmla="*/ 155 w 311"/>
              <a:gd name="T71" fmla="*/ 57 h 312"/>
              <a:gd name="T72" fmla="*/ 254 w 311"/>
              <a:gd name="T73" fmla="*/ 156 h 312"/>
              <a:gd name="T74" fmla="*/ 155 w 311"/>
              <a:gd name="T75" fmla="*/ 2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2">
                <a:moveTo>
                  <a:pt x="281" y="130"/>
                </a:moveTo>
                <a:cubicBezTo>
                  <a:pt x="311" y="116"/>
                  <a:pt x="311" y="116"/>
                  <a:pt x="311" y="116"/>
                </a:cubicBezTo>
                <a:cubicBezTo>
                  <a:pt x="294" y="75"/>
                  <a:pt x="294" y="75"/>
                  <a:pt x="294" y="75"/>
                </a:cubicBezTo>
                <a:cubicBezTo>
                  <a:pt x="263" y="86"/>
                  <a:pt x="263" y="86"/>
                  <a:pt x="263" y="86"/>
                </a:cubicBezTo>
                <a:cubicBezTo>
                  <a:pt x="253" y="71"/>
                  <a:pt x="240" y="58"/>
                  <a:pt x="226" y="48"/>
                </a:cubicBezTo>
                <a:cubicBezTo>
                  <a:pt x="237" y="17"/>
                  <a:pt x="237" y="17"/>
                  <a:pt x="237" y="17"/>
                </a:cubicBezTo>
                <a:cubicBezTo>
                  <a:pt x="197" y="0"/>
                  <a:pt x="197" y="0"/>
                  <a:pt x="197" y="0"/>
                </a:cubicBezTo>
                <a:cubicBezTo>
                  <a:pt x="183" y="30"/>
                  <a:pt x="183" y="30"/>
                  <a:pt x="183" y="30"/>
                </a:cubicBezTo>
                <a:cubicBezTo>
                  <a:pt x="165" y="27"/>
                  <a:pt x="147" y="26"/>
                  <a:pt x="129" y="30"/>
                </a:cubicBezTo>
                <a:cubicBezTo>
                  <a:pt x="115" y="0"/>
                  <a:pt x="115" y="0"/>
                  <a:pt x="115" y="0"/>
                </a:cubicBezTo>
                <a:cubicBezTo>
                  <a:pt x="75" y="17"/>
                  <a:pt x="75" y="17"/>
                  <a:pt x="75" y="17"/>
                </a:cubicBezTo>
                <a:cubicBezTo>
                  <a:pt x="86" y="48"/>
                  <a:pt x="86" y="48"/>
                  <a:pt x="86" y="48"/>
                </a:cubicBezTo>
                <a:cubicBezTo>
                  <a:pt x="70" y="58"/>
                  <a:pt x="58" y="71"/>
                  <a:pt x="48" y="85"/>
                </a:cubicBezTo>
                <a:cubicBezTo>
                  <a:pt x="17" y="74"/>
                  <a:pt x="17" y="74"/>
                  <a:pt x="17" y="74"/>
                </a:cubicBezTo>
                <a:cubicBezTo>
                  <a:pt x="0" y="114"/>
                  <a:pt x="0" y="114"/>
                  <a:pt x="0" y="114"/>
                </a:cubicBezTo>
                <a:cubicBezTo>
                  <a:pt x="30" y="129"/>
                  <a:pt x="30" y="129"/>
                  <a:pt x="30" y="129"/>
                </a:cubicBezTo>
                <a:cubicBezTo>
                  <a:pt x="26" y="146"/>
                  <a:pt x="26" y="164"/>
                  <a:pt x="30" y="182"/>
                </a:cubicBezTo>
                <a:cubicBezTo>
                  <a:pt x="0" y="196"/>
                  <a:pt x="0" y="196"/>
                  <a:pt x="0" y="196"/>
                </a:cubicBezTo>
                <a:cubicBezTo>
                  <a:pt x="16" y="236"/>
                  <a:pt x="16" y="236"/>
                  <a:pt x="16" y="236"/>
                </a:cubicBezTo>
                <a:cubicBezTo>
                  <a:pt x="47" y="225"/>
                  <a:pt x="47" y="225"/>
                  <a:pt x="47" y="225"/>
                </a:cubicBezTo>
                <a:cubicBezTo>
                  <a:pt x="57" y="241"/>
                  <a:pt x="70" y="253"/>
                  <a:pt x="85" y="263"/>
                </a:cubicBezTo>
                <a:cubicBezTo>
                  <a:pt x="73" y="294"/>
                  <a:pt x="73" y="294"/>
                  <a:pt x="73" y="294"/>
                </a:cubicBezTo>
                <a:cubicBezTo>
                  <a:pt x="114" y="311"/>
                  <a:pt x="114" y="311"/>
                  <a:pt x="114" y="311"/>
                </a:cubicBezTo>
                <a:cubicBezTo>
                  <a:pt x="128" y="281"/>
                  <a:pt x="128" y="281"/>
                  <a:pt x="128" y="281"/>
                </a:cubicBezTo>
                <a:cubicBezTo>
                  <a:pt x="145" y="285"/>
                  <a:pt x="163" y="285"/>
                  <a:pt x="181" y="282"/>
                </a:cubicBezTo>
                <a:cubicBezTo>
                  <a:pt x="195" y="312"/>
                  <a:pt x="195" y="312"/>
                  <a:pt x="195" y="312"/>
                </a:cubicBezTo>
                <a:cubicBezTo>
                  <a:pt x="236" y="295"/>
                  <a:pt x="236" y="295"/>
                  <a:pt x="236" y="295"/>
                </a:cubicBezTo>
                <a:cubicBezTo>
                  <a:pt x="225" y="264"/>
                  <a:pt x="225" y="264"/>
                  <a:pt x="225" y="264"/>
                </a:cubicBezTo>
                <a:cubicBezTo>
                  <a:pt x="240" y="254"/>
                  <a:pt x="253" y="241"/>
                  <a:pt x="263" y="226"/>
                </a:cubicBezTo>
                <a:cubicBezTo>
                  <a:pt x="294" y="238"/>
                  <a:pt x="294" y="238"/>
                  <a:pt x="294" y="238"/>
                </a:cubicBezTo>
                <a:cubicBezTo>
                  <a:pt x="311" y="197"/>
                  <a:pt x="311" y="197"/>
                  <a:pt x="311" y="197"/>
                </a:cubicBezTo>
                <a:cubicBezTo>
                  <a:pt x="281" y="183"/>
                  <a:pt x="281" y="183"/>
                  <a:pt x="281" y="183"/>
                </a:cubicBezTo>
                <a:cubicBezTo>
                  <a:pt x="285" y="166"/>
                  <a:pt x="285" y="148"/>
                  <a:pt x="281" y="130"/>
                </a:cubicBezTo>
                <a:close/>
                <a:moveTo>
                  <a:pt x="155" y="254"/>
                </a:moveTo>
                <a:cubicBezTo>
                  <a:pt x="101" y="254"/>
                  <a:pt x="57" y="210"/>
                  <a:pt x="57" y="156"/>
                </a:cubicBezTo>
                <a:cubicBezTo>
                  <a:pt x="57" y="101"/>
                  <a:pt x="101" y="57"/>
                  <a:pt x="155" y="57"/>
                </a:cubicBezTo>
                <a:cubicBezTo>
                  <a:pt x="210" y="57"/>
                  <a:pt x="254" y="101"/>
                  <a:pt x="254" y="156"/>
                </a:cubicBezTo>
                <a:cubicBezTo>
                  <a:pt x="254" y="210"/>
                  <a:pt x="210" y="254"/>
                  <a:pt x="155" y="254"/>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矩形 57"/>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设计模式的类型</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椭圆 17"/>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9" name="椭圆 18"/>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53" presetClass="entr" presetSubtype="16" fill="hold" nodeType="withEffect">
                                      <p:stCondLst>
                                        <p:cond delay="300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par>
                                    <p:cTn id="15" presetID="22" presetClass="entr" presetSubtype="2" fill="hold" grpId="0" nodeType="withEffect">
                                      <p:stCondLst>
                                        <p:cond delay="3250"/>
                                      </p:stCondLst>
                                      <p:childTnLst>
                                        <p:set>
                                          <p:cBhvr>
                                            <p:cTn id="16" dur="1" fill="hold">
                                              <p:stCondLst>
                                                <p:cond delay="0"/>
                                              </p:stCondLst>
                                            </p:cTn>
                                            <p:tgtEl>
                                              <p:spTgt spid="49"/>
                                            </p:tgtEl>
                                            <p:attrNameLst>
                                              <p:attrName>style.visibility</p:attrName>
                                            </p:attrNameLst>
                                          </p:cBhvr>
                                          <p:to>
                                            <p:strVal val="visible"/>
                                          </p:to>
                                        </p:set>
                                        <p:animEffect transition="in" filter="wipe(right)">
                                          <p:cBhvr>
                                            <p:cTn id="17" dur="1000"/>
                                            <p:tgtEl>
                                              <p:spTgt spid="49"/>
                                            </p:tgtEl>
                                          </p:cBhvr>
                                        </p:animEffect>
                                      </p:childTnLst>
                                    </p:cTn>
                                  </p:par>
                                  <p:par>
                                    <p:cTn id="18" presetID="22" presetClass="entr" presetSubtype="2" fill="hold" grpId="0" nodeType="withEffect">
                                      <p:stCondLst>
                                        <p:cond delay="3250"/>
                                      </p:stCondLst>
                                      <p:childTnLst>
                                        <p:set>
                                          <p:cBhvr>
                                            <p:cTn id="19" dur="1" fill="hold">
                                              <p:stCondLst>
                                                <p:cond delay="0"/>
                                              </p:stCondLst>
                                            </p:cTn>
                                            <p:tgtEl>
                                              <p:spTgt spid="51"/>
                                            </p:tgtEl>
                                            <p:attrNameLst>
                                              <p:attrName>style.visibility</p:attrName>
                                            </p:attrNameLst>
                                          </p:cBhvr>
                                          <p:to>
                                            <p:strVal val="visible"/>
                                          </p:to>
                                        </p:set>
                                        <p:animEffect transition="in" filter="wipe(right)">
                                          <p:cBhvr>
                                            <p:cTn id="20" dur="1000"/>
                                            <p:tgtEl>
                                              <p:spTgt spid="51"/>
                                            </p:tgtEl>
                                          </p:cBhvr>
                                        </p:animEffect>
                                      </p:childTnLst>
                                    </p:cTn>
                                  </p:par>
                                  <p:par>
                                    <p:cTn id="21" presetID="22" presetClass="entr" presetSubtype="8" fill="hold" grpId="0" nodeType="withEffect">
                                      <p:stCondLst>
                                        <p:cond delay="325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1000"/>
                                            <p:tgtEl>
                                              <p:spTgt spid="48"/>
                                            </p:tgtEl>
                                          </p:cBhvr>
                                        </p:animEffect>
                                      </p:childTnLst>
                                    </p:cTn>
                                  </p:par>
                                  <p:par>
                                    <p:cTn id="24" presetID="2" presetClass="entr" presetSubtype="2" fill="hold" grpId="0" nodeType="withEffect" p14:presetBounceEnd="50000">
                                      <p:stCondLst>
                                        <p:cond delay="2000"/>
                                      </p:stCondLst>
                                      <p:childTnLst>
                                        <p:set>
                                          <p:cBhvr>
                                            <p:cTn id="25" dur="1" fill="hold">
                                              <p:stCondLst>
                                                <p:cond delay="0"/>
                                              </p:stCondLst>
                                            </p:cTn>
                                            <p:tgtEl>
                                              <p:spTgt spid="31"/>
                                            </p:tgtEl>
                                            <p:attrNameLst>
                                              <p:attrName>style.visibility</p:attrName>
                                            </p:attrNameLst>
                                          </p:cBhvr>
                                          <p:to>
                                            <p:strVal val="visible"/>
                                          </p:to>
                                        </p:set>
                                        <p:anim calcmode="lin" valueType="num" p14:bounceEnd="50000">
                                          <p:cBhvr additive="base">
                                            <p:cTn id="26" dur="1000" fill="hold"/>
                                            <p:tgtEl>
                                              <p:spTgt spid="31"/>
                                            </p:tgtEl>
                                            <p:attrNameLst>
                                              <p:attrName>ppt_x</p:attrName>
                                            </p:attrNameLst>
                                          </p:cBhvr>
                                          <p:tavLst>
                                            <p:tav tm="0">
                                              <p:val>
                                                <p:strVal val="1+#ppt_w/2"/>
                                              </p:val>
                                            </p:tav>
                                            <p:tav tm="100000">
                                              <p:val>
                                                <p:strVal val="#ppt_x"/>
                                              </p:val>
                                            </p:tav>
                                          </p:tavLst>
                                        </p:anim>
                                        <p:anim calcmode="lin" valueType="num" p14:bounceEnd="50000">
                                          <p:cBhvr additive="base">
                                            <p:cTn id="27" dur="1000" fill="hold"/>
                                            <p:tgtEl>
                                              <p:spTgt spid="31"/>
                                            </p:tgtEl>
                                            <p:attrNameLst>
                                              <p:attrName>ppt_y</p:attrName>
                                            </p:attrNameLst>
                                          </p:cBhvr>
                                          <p:tavLst>
                                            <p:tav tm="0">
                                              <p:val>
                                                <p:strVal val="#ppt_y"/>
                                              </p:val>
                                            </p:tav>
                                            <p:tav tm="100000">
                                              <p:val>
                                                <p:strVal val="#ppt_y"/>
                                              </p:val>
                                            </p:tav>
                                          </p:tavLst>
                                        </p:anim>
                                      </p:childTnLst>
                                    </p:cTn>
                                  </p:par>
                                  <p:par>
                                    <p:cTn id="28" presetID="22" presetClass="entr" presetSubtype="8" fill="hold" grpId="0" nodeType="withEffect">
                                      <p:stCondLst>
                                        <p:cond delay="250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500" fill="hold"/>
                                            <p:tgtEl>
                                              <p:spTgt spid="33"/>
                                            </p:tgtEl>
                                            <p:attrNameLst>
                                              <p:attrName>ppt_w</p:attrName>
                                            </p:attrNameLst>
                                          </p:cBhvr>
                                          <p:tavLst>
                                            <p:tav tm="0">
                                              <p:val>
                                                <p:fltVal val="0"/>
                                              </p:val>
                                            </p:tav>
                                            <p:tav tm="100000">
                                              <p:val>
                                                <p:strVal val="#ppt_w"/>
                                              </p:val>
                                            </p:tav>
                                          </p:tavLst>
                                        </p:anim>
                                        <p:anim calcmode="lin" valueType="num">
                                          <p:cBhvr>
                                            <p:cTn id="34" dur="500" fill="hold"/>
                                            <p:tgtEl>
                                              <p:spTgt spid="33"/>
                                            </p:tgtEl>
                                            <p:attrNameLst>
                                              <p:attrName>ppt_h</p:attrName>
                                            </p:attrNameLst>
                                          </p:cBhvr>
                                          <p:tavLst>
                                            <p:tav tm="0">
                                              <p:val>
                                                <p:fltVal val="0"/>
                                              </p:val>
                                            </p:tav>
                                            <p:tav tm="100000">
                                              <p:val>
                                                <p:strVal val="#ppt_h"/>
                                              </p:val>
                                            </p:tav>
                                          </p:tavLst>
                                        </p:anim>
                                        <p:animEffect transition="in" filter="fade">
                                          <p:cBhvr>
                                            <p:cTn id="35" dur="500"/>
                                            <p:tgtEl>
                                              <p:spTgt spid="33"/>
                                            </p:tgtEl>
                                          </p:cBhvr>
                                        </p:animEffect>
                                      </p:childTnLst>
                                    </p:cTn>
                                  </p:par>
                                  <p:par>
                                    <p:cTn id="36" presetID="2" presetClass="entr" presetSubtype="2" fill="hold" grpId="0" nodeType="withEffect" p14:presetBounceEnd="50000">
                                      <p:stCondLst>
                                        <p:cond delay="2000"/>
                                      </p:stCondLst>
                                      <p:childTnLst>
                                        <p:set>
                                          <p:cBhvr>
                                            <p:cTn id="37" dur="1" fill="hold">
                                              <p:stCondLst>
                                                <p:cond delay="0"/>
                                              </p:stCondLst>
                                            </p:cTn>
                                            <p:tgtEl>
                                              <p:spTgt spid="53"/>
                                            </p:tgtEl>
                                            <p:attrNameLst>
                                              <p:attrName>style.visibility</p:attrName>
                                            </p:attrNameLst>
                                          </p:cBhvr>
                                          <p:to>
                                            <p:strVal val="visible"/>
                                          </p:to>
                                        </p:set>
                                        <p:anim calcmode="lin" valueType="num" p14:bounceEnd="50000">
                                          <p:cBhvr additive="base">
                                            <p:cTn id="38" dur="1000" fill="hold"/>
                                            <p:tgtEl>
                                              <p:spTgt spid="53"/>
                                            </p:tgtEl>
                                            <p:attrNameLst>
                                              <p:attrName>ppt_x</p:attrName>
                                            </p:attrNameLst>
                                          </p:cBhvr>
                                          <p:tavLst>
                                            <p:tav tm="0">
                                              <p:val>
                                                <p:strVal val="1+#ppt_w/2"/>
                                              </p:val>
                                            </p:tav>
                                            <p:tav tm="100000">
                                              <p:val>
                                                <p:strVal val="#ppt_x"/>
                                              </p:val>
                                            </p:tav>
                                          </p:tavLst>
                                        </p:anim>
                                        <p:anim calcmode="lin" valueType="num" p14:bounceEnd="50000">
                                          <p:cBhvr additive="base">
                                            <p:cTn id="39" dur="1000" fill="hold"/>
                                            <p:tgtEl>
                                              <p:spTgt spid="53"/>
                                            </p:tgtEl>
                                            <p:attrNameLst>
                                              <p:attrName>ppt_y</p:attrName>
                                            </p:attrNameLst>
                                          </p:cBhvr>
                                          <p:tavLst>
                                            <p:tav tm="0">
                                              <p:val>
                                                <p:strVal val="#ppt_y"/>
                                              </p:val>
                                            </p:tav>
                                            <p:tav tm="100000">
                                              <p:val>
                                                <p:strVal val="#ppt_y"/>
                                              </p:val>
                                            </p:tav>
                                          </p:tavLst>
                                        </p:anim>
                                      </p:childTnLst>
                                    </p:cTn>
                                  </p:par>
                                  <p:par>
                                    <p:cTn id="40" presetID="22" presetClass="entr" presetSubtype="8" fill="hold" grpId="0" nodeType="withEffect">
                                      <p:stCondLst>
                                        <p:cond delay="2500"/>
                                      </p:stCondLst>
                                      <p:childTnLst>
                                        <p:set>
                                          <p:cBhvr>
                                            <p:cTn id="41" dur="1" fill="hold">
                                              <p:stCondLst>
                                                <p:cond delay="0"/>
                                              </p:stCondLst>
                                            </p:cTn>
                                            <p:tgtEl>
                                              <p:spTgt spid="52"/>
                                            </p:tgtEl>
                                            <p:attrNameLst>
                                              <p:attrName>style.visibility</p:attrName>
                                            </p:attrNameLst>
                                          </p:cBhvr>
                                          <p:to>
                                            <p:strVal val="visible"/>
                                          </p:to>
                                        </p:set>
                                        <p:animEffect transition="in" filter="wipe(left)">
                                          <p:cBhvr>
                                            <p:cTn id="42" dur="500"/>
                                            <p:tgtEl>
                                              <p:spTgt spid="52"/>
                                            </p:tgtEl>
                                          </p:cBhvr>
                                        </p:animEffect>
                                      </p:childTnLst>
                                    </p:cTn>
                                  </p:par>
                                  <p:par>
                                    <p:cTn id="43" presetID="2" presetClass="entr" presetSubtype="2" fill="hold" grpId="0" nodeType="withEffect" p14:presetBounceEnd="50000">
                                      <p:stCondLst>
                                        <p:cond delay="2000"/>
                                      </p:stCondLst>
                                      <p:childTnLst>
                                        <p:set>
                                          <p:cBhvr>
                                            <p:cTn id="44" dur="1" fill="hold">
                                              <p:stCondLst>
                                                <p:cond delay="0"/>
                                              </p:stCondLst>
                                            </p:cTn>
                                            <p:tgtEl>
                                              <p:spTgt spid="56"/>
                                            </p:tgtEl>
                                            <p:attrNameLst>
                                              <p:attrName>style.visibility</p:attrName>
                                            </p:attrNameLst>
                                          </p:cBhvr>
                                          <p:to>
                                            <p:strVal val="visible"/>
                                          </p:to>
                                        </p:set>
                                        <p:anim calcmode="lin" valueType="num" p14:bounceEnd="50000">
                                          <p:cBhvr additive="base">
                                            <p:cTn id="45" dur="1000" fill="hold"/>
                                            <p:tgtEl>
                                              <p:spTgt spid="56"/>
                                            </p:tgtEl>
                                            <p:attrNameLst>
                                              <p:attrName>ppt_x</p:attrName>
                                            </p:attrNameLst>
                                          </p:cBhvr>
                                          <p:tavLst>
                                            <p:tav tm="0">
                                              <p:val>
                                                <p:strVal val="1+#ppt_w/2"/>
                                              </p:val>
                                            </p:tav>
                                            <p:tav tm="100000">
                                              <p:val>
                                                <p:strVal val="#ppt_x"/>
                                              </p:val>
                                            </p:tav>
                                          </p:tavLst>
                                        </p:anim>
                                        <p:anim calcmode="lin" valueType="num" p14:bounceEnd="50000">
                                          <p:cBhvr additive="base">
                                            <p:cTn id="46" dur="1000" fill="hold"/>
                                            <p:tgtEl>
                                              <p:spTgt spid="56"/>
                                            </p:tgtEl>
                                            <p:attrNameLst>
                                              <p:attrName>ppt_y</p:attrName>
                                            </p:attrNameLst>
                                          </p:cBhvr>
                                          <p:tavLst>
                                            <p:tav tm="0">
                                              <p:val>
                                                <p:strVal val="#ppt_y"/>
                                              </p:val>
                                            </p:tav>
                                            <p:tav tm="100000">
                                              <p:val>
                                                <p:strVal val="#ppt_y"/>
                                              </p:val>
                                            </p:tav>
                                          </p:tavLst>
                                        </p:anim>
                                      </p:childTnLst>
                                    </p:cTn>
                                  </p:par>
                                  <p:par>
                                    <p:cTn id="47" presetID="22" presetClass="entr" presetSubtype="8" fill="hold" grpId="0" nodeType="withEffect">
                                      <p:stCondLst>
                                        <p:cond delay="2500"/>
                                      </p:stCondLst>
                                      <p:childTnLst>
                                        <p:set>
                                          <p:cBhvr>
                                            <p:cTn id="48" dur="1" fill="hold">
                                              <p:stCondLst>
                                                <p:cond delay="0"/>
                                              </p:stCondLst>
                                            </p:cTn>
                                            <p:tgtEl>
                                              <p:spTgt spid="55"/>
                                            </p:tgtEl>
                                            <p:attrNameLst>
                                              <p:attrName>style.visibility</p:attrName>
                                            </p:attrNameLst>
                                          </p:cBhvr>
                                          <p:to>
                                            <p:strVal val="visible"/>
                                          </p:to>
                                        </p:set>
                                        <p:animEffect transition="in" filter="wipe(left)">
                                          <p:cBhvr>
                                            <p:cTn id="49" dur="500"/>
                                            <p:tgtEl>
                                              <p:spTgt spid="55"/>
                                            </p:tgtEl>
                                          </p:cBhvr>
                                        </p:animEffect>
                                      </p:childTnLst>
                                    </p:cTn>
                                  </p:par>
                                  <p:par>
                                    <p:cTn id="50" presetID="41" presetClass="entr" presetSubtype="0" fill="hold" grpId="0" nodeType="withEffect">
                                      <p:stCondLst>
                                        <p:cond delay="500"/>
                                      </p:stCondLst>
                                      <p:iterate type="lt">
                                        <p:tmPct val="10000"/>
                                      </p:iterate>
                                      <p:childTnLst>
                                        <p:set>
                                          <p:cBhvr>
                                            <p:cTn id="51" dur="1" fill="hold">
                                              <p:stCondLst>
                                                <p:cond delay="0"/>
                                              </p:stCondLst>
                                            </p:cTn>
                                            <p:tgtEl>
                                              <p:spTgt spid="58"/>
                                            </p:tgtEl>
                                            <p:attrNameLst>
                                              <p:attrName>style.visibility</p:attrName>
                                            </p:attrNameLst>
                                          </p:cBhvr>
                                          <p:to>
                                            <p:strVal val="visible"/>
                                          </p:to>
                                        </p:set>
                                        <p:anim calcmode="lin" valueType="num">
                                          <p:cBhvr>
                                            <p:cTn id="52"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58"/>
                                            </p:tgtEl>
                                            <p:attrNameLst>
                                              <p:attrName>ppt_y</p:attrName>
                                            </p:attrNameLst>
                                          </p:cBhvr>
                                          <p:tavLst>
                                            <p:tav tm="0">
                                              <p:val>
                                                <p:strVal val="#ppt_y"/>
                                              </p:val>
                                            </p:tav>
                                            <p:tav tm="100000">
                                              <p:val>
                                                <p:strVal val="#ppt_y"/>
                                              </p:val>
                                            </p:tav>
                                          </p:tavLst>
                                        </p:anim>
                                        <p:anim calcmode="lin" valueType="num">
                                          <p:cBhvr>
                                            <p:cTn id="54"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58"/>
                                            </p:tgtEl>
                                          </p:cBhvr>
                                        </p:animEffect>
                                      </p:childTnLst>
                                    </p:cTn>
                                  </p:par>
                                  <p:par>
                                    <p:cTn id="57" presetID="2" presetClass="entr" presetSubtype="9"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0-#ppt_w/2"/>
                                              </p:val>
                                            </p:tav>
                                            <p:tav tm="100000">
                                              <p:val>
                                                <p:strVal val="#ppt_x"/>
                                              </p:val>
                                            </p:tav>
                                          </p:tavLst>
                                        </p:anim>
                                        <p:anim calcmode="lin" valueType="num">
                                          <p:cBhvr additive="base">
                                            <p:cTn id="60" dur="500" fill="hold"/>
                                            <p:tgtEl>
                                              <p:spTgt spid="18"/>
                                            </p:tgtEl>
                                            <p:attrNameLst>
                                              <p:attrName>ppt_y</p:attrName>
                                            </p:attrNameLst>
                                          </p:cBhvr>
                                          <p:tavLst>
                                            <p:tav tm="0">
                                              <p:val>
                                                <p:strVal val="0-#ppt_h/2"/>
                                              </p:val>
                                            </p:tav>
                                            <p:tav tm="100000">
                                              <p:val>
                                                <p:strVal val="#ppt_y"/>
                                              </p:val>
                                            </p:tav>
                                          </p:tavLst>
                                        </p:anim>
                                      </p:childTnLst>
                                    </p:cTn>
                                  </p:par>
                                  <p:par>
                                    <p:cTn id="61" presetID="2" presetClass="entr" presetSubtype="9"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0-#ppt_w/2"/>
                                              </p:val>
                                            </p:tav>
                                            <p:tav tm="100000">
                                              <p:val>
                                                <p:strVal val="#ppt_x"/>
                                              </p:val>
                                            </p:tav>
                                          </p:tavLst>
                                        </p:anim>
                                        <p:anim calcmode="lin" valueType="num">
                                          <p:cBhvr additive="base">
                                            <p:cTn id="64" dur="500" fill="hold"/>
                                            <p:tgtEl>
                                              <p:spTgt spid="19"/>
                                            </p:tgtEl>
                                            <p:attrNameLst>
                                              <p:attrName>ppt_y</p:attrName>
                                            </p:attrNameLst>
                                          </p:cBhvr>
                                          <p:tavLst>
                                            <p:tav tm="0">
                                              <p:val>
                                                <p:strVal val="0-#ppt_h/2"/>
                                              </p:val>
                                            </p:tav>
                                            <p:tav tm="100000">
                                              <p:val>
                                                <p:strVal val="#ppt_y"/>
                                              </p:val>
                                            </p:tav>
                                          </p:tavLst>
                                        </p:anim>
                                      </p:childTnLst>
                                    </p:cTn>
                                  </p:par>
                                  <p:par>
                                    <p:cTn id="65" presetID="2" presetClass="entr" presetSubtype="9"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0-#ppt_w/2"/>
                                              </p:val>
                                            </p:tav>
                                            <p:tav tm="100000">
                                              <p:val>
                                                <p:strVal val="#ppt_x"/>
                                              </p:val>
                                            </p:tav>
                                          </p:tavLst>
                                        </p:anim>
                                        <p:anim calcmode="lin" valueType="num">
                                          <p:cBhvr additive="base">
                                            <p:cTn id="72" dur="500" fill="hold"/>
                                            <p:tgtEl>
                                              <p:spTgt spid="21"/>
                                            </p:tgtEl>
                                            <p:attrNameLst>
                                              <p:attrName>ppt_y</p:attrName>
                                            </p:attrNameLst>
                                          </p:cBhvr>
                                          <p:tavLst>
                                            <p:tav tm="0">
                                              <p:val>
                                                <p:strVal val="0-#ppt_h/2"/>
                                              </p:val>
                                            </p:tav>
                                            <p:tav tm="100000">
                                              <p:val>
                                                <p:strVal val="#ppt_y"/>
                                              </p:val>
                                            </p:tav>
                                          </p:tavLst>
                                        </p:anim>
                                      </p:childTnLst>
                                    </p:cTn>
                                  </p:par>
                                  <p:par>
                                    <p:cTn id="73" presetID="2" presetClass="entr" presetSubtype="9"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0-#ppt_w/2"/>
                                              </p:val>
                                            </p:tav>
                                            <p:tav tm="100000">
                                              <p:val>
                                                <p:strVal val="#ppt_x"/>
                                              </p:val>
                                            </p:tav>
                                          </p:tavLst>
                                        </p:anim>
                                        <p:anim calcmode="lin" valueType="num">
                                          <p:cBhvr additive="base">
                                            <p:cTn id="7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1" grpId="0"/>
          <p:bldP spid="29" grpId="0" animBg="1"/>
          <p:bldP spid="31" grpId="0" animBg="1"/>
          <p:bldP spid="33" grpId="0" animBg="1"/>
          <p:bldP spid="52" grpId="0" animBg="1"/>
          <p:bldP spid="53" grpId="0" animBg="1"/>
          <p:bldP spid="55" grpId="0" animBg="1"/>
          <p:bldP spid="56" grpId="0" animBg="1"/>
          <p:bldP spid="44" grpId="0" animBg="1"/>
          <p:bldP spid="58" grpId="0"/>
          <p:bldP spid="18" grpId="0" animBg="1"/>
          <p:bldP spid="19" grpId="0" animBg="1"/>
          <p:bldP spid="20" grpId="0" animBg="1"/>
          <p:bldP spid="21" grpId="0" animBg="1"/>
          <p:bldP spid="2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53" presetClass="entr" presetSubtype="16" fill="hold" nodeType="withEffect">
                                      <p:stCondLst>
                                        <p:cond delay="300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par>
                                    <p:cTn id="15" presetID="22" presetClass="entr" presetSubtype="2" fill="hold" grpId="0" nodeType="withEffect">
                                      <p:stCondLst>
                                        <p:cond delay="3250"/>
                                      </p:stCondLst>
                                      <p:childTnLst>
                                        <p:set>
                                          <p:cBhvr>
                                            <p:cTn id="16" dur="1" fill="hold">
                                              <p:stCondLst>
                                                <p:cond delay="0"/>
                                              </p:stCondLst>
                                            </p:cTn>
                                            <p:tgtEl>
                                              <p:spTgt spid="49"/>
                                            </p:tgtEl>
                                            <p:attrNameLst>
                                              <p:attrName>style.visibility</p:attrName>
                                            </p:attrNameLst>
                                          </p:cBhvr>
                                          <p:to>
                                            <p:strVal val="visible"/>
                                          </p:to>
                                        </p:set>
                                        <p:animEffect transition="in" filter="wipe(right)">
                                          <p:cBhvr>
                                            <p:cTn id="17" dur="1000"/>
                                            <p:tgtEl>
                                              <p:spTgt spid="49"/>
                                            </p:tgtEl>
                                          </p:cBhvr>
                                        </p:animEffect>
                                      </p:childTnLst>
                                    </p:cTn>
                                  </p:par>
                                  <p:par>
                                    <p:cTn id="18" presetID="22" presetClass="entr" presetSubtype="2" fill="hold" grpId="0" nodeType="withEffect">
                                      <p:stCondLst>
                                        <p:cond delay="3250"/>
                                      </p:stCondLst>
                                      <p:childTnLst>
                                        <p:set>
                                          <p:cBhvr>
                                            <p:cTn id="19" dur="1" fill="hold">
                                              <p:stCondLst>
                                                <p:cond delay="0"/>
                                              </p:stCondLst>
                                            </p:cTn>
                                            <p:tgtEl>
                                              <p:spTgt spid="51"/>
                                            </p:tgtEl>
                                            <p:attrNameLst>
                                              <p:attrName>style.visibility</p:attrName>
                                            </p:attrNameLst>
                                          </p:cBhvr>
                                          <p:to>
                                            <p:strVal val="visible"/>
                                          </p:to>
                                        </p:set>
                                        <p:animEffect transition="in" filter="wipe(right)">
                                          <p:cBhvr>
                                            <p:cTn id="20" dur="1000"/>
                                            <p:tgtEl>
                                              <p:spTgt spid="51"/>
                                            </p:tgtEl>
                                          </p:cBhvr>
                                        </p:animEffect>
                                      </p:childTnLst>
                                    </p:cTn>
                                  </p:par>
                                  <p:par>
                                    <p:cTn id="21" presetID="22" presetClass="entr" presetSubtype="8" fill="hold" grpId="0" nodeType="withEffect">
                                      <p:stCondLst>
                                        <p:cond delay="325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1000"/>
                                            <p:tgtEl>
                                              <p:spTgt spid="48"/>
                                            </p:tgtEl>
                                          </p:cBhvr>
                                        </p:animEffect>
                                      </p:childTnLst>
                                    </p:cTn>
                                  </p:par>
                                  <p:par>
                                    <p:cTn id="24" presetID="2" presetClass="entr" presetSubtype="2" fill="hold" grpId="0" nodeType="withEffect">
                                      <p:stCondLst>
                                        <p:cond delay="200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1000" fill="hold"/>
                                            <p:tgtEl>
                                              <p:spTgt spid="31"/>
                                            </p:tgtEl>
                                            <p:attrNameLst>
                                              <p:attrName>ppt_x</p:attrName>
                                            </p:attrNameLst>
                                          </p:cBhvr>
                                          <p:tavLst>
                                            <p:tav tm="0">
                                              <p:val>
                                                <p:strVal val="1+#ppt_w/2"/>
                                              </p:val>
                                            </p:tav>
                                            <p:tav tm="100000">
                                              <p:val>
                                                <p:strVal val="#ppt_x"/>
                                              </p:val>
                                            </p:tav>
                                          </p:tavLst>
                                        </p:anim>
                                        <p:anim calcmode="lin" valueType="num">
                                          <p:cBhvr additive="base">
                                            <p:cTn id="27" dur="1000" fill="hold"/>
                                            <p:tgtEl>
                                              <p:spTgt spid="31"/>
                                            </p:tgtEl>
                                            <p:attrNameLst>
                                              <p:attrName>ppt_y</p:attrName>
                                            </p:attrNameLst>
                                          </p:cBhvr>
                                          <p:tavLst>
                                            <p:tav tm="0">
                                              <p:val>
                                                <p:strVal val="#ppt_y"/>
                                              </p:val>
                                            </p:tav>
                                            <p:tav tm="100000">
                                              <p:val>
                                                <p:strVal val="#ppt_y"/>
                                              </p:val>
                                            </p:tav>
                                          </p:tavLst>
                                        </p:anim>
                                      </p:childTnLst>
                                    </p:cTn>
                                  </p:par>
                                  <p:par>
                                    <p:cTn id="28" presetID="22" presetClass="entr" presetSubtype="8" fill="hold" grpId="0" nodeType="withEffect">
                                      <p:stCondLst>
                                        <p:cond delay="250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53" presetClass="entr" presetSubtype="16" fill="hold" grpId="0" nodeType="withEffect">
                                      <p:stCondLst>
                                        <p:cond delay="30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500" fill="hold"/>
                                            <p:tgtEl>
                                              <p:spTgt spid="33"/>
                                            </p:tgtEl>
                                            <p:attrNameLst>
                                              <p:attrName>ppt_w</p:attrName>
                                            </p:attrNameLst>
                                          </p:cBhvr>
                                          <p:tavLst>
                                            <p:tav tm="0">
                                              <p:val>
                                                <p:fltVal val="0"/>
                                              </p:val>
                                            </p:tav>
                                            <p:tav tm="100000">
                                              <p:val>
                                                <p:strVal val="#ppt_w"/>
                                              </p:val>
                                            </p:tav>
                                          </p:tavLst>
                                        </p:anim>
                                        <p:anim calcmode="lin" valueType="num">
                                          <p:cBhvr>
                                            <p:cTn id="34" dur="500" fill="hold"/>
                                            <p:tgtEl>
                                              <p:spTgt spid="33"/>
                                            </p:tgtEl>
                                            <p:attrNameLst>
                                              <p:attrName>ppt_h</p:attrName>
                                            </p:attrNameLst>
                                          </p:cBhvr>
                                          <p:tavLst>
                                            <p:tav tm="0">
                                              <p:val>
                                                <p:fltVal val="0"/>
                                              </p:val>
                                            </p:tav>
                                            <p:tav tm="100000">
                                              <p:val>
                                                <p:strVal val="#ppt_h"/>
                                              </p:val>
                                            </p:tav>
                                          </p:tavLst>
                                        </p:anim>
                                        <p:animEffect transition="in" filter="fade">
                                          <p:cBhvr>
                                            <p:cTn id="35" dur="500"/>
                                            <p:tgtEl>
                                              <p:spTgt spid="33"/>
                                            </p:tgtEl>
                                          </p:cBhvr>
                                        </p:animEffect>
                                      </p:childTnLst>
                                    </p:cTn>
                                  </p:par>
                                  <p:par>
                                    <p:cTn id="36" presetID="2" presetClass="entr" presetSubtype="2" fill="hold" grpId="0" nodeType="withEffect">
                                      <p:stCondLst>
                                        <p:cond delay="2000"/>
                                      </p:stCondLst>
                                      <p:childTnLst>
                                        <p:set>
                                          <p:cBhvr>
                                            <p:cTn id="37" dur="1" fill="hold">
                                              <p:stCondLst>
                                                <p:cond delay="0"/>
                                              </p:stCondLst>
                                            </p:cTn>
                                            <p:tgtEl>
                                              <p:spTgt spid="53"/>
                                            </p:tgtEl>
                                            <p:attrNameLst>
                                              <p:attrName>style.visibility</p:attrName>
                                            </p:attrNameLst>
                                          </p:cBhvr>
                                          <p:to>
                                            <p:strVal val="visible"/>
                                          </p:to>
                                        </p:set>
                                        <p:anim calcmode="lin" valueType="num">
                                          <p:cBhvr additive="base">
                                            <p:cTn id="38" dur="1000" fill="hold"/>
                                            <p:tgtEl>
                                              <p:spTgt spid="53"/>
                                            </p:tgtEl>
                                            <p:attrNameLst>
                                              <p:attrName>ppt_x</p:attrName>
                                            </p:attrNameLst>
                                          </p:cBhvr>
                                          <p:tavLst>
                                            <p:tav tm="0">
                                              <p:val>
                                                <p:strVal val="1+#ppt_w/2"/>
                                              </p:val>
                                            </p:tav>
                                            <p:tav tm="100000">
                                              <p:val>
                                                <p:strVal val="#ppt_x"/>
                                              </p:val>
                                            </p:tav>
                                          </p:tavLst>
                                        </p:anim>
                                        <p:anim calcmode="lin" valueType="num">
                                          <p:cBhvr additive="base">
                                            <p:cTn id="39" dur="1000" fill="hold"/>
                                            <p:tgtEl>
                                              <p:spTgt spid="53"/>
                                            </p:tgtEl>
                                            <p:attrNameLst>
                                              <p:attrName>ppt_y</p:attrName>
                                            </p:attrNameLst>
                                          </p:cBhvr>
                                          <p:tavLst>
                                            <p:tav tm="0">
                                              <p:val>
                                                <p:strVal val="#ppt_y"/>
                                              </p:val>
                                            </p:tav>
                                            <p:tav tm="100000">
                                              <p:val>
                                                <p:strVal val="#ppt_y"/>
                                              </p:val>
                                            </p:tav>
                                          </p:tavLst>
                                        </p:anim>
                                      </p:childTnLst>
                                    </p:cTn>
                                  </p:par>
                                  <p:par>
                                    <p:cTn id="40" presetID="22" presetClass="entr" presetSubtype="8" fill="hold" grpId="0" nodeType="withEffect">
                                      <p:stCondLst>
                                        <p:cond delay="2500"/>
                                      </p:stCondLst>
                                      <p:childTnLst>
                                        <p:set>
                                          <p:cBhvr>
                                            <p:cTn id="41" dur="1" fill="hold">
                                              <p:stCondLst>
                                                <p:cond delay="0"/>
                                              </p:stCondLst>
                                            </p:cTn>
                                            <p:tgtEl>
                                              <p:spTgt spid="52"/>
                                            </p:tgtEl>
                                            <p:attrNameLst>
                                              <p:attrName>style.visibility</p:attrName>
                                            </p:attrNameLst>
                                          </p:cBhvr>
                                          <p:to>
                                            <p:strVal val="visible"/>
                                          </p:to>
                                        </p:set>
                                        <p:animEffect transition="in" filter="wipe(left)">
                                          <p:cBhvr>
                                            <p:cTn id="42" dur="500"/>
                                            <p:tgtEl>
                                              <p:spTgt spid="52"/>
                                            </p:tgtEl>
                                          </p:cBhvr>
                                        </p:animEffect>
                                      </p:childTnLst>
                                    </p:cTn>
                                  </p:par>
                                  <p:par>
                                    <p:cTn id="43" presetID="2" presetClass="entr" presetSubtype="2" fill="hold" grpId="0" nodeType="withEffect">
                                      <p:stCondLst>
                                        <p:cond delay="200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1000" fill="hold"/>
                                            <p:tgtEl>
                                              <p:spTgt spid="56"/>
                                            </p:tgtEl>
                                            <p:attrNameLst>
                                              <p:attrName>ppt_x</p:attrName>
                                            </p:attrNameLst>
                                          </p:cBhvr>
                                          <p:tavLst>
                                            <p:tav tm="0">
                                              <p:val>
                                                <p:strVal val="1+#ppt_w/2"/>
                                              </p:val>
                                            </p:tav>
                                            <p:tav tm="100000">
                                              <p:val>
                                                <p:strVal val="#ppt_x"/>
                                              </p:val>
                                            </p:tav>
                                          </p:tavLst>
                                        </p:anim>
                                        <p:anim calcmode="lin" valueType="num">
                                          <p:cBhvr additive="base">
                                            <p:cTn id="46" dur="1000" fill="hold"/>
                                            <p:tgtEl>
                                              <p:spTgt spid="56"/>
                                            </p:tgtEl>
                                            <p:attrNameLst>
                                              <p:attrName>ppt_y</p:attrName>
                                            </p:attrNameLst>
                                          </p:cBhvr>
                                          <p:tavLst>
                                            <p:tav tm="0">
                                              <p:val>
                                                <p:strVal val="#ppt_y"/>
                                              </p:val>
                                            </p:tav>
                                            <p:tav tm="100000">
                                              <p:val>
                                                <p:strVal val="#ppt_y"/>
                                              </p:val>
                                            </p:tav>
                                          </p:tavLst>
                                        </p:anim>
                                      </p:childTnLst>
                                    </p:cTn>
                                  </p:par>
                                  <p:par>
                                    <p:cTn id="47" presetID="22" presetClass="entr" presetSubtype="8" fill="hold" grpId="0" nodeType="withEffect">
                                      <p:stCondLst>
                                        <p:cond delay="2500"/>
                                      </p:stCondLst>
                                      <p:childTnLst>
                                        <p:set>
                                          <p:cBhvr>
                                            <p:cTn id="48" dur="1" fill="hold">
                                              <p:stCondLst>
                                                <p:cond delay="0"/>
                                              </p:stCondLst>
                                            </p:cTn>
                                            <p:tgtEl>
                                              <p:spTgt spid="55"/>
                                            </p:tgtEl>
                                            <p:attrNameLst>
                                              <p:attrName>style.visibility</p:attrName>
                                            </p:attrNameLst>
                                          </p:cBhvr>
                                          <p:to>
                                            <p:strVal val="visible"/>
                                          </p:to>
                                        </p:set>
                                        <p:animEffect transition="in" filter="wipe(left)">
                                          <p:cBhvr>
                                            <p:cTn id="49" dur="500"/>
                                            <p:tgtEl>
                                              <p:spTgt spid="55"/>
                                            </p:tgtEl>
                                          </p:cBhvr>
                                        </p:animEffect>
                                      </p:childTnLst>
                                    </p:cTn>
                                  </p:par>
                                  <p:par>
                                    <p:cTn id="50" presetID="41" presetClass="entr" presetSubtype="0" fill="hold" grpId="0" nodeType="withEffect">
                                      <p:stCondLst>
                                        <p:cond delay="500"/>
                                      </p:stCondLst>
                                      <p:iterate type="lt">
                                        <p:tmPct val="10000"/>
                                      </p:iterate>
                                      <p:childTnLst>
                                        <p:set>
                                          <p:cBhvr>
                                            <p:cTn id="51" dur="1" fill="hold">
                                              <p:stCondLst>
                                                <p:cond delay="0"/>
                                              </p:stCondLst>
                                            </p:cTn>
                                            <p:tgtEl>
                                              <p:spTgt spid="58"/>
                                            </p:tgtEl>
                                            <p:attrNameLst>
                                              <p:attrName>style.visibility</p:attrName>
                                            </p:attrNameLst>
                                          </p:cBhvr>
                                          <p:to>
                                            <p:strVal val="visible"/>
                                          </p:to>
                                        </p:set>
                                        <p:anim calcmode="lin" valueType="num">
                                          <p:cBhvr>
                                            <p:cTn id="52"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58"/>
                                            </p:tgtEl>
                                            <p:attrNameLst>
                                              <p:attrName>ppt_y</p:attrName>
                                            </p:attrNameLst>
                                          </p:cBhvr>
                                          <p:tavLst>
                                            <p:tav tm="0">
                                              <p:val>
                                                <p:strVal val="#ppt_y"/>
                                              </p:val>
                                            </p:tav>
                                            <p:tav tm="100000">
                                              <p:val>
                                                <p:strVal val="#ppt_y"/>
                                              </p:val>
                                            </p:tav>
                                          </p:tavLst>
                                        </p:anim>
                                        <p:anim calcmode="lin" valueType="num">
                                          <p:cBhvr>
                                            <p:cTn id="54"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58"/>
                                            </p:tgtEl>
                                          </p:cBhvr>
                                        </p:animEffect>
                                      </p:childTnLst>
                                    </p:cTn>
                                  </p:par>
                                  <p:par>
                                    <p:cTn id="57" presetID="2" presetClass="entr" presetSubtype="9"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0-#ppt_w/2"/>
                                              </p:val>
                                            </p:tav>
                                            <p:tav tm="100000">
                                              <p:val>
                                                <p:strVal val="#ppt_x"/>
                                              </p:val>
                                            </p:tav>
                                          </p:tavLst>
                                        </p:anim>
                                        <p:anim calcmode="lin" valueType="num">
                                          <p:cBhvr additive="base">
                                            <p:cTn id="60" dur="500" fill="hold"/>
                                            <p:tgtEl>
                                              <p:spTgt spid="18"/>
                                            </p:tgtEl>
                                            <p:attrNameLst>
                                              <p:attrName>ppt_y</p:attrName>
                                            </p:attrNameLst>
                                          </p:cBhvr>
                                          <p:tavLst>
                                            <p:tav tm="0">
                                              <p:val>
                                                <p:strVal val="0-#ppt_h/2"/>
                                              </p:val>
                                            </p:tav>
                                            <p:tav tm="100000">
                                              <p:val>
                                                <p:strVal val="#ppt_y"/>
                                              </p:val>
                                            </p:tav>
                                          </p:tavLst>
                                        </p:anim>
                                      </p:childTnLst>
                                    </p:cTn>
                                  </p:par>
                                  <p:par>
                                    <p:cTn id="61" presetID="2" presetClass="entr" presetSubtype="9"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0-#ppt_w/2"/>
                                              </p:val>
                                            </p:tav>
                                            <p:tav tm="100000">
                                              <p:val>
                                                <p:strVal val="#ppt_x"/>
                                              </p:val>
                                            </p:tav>
                                          </p:tavLst>
                                        </p:anim>
                                        <p:anim calcmode="lin" valueType="num">
                                          <p:cBhvr additive="base">
                                            <p:cTn id="64" dur="500" fill="hold"/>
                                            <p:tgtEl>
                                              <p:spTgt spid="19"/>
                                            </p:tgtEl>
                                            <p:attrNameLst>
                                              <p:attrName>ppt_y</p:attrName>
                                            </p:attrNameLst>
                                          </p:cBhvr>
                                          <p:tavLst>
                                            <p:tav tm="0">
                                              <p:val>
                                                <p:strVal val="0-#ppt_h/2"/>
                                              </p:val>
                                            </p:tav>
                                            <p:tav tm="100000">
                                              <p:val>
                                                <p:strVal val="#ppt_y"/>
                                              </p:val>
                                            </p:tav>
                                          </p:tavLst>
                                        </p:anim>
                                      </p:childTnLst>
                                    </p:cTn>
                                  </p:par>
                                  <p:par>
                                    <p:cTn id="65" presetID="2" presetClass="entr" presetSubtype="9"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0-#ppt_w/2"/>
                                              </p:val>
                                            </p:tav>
                                            <p:tav tm="100000">
                                              <p:val>
                                                <p:strVal val="#ppt_x"/>
                                              </p:val>
                                            </p:tav>
                                          </p:tavLst>
                                        </p:anim>
                                        <p:anim calcmode="lin" valueType="num">
                                          <p:cBhvr additive="base">
                                            <p:cTn id="72" dur="500" fill="hold"/>
                                            <p:tgtEl>
                                              <p:spTgt spid="21"/>
                                            </p:tgtEl>
                                            <p:attrNameLst>
                                              <p:attrName>ppt_y</p:attrName>
                                            </p:attrNameLst>
                                          </p:cBhvr>
                                          <p:tavLst>
                                            <p:tav tm="0">
                                              <p:val>
                                                <p:strVal val="0-#ppt_h/2"/>
                                              </p:val>
                                            </p:tav>
                                            <p:tav tm="100000">
                                              <p:val>
                                                <p:strVal val="#ppt_y"/>
                                              </p:val>
                                            </p:tav>
                                          </p:tavLst>
                                        </p:anim>
                                      </p:childTnLst>
                                    </p:cTn>
                                  </p:par>
                                  <p:par>
                                    <p:cTn id="73" presetID="2" presetClass="entr" presetSubtype="9"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0-#ppt_w/2"/>
                                              </p:val>
                                            </p:tav>
                                            <p:tav tm="100000">
                                              <p:val>
                                                <p:strVal val="#ppt_x"/>
                                              </p:val>
                                            </p:tav>
                                          </p:tavLst>
                                        </p:anim>
                                        <p:anim calcmode="lin" valueType="num">
                                          <p:cBhvr additive="base">
                                            <p:cTn id="7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1" grpId="0"/>
          <p:bldP spid="29" grpId="0" animBg="1"/>
          <p:bldP spid="31" grpId="0" animBg="1"/>
          <p:bldP spid="33" grpId="0" animBg="1"/>
          <p:bldP spid="52" grpId="0" animBg="1"/>
          <p:bldP spid="53" grpId="0" animBg="1"/>
          <p:bldP spid="55" grpId="0" animBg="1"/>
          <p:bldP spid="56" grpId="0" animBg="1"/>
          <p:bldP spid="44" grpId="0" animBg="1"/>
          <p:bldP spid="58" grpId="0"/>
          <p:bldP spid="18" grpId="0" animBg="1"/>
          <p:bldP spid="19" grpId="0" animBg="1"/>
          <p:bldP spid="20" grpId="0" animBg="1"/>
          <p:bldP spid="21" grpId="0" animBg="1"/>
          <p:bldP spid="22" grpId="0" animBg="1"/>
        </p:bldLst>
      </p:timing>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dell\Desktop\图片\yc.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6340" y="1318260"/>
            <a:ext cx="8844979" cy="4975860"/>
          </a:xfrm>
          <a:prstGeom prst="rect">
            <a:avLst/>
          </a:prstGeom>
          <a:noFill/>
          <a:extLst>
            <a:ext uri="{909E8E84-426E-40DD-AFC4-6F175D3DCCD1}">
              <a14:hiddenFill xmlns:a14="http://schemas.microsoft.com/office/drawing/2010/main">
                <a:solidFill>
                  <a:srgbClr val="FFFFFF"/>
                </a:solidFill>
              </a14:hiddenFill>
            </a:ext>
          </a:extLst>
        </p:spPr>
      </p:pic>
      <p:sp>
        <p:nvSpPr>
          <p:cNvPr id="26" name="矩形 25"/>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结构模式示例</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0-#ppt_w/2"/>
                                          </p:val>
                                        </p:tav>
                                        <p:tav tm="100000">
                                          <p:val>
                                            <p:strVal val="#ppt_x"/>
                                          </p:val>
                                        </p:tav>
                                      </p:tavLst>
                                    </p:anim>
                                    <p:anim calcmode="lin" valueType="num">
                                      <p:cBhvr additive="base">
                                        <p:cTn id="31"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 grpId="0" animBg="1"/>
      <p:bldP spid="5" grpId="0" animBg="1"/>
      <p:bldP spid="6" grpId="0" animBg="1"/>
      <p:bldP spid="7"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lstStyle/>
            <a:p>
              <a:endParaRPr lang="zh-CN" altLang="en-US"/>
            </a:p>
          </p:txBody>
        </p:sp>
      </p:gr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01468" y="1753993"/>
            <a:ext cx="3357372" cy="1877437"/>
            <a:chOff x="8548025" y="1459078"/>
            <a:chExt cx="2967866" cy="1877437"/>
          </a:xfrm>
        </p:grpSpPr>
        <p:sp>
          <p:nvSpPr>
            <p:cNvPr id="32" name="矩形 31"/>
            <p:cNvSpPr/>
            <p:nvPr/>
          </p:nvSpPr>
          <p:spPr>
            <a:xfrm>
              <a:off x="8548025" y="1766855"/>
              <a:ext cx="2967866" cy="1569660"/>
            </a:xfrm>
            <a:prstGeom prst="rect">
              <a:avLst/>
            </a:prstGeom>
          </p:spPr>
          <p:txBody>
            <a:bodyPr wrap="square">
              <a:spAutoFit/>
            </a:bodyPr>
            <a:lstStyle/>
            <a:p>
              <a:r>
                <a:rPr lang="zh-CN" altLang="en-US"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以 </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安卓手机 </a:t>
              </a:r>
              <a:r>
                <a:rPr lang="en-US" altLang="zh-CN"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App </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作为实例，可以向左策划出现</a:t>
              </a:r>
              <a:r>
                <a:rPr lang="zh-CN" altLang="en-US" sz="16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左侧抽屉</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界面。</a:t>
              </a:r>
              <a:r>
                <a:rPr lang="zh-CN" altLang="en-US"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这一功能在 </a:t>
              </a:r>
              <a:r>
                <a:rPr lang="en-US" altLang="zh-CN"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IOS</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和</a:t>
              </a:r>
              <a:r>
                <a:rPr lang="zh-CN" altLang="en-US"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安卓系统的许多应用中都很</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常见</a:t>
              </a:r>
              <a:r>
                <a:rPr lang="zh-CN" altLang="en-US"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。通常左侧</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抽屉</a:t>
              </a:r>
              <a:r>
                <a:rPr lang="zh-CN" altLang="en-US" sz="16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包含手机应用的</a:t>
              </a:r>
              <a:r>
                <a:rPr lang="zh-CN" altLang="en-US" sz="16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主要</a:t>
              </a:r>
              <a:r>
                <a:rPr lang="zh-CN" altLang="en-US" sz="16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导航</a:t>
              </a:r>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lang="en-US" altLang="zh-CN"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zh-CN" altLang="en-US" sz="1600" dirty="0" smtClean="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是行为模式的</a:t>
              </a:r>
              <a:r>
                <a:rPr lang="zh-CN" altLang="en-US" sz="1600" dirty="0" smtClean="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典型例子</a:t>
              </a:r>
              <a:endParaRPr lang="zh-CN" altLang="en-US" sz="1600"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510536" cy="307777"/>
            </a:xfrm>
            <a:prstGeom prst="rect">
              <a:avLst/>
            </a:prstGeom>
          </p:spPr>
          <p:txBody>
            <a:bodyPr wrap="square">
              <a:spAutoFit/>
            </a:bodyPr>
            <a:lstStyle/>
            <a:p>
              <a:r>
                <a:rPr lang="zh-CN" altLang="en-US" sz="1400" b="1" dirty="0" smtClean="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手机交互例子</a:t>
              </a:r>
              <a:endParaRPr lang="zh-CN" altLang="en-US" sz="1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pic>
        <p:nvPicPr>
          <p:cNvPr id="13" name="H0009(S3).png"/>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751389" y="1594421"/>
            <a:ext cx="5123298" cy="526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027" name="Picture 3" descr="C:\Users\dell\AppData\Local\Temp\154142853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538" y="1998511"/>
            <a:ext cx="1895080" cy="3281035"/>
          </a:xfrm>
          <a:prstGeom prst="rect">
            <a:avLst/>
          </a:prstGeom>
          <a:noFill/>
          <a:extLst>
            <a:ext uri="{909E8E84-426E-40DD-AFC4-6F175D3DCCD1}">
              <a14:hiddenFill xmlns:a14="http://schemas.microsoft.com/office/drawing/2010/main">
                <a:solidFill>
                  <a:srgbClr val="FFFFFF"/>
                </a:solidFill>
              </a14:hiddenFill>
            </a:ext>
          </a:extLst>
        </p:spPr>
      </p:pic>
      <p:sp>
        <p:nvSpPr>
          <p:cNvPr id="53" name="矩形 52"/>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行为模式示例</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椭圆 10"/>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
        <p:nvSpPr>
          <p:cNvPr id="12" name="椭圆 11"/>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22" presetClass="entr" presetSubtype="8" fill="hold" nodeType="withEffect">
                                  <p:stCondLst>
                                    <p:cond delay="225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par>
                                <p:cTn id="13" presetID="41" presetClass="entr" presetSubtype="0" fill="hold" grpId="0" nodeType="withEffect">
                                  <p:stCondLst>
                                    <p:cond delay="500"/>
                                  </p:stCondLst>
                                  <p:iterate type="lt">
                                    <p:tmPct val="10000"/>
                                  </p:iterate>
                                  <p:childTnLst>
                                    <p:set>
                                      <p:cBhvr>
                                        <p:cTn id="14" dur="1" fill="hold">
                                          <p:stCondLst>
                                            <p:cond delay="0"/>
                                          </p:stCondLst>
                                        </p:cTn>
                                        <p:tgtEl>
                                          <p:spTgt spid="53"/>
                                        </p:tgtEl>
                                        <p:attrNameLst>
                                          <p:attrName>style.visibility</p:attrName>
                                        </p:attrNameLst>
                                      </p:cBhvr>
                                      <p:to>
                                        <p:strVal val="visible"/>
                                      </p:to>
                                    </p:set>
                                    <p:anim calcmode="lin" valueType="num">
                                      <p:cBhvr>
                                        <p:cTn id="15"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3"/>
                                        </p:tgtEl>
                                        <p:attrNameLst>
                                          <p:attrName>ppt_y</p:attrName>
                                        </p:attrNameLst>
                                      </p:cBhvr>
                                      <p:tavLst>
                                        <p:tav tm="0">
                                          <p:val>
                                            <p:strVal val="#ppt_y"/>
                                          </p:val>
                                        </p:tav>
                                        <p:tav tm="100000">
                                          <p:val>
                                            <p:strVal val="#ppt_y"/>
                                          </p:val>
                                        </p:tav>
                                      </p:tavLst>
                                    </p:anim>
                                    <p:anim calcmode="lin" valueType="num">
                                      <p:cBhvr>
                                        <p:cTn id="17"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3"/>
                                        </p:tgtEl>
                                      </p:cBhvr>
                                    </p:animEffect>
                                  </p:childTnLst>
                                </p:cTn>
                              </p:par>
                              <p:par>
                                <p:cTn id="20" presetID="2" presetClass="entr" presetSubtype="9"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0-#ppt_w/2"/>
                                          </p:val>
                                        </p:tav>
                                        <p:tav tm="100000">
                                          <p:val>
                                            <p:strVal val="#ppt_x"/>
                                          </p:val>
                                        </p:tav>
                                      </p:tavLst>
                                    </p:anim>
                                    <p:anim calcmode="lin" valueType="num">
                                      <p:cBhvr additive="base">
                                        <p:cTn id="31" dur="500" fill="hold"/>
                                        <p:tgtEl>
                                          <p:spTgt spid="15"/>
                                        </p:tgtEl>
                                        <p:attrNameLst>
                                          <p:attrName>ppt_y</p:attrName>
                                        </p:attrNameLst>
                                      </p:cBhvr>
                                      <p:tavLst>
                                        <p:tav tm="0">
                                          <p:val>
                                            <p:strVal val="0-#ppt_h/2"/>
                                          </p:val>
                                        </p:tav>
                                        <p:tav tm="100000">
                                          <p:val>
                                            <p:strVal val="#ppt_y"/>
                                          </p:val>
                                        </p:tav>
                                      </p:tavLst>
                                    </p:anim>
                                  </p:childTnLst>
                                </p:cTn>
                              </p:par>
                              <p:par>
                                <p:cTn id="32" presetID="2" presetClass="entr" presetSubtype="9"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0-#ppt_w/2"/>
                                          </p:val>
                                        </p:tav>
                                        <p:tav tm="100000">
                                          <p:val>
                                            <p:strVal val="#ppt_x"/>
                                          </p:val>
                                        </p:tav>
                                      </p:tavLst>
                                    </p:anim>
                                    <p:anim calcmode="lin" valueType="num">
                                      <p:cBhvr additive="base">
                                        <p:cTn id="35" dur="500" fill="hold"/>
                                        <p:tgtEl>
                                          <p:spTgt spid="16"/>
                                        </p:tgtEl>
                                        <p:attrNameLst>
                                          <p:attrName>ppt_y</p:attrName>
                                        </p:attrNameLst>
                                      </p:cBhvr>
                                      <p:tavLst>
                                        <p:tav tm="0">
                                          <p:val>
                                            <p:strVal val="0-#ppt_h/2"/>
                                          </p:val>
                                        </p:tav>
                                        <p:tav tm="100000">
                                          <p:val>
                                            <p:strVal val="#ppt_y"/>
                                          </p:val>
                                        </p:tav>
                                      </p:tavLst>
                                    </p:anim>
                                  </p:childTnLst>
                                </p:cTn>
                              </p:par>
                              <p:par>
                                <p:cTn id="36" presetID="2" presetClass="entr" presetSubtype="9"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0-#ppt_w/2"/>
                                          </p:val>
                                        </p:tav>
                                        <p:tav tm="100000">
                                          <p:val>
                                            <p:strVal val="#ppt_x"/>
                                          </p:val>
                                        </p:tav>
                                      </p:tavLst>
                                    </p:anim>
                                    <p:anim calcmode="lin" valueType="num">
                                      <p:cBhvr additive="base">
                                        <p:cTn id="39"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 grpId="0" animBg="1"/>
      <p:bldP spid="12" grpId="0" animBg="1"/>
      <p:bldP spid="15" grpId="0" animBg="1"/>
      <p:bldP spid="16" grpId="0" animBg="1"/>
      <p:bldP spid="1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1285692" y="1942946"/>
            <a:ext cx="1272313" cy="1257421"/>
          </a:xfrm>
          <a:custGeom>
            <a:avLst/>
            <a:gdLst>
              <a:gd name="connsiteX0" fmla="*/ 1170878 w 1176453"/>
              <a:gd name="connsiteY0" fmla="*/ 741556 h 1143000"/>
              <a:gd name="connsiteX1" fmla="*/ 585439 w 1176453"/>
              <a:gd name="connsiteY1" fmla="*/ 0 h 1143000"/>
              <a:gd name="connsiteX2" fmla="*/ 390292 w 1176453"/>
              <a:gd name="connsiteY2" fmla="*/ 22302 h 1143000"/>
              <a:gd name="connsiteX3" fmla="*/ 0 w 1176453"/>
              <a:gd name="connsiteY3" fmla="*/ 998034 h 1143000"/>
              <a:gd name="connsiteX4" fmla="*/ 117087 w 1176453"/>
              <a:gd name="connsiteY4" fmla="*/ 1143000 h 1143000"/>
              <a:gd name="connsiteX5" fmla="*/ 1020336 w 1176453"/>
              <a:gd name="connsiteY5" fmla="*/ 1143000 h 1143000"/>
              <a:gd name="connsiteX6" fmla="*/ 1137424 w 1176453"/>
              <a:gd name="connsiteY6" fmla="*/ 1042639 h 1143000"/>
              <a:gd name="connsiteX7" fmla="*/ 1176453 w 1176453"/>
              <a:gd name="connsiteY7" fmla="*/ 841917 h 1143000"/>
              <a:gd name="connsiteX8" fmla="*/ 1170878 w 1176453"/>
              <a:gd name="connsiteY8" fmla="*/ 741556 h 1143000"/>
              <a:gd name="connsiteX0-1" fmla="*/ 1170878 w 1176453"/>
              <a:gd name="connsiteY0-2" fmla="*/ 741556 h 1143000"/>
              <a:gd name="connsiteX1-3" fmla="*/ 585439 w 1176453"/>
              <a:gd name="connsiteY1-4" fmla="*/ 0 h 1143000"/>
              <a:gd name="connsiteX2-5" fmla="*/ 390292 w 1176453"/>
              <a:gd name="connsiteY2-6" fmla="*/ 22302 h 1143000"/>
              <a:gd name="connsiteX3-7" fmla="*/ 0 w 1176453"/>
              <a:gd name="connsiteY3-8" fmla="*/ 998034 h 1143000"/>
              <a:gd name="connsiteX4-9" fmla="*/ 117087 w 1176453"/>
              <a:gd name="connsiteY4-10" fmla="*/ 1143000 h 1143000"/>
              <a:gd name="connsiteX5-11" fmla="*/ 1020336 w 1176453"/>
              <a:gd name="connsiteY5-12" fmla="*/ 1143000 h 1143000"/>
              <a:gd name="connsiteX6-13" fmla="*/ 1137424 w 1176453"/>
              <a:gd name="connsiteY6-14" fmla="*/ 1042639 h 1143000"/>
              <a:gd name="connsiteX7-15" fmla="*/ 1176453 w 1176453"/>
              <a:gd name="connsiteY7-16" fmla="*/ 841917 h 1143000"/>
              <a:gd name="connsiteX8-17" fmla="*/ 1170878 w 1176453"/>
              <a:gd name="connsiteY8-18" fmla="*/ 741556 h 1143000"/>
              <a:gd name="connsiteX0-19" fmla="*/ 1170878 w 1176453"/>
              <a:gd name="connsiteY0-20" fmla="*/ 741556 h 1143000"/>
              <a:gd name="connsiteX1-21" fmla="*/ 585439 w 1176453"/>
              <a:gd name="connsiteY1-22" fmla="*/ 0 h 1143000"/>
              <a:gd name="connsiteX2-23" fmla="*/ 390292 w 1176453"/>
              <a:gd name="connsiteY2-24" fmla="*/ 22302 h 1143000"/>
              <a:gd name="connsiteX3-25" fmla="*/ 0 w 1176453"/>
              <a:gd name="connsiteY3-26" fmla="*/ 998034 h 1143000"/>
              <a:gd name="connsiteX4-27" fmla="*/ 117087 w 1176453"/>
              <a:gd name="connsiteY4-28" fmla="*/ 1143000 h 1143000"/>
              <a:gd name="connsiteX5-29" fmla="*/ 1020336 w 1176453"/>
              <a:gd name="connsiteY5-30" fmla="*/ 1143000 h 1143000"/>
              <a:gd name="connsiteX6-31" fmla="*/ 1137424 w 1176453"/>
              <a:gd name="connsiteY6-32" fmla="*/ 1042639 h 1143000"/>
              <a:gd name="connsiteX7-33" fmla="*/ 1176453 w 1176453"/>
              <a:gd name="connsiteY7-34" fmla="*/ 841917 h 1143000"/>
              <a:gd name="connsiteX8-35" fmla="*/ 1170878 w 1176453"/>
              <a:gd name="connsiteY8-36" fmla="*/ 741556 h 1143000"/>
              <a:gd name="connsiteX0-37" fmla="*/ 1170878 w 1176453"/>
              <a:gd name="connsiteY0-38" fmla="*/ 754669 h 1156113"/>
              <a:gd name="connsiteX1-39" fmla="*/ 585439 w 1176453"/>
              <a:gd name="connsiteY1-40" fmla="*/ 13113 h 1156113"/>
              <a:gd name="connsiteX2-41" fmla="*/ 390292 w 1176453"/>
              <a:gd name="connsiteY2-42" fmla="*/ 35415 h 1156113"/>
              <a:gd name="connsiteX3-43" fmla="*/ 0 w 1176453"/>
              <a:gd name="connsiteY3-44" fmla="*/ 1011147 h 1156113"/>
              <a:gd name="connsiteX4-45" fmla="*/ 117087 w 1176453"/>
              <a:gd name="connsiteY4-46" fmla="*/ 1156113 h 1156113"/>
              <a:gd name="connsiteX5-47" fmla="*/ 1020336 w 1176453"/>
              <a:gd name="connsiteY5-48" fmla="*/ 1156113 h 1156113"/>
              <a:gd name="connsiteX6-49" fmla="*/ 1137424 w 1176453"/>
              <a:gd name="connsiteY6-50" fmla="*/ 1055752 h 1156113"/>
              <a:gd name="connsiteX7-51" fmla="*/ 1176453 w 1176453"/>
              <a:gd name="connsiteY7-52" fmla="*/ 855030 h 1156113"/>
              <a:gd name="connsiteX8-53" fmla="*/ 1170878 w 1176453"/>
              <a:gd name="connsiteY8-54" fmla="*/ 754669 h 1156113"/>
              <a:gd name="connsiteX0-55" fmla="*/ 1170878 w 1176453"/>
              <a:gd name="connsiteY0-56" fmla="*/ 779400 h 1180844"/>
              <a:gd name="connsiteX1-57" fmla="*/ 585439 w 1176453"/>
              <a:gd name="connsiteY1-58" fmla="*/ 37844 h 1180844"/>
              <a:gd name="connsiteX2-59" fmla="*/ 390292 w 1176453"/>
              <a:gd name="connsiteY2-60" fmla="*/ 60146 h 1180844"/>
              <a:gd name="connsiteX3-61" fmla="*/ 0 w 1176453"/>
              <a:gd name="connsiteY3-62" fmla="*/ 1035878 h 1180844"/>
              <a:gd name="connsiteX4-63" fmla="*/ 117087 w 1176453"/>
              <a:gd name="connsiteY4-64" fmla="*/ 1180844 h 1180844"/>
              <a:gd name="connsiteX5-65" fmla="*/ 1020336 w 1176453"/>
              <a:gd name="connsiteY5-66" fmla="*/ 1180844 h 1180844"/>
              <a:gd name="connsiteX6-67" fmla="*/ 1137424 w 1176453"/>
              <a:gd name="connsiteY6-68" fmla="*/ 1080483 h 1180844"/>
              <a:gd name="connsiteX7-69" fmla="*/ 1176453 w 1176453"/>
              <a:gd name="connsiteY7-70" fmla="*/ 879761 h 1180844"/>
              <a:gd name="connsiteX8-71" fmla="*/ 1170878 w 1176453"/>
              <a:gd name="connsiteY8-72" fmla="*/ 779400 h 1180844"/>
              <a:gd name="connsiteX0-73" fmla="*/ 1171143 w 1176718"/>
              <a:gd name="connsiteY0-74" fmla="*/ 779400 h 1180844"/>
              <a:gd name="connsiteX1-75" fmla="*/ 585704 w 1176718"/>
              <a:gd name="connsiteY1-76" fmla="*/ 37844 h 1180844"/>
              <a:gd name="connsiteX2-77" fmla="*/ 390557 w 1176718"/>
              <a:gd name="connsiteY2-78" fmla="*/ 60146 h 1180844"/>
              <a:gd name="connsiteX3-79" fmla="*/ 265 w 1176718"/>
              <a:gd name="connsiteY3-80" fmla="*/ 1035878 h 1180844"/>
              <a:gd name="connsiteX4-81" fmla="*/ 117352 w 1176718"/>
              <a:gd name="connsiteY4-82" fmla="*/ 1180844 h 1180844"/>
              <a:gd name="connsiteX5-83" fmla="*/ 1020601 w 1176718"/>
              <a:gd name="connsiteY5-84" fmla="*/ 1180844 h 1180844"/>
              <a:gd name="connsiteX6-85" fmla="*/ 1137689 w 1176718"/>
              <a:gd name="connsiteY6-86" fmla="*/ 1080483 h 1180844"/>
              <a:gd name="connsiteX7-87" fmla="*/ 1176718 w 1176718"/>
              <a:gd name="connsiteY7-88" fmla="*/ 879761 h 1180844"/>
              <a:gd name="connsiteX8-89" fmla="*/ 1171143 w 1176718"/>
              <a:gd name="connsiteY8-90" fmla="*/ 779400 h 1180844"/>
              <a:gd name="connsiteX0-91" fmla="*/ 1171231 w 1176806"/>
              <a:gd name="connsiteY0-92" fmla="*/ 779400 h 1180844"/>
              <a:gd name="connsiteX1-93" fmla="*/ 585792 w 1176806"/>
              <a:gd name="connsiteY1-94" fmla="*/ 37844 h 1180844"/>
              <a:gd name="connsiteX2-95" fmla="*/ 390645 w 1176806"/>
              <a:gd name="connsiteY2-96" fmla="*/ 60146 h 1180844"/>
              <a:gd name="connsiteX3-97" fmla="*/ 353 w 1176806"/>
              <a:gd name="connsiteY3-98" fmla="*/ 1035878 h 1180844"/>
              <a:gd name="connsiteX4-99" fmla="*/ 117440 w 1176806"/>
              <a:gd name="connsiteY4-100" fmla="*/ 1180844 h 1180844"/>
              <a:gd name="connsiteX5-101" fmla="*/ 1020689 w 1176806"/>
              <a:gd name="connsiteY5-102" fmla="*/ 1180844 h 1180844"/>
              <a:gd name="connsiteX6-103" fmla="*/ 1137777 w 1176806"/>
              <a:gd name="connsiteY6-104" fmla="*/ 1080483 h 1180844"/>
              <a:gd name="connsiteX7-105" fmla="*/ 1176806 w 1176806"/>
              <a:gd name="connsiteY7-106" fmla="*/ 879761 h 1180844"/>
              <a:gd name="connsiteX8-107" fmla="*/ 1171231 w 1176806"/>
              <a:gd name="connsiteY8-108" fmla="*/ 779400 h 1180844"/>
              <a:gd name="connsiteX0-109" fmla="*/ 1171231 w 1176806"/>
              <a:gd name="connsiteY0-110" fmla="*/ 779400 h 1180844"/>
              <a:gd name="connsiteX1-111" fmla="*/ 585792 w 1176806"/>
              <a:gd name="connsiteY1-112" fmla="*/ 37844 h 1180844"/>
              <a:gd name="connsiteX2-113" fmla="*/ 390645 w 1176806"/>
              <a:gd name="connsiteY2-114" fmla="*/ 60146 h 1180844"/>
              <a:gd name="connsiteX3-115" fmla="*/ 353 w 1176806"/>
              <a:gd name="connsiteY3-116" fmla="*/ 1035878 h 1180844"/>
              <a:gd name="connsiteX4-117" fmla="*/ 117440 w 1176806"/>
              <a:gd name="connsiteY4-118" fmla="*/ 1180844 h 1180844"/>
              <a:gd name="connsiteX5-119" fmla="*/ 1020689 w 1176806"/>
              <a:gd name="connsiteY5-120" fmla="*/ 1180844 h 1180844"/>
              <a:gd name="connsiteX6-121" fmla="*/ 1137777 w 1176806"/>
              <a:gd name="connsiteY6-122" fmla="*/ 1080483 h 1180844"/>
              <a:gd name="connsiteX7-123" fmla="*/ 1176806 w 1176806"/>
              <a:gd name="connsiteY7-124" fmla="*/ 879761 h 1180844"/>
              <a:gd name="connsiteX8-125" fmla="*/ 1171231 w 1176806"/>
              <a:gd name="connsiteY8-126" fmla="*/ 779400 h 1180844"/>
              <a:gd name="connsiteX0-127" fmla="*/ 1171231 w 1176806"/>
              <a:gd name="connsiteY0-128" fmla="*/ 779400 h 1180844"/>
              <a:gd name="connsiteX1-129" fmla="*/ 585792 w 1176806"/>
              <a:gd name="connsiteY1-130" fmla="*/ 37844 h 1180844"/>
              <a:gd name="connsiteX2-131" fmla="*/ 390645 w 1176806"/>
              <a:gd name="connsiteY2-132" fmla="*/ 60146 h 1180844"/>
              <a:gd name="connsiteX3-133" fmla="*/ 353 w 1176806"/>
              <a:gd name="connsiteY3-134" fmla="*/ 1035878 h 1180844"/>
              <a:gd name="connsiteX4-135" fmla="*/ 117440 w 1176806"/>
              <a:gd name="connsiteY4-136" fmla="*/ 1180844 h 1180844"/>
              <a:gd name="connsiteX5-137" fmla="*/ 1020689 w 1176806"/>
              <a:gd name="connsiteY5-138" fmla="*/ 1180844 h 1180844"/>
              <a:gd name="connsiteX6-139" fmla="*/ 1137777 w 1176806"/>
              <a:gd name="connsiteY6-140" fmla="*/ 1080483 h 1180844"/>
              <a:gd name="connsiteX7-141" fmla="*/ 1176806 w 1176806"/>
              <a:gd name="connsiteY7-142" fmla="*/ 879761 h 1180844"/>
              <a:gd name="connsiteX8-143" fmla="*/ 1171231 w 1176806"/>
              <a:gd name="connsiteY8-144" fmla="*/ 779400 h 1180844"/>
              <a:gd name="connsiteX0-145" fmla="*/ 1171231 w 1176806"/>
              <a:gd name="connsiteY0-146" fmla="*/ 779400 h 1180844"/>
              <a:gd name="connsiteX1-147" fmla="*/ 585792 w 1176806"/>
              <a:gd name="connsiteY1-148" fmla="*/ 37844 h 1180844"/>
              <a:gd name="connsiteX2-149" fmla="*/ 390645 w 1176806"/>
              <a:gd name="connsiteY2-150" fmla="*/ 60146 h 1180844"/>
              <a:gd name="connsiteX3-151" fmla="*/ 353 w 1176806"/>
              <a:gd name="connsiteY3-152" fmla="*/ 1035878 h 1180844"/>
              <a:gd name="connsiteX4-153" fmla="*/ 117440 w 1176806"/>
              <a:gd name="connsiteY4-154" fmla="*/ 1180844 h 1180844"/>
              <a:gd name="connsiteX5-155" fmla="*/ 1020689 w 1176806"/>
              <a:gd name="connsiteY5-156" fmla="*/ 1180844 h 1180844"/>
              <a:gd name="connsiteX6-157" fmla="*/ 1137777 w 1176806"/>
              <a:gd name="connsiteY6-158" fmla="*/ 1080483 h 1180844"/>
              <a:gd name="connsiteX7-159" fmla="*/ 1176806 w 1176806"/>
              <a:gd name="connsiteY7-160" fmla="*/ 879761 h 1180844"/>
              <a:gd name="connsiteX8-161" fmla="*/ 1171231 w 1176806"/>
              <a:gd name="connsiteY8-162" fmla="*/ 779400 h 1180844"/>
              <a:gd name="connsiteX0-163" fmla="*/ 1171231 w 1176806"/>
              <a:gd name="connsiteY0-164" fmla="*/ 779400 h 1180844"/>
              <a:gd name="connsiteX1-165" fmla="*/ 585792 w 1176806"/>
              <a:gd name="connsiteY1-166" fmla="*/ 37844 h 1180844"/>
              <a:gd name="connsiteX2-167" fmla="*/ 390645 w 1176806"/>
              <a:gd name="connsiteY2-168" fmla="*/ 60146 h 1180844"/>
              <a:gd name="connsiteX3-169" fmla="*/ 353 w 1176806"/>
              <a:gd name="connsiteY3-170" fmla="*/ 1035878 h 1180844"/>
              <a:gd name="connsiteX4-171" fmla="*/ 117440 w 1176806"/>
              <a:gd name="connsiteY4-172" fmla="*/ 1180844 h 1180844"/>
              <a:gd name="connsiteX5-173" fmla="*/ 1020689 w 1176806"/>
              <a:gd name="connsiteY5-174" fmla="*/ 1180844 h 1180844"/>
              <a:gd name="connsiteX6-175" fmla="*/ 1137777 w 1176806"/>
              <a:gd name="connsiteY6-176" fmla="*/ 1080483 h 1180844"/>
              <a:gd name="connsiteX7-177" fmla="*/ 1176806 w 1176806"/>
              <a:gd name="connsiteY7-178" fmla="*/ 879761 h 1180844"/>
              <a:gd name="connsiteX8-179" fmla="*/ 1171231 w 1176806"/>
              <a:gd name="connsiteY8-180" fmla="*/ 779400 h 1180844"/>
              <a:gd name="connsiteX0-181" fmla="*/ 1171231 w 1189891"/>
              <a:gd name="connsiteY0-182" fmla="*/ 779400 h 1180844"/>
              <a:gd name="connsiteX1-183" fmla="*/ 585792 w 1189891"/>
              <a:gd name="connsiteY1-184" fmla="*/ 37844 h 1180844"/>
              <a:gd name="connsiteX2-185" fmla="*/ 390645 w 1189891"/>
              <a:gd name="connsiteY2-186" fmla="*/ 60146 h 1180844"/>
              <a:gd name="connsiteX3-187" fmla="*/ 353 w 1189891"/>
              <a:gd name="connsiteY3-188" fmla="*/ 1035878 h 1180844"/>
              <a:gd name="connsiteX4-189" fmla="*/ 117440 w 1189891"/>
              <a:gd name="connsiteY4-190" fmla="*/ 1180844 h 1180844"/>
              <a:gd name="connsiteX5-191" fmla="*/ 1020689 w 1189891"/>
              <a:gd name="connsiteY5-192" fmla="*/ 1180844 h 1180844"/>
              <a:gd name="connsiteX6-193" fmla="*/ 1137777 w 1189891"/>
              <a:gd name="connsiteY6-194" fmla="*/ 1080483 h 1180844"/>
              <a:gd name="connsiteX7-195" fmla="*/ 1176806 w 1189891"/>
              <a:gd name="connsiteY7-196" fmla="*/ 879761 h 1180844"/>
              <a:gd name="connsiteX8-197" fmla="*/ 1171231 w 1189891"/>
              <a:gd name="connsiteY8-198" fmla="*/ 779400 h 1180844"/>
              <a:gd name="connsiteX0-199" fmla="*/ 1171231 w 1194829"/>
              <a:gd name="connsiteY0-200" fmla="*/ 779400 h 1180844"/>
              <a:gd name="connsiteX1-201" fmla="*/ 585792 w 1194829"/>
              <a:gd name="connsiteY1-202" fmla="*/ 37844 h 1180844"/>
              <a:gd name="connsiteX2-203" fmla="*/ 390645 w 1194829"/>
              <a:gd name="connsiteY2-204" fmla="*/ 60146 h 1180844"/>
              <a:gd name="connsiteX3-205" fmla="*/ 353 w 1194829"/>
              <a:gd name="connsiteY3-206" fmla="*/ 1035878 h 1180844"/>
              <a:gd name="connsiteX4-207" fmla="*/ 117440 w 1194829"/>
              <a:gd name="connsiteY4-208" fmla="*/ 1180844 h 1180844"/>
              <a:gd name="connsiteX5-209" fmla="*/ 1020689 w 1194829"/>
              <a:gd name="connsiteY5-210" fmla="*/ 1180844 h 1180844"/>
              <a:gd name="connsiteX6-211" fmla="*/ 1137777 w 1194829"/>
              <a:gd name="connsiteY6-212" fmla="*/ 1080483 h 1180844"/>
              <a:gd name="connsiteX7-213" fmla="*/ 1176806 w 1194829"/>
              <a:gd name="connsiteY7-214" fmla="*/ 879761 h 1180844"/>
              <a:gd name="connsiteX8-215" fmla="*/ 1171231 w 1194829"/>
              <a:gd name="connsiteY8-216" fmla="*/ 779400 h 11808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94829" h="1180844">
                <a:moveTo>
                  <a:pt x="1171231" y="779400"/>
                </a:moveTo>
                <a:lnTo>
                  <a:pt x="585792" y="37844"/>
                </a:lnTo>
                <a:cubicBezTo>
                  <a:pt x="520743" y="-21629"/>
                  <a:pt x="455694" y="-8619"/>
                  <a:pt x="390645" y="60146"/>
                </a:cubicBezTo>
                <a:cubicBezTo>
                  <a:pt x="171338" y="262727"/>
                  <a:pt x="13363" y="643727"/>
                  <a:pt x="353" y="1035878"/>
                </a:cubicBezTo>
                <a:cubicBezTo>
                  <a:pt x="-5223" y="1145532"/>
                  <a:pt x="56108" y="1165976"/>
                  <a:pt x="117440" y="1180844"/>
                </a:cubicBezTo>
                <a:lnTo>
                  <a:pt x="1020689" y="1180844"/>
                </a:lnTo>
                <a:cubicBezTo>
                  <a:pt x="1082020" y="1169692"/>
                  <a:pt x="1109899" y="1125088"/>
                  <a:pt x="1137777" y="1080483"/>
                </a:cubicBezTo>
                <a:cubicBezTo>
                  <a:pt x="1122909" y="1013576"/>
                  <a:pt x="1130342" y="941092"/>
                  <a:pt x="1176806" y="879761"/>
                </a:cubicBezTo>
                <a:cubicBezTo>
                  <a:pt x="1219553" y="835155"/>
                  <a:pt x="1173089" y="812854"/>
                  <a:pt x="1171231" y="77940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2" name="任意多边形 11"/>
          <p:cNvSpPr/>
          <p:nvPr/>
        </p:nvSpPr>
        <p:spPr>
          <a:xfrm>
            <a:off x="2011723" y="1496929"/>
            <a:ext cx="1857961" cy="1255150"/>
          </a:xfrm>
          <a:custGeom>
            <a:avLst/>
            <a:gdLst>
              <a:gd name="connsiteX0" fmla="*/ 646771 w 1689410"/>
              <a:gd name="connsiteY0" fmla="*/ 953429 h 970156"/>
              <a:gd name="connsiteX1" fmla="*/ 0 w 1689410"/>
              <a:gd name="connsiteY1" fmla="*/ 156117 h 970156"/>
              <a:gd name="connsiteX2" fmla="*/ 27878 w 1689410"/>
              <a:gd name="connsiteY2" fmla="*/ 0 h 970156"/>
              <a:gd name="connsiteX3" fmla="*/ 1689410 w 1689410"/>
              <a:gd name="connsiteY3" fmla="*/ 100361 h 970156"/>
              <a:gd name="connsiteX4" fmla="*/ 1683834 w 1689410"/>
              <a:gd name="connsiteY4" fmla="*/ 234175 h 970156"/>
              <a:gd name="connsiteX5" fmla="*/ 981307 w 1689410"/>
              <a:gd name="connsiteY5" fmla="*/ 947853 h 970156"/>
              <a:gd name="connsiteX6" fmla="*/ 847493 w 1689410"/>
              <a:gd name="connsiteY6" fmla="*/ 970156 h 970156"/>
              <a:gd name="connsiteX7" fmla="*/ 646771 w 1689410"/>
              <a:gd name="connsiteY7" fmla="*/ 953429 h 970156"/>
              <a:gd name="connsiteX0-1" fmla="*/ 668124 w 1710763"/>
              <a:gd name="connsiteY0-2" fmla="*/ 953429 h 970156"/>
              <a:gd name="connsiteX1-3" fmla="*/ 21353 w 1710763"/>
              <a:gd name="connsiteY1-4" fmla="*/ 156117 h 970156"/>
              <a:gd name="connsiteX2-5" fmla="*/ 49231 w 1710763"/>
              <a:gd name="connsiteY2-6" fmla="*/ 0 h 970156"/>
              <a:gd name="connsiteX3-7" fmla="*/ 1710763 w 1710763"/>
              <a:gd name="connsiteY3-8" fmla="*/ 100361 h 970156"/>
              <a:gd name="connsiteX4-9" fmla="*/ 1705187 w 1710763"/>
              <a:gd name="connsiteY4-10" fmla="*/ 234175 h 970156"/>
              <a:gd name="connsiteX5-11" fmla="*/ 1002660 w 1710763"/>
              <a:gd name="connsiteY5-12" fmla="*/ 947853 h 970156"/>
              <a:gd name="connsiteX6-13" fmla="*/ 868846 w 1710763"/>
              <a:gd name="connsiteY6-14" fmla="*/ 970156 h 970156"/>
              <a:gd name="connsiteX7-15" fmla="*/ 668124 w 1710763"/>
              <a:gd name="connsiteY7-16" fmla="*/ 953429 h 970156"/>
              <a:gd name="connsiteX0-17" fmla="*/ 673409 w 1716048"/>
              <a:gd name="connsiteY0-18" fmla="*/ 953429 h 970156"/>
              <a:gd name="connsiteX1-19" fmla="*/ 26638 w 1716048"/>
              <a:gd name="connsiteY1-20" fmla="*/ 156117 h 970156"/>
              <a:gd name="connsiteX2-21" fmla="*/ 54516 w 1716048"/>
              <a:gd name="connsiteY2-22" fmla="*/ 0 h 970156"/>
              <a:gd name="connsiteX3-23" fmla="*/ 1716048 w 1716048"/>
              <a:gd name="connsiteY3-24" fmla="*/ 100361 h 970156"/>
              <a:gd name="connsiteX4-25" fmla="*/ 1710472 w 1716048"/>
              <a:gd name="connsiteY4-26" fmla="*/ 234175 h 970156"/>
              <a:gd name="connsiteX5-27" fmla="*/ 1007945 w 1716048"/>
              <a:gd name="connsiteY5-28" fmla="*/ 947853 h 970156"/>
              <a:gd name="connsiteX6-29" fmla="*/ 874131 w 1716048"/>
              <a:gd name="connsiteY6-30" fmla="*/ 970156 h 970156"/>
              <a:gd name="connsiteX7-31" fmla="*/ 673409 w 1716048"/>
              <a:gd name="connsiteY7-32" fmla="*/ 953429 h 970156"/>
              <a:gd name="connsiteX0-33" fmla="*/ 673409 w 1716048"/>
              <a:gd name="connsiteY0-34" fmla="*/ 1063740 h 1080467"/>
              <a:gd name="connsiteX1-35" fmla="*/ 26638 w 1716048"/>
              <a:gd name="connsiteY1-36" fmla="*/ 266428 h 1080467"/>
              <a:gd name="connsiteX2-37" fmla="*/ 54516 w 1716048"/>
              <a:gd name="connsiteY2-38" fmla="*/ 110311 h 1080467"/>
              <a:gd name="connsiteX3-39" fmla="*/ 1716048 w 1716048"/>
              <a:gd name="connsiteY3-40" fmla="*/ 210672 h 1080467"/>
              <a:gd name="connsiteX4-41" fmla="*/ 1710472 w 1716048"/>
              <a:gd name="connsiteY4-42" fmla="*/ 344486 h 1080467"/>
              <a:gd name="connsiteX5-43" fmla="*/ 1007945 w 1716048"/>
              <a:gd name="connsiteY5-44" fmla="*/ 1058164 h 1080467"/>
              <a:gd name="connsiteX6-45" fmla="*/ 874131 w 1716048"/>
              <a:gd name="connsiteY6-46" fmla="*/ 1080467 h 1080467"/>
              <a:gd name="connsiteX7-47" fmla="*/ 673409 w 1716048"/>
              <a:gd name="connsiteY7-48" fmla="*/ 1063740 h 1080467"/>
              <a:gd name="connsiteX0-49" fmla="*/ 673409 w 1716048"/>
              <a:gd name="connsiteY0-50" fmla="*/ 1140572 h 1157299"/>
              <a:gd name="connsiteX1-51" fmla="*/ 26638 w 1716048"/>
              <a:gd name="connsiteY1-52" fmla="*/ 343260 h 1157299"/>
              <a:gd name="connsiteX2-53" fmla="*/ 54516 w 1716048"/>
              <a:gd name="connsiteY2-54" fmla="*/ 187143 h 1157299"/>
              <a:gd name="connsiteX3-55" fmla="*/ 1716048 w 1716048"/>
              <a:gd name="connsiteY3-56" fmla="*/ 287504 h 1157299"/>
              <a:gd name="connsiteX4-57" fmla="*/ 1710472 w 1716048"/>
              <a:gd name="connsiteY4-58" fmla="*/ 421318 h 1157299"/>
              <a:gd name="connsiteX5-59" fmla="*/ 1007945 w 1716048"/>
              <a:gd name="connsiteY5-60" fmla="*/ 1134996 h 1157299"/>
              <a:gd name="connsiteX6-61" fmla="*/ 874131 w 1716048"/>
              <a:gd name="connsiteY6-62" fmla="*/ 1157299 h 1157299"/>
              <a:gd name="connsiteX7-63" fmla="*/ 673409 w 1716048"/>
              <a:gd name="connsiteY7-64" fmla="*/ 1140572 h 1157299"/>
              <a:gd name="connsiteX0-65" fmla="*/ 673409 w 1734070"/>
              <a:gd name="connsiteY0-66" fmla="*/ 1140572 h 1157299"/>
              <a:gd name="connsiteX1-67" fmla="*/ 26638 w 1734070"/>
              <a:gd name="connsiteY1-68" fmla="*/ 343260 h 1157299"/>
              <a:gd name="connsiteX2-69" fmla="*/ 54516 w 1734070"/>
              <a:gd name="connsiteY2-70" fmla="*/ 187143 h 1157299"/>
              <a:gd name="connsiteX3-71" fmla="*/ 1716048 w 1734070"/>
              <a:gd name="connsiteY3-72" fmla="*/ 287504 h 1157299"/>
              <a:gd name="connsiteX4-73" fmla="*/ 1710472 w 1734070"/>
              <a:gd name="connsiteY4-74" fmla="*/ 421318 h 1157299"/>
              <a:gd name="connsiteX5-75" fmla="*/ 1007945 w 1734070"/>
              <a:gd name="connsiteY5-76" fmla="*/ 1134996 h 1157299"/>
              <a:gd name="connsiteX6-77" fmla="*/ 874131 w 1734070"/>
              <a:gd name="connsiteY6-78" fmla="*/ 1157299 h 1157299"/>
              <a:gd name="connsiteX7-79" fmla="*/ 673409 w 1734070"/>
              <a:gd name="connsiteY7-80" fmla="*/ 1140572 h 1157299"/>
              <a:gd name="connsiteX0-81" fmla="*/ 673409 w 1744811"/>
              <a:gd name="connsiteY0-82" fmla="*/ 1140572 h 1157299"/>
              <a:gd name="connsiteX1-83" fmla="*/ 26638 w 1744811"/>
              <a:gd name="connsiteY1-84" fmla="*/ 343260 h 1157299"/>
              <a:gd name="connsiteX2-85" fmla="*/ 54516 w 1744811"/>
              <a:gd name="connsiteY2-86" fmla="*/ 187143 h 1157299"/>
              <a:gd name="connsiteX3-87" fmla="*/ 1716048 w 1744811"/>
              <a:gd name="connsiteY3-88" fmla="*/ 287504 h 1157299"/>
              <a:gd name="connsiteX4-89" fmla="*/ 1710472 w 1744811"/>
              <a:gd name="connsiteY4-90" fmla="*/ 421318 h 1157299"/>
              <a:gd name="connsiteX5-91" fmla="*/ 1007945 w 1744811"/>
              <a:gd name="connsiteY5-92" fmla="*/ 1134996 h 1157299"/>
              <a:gd name="connsiteX6-93" fmla="*/ 874131 w 1744811"/>
              <a:gd name="connsiteY6-94" fmla="*/ 1157299 h 1157299"/>
              <a:gd name="connsiteX7-95" fmla="*/ 673409 w 1744811"/>
              <a:gd name="connsiteY7-96" fmla="*/ 1140572 h 1157299"/>
              <a:gd name="connsiteX0-97" fmla="*/ 673409 w 1744811"/>
              <a:gd name="connsiteY0-98" fmla="*/ 1140572 h 1165633"/>
              <a:gd name="connsiteX1-99" fmla="*/ 26638 w 1744811"/>
              <a:gd name="connsiteY1-100" fmla="*/ 343260 h 1165633"/>
              <a:gd name="connsiteX2-101" fmla="*/ 54516 w 1744811"/>
              <a:gd name="connsiteY2-102" fmla="*/ 187143 h 1165633"/>
              <a:gd name="connsiteX3-103" fmla="*/ 1716048 w 1744811"/>
              <a:gd name="connsiteY3-104" fmla="*/ 287504 h 1165633"/>
              <a:gd name="connsiteX4-105" fmla="*/ 1710472 w 1744811"/>
              <a:gd name="connsiteY4-106" fmla="*/ 421318 h 1165633"/>
              <a:gd name="connsiteX5-107" fmla="*/ 1007945 w 1744811"/>
              <a:gd name="connsiteY5-108" fmla="*/ 1134996 h 1165633"/>
              <a:gd name="connsiteX6-109" fmla="*/ 874131 w 1744811"/>
              <a:gd name="connsiteY6-110" fmla="*/ 1157299 h 1165633"/>
              <a:gd name="connsiteX7-111" fmla="*/ 673409 w 1744811"/>
              <a:gd name="connsiteY7-112" fmla="*/ 1140572 h 1165633"/>
              <a:gd name="connsiteX0-113" fmla="*/ 673409 w 1744811"/>
              <a:gd name="connsiteY0-114" fmla="*/ 1140572 h 1165633"/>
              <a:gd name="connsiteX1-115" fmla="*/ 26638 w 1744811"/>
              <a:gd name="connsiteY1-116" fmla="*/ 343260 h 1165633"/>
              <a:gd name="connsiteX2-117" fmla="*/ 54516 w 1744811"/>
              <a:gd name="connsiteY2-118" fmla="*/ 187143 h 1165633"/>
              <a:gd name="connsiteX3-119" fmla="*/ 1716048 w 1744811"/>
              <a:gd name="connsiteY3-120" fmla="*/ 287504 h 1165633"/>
              <a:gd name="connsiteX4-121" fmla="*/ 1710472 w 1744811"/>
              <a:gd name="connsiteY4-122" fmla="*/ 421318 h 1165633"/>
              <a:gd name="connsiteX5-123" fmla="*/ 1007945 w 1744811"/>
              <a:gd name="connsiteY5-124" fmla="*/ 1134996 h 1165633"/>
              <a:gd name="connsiteX6-125" fmla="*/ 874131 w 1744811"/>
              <a:gd name="connsiteY6-126" fmla="*/ 1157299 h 1165633"/>
              <a:gd name="connsiteX7-127" fmla="*/ 673409 w 1744811"/>
              <a:gd name="connsiteY7-128" fmla="*/ 1140572 h 1165633"/>
              <a:gd name="connsiteX0-129" fmla="*/ 673409 w 1744811"/>
              <a:gd name="connsiteY0-130" fmla="*/ 1153650 h 1178711"/>
              <a:gd name="connsiteX1-131" fmla="*/ 26638 w 1744811"/>
              <a:gd name="connsiteY1-132" fmla="*/ 356338 h 1178711"/>
              <a:gd name="connsiteX2-133" fmla="*/ 54516 w 1744811"/>
              <a:gd name="connsiteY2-134" fmla="*/ 200221 h 1178711"/>
              <a:gd name="connsiteX3-135" fmla="*/ 1716048 w 1744811"/>
              <a:gd name="connsiteY3-136" fmla="*/ 300582 h 1178711"/>
              <a:gd name="connsiteX4-137" fmla="*/ 1710472 w 1744811"/>
              <a:gd name="connsiteY4-138" fmla="*/ 434396 h 1178711"/>
              <a:gd name="connsiteX5-139" fmla="*/ 1007945 w 1744811"/>
              <a:gd name="connsiteY5-140" fmla="*/ 1148074 h 1178711"/>
              <a:gd name="connsiteX6-141" fmla="*/ 874131 w 1744811"/>
              <a:gd name="connsiteY6-142" fmla="*/ 1170377 h 1178711"/>
              <a:gd name="connsiteX7-143" fmla="*/ 673409 w 1744811"/>
              <a:gd name="connsiteY7-144" fmla="*/ 1153650 h 11787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744811" h="1178711">
                <a:moveTo>
                  <a:pt x="673409" y="1153650"/>
                </a:moveTo>
                <a:lnTo>
                  <a:pt x="26638" y="356338"/>
                </a:lnTo>
                <a:cubicBezTo>
                  <a:pt x="-30976" y="293148"/>
                  <a:pt x="17345" y="235533"/>
                  <a:pt x="54516" y="200221"/>
                </a:cubicBezTo>
                <a:cubicBezTo>
                  <a:pt x="541453" y="-84135"/>
                  <a:pt x="1229112" y="-78559"/>
                  <a:pt x="1716048" y="300582"/>
                </a:cubicBezTo>
                <a:cubicBezTo>
                  <a:pt x="1758794" y="345187"/>
                  <a:pt x="1751360" y="395367"/>
                  <a:pt x="1710472" y="434396"/>
                </a:cubicBezTo>
                <a:lnTo>
                  <a:pt x="1007945" y="1148074"/>
                </a:lnTo>
                <a:cubicBezTo>
                  <a:pt x="952189" y="1205689"/>
                  <a:pt x="918736" y="1162943"/>
                  <a:pt x="874131" y="1170377"/>
                </a:cubicBezTo>
                <a:cubicBezTo>
                  <a:pt x="807224" y="1136923"/>
                  <a:pt x="740316" y="1159226"/>
                  <a:pt x="673409" y="115365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3" name="任意多边形 12"/>
          <p:cNvSpPr/>
          <p:nvPr/>
        </p:nvSpPr>
        <p:spPr>
          <a:xfrm>
            <a:off x="3109326" y="2008903"/>
            <a:ext cx="1321362" cy="1996313"/>
          </a:xfrm>
          <a:custGeom>
            <a:avLst/>
            <a:gdLst>
              <a:gd name="connsiteX0" fmla="*/ 791736 w 903248"/>
              <a:gd name="connsiteY0" fmla="*/ 0 h 1828800"/>
              <a:gd name="connsiteX1" fmla="*/ 0 w 903248"/>
              <a:gd name="connsiteY1" fmla="*/ 802888 h 1828800"/>
              <a:gd name="connsiteX2" fmla="*/ 5575 w 903248"/>
              <a:gd name="connsiteY2" fmla="*/ 1098396 h 1828800"/>
              <a:gd name="connsiteX3" fmla="*/ 713678 w 903248"/>
              <a:gd name="connsiteY3" fmla="*/ 1828800 h 1828800"/>
              <a:gd name="connsiteX4" fmla="*/ 836341 w 903248"/>
              <a:gd name="connsiteY4" fmla="*/ 1806498 h 1828800"/>
              <a:gd name="connsiteX5" fmla="*/ 903248 w 903248"/>
              <a:gd name="connsiteY5" fmla="*/ 5576 h 1828800"/>
              <a:gd name="connsiteX6" fmla="*/ 791736 w 903248"/>
              <a:gd name="connsiteY6" fmla="*/ 0 h 1828800"/>
              <a:gd name="connsiteX0-1" fmla="*/ 791736 w 1136822"/>
              <a:gd name="connsiteY0-2" fmla="*/ 0 h 1828800"/>
              <a:gd name="connsiteX1-3" fmla="*/ 0 w 1136822"/>
              <a:gd name="connsiteY1-4" fmla="*/ 802888 h 1828800"/>
              <a:gd name="connsiteX2-5" fmla="*/ 5575 w 1136822"/>
              <a:gd name="connsiteY2-6" fmla="*/ 1098396 h 1828800"/>
              <a:gd name="connsiteX3-7" fmla="*/ 713678 w 1136822"/>
              <a:gd name="connsiteY3-8" fmla="*/ 1828800 h 1828800"/>
              <a:gd name="connsiteX4-9" fmla="*/ 836341 w 1136822"/>
              <a:gd name="connsiteY4-10" fmla="*/ 1806498 h 1828800"/>
              <a:gd name="connsiteX5-11" fmla="*/ 903248 w 1136822"/>
              <a:gd name="connsiteY5-12" fmla="*/ 5576 h 1828800"/>
              <a:gd name="connsiteX6-13" fmla="*/ 791736 w 1136822"/>
              <a:gd name="connsiteY6-14" fmla="*/ 0 h 1828800"/>
              <a:gd name="connsiteX0-15" fmla="*/ 791736 w 1224674"/>
              <a:gd name="connsiteY0-16" fmla="*/ 0 h 1828800"/>
              <a:gd name="connsiteX1-17" fmla="*/ 0 w 1224674"/>
              <a:gd name="connsiteY1-18" fmla="*/ 802888 h 1828800"/>
              <a:gd name="connsiteX2-19" fmla="*/ 5575 w 1224674"/>
              <a:gd name="connsiteY2-20" fmla="*/ 1098396 h 1828800"/>
              <a:gd name="connsiteX3-21" fmla="*/ 713678 w 1224674"/>
              <a:gd name="connsiteY3-22" fmla="*/ 1828800 h 1828800"/>
              <a:gd name="connsiteX4-23" fmla="*/ 836341 w 1224674"/>
              <a:gd name="connsiteY4-24" fmla="*/ 1806498 h 1828800"/>
              <a:gd name="connsiteX5-25" fmla="*/ 903248 w 1224674"/>
              <a:gd name="connsiteY5-26" fmla="*/ 5576 h 1828800"/>
              <a:gd name="connsiteX6-27" fmla="*/ 791736 w 1224674"/>
              <a:gd name="connsiteY6-28" fmla="*/ 0 h 1828800"/>
              <a:gd name="connsiteX0-29" fmla="*/ 791736 w 1224674"/>
              <a:gd name="connsiteY0-30" fmla="*/ 0 h 1830231"/>
              <a:gd name="connsiteX1-31" fmla="*/ 0 w 1224674"/>
              <a:gd name="connsiteY1-32" fmla="*/ 802888 h 1830231"/>
              <a:gd name="connsiteX2-33" fmla="*/ 5575 w 1224674"/>
              <a:gd name="connsiteY2-34" fmla="*/ 1098396 h 1830231"/>
              <a:gd name="connsiteX3-35" fmla="*/ 713678 w 1224674"/>
              <a:gd name="connsiteY3-36" fmla="*/ 1828800 h 1830231"/>
              <a:gd name="connsiteX4-37" fmla="*/ 836341 w 1224674"/>
              <a:gd name="connsiteY4-38" fmla="*/ 1806498 h 1830231"/>
              <a:gd name="connsiteX5-39" fmla="*/ 903248 w 1224674"/>
              <a:gd name="connsiteY5-40" fmla="*/ 5576 h 1830231"/>
              <a:gd name="connsiteX6-41" fmla="*/ 791736 w 1224674"/>
              <a:gd name="connsiteY6-42" fmla="*/ 0 h 1830231"/>
              <a:gd name="connsiteX0-43" fmla="*/ 791736 w 1224674"/>
              <a:gd name="connsiteY0-44" fmla="*/ 0 h 1848859"/>
              <a:gd name="connsiteX1-45" fmla="*/ 0 w 1224674"/>
              <a:gd name="connsiteY1-46" fmla="*/ 802888 h 1848859"/>
              <a:gd name="connsiteX2-47" fmla="*/ 5575 w 1224674"/>
              <a:gd name="connsiteY2-48" fmla="*/ 1098396 h 1848859"/>
              <a:gd name="connsiteX3-49" fmla="*/ 713678 w 1224674"/>
              <a:gd name="connsiteY3-50" fmla="*/ 1828800 h 1848859"/>
              <a:gd name="connsiteX4-51" fmla="*/ 836341 w 1224674"/>
              <a:gd name="connsiteY4-52" fmla="*/ 1806498 h 1848859"/>
              <a:gd name="connsiteX5-53" fmla="*/ 903248 w 1224674"/>
              <a:gd name="connsiteY5-54" fmla="*/ 5576 h 1848859"/>
              <a:gd name="connsiteX6-55" fmla="*/ 791736 w 1224674"/>
              <a:gd name="connsiteY6-56" fmla="*/ 0 h 1848859"/>
              <a:gd name="connsiteX0-57" fmla="*/ 815320 w 1248258"/>
              <a:gd name="connsiteY0-58" fmla="*/ 0 h 1848859"/>
              <a:gd name="connsiteX1-59" fmla="*/ 23584 w 1248258"/>
              <a:gd name="connsiteY1-60" fmla="*/ 802888 h 1848859"/>
              <a:gd name="connsiteX2-61" fmla="*/ 29159 w 1248258"/>
              <a:gd name="connsiteY2-62" fmla="*/ 1098396 h 1848859"/>
              <a:gd name="connsiteX3-63" fmla="*/ 737262 w 1248258"/>
              <a:gd name="connsiteY3-64" fmla="*/ 1828800 h 1848859"/>
              <a:gd name="connsiteX4-65" fmla="*/ 859925 w 1248258"/>
              <a:gd name="connsiteY4-66" fmla="*/ 1806498 h 1848859"/>
              <a:gd name="connsiteX5-67" fmla="*/ 926832 w 1248258"/>
              <a:gd name="connsiteY5-68" fmla="*/ 5576 h 1848859"/>
              <a:gd name="connsiteX6-69" fmla="*/ 815320 w 1248258"/>
              <a:gd name="connsiteY6-70" fmla="*/ 0 h 1848859"/>
              <a:gd name="connsiteX0-71" fmla="*/ 807953 w 1240891"/>
              <a:gd name="connsiteY0-72" fmla="*/ 0 h 1848859"/>
              <a:gd name="connsiteX1-73" fmla="*/ 16217 w 1240891"/>
              <a:gd name="connsiteY1-74" fmla="*/ 802888 h 1848859"/>
              <a:gd name="connsiteX2-75" fmla="*/ 21792 w 1240891"/>
              <a:gd name="connsiteY2-76" fmla="*/ 1098396 h 1848859"/>
              <a:gd name="connsiteX3-77" fmla="*/ 729895 w 1240891"/>
              <a:gd name="connsiteY3-78" fmla="*/ 1828800 h 1848859"/>
              <a:gd name="connsiteX4-79" fmla="*/ 852558 w 1240891"/>
              <a:gd name="connsiteY4-80" fmla="*/ 1806498 h 1848859"/>
              <a:gd name="connsiteX5-81" fmla="*/ 919465 w 1240891"/>
              <a:gd name="connsiteY5-82" fmla="*/ 5576 h 1848859"/>
              <a:gd name="connsiteX6-83" fmla="*/ 807953 w 1240891"/>
              <a:gd name="connsiteY6-84" fmla="*/ 0 h 1848859"/>
              <a:gd name="connsiteX0-85" fmla="*/ 807953 w 1240891"/>
              <a:gd name="connsiteY0-86" fmla="*/ 20494 h 1869353"/>
              <a:gd name="connsiteX1-87" fmla="*/ 16217 w 1240891"/>
              <a:gd name="connsiteY1-88" fmla="*/ 823382 h 1869353"/>
              <a:gd name="connsiteX2-89" fmla="*/ 21792 w 1240891"/>
              <a:gd name="connsiteY2-90" fmla="*/ 1118890 h 1869353"/>
              <a:gd name="connsiteX3-91" fmla="*/ 729895 w 1240891"/>
              <a:gd name="connsiteY3-92" fmla="*/ 1849294 h 1869353"/>
              <a:gd name="connsiteX4-93" fmla="*/ 852558 w 1240891"/>
              <a:gd name="connsiteY4-94" fmla="*/ 1826992 h 1869353"/>
              <a:gd name="connsiteX5-95" fmla="*/ 919465 w 1240891"/>
              <a:gd name="connsiteY5-96" fmla="*/ 26070 h 1869353"/>
              <a:gd name="connsiteX6-97" fmla="*/ 807953 w 1240891"/>
              <a:gd name="connsiteY6-98" fmla="*/ 20494 h 1869353"/>
              <a:gd name="connsiteX0-99" fmla="*/ 807953 w 1240891"/>
              <a:gd name="connsiteY0-100" fmla="*/ 25879 h 1874738"/>
              <a:gd name="connsiteX1-101" fmla="*/ 16217 w 1240891"/>
              <a:gd name="connsiteY1-102" fmla="*/ 828767 h 1874738"/>
              <a:gd name="connsiteX2-103" fmla="*/ 21792 w 1240891"/>
              <a:gd name="connsiteY2-104" fmla="*/ 1124275 h 1874738"/>
              <a:gd name="connsiteX3-105" fmla="*/ 729895 w 1240891"/>
              <a:gd name="connsiteY3-106" fmla="*/ 1854679 h 1874738"/>
              <a:gd name="connsiteX4-107" fmla="*/ 852558 w 1240891"/>
              <a:gd name="connsiteY4-108" fmla="*/ 1832377 h 1874738"/>
              <a:gd name="connsiteX5-109" fmla="*/ 919465 w 1240891"/>
              <a:gd name="connsiteY5-110" fmla="*/ 31455 h 1874738"/>
              <a:gd name="connsiteX6-111" fmla="*/ 807953 w 1240891"/>
              <a:gd name="connsiteY6-112" fmla="*/ 25879 h 18747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0891" h="1874738">
                <a:moveTo>
                  <a:pt x="807953" y="25879"/>
                </a:moveTo>
                <a:lnTo>
                  <a:pt x="16217" y="828767"/>
                </a:lnTo>
                <a:cubicBezTo>
                  <a:pt x="57104" y="1016480"/>
                  <a:pt x="-41397" y="1064801"/>
                  <a:pt x="21792" y="1124275"/>
                </a:cubicBezTo>
                <a:lnTo>
                  <a:pt x="729895" y="1854679"/>
                </a:lnTo>
                <a:cubicBezTo>
                  <a:pt x="770783" y="1891850"/>
                  <a:pt x="806095" y="1873265"/>
                  <a:pt x="852558" y="1832377"/>
                </a:cubicBezTo>
                <a:cubicBezTo>
                  <a:pt x="1220548" y="1583333"/>
                  <a:pt x="1471451" y="592733"/>
                  <a:pt x="919465" y="31455"/>
                </a:cubicBezTo>
                <a:cubicBezTo>
                  <a:pt x="887869" y="7293"/>
                  <a:pt x="850700" y="-22442"/>
                  <a:pt x="807953" y="25879"/>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任意多边形 13"/>
          <p:cNvSpPr/>
          <p:nvPr/>
        </p:nvSpPr>
        <p:spPr>
          <a:xfrm>
            <a:off x="2171639" y="3338878"/>
            <a:ext cx="1535481" cy="1316100"/>
          </a:xfrm>
          <a:custGeom>
            <a:avLst/>
            <a:gdLst>
              <a:gd name="connsiteX0" fmla="*/ 769434 w 1416205"/>
              <a:gd name="connsiteY0" fmla="*/ 0 h 1215483"/>
              <a:gd name="connsiteX1" fmla="*/ 1416205 w 1416205"/>
              <a:gd name="connsiteY1" fmla="*/ 646771 h 1215483"/>
              <a:gd name="connsiteX2" fmla="*/ 1221059 w 1416205"/>
              <a:gd name="connsiteY2" fmla="*/ 1115122 h 1215483"/>
              <a:gd name="connsiteX3" fmla="*/ 1137424 w 1416205"/>
              <a:gd name="connsiteY3" fmla="*/ 1215483 h 1215483"/>
              <a:gd name="connsiteX4" fmla="*/ 111512 w 1416205"/>
              <a:gd name="connsiteY4" fmla="*/ 1215483 h 1215483"/>
              <a:gd name="connsiteX5" fmla="*/ 0 w 1416205"/>
              <a:gd name="connsiteY5" fmla="*/ 1092820 h 1215483"/>
              <a:gd name="connsiteX6" fmla="*/ 613317 w 1416205"/>
              <a:gd name="connsiteY6" fmla="*/ 5576 h 1215483"/>
              <a:gd name="connsiteX7" fmla="*/ 769434 w 1416205"/>
              <a:gd name="connsiteY7" fmla="*/ 0 h 1215483"/>
              <a:gd name="connsiteX0-1" fmla="*/ 772739 w 1419510"/>
              <a:gd name="connsiteY0-2" fmla="*/ 0 h 1215483"/>
              <a:gd name="connsiteX1-3" fmla="*/ 1419510 w 1419510"/>
              <a:gd name="connsiteY1-4" fmla="*/ 646771 h 1215483"/>
              <a:gd name="connsiteX2-5" fmla="*/ 1224364 w 1419510"/>
              <a:gd name="connsiteY2-6" fmla="*/ 1115122 h 1215483"/>
              <a:gd name="connsiteX3-7" fmla="*/ 1140729 w 1419510"/>
              <a:gd name="connsiteY3-8" fmla="*/ 1215483 h 1215483"/>
              <a:gd name="connsiteX4-9" fmla="*/ 114817 w 1419510"/>
              <a:gd name="connsiteY4-10" fmla="*/ 1215483 h 1215483"/>
              <a:gd name="connsiteX5-11" fmla="*/ 3305 w 1419510"/>
              <a:gd name="connsiteY5-12" fmla="*/ 1092820 h 1215483"/>
              <a:gd name="connsiteX6-13" fmla="*/ 616622 w 1419510"/>
              <a:gd name="connsiteY6-14" fmla="*/ 5576 h 1215483"/>
              <a:gd name="connsiteX7-15" fmla="*/ 772739 w 1419510"/>
              <a:gd name="connsiteY7-16" fmla="*/ 0 h 1215483"/>
              <a:gd name="connsiteX0-17" fmla="*/ 774134 w 1420905"/>
              <a:gd name="connsiteY0-18" fmla="*/ 0 h 1215483"/>
              <a:gd name="connsiteX1-19" fmla="*/ 1420905 w 1420905"/>
              <a:gd name="connsiteY1-20" fmla="*/ 646771 h 1215483"/>
              <a:gd name="connsiteX2-21" fmla="*/ 1225759 w 1420905"/>
              <a:gd name="connsiteY2-22" fmla="*/ 1115122 h 1215483"/>
              <a:gd name="connsiteX3-23" fmla="*/ 1142124 w 1420905"/>
              <a:gd name="connsiteY3-24" fmla="*/ 1215483 h 1215483"/>
              <a:gd name="connsiteX4-25" fmla="*/ 116212 w 1420905"/>
              <a:gd name="connsiteY4-26" fmla="*/ 1215483 h 1215483"/>
              <a:gd name="connsiteX5-27" fmla="*/ 4700 w 1420905"/>
              <a:gd name="connsiteY5-28" fmla="*/ 1092820 h 1215483"/>
              <a:gd name="connsiteX6-29" fmla="*/ 618017 w 1420905"/>
              <a:gd name="connsiteY6-30" fmla="*/ 5576 h 1215483"/>
              <a:gd name="connsiteX7-31" fmla="*/ 774134 w 1420905"/>
              <a:gd name="connsiteY7-32" fmla="*/ 0 h 1215483"/>
              <a:gd name="connsiteX0-33" fmla="*/ 774134 w 1420905"/>
              <a:gd name="connsiteY0-34" fmla="*/ 8769 h 1224252"/>
              <a:gd name="connsiteX1-35" fmla="*/ 1420905 w 1420905"/>
              <a:gd name="connsiteY1-36" fmla="*/ 655540 h 1224252"/>
              <a:gd name="connsiteX2-37" fmla="*/ 1225759 w 1420905"/>
              <a:gd name="connsiteY2-38" fmla="*/ 1123891 h 1224252"/>
              <a:gd name="connsiteX3-39" fmla="*/ 1142124 w 1420905"/>
              <a:gd name="connsiteY3-40" fmla="*/ 1224252 h 1224252"/>
              <a:gd name="connsiteX4-41" fmla="*/ 116212 w 1420905"/>
              <a:gd name="connsiteY4-42" fmla="*/ 1224252 h 1224252"/>
              <a:gd name="connsiteX5-43" fmla="*/ 4700 w 1420905"/>
              <a:gd name="connsiteY5-44" fmla="*/ 1101589 h 1224252"/>
              <a:gd name="connsiteX6-45" fmla="*/ 618017 w 1420905"/>
              <a:gd name="connsiteY6-46" fmla="*/ 14345 h 1224252"/>
              <a:gd name="connsiteX7-47" fmla="*/ 774134 w 1420905"/>
              <a:gd name="connsiteY7-48" fmla="*/ 8769 h 1224252"/>
              <a:gd name="connsiteX0-49" fmla="*/ 774134 w 1420905"/>
              <a:gd name="connsiteY0-50" fmla="*/ 20467 h 1235950"/>
              <a:gd name="connsiteX1-51" fmla="*/ 1420905 w 1420905"/>
              <a:gd name="connsiteY1-52" fmla="*/ 667238 h 1235950"/>
              <a:gd name="connsiteX2-53" fmla="*/ 1225759 w 1420905"/>
              <a:gd name="connsiteY2-54" fmla="*/ 1135589 h 1235950"/>
              <a:gd name="connsiteX3-55" fmla="*/ 1142124 w 1420905"/>
              <a:gd name="connsiteY3-56" fmla="*/ 1235950 h 1235950"/>
              <a:gd name="connsiteX4-57" fmla="*/ 116212 w 1420905"/>
              <a:gd name="connsiteY4-58" fmla="*/ 1235950 h 1235950"/>
              <a:gd name="connsiteX5-59" fmla="*/ 4700 w 1420905"/>
              <a:gd name="connsiteY5-60" fmla="*/ 1113287 h 1235950"/>
              <a:gd name="connsiteX6-61" fmla="*/ 618017 w 1420905"/>
              <a:gd name="connsiteY6-62" fmla="*/ 26043 h 1235950"/>
              <a:gd name="connsiteX7-63" fmla="*/ 774134 w 1420905"/>
              <a:gd name="connsiteY7-64" fmla="*/ 20467 h 1235950"/>
              <a:gd name="connsiteX0-65" fmla="*/ 774134 w 1435161"/>
              <a:gd name="connsiteY0-66" fmla="*/ 20467 h 1235950"/>
              <a:gd name="connsiteX1-67" fmla="*/ 1420905 w 1435161"/>
              <a:gd name="connsiteY1-68" fmla="*/ 667238 h 1235950"/>
              <a:gd name="connsiteX2-69" fmla="*/ 1225759 w 1435161"/>
              <a:gd name="connsiteY2-70" fmla="*/ 1135589 h 1235950"/>
              <a:gd name="connsiteX3-71" fmla="*/ 1142124 w 1435161"/>
              <a:gd name="connsiteY3-72" fmla="*/ 1235950 h 1235950"/>
              <a:gd name="connsiteX4-73" fmla="*/ 116212 w 1435161"/>
              <a:gd name="connsiteY4-74" fmla="*/ 1235950 h 1235950"/>
              <a:gd name="connsiteX5-75" fmla="*/ 4700 w 1435161"/>
              <a:gd name="connsiteY5-76" fmla="*/ 1113287 h 1235950"/>
              <a:gd name="connsiteX6-77" fmla="*/ 618017 w 1435161"/>
              <a:gd name="connsiteY6-78" fmla="*/ 26043 h 1235950"/>
              <a:gd name="connsiteX7-79" fmla="*/ 774134 w 1435161"/>
              <a:gd name="connsiteY7-80" fmla="*/ 20467 h 1235950"/>
              <a:gd name="connsiteX0-81" fmla="*/ 774134 w 1433330"/>
              <a:gd name="connsiteY0-82" fmla="*/ 20467 h 1235950"/>
              <a:gd name="connsiteX1-83" fmla="*/ 1420905 w 1433330"/>
              <a:gd name="connsiteY1-84" fmla="*/ 667238 h 1235950"/>
              <a:gd name="connsiteX2-85" fmla="*/ 1225759 w 1433330"/>
              <a:gd name="connsiteY2-86" fmla="*/ 1135589 h 1235950"/>
              <a:gd name="connsiteX3-87" fmla="*/ 1142124 w 1433330"/>
              <a:gd name="connsiteY3-88" fmla="*/ 1235950 h 1235950"/>
              <a:gd name="connsiteX4-89" fmla="*/ 116212 w 1433330"/>
              <a:gd name="connsiteY4-90" fmla="*/ 1235950 h 1235950"/>
              <a:gd name="connsiteX5-91" fmla="*/ 4700 w 1433330"/>
              <a:gd name="connsiteY5-92" fmla="*/ 1113287 h 1235950"/>
              <a:gd name="connsiteX6-93" fmla="*/ 618017 w 1433330"/>
              <a:gd name="connsiteY6-94" fmla="*/ 26043 h 1235950"/>
              <a:gd name="connsiteX7-95" fmla="*/ 774134 w 1433330"/>
              <a:gd name="connsiteY7-96" fmla="*/ 20467 h 1235950"/>
              <a:gd name="connsiteX0-97" fmla="*/ 774134 w 1441970"/>
              <a:gd name="connsiteY0-98" fmla="*/ 20467 h 1235950"/>
              <a:gd name="connsiteX1-99" fmla="*/ 1420905 w 1441970"/>
              <a:gd name="connsiteY1-100" fmla="*/ 667238 h 1235950"/>
              <a:gd name="connsiteX2-101" fmla="*/ 1225759 w 1441970"/>
              <a:gd name="connsiteY2-102" fmla="*/ 1135589 h 1235950"/>
              <a:gd name="connsiteX3-103" fmla="*/ 1142124 w 1441970"/>
              <a:gd name="connsiteY3-104" fmla="*/ 1235950 h 1235950"/>
              <a:gd name="connsiteX4-105" fmla="*/ 116212 w 1441970"/>
              <a:gd name="connsiteY4-106" fmla="*/ 1235950 h 1235950"/>
              <a:gd name="connsiteX5-107" fmla="*/ 4700 w 1441970"/>
              <a:gd name="connsiteY5-108" fmla="*/ 1113287 h 1235950"/>
              <a:gd name="connsiteX6-109" fmla="*/ 618017 w 1441970"/>
              <a:gd name="connsiteY6-110" fmla="*/ 26043 h 1235950"/>
              <a:gd name="connsiteX7-111" fmla="*/ 774134 w 1441970"/>
              <a:gd name="connsiteY7-112" fmla="*/ 20467 h 1235950"/>
              <a:gd name="connsiteX0-113" fmla="*/ 774134 w 1441970"/>
              <a:gd name="connsiteY0-114" fmla="*/ 20467 h 1235950"/>
              <a:gd name="connsiteX1-115" fmla="*/ 1420905 w 1441970"/>
              <a:gd name="connsiteY1-116" fmla="*/ 667238 h 1235950"/>
              <a:gd name="connsiteX2-117" fmla="*/ 1225759 w 1441970"/>
              <a:gd name="connsiteY2-118" fmla="*/ 1135589 h 1235950"/>
              <a:gd name="connsiteX3-119" fmla="*/ 1142124 w 1441970"/>
              <a:gd name="connsiteY3-120" fmla="*/ 1235950 h 1235950"/>
              <a:gd name="connsiteX4-121" fmla="*/ 116212 w 1441970"/>
              <a:gd name="connsiteY4-122" fmla="*/ 1235950 h 1235950"/>
              <a:gd name="connsiteX5-123" fmla="*/ 4700 w 1441970"/>
              <a:gd name="connsiteY5-124" fmla="*/ 1113287 h 1235950"/>
              <a:gd name="connsiteX6-125" fmla="*/ 618017 w 1441970"/>
              <a:gd name="connsiteY6-126" fmla="*/ 26043 h 1235950"/>
              <a:gd name="connsiteX7-127" fmla="*/ 774134 w 1441970"/>
              <a:gd name="connsiteY7-128" fmla="*/ 20467 h 1235950"/>
              <a:gd name="connsiteX0-129" fmla="*/ 774134 w 1441970"/>
              <a:gd name="connsiteY0-130" fmla="*/ 20467 h 1235950"/>
              <a:gd name="connsiteX1-131" fmla="*/ 1420905 w 1441970"/>
              <a:gd name="connsiteY1-132" fmla="*/ 667238 h 1235950"/>
              <a:gd name="connsiteX2-133" fmla="*/ 1225759 w 1441970"/>
              <a:gd name="connsiteY2-134" fmla="*/ 1135589 h 1235950"/>
              <a:gd name="connsiteX3-135" fmla="*/ 1142124 w 1441970"/>
              <a:gd name="connsiteY3-136" fmla="*/ 1235950 h 1235950"/>
              <a:gd name="connsiteX4-137" fmla="*/ 116212 w 1441970"/>
              <a:gd name="connsiteY4-138" fmla="*/ 1235950 h 1235950"/>
              <a:gd name="connsiteX5-139" fmla="*/ 4700 w 1441970"/>
              <a:gd name="connsiteY5-140" fmla="*/ 1113287 h 1235950"/>
              <a:gd name="connsiteX6-141" fmla="*/ 618017 w 1441970"/>
              <a:gd name="connsiteY6-142" fmla="*/ 26043 h 1235950"/>
              <a:gd name="connsiteX7-143" fmla="*/ 774134 w 1441970"/>
              <a:gd name="connsiteY7-144" fmla="*/ 20467 h 1235950"/>
              <a:gd name="connsiteX0-145" fmla="*/ 774134 w 1441970"/>
              <a:gd name="connsiteY0-146" fmla="*/ 20467 h 1235950"/>
              <a:gd name="connsiteX1-147" fmla="*/ 1420905 w 1441970"/>
              <a:gd name="connsiteY1-148" fmla="*/ 667238 h 1235950"/>
              <a:gd name="connsiteX2-149" fmla="*/ 1225759 w 1441970"/>
              <a:gd name="connsiteY2-150" fmla="*/ 1135589 h 1235950"/>
              <a:gd name="connsiteX3-151" fmla="*/ 1142124 w 1441970"/>
              <a:gd name="connsiteY3-152" fmla="*/ 1235950 h 1235950"/>
              <a:gd name="connsiteX4-153" fmla="*/ 116212 w 1441970"/>
              <a:gd name="connsiteY4-154" fmla="*/ 1235950 h 1235950"/>
              <a:gd name="connsiteX5-155" fmla="*/ 4700 w 1441970"/>
              <a:gd name="connsiteY5-156" fmla="*/ 1113287 h 1235950"/>
              <a:gd name="connsiteX6-157" fmla="*/ 618017 w 1441970"/>
              <a:gd name="connsiteY6-158" fmla="*/ 26043 h 1235950"/>
              <a:gd name="connsiteX7-159" fmla="*/ 774134 w 1441970"/>
              <a:gd name="connsiteY7-160" fmla="*/ 20467 h 1235950"/>
              <a:gd name="connsiteX0-161" fmla="*/ 774134 w 1441970"/>
              <a:gd name="connsiteY0-162" fmla="*/ 20467 h 1235950"/>
              <a:gd name="connsiteX1-163" fmla="*/ 1420905 w 1441970"/>
              <a:gd name="connsiteY1-164" fmla="*/ 667238 h 1235950"/>
              <a:gd name="connsiteX2-165" fmla="*/ 1225759 w 1441970"/>
              <a:gd name="connsiteY2-166" fmla="*/ 1135589 h 1235950"/>
              <a:gd name="connsiteX3-167" fmla="*/ 1142124 w 1441970"/>
              <a:gd name="connsiteY3-168" fmla="*/ 1235950 h 1235950"/>
              <a:gd name="connsiteX4-169" fmla="*/ 116212 w 1441970"/>
              <a:gd name="connsiteY4-170" fmla="*/ 1235950 h 1235950"/>
              <a:gd name="connsiteX5-171" fmla="*/ 4700 w 1441970"/>
              <a:gd name="connsiteY5-172" fmla="*/ 1113287 h 1235950"/>
              <a:gd name="connsiteX6-173" fmla="*/ 618017 w 1441970"/>
              <a:gd name="connsiteY6-174" fmla="*/ 26043 h 1235950"/>
              <a:gd name="connsiteX7-175" fmla="*/ 774134 w 1441970"/>
              <a:gd name="connsiteY7-176" fmla="*/ 20467 h 1235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441970" h="1235950">
                <a:moveTo>
                  <a:pt x="774134" y="20467"/>
                </a:moveTo>
                <a:lnTo>
                  <a:pt x="1420905" y="667238"/>
                </a:lnTo>
                <a:cubicBezTo>
                  <a:pt x="1517549" y="762022"/>
                  <a:pt x="1251779" y="879111"/>
                  <a:pt x="1225759" y="1135589"/>
                </a:cubicBezTo>
                <a:cubicBezTo>
                  <a:pt x="1225759" y="1180194"/>
                  <a:pt x="1197880" y="1224798"/>
                  <a:pt x="1142124" y="1235950"/>
                </a:cubicBezTo>
                <a:lnTo>
                  <a:pt x="116212" y="1235950"/>
                </a:lnTo>
                <a:cubicBezTo>
                  <a:pt x="23284" y="1228516"/>
                  <a:pt x="8418" y="1182053"/>
                  <a:pt x="4700" y="1113287"/>
                </a:cubicBezTo>
                <a:cubicBezTo>
                  <a:pt x="-41764" y="315974"/>
                  <a:pt x="263036" y="187736"/>
                  <a:pt x="618017" y="26043"/>
                </a:cubicBezTo>
                <a:cubicBezTo>
                  <a:pt x="670056" y="-3694"/>
                  <a:pt x="727671" y="-11128"/>
                  <a:pt x="774134" y="2046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8478F"/>
              </a:solidFill>
              <a:latin typeface="Open Sans" panose="020B0606030504020204" pitchFamily="34" charset="0"/>
              <a:cs typeface="Open Sans" panose="020B0606030504020204" pitchFamily="34" charset="0"/>
            </a:endParaRPr>
          </a:p>
        </p:txBody>
      </p:sp>
      <p:sp>
        <p:nvSpPr>
          <p:cNvPr id="19" name="椭圆 18"/>
          <p:cNvSpPr/>
          <p:nvPr/>
        </p:nvSpPr>
        <p:spPr>
          <a:xfrm>
            <a:off x="1981261" y="4833094"/>
            <a:ext cx="1703429" cy="1703429"/>
          </a:xfrm>
          <a:prstGeom prst="ellipse">
            <a:avLst/>
          </a:pr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7"/>
          <p:cNvSpPr>
            <a:spLocks noEditPoints="1"/>
          </p:cNvSpPr>
          <p:nvPr/>
        </p:nvSpPr>
        <p:spPr bwMode="auto">
          <a:xfrm>
            <a:off x="2459513" y="5303421"/>
            <a:ext cx="746924" cy="728854"/>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477302" y="2503075"/>
            <a:ext cx="3925778" cy="1323439"/>
          </a:xfrm>
          <a:prstGeom prst="rect">
            <a:avLst/>
          </a:prstGeom>
        </p:spPr>
        <p:txBody>
          <a:bodyPr wrap="square">
            <a:spAutoFit/>
          </a:bodyPr>
          <a:lstStyle/>
          <a:p>
            <a:pPr>
              <a:lnSpc>
                <a:spcPct val="200000"/>
              </a:lnSpc>
            </a:pPr>
            <a:r>
              <a:rPr lang="zh-CN" altLang="en-US" sz="2400" b="1"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问题</a:t>
            </a:r>
            <a:endParaRPr lang="en-US" sz="16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60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请再举一个行为模式的例子，要求符合行为模式的定义</a:t>
            </a:r>
            <a:endPar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矩形 15"/>
          <p:cNvSpPr/>
          <p:nvPr/>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问题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3"/>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0" presetClass="entr" presetSubtype="0" decel="100000" fill="hold" grpId="0" nodeType="withEffect">
                                  <p:stCondLst>
                                    <p:cond delay="20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strVal val="#ppt_w+.3"/>
                                          </p:val>
                                        </p:tav>
                                        <p:tav tm="100000">
                                          <p:val>
                                            <p:strVal val="#ppt_w"/>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animEffect transition="in" filter="fade">
                                      <p:cBhvr>
                                        <p:cTn id="19" dur="1000"/>
                                        <p:tgtEl>
                                          <p:spTgt spid="13"/>
                                        </p:tgtEl>
                                      </p:cBhvr>
                                    </p:animEffect>
                                  </p:childTnLst>
                                </p:cTn>
                              </p:par>
                              <p:par>
                                <p:cTn id="20" presetID="50" presetClass="entr" presetSubtype="0" decel="100000" fill="hold" grpId="0" nodeType="withEffect">
                                  <p:stCondLst>
                                    <p:cond delay="200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strVal val="#ppt_w+.3"/>
                                          </p:val>
                                        </p:tav>
                                        <p:tav tm="100000">
                                          <p:val>
                                            <p:strVal val="#ppt_w"/>
                                          </p:val>
                                        </p:tav>
                                      </p:tavLst>
                                    </p:anim>
                                    <p:anim calcmode="lin" valueType="num">
                                      <p:cBhvr>
                                        <p:cTn id="23" dur="1000" fill="hold"/>
                                        <p:tgtEl>
                                          <p:spTgt spid="14"/>
                                        </p:tgtEl>
                                        <p:attrNameLst>
                                          <p:attrName>ppt_h</p:attrName>
                                        </p:attrNameLst>
                                      </p:cBhvr>
                                      <p:tavLst>
                                        <p:tav tm="0">
                                          <p:val>
                                            <p:strVal val="#ppt_h"/>
                                          </p:val>
                                        </p:tav>
                                        <p:tav tm="100000">
                                          <p:val>
                                            <p:strVal val="#ppt_h"/>
                                          </p:val>
                                        </p:tav>
                                      </p:tavLst>
                                    </p:anim>
                                    <p:animEffect transition="in" filter="fade">
                                      <p:cBhvr>
                                        <p:cTn id="24" dur="1000"/>
                                        <p:tgtEl>
                                          <p:spTgt spid="14"/>
                                        </p:tgtEl>
                                      </p:cBhvr>
                                    </p:animEffect>
                                  </p:childTnLst>
                                </p:cTn>
                              </p:par>
                              <p:par>
                                <p:cTn id="25" presetID="50" presetClass="entr" presetSubtype="0" decel="100000" fill="hold" grpId="0" nodeType="withEffect">
                                  <p:stCondLst>
                                    <p:cond delay="200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3" presetClass="entr" presetSubtype="16" fill="hold" grpId="0" nodeType="withEffect">
                                  <p:stCondLst>
                                    <p:cond delay="225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22" presetClass="entr" presetSubtype="2" fill="hold" grpId="0" nodeType="withEffect">
                                  <p:stCondLst>
                                    <p:cond delay="225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1000"/>
                                        <p:tgtEl>
                                          <p:spTgt spid="30"/>
                                        </p:tgtEl>
                                      </p:cBhvr>
                                    </p:animEffect>
                                  </p:childTnLst>
                                </p:cTn>
                              </p:par>
                              <p:par>
                                <p:cTn id="38" presetID="41" presetClass="entr" presetSubtype="0" fill="hold" grpId="0" nodeType="withEffect">
                                  <p:stCondLst>
                                    <p:cond delay="500"/>
                                  </p:stCondLst>
                                  <p:iterate type="lt">
                                    <p:tmPct val="10000"/>
                                  </p:iterate>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16"/>
                                        </p:tgtEl>
                                        <p:attrNameLst>
                                          <p:attrName>ppt_y</p:attrName>
                                        </p:attrNameLst>
                                      </p:cBhvr>
                                      <p:tavLst>
                                        <p:tav tm="0">
                                          <p:val>
                                            <p:strVal val="#ppt_y"/>
                                          </p:val>
                                        </p:tav>
                                        <p:tav tm="100000">
                                          <p:val>
                                            <p:strVal val="#ppt_y"/>
                                          </p:val>
                                        </p:tav>
                                      </p:tavLst>
                                    </p:anim>
                                    <p:anim calcmode="lin" valueType="num">
                                      <p:cBhvr>
                                        <p:cTn id="42"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9" grpId="0" animBg="1"/>
      <p:bldP spid="20" grpId="0" animBg="1"/>
      <p:bldP spid="30" grpId="0"/>
      <p:bldP spid="1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参考文献</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矩形 2"/>
          <p:cNvSpPr/>
          <p:nvPr/>
        </p:nvSpPr>
        <p:spPr>
          <a:xfrm>
            <a:off x="2381249" y="1742718"/>
            <a:ext cx="8629651" cy="5078313"/>
          </a:xfrm>
          <a:prstGeom prst="rect">
            <a:avLst/>
          </a:prstGeom>
        </p:spPr>
        <p:txBody>
          <a:bodyPr wrap="square">
            <a:spAutoFit/>
          </a:bodyPr>
          <a:lstStyle/>
          <a:p>
            <a:r>
              <a:rPr lang="en-US" altLang="zh-CN" dirty="0" smtClean="0"/>
              <a:t>[1].</a:t>
            </a:r>
            <a:r>
              <a:rPr lang="en-US" altLang="zh-CN" dirty="0"/>
              <a:t>	</a:t>
            </a:r>
            <a:r>
              <a:rPr lang="zh-CN" altLang="zh-CN" dirty="0"/>
              <a:t>克里斯托弗</a:t>
            </a:r>
            <a:r>
              <a:rPr lang="en-US" altLang="zh-CN" dirty="0"/>
              <a:t>·</a:t>
            </a:r>
            <a:r>
              <a:rPr lang="zh-CN" altLang="zh-CN" dirty="0"/>
              <a:t>诺埃塞尔</a:t>
            </a:r>
            <a:r>
              <a:rPr lang="en-US" altLang="zh-CN" dirty="0"/>
              <a:t>, ~.W.4., About Face 4: </a:t>
            </a:r>
            <a:r>
              <a:rPr lang="zh-CN" altLang="zh-CN" dirty="0"/>
              <a:t>交互设计精髓</a:t>
            </a:r>
            <a:r>
              <a:rPr lang="en-US" altLang="zh-CN" dirty="0"/>
              <a:t>. 2015: </a:t>
            </a:r>
            <a:r>
              <a:rPr lang="zh-CN" altLang="zh-CN" dirty="0"/>
              <a:t>电子工业出版社</a:t>
            </a:r>
            <a:r>
              <a:rPr lang="en-US" altLang="zh-CN" dirty="0"/>
              <a:t>. 584</a:t>
            </a:r>
            <a:r>
              <a:rPr lang="en-US" altLang="zh-CN" dirty="0" smtClean="0"/>
              <a:t>.</a:t>
            </a:r>
            <a:endParaRPr lang="en-US" altLang="zh-CN" dirty="0" smtClean="0"/>
          </a:p>
          <a:p>
            <a:r>
              <a:rPr lang="en-US" altLang="zh-CN" dirty="0" smtClean="0"/>
              <a:t>[2].            </a:t>
            </a:r>
            <a:r>
              <a:rPr lang="zh-CN" altLang="en-US" dirty="0" smtClean="0"/>
              <a:t>知乎</a:t>
            </a:r>
            <a:r>
              <a:rPr lang="zh-CN" altLang="en-US" dirty="0" smtClean="0">
                <a:sym typeface="Wingdings" panose="05000000000000000000" pitchFamily="2" charset="2"/>
              </a:rPr>
              <a:t>：</a:t>
            </a:r>
            <a:r>
              <a:rPr lang="en-US" altLang="zh-CN" dirty="0">
                <a:sym typeface="Wingdings" panose="05000000000000000000" pitchFamily="2" charset="2"/>
                <a:hlinkClick r:id="rId1"/>
              </a:rPr>
              <a:t>https://</a:t>
            </a:r>
            <a:r>
              <a:rPr lang="en-US" altLang="zh-CN" dirty="0" smtClean="0">
                <a:sym typeface="Wingdings" panose="05000000000000000000" pitchFamily="2" charset="2"/>
                <a:hlinkClick r:id="rId1"/>
              </a:rPr>
              <a:t>www.zhihu.com/question/37067416</a:t>
            </a:r>
            <a:r>
              <a:rPr lang="en-US" altLang="zh-CN" dirty="0" smtClean="0">
                <a:sym typeface="Wingdings" panose="05000000000000000000" pitchFamily="2" charset="2"/>
              </a:rPr>
              <a:t>, </a:t>
            </a:r>
            <a:r>
              <a:rPr lang="zh-CN" altLang="en-US" dirty="0" smtClean="0">
                <a:sym typeface="Wingdings" panose="05000000000000000000" pitchFamily="2" charset="2"/>
              </a:rPr>
              <a:t>（</a:t>
            </a:r>
            <a:r>
              <a:rPr lang="zh-CN" altLang="en-US" dirty="0"/>
              <a:t>来谈谈</a:t>
            </a:r>
            <a:r>
              <a:rPr lang="en-US" altLang="zh-CN" dirty="0"/>
              <a:t>[about face </a:t>
            </a:r>
            <a:r>
              <a:rPr lang="zh-CN" altLang="en-US" dirty="0"/>
              <a:t>交互设计精髓</a:t>
            </a:r>
            <a:r>
              <a:rPr lang="en-US" altLang="zh-CN" dirty="0"/>
              <a:t>]</a:t>
            </a:r>
            <a:r>
              <a:rPr lang="zh-CN" altLang="en-US" dirty="0"/>
              <a:t>这本书吧</a:t>
            </a:r>
            <a:r>
              <a:rPr lang="zh-CN" altLang="en-US" dirty="0">
                <a:sym typeface="Wingdings" panose="05000000000000000000" pitchFamily="2" charset="2"/>
              </a:rPr>
              <a:t>）</a:t>
            </a:r>
            <a:endParaRPr lang="zh-CN" altLang="zh-CN" dirty="0"/>
          </a:p>
          <a:p>
            <a:r>
              <a:rPr lang="en-US" altLang="zh-CN" dirty="0" smtClean="0"/>
              <a:t>[3].</a:t>
            </a:r>
            <a:r>
              <a:rPr lang="en-US" altLang="zh-CN" dirty="0"/>
              <a:t>	</a:t>
            </a:r>
            <a:r>
              <a:rPr lang="zh-CN" altLang="zh-CN" dirty="0"/>
              <a:t>维基百科</a:t>
            </a:r>
            <a:r>
              <a:rPr lang="en-US" altLang="zh-CN" dirty="0"/>
              <a:t>, </a:t>
            </a:r>
            <a:r>
              <a:rPr lang="zh-CN" altLang="zh-CN" dirty="0"/>
              <a:t>用户界面设计</a:t>
            </a:r>
            <a:r>
              <a:rPr lang="en-US" altLang="zh-CN" dirty="0"/>
              <a:t>. </a:t>
            </a:r>
            <a:r>
              <a:rPr lang="en-US" altLang="zh-CN" dirty="0" smtClean="0"/>
              <a:t>:     </a:t>
            </a:r>
            <a:r>
              <a:rPr lang="en-US" altLang="zh-CN" u="sng" dirty="0" smtClean="0">
                <a:solidFill>
                  <a:srgbClr val="2165C9"/>
                </a:solidFill>
              </a:rPr>
              <a:t>https</a:t>
            </a:r>
            <a:r>
              <a:rPr lang="en-US" altLang="zh-CN" u="sng" dirty="0">
                <a:solidFill>
                  <a:srgbClr val="2165C9"/>
                </a:solidFill>
              </a:rPr>
              <a:t>://zh.wikipedia.org/wiki/%E7%94%A8%E6%88%B7%E7%95%8C%E9%9D%A2%E8%AE%BE%E8%AE%A1</a:t>
            </a:r>
            <a:endParaRPr lang="zh-CN" altLang="zh-CN" u="sng" dirty="0">
              <a:solidFill>
                <a:srgbClr val="2165C9"/>
              </a:solidFill>
            </a:endParaRPr>
          </a:p>
          <a:p>
            <a:r>
              <a:rPr lang="en-US" altLang="zh-CN" dirty="0" smtClean="0"/>
              <a:t>[4].</a:t>
            </a:r>
            <a:r>
              <a:rPr lang="en-US" altLang="zh-CN" dirty="0"/>
              <a:t>	</a:t>
            </a:r>
            <a:r>
              <a:rPr lang="zh-CN" altLang="zh-CN" dirty="0"/>
              <a:t>维基百科</a:t>
            </a:r>
            <a:r>
              <a:rPr lang="en-US" altLang="zh-CN" dirty="0"/>
              <a:t>, </a:t>
            </a:r>
            <a:r>
              <a:rPr lang="zh-CN" altLang="zh-CN" dirty="0"/>
              <a:t>交互设计</a:t>
            </a:r>
            <a:r>
              <a:rPr lang="en-US" altLang="zh-CN" dirty="0" smtClean="0"/>
              <a:t>.</a:t>
            </a:r>
            <a:endParaRPr lang="en-US" altLang="zh-CN" dirty="0" smtClean="0"/>
          </a:p>
          <a:p>
            <a:r>
              <a:rPr lang="en-US" altLang="zh-CN" u="sng" dirty="0">
                <a:solidFill>
                  <a:srgbClr val="2165C9"/>
                </a:solidFill>
              </a:rPr>
              <a:t>https://zh.wikipedia.org/wiki/%E4%BA%A4%E4%BA%92%E8%AE%BE%E8%AE%A1</a:t>
            </a:r>
            <a:endParaRPr lang="en-US" altLang="zh-CN" u="sng" dirty="0">
              <a:solidFill>
                <a:srgbClr val="2165C9"/>
              </a:solidFill>
            </a:endParaRPr>
          </a:p>
          <a:p>
            <a:r>
              <a:rPr lang="en-US" altLang="zh-CN" dirty="0" smtClean="0"/>
              <a:t>[5].</a:t>
            </a:r>
            <a:r>
              <a:rPr lang="en-US" altLang="zh-CN" dirty="0"/>
              <a:t>	 </a:t>
            </a:r>
            <a:r>
              <a:rPr lang="zh-CN" altLang="en-US" dirty="0" smtClean="0"/>
              <a:t>图片</a:t>
            </a:r>
            <a:r>
              <a:rPr lang="en-US" altLang="zh-CN" dirty="0" smtClean="0"/>
              <a:t>, </a:t>
            </a:r>
            <a:r>
              <a:rPr lang="zh-CN" altLang="zh-CN" dirty="0" smtClean="0"/>
              <a:t>界面</a:t>
            </a:r>
            <a:r>
              <a:rPr lang="zh-CN" altLang="zh-CN" dirty="0"/>
              <a:t>草图</a:t>
            </a:r>
            <a:r>
              <a:rPr lang="en-US" altLang="zh-CN" dirty="0"/>
              <a:t>, </a:t>
            </a:r>
            <a:r>
              <a:rPr lang="zh-CN" altLang="zh-CN" dirty="0"/>
              <a:t>界面草图</a:t>
            </a:r>
            <a:r>
              <a:rPr lang="en-US" altLang="zh-CN" dirty="0"/>
              <a:t>^Editors.  </a:t>
            </a:r>
            <a:endParaRPr lang="zh-CN" altLang="zh-CN" dirty="0"/>
          </a:p>
          <a:p>
            <a:r>
              <a:rPr lang="en-US" altLang="zh-CN" dirty="0"/>
              <a:t> </a:t>
            </a:r>
            <a:r>
              <a:rPr lang="en-US" altLang="zh-CN" u="sng" dirty="0">
                <a:solidFill>
                  <a:srgbClr val="2165C9"/>
                </a:solidFill>
              </a:rPr>
              <a:t>https://image.baidu.com/search/index?tn=baiduimage&amp;ct=201326592&amp;lm=-1&amp;cl=2&amp;ie=gb18030&amp;word=%BD%E7%C3%E6%B2%DD%CD%BC&amp;fr=ala&amp;ala=1&amp;alatpl=adress&amp;pos=0&amp;hs=2&amp;xthttps=111111</a:t>
            </a:r>
            <a:endParaRPr lang="zh-CN" altLang="zh-CN" u="sng" dirty="0">
              <a:solidFill>
                <a:srgbClr val="2165C9"/>
              </a:solidFill>
            </a:endParaRPr>
          </a:p>
          <a:p>
            <a:r>
              <a:rPr lang="en-US" altLang="zh-CN" dirty="0" smtClean="0"/>
              <a:t>[6].</a:t>
            </a:r>
            <a:r>
              <a:rPr lang="en-US" altLang="zh-CN" dirty="0"/>
              <a:t>	</a:t>
            </a:r>
            <a:r>
              <a:rPr lang="zh-CN" altLang="en-US" dirty="0" smtClean="0"/>
              <a:t>图片</a:t>
            </a:r>
            <a:r>
              <a:rPr lang="en-US" altLang="zh-CN" dirty="0" smtClean="0"/>
              <a:t>,  </a:t>
            </a:r>
            <a:r>
              <a:rPr lang="zh-CN" altLang="zh-CN" dirty="0"/>
              <a:t>故事版图册</a:t>
            </a:r>
            <a:r>
              <a:rPr lang="en-US" altLang="zh-CN" dirty="0"/>
              <a:t>, </a:t>
            </a:r>
            <a:r>
              <a:rPr lang="zh-CN" altLang="zh-CN" dirty="0"/>
              <a:t>故事版图册</a:t>
            </a:r>
            <a:r>
              <a:rPr lang="en-US" altLang="zh-CN" dirty="0"/>
              <a:t>^Editors.</a:t>
            </a:r>
            <a:endParaRPr lang="zh-CN" altLang="zh-CN" dirty="0"/>
          </a:p>
          <a:p>
            <a:r>
              <a:rPr lang="en-US" altLang="zh-CN" u="sng" dirty="0">
                <a:solidFill>
                  <a:srgbClr val="2165C9"/>
                </a:solidFill>
              </a:rPr>
              <a:t>https://baike.baidu.com/pic/%E6%95%85%E4%BA%8B%E6%9D%BF/3431989/0/f9dcd100baa1cd11bbfcbd52bb12c8fcc3ce2d7e?fr=lemma&amp;ct=single#aid=0&amp;pic=f9dcd100baa1cd11bbfcbd52bb12c8fcc3ce2d7e </a:t>
            </a:r>
            <a:endParaRPr lang="en-US" altLang="zh-CN" u="sng" dirty="0">
              <a:solidFill>
                <a:srgbClr val="2165C9"/>
              </a:solidFill>
            </a:endParaRPr>
          </a:p>
          <a:p>
            <a:r>
              <a:rPr lang="en-US" altLang="zh-CN" dirty="0" smtClean="0"/>
              <a:t>             </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908818" y="2710230"/>
            <a:ext cx="4570483" cy="923330"/>
          </a:xfrm>
          <a:prstGeom prst="rect">
            <a:avLst/>
          </a:prstGeom>
          <a:noFill/>
        </p:spPr>
        <p:txBody>
          <a:bodyPr wrap="none" rtlCol="0">
            <a:spAutoFit/>
          </a:bodyPr>
          <a:lstStyle/>
          <a:p>
            <a:pPr algn="ctr"/>
            <a:r>
              <a:rPr lang="zh-CN" altLang="en-US" sz="5400" b="1" spc="300" dirty="0" smtClean="0">
                <a:solidFill>
                  <a:schemeClr val="tx1">
                    <a:lumMod val="75000"/>
                    <a:lumOff val="25000"/>
                  </a:schemeClr>
                </a:solidFill>
                <a:latin typeface="微软雅黑" panose="020B0503020204020204" pitchFamily="34" charset="-122"/>
                <a:ea typeface="微软雅黑" panose="020B0503020204020204" pitchFamily="34" charset="-122"/>
              </a:rPr>
              <a:t>感谢您的聆听</a:t>
            </a:r>
            <a:endParaRPr lang="zh-CN" altLang="en-US" sz="54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46309" y="3607452"/>
            <a:ext cx="3695499" cy="400110"/>
          </a:xfrm>
          <a:prstGeom prst="rect">
            <a:avLst/>
          </a:prstGeom>
          <a:noFill/>
        </p:spPr>
        <p:txBody>
          <a:bodyPr wrap="none" rtlCol="0">
            <a:spAutoFit/>
          </a:bodyPr>
          <a:lstStyle/>
          <a:p>
            <a:pPr algn="ctr"/>
            <a:r>
              <a:rPr lang="en-US" altLang="zh-CN" sz="2000" dirty="0" smtClean="0">
                <a:solidFill>
                  <a:srgbClr val="18478F"/>
                </a:solidFill>
                <a:latin typeface="微软雅黑" panose="020B0503020204020204" pitchFamily="34" charset="-122"/>
                <a:ea typeface="微软雅黑" panose="020B0503020204020204" pitchFamily="34" charset="-122"/>
              </a:rPr>
              <a:t>THANK YOU FOR LISTENING</a:t>
            </a:r>
            <a:endParaRPr lang="zh-CN" altLang="en-US" sz="2000" dirty="0">
              <a:solidFill>
                <a:srgbClr val="18478F"/>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4654427" y="4718860"/>
            <a:ext cx="1667728" cy="276971"/>
            <a:chOff x="4654427" y="4718860"/>
            <a:chExt cx="1667728" cy="276971"/>
          </a:xfrm>
        </p:grpSpPr>
        <p:grpSp>
          <p:nvGrpSpPr>
            <p:cNvPr id="11" name="组合 10"/>
            <p:cNvGrpSpPr/>
            <p:nvPr/>
          </p:nvGrpSpPr>
          <p:grpSpPr>
            <a:xfrm>
              <a:off x="4654427" y="4718860"/>
              <a:ext cx="276971" cy="276971"/>
              <a:chOff x="3725237" y="4930504"/>
              <a:chExt cx="531780" cy="531780"/>
            </a:xfrm>
          </p:grpSpPr>
          <p:sp>
            <p:nvSpPr>
              <p:cNvPr id="61" name="圆角矩形 2"/>
              <p:cNvSpPr/>
              <p:nvPr/>
            </p:nvSpPr>
            <p:spPr>
              <a:xfrm>
                <a:off x="3725237" y="4930504"/>
                <a:ext cx="531780" cy="531780"/>
              </a:xfrm>
              <a:prstGeom prst="ellipse">
                <a:avLst/>
              </a:prstGeom>
              <a:gradFill>
                <a:gsLst>
                  <a:gs pos="0">
                    <a:srgbClr val="18478F"/>
                  </a:gs>
                  <a:gs pos="100000">
                    <a:srgbClr val="238DED"/>
                  </a:gs>
                </a:gsLst>
                <a:lin ang="180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57"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58" name="文本框 57"/>
            <p:cNvSpPr txBox="1"/>
            <p:nvPr/>
          </p:nvSpPr>
          <p:spPr>
            <a:xfrm>
              <a:off x="4929482" y="4729942"/>
              <a:ext cx="139267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汇报人：</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G14</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小组</a:t>
              </a:r>
              <a:endParaRPr kumimoji="0" lang="zh-CN" altLang="en-US" sz="11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6395842" y="4718860"/>
            <a:ext cx="2019971" cy="282717"/>
            <a:chOff x="6395842" y="4718860"/>
            <a:chExt cx="2019971" cy="282717"/>
          </a:xfrm>
        </p:grpSpPr>
        <p:grpSp>
          <p:nvGrpSpPr>
            <p:cNvPr id="12" name="组合 11"/>
            <p:cNvGrpSpPr/>
            <p:nvPr/>
          </p:nvGrpSpPr>
          <p:grpSpPr>
            <a:xfrm>
              <a:off x="6395842" y="4718860"/>
              <a:ext cx="276971" cy="276971"/>
              <a:chOff x="6392770" y="4930504"/>
              <a:chExt cx="531780" cy="531780"/>
            </a:xfrm>
          </p:grpSpPr>
          <p:sp>
            <p:nvSpPr>
              <p:cNvPr id="64" name="圆角矩形 2"/>
              <p:cNvSpPr/>
              <p:nvPr/>
            </p:nvSpPr>
            <p:spPr>
              <a:xfrm>
                <a:off x="6392770" y="4930504"/>
                <a:ext cx="531780" cy="531780"/>
              </a:xfrm>
              <a:prstGeom prst="ellipse">
                <a:avLst/>
              </a:prstGeom>
              <a:gradFill>
                <a:gsLst>
                  <a:gs pos="0">
                    <a:srgbClr val="18478F"/>
                  </a:gs>
                  <a:gs pos="100000">
                    <a:srgbClr val="238DED"/>
                  </a:gs>
                </a:gsLst>
                <a:lin ang="168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59"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60" name="文本框 59"/>
            <p:cNvSpPr txBox="1"/>
            <p:nvPr/>
          </p:nvSpPr>
          <p:spPr>
            <a:xfrm>
              <a:off x="6672877" y="4739967"/>
              <a:ext cx="1742936"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时间：</a:t>
              </a:r>
              <a:r>
                <a:rPr kumimoji="0" lang="en-US" altLang="zh-CN"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2018</a:t>
              </a:r>
              <a:r>
                <a:rPr kumimoji="0" lang="zh-CN" altLang="en-US"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年</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11</a:t>
              </a:r>
              <a:r>
                <a:rPr kumimoji="0" lang="zh-CN" altLang="en-US"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月</a:t>
              </a:r>
              <a:r>
                <a:rPr kumimoji="0" lang="en-US" altLang="zh-CN"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05</a:t>
              </a:r>
              <a:endParaRPr kumimoji="0" lang="zh-CN" altLang="en-US" sz="11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grpSp>
      <p:pic>
        <p:nvPicPr>
          <p:cNvPr id="409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51914" y="2711020"/>
            <a:ext cx="1084658" cy="1141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0-#ppt_w/2"/>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0-#ppt_w/2"/>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0-#ppt_w/2"/>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0-#ppt_w/2"/>
                                          </p:val>
                                        </p:tav>
                                        <p:tav tm="100000">
                                          <p:val>
                                            <p:strVal val="#ppt_x"/>
                                          </p:val>
                                        </p:tav>
                                      </p:tavLst>
                                    </p:anim>
                                    <p:anim calcmode="lin" valueType="num">
                                      <p:cBhvr additive="base">
                                        <p:cTn id="36" dur="500" fill="hold"/>
                                        <p:tgtEl>
                                          <p:spTgt spid="48"/>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0-#ppt_w/2"/>
                                          </p:val>
                                        </p:tav>
                                        <p:tav tm="100000">
                                          <p:val>
                                            <p:strVal val="#ppt_x"/>
                                          </p:val>
                                        </p:tav>
                                      </p:tavLst>
                                    </p:anim>
                                    <p:anim calcmode="lin" valueType="num">
                                      <p:cBhvr additive="base">
                                        <p:cTn id="40" dur="5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fill="hold"/>
                                        <p:tgtEl>
                                          <p:spTgt spid="50"/>
                                        </p:tgtEl>
                                        <p:attrNameLst>
                                          <p:attrName>ppt_x</p:attrName>
                                        </p:attrNameLst>
                                      </p:cBhvr>
                                      <p:tavLst>
                                        <p:tav tm="0">
                                          <p:val>
                                            <p:strVal val="0-#ppt_w/2"/>
                                          </p:val>
                                        </p:tav>
                                        <p:tav tm="100000">
                                          <p:val>
                                            <p:strVal val="#ppt_x"/>
                                          </p:val>
                                        </p:tav>
                                      </p:tavLst>
                                    </p:anim>
                                    <p:anim calcmode="lin" valueType="num">
                                      <p:cBhvr additive="base">
                                        <p:cTn id="44" dur="5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1+#ppt_w/2"/>
                                          </p:val>
                                        </p:tav>
                                        <p:tav tm="100000">
                                          <p:val>
                                            <p:strVal val="#ppt_x"/>
                                          </p:val>
                                        </p:tav>
                                      </p:tavLst>
                                    </p:anim>
                                    <p:anim calcmode="lin" valueType="num">
                                      <p:cBhvr additive="base">
                                        <p:cTn id="48" dur="500" fill="hold"/>
                                        <p:tgtEl>
                                          <p:spTgt spid="6"/>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1+#ppt_w/2"/>
                                          </p:val>
                                        </p:tav>
                                        <p:tav tm="100000">
                                          <p:val>
                                            <p:strVal val="#ppt_x"/>
                                          </p:val>
                                        </p:tav>
                                      </p:tavLst>
                                    </p:anim>
                                    <p:anim calcmode="lin" valueType="num">
                                      <p:cBhvr additive="base">
                                        <p:cTn id="52" dur="500" fill="hold"/>
                                        <p:tgtEl>
                                          <p:spTgt spid="24"/>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1+#ppt_w/2"/>
                                          </p:val>
                                        </p:tav>
                                        <p:tav tm="100000">
                                          <p:val>
                                            <p:strVal val="#ppt_x"/>
                                          </p:val>
                                        </p:tav>
                                      </p:tavLst>
                                    </p:anim>
                                    <p:anim calcmode="lin" valueType="num">
                                      <p:cBhvr additive="base">
                                        <p:cTn id="56" dur="500" fill="hold"/>
                                        <p:tgtEl>
                                          <p:spTgt spid="28"/>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1+#ppt_w/2"/>
                                          </p:val>
                                        </p:tav>
                                        <p:tav tm="100000">
                                          <p:val>
                                            <p:strVal val="#ppt_x"/>
                                          </p:val>
                                        </p:tav>
                                      </p:tavLst>
                                    </p:anim>
                                    <p:anim calcmode="lin" valueType="num">
                                      <p:cBhvr additive="base">
                                        <p:cTn id="60" dur="500" fill="hold"/>
                                        <p:tgtEl>
                                          <p:spTgt spid="34"/>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1+#ppt_w/2"/>
                                          </p:val>
                                        </p:tav>
                                        <p:tav tm="100000">
                                          <p:val>
                                            <p:strVal val="#ppt_x"/>
                                          </p:val>
                                        </p:tav>
                                      </p:tavLst>
                                    </p:anim>
                                    <p:anim calcmode="lin" valueType="num">
                                      <p:cBhvr additive="base">
                                        <p:cTn id="64" dur="500" fill="hold"/>
                                        <p:tgtEl>
                                          <p:spTgt spid="35"/>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1+#ppt_w/2"/>
                                          </p:val>
                                        </p:tav>
                                        <p:tav tm="100000">
                                          <p:val>
                                            <p:strVal val="#ppt_x"/>
                                          </p:val>
                                        </p:tav>
                                      </p:tavLst>
                                    </p:anim>
                                    <p:anim calcmode="lin" valueType="num">
                                      <p:cBhvr additive="base">
                                        <p:cTn id="68" dur="500" fill="hold"/>
                                        <p:tgtEl>
                                          <p:spTgt spid="36"/>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9"/>
                                        </p:tgtEl>
                                        <p:attrNameLst>
                                          <p:attrName>style.visibility</p:attrName>
                                        </p:attrNameLst>
                                      </p:cBhvr>
                                      <p:to>
                                        <p:strVal val="visible"/>
                                      </p:to>
                                    </p:set>
                                    <p:anim calcmode="lin" valueType="num">
                                      <p:cBhvr>
                                        <p:cTn id="72"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9"/>
                                        </p:tgtEl>
                                        <p:attrNameLst>
                                          <p:attrName>ppt_y</p:attrName>
                                        </p:attrNameLst>
                                      </p:cBhvr>
                                      <p:tavLst>
                                        <p:tav tm="0">
                                          <p:val>
                                            <p:strVal val="#ppt_y"/>
                                          </p:val>
                                        </p:tav>
                                        <p:tav tm="100000">
                                          <p:val>
                                            <p:strVal val="#ppt_y"/>
                                          </p:val>
                                        </p:tav>
                                      </p:tavLst>
                                    </p:anim>
                                    <p:anim calcmode="lin" valueType="num">
                                      <p:cBhvr>
                                        <p:cTn id="74"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9"/>
                                        </p:tgtEl>
                                      </p:cBhvr>
                                    </p:animEffect>
                                  </p:childTnLst>
                                </p:cTn>
                              </p:par>
                              <p:par>
                                <p:cTn id="77" presetID="16" presetClass="entr" presetSubtype="37" fill="hold" grpId="0" nodeType="withEffect">
                                  <p:stCondLst>
                                    <p:cond delay="500"/>
                                  </p:stCondLst>
                                  <p:childTnLst>
                                    <p:set>
                                      <p:cBhvr>
                                        <p:cTn id="78" dur="1" fill="hold">
                                          <p:stCondLst>
                                            <p:cond delay="0"/>
                                          </p:stCondLst>
                                        </p:cTn>
                                        <p:tgtEl>
                                          <p:spTgt spid="51"/>
                                        </p:tgtEl>
                                        <p:attrNameLst>
                                          <p:attrName>style.visibility</p:attrName>
                                        </p:attrNameLst>
                                      </p:cBhvr>
                                      <p:to>
                                        <p:strVal val="visible"/>
                                      </p:to>
                                    </p:set>
                                    <p:animEffect transition="in" filter="barn(outVertical)">
                                      <p:cBhvr>
                                        <p:cTn id="79" dur="500"/>
                                        <p:tgtEl>
                                          <p:spTgt spid="51"/>
                                        </p:tgtEl>
                                      </p:cBhvr>
                                    </p:animEffect>
                                  </p:childTnLst>
                                </p:cTn>
                              </p:par>
                            </p:childTnLst>
                          </p:cTn>
                        </p:par>
                        <p:par>
                          <p:cTn id="80" fill="hold">
                            <p:stCondLst>
                              <p:cond delay="1000"/>
                            </p:stCondLst>
                            <p:childTnLst>
                              <p:par>
                                <p:cTn id="81" presetID="2" presetClass="entr" presetSubtype="4" fill="hold" nodeType="after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childTnLst>
                          </p:cTn>
                        </p:par>
                        <p:par>
                          <p:cTn id="85" fill="hold">
                            <p:stCondLst>
                              <p:cond delay="1500"/>
                            </p:stCondLst>
                            <p:childTnLst>
                              <p:par>
                                <p:cTn id="86" presetID="2" presetClass="entr" presetSubtype="4" fill="hold" nodeType="after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additive="base">
                                        <p:cTn id="88" dur="500" fill="hold"/>
                                        <p:tgtEl>
                                          <p:spTgt spid="14"/>
                                        </p:tgtEl>
                                        <p:attrNameLst>
                                          <p:attrName>ppt_x</p:attrName>
                                        </p:attrNameLst>
                                      </p:cBhvr>
                                      <p:tavLst>
                                        <p:tav tm="0">
                                          <p:val>
                                            <p:strVal val="#ppt_x"/>
                                          </p:val>
                                        </p:tav>
                                        <p:tav tm="100000">
                                          <p:val>
                                            <p:strVal val="#ppt_x"/>
                                          </p:val>
                                        </p:tav>
                                      </p:tavLst>
                                    </p:anim>
                                    <p:anim calcmode="lin" valueType="num">
                                      <p:cBhvr additive="base">
                                        <p:cTn id="8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28"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8" grpId="0" animBg="1"/>
      <p:bldP spid="49" grpId="0" animBg="1"/>
      <p:bldP spid="50" grpId="0" animBg="1"/>
      <p:bldP spid="9"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lstStyle/>
          <a:p>
            <a:r>
              <a:rPr lang="zh-CN" alt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用户访谈</a:t>
            </a:r>
            <a:endParaRPr lang="zh-CN" alt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5" y="1229360"/>
            <a:ext cx="8435975" cy="4246245"/>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设计的主要关注点是用户，他们（而不是经理或产品支持团队）</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是亲自使用产品来达成目标</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的人。如果要重新设计或改良现有产品，与现有用户和潜在用户交流就很重要。而潜在用户虽然目前并未使用产品，但因为产品能够满足他们的需求，所以他们将来很有可能会使用，属于产品的目标市场。对现有用户和潜在用户进行访谈，可以发现产品当前版本的体验对用户行为和思维有何影响。</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我们需要从客户访谈中了解的信息：</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产品（如果目前产品还未面世，则指类似系统）如何适应用户生活和工作流程：用户何时、因何原因以及如何使用产品。</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用户角度的领域知识：用户完成工作需要知道的信息。</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当前任务和活动：包括现有产品需要完成和不能完成的。</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使用产品的动机与期望。</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心理模型：用户对于工作、活动的看法，以及对产品的期望。</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rPr>
              <a:t>现有产品（如果目前产品还未面世，则指类似系统）的问题和不尽完美之处。</a:t>
            </a:r>
            <a:endParaRPr dirty="0">
              <a:solidFill>
                <a:schemeClr val="tx1">
                  <a:lumMod val="95000"/>
                  <a:lumOff val="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4" name="椭圆 3"/>
          <p:cNvSpPr/>
          <p:nvPr/>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5" name="椭圆 4"/>
          <p:cNvSpPr/>
          <p:nvPr/>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 presetClass="entr" presetSubtype="9"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9"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5" grpId="0" animBg="1"/>
      <p:bldP spid="6" grpId="0" animBg="1"/>
      <p:bldP spid="7" grpId="0" animBg="1"/>
      <p:bldP spid="9" grpId="0" animBg="1"/>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19660</Words>
  <Application>WPS 演示</Application>
  <PresentationFormat>自定义</PresentationFormat>
  <Paragraphs>1188</Paragraphs>
  <Slides>89</Slides>
  <Notes>89</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89</vt:i4>
      </vt:variant>
    </vt:vector>
  </HeadingPairs>
  <TitlesOfParts>
    <vt:vector size="106" baseType="lpstr">
      <vt:lpstr>Arial</vt:lpstr>
      <vt:lpstr>宋体</vt:lpstr>
      <vt:lpstr>Wingdings</vt:lpstr>
      <vt:lpstr>微软雅黑</vt:lpstr>
      <vt:lpstr>Arial</vt:lpstr>
      <vt:lpstr>Segoe UI Semilight</vt:lpstr>
      <vt:lpstr>Dotum</vt:lpstr>
      <vt:lpstr>Open Sans</vt:lpstr>
      <vt:lpstr>Impact</vt:lpstr>
      <vt:lpstr>Calibri</vt:lpstr>
      <vt:lpstr>Arial Unicode MS</vt:lpstr>
      <vt:lpstr>Calibri Light</vt:lpstr>
      <vt:lpstr>Gill Sans</vt:lpstr>
      <vt:lpstr>Segoe Print</vt:lpstr>
      <vt:lpstr>Malgun Gothic</vt:lpstr>
      <vt:lpstr>1_Office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傀</cp:lastModifiedBy>
  <cp:revision>204</cp:revision>
  <dcterms:created xsi:type="dcterms:W3CDTF">2016-06-30T07:01:00Z</dcterms:created>
  <dcterms:modified xsi:type="dcterms:W3CDTF">2018-11-06T13:26:20Z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2052-11.1.0.7932</vt:lpwstr>
  </property>
</Properties>
</file>