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DELIMI+SegoeUI-Bold" panose="02000500000000000000" pitchFamily="2" charset="0"/>
      <p:regular r:id="rId14"/>
    </p:embeddedFont>
    <p:embeddedFont>
      <p:font typeface="FITGQP+Calibri" panose="020F0502020204030204" pitchFamily="34" charset="0"/>
      <p:regular r:id="rId15"/>
    </p:embeddedFont>
    <p:embeddedFont>
      <p:font typeface="GFAGEB+Wingdings" pitchFamily="2" charset="2"/>
      <p:regular r:id="rId16"/>
    </p:embeddedFont>
    <p:embeddedFont>
      <p:font typeface="GUTVEI+Calibri-Bold" panose="02000500000000000000" pitchFamily="2" charset="0"/>
      <p:regular r:id="rId17"/>
    </p:embeddedFont>
    <p:embeddedFont>
      <p:font typeface="HSPNTJ+Arial-BoldMT" panose="02000500000000000000" pitchFamily="2" charset="0"/>
      <p:regular r:id="rId18"/>
    </p:embeddedFont>
    <p:embeddedFont>
      <p:font typeface="KQHLCT+TimesNewRomanPS-BoldMT" panose="02000500000000000000" pitchFamily="2" charset="0"/>
      <p:regular r:id="rId19"/>
    </p:embeddedFont>
    <p:embeddedFont>
      <p:font typeface="QVOAHB+TrebuchetMS" panose="02000500000000000000" pitchFamily="2" charset="0"/>
      <p:regular r:id="rId20"/>
    </p:embeddedFont>
    <p:embeddedFont>
      <p:font typeface="RTPSHW+TimesNewRomanPSMT" panose="02000500000000000000" pitchFamily="2" charset="0"/>
      <p:regular r:id="rId21"/>
    </p:embeddedFont>
    <p:embeddedFont>
      <p:font typeface="TEMKEN+TrebuchetMS-Bold" panose="02000500000000000000" pitchFamily="2" charset="0"/>
      <p:regular r:id="rId22"/>
    </p:embeddedFont>
    <p:embeddedFont>
      <p:font typeface="VMOHDN+Calibri" panose="02000500000000000000" pitchFamily="2" charset="0"/>
      <p:regular r:id="rId23"/>
    </p:embeddedFont>
    <p:embeddedFont>
      <p:font typeface="WVKIFS+Arial" panose="020B0604020202020204" pitchFamily="3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tephan/Downloads/EMP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tephan/Downloads/EMP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 Data.xlsx]Charts Calculations!PivotTable1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'Current Employee Rating' by 'Ratings'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'Charts Calculations'!$B$2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7E-834D-917B-BF220DA168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7E-834D-917B-BF220DA168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7E-834D-917B-BF220DA168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7E-834D-917B-BF220DA168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D7E-834D-917B-BF220DA168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'Charts Calculations'!$A$3:$A$8</c:f>
              <c:strCache>
                <c:ptCount val="5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  <c:pt idx="3">
                  <c:v>Very High</c:v>
                </c:pt>
                <c:pt idx="4">
                  <c:v>Very Low</c:v>
                </c:pt>
              </c:strCache>
            </c:strRef>
          </c:cat>
          <c:val>
            <c:numRef>
              <c:f>'Charts Calculations'!$B$3:$B$8</c:f>
              <c:numCache>
                <c:formatCode>General</c:formatCode>
                <c:ptCount val="5"/>
                <c:pt idx="0">
                  <c:v>419</c:v>
                </c:pt>
                <c:pt idx="1">
                  <c:v>510</c:v>
                </c:pt>
                <c:pt idx="2">
                  <c:v>1530</c:v>
                </c:pt>
                <c:pt idx="3">
                  <c:v>270</c:v>
                </c:pt>
                <c:pt idx="4">
                  <c:v>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7E-834D-917B-BF220DA16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 Data.xlsx]Charts Calculations!PivotTable2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 Calculations'!$E$2:$E$3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 Calculations'!$D$4:$D$7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'Charts Calculations'!$E$4:$E$7</c:f>
              <c:numCache>
                <c:formatCode>General</c:formatCode>
                <c:ptCount val="3"/>
                <c:pt idx="0">
                  <c:v>572</c:v>
                </c:pt>
                <c:pt idx="1">
                  <c:v>580</c:v>
                </c:pt>
                <c:pt idx="2">
                  <c:v>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6-4F46-81A4-D871130754ED}"/>
            </c:ext>
          </c:extLst>
        </c:ser>
        <c:ser>
          <c:idx val="1"/>
          <c:order val="1"/>
          <c:tx>
            <c:strRef>
              <c:f>'Charts Calculations'!$F$2:$F$3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 Calculations'!$D$4:$D$7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'Charts Calculations'!$F$4:$F$7</c:f>
              <c:numCache>
                <c:formatCode>General</c:formatCode>
                <c:ptCount val="3"/>
                <c:pt idx="0">
                  <c:v>436</c:v>
                </c:pt>
                <c:pt idx="1">
                  <c:v>458</c:v>
                </c:pt>
                <c:pt idx="2">
                  <c:v>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D6-4F46-81A4-D871130754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69156271"/>
        <c:axId val="1369160591"/>
      </c:barChart>
      <c:catAx>
        <c:axId val="1369156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160591"/>
        <c:crosses val="autoZero"/>
        <c:auto val="1"/>
        <c:lblAlgn val="ctr"/>
        <c:lblOffset val="100"/>
        <c:noMultiLvlLbl val="0"/>
      </c:catAx>
      <c:valAx>
        <c:axId val="136916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156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6965" y="61811"/>
            <a:ext cx="6454387" cy="49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6"/>
              </a:lnSpc>
              <a:spcBef>
                <a:spcPts val="0"/>
              </a:spcBef>
              <a:spcAft>
                <a:spcPts val="0"/>
              </a:spcAft>
            </a:pPr>
            <a:r>
              <a:rPr sz="3250" spc="-28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Employee</a:t>
            </a:r>
            <a:r>
              <a:rPr sz="3250" spc="-212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 </a:t>
            </a:r>
            <a:r>
              <a:rPr sz="3250" spc="-35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Data</a:t>
            </a:r>
            <a:r>
              <a:rPr sz="3250" spc="-226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 </a:t>
            </a:r>
            <a:r>
              <a:rPr sz="3250" spc="-19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Analysis</a:t>
            </a:r>
            <a:r>
              <a:rPr sz="3250" spc="-257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 </a:t>
            </a:r>
            <a:r>
              <a:rPr sz="3250" spc="-22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using</a:t>
            </a:r>
            <a:r>
              <a:rPr sz="3250" spc="-232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 </a:t>
            </a:r>
            <a:r>
              <a:rPr sz="3250" spc="-21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Excel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35860" y="3147710"/>
            <a:ext cx="6896447" cy="1727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MOHDN+Calibri"/>
                <a:cs typeface="VMOHDN+Calibri"/>
              </a:rPr>
              <a:t>STUDENT</a:t>
            </a:r>
            <a:r>
              <a:rPr sz="2400" spc="-6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400" spc="15" dirty="0">
                <a:solidFill>
                  <a:srgbClr val="000000"/>
                </a:solidFill>
                <a:latin typeface="VMOHDN+Calibri"/>
                <a:cs typeface="VMOHDN+Calibri"/>
              </a:rPr>
              <a:t>NAME:</a:t>
            </a:r>
            <a:r>
              <a:rPr sz="2400" spc="-2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lang="en-US" sz="2400" spc="-25" dirty="0" err="1">
                <a:solidFill>
                  <a:srgbClr val="000000"/>
                </a:solidFill>
                <a:latin typeface="VMOHDN+Calibri"/>
                <a:cs typeface="VMOHDN+Calibri"/>
              </a:rPr>
              <a:t>Sariga</a:t>
            </a:r>
            <a:r>
              <a:rPr lang="en-US" sz="2400" spc="-25" dirty="0">
                <a:solidFill>
                  <a:srgbClr val="000000"/>
                </a:solidFill>
                <a:latin typeface="VMOHDN+Calibri"/>
                <a:cs typeface="VMOHDN+Calibri"/>
              </a:rPr>
              <a:t> P</a:t>
            </a:r>
          </a:p>
          <a:p>
            <a:pPr marL="0" marR="0">
              <a:lnSpc>
                <a:spcPts val="240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MOHDN+Calibri"/>
                <a:cs typeface="VMOHDN+Calibri"/>
              </a:rPr>
              <a:t>REGISTER</a:t>
            </a:r>
            <a:r>
              <a:rPr sz="2400" spc="-4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VMOHDN+Calibri"/>
                <a:cs typeface="VMOHDN+Calibri"/>
              </a:rPr>
              <a:t>NO:</a:t>
            </a:r>
            <a:r>
              <a:rPr lang="en-US" sz="2400" dirty="0">
                <a:solidFill>
                  <a:srgbClr val="000000"/>
                </a:solidFill>
                <a:latin typeface="VMOHDN+Calibri"/>
                <a:cs typeface="VMOHDN+Calibri"/>
              </a:rPr>
              <a:t> 312217957</a:t>
            </a:r>
            <a:endParaRPr sz="2400" dirty="0">
              <a:solidFill>
                <a:srgbClr val="000000"/>
              </a:solidFill>
              <a:latin typeface="VMOHDN+Calibri"/>
              <a:cs typeface="VMOHDN+Calibri"/>
            </a:endParaRPr>
          </a:p>
          <a:p>
            <a:pPr marL="0" marR="0">
              <a:lnSpc>
                <a:spcPts val="2405"/>
              </a:lnSpc>
              <a:spcBef>
                <a:spcPts val="522"/>
              </a:spcBef>
              <a:spcAft>
                <a:spcPts val="0"/>
              </a:spcAft>
            </a:pPr>
            <a:r>
              <a:rPr sz="2400" spc="24" dirty="0">
                <a:solidFill>
                  <a:srgbClr val="000000"/>
                </a:solidFill>
                <a:latin typeface="VMOHDN+Calibri"/>
                <a:cs typeface="VMOHDN+Calibri"/>
              </a:rPr>
              <a:t>NM</a:t>
            </a:r>
            <a:r>
              <a:rPr sz="2400" spc="-6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VMOHDN+Calibri"/>
                <a:cs typeface="VMOHDN+Calibri"/>
              </a:rPr>
              <a:t>NO:</a:t>
            </a:r>
            <a:r>
              <a:rPr lang="en-US" sz="2400" dirty="0">
                <a:solidFill>
                  <a:srgbClr val="000000"/>
                </a:solidFill>
                <a:latin typeface="VMOHDN+Calibri"/>
                <a:cs typeface="VMOHDN+Calibri"/>
              </a:rPr>
              <a:t> 5BE188AA5D4FE77BF824F29226F63683</a:t>
            </a:r>
            <a:endParaRPr sz="2400" dirty="0">
              <a:solidFill>
                <a:srgbClr val="000000"/>
              </a:solidFill>
              <a:latin typeface="VMOHDN+Calibri"/>
              <a:cs typeface="VMOHDN+Calibri"/>
            </a:endParaRPr>
          </a:p>
          <a:p>
            <a:pPr marL="0" marR="0">
              <a:lnSpc>
                <a:spcPts val="2402"/>
              </a:lnSpc>
              <a:spcBef>
                <a:spcPts val="401"/>
              </a:spcBef>
              <a:spcAft>
                <a:spcPts val="0"/>
              </a:spcAft>
            </a:pPr>
            <a:r>
              <a:rPr sz="2400" spc="-30" dirty="0">
                <a:solidFill>
                  <a:srgbClr val="000000"/>
                </a:solidFill>
                <a:latin typeface="VMOHDN+Calibri"/>
                <a:cs typeface="VMOHDN+Calibri"/>
              </a:rPr>
              <a:t>DEPARTMENT:</a:t>
            </a:r>
            <a:r>
              <a:rPr lang="en-US" sz="2400" spc="-3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400" spc="-30" dirty="0">
                <a:solidFill>
                  <a:srgbClr val="000000"/>
                </a:solidFill>
                <a:latin typeface="VMOHDN+Calibri"/>
                <a:cs typeface="VMOHDN+Calibri"/>
              </a:rPr>
              <a:t>B.CO</a:t>
            </a:r>
            <a:r>
              <a:rPr sz="2400" spc="-48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VMOHDN+Calibri"/>
                <a:cs typeface="VMOHDN+Calibri"/>
              </a:rPr>
              <a:t>M</a:t>
            </a:r>
            <a:r>
              <a:rPr sz="2400" spc="-4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VMOHDN+Calibri"/>
                <a:cs typeface="VMOHDN+Calibri"/>
              </a:rPr>
              <a:t>(ACCOUNTING</a:t>
            </a:r>
            <a:r>
              <a:rPr sz="2400" spc="5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VMOHDN+Calibri"/>
                <a:cs typeface="VMOHDN+Calibri"/>
              </a:rPr>
              <a:t>AND</a:t>
            </a:r>
            <a:r>
              <a:rPr sz="2400" spc="1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VMOHDN+Calibri"/>
                <a:cs typeface="VMOHDN+Calibri"/>
              </a:rPr>
              <a:t>FINANCE)</a:t>
            </a:r>
          </a:p>
          <a:p>
            <a:pPr marL="0" marR="0">
              <a:lnSpc>
                <a:spcPts val="2929"/>
              </a:lnSpc>
              <a:spcBef>
                <a:spcPts val="91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VMOHDN+Calibri"/>
                <a:cs typeface="VMOHDN+Calibri"/>
              </a:rPr>
              <a:t>COLLEGE:</a:t>
            </a:r>
            <a:r>
              <a:rPr sz="2400" spc="1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FITGQP+Calibri"/>
                <a:cs typeface="FITGQP+Calibri"/>
              </a:rPr>
              <a:t>St.</a:t>
            </a:r>
            <a:r>
              <a:rPr sz="2400" spc="70" dirty="0">
                <a:solidFill>
                  <a:srgbClr val="000000"/>
                </a:solidFill>
                <a:latin typeface="FITGQP+Calibri"/>
                <a:cs typeface="FITGQP+Calibri"/>
              </a:rPr>
              <a:t> </a:t>
            </a:r>
            <a:r>
              <a:rPr sz="2400" spc="-24" dirty="0">
                <a:solidFill>
                  <a:srgbClr val="000000"/>
                </a:solidFill>
                <a:latin typeface="FITGQP+Calibri"/>
                <a:cs typeface="FITGQP+Calibri"/>
              </a:rPr>
              <a:t>Anne’s</a:t>
            </a:r>
            <a:r>
              <a:rPr sz="2400" spc="-25" dirty="0">
                <a:solidFill>
                  <a:srgbClr val="000000"/>
                </a:solidFill>
                <a:latin typeface="FITGQP+Calibri"/>
                <a:cs typeface="FITGQP+Calibri"/>
              </a:rPr>
              <a:t> </a:t>
            </a:r>
            <a:r>
              <a:rPr sz="2400" spc="15" dirty="0">
                <a:solidFill>
                  <a:srgbClr val="000000"/>
                </a:solidFill>
                <a:latin typeface="FITGQP+Calibri"/>
                <a:cs typeface="FITGQP+Calibri"/>
              </a:rPr>
              <a:t>Arts</a:t>
            </a:r>
            <a:r>
              <a:rPr sz="2400" spc="-65" dirty="0">
                <a:solidFill>
                  <a:srgbClr val="000000"/>
                </a:solidFill>
                <a:latin typeface="FITGQP+Calibri"/>
                <a:cs typeface="FITGQP+Calibri"/>
              </a:rPr>
              <a:t> </a:t>
            </a:r>
            <a:r>
              <a:rPr sz="2400" spc="25" dirty="0">
                <a:solidFill>
                  <a:srgbClr val="000000"/>
                </a:solidFill>
                <a:latin typeface="FITGQP+Calibri"/>
                <a:cs typeface="FITGQP+Calibri"/>
              </a:rPr>
              <a:t>And</a:t>
            </a:r>
            <a:r>
              <a:rPr sz="2400" spc="-25" dirty="0">
                <a:solidFill>
                  <a:srgbClr val="000000"/>
                </a:solidFill>
                <a:latin typeface="FITGQP+Calibri"/>
                <a:cs typeface="FITGQP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FITGQP+Calibri"/>
                <a:cs typeface="FITGQP+Calibri"/>
              </a:rPr>
              <a:t>Science</a:t>
            </a:r>
            <a:r>
              <a:rPr sz="2400" spc="-10" dirty="0">
                <a:solidFill>
                  <a:srgbClr val="000000"/>
                </a:solidFill>
                <a:latin typeface="FITGQP+Calibri"/>
                <a:cs typeface="FITGQP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FITGQP+Calibri"/>
                <a:cs typeface="FITGQP+Calibri"/>
              </a:rPr>
              <a:t>College, Chennai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C926B"/>
                </a:solidFill>
                <a:latin typeface="QVOAHB+TrebuchetMS"/>
                <a:cs typeface="QVOAHB+TrebuchetM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29217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666875" y="6467475"/>
            <a:ext cx="76200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110" y="323078"/>
            <a:ext cx="3438591" cy="74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82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MODELLING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23955" y="6488279"/>
            <a:ext cx="303699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C926B"/>
                </a:solidFill>
                <a:latin typeface="QVOAHB+TrebuchetMS"/>
                <a:cs typeface="QVOAHB+TrebuchetMS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69360-4A2D-712B-B889-D8234CEDC9FA}"/>
              </a:ext>
            </a:extLst>
          </p:cNvPr>
          <p:cNvSpPr txBox="1"/>
          <p:nvPr/>
        </p:nvSpPr>
        <p:spPr>
          <a:xfrm>
            <a:off x="757803" y="126876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analysis began with cleaning and structuring the data in Excel, followed by</a:t>
            </a:r>
          </a:p>
          <a:p>
            <a:r>
              <a:rPr lang="en-US" dirty="0"/>
              <a:t>statistical functions to explore trends and correlations. We utilized visual tools like</a:t>
            </a:r>
          </a:p>
          <a:p>
            <a:r>
              <a:rPr lang="en-US" dirty="0"/>
              <a:t>bar graphs and pivot tables to highlight key insights, enabling dynamic analysis Of employee performance and satisfaction.</a:t>
            </a:r>
          </a:p>
        </p:txBody>
      </p:sp>
      <p:graphicFrame>
        <p:nvGraphicFramePr>
          <p:cNvPr id="7" name="Chart 6" descr="Chart type: Clustered Bar. 'Current Employee Rating' by 'Ratings'&#10;&#10;Description automatically generated">
            <a:extLst>
              <a:ext uri="{FF2B5EF4-FFF2-40B4-BE49-F238E27FC236}">
                <a16:creationId xmlns:a16="http://schemas.microsoft.com/office/drawing/2014/main" id="{53914AE7-9D49-4F2C-9F0B-D40543DAC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247839"/>
              </p:ext>
            </p:extLst>
          </p:nvPr>
        </p:nvGraphicFramePr>
        <p:xfrm>
          <a:off x="-1176808" y="3017312"/>
          <a:ext cx="65151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A933155-3811-4F6F-B229-EECD46795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376158"/>
              </p:ext>
            </p:extLst>
          </p:nvPr>
        </p:nvGraphicFramePr>
        <p:xfrm>
          <a:off x="4367808" y="2982964"/>
          <a:ext cx="4892675" cy="274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1666875" y="6467475"/>
            <a:ext cx="76200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667" y="417312"/>
            <a:ext cx="2621739" cy="74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82"/>
              </a:lnSpc>
              <a:spcBef>
                <a:spcPts val="0"/>
              </a:spcBef>
              <a:spcAft>
                <a:spcPts val="0"/>
              </a:spcAft>
            </a:pPr>
            <a:r>
              <a:rPr sz="4800" spc="-67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23955" y="6488279"/>
            <a:ext cx="303699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C926B"/>
                </a:solidFill>
                <a:latin typeface="QVOAHB+TrebuchetMS"/>
                <a:cs typeface="QVOAHB+TrebuchetMS"/>
              </a:rPr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A34B6-AA15-01E6-241B-F797800A768A}"/>
              </a:ext>
            </a:extLst>
          </p:cNvPr>
          <p:cNvSpPr txBox="1"/>
          <p:nvPr/>
        </p:nvSpPr>
        <p:spPr>
          <a:xfrm>
            <a:off x="695400" y="206084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analysis revealed a strong link between employee satisfaction and</a:t>
            </a:r>
          </a:p>
          <a:p>
            <a:r>
              <a:rPr lang="en-US" dirty="0"/>
              <a:t>performance, with higher satisfaction scores correlating with better performance.</a:t>
            </a:r>
          </a:p>
          <a:p>
            <a:r>
              <a:rPr lang="en-US" dirty="0"/>
              <a:t>We also identified demographic trends, offering valuable insights for targeted</a:t>
            </a:r>
          </a:p>
          <a:p>
            <a:r>
              <a:rPr lang="en-US" dirty="0"/>
              <a:t>improvements in specific business units.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5967" y="433193"/>
            <a:ext cx="2901811" cy="714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23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solidFill>
                  <a:srgbClr val="000000"/>
                </a:solidFill>
                <a:latin typeface="KQHLCT+TimesNewRomanPS-BoldMT"/>
                <a:cs typeface="KQHLCT+TimesNewRomanPS-BoldMT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C5225-9EA3-7E96-8B9F-7C510CE88A04}"/>
              </a:ext>
            </a:extLst>
          </p:cNvPr>
          <p:cNvSpPr txBox="1"/>
          <p:nvPr/>
        </p:nvSpPr>
        <p:spPr>
          <a:xfrm>
            <a:off x="983432" y="1628800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conclusion, the project underscored the critical role of employee</a:t>
            </a:r>
          </a:p>
          <a:p>
            <a:r>
              <a:rPr lang="en-US" dirty="0"/>
              <a:t>satisfaction in driving performance. The findings provide actionable</a:t>
            </a:r>
          </a:p>
          <a:p>
            <a:r>
              <a:rPr lang="en-US" dirty="0"/>
              <a:t>recommendations for enhancing engagement, with plans to further validate</a:t>
            </a:r>
          </a:p>
          <a:p>
            <a:r>
              <a:rPr lang="en-US" dirty="0"/>
              <a:t>these insights through continued analysis and monitoring.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110" y="861470"/>
            <a:ext cx="4023922" cy="66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69"/>
              </a:lnSpc>
              <a:spcBef>
                <a:spcPts val="0"/>
              </a:spcBef>
              <a:spcAft>
                <a:spcPts val="0"/>
              </a:spcAft>
            </a:pPr>
            <a:r>
              <a:rPr sz="4300" spc="-26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PROJECT</a:t>
            </a:r>
            <a:r>
              <a:rPr sz="4300" spc="-155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430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4510" y="2498772"/>
            <a:ext cx="7876563" cy="132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05"/>
              </a:lnSpc>
              <a:spcBef>
                <a:spcPts val="0"/>
              </a:spcBef>
              <a:spcAft>
                <a:spcPts val="0"/>
              </a:spcAft>
            </a:pPr>
            <a:r>
              <a:rPr sz="4450" spc="-23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Employee</a:t>
            </a:r>
            <a:r>
              <a:rPr sz="4450" spc="-368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 </a:t>
            </a:r>
            <a:r>
              <a:rPr sz="4450" spc="-23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Performance</a:t>
            </a:r>
            <a:r>
              <a:rPr sz="4450" spc="-598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 </a:t>
            </a:r>
            <a:r>
              <a:rPr sz="4450" spc="-24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Analysis</a:t>
            </a:r>
          </a:p>
          <a:p>
            <a:pPr marL="0" marR="0">
              <a:lnSpc>
                <a:spcPts val="4905"/>
              </a:lnSpc>
              <a:spcBef>
                <a:spcPts val="351"/>
              </a:spcBef>
              <a:spcAft>
                <a:spcPts val="0"/>
              </a:spcAft>
            </a:pPr>
            <a:r>
              <a:rPr sz="4450" spc="-15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using</a:t>
            </a:r>
            <a:r>
              <a:rPr sz="4450" spc="-316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 </a:t>
            </a:r>
            <a:r>
              <a:rPr sz="4450" spc="-35" dirty="0">
                <a:solidFill>
                  <a:srgbClr val="0F0F0F"/>
                </a:solidFill>
                <a:latin typeface="KQHLCT+TimesNewRomanPS-BoldMT"/>
                <a:cs typeface="KQHLCT+TimesNewRomanPS-BoldMT"/>
              </a:rPr>
              <a:t>Excel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C926B"/>
                </a:solidFill>
                <a:latin typeface="QVOAHB+TrebuchetMS"/>
                <a:cs typeface="QVOAHB+Trebuchet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687050" y="6134100"/>
            <a:ext cx="247650" cy="24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725" y="6410325"/>
            <a:ext cx="3705225" cy="295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" y="3819523"/>
            <a:ext cx="1733550" cy="300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110" y="477383"/>
            <a:ext cx="2482814" cy="74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82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03119" y="1547232"/>
            <a:ext cx="4594063" cy="3414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7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1.Problem</a:t>
            </a:r>
            <a:r>
              <a:rPr sz="2800" spc="-32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 </a:t>
            </a: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Statement</a:t>
            </a:r>
          </a:p>
          <a:p>
            <a:pPr marL="0" marR="0">
              <a:lnSpc>
                <a:spcPts val="3078"/>
              </a:lnSpc>
              <a:spcBef>
                <a:spcPts val="298"/>
              </a:spcBef>
              <a:spcAft>
                <a:spcPts val="0"/>
              </a:spcAft>
            </a:pP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2.Project</a:t>
            </a:r>
            <a:r>
              <a:rPr sz="2800" spc="24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 </a:t>
            </a: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Overview</a:t>
            </a:r>
          </a:p>
          <a:p>
            <a:pPr marL="0" marR="0">
              <a:lnSpc>
                <a:spcPts val="3078"/>
              </a:lnSpc>
              <a:spcBef>
                <a:spcPts val="226"/>
              </a:spcBef>
              <a:spcAft>
                <a:spcPts val="0"/>
              </a:spcAft>
            </a:pPr>
            <a:r>
              <a:rPr sz="2800" spc="1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3.End</a:t>
            </a:r>
            <a:r>
              <a:rPr sz="2800" spc="-11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Users</a:t>
            </a:r>
          </a:p>
          <a:p>
            <a:pPr marL="0" marR="0">
              <a:lnSpc>
                <a:spcPts val="3078"/>
              </a:lnSpc>
              <a:spcBef>
                <a:spcPts val="251"/>
              </a:spcBef>
              <a:spcAft>
                <a:spcPts val="0"/>
              </a:spcAft>
            </a:pP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4.Our</a:t>
            </a:r>
            <a:r>
              <a:rPr sz="2800" spc="1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Solution</a:t>
            </a: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 </a:t>
            </a:r>
            <a:r>
              <a:rPr sz="2800" spc="27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and</a:t>
            </a:r>
            <a:r>
              <a:rPr sz="2800" spc="-28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 </a:t>
            </a: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Proposition</a:t>
            </a:r>
          </a:p>
          <a:p>
            <a:pPr marL="0" marR="0">
              <a:lnSpc>
                <a:spcPts val="3078"/>
              </a:lnSpc>
              <a:spcBef>
                <a:spcPts val="301"/>
              </a:spcBef>
              <a:spcAft>
                <a:spcPts val="0"/>
              </a:spcAft>
            </a:pP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5.Dataset</a:t>
            </a:r>
            <a:r>
              <a:rPr sz="2800" spc="26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 </a:t>
            </a: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Description</a:t>
            </a:r>
          </a:p>
          <a:p>
            <a:pPr marL="0" marR="0">
              <a:lnSpc>
                <a:spcPts val="3075"/>
              </a:lnSpc>
              <a:spcBef>
                <a:spcPts val="303"/>
              </a:spcBef>
              <a:spcAft>
                <a:spcPts val="0"/>
              </a:spcAft>
            </a:pP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6.Modelling</a:t>
            </a:r>
            <a:r>
              <a:rPr sz="2800" spc="-15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 </a:t>
            </a: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Approach</a:t>
            </a:r>
          </a:p>
          <a:p>
            <a:pPr marL="0" marR="0">
              <a:lnSpc>
                <a:spcPts val="3075"/>
              </a:lnSpc>
              <a:spcBef>
                <a:spcPts val="304"/>
              </a:spcBef>
              <a:spcAft>
                <a:spcPts val="0"/>
              </a:spcAft>
            </a:pP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7.Results</a:t>
            </a:r>
            <a:r>
              <a:rPr sz="2800" spc="12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and</a:t>
            </a:r>
            <a:r>
              <a:rPr sz="2800" spc="47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 </a:t>
            </a: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Discussion</a:t>
            </a:r>
          </a:p>
          <a:p>
            <a:pPr marL="0" marR="0">
              <a:lnSpc>
                <a:spcPts val="3075"/>
              </a:lnSpc>
              <a:spcBef>
                <a:spcPts val="229"/>
              </a:spcBef>
              <a:spcAft>
                <a:spcPts val="0"/>
              </a:spcAft>
            </a:pPr>
            <a:r>
              <a:rPr sz="2800" dirty="0">
                <a:solidFill>
                  <a:srgbClr val="0D0D0D"/>
                </a:solidFill>
                <a:latin typeface="RTPSHW+TimesNewRomanPSMT"/>
                <a:cs typeface="RTPSHW+TimesNewRomanPSMT"/>
              </a:rPr>
              <a:t>8.Conclusion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C926B"/>
                </a:solidFill>
                <a:latin typeface="QVOAHB+TrebuchetMS"/>
                <a:cs typeface="QVOAHB+Trebuchet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991475" y="2933700"/>
            <a:ext cx="2762250" cy="3257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407" y="606581"/>
            <a:ext cx="5760935" cy="66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69"/>
              </a:lnSpc>
              <a:spcBef>
                <a:spcPts val="0"/>
              </a:spcBef>
              <a:spcAft>
                <a:spcPts val="0"/>
              </a:spcAft>
            </a:pPr>
            <a:r>
              <a:rPr sz="4300" spc="-18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PROBLEM</a:t>
            </a:r>
            <a:r>
              <a:rPr sz="4300" spc="1397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4300" spc="-112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9192" y="1781952"/>
            <a:ext cx="5110423" cy="137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This project</a:t>
            </a:r>
            <a:r>
              <a:rPr sz="1800" spc="-2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aims</a:t>
            </a:r>
            <a:r>
              <a:rPr sz="1800" spc="17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to</a:t>
            </a:r>
            <a:r>
              <a:rPr sz="1800" spc="-1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analyze</a:t>
            </a:r>
            <a:r>
              <a:rPr sz="1800" spc="-2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employee</a:t>
            </a:r>
            <a:r>
              <a:rPr sz="1800" spc="-27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performance</a:t>
            </a:r>
          </a:p>
          <a:p>
            <a:pPr marL="0" marR="0">
              <a:lnSpc>
                <a:spcPts val="1802"/>
              </a:lnSpc>
              <a:spcBef>
                <a:spcPts val="37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based</a:t>
            </a:r>
            <a:r>
              <a:rPr sz="1800" spc="-1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VMOHDN+Calibri"/>
                <a:cs typeface="VMOHDN+Calibri"/>
              </a:rPr>
              <a:t>on</a:t>
            </a:r>
            <a:r>
              <a:rPr sz="1800" spc="119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VMOHDN+Calibri"/>
                <a:cs typeface="VMOHDN+Calibri"/>
              </a:rPr>
              <a:t>satisfaction</a:t>
            </a:r>
            <a:r>
              <a:rPr sz="1800" spc="8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VMOHDN+Calibri"/>
                <a:cs typeface="VMOHDN+Calibri"/>
              </a:rPr>
              <a:t>levels</a:t>
            </a:r>
            <a:r>
              <a:rPr sz="1800" spc="24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using</a:t>
            </a:r>
            <a:r>
              <a:rPr sz="1800" spc="2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29" dirty="0">
                <a:solidFill>
                  <a:srgbClr val="000000"/>
                </a:solidFill>
                <a:latin typeface="VMOHDN+Calibri"/>
                <a:cs typeface="VMOHDN+Calibri"/>
              </a:rPr>
              <a:t>Exc</a:t>
            </a:r>
            <a:r>
              <a:rPr sz="1800" spc="-344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VMOHDN+Calibri"/>
                <a:cs typeface="VMOHDN+Calibri"/>
              </a:rPr>
              <a:t>el.</a:t>
            </a:r>
            <a:r>
              <a:rPr sz="1800" spc="4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VMOHDN+Calibri"/>
                <a:cs typeface="VMOHDN+Calibri"/>
              </a:rPr>
              <a:t>The</a:t>
            </a:r>
            <a:r>
              <a:rPr sz="1800" spc="-1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12" dirty="0">
                <a:solidFill>
                  <a:srgbClr val="000000"/>
                </a:solidFill>
                <a:latin typeface="VMOHDN+Calibri"/>
                <a:cs typeface="VMOHDN+Calibri"/>
              </a:rPr>
              <a:t>goal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VMOHDN+Calibri"/>
                <a:cs typeface="VMOHDN+Calibri"/>
              </a:rPr>
              <a:t>is</a:t>
            </a:r>
            <a:r>
              <a:rPr sz="1800" spc="5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to</a:t>
            </a:r>
          </a:p>
          <a:p>
            <a:pPr marL="0" marR="0">
              <a:lnSpc>
                <a:spcPts val="1802"/>
              </a:lnSpc>
              <a:spcBef>
                <a:spcPts val="37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identify</a:t>
            </a:r>
            <a:r>
              <a:rPr sz="1800" spc="-27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VMOHDN+Calibri"/>
                <a:cs typeface="VMOHDN+Calibri"/>
              </a:rPr>
              <a:t>patterns</a:t>
            </a:r>
            <a:r>
              <a:rPr sz="1800" spc="24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and correlations</a:t>
            </a:r>
            <a:r>
              <a:rPr sz="1800" spc="1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within </a:t>
            </a:r>
            <a:r>
              <a:rPr sz="1800" spc="12" dirty="0">
                <a:solidFill>
                  <a:srgbClr val="000000"/>
                </a:solidFill>
                <a:latin typeface="VMOHDN+Calibri"/>
                <a:cs typeface="VMOHDN+Calibri"/>
              </a:rPr>
              <a:t>the</a:t>
            </a:r>
            <a:r>
              <a:rPr sz="1800" spc="-4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data </a:t>
            </a:r>
            <a:r>
              <a:rPr sz="1800" spc="-78" dirty="0">
                <a:solidFill>
                  <a:srgbClr val="000000"/>
                </a:solidFill>
                <a:latin typeface="VMOHDN+Calibri"/>
                <a:cs typeface="VMOHDN+Calibri"/>
              </a:rPr>
              <a:t>to</a:t>
            </a:r>
          </a:p>
          <a:p>
            <a:pPr marL="0" marR="0">
              <a:lnSpc>
                <a:spcPts val="1802"/>
              </a:lnSpc>
              <a:spcBef>
                <a:spcPts val="32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help improve</a:t>
            </a:r>
            <a:r>
              <a:rPr sz="1800" spc="-2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employee</a:t>
            </a:r>
            <a:r>
              <a:rPr sz="1800" spc="-27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satisfaction and</a:t>
            </a:r>
            <a:r>
              <a:rPr sz="1800" spc="7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performance</a:t>
            </a:r>
          </a:p>
          <a:p>
            <a:pPr marL="0" marR="0">
              <a:lnSpc>
                <a:spcPts val="1802"/>
              </a:lnSpc>
              <a:spcBef>
                <a:spcPts val="37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across</a:t>
            </a:r>
            <a:r>
              <a:rPr sz="1800" spc="-6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different</a:t>
            </a:r>
            <a:r>
              <a:rPr sz="1800" spc="-2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demographics</a:t>
            </a:r>
            <a:r>
              <a:rPr sz="1800" spc="-6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32" dirty="0">
                <a:solidFill>
                  <a:srgbClr val="000000"/>
                </a:solidFill>
                <a:latin typeface="VMOHDN+Calibri"/>
                <a:cs typeface="VMOHDN+Calibri"/>
              </a:rPr>
              <a:t>and</a:t>
            </a:r>
            <a:r>
              <a:rPr sz="1800" spc="-1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business</a:t>
            </a:r>
            <a:r>
              <a:rPr sz="1800" spc="1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units.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C926B"/>
                </a:solidFill>
                <a:latin typeface="QVOAHB+TrebuchetMS"/>
                <a:cs typeface="QVOAHB+Trebuchet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658225" y="2647950"/>
            <a:ext cx="3533775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110" y="861470"/>
            <a:ext cx="5390730" cy="66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69"/>
              </a:lnSpc>
              <a:spcBef>
                <a:spcPts val="0"/>
              </a:spcBef>
              <a:spcAft>
                <a:spcPts val="0"/>
              </a:spcAft>
            </a:pPr>
            <a:r>
              <a:rPr sz="4300" spc="-26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PROJECT</a:t>
            </a:r>
            <a:r>
              <a:rPr sz="4300" spc="1366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4300" spc="-49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6805" y="1876821"/>
            <a:ext cx="5216477" cy="3567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3" dirty="0">
                <a:solidFill>
                  <a:srgbClr val="000000"/>
                </a:solidFill>
                <a:latin typeface="VMOHDN+Calibri"/>
                <a:cs typeface="VMOHDN+Calibri"/>
              </a:rPr>
              <a:t>The</a:t>
            </a:r>
            <a:r>
              <a:rPr sz="1800" spc="5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"Employee</a:t>
            </a:r>
            <a:r>
              <a:rPr sz="1800" spc="-2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Performance</a:t>
            </a:r>
            <a:r>
              <a:rPr sz="1800" spc="-24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Analysis</a:t>
            </a:r>
            <a:r>
              <a:rPr sz="1800" spc="1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Using</a:t>
            </a:r>
            <a:r>
              <a:rPr sz="1800" spc="19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VMOHDN+Calibri"/>
                <a:cs typeface="VMOHDN+Calibri"/>
              </a:rPr>
              <a:t>Excel"</a:t>
            </a:r>
          </a:p>
          <a:p>
            <a:pPr marL="0" marR="0">
              <a:lnSpc>
                <a:spcPts val="1802"/>
              </a:lnSpc>
              <a:spcBef>
                <a:spcPts val="37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project</a:t>
            </a:r>
            <a:r>
              <a:rPr sz="1800" spc="4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VMOHDN+Calibri"/>
                <a:cs typeface="VMOHDN+Calibri"/>
              </a:rPr>
              <a:t>focuses</a:t>
            </a:r>
            <a:r>
              <a:rPr sz="1800" spc="2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24" dirty="0">
                <a:solidFill>
                  <a:srgbClr val="000000"/>
                </a:solidFill>
                <a:latin typeface="VMOHDN+Calibri"/>
                <a:cs typeface="VMOHDN+Calibri"/>
              </a:rPr>
              <a:t>on</a:t>
            </a:r>
            <a:r>
              <a:rPr sz="1800" spc="-2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evaluating</a:t>
            </a:r>
            <a:r>
              <a:rPr sz="1800" spc="2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employee</a:t>
            </a:r>
            <a:r>
              <a:rPr sz="1800" spc="-27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performance</a:t>
            </a:r>
          </a:p>
          <a:p>
            <a:pPr marL="0" marR="0">
              <a:lnSpc>
                <a:spcPts val="1802"/>
              </a:lnSpc>
              <a:spcBef>
                <a:spcPts val="374"/>
              </a:spcBef>
              <a:spcAft>
                <a:spcPts val="0"/>
              </a:spcAft>
            </a:pPr>
            <a:r>
              <a:rPr sz="1800" spc="28" dirty="0">
                <a:solidFill>
                  <a:srgbClr val="000000"/>
                </a:solidFill>
                <a:latin typeface="VMOHDN+Calibri"/>
                <a:cs typeface="VMOHDN+Calibri"/>
              </a:rPr>
              <a:t>by</a:t>
            </a:r>
            <a:r>
              <a:rPr sz="1800" spc="-5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analyzing</a:t>
            </a:r>
            <a:r>
              <a:rPr sz="1800" spc="2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33" dirty="0">
                <a:solidFill>
                  <a:srgbClr val="000000"/>
                </a:solidFill>
                <a:latin typeface="VMOHDN+Calibri"/>
                <a:cs typeface="VMOHDN+Calibri"/>
              </a:rPr>
              <a:t>key</a:t>
            </a:r>
            <a:r>
              <a:rPr sz="1800" spc="1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VMOHDN+Calibri"/>
                <a:cs typeface="VMOHDN+Calibri"/>
              </a:rPr>
              <a:t>factors</a:t>
            </a:r>
            <a:r>
              <a:rPr sz="1800" spc="2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such </a:t>
            </a:r>
            <a:r>
              <a:rPr sz="1800" spc="35" dirty="0">
                <a:solidFill>
                  <a:srgbClr val="000000"/>
                </a:solidFill>
                <a:latin typeface="VMOHDN+Calibri"/>
                <a:cs typeface="VMOHDN+Calibri"/>
              </a:rPr>
              <a:t>as</a:t>
            </a:r>
            <a:r>
              <a:rPr sz="1800" spc="-2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satisfaction levels,</a:t>
            </a:r>
          </a:p>
          <a:p>
            <a:pPr marL="0" marR="0">
              <a:lnSpc>
                <a:spcPts val="1802"/>
              </a:lnSpc>
              <a:spcBef>
                <a:spcPts val="324"/>
              </a:spcBef>
              <a:spcAft>
                <a:spcPts val="0"/>
              </a:spcAft>
            </a:pPr>
            <a:r>
              <a:rPr sz="1800" spc="-22" dirty="0">
                <a:solidFill>
                  <a:srgbClr val="000000"/>
                </a:solidFill>
                <a:latin typeface="VMOHDN+Calibri"/>
                <a:cs typeface="VMOHDN+Calibri"/>
              </a:rPr>
              <a:t>gender,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 and</a:t>
            </a:r>
            <a:r>
              <a:rPr sz="1800" spc="7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business</a:t>
            </a:r>
            <a:r>
              <a:rPr sz="1800" spc="14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VMOHDN+Calibri"/>
                <a:cs typeface="VMOHDN+Calibri"/>
              </a:rPr>
              <a:t>unit.</a:t>
            </a:r>
            <a:r>
              <a:rPr sz="1800" spc="4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VMOHDN+Calibri"/>
                <a:cs typeface="VMOHDN+Calibri"/>
              </a:rPr>
              <a:t>The</a:t>
            </a:r>
            <a:r>
              <a:rPr sz="1800" spc="5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project</a:t>
            </a:r>
            <a:r>
              <a:rPr sz="1800" spc="-2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involves</a:t>
            </a:r>
          </a:p>
          <a:p>
            <a:pPr marL="0" marR="0">
              <a:lnSpc>
                <a:spcPts val="1802"/>
              </a:lnSpc>
              <a:spcBef>
                <a:spcPts val="37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collecting</a:t>
            </a:r>
            <a:r>
              <a:rPr sz="1800" spc="2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and organizing</a:t>
            </a:r>
            <a:r>
              <a:rPr sz="1800" spc="2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employee</a:t>
            </a:r>
            <a:r>
              <a:rPr sz="1800" spc="5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VMOHDN+Calibri"/>
                <a:cs typeface="VMOHDN+Calibri"/>
              </a:rPr>
              <a:t>data</a:t>
            </a:r>
            <a:r>
              <a:rPr sz="1800" spc="3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36" dirty="0">
                <a:solidFill>
                  <a:srgbClr val="000000"/>
                </a:solidFill>
                <a:latin typeface="VMOHDN+Calibri"/>
                <a:cs typeface="VMOHDN+Calibri"/>
              </a:rPr>
              <a:t>in</a:t>
            </a:r>
            <a:r>
              <a:rPr sz="1800" spc="-4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VMOHDN+Calibri"/>
                <a:cs typeface="VMOHDN+Calibri"/>
              </a:rPr>
              <a:t>Excel,</a:t>
            </a:r>
          </a:p>
          <a:p>
            <a:pPr marL="0" marR="0">
              <a:lnSpc>
                <a:spcPts val="1802"/>
              </a:lnSpc>
              <a:spcBef>
                <a:spcPts val="30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followed </a:t>
            </a:r>
            <a:r>
              <a:rPr sz="1800" spc="28" dirty="0">
                <a:solidFill>
                  <a:srgbClr val="000000"/>
                </a:solidFill>
                <a:latin typeface="VMOHDN+Calibri"/>
                <a:cs typeface="VMOHDN+Calibri"/>
              </a:rPr>
              <a:t>by</a:t>
            </a:r>
            <a:r>
              <a:rPr sz="1800" spc="-5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detailed analysis</a:t>
            </a:r>
            <a:r>
              <a:rPr sz="1800" spc="-6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15" dirty="0">
                <a:solidFill>
                  <a:srgbClr val="000000"/>
                </a:solidFill>
                <a:latin typeface="VMOHDN+Calibri"/>
                <a:cs typeface="VMOHDN+Calibri"/>
              </a:rPr>
              <a:t>using</a:t>
            </a:r>
            <a:r>
              <a:rPr sz="1800" spc="-69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statistical</a:t>
            </a:r>
            <a:r>
              <a:rPr sz="1800" spc="1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functions</a:t>
            </a:r>
          </a:p>
          <a:p>
            <a:pPr marL="0" marR="0">
              <a:lnSpc>
                <a:spcPts val="1802"/>
              </a:lnSpc>
              <a:spcBef>
                <a:spcPts val="37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and data visualization</a:t>
            </a:r>
            <a:r>
              <a:rPr sz="1800" spc="77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VMOHDN+Calibri"/>
                <a:cs typeface="VMOHDN+Calibri"/>
              </a:rPr>
              <a:t>tools.</a:t>
            </a:r>
            <a:r>
              <a:rPr sz="1800" spc="5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By</a:t>
            </a:r>
            <a:r>
              <a:rPr sz="1800" spc="-19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identifying</a:t>
            </a:r>
            <a:r>
              <a:rPr sz="1800" spc="-57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trends and</a:t>
            </a:r>
          </a:p>
          <a:p>
            <a:pPr marL="0" marR="0">
              <a:lnSpc>
                <a:spcPts val="1802"/>
              </a:lnSpc>
              <a:spcBef>
                <a:spcPts val="37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correlations,</a:t>
            </a:r>
            <a:r>
              <a:rPr sz="1800" spc="-2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12" dirty="0">
                <a:solidFill>
                  <a:srgbClr val="000000"/>
                </a:solidFill>
                <a:latin typeface="VMOHDN+Calibri"/>
                <a:cs typeface="VMOHDN+Calibri"/>
              </a:rPr>
              <a:t>the</a:t>
            </a:r>
            <a:r>
              <a:rPr sz="1800" spc="3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VMOHDN+Calibri"/>
                <a:cs typeface="VMOHDN+Calibri"/>
              </a:rPr>
              <a:t>analysis</a:t>
            </a:r>
            <a:r>
              <a:rPr sz="1800" spc="2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will provide</a:t>
            </a:r>
            <a:r>
              <a:rPr sz="1800" spc="54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insights </a:t>
            </a:r>
            <a:r>
              <a:rPr sz="1800" spc="-28" dirty="0">
                <a:solidFill>
                  <a:srgbClr val="000000"/>
                </a:solidFill>
                <a:latin typeface="VMOHDN+Calibri"/>
                <a:cs typeface="VMOHDN+Calibri"/>
              </a:rPr>
              <a:t>into</a:t>
            </a:r>
            <a:r>
              <a:rPr sz="1800" spc="1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26" dirty="0">
                <a:solidFill>
                  <a:srgbClr val="000000"/>
                </a:solidFill>
                <a:latin typeface="VMOHDN+Calibri"/>
                <a:cs typeface="VMOHDN+Calibri"/>
              </a:rPr>
              <a:t>how</a:t>
            </a:r>
          </a:p>
          <a:p>
            <a:pPr marL="0" marR="0">
              <a:lnSpc>
                <a:spcPts val="1802"/>
              </a:lnSpc>
              <a:spcBef>
                <a:spcPts val="375"/>
              </a:spcBef>
              <a:spcAft>
                <a:spcPts val="0"/>
              </a:spcAft>
            </a:pPr>
            <a:r>
              <a:rPr sz="1800" spc="-16" dirty="0">
                <a:solidFill>
                  <a:srgbClr val="000000"/>
                </a:solidFill>
                <a:latin typeface="VMOHDN+Calibri"/>
                <a:cs typeface="VMOHDN+Calibri"/>
              </a:rPr>
              <a:t>different</a:t>
            </a:r>
            <a:r>
              <a:rPr sz="1800" spc="5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VMOHDN+Calibri"/>
                <a:cs typeface="VMOHDN+Calibri"/>
              </a:rPr>
              <a:t>factors</a:t>
            </a:r>
            <a:r>
              <a:rPr sz="1800" spc="2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impact</a:t>
            </a:r>
            <a:r>
              <a:rPr sz="1800" spc="-3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performance</a:t>
            </a:r>
            <a:r>
              <a:rPr sz="1800" spc="-3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across</a:t>
            </a:r>
            <a:r>
              <a:rPr sz="1800" spc="-6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various</a:t>
            </a:r>
          </a:p>
          <a:p>
            <a:pPr marL="0" marR="0">
              <a:lnSpc>
                <a:spcPts val="1802"/>
              </a:lnSpc>
              <a:spcBef>
                <a:spcPts val="3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demographics</a:t>
            </a:r>
            <a:r>
              <a:rPr sz="1800" spc="1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and departments.</a:t>
            </a:r>
            <a:r>
              <a:rPr sz="1800" spc="3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VMOHDN+Calibri"/>
                <a:cs typeface="VMOHDN+Calibri"/>
              </a:rPr>
              <a:t>The</a:t>
            </a:r>
            <a:r>
              <a:rPr sz="1800" spc="5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findings</a:t>
            </a:r>
            <a:r>
              <a:rPr sz="1800" spc="1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will</a:t>
            </a:r>
          </a:p>
          <a:p>
            <a:pPr marL="0" marR="0">
              <a:lnSpc>
                <a:spcPts val="1802"/>
              </a:lnSpc>
              <a:spcBef>
                <a:spcPts val="30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support</a:t>
            </a:r>
            <a:r>
              <a:rPr sz="1800" spc="4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data-driven decision-making</a:t>
            </a:r>
            <a:r>
              <a:rPr sz="1800" spc="1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78" dirty="0">
                <a:solidFill>
                  <a:srgbClr val="000000"/>
                </a:solidFill>
                <a:latin typeface="VMOHDN+Calibri"/>
                <a:cs typeface="VMOHDN+Calibri"/>
              </a:rPr>
              <a:t>to</a:t>
            </a:r>
            <a:r>
              <a:rPr sz="1800" spc="7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enhance</a:t>
            </a:r>
          </a:p>
          <a:p>
            <a:pPr marL="0" marR="0">
              <a:lnSpc>
                <a:spcPts val="1802"/>
              </a:lnSpc>
              <a:spcBef>
                <a:spcPts val="37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employee</a:t>
            </a:r>
            <a:r>
              <a:rPr sz="1800" spc="5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satisfaction and optimize</a:t>
            </a:r>
            <a:r>
              <a:rPr sz="1800" spc="-2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performance</a:t>
            </a:r>
          </a:p>
          <a:p>
            <a:pPr marL="0" marR="0">
              <a:lnSpc>
                <a:spcPts val="1802"/>
              </a:lnSpc>
              <a:spcBef>
                <a:spcPts val="37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within </a:t>
            </a:r>
            <a:r>
              <a:rPr sz="1800" spc="12" dirty="0">
                <a:solidFill>
                  <a:srgbClr val="000000"/>
                </a:solidFill>
                <a:latin typeface="VMOHDN+Calibri"/>
                <a:cs typeface="VMOHDN+Calibri"/>
              </a:rPr>
              <a:t>the</a:t>
            </a:r>
            <a:r>
              <a:rPr sz="1800" spc="-1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VMOHDN+Calibri"/>
                <a:cs typeface="VMOHDN+Calibri"/>
              </a:rPr>
              <a:t>organization.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C926B"/>
                </a:solidFill>
                <a:latin typeface="QVOAHB+TrebuchetMS"/>
                <a:cs typeface="QVOAHB+TrebuchetM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23900" y="6172200"/>
            <a:ext cx="2181225" cy="485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5125" y="1076325"/>
            <a:ext cx="1038225" cy="695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6675" y="2057400"/>
            <a:ext cx="1171575" cy="781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0" y="2943225"/>
            <a:ext cx="1323975" cy="695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2275" y="3819525"/>
            <a:ext cx="1504950" cy="923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5125" y="4924425"/>
            <a:ext cx="1466850" cy="1228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7235" y="335806"/>
            <a:ext cx="5137352" cy="51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ts val="0"/>
              </a:spcBef>
              <a:spcAft>
                <a:spcPts val="0"/>
              </a:spcAft>
            </a:pPr>
            <a:r>
              <a:rPr sz="3250" spc="-37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WHO</a:t>
            </a:r>
            <a:r>
              <a:rPr sz="3250" spc="-28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3250" spc="-43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ARE</a:t>
            </a:r>
            <a:r>
              <a:rPr sz="3250" spc="-69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3250" spc="-4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THE</a:t>
            </a:r>
            <a:r>
              <a:rPr sz="3250" spc="-74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3250" spc="-21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END</a:t>
            </a:r>
            <a:r>
              <a:rPr sz="3250" spc="-102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3250" spc="-29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USERS?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3477" y="1184036"/>
            <a:ext cx="1797275" cy="267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2" dirty="0">
                <a:solidFill>
                  <a:srgbClr val="000000"/>
                </a:solidFill>
                <a:latin typeface="VMOHDN+Calibri"/>
                <a:cs typeface="VMOHDN+Calibri"/>
              </a:rPr>
              <a:t>1.</a:t>
            </a:r>
            <a:r>
              <a:rPr sz="1800" spc="95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HR </a:t>
            </a:r>
            <a:r>
              <a:rPr sz="1800" spc="-11" dirty="0">
                <a:solidFill>
                  <a:srgbClr val="000000"/>
                </a:solidFill>
                <a:latin typeface="VMOHDN+Calibri"/>
                <a:cs typeface="VMOHDN+Calibri"/>
              </a:rPr>
              <a:t>MANAG</a:t>
            </a:r>
            <a:r>
              <a:rPr sz="1800" spc="-34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26" dirty="0">
                <a:solidFill>
                  <a:srgbClr val="000000"/>
                </a:solidFill>
                <a:latin typeface="VMOHDN+Calibri"/>
                <a:cs typeface="VMOHDN+Calibri"/>
              </a:rPr>
              <a:t>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3477" y="2013727"/>
            <a:ext cx="2808822" cy="1363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2" dirty="0">
                <a:solidFill>
                  <a:srgbClr val="000000"/>
                </a:solidFill>
                <a:latin typeface="VMOHDN+Calibri"/>
                <a:cs typeface="VMOHDN+Calibri"/>
              </a:rPr>
              <a:t>2.</a:t>
            </a:r>
            <a:r>
              <a:rPr sz="1800" spc="95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8" dirty="0">
                <a:solidFill>
                  <a:srgbClr val="000000"/>
                </a:solidFill>
                <a:latin typeface="VMOHDN+Calibri"/>
                <a:cs typeface="VMOHDN+Calibri"/>
              </a:rPr>
              <a:t>DEPARTMENT</a:t>
            </a:r>
            <a:r>
              <a:rPr sz="1800" dirty="0">
                <a:solidFill>
                  <a:srgbClr val="000000"/>
                </a:solidFill>
                <a:latin typeface="VMOHDN+Calibri"/>
                <a:cs typeface="VMOHDN+Calibri"/>
              </a:rPr>
              <a:t> MANAGER</a:t>
            </a:r>
          </a:p>
          <a:p>
            <a:pPr marL="0" marR="0">
              <a:lnSpc>
                <a:spcPts val="1802"/>
              </a:lnSpc>
              <a:spcBef>
                <a:spcPts val="6834"/>
              </a:spcBef>
              <a:spcAft>
                <a:spcPts val="0"/>
              </a:spcAft>
            </a:pPr>
            <a:r>
              <a:rPr sz="1800" spc="-12" dirty="0">
                <a:solidFill>
                  <a:srgbClr val="000000"/>
                </a:solidFill>
                <a:latin typeface="VMOHDN+Calibri"/>
                <a:cs typeface="VMOHDN+Calibri"/>
              </a:rPr>
              <a:t>3.</a:t>
            </a:r>
            <a:r>
              <a:rPr sz="1800" spc="95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VMOHDN+Calibri"/>
                <a:cs typeface="VMOHDN+Calibri"/>
              </a:rPr>
              <a:t>EXECUTIVES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3477" y="4207653"/>
            <a:ext cx="1835769" cy="136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2" dirty="0">
                <a:solidFill>
                  <a:srgbClr val="000000"/>
                </a:solidFill>
                <a:latin typeface="VMOHDN+Calibri"/>
                <a:cs typeface="VMOHDN+Calibri"/>
              </a:rPr>
              <a:t>4.</a:t>
            </a:r>
            <a:r>
              <a:rPr sz="1800" spc="95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09" dirty="0">
                <a:solidFill>
                  <a:srgbClr val="000000"/>
                </a:solidFill>
                <a:latin typeface="VMOHDN+Calibri"/>
                <a:cs typeface="VMOHDN+Calibri"/>
              </a:rPr>
              <a:t>DATA</a:t>
            </a:r>
            <a:r>
              <a:rPr sz="1800" spc="15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33" dirty="0">
                <a:solidFill>
                  <a:srgbClr val="000000"/>
                </a:solidFill>
                <a:latin typeface="VMOHDN+Calibri"/>
                <a:cs typeface="VMOHDN+Calibri"/>
              </a:rPr>
              <a:t>AN</a:t>
            </a:r>
            <a:r>
              <a:rPr sz="1800" spc="-37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40" dirty="0">
                <a:solidFill>
                  <a:srgbClr val="000000"/>
                </a:solidFill>
                <a:latin typeface="VMOHDN+Calibri"/>
                <a:cs typeface="VMOHDN+Calibri"/>
              </a:rPr>
              <a:t>ALYST</a:t>
            </a:r>
          </a:p>
          <a:p>
            <a:pPr marL="0" marR="0">
              <a:lnSpc>
                <a:spcPts val="1802"/>
              </a:lnSpc>
              <a:spcBef>
                <a:spcPts val="6834"/>
              </a:spcBef>
              <a:spcAft>
                <a:spcPts val="0"/>
              </a:spcAft>
            </a:pPr>
            <a:r>
              <a:rPr sz="1800" spc="-12" dirty="0">
                <a:solidFill>
                  <a:srgbClr val="000000"/>
                </a:solidFill>
                <a:latin typeface="VMOHDN+Calibri"/>
                <a:cs typeface="VMOHDN+Calibri"/>
              </a:rPr>
              <a:t>5.</a:t>
            </a:r>
            <a:r>
              <a:rPr sz="1800" spc="95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1800" spc="-18" dirty="0">
                <a:solidFill>
                  <a:srgbClr val="000000"/>
                </a:solidFill>
                <a:latin typeface="VMOHDN+Calibri"/>
                <a:cs typeface="VMOHDN+Calibri"/>
              </a:rPr>
              <a:t>EMPLOYEES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C926B"/>
                </a:solidFill>
                <a:latin typeface="QVOAHB+TrebuchetMS"/>
                <a:cs typeface="QVOAHB+Trebuchet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1476375"/>
            <a:ext cx="2695575" cy="3248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6275" y="6467475"/>
            <a:ext cx="2143125" cy="200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182" y="890909"/>
            <a:ext cx="9597615" cy="569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5"/>
              </a:lnSpc>
              <a:spcBef>
                <a:spcPts val="0"/>
              </a:spcBef>
              <a:spcAft>
                <a:spcPts val="0"/>
              </a:spcAft>
            </a:pPr>
            <a:r>
              <a:rPr sz="3600" spc="22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OUR</a:t>
            </a:r>
            <a:r>
              <a:rPr sz="3600" spc="-69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360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SOLUTION</a:t>
            </a:r>
            <a:r>
              <a:rPr sz="3600" spc="-407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3600" spc="-21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AND</a:t>
            </a:r>
            <a:r>
              <a:rPr sz="360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3600" spc="-33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ITS</a:t>
            </a:r>
            <a:r>
              <a:rPr sz="3600" spc="36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3600" spc="-57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VALUE</a:t>
            </a:r>
            <a:r>
              <a:rPr sz="3600" spc="-59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360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PROPOSITION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4380" y="2052944"/>
            <a:ext cx="3703351" cy="2040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sz="1800" spc="15" dirty="0">
                <a:solidFill>
                  <a:srgbClr val="000000"/>
                </a:solidFill>
                <a:latin typeface="DELIMI+SegoeUI-Bold"/>
                <a:cs typeface="DELIMI+SegoeUI-Bold"/>
              </a:rPr>
              <a:t>1.</a:t>
            </a:r>
            <a:r>
              <a:rPr sz="1800" spc="578" dirty="0">
                <a:solidFill>
                  <a:srgbClr val="000000"/>
                </a:solidFill>
                <a:latin typeface="DELIMI+SegoeUI-Bold"/>
                <a:cs typeface="DELIMI+SegoeUI-Bold"/>
              </a:rPr>
              <a:t> </a:t>
            </a:r>
            <a:r>
              <a:rPr sz="1800" dirty="0">
                <a:solidFill>
                  <a:srgbClr val="000000"/>
                </a:solidFill>
                <a:latin typeface="DELIMI+SegoeUI-Bold"/>
                <a:cs typeface="DELIMI+SegoeUI-Bold"/>
              </a:rPr>
              <a:t>CONDITIONAL</a:t>
            </a:r>
            <a:r>
              <a:rPr sz="1800" spc="-68" dirty="0">
                <a:solidFill>
                  <a:srgbClr val="000000"/>
                </a:solidFill>
                <a:latin typeface="DELIMI+SegoeUI-Bold"/>
                <a:cs typeface="DELIMI+SegoeUI-Bold"/>
              </a:rPr>
              <a:t> </a:t>
            </a:r>
            <a:r>
              <a:rPr sz="1800" spc="-18" dirty="0">
                <a:solidFill>
                  <a:srgbClr val="000000"/>
                </a:solidFill>
                <a:latin typeface="DELIMI+SegoeUI-Bold"/>
                <a:cs typeface="DELIMI+SegoeUI-Bold"/>
              </a:rPr>
              <a:t>FO</a:t>
            </a:r>
            <a:r>
              <a:rPr sz="1800" spc="-513" dirty="0">
                <a:solidFill>
                  <a:srgbClr val="000000"/>
                </a:solidFill>
                <a:latin typeface="DELIMI+SegoeUI-Bold"/>
                <a:cs typeface="DELIMI+SegoeUI-Bold"/>
              </a:rPr>
              <a:t> </a:t>
            </a:r>
            <a:r>
              <a:rPr sz="1800" spc="-47" dirty="0">
                <a:solidFill>
                  <a:srgbClr val="000000"/>
                </a:solidFill>
                <a:latin typeface="DELIMI+SegoeUI-Bold"/>
                <a:cs typeface="DELIMI+SegoeUI-Bold"/>
              </a:rPr>
              <a:t>RMAT</a:t>
            </a:r>
            <a:r>
              <a:rPr sz="1800" spc="-503" dirty="0">
                <a:solidFill>
                  <a:srgbClr val="000000"/>
                </a:solidFill>
                <a:latin typeface="DELIMI+SegoeUI-Bold"/>
                <a:cs typeface="DELIMI+SegoeUI-Bold"/>
              </a:rPr>
              <a:t> </a:t>
            </a:r>
            <a:r>
              <a:rPr sz="1800" dirty="0">
                <a:solidFill>
                  <a:srgbClr val="000000"/>
                </a:solidFill>
                <a:latin typeface="DELIMI+SegoeUI-Bold"/>
                <a:cs typeface="DELIMI+SegoeUI-Bold"/>
              </a:rPr>
              <a:t>TING</a:t>
            </a:r>
            <a:r>
              <a:rPr sz="1800" dirty="0">
                <a:solidFill>
                  <a:srgbClr val="000000"/>
                </a:solidFill>
                <a:latin typeface="HSPNTJ+Arial-BoldMT"/>
                <a:cs typeface="HSPNTJ+Arial-BoldMT"/>
              </a:rPr>
              <a:t>:</a:t>
            </a:r>
          </a:p>
          <a:p>
            <a:pPr marL="0" marR="0">
              <a:lnSpc>
                <a:spcPts val="2397"/>
              </a:lnSpc>
              <a:spcBef>
                <a:spcPts val="304"/>
              </a:spcBef>
              <a:spcAft>
                <a:spcPts val="0"/>
              </a:spcAft>
            </a:pPr>
            <a:r>
              <a:rPr sz="1800" spc="15" dirty="0">
                <a:solidFill>
                  <a:srgbClr val="000000"/>
                </a:solidFill>
                <a:latin typeface="DELIMI+SegoeUI-Bold"/>
                <a:cs typeface="DELIMI+SegoeUI-Bold"/>
              </a:rPr>
              <a:t>2.</a:t>
            </a:r>
            <a:r>
              <a:rPr sz="1800" spc="578" dirty="0">
                <a:solidFill>
                  <a:srgbClr val="000000"/>
                </a:solidFill>
                <a:latin typeface="DELIMI+SegoeUI-Bold"/>
                <a:cs typeface="DELIMI+SegoeUI-Bold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DELIMI+SegoeUI-Bold"/>
                <a:cs typeface="DELIMI+SegoeUI-Bold"/>
              </a:rPr>
              <a:t>FILTER</a:t>
            </a:r>
            <a:r>
              <a:rPr sz="1800" dirty="0">
                <a:solidFill>
                  <a:srgbClr val="000000"/>
                </a:solidFill>
                <a:latin typeface="HSPNTJ+Arial-BoldMT"/>
                <a:cs typeface="HSPNTJ+Arial-BoldMT"/>
              </a:rPr>
              <a:t>:</a:t>
            </a:r>
          </a:p>
          <a:p>
            <a:pPr marL="0" marR="0">
              <a:lnSpc>
                <a:spcPts val="2397"/>
              </a:lnSpc>
              <a:spcBef>
                <a:spcPts val="232"/>
              </a:spcBef>
              <a:spcAft>
                <a:spcPts val="0"/>
              </a:spcAft>
            </a:pPr>
            <a:r>
              <a:rPr sz="1800" spc="15" dirty="0">
                <a:solidFill>
                  <a:srgbClr val="000000"/>
                </a:solidFill>
                <a:latin typeface="DELIMI+SegoeUI-Bold"/>
                <a:cs typeface="DELIMI+SegoeUI-Bold"/>
              </a:rPr>
              <a:t>3.</a:t>
            </a:r>
            <a:r>
              <a:rPr sz="1800" spc="578" dirty="0">
                <a:solidFill>
                  <a:srgbClr val="000000"/>
                </a:solidFill>
                <a:latin typeface="DELIMI+SegoeUI-Bold"/>
                <a:cs typeface="DELIMI+SegoeUI-Bold"/>
              </a:rPr>
              <a:t> </a:t>
            </a:r>
            <a:r>
              <a:rPr sz="1800" dirty="0">
                <a:solidFill>
                  <a:srgbClr val="000000"/>
                </a:solidFill>
                <a:latin typeface="DELIMI+SegoeUI-Bold"/>
                <a:cs typeface="DELIMI+SegoeUI-Bold"/>
              </a:rPr>
              <a:t>FORMULA:</a:t>
            </a:r>
          </a:p>
          <a:p>
            <a:pPr marL="0" marR="0">
              <a:lnSpc>
                <a:spcPts val="2397"/>
              </a:lnSpc>
              <a:spcBef>
                <a:spcPts val="305"/>
              </a:spcBef>
              <a:spcAft>
                <a:spcPts val="0"/>
              </a:spcAft>
            </a:pPr>
            <a:r>
              <a:rPr sz="1800" spc="15" dirty="0">
                <a:solidFill>
                  <a:srgbClr val="000000"/>
                </a:solidFill>
                <a:latin typeface="DELIMI+SegoeUI-Bold"/>
                <a:cs typeface="DELIMI+SegoeUI-Bold"/>
              </a:rPr>
              <a:t>4.</a:t>
            </a:r>
            <a:r>
              <a:rPr sz="1800" spc="578" dirty="0">
                <a:solidFill>
                  <a:srgbClr val="000000"/>
                </a:solidFill>
                <a:latin typeface="DELIMI+SegoeUI-Bold"/>
                <a:cs typeface="DELIMI+SegoeUI-Bold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DELIMI+SegoeUI-Bold"/>
                <a:cs typeface="DELIMI+SegoeUI-Bold"/>
              </a:rPr>
              <a:t>PIVOT</a:t>
            </a:r>
            <a:r>
              <a:rPr sz="1800" spc="-23" dirty="0">
                <a:solidFill>
                  <a:srgbClr val="000000"/>
                </a:solidFill>
                <a:latin typeface="DELIMI+SegoeUI-Bold"/>
                <a:cs typeface="DELIMI+SegoeUI-Bold"/>
              </a:rPr>
              <a:t> </a:t>
            </a:r>
            <a:r>
              <a:rPr sz="1800" spc="-18" dirty="0">
                <a:solidFill>
                  <a:srgbClr val="000000"/>
                </a:solidFill>
                <a:latin typeface="DELIMI+SegoeUI-Bold"/>
                <a:cs typeface="DELIMI+SegoeUI-Bold"/>
              </a:rPr>
              <a:t>TABLE:</a:t>
            </a:r>
          </a:p>
          <a:p>
            <a:pPr marL="0" marR="0">
              <a:lnSpc>
                <a:spcPts val="2397"/>
              </a:lnSpc>
              <a:spcBef>
                <a:spcPts val="280"/>
              </a:spcBef>
              <a:spcAft>
                <a:spcPts val="0"/>
              </a:spcAft>
            </a:pPr>
            <a:r>
              <a:rPr sz="1800" spc="15" dirty="0">
                <a:solidFill>
                  <a:srgbClr val="000000"/>
                </a:solidFill>
                <a:latin typeface="DELIMI+SegoeUI-Bold"/>
                <a:cs typeface="DELIMI+SegoeUI-Bold"/>
              </a:rPr>
              <a:t>5.</a:t>
            </a:r>
            <a:r>
              <a:rPr sz="1800" spc="578" dirty="0">
                <a:solidFill>
                  <a:srgbClr val="000000"/>
                </a:solidFill>
                <a:latin typeface="DELIMI+SegoeUI-Bold"/>
                <a:cs typeface="DELIMI+SegoeUI-Bold"/>
              </a:rPr>
              <a:t> </a:t>
            </a:r>
            <a:r>
              <a:rPr sz="1800" dirty="0">
                <a:solidFill>
                  <a:srgbClr val="000000"/>
                </a:solidFill>
                <a:latin typeface="DELIMI+SegoeUI-Bold"/>
                <a:cs typeface="DELIMI+SegoeUI-Bold"/>
              </a:rPr>
              <a:t>SLICER</a:t>
            </a:r>
            <a:r>
              <a:rPr sz="1800" spc="-23" dirty="0">
                <a:solidFill>
                  <a:srgbClr val="000000"/>
                </a:solidFill>
                <a:latin typeface="DELIMI+SegoeUI-Bold"/>
                <a:cs typeface="DELIMI+SegoeUI-Bold"/>
              </a:rPr>
              <a:t> </a:t>
            </a:r>
            <a:r>
              <a:rPr sz="1800" dirty="0">
                <a:solidFill>
                  <a:srgbClr val="000000"/>
                </a:solidFill>
                <a:latin typeface="DELIMI+SegoeUI-Bold"/>
                <a:cs typeface="DELIMI+SegoeUI-Bold"/>
              </a:rPr>
              <a:t>:</a:t>
            </a:r>
          </a:p>
          <a:p>
            <a:pPr marL="0" marR="0">
              <a:lnSpc>
                <a:spcPts val="2397"/>
              </a:lnSpc>
              <a:spcBef>
                <a:spcPts val="306"/>
              </a:spcBef>
              <a:spcAft>
                <a:spcPts val="0"/>
              </a:spcAft>
            </a:pPr>
            <a:r>
              <a:rPr sz="1800" spc="15" dirty="0">
                <a:solidFill>
                  <a:srgbClr val="000000"/>
                </a:solidFill>
                <a:latin typeface="DELIMI+SegoeUI-Bold"/>
                <a:cs typeface="DELIMI+SegoeUI-Bold"/>
              </a:rPr>
              <a:t>6.</a:t>
            </a:r>
            <a:r>
              <a:rPr sz="1800" spc="578" dirty="0">
                <a:solidFill>
                  <a:srgbClr val="000000"/>
                </a:solidFill>
                <a:latin typeface="DELIMI+SegoeUI-Bold"/>
                <a:cs typeface="DELIMI+SegoeUI-Bold"/>
              </a:rPr>
              <a:t> </a:t>
            </a:r>
            <a:r>
              <a:rPr sz="1800" dirty="0">
                <a:solidFill>
                  <a:srgbClr val="000000"/>
                </a:solidFill>
                <a:latin typeface="DELIMI+SegoeUI-Bold"/>
                <a:cs typeface="DELIMI+SegoeUI-Bold"/>
              </a:rPr>
              <a:t>GRAPH: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001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C926B"/>
                </a:solidFill>
                <a:latin typeface="QVOAHB+TrebuchetMS"/>
                <a:cs typeface="QVOAHB+Trebuchet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5967" y="403977"/>
            <a:ext cx="5722062" cy="74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82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Dataset</a:t>
            </a:r>
            <a:r>
              <a:rPr sz="4800" spc="-47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480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1377" y="1316847"/>
            <a:ext cx="7871440" cy="233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5" dirty="0">
                <a:solidFill>
                  <a:srgbClr val="000000"/>
                </a:solidFill>
                <a:latin typeface="GUTVEI+Calibri-Bold"/>
                <a:cs typeface="GUTVEI+Calibri-Bold"/>
              </a:rPr>
              <a:t>Dataset</a:t>
            </a:r>
            <a:r>
              <a:rPr sz="2200" spc="-173" dirty="0">
                <a:solidFill>
                  <a:srgbClr val="000000"/>
                </a:solidFill>
                <a:latin typeface="GUTVEI+Calibri-Bold"/>
                <a:cs typeface="GUTVEI+Calibri-Bold"/>
              </a:rPr>
              <a:t> </a:t>
            </a:r>
            <a:r>
              <a:rPr sz="2200" dirty="0">
                <a:solidFill>
                  <a:srgbClr val="000000"/>
                </a:solidFill>
                <a:latin typeface="GUTVEI+Calibri-Bold"/>
                <a:cs typeface="GUTVEI+Calibri-Bold"/>
              </a:rPr>
              <a:t>Name:</a:t>
            </a:r>
            <a:r>
              <a:rPr sz="2200" spc="-200" dirty="0">
                <a:solidFill>
                  <a:srgbClr val="000000"/>
                </a:solidFill>
                <a:latin typeface="GUTVEI+Calibri-Bold"/>
                <a:cs typeface="GUTVEI+Calibri-Bold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Employee</a:t>
            </a:r>
            <a:r>
              <a:rPr sz="2200" spc="-16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Performance</a:t>
            </a:r>
            <a:r>
              <a:rPr sz="2200" spc="-1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Analysis</a:t>
            </a:r>
            <a:r>
              <a:rPr sz="2200" spc="7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22" dirty="0">
                <a:solidFill>
                  <a:srgbClr val="000000"/>
                </a:solidFill>
                <a:latin typeface="VMOHDN+Calibri"/>
                <a:cs typeface="VMOHDN+Calibri"/>
              </a:rPr>
              <a:t>Data</a:t>
            </a:r>
          </a:p>
          <a:p>
            <a:pPr marL="0" marR="0">
              <a:lnSpc>
                <a:spcPts val="2177"/>
              </a:lnSpc>
              <a:spcBef>
                <a:spcPts val="525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GUTVEI+Calibri-Bold"/>
                <a:cs typeface="GUTVEI+Calibri-Bold"/>
              </a:rPr>
              <a:t>Description:</a:t>
            </a:r>
            <a:r>
              <a:rPr sz="2200" spc="-138" dirty="0">
                <a:solidFill>
                  <a:srgbClr val="000000"/>
                </a:solidFill>
                <a:latin typeface="GUTVEI+Calibri-Bold"/>
                <a:cs typeface="GUTVEI+Calibri-Bold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Contains </a:t>
            </a:r>
            <a:r>
              <a:rPr sz="2200" spc="-10" dirty="0">
                <a:solidFill>
                  <a:srgbClr val="000000"/>
                </a:solidFill>
                <a:latin typeface="VMOHDN+Calibri"/>
                <a:cs typeface="VMOHDN+Calibri"/>
              </a:rPr>
              <a:t>performance</a:t>
            </a:r>
            <a:r>
              <a:rPr sz="2200" spc="64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metrics </a:t>
            </a:r>
            <a:r>
              <a:rPr sz="2200" spc="-11" dirty="0">
                <a:solidFill>
                  <a:srgbClr val="000000"/>
                </a:solidFill>
                <a:latin typeface="VMOHDN+Calibri"/>
                <a:cs typeface="VMOHDN+Calibri"/>
              </a:rPr>
              <a:t>for</a:t>
            </a:r>
            <a:r>
              <a:rPr sz="2200" spc="-54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employees, </a:t>
            </a:r>
            <a:r>
              <a:rPr sz="2200" spc="-12" dirty="0">
                <a:solidFill>
                  <a:srgbClr val="000000"/>
                </a:solidFill>
                <a:latin typeface="VMOHDN+Calibri"/>
                <a:cs typeface="VMOHDN+Calibri"/>
              </a:rPr>
              <a:t>including</a:t>
            </a:r>
          </a:p>
          <a:p>
            <a:pPr marL="0" marR="0">
              <a:lnSpc>
                <a:spcPts val="2177"/>
              </a:lnSpc>
              <a:spcBef>
                <a:spcPts val="402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satisfaction scores,</a:t>
            </a:r>
            <a:r>
              <a:rPr sz="2200" spc="1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VMOHDN+Calibri"/>
                <a:cs typeface="VMOHDN+Calibri"/>
              </a:rPr>
              <a:t>performance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 ratings, </a:t>
            </a:r>
            <a:r>
              <a:rPr sz="2200" spc="-18" dirty="0">
                <a:solidFill>
                  <a:srgbClr val="000000"/>
                </a:solidFill>
                <a:latin typeface="VMOHDN+Calibri"/>
                <a:cs typeface="VMOHDN+Calibri"/>
              </a:rPr>
              <a:t>and</a:t>
            </a:r>
            <a:r>
              <a:rPr sz="2200" spc="1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demographic </a:t>
            </a:r>
            <a:r>
              <a:rPr sz="2200" spc="-10" dirty="0">
                <a:solidFill>
                  <a:srgbClr val="000000"/>
                </a:solidFill>
                <a:latin typeface="VMOHDN+Calibri"/>
                <a:cs typeface="VMOHDN+Calibri"/>
              </a:rPr>
              <a:t>details.</a:t>
            </a:r>
          </a:p>
          <a:p>
            <a:pPr marL="0" marR="0">
              <a:lnSpc>
                <a:spcPts val="2177"/>
              </a:lnSpc>
              <a:spcBef>
                <a:spcPts val="449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GUTVEI+Calibri-Bold"/>
                <a:cs typeface="GUTVEI+Calibri-Bold"/>
              </a:rPr>
              <a:t>Source:</a:t>
            </a:r>
            <a:r>
              <a:rPr sz="2200" spc="-210" dirty="0">
                <a:solidFill>
                  <a:srgbClr val="000000"/>
                </a:solidFill>
                <a:latin typeface="GUTVEI+Calibri-Bold"/>
                <a:cs typeface="GUTVEI+Calibri-Bold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Kaggle.com</a:t>
            </a:r>
          </a:p>
          <a:p>
            <a:pPr marL="0" marR="0">
              <a:lnSpc>
                <a:spcPts val="2180"/>
              </a:lnSpc>
              <a:spcBef>
                <a:spcPts val="498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GUTVEI+Calibri-Bold"/>
                <a:cs typeface="GUTVEI+Calibri-Bold"/>
              </a:rPr>
              <a:t>Variables/Columns:</a:t>
            </a:r>
          </a:p>
          <a:p>
            <a:pPr marL="521017" marR="0">
              <a:lnSpc>
                <a:spcPts val="2177"/>
              </a:lnSpc>
              <a:spcBef>
                <a:spcPts val="401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Name:</a:t>
            </a:r>
            <a:r>
              <a:rPr sz="2200" spc="37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18" dirty="0">
                <a:solidFill>
                  <a:srgbClr val="000000"/>
                </a:solidFill>
                <a:latin typeface="VMOHDN+Calibri"/>
                <a:cs typeface="VMOHDN+Calibri"/>
              </a:rPr>
              <a:t>First</a:t>
            </a:r>
            <a:r>
              <a:rPr sz="2200" spc="-19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name</a:t>
            </a:r>
          </a:p>
          <a:p>
            <a:pPr marL="457517" marR="0">
              <a:lnSpc>
                <a:spcPts val="2180"/>
              </a:lnSpc>
              <a:spcBef>
                <a:spcPts val="523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Gender:</a:t>
            </a:r>
            <a:r>
              <a:rPr sz="2200" spc="-4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Male</a:t>
            </a:r>
            <a:r>
              <a:rPr sz="2200" spc="-2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19" dirty="0">
                <a:solidFill>
                  <a:srgbClr val="000000"/>
                </a:solidFill>
                <a:latin typeface="VMOHDN+Calibri"/>
                <a:cs typeface="VMOHDN+Calibri"/>
              </a:rPr>
              <a:t>and</a:t>
            </a:r>
            <a:r>
              <a:rPr sz="2200" spc="-24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20" dirty="0">
                <a:solidFill>
                  <a:srgbClr val="000000"/>
                </a:solidFill>
                <a:latin typeface="VMOHDN+Calibri"/>
                <a:cs typeface="VMOHDN+Calibri"/>
              </a:rPr>
              <a:t>Female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8895" y="3672824"/>
            <a:ext cx="7470934" cy="982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Business Unit:</a:t>
            </a:r>
            <a:r>
              <a:rPr sz="2200" spc="-3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BPC, CCDR,</a:t>
            </a:r>
            <a:r>
              <a:rPr sz="2200" spc="1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61" dirty="0">
                <a:solidFill>
                  <a:srgbClr val="000000"/>
                </a:solidFill>
                <a:latin typeface="VMOHDN+Calibri"/>
                <a:cs typeface="VMOHDN+Calibri"/>
              </a:rPr>
              <a:t>EW,</a:t>
            </a:r>
            <a:r>
              <a:rPr sz="2200" spc="6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MSC, NEL, </a:t>
            </a:r>
            <a:r>
              <a:rPr sz="2200" spc="-18" dirty="0">
                <a:solidFill>
                  <a:srgbClr val="000000"/>
                </a:solidFill>
                <a:latin typeface="VMOHDN+Calibri"/>
                <a:cs typeface="VMOHDN+Calibri"/>
              </a:rPr>
              <a:t>PL,</a:t>
            </a:r>
            <a:r>
              <a:rPr sz="2200" spc="2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PYZ, </a:t>
            </a:r>
            <a:r>
              <a:rPr sz="2200" spc="-17" dirty="0">
                <a:solidFill>
                  <a:srgbClr val="000000"/>
                </a:solidFill>
                <a:latin typeface="VMOHDN+Calibri"/>
                <a:cs typeface="VMOHDN+Calibri"/>
              </a:rPr>
              <a:t>SVG,</a:t>
            </a:r>
            <a:r>
              <a:rPr sz="2200" spc="2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TNS, WBL</a:t>
            </a:r>
          </a:p>
          <a:p>
            <a:pPr marL="0" marR="0">
              <a:lnSpc>
                <a:spcPts val="2180"/>
              </a:lnSpc>
              <a:spcBef>
                <a:spcPts val="447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Performance</a:t>
            </a:r>
            <a:r>
              <a:rPr sz="2200" spc="-11" dirty="0">
                <a:solidFill>
                  <a:srgbClr val="000000"/>
                </a:solidFill>
                <a:latin typeface="VMOHDN+Calibri"/>
                <a:cs typeface="VMOHDN+Calibri"/>
              </a:rPr>
              <a:t> Rating:</a:t>
            </a:r>
            <a:r>
              <a:rPr sz="2200" spc="45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62" dirty="0">
                <a:solidFill>
                  <a:srgbClr val="000000"/>
                </a:solidFill>
                <a:latin typeface="VMOHDN+Calibri"/>
                <a:cs typeface="VMOHDN+Calibri"/>
              </a:rPr>
              <a:t>Ve</a:t>
            </a:r>
            <a:r>
              <a:rPr sz="2200" spc="-469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ry</a:t>
            </a:r>
            <a:r>
              <a:rPr sz="2200" spc="1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high, High, Medium, Low</a:t>
            </a:r>
          </a:p>
          <a:p>
            <a:pPr marL="0" marR="0">
              <a:lnSpc>
                <a:spcPts val="2177"/>
              </a:lnSpc>
              <a:spcBef>
                <a:spcPts val="401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Satisfaction </a:t>
            </a:r>
            <a:r>
              <a:rPr sz="2200" spc="-18" dirty="0">
                <a:solidFill>
                  <a:srgbClr val="000000"/>
                </a:solidFill>
                <a:latin typeface="VMOHDN+Calibri"/>
                <a:cs typeface="VMOHDN+Calibri"/>
              </a:rPr>
              <a:t>Score:</a:t>
            </a:r>
            <a:r>
              <a:rPr sz="2200" spc="54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1-5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1377" y="4674092"/>
            <a:ext cx="6202858" cy="199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GUTVEI+Calibri-Bold"/>
                <a:cs typeface="GUTVEI+Calibri-Bold"/>
              </a:rPr>
              <a:t>Data</a:t>
            </a:r>
            <a:r>
              <a:rPr sz="2200" spc="-214" dirty="0">
                <a:solidFill>
                  <a:srgbClr val="000000"/>
                </a:solidFill>
                <a:latin typeface="GUTVEI+Calibri-Bold"/>
                <a:cs typeface="GUTVEI+Calibri-Bold"/>
              </a:rPr>
              <a:t> </a:t>
            </a:r>
            <a:r>
              <a:rPr sz="2200" spc="-21" dirty="0">
                <a:solidFill>
                  <a:srgbClr val="000000"/>
                </a:solidFill>
                <a:latin typeface="GUTVEI+Calibri-Bold"/>
                <a:cs typeface="GUTVEI+Calibri-Bold"/>
              </a:rPr>
              <a:t>Types:</a:t>
            </a:r>
            <a:r>
              <a:rPr sz="2200" spc="-126" dirty="0">
                <a:solidFill>
                  <a:srgbClr val="000000"/>
                </a:solidFill>
                <a:latin typeface="GUTVEI+Calibri-Bold"/>
                <a:cs typeface="GUTVEI+Calibri-Bold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Numeric </a:t>
            </a:r>
            <a:r>
              <a:rPr sz="2200" spc="18" dirty="0">
                <a:solidFill>
                  <a:srgbClr val="000000"/>
                </a:solidFill>
                <a:latin typeface="VMOHDN+Calibri"/>
                <a:cs typeface="VMOHDN+Calibri"/>
              </a:rPr>
              <a:t>and</a:t>
            </a:r>
            <a:r>
              <a:rPr sz="2200" spc="-2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123" dirty="0">
                <a:solidFill>
                  <a:srgbClr val="000000"/>
                </a:solidFill>
                <a:latin typeface="VMOHDN+Calibri"/>
                <a:cs typeface="VMOHDN+Calibri"/>
              </a:rPr>
              <a:t>Te</a:t>
            </a:r>
            <a:r>
              <a:rPr sz="2200" spc="-467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27" dirty="0">
                <a:solidFill>
                  <a:srgbClr val="000000"/>
                </a:solidFill>
                <a:latin typeface="VMOHDN+Calibri"/>
                <a:cs typeface="VMOHDN+Calibri"/>
              </a:rPr>
              <a:t>xt</a:t>
            </a:r>
          </a:p>
          <a:p>
            <a:pPr marL="0" marR="0">
              <a:lnSpc>
                <a:spcPts val="2177"/>
              </a:lnSpc>
              <a:spcBef>
                <a:spcPts val="528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GUTVEI+Calibri-Bold"/>
                <a:cs typeface="GUTVEI+Calibri-Bold"/>
              </a:rPr>
              <a:t>Units</a:t>
            </a:r>
            <a:r>
              <a:rPr sz="2200" spc="-157" dirty="0">
                <a:solidFill>
                  <a:srgbClr val="000000"/>
                </a:solidFill>
                <a:latin typeface="GUTVEI+Calibri-Bold"/>
                <a:cs typeface="GUTVEI+Calibri-Bold"/>
              </a:rPr>
              <a:t> </a:t>
            </a:r>
            <a:r>
              <a:rPr sz="2200" spc="-57" dirty="0">
                <a:solidFill>
                  <a:srgbClr val="000000"/>
                </a:solidFill>
                <a:latin typeface="GUTVEI+Calibri-Bold"/>
                <a:cs typeface="GUTVEI+Calibri-Bold"/>
              </a:rPr>
              <a:t>of</a:t>
            </a:r>
            <a:r>
              <a:rPr sz="2200" spc="-140" dirty="0">
                <a:solidFill>
                  <a:srgbClr val="000000"/>
                </a:solidFill>
                <a:latin typeface="GUTVEI+Calibri-Bold"/>
                <a:cs typeface="GUTVEI+Calibri-Bold"/>
              </a:rPr>
              <a:t> </a:t>
            </a:r>
            <a:r>
              <a:rPr sz="2200" dirty="0">
                <a:solidFill>
                  <a:srgbClr val="000000"/>
                </a:solidFill>
                <a:latin typeface="GUTVEI+Calibri-Bold"/>
                <a:cs typeface="GUTVEI+Calibri-Bold"/>
              </a:rPr>
              <a:t>Measurement:</a:t>
            </a:r>
          </a:p>
          <a:p>
            <a:pPr marL="0" marR="0">
              <a:lnSpc>
                <a:spcPts val="2432"/>
              </a:lnSpc>
              <a:spcBef>
                <a:spcPts val="111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WVKIFS+Arial"/>
                <a:cs typeface="WVKIFS+Arial"/>
              </a:rPr>
              <a:t>•</a:t>
            </a:r>
            <a:r>
              <a:rPr sz="2200" spc="1233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Satisfaction </a:t>
            </a:r>
            <a:r>
              <a:rPr sz="2200" spc="-18" dirty="0">
                <a:solidFill>
                  <a:srgbClr val="000000"/>
                </a:solidFill>
                <a:latin typeface="VMOHDN+Calibri"/>
                <a:cs typeface="VMOHDN+Calibri"/>
              </a:rPr>
              <a:t>score:</a:t>
            </a:r>
            <a:r>
              <a:rPr sz="2200" spc="54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14" dirty="0">
                <a:solidFill>
                  <a:srgbClr val="000000"/>
                </a:solidFill>
                <a:latin typeface="VMOHDN+Calibri"/>
                <a:cs typeface="VMOHDN+Calibri"/>
              </a:rPr>
              <a:t>Scale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37" dirty="0">
                <a:solidFill>
                  <a:srgbClr val="000000"/>
                </a:solidFill>
                <a:latin typeface="VMOHDN+Calibri"/>
                <a:cs typeface="VMOHDN+Calibri"/>
              </a:rPr>
              <a:t>of</a:t>
            </a:r>
            <a:r>
              <a:rPr sz="2200" spc="-11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1-5</a:t>
            </a:r>
          </a:p>
          <a:p>
            <a:pPr marL="0" marR="0">
              <a:lnSpc>
                <a:spcPts val="2432"/>
              </a:lnSpc>
              <a:spcBef>
                <a:spcPts val="164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WVKIFS+Arial"/>
                <a:cs typeface="WVKIFS+Arial"/>
              </a:rPr>
              <a:t>•</a:t>
            </a:r>
            <a:r>
              <a:rPr sz="2200" spc="1233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Performance</a:t>
            </a:r>
            <a:r>
              <a:rPr sz="2200" spc="-1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14" dirty="0">
                <a:solidFill>
                  <a:srgbClr val="000000"/>
                </a:solidFill>
                <a:latin typeface="VMOHDN+Calibri"/>
                <a:cs typeface="VMOHDN+Calibri"/>
              </a:rPr>
              <a:t>rating:</a:t>
            </a:r>
            <a:r>
              <a:rPr sz="2200" spc="-2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12" dirty="0">
                <a:solidFill>
                  <a:srgbClr val="000000"/>
                </a:solidFill>
                <a:latin typeface="VMOHDN+Calibri"/>
                <a:cs typeface="VMOHDN+Calibri"/>
              </a:rPr>
              <a:t>Very</a:t>
            </a:r>
            <a:r>
              <a:rPr sz="2200" spc="17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high, High, Medium,</a:t>
            </a:r>
            <a:r>
              <a:rPr sz="2200" spc="1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Low</a:t>
            </a:r>
          </a:p>
          <a:p>
            <a:pPr marL="0" marR="0">
              <a:lnSpc>
                <a:spcPts val="2177"/>
              </a:lnSpc>
              <a:spcBef>
                <a:spcPts val="450"/>
              </a:spcBef>
              <a:spcAft>
                <a:spcPts val="0"/>
              </a:spcAft>
            </a:pPr>
            <a:r>
              <a:rPr sz="2200" spc="-10" dirty="0">
                <a:solidFill>
                  <a:srgbClr val="000000"/>
                </a:solidFill>
                <a:latin typeface="GUTVEI+Calibri-Bold"/>
                <a:cs typeface="GUTVEI+Calibri-Bold"/>
              </a:rPr>
              <a:t>Size:</a:t>
            </a:r>
            <a:r>
              <a:rPr sz="2200" spc="-179" dirty="0">
                <a:solidFill>
                  <a:srgbClr val="000000"/>
                </a:solidFill>
                <a:latin typeface="GUTVEI+Calibri-Bold"/>
                <a:cs typeface="GUTVEI+Calibri-Bold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26</a:t>
            </a:r>
            <a:r>
              <a:rPr sz="2200" spc="-47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records,</a:t>
            </a:r>
            <a:r>
              <a:rPr sz="2200" spc="10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9</a:t>
            </a:r>
            <a:r>
              <a:rPr sz="2200" spc="-38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fields</a:t>
            </a:r>
          </a:p>
          <a:p>
            <a:pPr marL="0" marR="0">
              <a:lnSpc>
                <a:spcPts val="2177"/>
              </a:lnSpc>
              <a:spcBef>
                <a:spcPts val="402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GUTVEI+Calibri-Bold"/>
                <a:cs typeface="GUTVEI+Calibri-Bold"/>
              </a:rPr>
              <a:t>Visualization:</a:t>
            </a:r>
            <a:r>
              <a:rPr sz="2200" spc="-169" dirty="0">
                <a:solidFill>
                  <a:srgbClr val="000000"/>
                </a:solidFill>
                <a:latin typeface="GUTVEI+Calibri-Bold"/>
                <a:cs typeface="GUTVEI+Calibri-Bold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Bar</a:t>
            </a:r>
            <a:r>
              <a:rPr sz="2200" spc="12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spc="-21" dirty="0">
                <a:solidFill>
                  <a:srgbClr val="000000"/>
                </a:solidFill>
                <a:latin typeface="VMOHDN+Calibri"/>
                <a:cs typeface="VMOHDN+Calibri"/>
              </a:rPr>
              <a:t>grap</a:t>
            </a:r>
            <a:r>
              <a:rPr sz="2200" spc="-453" dirty="0">
                <a:solidFill>
                  <a:srgbClr val="000000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VMOHDN+Calibri"/>
                <a:cs typeface="VMOHDN+Calibri"/>
              </a:rPr>
              <a:t>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6675" y="3381373"/>
            <a:ext cx="2466975" cy="3419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110" y="686591"/>
            <a:ext cx="7720271" cy="66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69"/>
              </a:lnSpc>
              <a:spcBef>
                <a:spcPts val="0"/>
              </a:spcBef>
              <a:spcAft>
                <a:spcPts val="0"/>
              </a:spcAft>
            </a:pPr>
            <a:r>
              <a:rPr sz="4300" spc="-12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THE</a:t>
            </a:r>
            <a:r>
              <a:rPr sz="4300" spc="-88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4300" spc="-23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"WOW"</a:t>
            </a:r>
            <a:r>
              <a:rPr sz="4300" spc="14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430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IN</a:t>
            </a:r>
            <a:r>
              <a:rPr sz="4300" spc="-126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430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OUR</a:t>
            </a:r>
            <a:r>
              <a:rPr sz="4300" spc="-135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 </a:t>
            </a:r>
            <a:r>
              <a:rPr sz="4300" dirty="0">
                <a:solidFill>
                  <a:srgbClr val="000000"/>
                </a:solidFill>
                <a:latin typeface="TEMKEN+TrebuchetMS-Bold"/>
                <a:cs typeface="TEMKEN+TrebuchetMS-Bold"/>
              </a:rPr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51201" y="2225198"/>
            <a:ext cx="1881124" cy="41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05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54061"/>
                </a:solidFill>
                <a:latin typeface="GUTVEI+Calibri-Bold"/>
                <a:cs typeface="GUTVEI+Calibri-Bold"/>
              </a:rPr>
              <a:t>FORMULA: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51200" y="3197807"/>
            <a:ext cx="7017207" cy="93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6"/>
              </a:lnSpc>
              <a:spcBef>
                <a:spcPts val="0"/>
              </a:spcBef>
              <a:spcAft>
                <a:spcPts val="0"/>
              </a:spcAft>
            </a:pPr>
            <a:r>
              <a:rPr sz="2200" spc="270" dirty="0">
                <a:solidFill>
                  <a:srgbClr val="254061"/>
                </a:solidFill>
                <a:latin typeface="GFAGEB+Wingdings"/>
                <a:cs typeface="GFAGEB+Wingdings"/>
              </a:rPr>
              <a:t></a:t>
            </a:r>
            <a:r>
              <a:rPr sz="2200" dirty="0">
                <a:solidFill>
                  <a:srgbClr val="254061"/>
                </a:solidFill>
                <a:latin typeface="VMOHDN+Calibri"/>
                <a:cs typeface="VMOHDN+Calibri"/>
              </a:rPr>
              <a:t>Performance</a:t>
            </a:r>
            <a:r>
              <a:rPr sz="2200" spc="-10" dirty="0">
                <a:solidFill>
                  <a:srgbClr val="254061"/>
                </a:solidFill>
                <a:latin typeface="VMOHDN+Calibri"/>
                <a:cs typeface="VMOHDN+Calibri"/>
              </a:rPr>
              <a:t> </a:t>
            </a:r>
            <a:r>
              <a:rPr sz="2200" dirty="0">
                <a:solidFill>
                  <a:srgbClr val="254061"/>
                </a:solidFill>
                <a:latin typeface="VMOHDN+Calibri"/>
                <a:cs typeface="VMOHDN+Calibri"/>
              </a:rPr>
              <a:t>level</a:t>
            </a:r>
            <a:r>
              <a:rPr lang="en-US" sz="2200" dirty="0">
                <a:solidFill>
                  <a:srgbClr val="254061"/>
                </a:solidFill>
                <a:latin typeface="VMOHDN+Calibri"/>
                <a:cs typeface="VMOHDN+Calibri"/>
              </a:rPr>
              <a:t> =CHOOSE([@[Current Employee Rating]], "Very Low", "Low", "Medium", "High", "Very High", "No ratings provided")</a:t>
            </a:r>
            <a:endParaRPr sz="2200" dirty="0">
              <a:solidFill>
                <a:srgbClr val="254061"/>
              </a:solidFill>
              <a:latin typeface="VMOHDN+Calibri"/>
              <a:cs typeface="VMOHDN+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1201" y="5086747"/>
            <a:ext cx="6108979" cy="514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54061"/>
                </a:solidFill>
                <a:latin typeface="VMOHDN+Calibri"/>
                <a:cs typeface="VMOHDN+Calibri"/>
              </a:rPr>
              <a:t>INSIGHTS:</a:t>
            </a:r>
            <a:r>
              <a:rPr sz="1800" spc="11" dirty="0">
                <a:solidFill>
                  <a:srgbClr val="254061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254061"/>
                </a:solidFill>
                <a:latin typeface="VMOHDN+Calibri"/>
                <a:cs typeface="VMOHDN+Calibri"/>
              </a:rPr>
              <a:t>Used to</a:t>
            </a:r>
            <a:r>
              <a:rPr sz="1800" spc="-12" dirty="0">
                <a:solidFill>
                  <a:srgbClr val="254061"/>
                </a:solidFill>
                <a:latin typeface="VMOHDN+Calibri"/>
                <a:cs typeface="VMOHDN+Calibri"/>
              </a:rPr>
              <a:t> </a:t>
            </a:r>
            <a:r>
              <a:rPr sz="1800" spc="-10" dirty="0">
                <a:solidFill>
                  <a:srgbClr val="254061"/>
                </a:solidFill>
                <a:latin typeface="VMOHDN+Calibri"/>
                <a:cs typeface="VMOHDN+Calibri"/>
              </a:rPr>
              <a:t>evaluate</a:t>
            </a:r>
            <a:r>
              <a:rPr sz="1800" spc="52" dirty="0">
                <a:solidFill>
                  <a:srgbClr val="254061"/>
                </a:solidFill>
                <a:latin typeface="VMOHDN+Calibri"/>
                <a:cs typeface="VMOHDN+Calibri"/>
              </a:rPr>
              <a:t> </a:t>
            </a:r>
            <a:r>
              <a:rPr sz="1800" spc="-24" dirty="0">
                <a:solidFill>
                  <a:srgbClr val="254061"/>
                </a:solidFill>
                <a:latin typeface="VMOHDN+Calibri"/>
                <a:cs typeface="VMOHDN+Calibri"/>
              </a:rPr>
              <a:t>the</a:t>
            </a:r>
            <a:r>
              <a:rPr sz="1800" spc="70" dirty="0">
                <a:solidFill>
                  <a:srgbClr val="254061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254061"/>
                </a:solidFill>
                <a:latin typeface="VMOHDN+Calibri"/>
                <a:cs typeface="VMOHDN+Calibri"/>
              </a:rPr>
              <a:t>scores</a:t>
            </a:r>
            <a:r>
              <a:rPr sz="1800" spc="24" dirty="0">
                <a:solidFill>
                  <a:srgbClr val="254061"/>
                </a:solidFill>
                <a:latin typeface="VMOHDN+Calibri"/>
                <a:cs typeface="VMOHDN+Calibri"/>
              </a:rPr>
              <a:t> </a:t>
            </a:r>
            <a:r>
              <a:rPr sz="1800" spc="-37" dirty="0">
                <a:solidFill>
                  <a:srgbClr val="254061"/>
                </a:solidFill>
                <a:latin typeface="VMOHDN+Calibri"/>
                <a:cs typeface="VMOHDN+Calibri"/>
              </a:rPr>
              <a:t>as</a:t>
            </a:r>
            <a:r>
              <a:rPr sz="1800" spc="49" dirty="0">
                <a:solidFill>
                  <a:srgbClr val="254061"/>
                </a:solidFill>
                <a:latin typeface="VMOHDN+Calibri"/>
                <a:cs typeface="VMOHDN+Calibri"/>
              </a:rPr>
              <a:t> </a:t>
            </a:r>
            <a:r>
              <a:rPr sz="1800" spc="-12" dirty="0">
                <a:solidFill>
                  <a:srgbClr val="254061"/>
                </a:solidFill>
                <a:latin typeface="VMOHDN+Calibri"/>
                <a:cs typeface="VMOHDN+Calibri"/>
              </a:rPr>
              <a:t>levels</a:t>
            </a:r>
            <a:r>
              <a:rPr sz="1800" spc="24" dirty="0">
                <a:solidFill>
                  <a:srgbClr val="254061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254061"/>
                </a:solidFill>
                <a:latin typeface="VMOHDN+Calibri"/>
                <a:cs typeface="VMOHDN+Calibri"/>
              </a:rPr>
              <a:t>from</a:t>
            </a:r>
            <a:r>
              <a:rPr sz="1800" spc="39" dirty="0">
                <a:solidFill>
                  <a:srgbClr val="254061"/>
                </a:solidFill>
                <a:latin typeface="VMOHDN+Calibri"/>
                <a:cs typeface="VMOHDN+Calibri"/>
              </a:rPr>
              <a:t> </a:t>
            </a:r>
            <a:r>
              <a:rPr sz="1800" dirty="0">
                <a:solidFill>
                  <a:srgbClr val="254061"/>
                </a:solidFill>
                <a:latin typeface="VMOHDN+Calibri"/>
                <a:cs typeface="VMOHDN+Calibri"/>
              </a:rPr>
              <a:t>low</a:t>
            </a:r>
            <a:r>
              <a:rPr sz="1800" spc="37" dirty="0">
                <a:solidFill>
                  <a:srgbClr val="254061"/>
                </a:solidFill>
                <a:latin typeface="VMOHDN+Calibri"/>
                <a:cs typeface="VMOHDN+Calibri"/>
              </a:rPr>
              <a:t> </a:t>
            </a:r>
            <a:r>
              <a:rPr sz="1800" spc="-78" dirty="0">
                <a:solidFill>
                  <a:srgbClr val="254061"/>
                </a:solidFill>
                <a:latin typeface="VMOHDN+Calibri"/>
                <a:cs typeface="VMOHDN+Calibri"/>
              </a:rPr>
              <a:t>to</a:t>
            </a:r>
            <a:r>
              <a:rPr sz="1800" spc="71" dirty="0">
                <a:solidFill>
                  <a:srgbClr val="254061"/>
                </a:solidFill>
                <a:latin typeface="VMOHDN+Calibri"/>
                <a:cs typeface="VMOHDN+Calibri"/>
              </a:rPr>
              <a:t> </a:t>
            </a:r>
            <a:r>
              <a:rPr sz="1800" spc="20" dirty="0">
                <a:solidFill>
                  <a:srgbClr val="254061"/>
                </a:solidFill>
                <a:latin typeface="VMOHDN+Calibri"/>
                <a:cs typeface="VMOHDN+Calibri"/>
              </a:rPr>
              <a:t>very</a:t>
            </a:r>
          </a:p>
          <a:p>
            <a:pPr marL="0" marR="0">
              <a:lnSpc>
                <a:spcPts val="1802"/>
              </a:lnSpc>
              <a:spcBef>
                <a:spcPts val="199"/>
              </a:spcBef>
              <a:spcAft>
                <a:spcPts val="0"/>
              </a:spcAft>
            </a:pPr>
            <a:r>
              <a:rPr sz="1800" spc="13" dirty="0">
                <a:solidFill>
                  <a:srgbClr val="254061"/>
                </a:solidFill>
                <a:latin typeface="VMOHDN+Calibri"/>
                <a:cs typeface="VMOHDN+Calibri"/>
              </a:rPr>
              <a:t>high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23955" y="6488279"/>
            <a:ext cx="227492" cy="20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9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2C926B"/>
                </a:solidFill>
                <a:latin typeface="QVOAHB+TrebuchetMS"/>
                <a:cs typeface="QVOAHB+Trebuchet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601</Words>
  <Application>Microsoft Macintosh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Calibri</vt:lpstr>
      <vt:lpstr>FITGQP+Calibri</vt:lpstr>
      <vt:lpstr>HSPNTJ+Arial-BoldMT</vt:lpstr>
      <vt:lpstr>WVKIFS+Arial</vt:lpstr>
      <vt:lpstr>GFAGEB+Wingdings</vt:lpstr>
      <vt:lpstr>QVOAHB+TrebuchetMS</vt:lpstr>
      <vt:lpstr>DELIMI+SegoeUI-Bold</vt:lpstr>
      <vt:lpstr>GUTVEI+Calibri-Bold</vt:lpstr>
      <vt:lpstr>KQHLCT+TimesNewRomanPS-BoldMT</vt:lpstr>
      <vt:lpstr>RTPSHW+TimesNewRomanPSMT</vt:lpstr>
      <vt:lpstr>DejaVu Sans</vt:lpstr>
      <vt:lpstr>TEMKEN+TrebuchetMS-Bold</vt:lpstr>
      <vt:lpstr>VMOHDN+Calibri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Stephan Raj (External)</cp:lastModifiedBy>
  <cp:revision>2</cp:revision>
  <dcterms:modified xsi:type="dcterms:W3CDTF">2024-08-31T10:35:32Z</dcterms:modified>
</cp:coreProperties>
</file>