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3620-05F9-4DF5-BA8E-2BCC915C340C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F9FBB-1D21-4795-AB02-B4F167FD1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DF770-9ADF-4E21-840F-3083A0ECB095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A1421-2102-4954-BEED-8F38E4AC4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421-2102-4954-BEED-8F38E4AC47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883ED2-40DE-466D-AAA7-A267ECDAE96C}" type="datetimeFigureOut">
              <a:rPr lang="en-PH" smtClean="0"/>
              <a:pPr/>
              <a:t>27 Nov 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F0D0080-CB17-4553-922B-3DAE00558A8C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slide" Target="slide22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24" Type="http://schemas.openxmlformats.org/officeDocument/2006/relationships/slide" Target="slide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23" Type="http://schemas.openxmlformats.org/officeDocument/2006/relationships/slide" Target="slide24.xml"/><Relationship Id="rId10" Type="http://schemas.openxmlformats.org/officeDocument/2006/relationships/slide" Target="slide11.xml"/><Relationship Id="rId19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RECITATION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/>
              <a:t>Dr.</a:t>
            </a:r>
            <a:r>
              <a:rPr lang="en-PH" dirty="0"/>
              <a:t> </a:t>
            </a:r>
            <a:r>
              <a:rPr lang="en-PH" dirty="0" err="1"/>
              <a:t>Diosdado</a:t>
            </a:r>
            <a:r>
              <a:rPr lang="en-PH" dirty="0"/>
              <a:t> M. </a:t>
            </a:r>
            <a:r>
              <a:rPr lang="en-PH" dirty="0" err="1"/>
              <a:t>Aler</a:t>
            </a:r>
            <a:r>
              <a:rPr lang="en-PH" dirty="0"/>
              <a:t> III</a:t>
            </a:r>
          </a:p>
        </p:txBody>
      </p:sp>
    </p:spTree>
    <p:extLst>
      <p:ext uri="{BB962C8B-B14F-4D97-AF65-F5344CB8AC3E}">
        <p14:creationId xmlns:p14="http://schemas.microsoft.com/office/powerpoint/2010/main" val="242259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8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066800"/>
            <a:ext cx="7315200" cy="3124200"/>
          </a:xfrm>
        </p:spPr>
        <p:txBody>
          <a:bodyPr>
            <a:normAutofit/>
          </a:bodyPr>
          <a:lstStyle/>
          <a:p>
            <a:pPr marL="0" indent="0" algn="just"/>
            <a:r>
              <a:rPr lang="en-US" sz="2400" dirty="0"/>
              <a:t>Examples for adaptive maintenance:</a:t>
            </a:r>
          </a:p>
          <a:p>
            <a:pPr marL="0" indent="0" algn="just"/>
            <a:endParaRPr lang="en-US" sz="2400" dirty="0"/>
          </a:p>
          <a:p>
            <a:pPr marL="0" indent="0" algn="just"/>
            <a:r>
              <a:rPr lang="en-US" sz="2400" dirty="0">
                <a:solidFill>
                  <a:schemeClr val="bg1"/>
                </a:solidFill>
              </a:rPr>
              <a:t>=&gt; new products or services</a:t>
            </a:r>
          </a:p>
          <a:p>
            <a:pPr marL="0" indent="0" algn="just"/>
            <a:r>
              <a:rPr lang="en-US" sz="2400" dirty="0">
                <a:solidFill>
                  <a:schemeClr val="bg1"/>
                </a:solidFill>
              </a:rPr>
              <a:t>=&gt; new technology</a:t>
            </a:r>
          </a:p>
          <a:p>
            <a:pPr marL="0" indent="0" algn="just"/>
            <a:r>
              <a:rPr lang="en-US" sz="2400" dirty="0">
                <a:solidFill>
                  <a:schemeClr val="bg1"/>
                </a:solidFill>
              </a:rPr>
              <a:t>=&gt; new we-based system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9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315200" cy="3124200"/>
          </a:xfrm>
        </p:spPr>
        <p:txBody>
          <a:bodyPr>
            <a:normAutofit/>
          </a:bodyPr>
          <a:lstStyle/>
          <a:p>
            <a:r>
              <a:rPr lang="en-PH" sz="2400" dirty="0"/>
              <a:t>In adaptive maintenance,  while it is only a small part of an organization’s maintenance effort, it adds ___ to the organization.</a:t>
            </a:r>
            <a:endParaRPr lang="en-US" sz="2400" dirty="0"/>
          </a:p>
          <a:p>
            <a:endParaRPr lang="en-US" sz="2400" dirty="0"/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=&gt;value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10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85875"/>
            <a:ext cx="7315200" cy="3124200"/>
          </a:xfrm>
        </p:spPr>
        <p:txBody>
          <a:bodyPr>
            <a:normAutofit/>
          </a:bodyPr>
          <a:lstStyle/>
          <a:p>
            <a:r>
              <a:rPr lang="en-US" sz="2400" dirty="0"/>
              <a:t>________ maintenance improves a system’s efficiency, reliability or maintainability.</a:t>
            </a:r>
          </a:p>
          <a:p>
            <a:endParaRPr lang="en-US" sz="2400" dirty="0"/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=&gt; Perfective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11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Normally, perfective maintenance happens when users submit a request, then the support team will act accordingly.  True or False?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=&gt; True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12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315200" cy="3124200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Sometimes, perfective maintenance can be considered as part of a new project.  True or False?</a:t>
            </a:r>
          </a:p>
          <a:p>
            <a:pPr marL="0" indent="0"/>
            <a:endParaRPr lang="en-US" sz="2400" dirty="0">
              <a:solidFill>
                <a:schemeClr val="bg1"/>
              </a:solidFill>
            </a:endParaRPr>
          </a:p>
          <a:p>
            <a:pPr>
              <a:buFont typeface="Symbol"/>
              <a:buChar char="Þ"/>
            </a:pPr>
            <a:r>
              <a:rPr lang="en-US" sz="2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13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430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_________ maintenance happens when changes are made in order to avoid future problems and reduce system failure.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>
              <a:buFont typeface="Symbol"/>
              <a:buChar char="Þ"/>
            </a:pPr>
            <a:r>
              <a:rPr lang="en-US" sz="2400" dirty="0">
                <a:solidFill>
                  <a:schemeClr val="bg1"/>
                </a:solidFill>
              </a:rPr>
              <a:t>Preventive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14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Preventive maintenance requires _______ of the areas where problems might occur.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>
              <a:buFont typeface="Symbol"/>
              <a:buChar char="Þ"/>
            </a:pPr>
            <a:r>
              <a:rPr lang="en-US" sz="2400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15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Preventive maintenance is usually initiated by the team.  True or False?</a:t>
            </a:r>
          </a:p>
          <a:p>
            <a:pPr algn="just"/>
            <a:endParaRPr lang="en-US" sz="2400" dirty="0"/>
          </a:p>
          <a:p>
            <a:pPr lvl="0">
              <a:buFont typeface="Symbol"/>
              <a:buChar char="Þ"/>
            </a:pPr>
            <a:r>
              <a:rPr lang="en-US" sz="2400" dirty="0">
                <a:solidFill>
                  <a:schemeClr val="bg1"/>
                </a:solidFill>
              </a:rPr>
              <a:t> True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16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0668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Preventive maintenance often results in increased user satisfaction and decreased _________.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=&gt; downtime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17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315200" cy="3124200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My assignment is the same as the one in the picture.  Yes or No?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=&gt; Yes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78932-2901-096C-D127-F4B14CABC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80846"/>
            <a:ext cx="281026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Custom 1">
            <a:hlinkClick r:id="rId2" action="ppaction://hlinksldjump" highlightClick="1"/>
          </p:cNvPr>
          <p:cNvSpPr/>
          <p:nvPr/>
        </p:nvSpPr>
        <p:spPr>
          <a:xfrm>
            <a:off x="762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1524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2286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3048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" name="Action Button: Custom 5">
            <a:hlinkClick r:id="rId6" action="ppaction://hlinksldjump" highlightClick="1"/>
          </p:cNvPr>
          <p:cNvSpPr/>
          <p:nvPr/>
        </p:nvSpPr>
        <p:spPr>
          <a:xfrm>
            <a:off x="3810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7" name="Action Button: Custom 6">
            <a:hlinkClick r:id="rId7" action="ppaction://hlinksldjump" highlightClick="1"/>
          </p:cNvPr>
          <p:cNvSpPr/>
          <p:nvPr/>
        </p:nvSpPr>
        <p:spPr>
          <a:xfrm>
            <a:off x="4572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8" name="Action Button: Custom 7">
            <a:hlinkClick r:id="rId8" action="ppaction://hlinksldjump" highlightClick="1"/>
          </p:cNvPr>
          <p:cNvSpPr/>
          <p:nvPr/>
        </p:nvSpPr>
        <p:spPr>
          <a:xfrm>
            <a:off x="5334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9" name="Action Button: Custom 8">
            <a:hlinkClick r:id="rId9" action="ppaction://hlinksldjump" highlightClick="1"/>
          </p:cNvPr>
          <p:cNvSpPr/>
          <p:nvPr/>
        </p:nvSpPr>
        <p:spPr>
          <a:xfrm>
            <a:off x="6096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0" name="Action Button: Custom 9">
            <a:hlinkClick r:id="rId10" action="ppaction://hlinksldjump" highlightClick="1"/>
          </p:cNvPr>
          <p:cNvSpPr/>
          <p:nvPr/>
        </p:nvSpPr>
        <p:spPr>
          <a:xfrm>
            <a:off x="6858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1" name="Action Button: Custom 10">
            <a:hlinkClick r:id="rId11" action="ppaction://hlinksldjump" highlightClick="1"/>
          </p:cNvPr>
          <p:cNvSpPr/>
          <p:nvPr/>
        </p:nvSpPr>
        <p:spPr>
          <a:xfrm>
            <a:off x="7620000" y="91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12" name="Action Button: Custom 11">
            <a:hlinkClick r:id="rId12" action="ppaction://hlinksldjump" highlightClick="1"/>
          </p:cNvPr>
          <p:cNvSpPr/>
          <p:nvPr/>
        </p:nvSpPr>
        <p:spPr>
          <a:xfrm>
            <a:off x="768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13" name="Action Button: Custom 12">
            <a:hlinkClick r:id="rId13" action="ppaction://hlinksldjump" highlightClick="1"/>
          </p:cNvPr>
          <p:cNvSpPr/>
          <p:nvPr/>
        </p:nvSpPr>
        <p:spPr>
          <a:xfrm>
            <a:off x="1530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14" name="Action Button: Custom 13">
            <a:hlinkClick r:id="rId14" action="ppaction://hlinksldjump" highlightClick="1"/>
          </p:cNvPr>
          <p:cNvSpPr/>
          <p:nvPr/>
        </p:nvSpPr>
        <p:spPr>
          <a:xfrm>
            <a:off x="2292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5" name="Action Button: Custom 14">
            <a:hlinkClick r:id="rId15" action="ppaction://hlinksldjump" highlightClick="1"/>
          </p:cNvPr>
          <p:cNvSpPr/>
          <p:nvPr/>
        </p:nvSpPr>
        <p:spPr>
          <a:xfrm>
            <a:off x="3054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16" name="Action Button: Custom 15">
            <a:hlinkClick r:id="rId16" action="ppaction://hlinksldjump" highlightClick="1"/>
          </p:cNvPr>
          <p:cNvSpPr/>
          <p:nvPr/>
        </p:nvSpPr>
        <p:spPr>
          <a:xfrm>
            <a:off x="3816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17" name="Action Button: Custom 16">
            <a:hlinkClick r:id="rId17" action="ppaction://hlinksldjump" highlightClick="1"/>
          </p:cNvPr>
          <p:cNvSpPr/>
          <p:nvPr/>
        </p:nvSpPr>
        <p:spPr>
          <a:xfrm>
            <a:off x="4578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16</a:t>
            </a:r>
          </a:p>
        </p:txBody>
      </p:sp>
      <p:sp>
        <p:nvSpPr>
          <p:cNvPr id="18" name="Action Button: Custom 17">
            <a:hlinkClick r:id="rId18" action="ppaction://hlinksldjump" highlightClick="1"/>
          </p:cNvPr>
          <p:cNvSpPr/>
          <p:nvPr/>
        </p:nvSpPr>
        <p:spPr>
          <a:xfrm>
            <a:off x="5340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9" name="Action Button: Custom 18">
            <a:hlinkClick r:id="rId19" action="ppaction://hlinksldjump" highlightClick="1"/>
          </p:cNvPr>
          <p:cNvSpPr/>
          <p:nvPr/>
        </p:nvSpPr>
        <p:spPr>
          <a:xfrm>
            <a:off x="6102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18</a:t>
            </a:r>
          </a:p>
        </p:txBody>
      </p:sp>
      <p:sp>
        <p:nvSpPr>
          <p:cNvPr id="20" name="Action Button: Custom 19">
            <a:hlinkClick r:id="rId20" action="ppaction://hlinksldjump" highlightClick="1"/>
          </p:cNvPr>
          <p:cNvSpPr/>
          <p:nvPr/>
        </p:nvSpPr>
        <p:spPr>
          <a:xfrm>
            <a:off x="6864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21" name="Action Button: Custom 20">
            <a:hlinkClick r:id="rId21" action="ppaction://hlinksldjump" highlightClick="1"/>
          </p:cNvPr>
          <p:cNvSpPr/>
          <p:nvPr/>
        </p:nvSpPr>
        <p:spPr>
          <a:xfrm>
            <a:off x="7626930" y="22098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2" name="Action Button: Custom 21">
            <a:hlinkClick r:id="rId22" action="ppaction://hlinksldjump" highlightClick="1"/>
          </p:cNvPr>
          <p:cNvSpPr/>
          <p:nvPr/>
        </p:nvSpPr>
        <p:spPr>
          <a:xfrm>
            <a:off x="762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23" name="Action Button: Custom 22">
            <a:hlinkClick r:id="rId23" action="ppaction://hlinksldjump" highlightClick="1"/>
          </p:cNvPr>
          <p:cNvSpPr/>
          <p:nvPr/>
        </p:nvSpPr>
        <p:spPr>
          <a:xfrm>
            <a:off x="1524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22</a:t>
            </a:r>
          </a:p>
        </p:txBody>
      </p:sp>
      <p:sp>
        <p:nvSpPr>
          <p:cNvPr id="24" name="Action Button: Custom 23">
            <a:hlinkClick r:id="rId24" action="ppaction://hlinksldjump" highlightClick="1"/>
          </p:cNvPr>
          <p:cNvSpPr/>
          <p:nvPr/>
        </p:nvSpPr>
        <p:spPr>
          <a:xfrm>
            <a:off x="2286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25" name="Action Button: Custom 24">
            <a:hlinkClick r:id="rId24" action="ppaction://hlinksldjump" highlightClick="1"/>
          </p:cNvPr>
          <p:cNvSpPr/>
          <p:nvPr/>
        </p:nvSpPr>
        <p:spPr>
          <a:xfrm>
            <a:off x="3048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24</a:t>
            </a:r>
          </a:p>
        </p:txBody>
      </p:sp>
      <p:sp>
        <p:nvSpPr>
          <p:cNvPr id="26" name="Action Button: Custom 25">
            <a:hlinkClick r:id="rId24" action="ppaction://hlinksldjump" highlightClick="1"/>
          </p:cNvPr>
          <p:cNvSpPr/>
          <p:nvPr/>
        </p:nvSpPr>
        <p:spPr>
          <a:xfrm>
            <a:off x="3810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27" name="Action Button: Custom 26">
            <a:hlinkClick r:id="rId24" action="ppaction://hlinksldjump" highlightClick="1"/>
          </p:cNvPr>
          <p:cNvSpPr/>
          <p:nvPr/>
        </p:nvSpPr>
        <p:spPr>
          <a:xfrm>
            <a:off x="4572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28" name="Action Button: Custom 27">
            <a:hlinkClick r:id="rId24" action="ppaction://hlinksldjump" highlightClick="1"/>
          </p:cNvPr>
          <p:cNvSpPr/>
          <p:nvPr/>
        </p:nvSpPr>
        <p:spPr>
          <a:xfrm>
            <a:off x="5334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27</a:t>
            </a:r>
          </a:p>
        </p:txBody>
      </p:sp>
      <p:sp>
        <p:nvSpPr>
          <p:cNvPr id="29" name="Action Button: Custom 28">
            <a:hlinkClick r:id="rId24" action="ppaction://hlinksldjump" highlightClick="1"/>
          </p:cNvPr>
          <p:cNvSpPr/>
          <p:nvPr/>
        </p:nvSpPr>
        <p:spPr>
          <a:xfrm>
            <a:off x="6096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28</a:t>
            </a:r>
          </a:p>
        </p:txBody>
      </p:sp>
      <p:sp>
        <p:nvSpPr>
          <p:cNvPr id="30" name="Action Button: Custom 29">
            <a:hlinkClick r:id="rId24" action="ppaction://hlinksldjump" highlightClick="1"/>
          </p:cNvPr>
          <p:cNvSpPr/>
          <p:nvPr/>
        </p:nvSpPr>
        <p:spPr>
          <a:xfrm>
            <a:off x="6858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29</a:t>
            </a:r>
          </a:p>
        </p:txBody>
      </p:sp>
      <p:sp>
        <p:nvSpPr>
          <p:cNvPr id="31" name="Action Button: Custom 30">
            <a:hlinkClick r:id="rId24" action="ppaction://hlinksldjump" highlightClick="1"/>
          </p:cNvPr>
          <p:cNvSpPr/>
          <p:nvPr/>
        </p:nvSpPr>
        <p:spPr>
          <a:xfrm>
            <a:off x="7620000" y="3429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32" name="Action Button: Custom 31">
            <a:hlinkClick r:id="rId24" action="ppaction://hlinksldjump" highlightClick="1"/>
          </p:cNvPr>
          <p:cNvSpPr/>
          <p:nvPr/>
        </p:nvSpPr>
        <p:spPr>
          <a:xfrm>
            <a:off x="762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33" name="Action Button: Custom 32">
            <a:hlinkClick r:id="rId24" action="ppaction://hlinksldjump" highlightClick="1"/>
          </p:cNvPr>
          <p:cNvSpPr/>
          <p:nvPr/>
        </p:nvSpPr>
        <p:spPr>
          <a:xfrm>
            <a:off x="1524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32</a:t>
            </a:r>
          </a:p>
        </p:txBody>
      </p:sp>
      <p:sp>
        <p:nvSpPr>
          <p:cNvPr id="34" name="Action Button: Custom 33">
            <a:hlinkClick r:id="rId24" action="ppaction://hlinksldjump" highlightClick="1"/>
          </p:cNvPr>
          <p:cNvSpPr/>
          <p:nvPr/>
        </p:nvSpPr>
        <p:spPr>
          <a:xfrm>
            <a:off x="2286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33</a:t>
            </a:r>
          </a:p>
        </p:txBody>
      </p:sp>
      <p:sp>
        <p:nvSpPr>
          <p:cNvPr id="35" name="Action Button: Custom 34">
            <a:hlinkClick r:id="rId24" action="ppaction://hlinksldjump" highlightClick="1"/>
          </p:cNvPr>
          <p:cNvSpPr/>
          <p:nvPr/>
        </p:nvSpPr>
        <p:spPr>
          <a:xfrm>
            <a:off x="3048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34</a:t>
            </a:r>
          </a:p>
        </p:txBody>
      </p:sp>
      <p:sp>
        <p:nvSpPr>
          <p:cNvPr id="36" name="Action Button: Custom 35">
            <a:hlinkClick r:id="rId24" action="ppaction://hlinksldjump" highlightClick="1"/>
          </p:cNvPr>
          <p:cNvSpPr/>
          <p:nvPr/>
        </p:nvSpPr>
        <p:spPr>
          <a:xfrm>
            <a:off x="3810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37" name="Action Button: Custom 36">
            <a:hlinkClick r:id="rId24" action="ppaction://hlinksldjump" highlightClick="1"/>
          </p:cNvPr>
          <p:cNvSpPr/>
          <p:nvPr/>
        </p:nvSpPr>
        <p:spPr>
          <a:xfrm>
            <a:off x="4572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38" name="Action Button: Custom 37">
            <a:hlinkClick r:id="rId24" action="ppaction://hlinksldjump" highlightClick="1"/>
          </p:cNvPr>
          <p:cNvSpPr/>
          <p:nvPr/>
        </p:nvSpPr>
        <p:spPr>
          <a:xfrm>
            <a:off x="5334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37</a:t>
            </a:r>
          </a:p>
        </p:txBody>
      </p:sp>
      <p:sp>
        <p:nvSpPr>
          <p:cNvPr id="39" name="Action Button: Custom 38">
            <a:hlinkClick r:id="rId24" action="ppaction://hlinksldjump" highlightClick="1"/>
          </p:cNvPr>
          <p:cNvSpPr/>
          <p:nvPr/>
        </p:nvSpPr>
        <p:spPr>
          <a:xfrm>
            <a:off x="6096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38</a:t>
            </a:r>
          </a:p>
        </p:txBody>
      </p:sp>
      <p:sp>
        <p:nvSpPr>
          <p:cNvPr id="40" name="Action Button: Custom 39">
            <a:hlinkClick r:id="rId24" action="ppaction://hlinksldjump" highlightClick="1"/>
          </p:cNvPr>
          <p:cNvSpPr/>
          <p:nvPr/>
        </p:nvSpPr>
        <p:spPr>
          <a:xfrm>
            <a:off x="6858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39</a:t>
            </a:r>
          </a:p>
        </p:txBody>
      </p:sp>
      <p:sp>
        <p:nvSpPr>
          <p:cNvPr id="41" name="Action Button: Custom 40">
            <a:hlinkClick r:id="rId24" action="ppaction://hlinksldjump" highlightClick="1"/>
          </p:cNvPr>
          <p:cNvSpPr/>
          <p:nvPr/>
        </p:nvSpPr>
        <p:spPr>
          <a:xfrm>
            <a:off x="7620000" y="47244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42" name="Action Button: Custom 41">
            <a:hlinkClick r:id="rId24" action="ppaction://hlinksldjump" highlightClick="1"/>
          </p:cNvPr>
          <p:cNvSpPr/>
          <p:nvPr/>
        </p:nvSpPr>
        <p:spPr>
          <a:xfrm>
            <a:off x="762000" y="5715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41</a:t>
            </a:r>
          </a:p>
        </p:txBody>
      </p:sp>
      <p:sp>
        <p:nvSpPr>
          <p:cNvPr id="43" name="Action Button: Custom 42">
            <a:hlinkClick r:id="rId24" action="ppaction://hlinksldjump" highlightClick="1"/>
          </p:cNvPr>
          <p:cNvSpPr/>
          <p:nvPr/>
        </p:nvSpPr>
        <p:spPr>
          <a:xfrm>
            <a:off x="1524000" y="5715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44" name="Action Button: Custom 43">
            <a:hlinkClick r:id="rId24" action="ppaction://hlinksldjump" highlightClick="1"/>
          </p:cNvPr>
          <p:cNvSpPr/>
          <p:nvPr/>
        </p:nvSpPr>
        <p:spPr>
          <a:xfrm>
            <a:off x="2316480" y="5715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45" name="Action Button: Custom 44">
            <a:hlinkClick r:id="rId24" action="ppaction://hlinksldjump" highlightClick="1"/>
          </p:cNvPr>
          <p:cNvSpPr/>
          <p:nvPr/>
        </p:nvSpPr>
        <p:spPr>
          <a:xfrm>
            <a:off x="3078480" y="5715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44</a:t>
            </a:r>
          </a:p>
        </p:txBody>
      </p:sp>
      <p:sp>
        <p:nvSpPr>
          <p:cNvPr id="46" name="Action Button: Custom 45">
            <a:hlinkClick r:id="rId24" action="ppaction://hlinksldjump" highlightClick="1"/>
          </p:cNvPr>
          <p:cNvSpPr/>
          <p:nvPr/>
        </p:nvSpPr>
        <p:spPr>
          <a:xfrm>
            <a:off x="3825240" y="5715000"/>
            <a:ext cx="609600" cy="609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FFFF00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23546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18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430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the pie chart for conducting and managing maintenance, how many percent is allotted for “requirement”?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>
              <a:buFont typeface="Symbol"/>
              <a:buChar char="Þ"/>
            </a:pPr>
            <a:r>
              <a:rPr lang="en-US" sz="2400" dirty="0">
                <a:solidFill>
                  <a:schemeClr val="bg1"/>
                </a:solidFill>
              </a:rPr>
              <a:t>3%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19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the pie chart for conducting and managing maintenance, how many percent is allotted for “designing”?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>
              <a:buFont typeface="Symbol"/>
              <a:buChar char="Þ"/>
            </a:pPr>
            <a:r>
              <a:rPr lang="en-US" sz="2400" dirty="0">
                <a:solidFill>
                  <a:schemeClr val="bg1"/>
                </a:solidFill>
              </a:rPr>
              <a:t>8%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20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9906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the pie chart for conducting and managing maintenance, how many percent is allotted for “implementation”?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>
              <a:buFont typeface="Symbol"/>
              <a:buChar char="Þ"/>
            </a:pPr>
            <a:r>
              <a:rPr lang="en-US" sz="2400" dirty="0">
                <a:solidFill>
                  <a:schemeClr val="bg1"/>
                </a:solidFill>
              </a:rPr>
              <a:t>7%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21</a:t>
            </a:r>
            <a:br>
              <a:rPr lang="en-PH" dirty="0"/>
            </a:br>
            <a:endParaRPr lang="en-PH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the pie chart for conducting and managing maintenance, how many percent is allotted for “testing”?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>
              <a:buFont typeface="Symbol"/>
              <a:buChar char="Þ"/>
            </a:pPr>
            <a:r>
              <a:rPr lang="en-US" sz="2400" dirty="0">
                <a:solidFill>
                  <a:schemeClr val="bg1"/>
                </a:solidFill>
              </a:rPr>
              <a:t>15%</a:t>
            </a:r>
          </a:p>
          <a:p>
            <a:pPr algn="just">
              <a:buFont typeface="Symbol"/>
              <a:buChar char="Þ"/>
            </a:pPr>
            <a:endParaRPr lang="en-US" sz="2400" dirty="0"/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22</a:t>
            </a:r>
            <a:br>
              <a:rPr lang="en-PH" dirty="0"/>
            </a:br>
            <a:endParaRPr lang="en-PH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315200" cy="3124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the pie chart for conducting and managing maintenance, how many percent is allotted for “maintenance”?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>
              <a:buFont typeface="Symbol"/>
              <a:buChar char="Þ"/>
            </a:pPr>
            <a:r>
              <a:rPr lang="en-US" sz="2400" dirty="0">
                <a:solidFill>
                  <a:schemeClr val="bg1"/>
                </a:solidFill>
              </a:rPr>
              <a:t>67%</a:t>
            </a:r>
          </a:p>
          <a:p>
            <a:pPr algn="just">
              <a:buFont typeface="Symbol"/>
              <a:buChar char="Þ"/>
            </a:pPr>
            <a:endParaRPr lang="en-US" sz="2400" dirty="0"/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77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1 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23950"/>
            <a:ext cx="8343900" cy="3752850"/>
          </a:xfrm>
        </p:spPr>
        <p:txBody>
          <a:bodyPr>
            <a:normAutofit/>
          </a:bodyPr>
          <a:lstStyle/>
          <a:p>
            <a:pPr algn="just"/>
            <a:r>
              <a:rPr lang="en-PH" sz="2400" dirty="0"/>
              <a:t>System maintenance involves ____, ______ and _____ functional information system through its lifetime.  System operation and support occur in parallel (on-going function until it’s replaced with a new system.</a:t>
            </a:r>
          </a:p>
          <a:p>
            <a:pPr algn="just"/>
            <a:endParaRPr lang="en-PH" sz="2400" dirty="0"/>
          </a:p>
          <a:p>
            <a:pPr algn="just"/>
            <a:r>
              <a:rPr lang="en-PH" sz="2400" dirty="0">
                <a:solidFill>
                  <a:schemeClr val="bg1"/>
                </a:solidFill>
              </a:rPr>
              <a:t>=&gt; servicing, maintaining and improving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2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277547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________maintenance refers to changes made to repair the defects in the design, coding or implementation of the system.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=&gt; Corrective</a:t>
            </a:r>
            <a:endParaRPr lang="en-PH" sz="2400" dirty="0">
              <a:solidFill>
                <a:schemeClr val="bg1"/>
              </a:solidFill>
            </a:endParaRP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3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315200" cy="3124200"/>
          </a:xfrm>
        </p:spPr>
        <p:txBody>
          <a:bodyPr>
            <a:normAutofit/>
          </a:bodyPr>
          <a:lstStyle/>
          <a:p>
            <a:r>
              <a:rPr lang="en-US" sz="2400" dirty="0"/>
              <a:t>Corrective maintenance diagnoses and corrects errors in an operational system.  True or False?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=&gt; True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4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315200" cy="3124200"/>
          </a:xfrm>
        </p:spPr>
        <p:txBody>
          <a:bodyPr>
            <a:normAutofit/>
          </a:bodyPr>
          <a:lstStyle/>
          <a:p>
            <a:r>
              <a:rPr lang="en-PH" sz="2400" dirty="0"/>
              <a:t>When corrective maintenance problems occur, it needs to be repaired and resolved ________.</a:t>
            </a:r>
            <a:endParaRPr lang="en-US" sz="2400" dirty="0"/>
          </a:p>
          <a:p>
            <a:endParaRPr lang="en-US" sz="2400" dirty="0"/>
          </a:p>
          <a:p>
            <a:pPr marL="457200" lvl="0" indent="-457200"/>
            <a:r>
              <a:rPr lang="en-US" sz="2400" dirty="0">
                <a:solidFill>
                  <a:schemeClr val="bg1"/>
                </a:solidFill>
              </a:rPr>
              <a:t>=&gt; as soon as possible</a:t>
            </a:r>
          </a:p>
          <a:p>
            <a:endParaRPr lang="en-US" sz="2400" dirty="0"/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5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315200" cy="3124200"/>
          </a:xfrm>
        </p:spPr>
        <p:txBody>
          <a:bodyPr>
            <a:normAutofit/>
          </a:bodyPr>
          <a:lstStyle/>
          <a:p>
            <a:r>
              <a:rPr lang="en-PH" sz="2400" dirty="0"/>
              <a:t>Give examples for corrective maintenance.</a:t>
            </a:r>
            <a:endParaRPr lang="en-US" sz="2400" dirty="0"/>
          </a:p>
          <a:p>
            <a:endParaRPr lang="en-US" sz="2400" dirty="0"/>
          </a:p>
          <a:p>
            <a:pPr marL="457200" lvl="0" indent="-457200"/>
            <a:r>
              <a:rPr lang="en-US" sz="2400" dirty="0">
                <a:solidFill>
                  <a:schemeClr val="bg1"/>
                </a:solidFill>
              </a:rPr>
              <a:t>=&gt; incorrect report title, incorrect report total, wrong format for the report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6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315200" cy="3124200"/>
          </a:xfrm>
        </p:spPr>
        <p:txBody>
          <a:bodyPr>
            <a:normAutofit/>
          </a:bodyPr>
          <a:lstStyle/>
          <a:p>
            <a:r>
              <a:rPr lang="en-PH" sz="2400" dirty="0"/>
              <a:t>__________ maintenance is based on business needs and provides enhancement to a system.</a:t>
            </a:r>
            <a:endParaRPr lang="en-US" sz="2400" dirty="0"/>
          </a:p>
          <a:p>
            <a:endParaRPr lang="en-US" sz="2400" dirty="0"/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=&gt; </a:t>
            </a:r>
            <a:r>
              <a:rPr lang="en-PH" sz="2400" dirty="0">
                <a:solidFill>
                  <a:schemeClr val="bg1"/>
                </a:solidFill>
              </a:rPr>
              <a:t>Adaptive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14400"/>
          </a:xfrm>
        </p:spPr>
        <p:txBody>
          <a:bodyPr/>
          <a:lstStyle/>
          <a:p>
            <a:r>
              <a:rPr lang="en-PH" dirty="0"/>
              <a:t>Question 7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315200" cy="3124200"/>
          </a:xfrm>
        </p:spPr>
        <p:txBody>
          <a:bodyPr>
            <a:normAutofit/>
          </a:bodyPr>
          <a:lstStyle/>
          <a:p>
            <a:r>
              <a:rPr lang="en-PH" sz="2400" dirty="0"/>
              <a:t>Adaptive maintenance is more urgent since business and technical changes may occur over some period of time. True or False?</a:t>
            </a:r>
            <a:endParaRPr lang="en-US" sz="2400" dirty="0"/>
          </a:p>
          <a:p>
            <a:endParaRPr lang="en-US" sz="2400" dirty="0"/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=&gt; False.  It is less urgent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315200" y="5486400"/>
            <a:ext cx="914400" cy="762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47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587</Words>
  <Application>Microsoft Office PowerPoint</Application>
  <PresentationFormat>On-screen Show (4:3)</PresentationFormat>
  <Paragraphs>159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Franklin Gothic Book</vt:lpstr>
      <vt:lpstr>Franklin Gothic Medium</vt:lpstr>
      <vt:lpstr>Symbol</vt:lpstr>
      <vt:lpstr>Wingdings</vt:lpstr>
      <vt:lpstr>Angles</vt:lpstr>
      <vt:lpstr>RECITATION</vt:lpstr>
      <vt:lpstr>PowerPoint Presentation</vt:lpstr>
      <vt:lpstr>Question 1  </vt:lpstr>
      <vt:lpstr>Question 2 </vt:lpstr>
      <vt:lpstr>Question 3 </vt:lpstr>
      <vt:lpstr>Question 4 </vt:lpstr>
      <vt:lpstr>Question 5 </vt:lpstr>
      <vt:lpstr>Question 6 </vt:lpstr>
      <vt:lpstr>Question 7 </vt:lpstr>
      <vt:lpstr>Question 8 </vt:lpstr>
      <vt:lpstr>Question 9 </vt:lpstr>
      <vt:lpstr>Question 10 </vt:lpstr>
      <vt:lpstr>Question 11 </vt:lpstr>
      <vt:lpstr>Question 12 </vt:lpstr>
      <vt:lpstr>Question 13 </vt:lpstr>
      <vt:lpstr>Question 14 </vt:lpstr>
      <vt:lpstr>Question 15 </vt:lpstr>
      <vt:lpstr>Question 16 </vt:lpstr>
      <vt:lpstr>Question 17 </vt:lpstr>
      <vt:lpstr>Question 18 </vt:lpstr>
      <vt:lpstr>Question 19 </vt:lpstr>
      <vt:lpstr>Question 20 </vt:lpstr>
      <vt:lpstr>Question 21 </vt:lpstr>
      <vt:lpstr>Question 22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</dc:title>
  <dc:creator>proflab_d</dc:creator>
  <cp:lastModifiedBy>ALER III, Diosdado M.</cp:lastModifiedBy>
  <cp:revision>37</cp:revision>
  <dcterms:created xsi:type="dcterms:W3CDTF">2013-09-03T14:34:33Z</dcterms:created>
  <dcterms:modified xsi:type="dcterms:W3CDTF">2023-11-27T02:56:04Z</dcterms:modified>
</cp:coreProperties>
</file>